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1.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embeddings/oleObject2.bin" ContentType="application/vnd.openxmlformats-officedocument.oleObject"/>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embeddings/oleObject3.bin" ContentType="application/vnd.openxmlformats-officedocument.oleObject"/>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54" r:id="rId3"/>
    <p:sldMasterId id="2147483655" r:id="rId4"/>
  </p:sldMasterIdLst>
  <p:notesMasterIdLst>
    <p:notesMasterId r:id="rId727"/>
  </p:notesMasterIdLst>
  <p:handoutMasterIdLst>
    <p:handoutMasterId r:id="rId728"/>
  </p:handoutMasterIdLst>
  <p:sldIdLst>
    <p:sldId id="1076"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 id="572" r:id="rId321"/>
    <p:sldId id="573" r:id="rId322"/>
    <p:sldId id="574" r:id="rId323"/>
    <p:sldId id="575" r:id="rId324"/>
    <p:sldId id="576" r:id="rId325"/>
    <p:sldId id="577" r:id="rId326"/>
    <p:sldId id="578" r:id="rId327"/>
    <p:sldId id="579" r:id="rId328"/>
    <p:sldId id="580" r:id="rId329"/>
    <p:sldId id="581" r:id="rId330"/>
    <p:sldId id="582" r:id="rId331"/>
    <p:sldId id="583" r:id="rId332"/>
    <p:sldId id="584" r:id="rId333"/>
    <p:sldId id="585" r:id="rId334"/>
    <p:sldId id="586" r:id="rId335"/>
    <p:sldId id="587" r:id="rId336"/>
    <p:sldId id="588" r:id="rId337"/>
    <p:sldId id="589" r:id="rId338"/>
    <p:sldId id="590" r:id="rId339"/>
    <p:sldId id="591" r:id="rId340"/>
    <p:sldId id="592" r:id="rId341"/>
    <p:sldId id="593" r:id="rId342"/>
    <p:sldId id="594" r:id="rId343"/>
    <p:sldId id="595" r:id="rId344"/>
    <p:sldId id="596" r:id="rId345"/>
    <p:sldId id="597" r:id="rId346"/>
    <p:sldId id="598" r:id="rId347"/>
    <p:sldId id="599" r:id="rId348"/>
    <p:sldId id="600" r:id="rId349"/>
    <p:sldId id="601" r:id="rId350"/>
    <p:sldId id="602" r:id="rId351"/>
    <p:sldId id="603" r:id="rId352"/>
    <p:sldId id="604" r:id="rId353"/>
    <p:sldId id="605" r:id="rId354"/>
    <p:sldId id="606" r:id="rId355"/>
    <p:sldId id="607" r:id="rId356"/>
    <p:sldId id="608" r:id="rId357"/>
    <p:sldId id="609" r:id="rId358"/>
    <p:sldId id="610" r:id="rId359"/>
    <p:sldId id="611" r:id="rId360"/>
    <p:sldId id="612" r:id="rId361"/>
    <p:sldId id="613" r:id="rId362"/>
    <p:sldId id="614" r:id="rId363"/>
    <p:sldId id="615" r:id="rId364"/>
    <p:sldId id="616" r:id="rId365"/>
    <p:sldId id="617" r:id="rId366"/>
    <p:sldId id="618" r:id="rId367"/>
    <p:sldId id="619" r:id="rId368"/>
    <p:sldId id="620" r:id="rId369"/>
    <p:sldId id="621" r:id="rId370"/>
    <p:sldId id="622" r:id="rId371"/>
    <p:sldId id="623" r:id="rId372"/>
    <p:sldId id="624" r:id="rId373"/>
    <p:sldId id="625" r:id="rId374"/>
    <p:sldId id="626" r:id="rId375"/>
    <p:sldId id="627" r:id="rId376"/>
    <p:sldId id="628" r:id="rId377"/>
    <p:sldId id="629" r:id="rId378"/>
    <p:sldId id="630" r:id="rId379"/>
    <p:sldId id="631" r:id="rId380"/>
    <p:sldId id="632" r:id="rId381"/>
    <p:sldId id="633" r:id="rId382"/>
    <p:sldId id="634" r:id="rId383"/>
    <p:sldId id="635" r:id="rId384"/>
    <p:sldId id="636" r:id="rId385"/>
    <p:sldId id="637" r:id="rId386"/>
    <p:sldId id="638" r:id="rId387"/>
    <p:sldId id="639" r:id="rId388"/>
    <p:sldId id="640" r:id="rId389"/>
    <p:sldId id="641" r:id="rId390"/>
    <p:sldId id="642" r:id="rId391"/>
    <p:sldId id="643" r:id="rId392"/>
    <p:sldId id="644" r:id="rId393"/>
    <p:sldId id="645" r:id="rId394"/>
    <p:sldId id="646" r:id="rId395"/>
    <p:sldId id="647" r:id="rId396"/>
    <p:sldId id="648" r:id="rId397"/>
    <p:sldId id="649" r:id="rId398"/>
    <p:sldId id="650" r:id="rId399"/>
    <p:sldId id="651" r:id="rId400"/>
    <p:sldId id="652" r:id="rId401"/>
    <p:sldId id="653" r:id="rId402"/>
    <p:sldId id="654" r:id="rId403"/>
    <p:sldId id="655" r:id="rId404"/>
    <p:sldId id="656" r:id="rId405"/>
    <p:sldId id="657" r:id="rId406"/>
    <p:sldId id="658" r:id="rId407"/>
    <p:sldId id="659" r:id="rId408"/>
    <p:sldId id="660" r:id="rId409"/>
    <p:sldId id="661" r:id="rId410"/>
    <p:sldId id="662" r:id="rId411"/>
    <p:sldId id="663" r:id="rId412"/>
    <p:sldId id="664" r:id="rId413"/>
    <p:sldId id="665" r:id="rId414"/>
    <p:sldId id="666" r:id="rId415"/>
    <p:sldId id="667" r:id="rId416"/>
    <p:sldId id="668" r:id="rId417"/>
    <p:sldId id="669" r:id="rId418"/>
    <p:sldId id="670" r:id="rId419"/>
    <p:sldId id="671" r:id="rId420"/>
    <p:sldId id="672" r:id="rId421"/>
    <p:sldId id="673" r:id="rId422"/>
    <p:sldId id="674" r:id="rId423"/>
    <p:sldId id="675" r:id="rId424"/>
    <p:sldId id="676" r:id="rId425"/>
    <p:sldId id="677" r:id="rId426"/>
    <p:sldId id="678" r:id="rId427"/>
    <p:sldId id="679" r:id="rId428"/>
    <p:sldId id="680" r:id="rId429"/>
    <p:sldId id="681" r:id="rId430"/>
    <p:sldId id="682" r:id="rId431"/>
    <p:sldId id="683" r:id="rId432"/>
    <p:sldId id="684" r:id="rId433"/>
    <p:sldId id="685" r:id="rId434"/>
    <p:sldId id="686" r:id="rId435"/>
    <p:sldId id="687" r:id="rId436"/>
    <p:sldId id="688" r:id="rId437"/>
    <p:sldId id="689" r:id="rId438"/>
    <p:sldId id="690" r:id="rId439"/>
    <p:sldId id="691" r:id="rId440"/>
    <p:sldId id="692" r:id="rId441"/>
    <p:sldId id="693" r:id="rId442"/>
    <p:sldId id="694" r:id="rId443"/>
    <p:sldId id="695" r:id="rId444"/>
    <p:sldId id="696" r:id="rId445"/>
    <p:sldId id="697" r:id="rId446"/>
    <p:sldId id="698" r:id="rId447"/>
    <p:sldId id="699" r:id="rId448"/>
    <p:sldId id="700" r:id="rId449"/>
    <p:sldId id="701" r:id="rId450"/>
    <p:sldId id="702" r:id="rId451"/>
    <p:sldId id="703" r:id="rId452"/>
    <p:sldId id="704" r:id="rId453"/>
    <p:sldId id="705" r:id="rId454"/>
    <p:sldId id="706" r:id="rId455"/>
    <p:sldId id="707" r:id="rId456"/>
    <p:sldId id="708" r:id="rId457"/>
    <p:sldId id="709" r:id="rId458"/>
    <p:sldId id="710" r:id="rId459"/>
    <p:sldId id="711" r:id="rId460"/>
    <p:sldId id="712" r:id="rId461"/>
    <p:sldId id="713" r:id="rId462"/>
    <p:sldId id="714" r:id="rId463"/>
    <p:sldId id="715" r:id="rId464"/>
    <p:sldId id="716" r:id="rId465"/>
    <p:sldId id="717" r:id="rId466"/>
    <p:sldId id="718" r:id="rId467"/>
    <p:sldId id="719" r:id="rId468"/>
    <p:sldId id="720" r:id="rId469"/>
    <p:sldId id="721" r:id="rId470"/>
    <p:sldId id="722" r:id="rId471"/>
    <p:sldId id="723" r:id="rId472"/>
    <p:sldId id="724" r:id="rId473"/>
    <p:sldId id="725" r:id="rId474"/>
    <p:sldId id="726" r:id="rId475"/>
    <p:sldId id="727" r:id="rId476"/>
    <p:sldId id="728" r:id="rId477"/>
    <p:sldId id="729" r:id="rId478"/>
    <p:sldId id="730" r:id="rId479"/>
    <p:sldId id="731" r:id="rId480"/>
    <p:sldId id="732" r:id="rId481"/>
    <p:sldId id="733" r:id="rId482"/>
    <p:sldId id="734" r:id="rId483"/>
    <p:sldId id="735" r:id="rId484"/>
    <p:sldId id="736" r:id="rId485"/>
    <p:sldId id="737" r:id="rId486"/>
    <p:sldId id="738" r:id="rId487"/>
    <p:sldId id="739" r:id="rId488"/>
    <p:sldId id="740" r:id="rId489"/>
    <p:sldId id="741" r:id="rId490"/>
    <p:sldId id="742" r:id="rId491"/>
    <p:sldId id="743" r:id="rId492"/>
    <p:sldId id="744" r:id="rId493"/>
    <p:sldId id="745" r:id="rId494"/>
    <p:sldId id="746" r:id="rId495"/>
    <p:sldId id="747" r:id="rId496"/>
    <p:sldId id="748" r:id="rId497"/>
    <p:sldId id="749" r:id="rId498"/>
    <p:sldId id="750" r:id="rId499"/>
    <p:sldId id="751" r:id="rId500"/>
    <p:sldId id="752" r:id="rId501"/>
    <p:sldId id="753" r:id="rId502"/>
    <p:sldId id="754" r:id="rId503"/>
    <p:sldId id="755" r:id="rId504"/>
    <p:sldId id="756" r:id="rId505"/>
    <p:sldId id="757" r:id="rId506"/>
    <p:sldId id="758" r:id="rId507"/>
    <p:sldId id="759" r:id="rId508"/>
    <p:sldId id="760" r:id="rId509"/>
    <p:sldId id="761" r:id="rId510"/>
    <p:sldId id="762" r:id="rId511"/>
    <p:sldId id="763" r:id="rId512"/>
    <p:sldId id="764" r:id="rId513"/>
    <p:sldId id="765" r:id="rId514"/>
    <p:sldId id="766" r:id="rId515"/>
    <p:sldId id="767" r:id="rId516"/>
    <p:sldId id="768" r:id="rId517"/>
    <p:sldId id="769" r:id="rId518"/>
    <p:sldId id="770" r:id="rId519"/>
    <p:sldId id="771" r:id="rId520"/>
    <p:sldId id="772" r:id="rId521"/>
    <p:sldId id="773" r:id="rId522"/>
    <p:sldId id="774" r:id="rId523"/>
    <p:sldId id="775" r:id="rId524"/>
    <p:sldId id="776" r:id="rId525"/>
    <p:sldId id="777" r:id="rId526"/>
    <p:sldId id="778" r:id="rId527"/>
    <p:sldId id="779" r:id="rId528"/>
    <p:sldId id="780" r:id="rId529"/>
    <p:sldId id="781" r:id="rId530"/>
    <p:sldId id="782" r:id="rId531"/>
    <p:sldId id="783" r:id="rId532"/>
    <p:sldId id="784" r:id="rId533"/>
    <p:sldId id="785" r:id="rId534"/>
    <p:sldId id="786" r:id="rId535"/>
    <p:sldId id="787" r:id="rId536"/>
    <p:sldId id="788" r:id="rId537"/>
    <p:sldId id="789" r:id="rId538"/>
    <p:sldId id="790" r:id="rId539"/>
    <p:sldId id="791" r:id="rId540"/>
    <p:sldId id="792" r:id="rId541"/>
    <p:sldId id="793" r:id="rId542"/>
    <p:sldId id="794" r:id="rId543"/>
    <p:sldId id="795" r:id="rId544"/>
    <p:sldId id="796" r:id="rId545"/>
    <p:sldId id="797" r:id="rId546"/>
    <p:sldId id="798" r:id="rId547"/>
    <p:sldId id="799" r:id="rId548"/>
    <p:sldId id="800" r:id="rId549"/>
    <p:sldId id="801" r:id="rId550"/>
    <p:sldId id="802" r:id="rId551"/>
    <p:sldId id="803" r:id="rId552"/>
    <p:sldId id="804" r:id="rId553"/>
    <p:sldId id="805" r:id="rId554"/>
    <p:sldId id="806" r:id="rId555"/>
    <p:sldId id="807" r:id="rId556"/>
    <p:sldId id="808" r:id="rId557"/>
    <p:sldId id="809" r:id="rId558"/>
    <p:sldId id="810" r:id="rId559"/>
    <p:sldId id="811" r:id="rId560"/>
    <p:sldId id="812" r:id="rId561"/>
    <p:sldId id="813" r:id="rId562"/>
    <p:sldId id="814" r:id="rId563"/>
    <p:sldId id="815" r:id="rId564"/>
    <p:sldId id="816" r:id="rId565"/>
    <p:sldId id="817" r:id="rId566"/>
    <p:sldId id="818" r:id="rId567"/>
    <p:sldId id="819" r:id="rId568"/>
    <p:sldId id="820" r:id="rId569"/>
    <p:sldId id="821" r:id="rId570"/>
    <p:sldId id="822" r:id="rId571"/>
    <p:sldId id="823" r:id="rId572"/>
    <p:sldId id="824" r:id="rId573"/>
    <p:sldId id="825" r:id="rId574"/>
    <p:sldId id="826" r:id="rId575"/>
    <p:sldId id="827" r:id="rId576"/>
    <p:sldId id="828" r:id="rId577"/>
    <p:sldId id="829" r:id="rId578"/>
    <p:sldId id="830" r:id="rId579"/>
    <p:sldId id="831" r:id="rId580"/>
    <p:sldId id="832" r:id="rId581"/>
    <p:sldId id="833" r:id="rId582"/>
    <p:sldId id="834" r:id="rId583"/>
    <p:sldId id="835" r:id="rId584"/>
    <p:sldId id="836" r:id="rId585"/>
    <p:sldId id="837" r:id="rId586"/>
    <p:sldId id="838" r:id="rId587"/>
    <p:sldId id="839" r:id="rId588"/>
    <p:sldId id="840" r:id="rId589"/>
    <p:sldId id="841" r:id="rId590"/>
    <p:sldId id="842" r:id="rId591"/>
    <p:sldId id="843" r:id="rId592"/>
    <p:sldId id="844" r:id="rId593"/>
    <p:sldId id="845" r:id="rId594"/>
    <p:sldId id="846" r:id="rId595"/>
    <p:sldId id="847" r:id="rId596"/>
    <p:sldId id="848" r:id="rId597"/>
    <p:sldId id="849" r:id="rId598"/>
    <p:sldId id="850" r:id="rId599"/>
    <p:sldId id="851" r:id="rId600"/>
    <p:sldId id="852" r:id="rId601"/>
    <p:sldId id="853" r:id="rId602"/>
    <p:sldId id="854" r:id="rId603"/>
    <p:sldId id="855" r:id="rId604"/>
    <p:sldId id="856" r:id="rId605"/>
    <p:sldId id="857" r:id="rId606"/>
    <p:sldId id="858" r:id="rId607"/>
    <p:sldId id="859" r:id="rId608"/>
    <p:sldId id="860" r:id="rId609"/>
    <p:sldId id="861" r:id="rId610"/>
    <p:sldId id="862" r:id="rId611"/>
    <p:sldId id="863" r:id="rId612"/>
    <p:sldId id="864" r:id="rId613"/>
    <p:sldId id="865" r:id="rId614"/>
    <p:sldId id="866" r:id="rId615"/>
    <p:sldId id="867" r:id="rId616"/>
    <p:sldId id="868" r:id="rId617"/>
    <p:sldId id="869" r:id="rId618"/>
    <p:sldId id="870" r:id="rId619"/>
    <p:sldId id="871" r:id="rId620"/>
    <p:sldId id="872" r:id="rId621"/>
    <p:sldId id="873" r:id="rId622"/>
    <p:sldId id="874" r:id="rId623"/>
    <p:sldId id="875" r:id="rId624"/>
    <p:sldId id="876" r:id="rId625"/>
    <p:sldId id="877" r:id="rId626"/>
    <p:sldId id="878" r:id="rId627"/>
    <p:sldId id="879" r:id="rId628"/>
    <p:sldId id="979" r:id="rId629"/>
    <p:sldId id="981" r:id="rId630"/>
    <p:sldId id="982" r:id="rId631"/>
    <p:sldId id="983" r:id="rId632"/>
    <p:sldId id="984" r:id="rId633"/>
    <p:sldId id="985" r:id="rId634"/>
    <p:sldId id="986" r:id="rId635"/>
    <p:sldId id="987" r:id="rId636"/>
    <p:sldId id="988" r:id="rId637"/>
    <p:sldId id="989" r:id="rId638"/>
    <p:sldId id="990" r:id="rId639"/>
    <p:sldId id="991" r:id="rId640"/>
    <p:sldId id="992" r:id="rId641"/>
    <p:sldId id="993" r:id="rId642"/>
    <p:sldId id="994" r:id="rId643"/>
    <p:sldId id="995" r:id="rId644"/>
    <p:sldId id="996" r:id="rId645"/>
    <p:sldId id="997" r:id="rId646"/>
    <p:sldId id="998" r:id="rId647"/>
    <p:sldId id="999" r:id="rId648"/>
    <p:sldId id="1000" r:id="rId649"/>
    <p:sldId id="1001" r:id="rId650"/>
    <p:sldId id="1002" r:id="rId651"/>
    <p:sldId id="1003" r:id="rId652"/>
    <p:sldId id="1004" r:id="rId653"/>
    <p:sldId id="1005" r:id="rId654"/>
    <p:sldId id="1006" r:id="rId655"/>
    <p:sldId id="1007" r:id="rId656"/>
    <p:sldId id="1008" r:id="rId657"/>
    <p:sldId id="1009" r:id="rId658"/>
    <p:sldId id="1010" r:id="rId659"/>
    <p:sldId id="1011" r:id="rId660"/>
    <p:sldId id="1012" r:id="rId661"/>
    <p:sldId id="1013" r:id="rId662"/>
    <p:sldId id="1014" r:id="rId663"/>
    <p:sldId id="1015" r:id="rId664"/>
    <p:sldId id="1016" r:id="rId665"/>
    <p:sldId id="1017" r:id="rId666"/>
    <p:sldId id="1018" r:id="rId667"/>
    <p:sldId id="1019" r:id="rId668"/>
    <p:sldId id="1020" r:id="rId669"/>
    <p:sldId id="1021" r:id="rId670"/>
    <p:sldId id="1022" r:id="rId671"/>
    <p:sldId id="1023" r:id="rId672"/>
    <p:sldId id="1024" r:id="rId673"/>
    <p:sldId id="1025" r:id="rId674"/>
    <p:sldId id="1026" r:id="rId675"/>
    <p:sldId id="1027" r:id="rId676"/>
    <p:sldId id="1028" r:id="rId677"/>
    <p:sldId id="1029" r:id="rId678"/>
    <p:sldId id="1030" r:id="rId679"/>
    <p:sldId id="1031" r:id="rId680"/>
    <p:sldId id="1032" r:id="rId681"/>
    <p:sldId id="1033" r:id="rId682"/>
    <p:sldId id="1034" r:id="rId683"/>
    <p:sldId id="1035" r:id="rId684"/>
    <p:sldId id="1036" r:id="rId685"/>
    <p:sldId id="1037" r:id="rId686"/>
    <p:sldId id="1038" r:id="rId687"/>
    <p:sldId id="1039" r:id="rId688"/>
    <p:sldId id="1040" r:id="rId689"/>
    <p:sldId id="1041" r:id="rId690"/>
    <p:sldId id="1042" r:id="rId691"/>
    <p:sldId id="1043" r:id="rId692"/>
    <p:sldId id="1044" r:id="rId693"/>
    <p:sldId id="1045" r:id="rId694"/>
    <p:sldId id="1046" r:id="rId695"/>
    <p:sldId id="1047" r:id="rId696"/>
    <p:sldId id="1048" r:id="rId697"/>
    <p:sldId id="1049" r:id="rId698"/>
    <p:sldId id="1050" r:id="rId699"/>
    <p:sldId id="1051" r:id="rId700"/>
    <p:sldId id="1052" r:id="rId701"/>
    <p:sldId id="1053" r:id="rId702"/>
    <p:sldId id="1054" r:id="rId703"/>
    <p:sldId id="1055" r:id="rId704"/>
    <p:sldId id="1056" r:id="rId705"/>
    <p:sldId id="1057" r:id="rId706"/>
    <p:sldId id="1058" r:id="rId707"/>
    <p:sldId id="1059" r:id="rId708"/>
    <p:sldId id="1060" r:id="rId709"/>
    <p:sldId id="1061" r:id="rId710"/>
    <p:sldId id="1062" r:id="rId711"/>
    <p:sldId id="1063" r:id="rId712"/>
    <p:sldId id="1064" r:id="rId713"/>
    <p:sldId id="1065" r:id="rId714"/>
    <p:sldId id="1066" r:id="rId715"/>
    <p:sldId id="1067" r:id="rId716"/>
    <p:sldId id="1068" r:id="rId717"/>
    <p:sldId id="1069" r:id="rId718"/>
    <p:sldId id="1070" r:id="rId719"/>
    <p:sldId id="1071" r:id="rId720"/>
    <p:sldId id="1072" r:id="rId721"/>
    <p:sldId id="1073" r:id="rId722"/>
    <p:sldId id="1074" r:id="rId723"/>
    <p:sldId id="1075" r:id="rId724"/>
    <p:sldId id="977" r:id="rId725"/>
    <p:sldId id="978" r:id="rId726"/>
  </p:sldIdLst>
  <p:sldSz cx="9906000" cy="6858000" type="A4"/>
  <p:notesSz cx="7099300" cy="10234613"/>
  <p:defaultTextStyle>
    <a:defPPr>
      <a:defRPr lang="en-GB"/>
    </a:defPPr>
    <a:lvl1pPr algn="l" rtl="0" fontAlgn="base">
      <a:spcBef>
        <a:spcPct val="50000"/>
      </a:spcBef>
      <a:spcAft>
        <a:spcPct val="0"/>
      </a:spcAft>
      <a:defRPr sz="1000" kern="1200">
        <a:solidFill>
          <a:schemeClr val="tx1"/>
        </a:solidFill>
        <a:latin typeface="Verdana" pitchFamily="34" charset="0"/>
        <a:ea typeface="+mn-ea"/>
        <a:cs typeface="Arial" pitchFamily="34" charset="0"/>
      </a:defRPr>
    </a:lvl1pPr>
    <a:lvl2pPr marL="457200" algn="l" rtl="0" fontAlgn="base">
      <a:spcBef>
        <a:spcPct val="50000"/>
      </a:spcBef>
      <a:spcAft>
        <a:spcPct val="0"/>
      </a:spcAft>
      <a:defRPr sz="1000" kern="1200">
        <a:solidFill>
          <a:schemeClr val="tx1"/>
        </a:solidFill>
        <a:latin typeface="Verdana" pitchFamily="34" charset="0"/>
        <a:ea typeface="+mn-ea"/>
        <a:cs typeface="Arial" pitchFamily="34" charset="0"/>
      </a:defRPr>
    </a:lvl2pPr>
    <a:lvl3pPr marL="914400" algn="l" rtl="0" fontAlgn="base">
      <a:spcBef>
        <a:spcPct val="50000"/>
      </a:spcBef>
      <a:spcAft>
        <a:spcPct val="0"/>
      </a:spcAft>
      <a:defRPr sz="1000" kern="1200">
        <a:solidFill>
          <a:schemeClr val="tx1"/>
        </a:solidFill>
        <a:latin typeface="Verdana" pitchFamily="34" charset="0"/>
        <a:ea typeface="+mn-ea"/>
        <a:cs typeface="Arial" pitchFamily="34" charset="0"/>
      </a:defRPr>
    </a:lvl3pPr>
    <a:lvl4pPr marL="1371600" algn="l" rtl="0" fontAlgn="base">
      <a:spcBef>
        <a:spcPct val="50000"/>
      </a:spcBef>
      <a:spcAft>
        <a:spcPct val="0"/>
      </a:spcAft>
      <a:defRPr sz="1000" kern="1200">
        <a:solidFill>
          <a:schemeClr val="tx1"/>
        </a:solidFill>
        <a:latin typeface="Verdana" pitchFamily="34" charset="0"/>
        <a:ea typeface="+mn-ea"/>
        <a:cs typeface="Arial" pitchFamily="34" charset="0"/>
      </a:defRPr>
    </a:lvl4pPr>
    <a:lvl5pPr marL="1828800" algn="l" rtl="0" fontAlgn="base">
      <a:spcBef>
        <a:spcPct val="50000"/>
      </a:spcBef>
      <a:spcAft>
        <a:spcPct val="0"/>
      </a:spcAft>
      <a:defRPr sz="1000" kern="1200">
        <a:solidFill>
          <a:schemeClr val="tx1"/>
        </a:solidFill>
        <a:latin typeface="Verdana" pitchFamily="34" charset="0"/>
        <a:ea typeface="+mn-ea"/>
        <a:cs typeface="Arial" pitchFamily="34" charset="0"/>
      </a:defRPr>
    </a:lvl5pPr>
    <a:lvl6pPr marL="2286000" algn="l" defTabSz="914400" rtl="0" eaLnBrk="1" latinLnBrk="0" hangingPunct="1">
      <a:defRPr sz="1000" kern="1200">
        <a:solidFill>
          <a:schemeClr val="tx1"/>
        </a:solidFill>
        <a:latin typeface="Verdana" pitchFamily="34" charset="0"/>
        <a:ea typeface="+mn-ea"/>
        <a:cs typeface="Arial" pitchFamily="34" charset="0"/>
      </a:defRPr>
    </a:lvl6pPr>
    <a:lvl7pPr marL="2743200" algn="l" defTabSz="914400" rtl="0" eaLnBrk="1" latinLnBrk="0" hangingPunct="1">
      <a:defRPr sz="1000" kern="1200">
        <a:solidFill>
          <a:schemeClr val="tx1"/>
        </a:solidFill>
        <a:latin typeface="Verdana" pitchFamily="34" charset="0"/>
        <a:ea typeface="+mn-ea"/>
        <a:cs typeface="Arial" pitchFamily="34" charset="0"/>
      </a:defRPr>
    </a:lvl7pPr>
    <a:lvl8pPr marL="3200400" algn="l" defTabSz="914400" rtl="0" eaLnBrk="1" latinLnBrk="0" hangingPunct="1">
      <a:defRPr sz="1000" kern="1200">
        <a:solidFill>
          <a:schemeClr val="tx1"/>
        </a:solidFill>
        <a:latin typeface="Verdana" pitchFamily="34" charset="0"/>
        <a:ea typeface="+mn-ea"/>
        <a:cs typeface="Arial" pitchFamily="34" charset="0"/>
      </a:defRPr>
    </a:lvl8pPr>
    <a:lvl9pPr marL="3657600" algn="l" defTabSz="914400" rtl="0" eaLnBrk="1" latinLnBrk="0" hangingPunct="1">
      <a:defRPr sz="1000"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8" d="100"/>
          <a:sy n="148" d="100"/>
        </p:scale>
        <p:origin x="-120" y="-17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83" Type="http://schemas.openxmlformats.org/officeDocument/2006/relationships/slide" Target="slides/slide279.xml"/><Relationship Id="rId284" Type="http://schemas.openxmlformats.org/officeDocument/2006/relationships/slide" Target="slides/slide280.xml"/><Relationship Id="rId285" Type="http://schemas.openxmlformats.org/officeDocument/2006/relationships/slide" Target="slides/slide281.xml"/><Relationship Id="rId286" Type="http://schemas.openxmlformats.org/officeDocument/2006/relationships/slide" Target="slides/slide282.xml"/><Relationship Id="rId287" Type="http://schemas.openxmlformats.org/officeDocument/2006/relationships/slide" Target="slides/slide283.xml"/><Relationship Id="rId288" Type="http://schemas.openxmlformats.org/officeDocument/2006/relationships/slide" Target="slides/slide284.xml"/><Relationship Id="rId289" Type="http://schemas.openxmlformats.org/officeDocument/2006/relationships/slide" Target="slides/slide28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290" Type="http://schemas.openxmlformats.org/officeDocument/2006/relationships/slide" Target="slides/slide286.xml"/><Relationship Id="rId291" Type="http://schemas.openxmlformats.org/officeDocument/2006/relationships/slide" Target="slides/slide287.xml"/><Relationship Id="rId292" Type="http://schemas.openxmlformats.org/officeDocument/2006/relationships/slide" Target="slides/slide288.xml"/><Relationship Id="rId293" Type="http://schemas.openxmlformats.org/officeDocument/2006/relationships/slide" Target="slides/slide289.xml"/><Relationship Id="rId294" Type="http://schemas.openxmlformats.org/officeDocument/2006/relationships/slide" Target="slides/slide290.xml"/><Relationship Id="rId295" Type="http://schemas.openxmlformats.org/officeDocument/2006/relationships/slide" Target="slides/slide291.xml"/><Relationship Id="rId296" Type="http://schemas.openxmlformats.org/officeDocument/2006/relationships/slide" Target="slides/slide292.xml"/><Relationship Id="rId297" Type="http://schemas.openxmlformats.org/officeDocument/2006/relationships/slide" Target="slides/slide293.xml"/><Relationship Id="rId298" Type="http://schemas.openxmlformats.org/officeDocument/2006/relationships/slide" Target="slides/slide294.xml"/><Relationship Id="rId299" Type="http://schemas.openxmlformats.org/officeDocument/2006/relationships/slide" Target="slides/slide29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700" Type="http://schemas.openxmlformats.org/officeDocument/2006/relationships/slide" Target="slides/slide696.xml"/><Relationship Id="rId701" Type="http://schemas.openxmlformats.org/officeDocument/2006/relationships/slide" Target="slides/slide697.xml"/><Relationship Id="rId702" Type="http://schemas.openxmlformats.org/officeDocument/2006/relationships/slide" Target="slides/slide698.xml"/><Relationship Id="rId703" Type="http://schemas.openxmlformats.org/officeDocument/2006/relationships/slide" Target="slides/slide699.xml"/><Relationship Id="rId704" Type="http://schemas.openxmlformats.org/officeDocument/2006/relationships/slide" Target="slides/slide700.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705" Type="http://schemas.openxmlformats.org/officeDocument/2006/relationships/slide" Target="slides/slide701.xml"/><Relationship Id="rId706" Type="http://schemas.openxmlformats.org/officeDocument/2006/relationships/slide" Target="slides/slide702.xml"/><Relationship Id="rId707" Type="http://schemas.openxmlformats.org/officeDocument/2006/relationships/slide" Target="slides/slide703.xml"/><Relationship Id="rId708" Type="http://schemas.openxmlformats.org/officeDocument/2006/relationships/slide" Target="slides/slide704.xml"/><Relationship Id="rId709" Type="http://schemas.openxmlformats.org/officeDocument/2006/relationships/slide" Target="slides/slide705.xml"/><Relationship Id="rId710" Type="http://schemas.openxmlformats.org/officeDocument/2006/relationships/slide" Target="slides/slide706.xml"/><Relationship Id="rId711" Type="http://schemas.openxmlformats.org/officeDocument/2006/relationships/slide" Target="slides/slide707.xml"/><Relationship Id="rId712" Type="http://schemas.openxmlformats.org/officeDocument/2006/relationships/slide" Target="slides/slide708.xml"/><Relationship Id="rId713" Type="http://schemas.openxmlformats.org/officeDocument/2006/relationships/slide" Target="slides/slide709.xml"/><Relationship Id="rId714" Type="http://schemas.openxmlformats.org/officeDocument/2006/relationships/slide" Target="slides/slide710.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15" Type="http://schemas.openxmlformats.org/officeDocument/2006/relationships/slide" Target="slides/slide711.xml"/><Relationship Id="rId716" Type="http://schemas.openxmlformats.org/officeDocument/2006/relationships/slide" Target="slides/slide712.xml"/><Relationship Id="rId717" Type="http://schemas.openxmlformats.org/officeDocument/2006/relationships/slide" Target="slides/slide713.xml"/><Relationship Id="rId718" Type="http://schemas.openxmlformats.org/officeDocument/2006/relationships/slide" Target="slides/slide714.xml"/><Relationship Id="rId719" Type="http://schemas.openxmlformats.org/officeDocument/2006/relationships/slide" Target="slides/slide715.xml"/><Relationship Id="rId600" Type="http://schemas.openxmlformats.org/officeDocument/2006/relationships/slide" Target="slides/slide596.xml"/><Relationship Id="rId601" Type="http://schemas.openxmlformats.org/officeDocument/2006/relationships/slide" Target="slides/slide597.xml"/><Relationship Id="rId602" Type="http://schemas.openxmlformats.org/officeDocument/2006/relationships/slide" Target="slides/slide598.xml"/><Relationship Id="rId603" Type="http://schemas.openxmlformats.org/officeDocument/2006/relationships/slide" Target="slides/slide599.xml"/><Relationship Id="rId604" Type="http://schemas.openxmlformats.org/officeDocument/2006/relationships/slide" Target="slides/slide600.xml"/><Relationship Id="rId605" Type="http://schemas.openxmlformats.org/officeDocument/2006/relationships/slide" Target="slides/slide601.xml"/><Relationship Id="rId606" Type="http://schemas.openxmlformats.org/officeDocument/2006/relationships/slide" Target="slides/slide602.xml"/><Relationship Id="rId607" Type="http://schemas.openxmlformats.org/officeDocument/2006/relationships/slide" Target="slides/slide603.xml"/><Relationship Id="rId608" Type="http://schemas.openxmlformats.org/officeDocument/2006/relationships/slide" Target="slides/slide604.xml"/><Relationship Id="rId609" Type="http://schemas.openxmlformats.org/officeDocument/2006/relationships/slide" Target="slides/slide605.xml"/><Relationship Id="rId720" Type="http://schemas.openxmlformats.org/officeDocument/2006/relationships/slide" Target="slides/slide716.xml"/><Relationship Id="rId721" Type="http://schemas.openxmlformats.org/officeDocument/2006/relationships/slide" Target="slides/slide717.xml"/><Relationship Id="rId722" Type="http://schemas.openxmlformats.org/officeDocument/2006/relationships/slide" Target="slides/slide718.xml"/><Relationship Id="rId723" Type="http://schemas.openxmlformats.org/officeDocument/2006/relationships/slide" Target="slides/slide719.xml"/><Relationship Id="rId724" Type="http://schemas.openxmlformats.org/officeDocument/2006/relationships/slide" Target="slides/slide720.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25" Type="http://schemas.openxmlformats.org/officeDocument/2006/relationships/slide" Target="slides/slide721.xml"/><Relationship Id="rId726" Type="http://schemas.openxmlformats.org/officeDocument/2006/relationships/slide" Target="slides/slide722.xml"/><Relationship Id="rId727" Type="http://schemas.openxmlformats.org/officeDocument/2006/relationships/notesMaster" Target="notesMasters/notesMaster1.xml"/><Relationship Id="rId728" Type="http://schemas.openxmlformats.org/officeDocument/2006/relationships/handoutMaster" Target="handoutMasters/handoutMaster1.xml"/><Relationship Id="rId729" Type="http://schemas.openxmlformats.org/officeDocument/2006/relationships/printerSettings" Target="printerSettings/printerSettings1.bin"/><Relationship Id="rId610" Type="http://schemas.openxmlformats.org/officeDocument/2006/relationships/slide" Target="slides/slide606.xml"/><Relationship Id="rId611" Type="http://schemas.openxmlformats.org/officeDocument/2006/relationships/slide" Target="slides/slide607.xml"/><Relationship Id="rId612" Type="http://schemas.openxmlformats.org/officeDocument/2006/relationships/slide" Target="slides/slide608.xml"/><Relationship Id="rId613" Type="http://schemas.openxmlformats.org/officeDocument/2006/relationships/slide" Target="slides/slide609.xml"/><Relationship Id="rId614" Type="http://schemas.openxmlformats.org/officeDocument/2006/relationships/slide" Target="slides/slide610.xml"/><Relationship Id="rId615" Type="http://schemas.openxmlformats.org/officeDocument/2006/relationships/slide" Target="slides/slide611.xml"/><Relationship Id="rId616" Type="http://schemas.openxmlformats.org/officeDocument/2006/relationships/slide" Target="slides/slide612.xml"/><Relationship Id="rId617" Type="http://schemas.openxmlformats.org/officeDocument/2006/relationships/slide" Target="slides/slide613.xml"/><Relationship Id="rId618" Type="http://schemas.openxmlformats.org/officeDocument/2006/relationships/slide" Target="slides/slide614.xml"/><Relationship Id="rId619" Type="http://schemas.openxmlformats.org/officeDocument/2006/relationships/slide" Target="slides/slide615.xml"/><Relationship Id="rId500" Type="http://schemas.openxmlformats.org/officeDocument/2006/relationships/slide" Target="slides/slide496.xml"/><Relationship Id="rId501" Type="http://schemas.openxmlformats.org/officeDocument/2006/relationships/slide" Target="slides/slide497.xml"/><Relationship Id="rId502" Type="http://schemas.openxmlformats.org/officeDocument/2006/relationships/slide" Target="slides/slide498.xml"/><Relationship Id="rId503" Type="http://schemas.openxmlformats.org/officeDocument/2006/relationships/slide" Target="slides/slide499.xml"/><Relationship Id="rId504" Type="http://schemas.openxmlformats.org/officeDocument/2006/relationships/slide" Target="slides/slide500.xml"/><Relationship Id="rId505" Type="http://schemas.openxmlformats.org/officeDocument/2006/relationships/slide" Target="slides/slide501.xml"/><Relationship Id="rId506" Type="http://schemas.openxmlformats.org/officeDocument/2006/relationships/slide" Target="slides/slide502.xml"/><Relationship Id="rId507" Type="http://schemas.openxmlformats.org/officeDocument/2006/relationships/slide" Target="slides/slide503.xml"/><Relationship Id="rId508" Type="http://schemas.openxmlformats.org/officeDocument/2006/relationships/slide" Target="slides/slide504.xml"/><Relationship Id="rId509" Type="http://schemas.openxmlformats.org/officeDocument/2006/relationships/slide" Target="slides/slide505.xml"/><Relationship Id="rId730" Type="http://schemas.openxmlformats.org/officeDocument/2006/relationships/presProps" Target="presProps.xml"/><Relationship Id="rId731" Type="http://schemas.openxmlformats.org/officeDocument/2006/relationships/viewProps" Target="viewProps.xml"/><Relationship Id="rId732" Type="http://schemas.openxmlformats.org/officeDocument/2006/relationships/theme" Target="theme/theme1.xml"/><Relationship Id="rId73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20" Type="http://schemas.openxmlformats.org/officeDocument/2006/relationships/slide" Target="slides/slide616.xml"/><Relationship Id="rId621" Type="http://schemas.openxmlformats.org/officeDocument/2006/relationships/slide" Target="slides/slide617.xml"/><Relationship Id="rId622" Type="http://schemas.openxmlformats.org/officeDocument/2006/relationships/slide" Target="slides/slide618.xml"/><Relationship Id="rId623" Type="http://schemas.openxmlformats.org/officeDocument/2006/relationships/slide" Target="slides/slide619.xml"/><Relationship Id="rId624" Type="http://schemas.openxmlformats.org/officeDocument/2006/relationships/slide" Target="slides/slide620.xml"/><Relationship Id="rId625" Type="http://schemas.openxmlformats.org/officeDocument/2006/relationships/slide" Target="slides/slide621.xml"/><Relationship Id="rId626" Type="http://schemas.openxmlformats.org/officeDocument/2006/relationships/slide" Target="slides/slide622.xml"/><Relationship Id="rId627" Type="http://schemas.openxmlformats.org/officeDocument/2006/relationships/slide" Target="slides/slide623.xml"/><Relationship Id="rId628" Type="http://schemas.openxmlformats.org/officeDocument/2006/relationships/slide" Target="slides/slide624.xml"/><Relationship Id="rId629" Type="http://schemas.openxmlformats.org/officeDocument/2006/relationships/slide" Target="slides/slide625.xml"/><Relationship Id="rId510" Type="http://schemas.openxmlformats.org/officeDocument/2006/relationships/slide" Target="slides/slide506.xml"/><Relationship Id="rId511" Type="http://schemas.openxmlformats.org/officeDocument/2006/relationships/slide" Target="slides/slide507.xml"/><Relationship Id="rId512" Type="http://schemas.openxmlformats.org/officeDocument/2006/relationships/slide" Target="slides/slide508.xml"/><Relationship Id="rId513" Type="http://schemas.openxmlformats.org/officeDocument/2006/relationships/slide" Target="slides/slide509.xml"/><Relationship Id="rId514" Type="http://schemas.openxmlformats.org/officeDocument/2006/relationships/slide" Target="slides/slide510.xml"/><Relationship Id="rId515" Type="http://schemas.openxmlformats.org/officeDocument/2006/relationships/slide" Target="slides/slide511.xml"/><Relationship Id="rId516" Type="http://schemas.openxmlformats.org/officeDocument/2006/relationships/slide" Target="slides/slide512.xml"/><Relationship Id="rId517" Type="http://schemas.openxmlformats.org/officeDocument/2006/relationships/slide" Target="slides/slide513.xml"/><Relationship Id="rId518" Type="http://schemas.openxmlformats.org/officeDocument/2006/relationships/slide" Target="slides/slide514.xml"/><Relationship Id="rId519" Type="http://schemas.openxmlformats.org/officeDocument/2006/relationships/slide" Target="slides/slide5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0" Type="http://schemas.openxmlformats.org/officeDocument/2006/relationships/slide" Target="slides/slide396.xml"/><Relationship Id="rId401" Type="http://schemas.openxmlformats.org/officeDocument/2006/relationships/slide" Target="slides/slide397.xml"/><Relationship Id="rId402" Type="http://schemas.openxmlformats.org/officeDocument/2006/relationships/slide" Target="slides/slide398.xml"/><Relationship Id="rId403" Type="http://schemas.openxmlformats.org/officeDocument/2006/relationships/slide" Target="slides/slide399.xml"/><Relationship Id="rId404" Type="http://schemas.openxmlformats.org/officeDocument/2006/relationships/slide" Target="slides/slide400.xml"/><Relationship Id="rId405" Type="http://schemas.openxmlformats.org/officeDocument/2006/relationships/slide" Target="slides/slide401.xml"/><Relationship Id="rId406" Type="http://schemas.openxmlformats.org/officeDocument/2006/relationships/slide" Target="slides/slide402.xml"/><Relationship Id="rId407" Type="http://schemas.openxmlformats.org/officeDocument/2006/relationships/slide" Target="slides/slide403.xml"/><Relationship Id="rId408" Type="http://schemas.openxmlformats.org/officeDocument/2006/relationships/slide" Target="slides/slide404.xml"/><Relationship Id="rId409" Type="http://schemas.openxmlformats.org/officeDocument/2006/relationships/slide" Target="slides/slide405.xml"/><Relationship Id="rId630" Type="http://schemas.openxmlformats.org/officeDocument/2006/relationships/slide" Target="slides/slide626.xml"/><Relationship Id="rId631" Type="http://schemas.openxmlformats.org/officeDocument/2006/relationships/slide" Target="slides/slide627.xml"/><Relationship Id="rId632" Type="http://schemas.openxmlformats.org/officeDocument/2006/relationships/slide" Target="slides/slide628.xml"/><Relationship Id="rId633" Type="http://schemas.openxmlformats.org/officeDocument/2006/relationships/slide" Target="slides/slide629.xml"/><Relationship Id="rId634" Type="http://schemas.openxmlformats.org/officeDocument/2006/relationships/slide" Target="slides/slide630.xml"/><Relationship Id="rId635" Type="http://schemas.openxmlformats.org/officeDocument/2006/relationships/slide" Target="slides/slide631.xml"/><Relationship Id="rId636" Type="http://schemas.openxmlformats.org/officeDocument/2006/relationships/slide" Target="slides/slide632.xml"/><Relationship Id="rId637" Type="http://schemas.openxmlformats.org/officeDocument/2006/relationships/slide" Target="slides/slide633.xml"/><Relationship Id="rId638" Type="http://schemas.openxmlformats.org/officeDocument/2006/relationships/slide" Target="slides/slide634.xml"/><Relationship Id="rId639" Type="http://schemas.openxmlformats.org/officeDocument/2006/relationships/slide" Target="slides/slide635.xml"/><Relationship Id="rId520" Type="http://schemas.openxmlformats.org/officeDocument/2006/relationships/slide" Target="slides/slide516.xml"/><Relationship Id="rId521" Type="http://schemas.openxmlformats.org/officeDocument/2006/relationships/slide" Target="slides/slide517.xml"/><Relationship Id="rId522" Type="http://schemas.openxmlformats.org/officeDocument/2006/relationships/slide" Target="slides/slide518.xml"/><Relationship Id="rId523" Type="http://schemas.openxmlformats.org/officeDocument/2006/relationships/slide" Target="slides/slide519.xml"/><Relationship Id="rId524" Type="http://schemas.openxmlformats.org/officeDocument/2006/relationships/slide" Target="slides/slide520.xml"/><Relationship Id="rId525" Type="http://schemas.openxmlformats.org/officeDocument/2006/relationships/slide" Target="slides/slide521.xml"/><Relationship Id="rId526" Type="http://schemas.openxmlformats.org/officeDocument/2006/relationships/slide" Target="slides/slide522.xml"/><Relationship Id="rId527" Type="http://schemas.openxmlformats.org/officeDocument/2006/relationships/slide" Target="slides/slide523.xml"/><Relationship Id="rId528" Type="http://schemas.openxmlformats.org/officeDocument/2006/relationships/slide" Target="slides/slide524.xml"/><Relationship Id="rId529" Type="http://schemas.openxmlformats.org/officeDocument/2006/relationships/slide" Target="slides/slide5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410" Type="http://schemas.openxmlformats.org/officeDocument/2006/relationships/slide" Target="slides/slide406.xml"/><Relationship Id="rId411" Type="http://schemas.openxmlformats.org/officeDocument/2006/relationships/slide" Target="slides/slide407.xml"/><Relationship Id="rId412" Type="http://schemas.openxmlformats.org/officeDocument/2006/relationships/slide" Target="slides/slide408.xml"/><Relationship Id="rId413" Type="http://schemas.openxmlformats.org/officeDocument/2006/relationships/slide" Target="slides/slide409.xml"/><Relationship Id="rId414" Type="http://schemas.openxmlformats.org/officeDocument/2006/relationships/slide" Target="slides/slide410.xml"/><Relationship Id="rId415" Type="http://schemas.openxmlformats.org/officeDocument/2006/relationships/slide" Target="slides/slide411.xml"/><Relationship Id="rId416" Type="http://schemas.openxmlformats.org/officeDocument/2006/relationships/slide" Target="slides/slide412.xml"/><Relationship Id="rId417" Type="http://schemas.openxmlformats.org/officeDocument/2006/relationships/slide" Target="slides/slide413.xml"/><Relationship Id="rId418" Type="http://schemas.openxmlformats.org/officeDocument/2006/relationships/slide" Target="slides/slide414.xml"/><Relationship Id="rId419" Type="http://schemas.openxmlformats.org/officeDocument/2006/relationships/slide" Target="slides/slide415.xml"/><Relationship Id="rId640" Type="http://schemas.openxmlformats.org/officeDocument/2006/relationships/slide" Target="slides/slide636.xml"/><Relationship Id="rId641" Type="http://schemas.openxmlformats.org/officeDocument/2006/relationships/slide" Target="slides/slide637.xml"/><Relationship Id="rId642" Type="http://schemas.openxmlformats.org/officeDocument/2006/relationships/slide" Target="slides/slide638.xml"/><Relationship Id="rId643" Type="http://schemas.openxmlformats.org/officeDocument/2006/relationships/slide" Target="slides/slide639.xml"/><Relationship Id="rId644" Type="http://schemas.openxmlformats.org/officeDocument/2006/relationships/slide" Target="slides/slide640.xml"/><Relationship Id="rId645" Type="http://schemas.openxmlformats.org/officeDocument/2006/relationships/slide" Target="slides/slide641.xml"/><Relationship Id="rId646" Type="http://schemas.openxmlformats.org/officeDocument/2006/relationships/slide" Target="slides/slide642.xml"/><Relationship Id="rId300" Type="http://schemas.openxmlformats.org/officeDocument/2006/relationships/slide" Target="slides/slide296.xml"/><Relationship Id="rId301" Type="http://schemas.openxmlformats.org/officeDocument/2006/relationships/slide" Target="slides/slide297.xml"/><Relationship Id="rId302" Type="http://schemas.openxmlformats.org/officeDocument/2006/relationships/slide" Target="slides/slide298.xml"/><Relationship Id="rId303" Type="http://schemas.openxmlformats.org/officeDocument/2006/relationships/slide" Target="slides/slide299.xml"/><Relationship Id="rId304" Type="http://schemas.openxmlformats.org/officeDocument/2006/relationships/slide" Target="slides/slide300.xml"/><Relationship Id="rId305" Type="http://schemas.openxmlformats.org/officeDocument/2006/relationships/slide" Target="slides/slide301.xml"/><Relationship Id="rId306" Type="http://schemas.openxmlformats.org/officeDocument/2006/relationships/slide" Target="slides/slide302.xml"/><Relationship Id="rId307" Type="http://schemas.openxmlformats.org/officeDocument/2006/relationships/slide" Target="slides/slide303.xml"/><Relationship Id="rId308" Type="http://schemas.openxmlformats.org/officeDocument/2006/relationships/slide" Target="slides/slide304.xml"/><Relationship Id="rId309" Type="http://schemas.openxmlformats.org/officeDocument/2006/relationships/slide" Target="slides/slide305.xml"/><Relationship Id="rId647" Type="http://schemas.openxmlformats.org/officeDocument/2006/relationships/slide" Target="slides/slide643.xml"/><Relationship Id="rId648" Type="http://schemas.openxmlformats.org/officeDocument/2006/relationships/slide" Target="slides/slide644.xml"/><Relationship Id="rId649" Type="http://schemas.openxmlformats.org/officeDocument/2006/relationships/slide" Target="slides/slide645.xml"/><Relationship Id="rId530" Type="http://schemas.openxmlformats.org/officeDocument/2006/relationships/slide" Target="slides/slide526.xml"/><Relationship Id="rId531" Type="http://schemas.openxmlformats.org/officeDocument/2006/relationships/slide" Target="slides/slide527.xml"/><Relationship Id="rId532" Type="http://schemas.openxmlformats.org/officeDocument/2006/relationships/slide" Target="slides/slide528.xml"/><Relationship Id="rId533" Type="http://schemas.openxmlformats.org/officeDocument/2006/relationships/slide" Target="slides/slide529.xml"/><Relationship Id="rId534" Type="http://schemas.openxmlformats.org/officeDocument/2006/relationships/slide" Target="slides/slide530.xml"/><Relationship Id="rId535" Type="http://schemas.openxmlformats.org/officeDocument/2006/relationships/slide" Target="slides/slide531.xml"/><Relationship Id="rId536" Type="http://schemas.openxmlformats.org/officeDocument/2006/relationships/slide" Target="slides/slide532.xml"/><Relationship Id="rId537" Type="http://schemas.openxmlformats.org/officeDocument/2006/relationships/slide" Target="slides/slide533.xml"/><Relationship Id="rId538" Type="http://schemas.openxmlformats.org/officeDocument/2006/relationships/slide" Target="slides/slide534.xml"/><Relationship Id="rId539" Type="http://schemas.openxmlformats.org/officeDocument/2006/relationships/slide" Target="slides/slide5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420" Type="http://schemas.openxmlformats.org/officeDocument/2006/relationships/slide" Target="slides/slide416.xml"/><Relationship Id="rId421" Type="http://schemas.openxmlformats.org/officeDocument/2006/relationships/slide" Target="slides/slide417.xml"/><Relationship Id="rId422" Type="http://schemas.openxmlformats.org/officeDocument/2006/relationships/slide" Target="slides/slide418.xml"/><Relationship Id="rId423" Type="http://schemas.openxmlformats.org/officeDocument/2006/relationships/slide" Target="slides/slide419.xml"/><Relationship Id="rId424" Type="http://schemas.openxmlformats.org/officeDocument/2006/relationships/slide" Target="slides/slide420.xml"/><Relationship Id="rId425" Type="http://schemas.openxmlformats.org/officeDocument/2006/relationships/slide" Target="slides/slide421.xml"/><Relationship Id="rId426" Type="http://schemas.openxmlformats.org/officeDocument/2006/relationships/slide" Target="slides/slide422.xml"/><Relationship Id="rId427" Type="http://schemas.openxmlformats.org/officeDocument/2006/relationships/slide" Target="slides/slide423.xml"/><Relationship Id="rId428" Type="http://schemas.openxmlformats.org/officeDocument/2006/relationships/slide" Target="slides/slide424.xml"/><Relationship Id="rId429" Type="http://schemas.openxmlformats.org/officeDocument/2006/relationships/slide" Target="slides/slide425.xml"/><Relationship Id="rId650" Type="http://schemas.openxmlformats.org/officeDocument/2006/relationships/slide" Target="slides/slide646.xml"/><Relationship Id="rId651" Type="http://schemas.openxmlformats.org/officeDocument/2006/relationships/slide" Target="slides/slide647.xml"/><Relationship Id="rId652" Type="http://schemas.openxmlformats.org/officeDocument/2006/relationships/slide" Target="slides/slide648.xml"/><Relationship Id="rId653" Type="http://schemas.openxmlformats.org/officeDocument/2006/relationships/slide" Target="slides/slide649.xml"/><Relationship Id="rId654" Type="http://schemas.openxmlformats.org/officeDocument/2006/relationships/slide" Target="slides/slide650.xml"/><Relationship Id="rId655" Type="http://schemas.openxmlformats.org/officeDocument/2006/relationships/slide" Target="slides/slide651.xml"/><Relationship Id="rId656" Type="http://schemas.openxmlformats.org/officeDocument/2006/relationships/slide" Target="slides/slide652.xml"/><Relationship Id="rId310" Type="http://schemas.openxmlformats.org/officeDocument/2006/relationships/slide" Target="slides/slide306.xml"/><Relationship Id="rId311" Type="http://schemas.openxmlformats.org/officeDocument/2006/relationships/slide" Target="slides/slide307.xml"/><Relationship Id="rId312" Type="http://schemas.openxmlformats.org/officeDocument/2006/relationships/slide" Target="slides/slide308.xml"/><Relationship Id="rId313" Type="http://schemas.openxmlformats.org/officeDocument/2006/relationships/slide" Target="slides/slide309.xml"/><Relationship Id="rId314" Type="http://schemas.openxmlformats.org/officeDocument/2006/relationships/slide" Target="slides/slide310.xml"/><Relationship Id="rId315" Type="http://schemas.openxmlformats.org/officeDocument/2006/relationships/slide" Target="slides/slide311.xml"/><Relationship Id="rId316" Type="http://schemas.openxmlformats.org/officeDocument/2006/relationships/slide" Target="slides/slide312.xml"/><Relationship Id="rId317" Type="http://schemas.openxmlformats.org/officeDocument/2006/relationships/slide" Target="slides/slide313.xml"/><Relationship Id="rId318" Type="http://schemas.openxmlformats.org/officeDocument/2006/relationships/slide" Target="slides/slide314.xml"/><Relationship Id="rId319" Type="http://schemas.openxmlformats.org/officeDocument/2006/relationships/slide" Target="slides/slide315.xml"/><Relationship Id="rId657" Type="http://schemas.openxmlformats.org/officeDocument/2006/relationships/slide" Target="slides/slide653.xml"/><Relationship Id="rId658" Type="http://schemas.openxmlformats.org/officeDocument/2006/relationships/slide" Target="slides/slide654.xml"/><Relationship Id="rId659" Type="http://schemas.openxmlformats.org/officeDocument/2006/relationships/slide" Target="slides/slide655.xml"/><Relationship Id="rId540" Type="http://schemas.openxmlformats.org/officeDocument/2006/relationships/slide" Target="slides/slide536.xml"/><Relationship Id="rId541" Type="http://schemas.openxmlformats.org/officeDocument/2006/relationships/slide" Target="slides/slide537.xml"/><Relationship Id="rId542" Type="http://schemas.openxmlformats.org/officeDocument/2006/relationships/slide" Target="slides/slide538.xml"/><Relationship Id="rId543" Type="http://schemas.openxmlformats.org/officeDocument/2006/relationships/slide" Target="slides/slide539.xml"/><Relationship Id="rId544" Type="http://schemas.openxmlformats.org/officeDocument/2006/relationships/slide" Target="slides/slide540.xml"/><Relationship Id="rId545" Type="http://schemas.openxmlformats.org/officeDocument/2006/relationships/slide" Target="slides/slide541.xml"/><Relationship Id="rId546" Type="http://schemas.openxmlformats.org/officeDocument/2006/relationships/slide" Target="slides/slide542.xml"/><Relationship Id="rId547" Type="http://schemas.openxmlformats.org/officeDocument/2006/relationships/slide" Target="slides/slide543.xml"/><Relationship Id="rId548" Type="http://schemas.openxmlformats.org/officeDocument/2006/relationships/slide" Target="slides/slide544.xml"/><Relationship Id="rId549" Type="http://schemas.openxmlformats.org/officeDocument/2006/relationships/slide" Target="slides/slide54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Relationship Id="rId205" Type="http://schemas.openxmlformats.org/officeDocument/2006/relationships/slide" Target="slides/slide201.xml"/><Relationship Id="rId206" Type="http://schemas.openxmlformats.org/officeDocument/2006/relationships/slide" Target="slides/slide202.xml"/><Relationship Id="rId207" Type="http://schemas.openxmlformats.org/officeDocument/2006/relationships/slide" Target="slides/slide203.xml"/><Relationship Id="rId208" Type="http://schemas.openxmlformats.org/officeDocument/2006/relationships/slide" Target="slides/slide204.xml"/><Relationship Id="rId209" Type="http://schemas.openxmlformats.org/officeDocument/2006/relationships/slide" Target="slides/slide20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430" Type="http://schemas.openxmlformats.org/officeDocument/2006/relationships/slide" Target="slides/slide426.xml"/><Relationship Id="rId431" Type="http://schemas.openxmlformats.org/officeDocument/2006/relationships/slide" Target="slides/slide427.xml"/><Relationship Id="rId432" Type="http://schemas.openxmlformats.org/officeDocument/2006/relationships/slide" Target="slides/slide428.xml"/><Relationship Id="rId433" Type="http://schemas.openxmlformats.org/officeDocument/2006/relationships/slide" Target="slides/slide429.xml"/><Relationship Id="rId434" Type="http://schemas.openxmlformats.org/officeDocument/2006/relationships/slide" Target="slides/slide430.xml"/><Relationship Id="rId435" Type="http://schemas.openxmlformats.org/officeDocument/2006/relationships/slide" Target="slides/slide431.xml"/><Relationship Id="rId436" Type="http://schemas.openxmlformats.org/officeDocument/2006/relationships/slide" Target="slides/slide432.xml"/><Relationship Id="rId437" Type="http://schemas.openxmlformats.org/officeDocument/2006/relationships/slide" Target="slides/slide433.xml"/><Relationship Id="rId438" Type="http://schemas.openxmlformats.org/officeDocument/2006/relationships/slide" Target="slides/slide434.xml"/><Relationship Id="rId439" Type="http://schemas.openxmlformats.org/officeDocument/2006/relationships/slide" Target="slides/slide435.xml"/><Relationship Id="rId660" Type="http://schemas.openxmlformats.org/officeDocument/2006/relationships/slide" Target="slides/slide656.xml"/><Relationship Id="rId661" Type="http://schemas.openxmlformats.org/officeDocument/2006/relationships/slide" Target="slides/slide657.xml"/><Relationship Id="rId662" Type="http://schemas.openxmlformats.org/officeDocument/2006/relationships/slide" Target="slides/slide658.xml"/><Relationship Id="rId663" Type="http://schemas.openxmlformats.org/officeDocument/2006/relationships/slide" Target="slides/slide659.xml"/><Relationship Id="rId664" Type="http://schemas.openxmlformats.org/officeDocument/2006/relationships/slide" Target="slides/slide660.xml"/><Relationship Id="rId665" Type="http://schemas.openxmlformats.org/officeDocument/2006/relationships/slide" Target="slides/slide661.xml"/><Relationship Id="rId666" Type="http://schemas.openxmlformats.org/officeDocument/2006/relationships/slide" Target="slides/slide662.xml"/><Relationship Id="rId320" Type="http://schemas.openxmlformats.org/officeDocument/2006/relationships/slide" Target="slides/slide316.xml"/><Relationship Id="rId321" Type="http://schemas.openxmlformats.org/officeDocument/2006/relationships/slide" Target="slides/slide317.xml"/><Relationship Id="rId322" Type="http://schemas.openxmlformats.org/officeDocument/2006/relationships/slide" Target="slides/slide318.xml"/><Relationship Id="rId323" Type="http://schemas.openxmlformats.org/officeDocument/2006/relationships/slide" Target="slides/slide319.xml"/><Relationship Id="rId324" Type="http://schemas.openxmlformats.org/officeDocument/2006/relationships/slide" Target="slides/slide320.xml"/><Relationship Id="rId325" Type="http://schemas.openxmlformats.org/officeDocument/2006/relationships/slide" Target="slides/slide321.xml"/><Relationship Id="rId326" Type="http://schemas.openxmlformats.org/officeDocument/2006/relationships/slide" Target="slides/slide322.xml"/><Relationship Id="rId327" Type="http://schemas.openxmlformats.org/officeDocument/2006/relationships/slide" Target="slides/slide323.xml"/><Relationship Id="rId328" Type="http://schemas.openxmlformats.org/officeDocument/2006/relationships/slide" Target="slides/slide324.xml"/><Relationship Id="rId329" Type="http://schemas.openxmlformats.org/officeDocument/2006/relationships/slide" Target="slides/slide325.xml"/><Relationship Id="rId667" Type="http://schemas.openxmlformats.org/officeDocument/2006/relationships/slide" Target="slides/slide663.xml"/><Relationship Id="rId668" Type="http://schemas.openxmlformats.org/officeDocument/2006/relationships/slide" Target="slides/slide664.xml"/><Relationship Id="rId669" Type="http://schemas.openxmlformats.org/officeDocument/2006/relationships/slide" Target="slides/slide665.xml"/><Relationship Id="rId550" Type="http://schemas.openxmlformats.org/officeDocument/2006/relationships/slide" Target="slides/slide546.xml"/><Relationship Id="rId551" Type="http://schemas.openxmlformats.org/officeDocument/2006/relationships/slide" Target="slides/slide547.xml"/><Relationship Id="rId552" Type="http://schemas.openxmlformats.org/officeDocument/2006/relationships/slide" Target="slides/slide548.xml"/><Relationship Id="rId553" Type="http://schemas.openxmlformats.org/officeDocument/2006/relationships/slide" Target="slides/slide549.xml"/><Relationship Id="rId554" Type="http://schemas.openxmlformats.org/officeDocument/2006/relationships/slide" Target="slides/slide550.xml"/><Relationship Id="rId555" Type="http://schemas.openxmlformats.org/officeDocument/2006/relationships/slide" Target="slides/slide551.xml"/><Relationship Id="rId556" Type="http://schemas.openxmlformats.org/officeDocument/2006/relationships/slide" Target="slides/slide552.xml"/><Relationship Id="rId557" Type="http://schemas.openxmlformats.org/officeDocument/2006/relationships/slide" Target="slides/slide553.xml"/><Relationship Id="rId558" Type="http://schemas.openxmlformats.org/officeDocument/2006/relationships/slide" Target="slides/slide554.xml"/><Relationship Id="rId559" Type="http://schemas.openxmlformats.org/officeDocument/2006/relationships/slide" Target="slides/slide555.xml"/><Relationship Id="rId210" Type="http://schemas.openxmlformats.org/officeDocument/2006/relationships/slide" Target="slides/slide206.xml"/><Relationship Id="rId211" Type="http://schemas.openxmlformats.org/officeDocument/2006/relationships/slide" Target="slides/slide207.xml"/><Relationship Id="rId212" Type="http://schemas.openxmlformats.org/officeDocument/2006/relationships/slide" Target="slides/slide208.xml"/><Relationship Id="rId213" Type="http://schemas.openxmlformats.org/officeDocument/2006/relationships/slide" Target="slides/slide209.xml"/><Relationship Id="rId214" Type="http://schemas.openxmlformats.org/officeDocument/2006/relationships/slide" Target="slides/slide210.xml"/><Relationship Id="rId215" Type="http://schemas.openxmlformats.org/officeDocument/2006/relationships/slide" Target="slides/slide211.xml"/><Relationship Id="rId216" Type="http://schemas.openxmlformats.org/officeDocument/2006/relationships/slide" Target="slides/slide212.xml"/><Relationship Id="rId217" Type="http://schemas.openxmlformats.org/officeDocument/2006/relationships/slide" Target="slides/slide213.xml"/><Relationship Id="rId218" Type="http://schemas.openxmlformats.org/officeDocument/2006/relationships/slide" Target="slides/slide214.xml"/><Relationship Id="rId219" Type="http://schemas.openxmlformats.org/officeDocument/2006/relationships/slide" Target="slides/slide21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9" Type="http://schemas.openxmlformats.org/officeDocument/2006/relationships/slide" Target="slides/slide95.xml"/><Relationship Id="rId440" Type="http://schemas.openxmlformats.org/officeDocument/2006/relationships/slide" Target="slides/slide436.xml"/><Relationship Id="rId441" Type="http://schemas.openxmlformats.org/officeDocument/2006/relationships/slide" Target="slides/slide437.xml"/><Relationship Id="rId442" Type="http://schemas.openxmlformats.org/officeDocument/2006/relationships/slide" Target="slides/slide438.xml"/><Relationship Id="rId443" Type="http://schemas.openxmlformats.org/officeDocument/2006/relationships/slide" Target="slides/slide439.xml"/><Relationship Id="rId444" Type="http://schemas.openxmlformats.org/officeDocument/2006/relationships/slide" Target="slides/slide440.xml"/><Relationship Id="rId445" Type="http://schemas.openxmlformats.org/officeDocument/2006/relationships/slide" Target="slides/slide441.xml"/><Relationship Id="rId446" Type="http://schemas.openxmlformats.org/officeDocument/2006/relationships/slide" Target="slides/slide442.xml"/><Relationship Id="rId447" Type="http://schemas.openxmlformats.org/officeDocument/2006/relationships/slide" Target="slides/slide443.xml"/><Relationship Id="rId448" Type="http://schemas.openxmlformats.org/officeDocument/2006/relationships/slide" Target="slides/slide444.xml"/><Relationship Id="rId449" Type="http://schemas.openxmlformats.org/officeDocument/2006/relationships/slide" Target="slides/slide445.xml"/><Relationship Id="rId670" Type="http://schemas.openxmlformats.org/officeDocument/2006/relationships/slide" Target="slides/slide666.xml"/><Relationship Id="rId671" Type="http://schemas.openxmlformats.org/officeDocument/2006/relationships/slide" Target="slides/slide667.xml"/><Relationship Id="rId672" Type="http://schemas.openxmlformats.org/officeDocument/2006/relationships/slide" Target="slides/slide668.xml"/><Relationship Id="rId673" Type="http://schemas.openxmlformats.org/officeDocument/2006/relationships/slide" Target="slides/slide669.xml"/><Relationship Id="rId674" Type="http://schemas.openxmlformats.org/officeDocument/2006/relationships/slide" Target="slides/slide670.xml"/><Relationship Id="rId675" Type="http://schemas.openxmlformats.org/officeDocument/2006/relationships/slide" Target="slides/slide671.xml"/><Relationship Id="rId676" Type="http://schemas.openxmlformats.org/officeDocument/2006/relationships/slide" Target="slides/slide672.xml"/><Relationship Id="rId330" Type="http://schemas.openxmlformats.org/officeDocument/2006/relationships/slide" Target="slides/slide326.xml"/><Relationship Id="rId331" Type="http://schemas.openxmlformats.org/officeDocument/2006/relationships/slide" Target="slides/slide327.xml"/><Relationship Id="rId332" Type="http://schemas.openxmlformats.org/officeDocument/2006/relationships/slide" Target="slides/slide328.xml"/><Relationship Id="rId333" Type="http://schemas.openxmlformats.org/officeDocument/2006/relationships/slide" Target="slides/slide329.xml"/><Relationship Id="rId334" Type="http://schemas.openxmlformats.org/officeDocument/2006/relationships/slide" Target="slides/slide330.xml"/><Relationship Id="rId335" Type="http://schemas.openxmlformats.org/officeDocument/2006/relationships/slide" Target="slides/slide331.xml"/><Relationship Id="rId336" Type="http://schemas.openxmlformats.org/officeDocument/2006/relationships/slide" Target="slides/slide332.xml"/><Relationship Id="rId337" Type="http://schemas.openxmlformats.org/officeDocument/2006/relationships/slide" Target="slides/slide333.xml"/><Relationship Id="rId338" Type="http://schemas.openxmlformats.org/officeDocument/2006/relationships/slide" Target="slides/slide334.xml"/><Relationship Id="rId339" Type="http://schemas.openxmlformats.org/officeDocument/2006/relationships/slide" Target="slides/slide335.xml"/><Relationship Id="rId677" Type="http://schemas.openxmlformats.org/officeDocument/2006/relationships/slide" Target="slides/slide673.xml"/><Relationship Id="rId678" Type="http://schemas.openxmlformats.org/officeDocument/2006/relationships/slide" Target="slides/slide674.xml"/><Relationship Id="rId679" Type="http://schemas.openxmlformats.org/officeDocument/2006/relationships/slide" Target="slides/slide675.xml"/><Relationship Id="rId560" Type="http://schemas.openxmlformats.org/officeDocument/2006/relationships/slide" Target="slides/slide556.xml"/><Relationship Id="rId561" Type="http://schemas.openxmlformats.org/officeDocument/2006/relationships/slide" Target="slides/slide557.xml"/><Relationship Id="rId562" Type="http://schemas.openxmlformats.org/officeDocument/2006/relationships/slide" Target="slides/slide558.xml"/><Relationship Id="rId563" Type="http://schemas.openxmlformats.org/officeDocument/2006/relationships/slide" Target="slides/slide559.xml"/><Relationship Id="rId564" Type="http://schemas.openxmlformats.org/officeDocument/2006/relationships/slide" Target="slides/slide560.xml"/><Relationship Id="rId565" Type="http://schemas.openxmlformats.org/officeDocument/2006/relationships/slide" Target="slides/slide561.xml"/><Relationship Id="rId566" Type="http://schemas.openxmlformats.org/officeDocument/2006/relationships/slide" Target="slides/slide562.xml"/><Relationship Id="rId567" Type="http://schemas.openxmlformats.org/officeDocument/2006/relationships/slide" Target="slides/slide563.xml"/><Relationship Id="rId568" Type="http://schemas.openxmlformats.org/officeDocument/2006/relationships/slide" Target="slides/slide564.xml"/><Relationship Id="rId569" Type="http://schemas.openxmlformats.org/officeDocument/2006/relationships/slide" Target="slides/slide565.xml"/><Relationship Id="rId220" Type="http://schemas.openxmlformats.org/officeDocument/2006/relationships/slide" Target="slides/slide216.xml"/><Relationship Id="rId221" Type="http://schemas.openxmlformats.org/officeDocument/2006/relationships/slide" Target="slides/slide217.xml"/><Relationship Id="rId222" Type="http://schemas.openxmlformats.org/officeDocument/2006/relationships/slide" Target="slides/slide218.xml"/><Relationship Id="rId223" Type="http://schemas.openxmlformats.org/officeDocument/2006/relationships/slide" Target="slides/slide219.xml"/><Relationship Id="rId224" Type="http://schemas.openxmlformats.org/officeDocument/2006/relationships/slide" Target="slides/slide220.xml"/><Relationship Id="rId225" Type="http://schemas.openxmlformats.org/officeDocument/2006/relationships/slide" Target="slides/slide221.xml"/><Relationship Id="rId226" Type="http://schemas.openxmlformats.org/officeDocument/2006/relationships/slide" Target="slides/slide222.xml"/><Relationship Id="rId227" Type="http://schemas.openxmlformats.org/officeDocument/2006/relationships/slide" Target="slides/slide223.xml"/><Relationship Id="rId228" Type="http://schemas.openxmlformats.org/officeDocument/2006/relationships/slide" Target="slides/slide224.xml"/><Relationship Id="rId229" Type="http://schemas.openxmlformats.org/officeDocument/2006/relationships/slide" Target="slides/slide225.xml"/><Relationship Id="rId450" Type="http://schemas.openxmlformats.org/officeDocument/2006/relationships/slide" Target="slides/slide446.xml"/><Relationship Id="rId451" Type="http://schemas.openxmlformats.org/officeDocument/2006/relationships/slide" Target="slides/slide447.xml"/><Relationship Id="rId452" Type="http://schemas.openxmlformats.org/officeDocument/2006/relationships/slide" Target="slides/slide448.xml"/><Relationship Id="rId453" Type="http://schemas.openxmlformats.org/officeDocument/2006/relationships/slide" Target="slides/slide449.xml"/><Relationship Id="rId454" Type="http://schemas.openxmlformats.org/officeDocument/2006/relationships/slide" Target="slides/slide450.xml"/><Relationship Id="rId455" Type="http://schemas.openxmlformats.org/officeDocument/2006/relationships/slide" Target="slides/slide451.xml"/><Relationship Id="rId456" Type="http://schemas.openxmlformats.org/officeDocument/2006/relationships/slide" Target="slides/slide452.xml"/><Relationship Id="rId110" Type="http://schemas.openxmlformats.org/officeDocument/2006/relationships/slide" Target="slides/slide106.xml"/><Relationship Id="rId111" Type="http://schemas.openxmlformats.org/officeDocument/2006/relationships/slide" Target="slides/slide107.xml"/><Relationship Id="rId459" Type="http://schemas.openxmlformats.org/officeDocument/2006/relationships/slide" Target="slides/slide45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457" Type="http://schemas.openxmlformats.org/officeDocument/2006/relationships/slide" Target="slides/slide453.xml"/><Relationship Id="rId458" Type="http://schemas.openxmlformats.org/officeDocument/2006/relationships/slide" Target="slides/slide454.xml"/><Relationship Id="rId680" Type="http://schemas.openxmlformats.org/officeDocument/2006/relationships/slide" Target="slides/slide676.xml"/><Relationship Id="rId681" Type="http://schemas.openxmlformats.org/officeDocument/2006/relationships/slide" Target="slides/slide677.xml"/><Relationship Id="rId682" Type="http://schemas.openxmlformats.org/officeDocument/2006/relationships/slide" Target="slides/slide678.xml"/><Relationship Id="rId683" Type="http://schemas.openxmlformats.org/officeDocument/2006/relationships/slide" Target="slides/slide679.xml"/><Relationship Id="rId684" Type="http://schemas.openxmlformats.org/officeDocument/2006/relationships/slide" Target="slides/slide680.xml"/><Relationship Id="rId685" Type="http://schemas.openxmlformats.org/officeDocument/2006/relationships/slide" Target="slides/slide681.xml"/><Relationship Id="rId686" Type="http://schemas.openxmlformats.org/officeDocument/2006/relationships/slide" Target="slides/slide682.xml"/><Relationship Id="rId340" Type="http://schemas.openxmlformats.org/officeDocument/2006/relationships/slide" Target="slides/slide336.xml"/><Relationship Id="rId341" Type="http://schemas.openxmlformats.org/officeDocument/2006/relationships/slide" Target="slides/slide337.xml"/><Relationship Id="rId342" Type="http://schemas.openxmlformats.org/officeDocument/2006/relationships/slide" Target="slides/slide338.xml"/><Relationship Id="rId343" Type="http://schemas.openxmlformats.org/officeDocument/2006/relationships/slide" Target="slides/slide339.xml"/><Relationship Id="rId344" Type="http://schemas.openxmlformats.org/officeDocument/2006/relationships/slide" Target="slides/slide340.xml"/><Relationship Id="rId345" Type="http://schemas.openxmlformats.org/officeDocument/2006/relationships/slide" Target="slides/slide341.xml"/><Relationship Id="rId346" Type="http://schemas.openxmlformats.org/officeDocument/2006/relationships/slide" Target="slides/slide342.xml"/><Relationship Id="rId347" Type="http://schemas.openxmlformats.org/officeDocument/2006/relationships/slide" Target="slides/slide343.xml"/><Relationship Id="rId348" Type="http://schemas.openxmlformats.org/officeDocument/2006/relationships/slide" Target="slides/slide344.xml"/><Relationship Id="rId349" Type="http://schemas.openxmlformats.org/officeDocument/2006/relationships/slide" Target="slides/slide345.xml"/><Relationship Id="rId687" Type="http://schemas.openxmlformats.org/officeDocument/2006/relationships/slide" Target="slides/slide683.xml"/><Relationship Id="rId688" Type="http://schemas.openxmlformats.org/officeDocument/2006/relationships/slide" Target="slides/slide684.xml"/><Relationship Id="rId689" Type="http://schemas.openxmlformats.org/officeDocument/2006/relationships/slide" Target="slides/slide685.xml"/><Relationship Id="rId570" Type="http://schemas.openxmlformats.org/officeDocument/2006/relationships/slide" Target="slides/slide566.xml"/><Relationship Id="rId571" Type="http://schemas.openxmlformats.org/officeDocument/2006/relationships/slide" Target="slides/slide567.xml"/><Relationship Id="rId572" Type="http://schemas.openxmlformats.org/officeDocument/2006/relationships/slide" Target="slides/slide568.xml"/><Relationship Id="rId573" Type="http://schemas.openxmlformats.org/officeDocument/2006/relationships/slide" Target="slides/slide569.xml"/><Relationship Id="rId574" Type="http://schemas.openxmlformats.org/officeDocument/2006/relationships/slide" Target="slides/slide570.xml"/><Relationship Id="rId575" Type="http://schemas.openxmlformats.org/officeDocument/2006/relationships/slide" Target="slides/slide571.xml"/><Relationship Id="rId576" Type="http://schemas.openxmlformats.org/officeDocument/2006/relationships/slide" Target="slides/slide572.xml"/><Relationship Id="rId230" Type="http://schemas.openxmlformats.org/officeDocument/2006/relationships/slide" Target="slides/slide226.xml"/><Relationship Id="rId231" Type="http://schemas.openxmlformats.org/officeDocument/2006/relationships/slide" Target="slides/slide227.xml"/><Relationship Id="rId232" Type="http://schemas.openxmlformats.org/officeDocument/2006/relationships/slide" Target="slides/slide228.xml"/><Relationship Id="rId233" Type="http://schemas.openxmlformats.org/officeDocument/2006/relationships/slide" Target="slides/slide229.xml"/><Relationship Id="rId234" Type="http://schemas.openxmlformats.org/officeDocument/2006/relationships/slide" Target="slides/slide230.xml"/><Relationship Id="rId235" Type="http://schemas.openxmlformats.org/officeDocument/2006/relationships/slide" Target="slides/slide231.xml"/><Relationship Id="rId236" Type="http://schemas.openxmlformats.org/officeDocument/2006/relationships/slide" Target="slides/slide232.xml"/><Relationship Id="rId237" Type="http://schemas.openxmlformats.org/officeDocument/2006/relationships/slide" Target="slides/slide233.xml"/><Relationship Id="rId238" Type="http://schemas.openxmlformats.org/officeDocument/2006/relationships/slide" Target="slides/slide234.xml"/><Relationship Id="rId239" Type="http://schemas.openxmlformats.org/officeDocument/2006/relationships/slide" Target="slides/slide235.xml"/><Relationship Id="rId577" Type="http://schemas.openxmlformats.org/officeDocument/2006/relationships/slide" Target="slides/slide573.xml"/><Relationship Id="rId578" Type="http://schemas.openxmlformats.org/officeDocument/2006/relationships/slide" Target="slides/slide574.xml"/><Relationship Id="rId579" Type="http://schemas.openxmlformats.org/officeDocument/2006/relationships/slide" Target="slides/slide575.xml"/><Relationship Id="rId460" Type="http://schemas.openxmlformats.org/officeDocument/2006/relationships/slide" Target="slides/slide456.xml"/><Relationship Id="rId461" Type="http://schemas.openxmlformats.org/officeDocument/2006/relationships/slide" Target="slides/slide457.xml"/><Relationship Id="rId462" Type="http://schemas.openxmlformats.org/officeDocument/2006/relationships/slide" Target="slides/slide458.xml"/><Relationship Id="rId463" Type="http://schemas.openxmlformats.org/officeDocument/2006/relationships/slide" Target="slides/slide459.xml"/><Relationship Id="rId464" Type="http://schemas.openxmlformats.org/officeDocument/2006/relationships/slide" Target="slides/slide460.xml"/><Relationship Id="rId465" Type="http://schemas.openxmlformats.org/officeDocument/2006/relationships/slide" Target="slides/slide461.xml"/><Relationship Id="rId466" Type="http://schemas.openxmlformats.org/officeDocument/2006/relationships/slide" Target="slides/slide462.xml"/><Relationship Id="rId467" Type="http://schemas.openxmlformats.org/officeDocument/2006/relationships/slide" Target="slides/slide463.xml"/><Relationship Id="rId468" Type="http://schemas.openxmlformats.org/officeDocument/2006/relationships/slide" Target="slides/slide464.xml"/><Relationship Id="rId469" Type="http://schemas.openxmlformats.org/officeDocument/2006/relationships/slide" Target="slides/slide4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690" Type="http://schemas.openxmlformats.org/officeDocument/2006/relationships/slide" Target="slides/slide686.xml"/><Relationship Id="rId691" Type="http://schemas.openxmlformats.org/officeDocument/2006/relationships/slide" Target="slides/slide687.xml"/><Relationship Id="rId692" Type="http://schemas.openxmlformats.org/officeDocument/2006/relationships/slide" Target="slides/slide688.xml"/><Relationship Id="rId693" Type="http://schemas.openxmlformats.org/officeDocument/2006/relationships/slide" Target="slides/slide689.xml"/><Relationship Id="rId694" Type="http://schemas.openxmlformats.org/officeDocument/2006/relationships/slide" Target="slides/slide690.xml"/><Relationship Id="rId695" Type="http://schemas.openxmlformats.org/officeDocument/2006/relationships/slide" Target="slides/slide691.xml"/><Relationship Id="rId696" Type="http://schemas.openxmlformats.org/officeDocument/2006/relationships/slide" Target="slides/slide692.xml"/><Relationship Id="rId350" Type="http://schemas.openxmlformats.org/officeDocument/2006/relationships/slide" Target="slides/slide346.xml"/><Relationship Id="rId351" Type="http://schemas.openxmlformats.org/officeDocument/2006/relationships/slide" Target="slides/slide347.xml"/><Relationship Id="rId352" Type="http://schemas.openxmlformats.org/officeDocument/2006/relationships/slide" Target="slides/slide348.xml"/><Relationship Id="rId353" Type="http://schemas.openxmlformats.org/officeDocument/2006/relationships/slide" Target="slides/slide349.xml"/><Relationship Id="rId354" Type="http://schemas.openxmlformats.org/officeDocument/2006/relationships/slide" Target="slides/slide350.xml"/><Relationship Id="rId355" Type="http://schemas.openxmlformats.org/officeDocument/2006/relationships/slide" Target="slides/slide351.xml"/><Relationship Id="rId356" Type="http://schemas.openxmlformats.org/officeDocument/2006/relationships/slide" Target="slides/slide352.xml"/><Relationship Id="rId357" Type="http://schemas.openxmlformats.org/officeDocument/2006/relationships/slide" Target="slides/slide353.xml"/><Relationship Id="rId358" Type="http://schemas.openxmlformats.org/officeDocument/2006/relationships/slide" Target="slides/slide354.xml"/><Relationship Id="rId359" Type="http://schemas.openxmlformats.org/officeDocument/2006/relationships/slide" Target="slides/slide355.xml"/><Relationship Id="rId697" Type="http://schemas.openxmlformats.org/officeDocument/2006/relationships/slide" Target="slides/slide693.xml"/><Relationship Id="rId698" Type="http://schemas.openxmlformats.org/officeDocument/2006/relationships/slide" Target="slides/slide694.xml"/><Relationship Id="rId699" Type="http://schemas.openxmlformats.org/officeDocument/2006/relationships/slide" Target="slides/slide695.xml"/><Relationship Id="rId580" Type="http://schemas.openxmlformats.org/officeDocument/2006/relationships/slide" Target="slides/slide576.xml"/><Relationship Id="rId581" Type="http://schemas.openxmlformats.org/officeDocument/2006/relationships/slide" Target="slides/slide577.xml"/><Relationship Id="rId582" Type="http://schemas.openxmlformats.org/officeDocument/2006/relationships/slide" Target="slides/slide578.xml"/><Relationship Id="rId583" Type="http://schemas.openxmlformats.org/officeDocument/2006/relationships/slide" Target="slides/slide579.xml"/><Relationship Id="rId584" Type="http://schemas.openxmlformats.org/officeDocument/2006/relationships/slide" Target="slides/slide580.xml"/><Relationship Id="rId585" Type="http://schemas.openxmlformats.org/officeDocument/2006/relationships/slide" Target="slides/slide581.xml"/><Relationship Id="rId586" Type="http://schemas.openxmlformats.org/officeDocument/2006/relationships/slide" Target="slides/slide582.xml"/><Relationship Id="rId240" Type="http://schemas.openxmlformats.org/officeDocument/2006/relationships/slide" Target="slides/slide236.xml"/><Relationship Id="rId241" Type="http://schemas.openxmlformats.org/officeDocument/2006/relationships/slide" Target="slides/slide237.xml"/><Relationship Id="rId242" Type="http://schemas.openxmlformats.org/officeDocument/2006/relationships/slide" Target="slides/slide238.xml"/><Relationship Id="rId243" Type="http://schemas.openxmlformats.org/officeDocument/2006/relationships/slide" Target="slides/slide239.xml"/><Relationship Id="rId244" Type="http://schemas.openxmlformats.org/officeDocument/2006/relationships/slide" Target="slides/slide240.xml"/><Relationship Id="rId245" Type="http://schemas.openxmlformats.org/officeDocument/2006/relationships/slide" Target="slides/slide241.xml"/><Relationship Id="rId246" Type="http://schemas.openxmlformats.org/officeDocument/2006/relationships/slide" Target="slides/slide242.xml"/><Relationship Id="rId247" Type="http://schemas.openxmlformats.org/officeDocument/2006/relationships/slide" Target="slides/slide243.xml"/><Relationship Id="rId248" Type="http://schemas.openxmlformats.org/officeDocument/2006/relationships/slide" Target="slides/slide244.xml"/><Relationship Id="rId249" Type="http://schemas.openxmlformats.org/officeDocument/2006/relationships/slide" Target="slides/slide245.xml"/><Relationship Id="rId587" Type="http://schemas.openxmlformats.org/officeDocument/2006/relationships/slide" Target="slides/slide583.xml"/><Relationship Id="rId588" Type="http://schemas.openxmlformats.org/officeDocument/2006/relationships/slide" Target="slides/slide584.xml"/><Relationship Id="rId589" Type="http://schemas.openxmlformats.org/officeDocument/2006/relationships/slide" Target="slides/slide585.xml"/><Relationship Id="rId470" Type="http://schemas.openxmlformats.org/officeDocument/2006/relationships/slide" Target="slides/slide466.xml"/><Relationship Id="rId471" Type="http://schemas.openxmlformats.org/officeDocument/2006/relationships/slide" Target="slides/slide467.xml"/><Relationship Id="rId472" Type="http://schemas.openxmlformats.org/officeDocument/2006/relationships/slide" Target="slides/slide468.xml"/><Relationship Id="rId473" Type="http://schemas.openxmlformats.org/officeDocument/2006/relationships/slide" Target="slides/slide469.xml"/><Relationship Id="rId474" Type="http://schemas.openxmlformats.org/officeDocument/2006/relationships/slide" Target="slides/slide470.xml"/><Relationship Id="rId475" Type="http://schemas.openxmlformats.org/officeDocument/2006/relationships/slide" Target="slides/slide471.xml"/><Relationship Id="rId476" Type="http://schemas.openxmlformats.org/officeDocument/2006/relationships/slide" Target="slides/slide472.xml"/><Relationship Id="rId477" Type="http://schemas.openxmlformats.org/officeDocument/2006/relationships/slide" Target="slides/slide473.xml"/><Relationship Id="rId478" Type="http://schemas.openxmlformats.org/officeDocument/2006/relationships/slide" Target="slides/slide474.xml"/><Relationship Id="rId479" Type="http://schemas.openxmlformats.org/officeDocument/2006/relationships/slide" Target="slides/slide47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360" Type="http://schemas.openxmlformats.org/officeDocument/2006/relationships/slide" Target="slides/slide356.xml"/><Relationship Id="rId361" Type="http://schemas.openxmlformats.org/officeDocument/2006/relationships/slide" Target="slides/slide357.xml"/><Relationship Id="rId362" Type="http://schemas.openxmlformats.org/officeDocument/2006/relationships/slide" Target="slides/slide358.xml"/><Relationship Id="rId363" Type="http://schemas.openxmlformats.org/officeDocument/2006/relationships/slide" Target="slides/slide359.xml"/><Relationship Id="rId364" Type="http://schemas.openxmlformats.org/officeDocument/2006/relationships/slide" Target="slides/slide360.xml"/><Relationship Id="rId365" Type="http://schemas.openxmlformats.org/officeDocument/2006/relationships/slide" Target="slides/slide361.xml"/><Relationship Id="rId366" Type="http://schemas.openxmlformats.org/officeDocument/2006/relationships/slide" Target="slides/slide362.xml"/><Relationship Id="rId367" Type="http://schemas.openxmlformats.org/officeDocument/2006/relationships/slide" Target="slides/slide363.xml"/><Relationship Id="rId368" Type="http://schemas.openxmlformats.org/officeDocument/2006/relationships/slide" Target="slides/slide364.xml"/><Relationship Id="rId369" Type="http://schemas.openxmlformats.org/officeDocument/2006/relationships/slide" Target="slides/slide365.xml"/><Relationship Id="rId590" Type="http://schemas.openxmlformats.org/officeDocument/2006/relationships/slide" Target="slides/slide586.xml"/><Relationship Id="rId591" Type="http://schemas.openxmlformats.org/officeDocument/2006/relationships/slide" Target="slides/slide587.xml"/><Relationship Id="rId592" Type="http://schemas.openxmlformats.org/officeDocument/2006/relationships/slide" Target="slides/slide588.xml"/><Relationship Id="rId593" Type="http://schemas.openxmlformats.org/officeDocument/2006/relationships/slide" Target="slides/slide589.xml"/><Relationship Id="rId594" Type="http://schemas.openxmlformats.org/officeDocument/2006/relationships/slide" Target="slides/slide590.xml"/><Relationship Id="rId595" Type="http://schemas.openxmlformats.org/officeDocument/2006/relationships/slide" Target="slides/slide591.xml"/><Relationship Id="rId596" Type="http://schemas.openxmlformats.org/officeDocument/2006/relationships/slide" Target="slides/slide592.xml"/><Relationship Id="rId250" Type="http://schemas.openxmlformats.org/officeDocument/2006/relationships/slide" Target="slides/slide246.xml"/><Relationship Id="rId251" Type="http://schemas.openxmlformats.org/officeDocument/2006/relationships/slide" Target="slides/slide247.xml"/><Relationship Id="rId252" Type="http://schemas.openxmlformats.org/officeDocument/2006/relationships/slide" Target="slides/slide248.xml"/><Relationship Id="rId253" Type="http://schemas.openxmlformats.org/officeDocument/2006/relationships/slide" Target="slides/slide249.xml"/><Relationship Id="rId254" Type="http://schemas.openxmlformats.org/officeDocument/2006/relationships/slide" Target="slides/slide250.xml"/><Relationship Id="rId255" Type="http://schemas.openxmlformats.org/officeDocument/2006/relationships/slide" Target="slides/slide251.xml"/><Relationship Id="rId256" Type="http://schemas.openxmlformats.org/officeDocument/2006/relationships/slide" Target="slides/slide252.xml"/><Relationship Id="rId257" Type="http://schemas.openxmlformats.org/officeDocument/2006/relationships/slide" Target="slides/slide253.xml"/><Relationship Id="rId258" Type="http://schemas.openxmlformats.org/officeDocument/2006/relationships/slide" Target="slides/slide254.xml"/><Relationship Id="rId259" Type="http://schemas.openxmlformats.org/officeDocument/2006/relationships/slide" Target="slides/slide255.xml"/><Relationship Id="rId597" Type="http://schemas.openxmlformats.org/officeDocument/2006/relationships/slide" Target="slides/slide593.xml"/><Relationship Id="rId598" Type="http://schemas.openxmlformats.org/officeDocument/2006/relationships/slide" Target="slides/slide594.xml"/><Relationship Id="rId599" Type="http://schemas.openxmlformats.org/officeDocument/2006/relationships/slide" Target="slides/slide595.xml"/><Relationship Id="rId480" Type="http://schemas.openxmlformats.org/officeDocument/2006/relationships/slide" Target="slides/slide476.xml"/><Relationship Id="rId481" Type="http://schemas.openxmlformats.org/officeDocument/2006/relationships/slide" Target="slides/slide477.xml"/><Relationship Id="rId482" Type="http://schemas.openxmlformats.org/officeDocument/2006/relationships/slide" Target="slides/slide478.xml"/><Relationship Id="rId483" Type="http://schemas.openxmlformats.org/officeDocument/2006/relationships/slide" Target="slides/slide479.xml"/><Relationship Id="rId484" Type="http://schemas.openxmlformats.org/officeDocument/2006/relationships/slide" Target="slides/slide480.xml"/><Relationship Id="rId485" Type="http://schemas.openxmlformats.org/officeDocument/2006/relationships/slide" Target="slides/slide481.xml"/><Relationship Id="rId486" Type="http://schemas.openxmlformats.org/officeDocument/2006/relationships/slide" Target="slides/slide482.xml"/><Relationship Id="rId487" Type="http://schemas.openxmlformats.org/officeDocument/2006/relationships/slide" Target="slides/slide483.xml"/><Relationship Id="rId488" Type="http://schemas.openxmlformats.org/officeDocument/2006/relationships/slide" Target="slides/slide484.xml"/><Relationship Id="rId489" Type="http://schemas.openxmlformats.org/officeDocument/2006/relationships/slide" Target="slides/slide48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370" Type="http://schemas.openxmlformats.org/officeDocument/2006/relationships/slide" Target="slides/slide366.xml"/><Relationship Id="rId371" Type="http://schemas.openxmlformats.org/officeDocument/2006/relationships/slide" Target="slides/slide367.xml"/><Relationship Id="rId372" Type="http://schemas.openxmlformats.org/officeDocument/2006/relationships/slide" Target="slides/slide368.xml"/><Relationship Id="rId373" Type="http://schemas.openxmlformats.org/officeDocument/2006/relationships/slide" Target="slides/slide369.xml"/><Relationship Id="rId374" Type="http://schemas.openxmlformats.org/officeDocument/2006/relationships/slide" Target="slides/slide370.xml"/><Relationship Id="rId375" Type="http://schemas.openxmlformats.org/officeDocument/2006/relationships/slide" Target="slides/slide371.xml"/><Relationship Id="rId376" Type="http://schemas.openxmlformats.org/officeDocument/2006/relationships/slide" Target="slides/slide372.xml"/><Relationship Id="rId377" Type="http://schemas.openxmlformats.org/officeDocument/2006/relationships/slide" Target="slides/slide373.xml"/><Relationship Id="rId378" Type="http://schemas.openxmlformats.org/officeDocument/2006/relationships/slide" Target="slides/slide374.xml"/><Relationship Id="rId379" Type="http://schemas.openxmlformats.org/officeDocument/2006/relationships/slide" Target="slides/slide375.xml"/><Relationship Id="rId260" Type="http://schemas.openxmlformats.org/officeDocument/2006/relationships/slide" Target="slides/slide256.xml"/><Relationship Id="rId261" Type="http://schemas.openxmlformats.org/officeDocument/2006/relationships/slide" Target="slides/slide257.xml"/><Relationship Id="rId262" Type="http://schemas.openxmlformats.org/officeDocument/2006/relationships/slide" Target="slides/slide258.xml"/><Relationship Id="rId263" Type="http://schemas.openxmlformats.org/officeDocument/2006/relationships/slide" Target="slides/slide259.xml"/><Relationship Id="rId264" Type="http://schemas.openxmlformats.org/officeDocument/2006/relationships/slide" Target="slides/slide260.xml"/><Relationship Id="rId265" Type="http://schemas.openxmlformats.org/officeDocument/2006/relationships/slide" Target="slides/slide261.xml"/><Relationship Id="rId266" Type="http://schemas.openxmlformats.org/officeDocument/2006/relationships/slide" Target="slides/slide262.xml"/><Relationship Id="rId267" Type="http://schemas.openxmlformats.org/officeDocument/2006/relationships/slide" Target="slides/slide263.xml"/><Relationship Id="rId268" Type="http://schemas.openxmlformats.org/officeDocument/2006/relationships/slide" Target="slides/slide264.xml"/><Relationship Id="rId269" Type="http://schemas.openxmlformats.org/officeDocument/2006/relationships/slide" Target="slides/slide265.xml"/><Relationship Id="rId490" Type="http://schemas.openxmlformats.org/officeDocument/2006/relationships/slide" Target="slides/slide486.xml"/><Relationship Id="rId491" Type="http://schemas.openxmlformats.org/officeDocument/2006/relationships/slide" Target="slides/slide487.xml"/><Relationship Id="rId492" Type="http://schemas.openxmlformats.org/officeDocument/2006/relationships/slide" Target="slides/slide488.xml"/><Relationship Id="rId493" Type="http://schemas.openxmlformats.org/officeDocument/2006/relationships/slide" Target="slides/slide489.xml"/><Relationship Id="rId494" Type="http://schemas.openxmlformats.org/officeDocument/2006/relationships/slide" Target="slides/slide490.xml"/><Relationship Id="rId495" Type="http://schemas.openxmlformats.org/officeDocument/2006/relationships/slide" Target="slides/slide491.xml"/><Relationship Id="rId496" Type="http://schemas.openxmlformats.org/officeDocument/2006/relationships/slide" Target="slides/slide492.xml"/><Relationship Id="rId497" Type="http://schemas.openxmlformats.org/officeDocument/2006/relationships/slide" Target="slides/slide493.xml"/><Relationship Id="rId498" Type="http://schemas.openxmlformats.org/officeDocument/2006/relationships/slide" Target="slides/slide494.xml"/><Relationship Id="rId499" Type="http://schemas.openxmlformats.org/officeDocument/2006/relationships/slide" Target="slides/slide49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380" Type="http://schemas.openxmlformats.org/officeDocument/2006/relationships/slide" Target="slides/slide376.xml"/><Relationship Id="rId381" Type="http://schemas.openxmlformats.org/officeDocument/2006/relationships/slide" Target="slides/slide377.xml"/><Relationship Id="rId382" Type="http://schemas.openxmlformats.org/officeDocument/2006/relationships/slide" Target="slides/slide378.xml"/><Relationship Id="rId383" Type="http://schemas.openxmlformats.org/officeDocument/2006/relationships/slide" Target="slides/slide379.xml"/><Relationship Id="rId384" Type="http://schemas.openxmlformats.org/officeDocument/2006/relationships/slide" Target="slides/slide380.xml"/><Relationship Id="rId385" Type="http://schemas.openxmlformats.org/officeDocument/2006/relationships/slide" Target="slides/slide381.xml"/><Relationship Id="rId386" Type="http://schemas.openxmlformats.org/officeDocument/2006/relationships/slide" Target="slides/slide382.xml"/><Relationship Id="rId387" Type="http://schemas.openxmlformats.org/officeDocument/2006/relationships/slide" Target="slides/slide383.xml"/><Relationship Id="rId388" Type="http://schemas.openxmlformats.org/officeDocument/2006/relationships/slide" Target="slides/slide384.xml"/><Relationship Id="rId389" Type="http://schemas.openxmlformats.org/officeDocument/2006/relationships/slide" Target="slides/slide385.xml"/><Relationship Id="rId270" Type="http://schemas.openxmlformats.org/officeDocument/2006/relationships/slide" Target="slides/slide266.xml"/><Relationship Id="rId271" Type="http://schemas.openxmlformats.org/officeDocument/2006/relationships/slide" Target="slides/slide267.xml"/><Relationship Id="rId272" Type="http://schemas.openxmlformats.org/officeDocument/2006/relationships/slide" Target="slides/slide268.xml"/><Relationship Id="rId273" Type="http://schemas.openxmlformats.org/officeDocument/2006/relationships/slide" Target="slides/slide269.xml"/><Relationship Id="rId274" Type="http://schemas.openxmlformats.org/officeDocument/2006/relationships/slide" Target="slides/slide270.xml"/><Relationship Id="rId275" Type="http://schemas.openxmlformats.org/officeDocument/2006/relationships/slide" Target="slides/slide271.xml"/><Relationship Id="rId276" Type="http://schemas.openxmlformats.org/officeDocument/2006/relationships/slide" Target="slides/slide272.xml"/><Relationship Id="rId277" Type="http://schemas.openxmlformats.org/officeDocument/2006/relationships/slide" Target="slides/slide273.xml"/><Relationship Id="rId278" Type="http://schemas.openxmlformats.org/officeDocument/2006/relationships/slide" Target="slides/slide274.xml"/><Relationship Id="rId279" Type="http://schemas.openxmlformats.org/officeDocument/2006/relationships/slide" Target="slides/slide27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390" Type="http://schemas.openxmlformats.org/officeDocument/2006/relationships/slide" Target="slides/slide386.xml"/><Relationship Id="rId391" Type="http://schemas.openxmlformats.org/officeDocument/2006/relationships/slide" Target="slides/slide387.xml"/><Relationship Id="rId392" Type="http://schemas.openxmlformats.org/officeDocument/2006/relationships/slide" Target="slides/slide388.xml"/><Relationship Id="rId393" Type="http://schemas.openxmlformats.org/officeDocument/2006/relationships/slide" Target="slides/slide389.xml"/><Relationship Id="rId394" Type="http://schemas.openxmlformats.org/officeDocument/2006/relationships/slide" Target="slides/slide390.xml"/><Relationship Id="rId395" Type="http://schemas.openxmlformats.org/officeDocument/2006/relationships/slide" Target="slides/slide391.xml"/><Relationship Id="rId396" Type="http://schemas.openxmlformats.org/officeDocument/2006/relationships/slide" Target="slides/slide392.xml"/><Relationship Id="rId397" Type="http://schemas.openxmlformats.org/officeDocument/2006/relationships/slide" Target="slides/slide393.xml"/><Relationship Id="rId398" Type="http://schemas.openxmlformats.org/officeDocument/2006/relationships/slide" Target="slides/slide394.xml"/><Relationship Id="rId399" Type="http://schemas.openxmlformats.org/officeDocument/2006/relationships/slide" Target="slides/slide395.xml"/><Relationship Id="rId280" Type="http://schemas.openxmlformats.org/officeDocument/2006/relationships/slide" Target="slides/slide276.xml"/><Relationship Id="rId281" Type="http://schemas.openxmlformats.org/officeDocument/2006/relationships/slide" Target="slides/slide277.xml"/><Relationship Id="rId282" Type="http://schemas.openxmlformats.org/officeDocument/2006/relationships/slide" Target="slides/slide2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32914D1-4B71-CF40-BBCD-637337008D9E}" type="datetimeFigureOut">
              <a:rPr lang="en-US" smtClean="0"/>
              <a:t>21/7/13</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03CBF4A-02DA-1541-872A-19F0599BCAD0}" type="slidenum">
              <a:rPr lang="en-US" smtClean="0"/>
              <a:t>‹#›</a:t>
            </a:fld>
            <a:endParaRPr lang="en-US"/>
          </a:p>
        </p:txBody>
      </p:sp>
    </p:spTree>
    <p:extLst>
      <p:ext uri="{BB962C8B-B14F-4D97-AF65-F5344CB8AC3E}">
        <p14:creationId xmlns:p14="http://schemas.microsoft.com/office/powerpoint/2010/main" val="190221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9D01F62-427A-9649-A182-D539A3C77701}" type="datetimeFigureOut">
              <a:rPr lang="en-US" smtClean="0"/>
              <a:t>21/7/13</a:t>
            </a:fld>
            <a:endParaRPr lang="en-US"/>
          </a:p>
        </p:txBody>
      </p:sp>
      <p:sp>
        <p:nvSpPr>
          <p:cNvPr id="4" name="Slide Image Placeholder 3"/>
          <p:cNvSpPr>
            <a:spLocks noGrp="1" noRot="1" noChangeAspect="1"/>
          </p:cNvSpPr>
          <p:nvPr>
            <p:ph type="sldImg" idx="2"/>
          </p:nvPr>
        </p:nvSpPr>
        <p:spPr>
          <a:xfrm>
            <a:off x="779463" y="768350"/>
            <a:ext cx="554037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FD3B8ED7-BC87-0949-91D5-062BB680D0DF}" type="slidenum">
              <a:rPr lang="en-US" smtClean="0"/>
              <a:t>‹#›</a:t>
            </a:fld>
            <a:endParaRPr lang="en-US"/>
          </a:p>
        </p:txBody>
      </p:sp>
    </p:spTree>
    <p:extLst>
      <p:ext uri="{BB962C8B-B14F-4D97-AF65-F5344CB8AC3E}">
        <p14:creationId xmlns:p14="http://schemas.microsoft.com/office/powerpoint/2010/main" val="55360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6.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7.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8.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3.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9.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0.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1.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2.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3.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4.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5.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7.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8.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9.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3.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4.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7.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8.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9.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0.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1.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2.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3.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4.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5.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7.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8.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9.xml"/></Relationships>
</file>

<file path=ppt/notesSlides/_rels/notesSlide4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0.xml"/></Relationships>
</file>

<file path=ppt/notesSlides/_rels/notesSlide4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1.xml"/></Relationships>
</file>

<file path=ppt/notesSlides/_rels/notesSlide4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2.xml"/></Relationships>
</file>

<file path=ppt/notesSlides/_rels/notesSlide4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3.xml"/></Relationships>
</file>

<file path=ppt/notesSlides/_rels/notesSlide4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4.xml"/></Relationships>
</file>

<file path=ppt/notesSlides/_rels/notesSlide4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5.xml"/></Relationships>
</file>

<file path=ppt/notesSlides/_rels/notesSlide4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7.xml"/></Relationships>
</file>

<file path=ppt/notesSlides/_rels/notesSlide4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8.xml"/></Relationships>
</file>

<file path=ppt/notesSlides/_rels/notesSlide4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9.xml"/></Relationships>
</file>

<file path=ppt/notesSlides/_rels/notesSlide4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0.xml"/></Relationships>
</file>

<file path=ppt/notesSlides/_rels/notesSlide4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1.xml"/></Relationships>
</file>

<file path=ppt/notesSlides/_rels/notesSlide4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2.xml"/></Relationships>
</file>

<file path=ppt/notesSlides/_rels/notesSlide4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3.xml"/></Relationships>
</file>

<file path=ppt/notesSlides/_rels/notesSlide4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4.xml"/></Relationships>
</file>

<file path=ppt/notesSlides/_rels/notesSlide4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5.xml"/></Relationships>
</file>

<file path=ppt/notesSlides/_rels/notesSlide4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7.xml"/></Relationships>
</file>

<file path=ppt/notesSlides/_rels/notesSlide4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8.xml"/></Relationships>
</file>

<file path=ppt/notesSlides/_rels/notesSlide4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0.xml"/></Relationships>
</file>

<file path=ppt/notesSlides/_rels/notesSlide4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1.xml"/></Relationships>
</file>

<file path=ppt/notesSlides/_rels/notesSlide4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2.xml"/></Relationships>
</file>

<file path=ppt/notesSlides/_rels/notesSlide4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3.xml"/></Relationships>
</file>

<file path=ppt/notesSlides/_rels/notesSlide4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4.xml"/></Relationships>
</file>

<file path=ppt/notesSlides/_rels/notesSlide4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5.xml"/></Relationships>
</file>

<file path=ppt/notesSlides/_rels/notesSlide4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6.xml"/></Relationships>
</file>

<file path=ppt/notesSlides/_rels/notesSlide4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8.xml"/></Relationships>
</file>

<file path=ppt/notesSlides/_rels/notesSlide4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9.xml"/></Relationships>
</file>

<file path=ppt/notesSlides/_rels/notesSlide4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0.xml"/></Relationships>
</file>

<file path=ppt/notesSlides/_rels/notesSlide4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1.xml"/></Relationships>
</file>

<file path=ppt/notesSlides/_rels/notesSlide4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2.xml"/></Relationships>
</file>

<file path=ppt/notesSlides/_rels/notesSlide4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3.xml"/></Relationships>
</file>

<file path=ppt/notesSlides/_rels/notesSlide4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4.xml"/></Relationships>
</file>

<file path=ppt/notesSlides/_rels/notesSlide4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5.xml"/></Relationships>
</file>

<file path=ppt/notesSlides/_rels/notesSlide4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6.xml"/></Relationships>
</file>

<file path=ppt/notesSlides/_rels/notesSlide4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8.xml"/></Relationships>
</file>

<file path=ppt/notesSlides/_rels/notesSlide4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9.xml"/></Relationships>
</file>

<file path=ppt/notesSlides/_rels/notesSlide4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0.xml"/></Relationships>
</file>

<file path=ppt/notesSlides/_rels/notesSlide4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1.xml"/></Relationships>
</file>

<file path=ppt/notesSlides/_rels/notesSlide4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2.xml"/></Relationships>
</file>

<file path=ppt/notesSlides/_rels/notesSlide4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3.xml"/></Relationships>
</file>

<file path=ppt/notesSlides/_rels/notesSlide4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4.xml"/></Relationships>
</file>

<file path=ppt/notesSlides/_rels/notesSlide4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5.xml"/></Relationships>
</file>

<file path=ppt/notesSlides/_rels/notesSlide4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6.xml"/></Relationships>
</file>

<file path=ppt/notesSlides/_rels/notesSlide4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8.xml"/></Relationships>
</file>

<file path=ppt/notesSlides/_rels/notesSlide4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9.xml"/></Relationships>
</file>

<file path=ppt/notesSlides/_rels/notesSlide4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0.xml"/></Relationships>
</file>

<file path=ppt/notesSlides/_rels/notesSlide4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1.xml"/></Relationships>
</file>

<file path=ppt/notesSlides/_rels/notesSlide4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2.xml"/></Relationships>
</file>

<file path=ppt/notesSlides/_rels/notesSlide4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3.xml"/></Relationships>
</file>

<file path=ppt/notesSlides/_rels/notesSlide4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4.xml"/></Relationships>
</file>

<file path=ppt/notesSlides/_rels/notesSlide4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5.xml"/></Relationships>
</file>

<file path=ppt/notesSlides/_rels/notesSlide4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6.xml"/></Relationships>
</file>

<file path=ppt/notesSlides/_rels/notesSlide4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8.xml"/></Relationships>
</file>

<file path=ppt/notesSlides/_rels/notesSlide4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9.xml"/></Relationships>
</file>

<file path=ppt/notesSlides/_rels/notesSlide4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0.xml"/></Relationships>
</file>

<file path=ppt/notesSlides/_rels/notesSlide4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1.xml"/></Relationships>
</file>

<file path=ppt/notesSlides/_rels/notesSlide4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2.xml"/></Relationships>
</file>

<file path=ppt/notesSlides/_rels/notesSlide4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3.xml"/></Relationships>
</file>

<file path=ppt/notesSlides/_rels/notesSlide4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4.xml"/></Relationships>
</file>

<file path=ppt/notesSlides/_rels/notesSlide4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5.xml"/></Relationships>
</file>

<file path=ppt/notesSlides/_rels/notesSlide4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6.xml"/></Relationships>
</file>

<file path=ppt/notesSlides/_rels/notesSlide4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8.xml"/></Relationships>
</file>

<file path=ppt/notesSlides/_rels/notesSlide4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9.xml"/></Relationships>
</file>

<file path=ppt/notesSlides/_rels/notesSlide4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0.xml"/></Relationships>
</file>

<file path=ppt/notesSlides/_rels/notesSlide4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1.xml"/></Relationships>
</file>

<file path=ppt/notesSlides/_rels/notesSlide4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2.xml"/></Relationships>
</file>

<file path=ppt/notesSlides/_rels/notesSlide4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3.xml"/></Relationships>
</file>

<file path=ppt/notesSlides/_rels/notesSlide4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4.xml"/></Relationships>
</file>

<file path=ppt/notesSlides/_rels/notesSlide4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5.xml"/></Relationships>
</file>

<file path=ppt/notesSlides/_rels/notesSlide4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6.xml"/></Relationships>
</file>

<file path=ppt/notesSlides/_rels/notesSlide4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8.xml"/></Relationships>
</file>

<file path=ppt/notesSlides/_rels/notesSlide5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9.xml"/></Relationships>
</file>

<file path=ppt/notesSlides/_rels/notesSlide5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0.xml"/></Relationships>
</file>

<file path=ppt/notesSlides/_rels/notesSlide5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1.xml"/></Relationships>
</file>

<file path=ppt/notesSlides/_rels/notesSlide5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2.xml"/></Relationships>
</file>

<file path=ppt/notesSlides/_rels/notesSlide5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3.xml"/></Relationships>
</file>

<file path=ppt/notesSlides/_rels/notesSlide5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4.xml"/></Relationships>
</file>

<file path=ppt/notesSlides/_rels/notesSlide5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5.xml"/></Relationships>
</file>

<file path=ppt/notesSlides/_rels/notesSlide5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6.xml"/></Relationships>
</file>

<file path=ppt/notesSlides/_rels/notesSlide5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8.xml"/></Relationships>
</file>

<file path=ppt/notesSlides/_rels/notesSlide5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9.xml"/></Relationships>
</file>

<file path=ppt/notesSlides/_rels/notesSlide5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0.xml"/></Relationships>
</file>

<file path=ppt/notesSlides/_rels/notesSlide5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1.xml"/></Relationships>
</file>

<file path=ppt/notesSlides/_rels/notesSlide5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2.xml"/></Relationships>
</file>

<file path=ppt/notesSlides/_rels/notesSlide5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3.xml"/></Relationships>
</file>

<file path=ppt/notesSlides/_rels/notesSlide5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4.xml"/></Relationships>
</file>

<file path=ppt/notesSlides/_rels/notesSlide5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5.xml"/></Relationships>
</file>

<file path=ppt/notesSlides/_rels/notesSlide5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6.xml"/></Relationships>
</file>

<file path=ppt/notesSlides/_rels/notesSlide5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8.xml"/></Relationships>
</file>

<file path=ppt/notesSlides/_rels/notesSlide5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9.xml"/></Relationships>
</file>

<file path=ppt/notesSlides/_rels/notesSlide5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0.xml"/></Relationships>
</file>

<file path=ppt/notesSlides/_rels/notesSlide5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1.xml"/></Relationships>
</file>

<file path=ppt/notesSlides/_rels/notesSlide5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2.xml"/></Relationships>
</file>

<file path=ppt/notesSlides/_rels/notesSlide5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3.xml"/></Relationships>
</file>

<file path=ppt/notesSlides/_rels/notesSlide5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4.xml"/></Relationships>
</file>

<file path=ppt/notesSlides/_rels/notesSlide5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5.xml"/></Relationships>
</file>

<file path=ppt/notesSlides/_rels/notesSlide5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6.xml"/></Relationships>
</file>

<file path=ppt/notesSlides/_rels/notesSlide5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8.xml"/></Relationships>
</file>

<file path=ppt/notesSlides/_rels/notesSlide5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9.xml"/></Relationships>
</file>

<file path=ppt/notesSlides/_rels/notesSlide5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0.xml"/></Relationships>
</file>

<file path=ppt/notesSlides/_rels/notesSlide5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1.xml"/></Relationships>
</file>

<file path=ppt/notesSlides/_rels/notesSlide5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2.xml"/></Relationships>
</file>

<file path=ppt/notesSlides/_rels/notesSlide5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3.xml"/></Relationships>
</file>

<file path=ppt/notesSlides/_rels/notesSlide5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4.xml"/></Relationships>
</file>

<file path=ppt/notesSlides/_rels/notesSlide5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5.xml"/></Relationships>
</file>

<file path=ppt/notesSlides/_rels/notesSlide5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6.xml"/></Relationships>
</file>

<file path=ppt/notesSlides/_rels/notesSlide5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8.xml"/></Relationships>
</file>

<file path=ppt/notesSlides/_rels/notesSlide5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9.xml"/></Relationships>
</file>

<file path=ppt/notesSlides/_rels/notesSlide5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0.xml"/></Relationships>
</file>

<file path=ppt/notesSlides/_rels/notesSlide5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1.xml"/></Relationships>
</file>

<file path=ppt/notesSlides/_rels/notesSlide5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2.xml"/></Relationships>
</file>

<file path=ppt/notesSlides/_rels/notesSlide5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3.xml"/></Relationships>
</file>

<file path=ppt/notesSlides/_rels/notesSlide5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4.xml"/></Relationships>
</file>

<file path=ppt/notesSlides/_rels/notesSlide5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5.xml"/></Relationships>
</file>

<file path=ppt/notesSlides/_rels/notesSlide5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6.xml"/></Relationships>
</file>

<file path=ppt/notesSlides/_rels/notesSlide5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8.xml"/></Relationships>
</file>

<file path=ppt/notesSlides/_rels/notesSlide5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9.xml"/></Relationships>
</file>

<file path=ppt/notesSlides/_rels/notesSlide5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0.xml"/></Relationships>
</file>

<file path=ppt/notesSlides/_rels/notesSlide5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1.xml"/></Relationships>
</file>

<file path=ppt/notesSlides/_rels/notesSlide5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2.xml"/></Relationships>
</file>

<file path=ppt/notesSlides/_rels/notesSlide5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3.xml"/></Relationships>
</file>

<file path=ppt/notesSlides/_rels/notesSlide5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4.xml"/></Relationships>
</file>

<file path=ppt/notesSlides/_rels/notesSlide5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5.xml"/></Relationships>
</file>

<file path=ppt/notesSlides/_rels/notesSlide5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6.xml"/></Relationships>
</file>

<file path=ppt/notesSlides/_rels/notesSlide5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8.xml"/></Relationships>
</file>

<file path=ppt/notesSlides/_rels/notesSlide5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9.xml"/></Relationships>
</file>

<file path=ppt/notesSlides/_rels/notesSlide5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0.xml"/></Relationships>
</file>

<file path=ppt/notesSlides/_rels/notesSlide5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1.xml"/></Relationships>
</file>

<file path=ppt/notesSlides/_rels/notesSlide5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2.xml"/></Relationships>
</file>

<file path=ppt/notesSlides/_rels/notesSlide5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3.xml"/></Relationships>
</file>

<file path=ppt/notesSlides/_rels/notesSlide5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4.xml"/></Relationships>
</file>

<file path=ppt/notesSlides/_rels/notesSlide5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5.xml"/></Relationships>
</file>

<file path=ppt/notesSlides/_rels/notesSlide5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6.xml"/></Relationships>
</file>

<file path=ppt/notesSlides/_rels/notesSlide5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8.xml"/></Relationships>
</file>

<file path=ppt/notesSlides/_rels/notesSlide5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9.xml"/></Relationships>
</file>

<file path=ppt/notesSlides/_rels/notesSlide5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0.xml"/></Relationships>
</file>

<file path=ppt/notesSlides/_rels/notesSlide5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1.xml"/></Relationships>
</file>

<file path=ppt/notesSlides/_rels/notesSlide5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2.xml"/></Relationships>
</file>

<file path=ppt/notesSlides/_rels/notesSlide5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3.xml"/></Relationships>
</file>

<file path=ppt/notesSlides/_rels/notesSlide5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4.xml"/></Relationships>
</file>

<file path=ppt/notesSlides/_rels/notesSlide5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5.xml"/></Relationships>
</file>

<file path=ppt/notesSlides/_rels/notesSlide5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6.xml"/></Relationships>
</file>

<file path=ppt/notesSlides/_rels/notesSlide5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8.xml"/></Relationships>
</file>

<file path=ppt/notesSlides/_rels/notesSlide5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9.xml"/></Relationships>
</file>

<file path=ppt/notesSlides/_rels/notesSlide5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0.xml"/></Relationships>
</file>

<file path=ppt/notesSlides/_rels/notesSlide5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1.xml"/></Relationships>
</file>

<file path=ppt/notesSlides/_rels/notesSlide5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2.xml"/></Relationships>
</file>

<file path=ppt/notesSlides/_rels/notesSlide5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3.xml"/></Relationships>
</file>

<file path=ppt/notesSlides/_rels/notesSlide5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4.xml"/></Relationships>
</file>

<file path=ppt/notesSlides/_rels/notesSlide5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5.xml"/></Relationships>
</file>

<file path=ppt/notesSlides/_rels/notesSlide5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6.xml"/></Relationships>
</file>

<file path=ppt/notesSlides/_rels/notesSlide5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8.xml"/></Relationships>
</file>

<file path=ppt/notesSlides/_rels/notesSlide5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9.xml"/></Relationships>
</file>

<file path=ppt/notesSlides/_rels/notesSlide5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0.xml"/></Relationships>
</file>

<file path=ppt/notesSlides/_rels/notesSlide5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1.xml"/></Relationships>
</file>

<file path=ppt/notesSlides/_rels/notesSlide5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2.xml"/></Relationships>
</file>

<file path=ppt/notesSlides/_rels/notesSlide5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3.xml"/></Relationships>
</file>

<file path=ppt/notesSlides/_rels/notesSlide5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4.xml"/></Relationships>
</file>

<file path=ppt/notesSlides/_rels/notesSlide5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5.xml"/></Relationships>
</file>

<file path=ppt/notesSlides/_rels/notesSlide5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6.xml"/></Relationships>
</file>

<file path=ppt/notesSlides/_rels/notesSlide5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8.xml"/></Relationships>
</file>

<file path=ppt/notesSlides/_rels/notesSlide6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9.xml"/></Relationships>
</file>

<file path=ppt/notesSlides/_rels/notesSlide6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0.xml"/></Relationships>
</file>

<file path=ppt/notesSlides/_rels/notesSlide6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1.xml"/></Relationships>
</file>

<file path=ppt/notesSlides/_rels/notesSlide6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2.xml"/></Relationships>
</file>

<file path=ppt/notesSlides/_rels/notesSlide6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3.xml"/></Relationships>
</file>

<file path=ppt/notesSlides/_rels/notesSlide6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4.xml"/></Relationships>
</file>

<file path=ppt/notesSlides/_rels/notesSlide6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5.xml"/></Relationships>
</file>

<file path=ppt/notesSlides/_rels/notesSlide6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6.xml"/></Relationships>
</file>

<file path=ppt/notesSlides/_rels/notesSlide6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8.xml"/></Relationships>
</file>

<file path=ppt/notesSlides/_rels/notesSlide6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9.xml"/></Relationships>
</file>

<file path=ppt/notesSlides/_rels/notesSlide6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0.xml"/></Relationships>
</file>

<file path=ppt/notesSlides/_rels/notesSlide6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1.xml"/></Relationships>
</file>

<file path=ppt/notesSlides/_rels/notesSlide6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2.xml"/></Relationships>
</file>

<file path=ppt/notesSlides/_rels/notesSlide6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3.xml"/></Relationships>
</file>

<file path=ppt/notesSlides/_rels/notesSlide6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4.xml"/></Relationships>
</file>

<file path=ppt/notesSlides/_rels/notesSlide6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6.xml"/></Relationships>
</file>

<file path=ppt/notesSlides/_rels/notesSlide6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7.xml"/></Relationships>
</file>

<file path=ppt/notesSlides/_rels/notesSlide6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9.xml"/></Relationships>
</file>

<file path=ppt/notesSlides/_rels/notesSlide6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0.xml"/></Relationships>
</file>

<file path=ppt/notesSlides/_rels/notesSlide6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1.xml"/></Relationships>
</file>

<file path=ppt/notesSlides/_rels/notesSlide6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2.xml"/></Relationships>
</file>

<file path=ppt/notesSlides/_rels/notesSlide6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3.xml"/></Relationships>
</file>

<file path=ppt/notesSlides/_rels/notesSlide6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4.xml"/></Relationships>
</file>

<file path=ppt/notesSlides/_rels/notesSlide6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5.xml"/></Relationships>
</file>

<file path=ppt/notesSlides/_rels/notesSlide6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6.xml"/></Relationships>
</file>

<file path=ppt/notesSlides/_rels/notesSlide6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7.xml"/></Relationships>
</file>

<file path=ppt/notesSlides/_rels/notesSlide6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9.xml"/></Relationships>
</file>

<file path=ppt/notesSlides/_rels/notesSlide6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0.xml"/></Relationships>
</file>

<file path=ppt/notesSlides/_rels/notesSlide6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1.xml"/></Relationships>
</file>

<file path=ppt/notesSlides/_rels/notesSlide6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2.xml"/></Relationships>
</file>

<file path=ppt/notesSlides/_rels/notesSlide6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3.xml"/></Relationships>
</file>

<file path=ppt/notesSlides/_rels/notesSlide6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4.xml"/></Relationships>
</file>

<file path=ppt/notesSlides/_rels/notesSlide6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5.xml"/></Relationships>
</file>

<file path=ppt/notesSlides/_rels/notesSlide6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6.xml"/></Relationships>
</file>

<file path=ppt/notesSlides/_rels/notesSlide6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7.xml"/></Relationships>
</file>

<file path=ppt/notesSlides/_rels/notesSlide6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9.xml"/></Relationships>
</file>

<file path=ppt/notesSlides/_rels/notesSlide6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0.xml"/></Relationships>
</file>

<file path=ppt/notesSlides/_rels/notesSlide6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1.xml"/></Relationships>
</file>

<file path=ppt/notesSlides/_rels/notesSlide6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2.xml"/></Relationships>
</file>

<file path=ppt/notesSlides/_rels/notesSlide6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3.xml"/></Relationships>
</file>

<file path=ppt/notesSlides/_rels/notesSlide6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4.xml"/></Relationships>
</file>

<file path=ppt/notesSlides/_rels/notesSlide6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5.xml"/></Relationships>
</file>

<file path=ppt/notesSlides/_rels/notesSlide6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6.xml"/></Relationships>
</file>

<file path=ppt/notesSlides/_rels/notesSlide6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7.xml"/></Relationships>
</file>

<file path=ppt/notesSlides/_rels/notesSlide6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9.xml"/></Relationships>
</file>

<file path=ppt/notesSlides/_rels/notesSlide6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0.xml"/></Relationships>
</file>

<file path=ppt/notesSlides/_rels/notesSlide6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1.xml"/></Relationships>
</file>

<file path=ppt/notesSlides/_rels/notesSlide6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2.xml"/></Relationships>
</file>

<file path=ppt/notesSlides/_rels/notesSlide6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3.xml"/></Relationships>
</file>

<file path=ppt/notesSlides/_rels/notesSlide6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4.xml"/></Relationships>
</file>

<file path=ppt/notesSlides/_rels/notesSlide6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5.xml"/></Relationships>
</file>

<file path=ppt/notesSlides/_rels/notesSlide6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6.xml"/></Relationships>
</file>

<file path=ppt/notesSlides/_rels/notesSlide6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7.xml"/></Relationships>
</file>

<file path=ppt/notesSlides/_rels/notesSlide6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9.xml"/></Relationships>
</file>

<file path=ppt/notesSlides/_rels/notesSlide6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0.xml"/></Relationships>
</file>

<file path=ppt/notesSlides/_rels/notesSlide6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2.xml"/></Relationships>
</file>

<file path=ppt/notesSlides/_rels/notesSlide6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3.xml"/></Relationships>
</file>

<file path=ppt/notesSlides/_rels/notesSlide6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4.xml"/></Relationships>
</file>

<file path=ppt/notesSlides/_rels/notesSlide6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5.xml"/></Relationships>
</file>

<file path=ppt/notesSlides/_rels/notesSlide6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6.xml"/></Relationships>
</file>

<file path=ppt/notesSlides/_rels/notesSlide6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7.xml"/></Relationships>
</file>

<file path=ppt/notesSlides/_rels/notesSlide6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8.xml"/></Relationships>
</file>

<file path=ppt/notesSlides/_rels/notesSlide6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0.xml"/></Relationships>
</file>

<file path=ppt/notesSlides/_rels/notesSlide6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1.xml"/></Relationships>
</file>

<file path=ppt/notesSlides/_rels/notesSlide6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2.xml"/></Relationships>
</file>

<file path=ppt/notesSlides/_rels/notesSlide6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3.xml"/></Relationships>
</file>

<file path=ppt/notesSlides/_rels/notesSlide6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4.xml"/></Relationships>
</file>

<file path=ppt/notesSlides/_rels/notesSlide6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5.xml"/></Relationships>
</file>

<file path=ppt/notesSlides/_rels/notesSlide6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6.xml"/></Relationships>
</file>

<file path=ppt/notesSlides/_rels/notesSlide6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7.xml"/></Relationships>
</file>

<file path=ppt/notesSlides/_rels/notesSlide6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8.xml"/></Relationships>
</file>

<file path=ppt/notesSlides/_rels/notesSlide6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0.xml"/></Relationships>
</file>

<file path=ppt/notesSlides/_rels/notesSlide6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1.xml"/></Relationships>
</file>

<file path=ppt/notesSlides/_rels/notesSlide6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2.xml"/></Relationships>
</file>

<file path=ppt/notesSlides/_rels/notesSlide6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3.xml"/></Relationships>
</file>

<file path=ppt/notesSlides/_rels/notesSlide6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4.xml"/></Relationships>
</file>

<file path=ppt/notesSlides/_rels/notesSlide6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5.xml"/></Relationships>
</file>

<file path=ppt/notesSlides/_rels/notesSlide6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6.xml"/></Relationships>
</file>

<file path=ppt/notesSlides/_rels/notesSlide6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7.xml"/></Relationships>
</file>

<file path=ppt/notesSlides/_rels/notesSlide6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8.xml"/></Relationships>
</file>

<file path=ppt/notesSlides/_rels/notesSlide6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0.xml"/></Relationships>
</file>

<file path=ppt/notesSlides/_rels/notesSlide6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1.xml"/></Relationships>
</file>

<file path=ppt/notesSlides/_rels/notesSlide6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2.xml"/></Relationships>
</file>

<file path=ppt/notesSlides/_rels/notesSlide6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3.xml"/></Relationships>
</file>

<file path=ppt/notesSlides/_rels/notesSlide6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4.xml"/></Relationships>
</file>

<file path=ppt/notesSlides/_rels/notesSlide6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5.xml"/></Relationships>
</file>

<file path=ppt/notesSlides/_rels/notesSlide6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6.xml"/></Relationships>
</file>

<file path=ppt/notesSlides/_rels/notesSlide6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7.xml"/></Relationships>
</file>

<file path=ppt/notesSlides/_rels/notesSlide6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8.xml"/></Relationships>
</file>

<file path=ppt/notesSlides/_rels/notesSlide6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0.xml"/></Relationships>
</file>

<file path=ppt/notesSlides/_rels/notesSlide7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1.xml"/></Relationships>
</file>

<file path=ppt/notesSlides/_rels/notesSlide7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2.xml"/></Relationships>
</file>

<file path=ppt/notesSlides/_rels/notesSlide7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3.xml"/></Relationships>
</file>

<file path=ppt/notesSlides/_rels/notesSlide7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4.xml"/></Relationships>
</file>

<file path=ppt/notesSlides/_rels/notesSlide7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5.xml"/></Relationships>
</file>

<file path=ppt/notesSlides/_rels/notesSlide7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6.xml"/></Relationships>
</file>

<file path=ppt/notesSlides/_rels/notesSlide7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7.xml"/></Relationships>
</file>

<file path=ppt/notesSlides/_rels/notesSlide7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8.xml"/></Relationships>
</file>

<file path=ppt/notesSlides/_rels/notesSlide7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B0356A7-B7E4-1547-A039-05813949F6CC}" type="slidenum">
              <a:rPr lang="en-US" sz="1300">
                <a:latin typeface="Times New Roman" charset="0"/>
              </a:rPr>
              <a:pPr/>
              <a:t>3</a:t>
            </a:fld>
            <a:endParaRPr lang="en-US" sz="1300">
              <a:latin typeface="Times New Roman"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AAF98C7-0F0E-A24F-9A81-EDED1984BE61}" type="slidenum">
              <a:rPr lang="en-US" sz="1300">
                <a:latin typeface="Times New Roman" charset="0"/>
              </a:rPr>
              <a:pPr/>
              <a:t>12</a:t>
            </a:fld>
            <a:endParaRPr lang="en-US" sz="1300">
              <a:latin typeface="Times New Roman" charset="0"/>
            </a:endParaRPr>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35C5069-369C-DD40-819D-4DBE3C415BCB}" type="slidenum">
              <a:rPr lang="en-US" sz="1300">
                <a:latin typeface="Times New Roman" charset="0"/>
              </a:rPr>
              <a:pPr/>
              <a:t>104</a:t>
            </a:fld>
            <a:endParaRPr lang="en-US" sz="1300">
              <a:latin typeface="Times New Roman"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B3C3E16-0242-4345-8655-59DC25247044}" type="slidenum">
              <a:rPr lang="en-US" sz="1300">
                <a:latin typeface="Times New Roman" charset="0"/>
              </a:rPr>
              <a:pPr/>
              <a:t>105</a:t>
            </a:fld>
            <a:endParaRPr lang="en-US" sz="1300">
              <a:latin typeface="Times New Roman"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94FA476-98BA-2843-AA9B-B8C7D5E9F8C1}" type="slidenum">
              <a:rPr lang="en-US" sz="1300">
                <a:latin typeface="Times New Roman" charset="0"/>
              </a:rPr>
              <a:pPr/>
              <a:t>106</a:t>
            </a:fld>
            <a:endParaRPr lang="en-US" sz="1300">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2ED33B5-BDC9-664E-8AC6-D1EA86E7E202}" type="slidenum">
              <a:rPr lang="en-US" sz="1300">
                <a:latin typeface="Times New Roman" charset="0"/>
              </a:rPr>
              <a:pPr/>
              <a:t>107</a:t>
            </a:fld>
            <a:endParaRPr lang="en-US" sz="1300">
              <a:latin typeface="Times New Roman"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B6FA877-7F28-2C4D-9290-1238D71EFCD0}" type="slidenum">
              <a:rPr lang="en-US" sz="1300">
                <a:latin typeface="Times New Roman" charset="0"/>
              </a:rPr>
              <a:pPr/>
              <a:t>108</a:t>
            </a:fld>
            <a:endParaRPr lang="en-US" sz="1300">
              <a:latin typeface="Times New Roman"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CF2D1C9-1E88-724C-9C79-26CD576A2423}" type="slidenum">
              <a:rPr lang="en-US" sz="1300">
                <a:latin typeface="Times New Roman" charset="0"/>
              </a:rPr>
              <a:pPr/>
              <a:t>109</a:t>
            </a:fld>
            <a:endParaRPr lang="en-US" sz="1300">
              <a:latin typeface="Times New Roman"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5F61567-7B9E-E545-9C48-29A1547D8CC9}" type="slidenum">
              <a:rPr lang="en-US" sz="1300">
                <a:latin typeface="Times New Roman" charset="0"/>
              </a:rPr>
              <a:pPr/>
              <a:t>110</a:t>
            </a:fld>
            <a:endParaRPr lang="en-US" sz="1300">
              <a:latin typeface="Times New Roman"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8B312A3-D797-E748-998F-6CCDCB1BB8CC}" type="slidenum">
              <a:rPr lang="en-US" sz="1300">
                <a:latin typeface="Times New Roman" charset="0"/>
              </a:rPr>
              <a:pPr/>
              <a:t>111</a:t>
            </a:fld>
            <a:endParaRPr lang="en-US" sz="1300">
              <a:latin typeface="Times New Roman"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87D83C7-C9FA-FC42-8CF2-5F4086E40AF8}" type="slidenum">
              <a:rPr lang="en-US" sz="1300">
                <a:latin typeface="Times New Roman" charset="0"/>
              </a:rPr>
              <a:pPr/>
              <a:t>112</a:t>
            </a:fld>
            <a:endParaRPr lang="en-US" sz="1300">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B8849F8-A689-E74C-AEEA-72B7761354D1}" type="slidenum">
              <a:rPr lang="en-US" sz="1300">
                <a:latin typeface="Times New Roman" charset="0"/>
              </a:rPr>
              <a:pPr/>
              <a:t>113</a:t>
            </a:fld>
            <a:endParaRPr lang="en-US" sz="1300">
              <a:latin typeface="Times New Roman"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BF51BA3-3E53-9046-85CB-25C8B72022FD}" type="slidenum">
              <a:rPr lang="en-US" sz="1300">
                <a:latin typeface="Times New Roman" charset="0"/>
              </a:rPr>
              <a:pPr/>
              <a:t>13</a:t>
            </a:fld>
            <a:endParaRPr lang="en-US" sz="1300">
              <a:latin typeface="Times New Roman"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9D2A9B1-66CD-4F47-9FB9-44B55A15C050}" type="slidenum">
              <a:rPr lang="en-US" sz="1300">
                <a:latin typeface="Times New Roman" charset="0"/>
              </a:rPr>
              <a:pPr/>
              <a:t>114</a:t>
            </a:fld>
            <a:endParaRPr lang="en-US" sz="130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4F953E0-301A-3B44-BB02-8793874FFEA4}" type="slidenum">
              <a:rPr lang="en-US" sz="1300">
                <a:latin typeface="Times New Roman" charset="0"/>
              </a:rPr>
              <a:pPr/>
              <a:t>115</a:t>
            </a:fld>
            <a:endParaRPr lang="en-US" sz="1300">
              <a:latin typeface="Times New Roman"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1055057-A3A4-B045-8A4D-5DBBFC21F053}" type="slidenum">
              <a:rPr lang="en-US" sz="1300">
                <a:latin typeface="Times New Roman" charset="0"/>
              </a:rPr>
              <a:pPr/>
              <a:t>116</a:t>
            </a:fld>
            <a:endParaRPr lang="en-US" sz="1300">
              <a:latin typeface="Times New Roman"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E8D36DB-9827-844F-83BE-68B3B04C235C}" type="slidenum">
              <a:rPr lang="en-US" sz="1300">
                <a:latin typeface="Times New Roman" charset="0"/>
              </a:rPr>
              <a:pPr/>
              <a:t>117</a:t>
            </a:fld>
            <a:endParaRPr lang="en-US" sz="1300">
              <a:latin typeface="Times New Roman"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77F0587-005E-E04E-B8A8-52FF4ED58818}" type="slidenum">
              <a:rPr lang="en-US" sz="1300">
                <a:latin typeface="Times New Roman" charset="0"/>
              </a:rPr>
              <a:pPr/>
              <a:t>118</a:t>
            </a:fld>
            <a:endParaRPr lang="en-US" sz="1300">
              <a:latin typeface="Times New Roman"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20B79DC-10D9-3E46-A5AF-8E9E8F6AA731}" type="slidenum">
              <a:rPr lang="en-US" sz="1300">
                <a:latin typeface="Times New Roman" charset="0"/>
              </a:rPr>
              <a:pPr/>
              <a:t>119</a:t>
            </a:fld>
            <a:endParaRPr lang="en-US" sz="1300">
              <a:latin typeface="Times New Roman"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28F8B45-B541-8940-B48F-70ED02B943E5}" type="slidenum">
              <a:rPr lang="en-US" sz="1300">
                <a:latin typeface="Times New Roman" charset="0"/>
              </a:rPr>
              <a:pPr/>
              <a:t>120</a:t>
            </a:fld>
            <a:endParaRPr lang="en-US" sz="1300">
              <a:latin typeface="Times New Roman"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9287335-3CEE-634E-B79E-3D732EB01C14}" type="slidenum">
              <a:rPr lang="en-US" sz="1300">
                <a:latin typeface="Times New Roman" charset="0"/>
              </a:rPr>
              <a:pPr/>
              <a:t>121</a:t>
            </a:fld>
            <a:endParaRPr lang="en-US" sz="1300">
              <a:latin typeface="Times New Roman"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DD26C7B-B3AA-394F-9E2A-01C5E5A0A344}" type="slidenum">
              <a:rPr lang="en-US" sz="1300">
                <a:latin typeface="Times New Roman" charset="0"/>
              </a:rPr>
              <a:pPr/>
              <a:t>122</a:t>
            </a:fld>
            <a:endParaRPr lang="en-US" sz="1300">
              <a:latin typeface="Times New Roman"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E8D8753-B72A-E246-A728-F23107487FD8}" type="slidenum">
              <a:rPr lang="en-US" sz="1300">
                <a:latin typeface="Times New Roman" charset="0"/>
              </a:rPr>
              <a:pPr/>
              <a:t>123</a:t>
            </a:fld>
            <a:endParaRPr lang="en-US" sz="1300">
              <a:latin typeface="Times New Roman"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ACDE6-EB81-B94E-A5F8-B0177A6C0FFA}" type="slidenum">
              <a:rPr lang="en-US" sz="1300">
                <a:latin typeface="Times New Roman" charset="0"/>
              </a:rPr>
              <a:pPr/>
              <a:t>14</a:t>
            </a:fld>
            <a:endParaRPr lang="en-US" sz="1300">
              <a:latin typeface="Times New Roman"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EF8CC5B-45B7-2441-A504-14517B55D3A5}" type="slidenum">
              <a:rPr lang="en-US" sz="1300">
                <a:latin typeface="Times New Roman" charset="0"/>
              </a:rPr>
              <a:pPr/>
              <a:t>124</a:t>
            </a:fld>
            <a:endParaRPr lang="en-US" sz="1300">
              <a:latin typeface="Times New Roman"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DDFFC7E-B681-4244-88F4-B1A512C613F7}" type="slidenum">
              <a:rPr lang="en-US" sz="1300">
                <a:latin typeface="Times New Roman" charset="0"/>
              </a:rPr>
              <a:pPr/>
              <a:t>125</a:t>
            </a:fld>
            <a:endParaRPr lang="en-US" sz="1300">
              <a:latin typeface="Times New Roman"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375C029-9AAC-7245-BC43-29437B7BA81D}" type="slidenum">
              <a:rPr lang="en-US" sz="1300">
                <a:latin typeface="Times New Roman" charset="0"/>
              </a:rPr>
              <a:pPr/>
              <a:t>126</a:t>
            </a:fld>
            <a:endParaRPr lang="en-US" sz="1300">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C3B82C8-35C4-7548-AA19-9E0A8FD2FB38}" type="slidenum">
              <a:rPr lang="en-US" sz="1300">
                <a:latin typeface="Times New Roman" charset="0"/>
              </a:rPr>
              <a:pPr/>
              <a:t>127</a:t>
            </a:fld>
            <a:endParaRPr lang="en-US" sz="1300">
              <a:latin typeface="Times New Roman"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9177A53-BCEF-A84D-BBCA-7552826EC2BB}" type="slidenum">
              <a:rPr lang="en-US" sz="1300">
                <a:latin typeface="Times New Roman" charset="0"/>
              </a:rPr>
              <a:pPr/>
              <a:t>128</a:t>
            </a:fld>
            <a:endParaRPr lang="en-US" sz="1300">
              <a:latin typeface="Times New Roman"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399BB29-F8DB-6746-870E-514CCACA73E4}" type="slidenum">
              <a:rPr lang="en-US" sz="1300">
                <a:latin typeface="Times New Roman" charset="0"/>
              </a:rPr>
              <a:pPr/>
              <a:t>129</a:t>
            </a:fld>
            <a:endParaRPr lang="en-US" sz="1300">
              <a:latin typeface="Times New Roman"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E91AE77-FA07-E14D-92F3-5741711C20A6}" type="slidenum">
              <a:rPr lang="en-US" sz="1300">
                <a:latin typeface="Times New Roman" charset="0"/>
              </a:rPr>
              <a:pPr/>
              <a:t>130</a:t>
            </a:fld>
            <a:endParaRPr lang="en-US" sz="1300">
              <a:latin typeface="Times New Roman"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1076379-1DC9-2F43-BCC6-16D13CB1685D}" type="slidenum">
              <a:rPr lang="en-US" sz="1300">
                <a:latin typeface="Times New Roman" charset="0"/>
              </a:rPr>
              <a:pPr/>
              <a:t>131</a:t>
            </a:fld>
            <a:endParaRPr lang="en-US" sz="1300">
              <a:latin typeface="Times New Roman"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42B299E-9172-814A-8AF8-86913F1A1E44}" type="slidenum">
              <a:rPr lang="en-US" sz="1300">
                <a:latin typeface="Times New Roman" charset="0"/>
              </a:rPr>
              <a:pPr/>
              <a:t>132</a:t>
            </a:fld>
            <a:endParaRPr lang="en-US" sz="1300">
              <a:latin typeface="Times New Roman"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93684E5-86BA-934B-AFDF-F0CEBB27CF01}" type="slidenum">
              <a:rPr lang="en-US" sz="1300">
                <a:latin typeface="Times New Roman" charset="0"/>
              </a:rPr>
              <a:pPr/>
              <a:t>133</a:t>
            </a:fld>
            <a:endParaRPr lang="en-US" sz="1300">
              <a:latin typeface="Times New Roman"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F6E2576-698C-4447-AFD5-D4B6E05A5CDD}" type="slidenum">
              <a:rPr lang="en-US" sz="1300">
                <a:latin typeface="Times New Roman" charset="0"/>
              </a:rPr>
              <a:pPr/>
              <a:t>15</a:t>
            </a:fld>
            <a:endParaRPr lang="en-US" sz="1300">
              <a:latin typeface="Times New Roman"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29E8E17-CE70-B544-82E4-FB18AE48E913}" type="slidenum">
              <a:rPr lang="en-US" sz="1300">
                <a:latin typeface="Times New Roman" charset="0"/>
              </a:rPr>
              <a:pPr/>
              <a:t>134</a:t>
            </a:fld>
            <a:endParaRPr lang="en-US" sz="1300">
              <a:latin typeface="Times New Roman"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AB4CFBA-B313-504D-B2AC-1995FB1C755A}" type="slidenum">
              <a:rPr lang="en-US" sz="1300">
                <a:latin typeface="Times New Roman" charset="0"/>
              </a:rPr>
              <a:pPr/>
              <a:t>135</a:t>
            </a:fld>
            <a:endParaRPr lang="en-US" sz="1300">
              <a:latin typeface="Times New Roman"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EF948E8-79CA-0D44-AA85-28A8972F91B0}" type="slidenum">
              <a:rPr lang="en-US" sz="1300">
                <a:latin typeface="Times New Roman" charset="0"/>
              </a:rPr>
              <a:pPr/>
              <a:t>136</a:t>
            </a:fld>
            <a:endParaRPr lang="en-US" sz="1300">
              <a:latin typeface="Times New Roman"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071149F-36A2-F142-AC51-57410D761D4B}" type="slidenum">
              <a:rPr lang="en-US" sz="1300">
                <a:latin typeface="Times New Roman" charset="0"/>
              </a:rPr>
              <a:pPr/>
              <a:t>137</a:t>
            </a:fld>
            <a:endParaRPr lang="en-US" sz="1300">
              <a:latin typeface="Times New Roman"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26FF84E-A254-1A49-A7E9-6847C1DF9210}" type="slidenum">
              <a:rPr lang="en-US" sz="1300">
                <a:latin typeface="Times New Roman" charset="0"/>
              </a:rPr>
              <a:pPr/>
              <a:t>138</a:t>
            </a:fld>
            <a:endParaRPr lang="en-US" sz="1300">
              <a:latin typeface="Times New Roman"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29C3443-1DC2-7741-9313-E75C34CA5538}" type="slidenum">
              <a:rPr lang="en-US" sz="1300">
                <a:latin typeface="Times New Roman" charset="0"/>
              </a:rPr>
              <a:pPr/>
              <a:t>139</a:t>
            </a:fld>
            <a:endParaRPr lang="en-US" sz="1300">
              <a:latin typeface="Times New Roman"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043F84D-D0E5-944D-A9B4-08DDE59F85C0}" type="slidenum">
              <a:rPr lang="en-US" sz="1300">
                <a:latin typeface="Times New Roman" charset="0"/>
              </a:rPr>
              <a:pPr/>
              <a:t>140</a:t>
            </a:fld>
            <a:endParaRPr lang="en-US" sz="1300">
              <a:latin typeface="Times New Roman"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0F10C55-87D5-7A44-BA54-42FAAAA4F5CC}" type="slidenum">
              <a:rPr lang="en-US" sz="1300">
                <a:latin typeface="Times New Roman" charset="0"/>
              </a:rPr>
              <a:pPr/>
              <a:t>141</a:t>
            </a:fld>
            <a:endParaRPr lang="en-US" sz="1300">
              <a:latin typeface="Times New Roman"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0E26FBB-290D-7342-AD3F-BB9DF2E380E9}" type="slidenum">
              <a:rPr lang="en-US" sz="1300">
                <a:latin typeface="Times New Roman" charset="0"/>
              </a:rPr>
              <a:pPr/>
              <a:t>142</a:t>
            </a:fld>
            <a:endParaRPr lang="en-US" sz="1300">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2E4321A-27B9-964C-A6D7-05E0C06D7CD9}" type="slidenum">
              <a:rPr lang="en-US" sz="1300">
                <a:latin typeface="Times New Roman" charset="0"/>
              </a:rPr>
              <a:pPr/>
              <a:t>143</a:t>
            </a:fld>
            <a:endParaRPr lang="en-US" sz="1300">
              <a:latin typeface="Times New Roman"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BDBA5C0-1183-A045-8461-49DDE3682783}" type="slidenum">
              <a:rPr lang="en-US" sz="1300">
                <a:latin typeface="Times New Roman" charset="0"/>
              </a:rPr>
              <a:pPr/>
              <a:t>16</a:t>
            </a:fld>
            <a:endParaRPr lang="en-US" sz="1300">
              <a:latin typeface="Times New Roman"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1BDF7B7-E7E9-DF48-8036-7DCDC13C7E05}" type="slidenum">
              <a:rPr lang="en-US" sz="1300">
                <a:latin typeface="Times New Roman" charset="0"/>
              </a:rPr>
              <a:pPr/>
              <a:t>144</a:t>
            </a:fld>
            <a:endParaRPr lang="en-US" sz="1300">
              <a:latin typeface="Times New Roman"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F69DE7B-1AF1-E547-A1FB-3DC392C8BD80}" type="slidenum">
              <a:rPr lang="en-US" sz="1300">
                <a:latin typeface="Times New Roman" charset="0"/>
              </a:rPr>
              <a:pPr/>
              <a:t>145</a:t>
            </a:fld>
            <a:endParaRPr lang="en-US" sz="1300">
              <a:latin typeface="Times New Roman"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A33EC22-DD6D-944D-86E4-EA0E7FF32372}" type="slidenum">
              <a:rPr lang="en-US" sz="1300">
                <a:latin typeface="Times New Roman" charset="0"/>
              </a:rPr>
              <a:pPr/>
              <a:t>146</a:t>
            </a:fld>
            <a:endParaRPr lang="en-US" sz="1300">
              <a:latin typeface="Times New Roman"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101066B-1B6C-824A-8006-04DA39930E60}" type="slidenum">
              <a:rPr lang="en-US" sz="1300">
                <a:latin typeface="Times New Roman" charset="0"/>
              </a:rPr>
              <a:pPr/>
              <a:t>147</a:t>
            </a:fld>
            <a:endParaRPr lang="en-US" sz="1300">
              <a:latin typeface="Times New Roman"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BBBDA89-DB7C-744D-BCFB-5B88F8084F49}" type="slidenum">
              <a:rPr lang="en-US" sz="1300">
                <a:latin typeface="Times New Roman" charset="0"/>
              </a:rPr>
              <a:pPr/>
              <a:t>148</a:t>
            </a:fld>
            <a:endParaRPr lang="en-US" sz="1300">
              <a:latin typeface="Times New Roman"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D7C380F-CACA-1C49-A251-D18DEE238E33}" type="slidenum">
              <a:rPr lang="en-US" sz="1300">
                <a:latin typeface="Times New Roman" charset="0"/>
              </a:rPr>
              <a:pPr/>
              <a:t>149</a:t>
            </a:fld>
            <a:endParaRPr lang="en-US" sz="1300">
              <a:latin typeface="Times New Roman"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7DC8AA3-DE1E-EE43-85BC-FCF2D758CADA}" type="slidenum">
              <a:rPr lang="en-US" sz="1300">
                <a:latin typeface="Times New Roman" charset="0"/>
              </a:rPr>
              <a:pPr/>
              <a:t>150</a:t>
            </a:fld>
            <a:endParaRPr lang="en-US" sz="1300">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A51F693-5B84-D14B-AF0B-4791A2D60D27}" type="slidenum">
              <a:rPr lang="en-US" sz="1300">
                <a:latin typeface="Times New Roman" charset="0"/>
              </a:rPr>
              <a:pPr/>
              <a:t>151</a:t>
            </a:fld>
            <a:endParaRPr lang="en-US" sz="1300">
              <a:latin typeface="Times New Roman" charset="0"/>
            </a:endParaRPr>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96C5933-EE97-1E40-9299-2D99B06697C2}" type="slidenum">
              <a:rPr lang="en-US" sz="1300">
                <a:latin typeface="Times New Roman" charset="0"/>
              </a:rPr>
              <a:pPr/>
              <a:t>152</a:t>
            </a:fld>
            <a:endParaRPr lang="en-US" sz="1300">
              <a:latin typeface="Times New Roman"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1A2B5E7-701D-0444-8F71-651C847FDE0B}" type="slidenum">
              <a:rPr lang="en-US" sz="1300">
                <a:latin typeface="Times New Roman" charset="0"/>
              </a:rPr>
              <a:pPr/>
              <a:t>153</a:t>
            </a:fld>
            <a:endParaRPr lang="en-US" sz="1300">
              <a:latin typeface="Times New Roman"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80FC8F3-2158-A54C-936E-A6870767B282}" type="slidenum">
              <a:rPr lang="en-US" sz="1300">
                <a:latin typeface="Times New Roman" charset="0"/>
              </a:rPr>
              <a:pPr/>
              <a:t>17</a:t>
            </a:fld>
            <a:endParaRPr lang="en-US" sz="1300">
              <a:latin typeface="Times New Roman"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5FB8D23-8089-D446-8FA1-AE40A63D78B7}" type="slidenum">
              <a:rPr lang="en-US" sz="1300">
                <a:latin typeface="Times New Roman" charset="0"/>
              </a:rPr>
              <a:pPr/>
              <a:t>154</a:t>
            </a:fld>
            <a:endParaRPr lang="en-US" sz="1300">
              <a:latin typeface="Times New Roman"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74EECE2-BD51-4F47-9FFA-4DBD3C0380B9}" type="slidenum">
              <a:rPr lang="en-US" sz="1300">
                <a:latin typeface="Times New Roman" charset="0"/>
              </a:rPr>
              <a:pPr/>
              <a:t>155</a:t>
            </a:fld>
            <a:endParaRPr lang="en-US" sz="1300">
              <a:latin typeface="Times New Roman"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33D35B7-241E-E846-8ED1-E64DA8598B19}" type="slidenum">
              <a:rPr lang="en-US" sz="1300">
                <a:latin typeface="Times New Roman" charset="0"/>
              </a:rPr>
              <a:pPr/>
              <a:t>156</a:t>
            </a:fld>
            <a:endParaRPr lang="en-US" sz="1300">
              <a:latin typeface="Times New Roman"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573103A-A008-D24E-8B75-E1E5C7DAA37B}" type="slidenum">
              <a:rPr lang="en-US" sz="1300">
                <a:latin typeface="Times New Roman" charset="0"/>
              </a:rPr>
              <a:pPr/>
              <a:t>157</a:t>
            </a:fld>
            <a:endParaRPr lang="en-US" sz="1300">
              <a:latin typeface="Times New Roman"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7125EAB-6662-424B-BBC2-AFA2C37045A1}" type="slidenum">
              <a:rPr lang="en-US" sz="1300">
                <a:latin typeface="Times New Roman" charset="0"/>
              </a:rPr>
              <a:pPr/>
              <a:t>158</a:t>
            </a:fld>
            <a:endParaRPr lang="en-US" sz="1300">
              <a:latin typeface="Times New Roman" charset="0"/>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CDB9C8B-3E99-B14C-8C77-0013511E4674}" type="slidenum">
              <a:rPr lang="en-US" sz="1300">
                <a:latin typeface="Times New Roman" charset="0"/>
              </a:rPr>
              <a:pPr/>
              <a:t>159</a:t>
            </a:fld>
            <a:endParaRPr lang="en-US" sz="1300">
              <a:latin typeface="Times New Roman"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160</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0964518-D033-934B-9D3F-E9B4DD7C8650}" type="slidenum">
              <a:rPr lang="en-US" sz="1300">
                <a:latin typeface="Times New Roman" charset="0"/>
              </a:rPr>
              <a:pPr/>
              <a:t>161</a:t>
            </a:fld>
            <a:endParaRPr lang="en-US" sz="1300">
              <a:latin typeface="Times New Roman"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EA3A078-AA26-EB40-B25F-65463271E1A7}" type="slidenum">
              <a:rPr lang="en-US" sz="1300">
                <a:latin typeface="Times New Roman" charset="0"/>
              </a:rPr>
              <a:pPr/>
              <a:t>162</a:t>
            </a:fld>
            <a:endParaRPr lang="en-US" sz="1300">
              <a:latin typeface="Times New Roman"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2C2B57A-1152-CA4F-94F0-B4FAA3C7DD48}" type="slidenum">
              <a:rPr lang="en-US" sz="1300">
                <a:latin typeface="Times New Roman" charset="0"/>
              </a:rPr>
              <a:pPr/>
              <a:t>163</a:t>
            </a:fld>
            <a:endParaRPr lang="en-US" sz="1300">
              <a:latin typeface="Times New Roman"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572825C-4974-D946-B0A4-49A648FC1DDB}" type="slidenum">
              <a:rPr lang="en-US" sz="1300">
                <a:latin typeface="Times New Roman" charset="0"/>
              </a:rPr>
              <a:pPr/>
              <a:t>18</a:t>
            </a:fld>
            <a:endParaRPr lang="en-US" sz="1300">
              <a:latin typeface="Times New Roman"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F2910E7-2F74-4845-B4A5-874057A64DA7}" type="slidenum">
              <a:rPr lang="en-US" sz="1300">
                <a:latin typeface="Times New Roman" charset="0"/>
              </a:rPr>
              <a:pPr/>
              <a:t>164</a:t>
            </a:fld>
            <a:endParaRPr lang="en-US" sz="1300">
              <a:latin typeface="Times New Roman"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9E0559E-84AA-F045-A104-D06DD6E12AFB}" type="slidenum">
              <a:rPr lang="en-US" sz="1300">
                <a:latin typeface="Times New Roman" charset="0"/>
              </a:rPr>
              <a:pPr/>
              <a:t>165</a:t>
            </a:fld>
            <a:endParaRPr lang="en-US" sz="1300">
              <a:latin typeface="Times New Roman" charset="0"/>
            </a:endParaRPr>
          </a:p>
        </p:txBody>
      </p:sp>
      <p:sp>
        <p:nvSpPr>
          <p:cNvPr id="321538" name="Rectangle 2"/>
          <p:cNvSpPr>
            <a:spLocks noGrp="1" noRot="1" noChangeAspect="1" noChangeArrowheads="1"/>
          </p:cNvSpPr>
          <p:nvPr>
            <p:ph type="sldImg"/>
          </p:nvPr>
        </p:nvSpPr>
        <p:spPr>
          <a:solidFill>
            <a:srgbClr val="FFFFFF"/>
          </a:solidFill>
          <a:ln/>
        </p:spPr>
      </p:sp>
      <p:sp>
        <p:nvSpPr>
          <p:cNvPr id="321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862BCD5-AD5E-EF47-9BC2-E88551396D20}" type="slidenum">
              <a:rPr lang="en-US" sz="1300">
                <a:latin typeface="Times New Roman" charset="0"/>
              </a:rPr>
              <a:pPr/>
              <a:t>167</a:t>
            </a:fld>
            <a:endParaRPr lang="en-US" sz="13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168</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8B23DD3-C205-1A46-8C04-A5E1CDBA77E8}" type="slidenum">
              <a:rPr lang="en-US" sz="1300">
                <a:latin typeface="Times New Roman" charset="0"/>
              </a:rPr>
              <a:pPr/>
              <a:t>169</a:t>
            </a:fld>
            <a:endParaRPr lang="en-US" sz="1300">
              <a:latin typeface="Times New Roman"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B084007-568C-C44E-A8EF-50B36ADFEED8}" type="slidenum">
              <a:rPr lang="en-US" sz="1300">
                <a:latin typeface="Times New Roman" charset="0"/>
              </a:rPr>
              <a:pPr/>
              <a:t>170</a:t>
            </a:fld>
            <a:endParaRPr lang="en-US" sz="1300">
              <a:latin typeface="Times New Roman" charset="0"/>
            </a:endParaRP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8EF87B3-D4D8-5B4A-9985-08F71CF635A4}" type="slidenum">
              <a:rPr lang="en-US" sz="1300">
                <a:latin typeface="Times New Roman" charset="0"/>
              </a:rPr>
              <a:pPr/>
              <a:t>171</a:t>
            </a:fld>
            <a:endParaRPr lang="en-US" sz="1300">
              <a:latin typeface="Times New Roman"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5FF9E8E-8038-0A40-9C40-08DDADD9AEBC}" type="slidenum">
              <a:rPr lang="en-US" sz="1300">
                <a:latin typeface="Times New Roman" charset="0"/>
              </a:rPr>
              <a:pPr/>
              <a:t>172</a:t>
            </a:fld>
            <a:endParaRPr lang="en-US" sz="1300">
              <a:latin typeface="Times New Roman"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9A88C98-334C-0F41-959E-C0E19420303F}" type="slidenum">
              <a:rPr lang="en-US" sz="1300">
                <a:latin typeface="Times New Roman" charset="0"/>
              </a:rPr>
              <a:pPr/>
              <a:t>173</a:t>
            </a:fld>
            <a:endParaRPr lang="en-US" sz="1300">
              <a:latin typeface="Times New Roman"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88BBA8D-A46C-1F4C-8D36-0787297EB2D6}" type="slidenum">
              <a:rPr lang="en-US" sz="1300">
                <a:latin typeface="Times New Roman" charset="0"/>
              </a:rPr>
              <a:pPr/>
              <a:t>174</a:t>
            </a:fld>
            <a:endParaRPr lang="en-US" sz="1300">
              <a:latin typeface="Times New Roman"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0632CEF-2485-C142-8A04-6EA95DDBEE53}" type="slidenum">
              <a:rPr lang="en-US" sz="1300">
                <a:latin typeface="Times New Roman" charset="0"/>
              </a:rPr>
              <a:pPr/>
              <a:t>19</a:t>
            </a:fld>
            <a:endParaRPr lang="en-US" sz="1300">
              <a:latin typeface="Times New Roman"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D757D64-6ECE-464B-B400-D3062C6FC74F}" type="slidenum">
              <a:rPr lang="en-US" sz="1300">
                <a:latin typeface="Times New Roman" charset="0"/>
              </a:rPr>
              <a:pPr/>
              <a:t>175</a:t>
            </a:fld>
            <a:endParaRPr lang="en-US" sz="1300">
              <a:latin typeface="Times New Roman"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67AB517-B2D6-F64C-96DC-9D3C60C8ED1F}" type="slidenum">
              <a:rPr lang="en-US" sz="1300">
                <a:latin typeface="Times New Roman" charset="0"/>
              </a:rPr>
              <a:pPr/>
              <a:t>176</a:t>
            </a:fld>
            <a:endParaRPr lang="en-US" sz="1300">
              <a:latin typeface="Times New Roman"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5823A75-66FE-8745-AAA5-272FC9E46CF8}" type="slidenum">
              <a:rPr lang="en-US" sz="1300">
                <a:latin typeface="Times New Roman" charset="0"/>
              </a:rPr>
              <a:pPr/>
              <a:t>177</a:t>
            </a:fld>
            <a:endParaRPr lang="en-US" sz="1300">
              <a:latin typeface="Times New Roman"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178</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EC5122E-60C1-0443-94E7-350F205368A9}" type="slidenum">
              <a:rPr lang="en-US" sz="1300">
                <a:latin typeface="Times New Roman" charset="0"/>
              </a:rPr>
              <a:pPr/>
              <a:t>179</a:t>
            </a:fld>
            <a:endParaRPr lang="en-US" sz="1300">
              <a:latin typeface="Times New Roman" charset="0"/>
            </a:endParaRPr>
          </a:p>
        </p:txBody>
      </p:sp>
      <p:sp>
        <p:nvSpPr>
          <p:cNvPr id="221186" name="Rectangle 2"/>
          <p:cNvSpPr>
            <a:spLocks noGrp="1" noRot="1" noChangeAspect="1" noChangeArrowheads="1"/>
          </p:cNvSpPr>
          <p:nvPr>
            <p:ph type="sldImg"/>
          </p:nvPr>
        </p:nvSpPr>
        <p:spPr>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6E8FEF3-F4A1-D047-8D1B-98A11910EDB1}" type="slidenum">
              <a:rPr lang="en-US" sz="1300">
                <a:latin typeface="Times New Roman" charset="0"/>
              </a:rPr>
              <a:pPr/>
              <a:t>180</a:t>
            </a:fld>
            <a:endParaRPr lang="en-US" sz="1300">
              <a:latin typeface="Times New Roman" charset="0"/>
            </a:endParaRPr>
          </a:p>
        </p:txBody>
      </p:sp>
      <p:sp>
        <p:nvSpPr>
          <p:cNvPr id="223234" name="Rectangle 2"/>
          <p:cNvSpPr>
            <a:spLocks noGrp="1" noRot="1" noChangeAspect="1" noChangeArrowheads="1"/>
          </p:cNvSpPr>
          <p:nvPr>
            <p:ph type="sldImg"/>
          </p:nvPr>
        </p:nvSpPr>
        <p:spPr>
          <a:solidFill>
            <a:srgbClr val="FFFFFF"/>
          </a:solidFill>
          <a:ln/>
        </p:spPr>
      </p:sp>
      <p:sp>
        <p:nvSpPr>
          <p:cNvPr id="223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ED93AE7-A927-F143-B6A7-EBDC91511D5B}" type="slidenum">
              <a:rPr lang="en-US" sz="1300">
                <a:latin typeface="Times New Roman" charset="0"/>
              </a:rPr>
              <a:pPr/>
              <a:t>181</a:t>
            </a:fld>
            <a:endParaRPr lang="en-US" sz="1300">
              <a:latin typeface="Times New Roman" charset="0"/>
            </a:endParaRPr>
          </a:p>
        </p:txBody>
      </p:sp>
      <p:sp>
        <p:nvSpPr>
          <p:cNvPr id="225282" name="Rectangle 2"/>
          <p:cNvSpPr>
            <a:spLocks noGrp="1" noRot="1" noChangeAspect="1" noChangeArrowheads="1"/>
          </p:cNvSpPr>
          <p:nvPr>
            <p:ph type="sldImg"/>
          </p:nvPr>
        </p:nvSpPr>
        <p:spPr>
          <a:solidFill>
            <a:srgbClr val="FFFFFF"/>
          </a:solidFill>
          <a:ln/>
        </p:spPr>
      </p:sp>
      <p:sp>
        <p:nvSpPr>
          <p:cNvPr id="225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571E99F-34D5-5046-ADBF-AE1A2CA001E2}" type="slidenum">
              <a:rPr lang="en-US" sz="1300">
                <a:latin typeface="Times New Roman" charset="0"/>
              </a:rPr>
              <a:pPr/>
              <a:t>182</a:t>
            </a:fld>
            <a:endParaRPr lang="en-US" sz="1300">
              <a:latin typeface="Times New Roman" charset="0"/>
            </a:endParaRPr>
          </a:p>
        </p:txBody>
      </p:sp>
      <p:sp>
        <p:nvSpPr>
          <p:cNvPr id="227330" name="Rectangle 2"/>
          <p:cNvSpPr>
            <a:spLocks noGrp="1" noRot="1" noChangeAspect="1" noChangeArrowheads="1"/>
          </p:cNvSpPr>
          <p:nvPr>
            <p:ph type="sldImg"/>
          </p:nvPr>
        </p:nvSpPr>
        <p:spPr>
          <a:solidFill>
            <a:srgbClr val="FFFFFF"/>
          </a:solidFill>
          <a:ln/>
        </p:spPr>
      </p:sp>
      <p:sp>
        <p:nvSpPr>
          <p:cNvPr id="227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691FD98-4918-6940-A873-752179FA690F}" type="slidenum">
              <a:rPr lang="en-US" sz="1300">
                <a:latin typeface="Times New Roman" charset="0"/>
              </a:rPr>
              <a:pPr/>
              <a:t>183</a:t>
            </a:fld>
            <a:endParaRPr lang="en-US" sz="1300">
              <a:latin typeface="Times New Roman" charset="0"/>
            </a:endParaRPr>
          </a:p>
        </p:txBody>
      </p:sp>
      <p:sp>
        <p:nvSpPr>
          <p:cNvPr id="229378" name="Rectangle 2"/>
          <p:cNvSpPr>
            <a:spLocks noGrp="1" noRot="1" noChangeAspect="1" noChangeArrowheads="1"/>
          </p:cNvSpPr>
          <p:nvPr>
            <p:ph type="sldImg"/>
          </p:nvPr>
        </p:nvSpPr>
        <p:spPr>
          <a:solidFill>
            <a:srgbClr val="FFFFFF"/>
          </a:solidFill>
          <a:ln/>
        </p:spPr>
      </p:sp>
      <p:sp>
        <p:nvSpPr>
          <p:cNvPr id="229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184</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AAF98C7-0F0E-A24F-9A81-EDED1984BE61}" type="slidenum">
              <a:rPr lang="en-US" sz="1300">
                <a:latin typeface="Times New Roman" charset="0"/>
              </a:rPr>
              <a:pPr/>
              <a:t>20</a:t>
            </a:fld>
            <a:endParaRPr lang="en-US" sz="1300">
              <a:latin typeface="Times New Roman" charset="0"/>
            </a:endParaRPr>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3A6A44E-D8C3-C84C-BB14-CBF8E83039A1}" type="slidenum">
              <a:rPr lang="en-US" sz="1300">
                <a:latin typeface="Times New Roman" charset="0"/>
              </a:rPr>
              <a:pPr/>
              <a:t>185</a:t>
            </a:fld>
            <a:endParaRPr lang="en-US" sz="1300">
              <a:latin typeface="Times New Roman" charset="0"/>
            </a:endParaRPr>
          </a:p>
        </p:txBody>
      </p:sp>
      <p:sp>
        <p:nvSpPr>
          <p:cNvPr id="231426" name="Rectangle 2"/>
          <p:cNvSpPr>
            <a:spLocks noGrp="1" noRot="1" noChangeAspect="1" noChangeArrowheads="1"/>
          </p:cNvSpPr>
          <p:nvPr>
            <p:ph type="sldImg"/>
          </p:nvPr>
        </p:nvSpPr>
        <p:spPr>
          <a:solidFill>
            <a:srgbClr val="FFFFFF"/>
          </a:solidFill>
          <a:ln/>
        </p:spPr>
      </p:sp>
      <p:sp>
        <p:nvSpPr>
          <p:cNvPr id="231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41E7C29-C7F6-A743-9893-4CF326973C9A}" type="slidenum">
              <a:rPr lang="en-US" sz="1300">
                <a:latin typeface="Times New Roman" charset="0"/>
              </a:rPr>
              <a:pPr/>
              <a:t>186</a:t>
            </a:fld>
            <a:endParaRPr lang="en-US" sz="1300">
              <a:latin typeface="Times New Roman" charset="0"/>
            </a:endParaRPr>
          </a:p>
        </p:txBody>
      </p:sp>
      <p:sp>
        <p:nvSpPr>
          <p:cNvPr id="233474" name="Rectangle 2"/>
          <p:cNvSpPr>
            <a:spLocks noGrp="1" noRot="1" noChangeAspect="1" noChangeArrowheads="1"/>
          </p:cNvSpPr>
          <p:nvPr>
            <p:ph type="sldImg"/>
          </p:nvPr>
        </p:nvSpPr>
        <p:spPr>
          <a:solidFill>
            <a:srgbClr val="FFFFFF"/>
          </a:solidFill>
          <a:ln/>
        </p:spPr>
      </p:sp>
      <p:sp>
        <p:nvSpPr>
          <p:cNvPr id="233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CE69D54-A733-094A-A104-CC7D154410CE}" type="slidenum">
              <a:rPr lang="en-US" sz="1300">
                <a:latin typeface="Times New Roman" charset="0"/>
              </a:rPr>
              <a:pPr/>
              <a:t>187</a:t>
            </a:fld>
            <a:endParaRPr lang="en-US" sz="1300">
              <a:latin typeface="Times New Roman" charset="0"/>
            </a:endParaRPr>
          </a:p>
        </p:txBody>
      </p:sp>
      <p:sp>
        <p:nvSpPr>
          <p:cNvPr id="235522" name="Rectangle 2"/>
          <p:cNvSpPr>
            <a:spLocks noGrp="1" noRot="1" noChangeAspect="1" noChangeArrowheads="1"/>
          </p:cNvSpPr>
          <p:nvPr>
            <p:ph type="sldImg"/>
          </p:nvPr>
        </p:nvSpPr>
        <p:spPr>
          <a:solidFill>
            <a:srgbClr val="FFFFFF"/>
          </a:solidFill>
          <a:ln/>
        </p:spPr>
      </p:sp>
      <p:sp>
        <p:nvSpPr>
          <p:cNvPr id="235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C3380F0-8285-0F47-AB76-F706AF1145DD}" type="slidenum">
              <a:rPr lang="en-US" sz="1300">
                <a:latin typeface="Times New Roman" charset="0"/>
              </a:rPr>
              <a:pPr/>
              <a:t>188</a:t>
            </a:fld>
            <a:endParaRPr lang="en-US" sz="1300">
              <a:latin typeface="Times New Roman" charset="0"/>
            </a:endParaRPr>
          </a:p>
        </p:txBody>
      </p:sp>
      <p:sp>
        <p:nvSpPr>
          <p:cNvPr id="237570" name="Rectangle 2"/>
          <p:cNvSpPr>
            <a:spLocks noGrp="1" noRot="1" noChangeAspect="1" noChangeArrowheads="1"/>
          </p:cNvSpPr>
          <p:nvPr>
            <p:ph type="sldImg"/>
          </p:nvPr>
        </p:nvSpPr>
        <p:spPr>
          <a:solidFill>
            <a:srgbClr val="FFFFFF"/>
          </a:solidFill>
          <a:ln/>
        </p:spPr>
      </p:sp>
      <p:sp>
        <p:nvSpPr>
          <p:cNvPr id="237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2006F49-419F-984A-B538-FD27F45DAB51}" type="slidenum">
              <a:rPr lang="en-US" sz="1300">
                <a:latin typeface="Times New Roman" charset="0"/>
              </a:rPr>
              <a:pPr/>
              <a:t>189</a:t>
            </a:fld>
            <a:endParaRPr lang="en-US" sz="1300">
              <a:latin typeface="Times New Roman" charset="0"/>
            </a:endParaRPr>
          </a:p>
        </p:txBody>
      </p:sp>
      <p:sp>
        <p:nvSpPr>
          <p:cNvPr id="239618" name="Rectangle 2"/>
          <p:cNvSpPr>
            <a:spLocks noGrp="1" noRot="1" noChangeAspect="1" noChangeArrowheads="1"/>
          </p:cNvSpPr>
          <p:nvPr>
            <p:ph type="sldImg"/>
          </p:nvPr>
        </p:nvSpPr>
        <p:spPr>
          <a:solidFill>
            <a:srgbClr val="FFFFFF"/>
          </a:solidFill>
          <a:ln/>
        </p:spPr>
      </p:sp>
      <p:sp>
        <p:nvSpPr>
          <p:cNvPr id="239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F31CF3-5460-BF48-8667-BA5A111A441C}" type="slidenum">
              <a:rPr lang="en-US" sz="1300">
                <a:latin typeface="Times New Roman" charset="0"/>
              </a:rPr>
              <a:pPr/>
              <a:t>190</a:t>
            </a:fld>
            <a:endParaRPr lang="en-US" sz="1300">
              <a:latin typeface="Times New Roman" charset="0"/>
            </a:endParaRPr>
          </a:p>
        </p:txBody>
      </p:sp>
      <p:sp>
        <p:nvSpPr>
          <p:cNvPr id="241666" name="Rectangle 2"/>
          <p:cNvSpPr>
            <a:spLocks noGrp="1" noRot="1" noChangeAspect="1" noChangeArrowheads="1"/>
          </p:cNvSpPr>
          <p:nvPr>
            <p:ph type="sldImg"/>
          </p:nvPr>
        </p:nvSpPr>
        <p:spPr>
          <a:solidFill>
            <a:srgbClr val="FFFFFF"/>
          </a:solidFill>
          <a:ln/>
        </p:spPr>
      </p:sp>
      <p:sp>
        <p:nvSpPr>
          <p:cNvPr id="241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A2D2AC3-5197-8F44-AEA1-9A8603CE6708}" type="slidenum">
              <a:rPr lang="en-US" sz="1300">
                <a:latin typeface="Times New Roman" charset="0"/>
              </a:rPr>
              <a:pPr/>
              <a:t>191</a:t>
            </a:fld>
            <a:endParaRPr lang="en-US" sz="1300">
              <a:latin typeface="Times New Roman" charset="0"/>
            </a:endParaRPr>
          </a:p>
        </p:txBody>
      </p:sp>
      <p:sp>
        <p:nvSpPr>
          <p:cNvPr id="243714" name="Rectangle 2"/>
          <p:cNvSpPr>
            <a:spLocks noGrp="1" noRot="1" noChangeAspect="1" noChangeArrowheads="1"/>
          </p:cNvSpPr>
          <p:nvPr>
            <p:ph type="sldImg"/>
          </p:nvPr>
        </p:nvSpPr>
        <p:spPr>
          <a:solidFill>
            <a:srgbClr val="FFFFFF"/>
          </a:solidFill>
          <a:ln/>
        </p:spPr>
      </p:sp>
      <p:sp>
        <p:nvSpPr>
          <p:cNvPr id="243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192</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BA96512-6A66-9E47-839C-8FAED515E4ED}" type="slidenum">
              <a:rPr lang="en-US" sz="1300">
                <a:latin typeface="Times New Roman" charset="0"/>
              </a:rPr>
              <a:pPr/>
              <a:t>193</a:t>
            </a:fld>
            <a:endParaRPr lang="en-US" sz="1300">
              <a:latin typeface="Times New Roman" charset="0"/>
            </a:endParaRPr>
          </a:p>
        </p:txBody>
      </p:sp>
      <p:sp>
        <p:nvSpPr>
          <p:cNvPr id="245762" name="Rectangle 2"/>
          <p:cNvSpPr>
            <a:spLocks noGrp="1" noRot="1" noChangeAspect="1" noChangeArrowheads="1"/>
          </p:cNvSpPr>
          <p:nvPr>
            <p:ph type="sldImg"/>
          </p:nvPr>
        </p:nvSpPr>
        <p:spPr>
          <a:solidFill>
            <a:srgbClr val="FFFFFF"/>
          </a:solidFill>
          <a:ln/>
        </p:spPr>
      </p:sp>
      <p:sp>
        <p:nvSpPr>
          <p:cNvPr id="245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AC55488-7220-0F42-BA48-23ACB00FAE54}" type="slidenum">
              <a:rPr lang="en-US" sz="1300">
                <a:latin typeface="Times New Roman" charset="0"/>
              </a:rPr>
              <a:pPr/>
              <a:t>194</a:t>
            </a:fld>
            <a:endParaRPr lang="en-US" sz="1300">
              <a:latin typeface="Times New Roman" charset="0"/>
            </a:endParaRPr>
          </a:p>
        </p:txBody>
      </p:sp>
      <p:sp>
        <p:nvSpPr>
          <p:cNvPr id="247810" name="Rectangle 2"/>
          <p:cNvSpPr>
            <a:spLocks noGrp="1" noRot="1" noChangeAspect="1" noChangeArrowheads="1"/>
          </p:cNvSpPr>
          <p:nvPr>
            <p:ph type="sldImg"/>
          </p:nvPr>
        </p:nvSpPr>
        <p:spPr>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C8F2C4F-694C-C04C-8280-9BB4608F7CD1}" type="slidenum">
              <a:rPr lang="en-US" sz="1300">
                <a:latin typeface="Times New Roman" charset="0"/>
              </a:rPr>
              <a:pPr/>
              <a:t>21</a:t>
            </a:fld>
            <a:endParaRPr lang="en-US" sz="1300">
              <a:latin typeface="Times New Roman"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2DC7F2-3962-6F45-9EB5-1993547DDEFB}" type="slidenum">
              <a:rPr lang="en-US" sz="1300">
                <a:latin typeface="Times New Roman" charset="0"/>
              </a:rPr>
              <a:pPr/>
              <a:t>195</a:t>
            </a:fld>
            <a:endParaRPr lang="en-US" sz="1300">
              <a:latin typeface="Times New Roman" charset="0"/>
            </a:endParaRPr>
          </a:p>
        </p:txBody>
      </p:sp>
      <p:sp>
        <p:nvSpPr>
          <p:cNvPr id="249858" name="Rectangle 2"/>
          <p:cNvSpPr>
            <a:spLocks noGrp="1" noRot="1" noChangeAspect="1" noChangeArrowheads="1"/>
          </p:cNvSpPr>
          <p:nvPr>
            <p:ph type="sldImg"/>
          </p:nvPr>
        </p:nvSpPr>
        <p:spPr>
          <a:solidFill>
            <a:srgbClr val="FFFFFF"/>
          </a:solidFill>
          <a:ln/>
        </p:spPr>
      </p:sp>
      <p:sp>
        <p:nvSpPr>
          <p:cNvPr id="249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974431B-20FD-D64D-BA5A-60CDD0E569C9}" type="slidenum">
              <a:rPr lang="en-US" sz="1300">
                <a:latin typeface="Times New Roman" charset="0"/>
              </a:rPr>
              <a:pPr/>
              <a:t>196</a:t>
            </a:fld>
            <a:endParaRPr lang="en-US" sz="1300">
              <a:latin typeface="Times New Roman" charset="0"/>
            </a:endParaRPr>
          </a:p>
        </p:txBody>
      </p:sp>
      <p:sp>
        <p:nvSpPr>
          <p:cNvPr id="251906" name="Rectangle 2"/>
          <p:cNvSpPr>
            <a:spLocks noGrp="1" noRot="1" noChangeAspect="1" noChangeArrowheads="1"/>
          </p:cNvSpPr>
          <p:nvPr>
            <p:ph type="sldImg"/>
          </p:nvPr>
        </p:nvSpPr>
        <p:spPr>
          <a:solidFill>
            <a:srgbClr val="FFFFFF"/>
          </a:solidFill>
          <a:ln/>
        </p:spPr>
      </p:sp>
      <p:sp>
        <p:nvSpPr>
          <p:cNvPr id="251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A5D2459-9D96-F04D-924C-209F2348F5DD}" type="slidenum">
              <a:rPr lang="en-US" sz="1300">
                <a:latin typeface="Times New Roman" charset="0"/>
              </a:rPr>
              <a:pPr/>
              <a:t>197</a:t>
            </a:fld>
            <a:endParaRPr lang="en-US" sz="1300">
              <a:latin typeface="Times New Roman" charset="0"/>
            </a:endParaRPr>
          </a:p>
        </p:txBody>
      </p:sp>
      <p:sp>
        <p:nvSpPr>
          <p:cNvPr id="253954" name="Rectangle 2"/>
          <p:cNvSpPr>
            <a:spLocks noGrp="1" noRot="1" noChangeAspect="1" noChangeArrowheads="1"/>
          </p:cNvSpPr>
          <p:nvPr>
            <p:ph type="sldImg"/>
          </p:nvPr>
        </p:nvSpPr>
        <p:spPr>
          <a:solidFill>
            <a:srgbClr val="FFFFFF"/>
          </a:solidFill>
          <a:ln/>
        </p:spPr>
      </p:sp>
      <p:sp>
        <p:nvSpPr>
          <p:cNvPr id="253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19F8304-7655-944D-A5B8-9B3BC25980D7}" type="slidenum">
              <a:rPr lang="en-US" sz="1300">
                <a:latin typeface="Times New Roman" charset="0"/>
              </a:rPr>
              <a:pPr/>
              <a:t>198</a:t>
            </a:fld>
            <a:endParaRPr lang="en-US" sz="1300">
              <a:latin typeface="Times New Roman" charset="0"/>
            </a:endParaRPr>
          </a:p>
        </p:txBody>
      </p:sp>
      <p:sp>
        <p:nvSpPr>
          <p:cNvPr id="256002" name="Rectangle 2"/>
          <p:cNvSpPr>
            <a:spLocks noGrp="1" noRot="1" noChangeAspect="1" noChangeArrowheads="1"/>
          </p:cNvSpPr>
          <p:nvPr>
            <p:ph type="sldImg"/>
          </p:nvPr>
        </p:nvSpPr>
        <p:spPr>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A5B4305-DB44-7C42-946E-34B7FF05F289}" type="slidenum">
              <a:rPr lang="en-US" sz="1300">
                <a:latin typeface="Times New Roman" charset="0"/>
              </a:rPr>
              <a:pPr/>
              <a:t>199</a:t>
            </a:fld>
            <a:endParaRPr lang="en-US" sz="1300">
              <a:latin typeface="Times New Roman" charset="0"/>
            </a:endParaRPr>
          </a:p>
        </p:txBody>
      </p:sp>
      <p:sp>
        <p:nvSpPr>
          <p:cNvPr id="258050" name="Rectangle 2"/>
          <p:cNvSpPr>
            <a:spLocks noGrp="1" noRot="1" noChangeAspect="1" noChangeArrowheads="1"/>
          </p:cNvSpPr>
          <p:nvPr>
            <p:ph type="sldImg"/>
          </p:nvPr>
        </p:nvSpPr>
        <p:spPr>
          <a:solidFill>
            <a:srgbClr val="FFFFFF"/>
          </a:solidFill>
          <a:ln/>
        </p:spPr>
      </p:sp>
      <p:sp>
        <p:nvSpPr>
          <p:cNvPr id="258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3F8F964-1F62-3E42-A776-AAE55DDE3776}" type="slidenum">
              <a:rPr lang="en-US" sz="1300">
                <a:latin typeface="Times New Roman" charset="0"/>
              </a:rPr>
              <a:pPr/>
              <a:t>200</a:t>
            </a:fld>
            <a:endParaRPr lang="en-US" sz="1300">
              <a:latin typeface="Times New Roman" charset="0"/>
            </a:endParaRPr>
          </a:p>
        </p:txBody>
      </p:sp>
      <p:sp>
        <p:nvSpPr>
          <p:cNvPr id="260098" name="Rectangle 2"/>
          <p:cNvSpPr>
            <a:spLocks noGrp="1" noRot="1" noChangeAspect="1" noChangeArrowheads="1"/>
          </p:cNvSpPr>
          <p:nvPr>
            <p:ph type="sldImg"/>
          </p:nvPr>
        </p:nvSpPr>
        <p:spPr>
          <a:solidFill>
            <a:srgbClr val="FFFFFF"/>
          </a:solidFill>
          <a:ln/>
        </p:spPr>
      </p:sp>
      <p:sp>
        <p:nvSpPr>
          <p:cNvPr id="2600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A8982F1-B8A5-664E-8AE8-DB7AC09D8998}" type="slidenum">
              <a:rPr lang="en-US" sz="1300">
                <a:latin typeface="Times New Roman" charset="0"/>
              </a:rPr>
              <a:pPr/>
              <a:t>201</a:t>
            </a:fld>
            <a:endParaRPr lang="en-US" sz="1300">
              <a:latin typeface="Times New Roman"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E67D14B-7AF6-764E-9C8A-8FFD40F5EC25}" type="slidenum">
              <a:rPr lang="en-US" sz="1300">
                <a:latin typeface="Times New Roman" charset="0"/>
              </a:rPr>
              <a:pPr/>
              <a:t>202</a:t>
            </a:fld>
            <a:endParaRPr lang="en-US" sz="1300">
              <a:latin typeface="Times New Roman"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DAE1DEA-6A96-1A4A-9B0C-67DA5ABFAEAF}" type="slidenum">
              <a:rPr lang="en-US" sz="1300">
                <a:latin typeface="Times New Roman" charset="0"/>
              </a:rPr>
              <a:pPr/>
              <a:t>203</a:t>
            </a:fld>
            <a:endParaRPr lang="en-US" sz="1300">
              <a:latin typeface="Times New Roman"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0006009-232E-2041-AF10-7E95B014BED1}" type="slidenum">
              <a:rPr lang="en-US" sz="1300">
                <a:latin typeface="Times New Roman" charset="0"/>
              </a:rPr>
              <a:pPr/>
              <a:t>204</a:t>
            </a:fld>
            <a:endParaRPr lang="en-US" sz="1300">
              <a:latin typeface="Times New Roman"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64C66F5-4FDB-DA48-B2FD-A2B96E7AA6F0}" type="slidenum">
              <a:rPr lang="en-US" sz="1300">
                <a:latin typeface="Times New Roman" charset="0"/>
              </a:rPr>
              <a:pPr/>
              <a:t>4</a:t>
            </a:fld>
            <a:endParaRPr lang="en-US" sz="1300">
              <a:latin typeface="Times New Roman" charset="0"/>
            </a:endParaRPr>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5C31DC3-DD18-AB44-9B33-5A945A489028}" type="slidenum">
              <a:rPr lang="en-US" sz="1300">
                <a:latin typeface="Times New Roman" charset="0"/>
              </a:rPr>
              <a:pPr/>
              <a:t>22</a:t>
            </a:fld>
            <a:endParaRPr lang="en-US" sz="1300">
              <a:latin typeface="Times New Roman" charset="0"/>
            </a:endParaRPr>
          </a:p>
        </p:txBody>
      </p:sp>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47AF597-429D-9C43-9CA0-E4AEDF8AFE0C}" type="slidenum">
              <a:rPr lang="en-US" sz="1300">
                <a:latin typeface="Times New Roman" charset="0"/>
              </a:rPr>
              <a:pPr/>
              <a:t>205</a:t>
            </a:fld>
            <a:endParaRPr lang="en-US" sz="1300">
              <a:latin typeface="Times New Roman" charset="0"/>
            </a:endParaRPr>
          </a:p>
        </p:txBody>
      </p:sp>
      <p:sp>
        <p:nvSpPr>
          <p:cNvPr id="270338" name="Rectangle 2"/>
          <p:cNvSpPr>
            <a:spLocks noGrp="1" noRot="1" noChangeAspect="1" noChangeArrowheads="1"/>
          </p:cNvSpPr>
          <p:nvPr>
            <p:ph type="sldImg"/>
          </p:nvPr>
        </p:nvSpPr>
        <p:spPr>
          <a:solidFill>
            <a:srgbClr val="FFFFFF"/>
          </a:solidFill>
          <a:ln/>
        </p:spPr>
      </p:sp>
      <p:sp>
        <p:nvSpPr>
          <p:cNvPr id="270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312227E-510C-FB4D-8320-50D02F14AEC9}" type="slidenum">
              <a:rPr lang="en-US" sz="1300">
                <a:latin typeface="Times New Roman" charset="0"/>
              </a:rPr>
              <a:pPr/>
              <a:t>206</a:t>
            </a:fld>
            <a:endParaRPr lang="en-US" sz="1300">
              <a:latin typeface="Times New Roman" charset="0"/>
            </a:endParaRPr>
          </a:p>
        </p:txBody>
      </p:sp>
      <p:sp>
        <p:nvSpPr>
          <p:cNvPr id="272386" name="Rectangle 2"/>
          <p:cNvSpPr>
            <a:spLocks noGrp="1" noRot="1" noChangeAspect="1" noChangeArrowheads="1"/>
          </p:cNvSpPr>
          <p:nvPr>
            <p:ph type="sldImg"/>
          </p:nvPr>
        </p:nvSpPr>
        <p:spPr>
          <a:solidFill>
            <a:srgbClr val="FFFFFF"/>
          </a:solidFill>
          <a:ln/>
        </p:spPr>
      </p:sp>
      <p:sp>
        <p:nvSpPr>
          <p:cNvPr id="272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5B44B2E-1AF5-3540-A6CB-B088052A24CD}" type="slidenum">
              <a:rPr lang="en-US" sz="1300">
                <a:latin typeface="Times New Roman" charset="0"/>
              </a:rPr>
              <a:pPr/>
              <a:t>207</a:t>
            </a:fld>
            <a:endParaRPr lang="en-US" sz="1300">
              <a:latin typeface="Times New Roman" charset="0"/>
            </a:endParaRPr>
          </a:p>
        </p:txBody>
      </p:sp>
      <p:sp>
        <p:nvSpPr>
          <p:cNvPr id="274434" name="Rectangle 2"/>
          <p:cNvSpPr>
            <a:spLocks noGrp="1" noRot="1" noChangeAspect="1" noChangeArrowheads="1"/>
          </p:cNvSpPr>
          <p:nvPr>
            <p:ph type="sldImg"/>
          </p:nvPr>
        </p:nvSpPr>
        <p:spPr>
          <a:solidFill>
            <a:srgbClr val="FFFFFF"/>
          </a:solidFill>
          <a:ln/>
        </p:spPr>
      </p:sp>
      <p:sp>
        <p:nvSpPr>
          <p:cNvPr id="274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E9EED55-C964-BE49-AB3E-391B591A0C97}" type="slidenum">
              <a:rPr lang="en-US" sz="1300">
                <a:latin typeface="Times New Roman" charset="0"/>
              </a:rPr>
              <a:pPr/>
              <a:t>208</a:t>
            </a:fld>
            <a:endParaRPr lang="en-US" sz="1300">
              <a:latin typeface="Times New Roman" charset="0"/>
            </a:endParaRPr>
          </a:p>
        </p:txBody>
      </p:sp>
      <p:sp>
        <p:nvSpPr>
          <p:cNvPr id="276482" name="Rectangle 2"/>
          <p:cNvSpPr>
            <a:spLocks noGrp="1" noRot="1" noChangeAspect="1" noChangeArrowheads="1"/>
          </p:cNvSpPr>
          <p:nvPr>
            <p:ph type="sldImg"/>
          </p:nvPr>
        </p:nvSpPr>
        <p:spPr>
          <a:solidFill>
            <a:srgbClr val="FFFFFF"/>
          </a:solidFill>
          <a:ln/>
        </p:spPr>
      </p:sp>
      <p:sp>
        <p:nvSpPr>
          <p:cNvPr id="276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CDEA58-BA18-2449-BA83-DD6E7849FFE2}" type="slidenum">
              <a:rPr lang="en-US" sz="1300">
                <a:latin typeface="Times New Roman" charset="0"/>
              </a:rPr>
              <a:pPr/>
              <a:t>209</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61B1E3C-6F45-704B-9B51-FE418A8A3829}" type="slidenum">
              <a:rPr lang="en-US" sz="1300">
                <a:latin typeface="Times New Roman" charset="0"/>
              </a:rPr>
              <a:pPr/>
              <a:t>210</a:t>
            </a:fld>
            <a:endParaRPr lang="en-US" sz="1300">
              <a:latin typeface="Times New Roman" charset="0"/>
            </a:endParaRPr>
          </a:p>
        </p:txBody>
      </p:sp>
      <p:sp>
        <p:nvSpPr>
          <p:cNvPr id="278530" name="Rectangle 2"/>
          <p:cNvSpPr>
            <a:spLocks noGrp="1" noRot="1" noChangeAspect="1" noChangeArrowheads="1"/>
          </p:cNvSpPr>
          <p:nvPr>
            <p:ph type="sldImg"/>
          </p:nvPr>
        </p:nvSpPr>
        <p:spPr>
          <a:solidFill>
            <a:srgbClr val="FFFFFF"/>
          </a:solidFill>
          <a:ln/>
        </p:spPr>
      </p:sp>
      <p:sp>
        <p:nvSpPr>
          <p:cNvPr id="278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6C20E71-CD5D-2F4B-83DF-9010BB283333}" type="slidenum">
              <a:rPr lang="en-US" sz="1300">
                <a:latin typeface="Times New Roman" charset="0"/>
              </a:rPr>
              <a:pPr/>
              <a:t>211</a:t>
            </a:fld>
            <a:endParaRPr lang="en-US" sz="1300">
              <a:latin typeface="Times New Roman" charset="0"/>
            </a:endParaRPr>
          </a:p>
        </p:txBody>
      </p:sp>
      <p:sp>
        <p:nvSpPr>
          <p:cNvPr id="280578" name="Rectangle 2"/>
          <p:cNvSpPr>
            <a:spLocks noGrp="1" noRot="1" noChangeAspect="1" noChangeArrowheads="1"/>
          </p:cNvSpPr>
          <p:nvPr>
            <p:ph type="sldImg"/>
          </p:nvPr>
        </p:nvSpPr>
        <p:spPr>
          <a:solidFill>
            <a:srgbClr val="FFFFFF"/>
          </a:solidFill>
          <a:ln/>
        </p:spPr>
      </p:sp>
      <p:sp>
        <p:nvSpPr>
          <p:cNvPr id="280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84FE52D-395F-3746-B9C1-95163D91D65A}" type="slidenum">
              <a:rPr lang="en-US" sz="1300">
                <a:latin typeface="Times New Roman" charset="0"/>
              </a:rPr>
              <a:pPr/>
              <a:t>212</a:t>
            </a:fld>
            <a:endParaRPr lang="en-US" sz="1300">
              <a:latin typeface="Times New Roman" charset="0"/>
            </a:endParaRPr>
          </a:p>
        </p:txBody>
      </p:sp>
      <p:sp>
        <p:nvSpPr>
          <p:cNvPr id="282626" name="Rectangle 2"/>
          <p:cNvSpPr>
            <a:spLocks noGrp="1" noRot="1" noChangeAspect="1" noChangeArrowheads="1"/>
          </p:cNvSpPr>
          <p:nvPr>
            <p:ph type="sldImg"/>
          </p:nvPr>
        </p:nvSpPr>
        <p:spPr>
          <a:solidFill>
            <a:srgbClr val="FFFFFF"/>
          </a:solidFill>
          <a:ln/>
        </p:spPr>
      </p:sp>
      <p:sp>
        <p:nvSpPr>
          <p:cNvPr id="282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86D711E-41DF-6C4F-98AD-D7146519EB17}" type="slidenum">
              <a:rPr lang="en-US" sz="1300">
                <a:latin typeface="Times New Roman" charset="0"/>
              </a:rPr>
              <a:pPr/>
              <a:t>213</a:t>
            </a:fld>
            <a:endParaRPr lang="en-US" sz="1300">
              <a:latin typeface="Times New Roman" charset="0"/>
            </a:endParaRPr>
          </a:p>
        </p:txBody>
      </p:sp>
      <p:sp>
        <p:nvSpPr>
          <p:cNvPr id="284674" name="Rectangle 2"/>
          <p:cNvSpPr>
            <a:spLocks noGrp="1" noRot="1" noChangeAspect="1" noChangeArrowheads="1"/>
          </p:cNvSpPr>
          <p:nvPr>
            <p:ph type="sldImg"/>
          </p:nvPr>
        </p:nvSpPr>
        <p:spPr>
          <a:solidFill>
            <a:srgbClr val="FFFFFF"/>
          </a:solidFill>
          <a:ln/>
        </p:spPr>
      </p:sp>
      <p:sp>
        <p:nvSpPr>
          <p:cNvPr id="284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D16D350-E4EF-3044-A7E1-FB6C49220080}" type="slidenum">
              <a:rPr lang="en-US" sz="1300">
                <a:latin typeface="Times New Roman" charset="0"/>
              </a:rPr>
              <a:pPr/>
              <a:t>214</a:t>
            </a:fld>
            <a:endParaRPr lang="en-US" sz="1300">
              <a:latin typeface="Times New Roman" charset="0"/>
            </a:endParaRPr>
          </a:p>
        </p:txBody>
      </p:sp>
      <p:sp>
        <p:nvSpPr>
          <p:cNvPr id="286722" name="Rectangle 2"/>
          <p:cNvSpPr>
            <a:spLocks noGrp="1" noRot="1" noChangeAspect="1" noChangeArrowheads="1"/>
          </p:cNvSpPr>
          <p:nvPr>
            <p:ph type="sldImg"/>
          </p:nvPr>
        </p:nvSpPr>
        <p:spPr>
          <a:solidFill>
            <a:srgbClr val="FFFFFF"/>
          </a:solidFill>
          <a:ln/>
        </p:spPr>
      </p:sp>
      <p:sp>
        <p:nvSpPr>
          <p:cNvPr id="286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B9C5A64-3C10-1241-ACD2-3E84C33C7481}" type="slidenum">
              <a:rPr lang="en-US" sz="1300">
                <a:latin typeface="Times New Roman" charset="0"/>
              </a:rPr>
              <a:pPr/>
              <a:t>23</a:t>
            </a:fld>
            <a:endParaRPr lang="en-US" sz="1300">
              <a:latin typeface="Times New Roman"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4E2BFB5-5C84-F643-BB56-BECFC55B970D}" type="slidenum">
              <a:rPr lang="en-US" sz="1300">
                <a:latin typeface="Times New Roman" charset="0"/>
              </a:rPr>
              <a:pPr/>
              <a:t>215</a:t>
            </a:fld>
            <a:endParaRPr lang="en-US" sz="1300">
              <a:latin typeface="Times New Roman" charset="0"/>
            </a:endParaRPr>
          </a:p>
        </p:txBody>
      </p:sp>
      <p:sp>
        <p:nvSpPr>
          <p:cNvPr id="288770" name="Rectangle 2"/>
          <p:cNvSpPr>
            <a:spLocks noGrp="1" noRot="1" noChangeAspect="1" noChangeArrowheads="1"/>
          </p:cNvSpPr>
          <p:nvPr>
            <p:ph type="sldImg"/>
          </p:nvPr>
        </p:nvSpPr>
        <p:spPr>
          <a:solidFill>
            <a:srgbClr val="FFFFFF"/>
          </a:solidFill>
          <a:ln/>
        </p:spPr>
      </p:sp>
      <p:sp>
        <p:nvSpPr>
          <p:cNvPr id="288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F676AC7-3E74-D444-AE8E-36417795FC28}" type="slidenum">
              <a:rPr lang="en-US" sz="1300">
                <a:latin typeface="Times New Roman" charset="0"/>
              </a:rPr>
              <a:pPr/>
              <a:t>216</a:t>
            </a:fld>
            <a:endParaRPr lang="en-US" sz="1300">
              <a:latin typeface="Times New Roman" charset="0"/>
            </a:endParaRPr>
          </a:p>
        </p:txBody>
      </p:sp>
      <p:sp>
        <p:nvSpPr>
          <p:cNvPr id="290818" name="Rectangle 2"/>
          <p:cNvSpPr>
            <a:spLocks noGrp="1" noRot="1" noChangeAspect="1" noChangeArrowheads="1"/>
          </p:cNvSpPr>
          <p:nvPr>
            <p:ph type="sldImg"/>
          </p:nvPr>
        </p:nvSpPr>
        <p:spPr>
          <a:solidFill>
            <a:srgbClr val="FFFFFF"/>
          </a:solidFill>
          <a:ln/>
        </p:spPr>
      </p:sp>
      <p:sp>
        <p:nvSpPr>
          <p:cNvPr id="290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6F144F1-A8F1-D045-B41E-3E6D5A59F32A}" type="slidenum">
              <a:rPr lang="en-US" sz="1300">
                <a:latin typeface="Times New Roman" charset="0"/>
              </a:rPr>
              <a:pPr/>
              <a:t>217</a:t>
            </a:fld>
            <a:endParaRPr lang="en-US" sz="1300">
              <a:latin typeface="Times New Roman" charset="0"/>
            </a:endParaRPr>
          </a:p>
        </p:txBody>
      </p:sp>
      <p:sp>
        <p:nvSpPr>
          <p:cNvPr id="292866" name="Rectangle 2"/>
          <p:cNvSpPr>
            <a:spLocks noGrp="1" noRot="1" noChangeAspect="1" noChangeArrowheads="1"/>
          </p:cNvSpPr>
          <p:nvPr>
            <p:ph type="sldImg"/>
          </p:nvPr>
        </p:nvSpPr>
        <p:spPr>
          <a:solidFill>
            <a:srgbClr val="FFFFFF"/>
          </a:solidFill>
          <a:ln/>
        </p:spPr>
      </p:sp>
      <p:sp>
        <p:nvSpPr>
          <p:cNvPr id="292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C34AD15-91D1-B24A-93C6-9BF11198969D}" type="slidenum">
              <a:rPr lang="en-US" sz="1300">
                <a:latin typeface="Times New Roman" charset="0"/>
              </a:rPr>
              <a:pPr/>
              <a:t>218</a:t>
            </a:fld>
            <a:endParaRPr lang="en-US" sz="1300">
              <a:latin typeface="Times New Roman" charset="0"/>
            </a:endParaRPr>
          </a:p>
        </p:txBody>
      </p:sp>
      <p:sp>
        <p:nvSpPr>
          <p:cNvPr id="294914" name="Rectangle 2"/>
          <p:cNvSpPr>
            <a:spLocks noGrp="1" noRot="1" noChangeAspect="1" noChangeArrowheads="1"/>
          </p:cNvSpPr>
          <p:nvPr>
            <p:ph type="sldImg"/>
          </p:nvPr>
        </p:nvSpPr>
        <p:spPr>
          <a:solidFill>
            <a:srgbClr val="FFFFFF"/>
          </a:solidFill>
          <a:ln/>
        </p:spPr>
      </p:sp>
      <p:sp>
        <p:nvSpPr>
          <p:cNvPr id="294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4268520-FFFD-A64D-BA20-8821F4D297D3}" type="slidenum">
              <a:rPr lang="en-US" sz="1300">
                <a:latin typeface="Times New Roman" charset="0"/>
              </a:rPr>
              <a:pPr/>
              <a:t>219</a:t>
            </a:fld>
            <a:endParaRPr lang="en-US" sz="1300">
              <a:latin typeface="Times New Roman" charset="0"/>
            </a:endParaRPr>
          </a:p>
        </p:txBody>
      </p:sp>
      <p:sp>
        <p:nvSpPr>
          <p:cNvPr id="296962" name="Rectangle 2"/>
          <p:cNvSpPr>
            <a:spLocks noGrp="1" noRot="1" noChangeAspect="1" noChangeArrowheads="1"/>
          </p:cNvSpPr>
          <p:nvPr>
            <p:ph type="sldImg"/>
          </p:nvPr>
        </p:nvSpPr>
        <p:spPr>
          <a:solidFill>
            <a:srgbClr val="FFFFFF"/>
          </a:solidFill>
          <a:ln/>
        </p:spPr>
      </p:sp>
      <p:sp>
        <p:nvSpPr>
          <p:cNvPr id="296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3792781-63A3-B34F-9488-3D6D2C566959}" type="slidenum">
              <a:rPr lang="en-US" sz="1300">
                <a:latin typeface="Times New Roman" charset="0"/>
              </a:rPr>
              <a:pPr/>
              <a:t>220</a:t>
            </a:fld>
            <a:endParaRPr lang="en-US" sz="1300">
              <a:latin typeface="Times New Roman" charset="0"/>
            </a:endParaRPr>
          </a:p>
        </p:txBody>
      </p:sp>
      <p:sp>
        <p:nvSpPr>
          <p:cNvPr id="299010" name="Rectangle 2"/>
          <p:cNvSpPr>
            <a:spLocks noGrp="1" noRot="1" noChangeAspect="1" noChangeArrowheads="1"/>
          </p:cNvSpPr>
          <p:nvPr>
            <p:ph type="sldImg"/>
          </p:nvPr>
        </p:nvSpPr>
        <p:spPr>
          <a:solidFill>
            <a:srgbClr val="FFFFFF"/>
          </a:solidFill>
          <a:ln/>
        </p:spPr>
      </p:sp>
      <p:sp>
        <p:nvSpPr>
          <p:cNvPr id="299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971D929-62F1-B145-885D-FCFCED619E0A}" type="slidenum">
              <a:rPr lang="en-US" sz="1300">
                <a:latin typeface="Times New Roman" charset="0"/>
              </a:rPr>
              <a:pPr/>
              <a:t>221</a:t>
            </a:fld>
            <a:endParaRPr lang="en-US" sz="1300">
              <a:latin typeface="Times New Roman" charset="0"/>
            </a:endParaRPr>
          </a:p>
        </p:txBody>
      </p:sp>
      <p:sp>
        <p:nvSpPr>
          <p:cNvPr id="301058" name="Rectangle 2"/>
          <p:cNvSpPr>
            <a:spLocks noGrp="1" noRot="1" noChangeAspect="1" noChangeArrowheads="1"/>
          </p:cNvSpPr>
          <p:nvPr>
            <p:ph type="sldImg"/>
          </p:nvPr>
        </p:nvSpPr>
        <p:spPr>
          <a:solidFill>
            <a:srgbClr val="FFFFFF"/>
          </a:solidFill>
          <a:ln/>
        </p:spPr>
      </p:sp>
      <p:sp>
        <p:nvSpPr>
          <p:cNvPr id="301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3273C1D-7D04-3B4A-899B-DA54A8C3306D}" type="slidenum">
              <a:rPr lang="en-US" sz="1300">
                <a:latin typeface="Times New Roman" charset="0"/>
              </a:rPr>
              <a:pPr/>
              <a:t>222</a:t>
            </a:fld>
            <a:endParaRPr lang="en-US" sz="1300">
              <a:latin typeface="Times New Roman" charset="0"/>
            </a:endParaRPr>
          </a:p>
        </p:txBody>
      </p:sp>
      <p:sp>
        <p:nvSpPr>
          <p:cNvPr id="303106" name="Rectangle 2"/>
          <p:cNvSpPr>
            <a:spLocks noGrp="1" noRot="1" noChangeAspect="1" noChangeArrowheads="1"/>
          </p:cNvSpPr>
          <p:nvPr>
            <p:ph type="sldImg"/>
          </p:nvPr>
        </p:nvSpPr>
        <p:spPr>
          <a:solidFill>
            <a:srgbClr val="FFFFFF"/>
          </a:solidFill>
          <a:ln/>
        </p:spPr>
      </p:sp>
      <p:sp>
        <p:nvSpPr>
          <p:cNvPr id="303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0979A3E-0CE7-CF46-8CDD-1E6C8AC803F8}" type="slidenum">
              <a:rPr lang="en-US" sz="1300">
                <a:latin typeface="Times New Roman" charset="0"/>
              </a:rPr>
              <a:pPr/>
              <a:t>223</a:t>
            </a:fld>
            <a:endParaRPr lang="en-US" sz="1300">
              <a:latin typeface="Times New Roman" charset="0"/>
            </a:endParaRPr>
          </a:p>
        </p:txBody>
      </p:sp>
      <p:sp>
        <p:nvSpPr>
          <p:cNvPr id="305154" name="Rectangle 2"/>
          <p:cNvSpPr>
            <a:spLocks noGrp="1" noRot="1" noChangeAspect="1" noChangeArrowheads="1"/>
          </p:cNvSpPr>
          <p:nvPr>
            <p:ph type="sldImg"/>
          </p:nvPr>
        </p:nvSpPr>
        <p:spPr>
          <a:solidFill>
            <a:srgbClr val="FFFFFF"/>
          </a:solidFill>
          <a:ln/>
        </p:spPr>
      </p:sp>
      <p:sp>
        <p:nvSpPr>
          <p:cNvPr id="305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8676130-4AAB-BB46-979B-CB6084430BF4}" type="slidenum">
              <a:rPr lang="en-US" sz="1300">
                <a:latin typeface="Times New Roman" charset="0"/>
              </a:rPr>
              <a:pPr/>
              <a:t>224</a:t>
            </a:fld>
            <a:endParaRPr lang="en-US" sz="1300">
              <a:latin typeface="Times New Roman" charset="0"/>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0E8150A-6EB0-1D45-9CBB-FFD7ACB1D2A3}" type="slidenum">
              <a:rPr lang="en-US" sz="1300">
                <a:latin typeface="Times New Roman" charset="0"/>
              </a:rPr>
              <a:pPr/>
              <a:t>24</a:t>
            </a:fld>
            <a:endParaRPr lang="en-US" sz="1300">
              <a:latin typeface="Times New Roman"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414DDF3-F8CC-264A-8473-DEDB53617611}" type="slidenum">
              <a:rPr lang="en-US" sz="1300">
                <a:latin typeface="Times New Roman" charset="0"/>
              </a:rPr>
              <a:pPr/>
              <a:t>225</a:t>
            </a:fld>
            <a:endParaRPr lang="en-US" sz="1300">
              <a:latin typeface="Times New Roman"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9C8BDDC-2273-D04E-BD2F-CAA893CD9415}" type="slidenum">
              <a:rPr lang="en-US" sz="1300">
                <a:latin typeface="Times New Roman" charset="0"/>
              </a:rPr>
              <a:pPr/>
              <a:t>226</a:t>
            </a:fld>
            <a:endParaRPr lang="en-US" sz="1300">
              <a:latin typeface="Times New Roman"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35B6488-AA32-524E-AF38-4CFF31EB32D5}" type="slidenum">
              <a:rPr lang="en-US" sz="1300">
                <a:latin typeface="Times New Roman" charset="0"/>
              </a:rPr>
              <a:pPr/>
              <a:t>227</a:t>
            </a:fld>
            <a:endParaRPr lang="en-US" sz="1300">
              <a:latin typeface="Times New Roman" charset="0"/>
            </a:endParaRPr>
          </a:p>
        </p:txBody>
      </p:sp>
      <p:sp>
        <p:nvSpPr>
          <p:cNvPr id="313346" name="Rectangle 2"/>
          <p:cNvSpPr>
            <a:spLocks noGrp="1" noRot="1" noChangeAspect="1" noChangeArrowheads="1"/>
          </p:cNvSpPr>
          <p:nvPr>
            <p:ph type="sldImg"/>
          </p:nvPr>
        </p:nvSpPr>
        <p:spPr>
          <a:solidFill>
            <a:srgbClr val="FFFFFF"/>
          </a:solidFill>
          <a:ln/>
        </p:spPr>
      </p:sp>
      <p:sp>
        <p:nvSpPr>
          <p:cNvPr id="313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141A60D-E52D-B048-A9BC-5F575CBDA3F1}" type="slidenum">
              <a:rPr lang="en-US" sz="1300">
                <a:latin typeface="Times New Roman" charset="0"/>
              </a:rPr>
              <a:pPr/>
              <a:t>228</a:t>
            </a:fld>
            <a:endParaRPr lang="en-US" sz="1300">
              <a:latin typeface="Times New Roman" charset="0"/>
            </a:endParaRPr>
          </a:p>
        </p:txBody>
      </p:sp>
      <p:sp>
        <p:nvSpPr>
          <p:cNvPr id="315394" name="Rectangle 2"/>
          <p:cNvSpPr>
            <a:spLocks noGrp="1" noRot="1" noChangeAspect="1" noChangeArrowheads="1"/>
          </p:cNvSpPr>
          <p:nvPr>
            <p:ph type="sldImg"/>
          </p:nvPr>
        </p:nvSpPr>
        <p:spPr>
          <a:solidFill>
            <a:srgbClr val="FFFFFF"/>
          </a:solidFill>
          <a:ln/>
        </p:spPr>
      </p:sp>
      <p:sp>
        <p:nvSpPr>
          <p:cNvPr id="315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8260B4C-40F6-9C44-93D9-BBDD272BA183}" type="slidenum">
              <a:rPr lang="en-US" sz="1300">
                <a:latin typeface="Times New Roman" charset="0"/>
              </a:rPr>
              <a:pPr/>
              <a:t>229</a:t>
            </a:fld>
            <a:endParaRPr lang="en-US" sz="1300">
              <a:latin typeface="Times New Roman"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2B569F6-A5D3-B940-927E-7D621FEB1EA4}" type="slidenum">
              <a:rPr lang="en-US" sz="1300">
                <a:latin typeface="Times New Roman" charset="0"/>
              </a:rPr>
              <a:pPr/>
              <a:t>230</a:t>
            </a:fld>
            <a:endParaRPr lang="en-US" sz="1300">
              <a:latin typeface="Times New Roman"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53CC696-0594-814E-A00F-7067C9DE15BF}" type="slidenum">
              <a:rPr lang="en-US" sz="1300">
                <a:latin typeface="Times New Roman" charset="0"/>
              </a:rPr>
              <a:pPr/>
              <a:t>231</a:t>
            </a:fld>
            <a:endParaRPr lang="en-US" sz="1300">
              <a:latin typeface="Times New Roman"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296FD5B-98CB-D74E-8560-CA3A63E3BE02}" type="slidenum">
              <a:rPr lang="en-US" sz="1300">
                <a:latin typeface="Times New Roman" charset="0"/>
              </a:rPr>
              <a:pPr/>
              <a:t>232</a:t>
            </a:fld>
            <a:endParaRPr lang="en-US" sz="1300">
              <a:latin typeface="Times New Roman"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1AAC235-CD6F-5641-A8EE-26FD35B6CB54}" type="slidenum">
              <a:rPr lang="en-US" sz="1300">
                <a:latin typeface="Times New Roman" charset="0"/>
              </a:rPr>
              <a:pPr/>
              <a:t>234</a:t>
            </a:fld>
            <a:endParaRPr lang="en-US" sz="13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747B455-6812-0548-B53A-FEE787604A84}" type="slidenum">
              <a:rPr lang="en-US" sz="1300">
                <a:latin typeface="Times New Roman" charset="0"/>
              </a:rPr>
              <a:pPr/>
              <a:t>235</a:t>
            </a:fld>
            <a:endParaRPr lang="en-US" sz="1300">
              <a:latin typeface="Times New Roman"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4CE0C50-BF01-504A-A4E5-94783BAE7116}" type="slidenum">
              <a:rPr lang="en-US" sz="1300">
                <a:latin typeface="Times New Roman" charset="0"/>
              </a:rPr>
              <a:pPr/>
              <a:t>25</a:t>
            </a:fld>
            <a:endParaRPr lang="en-US" sz="1300">
              <a:latin typeface="Times New Roman"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6E4E815-EAEE-5946-B408-6B3B6592C55E}" type="slidenum">
              <a:rPr lang="en-US" sz="1300">
                <a:latin typeface="Times New Roman" charset="0"/>
              </a:rPr>
              <a:pPr/>
              <a:t>236</a:t>
            </a:fld>
            <a:endParaRPr lang="en-US" sz="1300">
              <a:latin typeface="Times New Roman" charset="0"/>
            </a:endParaRPr>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55F38B5-1455-C14D-82FD-0F8B6EB052FC}" type="slidenum">
              <a:rPr lang="en-US" sz="1300">
                <a:latin typeface="Times New Roman" charset="0"/>
              </a:rPr>
              <a:pPr/>
              <a:t>237</a:t>
            </a:fld>
            <a:endParaRPr lang="en-US" sz="13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DD8ED2C-435D-DD4A-AF36-5AF618AE6420}" type="slidenum">
              <a:rPr lang="en-US" sz="1300">
                <a:latin typeface="Times New Roman" charset="0"/>
              </a:rPr>
              <a:pPr/>
              <a:t>238</a:t>
            </a:fld>
            <a:endParaRPr lang="en-US" sz="13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2A1996B-EDF8-1B4E-AFE6-7CF7DC28322F}" type="slidenum">
              <a:rPr lang="en-US" sz="1300">
                <a:latin typeface="Times New Roman" charset="0"/>
              </a:rPr>
              <a:pPr/>
              <a:t>239</a:t>
            </a:fld>
            <a:endParaRPr lang="en-US" sz="13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225ABCE-1B7E-F041-9D2D-B59A08B4289A}" type="slidenum">
              <a:rPr lang="en-US" sz="1300">
                <a:latin typeface="Times New Roman" charset="0"/>
              </a:rPr>
              <a:pPr/>
              <a:t>240</a:t>
            </a:fld>
            <a:endParaRPr lang="en-US" sz="13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26A6982-5973-FD48-94C6-91490CD632A6}" type="slidenum">
              <a:rPr lang="en-US" sz="1300">
                <a:latin typeface="Times New Roman" charset="0"/>
              </a:rPr>
              <a:pPr/>
              <a:t>241</a:t>
            </a:fld>
            <a:endParaRPr lang="en-US" sz="13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6CAADA6-472F-F64F-91D5-C2B0470161AE}" type="slidenum">
              <a:rPr lang="en-US" sz="1300">
                <a:latin typeface="Times New Roman" charset="0"/>
              </a:rPr>
              <a:pPr/>
              <a:t>242</a:t>
            </a:fld>
            <a:endParaRPr lang="en-US" sz="1300">
              <a:latin typeface="Times New Roman" charset="0"/>
            </a:endParaRPr>
          </a:p>
        </p:txBody>
      </p:sp>
      <p:sp>
        <p:nvSpPr>
          <p:cNvPr id="45058" name="Rectangle 2"/>
          <p:cNvSpPr>
            <a:spLocks noGrp="1" noRot="1" noChangeAspect="1" noChangeArrowheads="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2FC61A9-C21D-D644-AF5C-A89D40CCF8E1}" type="slidenum">
              <a:rPr lang="en-US" sz="1300">
                <a:latin typeface="Times New Roman" charset="0"/>
              </a:rPr>
              <a:pPr/>
              <a:t>243</a:t>
            </a:fld>
            <a:endParaRPr lang="en-US" sz="1300">
              <a:latin typeface="Times New Roman" charset="0"/>
            </a:endParaRPr>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A56A7BB-8A58-8B46-8C46-C64CFD4B7F1E}" type="slidenum">
              <a:rPr lang="en-US" sz="1300">
                <a:latin typeface="Times New Roman" charset="0"/>
              </a:rPr>
              <a:pPr/>
              <a:t>244</a:t>
            </a:fld>
            <a:endParaRPr lang="en-US" sz="1300">
              <a:latin typeface="Times New Roman" charset="0"/>
            </a:endParaRPr>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10BB7EF-931F-0B40-8A15-C492C524CEA0}" type="slidenum">
              <a:rPr lang="en-US" sz="1300">
                <a:latin typeface="Times New Roman" charset="0"/>
              </a:rPr>
              <a:pPr/>
              <a:t>245</a:t>
            </a:fld>
            <a:endParaRPr lang="en-US" sz="1300">
              <a:latin typeface="Times New Roman" charset="0"/>
            </a:endParaRPr>
          </a:p>
        </p:txBody>
      </p:sp>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C9A9905-25C6-2048-B80F-692A6DC7F51D}" type="slidenum">
              <a:rPr lang="en-US" sz="1300">
                <a:latin typeface="Times New Roman" charset="0"/>
              </a:rPr>
              <a:pPr/>
              <a:t>26</a:t>
            </a:fld>
            <a:endParaRPr lang="en-US" sz="1300">
              <a:latin typeface="Times New Roman"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7C99839-9AB4-BA4F-82E2-7BDCE20D84E3}" type="slidenum">
              <a:rPr lang="en-US" sz="1300">
                <a:latin typeface="Times New Roman" charset="0"/>
              </a:rPr>
              <a:pPr/>
              <a:t>246</a:t>
            </a:fld>
            <a:endParaRPr lang="en-US" sz="1300">
              <a:latin typeface="Times New Roman"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CD350C4-7821-0441-9456-BA5DA7E39132}" type="slidenum">
              <a:rPr lang="en-US" sz="1300">
                <a:latin typeface="Times New Roman" charset="0"/>
              </a:rPr>
              <a:pPr/>
              <a:t>247</a:t>
            </a:fld>
            <a:endParaRPr lang="en-US" sz="1300">
              <a:latin typeface="Times New Roman"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E1689C8-11F3-BC41-A0D4-7A203567D211}" type="slidenum">
              <a:rPr lang="en-US" sz="1300">
                <a:latin typeface="Times New Roman" charset="0"/>
              </a:rPr>
              <a:pPr/>
              <a:t>248</a:t>
            </a:fld>
            <a:endParaRPr lang="en-US" sz="1300">
              <a:latin typeface="Times New Roman"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DF99A07-9863-6A42-A6F9-4344D2E9609C}" type="slidenum">
              <a:rPr lang="en-US" sz="1300">
                <a:latin typeface="Times New Roman" charset="0"/>
              </a:rPr>
              <a:pPr/>
              <a:t>249</a:t>
            </a:fld>
            <a:endParaRPr lang="en-US" sz="1300">
              <a:latin typeface="Times New Roman"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64D4A6E-DAAD-4B4A-95E7-581939170F5F}" type="slidenum">
              <a:rPr lang="en-US" sz="1300">
                <a:latin typeface="Times New Roman" charset="0"/>
              </a:rPr>
              <a:pPr/>
              <a:t>250</a:t>
            </a:fld>
            <a:endParaRPr lang="en-US" sz="1300">
              <a:latin typeface="Times New Roman"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83ABB7C-C18A-E84F-A83E-19B1D77E3073}" type="slidenum">
              <a:rPr lang="en-US" sz="1300">
                <a:latin typeface="Times New Roman" charset="0"/>
              </a:rPr>
              <a:pPr/>
              <a:t>251</a:t>
            </a:fld>
            <a:endParaRPr lang="en-US" sz="1300">
              <a:latin typeface="Times New Roman"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249E072-46EB-1746-B7B4-1A8F7CAEEC68}" type="slidenum">
              <a:rPr lang="en-US" sz="1300">
                <a:latin typeface="Times New Roman" charset="0"/>
              </a:rPr>
              <a:pPr/>
              <a:t>252</a:t>
            </a:fld>
            <a:endParaRPr lang="en-US" sz="1300">
              <a:latin typeface="Times New Roman"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E4821A9-153D-AC43-9CE7-FF1B80A0E2BD}" type="slidenum">
              <a:rPr lang="en-US" sz="1300">
                <a:latin typeface="Times New Roman" charset="0"/>
              </a:rPr>
              <a:pPr/>
              <a:t>253</a:t>
            </a:fld>
            <a:endParaRPr lang="en-US" sz="1300">
              <a:latin typeface="Times New Roman" charset="0"/>
            </a:endParaRPr>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E4CD62D-E391-E442-84B4-036D1A7EDEC6}" type="slidenum">
              <a:rPr lang="en-US" sz="1300">
                <a:latin typeface="Times New Roman" charset="0"/>
              </a:rPr>
              <a:pPr/>
              <a:t>254</a:t>
            </a:fld>
            <a:endParaRPr lang="en-US" sz="1300">
              <a:latin typeface="Times New Roman"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18F821A-C9DE-E14F-A9E4-A4CAC152F0AD}" type="slidenum">
              <a:rPr lang="en-US" sz="1300">
                <a:latin typeface="Times New Roman" charset="0"/>
              </a:rPr>
              <a:pPr/>
              <a:t>255</a:t>
            </a:fld>
            <a:endParaRPr lang="en-US" sz="1300">
              <a:latin typeface="Times New Roman"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9607EA3-1365-C04E-894B-7420781E2BD2}" type="slidenum">
              <a:rPr lang="en-US" sz="1300">
                <a:latin typeface="Times New Roman" charset="0"/>
              </a:rPr>
              <a:pPr/>
              <a:t>27</a:t>
            </a:fld>
            <a:endParaRPr lang="en-US" sz="1300">
              <a:latin typeface="Times New Roman" charset="0"/>
            </a:endParaRPr>
          </a:p>
        </p:txBody>
      </p:sp>
      <p:sp>
        <p:nvSpPr>
          <p:cNvPr id="78850" name="Rectangle 1026"/>
          <p:cNvSpPr>
            <a:spLocks noGrp="1" noRot="1" noChangeAspect="1" noChangeArrowheads="1" noTextEdit="1"/>
          </p:cNvSpPr>
          <p:nvPr>
            <p:ph type="sldImg"/>
          </p:nvPr>
        </p:nvSpPr>
        <p:spPr>
          <a:ln/>
        </p:spPr>
      </p:sp>
      <p:sp>
        <p:nvSpPr>
          <p:cNvPr id="7885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E4821A9-153D-AC43-9CE7-FF1B80A0E2BD}" type="slidenum">
              <a:rPr lang="en-US" sz="1300">
                <a:latin typeface="Times New Roman" charset="0"/>
              </a:rPr>
              <a:pPr/>
              <a:t>256</a:t>
            </a:fld>
            <a:endParaRPr lang="en-US" sz="1300">
              <a:latin typeface="Times New Roman" charset="0"/>
            </a:endParaRPr>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02BB2E4-83FB-AE4F-A799-F1A0E6EDE0C4}" type="slidenum">
              <a:rPr lang="en-US" sz="1300">
                <a:latin typeface="Times New Roman" charset="0"/>
              </a:rPr>
              <a:pPr/>
              <a:t>257</a:t>
            </a:fld>
            <a:endParaRPr lang="en-US" sz="1300">
              <a:latin typeface="Times New Roman"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2653F03-5A1F-5744-BC74-305530AFE53A}" type="slidenum">
              <a:rPr lang="en-US" sz="1300">
                <a:latin typeface="Times New Roman" charset="0"/>
              </a:rPr>
              <a:pPr/>
              <a:t>258</a:t>
            </a:fld>
            <a:endParaRPr lang="en-US" sz="1300">
              <a:latin typeface="Times New Roman"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FA1F326-329F-2D40-82F1-DBFCF525EBB9}" type="slidenum">
              <a:rPr lang="en-US" sz="1300">
                <a:latin typeface="Times New Roman" charset="0"/>
              </a:rPr>
              <a:pPr/>
              <a:t>259</a:t>
            </a:fld>
            <a:endParaRPr lang="en-US" sz="1300">
              <a:latin typeface="Times New Roman"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A81A55F-EDA2-0F48-B969-78302AC4D87C}" type="slidenum">
              <a:rPr lang="en-US" sz="1300">
                <a:latin typeface="Times New Roman" charset="0"/>
              </a:rPr>
              <a:pPr/>
              <a:t>260</a:t>
            </a:fld>
            <a:endParaRPr lang="en-US" sz="1300">
              <a:latin typeface="Times New Roman"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EEC49FB-84D6-2F4A-ABE0-3F3C949299E8}" type="slidenum">
              <a:rPr lang="en-US" sz="1300">
                <a:latin typeface="Times New Roman" charset="0"/>
              </a:rPr>
              <a:pPr/>
              <a:t>261</a:t>
            </a:fld>
            <a:endParaRPr lang="en-US" sz="1300">
              <a:latin typeface="Times New Roman"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ABD5876-EA97-6841-A719-B5D89854E9E0}" type="slidenum">
              <a:rPr lang="en-US" sz="1300">
                <a:latin typeface="Times New Roman" charset="0"/>
              </a:rPr>
              <a:pPr/>
              <a:t>262</a:t>
            </a:fld>
            <a:endParaRPr lang="en-US" sz="1300">
              <a:latin typeface="Times New Roman" charset="0"/>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13958CF-1CDD-634C-A134-F9A48F7BFEA6}" type="slidenum">
              <a:rPr lang="en-US" sz="1300">
                <a:latin typeface="Times New Roman" charset="0"/>
              </a:rPr>
              <a:pPr/>
              <a:t>263</a:t>
            </a:fld>
            <a:endParaRPr lang="en-US" sz="1300">
              <a:latin typeface="Times New Roman" charset="0"/>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2B9F12A-E0BB-0A4F-AAB2-558DAD659299}" type="slidenum">
              <a:rPr lang="en-US" sz="1300">
                <a:latin typeface="Times New Roman" charset="0"/>
              </a:rPr>
              <a:pPr/>
              <a:t>264</a:t>
            </a:fld>
            <a:endParaRPr lang="en-US" sz="130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8F86AAD-8DA6-EB45-AD92-24EC5F94A320}" type="slidenum">
              <a:rPr lang="en-US" sz="1300">
                <a:latin typeface="Times New Roman" charset="0"/>
              </a:rPr>
              <a:pPr/>
              <a:t>265</a:t>
            </a:fld>
            <a:endParaRPr lang="en-US" sz="1300">
              <a:latin typeface="Times New Roman"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5A02A3E-8430-5240-961B-2A09A0A9D403}" type="slidenum">
              <a:rPr lang="en-US" sz="1300">
                <a:latin typeface="Times New Roman" charset="0"/>
              </a:rPr>
              <a:pPr/>
              <a:t>28</a:t>
            </a:fld>
            <a:endParaRPr lang="en-US" sz="1300">
              <a:latin typeface="Times New Roman"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D7E2739-461E-F444-AC46-063E0FF4181E}" type="slidenum">
              <a:rPr lang="en-US" sz="1300">
                <a:latin typeface="Times New Roman" charset="0"/>
              </a:rPr>
              <a:pPr/>
              <a:t>266</a:t>
            </a:fld>
            <a:endParaRPr lang="en-US" sz="1300">
              <a:latin typeface="Times New Roman"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86E1660-0F1A-7943-BA2D-54816DA428F6}" type="slidenum">
              <a:rPr lang="en-US" sz="1300">
                <a:latin typeface="Times New Roman" charset="0"/>
              </a:rPr>
              <a:pPr/>
              <a:t>267</a:t>
            </a:fld>
            <a:endParaRPr lang="en-US" sz="1300">
              <a:latin typeface="Times New Roman"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E4821A9-153D-AC43-9CE7-FF1B80A0E2BD}" type="slidenum">
              <a:rPr lang="en-US" sz="1300">
                <a:latin typeface="Times New Roman" charset="0"/>
              </a:rPr>
              <a:pPr/>
              <a:t>268</a:t>
            </a:fld>
            <a:endParaRPr lang="en-US" sz="1300">
              <a:latin typeface="Times New Roman" charset="0"/>
            </a:endParaRPr>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94352E3-7F4F-334D-98D8-E5797E0FFF56}" type="slidenum">
              <a:rPr lang="en-US" sz="1300">
                <a:latin typeface="Times New Roman" charset="0"/>
              </a:rPr>
              <a:pPr/>
              <a:t>269</a:t>
            </a:fld>
            <a:endParaRPr lang="en-US" sz="1300">
              <a:latin typeface="Times New Roman" charset="0"/>
            </a:endParaRPr>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C9FAA93-6BBD-3242-A01F-A5B1BE36C78F}" type="slidenum">
              <a:rPr lang="en-US" sz="1300">
                <a:latin typeface="Times New Roman" charset="0"/>
              </a:rPr>
              <a:pPr/>
              <a:t>270</a:t>
            </a:fld>
            <a:endParaRPr lang="en-US" sz="1300">
              <a:latin typeface="Times New Roman" charset="0"/>
            </a:endParaRPr>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20AF867-AD6E-B246-9106-6276985B7E43}" type="slidenum">
              <a:rPr lang="en-US" sz="1300">
                <a:latin typeface="Times New Roman" charset="0"/>
              </a:rPr>
              <a:pPr/>
              <a:t>271</a:t>
            </a:fld>
            <a:endParaRPr lang="en-US" sz="1300">
              <a:latin typeface="Times New Roman"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4955AD4-F859-6140-BAB5-C52D1B419B63}" type="slidenum">
              <a:rPr lang="en-US" sz="1300">
                <a:latin typeface="Times New Roman" charset="0"/>
              </a:rPr>
              <a:pPr/>
              <a:t>272</a:t>
            </a:fld>
            <a:endParaRPr lang="en-US" sz="1300">
              <a:latin typeface="Times New Roman"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E6DE068-BA4A-1140-889D-A82DDDAAB5DD}" type="slidenum">
              <a:rPr lang="en-US" sz="1300">
                <a:latin typeface="Times New Roman" charset="0"/>
              </a:rPr>
              <a:pPr/>
              <a:t>273</a:t>
            </a:fld>
            <a:endParaRPr lang="en-US" sz="1300">
              <a:latin typeface="Times New Roman"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9D1338A-4310-8744-B012-807655063A5D}" type="slidenum">
              <a:rPr lang="en-US" sz="1300">
                <a:latin typeface="Times New Roman" charset="0"/>
              </a:rPr>
              <a:pPr/>
              <a:t>274</a:t>
            </a:fld>
            <a:endParaRPr lang="en-US" sz="1300">
              <a:latin typeface="Times New Roman"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0A2AB9B-38D9-D842-8E56-F60BD5CC80C4}" type="slidenum">
              <a:rPr lang="en-US" sz="1300">
                <a:latin typeface="Times New Roman" charset="0"/>
              </a:rPr>
              <a:pPr/>
              <a:t>275</a:t>
            </a:fld>
            <a:endParaRPr lang="en-US" sz="1300">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F795C65-75BB-7A46-8D74-48894D157DB0}" type="slidenum">
              <a:rPr lang="en-US" sz="1300">
                <a:latin typeface="Times New Roman" charset="0"/>
              </a:rPr>
              <a:pPr/>
              <a:t>29</a:t>
            </a:fld>
            <a:endParaRPr lang="en-US" sz="1300">
              <a:latin typeface="Times New Roman"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51B9573-25ED-0A4E-A17D-A445E720E2F6}" type="slidenum">
              <a:rPr lang="en-US" sz="1300">
                <a:latin typeface="Times New Roman" charset="0"/>
              </a:rPr>
              <a:pPr/>
              <a:t>276</a:t>
            </a:fld>
            <a:endParaRPr lang="en-US" sz="1300">
              <a:latin typeface="Times New Roman"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F96DBE7-AA10-CD42-912F-6122C37FD490}" type="slidenum">
              <a:rPr lang="en-US" sz="1300">
                <a:latin typeface="Times New Roman" charset="0"/>
              </a:rPr>
              <a:pPr/>
              <a:t>277</a:t>
            </a:fld>
            <a:endParaRPr lang="en-US" sz="1300">
              <a:latin typeface="Times New Roman"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C7CB0FE-3B62-4F4D-9532-7E31FCCA669C}" type="slidenum">
              <a:rPr lang="en-US" sz="1300">
                <a:latin typeface="Times New Roman" charset="0"/>
              </a:rPr>
              <a:pPr/>
              <a:t>278</a:t>
            </a:fld>
            <a:endParaRPr lang="en-US" sz="1300">
              <a:latin typeface="Times New Roman"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5047C2B-3E33-2B46-B9D4-BFD8B6BE6653}" type="slidenum">
              <a:rPr lang="en-US" sz="1300">
                <a:latin typeface="Times New Roman" charset="0"/>
              </a:rPr>
              <a:pPr/>
              <a:t>279</a:t>
            </a:fld>
            <a:endParaRPr lang="en-US" sz="1300">
              <a:latin typeface="Times New Roman"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EA4261E-B6DF-744D-B723-05FED9D491F8}" type="slidenum">
              <a:rPr lang="en-US" sz="1300">
                <a:latin typeface="Times New Roman" charset="0"/>
              </a:rPr>
              <a:pPr/>
              <a:t>280</a:t>
            </a:fld>
            <a:endParaRPr lang="en-US" sz="1300">
              <a:latin typeface="Times New Roman"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57B059F-BA93-0E42-89F4-6641DE88BA5C}" type="slidenum">
              <a:rPr lang="en-US" sz="1300">
                <a:latin typeface="Times New Roman" charset="0"/>
              </a:rPr>
              <a:pPr/>
              <a:t>281</a:t>
            </a:fld>
            <a:endParaRPr lang="en-US" sz="1300">
              <a:latin typeface="Times New Roman"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6E28175-9007-9246-93DA-B9FF2BEB7D9D}" type="slidenum">
              <a:rPr lang="en-US" sz="1300">
                <a:latin typeface="Times New Roman" charset="0"/>
              </a:rPr>
              <a:pPr/>
              <a:t>282</a:t>
            </a:fld>
            <a:endParaRPr lang="en-US" sz="1300">
              <a:latin typeface="Times New Roman"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D70DF26-028E-6946-97C2-6EFB678BAD73}" type="slidenum">
              <a:rPr lang="en-US" sz="1300">
                <a:latin typeface="Times New Roman" charset="0"/>
              </a:rPr>
              <a:pPr/>
              <a:t>283</a:t>
            </a:fld>
            <a:endParaRPr lang="en-US" sz="1300">
              <a:latin typeface="Times New Roman"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7EEF955-86BD-6A45-B8C4-412B4FAEAD3B}" type="slidenum">
              <a:rPr lang="en-US" sz="1300">
                <a:latin typeface="Times New Roman" charset="0"/>
              </a:rPr>
              <a:pPr/>
              <a:t>284</a:t>
            </a:fld>
            <a:endParaRPr lang="en-US" sz="1300">
              <a:latin typeface="Times New Roman"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88FABA1-64D9-F54D-8E69-D0C238792453}" type="slidenum">
              <a:rPr lang="en-US" sz="1300">
                <a:latin typeface="Times New Roman" charset="0"/>
              </a:rPr>
              <a:pPr/>
              <a:t>285</a:t>
            </a:fld>
            <a:endParaRPr lang="en-US" sz="1300">
              <a:latin typeface="Times New Roman"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2DA0AFA-E767-F548-A74F-4B2FEFF7E166}" type="slidenum">
              <a:rPr lang="en-US" sz="1300">
                <a:latin typeface="Times New Roman" charset="0"/>
              </a:rPr>
              <a:pPr/>
              <a:t>30</a:t>
            </a:fld>
            <a:endParaRPr lang="en-US" sz="1300">
              <a:latin typeface="Times New Roman"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6A08EED-6341-A048-879B-C2E287D7D364}" type="slidenum">
              <a:rPr lang="en-US" sz="1300">
                <a:latin typeface="Times New Roman" charset="0"/>
              </a:rPr>
              <a:pPr/>
              <a:t>286</a:t>
            </a:fld>
            <a:endParaRPr lang="en-US" sz="1300">
              <a:latin typeface="Times New Roman"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EB83486-DD69-3343-AEFE-7CD5CCF7CA51}" type="slidenum">
              <a:rPr lang="en-US" sz="1300">
                <a:latin typeface="Times New Roman" charset="0"/>
              </a:rPr>
              <a:pPr/>
              <a:t>287</a:t>
            </a:fld>
            <a:endParaRPr lang="en-US" sz="1300">
              <a:latin typeface="Times New Roman" charset="0"/>
            </a:endParaRPr>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594E231-1732-9F4E-A267-B45BACEE5B5D}" type="slidenum">
              <a:rPr lang="en-US" sz="1300">
                <a:latin typeface="Times New Roman" charset="0"/>
              </a:rPr>
              <a:pPr/>
              <a:t>288</a:t>
            </a:fld>
            <a:endParaRPr lang="en-US" sz="1300">
              <a:latin typeface="Times New Roman"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4BA8A5B-599E-404B-8F22-3FD699AC18F1}" type="slidenum">
              <a:rPr lang="en-US" sz="1300">
                <a:latin typeface="Times New Roman" charset="0"/>
              </a:rPr>
              <a:pPr/>
              <a:t>289</a:t>
            </a:fld>
            <a:endParaRPr lang="en-US" sz="1300">
              <a:latin typeface="Times New Roman"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25D9611-01F9-AD4F-9F88-4F7F64EB81C3}" type="slidenum">
              <a:rPr lang="en-US" sz="1300">
                <a:latin typeface="Times New Roman" charset="0"/>
              </a:rPr>
              <a:pPr/>
              <a:t>290</a:t>
            </a:fld>
            <a:endParaRPr lang="en-US" sz="1300">
              <a:latin typeface="Times New Roman" charset="0"/>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FB4B48F-F1BE-934A-8E0F-630B135B4873}" type="slidenum">
              <a:rPr lang="en-US" sz="1300">
                <a:latin typeface="Times New Roman" charset="0"/>
              </a:rPr>
              <a:pPr/>
              <a:t>291</a:t>
            </a:fld>
            <a:endParaRPr lang="en-US" sz="1300">
              <a:latin typeface="Times New Roman" charset="0"/>
            </a:endParaRPr>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81FF9D4-5F62-A84A-BEDE-063F4D0456CF}" type="slidenum">
              <a:rPr lang="en-US" sz="1300">
                <a:latin typeface="Times New Roman" charset="0"/>
              </a:rPr>
              <a:pPr/>
              <a:t>292</a:t>
            </a:fld>
            <a:endParaRPr lang="en-US" sz="1300">
              <a:latin typeface="Times New Roman" charset="0"/>
            </a:endParaRPr>
          </a:p>
        </p:txBody>
      </p:sp>
      <p:sp>
        <p:nvSpPr>
          <p:cNvPr id="143362" name="Rectangle 2"/>
          <p:cNvSpPr>
            <a:spLocks noGrp="1" noRot="1" noChangeAspect="1" noChangeArrowheads="1"/>
          </p:cNvSpPr>
          <p:nvPr>
            <p:ph type="sldImg"/>
          </p:nvPr>
        </p:nvSpPr>
        <p:spPr>
          <a:solidFill>
            <a:srgbClr val="FFFFFF"/>
          </a:solidFill>
          <a:ln/>
        </p:spPr>
      </p:sp>
      <p:sp>
        <p:nvSpPr>
          <p:cNvPr id="143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C3DDF48-6FF2-4B48-BD89-9014AA25F9FC}" type="slidenum">
              <a:rPr lang="en-US" sz="1300">
                <a:latin typeface="Times New Roman" charset="0"/>
              </a:rPr>
              <a:pPr/>
              <a:t>293</a:t>
            </a:fld>
            <a:endParaRPr lang="en-US" sz="1300">
              <a:latin typeface="Times New Roman" charset="0"/>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C27C4F0-FE28-5048-8646-415E05754C1D}" type="slidenum">
              <a:rPr lang="en-US" sz="1300">
                <a:latin typeface="Times New Roman" charset="0"/>
              </a:rPr>
              <a:pPr/>
              <a:t>294</a:t>
            </a:fld>
            <a:endParaRPr lang="en-US" sz="1300">
              <a:latin typeface="Times New Roman" charset="0"/>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66F345A-8700-2A44-9352-186ED116C391}" type="slidenum">
              <a:rPr lang="en-US" sz="1300">
                <a:latin typeface="Times New Roman" charset="0"/>
              </a:rPr>
              <a:pPr/>
              <a:t>295</a:t>
            </a:fld>
            <a:endParaRPr lang="en-US" sz="1300">
              <a:latin typeface="Times New Roman" charset="0"/>
            </a:endParaRPr>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59E078B-735C-BE4E-8982-B6A599063C8E}" type="slidenum">
              <a:rPr lang="en-US" sz="1300">
                <a:latin typeface="Times New Roman" charset="0"/>
              </a:rPr>
              <a:pPr/>
              <a:t>31</a:t>
            </a:fld>
            <a:endParaRPr lang="en-US" sz="1300">
              <a:latin typeface="Times New Roman"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E97E340-04AB-0943-9CCD-B6FEA4F595B8}" type="slidenum">
              <a:rPr lang="en-US" sz="1300">
                <a:latin typeface="Times New Roman" charset="0"/>
              </a:rPr>
              <a:pPr/>
              <a:t>296</a:t>
            </a:fld>
            <a:endParaRPr lang="en-US" sz="1300">
              <a:latin typeface="Times New Roman" charset="0"/>
            </a:endParaRPr>
          </a:p>
        </p:txBody>
      </p:sp>
      <p:sp>
        <p:nvSpPr>
          <p:cNvPr id="151554" name="Rectangle 2"/>
          <p:cNvSpPr>
            <a:spLocks noGrp="1" noRot="1" noChangeAspect="1" noChangeArrowheads="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67D0DF3-F8F8-674D-B718-7F2ACAFD0A5F}" type="slidenum">
              <a:rPr lang="en-US" sz="1300">
                <a:latin typeface="Times New Roman" charset="0"/>
              </a:rPr>
              <a:pPr/>
              <a:t>297</a:t>
            </a:fld>
            <a:endParaRPr lang="en-US" sz="1300">
              <a:latin typeface="Times New Roman" charset="0"/>
            </a:endParaRPr>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F731246-9DA0-3B48-84FA-D6CC79B90EA4}" type="slidenum">
              <a:rPr lang="en-US" sz="1300">
                <a:latin typeface="Times New Roman" charset="0"/>
              </a:rPr>
              <a:pPr/>
              <a:t>298</a:t>
            </a:fld>
            <a:endParaRPr lang="en-US" sz="1300">
              <a:latin typeface="Times New Roman"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42865A8-8125-6D4A-90B3-E89CA5D2A6BF}" type="slidenum">
              <a:rPr lang="en-US" sz="1300">
                <a:latin typeface="Times New Roman" charset="0"/>
              </a:rPr>
              <a:pPr/>
              <a:t>299</a:t>
            </a:fld>
            <a:endParaRPr lang="en-US" sz="1300">
              <a:latin typeface="Times New Roman"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8B77938-DF24-A048-9658-F853C362731D}" type="slidenum">
              <a:rPr lang="en-US" sz="1300">
                <a:latin typeface="Times New Roman" charset="0"/>
              </a:rPr>
              <a:pPr/>
              <a:t>300</a:t>
            </a:fld>
            <a:endParaRPr lang="en-US" sz="1300">
              <a:latin typeface="Times New Roman" charset="0"/>
            </a:endParaRPr>
          </a:p>
        </p:txBody>
      </p:sp>
      <p:sp>
        <p:nvSpPr>
          <p:cNvPr id="176130" name="Rectangle 2"/>
          <p:cNvSpPr>
            <a:spLocks noGrp="1" noRot="1" noChangeAspect="1" noChangeArrowheads="1"/>
          </p:cNvSpPr>
          <p:nvPr>
            <p:ph type="sldImg"/>
          </p:nvPr>
        </p:nvSpPr>
        <p:spPr>
          <a:solidFill>
            <a:srgbClr val="FFFFFF"/>
          </a:solidFill>
          <a:ln/>
        </p:spPr>
      </p:sp>
      <p:sp>
        <p:nvSpPr>
          <p:cNvPr id="176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A710DE2-DEF6-2F48-85DE-D5BFF9897033}" type="slidenum">
              <a:rPr lang="en-US" sz="1300">
                <a:latin typeface="Times New Roman" charset="0"/>
              </a:rPr>
              <a:pPr/>
              <a:t>301</a:t>
            </a:fld>
            <a:endParaRPr lang="en-US" sz="1300">
              <a:latin typeface="Times New Roman" charset="0"/>
            </a:endParaRPr>
          </a:p>
        </p:txBody>
      </p:sp>
      <p:sp>
        <p:nvSpPr>
          <p:cNvPr id="178178" name="Rectangle 2"/>
          <p:cNvSpPr>
            <a:spLocks noGrp="1" noRot="1" noChangeAspect="1" noChangeArrowheads="1"/>
          </p:cNvSpPr>
          <p:nvPr>
            <p:ph type="sldImg"/>
          </p:nvPr>
        </p:nvSpPr>
        <p:spPr>
          <a:solidFill>
            <a:srgbClr val="FFFFFF"/>
          </a:solidFill>
          <a:ln/>
        </p:spPr>
      </p:sp>
      <p:sp>
        <p:nvSpPr>
          <p:cNvPr id="178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D072A2A-3CFC-734C-9D29-1296C6AF3A87}" type="slidenum">
              <a:rPr lang="en-US" sz="1300">
                <a:latin typeface="Times New Roman" charset="0"/>
              </a:rPr>
              <a:pPr/>
              <a:t>302</a:t>
            </a:fld>
            <a:endParaRPr lang="en-US" sz="1300">
              <a:latin typeface="Times New Roman" charset="0"/>
            </a:endParaRPr>
          </a:p>
        </p:txBody>
      </p:sp>
      <p:sp>
        <p:nvSpPr>
          <p:cNvPr id="180226" name="Rectangle 2"/>
          <p:cNvSpPr>
            <a:spLocks noGrp="1" noRot="1" noChangeAspect="1" noChangeArrowheads="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3D4BA4F-4EC9-A747-8974-BFFB23069BE8}" type="slidenum">
              <a:rPr lang="en-US" sz="1300">
                <a:latin typeface="Times New Roman" charset="0"/>
              </a:rPr>
              <a:pPr/>
              <a:t>303</a:t>
            </a:fld>
            <a:endParaRPr lang="en-US" sz="1300">
              <a:latin typeface="Times New Roman" charset="0"/>
            </a:endParaRPr>
          </a:p>
        </p:txBody>
      </p:sp>
      <p:sp>
        <p:nvSpPr>
          <p:cNvPr id="182274" name="Rectangle 2"/>
          <p:cNvSpPr>
            <a:spLocks noGrp="1" noRot="1" noChangeAspect="1" noChangeArrowheads="1"/>
          </p:cNvSpPr>
          <p:nvPr>
            <p:ph type="sldImg"/>
          </p:nvPr>
        </p:nvSpPr>
        <p:spPr>
          <a:solidFill>
            <a:srgbClr val="FFFFFF"/>
          </a:solidFill>
          <a:ln/>
        </p:spPr>
      </p:sp>
      <p:sp>
        <p:nvSpPr>
          <p:cNvPr id="182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99F7E40-2DFA-DB48-89AE-176254A7557D}" type="slidenum">
              <a:rPr lang="en-US" sz="1300">
                <a:latin typeface="Times New Roman" charset="0"/>
              </a:rPr>
              <a:pPr/>
              <a:t>304</a:t>
            </a:fld>
            <a:endParaRPr lang="en-US" sz="1300">
              <a:latin typeface="Times New Roman" charset="0"/>
            </a:endParaRPr>
          </a:p>
        </p:txBody>
      </p:sp>
      <p:sp>
        <p:nvSpPr>
          <p:cNvPr id="184322" name="Rectangle 2"/>
          <p:cNvSpPr>
            <a:spLocks noGrp="1" noRot="1" noChangeAspect="1" noChangeArrowheads="1"/>
          </p:cNvSpPr>
          <p:nvPr>
            <p:ph type="sldImg"/>
          </p:nvPr>
        </p:nvSpPr>
        <p:spPr>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ADCEBB4-5239-E649-A854-BAD70BD3FC1D}" type="slidenum">
              <a:rPr lang="en-US" sz="1300">
                <a:latin typeface="Times New Roman" charset="0"/>
              </a:rPr>
              <a:pPr/>
              <a:t>305</a:t>
            </a:fld>
            <a:endParaRPr lang="en-US" sz="1300">
              <a:latin typeface="Times New Roman" charset="0"/>
            </a:endParaRPr>
          </a:p>
        </p:txBody>
      </p:sp>
      <p:sp>
        <p:nvSpPr>
          <p:cNvPr id="186370" name="Rectangle 2"/>
          <p:cNvSpPr>
            <a:spLocks noGrp="1" noRot="1" noChangeAspect="1" noChangeArrowheads="1"/>
          </p:cNvSpPr>
          <p:nvPr>
            <p:ph type="sldImg"/>
          </p:nvPr>
        </p:nvSpPr>
        <p:spPr>
          <a:solidFill>
            <a:srgbClr val="FFFFFF"/>
          </a:solidFill>
          <a:ln/>
        </p:spPr>
      </p:sp>
      <p:sp>
        <p:nvSpPr>
          <p:cNvPr id="186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30A62F0-48F4-8A44-B4F9-41790E86D4A0}" type="slidenum">
              <a:rPr lang="en-US" sz="1300">
                <a:latin typeface="Times New Roman" charset="0"/>
              </a:rPr>
              <a:pPr/>
              <a:t>5</a:t>
            </a:fld>
            <a:endParaRPr lang="en-US" sz="130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7D3A6BE-AB62-6B4A-A81D-58B2F101EDB1}" type="slidenum">
              <a:rPr lang="en-US" sz="1300">
                <a:latin typeface="Times New Roman" charset="0"/>
              </a:rPr>
              <a:pPr/>
              <a:t>32</a:t>
            </a:fld>
            <a:endParaRPr lang="en-US" sz="130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60783E9-6EF9-7642-8F28-E219DDB58B42}" type="slidenum">
              <a:rPr lang="en-US" sz="1300">
                <a:latin typeface="Times New Roman" charset="0"/>
              </a:rPr>
              <a:pPr/>
              <a:t>306</a:t>
            </a:fld>
            <a:endParaRPr lang="en-US" sz="1300">
              <a:latin typeface="Times New Roman" charset="0"/>
            </a:endParaRPr>
          </a:p>
        </p:txBody>
      </p:sp>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A6FE6FC-19A2-584A-AEF9-CE80F6003F21}" type="slidenum">
              <a:rPr lang="en-US" sz="1300">
                <a:latin typeface="Times New Roman" charset="0"/>
              </a:rPr>
              <a:pPr/>
              <a:t>307</a:t>
            </a:fld>
            <a:endParaRPr lang="en-US" sz="1300">
              <a:latin typeface="Times New Roman" charset="0"/>
            </a:endParaRPr>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D80E1A1-112D-C44A-8DD6-5D385AF4BC6A}" type="slidenum">
              <a:rPr lang="en-US" sz="1300">
                <a:latin typeface="Times New Roman" charset="0"/>
              </a:rPr>
              <a:pPr/>
              <a:t>308</a:t>
            </a:fld>
            <a:endParaRPr lang="en-US" sz="1300">
              <a:latin typeface="Times New Roman" charset="0"/>
            </a:endParaRPr>
          </a:p>
        </p:txBody>
      </p:sp>
      <p:sp>
        <p:nvSpPr>
          <p:cNvPr id="192514" name="Rectangle 2"/>
          <p:cNvSpPr>
            <a:spLocks noGrp="1" noRot="1" noChangeAspect="1" noChangeArrowheads="1"/>
          </p:cNvSpPr>
          <p:nvPr>
            <p:ph type="sldImg"/>
          </p:nvPr>
        </p:nvSpPr>
        <p:spPr>
          <a:solidFill>
            <a:srgbClr val="FFFFFF"/>
          </a:solidFill>
          <a:ln/>
        </p:spPr>
      </p:sp>
      <p:sp>
        <p:nvSpPr>
          <p:cNvPr id="192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ED4A6DF-9026-4041-957E-74FFBFBF1214}" type="slidenum">
              <a:rPr lang="en-US" sz="1300">
                <a:latin typeface="Times New Roman" charset="0"/>
              </a:rPr>
              <a:pPr/>
              <a:t>309</a:t>
            </a:fld>
            <a:endParaRPr lang="en-US" sz="1300">
              <a:latin typeface="Times New Roman" charset="0"/>
            </a:endParaRPr>
          </a:p>
        </p:txBody>
      </p:sp>
      <p:sp>
        <p:nvSpPr>
          <p:cNvPr id="194562" name="Rectangle 2"/>
          <p:cNvSpPr>
            <a:spLocks noGrp="1" noRot="1" noChangeAspect="1" noChangeArrowheads="1"/>
          </p:cNvSpPr>
          <p:nvPr>
            <p:ph type="sldImg"/>
          </p:nvPr>
        </p:nvSpPr>
        <p:spPr>
          <a:solidFill>
            <a:srgbClr val="FFFFFF"/>
          </a:solidFill>
          <a:ln/>
        </p:spPr>
      </p:sp>
      <p:sp>
        <p:nvSpPr>
          <p:cNvPr id="194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ECA3ABB-C296-F24A-A9FE-F70D07768707}" type="slidenum">
              <a:rPr lang="en-US" sz="1300">
                <a:latin typeface="Times New Roman" charset="0"/>
              </a:rPr>
              <a:pPr/>
              <a:t>310</a:t>
            </a:fld>
            <a:endParaRPr lang="en-US" sz="1300">
              <a:latin typeface="Times New Roman" charset="0"/>
            </a:endParaRPr>
          </a:p>
        </p:txBody>
      </p:sp>
      <p:sp>
        <p:nvSpPr>
          <p:cNvPr id="196610" name="Rectangle 2"/>
          <p:cNvSpPr>
            <a:spLocks noGrp="1" noRot="1" noChangeAspect="1" noChangeArrowheads="1"/>
          </p:cNvSpPr>
          <p:nvPr>
            <p:ph type="sldImg"/>
          </p:nvPr>
        </p:nvSpPr>
        <p:spPr>
          <a:solidFill>
            <a:srgbClr val="FFFFFF"/>
          </a:solidFill>
          <a:ln/>
        </p:spPr>
      </p:sp>
      <p:sp>
        <p:nvSpPr>
          <p:cNvPr id="196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98D96FB-3CBF-074D-9E39-25099187FFCA}" type="slidenum">
              <a:rPr lang="en-US" sz="1300">
                <a:latin typeface="Times New Roman" charset="0"/>
              </a:rPr>
              <a:pPr/>
              <a:t>311</a:t>
            </a:fld>
            <a:endParaRPr lang="en-US" sz="1300">
              <a:latin typeface="Times New Roman" charset="0"/>
            </a:endParaRPr>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98D96FB-3CBF-074D-9E39-25099187FFCA}" type="slidenum">
              <a:rPr lang="en-US" sz="1300">
                <a:latin typeface="Times New Roman" charset="0"/>
              </a:rPr>
              <a:pPr/>
              <a:t>312</a:t>
            </a:fld>
            <a:endParaRPr lang="en-US" sz="1300">
              <a:latin typeface="Times New Roman" charset="0"/>
            </a:endParaRPr>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A885470-6859-B94C-B805-76F29C38C020}" type="slidenum">
              <a:rPr lang="en-US" sz="1300">
                <a:latin typeface="Times New Roman" charset="0"/>
              </a:rPr>
              <a:pPr/>
              <a:t>313</a:t>
            </a:fld>
            <a:endParaRPr lang="en-US" sz="1300">
              <a:latin typeface="Times New Roman" charset="0"/>
            </a:endParaRPr>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43A0210-E603-9E4C-937C-204E234AA7FC}" type="slidenum">
              <a:rPr lang="en-US" sz="1300">
                <a:latin typeface="Times New Roman" charset="0"/>
              </a:rPr>
              <a:pPr/>
              <a:t>314</a:t>
            </a:fld>
            <a:endParaRPr lang="en-US" sz="1300">
              <a:latin typeface="Times New Roman" charset="0"/>
            </a:endParaRPr>
          </a:p>
        </p:txBody>
      </p:sp>
      <p:sp>
        <p:nvSpPr>
          <p:cNvPr id="161794" name="Rectangle 2"/>
          <p:cNvSpPr>
            <a:spLocks noGrp="1" noRot="1" noChangeAspect="1" noChangeArrowheads="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118EA16-1291-D340-8280-8023E6798729}" type="slidenum">
              <a:rPr lang="en-US" sz="1300">
                <a:latin typeface="Times New Roman" charset="0"/>
              </a:rPr>
              <a:pPr/>
              <a:t>315</a:t>
            </a:fld>
            <a:endParaRPr lang="en-US" sz="1300">
              <a:latin typeface="Times New Roman" charset="0"/>
            </a:endParaRPr>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549BE0B-DB18-0E46-A086-FB92DF2C4BD6}" type="slidenum">
              <a:rPr lang="en-US" sz="1300">
                <a:latin typeface="Times New Roman" charset="0"/>
              </a:rPr>
              <a:pPr/>
              <a:t>33</a:t>
            </a:fld>
            <a:endParaRPr lang="en-US" sz="1300">
              <a:latin typeface="Times New Roman"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9487D36-5BA8-854B-B725-742D3A0A8441}" type="slidenum">
              <a:rPr lang="en-US" sz="1300">
                <a:latin typeface="Times New Roman" charset="0"/>
              </a:rPr>
              <a:pPr/>
              <a:t>316</a:t>
            </a:fld>
            <a:endParaRPr lang="en-US" sz="1300">
              <a:latin typeface="Times New Roman" charset="0"/>
            </a:endParaRPr>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FD1FF72-02C2-E44C-AED5-8F1B6210E5B1}" type="slidenum">
              <a:rPr lang="en-US" sz="1300">
                <a:latin typeface="Times New Roman" charset="0"/>
              </a:rPr>
              <a:pPr/>
              <a:t>317</a:t>
            </a:fld>
            <a:endParaRPr lang="en-US" sz="1300">
              <a:latin typeface="Times New Roman" charset="0"/>
            </a:endParaRPr>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30ACAE1-9345-4C4A-9CA5-1F5BDFC07DB4}" type="slidenum">
              <a:rPr lang="en-US" sz="1300">
                <a:latin typeface="Times New Roman" charset="0"/>
              </a:rPr>
              <a:pPr/>
              <a:t>318</a:t>
            </a:fld>
            <a:endParaRPr lang="en-US" sz="1300">
              <a:latin typeface="Times New Roman" charset="0"/>
            </a:endParaRPr>
          </a:p>
        </p:txBody>
      </p:sp>
      <p:sp>
        <p:nvSpPr>
          <p:cNvPr id="169986" name="Rectangle 2"/>
          <p:cNvSpPr>
            <a:spLocks noGrp="1" noRot="1" noChangeAspect="1" noChangeArrowheads="1"/>
          </p:cNvSpPr>
          <p:nvPr>
            <p:ph type="sldImg"/>
          </p:nvPr>
        </p:nvSpPr>
        <p:spPr>
          <a:solidFill>
            <a:srgbClr val="FFFFFF"/>
          </a:solidFill>
          <a:ln/>
        </p:spPr>
      </p:sp>
      <p:sp>
        <p:nvSpPr>
          <p:cNvPr id="169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D630CEB-C8D6-5C4E-9FB7-48EEDA2387BF}" type="slidenum">
              <a:rPr lang="en-US" sz="1300">
                <a:latin typeface="Times New Roman" charset="0"/>
              </a:rPr>
              <a:pPr/>
              <a:t>319</a:t>
            </a:fld>
            <a:endParaRPr lang="en-US" sz="1300">
              <a:latin typeface="Times New Roman" charset="0"/>
            </a:endParaRPr>
          </a:p>
        </p:txBody>
      </p:sp>
      <p:sp>
        <p:nvSpPr>
          <p:cNvPr id="172034" name="Rectangle 2"/>
          <p:cNvSpPr>
            <a:spLocks noGrp="1" noRot="1" noChangeAspect="1" noChangeArrowheads="1"/>
          </p:cNvSpPr>
          <p:nvPr>
            <p:ph type="sldImg"/>
          </p:nvPr>
        </p:nvSpPr>
        <p:spPr>
          <a:solidFill>
            <a:srgbClr val="FFFFFF"/>
          </a:solidFill>
          <a:ln/>
        </p:spPr>
      </p:sp>
      <p:sp>
        <p:nvSpPr>
          <p:cNvPr id="172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94D8846-A607-3447-80F7-ADDD4A3BF1BF}" type="slidenum">
              <a:rPr lang="en-US" sz="1300">
                <a:latin typeface="Times New Roman" charset="0"/>
              </a:rPr>
              <a:pPr/>
              <a:t>320</a:t>
            </a:fld>
            <a:endParaRPr lang="en-US" sz="1300">
              <a:latin typeface="Times New Roman" charset="0"/>
            </a:endParaRPr>
          </a:p>
        </p:txBody>
      </p:sp>
      <p:sp>
        <p:nvSpPr>
          <p:cNvPr id="198658" name="Rectangle 2"/>
          <p:cNvSpPr>
            <a:spLocks noGrp="1" noRot="1" noChangeAspect="1" noChangeArrowheads="1"/>
          </p:cNvSpPr>
          <p:nvPr>
            <p:ph type="sldImg"/>
          </p:nvPr>
        </p:nvSpPr>
        <p:spPr>
          <a:solidFill>
            <a:srgbClr val="FFFFFF"/>
          </a:solidFill>
          <a:ln/>
        </p:spPr>
      </p:sp>
      <p:sp>
        <p:nvSpPr>
          <p:cNvPr id="198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E583684-D481-E74E-BFE6-6C815BA5817A}" type="slidenum">
              <a:rPr lang="en-US" sz="1300">
                <a:latin typeface="Times New Roman" charset="0"/>
              </a:rPr>
              <a:pPr/>
              <a:t>321</a:t>
            </a:fld>
            <a:endParaRPr lang="en-US" sz="1300">
              <a:latin typeface="Times New Roman" charset="0"/>
            </a:endParaRPr>
          </a:p>
        </p:txBody>
      </p:sp>
      <p:sp>
        <p:nvSpPr>
          <p:cNvPr id="200706" name="Rectangle 2"/>
          <p:cNvSpPr>
            <a:spLocks noGrp="1" noRot="1" noChangeAspect="1" noChangeArrowheads="1"/>
          </p:cNvSpPr>
          <p:nvPr>
            <p:ph type="sldImg"/>
          </p:nvPr>
        </p:nvSpPr>
        <p:spPr>
          <a:solidFill>
            <a:srgbClr val="FFFFFF"/>
          </a:solidFill>
          <a:ln/>
        </p:spPr>
      </p:sp>
      <p:sp>
        <p:nvSpPr>
          <p:cNvPr id="200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386648A-9AE2-734E-A226-CB5E7E93763F}" type="slidenum">
              <a:rPr lang="en-US" sz="1300">
                <a:latin typeface="Times New Roman" charset="0"/>
              </a:rPr>
              <a:pPr/>
              <a:t>323</a:t>
            </a:fld>
            <a:endParaRPr lang="en-US" sz="1300" dirty="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324</a:t>
            </a:fld>
            <a:endParaRPr lang="en-US" sz="1300" dirty="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4B7FB05-02EE-234F-996A-23AFCB746C08}" type="slidenum">
              <a:rPr lang="en-US" sz="1300">
                <a:latin typeface="Times New Roman" charset="0"/>
              </a:rPr>
              <a:pPr/>
              <a:t>325</a:t>
            </a:fld>
            <a:endParaRPr lang="en-US" sz="1300" dirty="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FEDB178-5C67-3A44-8DFA-C96FA7CEDB59}" type="slidenum">
              <a:rPr lang="en-US" sz="1300">
                <a:latin typeface="Times New Roman" charset="0"/>
              </a:rPr>
              <a:pPr/>
              <a:t>326</a:t>
            </a:fld>
            <a:endParaRPr lang="en-US" sz="1300" dirty="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20D62A3-1D9E-6148-8FA8-32E692653044}" type="slidenum">
              <a:rPr lang="en-US" sz="1300">
                <a:latin typeface="Times New Roman" charset="0"/>
              </a:rPr>
              <a:pPr/>
              <a:t>34</a:t>
            </a:fld>
            <a:endParaRPr lang="en-US" sz="1300">
              <a:latin typeface="Times New Roman"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3BB1E9C-97EA-5243-A197-73B06E934E16}" type="slidenum">
              <a:rPr lang="en-US" sz="1300">
                <a:latin typeface="Times New Roman" charset="0"/>
              </a:rPr>
              <a:pPr/>
              <a:t>327</a:t>
            </a:fld>
            <a:endParaRPr lang="en-US" sz="1300" dirty="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A0D8AA-03D9-9C4C-AABF-8102C52CCA95}" type="slidenum">
              <a:rPr lang="en-US" sz="1300">
                <a:latin typeface="Times New Roman" charset="0"/>
              </a:rPr>
              <a:pPr/>
              <a:t>328</a:t>
            </a:fld>
            <a:endParaRPr lang="en-US" sz="1300" dirty="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20D7FFE-645B-8849-B1C2-FB934705B07B}" type="slidenum">
              <a:rPr lang="en-US" sz="1300">
                <a:latin typeface="Times New Roman" charset="0"/>
              </a:rPr>
              <a:pPr/>
              <a:t>329</a:t>
            </a:fld>
            <a:endParaRPr lang="en-US" sz="1300" dirty="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2111DE9-F569-0B40-81A5-A6B1A700C940}" type="slidenum">
              <a:rPr lang="en-US" sz="1300">
                <a:latin typeface="Times New Roman" charset="0"/>
              </a:rPr>
              <a:pPr/>
              <a:t>330</a:t>
            </a:fld>
            <a:endParaRPr lang="en-US" sz="1300" dirty="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6894B1C-D9D3-7C45-8D90-8320E42B3479}" type="slidenum">
              <a:rPr lang="en-US" sz="1300">
                <a:latin typeface="Times New Roman" charset="0"/>
              </a:rPr>
              <a:pPr/>
              <a:t>331</a:t>
            </a:fld>
            <a:endParaRPr lang="en-US" sz="1300" dirty="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332</a:t>
            </a:fld>
            <a:endParaRPr lang="en-US" sz="1300" dirty="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E45C045-238F-DC45-A398-BDE70BDA4D72}" type="slidenum">
              <a:rPr lang="en-US" sz="1300">
                <a:latin typeface="Times New Roman" charset="0"/>
              </a:rPr>
              <a:pPr/>
              <a:t>333</a:t>
            </a:fld>
            <a:endParaRPr lang="en-US" sz="1300" dirty="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BC29EDF-BBC7-514D-A96E-38175A907B0E}" type="slidenum">
              <a:rPr lang="en-US" sz="1300">
                <a:latin typeface="Times New Roman" charset="0"/>
              </a:rPr>
              <a:pPr/>
              <a:t>334</a:t>
            </a:fld>
            <a:endParaRPr lang="en-US" sz="1300" dirty="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1C7FB7B-5573-B646-A1D1-118C3E5592BF}" type="slidenum">
              <a:rPr lang="en-US" sz="1300">
                <a:latin typeface="Times New Roman" charset="0"/>
              </a:rPr>
              <a:pPr/>
              <a:t>335</a:t>
            </a:fld>
            <a:endParaRPr lang="en-US" sz="1300" dirty="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80CCB27-2724-464D-B621-65038333FAE1}" type="slidenum">
              <a:rPr lang="en-US" sz="1300">
                <a:latin typeface="Times New Roman" charset="0"/>
              </a:rPr>
              <a:pPr/>
              <a:t>336</a:t>
            </a:fld>
            <a:endParaRPr lang="en-US" sz="1300" dirty="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5D25BCF-8886-3B41-A58C-561C75460BF2}" type="slidenum">
              <a:rPr lang="en-US" sz="1300">
                <a:latin typeface="Times New Roman" charset="0"/>
              </a:rPr>
              <a:pPr/>
              <a:t>35</a:t>
            </a:fld>
            <a:endParaRPr lang="en-US" sz="1300">
              <a:latin typeface="Times New Roman"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E4A9D3C-F6A1-0D48-870F-0B3A7F2A2CF4}" type="slidenum">
              <a:rPr lang="en-US" sz="1300">
                <a:latin typeface="Times New Roman" charset="0"/>
              </a:rPr>
              <a:pPr/>
              <a:t>337</a:t>
            </a:fld>
            <a:endParaRPr lang="en-US" sz="1300" dirty="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E4FDF4C-7CEA-594E-A0C9-F0FD8CD24AF7}" type="slidenum">
              <a:rPr lang="en-US" sz="1300">
                <a:latin typeface="Times New Roman" charset="0"/>
              </a:rPr>
              <a:pPr/>
              <a:t>338</a:t>
            </a:fld>
            <a:endParaRPr lang="en-US" sz="1300" dirty="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4AC6223-1D8A-E94E-94E7-3E076BABACB1}" type="slidenum">
              <a:rPr lang="en-US" sz="1300">
                <a:latin typeface="Times New Roman" charset="0"/>
              </a:rPr>
              <a:pPr/>
              <a:t>339</a:t>
            </a:fld>
            <a:endParaRPr lang="en-US" sz="1300" dirty="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9E5CF68-1CB7-C149-A115-5975F863B8DE}" type="slidenum">
              <a:rPr lang="en-US" sz="1300">
                <a:latin typeface="Times New Roman" charset="0"/>
              </a:rPr>
              <a:pPr/>
              <a:t>340</a:t>
            </a:fld>
            <a:endParaRPr lang="en-US" sz="1300" dirty="0">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35B9F88-4951-CC47-8603-180175C30A53}" type="slidenum">
              <a:rPr lang="en-US" sz="1300">
                <a:latin typeface="Times New Roman" charset="0"/>
              </a:rPr>
              <a:pPr/>
              <a:t>341</a:t>
            </a:fld>
            <a:endParaRPr lang="en-US" sz="1300" dirty="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7F1D619-4616-D841-9327-ABB5C080D0F5}" type="slidenum">
              <a:rPr lang="en-US" sz="1300">
                <a:latin typeface="Times New Roman" charset="0"/>
              </a:rPr>
              <a:pPr/>
              <a:t>342</a:t>
            </a:fld>
            <a:endParaRPr lang="en-US" sz="1300">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7876FF0-8784-8D4C-B0CB-F85E301885FD}" type="slidenum">
              <a:rPr lang="en-US" sz="1300">
                <a:latin typeface="Times New Roman" charset="0"/>
              </a:rPr>
              <a:pPr/>
              <a:t>343</a:t>
            </a:fld>
            <a:endParaRPr lang="en-US" sz="130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0DDFE7D-BE15-DC46-85F0-D6CE12ED1493}" type="slidenum">
              <a:rPr lang="en-US" sz="1300">
                <a:latin typeface="Times New Roman" charset="0"/>
              </a:rPr>
              <a:pPr/>
              <a:t>344</a:t>
            </a:fld>
            <a:endParaRPr lang="en-US" sz="130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384E8C5-9014-6741-82F5-38506D90F6CF}" type="slidenum">
              <a:rPr lang="en-US" sz="1300">
                <a:latin typeface="Times New Roman" charset="0"/>
              </a:rPr>
              <a:pPr/>
              <a:t>345</a:t>
            </a:fld>
            <a:endParaRPr lang="en-US" sz="130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B4D49F1-B17B-D740-8775-9CED0A8B9C6D}" type="slidenum">
              <a:rPr lang="en-US" sz="1300">
                <a:latin typeface="Times New Roman" charset="0"/>
              </a:rPr>
              <a:pPr/>
              <a:t>346</a:t>
            </a:fld>
            <a:endParaRPr lang="en-US" sz="1300">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0714DAF-4FC2-4D4A-9CD4-002411175F1E}" type="slidenum">
              <a:rPr lang="en-US" sz="1300">
                <a:latin typeface="Times New Roman" charset="0"/>
              </a:rPr>
              <a:pPr/>
              <a:t>36</a:t>
            </a:fld>
            <a:endParaRPr lang="en-US" sz="1300">
              <a:latin typeface="Times New Roman"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8976991-1402-9A40-B9BE-70B944D0446F}" type="slidenum">
              <a:rPr lang="en-US" sz="1300">
                <a:latin typeface="Times New Roman" charset="0"/>
              </a:rPr>
              <a:pPr/>
              <a:t>347</a:t>
            </a:fld>
            <a:endParaRPr lang="en-US" sz="130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348</a:t>
            </a:fld>
            <a:endParaRPr lang="en-US" sz="130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1D8508E-FF90-D94F-858B-C98F9B398F32}" type="slidenum">
              <a:rPr lang="en-US" sz="1300">
                <a:latin typeface="Times New Roman" charset="0"/>
              </a:rPr>
              <a:pPr/>
              <a:t>349</a:t>
            </a:fld>
            <a:endParaRPr lang="en-US" sz="130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8DA8435-A61E-1342-A56E-F0F50277790D}" type="slidenum">
              <a:rPr lang="en-US" sz="1300">
                <a:latin typeface="Times New Roman" charset="0"/>
              </a:rPr>
              <a:pPr/>
              <a:t>350</a:t>
            </a:fld>
            <a:endParaRPr lang="en-US" sz="130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E9855D4-0945-0546-9A16-4EF0B897D275}" type="slidenum">
              <a:rPr lang="en-US" sz="1300">
                <a:latin typeface="Times New Roman" charset="0"/>
              </a:rPr>
              <a:pPr/>
              <a:t>351</a:t>
            </a:fld>
            <a:endParaRPr lang="en-US" sz="130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8145153-2512-9C45-BDFE-6F3DA34C9F55}" type="slidenum">
              <a:rPr lang="en-US" sz="1300">
                <a:latin typeface="Times New Roman" charset="0"/>
              </a:rPr>
              <a:pPr/>
              <a:t>352</a:t>
            </a:fld>
            <a:endParaRPr lang="en-US" sz="130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353</a:t>
            </a:fld>
            <a:endParaRPr lang="en-US" sz="130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81EBB32-9F52-B044-BE4C-D65A4F08763C}" type="slidenum">
              <a:rPr lang="en-US" sz="1300">
                <a:latin typeface="Times New Roman" charset="0"/>
              </a:rPr>
              <a:pPr/>
              <a:t>354</a:t>
            </a:fld>
            <a:endParaRPr lang="en-US" sz="130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0D0DB4D-D674-044A-BE98-D5C22462CC96}" type="slidenum">
              <a:rPr lang="en-US" sz="1300">
                <a:latin typeface="Times New Roman" charset="0"/>
              </a:rPr>
              <a:pPr/>
              <a:t>355</a:t>
            </a:fld>
            <a:endParaRPr lang="en-US" sz="130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149429B-FF0C-6E44-A87C-98CAD6798FC8}" type="slidenum">
              <a:rPr lang="en-US" sz="1300">
                <a:latin typeface="Times New Roman" charset="0"/>
              </a:rPr>
              <a:pPr/>
              <a:t>356</a:t>
            </a:fld>
            <a:endParaRPr lang="en-US" sz="130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5CCCD4D-1726-0743-8BD8-8FC3BE8F501E}" type="slidenum">
              <a:rPr lang="en-US" sz="1300">
                <a:latin typeface="Times New Roman" charset="0"/>
              </a:rPr>
              <a:pPr/>
              <a:t>37</a:t>
            </a:fld>
            <a:endParaRPr lang="en-US" sz="1300">
              <a:latin typeface="Times New Roman"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9FF7F49-09AF-F843-A5EC-AB25693778FE}" type="slidenum">
              <a:rPr lang="en-US" sz="1300">
                <a:latin typeface="Times New Roman" charset="0"/>
              </a:rPr>
              <a:pPr/>
              <a:t>357</a:t>
            </a:fld>
            <a:endParaRPr lang="en-US" sz="130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787B7F9-2CF5-E241-8797-898036AE3AD1}" type="slidenum">
              <a:rPr lang="en-US" sz="1300">
                <a:latin typeface="Times New Roman" charset="0"/>
              </a:rPr>
              <a:pPr/>
              <a:t>358</a:t>
            </a:fld>
            <a:endParaRPr lang="en-US" sz="130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A6FBBEE-9D2D-6948-AD32-ED87259A45CA}" type="slidenum">
              <a:rPr lang="en-US" sz="1300">
                <a:latin typeface="Times New Roman" charset="0"/>
              </a:rPr>
              <a:pPr/>
              <a:t>359</a:t>
            </a:fld>
            <a:endParaRPr lang="en-US" sz="130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EB15FA1-BAFA-E649-B239-DE6BDE19A689}" type="slidenum">
              <a:rPr lang="en-US" sz="1300">
                <a:latin typeface="Times New Roman" charset="0"/>
              </a:rPr>
              <a:pPr/>
              <a:t>360</a:t>
            </a:fld>
            <a:endParaRPr lang="en-US" sz="130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EC91DB3-C6BD-014E-B377-FC98762E98D4}" type="slidenum">
              <a:rPr lang="en-US" sz="1300">
                <a:latin typeface="Times New Roman" charset="0"/>
              </a:rPr>
              <a:pPr/>
              <a:t>361</a:t>
            </a:fld>
            <a:endParaRPr lang="en-US" sz="1300">
              <a:latin typeface="Times New Roman" charset="0"/>
            </a:endParaRPr>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362</a:t>
            </a:fld>
            <a:endParaRPr lang="en-US" sz="130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650B5E0-E06F-DD4D-A000-214353503255}" type="slidenum">
              <a:rPr lang="en-US" sz="1300">
                <a:latin typeface="Times New Roman" charset="0"/>
              </a:rPr>
              <a:pPr/>
              <a:t>363</a:t>
            </a:fld>
            <a:endParaRPr lang="en-US" sz="130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0417687-2B3C-FE4C-848B-D23CF9B017F2}" type="slidenum">
              <a:rPr lang="en-US" sz="1300">
                <a:latin typeface="Times New Roman" charset="0"/>
              </a:rPr>
              <a:pPr/>
              <a:t>364</a:t>
            </a:fld>
            <a:endParaRPr lang="en-US" sz="130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C7BD175-D289-A147-933A-C46BDC73402C}" type="slidenum">
              <a:rPr lang="en-US" sz="1300">
                <a:latin typeface="Times New Roman" charset="0"/>
              </a:rPr>
              <a:pPr/>
              <a:t>365</a:t>
            </a:fld>
            <a:endParaRPr lang="en-US" sz="130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366</a:t>
            </a:fld>
            <a:endParaRPr lang="en-US" sz="1300" dirty="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9BC32FC-CF32-964F-A1AA-58AE304ECB26}" type="slidenum">
              <a:rPr lang="en-US" sz="1300">
                <a:latin typeface="Times New Roman" charset="0"/>
              </a:rPr>
              <a:pPr/>
              <a:t>38</a:t>
            </a:fld>
            <a:endParaRPr lang="en-US" sz="1300">
              <a:latin typeface="Times New Roman"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CCEA968-2013-1647-8F10-8AAAE1321382}" type="slidenum">
              <a:rPr lang="en-US" sz="1300">
                <a:latin typeface="Times New Roman" charset="0"/>
              </a:rPr>
              <a:pPr/>
              <a:t>367</a:t>
            </a:fld>
            <a:endParaRPr lang="en-US" sz="1300" dirty="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05C6B67-1228-B745-A1B8-7ECEC823300B}" type="slidenum">
              <a:rPr lang="en-US" sz="1300">
                <a:latin typeface="Times New Roman" charset="0"/>
              </a:rPr>
              <a:pPr/>
              <a:t>368</a:t>
            </a:fld>
            <a:endParaRPr lang="en-US" sz="1300" dirty="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0CDEF54-621E-D74B-B759-DEAE6AA3D2B1}" type="slidenum">
              <a:rPr lang="en-US" sz="1300">
                <a:latin typeface="Times New Roman" charset="0"/>
              </a:rPr>
              <a:pPr/>
              <a:t>369</a:t>
            </a:fld>
            <a:endParaRPr lang="en-US" sz="1300" dirty="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A78F88F-47B7-A141-9D0D-EB5C8CFA1E48}" type="slidenum">
              <a:rPr lang="en-US" sz="1300">
                <a:latin typeface="Times New Roman" charset="0"/>
              </a:rPr>
              <a:pPr/>
              <a:t>370</a:t>
            </a:fld>
            <a:endParaRPr lang="en-US" sz="1300" dirty="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D287F16-6A79-6A4D-B56B-4FC1C2D6D13F}" type="slidenum">
              <a:rPr lang="en-US" sz="1300">
                <a:latin typeface="Times New Roman" charset="0"/>
              </a:rPr>
              <a:pPr/>
              <a:t>371</a:t>
            </a:fld>
            <a:endParaRPr lang="en-US" sz="1300" dirty="0">
              <a:latin typeface="Times New Roman" charset="0"/>
            </a:endParaRPr>
          </a:p>
        </p:txBody>
      </p:sp>
      <p:sp>
        <p:nvSpPr>
          <p:cNvPr id="116739" name="Rectangle 1026"/>
          <p:cNvSpPr>
            <a:spLocks noGrp="1" noRot="1" noChangeAspect="1" noChangeArrowheads="1" noTextEdit="1"/>
          </p:cNvSpPr>
          <p:nvPr>
            <p:ph type="sldImg"/>
          </p:nvPr>
        </p:nvSpPr>
        <p:spPr>
          <a:ln/>
        </p:spPr>
      </p:sp>
      <p:sp>
        <p:nvSpPr>
          <p:cNvPr id="11674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6EEBA9A-61FD-1E4F-8E66-CEA80D684FCC}" type="slidenum">
              <a:rPr lang="en-US" sz="1300">
                <a:latin typeface="Times New Roman" charset="0"/>
              </a:rPr>
              <a:pPr/>
              <a:t>372</a:t>
            </a:fld>
            <a:endParaRPr lang="en-US" sz="1300" dirty="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9F873FE-75F6-7E48-B7BB-BC05797C79EB}" type="slidenum">
              <a:rPr lang="en-US" sz="1300">
                <a:latin typeface="Times New Roman" charset="0"/>
              </a:rPr>
              <a:pPr/>
              <a:t>373</a:t>
            </a:fld>
            <a:endParaRPr lang="en-US" sz="1300" dirty="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F68241-0355-2647-9733-0F8C747AC234}" type="slidenum">
              <a:rPr lang="en-US" sz="1300">
                <a:latin typeface="Times New Roman" charset="0"/>
              </a:rPr>
              <a:pPr/>
              <a:t>374</a:t>
            </a:fld>
            <a:endParaRPr lang="en-US" sz="1300" dirty="0">
              <a:latin typeface="Times New Roman"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637B4B7-5882-2048-97FC-8E89310BC7DA}" type="slidenum">
              <a:rPr lang="en-US" sz="1300">
                <a:latin typeface="Times New Roman" charset="0"/>
              </a:rPr>
              <a:pPr/>
              <a:t>375</a:t>
            </a:fld>
            <a:endParaRPr lang="en-US" sz="1300" dirty="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67682C4-1ED4-5449-B700-7D7607FD047B}" type="slidenum">
              <a:rPr lang="en-US" sz="1300">
                <a:latin typeface="Times New Roman" charset="0"/>
              </a:rPr>
              <a:pPr/>
              <a:t>376</a:t>
            </a:fld>
            <a:endParaRPr lang="en-US" sz="1300" dirty="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69C755F-C815-8042-8A89-9BA3DE5BAB53}" type="slidenum">
              <a:rPr lang="en-US" sz="1300">
                <a:latin typeface="Times New Roman" charset="0"/>
              </a:rPr>
              <a:pPr/>
              <a:t>39</a:t>
            </a:fld>
            <a:endParaRPr lang="en-US" sz="1300">
              <a:latin typeface="Times New Roman"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FEDFBD2-1C40-4A40-9D84-520AC80C315E}" type="slidenum">
              <a:rPr lang="en-US" sz="1300">
                <a:latin typeface="Times New Roman" charset="0"/>
              </a:rPr>
              <a:pPr/>
              <a:t>377</a:t>
            </a:fld>
            <a:endParaRPr lang="en-US" sz="1300" dirty="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CE6655E-D94E-3546-82FC-2047F7AB7BBC}" type="slidenum">
              <a:rPr lang="en-US" sz="1300">
                <a:latin typeface="Times New Roman" charset="0"/>
              </a:rPr>
              <a:pPr/>
              <a:t>378</a:t>
            </a:fld>
            <a:endParaRPr lang="en-US" sz="1300" dirty="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B819819-9C9F-6042-9D48-3E596AB4BDF4}" type="slidenum">
              <a:rPr lang="en-US" sz="1300">
                <a:latin typeface="Times New Roman" charset="0"/>
              </a:rPr>
              <a:pPr/>
              <a:t>379</a:t>
            </a:fld>
            <a:endParaRPr lang="en-US" sz="1300" dirty="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EDC3A82-B89A-CA41-A76A-0E6D22D2C16C}" type="slidenum">
              <a:rPr lang="en-US" sz="1300">
                <a:latin typeface="Times New Roman" charset="0"/>
              </a:rPr>
              <a:pPr/>
              <a:t>380</a:t>
            </a:fld>
            <a:endParaRPr lang="en-US" sz="1300" dirty="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5986332-2A06-9F41-82FF-DAE75D81A47B}" type="slidenum">
              <a:rPr lang="en-US" sz="1300">
                <a:latin typeface="Times New Roman" charset="0"/>
              </a:rPr>
              <a:pPr/>
              <a:t>381</a:t>
            </a:fld>
            <a:endParaRPr lang="en-US" sz="1300" dirty="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B3F0529-4BD0-C742-98A7-F11DA62F9868}" type="slidenum">
              <a:rPr lang="en-US" sz="1300">
                <a:latin typeface="Times New Roman" charset="0"/>
              </a:rPr>
              <a:pPr/>
              <a:t>382</a:t>
            </a:fld>
            <a:endParaRPr lang="en-US" sz="1300" dirty="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EB092F4-0376-7645-A0E4-D7C61DA3350F}" type="slidenum">
              <a:rPr lang="en-US" sz="1300">
                <a:latin typeface="Times New Roman" charset="0"/>
              </a:rPr>
              <a:pPr/>
              <a:t>383</a:t>
            </a:fld>
            <a:endParaRPr lang="en-US" sz="1300" dirty="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63452D7-5046-E748-B602-949045B67B70}" type="slidenum">
              <a:rPr lang="en-US" sz="1300">
                <a:latin typeface="Times New Roman" charset="0"/>
              </a:rPr>
              <a:pPr/>
              <a:t>384</a:t>
            </a:fld>
            <a:endParaRPr lang="en-US" sz="1300" dirty="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9950057-7460-754E-925B-53C287084DE5}" type="slidenum">
              <a:rPr lang="en-US" sz="1300">
                <a:latin typeface="Times New Roman" charset="0"/>
              </a:rPr>
              <a:pPr/>
              <a:t>385</a:t>
            </a:fld>
            <a:endParaRPr lang="en-US" sz="1300" dirty="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3F1F043-147C-CC4A-9D7D-A6D1615CE329}" type="slidenum">
              <a:rPr lang="en-US" sz="1300">
                <a:latin typeface="Times New Roman" charset="0"/>
              </a:rPr>
              <a:pPr/>
              <a:t>386</a:t>
            </a:fld>
            <a:endParaRPr lang="en-US" sz="1300" dirty="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00774D7-8A80-2546-BA8C-5DC098999147}" type="slidenum">
              <a:rPr lang="en-US" sz="1300">
                <a:latin typeface="Times New Roman" charset="0"/>
              </a:rPr>
              <a:pPr/>
              <a:t>40</a:t>
            </a:fld>
            <a:endParaRPr lang="en-US" sz="1300">
              <a:latin typeface="Times New Roman"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0FE5B17-0BE1-E54F-BAD1-747DE41A9010}" type="slidenum">
              <a:rPr lang="en-US" sz="1300">
                <a:latin typeface="Times New Roman" charset="0"/>
              </a:rPr>
              <a:pPr/>
              <a:t>387</a:t>
            </a:fld>
            <a:endParaRPr lang="en-US" sz="1300" dirty="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FCDA8FE-9EAE-0A47-9284-7865A032CE55}" type="slidenum">
              <a:rPr lang="en-US" sz="1300">
                <a:latin typeface="Times New Roman" charset="0"/>
              </a:rPr>
              <a:pPr/>
              <a:t>388</a:t>
            </a:fld>
            <a:endParaRPr lang="en-US" sz="1300" dirty="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BA6CD3C-C3B2-874E-8032-3017E1B7C568}" type="slidenum">
              <a:rPr lang="en-US" sz="1300">
                <a:latin typeface="Times New Roman" charset="0"/>
              </a:rPr>
              <a:pPr/>
              <a:t>389</a:t>
            </a:fld>
            <a:endParaRPr lang="en-US" sz="1300" dirty="0">
              <a:latin typeface="Times New Roman" charset="0"/>
            </a:endParaRPr>
          </a:p>
        </p:txBody>
      </p:sp>
      <p:sp>
        <p:nvSpPr>
          <p:cNvPr id="153603" name="Rectangle 2"/>
          <p:cNvSpPr>
            <a:spLocks noGrp="1" noRot="1" noChangeAspect="1" noChangeArrowheads="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E9E5FF1-F032-BB41-B632-3423010C2F74}" type="slidenum">
              <a:rPr lang="en-US" sz="1300">
                <a:latin typeface="Times New Roman" charset="0"/>
              </a:rPr>
              <a:pPr/>
              <a:t>390</a:t>
            </a:fld>
            <a:endParaRPr lang="en-US" sz="1300" dirty="0">
              <a:latin typeface="Times New Roman" charset="0"/>
            </a:endParaRPr>
          </a:p>
        </p:txBody>
      </p:sp>
      <p:sp>
        <p:nvSpPr>
          <p:cNvPr id="155651" name="Rectangle 2"/>
          <p:cNvSpPr>
            <a:spLocks noGrp="1" noRot="1" noChangeAspect="1" noChangeArrowheads="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FBA5C0-C056-1644-BA0D-A4FADBDA5D9E}" type="slidenum">
              <a:rPr lang="en-US" sz="1300">
                <a:latin typeface="Times New Roman" charset="0"/>
              </a:rPr>
              <a:pPr/>
              <a:t>391</a:t>
            </a:fld>
            <a:endParaRPr lang="en-US" sz="1300" dirty="0">
              <a:latin typeface="Times New Roman" charset="0"/>
            </a:endParaRPr>
          </a:p>
        </p:txBody>
      </p:sp>
      <p:sp>
        <p:nvSpPr>
          <p:cNvPr id="157699" name="Rectangle 2"/>
          <p:cNvSpPr>
            <a:spLocks noGrp="1" noRot="1" noChangeAspect="1" noChangeArrowheads="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43EB779-4D08-7746-BEDF-89A2F493E7F5}" type="slidenum">
              <a:rPr lang="en-US" sz="1300">
                <a:latin typeface="Times New Roman" charset="0"/>
              </a:rPr>
              <a:pPr/>
              <a:t>392</a:t>
            </a:fld>
            <a:endParaRPr lang="en-US" sz="1300" dirty="0">
              <a:latin typeface="Times New Roman" charset="0"/>
            </a:endParaRPr>
          </a:p>
        </p:txBody>
      </p:sp>
      <p:sp>
        <p:nvSpPr>
          <p:cNvPr id="159747" name="Rectangle 2"/>
          <p:cNvSpPr>
            <a:spLocks noGrp="1" noRot="1" noChangeAspect="1" noChangeArrowheads="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5FD6DD7-C92E-424C-A5C7-3E2850CA9679}" type="slidenum">
              <a:rPr lang="en-US" sz="1300">
                <a:latin typeface="Times New Roman" charset="0"/>
              </a:rPr>
              <a:pPr/>
              <a:t>393</a:t>
            </a:fld>
            <a:endParaRPr lang="en-US" sz="1300" dirty="0">
              <a:latin typeface="Times New Roman" charset="0"/>
            </a:endParaRPr>
          </a:p>
        </p:txBody>
      </p:sp>
      <p:sp>
        <p:nvSpPr>
          <p:cNvPr id="161795" name="Rectangle 2"/>
          <p:cNvSpPr>
            <a:spLocks noGrp="1" noRot="1" noChangeAspect="1" noChangeArrowheads="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D22A757-4A2C-2447-BF3A-7FB52CC927C0}" type="slidenum">
              <a:rPr lang="en-US" sz="1300">
                <a:latin typeface="Times New Roman" charset="0"/>
              </a:rPr>
              <a:pPr/>
              <a:t>394</a:t>
            </a:fld>
            <a:endParaRPr lang="en-US" sz="1300" dirty="0">
              <a:latin typeface="Times New Roman" charset="0"/>
            </a:endParaRPr>
          </a:p>
        </p:txBody>
      </p:sp>
      <p:sp>
        <p:nvSpPr>
          <p:cNvPr id="163843" name="Rectangle 2"/>
          <p:cNvSpPr>
            <a:spLocks noGrp="1" noRot="1" noChangeAspect="1" noChangeArrowheads="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C2E915A-FEC6-A545-B09E-DD77E77B16F2}" type="slidenum">
              <a:rPr lang="en-US" sz="1300">
                <a:latin typeface="Times New Roman" charset="0"/>
              </a:rPr>
              <a:pPr/>
              <a:t>395</a:t>
            </a:fld>
            <a:endParaRPr lang="en-US" sz="1300" dirty="0">
              <a:latin typeface="Times New Roman" charset="0"/>
            </a:endParaRPr>
          </a:p>
        </p:txBody>
      </p:sp>
      <p:sp>
        <p:nvSpPr>
          <p:cNvPr id="165891" name="Rectangle 2"/>
          <p:cNvSpPr>
            <a:spLocks noGrp="1" noRot="1" noChangeAspect="1" noChangeArrowheads="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6976A87-1E2D-3847-A747-874F093422DE}" type="slidenum">
              <a:rPr lang="en-US" sz="1300">
                <a:latin typeface="Times New Roman" charset="0"/>
              </a:rPr>
              <a:pPr/>
              <a:t>396</a:t>
            </a:fld>
            <a:endParaRPr lang="en-US" sz="1300" dirty="0">
              <a:latin typeface="Times New Roman" charset="0"/>
            </a:endParaRPr>
          </a:p>
        </p:txBody>
      </p:sp>
      <p:sp>
        <p:nvSpPr>
          <p:cNvPr id="167939" name="Rectangle 2"/>
          <p:cNvSpPr>
            <a:spLocks noGrp="1" noRot="1" noChangeAspect="1" noChangeArrowheads="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80067C8-D37E-1841-933C-50D004A3FAA7}" type="slidenum">
              <a:rPr lang="en-US" sz="1300">
                <a:latin typeface="Times New Roman" charset="0"/>
              </a:rPr>
              <a:pPr/>
              <a:t>41</a:t>
            </a:fld>
            <a:endParaRPr lang="en-US" sz="1300">
              <a:latin typeface="Times New Roman"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05433B7-209E-A54E-8794-2E4D38DAE47E}" type="slidenum">
              <a:rPr lang="en-US" sz="1300">
                <a:latin typeface="Times New Roman" charset="0"/>
              </a:rPr>
              <a:pPr/>
              <a:t>397</a:t>
            </a:fld>
            <a:endParaRPr lang="en-US" sz="1300" dirty="0">
              <a:latin typeface="Times New Roman" charset="0"/>
            </a:endParaRPr>
          </a:p>
        </p:txBody>
      </p:sp>
      <p:sp>
        <p:nvSpPr>
          <p:cNvPr id="169987" name="Rectangle 2"/>
          <p:cNvSpPr>
            <a:spLocks noGrp="1" noRot="1" noChangeAspect="1" noChangeArrowheads="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59C401A-912D-1C43-AB39-DFA7A800758E}" type="slidenum">
              <a:rPr lang="en-US" sz="1300">
                <a:latin typeface="Times New Roman" charset="0"/>
              </a:rPr>
              <a:pPr/>
              <a:t>398</a:t>
            </a:fld>
            <a:endParaRPr lang="en-US" sz="1300" dirty="0">
              <a:latin typeface="Times New Roman" charset="0"/>
            </a:endParaRPr>
          </a:p>
        </p:txBody>
      </p:sp>
      <p:sp>
        <p:nvSpPr>
          <p:cNvPr id="172035" name="Rectangle 2"/>
          <p:cNvSpPr>
            <a:spLocks noGrp="1" noRot="1" noChangeAspect="1" noChangeArrowheads="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33847B1-EA19-BC4C-A0D0-FEAB0A361EBC}" type="slidenum">
              <a:rPr lang="en-US" sz="1300">
                <a:latin typeface="Times New Roman" charset="0"/>
              </a:rPr>
              <a:pPr/>
              <a:t>399</a:t>
            </a:fld>
            <a:endParaRPr lang="en-US" sz="1300" dirty="0">
              <a:latin typeface="Times New Roman" charset="0"/>
            </a:endParaRPr>
          </a:p>
        </p:txBody>
      </p:sp>
      <p:sp>
        <p:nvSpPr>
          <p:cNvPr id="174083" name="Rectangle 2"/>
          <p:cNvSpPr>
            <a:spLocks noGrp="1" noRot="1" noChangeAspect="1" noChangeArrowheads="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6C65440-56E2-1041-9D50-D3766F2B2F6F}" type="slidenum">
              <a:rPr lang="en-US" sz="1300">
                <a:latin typeface="Times New Roman" charset="0"/>
              </a:rPr>
              <a:pPr/>
              <a:t>400</a:t>
            </a:fld>
            <a:endParaRPr lang="en-US" sz="1300" dirty="0">
              <a:latin typeface="Times New Roman" charset="0"/>
            </a:endParaRPr>
          </a:p>
        </p:txBody>
      </p:sp>
      <p:sp>
        <p:nvSpPr>
          <p:cNvPr id="176131" name="Rectangle 2"/>
          <p:cNvSpPr>
            <a:spLocks noGrp="1" noRot="1" noChangeAspect="1" noChangeArrowheads="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45158FD-36F7-9543-B4F9-1054D4B972D8}" type="slidenum">
              <a:rPr lang="en-US" sz="1300">
                <a:latin typeface="Times New Roman" charset="0"/>
              </a:rPr>
              <a:pPr/>
              <a:t>401</a:t>
            </a:fld>
            <a:endParaRPr lang="en-US" sz="1300" dirty="0">
              <a:latin typeface="Times New Roman" charset="0"/>
            </a:endParaRPr>
          </a:p>
        </p:txBody>
      </p:sp>
      <p:sp>
        <p:nvSpPr>
          <p:cNvPr id="178179" name="Rectangle 2"/>
          <p:cNvSpPr>
            <a:spLocks noGrp="1" noRot="1" noChangeAspect="1" noChangeArrowheads="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6759885-7808-2942-BB69-64F78297CD80}" type="slidenum">
              <a:rPr lang="en-US" sz="1300">
                <a:latin typeface="Times New Roman" charset="0"/>
              </a:rPr>
              <a:pPr/>
              <a:t>402</a:t>
            </a:fld>
            <a:endParaRPr lang="en-US" sz="1300" dirty="0">
              <a:latin typeface="Times New Roman" charset="0"/>
            </a:endParaRPr>
          </a:p>
        </p:txBody>
      </p:sp>
      <p:sp>
        <p:nvSpPr>
          <p:cNvPr id="180227" name="Rectangle 2"/>
          <p:cNvSpPr>
            <a:spLocks noGrp="1" noRot="1" noChangeAspect="1" noChangeArrowheads="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1F9669C-7827-B846-8A12-114C8A241E94}" type="slidenum">
              <a:rPr lang="en-US" sz="1300">
                <a:latin typeface="Times New Roman" charset="0"/>
              </a:rPr>
              <a:pPr/>
              <a:t>403</a:t>
            </a:fld>
            <a:endParaRPr lang="en-US" sz="1300" dirty="0">
              <a:latin typeface="Times New Roman" charset="0"/>
            </a:endParaRPr>
          </a:p>
        </p:txBody>
      </p:sp>
      <p:sp>
        <p:nvSpPr>
          <p:cNvPr id="182275" name="Rectangle 2"/>
          <p:cNvSpPr>
            <a:spLocks noGrp="1" noRot="1" noChangeAspect="1" noChangeArrowheads="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122D24A-9ADC-6846-8FEE-B8085F117D4D}" type="slidenum">
              <a:rPr lang="en-US" sz="1300">
                <a:latin typeface="Times New Roman" charset="0"/>
              </a:rPr>
              <a:pPr/>
              <a:t>404</a:t>
            </a:fld>
            <a:endParaRPr lang="en-US" sz="1300" dirty="0">
              <a:latin typeface="Times New Roman" charset="0"/>
            </a:endParaRPr>
          </a:p>
        </p:txBody>
      </p:sp>
      <p:sp>
        <p:nvSpPr>
          <p:cNvPr id="184323" name="Rectangle 2"/>
          <p:cNvSpPr>
            <a:spLocks noGrp="1" noRot="1" noChangeAspect="1" noChangeArrowheads="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149BBB6-F8F9-7F45-AC26-0BBC2DD2A137}" type="slidenum">
              <a:rPr lang="en-US" sz="1300">
                <a:latin typeface="Times New Roman" charset="0"/>
              </a:rPr>
              <a:pPr/>
              <a:t>405</a:t>
            </a:fld>
            <a:endParaRPr lang="en-US" sz="1300" dirty="0">
              <a:latin typeface="Times New Roman" charset="0"/>
            </a:endParaRPr>
          </a:p>
        </p:txBody>
      </p:sp>
      <p:sp>
        <p:nvSpPr>
          <p:cNvPr id="186371" name="Rectangle 2"/>
          <p:cNvSpPr>
            <a:spLocks noGrp="1" noRot="1" noChangeAspect="1" noChangeArrowheads="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8F48FA8-5D95-2B4E-8CB6-DF8EB34679D4}" type="slidenum">
              <a:rPr lang="en-US" sz="1300">
                <a:latin typeface="Times New Roman" charset="0"/>
              </a:rPr>
              <a:pPr/>
              <a:t>406</a:t>
            </a:fld>
            <a:endParaRPr lang="en-US" sz="1300" dirty="0">
              <a:latin typeface="Times New Roman" charset="0"/>
            </a:endParaRPr>
          </a:p>
        </p:txBody>
      </p:sp>
      <p:sp>
        <p:nvSpPr>
          <p:cNvPr id="188419" name="Rectangle 2"/>
          <p:cNvSpPr>
            <a:spLocks noGrp="1" noRot="1" noChangeAspect="1" noChangeArrowheads="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C5AC668-8E63-0F43-AB24-3D7692C98B0A}" type="slidenum">
              <a:rPr lang="en-US" sz="1300">
                <a:latin typeface="Times New Roman" charset="0"/>
              </a:rPr>
              <a:pPr/>
              <a:t>6</a:t>
            </a:fld>
            <a:endParaRPr lang="en-US" sz="1300">
              <a:latin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0C2D3CD-FCB7-F54F-B1C8-494606A8DAB4}" type="slidenum">
              <a:rPr lang="en-US" sz="1300">
                <a:latin typeface="Times New Roman" charset="0"/>
              </a:rPr>
              <a:pPr/>
              <a:t>42</a:t>
            </a:fld>
            <a:endParaRPr lang="en-US" sz="1300">
              <a:latin typeface="Times New Roman"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C49571A-8AD1-1647-997F-3EA84A1AF613}" type="slidenum">
              <a:rPr lang="en-US" sz="1300">
                <a:latin typeface="Times New Roman" charset="0"/>
              </a:rPr>
              <a:pPr/>
              <a:t>407</a:t>
            </a:fld>
            <a:endParaRPr lang="en-US" sz="1300" dirty="0">
              <a:latin typeface="Times New Roman" charset="0"/>
            </a:endParaRPr>
          </a:p>
        </p:txBody>
      </p:sp>
      <p:sp>
        <p:nvSpPr>
          <p:cNvPr id="190467" name="Rectangle 2"/>
          <p:cNvSpPr>
            <a:spLocks noGrp="1" noRot="1" noChangeAspect="1" noChangeArrowheads="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00B4A4F-B531-8F4B-8360-405BB2650BA8}" type="slidenum">
              <a:rPr lang="en-US" sz="1300">
                <a:latin typeface="Times New Roman" charset="0"/>
              </a:rPr>
              <a:pPr/>
              <a:t>408</a:t>
            </a:fld>
            <a:endParaRPr lang="en-US" sz="1300" dirty="0">
              <a:latin typeface="Times New Roman" charset="0"/>
            </a:endParaRPr>
          </a:p>
        </p:txBody>
      </p:sp>
      <p:sp>
        <p:nvSpPr>
          <p:cNvPr id="192515" name="Rectangle 2"/>
          <p:cNvSpPr>
            <a:spLocks noGrp="1" noRot="1" noChangeAspect="1" noChangeArrowheads="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1AB57EC-B3D5-C44C-81AD-5BF8B384C595}" type="slidenum">
              <a:rPr lang="en-US" sz="1300">
                <a:latin typeface="Times New Roman" charset="0"/>
              </a:rPr>
              <a:pPr/>
              <a:t>409</a:t>
            </a:fld>
            <a:endParaRPr lang="en-US" sz="1300" dirty="0">
              <a:latin typeface="Times New Roman" charset="0"/>
            </a:endParaRPr>
          </a:p>
        </p:txBody>
      </p:sp>
      <p:sp>
        <p:nvSpPr>
          <p:cNvPr id="194563" name="Rectangle 2"/>
          <p:cNvSpPr>
            <a:spLocks noGrp="1" noRot="1" noChangeAspect="1" noChangeArrowheads="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4F5ADE2-83E9-3A42-AF47-D0FE86BF6590}" type="slidenum">
              <a:rPr lang="en-US" sz="1300">
                <a:latin typeface="Times New Roman" charset="0"/>
              </a:rPr>
              <a:pPr/>
              <a:t>410</a:t>
            </a:fld>
            <a:endParaRPr lang="en-US" sz="1300" dirty="0">
              <a:latin typeface="Times New Roman" charset="0"/>
            </a:endParaRPr>
          </a:p>
        </p:txBody>
      </p:sp>
      <p:sp>
        <p:nvSpPr>
          <p:cNvPr id="196611" name="Rectangle 2"/>
          <p:cNvSpPr>
            <a:spLocks noGrp="1" noRot="1" noChangeAspect="1" noChangeArrowheads="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08571A9-3C40-B84D-9FB5-2B84FE6D2341}" type="slidenum">
              <a:rPr lang="en-US" sz="1300">
                <a:latin typeface="Times New Roman" charset="0"/>
              </a:rPr>
              <a:pPr/>
              <a:t>411</a:t>
            </a:fld>
            <a:endParaRPr lang="en-US" sz="1300" dirty="0">
              <a:latin typeface="Times New Roman" charset="0"/>
            </a:endParaRPr>
          </a:p>
        </p:txBody>
      </p:sp>
      <p:sp>
        <p:nvSpPr>
          <p:cNvPr id="198659" name="Rectangle 2"/>
          <p:cNvSpPr>
            <a:spLocks noGrp="1" noRot="1" noChangeAspect="1" noChangeArrowheads="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2B756F7-2B8C-4A48-AD91-9D35480F0C54}" type="slidenum">
              <a:rPr lang="en-US" sz="1300">
                <a:latin typeface="Times New Roman" charset="0"/>
              </a:rPr>
              <a:pPr/>
              <a:t>412</a:t>
            </a:fld>
            <a:endParaRPr lang="en-US" sz="1300" dirty="0">
              <a:latin typeface="Times New Roman" charset="0"/>
            </a:endParaRPr>
          </a:p>
        </p:txBody>
      </p:sp>
      <p:sp>
        <p:nvSpPr>
          <p:cNvPr id="200707" name="Rectangle 2"/>
          <p:cNvSpPr>
            <a:spLocks noGrp="1" noRot="1" noChangeAspect="1" noChangeArrowheads="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4ED4672-EACF-CA4D-87EC-30A5BF4CE86A}" type="slidenum">
              <a:rPr lang="en-US" sz="1300">
                <a:latin typeface="Times New Roman" charset="0"/>
              </a:rPr>
              <a:pPr/>
              <a:t>413</a:t>
            </a:fld>
            <a:endParaRPr lang="en-US" sz="1300" dirty="0">
              <a:latin typeface="Times New Roman" charset="0"/>
            </a:endParaRPr>
          </a:p>
        </p:txBody>
      </p:sp>
      <p:sp>
        <p:nvSpPr>
          <p:cNvPr id="202755" name="Rectangle 2"/>
          <p:cNvSpPr>
            <a:spLocks noGrp="1" noRot="1" noChangeAspect="1" noChangeArrowheads="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970420A-821F-FB4E-BAE8-FCBB722B311E}" type="slidenum">
              <a:rPr lang="en-US" sz="1300">
                <a:latin typeface="Times New Roman" charset="0"/>
              </a:rPr>
              <a:pPr/>
              <a:t>414</a:t>
            </a:fld>
            <a:endParaRPr lang="en-US" sz="1300" dirty="0">
              <a:latin typeface="Times New Roman" charset="0"/>
            </a:endParaRPr>
          </a:p>
        </p:txBody>
      </p:sp>
      <p:sp>
        <p:nvSpPr>
          <p:cNvPr id="204803" name="Rectangle 2"/>
          <p:cNvSpPr>
            <a:spLocks noGrp="1" noRot="1" noChangeAspect="1" noChangeArrowheads="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A90DC27-EDBF-5546-9FFB-733208C5F4F4}" type="slidenum">
              <a:rPr lang="en-US" sz="1300">
                <a:latin typeface="Times New Roman" charset="0"/>
              </a:rPr>
              <a:pPr/>
              <a:t>415</a:t>
            </a:fld>
            <a:endParaRPr lang="en-US" sz="1300" dirty="0">
              <a:latin typeface="Times New Roman" charset="0"/>
            </a:endParaRPr>
          </a:p>
        </p:txBody>
      </p:sp>
      <p:sp>
        <p:nvSpPr>
          <p:cNvPr id="206851" name="Rectangle 2"/>
          <p:cNvSpPr>
            <a:spLocks noGrp="1" noRot="1" noChangeAspect="1" noChangeArrowheads="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525F4EA-7D56-0D4A-A522-090D313C5CE4}" type="slidenum">
              <a:rPr lang="en-US" sz="1300">
                <a:latin typeface="Times New Roman" charset="0"/>
              </a:rPr>
              <a:pPr/>
              <a:t>416</a:t>
            </a:fld>
            <a:endParaRPr lang="en-US" sz="1300" dirty="0">
              <a:latin typeface="Times New Roman" charset="0"/>
            </a:endParaRPr>
          </a:p>
        </p:txBody>
      </p:sp>
      <p:sp>
        <p:nvSpPr>
          <p:cNvPr id="208899" name="Rectangle 2"/>
          <p:cNvSpPr>
            <a:spLocks noGrp="1" noRot="1" noChangeAspect="1" noChangeArrowheads="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684F47B-0CC8-624A-A0F7-DFFC24EA6C4E}" type="slidenum">
              <a:rPr lang="en-US" sz="1300">
                <a:latin typeface="Times New Roman" charset="0"/>
              </a:rPr>
              <a:pPr/>
              <a:t>43</a:t>
            </a:fld>
            <a:endParaRPr lang="en-US" sz="1300">
              <a:latin typeface="Times New Roman"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FAF7F95-B33B-6543-9431-C13E7C56DA1B}" type="slidenum">
              <a:rPr lang="en-US" sz="1300">
                <a:latin typeface="Times New Roman" charset="0"/>
              </a:rPr>
              <a:pPr/>
              <a:t>417</a:t>
            </a:fld>
            <a:endParaRPr lang="en-US" sz="1300" dirty="0">
              <a:latin typeface="Times New Roman" charset="0"/>
            </a:endParaRPr>
          </a:p>
        </p:txBody>
      </p:sp>
      <p:sp>
        <p:nvSpPr>
          <p:cNvPr id="210947" name="Rectangle 2"/>
          <p:cNvSpPr>
            <a:spLocks noGrp="1" noRot="1" noChangeAspect="1" noChangeArrowheads="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B5C9F24-BAD3-4747-9CD2-AD59B32568B6}" type="slidenum">
              <a:rPr lang="en-US" sz="1300">
                <a:latin typeface="Times New Roman" charset="0"/>
              </a:rPr>
              <a:pPr/>
              <a:t>418</a:t>
            </a:fld>
            <a:endParaRPr lang="en-US" sz="1300" dirty="0">
              <a:latin typeface="Times New Roman" charset="0"/>
            </a:endParaRPr>
          </a:p>
        </p:txBody>
      </p:sp>
      <p:sp>
        <p:nvSpPr>
          <p:cNvPr id="212995" name="Rectangle 2"/>
          <p:cNvSpPr>
            <a:spLocks noGrp="1" noRot="1" noChangeAspect="1" noChangeArrowheads="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91BF4C6-1305-7B4E-8B81-4B2E23DA96D8}" type="slidenum">
              <a:rPr lang="en-US" sz="1300">
                <a:latin typeface="Times New Roman" charset="0"/>
              </a:rPr>
              <a:pPr/>
              <a:t>419</a:t>
            </a:fld>
            <a:endParaRPr lang="en-US" sz="1300" dirty="0">
              <a:latin typeface="Times New Roman" charset="0"/>
            </a:endParaRPr>
          </a:p>
        </p:txBody>
      </p:sp>
      <p:sp>
        <p:nvSpPr>
          <p:cNvPr id="215043" name="Rectangle 2"/>
          <p:cNvSpPr>
            <a:spLocks noGrp="1" noRot="1" noChangeAspect="1" noChangeArrowheads="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C7BB8BA-B018-4D49-9CA4-80D48808B496}" type="slidenum">
              <a:rPr lang="en-US" sz="1300">
                <a:latin typeface="Times New Roman" charset="0"/>
              </a:rPr>
              <a:pPr/>
              <a:t>420</a:t>
            </a:fld>
            <a:endParaRPr lang="en-US" sz="1300" dirty="0">
              <a:latin typeface="Times New Roman" charset="0"/>
            </a:endParaRPr>
          </a:p>
        </p:txBody>
      </p:sp>
      <p:sp>
        <p:nvSpPr>
          <p:cNvPr id="217091" name="Rectangle 2"/>
          <p:cNvSpPr>
            <a:spLocks noGrp="1" noRot="1" noChangeAspect="1" noChangeArrowheads="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EED82AA-DD2C-FF49-825A-DDDDC0DB9D9C}" type="slidenum">
              <a:rPr lang="en-US" sz="1300">
                <a:latin typeface="Times New Roman" charset="0"/>
              </a:rPr>
              <a:pPr/>
              <a:t>421</a:t>
            </a:fld>
            <a:endParaRPr lang="en-US" sz="1300" dirty="0">
              <a:latin typeface="Times New Roman" charset="0"/>
            </a:endParaRPr>
          </a:p>
        </p:txBody>
      </p:sp>
      <p:sp>
        <p:nvSpPr>
          <p:cNvPr id="219139" name="Rectangle 2"/>
          <p:cNvSpPr>
            <a:spLocks noGrp="1" noRot="1" noChangeAspect="1" noChangeArrowheads="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A78D5D7-CD17-1B49-B8BF-8BDF49C1142A}" type="slidenum">
              <a:rPr lang="en-US" sz="1300">
                <a:latin typeface="Times New Roman" charset="0"/>
              </a:rPr>
              <a:pPr/>
              <a:t>422</a:t>
            </a:fld>
            <a:endParaRPr lang="en-US" sz="1300" dirty="0">
              <a:latin typeface="Times New Roman" charset="0"/>
            </a:endParaRPr>
          </a:p>
        </p:txBody>
      </p:sp>
      <p:sp>
        <p:nvSpPr>
          <p:cNvPr id="221187" name="Rectangle 2"/>
          <p:cNvSpPr>
            <a:spLocks noGrp="1" noRot="1" noChangeAspect="1" noChangeArrowheads="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6A369A3-6B82-F047-B673-2D53D9B3EF2E}" type="slidenum">
              <a:rPr lang="en-US" sz="1300">
                <a:latin typeface="Times New Roman" charset="0"/>
              </a:rPr>
              <a:pPr/>
              <a:t>423</a:t>
            </a:fld>
            <a:endParaRPr lang="en-US" sz="1300" dirty="0">
              <a:latin typeface="Times New Roman" charset="0"/>
            </a:endParaRPr>
          </a:p>
        </p:txBody>
      </p:sp>
      <p:sp>
        <p:nvSpPr>
          <p:cNvPr id="223235" name="Rectangle 2"/>
          <p:cNvSpPr>
            <a:spLocks noGrp="1" noRot="1" noChangeAspect="1" noChangeArrowheads="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F6527B4-8EFB-F44F-A09C-220263A0F3E5}" type="slidenum">
              <a:rPr lang="en-US" sz="1300">
                <a:latin typeface="Times New Roman" charset="0"/>
              </a:rPr>
              <a:pPr/>
              <a:t>424</a:t>
            </a:fld>
            <a:endParaRPr lang="en-US" sz="1300" dirty="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6F1CF64-A0DE-C640-84CB-7E5FFF1AD674}" type="slidenum">
              <a:rPr lang="en-US" sz="1300">
                <a:latin typeface="Times New Roman" charset="0"/>
              </a:rPr>
              <a:pPr/>
              <a:t>425</a:t>
            </a:fld>
            <a:endParaRPr lang="en-US" sz="1300" dirty="0">
              <a:latin typeface="Times New Roman" charset="0"/>
            </a:endParaRPr>
          </a:p>
        </p:txBody>
      </p:sp>
      <p:sp>
        <p:nvSpPr>
          <p:cNvPr id="227331" name="Rectangle 2"/>
          <p:cNvSpPr>
            <a:spLocks noGrp="1" noRot="1" noChangeAspect="1" noChangeArrowheads="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B2B7151-8C70-E441-AC4A-100B35EF1FF9}" type="slidenum">
              <a:rPr lang="en-US" sz="1300">
                <a:latin typeface="Times New Roman" charset="0"/>
              </a:rPr>
              <a:pPr/>
              <a:t>426</a:t>
            </a:fld>
            <a:endParaRPr lang="en-US" sz="1300" dirty="0">
              <a:latin typeface="Times New Roman" charset="0"/>
            </a:endParaRPr>
          </a:p>
        </p:txBody>
      </p:sp>
      <p:sp>
        <p:nvSpPr>
          <p:cNvPr id="229379" name="Rectangle 2"/>
          <p:cNvSpPr>
            <a:spLocks noGrp="1" noRot="1" noChangeAspect="1" noChangeArrowheads="1"/>
          </p:cNvSpPr>
          <p:nvPr>
            <p:ph type="sldImg"/>
          </p:nvPr>
        </p:nvSpPr>
        <p:spPr>
          <a:solidFill>
            <a:srgbClr val="FFFFFF"/>
          </a:solidFill>
          <a:ln/>
        </p:spPr>
      </p:sp>
      <p:sp>
        <p:nvSpPr>
          <p:cNvPr id="229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D6CE79C-0461-C443-8473-8BB5F712B685}" type="slidenum">
              <a:rPr lang="en-US" sz="1300">
                <a:latin typeface="Times New Roman" charset="0"/>
              </a:rPr>
              <a:pPr/>
              <a:t>44</a:t>
            </a:fld>
            <a:endParaRPr lang="en-US" sz="1300">
              <a:latin typeface="Times New Roman"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39325A1-B5DE-E548-AFC4-A06FAB9A3FF7}" type="slidenum">
              <a:rPr lang="en-US" sz="1300">
                <a:latin typeface="Times New Roman" charset="0"/>
              </a:rPr>
              <a:pPr/>
              <a:t>427</a:t>
            </a:fld>
            <a:endParaRPr lang="en-US" sz="1300" dirty="0">
              <a:latin typeface="Times New Roman" charset="0"/>
            </a:endParaRPr>
          </a:p>
        </p:txBody>
      </p:sp>
      <p:sp>
        <p:nvSpPr>
          <p:cNvPr id="231427" name="Rectangle 2"/>
          <p:cNvSpPr>
            <a:spLocks noGrp="1" noRot="1" noChangeAspect="1" noChangeArrowheads="1"/>
          </p:cNvSpPr>
          <p:nvPr>
            <p:ph type="sldImg"/>
          </p:nvPr>
        </p:nvSpPr>
        <p:spPr>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1731BB-24E3-184A-869B-C9E9616F0210}" type="slidenum">
              <a:rPr lang="en-US" sz="1300">
                <a:latin typeface="Times New Roman" charset="0"/>
              </a:rPr>
              <a:pPr/>
              <a:t>428</a:t>
            </a:fld>
            <a:endParaRPr lang="en-US" sz="1300" dirty="0">
              <a:latin typeface="Times New Roman" charset="0"/>
            </a:endParaRPr>
          </a:p>
        </p:txBody>
      </p:sp>
      <p:sp>
        <p:nvSpPr>
          <p:cNvPr id="233475" name="Rectangle 2"/>
          <p:cNvSpPr>
            <a:spLocks noGrp="1" noRot="1" noChangeAspect="1" noChangeArrowheads="1"/>
          </p:cNvSpPr>
          <p:nvPr>
            <p:ph type="sldImg"/>
          </p:nvPr>
        </p:nvSpPr>
        <p:spPr>
          <a:solidFill>
            <a:srgbClr val="FFFFFF"/>
          </a:solidFill>
          <a:ln/>
        </p:spPr>
      </p:sp>
      <p:sp>
        <p:nvSpPr>
          <p:cNvPr id="2334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836DE2D-8FAF-7440-88E2-07119095FF27}" type="slidenum">
              <a:rPr lang="en-US" sz="1300">
                <a:latin typeface="Times New Roman" charset="0"/>
              </a:rPr>
              <a:pPr/>
              <a:t>429</a:t>
            </a:fld>
            <a:endParaRPr lang="en-US" sz="1300" dirty="0">
              <a:latin typeface="Times New Roman" charset="0"/>
            </a:endParaRPr>
          </a:p>
        </p:txBody>
      </p:sp>
      <p:sp>
        <p:nvSpPr>
          <p:cNvPr id="235523" name="Rectangle 2"/>
          <p:cNvSpPr>
            <a:spLocks noGrp="1" noRot="1" noChangeAspect="1" noChangeArrowheads="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6A369A3-6B82-F047-B673-2D53D9B3EF2E}" type="slidenum">
              <a:rPr lang="en-US" sz="1300">
                <a:latin typeface="Times New Roman" charset="0"/>
              </a:rPr>
              <a:pPr/>
              <a:t>430</a:t>
            </a:fld>
            <a:endParaRPr lang="en-US" sz="1300" dirty="0">
              <a:latin typeface="Times New Roman" charset="0"/>
            </a:endParaRPr>
          </a:p>
        </p:txBody>
      </p:sp>
      <p:sp>
        <p:nvSpPr>
          <p:cNvPr id="223235" name="Rectangle 2"/>
          <p:cNvSpPr>
            <a:spLocks noGrp="1" noRot="1" noChangeAspect="1" noChangeArrowheads="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227673A-00F1-E749-AF17-0019A4DFA3E1}" type="slidenum">
              <a:rPr lang="en-US" sz="1300">
                <a:latin typeface="Times New Roman" charset="0"/>
              </a:rPr>
              <a:pPr/>
              <a:t>431</a:t>
            </a:fld>
            <a:endParaRPr lang="en-US" sz="1300" dirty="0">
              <a:latin typeface="Times New Roman" charset="0"/>
            </a:endParaRPr>
          </a:p>
        </p:txBody>
      </p:sp>
      <p:sp>
        <p:nvSpPr>
          <p:cNvPr id="237571" name="Rectangle 2"/>
          <p:cNvSpPr>
            <a:spLocks noGrp="1" noRot="1" noChangeAspect="1" noChangeArrowheads="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924D399-DA0B-9647-9C3E-7C03B0781BC5}" type="slidenum">
              <a:rPr lang="en-US" sz="1300">
                <a:latin typeface="Times New Roman" charset="0"/>
              </a:rPr>
              <a:pPr/>
              <a:t>432</a:t>
            </a:fld>
            <a:endParaRPr lang="en-US" sz="1300" dirty="0">
              <a:latin typeface="Times New Roman" charset="0"/>
            </a:endParaRPr>
          </a:p>
        </p:txBody>
      </p:sp>
      <p:sp>
        <p:nvSpPr>
          <p:cNvPr id="239619" name="Rectangle 2"/>
          <p:cNvSpPr>
            <a:spLocks noGrp="1" noRot="1" noChangeAspect="1" noChangeArrowheads="1"/>
          </p:cNvSpPr>
          <p:nvPr>
            <p:ph type="sldImg"/>
          </p:nvPr>
        </p:nvSpPr>
        <p:spPr>
          <a:solidFill>
            <a:srgbClr val="FFFFFF"/>
          </a:solidFill>
          <a:ln/>
        </p:spPr>
      </p:sp>
      <p:sp>
        <p:nvSpPr>
          <p:cNvPr id="2396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87A50F0-056C-A94B-BB81-875B6B6EA8CE}" type="slidenum">
              <a:rPr lang="en-US" sz="1300">
                <a:latin typeface="Times New Roman" charset="0"/>
              </a:rPr>
              <a:pPr/>
              <a:t>433</a:t>
            </a:fld>
            <a:endParaRPr lang="en-US" sz="1300" dirty="0">
              <a:latin typeface="Times New Roman" charset="0"/>
            </a:endParaRPr>
          </a:p>
        </p:txBody>
      </p:sp>
      <p:sp>
        <p:nvSpPr>
          <p:cNvPr id="241667" name="Rectangle 2"/>
          <p:cNvSpPr>
            <a:spLocks noGrp="1" noRot="1" noChangeAspect="1" noChangeArrowheads="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6A369A3-6B82-F047-B673-2D53D9B3EF2E}" type="slidenum">
              <a:rPr lang="en-US" sz="1300">
                <a:latin typeface="Times New Roman" charset="0"/>
              </a:rPr>
              <a:pPr/>
              <a:t>434</a:t>
            </a:fld>
            <a:endParaRPr lang="en-US" sz="1300" dirty="0">
              <a:latin typeface="Times New Roman" charset="0"/>
            </a:endParaRPr>
          </a:p>
        </p:txBody>
      </p:sp>
      <p:sp>
        <p:nvSpPr>
          <p:cNvPr id="223235" name="Rectangle 2"/>
          <p:cNvSpPr>
            <a:spLocks noGrp="1" noRot="1" noChangeAspect="1" noChangeArrowheads="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C72FFCB-300F-1840-8554-1239FA41E496}" type="slidenum">
              <a:rPr lang="en-US" sz="1300">
                <a:latin typeface="Times New Roman" charset="0"/>
              </a:rPr>
              <a:pPr/>
              <a:t>435</a:t>
            </a:fld>
            <a:endParaRPr lang="en-US" sz="1300" dirty="0">
              <a:latin typeface="Times New Roman" charset="0"/>
            </a:endParaRPr>
          </a:p>
        </p:txBody>
      </p:sp>
      <p:sp>
        <p:nvSpPr>
          <p:cNvPr id="243715" name="Rectangle 2"/>
          <p:cNvSpPr>
            <a:spLocks noGrp="1" noRot="1" noChangeAspect="1" noChangeArrowheads="1"/>
          </p:cNvSpPr>
          <p:nvPr>
            <p:ph type="sldImg"/>
          </p:nvPr>
        </p:nvSpPr>
        <p:spPr>
          <a:solidFill>
            <a:srgbClr val="FFFFFF"/>
          </a:solidFill>
          <a:ln/>
        </p:spPr>
      </p:sp>
      <p:sp>
        <p:nvSpPr>
          <p:cNvPr id="2437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2B1A69E-FC12-AF45-B8D5-005C2167478B}" type="slidenum">
              <a:rPr lang="en-US" sz="1300">
                <a:latin typeface="Times New Roman" charset="0"/>
              </a:rPr>
              <a:pPr/>
              <a:t>436</a:t>
            </a:fld>
            <a:endParaRPr lang="en-US" sz="1300" dirty="0">
              <a:latin typeface="Times New Roman" charset="0"/>
            </a:endParaRPr>
          </a:p>
        </p:txBody>
      </p:sp>
      <p:sp>
        <p:nvSpPr>
          <p:cNvPr id="245763" name="Rectangle 2"/>
          <p:cNvSpPr>
            <a:spLocks noGrp="1" noRot="1" noChangeAspect="1" noChangeArrowheads="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8B9EBA9-1CC2-8043-BF76-B35E03E0CF1A}" type="slidenum">
              <a:rPr lang="en-US" sz="1300">
                <a:latin typeface="Times New Roman" charset="0"/>
              </a:rPr>
              <a:pPr/>
              <a:t>45</a:t>
            </a:fld>
            <a:endParaRPr lang="en-US" sz="1300">
              <a:latin typeface="Times New Roman"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3E27BBD-F7DB-3D4E-95CA-41D7B74365BF}" type="slidenum">
              <a:rPr lang="en-US" sz="1300">
                <a:latin typeface="Times New Roman" charset="0"/>
              </a:rPr>
              <a:pPr/>
              <a:t>437</a:t>
            </a:fld>
            <a:endParaRPr lang="en-US" sz="1300" dirty="0">
              <a:latin typeface="Times New Roman" charset="0"/>
            </a:endParaRPr>
          </a:p>
        </p:txBody>
      </p:sp>
      <p:sp>
        <p:nvSpPr>
          <p:cNvPr id="247811" name="Rectangle 2"/>
          <p:cNvSpPr>
            <a:spLocks noGrp="1" noRot="1" noChangeAspect="1" noChangeArrowheads="1"/>
          </p:cNvSpPr>
          <p:nvPr>
            <p:ph type="sldImg"/>
          </p:nvPr>
        </p:nvSpPr>
        <p:spPr>
          <a:solidFill>
            <a:srgbClr val="FFFFFF"/>
          </a:solidFill>
          <a:ln/>
        </p:spPr>
      </p:sp>
      <p:sp>
        <p:nvSpPr>
          <p:cNvPr id="2478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5B21EBC-9D9E-0B4F-A4BB-40A98B2DEB89}" type="slidenum">
              <a:rPr lang="en-US" sz="1300">
                <a:latin typeface="Times New Roman" charset="0"/>
              </a:rPr>
              <a:pPr/>
              <a:t>438</a:t>
            </a:fld>
            <a:endParaRPr lang="en-US" sz="1300" dirty="0">
              <a:latin typeface="Times New Roman" charset="0"/>
            </a:endParaRPr>
          </a:p>
        </p:txBody>
      </p:sp>
      <p:sp>
        <p:nvSpPr>
          <p:cNvPr id="249859" name="Rectangle 2"/>
          <p:cNvSpPr>
            <a:spLocks noGrp="1" noRot="1" noChangeAspect="1" noChangeArrowheads="1"/>
          </p:cNvSpPr>
          <p:nvPr>
            <p:ph type="sldImg"/>
          </p:nvPr>
        </p:nvSpPr>
        <p:spPr>
          <a:solidFill>
            <a:srgbClr val="FFFFFF"/>
          </a:solidFill>
          <a:ln/>
        </p:spPr>
      </p:sp>
      <p:sp>
        <p:nvSpPr>
          <p:cNvPr id="2498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4A5A9E0-2DF3-8C41-B135-CECDBE0DB868}" type="slidenum">
              <a:rPr lang="en-US" sz="1300">
                <a:latin typeface="Times New Roman" charset="0"/>
              </a:rPr>
              <a:pPr/>
              <a:t>439</a:t>
            </a:fld>
            <a:endParaRPr lang="en-US" sz="1300" dirty="0">
              <a:latin typeface="Times New Roman" charset="0"/>
            </a:endParaRPr>
          </a:p>
        </p:txBody>
      </p:sp>
      <p:sp>
        <p:nvSpPr>
          <p:cNvPr id="251907" name="Rectangle 2"/>
          <p:cNvSpPr>
            <a:spLocks noGrp="1" noRot="1" noChangeAspect="1" noChangeArrowheads="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FE57EA7-318F-4E42-B079-2E3E557AC561}" type="slidenum">
              <a:rPr lang="en-US" sz="1300">
                <a:latin typeface="Times New Roman" charset="0"/>
              </a:rPr>
              <a:pPr/>
              <a:t>440</a:t>
            </a:fld>
            <a:endParaRPr lang="en-US" sz="1300" dirty="0">
              <a:latin typeface="Times New Roman" charset="0"/>
            </a:endParaRPr>
          </a:p>
        </p:txBody>
      </p:sp>
      <p:sp>
        <p:nvSpPr>
          <p:cNvPr id="253955" name="Rectangle 2"/>
          <p:cNvSpPr>
            <a:spLocks noGrp="1" noRot="1" noChangeAspect="1" noChangeArrowheads="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B77A72A-A8D9-A949-B467-C0A37D4B1B52}" type="slidenum">
              <a:rPr lang="en-US" sz="1300">
                <a:latin typeface="Times New Roman" charset="0"/>
              </a:rPr>
              <a:pPr/>
              <a:t>441</a:t>
            </a:fld>
            <a:endParaRPr lang="en-US" sz="1300" dirty="0">
              <a:latin typeface="Times New Roman" charset="0"/>
            </a:endParaRPr>
          </a:p>
        </p:txBody>
      </p:sp>
      <p:sp>
        <p:nvSpPr>
          <p:cNvPr id="256003" name="Rectangle 2"/>
          <p:cNvSpPr>
            <a:spLocks noGrp="1" noRot="1" noChangeAspect="1" noChangeArrowheads="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8E864A9-B929-5E4E-AA8D-146B84F4D153}" type="slidenum">
              <a:rPr lang="en-US" sz="1300">
                <a:latin typeface="Times New Roman" charset="0"/>
              </a:rPr>
              <a:pPr/>
              <a:t>442</a:t>
            </a:fld>
            <a:endParaRPr lang="en-US" sz="1300" dirty="0">
              <a:latin typeface="Times New Roman" charset="0"/>
            </a:endParaRPr>
          </a:p>
        </p:txBody>
      </p:sp>
      <p:sp>
        <p:nvSpPr>
          <p:cNvPr id="258051" name="Rectangle 2"/>
          <p:cNvSpPr>
            <a:spLocks noGrp="1" noRot="1" noChangeAspect="1" noChangeArrowheads="1"/>
          </p:cNvSpPr>
          <p:nvPr>
            <p:ph type="sldImg"/>
          </p:nvPr>
        </p:nvSpPr>
        <p:spPr>
          <a:solidFill>
            <a:srgbClr val="FFFFFF"/>
          </a:solidFill>
          <a:ln/>
        </p:spPr>
      </p:sp>
      <p:sp>
        <p:nvSpPr>
          <p:cNvPr id="2580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01AB76E-2634-3D4F-90F2-C3A0E2AAFBDC}" type="slidenum">
              <a:rPr lang="en-US" sz="1300">
                <a:latin typeface="Times New Roman" charset="0"/>
              </a:rPr>
              <a:pPr/>
              <a:t>443</a:t>
            </a:fld>
            <a:endParaRPr lang="en-US" sz="1300" dirty="0">
              <a:latin typeface="Times New Roman" charset="0"/>
            </a:endParaRPr>
          </a:p>
        </p:txBody>
      </p:sp>
      <p:sp>
        <p:nvSpPr>
          <p:cNvPr id="260099" name="Rectangle 2"/>
          <p:cNvSpPr>
            <a:spLocks noGrp="1" noRot="1" noChangeAspect="1" noChangeArrowheads="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3F73FB7-B790-BC41-B71E-A978B55CC375}" type="slidenum">
              <a:rPr lang="en-US" sz="1300">
                <a:latin typeface="Times New Roman" charset="0"/>
              </a:rPr>
              <a:pPr/>
              <a:t>444</a:t>
            </a:fld>
            <a:endParaRPr lang="en-US" sz="1300" dirty="0">
              <a:latin typeface="Times New Roman" charset="0"/>
            </a:endParaRPr>
          </a:p>
        </p:txBody>
      </p:sp>
      <p:sp>
        <p:nvSpPr>
          <p:cNvPr id="262147" name="Rectangle 2"/>
          <p:cNvSpPr>
            <a:spLocks noGrp="1" noRot="1" noChangeAspect="1" noChangeArrowheads="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D1C2856-54BB-A245-8734-D2500D2E5745}" type="slidenum">
              <a:rPr lang="en-US" sz="1300">
                <a:latin typeface="Times New Roman" charset="0"/>
              </a:rPr>
              <a:pPr/>
              <a:t>445</a:t>
            </a:fld>
            <a:endParaRPr lang="en-US" sz="1300" dirty="0">
              <a:latin typeface="Times New Roman" charset="0"/>
            </a:endParaRPr>
          </a:p>
        </p:txBody>
      </p:sp>
      <p:sp>
        <p:nvSpPr>
          <p:cNvPr id="264195" name="Rectangle 2"/>
          <p:cNvSpPr>
            <a:spLocks noGrp="1" noRot="1" noChangeAspect="1" noChangeArrowheads="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0C187C8-9460-0147-957D-3ADC8C8C462F}" type="slidenum">
              <a:rPr lang="en-US" sz="1300">
                <a:latin typeface="Times New Roman" charset="0"/>
              </a:rPr>
              <a:pPr/>
              <a:t>446</a:t>
            </a:fld>
            <a:endParaRPr lang="en-US" sz="1300" dirty="0">
              <a:latin typeface="Times New Roman" charset="0"/>
            </a:endParaRPr>
          </a:p>
        </p:txBody>
      </p:sp>
      <p:sp>
        <p:nvSpPr>
          <p:cNvPr id="266243" name="Rectangle 2"/>
          <p:cNvSpPr>
            <a:spLocks noGrp="1" noRot="1" noChangeAspect="1" noChangeArrowheads="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877BEB6-2085-AF4A-92B0-37C8CE60A749}" type="slidenum">
              <a:rPr lang="en-US" sz="1300">
                <a:latin typeface="Times New Roman" charset="0"/>
              </a:rPr>
              <a:pPr/>
              <a:t>46</a:t>
            </a:fld>
            <a:endParaRPr lang="en-US" sz="1300">
              <a:latin typeface="Times New Roman"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B280A99-8E70-2C42-8739-F6BA644CF1A0}" type="slidenum">
              <a:rPr lang="en-US" sz="1300">
                <a:latin typeface="Times New Roman" charset="0"/>
              </a:rPr>
              <a:pPr/>
              <a:t>447</a:t>
            </a:fld>
            <a:endParaRPr lang="en-US" sz="1300" dirty="0">
              <a:latin typeface="Times New Roman" charset="0"/>
            </a:endParaRPr>
          </a:p>
        </p:txBody>
      </p:sp>
      <p:sp>
        <p:nvSpPr>
          <p:cNvPr id="268291" name="Rectangle 2"/>
          <p:cNvSpPr>
            <a:spLocks noGrp="1" noRot="1" noChangeAspect="1" noChangeArrowheads="1"/>
          </p:cNvSpPr>
          <p:nvPr>
            <p:ph type="sldImg"/>
          </p:nvPr>
        </p:nvSpPr>
        <p:spPr>
          <a:solidFill>
            <a:srgbClr val="FFFFFF"/>
          </a:solidFill>
          <a:ln/>
        </p:spPr>
      </p:sp>
      <p:sp>
        <p:nvSpPr>
          <p:cNvPr id="2682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4D707A8-D537-1242-BDA5-A0815499D492}" type="slidenum">
              <a:rPr lang="en-US" sz="1300">
                <a:latin typeface="Times New Roman" charset="0"/>
              </a:rPr>
              <a:pPr/>
              <a:t>448</a:t>
            </a:fld>
            <a:endParaRPr lang="en-US" sz="1300" dirty="0">
              <a:latin typeface="Times New Roman" charset="0"/>
            </a:endParaRPr>
          </a:p>
        </p:txBody>
      </p:sp>
      <p:sp>
        <p:nvSpPr>
          <p:cNvPr id="270339" name="Rectangle 2"/>
          <p:cNvSpPr>
            <a:spLocks noGrp="1" noRot="1" noChangeAspect="1" noChangeArrowheads="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4A6929F-D63A-5545-BA72-363854752ABA}" type="slidenum">
              <a:rPr lang="en-US" sz="1300">
                <a:latin typeface="Times New Roman" charset="0"/>
              </a:rPr>
              <a:pPr/>
              <a:t>450</a:t>
            </a:fld>
            <a:endParaRPr lang="en-US" sz="130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7D18781-D19D-D74E-973A-DAA01D7E9CB0}" type="slidenum">
              <a:rPr lang="en-US" sz="1300">
                <a:latin typeface="Times New Roman" charset="0"/>
              </a:rPr>
              <a:pPr/>
              <a:t>451</a:t>
            </a:fld>
            <a:endParaRPr lang="en-US" sz="1300">
              <a:latin typeface="Times New Roman" charset="0"/>
            </a:endParaRPr>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B7D0F06-EF74-7A42-A32E-D42810AE86AF}" type="slidenum">
              <a:rPr lang="en-US" sz="1300">
                <a:latin typeface="Times New Roman" charset="0"/>
              </a:rPr>
              <a:pPr/>
              <a:t>452</a:t>
            </a:fld>
            <a:endParaRPr lang="en-US" sz="13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C3E43FF-D4C4-E040-9A87-ED171B6EB2DF}" type="slidenum">
              <a:rPr lang="en-US" sz="1300">
                <a:latin typeface="Times New Roman" charset="0"/>
              </a:rPr>
              <a:pPr/>
              <a:t>453</a:t>
            </a:fld>
            <a:endParaRPr lang="en-US" sz="13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776734A-BD0F-A747-A2B3-36B63A4C6587}" type="slidenum">
              <a:rPr lang="en-US" sz="1300">
                <a:latin typeface="Times New Roman" charset="0"/>
              </a:rPr>
              <a:pPr/>
              <a:t>454</a:t>
            </a:fld>
            <a:endParaRPr lang="en-US" sz="130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B5857B6-BD30-1242-B95B-581618A3E438}" type="slidenum">
              <a:rPr lang="en-US" sz="1300">
                <a:latin typeface="Times New Roman" charset="0"/>
              </a:rPr>
              <a:pPr/>
              <a:t>455</a:t>
            </a:fld>
            <a:endParaRPr lang="en-US" sz="130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480D767-1D8C-8645-8770-F0BD89547B66}" type="slidenum">
              <a:rPr lang="en-US" sz="1300">
                <a:latin typeface="Times New Roman" charset="0"/>
              </a:rPr>
              <a:pPr/>
              <a:t>456</a:t>
            </a:fld>
            <a:endParaRPr lang="en-US" sz="130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AF38931-E144-9145-976A-B592A5F05D37}" type="slidenum">
              <a:rPr lang="en-US" sz="1300">
                <a:latin typeface="Times New Roman" charset="0"/>
              </a:rPr>
              <a:pPr/>
              <a:t>457</a:t>
            </a:fld>
            <a:endParaRPr lang="en-US" sz="130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389322-A261-4042-8F45-7B76F259E821}" type="slidenum">
              <a:rPr lang="en-US" sz="1300">
                <a:latin typeface="Times New Roman" charset="0"/>
              </a:rPr>
              <a:pPr/>
              <a:t>47</a:t>
            </a:fld>
            <a:endParaRPr lang="en-US" sz="1300">
              <a:latin typeface="Times New Roman" charset="0"/>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B57F9D3-0463-3D4A-B8AB-3358FB3B1B7D}" type="slidenum">
              <a:rPr lang="en-US" sz="1300">
                <a:latin typeface="Times New Roman" charset="0"/>
              </a:rPr>
              <a:pPr/>
              <a:t>458</a:t>
            </a:fld>
            <a:endParaRPr lang="en-US" sz="130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67AF641-E6A5-4C4B-B96A-1AAD841A6693}" type="slidenum">
              <a:rPr lang="en-US" sz="1300">
                <a:latin typeface="Times New Roman" charset="0"/>
              </a:rPr>
              <a:pPr/>
              <a:t>459</a:t>
            </a:fld>
            <a:endParaRPr lang="en-US" sz="130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F9CD218-34C3-584C-BACD-1447054D1097}" type="slidenum">
              <a:rPr lang="en-US" sz="1300">
                <a:latin typeface="Times New Roman" charset="0"/>
              </a:rPr>
              <a:pPr/>
              <a:t>460</a:t>
            </a:fld>
            <a:endParaRPr lang="en-US" sz="130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964E9A0-7580-8A4D-974D-33A22A14E56B}" type="slidenum">
              <a:rPr lang="en-US" sz="1300">
                <a:latin typeface="Times New Roman" charset="0"/>
              </a:rPr>
              <a:pPr/>
              <a:t>461</a:t>
            </a:fld>
            <a:endParaRPr lang="en-US" sz="130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91B61E0-05EB-E440-A295-70F6FF6E3753}" type="slidenum">
              <a:rPr lang="en-US" sz="1300">
                <a:latin typeface="Times New Roman" charset="0"/>
              </a:rPr>
              <a:pPr/>
              <a:t>462</a:t>
            </a:fld>
            <a:endParaRPr lang="en-US" sz="130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A168683-71B0-6A40-9795-8E434864EF8E}" type="slidenum">
              <a:rPr lang="en-US" sz="1300">
                <a:latin typeface="Times New Roman" charset="0"/>
              </a:rPr>
              <a:pPr/>
              <a:t>463</a:t>
            </a:fld>
            <a:endParaRPr lang="en-US" sz="130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972ADA4-7CAC-DE45-A609-0620722B5BA7}" type="slidenum">
              <a:rPr lang="en-US" sz="1300">
                <a:latin typeface="Times New Roman" charset="0"/>
              </a:rPr>
              <a:pPr/>
              <a:t>464</a:t>
            </a:fld>
            <a:endParaRPr lang="en-US" sz="130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056D999-1182-1B46-8BF6-5DCA29BD1C10}" type="slidenum">
              <a:rPr lang="en-US" sz="1300">
                <a:latin typeface="Times New Roman" charset="0"/>
              </a:rPr>
              <a:pPr/>
              <a:t>465</a:t>
            </a:fld>
            <a:endParaRPr lang="en-US" sz="1300">
              <a:latin typeface="Times New Roman"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3A347C9-F3CC-C94A-AA1D-437CF75EC4B9}" type="slidenum">
              <a:rPr lang="en-US" sz="1300">
                <a:latin typeface="Times New Roman" charset="0"/>
              </a:rPr>
              <a:pPr/>
              <a:t>466</a:t>
            </a:fld>
            <a:endParaRPr lang="en-US" sz="130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21962A6-9068-E74F-9393-2D6A8B58657F}" type="slidenum">
              <a:rPr lang="en-US" sz="1300">
                <a:latin typeface="Times New Roman" charset="0"/>
              </a:rPr>
              <a:pPr/>
              <a:t>467</a:t>
            </a:fld>
            <a:endParaRPr lang="en-US" sz="1300">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643005F-D3D8-EE43-ACAE-07FB56BEC8EA}" type="slidenum">
              <a:rPr lang="en-US" sz="1300">
                <a:latin typeface="Times New Roman" charset="0"/>
              </a:rPr>
              <a:pPr/>
              <a:t>48</a:t>
            </a:fld>
            <a:endParaRPr lang="en-US" sz="1300">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4F59185-84C6-C944-9BAC-72162E6A01DC}" type="slidenum">
              <a:rPr lang="en-US" sz="1300">
                <a:latin typeface="Times New Roman" charset="0"/>
              </a:rPr>
              <a:pPr/>
              <a:t>468</a:t>
            </a:fld>
            <a:endParaRPr lang="en-US" sz="130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00B4CF1-3EB7-6749-AD0A-8CAACEE341EE}" type="slidenum">
              <a:rPr lang="en-US" sz="1300">
                <a:latin typeface="Times New Roman" charset="0"/>
              </a:rPr>
              <a:pPr/>
              <a:t>469</a:t>
            </a:fld>
            <a:endParaRPr lang="en-US" sz="130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EE5F139-A33C-054B-8AE5-088D449CA75C}" type="slidenum">
              <a:rPr lang="en-US" sz="1300">
                <a:latin typeface="Times New Roman" charset="0"/>
              </a:rPr>
              <a:pPr/>
              <a:t>470</a:t>
            </a:fld>
            <a:endParaRPr lang="en-US" sz="130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AC5675E-1FD8-0E4D-843B-F348E355F52B}" type="slidenum">
              <a:rPr lang="en-US" sz="1300">
                <a:latin typeface="Times New Roman" charset="0"/>
              </a:rPr>
              <a:pPr/>
              <a:t>471</a:t>
            </a:fld>
            <a:endParaRPr lang="en-US" sz="1300">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30C4DA5-5FE5-FE48-B216-AF521E948D6A}" type="slidenum">
              <a:rPr lang="en-US" sz="1300">
                <a:latin typeface="Times New Roman" charset="0"/>
              </a:rPr>
              <a:pPr/>
              <a:t>472</a:t>
            </a:fld>
            <a:endParaRPr lang="en-US" sz="130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2451ED-0277-FA4D-BC92-867B1C3DDE85}" type="slidenum">
              <a:rPr lang="en-US" sz="1300">
                <a:latin typeface="Times New Roman" charset="0"/>
              </a:rPr>
              <a:pPr/>
              <a:t>473</a:t>
            </a:fld>
            <a:endParaRPr lang="en-US" sz="130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034FE98-DACF-EA42-9E96-7A05F3C6F325}" type="slidenum">
              <a:rPr lang="en-US" sz="1300">
                <a:latin typeface="Times New Roman" charset="0"/>
              </a:rPr>
              <a:pPr/>
              <a:t>474</a:t>
            </a:fld>
            <a:endParaRPr lang="en-US" sz="130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65D944D-64E5-2342-8EB6-5A3D0CE0F13E}" type="slidenum">
              <a:rPr lang="en-US" sz="1300">
                <a:latin typeface="Times New Roman" charset="0"/>
              </a:rPr>
              <a:pPr/>
              <a:t>475</a:t>
            </a:fld>
            <a:endParaRPr lang="en-US" sz="130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056D999-1182-1B46-8BF6-5DCA29BD1C10}" type="slidenum">
              <a:rPr lang="en-US" sz="1300">
                <a:latin typeface="Times New Roman" charset="0"/>
              </a:rPr>
              <a:pPr/>
              <a:t>476</a:t>
            </a:fld>
            <a:endParaRPr lang="en-US" sz="1300">
              <a:latin typeface="Times New Roman"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3E22987-48A4-4743-AF60-6A7D734F372D}" type="slidenum">
              <a:rPr lang="en-US" sz="1300">
                <a:latin typeface="Times New Roman" charset="0"/>
              </a:rPr>
              <a:pPr/>
              <a:t>477</a:t>
            </a:fld>
            <a:endParaRPr lang="en-US" sz="130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C761EDA-9B9C-BC4C-B757-13823A41102F}" type="slidenum">
              <a:rPr lang="en-US" sz="1300">
                <a:latin typeface="Times New Roman" charset="0"/>
              </a:rPr>
              <a:pPr/>
              <a:t>49</a:t>
            </a:fld>
            <a:endParaRPr lang="en-US" sz="1300">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7E23890-D54C-3F40-BA59-3BBD14598FFD}" type="slidenum">
              <a:rPr lang="en-US" sz="1300">
                <a:latin typeface="Times New Roman" charset="0"/>
              </a:rPr>
              <a:pPr/>
              <a:t>478</a:t>
            </a:fld>
            <a:endParaRPr lang="en-US" sz="130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FC1CA3E-7627-B64D-A5D7-C6ABA20173B0}" type="slidenum">
              <a:rPr lang="en-US" sz="1300">
                <a:latin typeface="Times New Roman" charset="0"/>
              </a:rPr>
              <a:pPr/>
              <a:t>479</a:t>
            </a:fld>
            <a:endParaRPr lang="en-US" sz="130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FC9D999-29DC-2B47-96B4-9F3A68BE0CB2}" type="slidenum">
              <a:rPr lang="en-US" sz="1300">
                <a:latin typeface="Times New Roman" charset="0"/>
              </a:rPr>
              <a:pPr/>
              <a:t>480</a:t>
            </a:fld>
            <a:endParaRPr lang="en-US" sz="130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A0171B1-8F96-3346-B7C2-665AC2577EFE}" type="slidenum">
              <a:rPr lang="en-US" sz="1300">
                <a:latin typeface="Times New Roman" charset="0"/>
              </a:rPr>
              <a:pPr/>
              <a:t>481</a:t>
            </a:fld>
            <a:endParaRPr lang="en-US" sz="130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056D999-1182-1B46-8BF6-5DCA29BD1C10}" type="slidenum">
              <a:rPr lang="en-US" sz="1300">
                <a:latin typeface="Times New Roman" charset="0"/>
              </a:rPr>
              <a:pPr/>
              <a:t>482</a:t>
            </a:fld>
            <a:endParaRPr lang="en-US" sz="1300">
              <a:latin typeface="Times New Roman"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954C724-57B3-DC4D-BB53-0C48D24B1635}" type="slidenum">
              <a:rPr lang="en-US" sz="1300">
                <a:latin typeface="Times New Roman" charset="0"/>
              </a:rPr>
              <a:pPr/>
              <a:t>483</a:t>
            </a:fld>
            <a:endParaRPr lang="en-US" sz="130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8D4588D-CBF2-4445-957B-4E0022763F6A}" type="slidenum">
              <a:rPr lang="en-US" sz="1300">
                <a:latin typeface="Times New Roman" charset="0"/>
              </a:rPr>
              <a:pPr/>
              <a:t>484</a:t>
            </a:fld>
            <a:endParaRPr lang="en-US" sz="130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8849302-E5DE-CD48-96C9-C08B65AD2213}" type="slidenum">
              <a:rPr lang="en-US" sz="1300">
                <a:latin typeface="Times New Roman" charset="0"/>
              </a:rPr>
              <a:pPr/>
              <a:t>485</a:t>
            </a:fld>
            <a:endParaRPr lang="en-US" sz="130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3428F69-1FCE-4A4B-9ACA-71776105BE35}" type="slidenum">
              <a:rPr lang="en-US" sz="1300">
                <a:latin typeface="Times New Roman" charset="0"/>
              </a:rPr>
              <a:pPr/>
              <a:t>486</a:t>
            </a:fld>
            <a:endParaRPr lang="en-US" sz="130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4F470B1-08BD-114F-B946-ECF443005EBA}" type="slidenum">
              <a:rPr lang="en-US" sz="1300">
                <a:latin typeface="Times New Roman" charset="0"/>
              </a:rPr>
              <a:pPr/>
              <a:t>487</a:t>
            </a:fld>
            <a:endParaRPr lang="en-US" sz="130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0736A35B-D1A1-B841-937B-B525DE93820B}" type="slidenum">
              <a:rPr lang="en-US" sz="1300">
                <a:latin typeface="Times New Roman" charset="0"/>
              </a:rPr>
              <a:pPr/>
              <a:t>50</a:t>
            </a:fld>
            <a:endParaRPr lang="en-US" sz="1300">
              <a:latin typeface="Times New Roman"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A5A3872-AD91-6647-973D-ECEE6E85C7A2}" type="slidenum">
              <a:rPr lang="en-US" sz="1300">
                <a:latin typeface="Times New Roman" charset="0"/>
              </a:rPr>
              <a:pPr/>
              <a:t>488</a:t>
            </a:fld>
            <a:endParaRPr lang="en-US" sz="130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6A1DF70-427D-854A-B37C-BDE26318E191}" type="slidenum">
              <a:rPr lang="en-US" sz="1300">
                <a:latin typeface="Times New Roman" charset="0"/>
              </a:rPr>
              <a:pPr/>
              <a:t>489</a:t>
            </a:fld>
            <a:endParaRPr lang="en-US" sz="130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8D335BC-9052-0E46-B589-5F118F250A5E}" type="slidenum">
              <a:rPr lang="en-US" sz="1300">
                <a:latin typeface="Times New Roman" charset="0"/>
              </a:rPr>
              <a:pPr/>
              <a:t>490</a:t>
            </a:fld>
            <a:endParaRPr lang="en-US" sz="130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C5EDFA9-D3BA-B745-A878-CC51F2E83DA3}" type="slidenum">
              <a:rPr lang="en-US" sz="1300">
                <a:latin typeface="Times New Roman" charset="0"/>
              </a:rPr>
              <a:pPr/>
              <a:t>491</a:t>
            </a:fld>
            <a:endParaRPr lang="en-US" sz="130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D71574E-56E4-7E47-AC21-761EF1A0874B}" type="slidenum">
              <a:rPr lang="en-US" sz="1300">
                <a:latin typeface="Times New Roman" charset="0"/>
              </a:rPr>
              <a:pPr/>
              <a:t>492</a:t>
            </a:fld>
            <a:endParaRPr lang="en-US" sz="130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938284A-FA7F-D14F-8700-6FC39B14CFA7}" type="slidenum">
              <a:rPr lang="en-US" sz="1300">
                <a:latin typeface="Times New Roman" charset="0"/>
              </a:rPr>
              <a:pPr/>
              <a:t>493</a:t>
            </a:fld>
            <a:endParaRPr lang="en-US" sz="130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056D999-1182-1B46-8BF6-5DCA29BD1C10}" type="slidenum">
              <a:rPr lang="en-US" sz="1300">
                <a:latin typeface="Times New Roman" charset="0"/>
              </a:rPr>
              <a:pPr/>
              <a:t>494</a:t>
            </a:fld>
            <a:endParaRPr lang="en-US" sz="1300">
              <a:latin typeface="Times New Roman"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6B7AD1-93F4-FB42-98BB-5AB98F87A028}" type="slidenum">
              <a:rPr lang="en-US" sz="1300">
                <a:latin typeface="Times New Roman" charset="0"/>
              </a:rPr>
              <a:pPr/>
              <a:t>495</a:t>
            </a:fld>
            <a:endParaRPr lang="en-US" sz="1300">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AD30B77-381B-AA45-83BE-6B5276126E0B}" type="slidenum">
              <a:rPr lang="en-US" sz="1300">
                <a:latin typeface="Times New Roman" charset="0"/>
              </a:rPr>
              <a:pPr/>
              <a:t>496</a:t>
            </a:fld>
            <a:endParaRPr lang="en-US" sz="130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DF25582-CE1A-3D4D-938B-2A7844434DBD}" type="slidenum">
              <a:rPr lang="en-US" sz="1300">
                <a:latin typeface="Times New Roman" charset="0"/>
              </a:rPr>
              <a:pPr/>
              <a:t>497</a:t>
            </a:fld>
            <a:endParaRPr lang="en-US" sz="1300">
              <a:latin typeface="Times New Roman" charset="0"/>
            </a:endParaRPr>
          </a:p>
        </p:txBody>
      </p:sp>
      <p:sp>
        <p:nvSpPr>
          <p:cNvPr id="120835" name="Rectangle 2"/>
          <p:cNvSpPr>
            <a:spLocks noGrp="1" noRot="1" noChangeAspect="1" noChangeArrowheads="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B592591-C7E4-504D-BFB7-BDBE01492284}" type="slidenum">
              <a:rPr lang="en-US" sz="1300">
                <a:latin typeface="Times New Roman" charset="0"/>
              </a:rPr>
              <a:pPr/>
              <a:t>51</a:t>
            </a:fld>
            <a:endParaRPr lang="en-US" sz="1300">
              <a:latin typeface="Times New Roman"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5439099-C837-5F49-B899-BEEB02A3C523}" type="slidenum">
              <a:rPr lang="en-US" sz="1300">
                <a:latin typeface="Times New Roman" charset="0"/>
              </a:rPr>
              <a:pPr/>
              <a:t>498</a:t>
            </a:fld>
            <a:endParaRPr lang="en-US" sz="1300">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78FBF74-5BF6-274D-9A0A-0ADBB70DBA8B}" type="slidenum">
              <a:rPr lang="en-US" sz="1300">
                <a:latin typeface="Times New Roman" charset="0"/>
              </a:rPr>
              <a:pPr/>
              <a:t>499</a:t>
            </a:fld>
            <a:endParaRPr lang="en-US" sz="130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BA4564D-B7F2-8E4C-923A-3B350270A0C7}" type="slidenum">
              <a:rPr lang="en-US" sz="1300">
                <a:latin typeface="Times New Roman" charset="0"/>
              </a:rPr>
              <a:pPr/>
              <a:t>500</a:t>
            </a:fld>
            <a:endParaRPr lang="en-US" sz="130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9000998-DCD9-D64C-BD66-2AE15B36A094}" type="slidenum">
              <a:rPr lang="en-US" sz="1300">
                <a:latin typeface="Times New Roman" charset="0"/>
              </a:rPr>
              <a:pPr/>
              <a:t>501</a:t>
            </a:fld>
            <a:endParaRPr lang="en-US" sz="130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8B823F3-E74C-1D44-9A90-AA75B5D1633D}" type="slidenum">
              <a:rPr lang="en-US" sz="1300">
                <a:latin typeface="Times New Roman" charset="0"/>
              </a:rPr>
              <a:pPr/>
              <a:t>502</a:t>
            </a:fld>
            <a:endParaRPr lang="en-US" sz="130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989724B-1CDA-C547-9DDE-39C50599B32A}" type="slidenum">
              <a:rPr lang="en-US" sz="1300">
                <a:latin typeface="Times New Roman" charset="0"/>
              </a:rPr>
              <a:pPr/>
              <a:t>503</a:t>
            </a:fld>
            <a:endParaRPr lang="en-US" sz="130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CC66FFC-64E8-E24E-AD4C-0113799738F3}" type="slidenum">
              <a:rPr lang="en-US" sz="1300">
                <a:latin typeface="Times New Roman" charset="0"/>
              </a:rPr>
              <a:pPr/>
              <a:t>504</a:t>
            </a:fld>
            <a:endParaRPr lang="en-US" sz="130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3FD04D-8DEC-6443-BFE7-FF8D6E6680A8}" type="slidenum">
              <a:rPr lang="en-US" sz="1300">
                <a:latin typeface="Times New Roman" charset="0"/>
              </a:rPr>
              <a:pPr/>
              <a:t>505</a:t>
            </a:fld>
            <a:endParaRPr lang="en-US" sz="1300">
              <a:latin typeface="Times New Roman" charset="0"/>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CAA1742-4BA1-3149-814C-5A0877E6C086}" type="slidenum">
              <a:rPr lang="en-US" sz="1300">
                <a:latin typeface="Times New Roman" charset="0"/>
              </a:rPr>
              <a:pPr/>
              <a:t>506</a:t>
            </a:fld>
            <a:endParaRPr lang="en-US" sz="130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5392E57-6E52-F049-BFFA-49780B791AB6}" type="slidenum">
              <a:rPr lang="en-US" sz="1300">
                <a:latin typeface="Times New Roman" charset="0"/>
              </a:rPr>
              <a:pPr/>
              <a:t>507</a:t>
            </a:fld>
            <a:endParaRPr lang="en-US" sz="130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7836C4D-EEF8-C84F-947B-1008DC5CB1FA}" type="slidenum">
              <a:rPr lang="en-US" sz="1300">
                <a:latin typeface="Times New Roman" charset="0"/>
              </a:rPr>
              <a:pPr/>
              <a:t>7</a:t>
            </a:fld>
            <a:endParaRPr lang="en-US" sz="1300">
              <a:latin typeface="Times New Roman"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ACA2D81-30FD-BE45-A287-52018E1622A9}" type="slidenum">
              <a:rPr lang="en-US" sz="1300">
                <a:latin typeface="Times New Roman" charset="0"/>
              </a:rPr>
              <a:pPr/>
              <a:t>52</a:t>
            </a:fld>
            <a:endParaRPr lang="en-US" sz="1300">
              <a:latin typeface="Times New Roman"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93E638E-E12F-1947-8FF5-032BAA411CFE}" type="slidenum">
              <a:rPr lang="en-US" sz="1300">
                <a:latin typeface="Times New Roman" charset="0"/>
              </a:rPr>
              <a:pPr/>
              <a:t>508</a:t>
            </a:fld>
            <a:endParaRPr lang="en-US" sz="130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CD1150D-872A-0240-BE17-C3F3F179FB9C}" type="slidenum">
              <a:rPr lang="en-US" sz="1300">
                <a:latin typeface="Times New Roman" charset="0"/>
              </a:rPr>
              <a:pPr/>
              <a:t>509</a:t>
            </a:fld>
            <a:endParaRPr lang="en-US" sz="130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967E4F0-0B58-A24D-9AB6-88FEA9DF4ABB}" type="slidenum">
              <a:rPr lang="en-US" sz="1300">
                <a:latin typeface="Times New Roman" charset="0"/>
              </a:rPr>
              <a:pPr/>
              <a:t>510</a:t>
            </a:fld>
            <a:endParaRPr lang="en-US" sz="130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3813EB9-6D42-664D-B428-8D987DE928C3}" type="slidenum">
              <a:rPr lang="en-US" sz="1300">
                <a:latin typeface="Times New Roman" charset="0"/>
              </a:rPr>
              <a:pPr/>
              <a:t>511</a:t>
            </a:fld>
            <a:endParaRPr lang="en-US" sz="130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3FD04D-8DEC-6443-BFE7-FF8D6E6680A8}" type="slidenum">
              <a:rPr lang="en-US" sz="1300">
                <a:latin typeface="Times New Roman" charset="0"/>
              </a:rPr>
              <a:pPr/>
              <a:t>512</a:t>
            </a:fld>
            <a:endParaRPr lang="en-US" sz="1300">
              <a:latin typeface="Times New Roman" charset="0"/>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DC0FBB9-099D-BA46-85FF-E27CCE7DD8DF}" type="slidenum">
              <a:rPr lang="en-US" sz="1300">
                <a:latin typeface="Times New Roman" charset="0"/>
              </a:rPr>
              <a:pPr/>
              <a:t>513</a:t>
            </a:fld>
            <a:endParaRPr lang="en-US" sz="130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65657F2-560A-AA42-8666-6CEC68739DE4}" type="slidenum">
              <a:rPr lang="en-US" sz="1300">
                <a:latin typeface="Times New Roman" charset="0"/>
              </a:rPr>
              <a:pPr/>
              <a:t>514</a:t>
            </a:fld>
            <a:endParaRPr lang="en-US" sz="130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FC10C3F-9615-CE4D-B6BF-480F56725789}" type="slidenum">
              <a:rPr lang="en-US" sz="1300">
                <a:latin typeface="Times New Roman" charset="0"/>
              </a:rPr>
              <a:pPr/>
              <a:t>515</a:t>
            </a:fld>
            <a:endParaRPr lang="en-US" sz="130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5A4D4DE-A435-8E41-9FE5-0EC6AA25BF5B}" type="slidenum">
              <a:rPr lang="en-US" sz="1300">
                <a:latin typeface="Times New Roman" charset="0"/>
              </a:rPr>
              <a:pPr/>
              <a:t>516</a:t>
            </a:fld>
            <a:endParaRPr lang="en-US" sz="130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186CC68-DBC3-2846-8EF6-5845E3C60655}" type="slidenum">
              <a:rPr lang="en-US" sz="1300">
                <a:latin typeface="Times New Roman" charset="0"/>
              </a:rPr>
              <a:pPr/>
              <a:t>517</a:t>
            </a:fld>
            <a:endParaRPr lang="en-US" sz="1300">
              <a:latin typeface="Times New Roman"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71B3FDD-D5D7-F54A-AB21-467DDC716EA2}" type="slidenum">
              <a:rPr lang="en-US" sz="1300">
                <a:latin typeface="Times New Roman" charset="0"/>
              </a:rPr>
              <a:pPr/>
              <a:t>53</a:t>
            </a:fld>
            <a:endParaRPr lang="en-US" sz="1300">
              <a:latin typeface="Times New Roman" charset="0"/>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E1895DA-C9FD-C44D-BD06-D30006986A6B}" type="slidenum">
              <a:rPr lang="en-US" sz="1300">
                <a:latin typeface="Times New Roman" charset="0"/>
              </a:rPr>
              <a:pPr/>
              <a:t>518</a:t>
            </a:fld>
            <a:endParaRPr lang="en-US" sz="1300">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A14B4FA-DE85-1E4C-B90F-A69DAA2A29BD}" type="slidenum">
              <a:rPr lang="en-US" sz="1300">
                <a:latin typeface="Times New Roman" charset="0"/>
              </a:rPr>
              <a:pPr/>
              <a:t>519</a:t>
            </a:fld>
            <a:endParaRPr lang="en-US" sz="1300">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3FD04D-8DEC-6443-BFE7-FF8D6E6680A8}" type="slidenum">
              <a:rPr lang="en-US" sz="1300">
                <a:latin typeface="Times New Roman" charset="0"/>
              </a:rPr>
              <a:pPr/>
              <a:t>520</a:t>
            </a:fld>
            <a:endParaRPr lang="en-US" sz="1300">
              <a:latin typeface="Times New Roman" charset="0"/>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915E814-3F65-6A46-BF81-35858D824FEE}" type="slidenum">
              <a:rPr lang="en-US" sz="1300">
                <a:latin typeface="Times New Roman" charset="0"/>
              </a:rPr>
              <a:pPr/>
              <a:t>521</a:t>
            </a:fld>
            <a:endParaRPr lang="en-US" sz="130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3FD04D-8DEC-6443-BFE7-FF8D6E6680A8}" type="slidenum">
              <a:rPr lang="en-US" sz="1300">
                <a:latin typeface="Times New Roman" charset="0"/>
              </a:rPr>
              <a:pPr/>
              <a:t>522</a:t>
            </a:fld>
            <a:endParaRPr lang="en-US" sz="1300">
              <a:latin typeface="Times New Roman" charset="0"/>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9926DA1-100A-A844-B717-30ADD57C2983}" type="slidenum">
              <a:rPr lang="en-US" sz="1300">
                <a:latin typeface="Times New Roman" charset="0"/>
              </a:rPr>
              <a:pPr/>
              <a:t>523</a:t>
            </a:fld>
            <a:endParaRPr lang="en-US" sz="1300">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2A81627-C849-674C-9081-3C6E90328094}" type="slidenum">
              <a:rPr lang="en-US" sz="1300">
                <a:latin typeface="Times New Roman" charset="0"/>
              </a:rPr>
              <a:pPr/>
              <a:t>524</a:t>
            </a:fld>
            <a:endParaRPr lang="en-US" sz="1300">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9DDB1BE-CDD8-2048-B5B1-31F7D8FE2640}" type="slidenum">
              <a:rPr lang="en-US" sz="1300">
                <a:latin typeface="Times New Roman" charset="0"/>
              </a:rPr>
              <a:pPr/>
              <a:t>525</a:t>
            </a:fld>
            <a:endParaRPr lang="en-US" sz="1300">
              <a:latin typeface="Times New Roman"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58B3FFC-2A4A-B241-95E8-988A806B09B6}" type="slidenum">
              <a:rPr lang="en-US" sz="1300">
                <a:latin typeface="Times New Roman" charset="0"/>
              </a:rPr>
              <a:pPr/>
              <a:t>526</a:t>
            </a:fld>
            <a:endParaRPr lang="en-US" sz="1300">
              <a:latin typeface="Times New Roman"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0BF78EA-A35D-5344-8F67-824FCD2989CB}" type="slidenum">
              <a:rPr lang="en-US" sz="1300">
                <a:latin typeface="Times New Roman" charset="0"/>
              </a:rPr>
              <a:pPr/>
              <a:t>527</a:t>
            </a:fld>
            <a:endParaRPr lang="en-US" sz="1300">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5ADB2F2-1FA8-BC4F-9F28-3AF41037ACC9}" type="slidenum">
              <a:rPr lang="en-US" sz="1300">
                <a:latin typeface="Times New Roman" charset="0"/>
              </a:rPr>
              <a:pPr/>
              <a:t>55</a:t>
            </a:fld>
            <a:endParaRPr lang="en-US" sz="1300">
              <a:latin typeface="Times New Roman"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81D398C-736B-7144-8DF3-C9284788EACF}" type="slidenum">
              <a:rPr lang="en-US" sz="1300">
                <a:latin typeface="Times New Roman" charset="0"/>
              </a:rPr>
              <a:pPr/>
              <a:t>528</a:t>
            </a:fld>
            <a:endParaRPr lang="en-US" sz="1300">
              <a:latin typeface="Times New Roman"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AE493C3-135C-CB42-8DD2-579D782C333B}" type="slidenum">
              <a:rPr lang="en-US" sz="1300">
                <a:latin typeface="Times New Roman" charset="0"/>
              </a:rPr>
              <a:pPr/>
              <a:t>529</a:t>
            </a:fld>
            <a:endParaRPr lang="en-US" sz="1300">
              <a:latin typeface="Times New Roman"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EFF8A09-DBC2-E540-A3BE-EDE1471DB8E1}" type="slidenum">
              <a:rPr lang="en-US" sz="1300">
                <a:latin typeface="Times New Roman" charset="0"/>
              </a:rPr>
              <a:pPr/>
              <a:t>530</a:t>
            </a:fld>
            <a:endParaRPr lang="en-US" sz="1300">
              <a:latin typeface="Times New Roman"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B30A583-7803-2544-A045-7790D62896B7}" type="slidenum">
              <a:rPr lang="en-US" sz="1300">
                <a:latin typeface="Times New Roman" charset="0"/>
              </a:rPr>
              <a:pPr/>
              <a:t>531</a:t>
            </a:fld>
            <a:endParaRPr lang="en-US" sz="1300">
              <a:latin typeface="Times New Roman"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7243CAD-9D00-784B-BBC2-944508D4FE94}" type="slidenum">
              <a:rPr lang="en-US" sz="1300">
                <a:latin typeface="Times New Roman" charset="0"/>
              </a:rPr>
              <a:pPr/>
              <a:t>532</a:t>
            </a:fld>
            <a:endParaRPr lang="en-US" sz="130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C91941D-E1F8-FB48-B54C-911F7A960574}" type="slidenum">
              <a:rPr lang="en-US" sz="1300">
                <a:latin typeface="Times New Roman" charset="0"/>
              </a:rPr>
              <a:pPr/>
              <a:t>533</a:t>
            </a:fld>
            <a:endParaRPr lang="en-US" sz="1300">
              <a:latin typeface="Times New Roman"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17B39B9-C7C4-E842-8647-1DB1125BD63F}" type="slidenum">
              <a:rPr lang="en-US" sz="1300">
                <a:latin typeface="Times New Roman" charset="0"/>
              </a:rPr>
              <a:pPr/>
              <a:t>534</a:t>
            </a:fld>
            <a:endParaRPr lang="en-US" sz="1300">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2CDD6AA-8F1E-CD41-BF1D-BC4B7B7A6AE4}" type="slidenum">
              <a:rPr lang="en-US" sz="1300">
                <a:latin typeface="Times New Roman" charset="0"/>
              </a:rPr>
              <a:pPr/>
              <a:t>535</a:t>
            </a:fld>
            <a:endParaRPr lang="en-US" sz="1300">
              <a:latin typeface="Times New Roman" charset="0"/>
            </a:endParaRPr>
          </a:p>
        </p:txBody>
      </p:sp>
      <p:sp>
        <p:nvSpPr>
          <p:cNvPr id="192515" name="Rectangle 2"/>
          <p:cNvSpPr>
            <a:spLocks noGrp="1" noRot="1" noChangeAspect="1" noChangeArrowheads="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DEFB14B-F225-1E46-927A-72E510D8AE12}" type="slidenum">
              <a:rPr lang="en-US" sz="1300">
                <a:latin typeface="Times New Roman" charset="0"/>
              </a:rPr>
              <a:pPr/>
              <a:t>536</a:t>
            </a:fld>
            <a:endParaRPr lang="en-US" sz="130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4E952E-2C9C-1B41-9849-6F2651D758EB}" type="slidenum">
              <a:rPr lang="en-US" sz="1300">
                <a:latin typeface="Times New Roman" charset="0"/>
              </a:rPr>
              <a:pPr/>
              <a:t>537</a:t>
            </a:fld>
            <a:endParaRPr lang="en-US" sz="1300">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0964518-D033-934B-9D3F-E9B4DD7C8650}" type="slidenum">
              <a:rPr lang="en-US" sz="1300">
                <a:latin typeface="Times New Roman" charset="0"/>
              </a:rPr>
              <a:pPr/>
              <a:t>56</a:t>
            </a:fld>
            <a:endParaRPr lang="en-US" sz="1300">
              <a:latin typeface="Times New Roman"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B7CA2DD-9A17-0A4A-85E6-CB9C3DC7306E}" type="slidenum">
              <a:rPr lang="en-US" sz="1300">
                <a:latin typeface="Times New Roman" charset="0"/>
              </a:rPr>
              <a:pPr/>
              <a:t>538</a:t>
            </a:fld>
            <a:endParaRPr lang="en-US" sz="1300">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208BB0D-B161-374A-90D6-0ACC70016911}" type="slidenum">
              <a:rPr lang="en-US" sz="1300">
                <a:latin typeface="Times New Roman" charset="0"/>
              </a:rPr>
              <a:pPr/>
              <a:t>539</a:t>
            </a:fld>
            <a:endParaRPr lang="en-US" sz="1300">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52E4FC8-9F61-AB42-88A3-4C565710F905}" type="slidenum">
              <a:rPr lang="en-US" sz="1300">
                <a:latin typeface="Times New Roman" charset="0"/>
              </a:rPr>
              <a:pPr/>
              <a:t>540</a:t>
            </a:fld>
            <a:endParaRPr lang="en-US" sz="1300">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93DB16-8F6B-594E-8322-DE0D41461AF3}" type="slidenum">
              <a:rPr lang="en-US" sz="1300">
                <a:latin typeface="Times New Roman" charset="0"/>
              </a:rPr>
              <a:pPr/>
              <a:t>541</a:t>
            </a:fld>
            <a:endParaRPr lang="en-US" sz="1300">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B9B2EEE-FE4E-1C40-862A-9A03B97777F5}" type="slidenum">
              <a:rPr lang="en-US" sz="1300">
                <a:latin typeface="Times New Roman" charset="0"/>
              </a:rPr>
              <a:pPr/>
              <a:t>542</a:t>
            </a:fld>
            <a:endParaRPr lang="en-US" sz="1300">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DF1EABB-3265-C54B-BB89-5E00F6DBFB16}" type="slidenum">
              <a:rPr lang="en-US" sz="1300">
                <a:latin typeface="Times New Roman" charset="0"/>
              </a:rPr>
              <a:pPr/>
              <a:t>543</a:t>
            </a:fld>
            <a:endParaRPr lang="en-US" sz="1300">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CB0D1CB-ED67-C641-AAAD-4BF672D3FABC}" type="slidenum">
              <a:rPr lang="en-US" sz="1300">
                <a:latin typeface="Times New Roman" charset="0"/>
              </a:rPr>
              <a:pPr/>
              <a:t>544</a:t>
            </a:fld>
            <a:endParaRPr lang="en-US" sz="1300">
              <a:latin typeface="Times New Roman" charset="0"/>
            </a:endParaRPr>
          </a:p>
        </p:txBody>
      </p:sp>
      <p:sp>
        <p:nvSpPr>
          <p:cNvPr id="210947" name="Rectangle 2"/>
          <p:cNvSpPr>
            <a:spLocks noGrp="1" noRot="1" noChangeAspect="1" noChangeArrowheads="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33E3192-4A3D-204E-AE05-4FD63D4EF309}" type="slidenum">
              <a:rPr lang="en-US" sz="1300">
                <a:latin typeface="Times New Roman" charset="0"/>
              </a:rPr>
              <a:pPr/>
              <a:t>545</a:t>
            </a:fld>
            <a:endParaRPr lang="en-US" sz="1300">
              <a:latin typeface="Times New Roman"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1F7E729-271F-8842-96E1-6C8846404EDD}" type="slidenum">
              <a:rPr lang="en-US" sz="1300">
                <a:latin typeface="Times New Roman" charset="0"/>
              </a:rPr>
              <a:pPr/>
              <a:t>546</a:t>
            </a:fld>
            <a:endParaRPr lang="en-US" sz="1300">
              <a:latin typeface="Times New Roman"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3E85DF-1831-AC44-A472-C3376EB8C612}" type="slidenum">
              <a:rPr lang="en-US" sz="1300">
                <a:latin typeface="Times New Roman" charset="0"/>
              </a:rPr>
              <a:pPr/>
              <a:t>547</a:t>
            </a:fld>
            <a:endParaRPr lang="en-US" sz="1300">
              <a:latin typeface="Times New Roman"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EA3A078-AA26-EB40-B25F-65463271E1A7}" type="slidenum">
              <a:rPr lang="en-US" sz="1300">
                <a:latin typeface="Times New Roman" charset="0"/>
              </a:rPr>
              <a:pPr/>
              <a:t>57</a:t>
            </a:fld>
            <a:endParaRPr lang="en-US" sz="1300">
              <a:latin typeface="Times New Roman"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ADBDB7B-EE8D-3C48-940C-4DA2F1B25B51}" type="slidenum">
              <a:rPr lang="en-US" sz="1300">
                <a:latin typeface="Times New Roman" charset="0"/>
              </a:rPr>
              <a:pPr/>
              <a:t>548</a:t>
            </a:fld>
            <a:endParaRPr lang="en-US" sz="1300">
              <a:latin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A1A7E58-6F0E-F14D-8091-B4F57B147221}" type="slidenum">
              <a:rPr lang="en-US" sz="1300">
                <a:latin typeface="Times New Roman" charset="0"/>
              </a:rPr>
              <a:pPr/>
              <a:t>549</a:t>
            </a:fld>
            <a:endParaRPr lang="en-US" sz="130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D0719DC-2D50-A840-A558-BCBC503F0126}" type="slidenum">
              <a:rPr lang="en-US" sz="1300">
                <a:latin typeface="Times New Roman" charset="0"/>
              </a:rPr>
              <a:pPr/>
              <a:t>550</a:t>
            </a:fld>
            <a:endParaRPr lang="en-US" sz="1300">
              <a:latin typeface="Times New Roman"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551</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123DC4F-4038-9A4C-9093-ABE0879FFC02}" type="slidenum">
              <a:rPr lang="en-US" sz="1300">
                <a:latin typeface="Times New Roman" charset="0"/>
              </a:rPr>
              <a:pPr/>
              <a:t>552</a:t>
            </a:fld>
            <a:endParaRPr lang="en-US" sz="1300">
              <a:latin typeface="Times New Roman"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04CF082-74F2-8540-8F10-042482E8F5CA}" type="slidenum">
              <a:rPr lang="en-US" sz="1300">
                <a:latin typeface="Times New Roman" charset="0"/>
              </a:rPr>
              <a:pPr/>
              <a:t>553</a:t>
            </a:fld>
            <a:endParaRPr lang="en-US" sz="1300">
              <a:latin typeface="Times New Roman"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2B4DA22-D20C-B044-99F1-1436AB973AC5}" type="slidenum">
              <a:rPr lang="en-US" sz="1300">
                <a:latin typeface="Times New Roman" charset="0"/>
              </a:rPr>
              <a:pPr/>
              <a:t>554</a:t>
            </a:fld>
            <a:endParaRPr lang="en-US" sz="1300">
              <a:latin typeface="Times New Roman"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555</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F6FAE37-50E4-5A43-A472-D4D16F2CFEEE}" type="slidenum">
              <a:rPr lang="en-US" sz="1300">
                <a:latin typeface="Times New Roman" charset="0"/>
              </a:rPr>
              <a:pPr/>
              <a:t>556</a:t>
            </a:fld>
            <a:endParaRPr lang="en-US" sz="1300">
              <a:latin typeface="Times New Roman"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ACF20FE-B903-224A-A2A4-272A7D6C0ACE}" type="slidenum">
              <a:rPr lang="en-US" sz="1300">
                <a:latin typeface="Times New Roman" charset="0"/>
              </a:rPr>
              <a:pPr/>
              <a:t>557</a:t>
            </a:fld>
            <a:endParaRPr lang="en-US" sz="1300">
              <a:latin typeface="Times New Roman"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2C2B57A-1152-CA4F-94F0-B4FAA3C7DD48}" type="slidenum">
              <a:rPr lang="en-US" sz="1300">
                <a:latin typeface="Times New Roman" charset="0"/>
              </a:rPr>
              <a:pPr/>
              <a:t>58</a:t>
            </a:fld>
            <a:endParaRPr lang="en-US" sz="1300">
              <a:latin typeface="Times New Roman"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2382684-BA2D-DB40-BA08-3270D9550472}" type="slidenum">
              <a:rPr lang="en-US" sz="1300">
                <a:latin typeface="Times New Roman" charset="0"/>
              </a:rPr>
              <a:pPr/>
              <a:t>558</a:t>
            </a:fld>
            <a:endParaRPr lang="en-US" sz="1300">
              <a:latin typeface="Times New Roman"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124435A-7719-8448-B3D7-34DBFD970572}" type="slidenum">
              <a:rPr lang="en-US" sz="1300">
                <a:latin typeface="Times New Roman" charset="0"/>
              </a:rPr>
              <a:pPr/>
              <a:t>559</a:t>
            </a:fld>
            <a:endParaRPr lang="en-US" sz="1300">
              <a:latin typeface="Times New Roman"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7923923-F3D2-2B4C-864B-2E40D7B432F6}" type="slidenum">
              <a:rPr lang="en-US" sz="1300">
                <a:latin typeface="Times New Roman" charset="0"/>
              </a:rPr>
              <a:pPr/>
              <a:t>560</a:t>
            </a:fld>
            <a:endParaRPr lang="en-US" sz="1300">
              <a:latin typeface="Times New Roman"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561</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8B9FB7B-E290-724C-9BD0-4F3572764317}" type="slidenum">
              <a:rPr lang="en-US" sz="1300">
                <a:latin typeface="Times New Roman" charset="0"/>
              </a:rPr>
              <a:pPr/>
              <a:t>562</a:t>
            </a:fld>
            <a:endParaRPr lang="en-US" sz="1300">
              <a:latin typeface="Times New Roman"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95F976E-5F23-E140-B5E2-E91C2B43F93D}" type="slidenum">
              <a:rPr lang="en-US" sz="1300">
                <a:latin typeface="Times New Roman" charset="0"/>
              </a:rPr>
              <a:pPr/>
              <a:t>563</a:t>
            </a:fld>
            <a:endParaRPr lang="en-US" sz="1300">
              <a:latin typeface="Times New Roman"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CCE9684-BA4B-6D4A-AF7D-0B6A20D130EB}" type="slidenum">
              <a:rPr lang="en-US" sz="1300">
                <a:latin typeface="Times New Roman" charset="0"/>
              </a:rPr>
              <a:pPr/>
              <a:t>564</a:t>
            </a:fld>
            <a:endParaRPr lang="en-US" sz="1300">
              <a:latin typeface="Times New Roman"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5B05263-7555-184A-A0A6-EF8B38AC0C43}" type="slidenum">
              <a:rPr lang="en-US" sz="1300">
                <a:latin typeface="Times New Roman" charset="0"/>
              </a:rPr>
              <a:pPr/>
              <a:t>565</a:t>
            </a:fld>
            <a:endParaRPr lang="en-US" sz="1300">
              <a:latin typeface="Times New Roman"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BFE8B8B-D67A-F24D-84C8-EE8678BB13E8}" type="slidenum">
              <a:rPr lang="en-US" sz="1300">
                <a:latin typeface="Times New Roman" charset="0"/>
              </a:rPr>
              <a:pPr/>
              <a:t>566</a:t>
            </a:fld>
            <a:endParaRPr lang="en-US" sz="1300">
              <a:latin typeface="Times New Roman"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3E73EDF-2711-6542-B710-C30977533566}" type="slidenum">
              <a:rPr lang="en-US" sz="1300">
                <a:latin typeface="Times New Roman" charset="0"/>
              </a:rPr>
              <a:pPr/>
              <a:t>567</a:t>
            </a:fld>
            <a:endParaRPr lang="en-US" sz="1300">
              <a:latin typeface="Times New Roman"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F2910E7-2F74-4845-B4A5-874057A64DA7}" type="slidenum">
              <a:rPr lang="en-US" sz="1300">
                <a:latin typeface="Times New Roman" charset="0"/>
              </a:rPr>
              <a:pPr/>
              <a:t>59</a:t>
            </a:fld>
            <a:endParaRPr lang="en-US" sz="1300">
              <a:latin typeface="Times New Roman"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BECA651-68FE-4B48-BE5D-745C72967BF2}" type="slidenum">
              <a:rPr lang="en-US" sz="1300">
                <a:latin typeface="Times New Roman" charset="0"/>
              </a:rPr>
              <a:pPr/>
              <a:t>568</a:t>
            </a:fld>
            <a:endParaRPr lang="en-US" sz="1300">
              <a:latin typeface="Times New Roman"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8F73695-B339-1347-94BD-1BE28CC78116}" type="slidenum">
              <a:rPr lang="en-US" sz="1300">
                <a:latin typeface="Times New Roman" charset="0"/>
              </a:rPr>
              <a:pPr/>
              <a:t>569</a:t>
            </a:fld>
            <a:endParaRPr lang="en-US" sz="1300">
              <a:latin typeface="Times New Roman"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6BD3397-4B78-BA42-8546-BBDE45EBE6D6}" type="slidenum">
              <a:rPr lang="en-US" sz="1300">
                <a:latin typeface="Times New Roman" charset="0"/>
              </a:rPr>
              <a:pPr/>
              <a:t>570</a:t>
            </a:fld>
            <a:endParaRPr lang="en-US" sz="1300">
              <a:latin typeface="Times New Roman"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C33E631-AF80-1B40-AC53-00E42D068553}" type="slidenum">
              <a:rPr lang="en-US" sz="1300">
                <a:latin typeface="Times New Roman" charset="0"/>
              </a:rPr>
              <a:pPr/>
              <a:t>571</a:t>
            </a:fld>
            <a:endParaRPr lang="en-US" sz="1300">
              <a:latin typeface="Times New Roman"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572</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FC75781-CEBB-D244-927C-7BF66CFCCB50}" type="slidenum">
              <a:rPr lang="en-US" sz="1300">
                <a:latin typeface="Times New Roman" charset="0"/>
              </a:rPr>
              <a:pPr/>
              <a:t>573</a:t>
            </a:fld>
            <a:endParaRPr lang="en-US" sz="1300">
              <a:latin typeface="Times New Roman"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7F91E22-CB68-E949-ADF5-9612EF4E3057}" type="slidenum">
              <a:rPr lang="en-US" sz="1300">
                <a:latin typeface="Times New Roman" charset="0"/>
              </a:rPr>
              <a:pPr/>
              <a:t>574</a:t>
            </a:fld>
            <a:endParaRPr lang="en-US" sz="1300">
              <a:latin typeface="Times New Roman"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E96E4E6-F647-944A-9930-796C9D173115}" type="slidenum">
              <a:rPr lang="en-US" sz="1300">
                <a:latin typeface="Times New Roman" charset="0"/>
              </a:rPr>
              <a:pPr/>
              <a:t>575</a:t>
            </a:fld>
            <a:endParaRPr lang="en-US" sz="1300">
              <a:latin typeface="Times New Roman"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0559752-A667-5B49-B6D5-3D8FD0B534D9}" type="slidenum">
              <a:rPr lang="en-US" sz="1300">
                <a:latin typeface="Times New Roman" charset="0"/>
              </a:rPr>
              <a:pPr/>
              <a:t>576</a:t>
            </a:fld>
            <a:endParaRPr lang="en-US" sz="1300">
              <a:latin typeface="Times New Roman"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5DDCC69-FD34-4048-9CC0-9D7B369369CB}" type="slidenum">
              <a:rPr lang="en-US" sz="1300">
                <a:latin typeface="Times New Roman" charset="0"/>
              </a:rPr>
              <a:pPr/>
              <a:t>577</a:t>
            </a:fld>
            <a:endParaRPr lang="en-US" sz="1300">
              <a:latin typeface="Times New Roman"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1AD9783-7E7D-5B40-ACFF-BD4D0DA918B1}" type="slidenum">
              <a:rPr lang="en-US" sz="1300">
                <a:latin typeface="Times New Roman" charset="0"/>
              </a:rPr>
              <a:pPr/>
              <a:t>60</a:t>
            </a:fld>
            <a:endParaRPr lang="en-US" sz="1300">
              <a:latin typeface="Times New Roman" charset="0"/>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01DE9E9-342B-4642-AA65-6B6117104C91}" type="slidenum">
              <a:rPr lang="en-US" sz="1300">
                <a:latin typeface="Times New Roman" charset="0"/>
              </a:rPr>
              <a:pPr/>
              <a:t>578</a:t>
            </a:fld>
            <a:endParaRPr lang="en-US" sz="1300">
              <a:latin typeface="Times New Roman"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579</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5C06FDD-1ED4-FE4F-8D09-5E24F83F04E7}" type="slidenum">
              <a:rPr lang="en-US" sz="1300">
                <a:latin typeface="Times New Roman" charset="0"/>
              </a:rPr>
              <a:pPr/>
              <a:t>580</a:t>
            </a:fld>
            <a:endParaRPr lang="en-US" sz="1300">
              <a:latin typeface="Times New Roman"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A3274EA-801D-FA48-804F-506A3F81D15F}" type="slidenum">
              <a:rPr lang="en-US" sz="1300">
                <a:latin typeface="Times New Roman" charset="0"/>
              </a:rPr>
              <a:pPr/>
              <a:t>581</a:t>
            </a:fld>
            <a:endParaRPr lang="en-US" sz="1300">
              <a:latin typeface="Times New Roman" charset="0"/>
            </a:endParaRPr>
          </a:p>
        </p:txBody>
      </p:sp>
      <p:sp>
        <p:nvSpPr>
          <p:cNvPr id="278531" name="Rectangle 2"/>
          <p:cNvSpPr>
            <a:spLocks noGrp="1" noRot="1" noChangeAspect="1" noChangeArrowheads="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E02A46C-6022-6646-96FA-0542C9C1E829}" type="slidenum">
              <a:rPr lang="en-US" sz="1300">
                <a:latin typeface="Times New Roman" charset="0"/>
              </a:rPr>
              <a:pPr/>
              <a:t>582</a:t>
            </a:fld>
            <a:endParaRPr lang="en-US" sz="1300">
              <a:latin typeface="Times New Roman" charset="0"/>
            </a:endParaRPr>
          </a:p>
        </p:txBody>
      </p:sp>
      <p:sp>
        <p:nvSpPr>
          <p:cNvPr id="280579" name="Rectangle 2"/>
          <p:cNvSpPr>
            <a:spLocks noGrp="1" noRot="1" noChangeAspect="1" noChangeArrowheads="1"/>
          </p:cNvSpPr>
          <p:nvPr>
            <p:ph type="sldImg"/>
          </p:nvPr>
        </p:nvSpPr>
        <p:spPr>
          <a:solidFill>
            <a:srgbClr val="FFFFFF"/>
          </a:solidFill>
          <a:ln/>
        </p:spPr>
      </p:sp>
      <p:sp>
        <p:nvSpPr>
          <p:cNvPr id="280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82DC185-7538-5D4F-AD16-1E5B61A7D9CC}" type="slidenum">
              <a:rPr lang="en-US" sz="1300">
                <a:latin typeface="Times New Roman" charset="0"/>
              </a:rPr>
              <a:pPr/>
              <a:t>583</a:t>
            </a:fld>
            <a:endParaRPr lang="en-US" sz="1300">
              <a:latin typeface="Times New Roman" charset="0"/>
            </a:endParaRPr>
          </a:p>
        </p:txBody>
      </p:sp>
      <p:sp>
        <p:nvSpPr>
          <p:cNvPr id="282627" name="Rectangle 2"/>
          <p:cNvSpPr>
            <a:spLocks noGrp="1" noRot="1" noChangeAspect="1" noChangeArrowheads="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0D7C9F4-A1CB-5A43-8A04-36E0DBEBB90B}" type="slidenum">
              <a:rPr lang="en-US" sz="1300">
                <a:latin typeface="Times New Roman" charset="0"/>
              </a:rPr>
              <a:pPr/>
              <a:t>584</a:t>
            </a:fld>
            <a:endParaRPr lang="en-US" sz="1300">
              <a:latin typeface="Times New Roman" charset="0"/>
            </a:endParaRPr>
          </a:p>
        </p:txBody>
      </p:sp>
      <p:sp>
        <p:nvSpPr>
          <p:cNvPr id="284675" name="Rectangle 2"/>
          <p:cNvSpPr>
            <a:spLocks noGrp="1" noRot="1" noChangeAspect="1" noChangeArrowheads="1"/>
          </p:cNvSpPr>
          <p:nvPr>
            <p:ph type="sldImg"/>
          </p:nvPr>
        </p:nvSpPr>
        <p:spPr>
          <a:solidFill>
            <a:srgbClr val="FFFFFF"/>
          </a:solidFill>
          <a:ln/>
        </p:spPr>
      </p:sp>
      <p:sp>
        <p:nvSpPr>
          <p:cNvPr id="284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C8C7A86-EF86-B848-914A-8A95B7CE3FA8}" type="slidenum">
              <a:rPr lang="en-US" sz="1300">
                <a:latin typeface="Times New Roman" charset="0"/>
              </a:rPr>
              <a:pPr/>
              <a:t>585</a:t>
            </a:fld>
            <a:endParaRPr lang="en-US" sz="1300">
              <a:latin typeface="Times New Roman" charset="0"/>
            </a:endParaRPr>
          </a:p>
        </p:txBody>
      </p:sp>
      <p:sp>
        <p:nvSpPr>
          <p:cNvPr id="286723" name="Rectangle 2"/>
          <p:cNvSpPr>
            <a:spLocks noGrp="1" noRot="1" noChangeAspect="1" noChangeArrowheads="1"/>
          </p:cNvSpPr>
          <p:nvPr>
            <p:ph type="sldImg"/>
          </p:nvPr>
        </p:nvSpPr>
        <p:spPr>
          <a:solidFill>
            <a:srgbClr val="FFFFFF"/>
          </a:solidFill>
          <a:ln/>
        </p:spPr>
      </p:sp>
      <p:sp>
        <p:nvSpPr>
          <p:cNvPr id="286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04E8A0B-2DAB-D24B-989A-C66644425AD4}" type="slidenum">
              <a:rPr lang="en-US" sz="1300">
                <a:latin typeface="Times New Roman" charset="0"/>
              </a:rPr>
              <a:pPr/>
              <a:t>586</a:t>
            </a:fld>
            <a:endParaRPr lang="en-US" sz="1300">
              <a:latin typeface="Times New Roman" charset="0"/>
            </a:endParaRPr>
          </a:p>
        </p:txBody>
      </p:sp>
      <p:sp>
        <p:nvSpPr>
          <p:cNvPr id="288771" name="Rectangle 2"/>
          <p:cNvSpPr>
            <a:spLocks noGrp="1" noRot="1" noChangeAspect="1" noChangeArrowheads="1"/>
          </p:cNvSpPr>
          <p:nvPr>
            <p:ph type="sldImg"/>
          </p:nvPr>
        </p:nvSpPr>
        <p:spPr>
          <a:solidFill>
            <a:srgbClr val="FFFFFF"/>
          </a:solidFill>
          <a:ln/>
        </p:spPr>
      </p:sp>
      <p:sp>
        <p:nvSpPr>
          <p:cNvPr id="288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24286B1-C2E2-D24E-A0E6-DF4389A0188B}" type="slidenum">
              <a:rPr lang="en-US" sz="1300">
                <a:latin typeface="Times New Roman" charset="0"/>
              </a:rPr>
              <a:pPr/>
              <a:t>587</a:t>
            </a:fld>
            <a:endParaRPr lang="en-US" sz="1300">
              <a:latin typeface="Times New Roman" charset="0"/>
            </a:endParaRPr>
          </a:p>
        </p:txBody>
      </p:sp>
      <p:sp>
        <p:nvSpPr>
          <p:cNvPr id="290819" name="Rectangle 2"/>
          <p:cNvSpPr>
            <a:spLocks noGrp="1" noRot="1" noChangeAspect="1" noChangeArrowheads="1"/>
          </p:cNvSpPr>
          <p:nvPr>
            <p:ph type="sldImg"/>
          </p:nvPr>
        </p:nvSpPr>
        <p:spPr>
          <a:solidFill>
            <a:srgbClr val="FFFFFF"/>
          </a:solidFill>
          <a:ln/>
        </p:spPr>
      </p:sp>
      <p:sp>
        <p:nvSpPr>
          <p:cNvPr id="290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BBC5711-860B-3944-A462-B8CF70AE0C2F}" type="slidenum">
              <a:rPr lang="en-US" sz="1300">
                <a:latin typeface="Times New Roman" charset="0"/>
              </a:rPr>
              <a:pPr/>
              <a:t>61</a:t>
            </a:fld>
            <a:endParaRPr lang="en-US" sz="1300">
              <a:latin typeface="Times New Roman" charset="0"/>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CEE4ADD-FE52-9E4C-9E71-51B0E660EE5C}" type="slidenum">
              <a:rPr lang="en-US" sz="1300">
                <a:latin typeface="Times New Roman" charset="0"/>
              </a:rPr>
              <a:pPr/>
              <a:t>588</a:t>
            </a:fld>
            <a:endParaRPr lang="en-US" sz="1300">
              <a:latin typeface="Times New Roman" charset="0"/>
            </a:endParaRPr>
          </a:p>
        </p:txBody>
      </p:sp>
      <p:sp>
        <p:nvSpPr>
          <p:cNvPr id="292867" name="Rectangle 2"/>
          <p:cNvSpPr>
            <a:spLocks noGrp="1" noRot="1" noChangeAspect="1" noChangeArrowheads="1"/>
          </p:cNvSpPr>
          <p:nvPr>
            <p:ph type="sldImg"/>
          </p:nvPr>
        </p:nvSpPr>
        <p:spPr>
          <a:solidFill>
            <a:srgbClr val="FFFFFF"/>
          </a:solidFill>
          <a:ln/>
        </p:spPr>
      </p:sp>
      <p:sp>
        <p:nvSpPr>
          <p:cNvPr id="292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B6173DB-E3AB-4240-87DE-E471D50D7B3F}" type="slidenum">
              <a:rPr lang="en-US" sz="1300">
                <a:latin typeface="Times New Roman" charset="0"/>
              </a:rPr>
              <a:pPr/>
              <a:t>589</a:t>
            </a:fld>
            <a:endParaRPr lang="en-US" sz="1300">
              <a:latin typeface="Times New Roman" charset="0"/>
            </a:endParaRPr>
          </a:p>
        </p:txBody>
      </p:sp>
      <p:sp>
        <p:nvSpPr>
          <p:cNvPr id="294915" name="Rectangle 2"/>
          <p:cNvSpPr>
            <a:spLocks noGrp="1" noRot="1" noChangeAspect="1" noChangeArrowheads="1"/>
          </p:cNvSpPr>
          <p:nvPr>
            <p:ph type="sldImg"/>
          </p:nvPr>
        </p:nvSpPr>
        <p:spPr>
          <a:solidFill>
            <a:srgbClr val="FFFFFF"/>
          </a:solidFill>
          <a:ln/>
        </p:spPr>
      </p:sp>
      <p:sp>
        <p:nvSpPr>
          <p:cNvPr id="294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590</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304B3E5-21C2-6A43-916F-10A54ACFFCEA}" type="slidenum">
              <a:rPr lang="en-US" sz="1300">
                <a:latin typeface="Times New Roman" charset="0"/>
              </a:rPr>
              <a:pPr/>
              <a:t>591</a:t>
            </a:fld>
            <a:endParaRPr lang="en-US" sz="1300">
              <a:latin typeface="Times New Roman" charset="0"/>
            </a:endParaRPr>
          </a:p>
        </p:txBody>
      </p:sp>
      <p:sp>
        <p:nvSpPr>
          <p:cNvPr id="296963" name="Rectangle 2"/>
          <p:cNvSpPr>
            <a:spLocks noGrp="1" noRot="1" noChangeAspect="1" noChangeArrowheads="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2983A46-4F7D-5D4B-833C-EDE1A19BBAE2}" type="slidenum">
              <a:rPr lang="en-US" sz="1300">
                <a:latin typeface="Times New Roman" charset="0"/>
              </a:rPr>
              <a:pPr/>
              <a:t>592</a:t>
            </a:fld>
            <a:endParaRPr lang="en-US" sz="1300">
              <a:latin typeface="Times New Roman" charset="0"/>
            </a:endParaRPr>
          </a:p>
        </p:txBody>
      </p:sp>
      <p:sp>
        <p:nvSpPr>
          <p:cNvPr id="299011" name="Rectangle 2"/>
          <p:cNvSpPr>
            <a:spLocks noGrp="1" noRot="1" noChangeAspect="1" noChangeArrowheads="1"/>
          </p:cNvSpPr>
          <p:nvPr>
            <p:ph type="sldImg"/>
          </p:nvPr>
        </p:nvSpPr>
        <p:spPr>
          <a:solidFill>
            <a:srgbClr val="FFFFFF"/>
          </a:solidFill>
          <a:ln/>
        </p:spPr>
      </p:sp>
      <p:sp>
        <p:nvSpPr>
          <p:cNvPr id="299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19DC4E8-2336-B041-AA52-3FCF4A183D4C}" type="slidenum">
              <a:rPr lang="en-US" sz="1300">
                <a:latin typeface="Times New Roman" charset="0"/>
              </a:rPr>
              <a:pPr/>
              <a:t>593</a:t>
            </a:fld>
            <a:endParaRPr lang="en-US" sz="1300">
              <a:latin typeface="Times New Roman" charset="0"/>
            </a:endParaRPr>
          </a:p>
        </p:txBody>
      </p:sp>
      <p:sp>
        <p:nvSpPr>
          <p:cNvPr id="301059" name="Rectangle 2"/>
          <p:cNvSpPr>
            <a:spLocks noGrp="1" noRot="1" noChangeAspect="1" noChangeArrowheads="1"/>
          </p:cNvSpPr>
          <p:nvPr>
            <p:ph type="sldImg"/>
          </p:nvPr>
        </p:nvSpPr>
        <p:spPr>
          <a:solidFill>
            <a:srgbClr val="FFFFFF"/>
          </a:solidFill>
          <a:ln/>
        </p:spPr>
      </p:sp>
      <p:sp>
        <p:nvSpPr>
          <p:cNvPr id="301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BB0E902-7EB1-BC44-9F44-638F335840D7}" type="slidenum">
              <a:rPr lang="en-US" sz="1300">
                <a:latin typeface="Times New Roman" charset="0"/>
              </a:rPr>
              <a:pPr/>
              <a:t>594</a:t>
            </a:fld>
            <a:endParaRPr lang="en-US" sz="1300">
              <a:latin typeface="Times New Roman" charset="0"/>
            </a:endParaRPr>
          </a:p>
        </p:txBody>
      </p:sp>
      <p:sp>
        <p:nvSpPr>
          <p:cNvPr id="303107" name="Rectangle 2"/>
          <p:cNvSpPr>
            <a:spLocks noGrp="1" noRot="1" noChangeAspect="1" noChangeArrowheads="1"/>
          </p:cNvSpPr>
          <p:nvPr>
            <p:ph type="sldImg"/>
          </p:nvPr>
        </p:nvSpPr>
        <p:spPr>
          <a:solidFill>
            <a:srgbClr val="FFFFFF"/>
          </a:solidFill>
          <a:ln/>
        </p:spPr>
      </p:sp>
      <p:sp>
        <p:nvSpPr>
          <p:cNvPr id="303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595</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75ADB53-52F3-FF4D-AA35-BE38B8BAB3C1}" type="slidenum">
              <a:rPr lang="en-US" sz="1300">
                <a:latin typeface="Times New Roman" charset="0"/>
              </a:rPr>
              <a:pPr/>
              <a:t>596</a:t>
            </a:fld>
            <a:endParaRPr lang="en-US" sz="1300">
              <a:latin typeface="Times New Roman" charset="0"/>
            </a:endParaRPr>
          </a:p>
        </p:txBody>
      </p:sp>
      <p:sp>
        <p:nvSpPr>
          <p:cNvPr id="305155" name="Rectangle 2"/>
          <p:cNvSpPr>
            <a:spLocks noGrp="1" noRot="1" noChangeAspect="1" noChangeArrowheads="1"/>
          </p:cNvSpPr>
          <p:nvPr>
            <p:ph type="sldImg"/>
          </p:nvPr>
        </p:nvSpPr>
        <p:spPr>
          <a:solidFill>
            <a:srgbClr val="FFFFFF"/>
          </a:solidFill>
          <a:ln/>
        </p:spPr>
      </p:sp>
      <p:sp>
        <p:nvSpPr>
          <p:cNvPr id="305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2D858C6-A7F8-D247-ACB0-E37239D03635}" type="slidenum">
              <a:rPr lang="en-US" sz="1300">
                <a:latin typeface="Times New Roman" charset="0"/>
              </a:rPr>
              <a:pPr/>
              <a:t>597</a:t>
            </a:fld>
            <a:endParaRPr lang="en-US" sz="1300">
              <a:latin typeface="Times New Roman" charset="0"/>
            </a:endParaRPr>
          </a:p>
        </p:txBody>
      </p:sp>
      <p:sp>
        <p:nvSpPr>
          <p:cNvPr id="307203" name="Rectangle 2"/>
          <p:cNvSpPr>
            <a:spLocks noGrp="1" noRot="1" noChangeAspect="1" noChangeArrowheads="1"/>
          </p:cNvSpPr>
          <p:nvPr>
            <p:ph type="sldImg"/>
          </p:nvPr>
        </p:nvSpPr>
        <p:spPr>
          <a:solidFill>
            <a:srgbClr val="FFFFFF"/>
          </a:solidFill>
          <a:ln/>
        </p:spPr>
      </p:sp>
      <p:sp>
        <p:nvSpPr>
          <p:cNvPr id="307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C695E10-AFA4-0E4F-BF70-61252A07FA46}" type="slidenum">
              <a:rPr lang="en-US" sz="1300">
                <a:latin typeface="Times New Roman" charset="0"/>
              </a:rPr>
              <a:pPr/>
              <a:t>62</a:t>
            </a:fld>
            <a:endParaRPr lang="en-US" sz="1300">
              <a:latin typeface="Times New Roman" charset="0"/>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297FC4C-4879-C84B-8FE1-B6D631CC776C}" type="slidenum">
              <a:rPr lang="en-US" sz="1300">
                <a:latin typeface="Times New Roman" charset="0"/>
              </a:rPr>
              <a:pPr/>
              <a:t>598</a:t>
            </a:fld>
            <a:endParaRPr lang="en-US" sz="1300">
              <a:latin typeface="Times New Roman" charset="0"/>
            </a:endParaRPr>
          </a:p>
        </p:txBody>
      </p:sp>
      <p:sp>
        <p:nvSpPr>
          <p:cNvPr id="309251" name="Rectangle 2"/>
          <p:cNvSpPr>
            <a:spLocks noGrp="1" noRot="1" noChangeAspect="1" noChangeArrowheads="1"/>
          </p:cNvSpPr>
          <p:nvPr>
            <p:ph type="sldImg"/>
          </p:nvPr>
        </p:nvSpPr>
        <p:spPr>
          <a:solidFill>
            <a:srgbClr val="FFFFFF"/>
          </a:solidFill>
          <a:ln/>
        </p:spPr>
      </p:sp>
      <p:sp>
        <p:nvSpPr>
          <p:cNvPr id="309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599</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45F8958-BCAE-9748-BDA7-9C4129D4C3C6}" type="slidenum">
              <a:rPr lang="en-US" sz="1300">
                <a:latin typeface="Times New Roman" charset="0"/>
              </a:rPr>
              <a:pPr/>
              <a:t>600</a:t>
            </a:fld>
            <a:endParaRPr lang="en-US" sz="1300">
              <a:latin typeface="Times New Roman" charset="0"/>
            </a:endParaRPr>
          </a:p>
        </p:txBody>
      </p:sp>
      <p:sp>
        <p:nvSpPr>
          <p:cNvPr id="311299" name="Rectangle 2"/>
          <p:cNvSpPr>
            <a:spLocks noGrp="1" noRot="1" noChangeAspect="1" noChangeArrowheads="1"/>
          </p:cNvSpPr>
          <p:nvPr>
            <p:ph type="sldImg"/>
          </p:nvPr>
        </p:nvSpPr>
        <p:spPr>
          <a:solidFill>
            <a:srgbClr val="FFFFFF"/>
          </a:solidFill>
          <a:ln/>
        </p:spPr>
      </p:sp>
      <p:sp>
        <p:nvSpPr>
          <p:cNvPr id="311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92BF863-0FBB-C54E-8450-AA8EF1F2246C}" type="slidenum">
              <a:rPr lang="en-US" sz="1300">
                <a:latin typeface="Times New Roman" charset="0"/>
              </a:rPr>
              <a:pPr/>
              <a:t>601</a:t>
            </a:fld>
            <a:endParaRPr lang="en-US" sz="1300">
              <a:latin typeface="Times New Roman" charset="0"/>
            </a:endParaRPr>
          </a:p>
        </p:txBody>
      </p:sp>
      <p:sp>
        <p:nvSpPr>
          <p:cNvPr id="313347" name="Rectangle 2"/>
          <p:cNvSpPr>
            <a:spLocks noGrp="1" noRot="1" noChangeAspect="1" noChangeArrowheads="1"/>
          </p:cNvSpPr>
          <p:nvPr>
            <p:ph type="sldImg"/>
          </p:nvPr>
        </p:nvSpPr>
        <p:spPr>
          <a:solidFill>
            <a:srgbClr val="FFFFFF"/>
          </a:solidFill>
          <a:ln/>
        </p:spPr>
      </p:sp>
      <p:sp>
        <p:nvSpPr>
          <p:cNvPr id="313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602</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C27DCEF-88EC-CD43-8BC5-61F3087FDAF3}" type="slidenum">
              <a:rPr lang="en-US" sz="1300">
                <a:latin typeface="Times New Roman" charset="0"/>
              </a:rPr>
              <a:pPr/>
              <a:t>603</a:t>
            </a:fld>
            <a:endParaRPr lang="en-US" sz="1300">
              <a:latin typeface="Times New Roman" charset="0"/>
            </a:endParaRPr>
          </a:p>
        </p:txBody>
      </p:sp>
      <p:sp>
        <p:nvSpPr>
          <p:cNvPr id="315395" name="Rectangle 2"/>
          <p:cNvSpPr>
            <a:spLocks noGrp="1" noRot="1" noChangeAspect="1" noChangeArrowheads="1"/>
          </p:cNvSpPr>
          <p:nvPr>
            <p:ph type="sldImg"/>
          </p:nvPr>
        </p:nvSpPr>
        <p:spPr>
          <a:solidFill>
            <a:srgbClr val="FFFFFF"/>
          </a:solidFill>
          <a:ln/>
        </p:spPr>
      </p:sp>
      <p:sp>
        <p:nvSpPr>
          <p:cNvPr id="315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4B204F7-ABBC-6D48-8F32-494B24F13173}" type="slidenum">
              <a:rPr lang="en-US" sz="1300">
                <a:latin typeface="Times New Roman" charset="0"/>
              </a:rPr>
              <a:pPr/>
              <a:t>604</a:t>
            </a:fld>
            <a:endParaRPr lang="en-US" sz="1300">
              <a:latin typeface="Times New Roman" charset="0"/>
            </a:endParaRPr>
          </a:p>
        </p:txBody>
      </p:sp>
      <p:sp>
        <p:nvSpPr>
          <p:cNvPr id="317443" name="Rectangle 2"/>
          <p:cNvSpPr>
            <a:spLocks noGrp="1" noRot="1" noChangeAspect="1" noChangeArrowheads="1"/>
          </p:cNvSpPr>
          <p:nvPr>
            <p:ph type="sldImg"/>
          </p:nvPr>
        </p:nvSpPr>
        <p:spPr>
          <a:solidFill>
            <a:srgbClr val="FFFFFF"/>
          </a:solidFill>
          <a:ln/>
        </p:spPr>
      </p:sp>
      <p:sp>
        <p:nvSpPr>
          <p:cNvPr id="317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A9CB5-F15E-C843-A0C3-C6E76F2B89AA}" type="slidenum">
              <a:rPr lang="en-US" sz="1300">
                <a:latin typeface="Times New Roman" charset="0"/>
              </a:rPr>
              <a:pPr/>
              <a:t>605</a:t>
            </a:fld>
            <a:endParaRPr lang="en-US" sz="1300">
              <a:latin typeface="Times New Roman" charset="0"/>
            </a:endParaRPr>
          </a:p>
        </p:txBody>
      </p:sp>
      <p:sp>
        <p:nvSpPr>
          <p:cNvPr id="319491" name="Rectangle 2"/>
          <p:cNvSpPr>
            <a:spLocks noGrp="1" noRot="1" noChangeAspect="1" noChangeArrowheads="1"/>
          </p:cNvSpPr>
          <p:nvPr>
            <p:ph type="sldImg"/>
          </p:nvPr>
        </p:nvSpPr>
        <p:spPr>
          <a:solidFill>
            <a:srgbClr val="FFFFFF"/>
          </a:solidFill>
          <a:ln/>
        </p:spPr>
      </p:sp>
      <p:sp>
        <p:nvSpPr>
          <p:cNvPr id="319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F6D36BD-E0E8-9C4E-B4D2-F52711B6AA2F}" type="slidenum">
              <a:rPr lang="en-US" sz="1300">
                <a:latin typeface="Times New Roman" charset="0"/>
              </a:rPr>
              <a:pPr/>
              <a:t>606</a:t>
            </a:fld>
            <a:endParaRPr lang="en-US" sz="1300">
              <a:latin typeface="Times New Roman" charset="0"/>
            </a:endParaRPr>
          </a:p>
        </p:txBody>
      </p:sp>
      <p:sp>
        <p:nvSpPr>
          <p:cNvPr id="321539" name="Rectangle 2"/>
          <p:cNvSpPr>
            <a:spLocks noGrp="1" noRot="1" noChangeAspect="1" noChangeArrowheads="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607</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0750CE9-7ED0-5542-9E0B-E65EEC843530}" type="slidenum">
              <a:rPr lang="en-US" sz="1300">
                <a:latin typeface="Times New Roman" charset="0"/>
              </a:rPr>
              <a:pPr/>
              <a:t>8</a:t>
            </a:fld>
            <a:endParaRPr lang="en-US" sz="1300">
              <a:latin typeface="Times New Roman" charset="0"/>
            </a:endParaRPr>
          </a:p>
        </p:txBody>
      </p:sp>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FF06493-8066-AD45-9B00-A615F596292C}" type="slidenum">
              <a:rPr lang="en-US" sz="1300">
                <a:latin typeface="Times New Roman" charset="0"/>
              </a:rPr>
              <a:pPr/>
              <a:t>63</a:t>
            </a:fld>
            <a:endParaRPr lang="en-US" sz="1300">
              <a:latin typeface="Times New Roman" charset="0"/>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34DFE38-A9E6-DD4D-A59C-5E9089091329}" type="slidenum">
              <a:rPr lang="en-US" sz="1300">
                <a:latin typeface="Times New Roman" charset="0"/>
              </a:rPr>
              <a:pPr/>
              <a:t>608</a:t>
            </a:fld>
            <a:endParaRPr lang="en-US" sz="1300">
              <a:latin typeface="Times New Roman" charset="0"/>
            </a:endParaRPr>
          </a:p>
        </p:txBody>
      </p:sp>
      <p:sp>
        <p:nvSpPr>
          <p:cNvPr id="323587" name="Rectangle 2"/>
          <p:cNvSpPr>
            <a:spLocks noGrp="1" noRot="1" noChangeAspect="1" noChangeArrowheads="1"/>
          </p:cNvSpPr>
          <p:nvPr>
            <p:ph type="sldImg"/>
          </p:nvPr>
        </p:nvSpPr>
        <p:spPr>
          <a:solidFill>
            <a:srgbClr val="FFFFFF"/>
          </a:solidFill>
          <a:ln/>
        </p:spPr>
      </p:sp>
      <p:sp>
        <p:nvSpPr>
          <p:cNvPr id="323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C6D9DBC-23FD-E246-8D5D-ECA2A79D1F7E}" type="slidenum">
              <a:rPr lang="en-US" sz="1300">
                <a:latin typeface="Times New Roman" charset="0"/>
              </a:rPr>
              <a:pPr/>
              <a:t>609</a:t>
            </a:fld>
            <a:endParaRPr lang="en-US" sz="1300">
              <a:latin typeface="Times New Roman" charset="0"/>
            </a:endParaRPr>
          </a:p>
        </p:txBody>
      </p:sp>
      <p:sp>
        <p:nvSpPr>
          <p:cNvPr id="325635" name="Rectangle 2"/>
          <p:cNvSpPr>
            <a:spLocks noGrp="1" noRot="1" noChangeAspect="1" noChangeArrowheads="1"/>
          </p:cNvSpPr>
          <p:nvPr>
            <p:ph type="sldImg"/>
          </p:nvPr>
        </p:nvSpPr>
        <p:spPr>
          <a:solidFill>
            <a:srgbClr val="FFFFFF"/>
          </a:solidFill>
          <a:ln/>
        </p:spPr>
      </p:sp>
      <p:sp>
        <p:nvSpPr>
          <p:cNvPr id="325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610</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C8136D7-8B41-FA44-A894-C189D94B2143}" type="slidenum">
              <a:rPr lang="en-US" sz="1300">
                <a:latin typeface="Times New Roman" charset="0"/>
              </a:rPr>
              <a:pPr/>
              <a:t>611</a:t>
            </a:fld>
            <a:endParaRPr lang="en-US" sz="1300">
              <a:latin typeface="Times New Roman" charset="0"/>
            </a:endParaRPr>
          </a:p>
        </p:txBody>
      </p:sp>
      <p:sp>
        <p:nvSpPr>
          <p:cNvPr id="327683" name="Rectangle 2"/>
          <p:cNvSpPr>
            <a:spLocks noGrp="1" noRot="1" noChangeAspect="1" noChangeArrowheads="1"/>
          </p:cNvSpPr>
          <p:nvPr>
            <p:ph type="sldImg"/>
          </p:nvPr>
        </p:nvSpPr>
        <p:spPr>
          <a:solidFill>
            <a:srgbClr val="FFFFFF"/>
          </a:solidFill>
          <a:ln/>
        </p:spPr>
      </p:sp>
      <p:sp>
        <p:nvSpPr>
          <p:cNvPr id="327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76E5093-E159-EC4A-9F5C-D0F643906E71}" type="slidenum">
              <a:rPr lang="en-US" sz="1300">
                <a:latin typeface="Times New Roman" charset="0"/>
              </a:rPr>
              <a:pPr/>
              <a:t>612</a:t>
            </a:fld>
            <a:endParaRPr lang="en-US" sz="1300">
              <a:latin typeface="Times New Roman" charset="0"/>
            </a:endParaRPr>
          </a:p>
        </p:txBody>
      </p:sp>
      <p:sp>
        <p:nvSpPr>
          <p:cNvPr id="329731" name="Rectangle 2"/>
          <p:cNvSpPr>
            <a:spLocks noGrp="1" noRot="1" noChangeAspect="1" noChangeArrowheads="1"/>
          </p:cNvSpPr>
          <p:nvPr>
            <p:ph type="sldImg"/>
          </p:nvPr>
        </p:nvSpPr>
        <p:spPr>
          <a:solidFill>
            <a:srgbClr val="FFFFFF"/>
          </a:solidFill>
          <a:ln/>
        </p:spPr>
      </p:sp>
      <p:sp>
        <p:nvSpPr>
          <p:cNvPr id="329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613</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D677F67-CED2-9A4D-8184-A4050312A45F}" type="slidenum">
              <a:rPr lang="en-US" sz="1300">
                <a:latin typeface="Times New Roman" charset="0"/>
              </a:rPr>
              <a:pPr/>
              <a:t>614</a:t>
            </a:fld>
            <a:endParaRPr lang="en-US" sz="1300">
              <a:latin typeface="Times New Roman" charset="0"/>
            </a:endParaRPr>
          </a:p>
        </p:txBody>
      </p:sp>
      <p:sp>
        <p:nvSpPr>
          <p:cNvPr id="331779" name="Rectangle 2"/>
          <p:cNvSpPr>
            <a:spLocks noGrp="1" noRot="1" noChangeAspect="1" noChangeArrowheads="1"/>
          </p:cNvSpPr>
          <p:nvPr>
            <p:ph type="sldImg"/>
          </p:nvPr>
        </p:nvSpPr>
        <p:spPr>
          <a:solidFill>
            <a:srgbClr val="FFFFFF"/>
          </a:solidFill>
          <a:ln/>
        </p:spPr>
      </p:sp>
      <p:sp>
        <p:nvSpPr>
          <p:cNvPr id="331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C5648D1-01A3-6943-B88B-73AA8FFD3234}" type="slidenum">
              <a:rPr lang="en-US" sz="1300">
                <a:latin typeface="Times New Roman" charset="0"/>
              </a:rPr>
              <a:pPr/>
              <a:t>615</a:t>
            </a:fld>
            <a:endParaRPr lang="en-US" sz="1300">
              <a:latin typeface="Times New Roman" charset="0"/>
            </a:endParaRPr>
          </a:p>
        </p:txBody>
      </p:sp>
      <p:sp>
        <p:nvSpPr>
          <p:cNvPr id="333827" name="Rectangle 2"/>
          <p:cNvSpPr>
            <a:spLocks noGrp="1" noRot="1" noChangeAspect="1" noChangeArrowheads="1"/>
          </p:cNvSpPr>
          <p:nvPr>
            <p:ph type="sldImg"/>
          </p:nvPr>
        </p:nvSpPr>
        <p:spPr>
          <a:solidFill>
            <a:srgbClr val="FFFFFF"/>
          </a:solidFill>
          <a:ln/>
        </p:spPr>
      </p:sp>
      <p:sp>
        <p:nvSpPr>
          <p:cNvPr id="333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5FBD34A-1E85-F74C-B268-11C5A1384EEC}" type="slidenum">
              <a:rPr lang="en-US" sz="1300">
                <a:latin typeface="Times New Roman" charset="0"/>
              </a:rPr>
              <a:pPr/>
              <a:t>616</a:t>
            </a:fld>
            <a:endParaRPr lang="en-US" sz="1300">
              <a:latin typeface="Times New Roman" charset="0"/>
            </a:endParaRPr>
          </a:p>
        </p:txBody>
      </p:sp>
      <p:sp>
        <p:nvSpPr>
          <p:cNvPr id="335875" name="Rectangle 2"/>
          <p:cNvSpPr>
            <a:spLocks noGrp="1" noRot="1" noChangeAspect="1" noChangeArrowheads="1"/>
          </p:cNvSpPr>
          <p:nvPr>
            <p:ph type="sldImg"/>
          </p:nvPr>
        </p:nvSpPr>
        <p:spPr>
          <a:solidFill>
            <a:srgbClr val="FFFFFF"/>
          </a:solidFill>
          <a:ln/>
        </p:spPr>
      </p:sp>
      <p:sp>
        <p:nvSpPr>
          <p:cNvPr id="335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617</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A345BCB-416B-8146-9CEF-0EAAD42F40A9}" type="slidenum">
              <a:rPr lang="en-US" sz="1300">
                <a:latin typeface="Times New Roman" charset="0"/>
              </a:rPr>
              <a:pPr/>
              <a:t>64</a:t>
            </a:fld>
            <a:endParaRPr lang="en-US" sz="1300">
              <a:latin typeface="Times New Roman" charset="0"/>
            </a:endParaRP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9363CB1-BE11-1A40-ADEF-0C7DE07025EC}" type="slidenum">
              <a:rPr lang="en-US" sz="1300">
                <a:latin typeface="Times New Roman" charset="0"/>
              </a:rPr>
              <a:pPr/>
              <a:t>618</a:t>
            </a:fld>
            <a:endParaRPr lang="en-US" sz="1300">
              <a:latin typeface="Times New Roman" charset="0"/>
            </a:endParaRPr>
          </a:p>
        </p:txBody>
      </p:sp>
      <p:sp>
        <p:nvSpPr>
          <p:cNvPr id="337923" name="Rectangle 2"/>
          <p:cNvSpPr>
            <a:spLocks noGrp="1" noRot="1" noChangeAspect="1" noChangeArrowheads="1"/>
          </p:cNvSpPr>
          <p:nvPr>
            <p:ph type="sldImg"/>
          </p:nvPr>
        </p:nvSpPr>
        <p:spPr>
          <a:solidFill>
            <a:srgbClr val="FFFFFF"/>
          </a:solidFill>
          <a:ln/>
        </p:spPr>
      </p:sp>
      <p:sp>
        <p:nvSpPr>
          <p:cNvPr id="337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F152EA-D6F7-9443-88D5-039EAD51C318}" type="slidenum">
              <a:rPr lang="en-US" sz="1300">
                <a:latin typeface="Times New Roman" charset="0"/>
              </a:rPr>
              <a:pPr/>
              <a:t>619</a:t>
            </a:fld>
            <a:endParaRPr lang="en-US" sz="1300">
              <a:latin typeface="Times New Roman" charset="0"/>
            </a:endParaRPr>
          </a:p>
        </p:txBody>
      </p:sp>
      <p:sp>
        <p:nvSpPr>
          <p:cNvPr id="225283" name="Rectangle 2"/>
          <p:cNvSpPr>
            <a:spLocks noGrp="1" noRot="1" noChangeAspect="1" noChangeArrowheads="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70B8D2B-1930-C244-A5CB-B0086AF991BE}" type="slidenum">
              <a:rPr lang="en-US" sz="1300">
                <a:latin typeface="Times New Roman" charset="0"/>
              </a:rPr>
              <a:pPr/>
              <a:t>620</a:t>
            </a:fld>
            <a:endParaRPr lang="en-US" sz="1300">
              <a:latin typeface="Times New Roman" charset="0"/>
            </a:endParaRPr>
          </a:p>
        </p:txBody>
      </p:sp>
      <p:sp>
        <p:nvSpPr>
          <p:cNvPr id="339971" name="Rectangle 1026"/>
          <p:cNvSpPr>
            <a:spLocks noGrp="1" noRot="1" noChangeAspect="1" noChangeArrowheads="1"/>
          </p:cNvSpPr>
          <p:nvPr>
            <p:ph type="sldImg"/>
          </p:nvPr>
        </p:nvSpPr>
        <p:spPr>
          <a:solidFill>
            <a:srgbClr val="FFFFFF"/>
          </a:solidFill>
          <a:ln/>
        </p:spPr>
      </p:sp>
      <p:sp>
        <p:nvSpPr>
          <p:cNvPr id="339972"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27A0966-F6AD-954E-96AF-3EBD7CD255DD}" type="slidenum">
              <a:rPr lang="en-US" sz="1300">
                <a:latin typeface="Times New Roman" charset="0"/>
              </a:rPr>
              <a:pPr/>
              <a:t>621</a:t>
            </a:fld>
            <a:endParaRPr lang="en-US" sz="1300">
              <a:latin typeface="Times New Roman" charset="0"/>
            </a:endParaRPr>
          </a:p>
        </p:txBody>
      </p:sp>
      <p:sp>
        <p:nvSpPr>
          <p:cNvPr id="342019" name="Rectangle 2"/>
          <p:cNvSpPr>
            <a:spLocks noGrp="1" noRot="1" noChangeAspect="1" noChangeArrowheads="1"/>
          </p:cNvSpPr>
          <p:nvPr>
            <p:ph type="sldImg"/>
          </p:nvPr>
        </p:nvSpPr>
        <p:spPr>
          <a:solidFill>
            <a:srgbClr val="FFFFFF"/>
          </a:solidFill>
          <a:ln/>
        </p:spPr>
      </p:sp>
      <p:sp>
        <p:nvSpPr>
          <p:cNvPr id="342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68C369E-F8D5-F74D-9FE9-56D2193E24B7}" type="slidenum">
              <a:rPr lang="en-US" sz="1300">
                <a:latin typeface="Times New Roman" charset="0"/>
              </a:rPr>
              <a:pPr/>
              <a:t>622</a:t>
            </a:fld>
            <a:endParaRPr lang="en-US" sz="1300">
              <a:latin typeface="Times New Roman" charset="0"/>
            </a:endParaRPr>
          </a:p>
        </p:txBody>
      </p:sp>
      <p:sp>
        <p:nvSpPr>
          <p:cNvPr id="346115" name="Rectangle 2"/>
          <p:cNvSpPr>
            <a:spLocks noGrp="1" noRot="1" noChangeAspect="1" noChangeArrowheads="1"/>
          </p:cNvSpPr>
          <p:nvPr>
            <p:ph type="sldImg"/>
          </p:nvPr>
        </p:nvSpPr>
        <p:spPr>
          <a:solidFill>
            <a:srgbClr val="FFFFFF"/>
          </a:solidFill>
          <a:ln/>
        </p:spPr>
      </p:sp>
      <p:sp>
        <p:nvSpPr>
          <p:cNvPr id="3461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226CF01-C849-2D49-90DD-15F18B3C0C74}" type="slidenum">
              <a:rPr lang="en-US" sz="1300">
                <a:latin typeface="Times New Roman" charset="0"/>
              </a:rPr>
              <a:pPr/>
              <a:t>623</a:t>
            </a:fld>
            <a:endParaRPr lang="en-US" sz="1300">
              <a:latin typeface="Times New Roman" charset="0"/>
            </a:endParaRPr>
          </a:p>
        </p:txBody>
      </p:sp>
      <p:sp>
        <p:nvSpPr>
          <p:cNvPr id="348163" name="Rectangle 2"/>
          <p:cNvSpPr>
            <a:spLocks noGrp="1" noRot="1" noChangeAspect="1" noChangeArrowheads="1"/>
          </p:cNvSpPr>
          <p:nvPr>
            <p:ph type="sldImg"/>
          </p:nvPr>
        </p:nvSpPr>
        <p:spPr>
          <a:solidFill>
            <a:srgbClr val="FFFFFF"/>
          </a:solidFill>
          <a:ln/>
        </p:spPr>
      </p:sp>
      <p:sp>
        <p:nvSpPr>
          <p:cNvPr id="348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CB5D7C3-2805-984B-9637-6CD054CF9E74}" type="slidenum">
              <a:rPr lang="en-US" sz="1300">
                <a:latin typeface="Times New Roman" charset="0"/>
              </a:rPr>
              <a:pPr/>
              <a:t>624</a:t>
            </a:fld>
            <a:endParaRPr lang="en-US" sz="1300">
              <a:latin typeface="Times New Roman" charset="0"/>
            </a:endParaRPr>
          </a:p>
        </p:txBody>
      </p:sp>
      <p:sp>
        <p:nvSpPr>
          <p:cNvPr id="350211" name="Rectangle 2"/>
          <p:cNvSpPr>
            <a:spLocks noGrp="1" noRot="1" noChangeAspect="1" noChangeArrowheads="1"/>
          </p:cNvSpPr>
          <p:nvPr>
            <p:ph type="sldImg"/>
          </p:nvPr>
        </p:nvSpPr>
        <p:spPr>
          <a:solidFill>
            <a:srgbClr val="FFFFFF"/>
          </a:solidFill>
          <a:ln/>
        </p:spPr>
      </p:sp>
      <p:sp>
        <p:nvSpPr>
          <p:cNvPr id="350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A0BD45C-BE5E-5B41-811A-7172F8397440}" type="slidenum">
              <a:rPr lang="en-US" sz="1300">
                <a:latin typeface="Times New Roman" charset="0"/>
              </a:rPr>
              <a:pPr/>
              <a:t>626</a:t>
            </a:fld>
            <a:endParaRPr lang="en-US" sz="130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7767F26-6322-E648-8B87-1F0431455E1D}" type="slidenum">
              <a:rPr lang="en-US" sz="1300">
                <a:latin typeface="Times New Roman" charset="0"/>
              </a:rPr>
              <a:pPr/>
              <a:t>627</a:t>
            </a:fld>
            <a:endParaRPr lang="en-US" sz="1300">
              <a:latin typeface="Times New Roman"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0018255-6301-004D-A131-0FDEA013B7B9}" type="slidenum">
              <a:rPr lang="en-US" sz="1300">
                <a:latin typeface="Times New Roman" charset="0"/>
              </a:rPr>
              <a:pPr/>
              <a:t>628</a:t>
            </a:fld>
            <a:endParaRPr lang="en-US" sz="130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73F9796-0A8A-DE4F-A66E-CA29A0515CED}" type="slidenum">
              <a:rPr lang="en-US" sz="1300">
                <a:latin typeface="Times New Roman" charset="0"/>
              </a:rPr>
              <a:pPr/>
              <a:t>65</a:t>
            </a:fld>
            <a:endParaRPr lang="en-US" sz="1300">
              <a:latin typeface="Times New Roman"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908DAFD-6C92-5543-8271-5A7FBB89CC93}" type="slidenum">
              <a:rPr lang="en-US" sz="1300">
                <a:latin typeface="Times New Roman" charset="0"/>
              </a:rPr>
              <a:pPr/>
              <a:t>629</a:t>
            </a:fld>
            <a:endParaRPr lang="en-US" sz="130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E97A974-0F2B-A740-88B7-A0A8C02E040A}" type="slidenum">
              <a:rPr lang="en-US" sz="1300">
                <a:latin typeface="Times New Roman" charset="0"/>
              </a:rPr>
              <a:pPr/>
              <a:t>630</a:t>
            </a:fld>
            <a:endParaRPr lang="en-US" sz="130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DC57A9A-A9C5-0E48-9592-35C1E405E765}" type="slidenum">
              <a:rPr lang="en-US" sz="1300">
                <a:latin typeface="Times New Roman" charset="0"/>
              </a:rPr>
              <a:pPr/>
              <a:t>631</a:t>
            </a:fld>
            <a:endParaRPr lang="en-US" sz="130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6A6DD3E-8D23-E541-A063-9990C26AE7B2}" type="slidenum">
              <a:rPr lang="en-US" sz="1300">
                <a:latin typeface="Times New Roman" charset="0"/>
              </a:rPr>
              <a:pPr/>
              <a:t>632</a:t>
            </a:fld>
            <a:endParaRPr lang="en-US" sz="130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5089467-F116-B644-9889-BE83EF6E8179}" type="slidenum">
              <a:rPr lang="en-US" sz="1300">
                <a:latin typeface="Times New Roman" charset="0"/>
              </a:rPr>
              <a:pPr/>
              <a:t>633</a:t>
            </a:fld>
            <a:endParaRPr lang="en-US" sz="13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25AB40D-9D58-5544-90F0-83E4CB65C321}" type="slidenum">
              <a:rPr lang="en-US" sz="1300">
                <a:latin typeface="Times New Roman" charset="0"/>
              </a:rPr>
              <a:pPr/>
              <a:t>634</a:t>
            </a:fld>
            <a:endParaRPr lang="en-US" sz="13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B492348-B7CC-484C-9939-E42966B3555B}" type="slidenum">
              <a:rPr lang="en-US" sz="1300">
                <a:latin typeface="Times New Roman" charset="0"/>
              </a:rPr>
              <a:pPr/>
              <a:t>635</a:t>
            </a:fld>
            <a:endParaRPr lang="en-US" sz="130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22C4C7F-DA1D-D644-BB62-EBC557F64EEC}" type="slidenum">
              <a:rPr lang="en-US" sz="1300">
                <a:latin typeface="Times New Roman" charset="0"/>
              </a:rPr>
              <a:pPr/>
              <a:t>636</a:t>
            </a:fld>
            <a:endParaRPr lang="en-US" sz="130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2C3975-529B-3F46-9AB3-829323A021C9}" type="slidenum">
              <a:rPr lang="en-US" sz="1300">
                <a:latin typeface="Times New Roman" charset="0"/>
              </a:rPr>
              <a:pPr/>
              <a:t>637</a:t>
            </a:fld>
            <a:endParaRPr lang="en-US" sz="130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D34788E-47E4-DD4F-82A9-A284DB446580}" type="slidenum">
              <a:rPr lang="en-US" sz="1300">
                <a:latin typeface="Times New Roman" charset="0"/>
              </a:rPr>
              <a:pPr/>
              <a:t>638</a:t>
            </a:fld>
            <a:endParaRPr lang="en-US" sz="130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5ADB2F2-1FA8-BC4F-9F28-3AF41037ACC9}" type="slidenum">
              <a:rPr lang="en-US" sz="1300">
                <a:latin typeface="Times New Roman" charset="0"/>
              </a:rPr>
              <a:pPr/>
              <a:t>66</a:t>
            </a:fld>
            <a:endParaRPr lang="en-US" sz="1300">
              <a:latin typeface="Times New Roman"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9FA51E0-63D0-6E49-93FD-104D809A1FAA}" type="slidenum">
              <a:rPr lang="en-US" sz="1300">
                <a:latin typeface="Times New Roman" charset="0"/>
              </a:rPr>
              <a:pPr/>
              <a:t>639</a:t>
            </a:fld>
            <a:endParaRPr lang="en-US" sz="130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37AF1E3-2C0B-7548-A7C0-AA2A40164DD4}" type="slidenum">
              <a:rPr lang="en-US" sz="1300">
                <a:latin typeface="Times New Roman" charset="0"/>
              </a:rPr>
              <a:pPr/>
              <a:t>640</a:t>
            </a:fld>
            <a:endParaRPr lang="en-US" sz="130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82EBACA-420E-1F4A-8781-9FCB2E5B0457}" type="slidenum">
              <a:rPr lang="en-US" sz="1300">
                <a:latin typeface="Times New Roman" charset="0"/>
              </a:rPr>
              <a:pPr/>
              <a:t>641</a:t>
            </a:fld>
            <a:endParaRPr lang="en-US" sz="130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43152F6-E7AC-7F46-865B-B544E7CA41AB}" type="slidenum">
              <a:rPr lang="en-US" sz="1300">
                <a:latin typeface="Times New Roman" charset="0"/>
              </a:rPr>
              <a:pPr/>
              <a:t>642</a:t>
            </a:fld>
            <a:endParaRPr lang="en-US" sz="130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60783ED-79F5-2D4F-B51F-55475B815DDA}" type="slidenum">
              <a:rPr lang="en-US" sz="1300">
                <a:latin typeface="Times New Roman" charset="0"/>
              </a:rPr>
              <a:pPr/>
              <a:t>643</a:t>
            </a:fld>
            <a:endParaRPr lang="en-US" sz="130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4D7592D-4701-E046-BCC4-2C4EF5A71B39}" type="slidenum">
              <a:rPr lang="en-US" sz="1300">
                <a:latin typeface="Times New Roman" charset="0"/>
              </a:rPr>
              <a:pPr/>
              <a:t>644</a:t>
            </a:fld>
            <a:endParaRPr lang="en-US" sz="130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D0FAF1E-3791-2C4E-9BE2-F218265F1A7A}" type="slidenum">
              <a:rPr lang="en-US" sz="1300">
                <a:latin typeface="Times New Roman" charset="0"/>
              </a:rPr>
              <a:pPr/>
              <a:t>645</a:t>
            </a:fld>
            <a:endParaRPr lang="en-US" sz="130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7ED3F88-F54C-954C-BAEB-EF0B9A6771E5}" type="slidenum">
              <a:rPr lang="en-US" sz="1300">
                <a:latin typeface="Times New Roman" charset="0"/>
              </a:rPr>
              <a:pPr/>
              <a:t>646</a:t>
            </a:fld>
            <a:endParaRPr lang="en-US" sz="1300">
              <a:latin typeface="Times New Roman" charset="0"/>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21662D5-C506-064B-AA1B-379F61E02446}" type="slidenum">
              <a:rPr lang="en-US" sz="1300">
                <a:latin typeface="Times New Roman" charset="0"/>
              </a:rPr>
              <a:pPr/>
              <a:t>647</a:t>
            </a:fld>
            <a:endParaRPr lang="en-US" sz="1300">
              <a:latin typeface="Times New Roman"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361C848-C41B-A04D-94EA-9A401FA4AB0B}" type="slidenum">
              <a:rPr lang="en-US" sz="1300">
                <a:latin typeface="Times New Roman" charset="0"/>
              </a:rPr>
              <a:pPr/>
              <a:t>648</a:t>
            </a:fld>
            <a:endParaRPr lang="en-US" sz="1300">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6BE38C2-305A-6447-8130-105DD393C3E1}" type="slidenum">
              <a:rPr lang="en-US" sz="1300">
                <a:latin typeface="Times New Roman" charset="0"/>
              </a:rPr>
              <a:pPr/>
              <a:t>67</a:t>
            </a:fld>
            <a:endParaRPr lang="en-US" sz="1300">
              <a:latin typeface="Times New Roman"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D7B9E9F-5F33-1E4E-9088-51EF624ADA2A}" type="slidenum">
              <a:rPr lang="en-US" sz="1300">
                <a:latin typeface="Times New Roman" charset="0"/>
              </a:rPr>
              <a:pPr/>
              <a:t>649</a:t>
            </a:fld>
            <a:endParaRPr lang="en-US" sz="130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D4AFA03-F59A-114D-A0D7-B357201B93E7}" type="slidenum">
              <a:rPr lang="en-US" sz="1300">
                <a:latin typeface="Times New Roman" charset="0"/>
              </a:rPr>
              <a:pPr/>
              <a:t>650</a:t>
            </a:fld>
            <a:endParaRPr lang="en-US" sz="130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7AA419E9-E569-B545-A7AA-93D15EF98392}" type="slidenum">
              <a:rPr lang="en-US" sz="1300">
                <a:latin typeface="Times New Roman" charset="0"/>
              </a:rPr>
              <a:pPr/>
              <a:t>651</a:t>
            </a:fld>
            <a:endParaRPr lang="en-US" sz="130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B9F61E2-AF17-0243-9FDC-C1F7E9A576A3}" type="slidenum">
              <a:rPr lang="en-US" sz="1300">
                <a:latin typeface="Times New Roman" charset="0"/>
              </a:rPr>
              <a:pPr/>
              <a:t>652</a:t>
            </a:fld>
            <a:endParaRPr lang="en-US" sz="1300">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0E98939-C3B1-8244-87C8-0DB1D7CC1643}" type="slidenum">
              <a:rPr lang="en-US" sz="1300">
                <a:latin typeface="Times New Roman" charset="0"/>
              </a:rPr>
              <a:pPr/>
              <a:t>653</a:t>
            </a:fld>
            <a:endParaRPr lang="en-US" sz="130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5173FB6-B531-164E-A1F9-478DB146777B}" type="slidenum">
              <a:rPr lang="en-US" sz="1300">
                <a:latin typeface="Times New Roman" charset="0"/>
              </a:rPr>
              <a:pPr/>
              <a:t>654</a:t>
            </a:fld>
            <a:endParaRPr lang="en-US" sz="1300">
              <a:latin typeface="Times New Roman"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9AE57BD-C880-0E4F-8EBE-9167DF8F2F1F}" type="slidenum">
              <a:rPr lang="en-US" sz="1300">
                <a:latin typeface="Times New Roman" charset="0"/>
              </a:rPr>
              <a:pPr/>
              <a:t>655</a:t>
            </a:fld>
            <a:endParaRPr lang="en-US" sz="130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087FE15-62BC-E145-9F50-8E6F6E60C0D3}" type="slidenum">
              <a:rPr lang="en-US" sz="1300">
                <a:latin typeface="Times New Roman" charset="0"/>
              </a:rPr>
              <a:pPr/>
              <a:t>656</a:t>
            </a:fld>
            <a:endParaRPr lang="en-US" sz="130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846352B-183C-2744-B7BC-28803D72E80F}" type="slidenum">
              <a:rPr lang="en-US" sz="1300">
                <a:latin typeface="Times New Roman" charset="0"/>
              </a:rPr>
              <a:pPr/>
              <a:t>657</a:t>
            </a:fld>
            <a:endParaRPr lang="en-US" sz="130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7CD224D-191F-B847-A14A-FC6A8FFF0C43}" type="slidenum">
              <a:rPr lang="en-US" sz="1300">
                <a:latin typeface="Times New Roman" charset="0"/>
              </a:rPr>
              <a:pPr/>
              <a:t>658</a:t>
            </a:fld>
            <a:endParaRPr lang="en-US" sz="130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81FF840-C699-DE4A-9FDE-07B754C44EF8}" type="slidenum">
              <a:rPr lang="en-US" sz="1300">
                <a:latin typeface="Times New Roman" charset="0"/>
              </a:rPr>
              <a:pPr/>
              <a:t>68</a:t>
            </a:fld>
            <a:endParaRPr lang="en-US" sz="1300">
              <a:latin typeface="Times New Roman"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CF33480-C876-0545-918C-A07BC36DB825}" type="slidenum">
              <a:rPr lang="en-US" sz="1300">
                <a:latin typeface="Times New Roman" charset="0"/>
              </a:rPr>
              <a:pPr/>
              <a:t>659</a:t>
            </a:fld>
            <a:endParaRPr lang="en-US" sz="130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B96FA6D-8776-894F-99F5-03D899CA686D}" type="slidenum">
              <a:rPr lang="en-US" sz="1300">
                <a:latin typeface="Times New Roman" charset="0"/>
              </a:rPr>
              <a:pPr/>
              <a:t>660</a:t>
            </a:fld>
            <a:endParaRPr lang="en-US" sz="130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1F8A6B8-E24A-0847-8BC2-3EB28CA46479}" type="slidenum">
              <a:rPr lang="en-US" sz="1300">
                <a:latin typeface="Times New Roman" charset="0"/>
              </a:rPr>
              <a:pPr/>
              <a:t>661</a:t>
            </a:fld>
            <a:endParaRPr lang="en-US" sz="130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E2C0550-A58B-F643-A0D0-EFECCB28C50F}" type="slidenum">
              <a:rPr lang="en-US" sz="1300">
                <a:latin typeface="Times New Roman" charset="0"/>
              </a:rPr>
              <a:pPr/>
              <a:t>662</a:t>
            </a:fld>
            <a:endParaRPr lang="en-US" sz="130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1E57969-9057-3A42-9111-3D117801644B}" type="slidenum">
              <a:rPr lang="en-US" sz="1300">
                <a:latin typeface="Times New Roman" charset="0"/>
              </a:rPr>
              <a:pPr/>
              <a:t>663</a:t>
            </a:fld>
            <a:endParaRPr lang="en-US" sz="130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C34F0CD-9610-6F46-8981-1F0F716E601A}" type="slidenum">
              <a:rPr lang="en-US" sz="1300">
                <a:latin typeface="Times New Roman" charset="0"/>
              </a:rPr>
              <a:pPr/>
              <a:t>664</a:t>
            </a:fld>
            <a:endParaRPr lang="en-US" sz="130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BD44BF9-87E2-7443-B544-7E091F9CB8F9}" type="slidenum">
              <a:rPr lang="en-US" sz="1300">
                <a:latin typeface="Times New Roman" charset="0"/>
              </a:rPr>
              <a:pPr/>
              <a:t>665</a:t>
            </a:fld>
            <a:endParaRPr lang="en-US" sz="130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9BB17BA-626D-3847-8AA4-A1828CBE57F7}" type="slidenum">
              <a:rPr lang="en-US" sz="1300">
                <a:latin typeface="Times New Roman" charset="0"/>
              </a:rPr>
              <a:pPr/>
              <a:t>666</a:t>
            </a:fld>
            <a:endParaRPr lang="en-US" sz="130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8A24A3A-DEB4-0046-B732-795E07CD4C0F}" type="slidenum">
              <a:rPr lang="en-US" sz="1300">
                <a:latin typeface="Times New Roman" charset="0"/>
              </a:rPr>
              <a:pPr/>
              <a:t>667</a:t>
            </a:fld>
            <a:endParaRPr lang="en-US" sz="1300">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8B3F6C9-B2FE-E445-9319-912DE157FD77}" type="slidenum">
              <a:rPr lang="en-US" sz="1300">
                <a:latin typeface="Times New Roman" charset="0"/>
              </a:rPr>
              <a:pPr/>
              <a:t>668</a:t>
            </a:fld>
            <a:endParaRPr lang="en-US" sz="1300">
              <a:latin typeface="Times New Roman"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3F9828B-E1B5-3149-AE13-4A150E779C2D}" type="slidenum">
              <a:rPr lang="en-US" sz="1300">
                <a:latin typeface="Times New Roman" charset="0"/>
              </a:rPr>
              <a:pPr/>
              <a:t>69</a:t>
            </a:fld>
            <a:endParaRPr lang="en-US" sz="1300">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90F6A01-63CB-EF40-9A66-EB59EE696F17}" type="slidenum">
              <a:rPr lang="en-US" sz="1300">
                <a:latin typeface="Times New Roman" charset="0"/>
              </a:rPr>
              <a:pPr/>
              <a:t>669</a:t>
            </a:fld>
            <a:endParaRPr lang="en-US" sz="130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2FE695C-8B16-FD4B-B880-B46A62D9C6C3}" type="slidenum">
              <a:rPr lang="en-US" sz="1300">
                <a:latin typeface="Times New Roman" charset="0"/>
              </a:rPr>
              <a:pPr/>
              <a:t>670</a:t>
            </a:fld>
            <a:endParaRPr lang="en-US" sz="130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33A5AA7-7C1D-BB46-81E2-EBEDC44AFAD6}" type="slidenum">
              <a:rPr lang="en-US" sz="1300">
                <a:latin typeface="Times New Roman" charset="0"/>
              </a:rPr>
              <a:pPr/>
              <a:t>672</a:t>
            </a:fld>
            <a:endParaRPr lang="en-US" sz="1300">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60A1E92-1AB5-1048-8FE1-21DE5E70412D}" type="slidenum">
              <a:rPr lang="en-US" sz="1300">
                <a:latin typeface="Times New Roman" charset="0"/>
              </a:rPr>
              <a:pPr/>
              <a:t>673</a:t>
            </a:fld>
            <a:endParaRPr lang="en-US" sz="1300">
              <a:latin typeface="Times New Roman"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2E91E53-726F-CD47-A58E-07FE00E3DC8B}" type="slidenum">
              <a:rPr lang="en-US" sz="1300">
                <a:latin typeface="Times New Roman" charset="0"/>
              </a:rPr>
              <a:pPr/>
              <a:t>674</a:t>
            </a:fld>
            <a:endParaRPr lang="en-US" sz="13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D30BF20-4375-5642-B7EB-6F876A9DF406}" type="slidenum">
              <a:rPr lang="en-US" sz="1300">
                <a:latin typeface="Times New Roman" charset="0"/>
              </a:rPr>
              <a:pPr/>
              <a:t>675</a:t>
            </a:fld>
            <a:endParaRPr lang="en-US" sz="13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BB0A78B-4B60-D24F-8349-7D2DA14FAD39}" type="slidenum">
              <a:rPr lang="en-US" sz="1300">
                <a:latin typeface="Times New Roman" charset="0"/>
              </a:rPr>
              <a:pPr/>
              <a:t>676</a:t>
            </a:fld>
            <a:endParaRPr lang="en-US" sz="1300">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A0A7492-E37F-9549-9168-F46E8B20FB09}" type="slidenum">
              <a:rPr lang="en-US" sz="1300">
                <a:latin typeface="Times New Roman" charset="0"/>
              </a:rPr>
              <a:pPr/>
              <a:t>677</a:t>
            </a:fld>
            <a:endParaRPr lang="en-US" sz="13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60A1E92-1AB5-1048-8FE1-21DE5E70412D}" type="slidenum">
              <a:rPr lang="en-US" sz="1300">
                <a:latin typeface="Times New Roman" charset="0"/>
              </a:rPr>
              <a:pPr/>
              <a:t>678</a:t>
            </a:fld>
            <a:endParaRPr lang="en-US" sz="1300">
              <a:latin typeface="Times New Roman" charset="0"/>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C8FA125-5595-7145-AA9F-E11DA275997F}" type="slidenum">
              <a:rPr lang="en-US" sz="1300">
                <a:latin typeface="Times New Roman" charset="0"/>
              </a:rPr>
              <a:pPr/>
              <a:t>679</a:t>
            </a:fld>
            <a:endParaRPr lang="en-US" sz="13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98EC273-6A3B-C547-8980-6B43A66ADAD2}" type="slidenum">
              <a:rPr lang="en-US" sz="1300">
                <a:latin typeface="Times New Roman" charset="0"/>
              </a:rPr>
              <a:pPr/>
              <a:t>70</a:t>
            </a:fld>
            <a:endParaRPr lang="en-US" sz="1300">
              <a:latin typeface="Times New Roman"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51AA2F0-BFBF-1241-AA64-21D507A20398}" type="slidenum">
              <a:rPr lang="en-US" sz="1300">
                <a:latin typeface="Times New Roman" charset="0"/>
              </a:rPr>
              <a:pPr/>
              <a:t>680</a:t>
            </a:fld>
            <a:endParaRPr lang="en-US" sz="13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C19D484-B6F2-A04D-A290-6FD1F69D1968}" type="slidenum">
              <a:rPr lang="en-US" sz="1300">
                <a:latin typeface="Times New Roman" charset="0"/>
              </a:rPr>
              <a:pPr/>
              <a:t>681</a:t>
            </a:fld>
            <a:endParaRPr lang="en-US" sz="1300">
              <a:latin typeface="Times New Roman" charset="0"/>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4512AF4-9DF9-924F-98D0-7BC183D7DEB4}" type="slidenum">
              <a:rPr lang="en-US" sz="1300">
                <a:latin typeface="Times New Roman" charset="0"/>
              </a:rPr>
              <a:pPr/>
              <a:t>682</a:t>
            </a:fld>
            <a:endParaRPr lang="en-US" sz="1300">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1223AF9-51D8-EE41-BCFC-50DF228A3E83}" type="slidenum">
              <a:rPr lang="en-US" sz="1300">
                <a:latin typeface="Times New Roman" charset="0"/>
              </a:rPr>
              <a:pPr/>
              <a:t>683</a:t>
            </a:fld>
            <a:endParaRPr lang="en-US" sz="1300">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9AAB75A-92CC-3648-A641-382E5F886AE8}" type="slidenum">
              <a:rPr lang="en-US" sz="1300">
                <a:latin typeface="Times New Roman" charset="0"/>
              </a:rPr>
              <a:pPr/>
              <a:t>684</a:t>
            </a:fld>
            <a:endParaRPr lang="en-US" sz="1300">
              <a:latin typeface="Times New Roman"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AA61D10-70C2-0941-B520-55B830B65D03}" type="slidenum">
              <a:rPr lang="en-US" sz="1300">
                <a:latin typeface="Times New Roman" charset="0"/>
              </a:rPr>
              <a:pPr/>
              <a:t>685</a:t>
            </a:fld>
            <a:endParaRPr lang="en-US" sz="1300">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AD61B3C-AC46-874C-8D61-9D12FA566916}" type="slidenum">
              <a:rPr lang="en-US" sz="1300">
                <a:latin typeface="Times New Roman" charset="0"/>
              </a:rPr>
              <a:pPr/>
              <a:t>686</a:t>
            </a:fld>
            <a:endParaRPr lang="en-US" sz="130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8B75B27C-FE8C-F942-B062-B086E4E4EB18}" type="slidenum">
              <a:rPr lang="en-US" sz="1300">
                <a:latin typeface="Times New Roman" charset="0"/>
              </a:rPr>
              <a:pPr/>
              <a:t>687</a:t>
            </a:fld>
            <a:endParaRPr lang="en-US" sz="1300">
              <a:latin typeface="Times New Roman"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C0EF989-1E6C-9C49-B224-94E36DC1EA3C}" type="slidenum">
              <a:rPr lang="en-US" sz="1300">
                <a:latin typeface="Times New Roman" charset="0"/>
              </a:rPr>
              <a:pPr/>
              <a:t>688</a:t>
            </a:fld>
            <a:endParaRPr lang="en-US" sz="1300">
              <a:latin typeface="Times New Roman"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AA05C0A-2042-614D-A32B-E1C41151BD44}" type="slidenum">
              <a:rPr lang="en-US" sz="1300">
                <a:latin typeface="Times New Roman" charset="0"/>
              </a:rPr>
              <a:pPr/>
              <a:t>689</a:t>
            </a:fld>
            <a:endParaRPr lang="en-US" sz="1300">
              <a:latin typeface="Times New Roman"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9264541-B5D8-EE44-9356-202B9E1C7F50}" type="slidenum">
              <a:rPr lang="en-US" sz="1300">
                <a:latin typeface="Times New Roman" charset="0"/>
              </a:rPr>
              <a:pPr/>
              <a:t>71</a:t>
            </a:fld>
            <a:endParaRPr lang="en-US" sz="1300">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B654E13-9244-7945-9541-A56504338983}" type="slidenum">
              <a:rPr lang="en-US" sz="1300">
                <a:latin typeface="Times New Roman" charset="0"/>
              </a:rPr>
              <a:pPr/>
              <a:t>690</a:t>
            </a:fld>
            <a:endParaRPr lang="en-US" sz="130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A5B721C-E515-6D40-B0C8-B7E5631D5C94}" type="slidenum">
              <a:rPr lang="en-US" sz="1300">
                <a:latin typeface="Times New Roman" charset="0"/>
              </a:rPr>
              <a:pPr/>
              <a:t>691</a:t>
            </a:fld>
            <a:endParaRPr lang="en-US" sz="1300">
              <a:latin typeface="Times New Roman"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E28B270-C060-7E4E-8BC0-2E3D296774C1}" type="slidenum">
              <a:rPr lang="en-US" sz="1300">
                <a:latin typeface="Times New Roman" charset="0"/>
              </a:rPr>
              <a:pPr/>
              <a:t>692</a:t>
            </a:fld>
            <a:endParaRPr lang="en-US" sz="1300">
              <a:latin typeface="Times New Roman"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FAA2D57-1F4D-5348-A3CD-0A0E401B0FD9}" type="slidenum">
              <a:rPr lang="en-US" sz="1300">
                <a:latin typeface="Times New Roman" charset="0"/>
              </a:rPr>
              <a:pPr/>
              <a:t>693</a:t>
            </a:fld>
            <a:endParaRPr lang="en-US" sz="1300">
              <a:latin typeface="Times New Roman" charset="0"/>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36D2ACC-F551-464A-BB13-382DD2A6B0A8}" type="slidenum">
              <a:rPr lang="en-US" sz="1300">
                <a:latin typeface="Times New Roman" charset="0"/>
              </a:rPr>
              <a:pPr/>
              <a:t>694</a:t>
            </a:fld>
            <a:endParaRPr lang="en-US" sz="13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515F72A-B827-944C-B9E0-705CB6E3627D}" type="slidenum">
              <a:rPr lang="en-US" sz="1300">
                <a:latin typeface="Times New Roman" charset="0"/>
              </a:rPr>
              <a:pPr/>
              <a:t>695</a:t>
            </a:fld>
            <a:endParaRPr lang="en-US" sz="130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63D833ED-B030-4E4B-A37C-7D7FB5150D33}" type="slidenum">
              <a:rPr lang="en-US" sz="1300">
                <a:latin typeface="Times New Roman" charset="0"/>
              </a:rPr>
              <a:pPr/>
              <a:t>696</a:t>
            </a:fld>
            <a:endParaRPr lang="en-US" sz="1300">
              <a:latin typeface="Times New Roman"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08AC23E-AFB1-804A-AF01-B05B4B30FBF7}" type="slidenum">
              <a:rPr lang="en-US" sz="1300">
                <a:latin typeface="Times New Roman" charset="0"/>
              </a:rPr>
              <a:pPr/>
              <a:t>697</a:t>
            </a:fld>
            <a:endParaRPr lang="en-US" sz="1300">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495C444-E526-014D-90B5-610F04739C87}" type="slidenum">
              <a:rPr lang="en-US" sz="1300">
                <a:latin typeface="Times New Roman" charset="0"/>
              </a:rPr>
              <a:pPr/>
              <a:t>698</a:t>
            </a:fld>
            <a:endParaRPr lang="en-US" sz="130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B1917A5-95EB-D047-9283-62A7409591F5}" type="slidenum">
              <a:rPr lang="en-US" sz="1300">
                <a:latin typeface="Times New Roman" charset="0"/>
              </a:rPr>
              <a:pPr/>
              <a:t>699</a:t>
            </a:fld>
            <a:endParaRPr lang="en-US" sz="1300">
              <a:latin typeface="Times New Roman"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7FEF33C-684F-FE4B-8A3F-D8D546FF4E59}" type="slidenum">
              <a:rPr lang="en-US" sz="1300">
                <a:latin typeface="Times New Roman" charset="0"/>
              </a:rPr>
              <a:pPr/>
              <a:t>72</a:t>
            </a:fld>
            <a:endParaRPr lang="en-US" sz="1300">
              <a:latin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11A01460-9A2A-074F-8AA0-99664E457413}" type="slidenum">
              <a:rPr lang="en-US" sz="1300">
                <a:latin typeface="Times New Roman" charset="0"/>
              </a:rPr>
              <a:pPr/>
              <a:t>700</a:t>
            </a:fld>
            <a:endParaRPr lang="en-US" sz="1300">
              <a:latin typeface="Times New Roman"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2BE1C6D1-6A28-EC4A-B9AA-102B68FA94BB}" type="slidenum">
              <a:rPr lang="en-US" sz="1300">
                <a:latin typeface="Times New Roman" charset="0"/>
              </a:rPr>
              <a:pPr/>
              <a:t>701</a:t>
            </a:fld>
            <a:endParaRPr lang="en-US" sz="1300">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B4A5C42-252D-5345-ACDC-F4E2F3BB2011}" type="slidenum">
              <a:rPr lang="en-US" sz="1300">
                <a:latin typeface="Times New Roman" charset="0"/>
              </a:rPr>
              <a:pPr/>
              <a:t>702</a:t>
            </a:fld>
            <a:endParaRPr lang="en-US" sz="1300">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D57EB2E-F172-F74F-A022-0E2930E3CC41}" type="slidenum">
              <a:rPr lang="en-US" sz="1300">
                <a:latin typeface="Times New Roman" charset="0"/>
              </a:rPr>
              <a:pPr/>
              <a:t>703</a:t>
            </a:fld>
            <a:endParaRPr lang="en-US" sz="1300">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941C4CB-9445-E94D-8035-DE3E12022CE8}" type="slidenum">
              <a:rPr lang="en-US" sz="1300">
                <a:latin typeface="Times New Roman" charset="0"/>
              </a:rPr>
              <a:pPr/>
              <a:t>704</a:t>
            </a:fld>
            <a:endParaRPr lang="en-US" sz="1300">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D173EEE-0AD8-ED4D-A9CA-DE6EC9D1F8DD}" type="slidenum">
              <a:rPr lang="en-US" sz="1300">
                <a:latin typeface="Times New Roman" charset="0"/>
              </a:rPr>
              <a:pPr/>
              <a:t>705</a:t>
            </a:fld>
            <a:endParaRPr lang="en-US" sz="1300">
              <a:latin typeface="Times New Roman" charset="0"/>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9B44B0BA-DA31-6F4E-BCF9-DA5C680619CF}" type="slidenum">
              <a:rPr lang="en-US" sz="1300">
                <a:latin typeface="Times New Roman" charset="0"/>
              </a:rPr>
              <a:pPr/>
              <a:t>706</a:t>
            </a:fld>
            <a:endParaRPr lang="en-US" sz="130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B552F151-3551-E942-92EF-1F7B2A3F3B78}" type="slidenum">
              <a:rPr lang="en-US" sz="1300">
                <a:latin typeface="Times New Roman" charset="0"/>
              </a:rPr>
              <a:pPr/>
              <a:t>707</a:t>
            </a:fld>
            <a:endParaRPr lang="en-US" sz="130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59E94A44-CBA2-E04C-A2BE-3594D75F66A2}" type="slidenum">
              <a:rPr lang="en-US" sz="1300">
                <a:latin typeface="Times New Roman" charset="0"/>
              </a:rPr>
              <a:pPr/>
              <a:t>708</a:t>
            </a:fld>
            <a:endParaRPr lang="en-US" sz="130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AB41F2D6-CA5C-5249-BD8F-55C0DCA26E68}" type="slidenum">
              <a:rPr lang="en-US" sz="1300">
                <a:latin typeface="Times New Roman" charset="0"/>
              </a:rPr>
              <a:pPr/>
              <a:t>709</a:t>
            </a:fld>
            <a:endParaRPr lang="en-US" sz="130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10526D2-02A0-364A-AC93-4160E32B8B74}" type="slidenum">
              <a:rPr lang="en-US" sz="1300">
                <a:latin typeface="Times New Roman" charset="0"/>
              </a:rPr>
              <a:pPr/>
              <a:t>9</a:t>
            </a:fld>
            <a:endParaRPr lang="en-US" sz="1300">
              <a:latin typeface="Times New Roman"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40C84EC-F900-E84E-9218-005BF311E8BB}" type="slidenum">
              <a:rPr lang="en-US" sz="1300">
                <a:latin typeface="Times New Roman" charset="0"/>
              </a:rPr>
              <a:pPr/>
              <a:t>73</a:t>
            </a:fld>
            <a:endParaRPr lang="en-US" sz="1300">
              <a:latin typeface="Times New Roman"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45A94BC-5B23-484C-AF87-E49FECAFC6F3}" type="slidenum">
              <a:rPr lang="en-US" sz="1300">
                <a:latin typeface="Times New Roman" charset="0"/>
              </a:rPr>
              <a:pPr/>
              <a:t>710</a:t>
            </a:fld>
            <a:endParaRPr lang="en-US" sz="1300">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DC957440-6855-9343-B401-84571ADD4D44}" type="slidenum">
              <a:rPr lang="en-US" sz="1300">
                <a:latin typeface="Times New Roman" charset="0"/>
              </a:rPr>
              <a:pPr/>
              <a:t>711</a:t>
            </a:fld>
            <a:endParaRPr lang="en-US" sz="1300">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6EF44A2-86E6-8741-BF04-50C6D68D23DB}" type="slidenum">
              <a:rPr lang="en-US" sz="1300">
                <a:latin typeface="Times New Roman" charset="0"/>
              </a:rPr>
              <a:pPr/>
              <a:t>712</a:t>
            </a:fld>
            <a:endParaRPr lang="en-US" sz="1300">
              <a:latin typeface="Times New Roman" charset="0"/>
            </a:endParaRPr>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C2BA8B6F-ED3B-FF4F-92E8-9297D973A0BA}" type="slidenum">
              <a:rPr lang="en-US" sz="1300">
                <a:latin typeface="Times New Roman" charset="0"/>
              </a:rPr>
              <a:pPr/>
              <a:t>713</a:t>
            </a:fld>
            <a:endParaRPr lang="en-US" sz="130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4F43725D-4706-8340-9F61-7CBED024C764}" type="slidenum">
              <a:rPr lang="en-US" sz="1300">
                <a:latin typeface="Times New Roman" charset="0"/>
              </a:rPr>
              <a:pPr/>
              <a:t>714</a:t>
            </a:fld>
            <a:endParaRPr lang="en-US" sz="1300">
              <a:latin typeface="Times New Roman" charset="0"/>
            </a:endParaRPr>
          </a:p>
        </p:txBody>
      </p:sp>
      <p:sp>
        <p:nvSpPr>
          <p:cNvPr id="115715" name="Rectangle 2"/>
          <p:cNvSpPr>
            <a:spLocks noGrp="1" noRot="1" noChangeAspect="1" noChangeArrowheads="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53F3CB4-C86B-0442-829F-FEAF9C8D298A}" type="slidenum">
              <a:rPr lang="en-US" sz="1300">
                <a:latin typeface="Times New Roman" charset="0"/>
              </a:rPr>
              <a:pPr/>
              <a:t>715</a:t>
            </a:fld>
            <a:endParaRPr lang="en-US" sz="1300">
              <a:latin typeface="Times New Roman" charset="0"/>
            </a:endParaRPr>
          </a:p>
        </p:txBody>
      </p:sp>
      <p:sp>
        <p:nvSpPr>
          <p:cNvPr id="117763" name="Rectangle 2"/>
          <p:cNvSpPr>
            <a:spLocks noGrp="1" noRot="1" noChangeAspect="1" noChangeArrowheads="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06EF44A2-86E6-8741-BF04-50C6D68D23DB}" type="slidenum">
              <a:rPr lang="en-US" sz="1300">
                <a:latin typeface="Times New Roman" charset="0"/>
              </a:rPr>
              <a:pPr/>
              <a:t>716</a:t>
            </a:fld>
            <a:endParaRPr lang="en-US" sz="1300">
              <a:latin typeface="Times New Roman" charset="0"/>
            </a:endParaRPr>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E2EADB22-1A55-B64E-9067-1E4D626162D5}" type="slidenum">
              <a:rPr lang="en-US" sz="1300">
                <a:latin typeface="Times New Roman" charset="0"/>
              </a:rPr>
              <a:pPr/>
              <a:t>717</a:t>
            </a:fld>
            <a:endParaRPr lang="en-US" sz="1300">
              <a:latin typeface="Times New Roman" charset="0"/>
            </a:endParaRPr>
          </a:p>
        </p:txBody>
      </p:sp>
      <p:sp>
        <p:nvSpPr>
          <p:cNvPr id="119811" name="Rectangle 2"/>
          <p:cNvSpPr>
            <a:spLocks noGrp="1" noRot="1" noChangeAspect="1" noChangeArrowheads="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A8D1E9E-9E1D-2B49-9AB8-64EC1595CA41}" type="slidenum">
              <a:rPr lang="en-US" sz="1300">
                <a:latin typeface="Times New Roman" charset="0"/>
              </a:rPr>
              <a:pPr/>
              <a:t>718</a:t>
            </a:fld>
            <a:endParaRPr lang="en-US" sz="1300">
              <a:latin typeface="Times New Roman"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FBF6E9F3-150A-1C43-A437-9A8E3B516730}" type="slidenum">
              <a:rPr lang="en-US" sz="1300">
                <a:latin typeface="Times New Roman" charset="0"/>
              </a:rPr>
              <a:pPr/>
              <a:t>719</a:t>
            </a:fld>
            <a:endParaRPr lang="en-US" sz="1300">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F5F0D79-F76A-3946-82BE-78B7E71B29A2}" type="slidenum">
              <a:rPr lang="en-US" sz="1300">
                <a:latin typeface="Times New Roman" charset="0"/>
              </a:rPr>
              <a:pPr/>
              <a:t>74</a:t>
            </a:fld>
            <a:endParaRPr lang="en-US" sz="1300">
              <a:latin typeface="Times New Roman"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40992815" indent="-40498719" defTabSz="991623">
              <a:defRPr sz="2200">
                <a:solidFill>
                  <a:schemeClr val="tx1"/>
                </a:solidFill>
                <a:latin typeface="Tahoma" charset="0"/>
                <a:ea typeface="ＭＳ Ｐゴシック" charset="0"/>
              </a:defRPr>
            </a:lvl2pPr>
            <a:lvl3pPr>
              <a:defRPr sz="2200">
                <a:solidFill>
                  <a:schemeClr val="tx1"/>
                </a:solidFill>
                <a:latin typeface="Tahoma" charset="0"/>
                <a:ea typeface="ＭＳ Ｐゴシック" charset="0"/>
              </a:defRPr>
            </a:lvl3pPr>
            <a:lvl4pPr>
              <a:defRPr sz="2200">
                <a:solidFill>
                  <a:schemeClr val="tx1"/>
                </a:solidFill>
                <a:latin typeface="Tahoma" charset="0"/>
                <a:ea typeface="ＭＳ Ｐゴシック" charset="0"/>
              </a:defRPr>
            </a:lvl4pPr>
            <a:lvl5pPr>
              <a:defRPr sz="2200">
                <a:solidFill>
                  <a:schemeClr val="tx1"/>
                </a:solidFill>
                <a:latin typeface="Tahoma" charset="0"/>
                <a:ea typeface="ＭＳ Ｐゴシック" charset="0"/>
              </a:defRPr>
            </a:lvl5pPr>
            <a:lvl6pPr marL="494096" eaLnBrk="0" fontAlgn="base" hangingPunct="0">
              <a:spcBef>
                <a:spcPct val="0"/>
              </a:spcBef>
              <a:spcAft>
                <a:spcPct val="0"/>
              </a:spcAft>
              <a:defRPr sz="2200">
                <a:solidFill>
                  <a:schemeClr val="tx1"/>
                </a:solidFill>
                <a:latin typeface="Tahoma" charset="0"/>
                <a:ea typeface="ＭＳ Ｐゴシック" charset="0"/>
              </a:defRPr>
            </a:lvl6pPr>
            <a:lvl7pPr marL="988192" eaLnBrk="0" fontAlgn="base" hangingPunct="0">
              <a:spcBef>
                <a:spcPct val="0"/>
              </a:spcBef>
              <a:spcAft>
                <a:spcPct val="0"/>
              </a:spcAft>
              <a:defRPr sz="2200">
                <a:solidFill>
                  <a:schemeClr val="tx1"/>
                </a:solidFill>
                <a:latin typeface="Tahoma" charset="0"/>
                <a:ea typeface="ＭＳ Ｐゴシック" charset="0"/>
              </a:defRPr>
            </a:lvl7pPr>
            <a:lvl8pPr marL="1482288" eaLnBrk="0" fontAlgn="base" hangingPunct="0">
              <a:spcBef>
                <a:spcPct val="0"/>
              </a:spcBef>
              <a:spcAft>
                <a:spcPct val="0"/>
              </a:spcAft>
              <a:defRPr sz="2200">
                <a:solidFill>
                  <a:schemeClr val="tx1"/>
                </a:solidFill>
                <a:latin typeface="Tahoma" charset="0"/>
                <a:ea typeface="ＭＳ Ｐゴシック" charset="0"/>
              </a:defRPr>
            </a:lvl8pPr>
            <a:lvl9pPr marL="1976384" eaLnBrk="0" fontAlgn="base" hangingPunct="0">
              <a:spcBef>
                <a:spcPct val="0"/>
              </a:spcBef>
              <a:spcAft>
                <a:spcPct val="0"/>
              </a:spcAft>
              <a:defRPr sz="2200">
                <a:solidFill>
                  <a:schemeClr val="tx1"/>
                </a:solidFill>
                <a:latin typeface="Tahoma" charset="0"/>
                <a:ea typeface="ＭＳ Ｐゴシック" charset="0"/>
              </a:defRPr>
            </a:lvl9pPr>
          </a:lstStyle>
          <a:p>
            <a:fld id="{3B1023ED-E6B3-5140-851C-DFCAA1663E9E}" type="slidenum">
              <a:rPr lang="en-US" sz="1300">
                <a:latin typeface="Times New Roman" charset="0"/>
              </a:rPr>
              <a:pPr/>
              <a:t>720</a:t>
            </a:fld>
            <a:endParaRPr lang="en-US" sz="1300">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CE6CEC4-527F-DF42-AE65-84AFFBE880B1}" type="slidenum">
              <a:rPr lang="en-US" sz="1300">
                <a:latin typeface="Times New Roman" charset="0"/>
              </a:rPr>
              <a:pPr/>
              <a:t>75</a:t>
            </a:fld>
            <a:endParaRPr lang="en-US" sz="1300">
              <a:latin typeface="Times New Roman"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6DDC889-5663-6C49-BF76-EF2FE88BED75}" type="slidenum">
              <a:rPr lang="en-US" sz="1300">
                <a:latin typeface="Times New Roman" charset="0"/>
              </a:rPr>
              <a:pPr/>
              <a:t>76</a:t>
            </a:fld>
            <a:endParaRPr lang="en-US" sz="1300">
              <a:latin typeface="Times New Roman"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AA80861-99DE-7F47-B01D-E7F9C6F07A73}" type="slidenum">
              <a:rPr lang="en-US" sz="1300">
                <a:latin typeface="Times New Roman" charset="0"/>
              </a:rPr>
              <a:pPr/>
              <a:t>77</a:t>
            </a:fld>
            <a:endParaRPr lang="en-US" sz="1300">
              <a:latin typeface="Times New Roman"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B70D24E-5A39-A543-9B33-134A40581EB9}" type="slidenum">
              <a:rPr lang="en-US" sz="1300">
                <a:latin typeface="Times New Roman" charset="0"/>
              </a:rPr>
              <a:pPr/>
              <a:t>78</a:t>
            </a:fld>
            <a:endParaRPr lang="en-US" sz="1300">
              <a:latin typeface="Times New Roman"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1868CF5-ABC5-414F-B16F-D2448EADA440}" type="slidenum">
              <a:rPr lang="en-US" sz="1300">
                <a:latin typeface="Times New Roman" charset="0"/>
              </a:rPr>
              <a:pPr/>
              <a:t>79</a:t>
            </a:fld>
            <a:endParaRPr lang="en-US" sz="1300">
              <a:latin typeface="Times New Roman" charset="0"/>
            </a:endParaRPr>
          </a:p>
        </p:txBody>
      </p:sp>
      <p:sp>
        <p:nvSpPr>
          <p:cNvPr id="146434" name="Rectangle 1026"/>
          <p:cNvSpPr>
            <a:spLocks noGrp="1" noRot="1" noChangeAspect="1" noChangeArrowheads="1"/>
          </p:cNvSpPr>
          <p:nvPr>
            <p:ph type="sldImg"/>
          </p:nvPr>
        </p:nvSpPr>
        <p:spPr>
          <a:solidFill>
            <a:srgbClr val="FFFFFF"/>
          </a:solidFill>
          <a:ln/>
        </p:spPr>
      </p:sp>
      <p:sp>
        <p:nvSpPr>
          <p:cNvPr id="1464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BDD89F25-6434-B444-BF9C-A0BDD0708076}" type="slidenum">
              <a:rPr lang="en-US" sz="1300">
                <a:latin typeface="Times New Roman" charset="0"/>
              </a:rPr>
              <a:pPr/>
              <a:t>80</a:t>
            </a:fld>
            <a:endParaRPr lang="en-US" sz="1300">
              <a:latin typeface="Times New Roman" charset="0"/>
            </a:endParaRPr>
          </a:p>
        </p:txBody>
      </p:sp>
      <p:sp>
        <p:nvSpPr>
          <p:cNvPr id="148482" name="Rectangle 1026"/>
          <p:cNvSpPr>
            <a:spLocks noGrp="1" noRot="1" noChangeAspect="1" noChangeArrowheads="1"/>
          </p:cNvSpPr>
          <p:nvPr>
            <p:ph type="sldImg"/>
          </p:nvPr>
        </p:nvSpPr>
        <p:spPr>
          <a:solidFill>
            <a:srgbClr val="FFFFFF"/>
          </a:solidFill>
          <a:ln/>
        </p:spPr>
      </p:sp>
      <p:sp>
        <p:nvSpPr>
          <p:cNvPr id="1484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470B166-17CB-3B4B-BF18-F570D1A99681}" type="slidenum">
              <a:rPr lang="en-US" sz="1300">
                <a:latin typeface="Times New Roman" charset="0"/>
              </a:rPr>
              <a:pPr/>
              <a:t>81</a:t>
            </a:fld>
            <a:endParaRPr lang="en-US" sz="1300">
              <a:latin typeface="Times New Roman" charset="0"/>
            </a:endParaRPr>
          </a:p>
        </p:txBody>
      </p:sp>
      <p:sp>
        <p:nvSpPr>
          <p:cNvPr id="150530" name="Rectangle 1026"/>
          <p:cNvSpPr>
            <a:spLocks noGrp="1" noRot="1" noChangeAspect="1" noChangeArrowheads="1"/>
          </p:cNvSpPr>
          <p:nvPr>
            <p:ph type="sldImg"/>
          </p:nvPr>
        </p:nvSpPr>
        <p:spPr>
          <a:solidFill>
            <a:srgbClr val="FFFFFF"/>
          </a:solidFill>
          <a:ln/>
        </p:spPr>
      </p:sp>
      <p:sp>
        <p:nvSpPr>
          <p:cNvPr id="1505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A2676766-A9D5-994B-B39A-E6606A60A175}" type="slidenum">
              <a:rPr lang="en-US" sz="1300">
                <a:latin typeface="Times New Roman" charset="0"/>
              </a:rPr>
              <a:pPr/>
              <a:t>82</a:t>
            </a:fld>
            <a:endParaRPr lang="en-US" sz="1300">
              <a:latin typeface="Times New Roman" charset="0"/>
            </a:endParaRPr>
          </a:p>
        </p:txBody>
      </p:sp>
      <p:sp>
        <p:nvSpPr>
          <p:cNvPr id="152578" name="Rectangle 1026"/>
          <p:cNvSpPr>
            <a:spLocks noGrp="1" noRot="1" noChangeAspect="1" noChangeArrowheads="1"/>
          </p:cNvSpPr>
          <p:nvPr>
            <p:ph type="sldImg"/>
          </p:nvPr>
        </p:nvSpPr>
        <p:spPr>
          <a:solidFill>
            <a:srgbClr val="FFFFFF"/>
          </a:solidFill>
          <a:ln/>
        </p:spPr>
      </p:sp>
      <p:sp>
        <p:nvSpPr>
          <p:cNvPr id="15257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4083EA1-0C5B-E044-B5DC-E2D7E2AF2147}" type="slidenum">
              <a:rPr lang="en-US" sz="1300">
                <a:latin typeface="Times New Roman" charset="0"/>
              </a:rPr>
              <a:pPr/>
              <a:t>10</a:t>
            </a:fld>
            <a:endParaRPr lang="en-US" sz="1300">
              <a:latin typeface="Times New Roman"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597740F-34AE-9A46-BEF8-A21FC53A7B6D}" type="slidenum">
              <a:rPr lang="en-US" sz="1300">
                <a:latin typeface="Times New Roman" charset="0"/>
              </a:rPr>
              <a:pPr/>
              <a:t>83</a:t>
            </a:fld>
            <a:endParaRPr lang="en-US" sz="1300">
              <a:latin typeface="Times New Roman" charset="0"/>
            </a:endParaRPr>
          </a:p>
        </p:txBody>
      </p:sp>
      <p:sp>
        <p:nvSpPr>
          <p:cNvPr id="154626" name="Rectangle 1026"/>
          <p:cNvSpPr>
            <a:spLocks noGrp="1" noRot="1" noChangeAspect="1" noChangeArrowheads="1"/>
          </p:cNvSpPr>
          <p:nvPr>
            <p:ph type="sldImg"/>
          </p:nvPr>
        </p:nvSpPr>
        <p:spPr>
          <a:solidFill>
            <a:srgbClr val="FFFFFF"/>
          </a:solidFill>
          <a:ln/>
        </p:spPr>
      </p:sp>
      <p:sp>
        <p:nvSpPr>
          <p:cNvPr id="15462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1177C45A-53CD-D546-974E-131C87741D26}" type="slidenum">
              <a:rPr lang="en-US" sz="1300">
                <a:latin typeface="Times New Roman" charset="0"/>
              </a:rPr>
              <a:pPr/>
              <a:t>84</a:t>
            </a:fld>
            <a:endParaRPr lang="en-US" sz="1300">
              <a:latin typeface="Times New Roman" charset="0"/>
            </a:endParaRPr>
          </a:p>
        </p:txBody>
      </p:sp>
      <p:sp>
        <p:nvSpPr>
          <p:cNvPr id="156674" name="Rectangle 1026"/>
          <p:cNvSpPr>
            <a:spLocks noGrp="1" noRot="1" noChangeAspect="1" noChangeArrowheads="1"/>
          </p:cNvSpPr>
          <p:nvPr>
            <p:ph type="sldImg"/>
          </p:nvPr>
        </p:nvSpPr>
        <p:spPr>
          <a:solidFill>
            <a:srgbClr val="FFFFFF"/>
          </a:solidFill>
          <a:ln/>
        </p:spPr>
      </p:sp>
      <p:sp>
        <p:nvSpPr>
          <p:cNvPr id="15667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C26EB72B-0C53-534F-B5F7-2212B5B3CD1A}" type="slidenum">
              <a:rPr lang="en-US" sz="1300">
                <a:latin typeface="Times New Roman" charset="0"/>
              </a:rPr>
              <a:pPr/>
              <a:t>85</a:t>
            </a:fld>
            <a:endParaRPr lang="en-US" sz="1300">
              <a:latin typeface="Times New Roman" charset="0"/>
            </a:endParaRPr>
          </a:p>
        </p:txBody>
      </p:sp>
      <p:sp>
        <p:nvSpPr>
          <p:cNvPr id="158722" name="Rectangle 2"/>
          <p:cNvSpPr>
            <a:spLocks noGrp="1" noRot="1" noChangeAspect="1" noChangeArrowheads="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671B3FDD-D5D7-F54A-AB21-467DDC716EA2}" type="slidenum">
              <a:rPr lang="en-US" sz="1300">
                <a:latin typeface="Times New Roman" charset="0"/>
              </a:rPr>
              <a:pPr/>
              <a:t>86</a:t>
            </a:fld>
            <a:endParaRPr lang="en-US" sz="1300">
              <a:latin typeface="Times New Roman" charset="0"/>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862BCD5-AD5E-EF47-9BC2-E88551396D20}" type="slidenum">
              <a:rPr lang="en-US" sz="1300">
                <a:latin typeface="Times New Roman" charset="0"/>
              </a:rPr>
              <a:pPr/>
              <a:t>88</a:t>
            </a:fld>
            <a:endParaRPr lang="en-US" sz="13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71F5B4C2-6BD7-3242-A095-32E2D8A93205}" type="slidenum">
              <a:rPr lang="en-US" sz="1300">
                <a:latin typeface="Times New Roman" charset="0"/>
              </a:rPr>
              <a:pPr/>
              <a:t>89</a:t>
            </a:fld>
            <a:endParaRPr lang="en-US" sz="1300">
              <a:latin typeface="Times New Roman"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205B638-CCC8-F14B-8655-7978C8B09B8C}" type="slidenum">
              <a:rPr lang="en-US" sz="1300">
                <a:latin typeface="Times New Roman" charset="0"/>
              </a:rPr>
              <a:pPr/>
              <a:t>90</a:t>
            </a:fld>
            <a:endParaRPr lang="en-US" sz="13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827C0F4-9D6A-5E4B-B81D-DB550F92C8CA}" type="slidenum">
              <a:rPr lang="en-US" sz="1300">
                <a:latin typeface="Times New Roman" charset="0"/>
              </a:rPr>
              <a:pPr/>
              <a:t>91</a:t>
            </a:fld>
            <a:endParaRPr lang="en-US" sz="13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5D6E1770-8B6D-EF46-B83E-6B06F09BBD77}" type="slidenum">
              <a:rPr lang="en-US" sz="1300">
                <a:latin typeface="Times New Roman" charset="0"/>
              </a:rPr>
              <a:pPr/>
              <a:t>92</a:t>
            </a:fld>
            <a:endParaRPr lang="en-US" sz="13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8778CC5C-6889-D547-9572-95266D9C05A2}" type="slidenum">
              <a:rPr lang="en-US" sz="1300">
                <a:latin typeface="Times New Roman" charset="0"/>
              </a:rPr>
              <a:pPr/>
              <a:t>93</a:t>
            </a:fld>
            <a:endParaRPr lang="en-US" sz="13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25EEB1D-1FF1-F74F-9153-B36E10CD58F3}" type="slidenum">
              <a:rPr lang="en-US" sz="1300">
                <a:latin typeface="Times New Roman" charset="0"/>
              </a:rPr>
              <a:pPr/>
              <a:t>11</a:t>
            </a:fld>
            <a:endParaRPr lang="en-US" sz="1300">
              <a:latin typeface="Times New Roman"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32802382-D86E-B940-83FA-7CACDF415139}" type="slidenum">
              <a:rPr lang="en-US" sz="1300">
                <a:latin typeface="Times New Roman" charset="0"/>
              </a:rPr>
              <a:pPr/>
              <a:t>94</a:t>
            </a:fld>
            <a:endParaRPr lang="en-US" sz="13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FEA05B2-5EE0-E147-BAAA-FD19A4F08EA8}" type="slidenum">
              <a:rPr lang="en-US" sz="1300">
                <a:latin typeface="Times New Roman" charset="0"/>
              </a:rPr>
              <a:pPr/>
              <a:t>95</a:t>
            </a:fld>
            <a:endParaRPr lang="en-US" sz="13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97243DC2-249B-FB45-9574-1467B5142370}" type="slidenum">
              <a:rPr lang="en-US" sz="1300">
                <a:latin typeface="Times New Roman" charset="0"/>
              </a:rPr>
              <a:pPr/>
              <a:t>96</a:t>
            </a:fld>
            <a:endParaRPr lang="en-US" sz="1300">
              <a:latin typeface="Times New Roman"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372F266-7D0B-7846-A16F-A1F1741AAF1A}" type="slidenum">
              <a:rPr lang="en-US" sz="1300">
                <a:latin typeface="Times New Roman" charset="0"/>
              </a:rPr>
              <a:pPr/>
              <a:t>97</a:t>
            </a:fld>
            <a:endParaRPr lang="en-US" sz="1300">
              <a:latin typeface="Times New Roman"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E1B56F25-5371-2C4B-8555-D988C13FC041}" type="slidenum">
              <a:rPr lang="en-US" sz="1300">
                <a:latin typeface="Times New Roman" charset="0"/>
              </a:rPr>
              <a:pPr/>
              <a:t>98</a:t>
            </a:fld>
            <a:endParaRPr lang="en-US" sz="1300">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3937469-C818-CB42-8CE1-52E7FA5660BB}" type="slidenum">
              <a:rPr lang="en-US" sz="1300">
                <a:latin typeface="Times New Roman" charset="0"/>
              </a:rPr>
              <a:pPr/>
              <a:t>99</a:t>
            </a:fld>
            <a:endParaRPr lang="en-US" sz="1300">
              <a:latin typeface="Times New Roman"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4D257B03-FF97-B34C-A6B7-C98FD6FE7546}" type="slidenum">
              <a:rPr lang="en-US" sz="1300">
                <a:latin typeface="Times New Roman" charset="0"/>
              </a:rPr>
              <a:pPr/>
              <a:t>100</a:t>
            </a:fld>
            <a:endParaRPr lang="en-US" sz="1300">
              <a:latin typeface="Times New Roman"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228DA310-C3FA-114D-94E8-9A879F4B41CD}" type="slidenum">
              <a:rPr lang="en-US" sz="1300">
                <a:latin typeface="Times New Roman" charset="0"/>
              </a:rPr>
              <a:pPr/>
              <a:t>101</a:t>
            </a:fld>
            <a:endParaRPr lang="en-US" sz="1300">
              <a:latin typeface="Times New Roman"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FFDAFEF8-B14A-E349-969B-A65AAFC9C0D5}" type="slidenum">
              <a:rPr lang="en-US" sz="1300">
                <a:latin typeface="Times New Roman" charset="0"/>
              </a:rPr>
              <a:pPr/>
              <a:t>102</a:t>
            </a:fld>
            <a:endParaRPr lang="en-US" sz="1300">
              <a:latin typeface="Times New Roman" charset="0"/>
            </a:endParaRPr>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91623">
              <a:defRPr sz="2200">
                <a:solidFill>
                  <a:schemeClr val="tx1"/>
                </a:solidFill>
                <a:latin typeface="Tahoma" charset="0"/>
                <a:ea typeface="ＭＳ Ｐゴシック" charset="0"/>
                <a:cs typeface="ＭＳ Ｐゴシック" charset="0"/>
              </a:defRPr>
            </a:lvl1pPr>
            <a:lvl2pPr marL="802906" indent="-308810" defTabSz="991623">
              <a:defRPr sz="2200">
                <a:solidFill>
                  <a:schemeClr val="tx1"/>
                </a:solidFill>
                <a:latin typeface="Tahoma" charset="0"/>
                <a:ea typeface="ＭＳ Ｐゴシック" charset="0"/>
              </a:defRPr>
            </a:lvl2pPr>
            <a:lvl3pPr marL="1235240" indent="-247048" defTabSz="991623">
              <a:defRPr sz="2200">
                <a:solidFill>
                  <a:schemeClr val="tx1"/>
                </a:solidFill>
                <a:latin typeface="Tahoma" charset="0"/>
                <a:ea typeface="ＭＳ Ｐゴシック" charset="0"/>
              </a:defRPr>
            </a:lvl3pPr>
            <a:lvl4pPr marL="1729336" indent="-247048" defTabSz="991623">
              <a:defRPr sz="2200">
                <a:solidFill>
                  <a:schemeClr val="tx1"/>
                </a:solidFill>
                <a:latin typeface="Tahoma" charset="0"/>
                <a:ea typeface="ＭＳ Ｐゴシック" charset="0"/>
              </a:defRPr>
            </a:lvl4pPr>
            <a:lvl5pPr marL="2223432" indent="-247048" defTabSz="991623">
              <a:defRPr sz="2200">
                <a:solidFill>
                  <a:schemeClr val="tx1"/>
                </a:solidFill>
                <a:latin typeface="Tahoma" charset="0"/>
                <a:ea typeface="ＭＳ Ｐゴシック" charset="0"/>
              </a:defRPr>
            </a:lvl5pPr>
            <a:lvl6pPr marL="2717528" indent="-247048" defTabSz="991623" eaLnBrk="0" fontAlgn="base" hangingPunct="0">
              <a:spcBef>
                <a:spcPct val="0"/>
              </a:spcBef>
              <a:spcAft>
                <a:spcPct val="0"/>
              </a:spcAft>
              <a:defRPr sz="2200">
                <a:solidFill>
                  <a:schemeClr val="tx1"/>
                </a:solidFill>
                <a:latin typeface="Tahoma" charset="0"/>
                <a:ea typeface="ＭＳ Ｐゴシック" charset="0"/>
              </a:defRPr>
            </a:lvl6pPr>
            <a:lvl7pPr marL="3211624" indent="-247048" defTabSz="991623" eaLnBrk="0" fontAlgn="base" hangingPunct="0">
              <a:spcBef>
                <a:spcPct val="0"/>
              </a:spcBef>
              <a:spcAft>
                <a:spcPct val="0"/>
              </a:spcAft>
              <a:defRPr sz="2200">
                <a:solidFill>
                  <a:schemeClr val="tx1"/>
                </a:solidFill>
                <a:latin typeface="Tahoma" charset="0"/>
                <a:ea typeface="ＭＳ Ｐゴシック" charset="0"/>
              </a:defRPr>
            </a:lvl7pPr>
            <a:lvl8pPr marL="3705720" indent="-247048" defTabSz="991623" eaLnBrk="0" fontAlgn="base" hangingPunct="0">
              <a:spcBef>
                <a:spcPct val="0"/>
              </a:spcBef>
              <a:spcAft>
                <a:spcPct val="0"/>
              </a:spcAft>
              <a:defRPr sz="2200">
                <a:solidFill>
                  <a:schemeClr val="tx1"/>
                </a:solidFill>
                <a:latin typeface="Tahoma" charset="0"/>
                <a:ea typeface="ＭＳ Ｐゴシック" charset="0"/>
              </a:defRPr>
            </a:lvl8pPr>
            <a:lvl9pPr marL="4199816" indent="-247048" defTabSz="991623" eaLnBrk="0" fontAlgn="base" hangingPunct="0">
              <a:spcBef>
                <a:spcPct val="0"/>
              </a:spcBef>
              <a:spcAft>
                <a:spcPct val="0"/>
              </a:spcAft>
              <a:defRPr sz="2200">
                <a:solidFill>
                  <a:schemeClr val="tx1"/>
                </a:solidFill>
                <a:latin typeface="Tahoma" charset="0"/>
                <a:ea typeface="ＭＳ Ｐゴシック" charset="0"/>
              </a:defRPr>
            </a:lvl9pPr>
          </a:lstStyle>
          <a:p>
            <a:fld id="{D42BC2BC-4454-A54C-8293-7020DB32200E}" type="slidenum">
              <a:rPr lang="en-US" sz="1300">
                <a:latin typeface="Times New Roman" charset="0"/>
              </a:rPr>
              <a:pPr/>
              <a:t>103</a:t>
            </a:fld>
            <a:endParaRPr lang="en-US" sz="1300">
              <a:latin typeface="Times New Roman"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a:srcRect/>
          <a:stretch>
            <a:fillRect/>
          </a:stretch>
        </p:blipFill>
        <p:spPr bwMode="auto">
          <a:xfrm>
            <a:off x="8432800" y="6496050"/>
            <a:ext cx="1289050" cy="223838"/>
          </a:xfrm>
          <a:prstGeom prst="rect">
            <a:avLst/>
          </a:prstGeom>
          <a:noFill/>
          <a:ln w="9525">
            <a:noFill/>
            <a:miter lim="800000"/>
            <a:headEnd/>
            <a:tailEnd/>
          </a:ln>
        </p:spPr>
      </p:pic>
      <p:sp>
        <p:nvSpPr>
          <p:cNvPr id="3" name="Line 8"/>
          <p:cNvSpPr>
            <a:spLocks noChangeShapeType="1"/>
          </p:cNvSpPr>
          <p:nvPr/>
        </p:nvSpPr>
        <p:spPr bwMode="gray">
          <a:xfrm>
            <a:off x="0" y="6397625"/>
            <a:ext cx="9901238" cy="0"/>
          </a:xfrm>
          <a:prstGeom prst="line">
            <a:avLst/>
          </a:prstGeom>
          <a:noFill/>
          <a:ln w="6350">
            <a:solidFill>
              <a:schemeClr val="bg2"/>
            </a:solidFill>
            <a:round/>
            <a:headEnd/>
            <a:tailEnd/>
          </a:ln>
          <a:effectLst/>
        </p:spPr>
        <p:txBody>
          <a:bodyPr/>
          <a:lstStyle/>
          <a:p>
            <a:pPr>
              <a:defRPr/>
            </a:pPr>
            <a:endParaRPr lang="en-IN">
              <a:cs typeface="Arial" charset="0"/>
            </a:endParaRPr>
          </a:p>
        </p:txBody>
      </p:sp>
      <p:sp>
        <p:nvSpPr>
          <p:cNvPr id="4" name="Rectangle 10"/>
          <p:cNvSpPr>
            <a:spLocks noChangeArrowheads="1"/>
          </p:cNvSpPr>
          <p:nvPr/>
        </p:nvSpPr>
        <p:spPr bwMode="gray">
          <a:xfrm>
            <a:off x="0" y="6397625"/>
            <a:ext cx="9907588" cy="457200"/>
          </a:xfrm>
          <a:prstGeom prst="rect">
            <a:avLst/>
          </a:prstGeom>
          <a:solidFill>
            <a:schemeClr val="tx2"/>
          </a:solidFill>
          <a:ln w="9525" algn="ctr">
            <a:noFill/>
            <a:miter lim="800000"/>
            <a:headEnd/>
            <a:tailEnd/>
          </a:ln>
          <a:effectLst/>
        </p:spPr>
        <p:txBody>
          <a:bodyPr wrap="none" lIns="0" tIns="0" rIns="0" bIns="0" anchor="ctr"/>
          <a:lstStyle/>
          <a:p>
            <a:pPr>
              <a:defRPr/>
            </a:pPr>
            <a:endParaRPr lang="en-IN">
              <a:cs typeface="Arial" charset="0"/>
            </a:endParaRPr>
          </a:p>
        </p:txBody>
      </p:sp>
      <p:pic>
        <p:nvPicPr>
          <p:cNvPr id="5" name="Picture 14" descr="Pearson_Bound_White"/>
          <p:cNvPicPr>
            <a:picLocks noChangeAspect="1" noChangeArrowheads="1"/>
          </p:cNvPicPr>
          <p:nvPr/>
        </p:nvPicPr>
        <p:blipFill>
          <a:blip r:embed="rId3"/>
          <a:srcRect/>
          <a:stretch>
            <a:fillRect/>
          </a:stretch>
        </p:blipFill>
        <p:spPr bwMode="auto">
          <a:xfrm>
            <a:off x="8247063" y="6356350"/>
            <a:ext cx="1655762" cy="493713"/>
          </a:xfrm>
          <a:prstGeom prst="rect">
            <a:avLst/>
          </a:prstGeom>
          <a:noFill/>
          <a:ln w="9525">
            <a:noFill/>
            <a:miter lim="800000"/>
            <a:headEnd/>
            <a:tailEnd/>
          </a:ln>
        </p:spPr>
      </p:pic>
      <p:pic>
        <p:nvPicPr>
          <p:cNvPr id="6" name="Picture 17" descr="Always_Learning_Text_Blue_RGB"/>
          <p:cNvPicPr>
            <a:picLocks noChangeAspect="1" noChangeArrowheads="1"/>
          </p:cNvPicPr>
          <p:nvPr/>
        </p:nvPicPr>
        <p:blipFill>
          <a:blip r:embed="rId4"/>
          <a:srcRect/>
          <a:stretch>
            <a:fillRect/>
          </a:stretch>
        </p:blipFill>
        <p:spPr bwMode="auto">
          <a:xfrm>
            <a:off x="1366838" y="2332038"/>
            <a:ext cx="7161212" cy="1727200"/>
          </a:xfrm>
          <a:prstGeom prst="rect">
            <a:avLst/>
          </a:prstGeom>
          <a:noFill/>
          <a:ln w="9525">
            <a:noFill/>
            <a:miter lim="800000"/>
            <a:headEnd/>
            <a:tailEnd/>
          </a:ln>
        </p:spPr>
      </p:pic>
      <p:sp>
        <p:nvSpPr>
          <p:cNvPr id="7" name="Rectangle 6"/>
          <p:cNvSpPr/>
          <p:nvPr userDrawn="1"/>
        </p:nvSpPr>
        <p:spPr>
          <a:xfrm>
            <a:off x="381000" y="6500813"/>
            <a:ext cx="4635500" cy="246062"/>
          </a:xfrm>
          <a:prstGeom prst="rect">
            <a:avLst/>
          </a:prstGeom>
        </p:spPr>
        <p:txBody>
          <a:bodyPr wrap="none">
            <a:spAutoFit/>
          </a:bodyPr>
          <a:lstStyle/>
          <a:p>
            <a:pPr>
              <a:defRPr/>
            </a:pPr>
            <a:r>
              <a:rPr lang="en-IN" b="1" dirty="0">
                <a:solidFill>
                  <a:schemeClr val="bg2"/>
                </a:solidFill>
                <a:cs typeface="Arial" charset="0"/>
              </a:rPr>
              <a:t>Managerial Economics		Author: Vanita Agarwal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7888" y="395288"/>
            <a:ext cx="2276475" cy="56769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95288" y="395288"/>
            <a:ext cx="66802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95288"/>
            <a:ext cx="9109075" cy="900112"/>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395288" y="1546225"/>
            <a:ext cx="44783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5026025" y="1546225"/>
            <a:ext cx="4478338"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5026025" y="3884613"/>
            <a:ext cx="447833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95288"/>
            <a:ext cx="9109075" cy="900112"/>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395288" y="1546225"/>
            <a:ext cx="44783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026025" y="1546225"/>
            <a:ext cx="447833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ndationsBook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51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a:defRPr lang="en-US" sz="2000" dirty="0" smtClean="0">
                <a:solidFill>
                  <a:schemeClr val="tx1"/>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95288" y="1762125"/>
            <a:ext cx="4478337" cy="4525963"/>
          </a:xfrm>
        </p:spPr>
        <p:txBody>
          <a:bodyPr/>
          <a:lstStyle>
            <a:lvl1pPr>
              <a:defRPr lang="en-US" sz="20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half" idx="2"/>
          </p:nvPr>
        </p:nvSpPr>
        <p:spPr>
          <a:xfrm>
            <a:off x="5026025" y="1762125"/>
            <a:ext cx="4478338" cy="4525963"/>
          </a:xfrm>
        </p:spPr>
        <p:txBody>
          <a:bodyPr/>
          <a:lstStyle>
            <a:lvl1pPr>
              <a:defRPr lang="en-US" sz="20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2"/>
          <p:cNvSpPr>
            <a:spLocks noGrp="1" noChangeArrowheads="1"/>
          </p:cNvSpPr>
          <p:nvPr>
            <p:ph type="title"/>
          </p:nvPr>
        </p:nvSpPr>
        <p:spPr bwMode="auto">
          <a:xfrm>
            <a:off x="0" y="242872"/>
            <a:ext cx="9906000" cy="614360"/>
          </a:xfrm>
          <a:prstGeom prst="rect">
            <a:avLst/>
          </a:prstGeom>
          <a:noFill/>
          <a:ln w="9525">
            <a:noFill/>
            <a:miter lim="800000"/>
            <a:headEnd/>
            <a:tailEnd/>
          </a:ln>
          <a:effectLst/>
        </p:spPr>
        <p:txBody>
          <a:bodyPr/>
          <a:lstStyle/>
          <a:p>
            <a:pPr lvl="0"/>
            <a:r>
              <a:rPr lang="en-GB" dirty="0" smtClean="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7888" y="395288"/>
            <a:ext cx="2276475" cy="5892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95288" y="395288"/>
            <a:ext cx="668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46850" y="214314"/>
            <a:ext cx="8442457"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281245" y="2017713"/>
            <a:ext cx="8420100" cy="4114800"/>
          </a:xfrm>
        </p:spPr>
        <p:txBody>
          <a:bodyPr/>
          <a:lstStyle/>
          <a:p>
            <a:pPr lvl="0"/>
            <a:endParaRPr lang="en-US" noProof="0" smtClean="0"/>
          </a:p>
        </p:txBody>
      </p:sp>
      <p:sp>
        <p:nvSpPr>
          <p:cNvPr id="4" name="Footer Placeholder 3"/>
          <p:cNvSpPr>
            <a:spLocks noGrp="1"/>
          </p:cNvSpPr>
          <p:nvPr>
            <p:ph type="ftr" sz="quarter" idx="10"/>
          </p:nvPr>
        </p:nvSpPr>
        <p:spPr>
          <a:xfrm>
            <a:off x="220133" y="6316663"/>
            <a:ext cx="3191933" cy="246062"/>
          </a:xfrm>
          <a:prstGeom prst="rect">
            <a:avLst/>
          </a:prstGeom>
        </p:spPr>
        <p:txBody>
          <a:bodyPr/>
          <a:lstStyle>
            <a:lvl1pPr>
              <a:defRPr>
                <a:latin typeface="Tahoma" pitchFamily="-107" charset="0"/>
                <a:ea typeface="+mn-ea"/>
                <a:cs typeface="+mn-cs"/>
              </a:defRPr>
            </a:lvl1pPr>
          </a:lstStyle>
          <a:p>
            <a:pPr>
              <a:defRPr/>
            </a:pPr>
            <a:endParaRPr lang="en-US"/>
          </a:p>
        </p:txBody>
      </p:sp>
      <p:sp>
        <p:nvSpPr>
          <p:cNvPr id="5" name="Slide Number Placeholder 4"/>
          <p:cNvSpPr>
            <a:spLocks noGrp="1"/>
          </p:cNvSpPr>
          <p:nvPr>
            <p:ph type="sldNum" sz="quarter" idx="11"/>
          </p:nvPr>
        </p:nvSpPr>
        <p:spPr>
          <a:xfrm>
            <a:off x="7628996" y="6243638"/>
            <a:ext cx="2063750" cy="457200"/>
          </a:xfrm>
          <a:prstGeom prst="rect">
            <a:avLst/>
          </a:prstGeom>
        </p:spPr>
        <p:txBody>
          <a:bodyPr/>
          <a:lstStyle>
            <a:lvl1pPr>
              <a:defRPr smtClean="0"/>
            </a:lvl1pPr>
          </a:lstStyle>
          <a:p>
            <a:pPr>
              <a:defRPr/>
            </a:pPr>
            <a:fld id="{9A5B7890-B08B-FA43-93A7-5510203028B2}" type="slidenum">
              <a:rPr lang="en-US"/>
              <a:pPr>
                <a:defRPr/>
              </a:pPr>
              <a:t>‹#›</a:t>
            </a:fld>
            <a:endParaRPr lang="en-US"/>
          </a:p>
        </p:txBody>
      </p:sp>
    </p:spTree>
    <p:extLst>
      <p:ext uri="{BB962C8B-B14F-4D97-AF65-F5344CB8AC3E}">
        <p14:creationId xmlns:p14="http://schemas.microsoft.com/office/powerpoint/2010/main" val="25270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lvl1pPr>
              <a:defRPr lang="en-US" sz="2000" dirty="0" smtClean="0">
                <a:solidFill>
                  <a:schemeClr val="tx1"/>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ctr">
              <a:defRPr sz="3200" b="1" cap="all"/>
            </a:lvl1pPr>
          </a:lstStyle>
          <a:p>
            <a:r>
              <a:rPr lang="en-US" smtClean="0"/>
              <a:t>Click to edit Master title style</a:t>
            </a:r>
            <a:endParaRPr lang="en-IN"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95288" y="3562350"/>
            <a:ext cx="2946400" cy="2555875"/>
          </a:xfrm>
        </p:spPr>
        <p:txBody>
          <a:bodyPr/>
          <a:lstStyle>
            <a:lvl1pPr>
              <a:defRPr lang="en-US" sz="20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half" idx="2"/>
          </p:nvPr>
        </p:nvSpPr>
        <p:spPr>
          <a:xfrm>
            <a:off x="3494088" y="3562350"/>
            <a:ext cx="2947987" cy="2555875"/>
          </a:xfrm>
        </p:spPr>
        <p:txBody>
          <a:bodyPr/>
          <a:lstStyle>
            <a:lvl1pPr>
              <a:defRPr lang="en-US" sz="20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0775" y="395288"/>
            <a:ext cx="1511300" cy="5722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95288" y="395288"/>
            <a:ext cx="4383087" cy="5722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95288" y="1546225"/>
            <a:ext cx="4478337" cy="4525963"/>
          </a:xfrm>
        </p:spPr>
        <p:txBody>
          <a:bodyPr/>
          <a:lstStyle>
            <a:lvl1pPr>
              <a:defRPr lang="en-US" sz="2000" dirty="0" smtClean="0">
                <a:solidFill>
                  <a:schemeClr val="tx1"/>
                </a:solidFill>
                <a:latin typeface="+mn-lt"/>
                <a:ea typeface="+mn-ea"/>
                <a:cs typeface="+mn-cs"/>
              </a:defRPr>
            </a:lvl1pPr>
            <a:lvl2pPr>
              <a:defRPr lang="en-US" sz="2000" dirty="0" smtClean="0">
                <a:solidFill>
                  <a:schemeClr val="tx1"/>
                </a:solidFill>
                <a:latin typeface="+mn-lt"/>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Content Placeholder 3"/>
          <p:cNvSpPr>
            <a:spLocks noGrp="1"/>
          </p:cNvSpPr>
          <p:nvPr>
            <p:ph sz="half" idx="2"/>
          </p:nvPr>
        </p:nvSpPr>
        <p:spPr>
          <a:xfrm>
            <a:off x="5026025" y="1546225"/>
            <a:ext cx="4478338" cy="4525963"/>
          </a:xfrm>
        </p:spPr>
        <p:txBody>
          <a:bodyPr/>
          <a:lstStyle>
            <a:lvl1pPr>
              <a:defRPr lang="en-US" sz="2000" dirty="0" smtClean="0">
                <a:solidFill>
                  <a:schemeClr val="tx1"/>
                </a:solidFill>
                <a:latin typeface="+mn-lt"/>
                <a:ea typeface="+mn-ea"/>
                <a:cs typeface="+mn-cs"/>
              </a:defRPr>
            </a:lvl1pPr>
            <a:lvl2pPr>
              <a:defRPr lang="en-US" sz="2000" dirty="0" smtClean="0">
                <a:solidFill>
                  <a:schemeClr val="tx1"/>
                </a:solidFill>
                <a:latin typeface="+mn-lt"/>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95288" y="3562350"/>
            <a:ext cx="2946400"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3494088" y="3562350"/>
            <a:ext cx="2947987"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0775" y="395288"/>
            <a:ext cx="1511300" cy="5722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95288" y="395288"/>
            <a:ext cx="4383087" cy="5722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IN"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7" Type="http://schemas.openxmlformats.org/officeDocument/2006/relationships/slide" Target="../slides/slid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1.e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3" Type="http://schemas.openxmlformats.org/officeDocument/2006/relationships/image" Target="../media/image1.emf"/><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84" name="Rectangle 12"/>
          <p:cNvSpPr>
            <a:spLocks noChangeArrowheads="1"/>
          </p:cNvSpPr>
          <p:nvPr userDrawn="1"/>
        </p:nvSpPr>
        <p:spPr bwMode="gray">
          <a:xfrm>
            <a:off x="0" y="6400800"/>
            <a:ext cx="9907588" cy="457200"/>
          </a:xfrm>
          <a:prstGeom prst="rect">
            <a:avLst/>
          </a:prstGeom>
          <a:solidFill>
            <a:schemeClr val="tx2"/>
          </a:solidFill>
          <a:ln w="9525" algn="ctr">
            <a:noFill/>
            <a:miter lim="800000"/>
            <a:headEnd/>
            <a:tailEnd/>
          </a:ln>
          <a:effectLst/>
        </p:spPr>
        <p:txBody>
          <a:bodyPr wrap="none" lIns="0" tIns="0" rIns="0" bIns="0" anchor="ctr"/>
          <a:lstStyle/>
          <a:p>
            <a:pPr>
              <a:defRPr/>
            </a:pPr>
            <a:endParaRPr lang="en-IN" dirty="0">
              <a:cs typeface="Arial" charset="0"/>
            </a:endParaRPr>
          </a:p>
        </p:txBody>
      </p:sp>
      <p:sp>
        <p:nvSpPr>
          <p:cNvPr id="1027" name="Rectangle 2"/>
          <p:cNvSpPr>
            <a:spLocks noGrp="1" noChangeArrowheads="1"/>
          </p:cNvSpPr>
          <p:nvPr>
            <p:ph type="title"/>
          </p:nvPr>
        </p:nvSpPr>
        <p:spPr bwMode="auto">
          <a:xfrm>
            <a:off x="0" y="242888"/>
            <a:ext cx="9906000" cy="614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395288" y="1546225"/>
            <a:ext cx="91090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3090" name="Line 18"/>
          <p:cNvSpPr>
            <a:spLocks noChangeShapeType="1"/>
          </p:cNvSpPr>
          <p:nvPr/>
        </p:nvSpPr>
        <p:spPr bwMode="gray">
          <a:xfrm>
            <a:off x="0" y="6397625"/>
            <a:ext cx="9901238" cy="0"/>
          </a:xfrm>
          <a:prstGeom prst="line">
            <a:avLst/>
          </a:prstGeom>
          <a:noFill/>
          <a:ln w="6350">
            <a:solidFill>
              <a:schemeClr val="bg2"/>
            </a:solidFill>
            <a:round/>
            <a:headEnd/>
            <a:tailEnd/>
          </a:ln>
          <a:effectLst/>
        </p:spPr>
        <p:txBody>
          <a:bodyPr/>
          <a:lstStyle/>
          <a:p>
            <a:pPr>
              <a:defRPr/>
            </a:pPr>
            <a:endParaRPr lang="en-IN">
              <a:cs typeface="Arial" charset="0"/>
            </a:endParaRPr>
          </a:p>
        </p:txBody>
      </p:sp>
      <p:pic>
        <p:nvPicPr>
          <p:cNvPr id="1030" name="Picture 19" descr="Pearson_Bound_White"/>
          <p:cNvPicPr>
            <a:picLocks noChangeAspect="1" noChangeArrowheads="1"/>
          </p:cNvPicPr>
          <p:nvPr/>
        </p:nvPicPr>
        <p:blipFill>
          <a:blip r:embed="rId16"/>
          <a:srcRect/>
          <a:stretch>
            <a:fillRect/>
          </a:stretch>
        </p:blipFill>
        <p:spPr bwMode="auto">
          <a:xfrm>
            <a:off x="8247063" y="6356350"/>
            <a:ext cx="1655762" cy="493713"/>
          </a:xfrm>
          <a:prstGeom prst="rect">
            <a:avLst/>
          </a:prstGeom>
          <a:noFill/>
          <a:ln w="9525">
            <a:noFill/>
            <a:miter lim="800000"/>
            <a:headEnd/>
            <a:tailEnd/>
          </a:ln>
        </p:spPr>
      </p:pic>
      <p:sp>
        <p:nvSpPr>
          <p:cNvPr id="9" name="Rectangle 8"/>
          <p:cNvSpPr/>
          <p:nvPr/>
        </p:nvSpPr>
        <p:spPr>
          <a:xfrm>
            <a:off x="381000" y="6500813"/>
            <a:ext cx="5673348" cy="246221"/>
          </a:xfrm>
          <a:prstGeom prst="rect">
            <a:avLst/>
          </a:prstGeom>
        </p:spPr>
        <p:txBody>
          <a:bodyPr wrap="none">
            <a:spAutoFit/>
          </a:bodyPr>
          <a:lstStyle/>
          <a:p>
            <a:pPr>
              <a:defRPr/>
            </a:pPr>
            <a:r>
              <a:rPr lang="en-IN" b="1" dirty="0" smtClean="0">
                <a:solidFill>
                  <a:schemeClr val="bg2"/>
                </a:solidFill>
                <a:cs typeface="Arial" charset="0"/>
              </a:rPr>
              <a:t>Foundations of Software Testing 2E</a:t>
            </a:r>
            <a:r>
              <a:rPr lang="en-IN" b="1" dirty="0">
                <a:solidFill>
                  <a:schemeClr val="bg2"/>
                </a:solidFill>
                <a:cs typeface="Arial" charset="0"/>
              </a:rPr>
              <a:t>		Author: </a:t>
            </a:r>
            <a:r>
              <a:rPr lang="en-IN" b="1" dirty="0" smtClean="0">
                <a:solidFill>
                  <a:schemeClr val="bg2"/>
                </a:solidFill>
                <a:cs typeface="Arial" charset="0"/>
              </a:rPr>
              <a:t>Aditya P. Mathur</a:t>
            </a:r>
            <a:endParaRPr lang="en-IN" b="1" dirty="0">
              <a:solidFill>
                <a:schemeClr val="bg2"/>
              </a:solidFill>
              <a:cs typeface="Arial" charset="0"/>
            </a:endParaRPr>
          </a:p>
        </p:txBody>
      </p:sp>
      <p:sp>
        <p:nvSpPr>
          <p:cNvPr id="3092" name="Rectangle 20"/>
          <p:cNvSpPr>
            <a:spLocks noChangeArrowheads="1"/>
          </p:cNvSpPr>
          <p:nvPr/>
        </p:nvSpPr>
        <p:spPr bwMode="auto">
          <a:xfrm rot="-5400000">
            <a:off x="7650163" y="3686175"/>
            <a:ext cx="4024312" cy="153988"/>
          </a:xfrm>
          <a:prstGeom prst="rect">
            <a:avLst/>
          </a:prstGeom>
          <a:noFill/>
          <a:ln w="9525" cap="flat" cmpd="sng" algn="ctr">
            <a:noFill/>
            <a:prstDash val="solid"/>
            <a:miter lim="800000"/>
            <a:headEnd/>
            <a:tailEnd/>
          </a:ln>
          <a:effectLst/>
        </p:spPr>
        <p:txBody>
          <a:bodyPr lIns="0" tIns="0" rIns="0" bIns="0" anchor="ctr">
            <a:spAutoFit/>
          </a:bodyPr>
          <a:lstStyle/>
          <a:p>
            <a:pPr algn="ctr">
              <a:spcBef>
                <a:spcPct val="0"/>
              </a:spcBef>
              <a:tabLst>
                <a:tab pos="5080000" algn="r"/>
              </a:tabLst>
              <a:defRPr/>
            </a:pPr>
            <a:r>
              <a:rPr lang="en-US" sz="1000" dirty="0">
                <a:solidFill>
                  <a:srgbClr val="000000"/>
                </a:solidFill>
                <a:latin typeface="+mj-lt"/>
                <a:ea typeface="Times New Roman" pitchFamily="18" charset="0"/>
              </a:rPr>
              <a:t>Copyright © 2013 Dorling Kindersley (India) Pvt. Ltd </a:t>
            </a:r>
            <a:endParaRPr lang="en-US" sz="1000" dirty="0">
              <a:latin typeface="+mj-lt"/>
            </a:endParaRPr>
          </a:p>
        </p:txBody>
      </p:sp>
      <p:sp>
        <p:nvSpPr>
          <p:cNvPr id="3" name="TextBox 2"/>
          <p:cNvSpPr txBox="1"/>
          <p:nvPr/>
        </p:nvSpPr>
        <p:spPr>
          <a:xfrm>
            <a:off x="8337376" y="980728"/>
            <a:ext cx="792088" cy="246221"/>
          </a:xfrm>
          <a:prstGeom prst="rect">
            <a:avLst/>
          </a:prstGeom>
          <a:noFill/>
        </p:spPr>
        <p:txBody>
          <a:bodyPr wrap="square" rtlCol="0">
            <a:spAutoFit/>
          </a:bodyPr>
          <a:lstStyle/>
          <a:p>
            <a:endParaRPr lang="en-US" dirty="0"/>
          </a:p>
        </p:txBody>
      </p:sp>
      <p:sp>
        <p:nvSpPr>
          <p:cNvPr id="2" name="TextBox 1"/>
          <p:cNvSpPr txBox="1"/>
          <p:nvPr userDrawn="1"/>
        </p:nvSpPr>
        <p:spPr>
          <a:xfrm>
            <a:off x="6962169" y="6500813"/>
            <a:ext cx="406081" cy="246221"/>
          </a:xfrm>
          <a:prstGeom prst="rect">
            <a:avLst/>
          </a:prstGeom>
          <a:noFill/>
        </p:spPr>
        <p:txBody>
          <a:bodyPr wrap="none" rtlCol="0">
            <a:spAutoFit/>
          </a:bodyPr>
          <a:lstStyle/>
          <a:p>
            <a:fld id="{2F51BA28-0CF7-1847-B5AA-7B45297C2C63}" type="slidenum">
              <a:rPr lang="en-US" sz="1000" smtClean="0">
                <a:solidFill>
                  <a:schemeClr val="bg1"/>
                </a:solidFill>
              </a:rPr>
              <a:t>‹#›</a:t>
            </a:fld>
            <a:endParaRPr lang="en-US" sz="1000" dirty="0">
              <a:solidFill>
                <a:schemeClr val="bg1"/>
              </a:solidFill>
            </a:endParaRPr>
          </a:p>
        </p:txBody>
      </p:sp>
      <p:sp>
        <p:nvSpPr>
          <p:cNvPr id="4" name="TextBox 3"/>
          <p:cNvSpPr txBox="1"/>
          <p:nvPr userDrawn="1"/>
        </p:nvSpPr>
        <p:spPr>
          <a:xfrm>
            <a:off x="8918436" y="6132904"/>
            <a:ext cx="761747" cy="246221"/>
          </a:xfrm>
          <a:prstGeom prst="rect">
            <a:avLst/>
          </a:prstGeom>
          <a:noFill/>
        </p:spPr>
        <p:txBody>
          <a:bodyPr wrap="none" rtlCol="0">
            <a:spAutoFit/>
          </a:bodyPr>
          <a:lstStyle/>
          <a:p>
            <a:r>
              <a:rPr lang="en-US" dirty="0" smtClean="0">
                <a:solidFill>
                  <a:srgbClr val="FBF5EA"/>
                </a:solidFill>
                <a:hlinkClick r:id="rId17" action="ppaction://hlinksldjump"/>
              </a:rPr>
              <a:t>Contents</a:t>
            </a:r>
            <a:endParaRPr lang="en-US" dirty="0">
              <a:solidFill>
                <a:srgbClr val="FBF5EA"/>
              </a:solidFill>
            </a:endParaRPr>
          </a:p>
        </p:txBody>
      </p:sp>
    </p:spTree>
  </p:cSld>
  <p:clrMap bg1="lt1" tx1="dk1" bg2="lt2" tx2="dk2" accent1="accent1" accent2="accent2" accent3="accent3" accent4="accent4" accent5="accent5" accent6="accent6" hlink="hlink" folHlink="folHlink"/>
  <p:sldLayoutIdLst>
    <p:sldLayoutId id="2147483809"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811" r:id="rId14"/>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40000"/>
        </a:spcBef>
        <a:spcAft>
          <a:spcPct val="0"/>
        </a:spcAft>
        <a:defRPr sz="3200" b="1">
          <a:solidFill>
            <a:schemeClr val="tx2"/>
          </a:solidFill>
          <a:latin typeface="+mj-lt"/>
          <a:ea typeface="+mj-ea"/>
          <a:cs typeface="+mj-cs"/>
        </a:defRPr>
      </a:lvl1pPr>
      <a:lvl2pPr algn="ctr" rtl="0" eaLnBrk="1" fontAlgn="base" hangingPunct="1">
        <a:spcBef>
          <a:spcPct val="40000"/>
        </a:spcBef>
        <a:spcAft>
          <a:spcPct val="0"/>
        </a:spcAft>
        <a:defRPr sz="3200" b="1">
          <a:solidFill>
            <a:schemeClr val="tx2"/>
          </a:solidFill>
          <a:latin typeface="Verdana" pitchFamily="34" charset="0"/>
          <a:cs typeface="Arial" charset="0"/>
        </a:defRPr>
      </a:lvl2pPr>
      <a:lvl3pPr algn="ctr" rtl="0" eaLnBrk="1" fontAlgn="base" hangingPunct="1">
        <a:spcBef>
          <a:spcPct val="40000"/>
        </a:spcBef>
        <a:spcAft>
          <a:spcPct val="0"/>
        </a:spcAft>
        <a:defRPr sz="3200" b="1">
          <a:solidFill>
            <a:schemeClr val="tx2"/>
          </a:solidFill>
          <a:latin typeface="Verdana" pitchFamily="34" charset="0"/>
          <a:cs typeface="Arial" charset="0"/>
        </a:defRPr>
      </a:lvl3pPr>
      <a:lvl4pPr algn="ctr" rtl="0" eaLnBrk="1" fontAlgn="base" hangingPunct="1">
        <a:spcBef>
          <a:spcPct val="40000"/>
        </a:spcBef>
        <a:spcAft>
          <a:spcPct val="0"/>
        </a:spcAft>
        <a:defRPr sz="3200" b="1">
          <a:solidFill>
            <a:schemeClr val="tx2"/>
          </a:solidFill>
          <a:latin typeface="Verdana" pitchFamily="34" charset="0"/>
          <a:cs typeface="Arial" charset="0"/>
        </a:defRPr>
      </a:lvl4pPr>
      <a:lvl5pPr algn="ctr" rtl="0" eaLnBrk="1" fontAlgn="base" hangingPunct="1">
        <a:spcBef>
          <a:spcPct val="40000"/>
        </a:spcBef>
        <a:spcAft>
          <a:spcPct val="0"/>
        </a:spcAft>
        <a:defRPr sz="3200" b="1">
          <a:solidFill>
            <a:schemeClr val="tx2"/>
          </a:solidFill>
          <a:latin typeface="Verdana" pitchFamily="34" charset="0"/>
          <a:cs typeface="Arial" charset="0"/>
        </a:defRPr>
      </a:lvl5pPr>
      <a:lvl6pPr marL="457200" algn="l" rtl="0" eaLnBrk="1" fontAlgn="base" hangingPunct="1">
        <a:spcBef>
          <a:spcPct val="40000"/>
        </a:spcBef>
        <a:spcAft>
          <a:spcPct val="0"/>
        </a:spcAft>
        <a:defRPr sz="2400" b="1">
          <a:solidFill>
            <a:schemeClr val="tx2"/>
          </a:solidFill>
          <a:latin typeface="Verdana" pitchFamily="34" charset="0"/>
          <a:cs typeface="Arial" charset="0"/>
        </a:defRPr>
      </a:lvl6pPr>
      <a:lvl7pPr marL="914400" algn="l" rtl="0" eaLnBrk="1" fontAlgn="base" hangingPunct="1">
        <a:spcBef>
          <a:spcPct val="40000"/>
        </a:spcBef>
        <a:spcAft>
          <a:spcPct val="0"/>
        </a:spcAft>
        <a:defRPr sz="2400" b="1">
          <a:solidFill>
            <a:schemeClr val="tx2"/>
          </a:solidFill>
          <a:latin typeface="Verdana" pitchFamily="34" charset="0"/>
          <a:cs typeface="Arial" charset="0"/>
        </a:defRPr>
      </a:lvl7pPr>
      <a:lvl8pPr marL="1371600" algn="l" rtl="0" eaLnBrk="1" fontAlgn="base" hangingPunct="1">
        <a:spcBef>
          <a:spcPct val="40000"/>
        </a:spcBef>
        <a:spcAft>
          <a:spcPct val="0"/>
        </a:spcAft>
        <a:defRPr sz="2400" b="1">
          <a:solidFill>
            <a:schemeClr val="tx2"/>
          </a:solidFill>
          <a:latin typeface="Verdana" pitchFamily="34" charset="0"/>
          <a:cs typeface="Arial" charset="0"/>
        </a:defRPr>
      </a:lvl8pPr>
      <a:lvl9pPr marL="1828800" algn="l" rtl="0" eaLnBrk="1" fontAlgn="base" hangingPunct="1">
        <a:spcBef>
          <a:spcPct val="40000"/>
        </a:spcBef>
        <a:spcAft>
          <a:spcPct val="0"/>
        </a:spcAft>
        <a:defRPr sz="2400" b="1">
          <a:solidFill>
            <a:schemeClr val="tx2"/>
          </a:solidFill>
          <a:latin typeface="Verdana" pitchFamily="34" charset="0"/>
          <a:cs typeface="Arial" charset="0"/>
        </a:defRPr>
      </a:lvl9pPr>
    </p:titleStyle>
    <p:bodyStyle>
      <a:lvl1pPr marL="358775" indent="-358775" algn="l" defTabSz="857250" rtl="0" eaLnBrk="1" fontAlgn="base" hangingPunct="1">
        <a:lnSpc>
          <a:spcPct val="120000"/>
        </a:lnSpc>
        <a:spcBef>
          <a:spcPct val="0"/>
        </a:spcBef>
        <a:spcAft>
          <a:spcPct val="0"/>
        </a:spcAft>
        <a:buSzPct val="100000"/>
        <a:buFont typeface="Arial" pitchFamily="34" charset="0"/>
        <a:buChar char="•"/>
        <a:defRPr sz="2000">
          <a:solidFill>
            <a:schemeClr val="tx1"/>
          </a:solidFill>
          <a:latin typeface="+mn-lt"/>
          <a:ea typeface="+mn-ea"/>
          <a:cs typeface="+mn-cs"/>
        </a:defRPr>
      </a:lvl1pPr>
      <a:lvl2pPr marL="466725" indent="-323850" algn="l" defTabSz="857250" rtl="0" eaLnBrk="1" fontAlgn="base" hangingPunct="1">
        <a:lnSpc>
          <a:spcPct val="120000"/>
        </a:lnSpc>
        <a:spcBef>
          <a:spcPct val="0"/>
        </a:spcBef>
        <a:spcAft>
          <a:spcPct val="0"/>
        </a:spcAft>
        <a:buSzPct val="80000"/>
        <a:buFont typeface="Wingdings" pitchFamily="2" charset="2"/>
        <a:buChar char="§"/>
        <a:defRPr sz="2000">
          <a:solidFill>
            <a:schemeClr val="tx1"/>
          </a:solidFill>
          <a:latin typeface="+mn-lt"/>
          <a:cs typeface="+mn-cs"/>
        </a:defRPr>
      </a:lvl2pPr>
      <a:lvl3pPr marL="350838" indent="-166688" algn="l" defTabSz="857250"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3pPr>
      <a:lvl4pPr marL="541338" indent="-188913" algn="l" defTabSz="857250" rtl="0" eaLnBrk="1" fontAlgn="base" hangingPunct="1">
        <a:lnSpc>
          <a:spcPct val="120000"/>
        </a:lnSpc>
        <a:spcBef>
          <a:spcPct val="0"/>
        </a:spcBef>
        <a:spcAft>
          <a:spcPct val="0"/>
        </a:spcAft>
        <a:buSzPct val="80000"/>
        <a:buFont typeface="Arial" pitchFamily="34" charset="0"/>
        <a:buChar char="–"/>
        <a:defRPr sz="2000">
          <a:solidFill>
            <a:schemeClr val="tx1"/>
          </a:solidFill>
          <a:latin typeface="+mn-lt"/>
          <a:cs typeface="+mn-cs"/>
        </a:defRPr>
      </a:lvl4pPr>
      <a:lvl5pPr marL="722313" indent="-179388" algn="l" defTabSz="857250" rtl="0" eaLnBrk="1" fontAlgn="base" hangingPunct="1">
        <a:lnSpc>
          <a:spcPct val="120000"/>
        </a:lnSpc>
        <a:spcBef>
          <a:spcPct val="0"/>
        </a:spcBef>
        <a:spcAft>
          <a:spcPct val="0"/>
        </a:spcAft>
        <a:buSzPct val="80000"/>
        <a:buFont typeface="Arial" pitchFamily="34" charset="0"/>
        <a:buChar char="○"/>
        <a:defRPr sz="2000">
          <a:solidFill>
            <a:schemeClr val="tx1"/>
          </a:solidFill>
          <a:latin typeface="+mn-lt"/>
          <a:cs typeface="+mn-cs"/>
        </a:defRPr>
      </a:lvl5pPr>
      <a:lvl6pPr marL="11795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eaLnBrk="1" fontAlgn="base" hangingPunct="1">
        <a:lnSpc>
          <a:spcPct val="120000"/>
        </a:lnSpc>
        <a:spcBef>
          <a:spcPct val="0"/>
        </a:spcBef>
        <a:spcAft>
          <a:spcPct val="0"/>
        </a:spcAft>
        <a:buSzPct val="8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ChangeArrowheads="1"/>
          </p:cNvSpPr>
          <p:nvPr/>
        </p:nvSpPr>
        <p:spPr bwMode="gray">
          <a:xfrm>
            <a:off x="0" y="6400800"/>
            <a:ext cx="9907588" cy="457200"/>
          </a:xfrm>
          <a:prstGeom prst="rect">
            <a:avLst/>
          </a:prstGeom>
          <a:solidFill>
            <a:schemeClr val="accent1"/>
          </a:solidFill>
          <a:ln w="9525" algn="ctr">
            <a:noFill/>
            <a:miter lim="800000"/>
            <a:headEnd/>
            <a:tailEnd/>
          </a:ln>
          <a:effectLst/>
        </p:spPr>
        <p:txBody>
          <a:bodyPr wrap="none" lIns="0" tIns="0" rIns="0" bIns="0" anchor="ctr"/>
          <a:lstStyle/>
          <a:p>
            <a:pPr>
              <a:defRPr/>
            </a:pPr>
            <a:endParaRPr lang="en-IN">
              <a:cs typeface="Arial" charset="0"/>
            </a:endParaRPr>
          </a:p>
        </p:txBody>
      </p:sp>
      <p:sp>
        <p:nvSpPr>
          <p:cNvPr id="2051" name="Rectangle 4"/>
          <p:cNvSpPr>
            <a:spLocks noGrp="1" noChangeArrowheads="1"/>
          </p:cNvSpPr>
          <p:nvPr>
            <p:ph type="title"/>
          </p:nvPr>
        </p:nvSpPr>
        <p:spPr bwMode="auto">
          <a:xfrm>
            <a:off x="0" y="252413"/>
            <a:ext cx="9906000" cy="604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2" name="Rectangle 5"/>
          <p:cNvSpPr>
            <a:spLocks noGrp="1" noChangeArrowheads="1"/>
          </p:cNvSpPr>
          <p:nvPr>
            <p:ph type="body" idx="1"/>
          </p:nvPr>
        </p:nvSpPr>
        <p:spPr bwMode="auto">
          <a:xfrm>
            <a:off x="395288" y="1762125"/>
            <a:ext cx="91090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p:txBody>
      </p:sp>
      <p:pic>
        <p:nvPicPr>
          <p:cNvPr id="2053" name="Picture 16" descr="Pearson_Bound_White"/>
          <p:cNvPicPr>
            <a:picLocks noChangeAspect="1" noChangeArrowheads="1"/>
          </p:cNvPicPr>
          <p:nvPr/>
        </p:nvPicPr>
        <p:blipFill>
          <a:blip r:embed="rId14"/>
          <a:srcRect/>
          <a:stretch>
            <a:fillRect/>
          </a:stretch>
        </p:blipFill>
        <p:spPr bwMode="auto">
          <a:xfrm>
            <a:off x="8247063" y="6356350"/>
            <a:ext cx="1655762" cy="493713"/>
          </a:xfrm>
          <a:prstGeom prst="rect">
            <a:avLst/>
          </a:prstGeom>
          <a:noFill/>
          <a:ln w="9525">
            <a:noFill/>
            <a:miter lim="800000"/>
            <a:headEnd/>
            <a:tailEnd/>
          </a:ln>
        </p:spPr>
      </p:pic>
      <p:sp>
        <p:nvSpPr>
          <p:cNvPr id="7" name="Rectangle 6"/>
          <p:cNvSpPr/>
          <p:nvPr/>
        </p:nvSpPr>
        <p:spPr>
          <a:xfrm>
            <a:off x="381000" y="6500813"/>
            <a:ext cx="4635500" cy="246062"/>
          </a:xfrm>
          <a:prstGeom prst="rect">
            <a:avLst/>
          </a:prstGeom>
        </p:spPr>
        <p:txBody>
          <a:bodyPr wrap="none">
            <a:spAutoFit/>
          </a:bodyPr>
          <a:lstStyle/>
          <a:p>
            <a:pPr>
              <a:defRPr/>
            </a:pPr>
            <a:r>
              <a:rPr lang="en-IN" b="1" dirty="0">
                <a:solidFill>
                  <a:schemeClr val="bg2"/>
                </a:solidFill>
                <a:cs typeface="Arial" charset="0"/>
              </a:rPr>
              <a:t>Managerial Economics		Author: Vanita Agarwal</a:t>
            </a:r>
          </a:p>
        </p:txBody>
      </p:sp>
      <p:sp>
        <p:nvSpPr>
          <p:cNvPr id="8" name="Rectangle 20"/>
          <p:cNvSpPr>
            <a:spLocks noChangeArrowheads="1"/>
          </p:cNvSpPr>
          <p:nvPr/>
        </p:nvSpPr>
        <p:spPr bwMode="auto">
          <a:xfrm rot="-5400000">
            <a:off x="7650163" y="3686175"/>
            <a:ext cx="4024312" cy="153988"/>
          </a:xfrm>
          <a:prstGeom prst="rect">
            <a:avLst/>
          </a:prstGeom>
          <a:noFill/>
          <a:ln w="9525" cap="flat" cmpd="sng" algn="ctr">
            <a:noFill/>
            <a:prstDash val="solid"/>
            <a:miter lim="800000"/>
            <a:headEnd/>
            <a:tailEnd/>
          </a:ln>
          <a:effectLst/>
        </p:spPr>
        <p:txBody>
          <a:bodyPr lIns="0" tIns="0" rIns="0" bIns="0" anchor="ctr">
            <a:spAutoFit/>
          </a:bodyPr>
          <a:lstStyle/>
          <a:p>
            <a:pPr algn="ctr">
              <a:spcBef>
                <a:spcPct val="0"/>
              </a:spcBef>
              <a:tabLst>
                <a:tab pos="5080000" algn="r"/>
              </a:tabLst>
              <a:defRPr/>
            </a:pPr>
            <a:r>
              <a:rPr lang="en-US" dirty="0">
                <a:solidFill>
                  <a:srgbClr val="000000"/>
                </a:solidFill>
                <a:latin typeface="+mj-lt"/>
                <a:ea typeface="Times New Roman" pitchFamily="18" charset="0"/>
              </a:rPr>
              <a:t>Copyright © 2013 Dorling Kindersley (India) Pvt. Ltd </a:t>
            </a:r>
            <a:endParaRPr lang="en-US" sz="1800" dirty="0">
              <a:latin typeface="+mj-lt"/>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810" r:id="rId12"/>
  </p:sldLayoutIdLst>
  <p:hf sldNum="0" hdr="0" ftr="0" dt="0"/>
  <p:txStyles>
    <p:titleStyle>
      <a:lvl1pPr algn="ctr" rtl="0" eaLnBrk="0" fontAlgn="base" hangingPunct="0">
        <a:spcBef>
          <a:spcPct val="40000"/>
        </a:spcBef>
        <a:spcAft>
          <a:spcPct val="0"/>
        </a:spcAft>
        <a:defRPr sz="3600" b="1">
          <a:solidFill>
            <a:schemeClr val="tx2"/>
          </a:solidFill>
          <a:latin typeface="+mj-lt"/>
          <a:ea typeface="+mj-ea"/>
          <a:cs typeface="+mj-cs"/>
        </a:defRPr>
      </a:lvl1pPr>
      <a:lvl2pPr algn="ctr" rtl="0" eaLnBrk="0" fontAlgn="base" hangingPunct="0">
        <a:spcBef>
          <a:spcPct val="40000"/>
        </a:spcBef>
        <a:spcAft>
          <a:spcPct val="0"/>
        </a:spcAft>
        <a:defRPr sz="3600" b="1">
          <a:solidFill>
            <a:schemeClr val="tx2"/>
          </a:solidFill>
          <a:latin typeface="Verdana" pitchFamily="34" charset="0"/>
          <a:cs typeface="Arial" charset="0"/>
        </a:defRPr>
      </a:lvl2pPr>
      <a:lvl3pPr algn="ctr" rtl="0" eaLnBrk="0" fontAlgn="base" hangingPunct="0">
        <a:spcBef>
          <a:spcPct val="40000"/>
        </a:spcBef>
        <a:spcAft>
          <a:spcPct val="0"/>
        </a:spcAft>
        <a:defRPr sz="3600" b="1">
          <a:solidFill>
            <a:schemeClr val="tx2"/>
          </a:solidFill>
          <a:latin typeface="Verdana" pitchFamily="34" charset="0"/>
          <a:cs typeface="Arial" charset="0"/>
        </a:defRPr>
      </a:lvl3pPr>
      <a:lvl4pPr algn="ctr" rtl="0" eaLnBrk="0" fontAlgn="base" hangingPunct="0">
        <a:spcBef>
          <a:spcPct val="40000"/>
        </a:spcBef>
        <a:spcAft>
          <a:spcPct val="0"/>
        </a:spcAft>
        <a:defRPr sz="3600" b="1">
          <a:solidFill>
            <a:schemeClr val="tx2"/>
          </a:solidFill>
          <a:latin typeface="Verdana" pitchFamily="34" charset="0"/>
          <a:cs typeface="Arial" charset="0"/>
        </a:defRPr>
      </a:lvl4pPr>
      <a:lvl5pPr algn="ctr" rtl="0" eaLnBrk="0" fontAlgn="base" hangingPunct="0">
        <a:spcBef>
          <a:spcPct val="40000"/>
        </a:spcBef>
        <a:spcAft>
          <a:spcPct val="0"/>
        </a:spcAft>
        <a:defRPr sz="3600" b="1">
          <a:solidFill>
            <a:schemeClr val="tx2"/>
          </a:solidFill>
          <a:latin typeface="Verdana" pitchFamily="34" charset="0"/>
          <a:cs typeface="Arial" charset="0"/>
        </a:defRPr>
      </a:lvl5pPr>
      <a:lvl6pPr marL="457200" algn="l" rtl="0" fontAlgn="base">
        <a:spcBef>
          <a:spcPct val="40000"/>
        </a:spcBef>
        <a:spcAft>
          <a:spcPct val="0"/>
        </a:spcAft>
        <a:defRPr sz="3600" b="1">
          <a:solidFill>
            <a:schemeClr val="tx2"/>
          </a:solidFill>
          <a:latin typeface="Verdana" pitchFamily="34" charset="0"/>
          <a:cs typeface="Arial" charset="0"/>
        </a:defRPr>
      </a:lvl6pPr>
      <a:lvl7pPr marL="914400" algn="l" rtl="0" fontAlgn="base">
        <a:spcBef>
          <a:spcPct val="40000"/>
        </a:spcBef>
        <a:spcAft>
          <a:spcPct val="0"/>
        </a:spcAft>
        <a:defRPr sz="3600" b="1">
          <a:solidFill>
            <a:schemeClr val="tx2"/>
          </a:solidFill>
          <a:latin typeface="Verdana" pitchFamily="34" charset="0"/>
          <a:cs typeface="Arial" charset="0"/>
        </a:defRPr>
      </a:lvl7pPr>
      <a:lvl8pPr marL="1371600" algn="l" rtl="0" fontAlgn="base">
        <a:spcBef>
          <a:spcPct val="40000"/>
        </a:spcBef>
        <a:spcAft>
          <a:spcPct val="0"/>
        </a:spcAft>
        <a:defRPr sz="3600" b="1">
          <a:solidFill>
            <a:schemeClr val="tx2"/>
          </a:solidFill>
          <a:latin typeface="Verdana" pitchFamily="34" charset="0"/>
          <a:cs typeface="Arial" charset="0"/>
        </a:defRPr>
      </a:lvl8pPr>
      <a:lvl9pPr marL="1828800" algn="l" rtl="0" fontAlgn="base">
        <a:spcBef>
          <a:spcPct val="40000"/>
        </a:spcBef>
        <a:spcAft>
          <a:spcPct val="0"/>
        </a:spcAft>
        <a:defRPr sz="3600" b="1">
          <a:solidFill>
            <a:schemeClr val="tx2"/>
          </a:solidFill>
          <a:latin typeface="Verdana" pitchFamily="34" charset="0"/>
          <a:cs typeface="Arial" charset="0"/>
        </a:defRPr>
      </a:lvl9pPr>
    </p:titleStyle>
    <p:bodyStyle>
      <a:lvl1pPr marL="342900" indent="-342900" algn="l" rtl="0" eaLnBrk="0" fontAlgn="base" hangingPunct="0">
        <a:spcBef>
          <a:spcPct val="0"/>
        </a:spcBef>
        <a:spcAft>
          <a:spcPct val="0"/>
        </a:spcAft>
        <a:buSzPct val="80000"/>
        <a:buFont typeface="Verdana" pitchFamily="34" charset="0"/>
        <a:buChar char="•"/>
        <a:defRPr lang="en-GB" sz="2000" b="1" dirty="0">
          <a:solidFill>
            <a:schemeClr val="tx1"/>
          </a:solidFill>
          <a:latin typeface="+mn-lt"/>
          <a:ea typeface="+mn-ea"/>
          <a:cs typeface="+mn-cs"/>
        </a:defRPr>
      </a:lvl1pPr>
      <a:lvl2pPr marL="3175" indent="-1588" algn="l" rtl="0" eaLnBrk="0" fontAlgn="base" hangingPunct="0">
        <a:spcBef>
          <a:spcPct val="0"/>
        </a:spcBef>
        <a:spcAft>
          <a:spcPct val="0"/>
        </a:spcAft>
        <a:buSzPct val="80000"/>
        <a:buFont typeface="Verdana" pitchFamily="34" charset="0"/>
        <a:buChar char="–"/>
        <a:defRPr sz="2400">
          <a:solidFill>
            <a:schemeClr val="tx1"/>
          </a:solidFill>
          <a:latin typeface="+mn-lt"/>
          <a:cs typeface="+mn-cs"/>
        </a:defRPr>
      </a:lvl2pPr>
      <a:lvl3pPr marL="879475" indent="-165100" algn="l" rtl="0" eaLnBrk="0" fontAlgn="base" hangingPunct="0">
        <a:spcBef>
          <a:spcPct val="0"/>
        </a:spcBef>
        <a:spcAft>
          <a:spcPct val="0"/>
        </a:spcAft>
        <a:buSzPct val="80000"/>
        <a:buFont typeface="Arial" pitchFamily="34" charset="0"/>
        <a:buChar char="–"/>
        <a:defRPr sz="2400">
          <a:solidFill>
            <a:schemeClr val="tx1"/>
          </a:solidFill>
          <a:latin typeface="+mn-lt"/>
          <a:cs typeface="+mn-cs"/>
        </a:defRPr>
      </a:lvl3pPr>
      <a:lvl4pPr marL="1243013" indent="-184150" algn="l" rtl="0" eaLnBrk="0" fontAlgn="base" hangingPunct="0">
        <a:spcBef>
          <a:spcPct val="0"/>
        </a:spcBef>
        <a:spcAft>
          <a:spcPct val="0"/>
        </a:spcAft>
        <a:buSzPct val="80000"/>
        <a:buFont typeface="Arial" pitchFamily="34" charset="0"/>
        <a:buChar char="○"/>
        <a:defRPr sz="2400">
          <a:solidFill>
            <a:schemeClr val="tx1"/>
          </a:solidFill>
          <a:latin typeface="+mn-lt"/>
          <a:cs typeface="+mn-cs"/>
        </a:defRPr>
      </a:lvl4pPr>
      <a:lvl5pPr marL="2057400" indent="-228600" algn="l" rtl="0" eaLnBrk="0" fontAlgn="base" hangingPunct="0">
        <a:spcBef>
          <a:spcPct val="0"/>
        </a:spcBef>
        <a:spcAft>
          <a:spcPct val="0"/>
        </a:spcAft>
        <a:buChar char="»"/>
        <a:defRPr sz="2400">
          <a:solidFill>
            <a:schemeClr val="tx1"/>
          </a:solidFill>
          <a:latin typeface="+mn-lt"/>
          <a:cs typeface="+mn-cs"/>
        </a:defRPr>
      </a:lvl5pPr>
      <a:lvl6pPr marL="2514600" indent="-228600" algn="l" rtl="0" fontAlgn="base">
        <a:spcBef>
          <a:spcPct val="0"/>
        </a:spcBef>
        <a:spcAft>
          <a:spcPct val="0"/>
        </a:spcAft>
        <a:buChar char="»"/>
        <a:defRPr sz="2400">
          <a:solidFill>
            <a:schemeClr val="tx1"/>
          </a:solidFill>
          <a:latin typeface="+mn-lt"/>
          <a:cs typeface="+mn-cs"/>
        </a:defRPr>
      </a:lvl6pPr>
      <a:lvl7pPr marL="2971800" indent="-228600" algn="l" rtl="0" fontAlgn="base">
        <a:spcBef>
          <a:spcPct val="0"/>
        </a:spcBef>
        <a:spcAft>
          <a:spcPct val="0"/>
        </a:spcAft>
        <a:buChar char="»"/>
        <a:defRPr sz="2400">
          <a:solidFill>
            <a:schemeClr val="tx1"/>
          </a:solidFill>
          <a:latin typeface="+mn-lt"/>
          <a:cs typeface="+mn-cs"/>
        </a:defRPr>
      </a:lvl7pPr>
      <a:lvl8pPr marL="3429000" indent="-228600" algn="l" rtl="0" fontAlgn="base">
        <a:spcBef>
          <a:spcPct val="0"/>
        </a:spcBef>
        <a:spcAft>
          <a:spcPct val="0"/>
        </a:spcAft>
        <a:buChar char="»"/>
        <a:defRPr sz="2400">
          <a:solidFill>
            <a:schemeClr val="tx1"/>
          </a:solidFill>
          <a:latin typeface="+mn-lt"/>
          <a:cs typeface="+mn-cs"/>
        </a:defRPr>
      </a:lvl8pPr>
      <a:lvl9pPr marL="3886200" indent="-228600" algn="l" rtl="0" fontAlgn="base">
        <a:spcBef>
          <a:spcPct val="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2105" name="Rectangle 9"/>
          <p:cNvSpPr>
            <a:spLocks noChangeArrowheads="1"/>
          </p:cNvSpPr>
          <p:nvPr/>
        </p:nvSpPr>
        <p:spPr bwMode="gray">
          <a:xfrm>
            <a:off x="0" y="6472238"/>
            <a:ext cx="9907588" cy="457200"/>
          </a:xfrm>
          <a:prstGeom prst="rect">
            <a:avLst/>
          </a:prstGeom>
          <a:solidFill>
            <a:schemeClr val="accent1"/>
          </a:solidFill>
          <a:ln w="9525" algn="ctr">
            <a:noFill/>
            <a:miter lim="800000"/>
            <a:headEnd/>
            <a:tailEnd/>
          </a:ln>
          <a:effectLst/>
        </p:spPr>
        <p:txBody>
          <a:bodyPr wrap="none" lIns="0" tIns="0" rIns="0" bIns="0" anchor="ctr"/>
          <a:lstStyle/>
          <a:p>
            <a:pPr>
              <a:defRPr/>
            </a:pPr>
            <a:endParaRPr lang="en-IN">
              <a:cs typeface="Arial" charset="0"/>
            </a:endParaRPr>
          </a:p>
        </p:txBody>
      </p:sp>
      <p:sp>
        <p:nvSpPr>
          <p:cNvPr id="3075" name="Rectangle 3"/>
          <p:cNvSpPr>
            <a:spLocks noGrp="1" noChangeArrowheads="1"/>
          </p:cNvSpPr>
          <p:nvPr>
            <p:ph type="title"/>
          </p:nvPr>
        </p:nvSpPr>
        <p:spPr bwMode="auto">
          <a:xfrm>
            <a:off x="395288" y="395288"/>
            <a:ext cx="6046787" cy="3059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395288" y="3562350"/>
            <a:ext cx="6046787" cy="255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1"/>
            <a:endParaRPr lang="en-GB" smtClean="0"/>
          </a:p>
        </p:txBody>
      </p:sp>
      <p:pic>
        <p:nvPicPr>
          <p:cNvPr id="3077" name="Picture 17" descr="Pearson_Bound_White"/>
          <p:cNvPicPr>
            <a:picLocks noChangeAspect="1" noChangeArrowheads="1"/>
          </p:cNvPicPr>
          <p:nvPr/>
        </p:nvPicPr>
        <p:blipFill>
          <a:blip r:embed="rId13"/>
          <a:srcRect/>
          <a:stretch>
            <a:fillRect/>
          </a:stretch>
        </p:blipFill>
        <p:spPr bwMode="auto">
          <a:xfrm>
            <a:off x="8247063" y="6356350"/>
            <a:ext cx="1655762" cy="493713"/>
          </a:xfrm>
          <a:prstGeom prst="rect">
            <a:avLst/>
          </a:prstGeom>
          <a:noFill/>
          <a:ln w="9525">
            <a:noFill/>
            <a:miter lim="800000"/>
            <a:headEnd/>
            <a:tailEnd/>
          </a:ln>
        </p:spPr>
      </p:pic>
      <p:sp>
        <p:nvSpPr>
          <p:cNvPr id="132114" name="Line 18"/>
          <p:cNvSpPr>
            <a:spLocks noChangeShapeType="1"/>
          </p:cNvSpPr>
          <p:nvPr/>
        </p:nvSpPr>
        <p:spPr bwMode="gray">
          <a:xfrm>
            <a:off x="0" y="6397625"/>
            <a:ext cx="9901238" cy="0"/>
          </a:xfrm>
          <a:prstGeom prst="line">
            <a:avLst/>
          </a:prstGeom>
          <a:noFill/>
          <a:ln w="6350">
            <a:solidFill>
              <a:schemeClr val="bg2"/>
            </a:solidFill>
            <a:round/>
            <a:headEnd/>
            <a:tailEnd/>
          </a:ln>
          <a:effectLst/>
        </p:spPr>
        <p:txBody>
          <a:bodyPr/>
          <a:lstStyle/>
          <a:p>
            <a:pPr>
              <a:defRPr/>
            </a:pPr>
            <a:endParaRPr lang="en-IN">
              <a:cs typeface="Arial" charset="0"/>
            </a:endParaRPr>
          </a:p>
        </p:txBody>
      </p:sp>
      <p:sp>
        <p:nvSpPr>
          <p:cNvPr id="9" name="Rectangle 8"/>
          <p:cNvSpPr/>
          <p:nvPr/>
        </p:nvSpPr>
        <p:spPr>
          <a:xfrm>
            <a:off x="381000" y="6500813"/>
            <a:ext cx="4635500" cy="246062"/>
          </a:xfrm>
          <a:prstGeom prst="rect">
            <a:avLst/>
          </a:prstGeom>
        </p:spPr>
        <p:txBody>
          <a:bodyPr wrap="none">
            <a:spAutoFit/>
          </a:bodyPr>
          <a:lstStyle/>
          <a:p>
            <a:pPr>
              <a:defRPr/>
            </a:pPr>
            <a:r>
              <a:rPr lang="en-IN" b="1" dirty="0">
                <a:solidFill>
                  <a:schemeClr val="bg2"/>
                </a:solidFill>
                <a:cs typeface="Arial" charset="0"/>
              </a:rPr>
              <a:t>Managerial Economics		Author: Vanita Agarwal</a:t>
            </a:r>
          </a:p>
        </p:txBody>
      </p:sp>
      <p:sp>
        <p:nvSpPr>
          <p:cNvPr id="10" name="Rectangle 20"/>
          <p:cNvSpPr>
            <a:spLocks noChangeArrowheads="1"/>
          </p:cNvSpPr>
          <p:nvPr/>
        </p:nvSpPr>
        <p:spPr bwMode="auto">
          <a:xfrm rot="-5400000">
            <a:off x="7650163" y="3686175"/>
            <a:ext cx="4024312" cy="153988"/>
          </a:xfrm>
          <a:prstGeom prst="rect">
            <a:avLst/>
          </a:prstGeom>
          <a:noFill/>
          <a:ln w="9525" cap="flat" cmpd="sng" algn="ctr">
            <a:noFill/>
            <a:prstDash val="solid"/>
            <a:miter lim="800000"/>
            <a:headEnd/>
            <a:tailEnd/>
          </a:ln>
          <a:effectLst/>
        </p:spPr>
        <p:txBody>
          <a:bodyPr lIns="0" tIns="0" rIns="0" bIns="0" anchor="ctr">
            <a:spAutoFit/>
          </a:bodyPr>
          <a:lstStyle/>
          <a:p>
            <a:pPr algn="ctr">
              <a:spcBef>
                <a:spcPct val="0"/>
              </a:spcBef>
              <a:tabLst>
                <a:tab pos="5080000" algn="r"/>
              </a:tabLst>
              <a:defRPr/>
            </a:pPr>
            <a:r>
              <a:rPr lang="en-US" dirty="0">
                <a:solidFill>
                  <a:srgbClr val="000000"/>
                </a:solidFill>
                <a:latin typeface="+mj-lt"/>
                <a:ea typeface="Times New Roman" pitchFamily="18" charset="0"/>
              </a:rPr>
              <a:t>Copyright © 2013 Dorling Kindersley (India) Pvt. Ltd </a:t>
            </a:r>
            <a:endParaRPr lang="en-US" sz="1800" dirty="0">
              <a:latin typeface="+mj-lt"/>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rtl="0" eaLnBrk="0" fontAlgn="base" hangingPunct="0">
        <a:spcBef>
          <a:spcPct val="40000"/>
        </a:spcBef>
        <a:spcAft>
          <a:spcPct val="0"/>
        </a:spcAft>
        <a:defRPr sz="3600" b="1">
          <a:solidFill>
            <a:schemeClr val="tx2"/>
          </a:solidFill>
          <a:latin typeface="+mj-lt"/>
          <a:ea typeface="+mj-ea"/>
          <a:cs typeface="+mj-cs"/>
        </a:defRPr>
      </a:lvl1pPr>
      <a:lvl2pPr algn="l" rtl="0" eaLnBrk="0" fontAlgn="base" hangingPunct="0">
        <a:spcBef>
          <a:spcPct val="40000"/>
        </a:spcBef>
        <a:spcAft>
          <a:spcPct val="0"/>
        </a:spcAft>
        <a:defRPr sz="3600" b="1">
          <a:solidFill>
            <a:schemeClr val="tx2"/>
          </a:solidFill>
          <a:latin typeface="Verdana" pitchFamily="34" charset="0"/>
          <a:cs typeface="Arial" charset="0"/>
        </a:defRPr>
      </a:lvl2pPr>
      <a:lvl3pPr algn="l" rtl="0" eaLnBrk="0" fontAlgn="base" hangingPunct="0">
        <a:spcBef>
          <a:spcPct val="40000"/>
        </a:spcBef>
        <a:spcAft>
          <a:spcPct val="0"/>
        </a:spcAft>
        <a:defRPr sz="3600" b="1">
          <a:solidFill>
            <a:schemeClr val="tx2"/>
          </a:solidFill>
          <a:latin typeface="Verdana" pitchFamily="34" charset="0"/>
          <a:cs typeface="Arial" charset="0"/>
        </a:defRPr>
      </a:lvl3pPr>
      <a:lvl4pPr algn="l" rtl="0" eaLnBrk="0" fontAlgn="base" hangingPunct="0">
        <a:spcBef>
          <a:spcPct val="40000"/>
        </a:spcBef>
        <a:spcAft>
          <a:spcPct val="0"/>
        </a:spcAft>
        <a:defRPr sz="3600" b="1">
          <a:solidFill>
            <a:schemeClr val="tx2"/>
          </a:solidFill>
          <a:latin typeface="Verdana" pitchFamily="34" charset="0"/>
          <a:cs typeface="Arial" charset="0"/>
        </a:defRPr>
      </a:lvl4pPr>
      <a:lvl5pPr algn="l" rtl="0" eaLnBrk="0" fontAlgn="base" hangingPunct="0">
        <a:spcBef>
          <a:spcPct val="40000"/>
        </a:spcBef>
        <a:spcAft>
          <a:spcPct val="0"/>
        </a:spcAft>
        <a:defRPr sz="3600" b="1">
          <a:solidFill>
            <a:schemeClr val="tx2"/>
          </a:solidFill>
          <a:latin typeface="Verdana" pitchFamily="34" charset="0"/>
          <a:cs typeface="Arial" charset="0"/>
        </a:defRPr>
      </a:lvl5pPr>
      <a:lvl6pPr marL="457200" algn="l" rtl="0" fontAlgn="base">
        <a:spcBef>
          <a:spcPct val="40000"/>
        </a:spcBef>
        <a:spcAft>
          <a:spcPct val="0"/>
        </a:spcAft>
        <a:defRPr sz="3600" b="1">
          <a:solidFill>
            <a:schemeClr val="tx2"/>
          </a:solidFill>
          <a:latin typeface="Verdana" pitchFamily="34" charset="0"/>
          <a:cs typeface="Arial" charset="0"/>
        </a:defRPr>
      </a:lvl6pPr>
      <a:lvl7pPr marL="914400" algn="l" rtl="0" fontAlgn="base">
        <a:spcBef>
          <a:spcPct val="40000"/>
        </a:spcBef>
        <a:spcAft>
          <a:spcPct val="0"/>
        </a:spcAft>
        <a:defRPr sz="3600" b="1">
          <a:solidFill>
            <a:schemeClr val="tx2"/>
          </a:solidFill>
          <a:latin typeface="Verdana" pitchFamily="34" charset="0"/>
          <a:cs typeface="Arial" charset="0"/>
        </a:defRPr>
      </a:lvl7pPr>
      <a:lvl8pPr marL="1371600" algn="l" rtl="0" fontAlgn="base">
        <a:spcBef>
          <a:spcPct val="40000"/>
        </a:spcBef>
        <a:spcAft>
          <a:spcPct val="0"/>
        </a:spcAft>
        <a:defRPr sz="3600" b="1">
          <a:solidFill>
            <a:schemeClr val="tx2"/>
          </a:solidFill>
          <a:latin typeface="Verdana" pitchFamily="34" charset="0"/>
          <a:cs typeface="Arial" charset="0"/>
        </a:defRPr>
      </a:lvl8pPr>
      <a:lvl9pPr marL="1828800" algn="l" rtl="0" fontAlgn="base">
        <a:spcBef>
          <a:spcPct val="40000"/>
        </a:spcBef>
        <a:spcAft>
          <a:spcPct val="0"/>
        </a:spcAft>
        <a:defRPr sz="3600" b="1">
          <a:solidFill>
            <a:schemeClr val="tx2"/>
          </a:solidFill>
          <a:latin typeface="Verdana" pitchFamily="34" charset="0"/>
          <a:cs typeface="Arial" charset="0"/>
        </a:defRPr>
      </a:lvl9pPr>
    </p:titleStyle>
    <p:bodyStyle>
      <a:lvl1pPr marL="342900" indent="-342900" algn="l" rtl="0" eaLnBrk="0" fontAlgn="base" hangingPunct="0">
        <a:spcBef>
          <a:spcPct val="0"/>
        </a:spcBef>
        <a:spcAft>
          <a:spcPct val="0"/>
        </a:spcAft>
        <a:buSzPct val="80000"/>
        <a:buFont typeface="Verdana" pitchFamily="34" charset="0"/>
        <a:buChar char="•"/>
        <a:defRPr lang="en-GB" sz="2000" b="1" dirty="0">
          <a:solidFill>
            <a:schemeClr val="tx1"/>
          </a:solidFill>
          <a:latin typeface="+mn-lt"/>
          <a:ea typeface="+mn-ea"/>
          <a:cs typeface="+mn-cs"/>
        </a:defRPr>
      </a:lvl1pPr>
      <a:lvl2pPr marL="1588" indent="455613" algn="l" rtl="0" eaLnBrk="0" fontAlgn="base" hangingPunct="0">
        <a:lnSpc>
          <a:spcPct val="120000"/>
        </a:lnSpc>
        <a:spcBef>
          <a:spcPct val="0"/>
        </a:spcBef>
        <a:spcAft>
          <a:spcPct val="0"/>
        </a:spcAft>
        <a:buSzPct val="80000"/>
        <a:buFont typeface="Verdana" pitchFamily="34" charset="0"/>
        <a:buChar char="–"/>
        <a:defRPr sz="1200" b="1">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itchFamily="34" charset="0"/>
        <a:buChar char="•"/>
        <a:defRPr sz="12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itchFamily="34" charset="0"/>
        <a:buChar char="–"/>
        <a:defRPr sz="12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itchFamily="34" charset="0"/>
        <a:buChar char="○"/>
        <a:defRPr sz="12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395288" y="395288"/>
            <a:ext cx="6046787" cy="3059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4099" name="Rectangle 4"/>
          <p:cNvSpPr>
            <a:spLocks noGrp="1" noChangeArrowheads="1"/>
          </p:cNvSpPr>
          <p:nvPr>
            <p:ph type="body" idx="1"/>
          </p:nvPr>
        </p:nvSpPr>
        <p:spPr bwMode="auto">
          <a:xfrm>
            <a:off x="395288" y="3562350"/>
            <a:ext cx="6046787" cy="255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1"/>
            <a:endParaRPr lang="en-GB" smtClean="0"/>
          </a:p>
        </p:txBody>
      </p:sp>
      <p:sp>
        <p:nvSpPr>
          <p:cNvPr id="189454" name="Line 14"/>
          <p:cNvSpPr>
            <a:spLocks noChangeShapeType="1"/>
          </p:cNvSpPr>
          <p:nvPr/>
        </p:nvSpPr>
        <p:spPr bwMode="gray">
          <a:xfrm>
            <a:off x="0" y="6397625"/>
            <a:ext cx="9901238" cy="0"/>
          </a:xfrm>
          <a:prstGeom prst="line">
            <a:avLst/>
          </a:prstGeom>
          <a:noFill/>
          <a:ln w="6350">
            <a:solidFill>
              <a:schemeClr val="bg2"/>
            </a:solidFill>
            <a:round/>
            <a:headEnd/>
            <a:tailEnd/>
          </a:ln>
          <a:effectLst/>
        </p:spPr>
        <p:txBody>
          <a:bodyPr/>
          <a:lstStyle/>
          <a:p>
            <a:pPr>
              <a:defRPr/>
            </a:pPr>
            <a:endParaRPr lang="en-IN">
              <a:cs typeface="Arial" charset="0"/>
            </a:endParaRPr>
          </a:p>
        </p:txBody>
      </p:sp>
      <p:sp>
        <p:nvSpPr>
          <p:cNvPr id="189455" name="Rectangle 15"/>
          <p:cNvSpPr>
            <a:spLocks noChangeArrowheads="1"/>
          </p:cNvSpPr>
          <p:nvPr/>
        </p:nvSpPr>
        <p:spPr bwMode="gray">
          <a:xfrm>
            <a:off x="0" y="6472238"/>
            <a:ext cx="9907588" cy="457200"/>
          </a:xfrm>
          <a:prstGeom prst="rect">
            <a:avLst/>
          </a:prstGeom>
          <a:solidFill>
            <a:schemeClr val="accent1"/>
          </a:solidFill>
          <a:ln w="9525" algn="ctr">
            <a:noFill/>
            <a:miter lim="800000"/>
            <a:headEnd/>
            <a:tailEnd/>
          </a:ln>
          <a:effectLst/>
        </p:spPr>
        <p:txBody>
          <a:bodyPr wrap="none" lIns="0" tIns="0" rIns="0" bIns="0" anchor="ctr"/>
          <a:lstStyle/>
          <a:p>
            <a:pPr>
              <a:defRPr/>
            </a:pPr>
            <a:endParaRPr lang="en-IN">
              <a:cs typeface="Arial" charset="0"/>
            </a:endParaRPr>
          </a:p>
        </p:txBody>
      </p:sp>
      <p:pic>
        <p:nvPicPr>
          <p:cNvPr id="4102" name="Picture 17" descr="Pearson_Bound_White"/>
          <p:cNvPicPr>
            <a:picLocks noChangeAspect="1" noChangeArrowheads="1"/>
          </p:cNvPicPr>
          <p:nvPr/>
        </p:nvPicPr>
        <p:blipFill>
          <a:blip r:embed="rId13"/>
          <a:srcRect/>
          <a:stretch>
            <a:fillRect/>
          </a:stretch>
        </p:blipFill>
        <p:spPr bwMode="auto">
          <a:xfrm>
            <a:off x="8247063" y="6356350"/>
            <a:ext cx="1655762" cy="493713"/>
          </a:xfrm>
          <a:prstGeom prst="rect">
            <a:avLst/>
          </a:prstGeom>
          <a:noFill/>
          <a:ln w="9525">
            <a:noFill/>
            <a:miter lim="800000"/>
            <a:headEnd/>
            <a:tailEnd/>
          </a:ln>
        </p:spPr>
      </p:pic>
      <p:sp>
        <p:nvSpPr>
          <p:cNvPr id="8" name="Rectangle 7"/>
          <p:cNvSpPr/>
          <p:nvPr/>
        </p:nvSpPr>
        <p:spPr>
          <a:xfrm>
            <a:off x="381000" y="6500813"/>
            <a:ext cx="4635500" cy="246062"/>
          </a:xfrm>
          <a:prstGeom prst="rect">
            <a:avLst/>
          </a:prstGeom>
        </p:spPr>
        <p:txBody>
          <a:bodyPr wrap="none">
            <a:spAutoFit/>
          </a:bodyPr>
          <a:lstStyle/>
          <a:p>
            <a:pPr>
              <a:defRPr/>
            </a:pPr>
            <a:r>
              <a:rPr lang="en-IN" b="1" dirty="0">
                <a:solidFill>
                  <a:schemeClr val="bg2"/>
                </a:solidFill>
                <a:cs typeface="Arial" charset="0"/>
              </a:rPr>
              <a:t>Managerial Economics		Author: Vanita Agarwal</a:t>
            </a:r>
          </a:p>
        </p:txBody>
      </p:sp>
      <p:sp>
        <p:nvSpPr>
          <p:cNvPr id="9" name="Rectangle 20"/>
          <p:cNvSpPr>
            <a:spLocks noChangeArrowheads="1"/>
          </p:cNvSpPr>
          <p:nvPr/>
        </p:nvSpPr>
        <p:spPr bwMode="auto">
          <a:xfrm rot="-5400000">
            <a:off x="7650163" y="3686175"/>
            <a:ext cx="4024312" cy="153988"/>
          </a:xfrm>
          <a:prstGeom prst="rect">
            <a:avLst/>
          </a:prstGeom>
          <a:noFill/>
          <a:ln w="9525" cap="flat" cmpd="sng" algn="ctr">
            <a:noFill/>
            <a:prstDash val="solid"/>
            <a:miter lim="800000"/>
            <a:headEnd/>
            <a:tailEnd/>
          </a:ln>
          <a:effectLst/>
        </p:spPr>
        <p:txBody>
          <a:bodyPr lIns="0" tIns="0" rIns="0" bIns="0" anchor="ctr">
            <a:spAutoFit/>
          </a:bodyPr>
          <a:lstStyle/>
          <a:p>
            <a:pPr algn="ctr">
              <a:spcBef>
                <a:spcPct val="0"/>
              </a:spcBef>
              <a:tabLst>
                <a:tab pos="5080000" algn="r"/>
              </a:tabLst>
              <a:defRPr/>
            </a:pPr>
            <a:r>
              <a:rPr lang="en-US" dirty="0">
                <a:solidFill>
                  <a:srgbClr val="000000"/>
                </a:solidFill>
                <a:latin typeface="+mj-lt"/>
                <a:ea typeface="Times New Roman" pitchFamily="18" charset="0"/>
              </a:rPr>
              <a:t>Copyright © 2013 Dorling Kindersley (India) Pvt. Ltd </a:t>
            </a:r>
            <a:endParaRPr lang="en-US" sz="1800" dirty="0">
              <a:latin typeface="+mj-lt"/>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ftr="0" dt="0"/>
  <p:txStyles>
    <p:titleStyle>
      <a:lvl1pPr algn="l" rtl="0" eaLnBrk="0" fontAlgn="base" hangingPunct="0">
        <a:spcBef>
          <a:spcPct val="40000"/>
        </a:spcBef>
        <a:spcAft>
          <a:spcPct val="0"/>
        </a:spcAft>
        <a:defRPr sz="3600" b="1">
          <a:solidFill>
            <a:schemeClr val="tx2"/>
          </a:solidFill>
          <a:latin typeface="+mj-lt"/>
          <a:ea typeface="+mj-ea"/>
          <a:cs typeface="+mj-cs"/>
        </a:defRPr>
      </a:lvl1pPr>
      <a:lvl2pPr algn="l" rtl="0" eaLnBrk="0" fontAlgn="base" hangingPunct="0">
        <a:spcBef>
          <a:spcPct val="40000"/>
        </a:spcBef>
        <a:spcAft>
          <a:spcPct val="0"/>
        </a:spcAft>
        <a:defRPr sz="3600" b="1">
          <a:solidFill>
            <a:schemeClr val="tx2"/>
          </a:solidFill>
          <a:latin typeface="Verdana" pitchFamily="34" charset="0"/>
          <a:cs typeface="Arial" charset="0"/>
        </a:defRPr>
      </a:lvl2pPr>
      <a:lvl3pPr algn="l" rtl="0" eaLnBrk="0" fontAlgn="base" hangingPunct="0">
        <a:spcBef>
          <a:spcPct val="40000"/>
        </a:spcBef>
        <a:spcAft>
          <a:spcPct val="0"/>
        </a:spcAft>
        <a:defRPr sz="3600" b="1">
          <a:solidFill>
            <a:schemeClr val="tx2"/>
          </a:solidFill>
          <a:latin typeface="Verdana" pitchFamily="34" charset="0"/>
          <a:cs typeface="Arial" charset="0"/>
        </a:defRPr>
      </a:lvl3pPr>
      <a:lvl4pPr algn="l" rtl="0" eaLnBrk="0" fontAlgn="base" hangingPunct="0">
        <a:spcBef>
          <a:spcPct val="40000"/>
        </a:spcBef>
        <a:spcAft>
          <a:spcPct val="0"/>
        </a:spcAft>
        <a:defRPr sz="3600" b="1">
          <a:solidFill>
            <a:schemeClr val="tx2"/>
          </a:solidFill>
          <a:latin typeface="Verdana" pitchFamily="34" charset="0"/>
          <a:cs typeface="Arial" charset="0"/>
        </a:defRPr>
      </a:lvl4pPr>
      <a:lvl5pPr algn="l" rtl="0" eaLnBrk="0" fontAlgn="base" hangingPunct="0">
        <a:spcBef>
          <a:spcPct val="40000"/>
        </a:spcBef>
        <a:spcAft>
          <a:spcPct val="0"/>
        </a:spcAft>
        <a:defRPr sz="3600" b="1">
          <a:solidFill>
            <a:schemeClr val="tx2"/>
          </a:solidFill>
          <a:latin typeface="Verdana" pitchFamily="34" charset="0"/>
          <a:cs typeface="Arial" charset="0"/>
        </a:defRPr>
      </a:lvl5pPr>
      <a:lvl6pPr marL="457200" algn="l" rtl="0" fontAlgn="base">
        <a:spcBef>
          <a:spcPct val="40000"/>
        </a:spcBef>
        <a:spcAft>
          <a:spcPct val="0"/>
        </a:spcAft>
        <a:defRPr sz="3600" b="1">
          <a:solidFill>
            <a:schemeClr val="tx2"/>
          </a:solidFill>
          <a:latin typeface="Verdana" pitchFamily="34" charset="0"/>
          <a:cs typeface="Arial" charset="0"/>
        </a:defRPr>
      </a:lvl6pPr>
      <a:lvl7pPr marL="914400" algn="l" rtl="0" fontAlgn="base">
        <a:spcBef>
          <a:spcPct val="40000"/>
        </a:spcBef>
        <a:spcAft>
          <a:spcPct val="0"/>
        </a:spcAft>
        <a:defRPr sz="3600" b="1">
          <a:solidFill>
            <a:schemeClr val="tx2"/>
          </a:solidFill>
          <a:latin typeface="Verdana" pitchFamily="34" charset="0"/>
          <a:cs typeface="Arial" charset="0"/>
        </a:defRPr>
      </a:lvl7pPr>
      <a:lvl8pPr marL="1371600" algn="l" rtl="0" fontAlgn="base">
        <a:spcBef>
          <a:spcPct val="40000"/>
        </a:spcBef>
        <a:spcAft>
          <a:spcPct val="0"/>
        </a:spcAft>
        <a:defRPr sz="3600" b="1">
          <a:solidFill>
            <a:schemeClr val="tx2"/>
          </a:solidFill>
          <a:latin typeface="Verdana" pitchFamily="34" charset="0"/>
          <a:cs typeface="Arial" charset="0"/>
        </a:defRPr>
      </a:lvl8pPr>
      <a:lvl9pPr marL="1828800" algn="l" rtl="0" fontAlgn="base">
        <a:spcBef>
          <a:spcPct val="40000"/>
        </a:spcBef>
        <a:spcAft>
          <a:spcPct val="0"/>
        </a:spcAft>
        <a:defRPr sz="3600" b="1">
          <a:solidFill>
            <a:schemeClr val="tx2"/>
          </a:solidFill>
          <a:latin typeface="Verdana" pitchFamily="34" charset="0"/>
          <a:cs typeface="Arial" charset="0"/>
        </a:defRPr>
      </a:lvl9pPr>
    </p:titleStyle>
    <p:bodyStyle>
      <a:lvl1pPr marL="342900" indent="-342900" algn="l" rtl="0" eaLnBrk="0" fontAlgn="base" hangingPunct="0">
        <a:spcBef>
          <a:spcPct val="0"/>
        </a:spcBef>
        <a:spcAft>
          <a:spcPct val="0"/>
        </a:spcAft>
        <a:buSzPct val="80000"/>
        <a:buFont typeface="Verdana" pitchFamily="34" charset="0"/>
        <a:buChar char="•"/>
        <a:defRPr sz="2400" b="1">
          <a:solidFill>
            <a:schemeClr val="tx2"/>
          </a:solidFill>
          <a:latin typeface="+mn-lt"/>
          <a:ea typeface="+mn-ea"/>
          <a:cs typeface="+mn-cs"/>
        </a:defRPr>
      </a:lvl1pPr>
      <a:lvl2pPr marL="1588" indent="455613" algn="l" rtl="0" eaLnBrk="0" fontAlgn="base" hangingPunct="0">
        <a:lnSpc>
          <a:spcPct val="120000"/>
        </a:lnSpc>
        <a:spcBef>
          <a:spcPct val="0"/>
        </a:spcBef>
        <a:spcAft>
          <a:spcPct val="0"/>
        </a:spcAft>
        <a:buSzPct val="80000"/>
        <a:buFont typeface="Verdana" pitchFamily="34" charset="0"/>
        <a:buChar char="–"/>
        <a:defRPr sz="1200" b="1">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itchFamily="34" charset="0"/>
        <a:buChar char="•"/>
        <a:defRPr sz="12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itchFamily="34" charset="0"/>
        <a:buChar char="–"/>
        <a:defRPr sz="12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itchFamily="34" charset="0"/>
        <a:buChar char="○"/>
        <a:defRPr sz="12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slide721.xml"/><Relationship Id="rId12" Type="http://schemas.openxmlformats.org/officeDocument/2006/relationships/slide" Target="slide722.xml"/><Relationship Id="rId1" Type="http://schemas.openxmlformats.org/officeDocument/2006/relationships/slideLayout" Target="../slideLayouts/slideLayout14.xml"/><Relationship Id="rId2" Type="http://schemas.openxmlformats.org/officeDocument/2006/relationships/slide" Target="slide2.xml"/><Relationship Id="rId3" Type="http://schemas.openxmlformats.org/officeDocument/2006/relationships/slide" Target="slide54.xml"/><Relationship Id="rId4" Type="http://schemas.openxmlformats.org/officeDocument/2006/relationships/slide" Target="slide87.xml"/><Relationship Id="rId5" Type="http://schemas.openxmlformats.org/officeDocument/2006/relationships/slide" Target="slide166.xml"/><Relationship Id="rId6" Type="http://schemas.openxmlformats.org/officeDocument/2006/relationships/slide" Target="slide233.xml"/><Relationship Id="rId7" Type="http://schemas.openxmlformats.org/officeDocument/2006/relationships/slide" Target="slide322.xml"/><Relationship Id="rId8" Type="http://schemas.openxmlformats.org/officeDocument/2006/relationships/slide" Target="slide449.xml"/><Relationship Id="rId9" Type="http://schemas.openxmlformats.org/officeDocument/2006/relationships/slide" Target="slide625.xml"/><Relationship Id="rId10" Type="http://schemas.openxmlformats.org/officeDocument/2006/relationships/slide" Target="slide6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7.xml"/><Relationship Id="rId3" Type="http://schemas.openxmlformats.org/officeDocument/2006/relationships/image" Target="../media/image2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0.xml"/><Relationship Id="rId3" Type="http://schemas.openxmlformats.org/officeDocument/2006/relationships/image" Target="../media/image2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2.xml"/><Relationship Id="rId3" Type="http://schemas.openxmlformats.org/officeDocument/2006/relationships/image" Target="../media/image2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 Id="rId3" Type="http://schemas.openxmlformats.org/officeDocument/2006/relationships/image" Target="../media/image2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6.xml"/><Relationship Id="rId3" Type="http://schemas.openxmlformats.org/officeDocument/2006/relationships/image" Target="../media/image2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6.xml"/><Relationship Id="rId3" Type="http://schemas.openxmlformats.org/officeDocument/2006/relationships/image" Target="../media/image3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8.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2.xml"/><Relationship Id="rId3" Type="http://schemas.openxmlformats.org/officeDocument/2006/relationships/image" Target="../media/image31.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3.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8.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9.xml"/><Relationship Id="rId3" Type="http://schemas.openxmlformats.org/officeDocument/2006/relationships/image" Target="../media/image3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7.xml"/><Relationship Id="rId3" Type="http://schemas.openxmlformats.org/officeDocument/2006/relationships/image" Target="../media/image34.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0.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7.xml"/><Relationship Id="rId3" Type="http://schemas.openxmlformats.org/officeDocument/2006/relationships/image" Target="../media/image35.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8.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9.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0.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5.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8.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9.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0.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2.xml"/></Relationships>
</file>

<file path=ppt/slides/_rels/slide28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2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5.xml"/><Relationship Id="rId3" Type="http://schemas.openxmlformats.org/officeDocument/2006/relationships/image" Target="../media/image36.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8.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9.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0.xml"/><Relationship Id="rId3" Type="http://schemas.openxmlformats.org/officeDocument/2006/relationships/image" Target="../media/image37.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1.xml"/><Relationship Id="rId3" Type="http://schemas.openxmlformats.org/officeDocument/2006/relationships/image" Target="../media/image38.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2.xml"/><Relationship Id="rId3" Type="http://schemas.openxmlformats.org/officeDocument/2006/relationships/image" Target="../media/image39.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5.xml"/><Relationship Id="rId3" Type="http://schemas.openxmlformats.org/officeDocument/2006/relationships/image" Target="../media/image35.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7.xml"/><Relationship Id="rId3" Type="http://schemas.openxmlformats.org/officeDocument/2006/relationships/image" Target="../media/image35.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8.xml"/><Relationship Id="rId3" Type="http://schemas.openxmlformats.org/officeDocument/2006/relationships/image" Target="../media/image35.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0.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5.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8.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9.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0.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1.xml"/><Relationship Id="rId3" Type="http://schemas.openxmlformats.org/officeDocument/2006/relationships/image" Target="../media/image40.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2.xml"/><Relationship Id="rId3" Type="http://schemas.openxmlformats.org/officeDocument/2006/relationships/image" Target="../media/image41.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3.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5.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6.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8.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9.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0.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5.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6.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8.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9.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0.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3.xml"/><Relationship Id="rId3" Type="http://schemas.openxmlformats.org/officeDocument/2006/relationships/image" Target="../media/image43.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4.xml"/><Relationship Id="rId3" Type="http://schemas.openxmlformats.org/officeDocument/2006/relationships/image" Target="../media/image44.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7.xml"/><Relationship Id="rId3" Type="http://schemas.openxmlformats.org/officeDocument/2006/relationships/image" Target="../media/image45.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8.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9.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0.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2.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5.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6.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8.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9.xml"/><Relationship Id="rId3" Type="http://schemas.openxmlformats.org/officeDocument/2006/relationships/image" Target="../media/image47.png"/></Relationships>
</file>

<file path=ppt/slides/_rels/slide35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4.xml"/><Relationship Id="rId2" Type="http://schemas.openxmlformats.org/officeDocument/2006/relationships/notesSlide" Target="../notesSlides/notesSlide350.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1.xml"/></Relationships>
</file>

<file path=ppt/slides/_rels/slide35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4.xml"/><Relationship Id="rId2" Type="http://schemas.openxmlformats.org/officeDocument/2006/relationships/notesSlide" Target="../notesSlides/notesSlide3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3.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4.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5.xml"/></Relationships>
</file>

<file path=ppt/slides/_rels/slide36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4.xml"/><Relationship Id="rId2" Type="http://schemas.openxmlformats.org/officeDocument/2006/relationships/notesSlide" Target="../notesSlides/notesSlide356.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7.xml"/><Relationship Id="rId3" Type="http://schemas.openxmlformats.org/officeDocument/2006/relationships/image" Target="../media/image52.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8.xml"/><Relationship Id="rId3" Type="http://schemas.openxmlformats.org/officeDocument/2006/relationships/image" Target="../media/image53.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9.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0.xml"/></Relationships>
</file>

<file path=ppt/slides/_rels/slide36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4.xml"/><Relationship Id="rId2" Type="http://schemas.openxmlformats.org/officeDocument/2006/relationships/notesSlide" Target="../notesSlides/notesSlide36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3.xml"/><Relationship Id="rId3" Type="http://schemas.openxmlformats.org/officeDocument/2006/relationships/image" Target="../media/image56.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4.xml"/><Relationship Id="rId3" Type="http://schemas.openxmlformats.org/officeDocument/2006/relationships/image" Target="../media/image57.png"/></Relationships>
</file>

<file path=ppt/slides/_rels/slide37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4.xml"/><Relationship Id="rId2" Type="http://schemas.openxmlformats.org/officeDocument/2006/relationships/notesSlide" Target="../notesSlides/notesSlide365.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6.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8.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9.xml"/><Relationship Id="rId3" Type="http://schemas.openxmlformats.org/officeDocument/2006/relationships/image" Target="../media/image60.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0.xml"/><Relationship Id="rId3" Type="http://schemas.openxmlformats.org/officeDocument/2006/relationships/image" Target="../media/image61.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2.xml"/><Relationship Id="rId3"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3.xml"/><Relationship Id="rId3" Type="http://schemas.openxmlformats.org/officeDocument/2006/relationships/image" Target="../media/image63.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4.xml"/></Relationships>
</file>

<file path=ppt/slides/_rels/slide38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14.xml"/><Relationship Id="rId2" Type="http://schemas.openxmlformats.org/officeDocument/2006/relationships/notesSlide" Target="../notesSlides/notesSlide375.xml"/></Relationships>
</file>

<file path=ppt/slides/_rels/slide383.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14.xml"/><Relationship Id="rId2" Type="http://schemas.openxmlformats.org/officeDocument/2006/relationships/notesSlide" Target="../notesSlides/notesSlide376.xml"/></Relationships>
</file>

<file path=ppt/slides/_rels/slide384.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14.xml"/><Relationship Id="rId2" Type="http://schemas.openxmlformats.org/officeDocument/2006/relationships/notesSlide" Target="../notesSlides/notesSlide37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8.xml"/><Relationship Id="rId3" Type="http://schemas.openxmlformats.org/officeDocument/2006/relationships/image" Target="../media/image68.png"/></Relationships>
</file>

<file path=ppt/slides/_rels/slide38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68.png"/><Relationship Id="rId1" Type="http://schemas.openxmlformats.org/officeDocument/2006/relationships/slideLayout" Target="../slideLayouts/slideLayout14.xml"/><Relationship Id="rId2" Type="http://schemas.openxmlformats.org/officeDocument/2006/relationships/notesSlide" Target="../notesSlides/notesSlide379.xml"/></Relationships>
</file>

<file path=ppt/slides/_rels/slide38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14.xml"/><Relationship Id="rId2" Type="http://schemas.openxmlformats.org/officeDocument/2006/relationships/notesSlide" Target="../notesSlides/notesSlide380.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1.xml"/><Relationship Id="rId3" Type="http://schemas.openxmlformats.org/officeDocument/2006/relationships/image" Target="../media/image71.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3.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4.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5.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6.xml"/><Relationship Id="rId3" Type="http://schemas.openxmlformats.org/officeDocument/2006/relationships/image" Target="../media/image72.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8.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9.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0.xml"/><Relationship Id="rId3" Type="http://schemas.openxmlformats.org/officeDocument/2006/relationships/image" Target="../media/image73.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1.xml"/><Relationship Id="rId3" Type="http://schemas.openxmlformats.org/officeDocument/2006/relationships/image" Target="../media/image74.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2.xml"/><Relationship Id="rId3"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3.xml"/><Relationship Id="rId3" Type="http://schemas.openxmlformats.org/officeDocument/2006/relationships/image" Target="../media/image76.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4.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5.xml"/><Relationship Id="rId3" Type="http://schemas.openxmlformats.org/officeDocument/2006/relationships/image" Target="../media/image77.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6.xml"/><Relationship Id="rId3" Type="http://schemas.openxmlformats.org/officeDocument/2006/relationships/image" Target="../media/image78.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7.xml"/></Relationships>
</file>

<file path=ppt/slides/_rels/slide405.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76.png"/><Relationship Id="rId1" Type="http://schemas.openxmlformats.org/officeDocument/2006/relationships/slideLayout" Target="../slideLayouts/slideLayout14.xml"/><Relationship Id="rId2" Type="http://schemas.openxmlformats.org/officeDocument/2006/relationships/notesSlide" Target="../notesSlides/notesSlide398.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9.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0.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2.xml"/><Relationship Id="rId3" Type="http://schemas.openxmlformats.org/officeDocument/2006/relationships/image" Target="../media/image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3.xml"/><Relationship Id="rId3" Type="http://schemas.openxmlformats.org/officeDocument/2006/relationships/image" Target="../media/image80.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4.xml"/><Relationship Id="rId3" Type="http://schemas.openxmlformats.org/officeDocument/2006/relationships/image" Target="../media/image80.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5.xml"/><Relationship Id="rId3" Type="http://schemas.openxmlformats.org/officeDocument/2006/relationships/image" Target="../media/image81.png"/></Relationships>
</file>

<file path=ppt/slides/_rels/slide413.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14.xml"/><Relationship Id="rId2" Type="http://schemas.openxmlformats.org/officeDocument/2006/relationships/notesSlide" Target="../notesSlides/notesSlide406.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8.xml"/></Relationships>
</file>

<file path=ppt/slides/_rels/slide416.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1" Type="http://schemas.openxmlformats.org/officeDocument/2006/relationships/slideLayout" Target="../slideLayouts/slideLayout14.xml"/><Relationship Id="rId2" Type="http://schemas.openxmlformats.org/officeDocument/2006/relationships/notesSlide" Target="../notesSlides/notesSlide409.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0.xml"/></Relationships>
</file>

<file path=ppt/slides/_rels/slide41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14.xml"/><Relationship Id="rId2" Type="http://schemas.openxmlformats.org/officeDocument/2006/relationships/notesSlide" Target="../notesSlides/notesSlide411.xml"/></Relationships>
</file>

<file path=ppt/slides/_rels/slide419.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1" Type="http://schemas.openxmlformats.org/officeDocument/2006/relationships/slideLayout" Target="../slideLayouts/slideLayout14.xml"/><Relationship Id="rId2" Type="http://schemas.openxmlformats.org/officeDocument/2006/relationships/notesSlide" Target="../notesSlides/notesSlide4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90.png"/><Relationship Id="rId1" Type="http://schemas.openxmlformats.org/officeDocument/2006/relationships/slideLayout" Target="../slideLayouts/slideLayout14.xml"/><Relationship Id="rId2" Type="http://schemas.openxmlformats.org/officeDocument/2006/relationships/notesSlide" Target="../notesSlides/notesSlide413.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4.xml"/><Relationship Id="rId3" Type="http://schemas.openxmlformats.org/officeDocument/2006/relationships/image" Target="../media/image91.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5.xml"/><Relationship Id="rId3" Type="http://schemas.openxmlformats.org/officeDocument/2006/relationships/image" Target="../media/image92.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6.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8.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9.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0.xml"/><Relationship Id="rId3" Type="http://schemas.openxmlformats.org/officeDocument/2006/relationships/image" Target="../media/image93.png"/></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1.xml"/><Relationship Id="rId4" Type="http://schemas.openxmlformats.org/officeDocument/2006/relationships/image" Target="../media/image95.png"/><Relationship Id="rId5" Type="http://schemas.openxmlformats.org/officeDocument/2006/relationships/oleObject" Target="../embeddings/oleObject2.bin"/><Relationship Id="rId6" Type="http://schemas.openxmlformats.org/officeDocument/2006/relationships/image" Target="../media/image94.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429.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image" Target="../media/image98.png"/><Relationship Id="rId1" Type="http://schemas.openxmlformats.org/officeDocument/2006/relationships/slideLayout" Target="../slideLayouts/slideLayout14.xml"/><Relationship Id="rId2" Type="http://schemas.openxmlformats.org/officeDocument/2006/relationships/notesSlide" Target="../notesSlides/notesSlide4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3.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4.xml"/><Relationship Id="rId3" Type="http://schemas.openxmlformats.org/officeDocument/2006/relationships/image" Target="../media/image99.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5.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6.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8.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9.xml"/></Relationships>
</file>

<file path=ppt/slides/_rels/slide437.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1" Type="http://schemas.openxmlformats.org/officeDocument/2006/relationships/slideLayout" Target="../slideLayouts/slideLayout14.xml"/><Relationship Id="rId2" Type="http://schemas.openxmlformats.org/officeDocument/2006/relationships/notesSlide" Target="../notesSlides/notesSlide430.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1.xml"/><Relationship Id="rId3" Type="http://schemas.openxmlformats.org/officeDocument/2006/relationships/image" Target="../media/image102.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3.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5.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6.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8.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9.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0.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3.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4.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5.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6.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8.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9.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0.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3.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4.xml"/><Relationship Id="rId3" Type="http://schemas.openxmlformats.org/officeDocument/2006/relationships/image" Target="../media/image103.png"/></Relationships>
</file>

<file path=ppt/slides/_rels/slide463.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1" Type="http://schemas.openxmlformats.org/officeDocument/2006/relationships/slideLayout" Target="../slideLayouts/slideLayout14.xml"/><Relationship Id="rId2" Type="http://schemas.openxmlformats.org/officeDocument/2006/relationships/notesSlide" Target="../notesSlides/notesSlide455.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6.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8.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9.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0.xml"/><Relationship Id="rId3" Type="http://schemas.openxmlformats.org/officeDocument/2006/relationships/image" Target="../media/image106.png"/></Relationships>
</file>

<file path=ppt/slides/_rels/slide469.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1" Type="http://schemas.openxmlformats.org/officeDocument/2006/relationships/slideLayout" Target="../slideLayouts/slideLayout14.xml"/><Relationship Id="rId2" Type="http://schemas.openxmlformats.org/officeDocument/2006/relationships/notesSlide" Target="../notesSlides/notesSlide4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3.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4.xml"/></Relationships>
</file>

<file path=ppt/slides/_rels/slide473.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slideLayout" Target="../slideLayouts/slideLayout14.xml"/><Relationship Id="rId2" Type="http://schemas.openxmlformats.org/officeDocument/2006/relationships/notesSlide" Target="../notesSlides/notesSlide465.xml"/></Relationships>
</file>

<file path=ppt/slides/_rels/slide474.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slideLayout" Target="../slideLayouts/slideLayout14.xml"/><Relationship Id="rId2" Type="http://schemas.openxmlformats.org/officeDocument/2006/relationships/notesSlide" Target="../notesSlides/notesSlide466.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7.xml"/><Relationship Id="rId3" Type="http://schemas.openxmlformats.org/officeDocument/2006/relationships/image" Target="../media/image109.png"/></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8.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9.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0.xml"/></Relationships>
</file>

<file path=ppt/slides/_rels/slide479.xml.rels><?xml version="1.0" encoding="UTF-8" standalone="yes"?>
<Relationships xmlns="http://schemas.openxmlformats.org/package/2006/relationships"><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1" Type="http://schemas.openxmlformats.org/officeDocument/2006/relationships/slideLayout" Target="../slideLayouts/slideLayout14.xml"/><Relationship Id="rId2" Type="http://schemas.openxmlformats.org/officeDocument/2006/relationships/notesSlide" Target="../notesSlides/notesSlide4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80.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1" Type="http://schemas.openxmlformats.org/officeDocument/2006/relationships/slideLayout" Target="../slideLayouts/slideLayout14.xml"/><Relationship Id="rId2" Type="http://schemas.openxmlformats.org/officeDocument/2006/relationships/notesSlide" Target="../notesSlides/notesSlide47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3.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4.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5.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6.xml"/><Relationship Id="rId3" Type="http://schemas.openxmlformats.org/officeDocument/2006/relationships/image" Target="../media/image118.pn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7.xml"/><Relationship Id="rId3" Type="http://schemas.openxmlformats.org/officeDocument/2006/relationships/image" Target="../media/image119.pn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8.xml"/><Relationship Id="rId3" Type="http://schemas.openxmlformats.org/officeDocument/2006/relationships/image" Target="../media/image120.pn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9.xml"/><Relationship Id="rId3" Type="http://schemas.openxmlformats.org/officeDocument/2006/relationships/image" Target="../media/image121.pn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0.xml"/><Relationship Id="rId3" Type="http://schemas.openxmlformats.org/officeDocument/2006/relationships/image" Target="../media/image122.png"/></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3.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4.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5.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6.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7.xml"/></Relationships>
</file>

<file path=ppt/slides/_rels/slide496.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image" Target="../media/image124.png"/><Relationship Id="rId1" Type="http://schemas.openxmlformats.org/officeDocument/2006/relationships/slideLayout" Target="../slideLayouts/slideLayout14.xml"/><Relationship Id="rId2" Type="http://schemas.openxmlformats.org/officeDocument/2006/relationships/notesSlide" Target="../notesSlides/notesSlide488.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9.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0.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3.xml"/><Relationship Id="rId3" Type="http://schemas.openxmlformats.org/officeDocument/2006/relationships/image" Target="../media/image125.png"/></Relationships>
</file>

<file path=ppt/slides/_rels/slide502.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7.png"/><Relationship Id="rId1" Type="http://schemas.openxmlformats.org/officeDocument/2006/relationships/slideLayout" Target="../slideLayouts/slideLayout14.xml"/><Relationship Id="rId2" Type="http://schemas.openxmlformats.org/officeDocument/2006/relationships/notesSlide" Target="../notesSlides/notesSlide494.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5.xml"/><Relationship Id="rId3" Type="http://schemas.openxmlformats.org/officeDocument/2006/relationships/image" Target="../media/image126.pn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6.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8.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9.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0.xml"/><Relationship Id="rId3" Type="http://schemas.openxmlformats.org/officeDocument/2006/relationships/image" Target="../media/image128.pn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2.xml"/><Relationship Id="rId3" Type="http://schemas.openxmlformats.org/officeDocument/2006/relationships/image" Target="../media/image129.png"/></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3.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4.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5.xml"/><Relationship Id="rId3" Type="http://schemas.openxmlformats.org/officeDocument/2006/relationships/image" Target="../media/image130.pn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6.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7.xml"/></Relationships>
</file>

<file path=ppt/slides/_rels/slide516.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png"/><Relationship Id="rId1" Type="http://schemas.openxmlformats.org/officeDocument/2006/relationships/slideLayout" Target="../slideLayouts/slideLayout14.xml"/><Relationship Id="rId2" Type="http://schemas.openxmlformats.org/officeDocument/2006/relationships/notesSlide" Target="../notesSlides/notesSlide508.xml"/></Relationships>
</file>

<file path=ppt/slides/_rels/slide517.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png"/><Relationship Id="rId1" Type="http://schemas.openxmlformats.org/officeDocument/2006/relationships/slideLayout" Target="../slideLayouts/slideLayout14.xml"/><Relationship Id="rId2" Type="http://schemas.openxmlformats.org/officeDocument/2006/relationships/notesSlide" Target="../notesSlides/notesSlide509.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0.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3.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4.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5.xml"/><Relationship Id="rId3" Type="http://schemas.openxmlformats.org/officeDocument/2006/relationships/image" Target="../media/image133.pn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6.xml"/><Relationship Id="rId3" Type="http://schemas.openxmlformats.org/officeDocument/2006/relationships/image" Target="../media/image133.png"/></Relationships>
</file>

<file path=ppt/slides/_rels/slide525.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png"/><Relationship Id="rId1" Type="http://schemas.openxmlformats.org/officeDocument/2006/relationships/slideLayout" Target="../slideLayouts/slideLayout14.xml"/><Relationship Id="rId2" Type="http://schemas.openxmlformats.org/officeDocument/2006/relationships/notesSlide" Target="../notesSlides/notesSlide51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8.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9.xml"/><Relationship Id="rId3" Type="http://schemas.openxmlformats.org/officeDocument/2006/relationships/image" Target="../media/image135.png"/></Relationships>
</file>

<file path=ppt/slides/_rels/slide528.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7.png"/><Relationship Id="rId1" Type="http://schemas.openxmlformats.org/officeDocument/2006/relationships/slideLayout" Target="../slideLayouts/slideLayout14.xml"/><Relationship Id="rId2" Type="http://schemas.openxmlformats.org/officeDocument/2006/relationships/notesSlide" Target="../notesSlides/notesSlide520.xml"/></Relationships>
</file>

<file path=ppt/slides/_rels/slide529.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8.png"/><Relationship Id="rId1" Type="http://schemas.openxmlformats.org/officeDocument/2006/relationships/slideLayout" Target="../slideLayouts/slideLayout14.xml"/><Relationship Id="rId2" Type="http://schemas.openxmlformats.org/officeDocument/2006/relationships/notesSlide" Target="../notesSlides/notesSlide5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2.xml"/><Relationship Id="rId3" Type="http://schemas.openxmlformats.org/officeDocument/2006/relationships/image" Target="../media/image136.png"/></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3.xml"/></Relationships>
</file>

<file path=ppt/slides/_rels/slide532.xml.rels><?xml version="1.0" encoding="UTF-8" standalone="yes"?>
<Relationships xmlns="http://schemas.openxmlformats.org/package/2006/relationships"><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image" Target="../media/image141.png"/><Relationship Id="rId1" Type="http://schemas.openxmlformats.org/officeDocument/2006/relationships/slideLayout" Target="../slideLayouts/slideLayout14.xml"/><Relationship Id="rId2" Type="http://schemas.openxmlformats.org/officeDocument/2006/relationships/notesSlide" Target="../notesSlides/notesSlide524.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5.xml"/></Relationships>
</file>

<file path=ppt/slides/_rels/slide534.xml.rels><?xml version="1.0" encoding="UTF-8" standalone="yes"?>
<Relationships xmlns="http://schemas.openxmlformats.org/package/2006/relationships"><Relationship Id="rId3" Type="http://schemas.openxmlformats.org/officeDocument/2006/relationships/image" Target="../media/image142.png"/><Relationship Id="rId4" Type="http://schemas.openxmlformats.org/officeDocument/2006/relationships/image" Target="../media/image139.png"/><Relationship Id="rId1" Type="http://schemas.openxmlformats.org/officeDocument/2006/relationships/slideLayout" Target="../slideLayouts/slideLayout14.xml"/><Relationship Id="rId2" Type="http://schemas.openxmlformats.org/officeDocument/2006/relationships/notesSlide" Target="../notesSlides/notesSlide526.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8.xml"/></Relationships>
</file>

<file path=ppt/slides/_rels/slide537.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1" Type="http://schemas.openxmlformats.org/officeDocument/2006/relationships/slideLayout" Target="../slideLayouts/slideLayout14.xml"/><Relationship Id="rId2" Type="http://schemas.openxmlformats.org/officeDocument/2006/relationships/notesSlide" Target="../notesSlides/notesSlide529.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0.xml"/><Relationship Id="rId4" Type="http://schemas.openxmlformats.org/officeDocument/2006/relationships/oleObject" Target="../embeddings/oleObject3.bin"/><Relationship Id="rId5" Type="http://schemas.openxmlformats.org/officeDocument/2006/relationships/image" Target="../media/image146.emf"/><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0.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149.png"/><Relationship Id="rId1" Type="http://schemas.openxmlformats.org/officeDocument/2006/relationships/slideLayout" Target="../slideLayouts/slideLayout14.xml"/><Relationship Id="rId2" Type="http://schemas.openxmlformats.org/officeDocument/2006/relationships/notesSlide" Target="../notesSlides/notesSlide532.xml"/></Relationships>
</file>

<file path=ppt/slides/_rels/slide541.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150.png"/><Relationship Id="rId1" Type="http://schemas.openxmlformats.org/officeDocument/2006/relationships/slideLayout" Target="../slideLayouts/slideLayout14.xml"/><Relationship Id="rId2" Type="http://schemas.openxmlformats.org/officeDocument/2006/relationships/notesSlide" Target="../notesSlides/notesSlide533.xml"/></Relationships>
</file>

<file path=ppt/slides/_rels/slide542.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151.png"/><Relationship Id="rId1" Type="http://schemas.openxmlformats.org/officeDocument/2006/relationships/slideLayout" Target="../slideLayouts/slideLayout14.xml"/><Relationship Id="rId2" Type="http://schemas.openxmlformats.org/officeDocument/2006/relationships/notesSlide" Target="../notesSlides/notesSlide534.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5.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6.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7.xml"/></Relationships>
</file>

<file path=ppt/slides/_rels/slide546.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153.png"/><Relationship Id="rId5" Type="http://schemas.openxmlformats.org/officeDocument/2006/relationships/image" Target="../media/image154.png"/><Relationship Id="rId1" Type="http://schemas.openxmlformats.org/officeDocument/2006/relationships/slideLayout" Target="../slideLayouts/slideLayout14.xml"/><Relationship Id="rId2" Type="http://schemas.openxmlformats.org/officeDocument/2006/relationships/notesSlide" Target="../notesSlides/notesSlide538.xml"/></Relationships>
</file>

<file path=ppt/slides/_rels/slide547.xml.rels><?xml version="1.0" encoding="UTF-8" standalone="yes"?>
<Relationships xmlns="http://schemas.openxmlformats.org/package/2006/relationships"><Relationship Id="rId3" Type="http://schemas.openxmlformats.org/officeDocument/2006/relationships/image" Target="../media/image152.png"/><Relationship Id="rId4" Type="http://schemas.openxmlformats.org/officeDocument/2006/relationships/image" Target="../media/image153.png"/><Relationship Id="rId5" Type="http://schemas.openxmlformats.org/officeDocument/2006/relationships/image" Target="../media/image155.png"/><Relationship Id="rId1" Type="http://schemas.openxmlformats.org/officeDocument/2006/relationships/slideLayout" Target="../slideLayouts/slideLayout14.xml"/><Relationship Id="rId2" Type="http://schemas.openxmlformats.org/officeDocument/2006/relationships/notesSlide" Target="../notesSlides/notesSlide539.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0.xml"/><Relationship Id="rId3" Type="http://schemas.openxmlformats.org/officeDocument/2006/relationships/image" Target="../media/image156.png"/></Relationships>
</file>

<file path=ppt/slides/_rels/slide549.xml.rels><?xml version="1.0" encoding="UTF-8" standalone="yes"?>
<Relationships xmlns="http://schemas.openxmlformats.org/package/2006/relationships"><Relationship Id="rId3" Type="http://schemas.openxmlformats.org/officeDocument/2006/relationships/image" Target="../media/image157.png"/><Relationship Id="rId4" Type="http://schemas.openxmlformats.org/officeDocument/2006/relationships/image" Target="../media/image158.png"/><Relationship Id="rId1" Type="http://schemas.openxmlformats.org/officeDocument/2006/relationships/slideLayout" Target="../slideLayouts/slideLayout14.xml"/><Relationship Id="rId2" Type="http://schemas.openxmlformats.org/officeDocument/2006/relationships/notesSlide" Target="../notesSlides/notesSlide5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2.xml"/><Relationship Id="rId3" Type="http://schemas.openxmlformats.org/officeDocument/2006/relationships/image" Target="../media/image159.png"/></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3.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4.xml"/><Relationship Id="rId3" Type="http://schemas.openxmlformats.org/officeDocument/2006/relationships/image" Target="../media/image160.png"/></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5.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6.xml"/><Relationship Id="rId3" Type="http://schemas.openxmlformats.org/officeDocument/2006/relationships/image" Target="../media/image161.png"/></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8.xml"/><Relationship Id="rId3" Type="http://schemas.openxmlformats.org/officeDocument/2006/relationships/image" Target="../media/image162.png"/></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9.xml"/><Relationship Id="rId3" Type="http://schemas.openxmlformats.org/officeDocument/2006/relationships/image" Target="../media/image163.pn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0.xml"/><Relationship Id="rId3" Type="http://schemas.openxmlformats.org/officeDocument/2006/relationships/image" Target="../media/image164.pn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1.xml"/><Relationship Id="rId3" Type="http://schemas.openxmlformats.org/officeDocument/2006/relationships/image" Target="../media/image16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3.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4.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5.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6.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7.xml"/><Relationship Id="rId3" Type="http://schemas.openxmlformats.org/officeDocument/2006/relationships/image" Target="../media/image166.png"/></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8.xml"/></Relationships>
</file>

<file path=ppt/slides/_rels/slide567.xml.rels><?xml version="1.0" encoding="UTF-8" standalone="yes"?>
<Relationships xmlns="http://schemas.openxmlformats.org/package/2006/relationships"><Relationship Id="rId3" Type="http://schemas.openxmlformats.org/officeDocument/2006/relationships/image" Target="../media/image167.png"/><Relationship Id="rId4" Type="http://schemas.openxmlformats.org/officeDocument/2006/relationships/image" Target="../media/image168.png"/><Relationship Id="rId1" Type="http://schemas.openxmlformats.org/officeDocument/2006/relationships/slideLayout" Target="../slideLayouts/slideLayout14.xml"/><Relationship Id="rId2" Type="http://schemas.openxmlformats.org/officeDocument/2006/relationships/notesSlide" Target="../notesSlides/notesSlide559.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0.xml"/><Relationship Id="rId3" Type="http://schemas.openxmlformats.org/officeDocument/2006/relationships/image" Target="../media/image169.png"/></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1.xml"/><Relationship Id="rId3" Type="http://schemas.openxmlformats.org/officeDocument/2006/relationships/image" Target="../media/image17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2.xml"/><Relationship Id="rId3" Type="http://schemas.openxmlformats.org/officeDocument/2006/relationships/image" Target="../media/image171.png"/></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3.xml"/><Relationship Id="rId3" Type="http://schemas.openxmlformats.org/officeDocument/2006/relationships/image" Target="../media/image172.pn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4.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5.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6.xml"/><Relationship Id="rId3" Type="http://schemas.openxmlformats.org/officeDocument/2006/relationships/image" Target="../media/image173.png"/></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8.xml"/></Relationships>
</file>

<file path=ppt/slides/_rels/slide577.xml.rels><?xml version="1.0" encoding="UTF-8" standalone="yes"?>
<Relationships xmlns="http://schemas.openxmlformats.org/package/2006/relationships"><Relationship Id="rId3" Type="http://schemas.openxmlformats.org/officeDocument/2006/relationships/image" Target="../media/image174.png"/><Relationship Id="rId4" Type="http://schemas.openxmlformats.org/officeDocument/2006/relationships/image" Target="../media/image175.png"/><Relationship Id="rId1" Type="http://schemas.openxmlformats.org/officeDocument/2006/relationships/slideLayout" Target="../slideLayouts/slideLayout14.xml"/><Relationship Id="rId2" Type="http://schemas.openxmlformats.org/officeDocument/2006/relationships/notesSlide" Target="../notesSlides/notesSlide569.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0.xml"/><Relationship Id="rId3" Type="http://schemas.openxmlformats.org/officeDocument/2006/relationships/image" Target="../media/image176.png"/></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3.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4.xml"/></Relationships>
</file>

<file path=ppt/slides/_rels/slide583.xml.rels><?xml version="1.0" encoding="UTF-8" standalone="yes"?>
<Relationships xmlns="http://schemas.openxmlformats.org/package/2006/relationships"><Relationship Id="rId3" Type="http://schemas.openxmlformats.org/officeDocument/2006/relationships/image" Target="../media/image177.png"/><Relationship Id="rId4" Type="http://schemas.openxmlformats.org/officeDocument/2006/relationships/image" Target="../media/image178.png"/><Relationship Id="rId1" Type="http://schemas.openxmlformats.org/officeDocument/2006/relationships/slideLayout" Target="../slideLayouts/slideLayout14.xml"/><Relationship Id="rId2" Type="http://schemas.openxmlformats.org/officeDocument/2006/relationships/notesSlide" Target="../notesSlides/notesSlide575.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6.xml"/><Relationship Id="rId3" Type="http://schemas.openxmlformats.org/officeDocument/2006/relationships/image" Target="../media/image177.png"/></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7.xml"/><Relationship Id="rId3" Type="http://schemas.openxmlformats.org/officeDocument/2006/relationships/image" Target="../media/image179.png"/></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8.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9.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0.xml"/><Relationship Id="rId3" Type="http://schemas.openxmlformats.org/officeDocument/2006/relationships/image" Target="../media/image180.png"/></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1.xml"/><Relationship Id="rId3" Type="http://schemas.openxmlformats.org/officeDocument/2006/relationships/image" Target="../media/image18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3.xml"/><Relationship Id="rId3" Type="http://schemas.openxmlformats.org/officeDocument/2006/relationships/image" Target="../media/image182.png"/></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4.xml"/><Relationship Id="rId3" Type="http://schemas.openxmlformats.org/officeDocument/2006/relationships/image" Target="../media/image183.png"/></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5.xml"/><Relationship Id="rId3" Type="http://schemas.openxmlformats.org/officeDocument/2006/relationships/image" Target="../media/image184.png"/></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6.xml"/><Relationship Id="rId3" Type="http://schemas.openxmlformats.org/officeDocument/2006/relationships/image" Target="../media/image185.png"/></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8.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9.xml"/></Relationships>
</file>

<file path=ppt/slides/_rels/slide598.xml.rels><?xml version="1.0" encoding="UTF-8" standalone="yes"?>
<Relationships xmlns="http://schemas.openxmlformats.org/package/2006/relationships"><Relationship Id="rId3" Type="http://schemas.openxmlformats.org/officeDocument/2006/relationships/image" Target="../media/image186.png"/><Relationship Id="rId4" Type="http://schemas.openxmlformats.org/officeDocument/2006/relationships/image" Target="../media/image187.png"/><Relationship Id="rId5" Type="http://schemas.openxmlformats.org/officeDocument/2006/relationships/image" Target="../media/image188.png"/><Relationship Id="rId1" Type="http://schemas.openxmlformats.org/officeDocument/2006/relationships/slideLayout" Target="../slideLayouts/slideLayout14.xml"/><Relationship Id="rId2" Type="http://schemas.openxmlformats.org/officeDocument/2006/relationships/notesSlide" Target="../notesSlides/notesSlide590.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2.xml"/><Relationship Id="rId3" Type="http://schemas.openxmlformats.org/officeDocument/2006/relationships/image" Target="../media/image188.png"/></Relationships>
</file>

<file path=ppt/slides/_rels/slide601.xml.rels><?xml version="1.0" encoding="UTF-8" standalone="yes"?>
<Relationships xmlns="http://schemas.openxmlformats.org/package/2006/relationships"><Relationship Id="rId3" Type="http://schemas.openxmlformats.org/officeDocument/2006/relationships/image" Target="../media/image189.png"/><Relationship Id="rId4" Type="http://schemas.openxmlformats.org/officeDocument/2006/relationships/image" Target="../media/image190.png"/><Relationship Id="rId5" Type="http://schemas.openxmlformats.org/officeDocument/2006/relationships/image" Target="../media/image191.png"/><Relationship Id="rId1" Type="http://schemas.openxmlformats.org/officeDocument/2006/relationships/slideLayout" Target="../slideLayouts/slideLayout14.xml"/><Relationship Id="rId2" Type="http://schemas.openxmlformats.org/officeDocument/2006/relationships/notesSlide" Target="../notesSlides/notesSlide593.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4.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5.xml"/></Relationships>
</file>

<file path=ppt/slides/_rels/slide604.xml.rels><?xml version="1.0" encoding="UTF-8" standalone="yes"?>
<Relationships xmlns="http://schemas.openxmlformats.org/package/2006/relationships"><Relationship Id="rId3" Type="http://schemas.openxmlformats.org/officeDocument/2006/relationships/image" Target="../media/image189.png"/><Relationship Id="rId4" Type="http://schemas.openxmlformats.org/officeDocument/2006/relationships/image" Target="../media/image192.png"/><Relationship Id="rId1" Type="http://schemas.openxmlformats.org/officeDocument/2006/relationships/slideLayout" Target="../slideLayouts/slideLayout14.xml"/><Relationship Id="rId2" Type="http://schemas.openxmlformats.org/officeDocument/2006/relationships/notesSlide" Target="../notesSlides/notesSlide596.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8.xml"/><Relationship Id="rId3" Type="http://schemas.openxmlformats.org/officeDocument/2006/relationships/image" Target="../media/image193.png"/></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9.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0.xml"/><Relationship Id="rId3" Type="http://schemas.openxmlformats.org/officeDocument/2006/relationships/image" Target="../media/image194.png"/></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1.xml"/><Relationship Id="rId3" Type="http://schemas.openxmlformats.org/officeDocument/2006/relationships/image" Target="../media/image19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3.xml"/><Relationship Id="rId3" Type="http://schemas.openxmlformats.org/officeDocument/2006/relationships/image" Target="../media/image196.png"/></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4.xml"/><Relationship Id="rId3" Type="http://schemas.openxmlformats.org/officeDocument/2006/relationships/image" Target="../media/image197.png"/></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5.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6.xml"/><Relationship Id="rId3" Type="http://schemas.openxmlformats.org/officeDocument/2006/relationships/image" Target="../media/image198.png"/></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8.xml"/><Relationship Id="rId3" Type="http://schemas.openxmlformats.org/officeDocument/2006/relationships/image" Target="../media/image189.png"/></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9.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0.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3.xml"/><Relationship Id="rId3" Type="http://schemas.openxmlformats.org/officeDocument/2006/relationships/image" Target="../media/image199.png"/></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4.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5.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6.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8.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9.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3.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4.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5.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6.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8.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9.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3.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4.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5.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6.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8.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9.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3.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4.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5.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6.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8.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9.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3.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4.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5.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6.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8.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9.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1.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3.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4.xml"/><Relationship Id="rId3" Type="http://schemas.openxmlformats.org/officeDocument/2006/relationships/image" Target="../media/image200.png"/></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5.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6.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8.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9.xml"/><Relationship Id="rId3" Type="http://schemas.openxmlformats.org/officeDocument/2006/relationships/image" Target="../media/image201.png"/></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0.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1.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3.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4.xml"/><Relationship Id="rId3" Type="http://schemas.openxmlformats.org/officeDocument/2006/relationships/image" Target="../media/image202.png"/></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5.xml"/><Relationship Id="rId3" Type="http://schemas.openxmlformats.org/officeDocument/2006/relationships/image" Target="../media/image203.png"/></Relationships>
</file>

<file path=ppt/slides/_rels/slide686.xml.rels><?xml version="1.0" encoding="UTF-8" standalone="yes"?>
<Relationships xmlns="http://schemas.openxmlformats.org/package/2006/relationships"><Relationship Id="rId3" Type="http://schemas.openxmlformats.org/officeDocument/2006/relationships/image" Target="../media/image204.png"/><Relationship Id="rId4" Type="http://schemas.openxmlformats.org/officeDocument/2006/relationships/image" Target="../media/image205.png"/><Relationship Id="rId1" Type="http://schemas.openxmlformats.org/officeDocument/2006/relationships/slideLayout" Target="../slideLayouts/slideLayout14.xml"/><Relationship Id="rId2" Type="http://schemas.openxmlformats.org/officeDocument/2006/relationships/notesSlide" Target="../notesSlides/notesSlide676.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7.xml"/><Relationship Id="rId3" Type="http://schemas.openxmlformats.org/officeDocument/2006/relationships/image" Target="../media/image206.png"/></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8.xml"/><Relationship Id="rId3" Type="http://schemas.openxmlformats.org/officeDocument/2006/relationships/image" Target="../media/image207.png"/></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9.xml"/><Relationship Id="rId3" Type="http://schemas.openxmlformats.org/officeDocument/2006/relationships/image" Target="../media/image20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image" Target="../media/image21.png"/></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0.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1.xml"/><Relationship Id="rId3" Type="http://schemas.openxmlformats.org/officeDocument/2006/relationships/image" Target="../media/image209.png"/></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3.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4.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5.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6.xml"/><Relationship Id="rId3" Type="http://schemas.openxmlformats.org/officeDocument/2006/relationships/image" Target="../media/image210.png"/></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7.xml"/><Relationship Id="rId3" Type="http://schemas.openxmlformats.org/officeDocument/2006/relationships/image" Target="../media/image210.png"/></Relationships>
</file>

<file path=ppt/slides/_rels/slide698.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211.png"/><Relationship Id="rId1" Type="http://schemas.openxmlformats.org/officeDocument/2006/relationships/slideLayout" Target="../slideLayouts/slideLayout14.xml"/><Relationship Id="rId2" Type="http://schemas.openxmlformats.org/officeDocument/2006/relationships/notesSlide" Target="../notesSlides/notesSlide688.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0.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3.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4.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5.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6.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8.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0.xml"/><Relationship Id="rId3" Type="http://schemas.openxmlformats.org/officeDocument/2006/relationships/image" Target="../media/image212.png"/></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3.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4.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5.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6.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8.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image" Target="../media/image22.png"/></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0.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 Id="rId3" Type="http://schemas.openxmlformats.org/officeDocument/2006/relationships/image" Target="../media/image2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5" y="654754"/>
            <a:ext cx="9906000" cy="1241546"/>
          </a:xfrm>
        </p:spPr>
        <p:txBody>
          <a:bodyPr/>
          <a:lstStyle/>
          <a:p>
            <a:pPr>
              <a:lnSpc>
                <a:spcPts val="4600"/>
              </a:lnSpc>
            </a:pPr>
            <a:r>
              <a:rPr lang="en-US" dirty="0" smtClean="0"/>
              <a:t>Foundations of Software Testing 2E</a:t>
            </a:r>
            <a:br>
              <a:rPr lang="en-US" dirty="0" smtClean="0"/>
            </a:br>
            <a:r>
              <a:rPr lang="en-US" sz="2000" dirty="0" smtClean="0"/>
              <a:t>ADITYA P. MATHUR</a:t>
            </a:r>
            <a:endParaRPr lang="en-US" sz="2000" dirty="0"/>
          </a:p>
        </p:txBody>
      </p:sp>
      <p:graphicFrame>
        <p:nvGraphicFramePr>
          <p:cNvPr id="15" name="Table 14"/>
          <p:cNvGraphicFramePr>
            <a:graphicFrameLocks noGrp="1"/>
          </p:cNvGraphicFramePr>
          <p:nvPr>
            <p:extLst>
              <p:ext uri="{D42A27DB-BD31-4B8C-83A1-F6EECF244321}">
                <p14:modId xmlns:p14="http://schemas.microsoft.com/office/powerpoint/2010/main" val="3174564396"/>
              </p:ext>
            </p:extLst>
          </p:nvPr>
        </p:nvGraphicFramePr>
        <p:xfrm>
          <a:off x="1267373" y="2639884"/>
          <a:ext cx="7050406" cy="2480885"/>
        </p:xfrm>
        <a:graphic>
          <a:graphicData uri="http://schemas.openxmlformats.org/drawingml/2006/table">
            <a:tbl>
              <a:tblPr firstRow="1" bandRow="1">
                <a:tableStyleId>{5C22544A-7EE6-4342-B048-85BDC9FD1C3A}</a:tableStyleId>
              </a:tblPr>
              <a:tblGrid>
                <a:gridCol w="1627093"/>
                <a:gridCol w="5423313"/>
              </a:tblGrid>
              <a:tr h="565703">
                <a:tc>
                  <a:txBody>
                    <a:bodyPr/>
                    <a:lstStyle/>
                    <a:p>
                      <a:endParaRPr lang="en-US" b="0" dirty="0"/>
                    </a:p>
                  </a:txBody>
                  <a:tcPr>
                    <a:solidFill>
                      <a:srgbClr val="FFAF12"/>
                    </a:solidFill>
                  </a:tcPr>
                </a:tc>
                <a:tc>
                  <a:txBody>
                    <a:bodyPr/>
                    <a:lstStyle/>
                    <a:p>
                      <a:endParaRPr lang="en-US" dirty="0"/>
                    </a:p>
                  </a:txBody>
                  <a:tcPr>
                    <a:solidFill>
                      <a:srgbClr val="FFAF12"/>
                    </a:solidFill>
                  </a:tcPr>
                </a:tc>
              </a:tr>
              <a:tr h="635525">
                <a:tc>
                  <a:txBody>
                    <a:bodyPr/>
                    <a:lstStyle/>
                    <a:p>
                      <a:endParaRPr lang="en-US" dirty="0">
                        <a:solidFill>
                          <a:schemeClr val="bg1"/>
                        </a:solidFill>
                      </a:endParaRPr>
                    </a:p>
                  </a:txBody>
                  <a:tcPr>
                    <a:solidFill>
                      <a:srgbClr val="FFAF12"/>
                    </a:solidFill>
                  </a:tcPr>
                </a:tc>
                <a:tc>
                  <a:txBody>
                    <a:bodyPr/>
                    <a:lstStyle/>
                    <a:p>
                      <a:endParaRPr lang="en-US" dirty="0"/>
                    </a:p>
                  </a:txBody>
                  <a:tcPr>
                    <a:solidFill>
                      <a:srgbClr val="FFAF12"/>
                    </a:solidFill>
                  </a:tcPr>
                </a:tc>
              </a:tr>
              <a:tr h="7139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txBody>
                  <a:tcPr>
                    <a:solidFill>
                      <a:srgbClr val="FFAF12"/>
                    </a:solidFill>
                  </a:tcPr>
                </a:tc>
                <a:tc>
                  <a:txBody>
                    <a:bodyPr/>
                    <a:lstStyle/>
                    <a:p>
                      <a:endParaRPr lang="en-US" dirty="0"/>
                    </a:p>
                  </a:txBody>
                  <a:tcPr>
                    <a:solidFill>
                      <a:srgbClr val="FFAF12"/>
                    </a:solidFill>
                  </a:tcPr>
                </a:tc>
              </a:tr>
              <a:tr h="565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txBody>
                  <a:tcPr>
                    <a:solidFill>
                      <a:srgbClr val="FFAF12"/>
                    </a:solidFill>
                  </a:tcPr>
                </a:tc>
                <a:tc>
                  <a:txBody>
                    <a:bodyPr/>
                    <a:lstStyle/>
                    <a:p>
                      <a:endParaRPr lang="en-US" dirty="0"/>
                    </a:p>
                  </a:txBody>
                  <a:tcPr>
                    <a:solidFill>
                      <a:srgbClr val="FFAF12"/>
                    </a:solidFill>
                  </a:tcPr>
                </a:tc>
              </a:tr>
            </a:tbl>
          </a:graphicData>
        </a:graphic>
      </p:graphicFrame>
      <p:sp>
        <p:nvSpPr>
          <p:cNvPr id="3" name="TextBox 2"/>
          <p:cNvSpPr txBox="1"/>
          <p:nvPr/>
        </p:nvSpPr>
        <p:spPr>
          <a:xfrm>
            <a:off x="2925240" y="2722349"/>
            <a:ext cx="1329248" cy="369332"/>
          </a:xfrm>
          <a:prstGeom prst="rect">
            <a:avLst/>
          </a:prstGeom>
          <a:noFill/>
        </p:spPr>
        <p:txBody>
          <a:bodyPr wrap="none" rtlCol="0">
            <a:spAutoFit/>
          </a:bodyPr>
          <a:lstStyle/>
          <a:p>
            <a:r>
              <a:rPr lang="en-US" sz="1800" dirty="0" smtClean="0">
                <a:solidFill>
                  <a:srgbClr val="FF0000"/>
                </a:solidFill>
                <a:hlinkClick r:id="rId2" action="ppaction://hlinksldjump"/>
              </a:rPr>
              <a:t>Chapter 1</a:t>
            </a:r>
            <a:endParaRPr lang="en-US" sz="1800" dirty="0">
              <a:solidFill>
                <a:srgbClr val="FF0000"/>
              </a:solidFill>
            </a:endParaRPr>
          </a:p>
        </p:txBody>
      </p:sp>
      <p:sp>
        <p:nvSpPr>
          <p:cNvPr id="4" name="TextBox 3"/>
          <p:cNvSpPr txBox="1"/>
          <p:nvPr/>
        </p:nvSpPr>
        <p:spPr>
          <a:xfrm>
            <a:off x="4226325" y="2722349"/>
            <a:ext cx="1329248" cy="369332"/>
          </a:xfrm>
          <a:prstGeom prst="rect">
            <a:avLst/>
          </a:prstGeom>
          <a:noFill/>
        </p:spPr>
        <p:txBody>
          <a:bodyPr wrap="none" rtlCol="0">
            <a:spAutoFit/>
          </a:bodyPr>
          <a:lstStyle/>
          <a:p>
            <a:r>
              <a:rPr lang="en-US" sz="1800" dirty="0" smtClean="0">
                <a:hlinkClick r:id="rId3" action="ppaction://hlinksldjump"/>
              </a:rPr>
              <a:t>Chapter 2</a:t>
            </a:r>
            <a:endParaRPr lang="en-US" sz="1800" dirty="0"/>
          </a:p>
        </p:txBody>
      </p:sp>
      <p:sp>
        <p:nvSpPr>
          <p:cNvPr id="5" name="TextBox 4"/>
          <p:cNvSpPr txBox="1"/>
          <p:nvPr/>
        </p:nvSpPr>
        <p:spPr>
          <a:xfrm>
            <a:off x="2925240" y="3377852"/>
            <a:ext cx="1329248" cy="369332"/>
          </a:xfrm>
          <a:prstGeom prst="rect">
            <a:avLst/>
          </a:prstGeom>
          <a:noFill/>
        </p:spPr>
        <p:txBody>
          <a:bodyPr wrap="none" rtlCol="0">
            <a:spAutoFit/>
          </a:bodyPr>
          <a:lstStyle/>
          <a:p>
            <a:r>
              <a:rPr lang="en-US" sz="1800" dirty="0" smtClean="0">
                <a:hlinkClick r:id="rId4" action="ppaction://hlinksldjump"/>
              </a:rPr>
              <a:t>Chapter 3</a:t>
            </a:r>
            <a:endParaRPr lang="en-US" sz="1800" dirty="0"/>
          </a:p>
        </p:txBody>
      </p:sp>
      <p:sp>
        <p:nvSpPr>
          <p:cNvPr id="6" name="TextBox 5"/>
          <p:cNvSpPr txBox="1"/>
          <p:nvPr/>
        </p:nvSpPr>
        <p:spPr>
          <a:xfrm>
            <a:off x="4226325" y="3377852"/>
            <a:ext cx="1329248" cy="369332"/>
          </a:xfrm>
          <a:prstGeom prst="rect">
            <a:avLst/>
          </a:prstGeom>
          <a:noFill/>
        </p:spPr>
        <p:txBody>
          <a:bodyPr wrap="none" rtlCol="0">
            <a:spAutoFit/>
          </a:bodyPr>
          <a:lstStyle/>
          <a:p>
            <a:r>
              <a:rPr lang="en-US" sz="1800" dirty="0" smtClean="0">
                <a:hlinkClick r:id="rId5" action="ppaction://hlinksldjump"/>
              </a:rPr>
              <a:t>Chapter 4</a:t>
            </a:r>
            <a:endParaRPr lang="en-US" sz="1800" dirty="0"/>
          </a:p>
        </p:txBody>
      </p:sp>
      <p:sp>
        <p:nvSpPr>
          <p:cNvPr id="7" name="TextBox 6"/>
          <p:cNvSpPr txBox="1"/>
          <p:nvPr/>
        </p:nvSpPr>
        <p:spPr>
          <a:xfrm>
            <a:off x="5576833" y="3377852"/>
            <a:ext cx="1329248" cy="369332"/>
          </a:xfrm>
          <a:prstGeom prst="rect">
            <a:avLst/>
          </a:prstGeom>
          <a:noFill/>
        </p:spPr>
        <p:txBody>
          <a:bodyPr wrap="none" rtlCol="0">
            <a:spAutoFit/>
          </a:bodyPr>
          <a:lstStyle/>
          <a:p>
            <a:r>
              <a:rPr lang="en-US" sz="1800" dirty="0" smtClean="0">
                <a:hlinkClick r:id="rId6" action="ppaction://hlinksldjump"/>
              </a:rPr>
              <a:t>Chapter 5</a:t>
            </a:r>
            <a:endParaRPr lang="en-US" sz="1800" dirty="0"/>
          </a:p>
        </p:txBody>
      </p:sp>
      <p:sp>
        <p:nvSpPr>
          <p:cNvPr id="8" name="TextBox 7"/>
          <p:cNvSpPr txBox="1"/>
          <p:nvPr/>
        </p:nvSpPr>
        <p:spPr>
          <a:xfrm>
            <a:off x="6924116" y="3377852"/>
            <a:ext cx="1329248" cy="369332"/>
          </a:xfrm>
          <a:prstGeom prst="rect">
            <a:avLst/>
          </a:prstGeom>
          <a:noFill/>
        </p:spPr>
        <p:txBody>
          <a:bodyPr wrap="none" rtlCol="0">
            <a:spAutoFit/>
          </a:bodyPr>
          <a:lstStyle/>
          <a:p>
            <a:r>
              <a:rPr lang="en-US" sz="1800" dirty="0" smtClean="0">
                <a:hlinkClick r:id="rId7" action="ppaction://hlinksldjump"/>
              </a:rPr>
              <a:t>Chapter 6</a:t>
            </a:r>
            <a:endParaRPr lang="en-US" sz="1800" dirty="0"/>
          </a:p>
        </p:txBody>
      </p:sp>
      <p:sp>
        <p:nvSpPr>
          <p:cNvPr id="9" name="TextBox 8"/>
          <p:cNvSpPr txBox="1"/>
          <p:nvPr/>
        </p:nvSpPr>
        <p:spPr>
          <a:xfrm>
            <a:off x="2925240" y="3995156"/>
            <a:ext cx="1329248" cy="369332"/>
          </a:xfrm>
          <a:prstGeom prst="rect">
            <a:avLst/>
          </a:prstGeom>
          <a:noFill/>
        </p:spPr>
        <p:txBody>
          <a:bodyPr wrap="none" rtlCol="0">
            <a:spAutoFit/>
          </a:bodyPr>
          <a:lstStyle/>
          <a:p>
            <a:r>
              <a:rPr lang="en-US" sz="1800" dirty="0" smtClean="0">
                <a:hlinkClick r:id="rId8" action="ppaction://hlinksldjump"/>
              </a:rPr>
              <a:t>Chapter 7</a:t>
            </a:r>
            <a:endParaRPr lang="en-US" sz="1800" dirty="0"/>
          </a:p>
        </p:txBody>
      </p:sp>
      <p:sp>
        <p:nvSpPr>
          <p:cNvPr id="10" name="TextBox 9"/>
          <p:cNvSpPr txBox="1"/>
          <p:nvPr/>
        </p:nvSpPr>
        <p:spPr>
          <a:xfrm>
            <a:off x="4226325" y="3995156"/>
            <a:ext cx="1329248" cy="369332"/>
          </a:xfrm>
          <a:prstGeom prst="rect">
            <a:avLst/>
          </a:prstGeom>
          <a:noFill/>
        </p:spPr>
        <p:txBody>
          <a:bodyPr wrap="none" rtlCol="0">
            <a:spAutoFit/>
          </a:bodyPr>
          <a:lstStyle/>
          <a:p>
            <a:r>
              <a:rPr lang="en-US" sz="1800" dirty="0" smtClean="0">
                <a:hlinkClick r:id="rId9" action="ppaction://hlinksldjump"/>
              </a:rPr>
              <a:t>Chapter 8</a:t>
            </a:r>
            <a:endParaRPr lang="en-US" sz="1800" dirty="0"/>
          </a:p>
        </p:txBody>
      </p:sp>
      <p:sp>
        <p:nvSpPr>
          <p:cNvPr id="11" name="TextBox 10"/>
          <p:cNvSpPr txBox="1"/>
          <p:nvPr/>
        </p:nvSpPr>
        <p:spPr>
          <a:xfrm>
            <a:off x="2925240" y="4585503"/>
            <a:ext cx="1329248" cy="369332"/>
          </a:xfrm>
          <a:prstGeom prst="rect">
            <a:avLst/>
          </a:prstGeom>
          <a:noFill/>
        </p:spPr>
        <p:txBody>
          <a:bodyPr wrap="none" rtlCol="0">
            <a:spAutoFit/>
          </a:bodyPr>
          <a:lstStyle/>
          <a:p>
            <a:r>
              <a:rPr lang="en-US" sz="1800" dirty="0" smtClean="0">
                <a:hlinkClick r:id="rId10" action="ppaction://hlinksldjump"/>
              </a:rPr>
              <a:t>Chapter 9</a:t>
            </a:r>
            <a:endParaRPr lang="en-US" sz="1800" dirty="0"/>
          </a:p>
        </p:txBody>
      </p:sp>
      <p:sp>
        <p:nvSpPr>
          <p:cNvPr id="12" name="TextBox 11"/>
          <p:cNvSpPr txBox="1"/>
          <p:nvPr/>
        </p:nvSpPr>
        <p:spPr>
          <a:xfrm>
            <a:off x="4226325" y="4585503"/>
            <a:ext cx="1475998" cy="369332"/>
          </a:xfrm>
          <a:prstGeom prst="rect">
            <a:avLst/>
          </a:prstGeom>
          <a:noFill/>
        </p:spPr>
        <p:txBody>
          <a:bodyPr wrap="none" rtlCol="0">
            <a:spAutoFit/>
          </a:bodyPr>
          <a:lstStyle/>
          <a:p>
            <a:r>
              <a:rPr lang="en-US" sz="1800" dirty="0" smtClean="0">
                <a:hlinkClick r:id="rId11" action="ppaction://hlinksldjump"/>
              </a:rPr>
              <a:t>Chapter 10</a:t>
            </a:r>
            <a:endParaRPr lang="en-US" sz="1800" dirty="0"/>
          </a:p>
        </p:txBody>
      </p:sp>
      <p:sp>
        <p:nvSpPr>
          <p:cNvPr id="13" name="TextBox 12"/>
          <p:cNvSpPr txBox="1"/>
          <p:nvPr/>
        </p:nvSpPr>
        <p:spPr>
          <a:xfrm>
            <a:off x="5576833" y="4585503"/>
            <a:ext cx="1475998" cy="369332"/>
          </a:xfrm>
          <a:prstGeom prst="rect">
            <a:avLst/>
          </a:prstGeom>
          <a:noFill/>
        </p:spPr>
        <p:txBody>
          <a:bodyPr wrap="none" rtlCol="0">
            <a:spAutoFit/>
          </a:bodyPr>
          <a:lstStyle/>
          <a:p>
            <a:r>
              <a:rPr lang="en-US" sz="1800" dirty="0" smtClean="0">
                <a:hlinkClick r:id="rId12" action="ppaction://hlinksldjump"/>
              </a:rPr>
              <a:t>Chapter 11</a:t>
            </a:r>
            <a:endParaRPr lang="en-US" sz="1800" dirty="0"/>
          </a:p>
        </p:txBody>
      </p:sp>
      <p:sp>
        <p:nvSpPr>
          <p:cNvPr id="16" name="TextBox 15"/>
          <p:cNvSpPr txBox="1"/>
          <p:nvPr/>
        </p:nvSpPr>
        <p:spPr>
          <a:xfrm>
            <a:off x="1590061" y="2722349"/>
            <a:ext cx="824640" cy="369332"/>
          </a:xfrm>
          <a:prstGeom prst="rect">
            <a:avLst/>
          </a:prstGeom>
          <a:noFill/>
        </p:spPr>
        <p:txBody>
          <a:bodyPr wrap="none" rtlCol="0">
            <a:spAutoFit/>
          </a:bodyPr>
          <a:lstStyle/>
          <a:p>
            <a:r>
              <a:rPr lang="en-US" sz="1800" dirty="0" smtClean="0">
                <a:solidFill>
                  <a:srgbClr val="FBF5EA"/>
                </a:solidFill>
              </a:rPr>
              <a:t>Part I</a:t>
            </a:r>
            <a:endParaRPr lang="en-US" sz="1800" dirty="0">
              <a:solidFill>
                <a:srgbClr val="FBF5EA"/>
              </a:solidFill>
            </a:endParaRPr>
          </a:p>
        </p:txBody>
      </p:sp>
      <p:sp>
        <p:nvSpPr>
          <p:cNvPr id="17" name="TextBox 16"/>
          <p:cNvSpPr txBox="1"/>
          <p:nvPr/>
        </p:nvSpPr>
        <p:spPr>
          <a:xfrm>
            <a:off x="1590061" y="3377852"/>
            <a:ext cx="921797" cy="369332"/>
          </a:xfrm>
          <a:prstGeom prst="rect">
            <a:avLst/>
          </a:prstGeom>
          <a:noFill/>
        </p:spPr>
        <p:txBody>
          <a:bodyPr wrap="none" rtlCol="0">
            <a:spAutoFit/>
          </a:bodyPr>
          <a:lstStyle/>
          <a:p>
            <a:r>
              <a:rPr lang="en-US" sz="1800" dirty="0" smtClean="0">
                <a:solidFill>
                  <a:srgbClr val="FBF5EA"/>
                </a:solidFill>
              </a:rPr>
              <a:t>Part II</a:t>
            </a:r>
            <a:endParaRPr lang="en-US" sz="1800" dirty="0">
              <a:solidFill>
                <a:srgbClr val="FBF5EA"/>
              </a:solidFill>
            </a:endParaRPr>
          </a:p>
        </p:txBody>
      </p:sp>
      <p:sp>
        <p:nvSpPr>
          <p:cNvPr id="18" name="TextBox 17"/>
          <p:cNvSpPr txBox="1"/>
          <p:nvPr/>
        </p:nvSpPr>
        <p:spPr>
          <a:xfrm>
            <a:off x="1590061" y="3995156"/>
            <a:ext cx="1018954" cy="369332"/>
          </a:xfrm>
          <a:prstGeom prst="rect">
            <a:avLst/>
          </a:prstGeom>
          <a:noFill/>
        </p:spPr>
        <p:txBody>
          <a:bodyPr wrap="none" rtlCol="0">
            <a:spAutoFit/>
          </a:bodyPr>
          <a:lstStyle/>
          <a:p>
            <a:r>
              <a:rPr lang="en-US" sz="1800" dirty="0" smtClean="0">
                <a:solidFill>
                  <a:srgbClr val="FBF5EA"/>
                </a:solidFill>
              </a:rPr>
              <a:t>Part III</a:t>
            </a:r>
            <a:endParaRPr lang="en-US" sz="1800" dirty="0">
              <a:solidFill>
                <a:srgbClr val="FBF5EA"/>
              </a:solidFill>
            </a:endParaRPr>
          </a:p>
        </p:txBody>
      </p:sp>
      <p:sp>
        <p:nvSpPr>
          <p:cNvPr id="19" name="TextBox 18"/>
          <p:cNvSpPr txBox="1"/>
          <p:nvPr/>
        </p:nvSpPr>
        <p:spPr>
          <a:xfrm>
            <a:off x="1590061" y="4585503"/>
            <a:ext cx="982435" cy="369332"/>
          </a:xfrm>
          <a:prstGeom prst="rect">
            <a:avLst/>
          </a:prstGeom>
          <a:noFill/>
        </p:spPr>
        <p:txBody>
          <a:bodyPr wrap="none" rtlCol="0">
            <a:spAutoFit/>
          </a:bodyPr>
          <a:lstStyle/>
          <a:p>
            <a:r>
              <a:rPr lang="en-US" sz="1800" dirty="0" smtClean="0">
                <a:solidFill>
                  <a:srgbClr val="FBF5EA"/>
                </a:solidFill>
              </a:rPr>
              <a:t>Part IV</a:t>
            </a:r>
            <a:endParaRPr lang="en-US" sz="1800" dirty="0">
              <a:solidFill>
                <a:srgbClr val="FBF5EA"/>
              </a:solidFill>
            </a:endParaRPr>
          </a:p>
        </p:txBody>
      </p:sp>
      <p:sp>
        <p:nvSpPr>
          <p:cNvPr id="20" name="TextBox 19"/>
          <p:cNvSpPr txBox="1"/>
          <p:nvPr/>
        </p:nvSpPr>
        <p:spPr>
          <a:xfrm>
            <a:off x="188788" y="6092186"/>
            <a:ext cx="1702008" cy="246221"/>
          </a:xfrm>
          <a:prstGeom prst="rect">
            <a:avLst/>
          </a:prstGeom>
          <a:noFill/>
        </p:spPr>
        <p:txBody>
          <a:bodyPr wrap="none" rtlCol="0">
            <a:spAutoFit/>
          </a:bodyPr>
          <a:lstStyle/>
          <a:p>
            <a:r>
              <a:rPr lang="en-US" dirty="0" smtClean="0"/>
              <a:t>Updated: </a:t>
            </a:r>
            <a:r>
              <a:rPr lang="en-US" smtClean="0"/>
              <a:t>July </a:t>
            </a:r>
            <a:r>
              <a:rPr lang="en-US" smtClean="0"/>
              <a:t>21, </a:t>
            </a:r>
            <a:r>
              <a:rPr lang="en-US" dirty="0" smtClean="0"/>
              <a:t>2013</a:t>
            </a:r>
            <a:endParaRPr lang="en-US" dirty="0"/>
          </a:p>
        </p:txBody>
      </p:sp>
    </p:spTree>
    <p:extLst>
      <p:ext uri="{BB962C8B-B14F-4D97-AF65-F5344CB8AC3E}">
        <p14:creationId xmlns:p14="http://schemas.microsoft.com/office/powerpoint/2010/main" val="212138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Tahoma" charset="0"/>
              </a:rPr>
              <a:t>Software quality (contd.)</a:t>
            </a:r>
          </a:p>
        </p:txBody>
      </p:sp>
      <p:sp>
        <p:nvSpPr>
          <p:cNvPr id="45059" name="Text Box 3"/>
          <p:cNvSpPr txBox="1">
            <a:spLocks noChangeArrowheads="1"/>
          </p:cNvSpPr>
          <p:nvPr/>
        </p:nvSpPr>
        <p:spPr bwMode="auto">
          <a:xfrm>
            <a:off x="716243" y="1484784"/>
            <a:ext cx="83375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dirty="0">
                <a:latin typeface="Times New Roman" charset="0"/>
              </a:rPr>
              <a:t>Completeness</a:t>
            </a:r>
            <a:r>
              <a:rPr lang="en-US" dirty="0">
                <a:latin typeface="Times New Roman" charset="0"/>
              </a:rPr>
              <a:t> refers to the availability of all features listed in the requirements, or in the user manual. An incomplete software is one that does not fully implement all features required.</a:t>
            </a:r>
          </a:p>
        </p:txBody>
      </p:sp>
      <p:sp>
        <p:nvSpPr>
          <p:cNvPr id="45060" name="Text Box 4"/>
          <p:cNvSpPr txBox="1">
            <a:spLocks noChangeArrowheads="1"/>
          </p:cNvSpPr>
          <p:nvPr/>
        </p:nvSpPr>
        <p:spPr bwMode="auto">
          <a:xfrm>
            <a:off x="716243" y="3450109"/>
            <a:ext cx="841322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a:latin typeface="Times New Roman" charset="0"/>
              </a:rPr>
              <a:t>Consistency</a:t>
            </a:r>
            <a:r>
              <a:rPr lang="en-US">
                <a:latin typeface="Times New Roman" charset="0"/>
              </a:rPr>
              <a:t> refers to adherence to a common set of conventions and assumptions. For example, all buttons in the user interface might follow a common color coding convention. An example of inconsistency would be when a database application displays the date of birth of a person in the database.</a:t>
            </a:r>
          </a:p>
        </p:txBody>
      </p:sp>
    </p:spTree>
    <p:extLst>
      <p:ext uri="{BB962C8B-B14F-4D97-AF65-F5344CB8AC3E}">
        <p14:creationId xmlns:p14="http://schemas.microsoft.com/office/powerpoint/2010/main" val="194245014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a:latin typeface="Arial" charset="0"/>
              </a:rPr>
              <a:t>Large input domain</a:t>
            </a:r>
            <a:endParaRPr lang="en-US">
              <a:latin typeface="Arial" charset="0"/>
            </a:endParaRPr>
          </a:p>
        </p:txBody>
      </p:sp>
      <p:sp>
        <p:nvSpPr>
          <p:cNvPr id="465923" name="Text Box 3"/>
          <p:cNvSpPr txBox="1">
            <a:spLocks noChangeArrowheads="1"/>
          </p:cNvSpPr>
          <p:nvPr/>
        </p:nvSpPr>
        <p:spPr bwMode="auto">
          <a:xfrm>
            <a:off x="488504" y="1628800"/>
            <a:ext cx="880877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program  P that is required to sort a sequence  of integers into ascending order. Assuming that P will be executed on a machine in which integers range from -32768 to 32767, the input domain of P</a:t>
            </a:r>
            <a:r>
              <a:rPr lang="en-US" dirty="0" smtClean="0">
                <a:latin typeface="Times New Roman" charset="0"/>
              </a:rPr>
              <a:t> </a:t>
            </a:r>
            <a:r>
              <a:rPr lang="en-US" dirty="0">
                <a:latin typeface="Times New Roman" charset="0"/>
              </a:rPr>
              <a:t>consists of all possible sequences of integers in the range [-32768, 32767]. </a:t>
            </a:r>
          </a:p>
        </p:txBody>
      </p:sp>
      <p:sp>
        <p:nvSpPr>
          <p:cNvPr id="465925" name="Text Box 5"/>
          <p:cNvSpPr txBox="1">
            <a:spLocks noChangeArrowheads="1"/>
          </p:cNvSpPr>
          <p:nvPr/>
        </p:nvSpPr>
        <p:spPr bwMode="auto">
          <a:xfrm>
            <a:off x="488504" y="4025676"/>
            <a:ext cx="904266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If there is no limit on the size of the sequence that can be input, then the input domain of P is infinitely large and P can never be tested exhaustively. If the size of the input sequence is limited to, say </a:t>
            </a:r>
            <a:r>
              <a:rPr lang="en-US" dirty="0" err="1">
                <a:latin typeface="Times New Roman" charset="0"/>
              </a:rPr>
              <a:t>N</a:t>
            </a:r>
            <a:r>
              <a:rPr lang="en-US" baseline="-25000" dirty="0" err="1">
                <a:latin typeface="Times New Roman" charset="0"/>
              </a:rPr>
              <a:t>max</a:t>
            </a:r>
            <a:r>
              <a:rPr lang="en-US" dirty="0">
                <a:latin typeface="Times New Roman" charset="0"/>
              </a:rPr>
              <a:t>&gt;1, then the size of the input domain depends on the value of N. </a:t>
            </a:r>
          </a:p>
        </p:txBody>
      </p:sp>
      <p:sp>
        <p:nvSpPr>
          <p:cNvPr id="465926" name="Text Box 6"/>
          <p:cNvSpPr txBox="1">
            <a:spLocks noChangeArrowheads="1"/>
          </p:cNvSpPr>
          <p:nvPr/>
        </p:nvSpPr>
        <p:spPr bwMode="auto">
          <a:xfrm>
            <a:off x="3260726" y="5892801"/>
            <a:ext cx="538982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i="1">
                <a:solidFill>
                  <a:schemeClr val="hlink"/>
                </a:solidFill>
              </a:rPr>
              <a:t>Calculate the size of the input domain.</a:t>
            </a:r>
          </a:p>
        </p:txBody>
      </p:sp>
    </p:spTree>
    <p:extLst>
      <p:ext uri="{BB962C8B-B14F-4D97-AF65-F5344CB8AC3E}">
        <p14:creationId xmlns:p14="http://schemas.microsoft.com/office/powerpoint/2010/main" val="3453235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p:bldP spid="465925" grpId="0"/>
      <p:bldP spid="465926"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a:latin typeface="Arial" charset="0"/>
              </a:rPr>
              <a:t>Complex input domain</a:t>
            </a:r>
            <a:endParaRPr lang="en-US">
              <a:latin typeface="Arial" charset="0"/>
            </a:endParaRPr>
          </a:p>
        </p:txBody>
      </p:sp>
      <p:sp>
        <p:nvSpPr>
          <p:cNvPr id="467971" name="Text Box 3"/>
          <p:cNvSpPr txBox="1">
            <a:spLocks noChangeArrowheads="1"/>
          </p:cNvSpPr>
          <p:nvPr/>
        </p:nvSpPr>
        <p:spPr bwMode="auto">
          <a:xfrm>
            <a:off x="488504" y="1700808"/>
            <a:ext cx="880877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 procedure P in a  payroll processing system  that takes an employee record as input and computes  the weekly salary. For simplicity, assume that the employee record consists of the following items with their respective types and constraints:</a:t>
            </a:r>
          </a:p>
        </p:txBody>
      </p:sp>
      <p:pic>
        <p:nvPicPr>
          <p:cNvPr id="467975" name="Picture 7" descr="employee-re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84" y="3933056"/>
            <a:ext cx="8214107" cy="190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6" name="Text Box 8"/>
          <p:cNvSpPr txBox="1">
            <a:spLocks noChangeArrowheads="1"/>
          </p:cNvSpPr>
          <p:nvPr/>
        </p:nvSpPr>
        <p:spPr bwMode="auto">
          <a:xfrm>
            <a:off x="3334677" y="6045201"/>
            <a:ext cx="538982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i="1">
                <a:solidFill>
                  <a:schemeClr val="hlink"/>
                </a:solidFill>
              </a:rPr>
              <a:t>Calculate the size of the input domain.</a:t>
            </a:r>
          </a:p>
        </p:txBody>
      </p:sp>
    </p:spTree>
    <p:extLst>
      <p:ext uri="{BB962C8B-B14F-4D97-AF65-F5344CB8AC3E}">
        <p14:creationId xmlns:p14="http://schemas.microsoft.com/office/powerpoint/2010/main" val="333821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79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7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p:bldP spid="46797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ChangeArrowheads="1"/>
          </p:cNvSpPr>
          <p:nvPr>
            <p:ph idx="4294967295"/>
          </p:nvPr>
        </p:nvSpPr>
        <p:spPr>
          <a:xfrm>
            <a:off x="0" y="3213100"/>
            <a:ext cx="9109075" cy="803275"/>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3.3 Equivalence </a:t>
            </a:r>
            <a:r>
              <a:rPr lang="en-US" dirty="0">
                <a:solidFill>
                  <a:schemeClr val="folHlink"/>
                </a:solidFill>
                <a:latin typeface="Century Gothic" charset="0"/>
                <a:ea typeface="Osaka" charset="0"/>
                <a:cs typeface="Osaka" charset="0"/>
              </a:rPr>
              <a:t>partitioning</a:t>
            </a:r>
          </a:p>
        </p:txBody>
      </p:sp>
    </p:spTree>
    <p:extLst>
      <p:ext uri="{BB962C8B-B14F-4D97-AF65-F5344CB8AC3E}">
        <p14:creationId xmlns:p14="http://schemas.microsoft.com/office/powerpoint/2010/main" val="102075611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600">
                <a:latin typeface="Arial" charset="0"/>
              </a:rPr>
              <a:t>Equivalence partitioning</a:t>
            </a:r>
            <a:endParaRPr lang="en-US">
              <a:latin typeface="Arial" charset="0"/>
            </a:endParaRPr>
          </a:p>
        </p:txBody>
      </p:sp>
      <p:sp>
        <p:nvSpPr>
          <p:cNvPr id="470019" name="Text Box 3"/>
          <p:cNvSpPr txBox="1">
            <a:spLocks noChangeArrowheads="1"/>
          </p:cNvSpPr>
          <p:nvPr/>
        </p:nvSpPr>
        <p:spPr bwMode="auto">
          <a:xfrm>
            <a:off x="474663" y="2109788"/>
            <a:ext cx="880877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Test selection using </a:t>
            </a:r>
            <a:r>
              <a:rPr lang="en-US" dirty="0">
                <a:solidFill>
                  <a:schemeClr val="hlink"/>
                </a:solidFill>
                <a:latin typeface="Times New Roman" charset="0"/>
              </a:rPr>
              <a:t>equivalence partitioning</a:t>
            </a:r>
            <a:r>
              <a:rPr lang="en-US" dirty="0">
                <a:latin typeface="Times New Roman" charset="0"/>
              </a:rPr>
              <a:t> allows a tester to subdivide the input domain into a relatively small number of sub-domains, say N&gt;1, as shown (next slide (a)).  </a:t>
            </a:r>
          </a:p>
        </p:txBody>
      </p:sp>
      <p:sp>
        <p:nvSpPr>
          <p:cNvPr id="470022" name="Text Box 6"/>
          <p:cNvSpPr txBox="1">
            <a:spLocks noChangeArrowheads="1"/>
          </p:cNvSpPr>
          <p:nvPr/>
        </p:nvSpPr>
        <p:spPr bwMode="auto">
          <a:xfrm>
            <a:off x="474663" y="3690939"/>
            <a:ext cx="852844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In strict mathematical terms, the sub-domains by definition are disjoint.   The four subsets shown in (a) constitute a partition of the input domain while the subsets  in (b) are not. Each subset is known as an </a:t>
            </a:r>
            <a:r>
              <a:rPr lang="en-US">
                <a:solidFill>
                  <a:schemeClr val="hlink"/>
                </a:solidFill>
                <a:latin typeface="Times New Roman" charset="0"/>
              </a:rPr>
              <a:t>equivalence class</a:t>
            </a:r>
            <a:r>
              <a:rPr lang="en-US">
                <a:latin typeface="Times New Roman" charset="0"/>
              </a:rPr>
              <a:t>. </a:t>
            </a:r>
            <a:endParaRPr lang="en-US"/>
          </a:p>
        </p:txBody>
      </p:sp>
    </p:spTree>
    <p:extLst>
      <p:ext uri="{BB962C8B-B14F-4D97-AF65-F5344CB8AC3E}">
        <p14:creationId xmlns:p14="http://schemas.microsoft.com/office/powerpoint/2010/main" val="375789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0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p:bldP spid="47002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600">
                <a:latin typeface="Arial" charset="0"/>
              </a:rPr>
              <a:t>Subdomains</a:t>
            </a:r>
            <a:endParaRPr lang="en-US">
              <a:latin typeface="Arial" charset="0"/>
            </a:endParaRPr>
          </a:p>
        </p:txBody>
      </p:sp>
      <p:pic>
        <p:nvPicPr>
          <p:cNvPr id="62467" name="Picture 5" descr="equivalence-part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613" y="2465388"/>
            <a:ext cx="3979041" cy="24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42954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600">
                <a:latin typeface="Arial" charset="0"/>
              </a:rPr>
              <a:t>Program behavior and equivalence classes</a:t>
            </a:r>
            <a:endParaRPr lang="en-US">
              <a:latin typeface="Arial" charset="0"/>
            </a:endParaRPr>
          </a:p>
        </p:txBody>
      </p:sp>
      <p:sp>
        <p:nvSpPr>
          <p:cNvPr id="474116" name="Text Box 4"/>
          <p:cNvSpPr txBox="1">
            <a:spLocks noChangeArrowheads="1"/>
          </p:cNvSpPr>
          <p:nvPr/>
        </p:nvSpPr>
        <p:spPr bwMode="auto">
          <a:xfrm>
            <a:off x="749830" y="2301875"/>
            <a:ext cx="831347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equivalence classes are created assuming that the program under test exhibits the </a:t>
            </a:r>
            <a:r>
              <a:rPr lang="en-US" dirty="0">
                <a:solidFill>
                  <a:schemeClr val="hlink"/>
                </a:solidFill>
                <a:latin typeface="Times New Roman" charset="0"/>
              </a:rPr>
              <a:t>same behavior</a:t>
            </a:r>
            <a:r>
              <a:rPr lang="en-US" dirty="0">
                <a:latin typeface="Times New Roman" charset="0"/>
              </a:rPr>
              <a:t> on all elements, i.e. tests, within a class. </a:t>
            </a:r>
          </a:p>
        </p:txBody>
      </p:sp>
      <p:sp>
        <p:nvSpPr>
          <p:cNvPr id="474117" name="Text Box 5"/>
          <p:cNvSpPr txBox="1">
            <a:spLocks noChangeArrowheads="1"/>
          </p:cNvSpPr>
          <p:nvPr/>
        </p:nvSpPr>
        <p:spPr bwMode="auto">
          <a:xfrm>
            <a:off x="749829" y="3843338"/>
            <a:ext cx="74638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This assumption allow the tester to select exactly one test from each equivalence class resulting in a test suite of exactly N tests. </a:t>
            </a:r>
            <a:endParaRPr lang="en-US"/>
          </a:p>
        </p:txBody>
      </p:sp>
    </p:spTree>
    <p:extLst>
      <p:ext uri="{BB962C8B-B14F-4D97-AF65-F5344CB8AC3E}">
        <p14:creationId xmlns:p14="http://schemas.microsoft.com/office/powerpoint/2010/main" val="450329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4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6" grpId="0"/>
      <p:bldP spid="4741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600">
                <a:latin typeface="Arial" charset="0"/>
              </a:rPr>
              <a:t>Faults targeted</a:t>
            </a:r>
            <a:endParaRPr lang="en-US">
              <a:latin typeface="Arial" charset="0"/>
            </a:endParaRPr>
          </a:p>
        </p:txBody>
      </p:sp>
      <p:pic>
        <p:nvPicPr>
          <p:cNvPr id="477189" name="Picture 5" descr="faults-targe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12" y="4365104"/>
            <a:ext cx="2153179"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190" name="Text Box 6"/>
          <p:cNvSpPr txBox="1">
            <a:spLocks noChangeArrowheads="1"/>
          </p:cNvSpPr>
          <p:nvPr/>
        </p:nvSpPr>
        <p:spPr bwMode="auto">
          <a:xfrm>
            <a:off x="128464" y="1700808"/>
            <a:ext cx="95534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entire set of inputs to any application can be divided into at least two subsets: one containing all the expected, or legal, inputs (E) and the other containing all unexpected, or illegal, inputs (U). </a:t>
            </a:r>
          </a:p>
          <a:p>
            <a:r>
              <a:rPr lang="en-US" dirty="0">
                <a:latin typeface="Times New Roman" charset="0"/>
              </a:rPr>
              <a:t>Each of the two subsets, can be further subdivided into subsets on which the application is required to behave differently (e.g. E1, E2, E3, and U1, U2). </a:t>
            </a:r>
          </a:p>
        </p:txBody>
      </p:sp>
    </p:spTree>
    <p:extLst>
      <p:ext uri="{BB962C8B-B14F-4D97-AF65-F5344CB8AC3E}">
        <p14:creationId xmlns:p14="http://schemas.microsoft.com/office/powerpoint/2010/main" val="1791730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600">
                <a:latin typeface="Arial" charset="0"/>
              </a:rPr>
              <a:t>Faults targeted (contd.)</a:t>
            </a:r>
            <a:endParaRPr lang="en-US">
              <a:latin typeface="Arial" charset="0"/>
            </a:endParaRPr>
          </a:p>
        </p:txBody>
      </p:sp>
      <p:pic>
        <p:nvPicPr>
          <p:cNvPr id="479235" name="Picture 3" descr="faults-targe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242" y="4049713"/>
            <a:ext cx="1939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37" name="Text Box 5"/>
          <p:cNvSpPr txBox="1">
            <a:spLocks noChangeArrowheads="1"/>
          </p:cNvSpPr>
          <p:nvPr/>
        </p:nvSpPr>
        <p:spPr bwMode="auto">
          <a:xfrm>
            <a:off x="699956" y="2336800"/>
            <a:ext cx="872794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sz="2400" i="1" dirty="0">
                <a:latin typeface="Times New Roman" charset="0"/>
              </a:rPr>
              <a:t>Equivalence class partitioning selects tests that target any faults in the application that cause it to behave incorrectly  when the input is in either of the two classes or their subsets.</a:t>
            </a:r>
            <a:endParaRPr lang="en-US" i="1" dirty="0"/>
          </a:p>
        </p:txBody>
      </p:sp>
    </p:spTree>
    <p:extLst>
      <p:ext uri="{BB962C8B-B14F-4D97-AF65-F5344CB8AC3E}">
        <p14:creationId xmlns:p14="http://schemas.microsoft.com/office/powerpoint/2010/main" val="2964790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600">
                <a:latin typeface="Arial" charset="0"/>
              </a:rPr>
              <a:t>Example 1</a:t>
            </a:r>
            <a:endParaRPr lang="en-US">
              <a:latin typeface="Arial" charset="0"/>
            </a:endParaRPr>
          </a:p>
        </p:txBody>
      </p:sp>
      <p:sp>
        <p:nvSpPr>
          <p:cNvPr id="483332" name="Text Box 4"/>
          <p:cNvSpPr txBox="1">
            <a:spLocks noChangeArrowheads="1"/>
          </p:cNvSpPr>
          <p:nvPr/>
        </p:nvSpPr>
        <p:spPr bwMode="auto">
          <a:xfrm>
            <a:off x="200472" y="1556792"/>
            <a:ext cx="955344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an application A that takes an integer denoted by </a:t>
            </a:r>
            <a:r>
              <a:rPr lang="en-US" dirty="0">
                <a:solidFill>
                  <a:schemeClr val="hlink"/>
                </a:solidFill>
                <a:latin typeface="Times New Roman" charset="0"/>
              </a:rPr>
              <a:t>age</a:t>
            </a:r>
            <a:r>
              <a:rPr lang="en-US" dirty="0">
                <a:latin typeface="Times New Roman" charset="0"/>
              </a:rPr>
              <a:t> as input. Let us suppose that the only legal values of </a:t>
            </a:r>
            <a:r>
              <a:rPr lang="en-US" dirty="0">
                <a:solidFill>
                  <a:schemeClr val="hlink"/>
                </a:solidFill>
                <a:latin typeface="Times New Roman" charset="0"/>
              </a:rPr>
              <a:t>age</a:t>
            </a:r>
            <a:r>
              <a:rPr lang="en-US" dirty="0">
                <a:latin typeface="Times New Roman" charset="0"/>
              </a:rPr>
              <a:t> are in the range [1..120]. The set of input values is now divided into a set </a:t>
            </a:r>
            <a:r>
              <a:rPr lang="en-US" dirty="0">
                <a:solidFill>
                  <a:srgbClr val="FF0000"/>
                </a:solidFill>
                <a:latin typeface="Times New Roman" charset="0"/>
              </a:rPr>
              <a:t>E </a:t>
            </a:r>
            <a:r>
              <a:rPr lang="en-US" dirty="0">
                <a:latin typeface="Times New Roman" charset="0"/>
              </a:rPr>
              <a:t>containing all integers in the range [1..120] and a set </a:t>
            </a:r>
            <a:r>
              <a:rPr lang="en-US" dirty="0">
                <a:solidFill>
                  <a:srgbClr val="FF0000"/>
                </a:solidFill>
                <a:latin typeface="Times New Roman" charset="0"/>
              </a:rPr>
              <a:t>U</a:t>
            </a:r>
            <a:r>
              <a:rPr lang="en-US" dirty="0">
                <a:latin typeface="Times New Roman" charset="0"/>
              </a:rPr>
              <a:t> containing the remaining integers. </a:t>
            </a:r>
          </a:p>
        </p:txBody>
      </p:sp>
      <p:grpSp>
        <p:nvGrpSpPr>
          <p:cNvPr id="2" name="Group 11"/>
          <p:cNvGrpSpPr>
            <a:grpSpLocks/>
          </p:cNvGrpSpPr>
          <p:nvPr/>
        </p:nvGrpSpPr>
        <p:grpSpPr bwMode="auto">
          <a:xfrm>
            <a:off x="2854854" y="3792539"/>
            <a:ext cx="4615922" cy="2530475"/>
            <a:chOff x="1660" y="2389"/>
            <a:chExt cx="2684" cy="1594"/>
          </a:xfrm>
        </p:grpSpPr>
        <p:sp>
          <p:nvSpPr>
            <p:cNvPr id="70661" name="Freeform 6"/>
            <p:cNvSpPr>
              <a:spLocks/>
            </p:cNvSpPr>
            <p:nvPr/>
          </p:nvSpPr>
          <p:spPr bwMode="auto">
            <a:xfrm>
              <a:off x="1660" y="2389"/>
              <a:ext cx="2049" cy="1594"/>
            </a:xfrm>
            <a:custGeom>
              <a:avLst/>
              <a:gdLst>
                <a:gd name="T0" fmla="*/ 591 w 2049"/>
                <a:gd name="T1" fmla="*/ 118 h 1594"/>
                <a:gd name="T2" fmla="*/ 47 w 2049"/>
                <a:gd name="T3" fmla="*/ 672 h 1594"/>
                <a:gd name="T4" fmla="*/ 68 w 2049"/>
                <a:gd name="T5" fmla="*/ 1046 h 1594"/>
                <a:gd name="T6" fmla="*/ 473 w 2049"/>
                <a:gd name="T7" fmla="*/ 1280 h 1594"/>
                <a:gd name="T8" fmla="*/ 815 w 2049"/>
                <a:gd name="T9" fmla="*/ 1408 h 1594"/>
                <a:gd name="T10" fmla="*/ 1049 w 2049"/>
                <a:gd name="T11" fmla="*/ 1472 h 1594"/>
                <a:gd name="T12" fmla="*/ 1135 w 2049"/>
                <a:gd name="T13" fmla="*/ 1515 h 1594"/>
                <a:gd name="T14" fmla="*/ 1231 w 2049"/>
                <a:gd name="T15" fmla="*/ 1526 h 1594"/>
                <a:gd name="T16" fmla="*/ 1444 w 2049"/>
                <a:gd name="T17" fmla="*/ 1568 h 1594"/>
                <a:gd name="T18" fmla="*/ 1615 w 2049"/>
                <a:gd name="T19" fmla="*/ 1590 h 1594"/>
                <a:gd name="T20" fmla="*/ 1860 w 2049"/>
                <a:gd name="T21" fmla="*/ 1547 h 1594"/>
                <a:gd name="T22" fmla="*/ 1956 w 2049"/>
                <a:gd name="T23" fmla="*/ 1419 h 1594"/>
                <a:gd name="T24" fmla="*/ 1988 w 2049"/>
                <a:gd name="T25" fmla="*/ 1323 h 1594"/>
                <a:gd name="T26" fmla="*/ 1977 w 2049"/>
                <a:gd name="T27" fmla="*/ 630 h 1594"/>
                <a:gd name="T28" fmla="*/ 1807 w 2049"/>
                <a:gd name="T29" fmla="*/ 427 h 1594"/>
                <a:gd name="T30" fmla="*/ 1327 w 2049"/>
                <a:gd name="T31" fmla="*/ 214 h 1594"/>
                <a:gd name="T32" fmla="*/ 1060 w 2049"/>
                <a:gd name="T33" fmla="*/ 128 h 1594"/>
                <a:gd name="T34" fmla="*/ 932 w 2049"/>
                <a:gd name="T35" fmla="*/ 32 h 1594"/>
                <a:gd name="T36" fmla="*/ 889 w 2049"/>
                <a:gd name="T37" fmla="*/ 0 h 1594"/>
                <a:gd name="T38" fmla="*/ 697 w 2049"/>
                <a:gd name="T39" fmla="*/ 43 h 1594"/>
                <a:gd name="T40" fmla="*/ 655 w 2049"/>
                <a:gd name="T41" fmla="*/ 107 h 1594"/>
                <a:gd name="T42" fmla="*/ 644 w 2049"/>
                <a:gd name="T43" fmla="*/ 139 h 1594"/>
                <a:gd name="T44" fmla="*/ 612 w 2049"/>
                <a:gd name="T45" fmla="*/ 150 h 1594"/>
                <a:gd name="T46" fmla="*/ 591 w 2049"/>
                <a:gd name="T47" fmla="*/ 118 h 15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9"/>
                <a:gd name="T73" fmla="*/ 0 h 1594"/>
                <a:gd name="T74" fmla="*/ 2049 w 2049"/>
                <a:gd name="T75" fmla="*/ 1594 h 15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9" h="1594">
                  <a:moveTo>
                    <a:pt x="591" y="118"/>
                  </a:moveTo>
                  <a:cubicBezTo>
                    <a:pt x="372" y="311"/>
                    <a:pt x="167" y="393"/>
                    <a:pt x="47" y="672"/>
                  </a:cubicBezTo>
                  <a:cubicBezTo>
                    <a:pt x="28" y="797"/>
                    <a:pt x="0" y="926"/>
                    <a:pt x="68" y="1046"/>
                  </a:cubicBezTo>
                  <a:cubicBezTo>
                    <a:pt x="141" y="1177"/>
                    <a:pt x="341" y="1236"/>
                    <a:pt x="473" y="1280"/>
                  </a:cubicBezTo>
                  <a:cubicBezTo>
                    <a:pt x="587" y="1318"/>
                    <a:pt x="698" y="1373"/>
                    <a:pt x="815" y="1408"/>
                  </a:cubicBezTo>
                  <a:cubicBezTo>
                    <a:pt x="891" y="1430"/>
                    <a:pt x="975" y="1442"/>
                    <a:pt x="1049" y="1472"/>
                  </a:cubicBezTo>
                  <a:cubicBezTo>
                    <a:pt x="1078" y="1483"/>
                    <a:pt x="1104" y="1505"/>
                    <a:pt x="1135" y="1515"/>
                  </a:cubicBezTo>
                  <a:cubicBezTo>
                    <a:pt x="1165" y="1524"/>
                    <a:pt x="1199" y="1520"/>
                    <a:pt x="1231" y="1526"/>
                  </a:cubicBezTo>
                  <a:cubicBezTo>
                    <a:pt x="1302" y="1538"/>
                    <a:pt x="1372" y="1558"/>
                    <a:pt x="1444" y="1568"/>
                  </a:cubicBezTo>
                  <a:cubicBezTo>
                    <a:pt x="1501" y="1575"/>
                    <a:pt x="1615" y="1590"/>
                    <a:pt x="1615" y="1590"/>
                  </a:cubicBezTo>
                  <a:cubicBezTo>
                    <a:pt x="1697" y="1579"/>
                    <a:pt x="1791" y="1594"/>
                    <a:pt x="1860" y="1547"/>
                  </a:cubicBezTo>
                  <a:cubicBezTo>
                    <a:pt x="1888" y="1526"/>
                    <a:pt x="1939" y="1450"/>
                    <a:pt x="1956" y="1419"/>
                  </a:cubicBezTo>
                  <a:cubicBezTo>
                    <a:pt x="1971" y="1388"/>
                    <a:pt x="1988" y="1323"/>
                    <a:pt x="1988" y="1323"/>
                  </a:cubicBezTo>
                  <a:cubicBezTo>
                    <a:pt x="2017" y="1096"/>
                    <a:pt x="2049" y="847"/>
                    <a:pt x="1977" y="630"/>
                  </a:cubicBezTo>
                  <a:cubicBezTo>
                    <a:pt x="1949" y="546"/>
                    <a:pt x="1869" y="482"/>
                    <a:pt x="1807" y="427"/>
                  </a:cubicBezTo>
                  <a:cubicBezTo>
                    <a:pt x="1683" y="317"/>
                    <a:pt x="1490" y="233"/>
                    <a:pt x="1327" y="214"/>
                  </a:cubicBezTo>
                  <a:cubicBezTo>
                    <a:pt x="1239" y="170"/>
                    <a:pt x="1150" y="159"/>
                    <a:pt x="1060" y="128"/>
                  </a:cubicBezTo>
                  <a:cubicBezTo>
                    <a:pt x="1029" y="80"/>
                    <a:pt x="978" y="64"/>
                    <a:pt x="932" y="32"/>
                  </a:cubicBezTo>
                  <a:cubicBezTo>
                    <a:pt x="917" y="21"/>
                    <a:pt x="889" y="0"/>
                    <a:pt x="889" y="0"/>
                  </a:cubicBezTo>
                  <a:cubicBezTo>
                    <a:pt x="821" y="7"/>
                    <a:pt x="754" y="5"/>
                    <a:pt x="697" y="43"/>
                  </a:cubicBezTo>
                  <a:cubicBezTo>
                    <a:pt x="683" y="64"/>
                    <a:pt x="663" y="82"/>
                    <a:pt x="655" y="107"/>
                  </a:cubicBezTo>
                  <a:cubicBezTo>
                    <a:pt x="651" y="117"/>
                    <a:pt x="651" y="131"/>
                    <a:pt x="644" y="139"/>
                  </a:cubicBezTo>
                  <a:cubicBezTo>
                    <a:pt x="636" y="146"/>
                    <a:pt x="622" y="146"/>
                    <a:pt x="612" y="150"/>
                  </a:cubicBezTo>
                  <a:cubicBezTo>
                    <a:pt x="588" y="125"/>
                    <a:pt x="591" y="138"/>
                    <a:pt x="591" y="118"/>
                  </a:cubicBezTo>
                  <a:close/>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2" name="Text Box 7"/>
            <p:cNvSpPr txBox="1">
              <a:spLocks noChangeArrowheads="1"/>
            </p:cNvSpPr>
            <p:nvPr/>
          </p:nvSpPr>
          <p:spPr bwMode="auto">
            <a:xfrm>
              <a:off x="3505" y="2531"/>
              <a:ext cx="8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All integers</a:t>
              </a:r>
            </a:p>
          </p:txBody>
        </p:sp>
        <p:sp>
          <p:nvSpPr>
            <p:cNvPr id="70663" name="Freeform 8"/>
            <p:cNvSpPr>
              <a:spLocks/>
            </p:cNvSpPr>
            <p:nvPr/>
          </p:nvSpPr>
          <p:spPr bwMode="auto">
            <a:xfrm>
              <a:off x="1707" y="2939"/>
              <a:ext cx="1226" cy="986"/>
            </a:xfrm>
            <a:custGeom>
              <a:avLst/>
              <a:gdLst>
                <a:gd name="T0" fmla="*/ 0 w 1226"/>
                <a:gd name="T1" fmla="*/ 122 h 986"/>
                <a:gd name="T2" fmla="*/ 853 w 1226"/>
                <a:gd name="T3" fmla="*/ 144 h 986"/>
                <a:gd name="T4" fmla="*/ 1226 w 1226"/>
                <a:gd name="T5" fmla="*/ 986 h 986"/>
                <a:gd name="T6" fmla="*/ 0 60000 65536"/>
                <a:gd name="T7" fmla="*/ 0 60000 65536"/>
                <a:gd name="T8" fmla="*/ 0 60000 65536"/>
                <a:gd name="T9" fmla="*/ 0 w 1226"/>
                <a:gd name="T10" fmla="*/ 0 h 986"/>
                <a:gd name="T11" fmla="*/ 1226 w 1226"/>
                <a:gd name="T12" fmla="*/ 986 h 986"/>
              </a:gdLst>
              <a:ahLst/>
              <a:cxnLst>
                <a:cxn ang="T6">
                  <a:pos x="T0" y="T1"/>
                </a:cxn>
                <a:cxn ang="T7">
                  <a:pos x="T2" y="T3"/>
                </a:cxn>
                <a:cxn ang="T8">
                  <a:pos x="T4" y="T5"/>
                </a:cxn>
              </a:cxnLst>
              <a:rect l="T9" t="T10" r="T11" b="T12"/>
              <a:pathLst>
                <a:path w="1226" h="986">
                  <a:moveTo>
                    <a:pt x="0" y="122"/>
                  </a:moveTo>
                  <a:cubicBezTo>
                    <a:pt x="324" y="61"/>
                    <a:pt x="649" y="0"/>
                    <a:pt x="853" y="144"/>
                  </a:cubicBezTo>
                  <a:cubicBezTo>
                    <a:pt x="1057" y="288"/>
                    <a:pt x="1141" y="637"/>
                    <a:pt x="1226" y="98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4" name="Rectangle 9"/>
            <p:cNvSpPr>
              <a:spLocks noChangeArrowheads="1"/>
            </p:cNvSpPr>
            <p:nvPr/>
          </p:nvSpPr>
          <p:spPr bwMode="auto">
            <a:xfrm>
              <a:off x="1925" y="3195"/>
              <a:ext cx="67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400">
                  <a:latin typeface="Times New Roman" charset="0"/>
                </a:rPr>
                <a:t>[1..120]</a:t>
              </a:r>
            </a:p>
          </p:txBody>
        </p:sp>
        <p:sp>
          <p:nvSpPr>
            <p:cNvPr id="70665" name="Text Box 10"/>
            <p:cNvSpPr txBox="1">
              <a:spLocks noChangeArrowheads="1"/>
            </p:cNvSpPr>
            <p:nvPr/>
          </p:nvSpPr>
          <p:spPr bwMode="auto">
            <a:xfrm>
              <a:off x="2256" y="2733"/>
              <a:ext cx="10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Other integers</a:t>
              </a:r>
            </a:p>
          </p:txBody>
        </p:sp>
      </p:grpSp>
    </p:spTree>
    <p:extLst>
      <p:ext uri="{BB962C8B-B14F-4D97-AF65-F5344CB8AC3E}">
        <p14:creationId xmlns:p14="http://schemas.microsoft.com/office/powerpoint/2010/main" val="792609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a:latin typeface="Arial" charset="0"/>
              </a:rPr>
              <a:t>Example 1 (contd.)</a:t>
            </a:r>
            <a:endParaRPr lang="en-US">
              <a:latin typeface="Arial" charset="0"/>
            </a:endParaRPr>
          </a:p>
        </p:txBody>
      </p:sp>
      <p:sp>
        <p:nvSpPr>
          <p:cNvPr id="485379" name="Text Box 3"/>
          <p:cNvSpPr txBox="1">
            <a:spLocks noChangeArrowheads="1"/>
          </p:cNvSpPr>
          <p:nvPr/>
        </p:nvSpPr>
        <p:spPr bwMode="auto">
          <a:xfrm>
            <a:off x="187458" y="1772816"/>
            <a:ext cx="9553442"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Further, assume that the application is required to process all values in the range [1..61] in accordance with requirement </a:t>
            </a:r>
            <a:r>
              <a:rPr lang="en-US" dirty="0">
                <a:solidFill>
                  <a:srgbClr val="FF0000"/>
                </a:solidFill>
                <a:latin typeface="Times New Roman" charset="0"/>
              </a:rPr>
              <a:t>R1</a:t>
            </a:r>
            <a:r>
              <a:rPr lang="en-US" dirty="0">
                <a:latin typeface="Times New Roman" charset="0"/>
              </a:rPr>
              <a:t> and those in the range [62..120] according to requirement </a:t>
            </a:r>
            <a:r>
              <a:rPr lang="en-US" dirty="0">
                <a:solidFill>
                  <a:srgbClr val="FF0000"/>
                </a:solidFill>
                <a:latin typeface="Times New Roman" charset="0"/>
              </a:rPr>
              <a:t>R2</a:t>
            </a:r>
            <a:r>
              <a:rPr lang="en-US" dirty="0">
                <a:latin typeface="Times New Roman" charset="0"/>
              </a:rPr>
              <a:t>. </a:t>
            </a:r>
          </a:p>
          <a:p>
            <a:pPr>
              <a:lnSpc>
                <a:spcPts val="3600"/>
              </a:lnSpc>
            </a:pPr>
            <a:r>
              <a:rPr lang="en-US" dirty="0" smtClean="0">
                <a:latin typeface="Times New Roman" charset="0"/>
              </a:rPr>
              <a:t>Thus, </a:t>
            </a:r>
            <a:r>
              <a:rPr lang="en-US" dirty="0">
                <a:solidFill>
                  <a:srgbClr val="FF0000"/>
                </a:solidFill>
                <a:latin typeface="Times New Roman" charset="0"/>
              </a:rPr>
              <a:t>E</a:t>
            </a:r>
            <a:r>
              <a:rPr lang="en-US" dirty="0">
                <a:latin typeface="Times New Roman" charset="0"/>
              </a:rPr>
              <a:t> is further subdivided into two regions depending on the expected behavior.  </a:t>
            </a:r>
          </a:p>
        </p:txBody>
      </p:sp>
      <p:sp>
        <p:nvSpPr>
          <p:cNvPr id="485385" name="Text Box 9"/>
          <p:cNvSpPr txBox="1">
            <a:spLocks noChangeArrowheads="1"/>
          </p:cNvSpPr>
          <p:nvPr/>
        </p:nvSpPr>
        <p:spPr bwMode="auto">
          <a:xfrm>
            <a:off x="187458" y="4376739"/>
            <a:ext cx="955344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Similarly, it is expected that all invalid inputs less than or equal to 1 are to be treated in one way while all greater than 120 are to be treated differently.  This leads to a subdivision of </a:t>
            </a:r>
            <a:r>
              <a:rPr lang="en-US" dirty="0">
                <a:solidFill>
                  <a:srgbClr val="FF0000"/>
                </a:solidFill>
                <a:latin typeface="Times New Roman" charset="0"/>
              </a:rPr>
              <a:t>U</a:t>
            </a:r>
            <a:r>
              <a:rPr lang="en-US" dirty="0">
                <a:latin typeface="Times New Roman" charset="0"/>
              </a:rPr>
              <a:t> into two categories. </a:t>
            </a:r>
          </a:p>
        </p:txBody>
      </p:sp>
    </p:spTree>
    <p:extLst>
      <p:ext uri="{BB962C8B-B14F-4D97-AF65-F5344CB8AC3E}">
        <p14:creationId xmlns:p14="http://schemas.microsoft.com/office/powerpoint/2010/main" val="223709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5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p:bldP spid="4853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Tahoma" charset="0"/>
              </a:rPr>
              <a:t>Software quality (contd.)</a:t>
            </a:r>
          </a:p>
        </p:txBody>
      </p:sp>
      <p:sp>
        <p:nvSpPr>
          <p:cNvPr id="47107" name="Text Box 3"/>
          <p:cNvSpPr txBox="1">
            <a:spLocks noChangeArrowheads="1"/>
          </p:cNvSpPr>
          <p:nvPr/>
        </p:nvSpPr>
        <p:spPr bwMode="auto">
          <a:xfrm>
            <a:off x="560512" y="1340768"/>
            <a:ext cx="833755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dirty="0">
                <a:latin typeface="Times New Roman" charset="0"/>
              </a:rPr>
              <a:t>Usability</a:t>
            </a:r>
            <a:r>
              <a:rPr lang="en-US" dirty="0">
                <a:latin typeface="Times New Roman" charset="0"/>
              </a:rPr>
              <a:t> refers to the ease with which an application can be used. This is an area in itself and there exist techniques for usability testing. Psychology plays an important role in the design of  techniques for usability testing. </a:t>
            </a:r>
          </a:p>
        </p:txBody>
      </p:sp>
      <p:sp>
        <p:nvSpPr>
          <p:cNvPr id="47108" name="Text Box 4"/>
          <p:cNvSpPr txBox="1">
            <a:spLocks noChangeArrowheads="1"/>
          </p:cNvSpPr>
          <p:nvPr/>
        </p:nvSpPr>
        <p:spPr bwMode="auto">
          <a:xfrm>
            <a:off x="560512" y="3429000"/>
            <a:ext cx="841322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dirty="0">
                <a:latin typeface="Times New Roman" charset="0"/>
              </a:rPr>
              <a:t>Performance</a:t>
            </a:r>
            <a:r>
              <a:rPr lang="en-US" dirty="0">
                <a:latin typeface="Times New Roman" charset="0"/>
              </a:rPr>
              <a:t> refers to the time the application takes to perform a requested task. It is considered as a </a:t>
            </a:r>
            <a:r>
              <a:rPr lang="en-US" i="1" dirty="0">
                <a:solidFill>
                  <a:schemeClr val="hlink"/>
                </a:solidFill>
                <a:latin typeface="Times New Roman" charset="0"/>
              </a:rPr>
              <a:t>non-functional requirement</a:t>
            </a:r>
            <a:r>
              <a:rPr lang="en-US" dirty="0">
                <a:latin typeface="Times New Roman" charset="0"/>
              </a:rPr>
              <a:t>. It is specified in terms such as ``This task must be performed at the rate of X units of activity in one second on a machine running at speed Y, having Z gigabytes of memory." </a:t>
            </a:r>
          </a:p>
        </p:txBody>
      </p:sp>
    </p:spTree>
    <p:extLst>
      <p:ext uri="{BB962C8B-B14F-4D97-AF65-F5344CB8AC3E}">
        <p14:creationId xmlns:p14="http://schemas.microsoft.com/office/powerpoint/2010/main" val="402709209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600">
                <a:latin typeface="Arial" charset="0"/>
              </a:rPr>
              <a:t>Example 1 (contd.)</a:t>
            </a:r>
            <a:endParaRPr lang="en-US">
              <a:latin typeface="Arial" charset="0"/>
            </a:endParaRPr>
          </a:p>
        </p:txBody>
      </p:sp>
      <p:sp>
        <p:nvSpPr>
          <p:cNvPr id="74755" name="Freeform 4"/>
          <p:cNvSpPr>
            <a:spLocks/>
          </p:cNvSpPr>
          <p:nvPr/>
        </p:nvSpPr>
        <p:spPr bwMode="auto">
          <a:xfrm>
            <a:off x="2084387" y="2438401"/>
            <a:ext cx="3523854" cy="2530475"/>
          </a:xfrm>
          <a:custGeom>
            <a:avLst/>
            <a:gdLst>
              <a:gd name="T0" fmla="*/ 938213 w 2049"/>
              <a:gd name="T1" fmla="*/ 187325 h 1594"/>
              <a:gd name="T2" fmla="*/ 74613 w 2049"/>
              <a:gd name="T3" fmla="*/ 1066800 h 1594"/>
              <a:gd name="T4" fmla="*/ 107950 w 2049"/>
              <a:gd name="T5" fmla="*/ 1660525 h 1594"/>
              <a:gd name="T6" fmla="*/ 750888 w 2049"/>
              <a:gd name="T7" fmla="*/ 2032000 h 1594"/>
              <a:gd name="T8" fmla="*/ 1293813 w 2049"/>
              <a:gd name="T9" fmla="*/ 2235200 h 1594"/>
              <a:gd name="T10" fmla="*/ 1665288 w 2049"/>
              <a:gd name="T11" fmla="*/ 2336800 h 1594"/>
              <a:gd name="T12" fmla="*/ 1801813 w 2049"/>
              <a:gd name="T13" fmla="*/ 2405063 h 1594"/>
              <a:gd name="T14" fmla="*/ 1954213 w 2049"/>
              <a:gd name="T15" fmla="*/ 2422525 h 1594"/>
              <a:gd name="T16" fmla="*/ 2292350 w 2049"/>
              <a:gd name="T17" fmla="*/ 2489200 h 1594"/>
              <a:gd name="T18" fmla="*/ 2563813 w 2049"/>
              <a:gd name="T19" fmla="*/ 2524125 h 1594"/>
              <a:gd name="T20" fmla="*/ 2952750 w 2049"/>
              <a:gd name="T21" fmla="*/ 2455863 h 1594"/>
              <a:gd name="T22" fmla="*/ 3105150 w 2049"/>
              <a:gd name="T23" fmla="*/ 2252663 h 1594"/>
              <a:gd name="T24" fmla="*/ 3155950 w 2049"/>
              <a:gd name="T25" fmla="*/ 2100263 h 1594"/>
              <a:gd name="T26" fmla="*/ 3138488 w 2049"/>
              <a:gd name="T27" fmla="*/ 1000125 h 1594"/>
              <a:gd name="T28" fmla="*/ 2868613 w 2049"/>
              <a:gd name="T29" fmla="*/ 677863 h 1594"/>
              <a:gd name="T30" fmla="*/ 2106613 w 2049"/>
              <a:gd name="T31" fmla="*/ 339725 h 1594"/>
              <a:gd name="T32" fmla="*/ 1682750 w 2049"/>
              <a:gd name="T33" fmla="*/ 203200 h 1594"/>
              <a:gd name="T34" fmla="*/ 1479550 w 2049"/>
              <a:gd name="T35" fmla="*/ 50800 h 1594"/>
              <a:gd name="T36" fmla="*/ 1411288 w 2049"/>
              <a:gd name="T37" fmla="*/ 0 h 1594"/>
              <a:gd name="T38" fmla="*/ 1106488 w 2049"/>
              <a:gd name="T39" fmla="*/ 68263 h 1594"/>
              <a:gd name="T40" fmla="*/ 1039813 w 2049"/>
              <a:gd name="T41" fmla="*/ 169863 h 1594"/>
              <a:gd name="T42" fmla="*/ 1022350 w 2049"/>
              <a:gd name="T43" fmla="*/ 220663 h 1594"/>
              <a:gd name="T44" fmla="*/ 971550 w 2049"/>
              <a:gd name="T45" fmla="*/ 238125 h 1594"/>
              <a:gd name="T46" fmla="*/ 938213 w 2049"/>
              <a:gd name="T47" fmla="*/ 187325 h 15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9"/>
              <a:gd name="T73" fmla="*/ 0 h 1594"/>
              <a:gd name="T74" fmla="*/ 2049 w 2049"/>
              <a:gd name="T75" fmla="*/ 1594 h 15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9" h="1594">
                <a:moveTo>
                  <a:pt x="591" y="118"/>
                </a:moveTo>
                <a:cubicBezTo>
                  <a:pt x="372" y="311"/>
                  <a:pt x="167" y="393"/>
                  <a:pt x="47" y="672"/>
                </a:cubicBezTo>
                <a:cubicBezTo>
                  <a:pt x="28" y="797"/>
                  <a:pt x="0" y="926"/>
                  <a:pt x="68" y="1046"/>
                </a:cubicBezTo>
                <a:cubicBezTo>
                  <a:pt x="141" y="1177"/>
                  <a:pt x="341" y="1236"/>
                  <a:pt x="473" y="1280"/>
                </a:cubicBezTo>
                <a:cubicBezTo>
                  <a:pt x="587" y="1318"/>
                  <a:pt x="698" y="1373"/>
                  <a:pt x="815" y="1408"/>
                </a:cubicBezTo>
                <a:cubicBezTo>
                  <a:pt x="891" y="1430"/>
                  <a:pt x="975" y="1442"/>
                  <a:pt x="1049" y="1472"/>
                </a:cubicBezTo>
                <a:cubicBezTo>
                  <a:pt x="1078" y="1483"/>
                  <a:pt x="1104" y="1505"/>
                  <a:pt x="1135" y="1515"/>
                </a:cubicBezTo>
                <a:cubicBezTo>
                  <a:pt x="1165" y="1524"/>
                  <a:pt x="1199" y="1520"/>
                  <a:pt x="1231" y="1526"/>
                </a:cubicBezTo>
                <a:cubicBezTo>
                  <a:pt x="1302" y="1538"/>
                  <a:pt x="1372" y="1558"/>
                  <a:pt x="1444" y="1568"/>
                </a:cubicBezTo>
                <a:cubicBezTo>
                  <a:pt x="1501" y="1575"/>
                  <a:pt x="1615" y="1590"/>
                  <a:pt x="1615" y="1590"/>
                </a:cubicBezTo>
                <a:cubicBezTo>
                  <a:pt x="1697" y="1579"/>
                  <a:pt x="1791" y="1594"/>
                  <a:pt x="1860" y="1547"/>
                </a:cubicBezTo>
                <a:cubicBezTo>
                  <a:pt x="1888" y="1526"/>
                  <a:pt x="1939" y="1450"/>
                  <a:pt x="1956" y="1419"/>
                </a:cubicBezTo>
                <a:cubicBezTo>
                  <a:pt x="1971" y="1388"/>
                  <a:pt x="1988" y="1323"/>
                  <a:pt x="1988" y="1323"/>
                </a:cubicBezTo>
                <a:cubicBezTo>
                  <a:pt x="2017" y="1096"/>
                  <a:pt x="2049" y="847"/>
                  <a:pt x="1977" y="630"/>
                </a:cubicBezTo>
                <a:cubicBezTo>
                  <a:pt x="1949" y="546"/>
                  <a:pt x="1869" y="482"/>
                  <a:pt x="1807" y="427"/>
                </a:cubicBezTo>
                <a:cubicBezTo>
                  <a:pt x="1683" y="317"/>
                  <a:pt x="1490" y="233"/>
                  <a:pt x="1327" y="214"/>
                </a:cubicBezTo>
                <a:cubicBezTo>
                  <a:pt x="1239" y="170"/>
                  <a:pt x="1150" y="159"/>
                  <a:pt x="1060" y="128"/>
                </a:cubicBezTo>
                <a:cubicBezTo>
                  <a:pt x="1029" y="80"/>
                  <a:pt x="978" y="64"/>
                  <a:pt x="932" y="32"/>
                </a:cubicBezTo>
                <a:cubicBezTo>
                  <a:pt x="917" y="21"/>
                  <a:pt x="889" y="0"/>
                  <a:pt x="889" y="0"/>
                </a:cubicBezTo>
                <a:cubicBezTo>
                  <a:pt x="821" y="7"/>
                  <a:pt x="754" y="5"/>
                  <a:pt x="697" y="43"/>
                </a:cubicBezTo>
                <a:cubicBezTo>
                  <a:pt x="683" y="64"/>
                  <a:pt x="663" y="82"/>
                  <a:pt x="655" y="107"/>
                </a:cubicBezTo>
                <a:cubicBezTo>
                  <a:pt x="651" y="117"/>
                  <a:pt x="651" y="131"/>
                  <a:pt x="644" y="139"/>
                </a:cubicBezTo>
                <a:cubicBezTo>
                  <a:pt x="636" y="146"/>
                  <a:pt x="622" y="146"/>
                  <a:pt x="612" y="150"/>
                </a:cubicBezTo>
                <a:cubicBezTo>
                  <a:pt x="588" y="125"/>
                  <a:pt x="591" y="138"/>
                  <a:pt x="591" y="118"/>
                </a:cubicBezTo>
                <a:close/>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6" name="Text Box 5"/>
          <p:cNvSpPr txBox="1">
            <a:spLocks noChangeArrowheads="1"/>
          </p:cNvSpPr>
          <p:nvPr/>
        </p:nvSpPr>
        <p:spPr bwMode="auto">
          <a:xfrm>
            <a:off x="5257403" y="2663826"/>
            <a:ext cx="1442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All integers</a:t>
            </a:r>
          </a:p>
        </p:txBody>
      </p:sp>
      <p:sp>
        <p:nvSpPr>
          <p:cNvPr id="74757" name="Freeform 6"/>
          <p:cNvSpPr>
            <a:spLocks/>
          </p:cNvSpPr>
          <p:nvPr/>
        </p:nvSpPr>
        <p:spPr bwMode="auto">
          <a:xfrm>
            <a:off x="2165219" y="3311526"/>
            <a:ext cx="2108465" cy="1565275"/>
          </a:xfrm>
          <a:custGeom>
            <a:avLst/>
            <a:gdLst>
              <a:gd name="T0" fmla="*/ 0 w 1226"/>
              <a:gd name="T1" fmla="*/ 193675 h 986"/>
              <a:gd name="T2" fmla="*/ 1354138 w 1226"/>
              <a:gd name="T3" fmla="*/ 228600 h 986"/>
              <a:gd name="T4" fmla="*/ 1946275 w 1226"/>
              <a:gd name="T5" fmla="*/ 1565275 h 986"/>
              <a:gd name="T6" fmla="*/ 0 60000 65536"/>
              <a:gd name="T7" fmla="*/ 0 60000 65536"/>
              <a:gd name="T8" fmla="*/ 0 60000 65536"/>
              <a:gd name="T9" fmla="*/ 0 w 1226"/>
              <a:gd name="T10" fmla="*/ 0 h 986"/>
              <a:gd name="T11" fmla="*/ 1226 w 1226"/>
              <a:gd name="T12" fmla="*/ 986 h 986"/>
            </a:gdLst>
            <a:ahLst/>
            <a:cxnLst>
              <a:cxn ang="T6">
                <a:pos x="T0" y="T1"/>
              </a:cxn>
              <a:cxn ang="T7">
                <a:pos x="T2" y="T3"/>
              </a:cxn>
              <a:cxn ang="T8">
                <a:pos x="T4" y="T5"/>
              </a:cxn>
            </a:cxnLst>
            <a:rect l="T9" t="T10" r="T11" b="T12"/>
            <a:pathLst>
              <a:path w="1226" h="986">
                <a:moveTo>
                  <a:pt x="0" y="122"/>
                </a:moveTo>
                <a:cubicBezTo>
                  <a:pt x="324" y="61"/>
                  <a:pt x="649" y="0"/>
                  <a:pt x="853" y="144"/>
                </a:cubicBezTo>
                <a:cubicBezTo>
                  <a:pt x="1057" y="288"/>
                  <a:pt x="1141" y="637"/>
                  <a:pt x="1226" y="98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Rectangle 7"/>
          <p:cNvSpPr>
            <a:spLocks noChangeArrowheads="1"/>
          </p:cNvSpPr>
          <p:nvPr/>
        </p:nvSpPr>
        <p:spPr bwMode="auto">
          <a:xfrm>
            <a:off x="2135981" y="3565525"/>
            <a:ext cx="1261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400">
                <a:latin typeface="Times New Roman" charset="0"/>
              </a:rPr>
              <a:t>[62-120]</a:t>
            </a:r>
          </a:p>
        </p:txBody>
      </p:sp>
      <p:sp>
        <p:nvSpPr>
          <p:cNvPr id="74759" name="Freeform 9"/>
          <p:cNvSpPr>
            <a:spLocks/>
          </p:cNvSpPr>
          <p:nvPr/>
        </p:nvSpPr>
        <p:spPr bwMode="auto">
          <a:xfrm>
            <a:off x="2971800" y="3725863"/>
            <a:ext cx="825500" cy="881062"/>
          </a:xfrm>
          <a:custGeom>
            <a:avLst/>
            <a:gdLst>
              <a:gd name="T0" fmla="*/ 762000 w 320"/>
              <a:gd name="T1" fmla="*/ 0 h 597"/>
              <a:gd name="T2" fmla="*/ 76200 w 320"/>
              <a:gd name="T3" fmla="*/ 456027 h 597"/>
              <a:gd name="T4" fmla="*/ 304800 w 320"/>
              <a:gd name="T5" fmla="*/ 881062 h 597"/>
              <a:gd name="T6" fmla="*/ 0 60000 65536"/>
              <a:gd name="T7" fmla="*/ 0 60000 65536"/>
              <a:gd name="T8" fmla="*/ 0 60000 65536"/>
              <a:gd name="T9" fmla="*/ 0 w 320"/>
              <a:gd name="T10" fmla="*/ 0 h 597"/>
              <a:gd name="T11" fmla="*/ 320 w 320"/>
              <a:gd name="T12" fmla="*/ 597 h 597"/>
            </a:gdLst>
            <a:ahLst/>
            <a:cxnLst>
              <a:cxn ang="T6">
                <a:pos x="T0" y="T1"/>
              </a:cxn>
              <a:cxn ang="T7">
                <a:pos x="T2" y="T3"/>
              </a:cxn>
              <a:cxn ang="T8">
                <a:pos x="T4" y="T5"/>
              </a:cxn>
            </a:cxnLst>
            <a:rect l="T9" t="T10" r="T11" b="T12"/>
            <a:pathLst>
              <a:path w="320" h="597">
                <a:moveTo>
                  <a:pt x="320" y="0"/>
                </a:moveTo>
                <a:cubicBezTo>
                  <a:pt x="192" y="105"/>
                  <a:pt x="64" y="210"/>
                  <a:pt x="32" y="309"/>
                </a:cubicBezTo>
                <a:cubicBezTo>
                  <a:pt x="0" y="408"/>
                  <a:pt x="110" y="549"/>
                  <a:pt x="128" y="597"/>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0" name="Rectangle 10"/>
          <p:cNvSpPr>
            <a:spLocks noChangeArrowheads="1"/>
          </p:cNvSpPr>
          <p:nvPr/>
        </p:nvSpPr>
        <p:spPr bwMode="auto">
          <a:xfrm>
            <a:off x="3071548" y="4090988"/>
            <a:ext cx="1005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400">
                <a:latin typeface="Times New Roman" charset="0"/>
              </a:rPr>
              <a:t>[1..61]</a:t>
            </a:r>
          </a:p>
        </p:txBody>
      </p:sp>
      <p:sp>
        <p:nvSpPr>
          <p:cNvPr id="74761" name="Freeform 12"/>
          <p:cNvSpPr>
            <a:spLocks/>
          </p:cNvSpPr>
          <p:nvPr/>
        </p:nvSpPr>
        <p:spPr bwMode="auto">
          <a:xfrm>
            <a:off x="3577167" y="2455863"/>
            <a:ext cx="510779" cy="1098550"/>
          </a:xfrm>
          <a:custGeom>
            <a:avLst/>
            <a:gdLst>
              <a:gd name="T0" fmla="*/ 92248 w 276"/>
              <a:gd name="T1" fmla="*/ 1098550 h 682"/>
              <a:gd name="T2" fmla="*/ 456113 w 276"/>
              <a:gd name="T3" fmla="*/ 497730 h 682"/>
              <a:gd name="T4" fmla="*/ 0 w 276"/>
              <a:gd name="T5" fmla="*/ 0 h 682"/>
              <a:gd name="T6" fmla="*/ 0 60000 65536"/>
              <a:gd name="T7" fmla="*/ 0 60000 65536"/>
              <a:gd name="T8" fmla="*/ 0 60000 65536"/>
              <a:gd name="T9" fmla="*/ 0 w 276"/>
              <a:gd name="T10" fmla="*/ 0 h 682"/>
              <a:gd name="T11" fmla="*/ 276 w 276"/>
              <a:gd name="T12" fmla="*/ 682 h 682"/>
            </a:gdLst>
            <a:ahLst/>
            <a:cxnLst>
              <a:cxn ang="T6">
                <a:pos x="T0" y="T1"/>
              </a:cxn>
              <a:cxn ang="T7">
                <a:pos x="T2" y="T3"/>
              </a:cxn>
              <a:cxn ang="T8">
                <a:pos x="T4" y="T5"/>
              </a:cxn>
            </a:cxnLst>
            <a:rect l="T9" t="T10" r="T11" b="T12"/>
            <a:pathLst>
              <a:path w="276" h="682">
                <a:moveTo>
                  <a:pt x="54" y="682"/>
                </a:moveTo>
                <a:cubicBezTo>
                  <a:pt x="165" y="552"/>
                  <a:pt x="276" y="423"/>
                  <a:pt x="267" y="309"/>
                </a:cubicBezTo>
                <a:cubicBezTo>
                  <a:pt x="258" y="195"/>
                  <a:pt x="129" y="97"/>
                  <a:pt x="0" y="0"/>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2" name="Text Box 13"/>
          <p:cNvSpPr txBox="1">
            <a:spLocks noChangeArrowheads="1"/>
          </p:cNvSpPr>
          <p:nvPr/>
        </p:nvSpPr>
        <p:spPr bwMode="auto">
          <a:xfrm>
            <a:off x="3073268" y="2816226"/>
            <a:ext cx="51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&lt;1</a:t>
            </a:r>
          </a:p>
        </p:txBody>
      </p:sp>
      <p:sp>
        <p:nvSpPr>
          <p:cNvPr id="74763" name="Text Box 14"/>
          <p:cNvSpPr txBox="1">
            <a:spLocks noChangeArrowheads="1"/>
          </p:cNvSpPr>
          <p:nvPr/>
        </p:nvSpPr>
        <p:spPr bwMode="auto">
          <a:xfrm>
            <a:off x="4173936" y="3509963"/>
            <a:ext cx="7913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&gt;120</a:t>
            </a:r>
          </a:p>
        </p:txBody>
      </p:sp>
    </p:spTree>
    <p:extLst>
      <p:ext uri="{BB962C8B-B14F-4D97-AF65-F5344CB8AC3E}">
        <p14:creationId xmlns:p14="http://schemas.microsoft.com/office/powerpoint/2010/main" val="174346630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600">
                <a:latin typeface="Arial" charset="0"/>
              </a:rPr>
              <a:t>Example 1 (contd.)</a:t>
            </a:r>
            <a:endParaRPr lang="en-US">
              <a:latin typeface="Arial" charset="0"/>
            </a:endParaRPr>
          </a:p>
        </p:txBody>
      </p:sp>
      <p:sp>
        <p:nvSpPr>
          <p:cNvPr id="481284" name="Text Box 4"/>
          <p:cNvSpPr txBox="1">
            <a:spLocks noChangeArrowheads="1"/>
          </p:cNvSpPr>
          <p:nvPr/>
        </p:nvSpPr>
        <p:spPr bwMode="auto">
          <a:xfrm>
            <a:off x="409311" y="3962400"/>
            <a:ext cx="8966994"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It is expected that any single test selected from the range [1..61] will reveal any fault with respect to </a:t>
            </a:r>
            <a:r>
              <a:rPr lang="en-US" dirty="0">
                <a:solidFill>
                  <a:srgbClr val="FF0000"/>
                </a:solidFill>
                <a:latin typeface="Times New Roman" charset="0"/>
              </a:rPr>
              <a:t>R1</a:t>
            </a:r>
            <a:r>
              <a:rPr lang="en-US" dirty="0">
                <a:latin typeface="Times New Roman" charset="0"/>
              </a:rPr>
              <a:t>. Similarly, any test selected from the region [62..120] will reveal any fault with respect to </a:t>
            </a:r>
            <a:r>
              <a:rPr lang="en-US" dirty="0">
                <a:solidFill>
                  <a:srgbClr val="FF0000"/>
                </a:solidFill>
                <a:latin typeface="Times New Roman" charset="0"/>
              </a:rPr>
              <a:t>R2</a:t>
            </a:r>
            <a:r>
              <a:rPr lang="en-US" dirty="0">
                <a:latin typeface="Times New Roman" charset="0"/>
              </a:rPr>
              <a:t>. A similar expectation applies to the two regions containing the  unexpected inputs.</a:t>
            </a:r>
          </a:p>
        </p:txBody>
      </p:sp>
      <p:sp>
        <p:nvSpPr>
          <p:cNvPr id="481285" name="Text Box 5"/>
          <p:cNvSpPr txBox="1">
            <a:spLocks noChangeArrowheads="1"/>
          </p:cNvSpPr>
          <p:nvPr/>
        </p:nvSpPr>
        <p:spPr bwMode="auto">
          <a:xfrm>
            <a:off x="344488" y="1700808"/>
            <a:ext cx="946401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Tests selected using the equivalence partitioning technique aim at targeting  faults in the application under test with respect to inputs in any of the four regions, i.e</a:t>
            </a:r>
            <a:r>
              <a:rPr lang="en-US" dirty="0" smtClean="0">
                <a:latin typeface="Times New Roman" charset="0"/>
              </a:rPr>
              <a:t>., </a:t>
            </a:r>
            <a:r>
              <a:rPr lang="en-US" dirty="0">
                <a:latin typeface="Times New Roman" charset="0"/>
              </a:rPr>
              <a:t>two regions containing expected inputs  and two regions containing the unexpected inputs.  </a:t>
            </a:r>
            <a:endParaRPr lang="en-US" dirty="0"/>
          </a:p>
        </p:txBody>
      </p:sp>
    </p:spTree>
    <p:extLst>
      <p:ext uri="{BB962C8B-B14F-4D97-AF65-F5344CB8AC3E}">
        <p14:creationId xmlns:p14="http://schemas.microsoft.com/office/powerpoint/2010/main" val="359327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p:bldP spid="48128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3600">
                <a:latin typeface="Arial" charset="0"/>
              </a:rPr>
              <a:t>Effectiveness</a:t>
            </a:r>
            <a:endParaRPr lang="en-US">
              <a:latin typeface="Arial" charset="0"/>
            </a:endParaRPr>
          </a:p>
        </p:txBody>
      </p:sp>
      <p:sp>
        <p:nvSpPr>
          <p:cNvPr id="489475" name="Text Box 3"/>
          <p:cNvSpPr txBox="1">
            <a:spLocks noChangeArrowheads="1"/>
          </p:cNvSpPr>
          <p:nvPr/>
        </p:nvSpPr>
        <p:spPr bwMode="auto">
          <a:xfrm>
            <a:off x="128464" y="1700808"/>
            <a:ext cx="955344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t>
            </a:r>
            <a:r>
              <a:rPr lang="en-US" dirty="0">
                <a:solidFill>
                  <a:schemeClr val="hlink"/>
                </a:solidFill>
                <a:latin typeface="Times New Roman" charset="0"/>
              </a:rPr>
              <a:t>effectiveness</a:t>
            </a:r>
            <a:r>
              <a:rPr lang="en-US" dirty="0">
                <a:latin typeface="Times New Roman" charset="0"/>
              </a:rPr>
              <a:t> of tests generated using equivalence partitioning for testing  application A, is judged by the ratio of the number of faults these tests are able to expose to the total faults lurking in A. </a:t>
            </a:r>
          </a:p>
        </p:txBody>
      </p:sp>
      <p:sp>
        <p:nvSpPr>
          <p:cNvPr id="489476" name="Text Box 4"/>
          <p:cNvSpPr txBox="1">
            <a:spLocks noChangeArrowheads="1"/>
          </p:cNvSpPr>
          <p:nvPr/>
        </p:nvSpPr>
        <p:spPr bwMode="auto">
          <a:xfrm>
            <a:off x="151342" y="3367089"/>
            <a:ext cx="9464014"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As is the case with any test selection technique in software testing, the effectiveness of tests selected using equivalence partitioning is less than 1 for most practical applications. The effectiveness can be improved through an unambiguous and complete specification of the requirements and carefully selected tests using the equivalence partitioning technique described in the following sections. </a:t>
            </a:r>
            <a:endParaRPr lang="en-US"/>
          </a:p>
        </p:txBody>
      </p:sp>
    </p:spTree>
    <p:extLst>
      <p:ext uri="{BB962C8B-B14F-4D97-AF65-F5344CB8AC3E}">
        <p14:creationId xmlns:p14="http://schemas.microsoft.com/office/powerpoint/2010/main" val="847908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9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p:bldP spid="48947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600">
                <a:latin typeface="Arial" charset="0"/>
              </a:rPr>
              <a:t>Example 2</a:t>
            </a:r>
            <a:endParaRPr lang="en-US">
              <a:latin typeface="Arial" charset="0"/>
            </a:endParaRPr>
          </a:p>
        </p:txBody>
      </p:sp>
      <p:sp>
        <p:nvSpPr>
          <p:cNvPr id="493572" name="Text Box 4"/>
          <p:cNvSpPr txBox="1">
            <a:spLocks noChangeArrowheads="1"/>
          </p:cNvSpPr>
          <p:nvPr/>
        </p:nvSpPr>
        <p:spPr bwMode="auto">
          <a:xfrm>
            <a:off x="97498" y="3470276"/>
            <a:ext cx="903196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that  </a:t>
            </a:r>
            <a:r>
              <a:rPr lang="en-US" dirty="0" err="1">
                <a:solidFill>
                  <a:schemeClr val="hlink"/>
                </a:solidFill>
                <a:latin typeface="Times New Roman" charset="0"/>
              </a:rPr>
              <a:t>wordCount</a:t>
            </a:r>
            <a:r>
              <a:rPr lang="en-US" dirty="0">
                <a:latin typeface="Times New Roman" charset="0"/>
              </a:rPr>
              <a:t>  method takes a word </a:t>
            </a:r>
            <a:r>
              <a:rPr lang="en-US" dirty="0">
                <a:solidFill>
                  <a:schemeClr val="hlink"/>
                </a:solidFill>
                <a:latin typeface="Times New Roman" charset="0"/>
              </a:rPr>
              <a:t>w</a:t>
            </a:r>
            <a:r>
              <a:rPr lang="en-US" dirty="0">
                <a:latin typeface="Times New Roman" charset="0"/>
              </a:rPr>
              <a:t> and a filename</a:t>
            </a:r>
            <a:r>
              <a:rPr lang="en-US" dirty="0">
                <a:solidFill>
                  <a:schemeClr val="hlink"/>
                </a:solidFill>
                <a:latin typeface="Times New Roman" charset="0"/>
              </a:rPr>
              <a:t> f</a:t>
            </a:r>
            <a:r>
              <a:rPr lang="en-US" dirty="0">
                <a:latin typeface="Times New Roman" charset="0"/>
              </a:rPr>
              <a:t> as input and returns the number of occurrences of </a:t>
            </a:r>
            <a:r>
              <a:rPr lang="en-US" dirty="0">
                <a:solidFill>
                  <a:schemeClr val="hlink"/>
                </a:solidFill>
                <a:latin typeface="Times New Roman" charset="0"/>
              </a:rPr>
              <a:t>w </a:t>
            </a:r>
            <a:r>
              <a:rPr lang="en-US" dirty="0">
                <a:latin typeface="Times New Roman" charset="0"/>
              </a:rPr>
              <a:t>in the text contained in the file named </a:t>
            </a:r>
            <a:r>
              <a:rPr lang="en-US" dirty="0">
                <a:solidFill>
                  <a:schemeClr val="hlink"/>
                </a:solidFill>
                <a:latin typeface="Times New Roman" charset="0"/>
              </a:rPr>
              <a:t>f</a:t>
            </a:r>
            <a:r>
              <a:rPr lang="en-US" dirty="0">
                <a:latin typeface="Times New Roman" charset="0"/>
              </a:rPr>
              <a:t>. An exception is raised if there is no file with name </a:t>
            </a:r>
            <a:r>
              <a:rPr lang="en-US" dirty="0">
                <a:solidFill>
                  <a:schemeClr val="hlink"/>
                </a:solidFill>
                <a:latin typeface="Times New Roman" charset="0"/>
              </a:rPr>
              <a:t>f</a:t>
            </a:r>
            <a:r>
              <a:rPr lang="en-US" dirty="0">
                <a:latin typeface="Times New Roman" charset="0"/>
              </a:rPr>
              <a:t>. </a:t>
            </a:r>
            <a:endParaRPr lang="en-US" dirty="0"/>
          </a:p>
        </p:txBody>
      </p:sp>
      <p:sp>
        <p:nvSpPr>
          <p:cNvPr id="493573" name="Text Box 5"/>
          <p:cNvSpPr txBox="1">
            <a:spLocks noChangeArrowheads="1"/>
          </p:cNvSpPr>
          <p:nvPr/>
        </p:nvSpPr>
        <p:spPr bwMode="auto">
          <a:xfrm>
            <a:off x="97498" y="2201864"/>
            <a:ext cx="902202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This example shows a few ways to define equivalence classes based on the knowledge of requirements and the program text.</a:t>
            </a:r>
          </a:p>
        </p:txBody>
      </p:sp>
    </p:spTree>
    <p:extLst>
      <p:ext uri="{BB962C8B-B14F-4D97-AF65-F5344CB8AC3E}">
        <p14:creationId xmlns:p14="http://schemas.microsoft.com/office/powerpoint/2010/main" val="241809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2" grpId="0"/>
      <p:bldP spid="49357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3600">
                <a:latin typeface="Arial" charset="0"/>
              </a:rPr>
              <a:t>Example 2 (contd.)</a:t>
            </a:r>
            <a:endParaRPr lang="en-US">
              <a:latin typeface="Arial" charset="0"/>
            </a:endParaRPr>
          </a:p>
        </p:txBody>
      </p:sp>
      <p:sp>
        <p:nvSpPr>
          <p:cNvPr id="495622" name="Text Box 6"/>
          <p:cNvSpPr txBox="1">
            <a:spLocks noChangeArrowheads="1"/>
          </p:cNvSpPr>
          <p:nvPr/>
        </p:nvSpPr>
        <p:spPr bwMode="auto">
          <a:xfrm>
            <a:off x="416497" y="1254244"/>
            <a:ext cx="5598971"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lstStyle>
            <a:lvl1pPr>
              <a:defRPr sz="2000">
                <a:solidFill>
                  <a:schemeClr val="tx1"/>
                </a:solidFill>
                <a:latin typeface="Tahoma" charset="0"/>
                <a:ea typeface="ＭＳ Ｐゴシック" charset="0"/>
                <a:cs typeface="ＭＳ Ｐゴシック" charset="0"/>
              </a:defRPr>
            </a:lvl1pPr>
            <a:lvl2pPr>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50000"/>
              </a:lnSpc>
            </a:pPr>
            <a:r>
              <a:rPr lang="en-US" dirty="0">
                <a:latin typeface="Times New Roman"/>
                <a:cs typeface="Times New Roman"/>
              </a:rPr>
              <a:t>begin</a:t>
            </a:r>
          </a:p>
          <a:p>
            <a:pPr lvl="1">
              <a:lnSpc>
                <a:spcPct val="150000"/>
              </a:lnSpc>
            </a:pPr>
            <a:r>
              <a:rPr lang="en-US" dirty="0">
                <a:latin typeface="Times New Roman"/>
                <a:cs typeface="Times New Roman"/>
              </a:rPr>
              <a:t>String w, f</a:t>
            </a:r>
          </a:p>
          <a:p>
            <a:pPr lvl="1">
              <a:lnSpc>
                <a:spcPct val="150000"/>
              </a:lnSpc>
            </a:pPr>
            <a:r>
              <a:rPr lang="en-US" dirty="0">
                <a:latin typeface="Times New Roman"/>
                <a:cs typeface="Times New Roman"/>
              </a:rPr>
              <a:t>Input w, f</a:t>
            </a:r>
          </a:p>
          <a:p>
            <a:pPr lvl="1">
              <a:lnSpc>
                <a:spcPct val="150000"/>
              </a:lnSpc>
            </a:pPr>
            <a:r>
              <a:rPr lang="en-US" dirty="0">
                <a:latin typeface="Times New Roman"/>
                <a:cs typeface="Times New Roman"/>
              </a:rPr>
              <a:t>if (not exists(f) {raise exception; return(0);}</a:t>
            </a:r>
          </a:p>
          <a:p>
            <a:pPr lvl="1">
              <a:lnSpc>
                <a:spcPct val="150000"/>
              </a:lnSpc>
            </a:pPr>
            <a:r>
              <a:rPr lang="en-US" dirty="0">
                <a:latin typeface="Times New Roman"/>
                <a:cs typeface="Times New Roman"/>
              </a:rPr>
              <a:t>if(length(w)==0)return(0);</a:t>
            </a:r>
          </a:p>
          <a:p>
            <a:pPr lvl="1">
              <a:lnSpc>
                <a:spcPct val="150000"/>
              </a:lnSpc>
            </a:pPr>
            <a:r>
              <a:rPr lang="en-US" dirty="0">
                <a:latin typeface="Times New Roman"/>
                <a:cs typeface="Times New Roman"/>
              </a:rPr>
              <a:t>if(empty(f))return(0);</a:t>
            </a:r>
          </a:p>
          <a:p>
            <a:pPr lvl="1">
              <a:lnSpc>
                <a:spcPct val="150000"/>
              </a:lnSpc>
            </a:pPr>
            <a:r>
              <a:rPr lang="en-US" dirty="0">
                <a:latin typeface="Times New Roman"/>
                <a:cs typeface="Times New Roman"/>
              </a:rPr>
              <a:t>return(</a:t>
            </a:r>
            <a:r>
              <a:rPr lang="en-US" dirty="0" err="1">
                <a:latin typeface="Times New Roman"/>
                <a:cs typeface="Times New Roman"/>
              </a:rPr>
              <a:t>getCount</a:t>
            </a:r>
            <a:r>
              <a:rPr lang="en-US" dirty="0">
                <a:latin typeface="Times New Roman"/>
                <a:cs typeface="Times New Roman"/>
              </a:rPr>
              <a:t>(</a:t>
            </a:r>
            <a:r>
              <a:rPr lang="en-US" dirty="0" err="1">
                <a:latin typeface="Times New Roman"/>
                <a:cs typeface="Times New Roman"/>
              </a:rPr>
              <a:t>w,f</a:t>
            </a:r>
            <a:r>
              <a:rPr lang="en-US" dirty="0">
                <a:latin typeface="Times New Roman"/>
                <a:cs typeface="Times New Roman"/>
              </a:rPr>
              <a:t>));</a:t>
            </a:r>
          </a:p>
          <a:p>
            <a:pPr>
              <a:lnSpc>
                <a:spcPct val="150000"/>
              </a:lnSpc>
            </a:pPr>
            <a:r>
              <a:rPr lang="en-US" dirty="0">
                <a:latin typeface="Times New Roman"/>
                <a:cs typeface="Times New Roman"/>
              </a:rPr>
              <a:t>end</a:t>
            </a:r>
          </a:p>
        </p:txBody>
      </p:sp>
      <p:sp>
        <p:nvSpPr>
          <p:cNvPr id="495623" name="Text Box 7"/>
          <p:cNvSpPr txBox="1">
            <a:spLocks noChangeArrowheads="1"/>
          </p:cNvSpPr>
          <p:nvPr/>
        </p:nvSpPr>
        <p:spPr bwMode="auto">
          <a:xfrm>
            <a:off x="4464241" y="4352817"/>
            <a:ext cx="50613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Using the partitioning method described in the examples above,  we obtain the </a:t>
            </a:r>
            <a:r>
              <a:rPr lang="en-US" dirty="0" smtClean="0">
                <a:solidFill>
                  <a:schemeClr val="hlink"/>
                </a:solidFill>
                <a:latin typeface="Times New Roman" charset="0"/>
              </a:rPr>
              <a:t>equivalence classes (next slide).</a:t>
            </a:r>
            <a:endParaRPr lang="en-US" dirty="0">
              <a:solidFill>
                <a:schemeClr val="hlink"/>
              </a:solidFill>
            </a:endParaRPr>
          </a:p>
        </p:txBody>
      </p:sp>
    </p:spTree>
    <p:extLst>
      <p:ext uri="{BB962C8B-B14F-4D97-AF65-F5344CB8AC3E}">
        <p14:creationId xmlns:p14="http://schemas.microsoft.com/office/powerpoint/2010/main" val="4045368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5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2" grpId="0"/>
      <p:bldP spid="49562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600">
                <a:latin typeface="Arial" charset="0"/>
              </a:rPr>
              <a:t>Example 2 (contd.)</a:t>
            </a:r>
            <a:endParaRPr lang="en-US">
              <a:latin typeface="Arial" charset="0"/>
            </a:endParaRPr>
          </a:p>
        </p:txBody>
      </p:sp>
      <p:graphicFrame>
        <p:nvGraphicFramePr>
          <p:cNvPr id="497713" name="Group 49"/>
          <p:cNvGraphicFramePr>
            <a:graphicFrameLocks noGrp="1"/>
          </p:cNvGraphicFramePr>
          <p:nvPr/>
        </p:nvGraphicFramePr>
        <p:xfrm>
          <a:off x="1203854" y="1957388"/>
          <a:ext cx="7960916" cy="4064001"/>
        </p:xfrm>
        <a:graphic>
          <a:graphicData uri="http://schemas.openxmlformats.org/drawingml/2006/table">
            <a:tbl>
              <a:tblPr/>
              <a:tblGrid>
                <a:gridCol w="2653639"/>
                <a:gridCol w="2653638"/>
                <a:gridCol w="2653639"/>
              </a:tblGrid>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Equivalence class</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w</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f</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E1</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non-null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exists, not empty</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E2</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non-null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does not exist</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E3</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non-null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exists, empty</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E4</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exists, not empty</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E5</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does not exist</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E6</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null</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exists, empty</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98177029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600">
                <a:latin typeface="Arial" charset="0"/>
              </a:rPr>
              <a:t>Example 2 (contd.)</a:t>
            </a:r>
            <a:endParaRPr lang="en-US">
              <a:latin typeface="Arial" charset="0"/>
            </a:endParaRPr>
          </a:p>
        </p:txBody>
      </p:sp>
      <p:sp>
        <p:nvSpPr>
          <p:cNvPr id="499749" name="Text Box 37"/>
          <p:cNvSpPr txBox="1">
            <a:spLocks noChangeArrowheads="1"/>
          </p:cNvSpPr>
          <p:nvPr/>
        </p:nvSpPr>
        <p:spPr bwMode="auto">
          <a:xfrm>
            <a:off x="776536" y="1844824"/>
            <a:ext cx="779237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Note  that  the number of equivalence classes without any knowledge of the program code is 2, whereas the number of equivalence classes derived with the knowledge of partial code is 6. </a:t>
            </a:r>
          </a:p>
        </p:txBody>
      </p:sp>
      <p:sp>
        <p:nvSpPr>
          <p:cNvPr id="499750" name="Text Box 38"/>
          <p:cNvSpPr txBox="1">
            <a:spLocks noChangeArrowheads="1"/>
          </p:cNvSpPr>
          <p:nvPr/>
        </p:nvSpPr>
        <p:spPr bwMode="auto">
          <a:xfrm>
            <a:off x="754990" y="4325938"/>
            <a:ext cx="744669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Of course, an experienced  tester will likely derive the six equivalence classes given above, and perhaps more,  even before the code is available </a:t>
            </a:r>
            <a:endParaRPr lang="en-US"/>
          </a:p>
        </p:txBody>
      </p:sp>
    </p:spTree>
    <p:extLst>
      <p:ext uri="{BB962C8B-B14F-4D97-AF65-F5344CB8AC3E}">
        <p14:creationId xmlns:p14="http://schemas.microsoft.com/office/powerpoint/2010/main" val="116190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49" grpId="0"/>
      <p:bldP spid="49975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3600">
                <a:latin typeface="Arial" charset="0"/>
              </a:rPr>
              <a:t>Equivalence classes based on program output</a:t>
            </a:r>
            <a:endParaRPr lang="en-US">
              <a:latin typeface="Arial" charset="0"/>
            </a:endParaRPr>
          </a:p>
        </p:txBody>
      </p:sp>
      <p:sp>
        <p:nvSpPr>
          <p:cNvPr id="501763" name="Text Box 3"/>
          <p:cNvSpPr txBox="1">
            <a:spLocks noChangeArrowheads="1"/>
          </p:cNvSpPr>
          <p:nvPr/>
        </p:nvSpPr>
        <p:spPr bwMode="auto">
          <a:xfrm>
            <a:off x="656961" y="2078039"/>
            <a:ext cx="8801894"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some cases the equivalence classes are based on the </a:t>
            </a:r>
            <a:r>
              <a:rPr lang="en-US" dirty="0">
                <a:solidFill>
                  <a:schemeClr val="hlink"/>
                </a:solidFill>
                <a:latin typeface="Times New Roman" charset="0"/>
              </a:rPr>
              <a:t>output </a:t>
            </a:r>
            <a:r>
              <a:rPr lang="en-US" dirty="0">
                <a:latin typeface="Times New Roman" charset="0"/>
              </a:rPr>
              <a:t>generated by the program. For example, suppose that a program outputs an integer. </a:t>
            </a:r>
          </a:p>
          <a:p>
            <a:pPr>
              <a:lnSpc>
                <a:spcPts val="3600"/>
              </a:lnSpc>
            </a:pPr>
            <a:r>
              <a:rPr lang="en-US" dirty="0">
                <a:latin typeface="Times New Roman" charset="0"/>
              </a:rPr>
              <a:t>It is worth asking: ``Does the program ever generate a 0? What are the maximum and minimum possible values of the output?"</a:t>
            </a:r>
          </a:p>
        </p:txBody>
      </p:sp>
      <p:sp>
        <p:nvSpPr>
          <p:cNvPr id="501765" name="Text Box 5"/>
          <p:cNvSpPr txBox="1">
            <a:spLocks noChangeArrowheads="1"/>
          </p:cNvSpPr>
          <p:nvPr/>
        </p:nvSpPr>
        <p:spPr bwMode="auto">
          <a:xfrm>
            <a:off x="619125" y="4829879"/>
            <a:ext cx="872966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These two questions lead to two the following equivalence classes based on outputs:</a:t>
            </a:r>
          </a:p>
        </p:txBody>
      </p:sp>
    </p:spTree>
    <p:extLst>
      <p:ext uri="{BB962C8B-B14F-4D97-AF65-F5344CB8AC3E}">
        <p14:creationId xmlns:p14="http://schemas.microsoft.com/office/powerpoint/2010/main" val="4252830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p:bldP spid="50176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3600">
                <a:latin typeface="Arial" charset="0"/>
              </a:rPr>
              <a:t>Equivalence classes based on program output (contd.)</a:t>
            </a:r>
            <a:endParaRPr lang="en-US">
              <a:latin typeface="Arial" charset="0"/>
            </a:endParaRPr>
          </a:p>
        </p:txBody>
      </p:sp>
      <p:sp>
        <p:nvSpPr>
          <p:cNvPr id="503812" name="Text Box 4"/>
          <p:cNvSpPr txBox="1">
            <a:spLocks noChangeArrowheads="1"/>
          </p:cNvSpPr>
          <p:nvPr/>
        </p:nvSpPr>
        <p:spPr bwMode="auto">
          <a:xfrm>
            <a:off x="416496" y="2049464"/>
            <a:ext cx="87296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E1: Output value v is 0.</a:t>
            </a:r>
          </a:p>
          <a:p>
            <a:r>
              <a:rPr lang="en-US" dirty="0">
                <a:latin typeface="Times New Roman" charset="0"/>
              </a:rPr>
              <a:t>E2: Output value v  is the maximum possible. </a:t>
            </a:r>
          </a:p>
          <a:p>
            <a:r>
              <a:rPr lang="en-US" dirty="0">
                <a:latin typeface="Times New Roman" charset="0"/>
              </a:rPr>
              <a:t>E3: Output value v  is the minimum  possible. </a:t>
            </a:r>
          </a:p>
          <a:p>
            <a:r>
              <a:rPr lang="en-US" dirty="0">
                <a:latin typeface="Times New Roman" charset="0"/>
              </a:rPr>
              <a:t>E4: All other output values. </a:t>
            </a:r>
            <a:endParaRPr lang="en-US" dirty="0"/>
          </a:p>
        </p:txBody>
      </p:sp>
      <p:sp>
        <p:nvSpPr>
          <p:cNvPr id="503813" name="Text Box 5"/>
          <p:cNvSpPr txBox="1">
            <a:spLocks noChangeArrowheads="1"/>
          </p:cNvSpPr>
          <p:nvPr/>
        </p:nvSpPr>
        <p:spPr bwMode="auto">
          <a:xfrm>
            <a:off x="344488" y="4437112"/>
            <a:ext cx="873310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Based on the </a:t>
            </a:r>
            <a:r>
              <a:rPr lang="en-US" dirty="0">
                <a:solidFill>
                  <a:schemeClr val="hlink"/>
                </a:solidFill>
                <a:latin typeface="Times New Roman" charset="0"/>
              </a:rPr>
              <a:t>output equivalence</a:t>
            </a:r>
            <a:r>
              <a:rPr lang="en-US" dirty="0">
                <a:latin typeface="Times New Roman" charset="0"/>
              </a:rPr>
              <a:t> classes one may now derive equivalence classes for the inputs. </a:t>
            </a:r>
            <a:r>
              <a:rPr lang="en-US" dirty="0" smtClean="0">
                <a:latin typeface="Times New Roman" charset="0"/>
              </a:rPr>
              <a:t>Thus, each </a:t>
            </a:r>
            <a:r>
              <a:rPr lang="en-US" dirty="0">
                <a:latin typeface="Times New Roman" charset="0"/>
              </a:rPr>
              <a:t>of the four classes given above might lead to one equivalence class consisting of inputs.</a:t>
            </a:r>
          </a:p>
        </p:txBody>
      </p:sp>
    </p:spTree>
    <p:extLst>
      <p:ext uri="{BB962C8B-B14F-4D97-AF65-F5344CB8AC3E}">
        <p14:creationId xmlns:p14="http://schemas.microsoft.com/office/powerpoint/2010/main" val="1605892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2" grpId="0"/>
      <p:bldP spid="50381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3600">
                <a:latin typeface="Arial" charset="0"/>
              </a:rPr>
              <a:t>Equivalence classes for variables: range</a:t>
            </a:r>
            <a:endParaRPr lang="en-US">
              <a:latin typeface="Arial" charset="0"/>
            </a:endParaRPr>
          </a:p>
        </p:txBody>
      </p:sp>
      <p:graphicFrame>
        <p:nvGraphicFramePr>
          <p:cNvPr id="505928" name="Group 72"/>
          <p:cNvGraphicFramePr>
            <a:graphicFrameLocks noGrp="1"/>
          </p:cNvGraphicFramePr>
          <p:nvPr>
            <p:extLst>
              <p:ext uri="{D42A27DB-BD31-4B8C-83A1-F6EECF244321}">
                <p14:modId xmlns:p14="http://schemas.microsoft.com/office/powerpoint/2010/main" val="1749001550"/>
              </p:ext>
            </p:extLst>
          </p:nvPr>
        </p:nvGraphicFramePr>
        <p:xfrm>
          <a:off x="1856656" y="1484784"/>
          <a:ext cx="6136217" cy="4751388"/>
        </p:xfrm>
        <a:graphic>
          <a:graphicData uri="http://schemas.openxmlformats.org/drawingml/2006/table">
            <a:tbl>
              <a:tblPr/>
              <a:tblGrid>
                <a:gridCol w="2421467"/>
                <a:gridCol w="1857375"/>
                <a:gridCol w="1857375"/>
              </a:tblGrid>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Eq. Classes</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Example</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19288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One class with values inside the range and two with values outside  the range.</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speed </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sym typeface="Symbol" charset="0"/>
                        </a:rPr>
                        <a:t></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[60..90]</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{50}, {75}, {92}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5175">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8E39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area: float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area</a:t>
                      </a: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sym typeface="Symbol" charset="0"/>
                        </a:rPr>
                        <a:t>0.0</a:t>
                      </a: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{{-1.0}, {15.52}}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3263">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age: int</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 {56}, {132}}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6275">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charset="0"/>
                          <a:ea typeface="ＭＳ Ｐゴシック" charset="0"/>
                          <a:cs typeface="ＭＳ Ｐゴシック" charset="0"/>
                        </a:rPr>
                        <a:t>letter:bool</a:t>
                      </a: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{{J}, {3}}</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3210" name="Line 62"/>
          <p:cNvSpPr>
            <a:spLocks noChangeShapeType="1"/>
          </p:cNvSpPr>
          <p:nvPr/>
        </p:nvSpPr>
        <p:spPr bwMode="auto">
          <a:xfrm>
            <a:off x="4290881" y="1844824"/>
            <a:ext cx="3687233"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3211" name="Text Box 63"/>
          <p:cNvSpPr txBox="1">
            <a:spLocks noChangeArrowheads="1"/>
          </p:cNvSpPr>
          <p:nvPr/>
        </p:nvSpPr>
        <p:spPr bwMode="auto">
          <a:xfrm>
            <a:off x="4466300" y="1795290"/>
            <a:ext cx="1319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dirty="0"/>
              <a:t>Constraints</a:t>
            </a:r>
          </a:p>
        </p:txBody>
      </p:sp>
      <p:sp>
        <p:nvSpPr>
          <p:cNvPr id="93212" name="Text Box 64"/>
          <p:cNvSpPr txBox="1">
            <a:spLocks noChangeArrowheads="1"/>
          </p:cNvSpPr>
          <p:nvPr/>
        </p:nvSpPr>
        <p:spPr bwMode="auto">
          <a:xfrm>
            <a:off x="6432021" y="1806402"/>
            <a:ext cx="1802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1800"/>
              <a:t>Classes</a:t>
            </a:r>
          </a:p>
        </p:txBody>
      </p:sp>
    </p:spTree>
    <p:extLst>
      <p:ext uri="{BB962C8B-B14F-4D97-AF65-F5344CB8AC3E}">
        <p14:creationId xmlns:p14="http://schemas.microsoft.com/office/powerpoint/2010/main" val="11473561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1.3 Requirements</a:t>
            </a:r>
            <a:r>
              <a:rPr lang="en-US" sz="2800" dirty="0">
                <a:solidFill>
                  <a:schemeClr val="folHlink"/>
                </a:solidFill>
                <a:latin typeface="Century Gothic" charset="0"/>
                <a:ea typeface="Osaka" charset="0"/>
                <a:cs typeface="Osaka" charset="0"/>
              </a:rPr>
              <a:t>, </a:t>
            </a:r>
            <a:r>
              <a:rPr lang="en-US" sz="2800" dirty="0" smtClean="0">
                <a:solidFill>
                  <a:schemeClr val="folHlink"/>
                </a:solidFill>
                <a:latin typeface="Century Gothic" charset="0"/>
                <a:ea typeface="Osaka" charset="0"/>
                <a:cs typeface="Osaka" charset="0"/>
              </a:rPr>
              <a:t>behavior, and correctness</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52003205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600">
                <a:latin typeface="Arial" charset="0"/>
              </a:rPr>
              <a:t>Equivalence classes for variables: strings</a:t>
            </a:r>
            <a:endParaRPr lang="en-US">
              <a:latin typeface="Arial" charset="0"/>
            </a:endParaRPr>
          </a:p>
        </p:txBody>
      </p:sp>
      <p:graphicFrame>
        <p:nvGraphicFramePr>
          <p:cNvPr id="507943" name="Group 39"/>
          <p:cNvGraphicFramePr>
            <a:graphicFrameLocks noGrp="1"/>
          </p:cNvGraphicFramePr>
          <p:nvPr>
            <p:extLst>
              <p:ext uri="{D42A27DB-BD31-4B8C-83A1-F6EECF244321}">
                <p14:modId xmlns:p14="http://schemas.microsoft.com/office/powerpoint/2010/main" val="491643709"/>
              </p:ext>
            </p:extLst>
          </p:nvPr>
        </p:nvGraphicFramePr>
        <p:xfrm>
          <a:off x="704529" y="2307641"/>
          <a:ext cx="7091288" cy="2598317"/>
        </p:xfrm>
        <a:graphic>
          <a:graphicData uri="http://schemas.openxmlformats.org/drawingml/2006/table">
            <a:tbl>
              <a:tblPr/>
              <a:tblGrid>
                <a:gridCol w="3024335"/>
                <a:gridCol w="1920487"/>
                <a:gridCol w="2146466"/>
              </a:tblGrid>
              <a:tr h="6780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charset="0"/>
                          <a:ea typeface="ＭＳ Ｐゴシック" charset="0"/>
                          <a:cs typeface="ＭＳ Ｐゴシック" charset="0"/>
                        </a:rPr>
                        <a:t>Equivalence </a:t>
                      </a:r>
                      <a:r>
                        <a:rPr kumimoji="0" lang="en-US" sz="2000" b="0" i="0" u="none" strike="noStrike" cap="none" normalizeH="0" baseline="0" dirty="0">
                          <a:ln>
                            <a:noFill/>
                          </a:ln>
                          <a:solidFill>
                            <a:srgbClr val="FF0000"/>
                          </a:solidFill>
                          <a:effectLst/>
                          <a:latin typeface="Times New Roman" charset="0"/>
                          <a:ea typeface="ＭＳ Ｐゴシック" charset="0"/>
                          <a:cs typeface="ＭＳ Ｐゴシック" charset="0"/>
                        </a:rPr>
                        <a:t>Classes</a:t>
                      </a:r>
                    </a:p>
                  </a:txBody>
                  <a:tcPr marL="99060" marR="99060" marT="45733" marB="457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charset="0"/>
                          <a:ea typeface="ＭＳ Ｐゴシック" charset="0"/>
                          <a:cs typeface="ＭＳ Ｐゴシック" charset="0"/>
                        </a:rPr>
                        <a:t>Example</a:t>
                      </a:r>
                    </a:p>
                  </a:txBody>
                  <a:tcPr marL="99060" marR="99060" marT="45733" marB="4573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1615887">
                <a:tc>
                  <a:txBody>
                    <a:bodyPr/>
                    <a:lstStyle/>
                    <a:p>
                      <a:pPr marL="0" marR="0" lvl="0" indent="0" algn="l" defTabSz="914400" rtl="0" eaLnBrk="0" fontAlgn="base" latinLnBrk="0" hangingPunct="0">
                        <a:lnSpc>
                          <a:spcPts val="36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At least one containing all legal strings and one all illegal strings based on any constraints.</a:t>
                      </a:r>
                    </a:p>
                  </a:txBody>
                  <a:tcPr marL="99060" marR="99060" marT="45733" marB="4573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firstname: </a:t>
                      </a: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sym typeface="Symbol" charset="0"/>
                        </a:rPr>
                        <a:t>string</a:t>
                      </a: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L="99060" marR="99060" marT="45733" marB="4573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sym typeface="Symbol" charset="0"/>
                        </a:rPr>
                        <a:t></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{Sue}, {</a:t>
                      </a:r>
                      <a:r>
                        <a:rPr kumimoji="0" lang="en-US" sz="2000" b="0" i="0" u="none" strike="noStrike" cap="none" normalizeH="0" baseline="0" dirty="0" err="1">
                          <a:ln>
                            <a:noFill/>
                          </a:ln>
                          <a:solidFill>
                            <a:schemeClr val="tx1"/>
                          </a:solidFill>
                          <a:effectLst/>
                          <a:latin typeface="Times New Roman" charset="0"/>
                          <a:ea typeface="ＭＳ Ｐゴシック" charset="0"/>
                          <a:cs typeface="ＭＳ Ｐゴシック" charset="0"/>
                        </a:rPr>
                        <a:t>Loooong</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Name}}</a:t>
                      </a:r>
                    </a:p>
                  </a:txBody>
                  <a:tcPr marL="99060" marR="99060" marT="45733" marB="4573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5248" name="Line 29"/>
          <p:cNvSpPr>
            <a:spLocks noChangeShapeType="1"/>
          </p:cNvSpPr>
          <p:nvPr/>
        </p:nvSpPr>
        <p:spPr bwMode="auto">
          <a:xfrm flipV="1">
            <a:off x="3728865" y="2669591"/>
            <a:ext cx="4048034" cy="838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95249" name="Text Box 30"/>
          <p:cNvSpPr txBox="1">
            <a:spLocks noChangeArrowheads="1"/>
          </p:cNvSpPr>
          <p:nvPr/>
        </p:nvSpPr>
        <p:spPr bwMode="auto">
          <a:xfrm>
            <a:off x="4079813" y="2590217"/>
            <a:ext cx="1353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Constraints</a:t>
            </a:r>
          </a:p>
        </p:txBody>
      </p:sp>
      <p:sp>
        <p:nvSpPr>
          <p:cNvPr id="95250" name="Text Box 31"/>
          <p:cNvSpPr txBox="1">
            <a:spLocks noChangeArrowheads="1"/>
          </p:cNvSpPr>
          <p:nvPr/>
        </p:nvSpPr>
        <p:spPr bwMode="auto">
          <a:xfrm>
            <a:off x="5968306" y="2601329"/>
            <a:ext cx="180234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Classes</a:t>
            </a:r>
          </a:p>
        </p:txBody>
      </p:sp>
    </p:spTree>
    <p:extLst>
      <p:ext uri="{BB962C8B-B14F-4D97-AF65-F5344CB8AC3E}">
        <p14:creationId xmlns:p14="http://schemas.microsoft.com/office/powerpoint/2010/main" val="164439410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3600">
                <a:latin typeface="Arial" charset="0"/>
              </a:rPr>
              <a:t>Equivalence classes for variables: enumeration</a:t>
            </a:r>
            <a:endParaRPr lang="en-US">
              <a:latin typeface="Arial" charset="0"/>
            </a:endParaRPr>
          </a:p>
        </p:txBody>
      </p:sp>
      <p:graphicFrame>
        <p:nvGraphicFramePr>
          <p:cNvPr id="510004" name="Group 52"/>
          <p:cNvGraphicFramePr>
            <a:graphicFrameLocks noGrp="1"/>
          </p:cNvGraphicFramePr>
          <p:nvPr>
            <p:extLst>
              <p:ext uri="{D42A27DB-BD31-4B8C-83A1-F6EECF244321}">
                <p14:modId xmlns:p14="http://schemas.microsoft.com/office/powerpoint/2010/main" val="1245403832"/>
              </p:ext>
            </p:extLst>
          </p:nvPr>
        </p:nvGraphicFramePr>
        <p:xfrm>
          <a:off x="1224492" y="2239964"/>
          <a:ext cx="7457017" cy="2057401"/>
        </p:xfrm>
        <a:graphic>
          <a:graphicData uri="http://schemas.openxmlformats.org/drawingml/2006/table">
            <a:tbl>
              <a:tblPr/>
              <a:tblGrid>
                <a:gridCol w="2942564"/>
                <a:gridCol w="2258086"/>
                <a:gridCol w="2256367"/>
              </a:tblGrid>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07" charset="0"/>
                        </a:rPr>
                        <a:t>Equivalence </a:t>
                      </a:r>
                      <a:r>
                        <a:rPr kumimoji="0" lang="en-US" sz="2000" b="0" i="0" u="none" strike="noStrike" cap="none" normalizeH="0" baseline="0" dirty="0">
                          <a:ln>
                            <a:noFill/>
                          </a:ln>
                          <a:solidFill>
                            <a:srgbClr val="FF0000"/>
                          </a:solidFill>
                          <a:effectLst/>
                          <a:latin typeface="Times New Roman" pitchFamily="-107" charset="0"/>
                        </a:rPr>
                        <a:t>Classes</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rPr>
                        <a:t>Example</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703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Each value in a separate class</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autocolor:{red, blue, green}</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{{red,} {blue}, {green}}</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07" charset="0"/>
                      </a:endParaRP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up:boolean</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07" charset="0"/>
                        </a:rPr>
                        <a:t>{{true}, {false}}</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7300" name="Line 19"/>
          <p:cNvSpPr>
            <a:spLocks noChangeShapeType="1"/>
          </p:cNvSpPr>
          <p:nvPr/>
        </p:nvSpPr>
        <p:spPr bwMode="auto">
          <a:xfrm flipV="1">
            <a:off x="4151577" y="2577156"/>
            <a:ext cx="4457700" cy="15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97301" name="Text Box 20"/>
          <p:cNvSpPr txBox="1">
            <a:spLocks noChangeArrowheads="1"/>
          </p:cNvSpPr>
          <p:nvPr/>
        </p:nvSpPr>
        <p:spPr bwMode="auto">
          <a:xfrm>
            <a:off x="4227248" y="2522538"/>
            <a:ext cx="1353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Constraints</a:t>
            </a:r>
          </a:p>
        </p:txBody>
      </p:sp>
      <p:sp>
        <p:nvSpPr>
          <p:cNvPr id="97302" name="Text Box 21"/>
          <p:cNvSpPr txBox="1">
            <a:spLocks noChangeArrowheads="1"/>
          </p:cNvSpPr>
          <p:nvPr/>
        </p:nvSpPr>
        <p:spPr bwMode="auto">
          <a:xfrm>
            <a:off x="6585083" y="2517776"/>
            <a:ext cx="180234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Classes</a:t>
            </a:r>
          </a:p>
        </p:txBody>
      </p:sp>
    </p:spTree>
    <p:extLst>
      <p:ext uri="{BB962C8B-B14F-4D97-AF65-F5344CB8AC3E}">
        <p14:creationId xmlns:p14="http://schemas.microsoft.com/office/powerpoint/2010/main" val="48963634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3600">
                <a:latin typeface="Arial" charset="0"/>
              </a:rPr>
              <a:t>Equivalence classes for variables: arrays</a:t>
            </a:r>
            <a:endParaRPr lang="en-US">
              <a:latin typeface="Arial" charset="0"/>
            </a:endParaRPr>
          </a:p>
        </p:txBody>
      </p:sp>
      <p:graphicFrame>
        <p:nvGraphicFramePr>
          <p:cNvPr id="512035" name="Group 35"/>
          <p:cNvGraphicFramePr>
            <a:graphicFrameLocks noGrp="1"/>
          </p:cNvGraphicFramePr>
          <p:nvPr>
            <p:extLst>
              <p:ext uri="{D42A27DB-BD31-4B8C-83A1-F6EECF244321}">
                <p14:modId xmlns:p14="http://schemas.microsoft.com/office/powerpoint/2010/main" val="2781716150"/>
              </p:ext>
            </p:extLst>
          </p:nvPr>
        </p:nvGraphicFramePr>
        <p:xfrm>
          <a:off x="1224492" y="2125664"/>
          <a:ext cx="7457017" cy="3168408"/>
        </p:xfrm>
        <a:graphic>
          <a:graphicData uri="http://schemas.openxmlformats.org/drawingml/2006/table">
            <a:tbl>
              <a:tblPr/>
              <a:tblGrid>
                <a:gridCol w="2942564"/>
                <a:gridCol w="2258086"/>
                <a:gridCol w="2256367"/>
              </a:tblGrid>
              <a:tr h="7909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07" charset="0"/>
                        </a:rPr>
                        <a:t>Equivalence </a:t>
                      </a:r>
                      <a:r>
                        <a:rPr kumimoji="0" lang="en-US" sz="2000" b="0" i="0" u="none" strike="noStrike" cap="none" normalizeH="0" baseline="0" dirty="0">
                          <a:ln>
                            <a:noFill/>
                          </a:ln>
                          <a:solidFill>
                            <a:srgbClr val="FF0000"/>
                          </a:solidFill>
                          <a:effectLst/>
                          <a:latin typeface="Times New Roman" pitchFamily="-107" charset="0"/>
                        </a:rPr>
                        <a:t>Classes</a:t>
                      </a:r>
                    </a:p>
                  </a:txBody>
                  <a:tcPr marL="99060" marR="99060" marT="45731" marB="4573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rPr>
                        <a:t>Example</a:t>
                      </a:r>
                    </a:p>
                  </a:txBody>
                  <a:tcPr marL="99060" marR="99060" marT="45731" marB="4573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2240582">
                <a:tc>
                  <a:txBody>
                    <a:bodyPr/>
                    <a:lstStyle/>
                    <a:p>
                      <a:pPr marL="0" marR="0" lvl="0" indent="0" algn="l" defTabSz="914400" rtl="0" eaLnBrk="0" fontAlgn="base" latinLnBrk="0" hangingPunct="0">
                        <a:lnSpc>
                          <a:spcPts val="36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07" charset="0"/>
                        </a:rPr>
                        <a:t>One class containing all legal arrays, one containing the empty array, and one containing a larger than expected array.</a:t>
                      </a:r>
                    </a:p>
                  </a:txBody>
                  <a:tcPr marL="99060" marR="99060" marT="45731" marB="4573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int [ ] aName: new int[3];</a:t>
                      </a:r>
                    </a:p>
                  </a:txBody>
                  <a:tcPr marL="99060" marR="99060" marT="45731" marB="4573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07" charset="0"/>
                        </a:rPr>
                        <a:t>{[ ]}, {[-10, 20]}, {[-9, 0, 12, 15]}</a:t>
                      </a:r>
                    </a:p>
                  </a:txBody>
                  <a:tcPr marL="99060" marR="99060" marT="45731" marB="4573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9344" name="Line 32"/>
          <p:cNvSpPr>
            <a:spLocks noChangeShapeType="1"/>
          </p:cNvSpPr>
          <p:nvPr/>
        </p:nvSpPr>
        <p:spPr bwMode="auto">
          <a:xfrm flipV="1">
            <a:off x="4167708" y="2491308"/>
            <a:ext cx="4457700" cy="15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99345" name="Text Box 33"/>
          <p:cNvSpPr txBox="1">
            <a:spLocks noChangeArrowheads="1"/>
          </p:cNvSpPr>
          <p:nvPr/>
        </p:nvSpPr>
        <p:spPr bwMode="auto">
          <a:xfrm>
            <a:off x="4249207" y="2452826"/>
            <a:ext cx="1353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Constraints</a:t>
            </a:r>
          </a:p>
        </p:txBody>
      </p:sp>
      <p:sp>
        <p:nvSpPr>
          <p:cNvPr id="99346" name="Text Box 34"/>
          <p:cNvSpPr txBox="1">
            <a:spLocks noChangeArrowheads="1"/>
          </p:cNvSpPr>
          <p:nvPr/>
        </p:nvSpPr>
        <p:spPr bwMode="auto">
          <a:xfrm>
            <a:off x="6607042" y="2448064"/>
            <a:ext cx="180234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Classes</a:t>
            </a:r>
          </a:p>
        </p:txBody>
      </p:sp>
    </p:spTree>
    <p:extLst>
      <p:ext uri="{BB962C8B-B14F-4D97-AF65-F5344CB8AC3E}">
        <p14:creationId xmlns:p14="http://schemas.microsoft.com/office/powerpoint/2010/main" val="110083081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600">
                <a:latin typeface="Arial" charset="0"/>
              </a:rPr>
              <a:t>Equivalence classes for variables: compound data type</a:t>
            </a:r>
            <a:endParaRPr lang="en-US">
              <a:latin typeface="Arial" charset="0"/>
            </a:endParaRPr>
          </a:p>
        </p:txBody>
      </p:sp>
      <p:sp>
        <p:nvSpPr>
          <p:cNvPr id="514067" name="Text Box 19"/>
          <p:cNvSpPr txBox="1">
            <a:spLocks noChangeArrowheads="1"/>
          </p:cNvSpPr>
          <p:nvPr/>
        </p:nvSpPr>
        <p:spPr bwMode="auto">
          <a:xfrm>
            <a:off x="304403" y="2132013"/>
            <a:ext cx="918368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Arrays in Java and records,  or structures,  in C++, are compound types. Such input  types may arise while testing components of an application such as a function or an object. </a:t>
            </a:r>
          </a:p>
        </p:txBody>
      </p:sp>
      <p:sp>
        <p:nvSpPr>
          <p:cNvPr id="514068" name="Text Box 20"/>
          <p:cNvSpPr txBox="1">
            <a:spLocks noChangeArrowheads="1"/>
          </p:cNvSpPr>
          <p:nvPr/>
        </p:nvSpPr>
        <p:spPr bwMode="auto">
          <a:xfrm>
            <a:off x="304404" y="3775075"/>
            <a:ext cx="897387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While generating equivalence classes for such inputs, one must consider legal and illegal values for each component of the structure. The next example illustrates the derivation of equivalence classes for an input variable that has a compound type.</a:t>
            </a:r>
            <a:endParaRPr lang="en-US"/>
          </a:p>
        </p:txBody>
      </p:sp>
    </p:spTree>
    <p:extLst>
      <p:ext uri="{BB962C8B-B14F-4D97-AF65-F5344CB8AC3E}">
        <p14:creationId xmlns:p14="http://schemas.microsoft.com/office/powerpoint/2010/main" val="3468746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67" grpId="0"/>
      <p:bldP spid="51406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600" dirty="0">
                <a:latin typeface="Arial" charset="0"/>
              </a:rPr>
              <a:t>Equivalence classes for variables: compound data type: Example</a:t>
            </a:r>
            <a:endParaRPr lang="en-US" dirty="0">
              <a:latin typeface="Arial" charset="0"/>
            </a:endParaRPr>
          </a:p>
        </p:txBody>
      </p:sp>
      <p:sp>
        <p:nvSpPr>
          <p:cNvPr id="103427" name="Text Box 4"/>
          <p:cNvSpPr txBox="1">
            <a:spLocks noChangeArrowheads="1"/>
          </p:cNvSpPr>
          <p:nvPr/>
        </p:nvSpPr>
        <p:spPr bwMode="auto">
          <a:xfrm>
            <a:off x="416496" y="1556792"/>
            <a:ext cx="897387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b="1" dirty="0" err="1">
                <a:latin typeface="Times New Roman"/>
                <a:cs typeface="Times New Roman"/>
              </a:rPr>
              <a:t>struct</a:t>
            </a:r>
            <a:r>
              <a:rPr lang="en-US" dirty="0">
                <a:latin typeface="Times New Roman"/>
                <a:cs typeface="Times New Roman"/>
              </a:rPr>
              <a:t> transcript</a:t>
            </a:r>
          </a:p>
          <a:p>
            <a:r>
              <a:rPr lang="en-US" dirty="0">
                <a:latin typeface="Times New Roman"/>
                <a:cs typeface="Times New Roman"/>
              </a:rPr>
              <a:t>	{</a:t>
            </a:r>
          </a:p>
          <a:p>
            <a:r>
              <a:rPr lang="en-US" dirty="0">
                <a:latin typeface="Times New Roman"/>
                <a:cs typeface="Times New Roman"/>
              </a:rPr>
              <a:t>		string </a:t>
            </a:r>
            <a:r>
              <a:rPr lang="en-US" dirty="0" err="1">
                <a:latin typeface="Times New Roman"/>
                <a:cs typeface="Times New Roman"/>
              </a:rPr>
              <a:t>fName</a:t>
            </a:r>
            <a:r>
              <a:rPr lang="en-US" dirty="0">
                <a:latin typeface="Times New Roman"/>
                <a:cs typeface="Times New Roman"/>
              </a:rPr>
              <a:t>; // First name.</a:t>
            </a:r>
          </a:p>
          <a:p>
            <a:r>
              <a:rPr lang="en-US" dirty="0">
                <a:latin typeface="Times New Roman"/>
                <a:cs typeface="Times New Roman"/>
              </a:rPr>
              <a:t>		string </a:t>
            </a:r>
            <a:r>
              <a:rPr lang="en-US" dirty="0" err="1">
                <a:latin typeface="Times New Roman"/>
                <a:cs typeface="Times New Roman"/>
              </a:rPr>
              <a:t>lName</a:t>
            </a:r>
            <a:r>
              <a:rPr lang="en-US" dirty="0">
                <a:latin typeface="Times New Roman"/>
                <a:cs typeface="Times New Roman"/>
              </a:rPr>
              <a:t>; //  Last name.</a:t>
            </a:r>
          </a:p>
          <a:p>
            <a:r>
              <a:rPr lang="en-US" dirty="0">
                <a:latin typeface="Times New Roman"/>
                <a:cs typeface="Times New Roman"/>
              </a:rPr>
              <a:t>		string </a:t>
            </a:r>
            <a:r>
              <a:rPr lang="en-US" dirty="0" err="1">
                <a:latin typeface="Times New Roman"/>
                <a:cs typeface="Times New Roman"/>
              </a:rPr>
              <a:t>cTitle</a:t>
            </a:r>
            <a:r>
              <a:rPr lang="en-US" dirty="0">
                <a:latin typeface="Times New Roman"/>
                <a:cs typeface="Times New Roman"/>
              </a:rPr>
              <a:t> [200]; // Course titles.</a:t>
            </a:r>
          </a:p>
          <a:p>
            <a:r>
              <a:rPr lang="en-US" dirty="0">
                <a:latin typeface="Times New Roman"/>
                <a:cs typeface="Times New Roman"/>
              </a:rPr>
              <a:t>		char grades [200]; // Letter grades corresponding 					to course titles.</a:t>
            </a:r>
          </a:p>
          <a:p>
            <a:r>
              <a:rPr lang="en-US" dirty="0">
                <a:latin typeface="Times New Roman"/>
                <a:cs typeface="Times New Roman"/>
              </a:rPr>
              <a:t>}</a:t>
            </a:r>
          </a:p>
        </p:txBody>
      </p:sp>
      <p:sp>
        <p:nvSpPr>
          <p:cNvPr id="516101" name="Text Box 5"/>
          <p:cNvSpPr txBox="1">
            <a:spLocks noChangeArrowheads="1"/>
          </p:cNvSpPr>
          <p:nvPr/>
        </p:nvSpPr>
        <p:spPr bwMode="auto">
          <a:xfrm>
            <a:off x="488504" y="5236815"/>
            <a:ext cx="8674629"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solidFill>
                  <a:schemeClr val="hlink"/>
                </a:solidFill>
                <a:latin typeface="Times New Roman"/>
                <a:cs typeface="Times New Roman"/>
              </a:rPr>
              <a:t>In-class exercise: Derive equivalence classes for each component of R and combine them!</a:t>
            </a:r>
          </a:p>
        </p:txBody>
      </p:sp>
    </p:spTree>
    <p:extLst>
      <p:ext uri="{BB962C8B-B14F-4D97-AF65-F5344CB8AC3E}">
        <p14:creationId xmlns:p14="http://schemas.microsoft.com/office/powerpoint/2010/main" val="74507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3600" dirty="0" err="1" smtClean="0">
                <a:latin typeface="Arial" charset="0"/>
              </a:rPr>
              <a:t>uni</a:t>
            </a:r>
            <a:r>
              <a:rPr lang="en-US" sz="3600" dirty="0" smtClean="0">
                <a:latin typeface="Arial" charset="0"/>
              </a:rPr>
              <a:t>-dimensional </a:t>
            </a:r>
            <a:r>
              <a:rPr lang="en-US" sz="3600" dirty="0">
                <a:latin typeface="Arial" charset="0"/>
              </a:rPr>
              <a:t>partitioning</a:t>
            </a:r>
            <a:endParaRPr lang="en-US" dirty="0">
              <a:latin typeface="Arial" charset="0"/>
            </a:endParaRPr>
          </a:p>
        </p:txBody>
      </p:sp>
      <p:sp>
        <p:nvSpPr>
          <p:cNvPr id="105475" name="Text Box 5"/>
          <p:cNvSpPr txBox="1">
            <a:spLocks noChangeArrowheads="1"/>
          </p:cNvSpPr>
          <p:nvPr/>
        </p:nvSpPr>
        <p:spPr bwMode="auto">
          <a:xfrm>
            <a:off x="481542" y="1995488"/>
            <a:ext cx="913381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One way to partition the input domain is to consider one input variable at a time. </a:t>
            </a:r>
            <a:r>
              <a:rPr lang="en-US" dirty="0" smtClean="0">
                <a:latin typeface="Times New Roman" charset="0"/>
              </a:rPr>
              <a:t>Thus, each </a:t>
            </a:r>
            <a:r>
              <a:rPr lang="en-US" dirty="0">
                <a:latin typeface="Times New Roman" charset="0"/>
              </a:rPr>
              <a:t>input variable leads to a partition of the input domain. We refer to this style of partitioning as </a:t>
            </a:r>
            <a:r>
              <a:rPr lang="en-US" dirty="0" err="1" smtClean="0">
                <a:solidFill>
                  <a:schemeClr val="hlink"/>
                </a:solidFill>
                <a:latin typeface="Times New Roman" charset="0"/>
              </a:rPr>
              <a:t>uni</a:t>
            </a:r>
            <a:r>
              <a:rPr lang="en-US" dirty="0" smtClean="0">
                <a:solidFill>
                  <a:schemeClr val="hlink"/>
                </a:solidFill>
                <a:latin typeface="Times New Roman" charset="0"/>
              </a:rPr>
              <a:t>-dimensional </a:t>
            </a:r>
            <a:r>
              <a:rPr lang="en-US" dirty="0">
                <a:latin typeface="Times New Roman" charset="0"/>
              </a:rPr>
              <a:t>equivalence partitioning or simply </a:t>
            </a:r>
            <a:r>
              <a:rPr lang="en-US" dirty="0" err="1" smtClean="0">
                <a:solidFill>
                  <a:schemeClr val="hlink"/>
                </a:solidFill>
                <a:latin typeface="Times New Roman" charset="0"/>
              </a:rPr>
              <a:t>uni</a:t>
            </a:r>
            <a:r>
              <a:rPr lang="en-US" dirty="0" smtClean="0">
                <a:solidFill>
                  <a:schemeClr val="hlink"/>
                </a:solidFill>
                <a:latin typeface="Times New Roman" charset="0"/>
              </a:rPr>
              <a:t>-dimensional</a:t>
            </a:r>
            <a:r>
              <a:rPr lang="en-US" dirty="0" smtClean="0">
                <a:latin typeface="Times New Roman" charset="0"/>
              </a:rPr>
              <a:t> </a:t>
            </a:r>
            <a:r>
              <a:rPr lang="en-US" dirty="0">
                <a:latin typeface="Times New Roman" charset="0"/>
              </a:rPr>
              <a:t>partitioning.  </a:t>
            </a:r>
          </a:p>
          <a:p>
            <a:endParaRPr lang="en-US" dirty="0">
              <a:latin typeface="Times New Roman" charset="0"/>
            </a:endParaRPr>
          </a:p>
          <a:p>
            <a:r>
              <a:rPr lang="en-US" i="1" dirty="0">
                <a:latin typeface="Times New Roman" charset="0"/>
              </a:rPr>
              <a:t>This type of partitioning is </a:t>
            </a:r>
            <a:r>
              <a:rPr lang="en-US" i="1" dirty="0" smtClean="0">
                <a:latin typeface="Times New Roman" charset="0"/>
              </a:rPr>
              <a:t>used commonly.</a:t>
            </a:r>
            <a:endParaRPr lang="en-US" dirty="0"/>
          </a:p>
        </p:txBody>
      </p:sp>
    </p:spTree>
    <p:extLst>
      <p:ext uri="{BB962C8B-B14F-4D97-AF65-F5344CB8AC3E}">
        <p14:creationId xmlns:p14="http://schemas.microsoft.com/office/powerpoint/2010/main" val="2683365122"/>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600">
                <a:latin typeface="Arial" charset="0"/>
              </a:rPr>
              <a:t>Multidimensional partitioning</a:t>
            </a:r>
            <a:endParaRPr lang="en-US">
              <a:latin typeface="Arial" charset="0"/>
            </a:endParaRPr>
          </a:p>
        </p:txBody>
      </p:sp>
      <p:sp>
        <p:nvSpPr>
          <p:cNvPr id="520196" name="Text Box 4"/>
          <p:cNvSpPr txBox="1">
            <a:spLocks noChangeArrowheads="1"/>
          </p:cNvSpPr>
          <p:nvPr/>
        </p:nvSpPr>
        <p:spPr bwMode="auto">
          <a:xfrm>
            <a:off x="560512" y="1556792"/>
            <a:ext cx="873826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Another way is to consider the input domain I as the set product of the input variables and define a relation on I. This procedure creates one partition consisting of several equivalence classes. We refer to this method as </a:t>
            </a:r>
            <a:r>
              <a:rPr lang="en-US" dirty="0">
                <a:solidFill>
                  <a:schemeClr val="hlink"/>
                </a:solidFill>
                <a:latin typeface="Times New Roman" charset="0"/>
              </a:rPr>
              <a:t>multidimensional </a:t>
            </a:r>
            <a:r>
              <a:rPr lang="en-US" dirty="0">
                <a:latin typeface="Times New Roman" charset="0"/>
              </a:rPr>
              <a:t>equivalence partitioning or simply </a:t>
            </a:r>
            <a:r>
              <a:rPr lang="en-US" dirty="0">
                <a:solidFill>
                  <a:schemeClr val="hlink"/>
                </a:solidFill>
                <a:latin typeface="Times New Roman" charset="0"/>
              </a:rPr>
              <a:t>multidimensional</a:t>
            </a:r>
            <a:r>
              <a:rPr lang="en-US" dirty="0">
                <a:latin typeface="Times New Roman" charset="0"/>
              </a:rPr>
              <a:t> partitioning. </a:t>
            </a:r>
            <a:endParaRPr lang="en-US" dirty="0"/>
          </a:p>
        </p:txBody>
      </p:sp>
      <p:sp>
        <p:nvSpPr>
          <p:cNvPr id="520197" name="Text Box 5"/>
          <p:cNvSpPr txBox="1">
            <a:spLocks noChangeArrowheads="1"/>
          </p:cNvSpPr>
          <p:nvPr/>
        </p:nvSpPr>
        <p:spPr bwMode="auto">
          <a:xfrm>
            <a:off x="567531" y="4167188"/>
            <a:ext cx="888272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Multidimensional partitioning leads to a large number of equivalence classes that are difficult to manage manually.  Many classes so created might be infeasible. Nevertheless,  equivalence classes so created offer an increased variety of tests as is illustrated in the next section. </a:t>
            </a:r>
          </a:p>
        </p:txBody>
      </p:sp>
    </p:spTree>
    <p:extLst>
      <p:ext uri="{BB962C8B-B14F-4D97-AF65-F5344CB8AC3E}">
        <p14:creationId xmlns:p14="http://schemas.microsoft.com/office/powerpoint/2010/main" val="3884850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0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p:bldP spid="52019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3600">
                <a:latin typeface="Arial" charset="0"/>
              </a:rPr>
              <a:t>Partitioning Example</a:t>
            </a:r>
            <a:endParaRPr lang="en-US">
              <a:latin typeface="Arial" charset="0"/>
            </a:endParaRPr>
          </a:p>
        </p:txBody>
      </p:sp>
      <p:sp>
        <p:nvSpPr>
          <p:cNvPr id="522243" name="Text Box 3"/>
          <p:cNvSpPr txBox="1">
            <a:spLocks noChangeArrowheads="1"/>
          </p:cNvSpPr>
          <p:nvPr/>
        </p:nvSpPr>
        <p:spPr bwMode="auto">
          <a:xfrm>
            <a:off x="591608" y="2117725"/>
            <a:ext cx="873826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an application that requires two integer inputs</a:t>
            </a:r>
            <a:r>
              <a:rPr lang="en-US" dirty="0">
                <a:solidFill>
                  <a:schemeClr val="hlink"/>
                </a:solidFill>
                <a:latin typeface="Times New Roman" charset="0"/>
              </a:rPr>
              <a:t> </a:t>
            </a:r>
            <a:r>
              <a:rPr lang="en-US" dirty="0">
                <a:solidFill>
                  <a:srgbClr val="FF0000"/>
                </a:solidFill>
                <a:latin typeface="Times New Roman" charset="0"/>
              </a:rPr>
              <a:t>x</a:t>
            </a:r>
            <a:r>
              <a:rPr lang="en-US" dirty="0">
                <a:latin typeface="Times New Roman" charset="0"/>
              </a:rPr>
              <a:t> and </a:t>
            </a:r>
            <a:r>
              <a:rPr lang="en-US" dirty="0">
                <a:solidFill>
                  <a:srgbClr val="FF0000"/>
                </a:solidFill>
                <a:latin typeface="Times New Roman" charset="0"/>
              </a:rPr>
              <a:t>y</a:t>
            </a:r>
            <a:r>
              <a:rPr lang="en-US" dirty="0">
                <a:latin typeface="Times New Roman" charset="0"/>
              </a:rPr>
              <a:t>. Each of these inputs is expected to lie in the following ranges: 3</a:t>
            </a:r>
            <a:r>
              <a:rPr lang="en-US" dirty="0">
                <a:latin typeface="Times New Roman" charset="0"/>
                <a:sym typeface="Symbol" charset="0"/>
              </a:rPr>
              <a:t></a:t>
            </a:r>
            <a:r>
              <a:rPr lang="en-US" dirty="0">
                <a:latin typeface="Times New Roman" charset="0"/>
              </a:rPr>
              <a:t> x</a:t>
            </a:r>
            <a:r>
              <a:rPr lang="en-US" dirty="0">
                <a:latin typeface="Times New Roman" charset="0"/>
                <a:sym typeface="Symbol" charset="0"/>
              </a:rPr>
              <a:t></a:t>
            </a:r>
            <a:r>
              <a:rPr lang="en-US" dirty="0">
                <a:latin typeface="Times New Roman" charset="0"/>
              </a:rPr>
              <a:t>7 and 5</a:t>
            </a:r>
            <a:r>
              <a:rPr lang="en-US" dirty="0">
                <a:latin typeface="Times New Roman" charset="0"/>
                <a:sym typeface="Symbol" charset="0"/>
              </a:rPr>
              <a:t></a:t>
            </a:r>
            <a:r>
              <a:rPr lang="en-US" dirty="0">
                <a:latin typeface="Times New Roman" charset="0"/>
              </a:rPr>
              <a:t>y</a:t>
            </a:r>
            <a:r>
              <a:rPr lang="en-US" dirty="0">
                <a:latin typeface="Times New Roman" charset="0"/>
                <a:sym typeface="Symbol" charset="0"/>
              </a:rPr>
              <a:t></a:t>
            </a:r>
            <a:r>
              <a:rPr lang="en-US" dirty="0">
                <a:latin typeface="Times New Roman" charset="0"/>
              </a:rPr>
              <a:t>9. </a:t>
            </a:r>
          </a:p>
        </p:txBody>
      </p:sp>
      <p:sp>
        <p:nvSpPr>
          <p:cNvPr id="522245" name="Text Box 5"/>
          <p:cNvSpPr txBox="1">
            <a:spLocks noChangeArrowheads="1"/>
          </p:cNvSpPr>
          <p:nvPr/>
        </p:nvSpPr>
        <p:spPr bwMode="auto">
          <a:xfrm>
            <a:off x="591609" y="4064000"/>
            <a:ext cx="849233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a:t>
            </a:r>
            <a:r>
              <a:rPr lang="en-US" dirty="0" err="1" smtClean="0">
                <a:latin typeface="Times New Roman" charset="0"/>
              </a:rPr>
              <a:t>uni</a:t>
            </a:r>
            <a:r>
              <a:rPr lang="en-US" dirty="0" smtClean="0">
                <a:latin typeface="Times New Roman" charset="0"/>
              </a:rPr>
              <a:t>-dimensional </a:t>
            </a:r>
            <a:r>
              <a:rPr lang="en-US" dirty="0">
                <a:latin typeface="Times New Roman" charset="0"/>
              </a:rPr>
              <a:t>partitioning we apply  the partitioning guidelines to </a:t>
            </a:r>
            <a:r>
              <a:rPr lang="en-US" dirty="0">
                <a:solidFill>
                  <a:srgbClr val="FF0000"/>
                </a:solidFill>
                <a:latin typeface="Times New Roman" charset="0"/>
              </a:rPr>
              <a:t>x</a:t>
            </a:r>
            <a:r>
              <a:rPr lang="en-US" dirty="0">
                <a:latin typeface="Times New Roman" charset="0"/>
              </a:rPr>
              <a:t>  and </a:t>
            </a:r>
            <a:r>
              <a:rPr lang="en-US" dirty="0">
                <a:solidFill>
                  <a:srgbClr val="FF0000"/>
                </a:solidFill>
                <a:latin typeface="Times New Roman" charset="0"/>
              </a:rPr>
              <a:t>y</a:t>
            </a:r>
            <a:r>
              <a:rPr lang="en-US" dirty="0">
                <a:latin typeface="Times New Roman" charset="0"/>
              </a:rPr>
              <a:t> individually. This leads to the following six equivalence classes.</a:t>
            </a:r>
            <a:endParaRPr lang="en-US" dirty="0"/>
          </a:p>
        </p:txBody>
      </p:sp>
    </p:spTree>
    <p:extLst>
      <p:ext uri="{BB962C8B-B14F-4D97-AF65-F5344CB8AC3E}">
        <p14:creationId xmlns:p14="http://schemas.microsoft.com/office/powerpoint/2010/main" val="1450006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P spid="52224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3600">
                <a:latin typeface="Arial" charset="0"/>
              </a:rPr>
              <a:t>Partitioning Example (contd.)</a:t>
            </a:r>
            <a:endParaRPr lang="en-US">
              <a:latin typeface="Arial" charset="0"/>
            </a:endParaRPr>
          </a:p>
        </p:txBody>
      </p:sp>
      <p:grpSp>
        <p:nvGrpSpPr>
          <p:cNvPr id="2" name="Group 19"/>
          <p:cNvGrpSpPr>
            <a:grpSpLocks/>
          </p:cNvGrpSpPr>
          <p:nvPr/>
        </p:nvGrpSpPr>
        <p:grpSpPr bwMode="auto">
          <a:xfrm>
            <a:off x="705115" y="2316164"/>
            <a:ext cx="7623837" cy="442912"/>
            <a:chOff x="410" y="1459"/>
            <a:chExt cx="4433" cy="279"/>
          </a:xfrm>
        </p:grpSpPr>
        <p:grpSp>
          <p:nvGrpSpPr>
            <p:cNvPr id="111629" name="Group 11"/>
            <p:cNvGrpSpPr>
              <a:grpSpLocks/>
            </p:cNvGrpSpPr>
            <p:nvPr/>
          </p:nvGrpSpPr>
          <p:grpSpPr bwMode="auto">
            <a:xfrm>
              <a:off x="410" y="1459"/>
              <a:ext cx="3492" cy="253"/>
              <a:chOff x="344" y="1349"/>
              <a:chExt cx="3492" cy="253"/>
            </a:xfrm>
          </p:grpSpPr>
          <p:sp>
            <p:nvSpPr>
              <p:cNvPr id="111633" name="Text Box 3"/>
              <p:cNvSpPr txBox="1">
                <a:spLocks noChangeArrowheads="1"/>
              </p:cNvSpPr>
              <p:nvPr/>
            </p:nvSpPr>
            <p:spPr bwMode="auto">
              <a:xfrm>
                <a:off x="344" y="1349"/>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E1: x&lt;3 </a:t>
                </a:r>
              </a:p>
            </p:txBody>
          </p:sp>
          <p:sp>
            <p:nvSpPr>
              <p:cNvPr id="111634" name="Text Box 5"/>
              <p:cNvSpPr txBox="1">
                <a:spLocks noChangeArrowheads="1"/>
              </p:cNvSpPr>
              <p:nvPr/>
            </p:nvSpPr>
            <p:spPr bwMode="auto">
              <a:xfrm>
                <a:off x="1576" y="1349"/>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E2: 3</a:t>
                </a:r>
                <a:r>
                  <a:rPr lang="en-US">
                    <a:latin typeface="Times New Roman"/>
                    <a:cs typeface="Times New Roman"/>
                    <a:sym typeface="Symbol" charset="0"/>
                  </a:rPr>
                  <a:t></a:t>
                </a:r>
                <a:r>
                  <a:rPr lang="en-US">
                    <a:latin typeface="Times New Roman"/>
                    <a:cs typeface="Times New Roman"/>
                  </a:rPr>
                  <a:t>x</a:t>
                </a:r>
                <a:r>
                  <a:rPr lang="en-US">
                    <a:latin typeface="Times New Roman"/>
                    <a:cs typeface="Times New Roman"/>
                    <a:sym typeface="Symbol" charset="0"/>
                  </a:rPr>
                  <a:t>7</a:t>
                </a:r>
              </a:p>
            </p:txBody>
          </p:sp>
          <p:sp>
            <p:nvSpPr>
              <p:cNvPr id="111635" name="Text Box 6"/>
              <p:cNvSpPr txBox="1">
                <a:spLocks noChangeArrowheads="1"/>
              </p:cNvSpPr>
              <p:nvPr/>
            </p:nvSpPr>
            <p:spPr bwMode="auto">
              <a:xfrm>
                <a:off x="2808" y="1350"/>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E3: x&gt;7</a:t>
                </a:r>
                <a:endParaRPr lang="en-US">
                  <a:latin typeface="Times New Roman"/>
                  <a:cs typeface="Times New Roman"/>
                  <a:sym typeface="Symbol" charset="0"/>
                </a:endParaRPr>
              </a:p>
            </p:txBody>
          </p:sp>
        </p:grpSp>
        <p:grpSp>
          <p:nvGrpSpPr>
            <p:cNvPr id="111630" name="Group 14"/>
            <p:cNvGrpSpPr>
              <a:grpSpLocks/>
            </p:cNvGrpSpPr>
            <p:nvPr/>
          </p:nvGrpSpPr>
          <p:grpSpPr bwMode="auto">
            <a:xfrm>
              <a:off x="3787" y="1486"/>
              <a:ext cx="1056" cy="252"/>
              <a:chOff x="3787" y="1486"/>
              <a:chExt cx="1056" cy="252"/>
            </a:xfrm>
          </p:grpSpPr>
          <p:sp>
            <p:nvSpPr>
              <p:cNvPr id="111631" name="Text Box 12"/>
              <p:cNvSpPr txBox="1">
                <a:spLocks noChangeArrowheads="1"/>
              </p:cNvSpPr>
              <p:nvPr/>
            </p:nvSpPr>
            <p:spPr bwMode="auto">
              <a:xfrm>
                <a:off x="4123" y="1486"/>
                <a:ext cx="7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y ignored</a:t>
                </a:r>
                <a:r>
                  <a:rPr lang="en-US">
                    <a:latin typeface="Times New Roman"/>
                    <a:cs typeface="Times New Roman"/>
                  </a:rPr>
                  <a:t>.</a:t>
                </a:r>
              </a:p>
            </p:txBody>
          </p:sp>
          <p:sp>
            <p:nvSpPr>
              <p:cNvPr id="111632" name="Line 13"/>
              <p:cNvSpPr>
                <a:spLocks noChangeShapeType="1"/>
              </p:cNvSpPr>
              <p:nvPr/>
            </p:nvSpPr>
            <p:spPr bwMode="auto">
              <a:xfrm flipH="1" flipV="1">
                <a:off x="3787" y="1606"/>
                <a:ext cx="352" cy="1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grpSp>
      <p:grpSp>
        <p:nvGrpSpPr>
          <p:cNvPr id="5" name="Group 20"/>
          <p:cNvGrpSpPr>
            <a:grpSpLocks/>
          </p:cNvGrpSpPr>
          <p:nvPr/>
        </p:nvGrpSpPr>
        <p:grpSpPr bwMode="auto">
          <a:xfrm>
            <a:off x="705115" y="3460750"/>
            <a:ext cx="7701228" cy="425450"/>
            <a:chOff x="410" y="2180"/>
            <a:chExt cx="4478" cy="268"/>
          </a:xfrm>
        </p:grpSpPr>
        <p:grpSp>
          <p:nvGrpSpPr>
            <p:cNvPr id="111622" name="Group 10"/>
            <p:cNvGrpSpPr>
              <a:grpSpLocks/>
            </p:cNvGrpSpPr>
            <p:nvPr/>
          </p:nvGrpSpPr>
          <p:grpSpPr bwMode="auto">
            <a:xfrm>
              <a:off x="410" y="2195"/>
              <a:ext cx="3492" cy="253"/>
              <a:chOff x="408" y="2085"/>
              <a:chExt cx="3492" cy="253"/>
            </a:xfrm>
          </p:grpSpPr>
          <p:sp>
            <p:nvSpPr>
              <p:cNvPr id="111626" name="Text Box 7"/>
              <p:cNvSpPr txBox="1">
                <a:spLocks noChangeArrowheads="1"/>
              </p:cNvSpPr>
              <p:nvPr/>
            </p:nvSpPr>
            <p:spPr bwMode="auto">
              <a:xfrm>
                <a:off x="408" y="2085"/>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E4: y&lt;5</a:t>
                </a:r>
              </a:p>
            </p:txBody>
          </p:sp>
          <p:sp>
            <p:nvSpPr>
              <p:cNvPr id="111627" name="Text Box 8"/>
              <p:cNvSpPr txBox="1">
                <a:spLocks noChangeArrowheads="1"/>
              </p:cNvSpPr>
              <p:nvPr/>
            </p:nvSpPr>
            <p:spPr bwMode="auto">
              <a:xfrm>
                <a:off x="1640" y="2085"/>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E5: 5</a:t>
                </a:r>
                <a:r>
                  <a:rPr lang="en-US">
                    <a:latin typeface="Times New Roman"/>
                    <a:cs typeface="Times New Roman"/>
                    <a:sym typeface="Symbol" charset="0"/>
                  </a:rPr>
                  <a:t></a:t>
                </a:r>
                <a:r>
                  <a:rPr lang="en-US">
                    <a:latin typeface="Times New Roman"/>
                    <a:cs typeface="Times New Roman"/>
                  </a:rPr>
                  <a:t>y</a:t>
                </a:r>
                <a:r>
                  <a:rPr lang="en-US">
                    <a:latin typeface="Times New Roman"/>
                    <a:cs typeface="Times New Roman"/>
                    <a:sym typeface="Symbol" charset="0"/>
                  </a:rPr>
                  <a:t>9</a:t>
                </a:r>
              </a:p>
            </p:txBody>
          </p:sp>
          <p:sp>
            <p:nvSpPr>
              <p:cNvPr id="111628" name="Text Box 9"/>
              <p:cNvSpPr txBox="1">
                <a:spLocks noChangeArrowheads="1"/>
              </p:cNvSpPr>
              <p:nvPr/>
            </p:nvSpPr>
            <p:spPr bwMode="auto">
              <a:xfrm>
                <a:off x="2872" y="2086"/>
                <a:ext cx="10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E6: y&gt;9</a:t>
                </a:r>
                <a:endParaRPr lang="en-US">
                  <a:latin typeface="Times New Roman"/>
                  <a:cs typeface="Times New Roman"/>
                  <a:sym typeface="Symbol" charset="0"/>
                </a:endParaRPr>
              </a:p>
            </p:txBody>
          </p:sp>
        </p:grpSp>
        <p:grpSp>
          <p:nvGrpSpPr>
            <p:cNvPr id="111623" name="Group 15"/>
            <p:cNvGrpSpPr>
              <a:grpSpLocks/>
            </p:cNvGrpSpPr>
            <p:nvPr/>
          </p:nvGrpSpPr>
          <p:grpSpPr bwMode="auto">
            <a:xfrm>
              <a:off x="3840" y="2180"/>
              <a:ext cx="1048" cy="252"/>
              <a:chOff x="3787" y="1486"/>
              <a:chExt cx="1048" cy="252"/>
            </a:xfrm>
          </p:grpSpPr>
          <p:sp>
            <p:nvSpPr>
              <p:cNvPr id="111624" name="Text Box 16"/>
              <p:cNvSpPr txBox="1">
                <a:spLocks noChangeArrowheads="1"/>
              </p:cNvSpPr>
              <p:nvPr/>
            </p:nvSpPr>
            <p:spPr bwMode="auto">
              <a:xfrm>
                <a:off x="4123" y="1486"/>
                <a:ext cx="7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x ignored</a:t>
                </a:r>
                <a:r>
                  <a:rPr lang="en-US">
                    <a:latin typeface="Times New Roman"/>
                    <a:cs typeface="Times New Roman"/>
                  </a:rPr>
                  <a:t>.</a:t>
                </a:r>
              </a:p>
            </p:txBody>
          </p:sp>
          <p:sp>
            <p:nvSpPr>
              <p:cNvPr id="111625" name="Line 17"/>
              <p:cNvSpPr>
                <a:spLocks noChangeShapeType="1"/>
              </p:cNvSpPr>
              <p:nvPr/>
            </p:nvSpPr>
            <p:spPr bwMode="auto">
              <a:xfrm flipH="1" flipV="1">
                <a:off x="3787" y="1606"/>
                <a:ext cx="352" cy="1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grpSp>
      <p:sp>
        <p:nvSpPr>
          <p:cNvPr id="524306" name="Text Box 18"/>
          <p:cNvSpPr txBox="1">
            <a:spLocks noChangeArrowheads="1"/>
          </p:cNvSpPr>
          <p:nvPr/>
        </p:nvSpPr>
        <p:spPr bwMode="auto">
          <a:xfrm>
            <a:off x="481542" y="4841875"/>
            <a:ext cx="849233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For multidimensional partitioning we consider the input domain to be the set product X x Y. This leads to 9 equivalence classes.</a:t>
            </a:r>
          </a:p>
        </p:txBody>
      </p:sp>
    </p:spTree>
    <p:extLst>
      <p:ext uri="{BB962C8B-B14F-4D97-AF65-F5344CB8AC3E}">
        <p14:creationId xmlns:p14="http://schemas.microsoft.com/office/powerpoint/2010/main" val="424990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4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30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600">
                <a:latin typeface="Arial" charset="0"/>
              </a:rPr>
              <a:t>Partitioning Example (contd.)</a:t>
            </a:r>
            <a:endParaRPr lang="en-US">
              <a:latin typeface="Arial" charset="0"/>
            </a:endParaRPr>
          </a:p>
        </p:txBody>
      </p:sp>
      <p:grpSp>
        <p:nvGrpSpPr>
          <p:cNvPr id="113667" name="Group 21"/>
          <p:cNvGrpSpPr>
            <a:grpSpLocks/>
          </p:cNvGrpSpPr>
          <p:nvPr/>
        </p:nvGrpSpPr>
        <p:grpSpPr bwMode="auto">
          <a:xfrm>
            <a:off x="705115" y="2282826"/>
            <a:ext cx="8537046" cy="433388"/>
            <a:chOff x="410" y="1438"/>
            <a:chExt cx="4964" cy="273"/>
          </a:xfrm>
        </p:grpSpPr>
        <p:sp>
          <p:nvSpPr>
            <p:cNvPr id="113675" name="Text Box 4"/>
            <p:cNvSpPr txBox="1">
              <a:spLocks noChangeArrowheads="1"/>
            </p:cNvSpPr>
            <p:nvPr/>
          </p:nvSpPr>
          <p:spPr bwMode="auto">
            <a:xfrm>
              <a:off x="410" y="1459"/>
              <a:ext cx="12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E1: x&lt;3, y&lt;5 </a:t>
              </a:r>
            </a:p>
          </p:txBody>
        </p:sp>
        <p:sp>
          <p:nvSpPr>
            <p:cNvPr id="113676" name="Text Box 5"/>
            <p:cNvSpPr txBox="1">
              <a:spLocks noChangeArrowheads="1"/>
            </p:cNvSpPr>
            <p:nvPr/>
          </p:nvSpPr>
          <p:spPr bwMode="auto">
            <a:xfrm>
              <a:off x="1906" y="1459"/>
              <a:ext cx="16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E2: x&lt;3, 5</a:t>
              </a:r>
              <a:r>
                <a:rPr lang="en-US">
                  <a:latin typeface="Times New Roman" charset="0"/>
                  <a:sym typeface="Symbol" charset="0"/>
                </a:rPr>
                <a:t></a:t>
              </a:r>
              <a:r>
                <a:rPr lang="en-US">
                  <a:latin typeface="Times New Roman" charset="0"/>
                </a:rPr>
                <a:t>y</a:t>
              </a:r>
              <a:r>
                <a:rPr lang="en-US">
                  <a:latin typeface="Times New Roman" charset="0"/>
                  <a:sym typeface="Symbol" charset="0"/>
                </a:rPr>
                <a:t>9</a:t>
              </a:r>
            </a:p>
          </p:txBody>
        </p:sp>
        <p:sp>
          <p:nvSpPr>
            <p:cNvPr id="113677" name="Text Box 6"/>
            <p:cNvSpPr txBox="1">
              <a:spLocks noChangeArrowheads="1"/>
            </p:cNvSpPr>
            <p:nvPr/>
          </p:nvSpPr>
          <p:spPr bwMode="auto">
            <a:xfrm>
              <a:off x="3983" y="1438"/>
              <a:ext cx="13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E3: x&lt;3, y&gt;9</a:t>
              </a:r>
              <a:endParaRPr lang="en-US">
                <a:latin typeface="Times New Roman" charset="0"/>
                <a:sym typeface="Symbol" charset="0"/>
              </a:endParaRPr>
            </a:p>
          </p:txBody>
        </p:sp>
      </p:grpSp>
      <p:grpSp>
        <p:nvGrpSpPr>
          <p:cNvPr id="113668" name="Group 22"/>
          <p:cNvGrpSpPr>
            <a:grpSpLocks/>
          </p:cNvGrpSpPr>
          <p:nvPr/>
        </p:nvGrpSpPr>
        <p:grpSpPr bwMode="auto">
          <a:xfrm>
            <a:off x="705115" y="3368675"/>
            <a:ext cx="8554244" cy="515938"/>
            <a:chOff x="410" y="2122"/>
            <a:chExt cx="4974" cy="325"/>
          </a:xfrm>
        </p:grpSpPr>
        <p:sp>
          <p:nvSpPr>
            <p:cNvPr id="113672" name="Text Box 8"/>
            <p:cNvSpPr txBox="1">
              <a:spLocks noChangeArrowheads="1"/>
            </p:cNvSpPr>
            <p:nvPr/>
          </p:nvSpPr>
          <p:spPr bwMode="auto">
            <a:xfrm>
              <a:off x="410" y="2195"/>
              <a:ext cx="14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E4: 3</a:t>
              </a:r>
              <a:r>
                <a:rPr lang="en-US">
                  <a:latin typeface="Times New Roman" charset="0"/>
                  <a:sym typeface="Symbol" charset="0"/>
                </a:rPr>
                <a:t></a:t>
              </a:r>
              <a:r>
                <a:rPr lang="en-US">
                  <a:latin typeface="Times New Roman" charset="0"/>
                </a:rPr>
                <a:t>x</a:t>
              </a:r>
              <a:r>
                <a:rPr lang="en-US">
                  <a:latin typeface="Times New Roman" charset="0"/>
                  <a:sym typeface="Symbol" charset="0"/>
                </a:rPr>
                <a:t>7,</a:t>
              </a:r>
              <a:r>
                <a:rPr lang="en-US">
                  <a:latin typeface="Times New Roman" charset="0"/>
                </a:rPr>
                <a:t> y&lt;5</a:t>
              </a:r>
            </a:p>
          </p:txBody>
        </p:sp>
        <p:sp>
          <p:nvSpPr>
            <p:cNvPr id="113673" name="Text Box 9"/>
            <p:cNvSpPr txBox="1">
              <a:spLocks noChangeArrowheads="1"/>
            </p:cNvSpPr>
            <p:nvPr/>
          </p:nvSpPr>
          <p:spPr bwMode="auto">
            <a:xfrm>
              <a:off x="1906" y="2174"/>
              <a:ext cx="20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E5: 3</a:t>
              </a:r>
              <a:r>
                <a:rPr lang="en-US">
                  <a:latin typeface="Times New Roman" charset="0"/>
                  <a:sym typeface="Symbol" charset="0"/>
                </a:rPr>
                <a:t></a:t>
              </a:r>
              <a:r>
                <a:rPr lang="en-US">
                  <a:latin typeface="Times New Roman" charset="0"/>
                </a:rPr>
                <a:t>x</a:t>
              </a:r>
              <a:r>
                <a:rPr lang="en-US">
                  <a:latin typeface="Times New Roman" charset="0"/>
                  <a:sym typeface="Symbol" charset="0"/>
                </a:rPr>
                <a:t>7, </a:t>
              </a:r>
              <a:r>
                <a:rPr lang="en-US">
                  <a:latin typeface="Times New Roman" charset="0"/>
                </a:rPr>
                <a:t> 5</a:t>
              </a:r>
              <a:r>
                <a:rPr lang="en-US">
                  <a:latin typeface="Times New Roman" charset="0"/>
                  <a:sym typeface="Symbol" charset="0"/>
                </a:rPr>
                <a:t></a:t>
              </a:r>
              <a:r>
                <a:rPr lang="en-US">
                  <a:latin typeface="Times New Roman" charset="0"/>
                </a:rPr>
                <a:t>y</a:t>
              </a:r>
              <a:r>
                <a:rPr lang="en-US">
                  <a:latin typeface="Times New Roman" charset="0"/>
                  <a:sym typeface="Symbol" charset="0"/>
                </a:rPr>
                <a:t>9</a:t>
              </a:r>
            </a:p>
          </p:txBody>
        </p:sp>
        <p:sp>
          <p:nvSpPr>
            <p:cNvPr id="113674" name="Text Box 10"/>
            <p:cNvSpPr txBox="1">
              <a:spLocks noChangeArrowheads="1"/>
            </p:cNvSpPr>
            <p:nvPr/>
          </p:nvSpPr>
          <p:spPr bwMode="auto">
            <a:xfrm>
              <a:off x="3983" y="2122"/>
              <a:ext cx="140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E6: 3</a:t>
              </a:r>
              <a:r>
                <a:rPr lang="en-US">
                  <a:latin typeface="Times New Roman" charset="0"/>
                  <a:sym typeface="Symbol" charset="0"/>
                </a:rPr>
                <a:t></a:t>
              </a:r>
              <a:r>
                <a:rPr lang="en-US">
                  <a:latin typeface="Times New Roman" charset="0"/>
                </a:rPr>
                <a:t>x</a:t>
              </a:r>
              <a:r>
                <a:rPr lang="en-US">
                  <a:latin typeface="Times New Roman" charset="0"/>
                  <a:sym typeface="Symbol" charset="0"/>
                </a:rPr>
                <a:t>7</a:t>
              </a:r>
              <a:r>
                <a:rPr lang="en-US">
                  <a:latin typeface="Times New Roman" charset="0"/>
                </a:rPr>
                <a:t>, y&gt;9</a:t>
              </a:r>
            </a:p>
          </p:txBody>
        </p:sp>
      </p:grpSp>
      <p:sp>
        <p:nvSpPr>
          <p:cNvPr id="113669" name="Text Box 18"/>
          <p:cNvSpPr txBox="1">
            <a:spLocks noChangeArrowheads="1"/>
          </p:cNvSpPr>
          <p:nvPr/>
        </p:nvSpPr>
        <p:spPr bwMode="auto">
          <a:xfrm>
            <a:off x="705115" y="4341813"/>
            <a:ext cx="2464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E7: &gt;</a:t>
            </a:r>
            <a:r>
              <a:rPr lang="en-US">
                <a:latin typeface="Times New Roman" charset="0"/>
                <a:sym typeface="Symbol" charset="0"/>
              </a:rPr>
              <a:t>7,</a:t>
            </a:r>
            <a:r>
              <a:rPr lang="en-US">
                <a:latin typeface="Times New Roman" charset="0"/>
              </a:rPr>
              <a:t> y&lt;5</a:t>
            </a:r>
          </a:p>
        </p:txBody>
      </p:sp>
      <p:sp>
        <p:nvSpPr>
          <p:cNvPr id="113670" name="Text Box 19"/>
          <p:cNvSpPr txBox="1">
            <a:spLocks noChangeArrowheads="1"/>
          </p:cNvSpPr>
          <p:nvPr/>
        </p:nvSpPr>
        <p:spPr bwMode="auto">
          <a:xfrm>
            <a:off x="3277923" y="4341813"/>
            <a:ext cx="3475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E8: x&gt;7</a:t>
            </a:r>
            <a:r>
              <a:rPr lang="en-US">
                <a:latin typeface="Times New Roman" charset="0"/>
                <a:sym typeface="Symbol" charset="0"/>
              </a:rPr>
              <a:t>, </a:t>
            </a:r>
            <a:r>
              <a:rPr lang="en-US">
                <a:latin typeface="Times New Roman" charset="0"/>
              </a:rPr>
              <a:t> 5</a:t>
            </a:r>
            <a:r>
              <a:rPr lang="en-US">
                <a:latin typeface="Times New Roman" charset="0"/>
                <a:sym typeface="Symbol" charset="0"/>
              </a:rPr>
              <a:t></a:t>
            </a:r>
            <a:r>
              <a:rPr lang="en-US">
                <a:latin typeface="Times New Roman" charset="0"/>
              </a:rPr>
              <a:t>y</a:t>
            </a:r>
            <a:r>
              <a:rPr lang="en-US">
                <a:latin typeface="Times New Roman" charset="0"/>
                <a:sym typeface="Symbol" charset="0"/>
              </a:rPr>
              <a:t>9</a:t>
            </a:r>
          </a:p>
        </p:txBody>
      </p:sp>
      <p:sp>
        <p:nvSpPr>
          <p:cNvPr id="113671" name="Text Box 20"/>
          <p:cNvSpPr txBox="1">
            <a:spLocks noChangeArrowheads="1"/>
          </p:cNvSpPr>
          <p:nvPr/>
        </p:nvSpPr>
        <p:spPr bwMode="auto">
          <a:xfrm>
            <a:off x="6849931" y="4340225"/>
            <a:ext cx="2409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E9: x&gt;7, y&gt;9</a:t>
            </a:r>
          </a:p>
        </p:txBody>
      </p:sp>
    </p:spTree>
    <p:extLst>
      <p:ext uri="{BB962C8B-B14F-4D97-AF65-F5344CB8AC3E}">
        <p14:creationId xmlns:p14="http://schemas.microsoft.com/office/powerpoint/2010/main" val="1187057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a:latin typeface="Tahoma" charset="0"/>
              </a:rPr>
              <a:t>Requirements, behavior, correctness</a:t>
            </a:r>
            <a:endParaRPr lang="en-US">
              <a:latin typeface="Tahoma" charset="0"/>
            </a:endParaRPr>
          </a:p>
        </p:txBody>
      </p:sp>
      <p:sp>
        <p:nvSpPr>
          <p:cNvPr id="51203" name="Text Box 3"/>
          <p:cNvSpPr txBox="1">
            <a:spLocks noChangeArrowheads="1"/>
          </p:cNvSpPr>
          <p:nvPr/>
        </p:nvSpPr>
        <p:spPr bwMode="auto">
          <a:xfrm>
            <a:off x="945886" y="2924325"/>
            <a:ext cx="799015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b="1">
                <a:latin typeface="Times"/>
                <a:cs typeface="Times"/>
              </a:rPr>
              <a:t>Requirement 1:</a:t>
            </a:r>
            <a:r>
              <a:rPr lang="en-US">
                <a:latin typeface="Times"/>
                <a:cs typeface="Times"/>
              </a:rPr>
              <a:t> It is required to write a </a:t>
            </a:r>
          </a:p>
          <a:p>
            <a:r>
              <a:rPr lang="en-US">
                <a:latin typeface="Times"/>
                <a:cs typeface="Times"/>
              </a:rPr>
              <a:t>program that inputs two integers and outputs the maximum of these.</a:t>
            </a:r>
          </a:p>
        </p:txBody>
      </p:sp>
      <p:sp>
        <p:nvSpPr>
          <p:cNvPr id="51204" name="Text Box 4"/>
          <p:cNvSpPr txBox="1">
            <a:spLocks noChangeArrowheads="1"/>
          </p:cNvSpPr>
          <p:nvPr/>
        </p:nvSpPr>
        <p:spPr bwMode="auto">
          <a:xfrm>
            <a:off x="963084" y="4273550"/>
            <a:ext cx="79901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b="1">
                <a:latin typeface="Times"/>
                <a:cs typeface="Times"/>
              </a:rPr>
              <a:t>Requirement 2</a:t>
            </a:r>
            <a:r>
              <a:rPr lang="en-US">
                <a:latin typeface="Times"/>
                <a:cs typeface="Times"/>
              </a:rPr>
              <a:t>: It is required to write a </a:t>
            </a:r>
          </a:p>
          <a:p>
            <a:r>
              <a:rPr lang="en-US">
                <a:latin typeface="Times"/>
                <a:cs typeface="Times"/>
              </a:rPr>
              <a:t>program that inputs a sequence of integers and outputs the sorted version of this sequence.</a:t>
            </a:r>
          </a:p>
        </p:txBody>
      </p:sp>
      <p:sp>
        <p:nvSpPr>
          <p:cNvPr id="51205" name="Text Box 5"/>
          <p:cNvSpPr txBox="1">
            <a:spLocks noChangeArrowheads="1"/>
          </p:cNvSpPr>
          <p:nvPr/>
        </p:nvSpPr>
        <p:spPr bwMode="auto">
          <a:xfrm>
            <a:off x="944166" y="2036764"/>
            <a:ext cx="5187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Requirements leading to two different programs: </a:t>
            </a:r>
          </a:p>
        </p:txBody>
      </p:sp>
    </p:spTree>
    <p:extLst>
      <p:ext uri="{BB962C8B-B14F-4D97-AF65-F5344CB8AC3E}">
        <p14:creationId xmlns:p14="http://schemas.microsoft.com/office/powerpoint/2010/main" val="1003663549"/>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z="3600">
                <a:latin typeface="Arial" charset="0"/>
              </a:rPr>
              <a:t>Partitioning Example (contd.)</a:t>
            </a:r>
            <a:endParaRPr lang="en-US">
              <a:latin typeface="Arial" charset="0"/>
            </a:endParaRPr>
          </a:p>
        </p:txBody>
      </p:sp>
      <p:sp>
        <p:nvSpPr>
          <p:cNvPr id="115715" name="Text Box 13"/>
          <p:cNvSpPr txBox="1">
            <a:spLocks noChangeArrowheads="1"/>
          </p:cNvSpPr>
          <p:nvPr/>
        </p:nvSpPr>
        <p:spPr bwMode="auto">
          <a:xfrm>
            <a:off x="1386153" y="1628800"/>
            <a:ext cx="2449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6 equivalence classes:</a:t>
            </a:r>
          </a:p>
        </p:txBody>
      </p:sp>
      <p:sp>
        <p:nvSpPr>
          <p:cNvPr id="115716" name="Text Box 14"/>
          <p:cNvSpPr txBox="1">
            <a:spLocks noChangeArrowheads="1"/>
          </p:cNvSpPr>
          <p:nvPr/>
        </p:nvSpPr>
        <p:spPr bwMode="auto">
          <a:xfrm>
            <a:off x="4946121" y="5578500"/>
            <a:ext cx="2449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 equivalence classes:</a:t>
            </a:r>
          </a:p>
        </p:txBody>
      </p:sp>
      <p:pic>
        <p:nvPicPr>
          <p:cNvPr id="115717" name="Picture 15" descr="dimensional-partitioning-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931" y="1787550"/>
            <a:ext cx="3962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17"/>
          <p:cNvSpPr txBox="1">
            <a:spLocks noChangeArrowheads="1"/>
          </p:cNvSpPr>
          <p:nvPr/>
        </p:nvSpPr>
        <p:spPr bwMode="auto">
          <a:xfrm>
            <a:off x="393833" y="2247925"/>
            <a:ext cx="2134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E1: x&lt;3, y&lt;5 </a:t>
            </a:r>
          </a:p>
        </p:txBody>
      </p:sp>
      <p:sp>
        <p:nvSpPr>
          <p:cNvPr id="115719" name="Text Box 18"/>
          <p:cNvSpPr txBox="1">
            <a:spLocks noChangeArrowheads="1"/>
          </p:cNvSpPr>
          <p:nvPr/>
        </p:nvSpPr>
        <p:spPr bwMode="auto">
          <a:xfrm>
            <a:off x="393833" y="3079775"/>
            <a:ext cx="2794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E2: x&lt;3, 5</a:t>
            </a:r>
            <a:r>
              <a:rPr lang="en-US">
                <a:latin typeface="Times New Roman"/>
                <a:cs typeface="Times New Roman"/>
                <a:sym typeface="Symbol" charset="0"/>
              </a:rPr>
              <a:t></a:t>
            </a:r>
            <a:r>
              <a:rPr lang="en-US">
                <a:latin typeface="Times New Roman"/>
                <a:cs typeface="Times New Roman"/>
              </a:rPr>
              <a:t>y</a:t>
            </a:r>
            <a:r>
              <a:rPr lang="en-US">
                <a:latin typeface="Times New Roman"/>
                <a:cs typeface="Times New Roman"/>
                <a:sym typeface="Symbol" charset="0"/>
              </a:rPr>
              <a:t>9</a:t>
            </a:r>
          </a:p>
        </p:txBody>
      </p:sp>
      <p:sp>
        <p:nvSpPr>
          <p:cNvPr id="115720" name="Text Box 19"/>
          <p:cNvSpPr txBox="1">
            <a:spLocks noChangeArrowheads="1"/>
          </p:cNvSpPr>
          <p:nvPr/>
        </p:nvSpPr>
        <p:spPr bwMode="auto">
          <a:xfrm>
            <a:off x="393833" y="2663850"/>
            <a:ext cx="2392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E3: x&lt;3, y&gt;9</a:t>
            </a:r>
            <a:endParaRPr lang="en-US" dirty="0">
              <a:latin typeface="Times New Roman"/>
              <a:cs typeface="Times New Roman"/>
              <a:sym typeface="Symbol" charset="0"/>
            </a:endParaRPr>
          </a:p>
        </p:txBody>
      </p:sp>
      <p:sp>
        <p:nvSpPr>
          <p:cNvPr id="115721" name="Text Box 21"/>
          <p:cNvSpPr txBox="1">
            <a:spLocks noChangeArrowheads="1"/>
          </p:cNvSpPr>
          <p:nvPr/>
        </p:nvSpPr>
        <p:spPr bwMode="auto">
          <a:xfrm>
            <a:off x="393833" y="3495700"/>
            <a:ext cx="2464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E4: 3</a:t>
            </a:r>
            <a:r>
              <a:rPr lang="en-US">
                <a:latin typeface="Times New Roman"/>
                <a:cs typeface="Times New Roman"/>
                <a:sym typeface="Symbol" charset="0"/>
              </a:rPr>
              <a:t></a:t>
            </a:r>
            <a:r>
              <a:rPr lang="en-US">
                <a:latin typeface="Times New Roman"/>
                <a:cs typeface="Times New Roman"/>
              </a:rPr>
              <a:t>x</a:t>
            </a:r>
            <a:r>
              <a:rPr lang="en-US">
                <a:latin typeface="Times New Roman"/>
                <a:cs typeface="Times New Roman"/>
                <a:sym typeface="Symbol" charset="0"/>
              </a:rPr>
              <a:t>7,</a:t>
            </a:r>
            <a:r>
              <a:rPr lang="en-US">
                <a:latin typeface="Times New Roman"/>
                <a:cs typeface="Times New Roman"/>
              </a:rPr>
              <a:t> y&lt;5</a:t>
            </a:r>
          </a:p>
        </p:txBody>
      </p:sp>
      <p:sp>
        <p:nvSpPr>
          <p:cNvPr id="115722" name="Text Box 22"/>
          <p:cNvSpPr txBox="1">
            <a:spLocks noChangeArrowheads="1"/>
          </p:cNvSpPr>
          <p:nvPr/>
        </p:nvSpPr>
        <p:spPr bwMode="auto">
          <a:xfrm>
            <a:off x="393833" y="3911625"/>
            <a:ext cx="3016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E5: 3</a:t>
            </a:r>
            <a:r>
              <a:rPr lang="en-US">
                <a:latin typeface="Times New Roman"/>
                <a:cs typeface="Times New Roman"/>
                <a:sym typeface="Symbol" charset="0"/>
              </a:rPr>
              <a:t></a:t>
            </a:r>
            <a:r>
              <a:rPr lang="en-US">
                <a:latin typeface="Times New Roman"/>
                <a:cs typeface="Times New Roman"/>
              </a:rPr>
              <a:t>x</a:t>
            </a:r>
            <a:r>
              <a:rPr lang="en-US">
                <a:latin typeface="Times New Roman"/>
                <a:cs typeface="Times New Roman"/>
                <a:sym typeface="Symbol" charset="0"/>
              </a:rPr>
              <a:t>7, </a:t>
            </a:r>
            <a:r>
              <a:rPr lang="en-US">
                <a:latin typeface="Times New Roman"/>
                <a:cs typeface="Times New Roman"/>
              </a:rPr>
              <a:t> 5</a:t>
            </a:r>
            <a:r>
              <a:rPr lang="en-US">
                <a:latin typeface="Times New Roman"/>
                <a:cs typeface="Times New Roman"/>
                <a:sym typeface="Symbol" charset="0"/>
              </a:rPr>
              <a:t></a:t>
            </a:r>
            <a:r>
              <a:rPr lang="en-US">
                <a:latin typeface="Times New Roman"/>
                <a:cs typeface="Times New Roman"/>
              </a:rPr>
              <a:t>y</a:t>
            </a:r>
            <a:r>
              <a:rPr lang="en-US">
                <a:latin typeface="Times New Roman"/>
                <a:cs typeface="Times New Roman"/>
                <a:sym typeface="Symbol" charset="0"/>
              </a:rPr>
              <a:t>9</a:t>
            </a:r>
          </a:p>
        </p:txBody>
      </p:sp>
      <p:sp>
        <p:nvSpPr>
          <p:cNvPr id="115723" name="Text Box 23"/>
          <p:cNvSpPr txBox="1">
            <a:spLocks noChangeArrowheads="1"/>
          </p:cNvSpPr>
          <p:nvPr/>
        </p:nvSpPr>
        <p:spPr bwMode="auto">
          <a:xfrm>
            <a:off x="393833" y="4327550"/>
            <a:ext cx="2409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E6: 3</a:t>
            </a:r>
            <a:r>
              <a:rPr lang="en-US">
                <a:latin typeface="Times New Roman"/>
                <a:cs typeface="Times New Roman"/>
                <a:sym typeface="Symbol" charset="0"/>
              </a:rPr>
              <a:t></a:t>
            </a:r>
            <a:r>
              <a:rPr lang="en-US">
                <a:latin typeface="Times New Roman"/>
                <a:cs typeface="Times New Roman"/>
              </a:rPr>
              <a:t>x</a:t>
            </a:r>
            <a:r>
              <a:rPr lang="en-US">
                <a:latin typeface="Times New Roman"/>
                <a:cs typeface="Times New Roman"/>
                <a:sym typeface="Symbol" charset="0"/>
              </a:rPr>
              <a:t>7</a:t>
            </a:r>
            <a:r>
              <a:rPr lang="en-US">
                <a:latin typeface="Times New Roman"/>
                <a:cs typeface="Times New Roman"/>
              </a:rPr>
              <a:t>, y&gt;9</a:t>
            </a:r>
          </a:p>
        </p:txBody>
      </p:sp>
      <p:sp>
        <p:nvSpPr>
          <p:cNvPr id="115724" name="Text Box 24"/>
          <p:cNvSpPr txBox="1">
            <a:spLocks noChangeArrowheads="1"/>
          </p:cNvSpPr>
          <p:nvPr/>
        </p:nvSpPr>
        <p:spPr bwMode="auto">
          <a:xfrm>
            <a:off x="393833" y="4743475"/>
            <a:ext cx="2464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E7: &gt;</a:t>
            </a:r>
            <a:r>
              <a:rPr lang="en-US">
                <a:latin typeface="Times New Roman"/>
                <a:cs typeface="Times New Roman"/>
                <a:sym typeface="Symbol" charset="0"/>
              </a:rPr>
              <a:t>7,</a:t>
            </a:r>
            <a:r>
              <a:rPr lang="en-US">
                <a:latin typeface="Times New Roman"/>
                <a:cs typeface="Times New Roman"/>
              </a:rPr>
              <a:t> y&lt;5</a:t>
            </a:r>
          </a:p>
        </p:txBody>
      </p:sp>
      <p:sp>
        <p:nvSpPr>
          <p:cNvPr id="115725" name="Text Box 25"/>
          <p:cNvSpPr txBox="1">
            <a:spLocks noChangeArrowheads="1"/>
          </p:cNvSpPr>
          <p:nvPr/>
        </p:nvSpPr>
        <p:spPr bwMode="auto">
          <a:xfrm>
            <a:off x="393834" y="5159400"/>
            <a:ext cx="3475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E8: x&gt;7</a:t>
            </a:r>
            <a:r>
              <a:rPr lang="en-US">
                <a:latin typeface="Times New Roman"/>
                <a:cs typeface="Times New Roman"/>
                <a:sym typeface="Symbol" charset="0"/>
              </a:rPr>
              <a:t>, </a:t>
            </a:r>
            <a:r>
              <a:rPr lang="en-US">
                <a:latin typeface="Times New Roman"/>
                <a:cs typeface="Times New Roman"/>
              </a:rPr>
              <a:t> 5</a:t>
            </a:r>
            <a:r>
              <a:rPr lang="en-US">
                <a:latin typeface="Times New Roman"/>
                <a:cs typeface="Times New Roman"/>
                <a:sym typeface="Symbol" charset="0"/>
              </a:rPr>
              <a:t></a:t>
            </a:r>
            <a:r>
              <a:rPr lang="en-US">
                <a:latin typeface="Times New Roman"/>
                <a:cs typeface="Times New Roman"/>
              </a:rPr>
              <a:t>y</a:t>
            </a:r>
            <a:r>
              <a:rPr lang="en-US">
                <a:latin typeface="Times New Roman"/>
                <a:cs typeface="Times New Roman"/>
                <a:sym typeface="Symbol" charset="0"/>
              </a:rPr>
              <a:t>9</a:t>
            </a:r>
          </a:p>
        </p:txBody>
      </p:sp>
      <p:sp>
        <p:nvSpPr>
          <p:cNvPr id="115726" name="Text Box 26"/>
          <p:cNvSpPr txBox="1">
            <a:spLocks noChangeArrowheads="1"/>
          </p:cNvSpPr>
          <p:nvPr/>
        </p:nvSpPr>
        <p:spPr bwMode="auto">
          <a:xfrm>
            <a:off x="393833" y="5575325"/>
            <a:ext cx="2409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E9: x&gt;7, y&gt;9</a:t>
            </a:r>
          </a:p>
        </p:txBody>
      </p:sp>
    </p:spTree>
    <p:extLst>
      <p:ext uri="{BB962C8B-B14F-4D97-AF65-F5344CB8AC3E}">
        <p14:creationId xmlns:p14="http://schemas.microsoft.com/office/powerpoint/2010/main" val="3965117113"/>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600">
                <a:latin typeface="Arial" charset="0"/>
              </a:rPr>
              <a:t>Systematic procedure for equivalence partitioning</a:t>
            </a:r>
            <a:endParaRPr lang="en-US">
              <a:latin typeface="Arial" charset="0"/>
            </a:endParaRPr>
          </a:p>
        </p:txBody>
      </p:sp>
      <p:sp>
        <p:nvSpPr>
          <p:cNvPr id="530438" name="Text Box 6"/>
          <p:cNvSpPr txBox="1">
            <a:spLocks noChangeArrowheads="1"/>
          </p:cNvSpPr>
          <p:nvPr/>
        </p:nvSpPr>
        <p:spPr bwMode="auto">
          <a:xfrm>
            <a:off x="433388" y="2032000"/>
            <a:ext cx="935910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1. Identify the input domain</a:t>
            </a:r>
            <a:r>
              <a:rPr lang="en-US" dirty="0">
                <a:latin typeface="Times New Roman" charset="0"/>
              </a:rPr>
              <a:t>: Read the requirements carefully and identify all input and output variables, their types, and any conditions associated with their use. </a:t>
            </a:r>
            <a:endParaRPr lang="en-US" dirty="0"/>
          </a:p>
        </p:txBody>
      </p:sp>
      <p:sp>
        <p:nvSpPr>
          <p:cNvPr id="530439" name="Text Box 7"/>
          <p:cNvSpPr txBox="1">
            <a:spLocks noChangeArrowheads="1"/>
          </p:cNvSpPr>
          <p:nvPr/>
        </p:nvSpPr>
        <p:spPr bwMode="auto">
          <a:xfrm>
            <a:off x="433387" y="3738563"/>
            <a:ext cx="877265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Environment variables, such as class variables used in the method under test and environment variables  in Unix, Windows, and other operating systems, also serve as input variables. Given the set of values each variable can assume, an approximation to the input domain is the product of these sets.</a:t>
            </a:r>
          </a:p>
        </p:txBody>
      </p:sp>
    </p:spTree>
    <p:extLst>
      <p:ext uri="{BB962C8B-B14F-4D97-AF65-F5344CB8AC3E}">
        <p14:creationId xmlns:p14="http://schemas.microsoft.com/office/powerpoint/2010/main" val="3080832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0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0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8" grpId="0"/>
      <p:bldP spid="53043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3600">
                <a:latin typeface="Arial" charset="0"/>
              </a:rPr>
              <a:t>Systematic procedure for equivalence partitioning (contd.)</a:t>
            </a:r>
            <a:endParaRPr lang="en-US">
              <a:latin typeface="Arial" charset="0"/>
            </a:endParaRPr>
          </a:p>
        </p:txBody>
      </p:sp>
      <p:sp>
        <p:nvSpPr>
          <p:cNvPr id="532484" name="Text Box 4"/>
          <p:cNvSpPr txBox="1">
            <a:spLocks noChangeArrowheads="1"/>
          </p:cNvSpPr>
          <p:nvPr/>
        </p:nvSpPr>
        <p:spPr bwMode="auto">
          <a:xfrm>
            <a:off x="170260" y="2265363"/>
            <a:ext cx="936082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2. Equivalence classing</a:t>
            </a:r>
            <a:r>
              <a:rPr lang="en-US" dirty="0">
                <a:latin typeface="Times New Roman" charset="0"/>
              </a:rPr>
              <a:t>: Partition the set of values of each variable into disjoint subsets. Each subset is an equivalence class. Together, the equivalence classes based on an input variable partition the input domain. partitioning the input domain using values of one variable,  is done based on the   the expected behavior of the program.  </a:t>
            </a:r>
          </a:p>
        </p:txBody>
      </p:sp>
      <p:sp>
        <p:nvSpPr>
          <p:cNvPr id="532485" name="Text Box 5"/>
          <p:cNvSpPr txBox="1">
            <a:spLocks noChangeArrowheads="1"/>
          </p:cNvSpPr>
          <p:nvPr/>
        </p:nvSpPr>
        <p:spPr bwMode="auto">
          <a:xfrm>
            <a:off x="170260" y="4729163"/>
            <a:ext cx="942617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Values for which the program is expected to behave in the ``same way" are grouped together. Note that ``same way" needs to be defined by the tester. </a:t>
            </a:r>
            <a:endParaRPr lang="en-US"/>
          </a:p>
        </p:txBody>
      </p:sp>
    </p:spTree>
    <p:extLst>
      <p:ext uri="{BB962C8B-B14F-4D97-AF65-F5344CB8AC3E}">
        <p14:creationId xmlns:p14="http://schemas.microsoft.com/office/powerpoint/2010/main" val="25079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p:bldP spid="53248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3600">
                <a:latin typeface="Arial" charset="0"/>
              </a:rPr>
              <a:t>Systematic procedure for equivalence partitioning (contd.)</a:t>
            </a:r>
            <a:endParaRPr lang="en-US">
              <a:latin typeface="Arial" charset="0"/>
            </a:endParaRPr>
          </a:p>
        </p:txBody>
      </p:sp>
      <p:sp>
        <p:nvSpPr>
          <p:cNvPr id="534531" name="Text Box 3"/>
          <p:cNvSpPr txBox="1">
            <a:spLocks noChangeArrowheads="1"/>
          </p:cNvSpPr>
          <p:nvPr/>
        </p:nvSpPr>
        <p:spPr bwMode="auto">
          <a:xfrm>
            <a:off x="165100" y="4581128"/>
            <a:ext cx="936082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The   equivalence classes  are combined using the multidimensional partitioning approach described earlier.</a:t>
            </a:r>
          </a:p>
        </p:txBody>
      </p:sp>
      <p:sp>
        <p:nvSpPr>
          <p:cNvPr id="534533" name="Text Box 5"/>
          <p:cNvSpPr txBox="1">
            <a:spLocks noChangeArrowheads="1"/>
          </p:cNvSpPr>
          <p:nvPr/>
        </p:nvSpPr>
        <p:spPr bwMode="auto">
          <a:xfrm>
            <a:off x="165100" y="2417764"/>
            <a:ext cx="93608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3. Combine equivalence classes</a:t>
            </a:r>
            <a:r>
              <a:rPr lang="en-US" dirty="0">
                <a:latin typeface="Times New Roman" charset="0"/>
              </a:rPr>
              <a:t>:  This step is usually omitted and the equivalence classes defined for each variable are directly used to select test cases.  However, by not combining the equivalence classes, one misses the opportunity to generate useful tests. </a:t>
            </a:r>
          </a:p>
        </p:txBody>
      </p:sp>
    </p:spTree>
    <p:extLst>
      <p:ext uri="{BB962C8B-B14F-4D97-AF65-F5344CB8AC3E}">
        <p14:creationId xmlns:p14="http://schemas.microsoft.com/office/powerpoint/2010/main" val="3782836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4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4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p:bldP spid="53453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600">
                <a:latin typeface="Arial" charset="0"/>
              </a:rPr>
              <a:t>Systematic procedure for equivalence partitioning (contd.)</a:t>
            </a:r>
            <a:endParaRPr lang="en-US">
              <a:latin typeface="Arial" charset="0"/>
            </a:endParaRPr>
          </a:p>
        </p:txBody>
      </p:sp>
      <p:sp>
        <p:nvSpPr>
          <p:cNvPr id="536579" name="Text Box 3"/>
          <p:cNvSpPr txBox="1">
            <a:spLocks noChangeArrowheads="1"/>
          </p:cNvSpPr>
          <p:nvPr/>
        </p:nvSpPr>
        <p:spPr bwMode="auto">
          <a:xfrm>
            <a:off x="153796" y="3983756"/>
            <a:ext cx="936082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For example, suppose that an application is  tested via its GUI, i.e. data is input using commands available in the GUI. The GUI might  disallow invalid inputs by offering a palette of valid inputs only.  There might also be  constraints in the requirements that render  certain equivalence  infeasible. </a:t>
            </a:r>
          </a:p>
        </p:txBody>
      </p:sp>
      <p:sp>
        <p:nvSpPr>
          <p:cNvPr id="536580" name="Text Box 4"/>
          <p:cNvSpPr txBox="1">
            <a:spLocks noChangeArrowheads="1"/>
          </p:cNvSpPr>
          <p:nvPr/>
        </p:nvSpPr>
        <p:spPr bwMode="auto">
          <a:xfrm>
            <a:off x="153796" y="1916832"/>
            <a:ext cx="936082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4. Identify infeasible equivalence classes</a:t>
            </a:r>
            <a:r>
              <a:rPr lang="en-US" dirty="0">
                <a:latin typeface="Times New Roman" charset="0"/>
              </a:rPr>
              <a:t>: An infeasible  equivalence class is one that contains a combination of input data  that  cannot be generated during test.   Such an equivalence class might arise due to several reasons. </a:t>
            </a:r>
          </a:p>
        </p:txBody>
      </p:sp>
    </p:spTree>
    <p:extLst>
      <p:ext uri="{BB962C8B-B14F-4D97-AF65-F5344CB8AC3E}">
        <p14:creationId xmlns:p14="http://schemas.microsoft.com/office/powerpoint/2010/main" val="283186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p:bldP spid="53658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3600">
                <a:latin typeface="Arial" charset="0"/>
              </a:rPr>
              <a:t>Boiler control example (BCS)</a:t>
            </a:r>
            <a:endParaRPr lang="en-US">
              <a:latin typeface="Arial" charset="0"/>
            </a:endParaRPr>
          </a:p>
        </p:txBody>
      </p:sp>
      <p:sp>
        <p:nvSpPr>
          <p:cNvPr id="538627" name="Text Box 3"/>
          <p:cNvSpPr txBox="1">
            <a:spLocks noChangeArrowheads="1"/>
          </p:cNvSpPr>
          <p:nvPr/>
        </p:nvSpPr>
        <p:spPr bwMode="auto">
          <a:xfrm>
            <a:off x="275167" y="4212532"/>
            <a:ext cx="9360827" cy="210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Command </a:t>
            </a:r>
            <a:r>
              <a:rPr lang="en-US">
                <a:solidFill>
                  <a:schemeClr val="hlink"/>
                </a:solidFill>
                <a:latin typeface="Times New Roman" charset="0"/>
              </a:rPr>
              <a:t>temp </a:t>
            </a:r>
            <a:r>
              <a:rPr lang="en-US">
                <a:latin typeface="Times New Roman" charset="0"/>
              </a:rPr>
              <a:t>causes CS to ask the operator to enter the amount by which the temperature is to be changed (</a:t>
            </a:r>
            <a:r>
              <a:rPr lang="en-US">
                <a:solidFill>
                  <a:schemeClr val="hlink"/>
                </a:solidFill>
                <a:latin typeface="Times New Roman" charset="0"/>
              </a:rPr>
              <a:t>tempch</a:t>
            </a:r>
            <a:r>
              <a:rPr lang="en-US">
                <a:latin typeface="Times New Roman" charset="0"/>
              </a:rPr>
              <a:t>).  </a:t>
            </a:r>
          </a:p>
          <a:p>
            <a:pPr>
              <a:lnSpc>
                <a:spcPts val="3600"/>
              </a:lnSpc>
            </a:pPr>
            <a:r>
              <a:rPr lang="en-US">
                <a:latin typeface="Times New Roman" charset="0"/>
              </a:rPr>
              <a:t>Values of </a:t>
            </a:r>
            <a:r>
              <a:rPr lang="en-US">
                <a:solidFill>
                  <a:schemeClr val="hlink"/>
                </a:solidFill>
                <a:latin typeface="Times New Roman" charset="0"/>
              </a:rPr>
              <a:t>tempch</a:t>
            </a:r>
            <a:r>
              <a:rPr lang="en-US">
                <a:latin typeface="Times New Roman" charset="0"/>
              </a:rPr>
              <a:t> are in the range  -10..10   in increments of 5  degrees Fahrenheit. An temperature change of 0 is not an option.</a:t>
            </a:r>
          </a:p>
        </p:txBody>
      </p:sp>
      <p:sp>
        <p:nvSpPr>
          <p:cNvPr id="538628" name="Text Box 4"/>
          <p:cNvSpPr txBox="1">
            <a:spLocks noChangeArrowheads="1"/>
          </p:cNvSpPr>
          <p:nvPr/>
        </p:nvSpPr>
        <p:spPr bwMode="auto">
          <a:xfrm>
            <a:off x="272480" y="1556792"/>
            <a:ext cx="936082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control software of BCS, abbreviated as CS,  is required to offer several options. One of the options, </a:t>
            </a:r>
            <a:r>
              <a:rPr lang="en-US" dirty="0">
                <a:solidFill>
                  <a:schemeClr val="hlink"/>
                </a:solidFill>
                <a:latin typeface="Times New Roman" charset="0"/>
              </a:rPr>
              <a:t>C</a:t>
            </a:r>
            <a:r>
              <a:rPr lang="en-US" dirty="0">
                <a:latin typeface="Times New Roman" charset="0"/>
              </a:rPr>
              <a:t> (for control),  is used by a human  operator to give one of four commands (</a:t>
            </a:r>
            <a:r>
              <a:rPr lang="en-US" dirty="0" err="1">
                <a:solidFill>
                  <a:schemeClr val="hlink"/>
                </a:solidFill>
                <a:latin typeface="Times New Roman" charset="0"/>
              </a:rPr>
              <a:t>cmd</a:t>
            </a:r>
            <a:r>
              <a:rPr lang="en-US" dirty="0">
                <a:latin typeface="Times New Roman" charset="0"/>
              </a:rPr>
              <a:t>):  change  the boiler temperature (</a:t>
            </a:r>
            <a:r>
              <a:rPr lang="en-US" dirty="0">
                <a:solidFill>
                  <a:schemeClr val="hlink"/>
                </a:solidFill>
                <a:latin typeface="Times New Roman" charset="0"/>
              </a:rPr>
              <a:t>temp</a:t>
            </a:r>
            <a:r>
              <a:rPr lang="en-US" dirty="0">
                <a:latin typeface="Times New Roman" charset="0"/>
              </a:rPr>
              <a:t>),  shut down the boiler (</a:t>
            </a:r>
            <a:r>
              <a:rPr lang="en-US" dirty="0">
                <a:solidFill>
                  <a:schemeClr val="hlink"/>
                </a:solidFill>
                <a:latin typeface="Times New Roman" charset="0"/>
              </a:rPr>
              <a:t>shut</a:t>
            </a:r>
            <a:r>
              <a:rPr lang="en-US" dirty="0">
                <a:latin typeface="Times New Roman" charset="0"/>
              </a:rPr>
              <a:t>), and cancel the request (</a:t>
            </a:r>
            <a:r>
              <a:rPr lang="en-US" dirty="0">
                <a:solidFill>
                  <a:schemeClr val="hlink"/>
                </a:solidFill>
                <a:latin typeface="Times New Roman" charset="0"/>
              </a:rPr>
              <a:t>cancel</a:t>
            </a:r>
            <a:r>
              <a:rPr lang="en-US" dirty="0">
                <a:latin typeface="Times New Roman" charset="0"/>
              </a:rPr>
              <a:t>).  </a:t>
            </a:r>
          </a:p>
        </p:txBody>
      </p:sp>
    </p:spTree>
    <p:extLst>
      <p:ext uri="{BB962C8B-B14F-4D97-AF65-F5344CB8AC3E}">
        <p14:creationId xmlns:p14="http://schemas.microsoft.com/office/powerpoint/2010/main" val="2102005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8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2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z="3600">
                <a:latin typeface="Arial" charset="0"/>
              </a:rPr>
              <a:t>BCS: example (contd.)</a:t>
            </a:r>
            <a:endParaRPr lang="en-US">
              <a:latin typeface="Arial" charset="0"/>
            </a:endParaRPr>
          </a:p>
        </p:txBody>
      </p:sp>
      <p:sp>
        <p:nvSpPr>
          <p:cNvPr id="540675" name="Text Box 3"/>
          <p:cNvSpPr txBox="1">
            <a:spLocks noChangeArrowheads="1"/>
          </p:cNvSpPr>
          <p:nvPr/>
        </p:nvSpPr>
        <p:spPr bwMode="auto">
          <a:xfrm>
            <a:off x="251090" y="4055293"/>
            <a:ext cx="936082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command file may contain any one of the three commands, together with the value of the temperature to be changed if the command is temp. The file name is obtained from variable</a:t>
            </a:r>
            <a:r>
              <a:rPr lang="en-US" dirty="0">
                <a:solidFill>
                  <a:schemeClr val="hlink"/>
                </a:solidFill>
                <a:latin typeface="Times New Roman" charset="0"/>
              </a:rPr>
              <a:t> F</a:t>
            </a:r>
            <a:r>
              <a:rPr lang="en-US" dirty="0">
                <a:latin typeface="Times New Roman" charset="0"/>
              </a:rPr>
              <a:t>. </a:t>
            </a:r>
          </a:p>
        </p:txBody>
      </p:sp>
      <p:sp>
        <p:nvSpPr>
          <p:cNvPr id="540676" name="Text Box 4"/>
          <p:cNvSpPr txBox="1">
            <a:spLocks noChangeArrowheads="1"/>
          </p:cNvSpPr>
          <p:nvPr/>
        </p:nvSpPr>
        <p:spPr bwMode="auto">
          <a:xfrm>
            <a:off x="251090" y="1772816"/>
            <a:ext cx="93608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Selection of option </a:t>
            </a:r>
            <a:r>
              <a:rPr lang="en-US" dirty="0">
                <a:solidFill>
                  <a:schemeClr val="hlink"/>
                </a:solidFill>
                <a:latin typeface="Times New Roman" charset="0"/>
              </a:rPr>
              <a:t>C</a:t>
            </a:r>
            <a:r>
              <a:rPr lang="en-US" dirty="0">
                <a:latin typeface="Times New Roman" charset="0"/>
              </a:rPr>
              <a:t>  forces the  BCS to examine  variable </a:t>
            </a:r>
            <a:r>
              <a:rPr lang="en-US" dirty="0">
                <a:solidFill>
                  <a:schemeClr val="hlink"/>
                </a:solidFill>
                <a:latin typeface="Times New Roman" charset="0"/>
              </a:rPr>
              <a:t>V</a:t>
            </a:r>
            <a:r>
              <a:rPr lang="en-US" dirty="0">
                <a:latin typeface="Times New Roman" charset="0"/>
              </a:rPr>
              <a:t>. If </a:t>
            </a:r>
            <a:r>
              <a:rPr lang="en-US" dirty="0">
                <a:solidFill>
                  <a:schemeClr val="hlink"/>
                </a:solidFill>
                <a:latin typeface="Times New Roman" charset="0"/>
              </a:rPr>
              <a:t>V</a:t>
            </a:r>
            <a:r>
              <a:rPr lang="en-US" dirty="0">
                <a:latin typeface="Times New Roman" charset="0"/>
              </a:rPr>
              <a:t> is set to GUI, the operator is asked to enter one of the three commands  via a GUI. However, if V is set to </a:t>
            </a:r>
            <a:r>
              <a:rPr lang="en-US" dirty="0">
                <a:solidFill>
                  <a:schemeClr val="hlink"/>
                </a:solidFill>
                <a:latin typeface="Times New Roman" charset="0"/>
              </a:rPr>
              <a:t>file,</a:t>
            </a:r>
            <a:r>
              <a:rPr lang="en-US" dirty="0">
                <a:latin typeface="Times New Roman" charset="0"/>
              </a:rPr>
              <a:t> BCS obtains the command from a  command file. </a:t>
            </a:r>
          </a:p>
        </p:txBody>
      </p:sp>
    </p:spTree>
    <p:extLst>
      <p:ext uri="{BB962C8B-B14F-4D97-AF65-F5344CB8AC3E}">
        <p14:creationId xmlns:p14="http://schemas.microsoft.com/office/powerpoint/2010/main" val="2791469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P spid="54067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3600">
                <a:latin typeface="Arial" charset="0"/>
              </a:rPr>
              <a:t>BCS: example (contd.)</a:t>
            </a:r>
            <a:endParaRPr lang="en-US">
              <a:latin typeface="Arial" charset="0"/>
            </a:endParaRPr>
          </a:p>
        </p:txBody>
      </p:sp>
      <p:grpSp>
        <p:nvGrpSpPr>
          <p:cNvPr id="130051" name="Group 23"/>
          <p:cNvGrpSpPr>
            <a:grpSpLocks/>
          </p:cNvGrpSpPr>
          <p:nvPr/>
        </p:nvGrpSpPr>
        <p:grpSpPr bwMode="auto">
          <a:xfrm>
            <a:off x="1845338" y="2239963"/>
            <a:ext cx="5897165" cy="3295650"/>
            <a:chOff x="1841" y="1059"/>
            <a:chExt cx="2810" cy="1543"/>
          </a:xfrm>
        </p:grpSpPr>
        <p:grpSp>
          <p:nvGrpSpPr>
            <p:cNvPr id="130057" name="Group 8"/>
            <p:cNvGrpSpPr>
              <a:grpSpLocks/>
            </p:cNvGrpSpPr>
            <p:nvPr/>
          </p:nvGrpSpPr>
          <p:grpSpPr bwMode="auto">
            <a:xfrm>
              <a:off x="3147" y="1555"/>
              <a:ext cx="1504" cy="430"/>
              <a:chOff x="3147" y="1643"/>
              <a:chExt cx="1504" cy="342"/>
            </a:xfrm>
          </p:grpSpPr>
          <p:sp>
            <p:nvSpPr>
              <p:cNvPr id="130071" name="Rectangle 6"/>
              <p:cNvSpPr>
                <a:spLocks noChangeArrowheads="1"/>
              </p:cNvSpPr>
              <p:nvPr/>
            </p:nvSpPr>
            <p:spPr bwMode="auto">
              <a:xfrm>
                <a:off x="3147" y="1643"/>
                <a:ext cx="1504" cy="330"/>
              </a:xfrm>
              <a:prstGeom prst="rect">
                <a:avLst/>
              </a:prstGeom>
              <a:solidFill>
                <a:srgbClr val="A8E39F"/>
              </a:solidFill>
              <a:ln w="12700" cap="sq">
                <a:solidFill>
                  <a:schemeClr val="tx1"/>
                </a:solidFill>
                <a:miter lim="800000"/>
                <a:headEnd type="none" w="sm" len="sm"/>
                <a:tailEnd type="none" w="sm" len="sm"/>
              </a:ln>
            </p:spPr>
            <p:txBody>
              <a:bodyPr wrap="none" anchor="ctr"/>
              <a:lstStyle/>
              <a:p>
                <a:pPr algn="ctr"/>
                <a:endParaRPr lang="en-US" sz="2000">
                  <a:solidFill>
                    <a:srgbClr val="E3CAD7"/>
                  </a:solidFill>
                  <a:latin typeface="Times New Roman"/>
                  <a:cs typeface="Times New Roman"/>
                </a:endParaRPr>
              </a:p>
            </p:txBody>
          </p:sp>
          <p:sp>
            <p:nvSpPr>
              <p:cNvPr id="130072" name="Text Box 7"/>
              <p:cNvSpPr txBox="1">
                <a:spLocks noChangeArrowheads="1"/>
              </p:cNvSpPr>
              <p:nvPr/>
            </p:nvSpPr>
            <p:spPr bwMode="auto">
              <a:xfrm>
                <a:off x="3317" y="1664"/>
                <a:ext cx="93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gn="ctr"/>
                <a:r>
                  <a:rPr lang="en-US" dirty="0">
                    <a:latin typeface="Times New Roman"/>
                    <a:cs typeface="Times New Roman"/>
                  </a:rPr>
                  <a:t>Control Software</a:t>
                </a:r>
              </a:p>
              <a:p>
                <a:pPr algn="ctr"/>
                <a:r>
                  <a:rPr lang="en-US" dirty="0">
                    <a:latin typeface="Times New Roman"/>
                    <a:cs typeface="Times New Roman"/>
                  </a:rPr>
                  <a:t>(CS)</a:t>
                </a:r>
              </a:p>
            </p:txBody>
          </p:sp>
        </p:grpSp>
        <p:grpSp>
          <p:nvGrpSpPr>
            <p:cNvPr id="130058" name="Group 11"/>
            <p:cNvGrpSpPr>
              <a:grpSpLocks/>
            </p:cNvGrpSpPr>
            <p:nvPr/>
          </p:nvGrpSpPr>
          <p:grpSpPr bwMode="auto">
            <a:xfrm>
              <a:off x="2795" y="1560"/>
              <a:ext cx="341" cy="416"/>
              <a:chOff x="2795" y="1563"/>
              <a:chExt cx="341" cy="416"/>
            </a:xfrm>
          </p:grpSpPr>
          <p:sp>
            <p:nvSpPr>
              <p:cNvPr id="130069" name="Rectangle 9"/>
              <p:cNvSpPr>
                <a:spLocks noChangeArrowheads="1"/>
              </p:cNvSpPr>
              <p:nvPr/>
            </p:nvSpPr>
            <p:spPr bwMode="auto">
              <a:xfrm>
                <a:off x="2795" y="1563"/>
                <a:ext cx="341" cy="416"/>
              </a:xfrm>
              <a:prstGeom prst="rect">
                <a:avLst/>
              </a:prstGeom>
              <a:solidFill>
                <a:schemeClr val="folHlink"/>
              </a:solidFill>
              <a:ln w="12700" cap="sq">
                <a:solidFill>
                  <a:schemeClr val="tx1"/>
                </a:solidFill>
                <a:miter lim="800000"/>
                <a:headEnd type="none" w="sm" len="sm"/>
                <a:tailEnd type="none" w="sm" len="sm"/>
              </a:ln>
            </p:spPr>
            <p:txBody>
              <a:bodyPr wrap="none" anchor="ctr"/>
              <a:lstStyle/>
              <a:p>
                <a:endParaRPr lang="en-US" sz="2000">
                  <a:latin typeface="Times New Roman"/>
                  <a:cs typeface="Times New Roman"/>
                </a:endParaRPr>
              </a:p>
            </p:txBody>
          </p:sp>
          <p:sp>
            <p:nvSpPr>
              <p:cNvPr id="130070" name="Text Box 10"/>
              <p:cNvSpPr txBox="1">
                <a:spLocks noChangeArrowheads="1"/>
              </p:cNvSpPr>
              <p:nvPr/>
            </p:nvSpPr>
            <p:spPr bwMode="auto">
              <a:xfrm rot="16200000">
                <a:off x="2793" y="1725"/>
                <a:ext cx="30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rgbClr val="FFFFFB"/>
                    </a:solidFill>
                    <a:latin typeface="Times New Roman"/>
                    <a:cs typeface="Times New Roman"/>
                  </a:rPr>
                  <a:t>GUI</a:t>
                </a:r>
                <a:endParaRPr lang="en-US">
                  <a:latin typeface="Times New Roman"/>
                  <a:cs typeface="Times New Roman"/>
                </a:endParaRPr>
              </a:p>
            </p:txBody>
          </p:sp>
        </p:grpSp>
        <p:sp>
          <p:nvSpPr>
            <p:cNvPr id="130059" name="Oval 12"/>
            <p:cNvSpPr>
              <a:spLocks noChangeArrowheads="1"/>
            </p:cNvSpPr>
            <p:nvPr/>
          </p:nvSpPr>
          <p:spPr bwMode="auto">
            <a:xfrm>
              <a:off x="2485" y="2250"/>
              <a:ext cx="1066" cy="352"/>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sz="2000" dirty="0" err="1">
                  <a:solidFill>
                    <a:srgbClr val="FFFF00"/>
                  </a:solidFill>
                  <a:latin typeface="Times New Roman"/>
                  <a:cs typeface="Times New Roman"/>
                </a:rPr>
                <a:t>datafile</a:t>
              </a:r>
              <a:endParaRPr lang="en-US" sz="2000" dirty="0">
                <a:solidFill>
                  <a:srgbClr val="FFFF00"/>
                </a:solidFill>
                <a:latin typeface="Times New Roman"/>
                <a:cs typeface="Times New Roman"/>
              </a:endParaRPr>
            </a:p>
          </p:txBody>
        </p:sp>
        <p:sp>
          <p:nvSpPr>
            <p:cNvPr id="130060" name="Text Box 14"/>
            <p:cNvSpPr txBox="1">
              <a:spLocks noChangeArrowheads="1"/>
            </p:cNvSpPr>
            <p:nvPr/>
          </p:nvSpPr>
          <p:spPr bwMode="auto">
            <a:xfrm>
              <a:off x="1841" y="1539"/>
              <a:ext cx="29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cmd</a:t>
              </a:r>
            </a:p>
          </p:txBody>
        </p:sp>
        <p:sp>
          <p:nvSpPr>
            <p:cNvPr id="130061" name="Text Box 15"/>
            <p:cNvSpPr txBox="1">
              <a:spLocks noChangeArrowheads="1"/>
            </p:cNvSpPr>
            <p:nvPr/>
          </p:nvSpPr>
          <p:spPr bwMode="auto">
            <a:xfrm>
              <a:off x="1841" y="1749"/>
              <a:ext cx="45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tempch</a:t>
              </a:r>
            </a:p>
          </p:txBody>
        </p:sp>
        <p:sp>
          <p:nvSpPr>
            <p:cNvPr id="130062" name="Text Box 16"/>
            <p:cNvSpPr txBox="1">
              <a:spLocks noChangeArrowheads="1"/>
            </p:cNvSpPr>
            <p:nvPr/>
          </p:nvSpPr>
          <p:spPr bwMode="auto">
            <a:xfrm>
              <a:off x="2790" y="1059"/>
              <a:ext cx="18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V</a:t>
              </a:r>
            </a:p>
          </p:txBody>
        </p:sp>
        <p:sp>
          <p:nvSpPr>
            <p:cNvPr id="130063" name="Text Box 17"/>
            <p:cNvSpPr txBox="1">
              <a:spLocks noChangeArrowheads="1"/>
            </p:cNvSpPr>
            <p:nvPr/>
          </p:nvSpPr>
          <p:spPr bwMode="auto">
            <a:xfrm>
              <a:off x="2982" y="1059"/>
              <a:ext cx="15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F</a:t>
              </a:r>
            </a:p>
          </p:txBody>
        </p:sp>
        <p:sp>
          <p:nvSpPr>
            <p:cNvPr id="130064" name="Line 18"/>
            <p:cNvSpPr>
              <a:spLocks noChangeShapeType="1"/>
            </p:cNvSpPr>
            <p:nvPr/>
          </p:nvSpPr>
          <p:spPr bwMode="auto">
            <a:xfrm flipV="1">
              <a:off x="2975" y="1994"/>
              <a:ext cx="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30065" name="Line 19"/>
            <p:cNvSpPr>
              <a:spLocks noChangeShapeType="1"/>
            </p:cNvSpPr>
            <p:nvPr/>
          </p:nvSpPr>
          <p:spPr bwMode="auto">
            <a:xfrm>
              <a:off x="2880" y="1259"/>
              <a:ext cx="0" cy="266"/>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30066" name="Line 20"/>
            <p:cNvSpPr>
              <a:spLocks noChangeShapeType="1"/>
            </p:cNvSpPr>
            <p:nvPr/>
          </p:nvSpPr>
          <p:spPr bwMode="auto">
            <a:xfrm>
              <a:off x="3061" y="1269"/>
              <a:ext cx="0" cy="26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30067" name="Line 21"/>
            <p:cNvSpPr>
              <a:spLocks noChangeShapeType="1"/>
            </p:cNvSpPr>
            <p:nvPr/>
          </p:nvSpPr>
          <p:spPr bwMode="auto">
            <a:xfrm flipV="1">
              <a:off x="2485" y="1664"/>
              <a:ext cx="288" cy="4"/>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30068" name="Line 22"/>
            <p:cNvSpPr>
              <a:spLocks noChangeShapeType="1"/>
            </p:cNvSpPr>
            <p:nvPr/>
          </p:nvSpPr>
          <p:spPr bwMode="auto">
            <a:xfrm>
              <a:off x="2489" y="1899"/>
              <a:ext cx="28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sp>
        <p:nvSpPr>
          <p:cNvPr id="130052" name="Text Box 24"/>
          <p:cNvSpPr txBox="1">
            <a:spLocks noChangeArrowheads="1"/>
          </p:cNvSpPr>
          <p:nvPr/>
        </p:nvSpPr>
        <p:spPr bwMode="auto">
          <a:xfrm>
            <a:off x="268287" y="2341563"/>
            <a:ext cx="22072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solidFill>
                  <a:schemeClr val="hlink"/>
                </a:solidFill>
                <a:latin typeface="Times New Roman"/>
                <a:cs typeface="Times New Roman"/>
              </a:rPr>
              <a:t>cmd</a:t>
            </a:r>
            <a:r>
              <a:rPr lang="en-US" dirty="0">
                <a:latin typeface="Times New Roman"/>
                <a:cs typeface="Times New Roman"/>
              </a:rPr>
              <a:t>: command </a:t>
            </a:r>
          </a:p>
          <a:p>
            <a:r>
              <a:rPr lang="en-US" dirty="0">
                <a:latin typeface="Times New Roman"/>
                <a:cs typeface="Times New Roman"/>
              </a:rPr>
              <a:t>(temp, shut, cancel)</a:t>
            </a:r>
          </a:p>
        </p:txBody>
      </p:sp>
      <p:sp>
        <p:nvSpPr>
          <p:cNvPr id="130053" name="Text Box 25"/>
          <p:cNvSpPr txBox="1">
            <a:spLocks noChangeArrowheads="1"/>
          </p:cNvSpPr>
          <p:nvPr/>
        </p:nvSpPr>
        <p:spPr bwMode="auto">
          <a:xfrm>
            <a:off x="268288" y="4425950"/>
            <a:ext cx="22125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tempch</a:t>
            </a:r>
            <a:r>
              <a:rPr lang="en-US">
                <a:latin typeface="Times New Roman"/>
                <a:cs typeface="Times New Roman"/>
              </a:rPr>
              <a:t>: desired </a:t>
            </a:r>
          </a:p>
          <a:p>
            <a:r>
              <a:rPr lang="en-US">
                <a:latin typeface="Times New Roman"/>
                <a:cs typeface="Times New Roman"/>
              </a:rPr>
              <a:t>temperature change</a:t>
            </a:r>
          </a:p>
          <a:p>
            <a:r>
              <a:rPr lang="en-US">
                <a:latin typeface="Times New Roman"/>
                <a:cs typeface="Times New Roman"/>
              </a:rPr>
              <a:t>(-10..10)</a:t>
            </a:r>
          </a:p>
        </p:txBody>
      </p:sp>
      <p:sp>
        <p:nvSpPr>
          <p:cNvPr id="130054" name="Text Box 26"/>
          <p:cNvSpPr txBox="1">
            <a:spLocks noChangeArrowheads="1"/>
          </p:cNvSpPr>
          <p:nvPr/>
        </p:nvSpPr>
        <p:spPr bwMode="auto">
          <a:xfrm>
            <a:off x="5606521" y="2005013"/>
            <a:ext cx="3084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V, F</a:t>
            </a:r>
            <a:r>
              <a:rPr lang="en-US">
                <a:latin typeface="Times New Roman"/>
                <a:cs typeface="Times New Roman"/>
              </a:rPr>
              <a:t>: Environment variables</a:t>
            </a:r>
          </a:p>
        </p:txBody>
      </p:sp>
      <p:sp>
        <p:nvSpPr>
          <p:cNvPr id="130055" name="Text Box 27"/>
          <p:cNvSpPr txBox="1">
            <a:spLocks noChangeArrowheads="1"/>
          </p:cNvSpPr>
          <p:nvPr/>
        </p:nvSpPr>
        <p:spPr bwMode="auto">
          <a:xfrm>
            <a:off x="5474098" y="5237163"/>
            <a:ext cx="1774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V </a:t>
            </a:r>
            <a:r>
              <a:rPr lang="en-US">
                <a:solidFill>
                  <a:schemeClr val="hlink"/>
                </a:solidFill>
                <a:sym typeface="Symbol" charset="0"/>
              </a:rPr>
              <a:t></a:t>
            </a:r>
            <a:r>
              <a:rPr lang="en-US">
                <a:solidFill>
                  <a:schemeClr val="hlink"/>
                </a:solidFill>
              </a:rPr>
              <a:t>{GUI, file} </a:t>
            </a:r>
            <a:endParaRPr lang="en-US"/>
          </a:p>
        </p:txBody>
      </p:sp>
      <p:sp>
        <p:nvSpPr>
          <p:cNvPr id="130056" name="Text Box 28"/>
          <p:cNvSpPr txBox="1">
            <a:spLocks noChangeArrowheads="1"/>
          </p:cNvSpPr>
          <p:nvPr/>
        </p:nvSpPr>
        <p:spPr bwMode="auto">
          <a:xfrm>
            <a:off x="5474098" y="5726113"/>
            <a:ext cx="345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F: file name if V is set to </a:t>
            </a:r>
            <a:r>
              <a:rPr lang="ja-JP" altLang="en-US">
                <a:solidFill>
                  <a:schemeClr val="hlink"/>
                </a:solidFill>
                <a:latin typeface="Times New Roman"/>
                <a:cs typeface="Times New Roman"/>
              </a:rPr>
              <a:t>“</a:t>
            </a:r>
            <a:r>
              <a:rPr lang="en-US" altLang="ja-JP">
                <a:solidFill>
                  <a:schemeClr val="hlink"/>
                </a:solidFill>
                <a:latin typeface="Times New Roman"/>
                <a:cs typeface="Times New Roman"/>
              </a:rPr>
              <a:t>file.</a:t>
            </a:r>
            <a:r>
              <a:rPr lang="ja-JP" altLang="en-US">
                <a:solidFill>
                  <a:schemeClr val="hlink"/>
                </a:solidFill>
                <a:latin typeface="Times New Roman"/>
                <a:cs typeface="Times New Roman"/>
              </a:rPr>
              <a:t>”</a:t>
            </a:r>
            <a:endParaRPr lang="en-US">
              <a:latin typeface="Times New Roman"/>
              <a:cs typeface="Times New Roman"/>
            </a:endParaRPr>
          </a:p>
        </p:txBody>
      </p:sp>
    </p:spTree>
    <p:extLst>
      <p:ext uri="{BB962C8B-B14F-4D97-AF65-F5344CB8AC3E}">
        <p14:creationId xmlns:p14="http://schemas.microsoft.com/office/powerpoint/2010/main" val="96960088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z="3600">
                <a:latin typeface="Arial" charset="0"/>
              </a:rPr>
              <a:t>BCS: example (contd.)</a:t>
            </a:r>
            <a:endParaRPr lang="en-US">
              <a:latin typeface="Arial" charset="0"/>
            </a:endParaRPr>
          </a:p>
        </p:txBody>
      </p:sp>
      <p:sp>
        <p:nvSpPr>
          <p:cNvPr id="132099" name="Text Box 4"/>
          <p:cNvSpPr txBox="1">
            <a:spLocks noChangeArrowheads="1"/>
          </p:cNvSpPr>
          <p:nvPr/>
        </p:nvSpPr>
        <p:spPr bwMode="auto">
          <a:xfrm>
            <a:off x="393833" y="2433639"/>
            <a:ext cx="904954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Values of   V and F   can be altered  by a different module in BCS.</a:t>
            </a:r>
          </a:p>
          <a:p>
            <a:pPr>
              <a:lnSpc>
                <a:spcPts val="3600"/>
              </a:lnSpc>
            </a:pPr>
            <a:r>
              <a:rPr lang="en-US" dirty="0">
                <a:latin typeface="Times New Roman" charset="0"/>
              </a:rPr>
              <a:t>In response to </a:t>
            </a:r>
            <a:r>
              <a:rPr lang="en-US" dirty="0">
                <a:solidFill>
                  <a:schemeClr val="hlink"/>
                </a:solidFill>
                <a:latin typeface="Times New Roman" charset="0"/>
              </a:rPr>
              <a:t>temp </a:t>
            </a:r>
            <a:r>
              <a:rPr lang="en-US" dirty="0">
                <a:latin typeface="Times New Roman" charset="0"/>
              </a:rPr>
              <a:t> and</a:t>
            </a:r>
            <a:r>
              <a:rPr lang="en-US" dirty="0">
                <a:solidFill>
                  <a:schemeClr val="hlink"/>
                </a:solidFill>
                <a:latin typeface="Times New Roman" charset="0"/>
              </a:rPr>
              <a:t> shut</a:t>
            </a:r>
            <a:r>
              <a:rPr lang="en-US" dirty="0">
                <a:latin typeface="Times New Roman" charset="0"/>
              </a:rPr>
              <a:t> commands, the control software is required to generate appropriate signals to be sent to the boiler heating system. </a:t>
            </a:r>
          </a:p>
        </p:txBody>
      </p:sp>
    </p:spTree>
    <p:extLst>
      <p:ext uri="{BB962C8B-B14F-4D97-AF65-F5344CB8AC3E}">
        <p14:creationId xmlns:p14="http://schemas.microsoft.com/office/powerpoint/2010/main" val="3894107633"/>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3600">
                <a:latin typeface="Arial" charset="0"/>
              </a:rPr>
              <a:t>BCS: example (contd.)</a:t>
            </a:r>
            <a:endParaRPr lang="en-US">
              <a:latin typeface="Arial" charset="0"/>
            </a:endParaRPr>
          </a:p>
        </p:txBody>
      </p:sp>
      <p:sp>
        <p:nvSpPr>
          <p:cNvPr id="544771" name="Text Box 3"/>
          <p:cNvSpPr txBox="1">
            <a:spLocks noChangeArrowheads="1"/>
          </p:cNvSpPr>
          <p:nvPr/>
        </p:nvSpPr>
        <p:spPr bwMode="auto">
          <a:xfrm>
            <a:off x="228733" y="4019580"/>
            <a:ext cx="9360826"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GUI forces the tester to select from a limited set of values as specified in the requirements. For example, the only options available for  the value of </a:t>
            </a:r>
            <a:r>
              <a:rPr lang="en-US" dirty="0" err="1">
                <a:solidFill>
                  <a:schemeClr val="hlink"/>
                </a:solidFill>
                <a:latin typeface="Times New Roman" charset="0"/>
              </a:rPr>
              <a:t>tempch</a:t>
            </a:r>
            <a:r>
              <a:rPr lang="en-US" dirty="0">
                <a:latin typeface="Times New Roman" charset="0"/>
              </a:rPr>
              <a:t> are -10, -5, 5, and 10.  We refer to these four values of </a:t>
            </a:r>
            <a:r>
              <a:rPr lang="en-US" dirty="0" err="1">
                <a:solidFill>
                  <a:schemeClr val="hlink"/>
                </a:solidFill>
                <a:latin typeface="Times New Roman" charset="0"/>
              </a:rPr>
              <a:t>tempch</a:t>
            </a:r>
            <a:r>
              <a:rPr lang="en-US" dirty="0">
                <a:latin typeface="Times New Roman" charset="0"/>
              </a:rPr>
              <a:t> as </a:t>
            </a:r>
            <a:r>
              <a:rPr lang="en-US" dirty="0" err="1">
                <a:solidFill>
                  <a:schemeClr val="hlink"/>
                </a:solidFill>
                <a:latin typeface="Times New Roman" charset="0"/>
              </a:rPr>
              <a:t>tvalid</a:t>
            </a:r>
            <a:r>
              <a:rPr lang="en-US" dirty="0">
                <a:latin typeface="Times New Roman" charset="0"/>
              </a:rPr>
              <a:t> while all other values as </a:t>
            </a:r>
            <a:r>
              <a:rPr lang="en-US" dirty="0" err="1">
                <a:solidFill>
                  <a:schemeClr val="hlink"/>
                </a:solidFill>
                <a:latin typeface="Times New Roman" charset="0"/>
              </a:rPr>
              <a:t>tinvalid</a:t>
            </a:r>
            <a:r>
              <a:rPr lang="en-US" dirty="0">
                <a:solidFill>
                  <a:schemeClr val="hlink"/>
                </a:solidFill>
                <a:latin typeface="Times New Roman" charset="0"/>
              </a:rPr>
              <a:t>. </a:t>
            </a:r>
          </a:p>
        </p:txBody>
      </p:sp>
      <p:sp>
        <p:nvSpPr>
          <p:cNvPr id="544772" name="Text Box 4"/>
          <p:cNvSpPr txBox="1">
            <a:spLocks noChangeArrowheads="1"/>
          </p:cNvSpPr>
          <p:nvPr/>
        </p:nvSpPr>
        <p:spPr bwMode="auto">
          <a:xfrm>
            <a:off x="228733" y="2195513"/>
            <a:ext cx="936082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assume that the control software is to be tested in a  simulated environment. The tester takes on the role of an operator and interacts with the CS via a GUI. </a:t>
            </a:r>
          </a:p>
        </p:txBody>
      </p:sp>
    </p:spTree>
    <p:extLst>
      <p:ext uri="{BB962C8B-B14F-4D97-AF65-F5344CB8AC3E}">
        <p14:creationId xmlns:p14="http://schemas.microsoft.com/office/powerpoint/2010/main" val="962289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p:bldP spid="5447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a:latin typeface="Tahoma" charset="0"/>
              </a:rPr>
              <a:t>Requirements: Incompleteness</a:t>
            </a:r>
            <a:endParaRPr lang="en-US">
              <a:latin typeface="Tahoma" charset="0"/>
            </a:endParaRPr>
          </a:p>
        </p:txBody>
      </p:sp>
      <p:sp>
        <p:nvSpPr>
          <p:cNvPr id="53251" name="Text Box 3"/>
          <p:cNvSpPr txBox="1">
            <a:spLocks noChangeArrowheads="1"/>
          </p:cNvSpPr>
          <p:nvPr/>
        </p:nvSpPr>
        <p:spPr bwMode="auto">
          <a:xfrm>
            <a:off x="488504" y="1556792"/>
            <a:ext cx="90529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program </a:t>
            </a:r>
            <a:r>
              <a:rPr lang="en-US" b="1" dirty="0">
                <a:latin typeface="Times New Roman" charset="0"/>
              </a:rPr>
              <a:t>max</a:t>
            </a:r>
            <a:r>
              <a:rPr lang="en-US" dirty="0">
                <a:latin typeface="Times New Roman" charset="0"/>
              </a:rPr>
              <a:t> is developed to satisfy Requirement 1. The expected output of </a:t>
            </a:r>
            <a:r>
              <a:rPr lang="en-US" b="1" dirty="0">
                <a:latin typeface="Times New Roman" charset="0"/>
              </a:rPr>
              <a:t>max </a:t>
            </a:r>
            <a:r>
              <a:rPr lang="en-US" dirty="0">
                <a:latin typeface="Times New Roman" charset="0"/>
              </a:rPr>
              <a:t>when the input integers are 13 and 19 can be easily determined to be 19. </a:t>
            </a:r>
          </a:p>
        </p:txBody>
      </p:sp>
      <p:sp>
        <p:nvSpPr>
          <p:cNvPr id="53252" name="Text Box 6"/>
          <p:cNvSpPr txBox="1">
            <a:spLocks noChangeArrowheads="1"/>
          </p:cNvSpPr>
          <p:nvPr/>
        </p:nvSpPr>
        <p:spPr bwMode="auto">
          <a:xfrm>
            <a:off x="503900" y="3341589"/>
            <a:ext cx="921636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now that the tester wants to know if the two integers are </a:t>
            </a:r>
            <a:r>
              <a:rPr lang="en-US" dirty="0" smtClean="0">
                <a:latin typeface="Times New Roman" charset="0"/>
              </a:rPr>
              <a:t>to be </a:t>
            </a:r>
            <a:r>
              <a:rPr lang="en-US" dirty="0">
                <a:latin typeface="Times New Roman" charset="0"/>
              </a:rPr>
              <a:t>input to the program on one line followed by a carriage return, </a:t>
            </a:r>
            <a:r>
              <a:rPr lang="en-US" dirty="0" smtClean="0">
                <a:latin typeface="Times New Roman" charset="0"/>
              </a:rPr>
              <a:t>or on </a:t>
            </a:r>
            <a:r>
              <a:rPr lang="en-US" dirty="0">
                <a:latin typeface="Times New Roman" charset="0"/>
              </a:rPr>
              <a:t>two separate lines with a carriage return typed in after </a:t>
            </a:r>
            <a:r>
              <a:rPr lang="en-US" dirty="0" smtClean="0">
                <a:latin typeface="Times New Roman" charset="0"/>
              </a:rPr>
              <a:t>each number</a:t>
            </a:r>
            <a:r>
              <a:rPr lang="en-US" dirty="0">
                <a:latin typeface="Times New Roman" charset="0"/>
              </a:rPr>
              <a:t>. The requirement as stated above fails to provide an answer to this question. </a:t>
            </a:r>
            <a:endParaRPr lang="en-US" dirty="0"/>
          </a:p>
        </p:txBody>
      </p:sp>
    </p:spTree>
    <p:extLst>
      <p:ext uri="{BB962C8B-B14F-4D97-AF65-F5344CB8AC3E}">
        <p14:creationId xmlns:p14="http://schemas.microsoft.com/office/powerpoint/2010/main" val="274129755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3600">
                <a:latin typeface="Arial" charset="0"/>
              </a:rPr>
              <a:t>BCS: 1. Identify input domain</a:t>
            </a:r>
            <a:endParaRPr lang="en-US">
              <a:latin typeface="Arial" charset="0"/>
            </a:endParaRPr>
          </a:p>
        </p:txBody>
      </p:sp>
      <p:sp>
        <p:nvSpPr>
          <p:cNvPr id="548884" name="Text Box 20"/>
          <p:cNvSpPr txBox="1">
            <a:spLocks noChangeArrowheads="1"/>
          </p:cNvSpPr>
          <p:nvPr/>
        </p:nvSpPr>
        <p:spPr bwMode="auto">
          <a:xfrm>
            <a:off x="132424" y="2122489"/>
            <a:ext cx="944337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first step in generating equivalence partitions is to identify the (approximate)  input domain.  Recall that the domain identified in this step will likely be a superset of the complete input domain of the control software. </a:t>
            </a:r>
            <a:endParaRPr lang="en-US" dirty="0"/>
          </a:p>
        </p:txBody>
      </p:sp>
      <p:sp>
        <p:nvSpPr>
          <p:cNvPr id="548885" name="Text Box 21"/>
          <p:cNvSpPr txBox="1">
            <a:spLocks noChangeArrowheads="1"/>
          </p:cNvSpPr>
          <p:nvPr/>
        </p:nvSpPr>
        <p:spPr bwMode="auto">
          <a:xfrm>
            <a:off x="132425" y="4324351"/>
            <a:ext cx="876577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First we examine the requirements, identify input variables, their types, and values. These are listed  in the  following table.</a:t>
            </a:r>
            <a:endParaRPr lang="en-US"/>
          </a:p>
        </p:txBody>
      </p:sp>
    </p:spTree>
    <p:extLst>
      <p:ext uri="{BB962C8B-B14F-4D97-AF65-F5344CB8AC3E}">
        <p14:creationId xmlns:p14="http://schemas.microsoft.com/office/powerpoint/2010/main" val="2041249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8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84" grpId="0"/>
      <p:bldP spid="54888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3600">
                <a:latin typeface="Arial" charset="0"/>
              </a:rPr>
              <a:t>BCS:  Variables, types, values</a:t>
            </a:r>
            <a:endParaRPr lang="en-US">
              <a:latin typeface="Arial" charset="0"/>
            </a:endParaRPr>
          </a:p>
        </p:txBody>
      </p:sp>
      <p:graphicFrame>
        <p:nvGraphicFramePr>
          <p:cNvPr id="550981" name="Group 69"/>
          <p:cNvGraphicFramePr>
            <a:graphicFrameLocks noGrp="1"/>
          </p:cNvGraphicFramePr>
          <p:nvPr>
            <p:extLst>
              <p:ext uri="{D42A27DB-BD31-4B8C-83A1-F6EECF244321}">
                <p14:modId xmlns:p14="http://schemas.microsoft.com/office/powerpoint/2010/main" val="3383098752"/>
              </p:ext>
            </p:extLst>
          </p:nvPr>
        </p:nvGraphicFramePr>
        <p:xfrm>
          <a:off x="669000" y="2025650"/>
          <a:ext cx="8870685" cy="3840162"/>
        </p:xfrm>
        <a:graphic>
          <a:graphicData uri="http://schemas.openxmlformats.org/drawingml/2006/table">
            <a:tbl>
              <a:tblPr/>
              <a:tblGrid>
                <a:gridCol w="1437746"/>
                <a:gridCol w="2319998"/>
                <a:gridCol w="2110185"/>
                <a:gridCol w="3002756"/>
              </a:tblGrid>
              <a:tr h="8128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charset="0"/>
                          <a:ea typeface="ＭＳ Ｐゴシック" charset="0"/>
                          <a:cs typeface="ＭＳ Ｐゴシック" charset="0"/>
                        </a:rPr>
                        <a:t>Variable</a:t>
                      </a:r>
                    </a:p>
                  </a:txBody>
                  <a:tcPr marL="99060" marR="99060"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charset="0"/>
                          <a:ea typeface="ＭＳ Ｐゴシック" charset="0"/>
                          <a:cs typeface="ＭＳ Ｐゴシック" charset="0"/>
                        </a:rPr>
                        <a:t>Kind</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charset="0"/>
                          <a:ea typeface="ＭＳ Ｐゴシック" charset="0"/>
                          <a:cs typeface="ＭＳ Ｐゴシック" charset="0"/>
                        </a:rPr>
                        <a:t>Type</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charset="0"/>
                          <a:ea typeface="ＭＳ Ｐゴシック" charset="0"/>
                          <a:cs typeface="ＭＳ Ｐゴシック" charset="0"/>
                        </a:rPr>
                        <a:t>Value(s)</a:t>
                      </a:r>
                    </a:p>
                  </a:txBody>
                  <a:tcPr marL="99060" marR="99060"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V</a:t>
                      </a:r>
                    </a:p>
                  </a:txBody>
                  <a:tcPr marL="99060" marR="99060"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3CAD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Environment</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Enumerated</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File, GUI</a:t>
                      </a:r>
                    </a:p>
                  </a:txBody>
                  <a:tcPr marL="99060" marR="99060"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83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F</a:t>
                      </a:r>
                    </a:p>
                  </a:txBody>
                  <a:tcPr marL="99060" marR="99060"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3CAD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Environment</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String</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A file name</a:t>
                      </a:r>
                    </a:p>
                  </a:txBody>
                  <a:tcPr marL="99060" marR="99060"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0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cmd</a:t>
                      </a:r>
                    </a:p>
                  </a:txBody>
                  <a:tcPr marL="99060" marR="99060"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3CAD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Input via GUI/File</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Enumerated</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{temp, cancel, shut}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L="99060" marR="99060"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30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tempch</a:t>
                      </a:r>
                    </a:p>
                  </a:txBody>
                  <a:tcPr marL="99060" marR="99060" marT="45724" marB="4572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E3CAD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Input via GUI/File</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Enumerated</a:t>
                      </a:r>
                    </a:p>
                  </a:txBody>
                  <a:tcPr marL="99060" marR="99060" marT="45724" marB="4572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{-10, -5, 5, 10}</a:t>
                      </a:r>
                    </a:p>
                  </a:txBody>
                  <a:tcPr marL="99060" marR="99060" marT="45724" marB="4572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04235618"/>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3600">
                <a:latin typeface="Arial" charset="0"/>
              </a:rPr>
              <a:t>BCS:  Input domain </a:t>
            </a:r>
            <a:endParaRPr lang="en-US">
              <a:latin typeface="Arial" charset="0"/>
            </a:endParaRPr>
          </a:p>
        </p:txBody>
      </p:sp>
      <p:sp>
        <p:nvSpPr>
          <p:cNvPr id="552995" name="Text Box 35"/>
          <p:cNvSpPr txBox="1">
            <a:spLocks noChangeArrowheads="1"/>
          </p:cNvSpPr>
          <p:nvPr/>
        </p:nvSpPr>
        <p:spPr bwMode="auto">
          <a:xfrm>
            <a:off x="1050793" y="2195031"/>
            <a:ext cx="5960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Input domain</a:t>
            </a:r>
            <a:r>
              <a:rPr lang="en-US">
                <a:latin typeface="Times New Roman"/>
                <a:cs typeface="Times New Roman"/>
                <a:sym typeface="Symbol" charset="0"/>
              </a:rPr>
              <a:t></a:t>
            </a:r>
            <a:r>
              <a:rPr lang="en-US">
                <a:latin typeface="Times New Roman"/>
                <a:cs typeface="Times New Roman"/>
              </a:rPr>
              <a:t>S=V</a:t>
            </a:r>
            <a:r>
              <a:rPr lang="en-US">
                <a:latin typeface="Times New Roman"/>
                <a:cs typeface="Times New Roman"/>
                <a:sym typeface="Symbol" charset="0"/>
              </a:rPr>
              <a:t>Fcmdtempch</a:t>
            </a:r>
            <a:r>
              <a:rPr lang="en-US">
                <a:latin typeface="Times New Roman"/>
                <a:cs typeface="Times New Roman"/>
              </a:rPr>
              <a:t> </a:t>
            </a:r>
          </a:p>
        </p:txBody>
      </p:sp>
      <p:sp>
        <p:nvSpPr>
          <p:cNvPr id="552996" name="Text Box 36"/>
          <p:cNvSpPr txBox="1">
            <a:spLocks noChangeArrowheads="1"/>
          </p:cNvSpPr>
          <p:nvPr/>
        </p:nvSpPr>
        <p:spPr bwMode="auto">
          <a:xfrm>
            <a:off x="1050793" y="2953856"/>
            <a:ext cx="5426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Sample values in the input domain (--: don</a:t>
            </a:r>
            <a:r>
              <a:rPr lang="ja-JP" altLang="en-US">
                <a:latin typeface="Times New Roman"/>
                <a:cs typeface="Times New Roman"/>
              </a:rPr>
              <a:t>’</a:t>
            </a:r>
            <a:r>
              <a:rPr lang="en-US" altLang="ja-JP">
                <a:latin typeface="Times New Roman"/>
                <a:cs typeface="Times New Roman"/>
              </a:rPr>
              <a:t>t care):</a:t>
            </a:r>
            <a:endParaRPr lang="en-US">
              <a:latin typeface="Times New Roman"/>
              <a:cs typeface="Times New Roman"/>
            </a:endParaRPr>
          </a:p>
        </p:txBody>
      </p:sp>
      <p:sp>
        <p:nvSpPr>
          <p:cNvPr id="552997" name="Text Box 37"/>
          <p:cNvSpPr txBox="1">
            <a:spLocks noChangeArrowheads="1"/>
          </p:cNvSpPr>
          <p:nvPr/>
        </p:nvSpPr>
        <p:spPr bwMode="auto">
          <a:xfrm>
            <a:off x="1050793" y="3784118"/>
            <a:ext cx="4372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(GUI, --, shut, --), (file, cmdfile, shut, --)</a:t>
            </a:r>
          </a:p>
        </p:txBody>
      </p:sp>
      <p:grpSp>
        <p:nvGrpSpPr>
          <p:cNvPr id="2" name="Group 41"/>
          <p:cNvGrpSpPr>
            <a:grpSpLocks/>
          </p:cNvGrpSpPr>
          <p:nvPr/>
        </p:nvGrpSpPr>
        <p:grpSpPr bwMode="auto">
          <a:xfrm>
            <a:off x="1050792" y="4850911"/>
            <a:ext cx="7484533" cy="400049"/>
            <a:chOff x="688" y="3502"/>
            <a:chExt cx="4352" cy="252"/>
          </a:xfrm>
        </p:grpSpPr>
        <p:sp>
          <p:nvSpPr>
            <p:cNvPr id="140295" name="Text Box 38"/>
            <p:cNvSpPr txBox="1">
              <a:spLocks noChangeArrowheads="1"/>
            </p:cNvSpPr>
            <p:nvPr/>
          </p:nvSpPr>
          <p:spPr bwMode="auto">
            <a:xfrm>
              <a:off x="688" y="3502"/>
              <a:ext cx="14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(file, cmdfile, temp, 0)</a:t>
              </a:r>
            </a:p>
          </p:txBody>
        </p:sp>
        <p:sp>
          <p:nvSpPr>
            <p:cNvPr id="140296" name="Text Box 39"/>
            <p:cNvSpPr txBox="1">
              <a:spLocks noChangeArrowheads="1"/>
            </p:cNvSpPr>
            <p:nvPr/>
          </p:nvSpPr>
          <p:spPr bwMode="auto">
            <a:xfrm>
              <a:off x="2652" y="3502"/>
              <a:ext cx="23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a:solidFill>
                    <a:schemeClr val="hlink"/>
                  </a:solidFill>
                  <a:latin typeface="Times New Roman"/>
                  <a:cs typeface="Times New Roman"/>
                </a:rPr>
                <a:t>Does this belong to the input domain</a:t>
              </a:r>
              <a:r>
                <a:rPr lang="en-US">
                  <a:solidFill>
                    <a:schemeClr val="hlink"/>
                  </a:solidFill>
                  <a:latin typeface="Times New Roman"/>
                  <a:cs typeface="Times New Roman"/>
                </a:rPr>
                <a:t>?</a:t>
              </a:r>
            </a:p>
          </p:txBody>
        </p:sp>
        <p:sp>
          <p:nvSpPr>
            <p:cNvPr id="140297" name="Line 40"/>
            <p:cNvSpPr>
              <a:spLocks noChangeShapeType="1"/>
            </p:cNvSpPr>
            <p:nvPr/>
          </p:nvSpPr>
          <p:spPr bwMode="auto">
            <a:xfrm flipH="1">
              <a:off x="2485" y="3628"/>
              <a:ext cx="192"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spTree>
    <p:extLst>
      <p:ext uri="{BB962C8B-B14F-4D97-AF65-F5344CB8AC3E}">
        <p14:creationId xmlns:p14="http://schemas.microsoft.com/office/powerpoint/2010/main" val="1736478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5" grpId="0"/>
      <p:bldP spid="552996" grpId="0"/>
      <p:bldP spid="55299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600">
                <a:latin typeface="Arial" charset="0"/>
              </a:rPr>
              <a:t>BCS:  2. Equivalence classing </a:t>
            </a:r>
            <a:endParaRPr lang="en-US">
              <a:latin typeface="Arial" charset="0"/>
            </a:endParaRPr>
          </a:p>
        </p:txBody>
      </p:sp>
      <p:graphicFrame>
        <p:nvGraphicFramePr>
          <p:cNvPr id="555045" name="Group 37"/>
          <p:cNvGraphicFramePr>
            <a:graphicFrameLocks noGrp="1"/>
          </p:cNvGraphicFramePr>
          <p:nvPr>
            <p:extLst>
              <p:ext uri="{D42A27DB-BD31-4B8C-83A1-F6EECF244321}">
                <p14:modId xmlns:p14="http://schemas.microsoft.com/office/powerpoint/2010/main" val="3320165999"/>
              </p:ext>
            </p:extLst>
          </p:nvPr>
        </p:nvGraphicFramePr>
        <p:xfrm>
          <a:off x="1238250" y="1764677"/>
          <a:ext cx="7429500" cy="4064000"/>
        </p:xfrm>
        <a:graphic>
          <a:graphicData uri="http://schemas.openxmlformats.org/drawingml/2006/table">
            <a:tbl>
              <a:tblPr/>
              <a:tblGrid>
                <a:gridCol w="1752468"/>
                <a:gridCol w="5677032"/>
              </a:tblGrid>
              <a:tr h="81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pitchFamily="-107" charset="0"/>
                        </a:rPr>
                        <a:t>Variable</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pitchFamily="-107" charset="0"/>
                        </a:rPr>
                        <a:t>Partition</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V</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{{GUI}, {file}, {undefined}}</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F</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{{fvalid}, {finvalid}}</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cmd</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{{temp}, {cancel}, {shut}, {cinvalid}}</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07" charset="0"/>
                        </a:rPr>
                        <a:t>tempch</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07" charset="0"/>
                        </a:rPr>
                        <a:t>{{</a:t>
                      </a:r>
                      <a:r>
                        <a:rPr kumimoji="0" lang="en-US" sz="2000" b="0" i="0" u="none" strike="noStrike" cap="none" normalizeH="0" baseline="0" dirty="0" err="1">
                          <a:ln>
                            <a:noFill/>
                          </a:ln>
                          <a:solidFill>
                            <a:schemeClr val="tx1"/>
                          </a:solidFill>
                          <a:effectLst/>
                          <a:latin typeface="Times New Roman" pitchFamily="-107" charset="0"/>
                        </a:rPr>
                        <a:t>tvalid</a:t>
                      </a:r>
                      <a:r>
                        <a:rPr kumimoji="0" lang="en-US" sz="2000" b="0" i="0" u="none" strike="noStrike" cap="none" normalizeH="0" baseline="0" dirty="0">
                          <a:ln>
                            <a:noFill/>
                          </a:ln>
                          <a:solidFill>
                            <a:schemeClr val="tx1"/>
                          </a:solidFill>
                          <a:effectLst/>
                          <a:latin typeface="Times New Roman" pitchFamily="-107" charset="0"/>
                        </a:rPr>
                        <a:t>}, {</a:t>
                      </a:r>
                      <a:r>
                        <a:rPr kumimoji="0" lang="en-US" sz="2000" b="0" i="0" u="none" strike="noStrike" cap="none" normalizeH="0" baseline="0" dirty="0" err="1">
                          <a:ln>
                            <a:noFill/>
                          </a:ln>
                          <a:solidFill>
                            <a:schemeClr val="tx1"/>
                          </a:solidFill>
                          <a:effectLst/>
                          <a:latin typeface="Times New Roman" pitchFamily="-107" charset="0"/>
                        </a:rPr>
                        <a:t>tinvalid</a:t>
                      </a:r>
                      <a:r>
                        <a:rPr kumimoji="0" lang="en-US" sz="2000" b="0" i="0" u="none" strike="noStrike" cap="none" normalizeH="0" baseline="0" dirty="0">
                          <a:ln>
                            <a:noFill/>
                          </a:ln>
                          <a:solidFill>
                            <a:schemeClr val="tx1"/>
                          </a:solidFill>
                          <a:effectLst/>
                          <a:latin typeface="Times New Roman" pitchFamily="-107" charset="0"/>
                        </a:rPr>
                        <a:t>}}</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636992129"/>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z="3600">
                <a:latin typeface="Arial" charset="0"/>
              </a:rPr>
              <a:t>BCS:  3. Combine equivalence classes (contd.)</a:t>
            </a:r>
            <a:endParaRPr lang="en-US">
              <a:latin typeface="Arial" charset="0"/>
            </a:endParaRPr>
          </a:p>
        </p:txBody>
      </p:sp>
      <p:sp>
        <p:nvSpPr>
          <p:cNvPr id="144387" name="Text Box 23"/>
          <p:cNvSpPr txBox="1">
            <a:spLocks noChangeArrowheads="1"/>
          </p:cNvSpPr>
          <p:nvPr/>
        </p:nvSpPr>
        <p:spPr bwMode="auto">
          <a:xfrm>
            <a:off x="448867" y="3207555"/>
            <a:ext cx="5793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There </a:t>
            </a:r>
            <a:r>
              <a:rPr lang="en-US" dirty="0" smtClean="0">
                <a:latin typeface="Times New Roman"/>
                <a:cs typeface="Times New Roman"/>
              </a:rPr>
              <a:t>are </a:t>
            </a:r>
            <a:r>
              <a:rPr lang="en-US" dirty="0">
                <a:latin typeface="Times New Roman"/>
                <a:cs typeface="Times New Roman"/>
              </a:rPr>
              <a:t>a total of 3</a:t>
            </a:r>
            <a:r>
              <a:rPr lang="en-US" dirty="0">
                <a:latin typeface="Times New Roman"/>
                <a:cs typeface="Times New Roman"/>
                <a:sym typeface="Symbol" charset="0"/>
              </a:rPr>
              <a:t>425=120 equivalence classes.</a:t>
            </a:r>
          </a:p>
        </p:txBody>
      </p:sp>
      <p:sp>
        <p:nvSpPr>
          <p:cNvPr id="144388" name="Text Box 24"/>
          <p:cNvSpPr txBox="1">
            <a:spLocks noChangeArrowheads="1"/>
          </p:cNvSpPr>
          <p:nvPr/>
        </p:nvSpPr>
        <p:spPr bwMode="auto">
          <a:xfrm>
            <a:off x="448866" y="2137461"/>
            <a:ext cx="87846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Note that </a:t>
            </a:r>
            <a:r>
              <a:rPr lang="en-US" dirty="0" err="1">
                <a:solidFill>
                  <a:srgbClr val="FF0000"/>
                </a:solidFill>
                <a:latin typeface="Times New Roman"/>
                <a:cs typeface="Times New Roman"/>
              </a:rPr>
              <a:t>tinvalid</a:t>
            </a:r>
            <a:r>
              <a:rPr lang="en-US" dirty="0">
                <a:latin typeface="Times New Roman"/>
                <a:cs typeface="Times New Roman"/>
              </a:rPr>
              <a:t>, </a:t>
            </a:r>
            <a:r>
              <a:rPr lang="en-US" dirty="0" err="1">
                <a:solidFill>
                  <a:srgbClr val="FF0000"/>
                </a:solidFill>
                <a:latin typeface="Times New Roman"/>
                <a:cs typeface="Times New Roman"/>
              </a:rPr>
              <a:t>tvalid</a:t>
            </a:r>
            <a:r>
              <a:rPr lang="en-US" dirty="0">
                <a:latin typeface="Times New Roman"/>
                <a:cs typeface="Times New Roman"/>
              </a:rPr>
              <a:t>, </a:t>
            </a:r>
            <a:r>
              <a:rPr lang="en-US" dirty="0" err="1">
                <a:solidFill>
                  <a:srgbClr val="FF0000"/>
                </a:solidFill>
                <a:latin typeface="Times New Roman"/>
                <a:cs typeface="Times New Roman"/>
              </a:rPr>
              <a:t>finvalid</a:t>
            </a:r>
            <a:r>
              <a:rPr lang="en-US" dirty="0">
                <a:latin typeface="Times New Roman"/>
                <a:cs typeface="Times New Roman"/>
              </a:rPr>
              <a:t>, and </a:t>
            </a:r>
            <a:r>
              <a:rPr lang="en-US" dirty="0" err="1">
                <a:solidFill>
                  <a:srgbClr val="FF0000"/>
                </a:solidFill>
                <a:latin typeface="Times New Roman"/>
                <a:cs typeface="Times New Roman"/>
              </a:rPr>
              <a:t>fvalid</a:t>
            </a:r>
            <a:r>
              <a:rPr lang="en-US" dirty="0">
                <a:latin typeface="Times New Roman"/>
                <a:cs typeface="Times New Roman"/>
              </a:rPr>
              <a:t> denote sets of values. </a:t>
            </a:r>
            <a:r>
              <a:rPr lang="ja-JP" altLang="en-US" dirty="0">
                <a:latin typeface="Times New Roman"/>
                <a:cs typeface="Times New Roman"/>
              </a:rPr>
              <a:t>“</a:t>
            </a:r>
            <a:r>
              <a:rPr lang="en-US" altLang="ja-JP" dirty="0">
                <a:latin typeface="Times New Roman"/>
                <a:cs typeface="Times New Roman"/>
              </a:rPr>
              <a:t>undefined</a:t>
            </a:r>
            <a:r>
              <a:rPr lang="ja-JP" altLang="en-US" dirty="0">
                <a:latin typeface="Times New Roman"/>
                <a:cs typeface="Times New Roman"/>
              </a:rPr>
              <a:t>”</a:t>
            </a:r>
            <a:r>
              <a:rPr lang="en-US" altLang="ja-JP" dirty="0">
                <a:latin typeface="Times New Roman"/>
                <a:cs typeface="Times New Roman"/>
              </a:rPr>
              <a:t> denotes one value.</a:t>
            </a:r>
            <a:endParaRPr lang="en-US" dirty="0">
              <a:latin typeface="Times New Roman"/>
              <a:cs typeface="Times New Roman"/>
            </a:endParaRPr>
          </a:p>
        </p:txBody>
      </p:sp>
      <p:sp>
        <p:nvSpPr>
          <p:cNvPr id="144389" name="Text Box 25"/>
          <p:cNvSpPr txBox="1">
            <a:spLocks noChangeArrowheads="1"/>
          </p:cNvSpPr>
          <p:nvPr/>
        </p:nvSpPr>
        <p:spPr bwMode="auto">
          <a:xfrm>
            <a:off x="448866" y="3687744"/>
            <a:ext cx="8659151"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Sample equivalence class: {(GUI, fvalid, temp, -10)}</a:t>
            </a:r>
            <a:endParaRPr lang="en-US">
              <a:latin typeface="Times New Roman"/>
              <a:cs typeface="Times New Roman"/>
              <a:sym typeface="Symbol" charset="0"/>
            </a:endParaRPr>
          </a:p>
        </p:txBody>
      </p:sp>
      <p:sp>
        <p:nvSpPr>
          <p:cNvPr id="144390" name="Text Box 26"/>
          <p:cNvSpPr txBox="1">
            <a:spLocks noChangeArrowheads="1"/>
          </p:cNvSpPr>
          <p:nvPr/>
        </p:nvSpPr>
        <p:spPr bwMode="auto">
          <a:xfrm>
            <a:off x="448866" y="4166286"/>
            <a:ext cx="927999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latin typeface="Times New Roman"/>
                <a:cs typeface="Times New Roman"/>
              </a:rPr>
              <a:t>Note that each of the classes listed above represents an infinite number of input values for the control software. For example, {(GUI}}, </a:t>
            </a:r>
            <a:r>
              <a:rPr lang="en-US" i="1" dirty="0" err="1">
                <a:latin typeface="Times New Roman"/>
                <a:cs typeface="Times New Roman"/>
              </a:rPr>
              <a:t>fvalid</a:t>
            </a:r>
            <a:r>
              <a:rPr lang="en-US" i="1" dirty="0">
                <a:latin typeface="Times New Roman"/>
                <a:cs typeface="Times New Roman"/>
              </a:rPr>
              <a:t>, temp, -10)} denotes an infinite  set of values obtained by replacing </a:t>
            </a:r>
            <a:r>
              <a:rPr lang="en-US" i="1" dirty="0" err="1">
                <a:latin typeface="Times New Roman"/>
                <a:cs typeface="Times New Roman"/>
              </a:rPr>
              <a:t>fvalid</a:t>
            </a:r>
            <a:r>
              <a:rPr lang="en-US" i="1" dirty="0">
                <a:latin typeface="Times New Roman"/>
                <a:cs typeface="Times New Roman"/>
              </a:rPr>
              <a:t> by a string that corresponds to the name of an existing  file. Each value is a potential input to the BCS.</a:t>
            </a:r>
            <a:endParaRPr lang="en-US" dirty="0">
              <a:latin typeface="Times New Roman"/>
              <a:cs typeface="Times New Roman"/>
            </a:endParaRPr>
          </a:p>
        </p:txBody>
      </p:sp>
    </p:spTree>
    <p:extLst>
      <p:ext uri="{BB962C8B-B14F-4D97-AF65-F5344CB8AC3E}">
        <p14:creationId xmlns:p14="http://schemas.microsoft.com/office/powerpoint/2010/main" val="1128714880"/>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3600" dirty="0">
                <a:latin typeface="Arial" charset="0"/>
              </a:rPr>
              <a:t>BCS:  4. Discard infeasible equivalence classes</a:t>
            </a:r>
            <a:endParaRPr lang="en-US" dirty="0">
              <a:latin typeface="Arial" charset="0"/>
            </a:endParaRPr>
          </a:p>
        </p:txBody>
      </p:sp>
      <p:sp>
        <p:nvSpPr>
          <p:cNvPr id="561156" name="Text Box 4"/>
          <p:cNvSpPr txBox="1">
            <a:spLocks noChangeArrowheads="1"/>
          </p:cNvSpPr>
          <p:nvPr/>
        </p:nvSpPr>
        <p:spPr bwMode="auto">
          <a:xfrm>
            <a:off x="491860" y="3568253"/>
            <a:ext cx="8784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{(V, F, {cancel, shut, cinvalid}, tvalid</a:t>
            </a:r>
            <a:r>
              <a:rPr lang="en-US">
                <a:latin typeface="Times New Roman"/>
                <a:cs typeface="Times New Roman"/>
                <a:sym typeface="Symbol" charset="0"/>
              </a:rPr>
              <a:t></a:t>
            </a:r>
            <a:r>
              <a:rPr lang="en-US">
                <a:latin typeface="Times New Roman"/>
                <a:cs typeface="Times New Roman"/>
              </a:rPr>
              <a:t> tinvalid)}</a:t>
            </a:r>
          </a:p>
        </p:txBody>
      </p:sp>
      <p:sp>
        <p:nvSpPr>
          <p:cNvPr id="561158" name="Text Box 6"/>
          <p:cNvSpPr txBox="1">
            <a:spLocks noChangeArrowheads="1"/>
          </p:cNvSpPr>
          <p:nvPr/>
        </p:nvSpPr>
        <p:spPr bwMode="auto">
          <a:xfrm>
            <a:off x="491860" y="1628800"/>
            <a:ext cx="927999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Note that the GUI requests for the amount by which the boiler temperature is to be changed  only when the operator selects  </a:t>
            </a:r>
            <a:r>
              <a:rPr lang="en-US" dirty="0">
                <a:solidFill>
                  <a:schemeClr val="hlink"/>
                </a:solidFill>
                <a:latin typeface="Times New Roman"/>
                <a:cs typeface="Times New Roman"/>
              </a:rPr>
              <a:t>temp</a:t>
            </a:r>
            <a:r>
              <a:rPr lang="en-US" dirty="0">
                <a:latin typeface="Times New Roman"/>
                <a:cs typeface="Times New Roman"/>
              </a:rPr>
              <a:t> for </a:t>
            </a:r>
            <a:r>
              <a:rPr lang="en-US" dirty="0">
                <a:solidFill>
                  <a:schemeClr val="hlink"/>
                </a:solidFill>
                <a:latin typeface="Times New Roman"/>
                <a:cs typeface="Times New Roman"/>
              </a:rPr>
              <a:t>cmd.</a:t>
            </a:r>
            <a:r>
              <a:rPr lang="en-US" dirty="0">
                <a:latin typeface="Times New Roman"/>
                <a:cs typeface="Times New Roman"/>
              </a:rPr>
              <a:t> </a:t>
            </a:r>
            <a:r>
              <a:rPr lang="en-US" dirty="0" smtClean="0">
                <a:latin typeface="Times New Roman"/>
                <a:cs typeface="Times New Roman"/>
              </a:rPr>
              <a:t>Thus, all </a:t>
            </a:r>
            <a:r>
              <a:rPr lang="en-US" dirty="0">
                <a:latin typeface="Times New Roman"/>
                <a:cs typeface="Times New Roman"/>
              </a:rPr>
              <a:t>equivalence classes that match the following template are infeasible.</a:t>
            </a:r>
          </a:p>
        </p:txBody>
      </p:sp>
      <p:sp>
        <p:nvSpPr>
          <p:cNvPr id="561159" name="Text Box 7"/>
          <p:cNvSpPr txBox="1">
            <a:spLocks noChangeArrowheads="1"/>
          </p:cNvSpPr>
          <p:nvPr/>
        </p:nvSpPr>
        <p:spPr bwMode="auto">
          <a:xfrm>
            <a:off x="491861" y="4456138"/>
            <a:ext cx="852672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This parent-child relationship between </a:t>
            </a:r>
            <a:r>
              <a:rPr lang="en-US" dirty="0" err="1">
                <a:solidFill>
                  <a:schemeClr val="hlink"/>
                </a:solidFill>
                <a:latin typeface="Times New Roman"/>
                <a:cs typeface="Times New Roman"/>
              </a:rPr>
              <a:t>cmd</a:t>
            </a:r>
            <a:r>
              <a:rPr lang="en-US" dirty="0">
                <a:latin typeface="Times New Roman"/>
                <a:cs typeface="Times New Roman"/>
              </a:rPr>
              <a:t> and  </a:t>
            </a:r>
            <a:r>
              <a:rPr lang="en-US" dirty="0" err="1">
                <a:solidFill>
                  <a:schemeClr val="hlink"/>
                </a:solidFill>
                <a:latin typeface="Times New Roman"/>
                <a:cs typeface="Times New Roman"/>
              </a:rPr>
              <a:t>tempch</a:t>
            </a:r>
            <a:r>
              <a:rPr lang="en-US" dirty="0">
                <a:solidFill>
                  <a:schemeClr val="hlink"/>
                </a:solidFill>
                <a:latin typeface="Times New Roman"/>
                <a:cs typeface="Times New Roman"/>
              </a:rPr>
              <a:t> </a:t>
            </a:r>
            <a:r>
              <a:rPr lang="en-US" dirty="0">
                <a:latin typeface="Times New Roman"/>
                <a:cs typeface="Times New Roman"/>
              </a:rPr>
              <a:t>renders infeasible a total of 3</a:t>
            </a:r>
            <a:r>
              <a:rPr lang="en-US" dirty="0">
                <a:latin typeface="Times New Roman"/>
                <a:cs typeface="Times New Roman"/>
                <a:sym typeface="Symbol" charset="0"/>
              </a:rPr>
              <a:t></a:t>
            </a:r>
            <a:r>
              <a:rPr lang="en-US" dirty="0">
                <a:latin typeface="Times New Roman"/>
                <a:cs typeface="Times New Roman"/>
              </a:rPr>
              <a:t>2</a:t>
            </a:r>
            <a:r>
              <a:rPr lang="en-US" dirty="0">
                <a:latin typeface="Times New Roman"/>
                <a:cs typeface="Times New Roman"/>
                <a:sym typeface="Symbol" charset="0"/>
              </a:rPr>
              <a:t>35</a:t>
            </a:r>
            <a:r>
              <a:rPr lang="en-US" dirty="0">
                <a:latin typeface="Times New Roman"/>
                <a:cs typeface="Times New Roman"/>
              </a:rPr>
              <a:t>=90 equivalence classes.  </a:t>
            </a:r>
          </a:p>
        </p:txBody>
      </p:sp>
      <p:sp>
        <p:nvSpPr>
          <p:cNvPr id="561160" name="Text Box 8"/>
          <p:cNvSpPr txBox="1">
            <a:spLocks noChangeArrowheads="1"/>
          </p:cNvSpPr>
          <p:nvPr/>
        </p:nvSpPr>
        <p:spPr bwMode="auto">
          <a:xfrm>
            <a:off x="1844306" y="5559610"/>
            <a:ext cx="732906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solidFill>
                  <a:schemeClr val="hlink"/>
                </a:solidFill>
                <a:latin typeface="Times New Roman"/>
                <a:cs typeface="Times New Roman"/>
              </a:rPr>
              <a:t>Exercise: How many additional equivalence classes are infeasible? </a:t>
            </a:r>
          </a:p>
        </p:txBody>
      </p:sp>
    </p:spTree>
    <p:extLst>
      <p:ext uri="{BB962C8B-B14F-4D97-AF65-F5344CB8AC3E}">
        <p14:creationId xmlns:p14="http://schemas.microsoft.com/office/powerpoint/2010/main" val="1479977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p:bldP spid="561158" grpId="0"/>
      <p:bldP spid="561159" grpId="0"/>
      <p:bldP spid="56116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z="3600">
                <a:latin typeface="Arial" charset="0"/>
              </a:rPr>
              <a:t>BCS:  4. Discard infeasible equivalence classes (contd.)</a:t>
            </a:r>
            <a:endParaRPr lang="en-US">
              <a:latin typeface="Arial" charset="0"/>
            </a:endParaRPr>
          </a:p>
        </p:txBody>
      </p:sp>
      <p:sp>
        <p:nvSpPr>
          <p:cNvPr id="148483" name="Text Box 4"/>
          <p:cNvSpPr txBox="1">
            <a:spLocks noChangeArrowheads="1"/>
          </p:cNvSpPr>
          <p:nvPr/>
        </p:nvSpPr>
        <p:spPr bwMode="auto">
          <a:xfrm>
            <a:off x="491860" y="2133601"/>
            <a:ext cx="927999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After having discarded all infeasible equivalence classes, we are left with a total of 18 testable (or feasible) equivalence classes.</a:t>
            </a:r>
          </a:p>
        </p:txBody>
      </p:sp>
    </p:spTree>
    <p:extLst>
      <p:ext uri="{BB962C8B-B14F-4D97-AF65-F5344CB8AC3E}">
        <p14:creationId xmlns:p14="http://schemas.microsoft.com/office/powerpoint/2010/main" val="1828435197"/>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3600">
                <a:latin typeface="Arial" charset="0"/>
              </a:rPr>
              <a:t>Selecting test data</a:t>
            </a:r>
            <a:endParaRPr lang="en-US">
              <a:latin typeface="Arial" charset="0"/>
            </a:endParaRPr>
          </a:p>
        </p:txBody>
      </p:sp>
      <p:sp>
        <p:nvSpPr>
          <p:cNvPr id="565251" name="Text Box 3"/>
          <p:cNvSpPr txBox="1">
            <a:spLocks noChangeArrowheads="1"/>
          </p:cNvSpPr>
          <p:nvPr/>
        </p:nvSpPr>
        <p:spPr bwMode="auto">
          <a:xfrm>
            <a:off x="488504" y="1772816"/>
            <a:ext cx="927999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Given a set of equivalence classes that form a partition of the input domain, it is relatively straightforward to select tests. However, complications could arise in the presence of infeasible data and don't care values.</a:t>
            </a:r>
          </a:p>
        </p:txBody>
      </p:sp>
      <p:sp>
        <p:nvSpPr>
          <p:cNvPr id="565252" name="Text Box 4"/>
          <p:cNvSpPr txBox="1">
            <a:spLocks noChangeArrowheads="1"/>
          </p:cNvSpPr>
          <p:nvPr/>
        </p:nvSpPr>
        <p:spPr bwMode="auto">
          <a:xfrm>
            <a:off x="488504" y="3948134"/>
            <a:ext cx="836162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In the most general case, a tester  simply selects one test that serves as a representative of each equivalence class.</a:t>
            </a:r>
          </a:p>
        </p:txBody>
      </p:sp>
      <p:sp>
        <p:nvSpPr>
          <p:cNvPr id="565253" name="Text Box 5"/>
          <p:cNvSpPr txBox="1">
            <a:spLocks noChangeArrowheads="1"/>
          </p:cNvSpPr>
          <p:nvPr/>
        </p:nvSpPr>
        <p:spPr bwMode="auto">
          <a:xfrm>
            <a:off x="1138715" y="5120774"/>
            <a:ext cx="693076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solidFill>
                  <a:schemeClr val="hlink"/>
                </a:solidFill>
                <a:latin typeface="Times New Roman"/>
                <a:cs typeface="Times New Roman"/>
              </a:rPr>
              <a:t>Exercise: Generate sample tests for BCS from the remaining feasible equivalence classes.</a:t>
            </a:r>
          </a:p>
        </p:txBody>
      </p:sp>
    </p:spTree>
    <p:extLst>
      <p:ext uri="{BB962C8B-B14F-4D97-AF65-F5344CB8AC3E}">
        <p14:creationId xmlns:p14="http://schemas.microsoft.com/office/powerpoint/2010/main" val="3311291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p:bldP spid="565252" grpId="0"/>
      <p:bldP spid="56525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3600">
                <a:latin typeface="Arial" charset="0"/>
              </a:rPr>
              <a:t>GUI design and equivalence classes</a:t>
            </a:r>
            <a:endParaRPr lang="en-US">
              <a:latin typeface="Arial" charset="0"/>
            </a:endParaRPr>
          </a:p>
        </p:txBody>
      </p:sp>
      <p:sp>
        <p:nvSpPr>
          <p:cNvPr id="567299" name="Text Box 3"/>
          <p:cNvSpPr txBox="1">
            <a:spLocks noChangeArrowheads="1"/>
          </p:cNvSpPr>
          <p:nvPr/>
        </p:nvSpPr>
        <p:spPr bwMode="auto">
          <a:xfrm>
            <a:off x="491860" y="2133600"/>
            <a:ext cx="927999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While designing equivalence classes for programs that obtain input exclusively from a keyboard, one must account for the possibility of errors in data entry. For example, the requirement for an application.</a:t>
            </a:r>
          </a:p>
        </p:txBody>
      </p:sp>
      <p:sp>
        <p:nvSpPr>
          <p:cNvPr id="567300" name="Text Box 4"/>
          <p:cNvSpPr txBox="1">
            <a:spLocks noChangeArrowheads="1"/>
          </p:cNvSpPr>
          <p:nvPr/>
        </p:nvSpPr>
        <p:spPr bwMode="auto">
          <a:xfrm>
            <a:off x="491861" y="3892551"/>
            <a:ext cx="896699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The application places a constraint on an input variable </a:t>
            </a:r>
            <a:r>
              <a:rPr lang="en-US" dirty="0">
                <a:solidFill>
                  <a:srgbClr val="FF0000"/>
                </a:solidFill>
                <a:latin typeface="Times New Roman" charset="0"/>
              </a:rPr>
              <a:t>X</a:t>
            </a:r>
            <a:r>
              <a:rPr lang="en-US" dirty="0">
                <a:latin typeface="Times New Roman" charset="0"/>
              </a:rPr>
              <a:t>  such that it can assume integral values in the range 0..4. However,  testing must account for the possibility that a user may inadvertently enter a value for </a:t>
            </a:r>
            <a:r>
              <a:rPr lang="en-US" dirty="0">
                <a:solidFill>
                  <a:srgbClr val="FF0000"/>
                </a:solidFill>
                <a:latin typeface="Times New Roman" charset="0"/>
              </a:rPr>
              <a:t>X</a:t>
            </a:r>
            <a:r>
              <a:rPr lang="en-US" dirty="0">
                <a:latin typeface="Times New Roman" charset="0"/>
              </a:rPr>
              <a:t> that is out of range. </a:t>
            </a:r>
          </a:p>
        </p:txBody>
      </p:sp>
    </p:spTree>
    <p:extLst>
      <p:ext uri="{BB962C8B-B14F-4D97-AF65-F5344CB8AC3E}">
        <p14:creationId xmlns:p14="http://schemas.microsoft.com/office/powerpoint/2010/main" val="1029563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7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7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z="3600">
                <a:latin typeface="Arial" charset="0"/>
              </a:rPr>
              <a:t>GUI design and equivalence classes (contd.)</a:t>
            </a:r>
            <a:endParaRPr lang="en-US">
              <a:latin typeface="Arial" charset="0"/>
            </a:endParaRPr>
          </a:p>
        </p:txBody>
      </p:sp>
      <p:sp>
        <p:nvSpPr>
          <p:cNvPr id="569347" name="Text Box 3"/>
          <p:cNvSpPr txBox="1">
            <a:spLocks noChangeArrowheads="1"/>
          </p:cNvSpPr>
          <p:nvPr/>
        </p:nvSpPr>
        <p:spPr bwMode="auto">
          <a:xfrm>
            <a:off x="398992" y="2100263"/>
            <a:ext cx="92799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all data entry to the application is via a GUI front end. Suppose also that the GUI offers exactly five correct choices to the user for </a:t>
            </a:r>
            <a:r>
              <a:rPr lang="en-US" dirty="0">
                <a:solidFill>
                  <a:srgbClr val="FF0000"/>
                </a:solidFill>
                <a:latin typeface="Times New Roman" charset="0"/>
              </a:rPr>
              <a:t>X</a:t>
            </a:r>
            <a:r>
              <a:rPr lang="en-US" dirty="0">
                <a:latin typeface="Times New Roman" charset="0"/>
              </a:rPr>
              <a:t>.</a:t>
            </a:r>
          </a:p>
        </p:txBody>
      </p:sp>
      <p:sp>
        <p:nvSpPr>
          <p:cNvPr id="569349" name="Text Box 5"/>
          <p:cNvSpPr txBox="1">
            <a:spLocks noChangeArrowheads="1"/>
          </p:cNvSpPr>
          <p:nvPr/>
        </p:nvSpPr>
        <p:spPr bwMode="auto">
          <a:xfrm>
            <a:off x="398992" y="3670300"/>
            <a:ext cx="92799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such a situation it is impossible to test the application with a value of </a:t>
            </a:r>
            <a:r>
              <a:rPr lang="en-US" dirty="0">
                <a:solidFill>
                  <a:srgbClr val="FF0000"/>
                </a:solidFill>
                <a:latin typeface="Times New Roman" charset="0"/>
              </a:rPr>
              <a:t>X</a:t>
            </a:r>
            <a:r>
              <a:rPr lang="en-US" dirty="0">
                <a:latin typeface="Times New Roman" charset="0"/>
              </a:rPr>
              <a:t> that is out of range. Hence only the correct values of </a:t>
            </a:r>
            <a:r>
              <a:rPr lang="en-US" dirty="0">
                <a:solidFill>
                  <a:srgbClr val="FF0000"/>
                </a:solidFill>
                <a:latin typeface="Times New Roman" charset="0"/>
              </a:rPr>
              <a:t>X</a:t>
            </a:r>
            <a:r>
              <a:rPr lang="en-US" dirty="0">
                <a:latin typeface="Times New Roman" charset="0"/>
              </a:rPr>
              <a:t> will be input. See figure on the next slide.</a:t>
            </a:r>
          </a:p>
        </p:txBody>
      </p:sp>
    </p:spTree>
    <p:extLst>
      <p:ext uri="{BB962C8B-B14F-4D97-AF65-F5344CB8AC3E}">
        <p14:creationId xmlns:p14="http://schemas.microsoft.com/office/powerpoint/2010/main" val="157332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p:bldP spid="5693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200">
                <a:latin typeface="Tahoma" charset="0"/>
              </a:rPr>
              <a:t>Requirements: Ambiguity</a:t>
            </a:r>
            <a:endParaRPr lang="en-US">
              <a:latin typeface="Tahoma" charset="0"/>
            </a:endParaRPr>
          </a:p>
        </p:txBody>
      </p:sp>
      <p:sp>
        <p:nvSpPr>
          <p:cNvPr id="55299" name="Text Box 3"/>
          <p:cNvSpPr txBox="1">
            <a:spLocks noChangeArrowheads="1"/>
          </p:cNvSpPr>
          <p:nvPr/>
        </p:nvSpPr>
        <p:spPr bwMode="auto">
          <a:xfrm>
            <a:off x="484981" y="2590800"/>
            <a:ext cx="905298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Requirement 2   is ambiguous.  It is not clear whether the input sequence  is to sorted in  ascending or in descending order. The behavior of </a:t>
            </a:r>
            <a:r>
              <a:rPr lang="en-US" b="1" dirty="0">
                <a:latin typeface="Times New Roman" charset="0"/>
              </a:rPr>
              <a:t>sort</a:t>
            </a:r>
            <a:r>
              <a:rPr lang="en-US" dirty="0">
                <a:latin typeface="Times New Roman" charset="0"/>
              </a:rPr>
              <a:t> program, written to satisfy this requirement, will depend on the decision taken by the programmer while writing </a:t>
            </a:r>
            <a:r>
              <a:rPr lang="en-US" b="1" dirty="0">
                <a:latin typeface="Times New Roman" charset="0"/>
              </a:rPr>
              <a:t>sort</a:t>
            </a:r>
            <a:r>
              <a:rPr lang="en-US" dirty="0">
                <a:latin typeface="Times New Roman" charset="0"/>
              </a:rPr>
              <a:t>.</a:t>
            </a:r>
          </a:p>
        </p:txBody>
      </p:sp>
    </p:spTree>
    <p:extLst>
      <p:ext uri="{BB962C8B-B14F-4D97-AF65-F5344CB8AC3E}">
        <p14:creationId xmlns:p14="http://schemas.microsoft.com/office/powerpoint/2010/main" val="3080044088"/>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z="3600">
                <a:latin typeface="Arial" charset="0"/>
              </a:rPr>
              <a:t>GUI design and equivalence classes (contd.)</a:t>
            </a:r>
            <a:endParaRPr lang="en-US">
              <a:latin typeface="Arial" charset="0"/>
            </a:endParaRPr>
          </a:p>
        </p:txBody>
      </p:sp>
      <p:pic>
        <p:nvPicPr>
          <p:cNvPr id="156675" name="Picture 3" descr="gui-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80" y="1844824"/>
            <a:ext cx="5264996" cy="32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020749"/>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idx="4294967295"/>
          </p:nvPr>
        </p:nvSpPr>
        <p:spPr>
          <a:xfrm>
            <a:off x="796925" y="2636838"/>
            <a:ext cx="9109075" cy="1019175"/>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3.4 Boundary </a:t>
            </a:r>
            <a:r>
              <a:rPr lang="en-US" dirty="0">
                <a:solidFill>
                  <a:schemeClr val="folHlink"/>
                </a:solidFill>
                <a:latin typeface="Century Gothic" charset="0"/>
                <a:ea typeface="Osaka" charset="0"/>
                <a:cs typeface="Osaka" charset="0"/>
              </a:rPr>
              <a:t>value analysis</a:t>
            </a:r>
          </a:p>
        </p:txBody>
      </p:sp>
    </p:spTree>
    <p:extLst>
      <p:ext uri="{BB962C8B-B14F-4D97-AF65-F5344CB8AC3E}">
        <p14:creationId xmlns:p14="http://schemas.microsoft.com/office/powerpoint/2010/main" val="300349633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z="3600">
                <a:latin typeface="Arial" charset="0"/>
              </a:rPr>
              <a:t>Errors at the boundaries</a:t>
            </a:r>
            <a:endParaRPr lang="en-US">
              <a:latin typeface="Arial" charset="0"/>
            </a:endParaRPr>
          </a:p>
        </p:txBody>
      </p:sp>
      <p:sp>
        <p:nvSpPr>
          <p:cNvPr id="575492" name="Text Box 4"/>
          <p:cNvSpPr txBox="1">
            <a:spLocks noChangeArrowheads="1"/>
          </p:cNvSpPr>
          <p:nvPr/>
        </p:nvSpPr>
        <p:spPr bwMode="auto">
          <a:xfrm>
            <a:off x="272480" y="1484784"/>
            <a:ext cx="940726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Experience indicates that programmers make mistakes in processing values at and near the </a:t>
            </a:r>
            <a:r>
              <a:rPr lang="en-US" dirty="0">
                <a:solidFill>
                  <a:schemeClr val="hlink"/>
                </a:solidFill>
                <a:latin typeface="Times New Roman" charset="0"/>
              </a:rPr>
              <a:t>boundaries of equivalence classes</a:t>
            </a:r>
            <a:r>
              <a:rPr lang="en-US" dirty="0">
                <a:latin typeface="Times New Roman" charset="0"/>
              </a:rPr>
              <a:t>.   </a:t>
            </a:r>
          </a:p>
        </p:txBody>
      </p:sp>
      <p:sp>
        <p:nvSpPr>
          <p:cNvPr id="575493" name="Text Box 5"/>
          <p:cNvSpPr txBox="1">
            <a:spLocks noChangeArrowheads="1"/>
          </p:cNvSpPr>
          <p:nvPr/>
        </p:nvSpPr>
        <p:spPr bwMode="auto">
          <a:xfrm>
            <a:off x="272480" y="2681907"/>
            <a:ext cx="926107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For example, suppose that  method </a:t>
            </a:r>
            <a:r>
              <a:rPr lang="en-US" dirty="0">
                <a:solidFill>
                  <a:srgbClr val="FF0000"/>
                </a:solidFill>
                <a:latin typeface="Times New Roman" charset="0"/>
              </a:rPr>
              <a:t>M</a:t>
            </a:r>
            <a:r>
              <a:rPr lang="en-US" dirty="0">
                <a:latin typeface="Times New Roman" charset="0"/>
              </a:rPr>
              <a:t>  is required to compute a function </a:t>
            </a:r>
            <a:r>
              <a:rPr lang="en-US" dirty="0">
                <a:solidFill>
                  <a:srgbClr val="FF0000"/>
                </a:solidFill>
                <a:latin typeface="Times New Roman" charset="0"/>
              </a:rPr>
              <a:t>f1</a:t>
            </a:r>
            <a:r>
              <a:rPr lang="en-US" dirty="0">
                <a:latin typeface="Times New Roman" charset="0"/>
              </a:rPr>
              <a:t> when x</a:t>
            </a:r>
            <a:r>
              <a:rPr lang="en-US" dirty="0">
                <a:latin typeface="Times New Roman" charset="0"/>
                <a:sym typeface="Symbol" charset="0"/>
              </a:rPr>
              <a:t></a:t>
            </a:r>
            <a:r>
              <a:rPr lang="en-US" dirty="0">
                <a:latin typeface="Times New Roman" charset="0"/>
              </a:rPr>
              <a:t> 0 is true and function </a:t>
            </a:r>
            <a:r>
              <a:rPr lang="en-US" dirty="0">
                <a:solidFill>
                  <a:srgbClr val="FF0000"/>
                </a:solidFill>
                <a:latin typeface="Times New Roman" charset="0"/>
              </a:rPr>
              <a:t>f2</a:t>
            </a:r>
            <a:r>
              <a:rPr lang="en-US" dirty="0">
                <a:latin typeface="Times New Roman" charset="0"/>
              </a:rPr>
              <a:t> otherwise. However, </a:t>
            </a:r>
            <a:r>
              <a:rPr lang="en-US" dirty="0">
                <a:solidFill>
                  <a:srgbClr val="FF0000"/>
                </a:solidFill>
                <a:latin typeface="Times New Roman" charset="0"/>
              </a:rPr>
              <a:t>M</a:t>
            </a:r>
            <a:r>
              <a:rPr lang="en-US" dirty="0">
                <a:latin typeface="Times New Roman" charset="0"/>
              </a:rPr>
              <a:t> has an error due to which it computes </a:t>
            </a:r>
            <a:r>
              <a:rPr lang="en-US" dirty="0">
                <a:solidFill>
                  <a:srgbClr val="FF0000"/>
                </a:solidFill>
                <a:latin typeface="Times New Roman" charset="0"/>
              </a:rPr>
              <a:t>f1</a:t>
            </a:r>
            <a:r>
              <a:rPr lang="en-US" dirty="0">
                <a:latin typeface="Times New Roman" charset="0"/>
              </a:rPr>
              <a:t> for x&lt;0 and f2 otherwise. </a:t>
            </a:r>
          </a:p>
        </p:txBody>
      </p:sp>
      <p:sp>
        <p:nvSpPr>
          <p:cNvPr id="575494" name="Text Box 6"/>
          <p:cNvSpPr txBox="1">
            <a:spLocks noChangeArrowheads="1"/>
          </p:cNvSpPr>
          <p:nvPr/>
        </p:nvSpPr>
        <p:spPr bwMode="auto">
          <a:xfrm>
            <a:off x="255282" y="4340695"/>
            <a:ext cx="929719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Obviously, this fault is revealed, though not necessarily,  when  </a:t>
            </a:r>
            <a:r>
              <a:rPr lang="en-US" dirty="0">
                <a:solidFill>
                  <a:srgbClr val="FF0000"/>
                </a:solidFill>
                <a:latin typeface="Times New Roman" charset="0"/>
              </a:rPr>
              <a:t>M</a:t>
            </a:r>
            <a:r>
              <a:rPr lang="en-US" dirty="0">
                <a:latin typeface="Times New Roman" charset="0"/>
              </a:rPr>
              <a:t> is tested against x=0  but not if the input test set is, for example,  </a:t>
            </a:r>
            <a:r>
              <a:rPr lang="en-US" dirty="0" smtClean="0">
                <a:latin typeface="Times New Roman" charset="0"/>
              </a:rPr>
              <a:t>{</a:t>
            </a:r>
            <a:r>
              <a:rPr lang="en-US" dirty="0">
                <a:latin typeface="Times New Roman" charset="0"/>
              </a:rPr>
              <a:t>-4, 7} derived using equivalence partitioning. In  this example, the value x=0, lies at the boundary of the equivalence classes x</a:t>
            </a:r>
            <a:r>
              <a:rPr lang="en-US" dirty="0">
                <a:latin typeface="Times New Roman" charset="0"/>
                <a:sym typeface="Symbol" charset="0"/>
              </a:rPr>
              <a:t>0 </a:t>
            </a:r>
            <a:r>
              <a:rPr lang="en-US" dirty="0">
                <a:latin typeface="Times New Roman" charset="0"/>
              </a:rPr>
              <a:t>and x&gt;0.</a:t>
            </a:r>
          </a:p>
        </p:txBody>
      </p:sp>
    </p:spTree>
    <p:extLst>
      <p:ext uri="{BB962C8B-B14F-4D97-AF65-F5344CB8AC3E}">
        <p14:creationId xmlns:p14="http://schemas.microsoft.com/office/powerpoint/2010/main" val="2640938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2" grpId="0"/>
      <p:bldP spid="575493" grpId="0"/>
      <p:bldP spid="57549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z="3600">
                <a:latin typeface="Arial" charset="0"/>
              </a:rPr>
              <a:t>Boundary value analysis (BVA)</a:t>
            </a:r>
            <a:endParaRPr lang="en-US">
              <a:latin typeface="Arial" charset="0"/>
            </a:endParaRPr>
          </a:p>
        </p:txBody>
      </p:sp>
      <p:sp>
        <p:nvSpPr>
          <p:cNvPr id="581635" name="Text Box 3"/>
          <p:cNvSpPr txBox="1">
            <a:spLocks noChangeArrowheads="1"/>
          </p:cNvSpPr>
          <p:nvPr/>
        </p:nvSpPr>
        <p:spPr bwMode="auto">
          <a:xfrm>
            <a:off x="225294" y="2066926"/>
            <a:ext cx="940726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Boundary value analysis</a:t>
            </a:r>
            <a:r>
              <a:rPr lang="en-US" dirty="0">
                <a:latin typeface="Times New Roman" charset="0"/>
              </a:rPr>
              <a:t> is a test selection technique that targets faults in applications at the boundaries of equivalence classes. </a:t>
            </a:r>
          </a:p>
        </p:txBody>
      </p:sp>
      <p:sp>
        <p:nvSpPr>
          <p:cNvPr id="581636" name="Text Box 4"/>
          <p:cNvSpPr txBox="1">
            <a:spLocks noChangeArrowheads="1"/>
          </p:cNvSpPr>
          <p:nvPr/>
        </p:nvSpPr>
        <p:spPr bwMode="auto">
          <a:xfrm>
            <a:off x="225294" y="3526206"/>
            <a:ext cx="926107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While equivalence partitioning selects tests from within equivalence classes, boundary value analysis focuses on  tests at and near the boundaries of  equivalence classes. </a:t>
            </a:r>
          </a:p>
        </p:txBody>
      </p:sp>
      <p:sp>
        <p:nvSpPr>
          <p:cNvPr id="581637" name="Text Box 5"/>
          <p:cNvSpPr txBox="1">
            <a:spLocks noChangeArrowheads="1"/>
          </p:cNvSpPr>
          <p:nvPr/>
        </p:nvSpPr>
        <p:spPr bwMode="auto">
          <a:xfrm>
            <a:off x="225294" y="4975226"/>
            <a:ext cx="9297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charset="0"/>
              </a:rPr>
              <a:t>Certainly, tests derived using either of the two techniques may </a:t>
            </a:r>
            <a:r>
              <a:rPr lang="en-US">
                <a:solidFill>
                  <a:schemeClr val="hlink"/>
                </a:solidFill>
                <a:latin typeface="Times New Roman" charset="0"/>
              </a:rPr>
              <a:t>overlap</a:t>
            </a:r>
            <a:r>
              <a:rPr lang="en-US">
                <a:latin typeface="Times New Roman" charset="0"/>
              </a:rPr>
              <a:t>.</a:t>
            </a:r>
          </a:p>
        </p:txBody>
      </p:sp>
    </p:spTree>
    <p:extLst>
      <p:ext uri="{BB962C8B-B14F-4D97-AF65-F5344CB8AC3E}">
        <p14:creationId xmlns:p14="http://schemas.microsoft.com/office/powerpoint/2010/main" val="2579110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1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1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36" grpId="0"/>
      <p:bldP spid="58163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z="3600">
                <a:latin typeface="Arial" charset="0"/>
              </a:rPr>
              <a:t>BVA: Procedure</a:t>
            </a:r>
            <a:endParaRPr lang="en-US">
              <a:latin typeface="Arial" charset="0"/>
            </a:endParaRPr>
          </a:p>
        </p:txBody>
      </p:sp>
      <p:sp>
        <p:nvSpPr>
          <p:cNvPr id="583683" name="Text Box 3"/>
          <p:cNvSpPr txBox="1">
            <a:spLocks noChangeArrowheads="1"/>
          </p:cNvSpPr>
          <p:nvPr/>
        </p:nvSpPr>
        <p:spPr bwMode="auto">
          <a:xfrm>
            <a:off x="272480" y="1268760"/>
            <a:ext cx="9407260"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buFont typeface="Arial" charset="0"/>
              <a:buChar char="1"/>
            </a:pPr>
            <a:r>
              <a:rPr lang="en-US" dirty="0">
                <a:solidFill>
                  <a:schemeClr val="hlink"/>
                </a:solidFill>
                <a:latin typeface="Times New Roman" charset="0"/>
              </a:rPr>
              <a:t>Partition the input domain</a:t>
            </a:r>
            <a:r>
              <a:rPr lang="en-US" dirty="0">
                <a:latin typeface="Times New Roman" charset="0"/>
              </a:rPr>
              <a:t> using </a:t>
            </a:r>
            <a:r>
              <a:rPr lang="en-US" dirty="0" err="1" smtClean="0">
                <a:latin typeface="Times New Roman" charset="0"/>
              </a:rPr>
              <a:t>uni</a:t>
            </a:r>
            <a:r>
              <a:rPr lang="en-US" dirty="0" smtClean="0">
                <a:latin typeface="Times New Roman" charset="0"/>
              </a:rPr>
              <a:t>-dimensional </a:t>
            </a:r>
            <a:r>
              <a:rPr lang="en-US" dirty="0">
                <a:latin typeface="Times New Roman" charset="0"/>
              </a:rPr>
              <a:t>partitioning. This leads to as many partitions as there are input variables. Alternately, a single partition of an input domain can be created using multidimensional partitioning. We will generate several sub-domains in this step.</a:t>
            </a:r>
          </a:p>
        </p:txBody>
      </p:sp>
      <p:sp>
        <p:nvSpPr>
          <p:cNvPr id="583684" name="Text Box 4"/>
          <p:cNvSpPr txBox="1">
            <a:spLocks noChangeArrowheads="1"/>
          </p:cNvSpPr>
          <p:nvPr/>
        </p:nvSpPr>
        <p:spPr bwMode="auto">
          <a:xfrm>
            <a:off x="272480" y="3536633"/>
            <a:ext cx="926107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2"/>
            </a:pPr>
            <a:r>
              <a:rPr lang="en-US">
                <a:solidFill>
                  <a:schemeClr val="hlink"/>
                </a:solidFill>
                <a:latin typeface="Times New Roman" charset="0"/>
              </a:rPr>
              <a:t> Identify the boundaries</a:t>
            </a:r>
            <a:r>
              <a:rPr lang="en-US">
                <a:latin typeface="Times New Roman" charset="0"/>
              </a:rPr>
              <a:t> for each partition. Boundaries may also be identified using special relationships amongst the inputs.</a:t>
            </a:r>
          </a:p>
        </p:txBody>
      </p:sp>
      <p:sp>
        <p:nvSpPr>
          <p:cNvPr id="583686" name="Text Box 6"/>
          <p:cNvSpPr txBox="1">
            <a:spLocks noChangeArrowheads="1"/>
          </p:cNvSpPr>
          <p:nvPr/>
        </p:nvSpPr>
        <p:spPr bwMode="auto">
          <a:xfrm>
            <a:off x="272479" y="4891436"/>
            <a:ext cx="894979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3"/>
            </a:pPr>
            <a:r>
              <a:rPr lang="en-US">
                <a:solidFill>
                  <a:schemeClr val="hlink"/>
                </a:solidFill>
                <a:latin typeface="Times New Roman" charset="0"/>
              </a:rPr>
              <a:t>Select test data</a:t>
            </a:r>
            <a:r>
              <a:rPr lang="en-US">
                <a:latin typeface="Times New Roman" charset="0"/>
              </a:rPr>
              <a:t> such that each boundary value occurs in at least one test input.  </a:t>
            </a:r>
            <a:endParaRPr lang="en-US"/>
          </a:p>
        </p:txBody>
      </p:sp>
    </p:spTree>
    <p:extLst>
      <p:ext uri="{BB962C8B-B14F-4D97-AF65-F5344CB8AC3E}">
        <p14:creationId xmlns:p14="http://schemas.microsoft.com/office/powerpoint/2010/main" val="968438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p:bldP spid="583684" grpId="0"/>
      <p:bldP spid="58368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7162" y="242888"/>
            <a:ext cx="9906000" cy="614362"/>
          </a:xfrm>
        </p:spPr>
        <p:txBody>
          <a:bodyPr/>
          <a:lstStyle/>
          <a:p>
            <a:pPr eaLnBrk="1" hangingPunct="1"/>
            <a:r>
              <a:rPr lang="en-US" sz="3600" dirty="0">
                <a:latin typeface="Arial" charset="0"/>
              </a:rPr>
              <a:t>BVA: Example: 1. Create equivalence classes</a:t>
            </a:r>
            <a:endParaRPr lang="en-US" dirty="0">
              <a:latin typeface="Arial" charset="0"/>
            </a:endParaRPr>
          </a:p>
        </p:txBody>
      </p:sp>
      <p:sp>
        <p:nvSpPr>
          <p:cNvPr id="585731" name="Text Box 3"/>
          <p:cNvSpPr txBox="1">
            <a:spLocks noChangeArrowheads="1"/>
          </p:cNvSpPr>
          <p:nvPr/>
        </p:nvSpPr>
        <p:spPr bwMode="auto">
          <a:xfrm>
            <a:off x="223350" y="1370217"/>
            <a:ext cx="9407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charset="0"/>
              </a:rPr>
              <a:t>Assuming that an item </a:t>
            </a:r>
            <a:r>
              <a:rPr lang="en-US" dirty="0">
                <a:solidFill>
                  <a:schemeClr val="hlink"/>
                </a:solidFill>
                <a:latin typeface="Times New Roman" charset="0"/>
              </a:rPr>
              <a:t>code</a:t>
            </a:r>
            <a:r>
              <a:rPr lang="en-US" dirty="0">
                <a:latin typeface="Times New Roman" charset="0"/>
              </a:rPr>
              <a:t> must be in the range  99..999 and </a:t>
            </a:r>
            <a:r>
              <a:rPr lang="en-US" dirty="0">
                <a:solidFill>
                  <a:schemeClr val="hlink"/>
                </a:solidFill>
                <a:latin typeface="Times New Roman" charset="0"/>
              </a:rPr>
              <a:t>quantity </a:t>
            </a:r>
            <a:r>
              <a:rPr lang="en-US" dirty="0">
                <a:latin typeface="Times New Roman" charset="0"/>
              </a:rPr>
              <a:t>in the range 1..100, </a:t>
            </a:r>
          </a:p>
        </p:txBody>
      </p:sp>
      <p:sp>
        <p:nvSpPr>
          <p:cNvPr id="585732" name="Text Box 4"/>
          <p:cNvSpPr txBox="1">
            <a:spLocks noChangeArrowheads="1"/>
          </p:cNvSpPr>
          <p:nvPr/>
        </p:nvSpPr>
        <p:spPr bwMode="auto">
          <a:xfrm>
            <a:off x="223350" y="2072845"/>
            <a:ext cx="926107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a:defRPr sz="2000">
                <a:solidFill>
                  <a:schemeClr val="tx1"/>
                </a:solidFill>
                <a:latin typeface="Tahoma" charset="0"/>
                <a:ea typeface="ＭＳ Ｐゴシック" charset="0"/>
                <a:cs typeface="ＭＳ Ｐゴシック" charset="0"/>
              </a:defRPr>
            </a:lvl1pPr>
            <a:lvl2pPr>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lvl="1"/>
            <a:r>
              <a:rPr lang="en-US" dirty="0">
                <a:solidFill>
                  <a:schemeClr val="hlink"/>
                </a:solidFill>
                <a:latin typeface="Times New Roman" charset="0"/>
              </a:rPr>
              <a:t>Equivalence classes for code:</a:t>
            </a:r>
            <a:endParaRPr lang="en-US" dirty="0">
              <a:latin typeface="Times New Roman" charset="0"/>
            </a:endParaRPr>
          </a:p>
          <a:p>
            <a:pPr lvl="2"/>
            <a:r>
              <a:rPr lang="en-US" dirty="0">
                <a:latin typeface="Times New Roman" charset="0"/>
              </a:rPr>
              <a:t>E1: Values less than 99.</a:t>
            </a:r>
          </a:p>
          <a:p>
            <a:pPr lvl="2"/>
            <a:r>
              <a:rPr lang="en-US" dirty="0">
                <a:latin typeface="Times New Roman" charset="0"/>
              </a:rPr>
              <a:t>E2: Values in the range.</a:t>
            </a:r>
          </a:p>
          <a:p>
            <a:pPr lvl="2"/>
            <a:r>
              <a:rPr lang="en-US" dirty="0">
                <a:latin typeface="Times New Roman" charset="0"/>
              </a:rPr>
              <a:t>E3: Values greater than 999.</a:t>
            </a:r>
          </a:p>
        </p:txBody>
      </p:sp>
      <p:sp>
        <p:nvSpPr>
          <p:cNvPr id="585734" name="Text Box 6"/>
          <p:cNvSpPr txBox="1">
            <a:spLocks noChangeArrowheads="1"/>
          </p:cNvSpPr>
          <p:nvPr/>
        </p:nvSpPr>
        <p:spPr bwMode="auto">
          <a:xfrm>
            <a:off x="223350" y="4160467"/>
            <a:ext cx="926107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a:defRPr sz="2000">
                <a:solidFill>
                  <a:schemeClr val="tx1"/>
                </a:solidFill>
                <a:latin typeface="Tahoma" charset="0"/>
                <a:ea typeface="ＭＳ Ｐゴシック" charset="0"/>
                <a:cs typeface="ＭＳ Ｐゴシック" charset="0"/>
              </a:defRPr>
            </a:lvl1pPr>
            <a:lvl2pPr>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lvl="1"/>
            <a:r>
              <a:rPr lang="en-US">
                <a:solidFill>
                  <a:schemeClr val="hlink"/>
                </a:solidFill>
                <a:latin typeface="Times New Roman" charset="0"/>
              </a:rPr>
              <a:t>Equivalence classes for qty:</a:t>
            </a:r>
            <a:endParaRPr lang="en-US">
              <a:latin typeface="Times New Roman" charset="0"/>
            </a:endParaRPr>
          </a:p>
          <a:p>
            <a:pPr lvl="2"/>
            <a:r>
              <a:rPr lang="en-US">
                <a:latin typeface="Times New Roman" charset="0"/>
              </a:rPr>
              <a:t>E4: Values less than 1.</a:t>
            </a:r>
          </a:p>
          <a:p>
            <a:pPr lvl="2"/>
            <a:r>
              <a:rPr lang="en-US">
                <a:latin typeface="Times New Roman" charset="0"/>
              </a:rPr>
              <a:t>E5: Values in the range. </a:t>
            </a:r>
          </a:p>
          <a:p>
            <a:pPr lvl="2"/>
            <a:r>
              <a:rPr lang="en-US">
                <a:latin typeface="Times New Roman" charset="0"/>
              </a:rPr>
              <a:t>E6: Values greater than 100.</a:t>
            </a:r>
          </a:p>
        </p:txBody>
      </p:sp>
    </p:spTree>
    <p:extLst>
      <p:ext uri="{BB962C8B-B14F-4D97-AF65-F5344CB8AC3E}">
        <p14:creationId xmlns:p14="http://schemas.microsoft.com/office/powerpoint/2010/main" val="2476924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57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5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p:bldP spid="585732" grpId="0"/>
      <p:bldP spid="58573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9875" y="105600"/>
            <a:ext cx="9906000" cy="614362"/>
          </a:xfrm>
        </p:spPr>
        <p:txBody>
          <a:bodyPr/>
          <a:lstStyle/>
          <a:p>
            <a:pPr eaLnBrk="1" hangingPunct="1"/>
            <a:r>
              <a:rPr lang="en-US" sz="3600">
                <a:latin typeface="Arial" charset="0"/>
              </a:rPr>
              <a:t>BVA: Example: 2. Identify boundaries</a:t>
            </a:r>
            <a:endParaRPr lang="en-US">
              <a:latin typeface="Arial" charset="0"/>
            </a:endParaRPr>
          </a:p>
        </p:txBody>
      </p:sp>
      <p:sp>
        <p:nvSpPr>
          <p:cNvPr id="168963" name="Text Box 26"/>
          <p:cNvSpPr txBox="1">
            <a:spLocks noChangeArrowheads="1"/>
          </p:cNvSpPr>
          <p:nvPr/>
        </p:nvSpPr>
        <p:spPr bwMode="auto">
          <a:xfrm>
            <a:off x="450586" y="5254626"/>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Equivalence classes and boundaries for </a:t>
            </a:r>
            <a:r>
              <a:rPr lang="en-US" dirty="0" err="1">
                <a:solidFill>
                  <a:schemeClr val="hlink"/>
                </a:solidFill>
                <a:latin typeface="Times New Roman"/>
                <a:cs typeface="Times New Roman"/>
              </a:rPr>
              <a:t>findPrice</a:t>
            </a:r>
            <a:r>
              <a:rPr lang="en-US" dirty="0">
                <a:latin typeface="Times New Roman"/>
                <a:cs typeface="Times New Roman"/>
              </a:rPr>
              <a:t>. Boundaries are indicated with an x. Points near the boundary are marked *.</a:t>
            </a:r>
          </a:p>
        </p:txBody>
      </p:sp>
      <p:grpSp>
        <p:nvGrpSpPr>
          <p:cNvPr id="168964" name="Group 48"/>
          <p:cNvGrpSpPr>
            <a:grpSpLocks/>
          </p:cNvGrpSpPr>
          <p:nvPr/>
        </p:nvGrpSpPr>
        <p:grpSpPr bwMode="auto">
          <a:xfrm>
            <a:off x="1890052" y="1700808"/>
            <a:ext cx="5530850" cy="1357312"/>
            <a:chOff x="1099" y="1341"/>
            <a:chExt cx="3216" cy="855"/>
          </a:xfrm>
        </p:grpSpPr>
        <p:sp>
          <p:nvSpPr>
            <p:cNvPr id="168985" name="Line 6"/>
            <p:cNvSpPr>
              <a:spLocks noChangeShapeType="1"/>
            </p:cNvSpPr>
            <p:nvPr/>
          </p:nvSpPr>
          <p:spPr bwMode="auto">
            <a:xfrm>
              <a:off x="1376" y="1696"/>
              <a:ext cx="2293"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86" name="Text Box 8"/>
            <p:cNvSpPr txBox="1">
              <a:spLocks noChangeArrowheads="1"/>
            </p:cNvSpPr>
            <p:nvPr/>
          </p:nvSpPr>
          <p:spPr bwMode="auto">
            <a:xfrm>
              <a:off x="1414" y="1812"/>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E1</a:t>
              </a:r>
            </a:p>
          </p:txBody>
        </p:sp>
        <p:sp>
          <p:nvSpPr>
            <p:cNvPr id="168987" name="Text Box 9"/>
            <p:cNvSpPr txBox="1">
              <a:spLocks noChangeArrowheads="1"/>
            </p:cNvSpPr>
            <p:nvPr/>
          </p:nvSpPr>
          <p:spPr bwMode="auto">
            <a:xfrm>
              <a:off x="2592" y="1944"/>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E2</a:t>
              </a:r>
            </a:p>
          </p:txBody>
        </p:sp>
        <p:sp>
          <p:nvSpPr>
            <p:cNvPr id="168988" name="Text Box 10"/>
            <p:cNvSpPr txBox="1">
              <a:spLocks noChangeArrowheads="1"/>
            </p:cNvSpPr>
            <p:nvPr/>
          </p:nvSpPr>
          <p:spPr bwMode="auto">
            <a:xfrm>
              <a:off x="3490" y="1811"/>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E3</a:t>
              </a:r>
            </a:p>
          </p:txBody>
        </p:sp>
        <p:sp>
          <p:nvSpPr>
            <p:cNvPr id="168989" name="Text Box 11"/>
            <p:cNvSpPr txBox="1">
              <a:spLocks noChangeArrowheads="1"/>
            </p:cNvSpPr>
            <p:nvPr/>
          </p:nvSpPr>
          <p:spPr bwMode="auto">
            <a:xfrm>
              <a:off x="1670" y="1341"/>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98</a:t>
              </a:r>
            </a:p>
          </p:txBody>
        </p:sp>
        <p:sp>
          <p:nvSpPr>
            <p:cNvPr id="168990" name="Text Box 12"/>
            <p:cNvSpPr txBox="1">
              <a:spLocks noChangeArrowheads="1"/>
            </p:cNvSpPr>
            <p:nvPr/>
          </p:nvSpPr>
          <p:spPr bwMode="auto">
            <a:xfrm>
              <a:off x="2235" y="1341"/>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100</a:t>
              </a:r>
            </a:p>
          </p:txBody>
        </p:sp>
        <p:sp>
          <p:nvSpPr>
            <p:cNvPr id="168991" name="Text Box 13"/>
            <p:cNvSpPr txBox="1">
              <a:spLocks noChangeArrowheads="1"/>
            </p:cNvSpPr>
            <p:nvPr/>
          </p:nvSpPr>
          <p:spPr bwMode="auto">
            <a:xfrm>
              <a:off x="2768" y="1341"/>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998</a:t>
              </a:r>
            </a:p>
          </p:txBody>
        </p:sp>
        <p:sp>
          <p:nvSpPr>
            <p:cNvPr id="168992" name="Text Box 14"/>
            <p:cNvSpPr txBox="1">
              <a:spLocks noChangeArrowheads="1"/>
            </p:cNvSpPr>
            <p:nvPr/>
          </p:nvSpPr>
          <p:spPr bwMode="auto">
            <a:xfrm>
              <a:off x="3203" y="1341"/>
              <a:ext cx="4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1000</a:t>
              </a:r>
            </a:p>
          </p:txBody>
        </p:sp>
        <p:sp>
          <p:nvSpPr>
            <p:cNvPr id="168993" name="Text Box 15"/>
            <p:cNvSpPr txBox="1">
              <a:spLocks noChangeArrowheads="1"/>
            </p:cNvSpPr>
            <p:nvPr/>
          </p:nvSpPr>
          <p:spPr bwMode="auto">
            <a:xfrm>
              <a:off x="1905" y="1754"/>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99</a:t>
              </a:r>
            </a:p>
          </p:txBody>
        </p:sp>
        <p:sp>
          <p:nvSpPr>
            <p:cNvPr id="168994" name="Text Box 16"/>
            <p:cNvSpPr txBox="1">
              <a:spLocks noChangeArrowheads="1"/>
            </p:cNvSpPr>
            <p:nvPr/>
          </p:nvSpPr>
          <p:spPr bwMode="auto">
            <a:xfrm>
              <a:off x="3174" y="1755"/>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999</a:t>
              </a:r>
            </a:p>
          </p:txBody>
        </p:sp>
        <p:sp>
          <p:nvSpPr>
            <p:cNvPr id="168995" name="Line 17"/>
            <p:cNvSpPr>
              <a:spLocks noChangeShapeType="1"/>
            </p:cNvSpPr>
            <p:nvPr/>
          </p:nvSpPr>
          <p:spPr bwMode="auto">
            <a:xfrm flipH="1">
              <a:off x="1099" y="1937"/>
              <a:ext cx="33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96" name="Line 18"/>
            <p:cNvSpPr>
              <a:spLocks noChangeShapeType="1"/>
            </p:cNvSpPr>
            <p:nvPr/>
          </p:nvSpPr>
          <p:spPr bwMode="auto">
            <a:xfrm>
              <a:off x="3835" y="1937"/>
              <a:ext cx="48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97" name="Text Box 19"/>
            <p:cNvSpPr txBox="1">
              <a:spLocks noChangeArrowheads="1"/>
            </p:cNvSpPr>
            <p:nvPr/>
          </p:nvSpPr>
          <p:spPr bwMode="auto">
            <a:xfrm>
              <a:off x="1957" y="1547"/>
              <a:ext cx="1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x</a:t>
              </a:r>
            </a:p>
          </p:txBody>
        </p:sp>
        <p:sp>
          <p:nvSpPr>
            <p:cNvPr id="168998" name="Text Box 20"/>
            <p:cNvSpPr txBox="1">
              <a:spLocks noChangeArrowheads="1"/>
            </p:cNvSpPr>
            <p:nvPr/>
          </p:nvSpPr>
          <p:spPr bwMode="auto">
            <a:xfrm>
              <a:off x="3162" y="1557"/>
              <a:ext cx="1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x</a:t>
              </a:r>
            </a:p>
          </p:txBody>
        </p:sp>
        <p:sp>
          <p:nvSpPr>
            <p:cNvPr id="168999" name="Text Box 21"/>
            <p:cNvSpPr txBox="1">
              <a:spLocks noChangeArrowheads="1"/>
            </p:cNvSpPr>
            <p:nvPr/>
          </p:nvSpPr>
          <p:spPr bwMode="auto">
            <a:xfrm>
              <a:off x="1747" y="159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9000" name="Text Box 22"/>
            <p:cNvSpPr txBox="1">
              <a:spLocks noChangeArrowheads="1"/>
            </p:cNvSpPr>
            <p:nvPr/>
          </p:nvSpPr>
          <p:spPr bwMode="auto">
            <a:xfrm>
              <a:off x="2376" y="159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9001" name="Text Box 23"/>
            <p:cNvSpPr txBox="1">
              <a:spLocks noChangeArrowheads="1"/>
            </p:cNvSpPr>
            <p:nvPr/>
          </p:nvSpPr>
          <p:spPr bwMode="auto">
            <a:xfrm>
              <a:off x="2909" y="158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9002" name="AutoShape 25"/>
            <p:cNvSpPr>
              <a:spLocks/>
            </p:cNvSpPr>
            <p:nvPr/>
          </p:nvSpPr>
          <p:spPr bwMode="auto">
            <a:xfrm rot="-5400000">
              <a:off x="2624" y="1302"/>
              <a:ext cx="107" cy="1056"/>
            </a:xfrm>
            <a:prstGeom prst="leftBrace">
              <a:avLst>
                <a:gd name="adj1" fmla="val 8224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sp>
          <p:nvSpPr>
            <p:cNvPr id="169003" name="Text Box 45"/>
            <p:cNvSpPr txBox="1">
              <a:spLocks noChangeArrowheads="1"/>
            </p:cNvSpPr>
            <p:nvPr/>
          </p:nvSpPr>
          <p:spPr bwMode="auto">
            <a:xfrm>
              <a:off x="3400" y="157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grpSp>
      <p:grpSp>
        <p:nvGrpSpPr>
          <p:cNvPr id="168965" name="Group 47"/>
          <p:cNvGrpSpPr>
            <a:grpSpLocks/>
          </p:cNvGrpSpPr>
          <p:nvPr/>
        </p:nvGrpSpPr>
        <p:grpSpPr bwMode="auto">
          <a:xfrm>
            <a:off x="1890052" y="3383558"/>
            <a:ext cx="5530850" cy="1357312"/>
            <a:chOff x="1163" y="2401"/>
            <a:chExt cx="3216" cy="855"/>
          </a:xfrm>
        </p:grpSpPr>
        <p:sp>
          <p:nvSpPr>
            <p:cNvPr id="168966" name="Line 27"/>
            <p:cNvSpPr>
              <a:spLocks noChangeShapeType="1"/>
            </p:cNvSpPr>
            <p:nvPr/>
          </p:nvSpPr>
          <p:spPr bwMode="auto">
            <a:xfrm>
              <a:off x="1440" y="2756"/>
              <a:ext cx="2293"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67" name="Text Box 28"/>
            <p:cNvSpPr txBox="1">
              <a:spLocks noChangeArrowheads="1"/>
            </p:cNvSpPr>
            <p:nvPr/>
          </p:nvSpPr>
          <p:spPr bwMode="auto">
            <a:xfrm>
              <a:off x="1478" y="2839"/>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E4</a:t>
              </a:r>
            </a:p>
          </p:txBody>
        </p:sp>
        <p:sp>
          <p:nvSpPr>
            <p:cNvPr id="168968" name="Text Box 29"/>
            <p:cNvSpPr txBox="1">
              <a:spLocks noChangeArrowheads="1"/>
            </p:cNvSpPr>
            <p:nvPr/>
          </p:nvSpPr>
          <p:spPr bwMode="auto">
            <a:xfrm>
              <a:off x="2656" y="3004"/>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E5</a:t>
              </a:r>
            </a:p>
          </p:txBody>
        </p:sp>
        <p:sp>
          <p:nvSpPr>
            <p:cNvPr id="168969" name="Text Box 30"/>
            <p:cNvSpPr txBox="1">
              <a:spLocks noChangeArrowheads="1"/>
            </p:cNvSpPr>
            <p:nvPr/>
          </p:nvSpPr>
          <p:spPr bwMode="auto">
            <a:xfrm>
              <a:off x="3565" y="2838"/>
              <a:ext cx="2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E6</a:t>
              </a:r>
            </a:p>
          </p:txBody>
        </p:sp>
        <p:sp>
          <p:nvSpPr>
            <p:cNvPr id="168970" name="Text Box 31"/>
            <p:cNvSpPr txBox="1">
              <a:spLocks noChangeArrowheads="1"/>
            </p:cNvSpPr>
            <p:nvPr/>
          </p:nvSpPr>
          <p:spPr bwMode="auto">
            <a:xfrm>
              <a:off x="1734" y="240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0</a:t>
              </a:r>
            </a:p>
          </p:txBody>
        </p:sp>
        <p:sp>
          <p:nvSpPr>
            <p:cNvPr id="168971" name="Text Box 32"/>
            <p:cNvSpPr txBox="1">
              <a:spLocks noChangeArrowheads="1"/>
            </p:cNvSpPr>
            <p:nvPr/>
          </p:nvSpPr>
          <p:spPr bwMode="auto">
            <a:xfrm>
              <a:off x="2419" y="240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2</a:t>
              </a:r>
            </a:p>
          </p:txBody>
        </p:sp>
        <p:sp>
          <p:nvSpPr>
            <p:cNvPr id="168972" name="Text Box 33"/>
            <p:cNvSpPr txBox="1">
              <a:spLocks noChangeArrowheads="1"/>
            </p:cNvSpPr>
            <p:nvPr/>
          </p:nvSpPr>
          <p:spPr bwMode="auto">
            <a:xfrm>
              <a:off x="2876" y="2401"/>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99</a:t>
              </a:r>
            </a:p>
          </p:txBody>
        </p:sp>
        <p:sp>
          <p:nvSpPr>
            <p:cNvPr id="168973" name="Text Box 34"/>
            <p:cNvSpPr txBox="1">
              <a:spLocks noChangeArrowheads="1"/>
            </p:cNvSpPr>
            <p:nvPr/>
          </p:nvSpPr>
          <p:spPr bwMode="auto">
            <a:xfrm>
              <a:off x="3333" y="2401"/>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101</a:t>
              </a:r>
            </a:p>
          </p:txBody>
        </p:sp>
        <p:sp>
          <p:nvSpPr>
            <p:cNvPr id="168974" name="Text Box 35"/>
            <p:cNvSpPr txBox="1">
              <a:spLocks noChangeArrowheads="1"/>
            </p:cNvSpPr>
            <p:nvPr/>
          </p:nvSpPr>
          <p:spPr bwMode="auto">
            <a:xfrm>
              <a:off x="2101" y="2814"/>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1</a:t>
              </a:r>
            </a:p>
          </p:txBody>
        </p:sp>
        <p:sp>
          <p:nvSpPr>
            <p:cNvPr id="168975" name="Text Box 36"/>
            <p:cNvSpPr txBox="1">
              <a:spLocks noChangeArrowheads="1"/>
            </p:cNvSpPr>
            <p:nvPr/>
          </p:nvSpPr>
          <p:spPr bwMode="auto">
            <a:xfrm>
              <a:off x="3238" y="2815"/>
              <a:ext cx="3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100</a:t>
              </a:r>
            </a:p>
          </p:txBody>
        </p:sp>
        <p:sp>
          <p:nvSpPr>
            <p:cNvPr id="168976" name="Line 37"/>
            <p:cNvSpPr>
              <a:spLocks noChangeShapeType="1"/>
            </p:cNvSpPr>
            <p:nvPr/>
          </p:nvSpPr>
          <p:spPr bwMode="auto">
            <a:xfrm flipH="1">
              <a:off x="1163" y="2964"/>
              <a:ext cx="33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77" name="Line 38"/>
            <p:cNvSpPr>
              <a:spLocks noChangeShapeType="1"/>
            </p:cNvSpPr>
            <p:nvPr/>
          </p:nvSpPr>
          <p:spPr bwMode="auto">
            <a:xfrm>
              <a:off x="3899" y="2964"/>
              <a:ext cx="48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68978" name="Text Box 39"/>
            <p:cNvSpPr txBox="1">
              <a:spLocks noChangeArrowheads="1"/>
            </p:cNvSpPr>
            <p:nvPr/>
          </p:nvSpPr>
          <p:spPr bwMode="auto">
            <a:xfrm>
              <a:off x="2098" y="2607"/>
              <a:ext cx="1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x</a:t>
              </a:r>
            </a:p>
          </p:txBody>
        </p:sp>
        <p:sp>
          <p:nvSpPr>
            <p:cNvPr id="168979" name="Text Box 40"/>
            <p:cNvSpPr txBox="1">
              <a:spLocks noChangeArrowheads="1"/>
            </p:cNvSpPr>
            <p:nvPr/>
          </p:nvSpPr>
          <p:spPr bwMode="auto">
            <a:xfrm>
              <a:off x="3226" y="2617"/>
              <a:ext cx="1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x</a:t>
              </a:r>
            </a:p>
          </p:txBody>
        </p:sp>
        <p:sp>
          <p:nvSpPr>
            <p:cNvPr id="168980" name="Text Box 41"/>
            <p:cNvSpPr txBox="1">
              <a:spLocks noChangeArrowheads="1"/>
            </p:cNvSpPr>
            <p:nvPr/>
          </p:nvSpPr>
          <p:spPr bwMode="auto">
            <a:xfrm>
              <a:off x="1811" y="26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8981" name="Text Box 42"/>
            <p:cNvSpPr txBox="1">
              <a:spLocks noChangeArrowheads="1"/>
            </p:cNvSpPr>
            <p:nvPr/>
          </p:nvSpPr>
          <p:spPr bwMode="auto">
            <a:xfrm>
              <a:off x="2440" y="26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8982" name="Text Box 43"/>
            <p:cNvSpPr txBox="1">
              <a:spLocks noChangeArrowheads="1"/>
            </p:cNvSpPr>
            <p:nvPr/>
          </p:nvSpPr>
          <p:spPr bwMode="auto">
            <a:xfrm>
              <a:off x="2973" y="265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sp>
          <p:nvSpPr>
            <p:cNvPr id="168983" name="AutoShape 44"/>
            <p:cNvSpPr>
              <a:spLocks/>
            </p:cNvSpPr>
            <p:nvPr/>
          </p:nvSpPr>
          <p:spPr bwMode="auto">
            <a:xfrm rot="-5400000">
              <a:off x="2688" y="2362"/>
              <a:ext cx="107" cy="1056"/>
            </a:xfrm>
            <a:prstGeom prst="leftBrace">
              <a:avLst>
                <a:gd name="adj1" fmla="val 8224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sp>
          <p:nvSpPr>
            <p:cNvPr id="168984" name="Text Box 46"/>
            <p:cNvSpPr txBox="1">
              <a:spLocks noChangeArrowheads="1"/>
            </p:cNvSpPr>
            <p:nvPr/>
          </p:nvSpPr>
          <p:spPr bwMode="auto">
            <a:xfrm>
              <a:off x="3452" y="264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a:t>
              </a:r>
            </a:p>
          </p:txBody>
        </p:sp>
      </p:grpSp>
    </p:spTree>
    <p:extLst>
      <p:ext uri="{BB962C8B-B14F-4D97-AF65-F5344CB8AC3E}">
        <p14:creationId xmlns:p14="http://schemas.microsoft.com/office/powerpoint/2010/main" val="3856903117"/>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z="3600">
                <a:latin typeface="Arial" charset="0"/>
              </a:rPr>
              <a:t>BVA: Example: 3. Construct test set</a:t>
            </a:r>
            <a:endParaRPr lang="en-US">
              <a:latin typeface="Arial" charset="0"/>
            </a:endParaRPr>
          </a:p>
        </p:txBody>
      </p:sp>
      <p:sp>
        <p:nvSpPr>
          <p:cNvPr id="589845" name="Text Box 21"/>
          <p:cNvSpPr txBox="1">
            <a:spLocks noChangeArrowheads="1"/>
          </p:cNvSpPr>
          <p:nvPr/>
        </p:nvSpPr>
        <p:spPr bwMode="auto">
          <a:xfrm>
            <a:off x="560512" y="1124744"/>
            <a:ext cx="88328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Test selection based on the boundary value analysis technique requires that tests must include, for each variable, values at and around the boundary. Consider the following test set:</a:t>
            </a:r>
          </a:p>
        </p:txBody>
      </p:sp>
      <p:sp>
        <p:nvSpPr>
          <p:cNvPr id="589866" name="Text Box 42"/>
          <p:cNvSpPr txBox="1">
            <a:spLocks noChangeArrowheads="1"/>
          </p:cNvSpPr>
          <p:nvPr/>
        </p:nvSpPr>
        <p:spPr bwMode="auto">
          <a:xfrm>
            <a:off x="1537494" y="2667684"/>
            <a:ext cx="530039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T={	t1: (code=98, </a:t>
            </a:r>
            <a:r>
              <a:rPr lang="en-US" dirty="0" err="1">
                <a:latin typeface="Times New Roman" charset="0"/>
              </a:rPr>
              <a:t>qty</a:t>
            </a:r>
            <a:r>
              <a:rPr lang="en-US" dirty="0">
                <a:latin typeface="Times New Roman" charset="0"/>
              </a:rPr>
              <a:t>=0), </a:t>
            </a:r>
          </a:p>
          <a:p>
            <a:r>
              <a:rPr lang="en-US" dirty="0">
                <a:latin typeface="Times New Roman" charset="0"/>
              </a:rPr>
              <a:t>	t2: (code=99, </a:t>
            </a:r>
            <a:r>
              <a:rPr lang="en-US" dirty="0" err="1">
                <a:latin typeface="Times New Roman" charset="0"/>
              </a:rPr>
              <a:t>qty</a:t>
            </a:r>
            <a:r>
              <a:rPr lang="en-US" dirty="0">
                <a:latin typeface="Times New Roman" charset="0"/>
              </a:rPr>
              <a:t>=1), </a:t>
            </a:r>
          </a:p>
          <a:p>
            <a:r>
              <a:rPr lang="en-US" dirty="0">
                <a:latin typeface="Times New Roman" charset="0"/>
              </a:rPr>
              <a:t>	t3: (code=100, </a:t>
            </a:r>
            <a:r>
              <a:rPr lang="en-US" dirty="0" err="1">
                <a:latin typeface="Times New Roman" charset="0"/>
              </a:rPr>
              <a:t>qty</a:t>
            </a:r>
            <a:r>
              <a:rPr lang="en-US" dirty="0">
                <a:latin typeface="Times New Roman" charset="0"/>
              </a:rPr>
              <a:t>=2), </a:t>
            </a:r>
          </a:p>
          <a:p>
            <a:r>
              <a:rPr lang="en-US" dirty="0">
                <a:latin typeface="Times New Roman" charset="0"/>
              </a:rPr>
              <a:t>	t4: (code=998, </a:t>
            </a:r>
            <a:r>
              <a:rPr lang="en-US" dirty="0" err="1">
                <a:latin typeface="Times New Roman" charset="0"/>
              </a:rPr>
              <a:t>qty</a:t>
            </a:r>
            <a:r>
              <a:rPr lang="en-US" dirty="0">
                <a:latin typeface="Times New Roman" charset="0"/>
              </a:rPr>
              <a:t>=99), </a:t>
            </a:r>
          </a:p>
          <a:p>
            <a:r>
              <a:rPr lang="en-US" dirty="0">
                <a:latin typeface="Times New Roman" charset="0"/>
              </a:rPr>
              <a:t>	t5: (code=999, </a:t>
            </a:r>
            <a:r>
              <a:rPr lang="en-US" dirty="0" err="1">
                <a:latin typeface="Times New Roman" charset="0"/>
              </a:rPr>
              <a:t>qty</a:t>
            </a:r>
            <a:r>
              <a:rPr lang="en-US" dirty="0">
                <a:latin typeface="Times New Roman" charset="0"/>
              </a:rPr>
              <a:t>=100), </a:t>
            </a:r>
          </a:p>
          <a:p>
            <a:r>
              <a:rPr lang="en-US" dirty="0">
                <a:latin typeface="Times New Roman" charset="0"/>
              </a:rPr>
              <a:t>	t6: (code=1000, </a:t>
            </a:r>
            <a:r>
              <a:rPr lang="en-US" dirty="0" err="1">
                <a:latin typeface="Times New Roman" charset="0"/>
              </a:rPr>
              <a:t>qty</a:t>
            </a:r>
            <a:r>
              <a:rPr lang="en-US" dirty="0">
                <a:latin typeface="Times New Roman" charset="0"/>
              </a:rPr>
              <a:t>=101)</a:t>
            </a:r>
          </a:p>
          <a:p>
            <a:r>
              <a:rPr lang="en-US" dirty="0">
                <a:latin typeface="Times New Roman" charset="0"/>
              </a:rPr>
              <a:t>}</a:t>
            </a:r>
            <a:endParaRPr lang="en-US" dirty="0"/>
          </a:p>
        </p:txBody>
      </p:sp>
      <p:grpSp>
        <p:nvGrpSpPr>
          <p:cNvPr id="2" name="Group 46"/>
          <p:cNvGrpSpPr>
            <a:grpSpLocks/>
          </p:cNvGrpSpPr>
          <p:nvPr/>
        </p:nvGrpSpPr>
        <p:grpSpPr bwMode="auto">
          <a:xfrm>
            <a:off x="5199407" y="2813223"/>
            <a:ext cx="4063867" cy="2327275"/>
            <a:chOff x="3158" y="2549"/>
            <a:chExt cx="2363" cy="1466"/>
          </a:xfrm>
        </p:grpSpPr>
        <p:sp>
          <p:nvSpPr>
            <p:cNvPr id="171014" name="Text Box 43"/>
            <p:cNvSpPr txBox="1">
              <a:spLocks noChangeArrowheads="1"/>
            </p:cNvSpPr>
            <p:nvPr/>
          </p:nvSpPr>
          <p:spPr bwMode="auto">
            <a:xfrm>
              <a:off x="3806" y="2613"/>
              <a:ext cx="171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Illegal values of code and </a:t>
              </a:r>
              <a:r>
                <a:rPr lang="en-US" dirty="0" err="1">
                  <a:solidFill>
                    <a:schemeClr val="hlink"/>
                  </a:solidFill>
                  <a:latin typeface="Times New Roman"/>
                  <a:cs typeface="Times New Roman"/>
                </a:rPr>
                <a:t>qty</a:t>
              </a:r>
              <a:r>
                <a:rPr lang="en-US" dirty="0">
                  <a:solidFill>
                    <a:schemeClr val="hlink"/>
                  </a:solidFill>
                  <a:latin typeface="Times New Roman"/>
                  <a:cs typeface="Times New Roman"/>
                </a:rPr>
                <a:t> included.</a:t>
              </a:r>
            </a:p>
          </p:txBody>
        </p:sp>
        <p:sp>
          <p:nvSpPr>
            <p:cNvPr id="171015" name="Line 44"/>
            <p:cNvSpPr>
              <a:spLocks noChangeShapeType="1"/>
            </p:cNvSpPr>
            <p:nvPr/>
          </p:nvSpPr>
          <p:spPr bwMode="auto">
            <a:xfrm flipH="1" flipV="1">
              <a:off x="3158" y="2549"/>
              <a:ext cx="607" cy="32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1016" name="Line 45"/>
            <p:cNvSpPr>
              <a:spLocks noChangeShapeType="1"/>
            </p:cNvSpPr>
            <p:nvPr/>
          </p:nvSpPr>
          <p:spPr bwMode="auto">
            <a:xfrm flipH="1">
              <a:off x="3158" y="2869"/>
              <a:ext cx="597" cy="1146"/>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16055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8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98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5" grpId="0"/>
      <p:bldP spid="58986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3600">
                <a:latin typeface="Arial" charset="0"/>
              </a:rPr>
              <a:t>BVA: In-class exercise</a:t>
            </a:r>
            <a:endParaRPr lang="en-US">
              <a:latin typeface="Arial" charset="0"/>
            </a:endParaRPr>
          </a:p>
        </p:txBody>
      </p:sp>
      <p:sp>
        <p:nvSpPr>
          <p:cNvPr id="591875" name="Text Box 3"/>
          <p:cNvSpPr txBox="1">
            <a:spLocks noChangeArrowheads="1"/>
          </p:cNvSpPr>
          <p:nvPr/>
        </p:nvSpPr>
        <p:spPr bwMode="auto">
          <a:xfrm>
            <a:off x="560512" y="1556792"/>
            <a:ext cx="88328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Is T the best possible test set for </a:t>
            </a:r>
            <a:r>
              <a:rPr lang="en-US" dirty="0" err="1">
                <a:solidFill>
                  <a:schemeClr val="hlink"/>
                </a:solidFill>
                <a:latin typeface="Times New Roman"/>
                <a:cs typeface="Times New Roman"/>
              </a:rPr>
              <a:t>findPrice</a:t>
            </a:r>
            <a:r>
              <a:rPr lang="en-US" dirty="0">
                <a:latin typeface="Times New Roman"/>
                <a:cs typeface="Times New Roman"/>
              </a:rPr>
              <a:t>? Answer this question based on T</a:t>
            </a:r>
            <a:r>
              <a:rPr lang="ja-JP" altLang="en-US" dirty="0">
                <a:latin typeface="Times New Roman"/>
                <a:cs typeface="Times New Roman"/>
              </a:rPr>
              <a:t>’</a:t>
            </a:r>
            <a:r>
              <a:rPr lang="en-US" altLang="ja-JP" dirty="0">
                <a:latin typeface="Times New Roman"/>
                <a:cs typeface="Times New Roman"/>
              </a:rPr>
              <a:t>s ability to detect missing code for checking the validity of age. </a:t>
            </a:r>
            <a:endParaRPr lang="en-US" dirty="0">
              <a:latin typeface="Times New Roman"/>
              <a:cs typeface="Times New Roman"/>
            </a:endParaRPr>
          </a:p>
        </p:txBody>
      </p:sp>
      <p:sp>
        <p:nvSpPr>
          <p:cNvPr id="591880" name="Text Box 8"/>
          <p:cNvSpPr txBox="1">
            <a:spLocks noChangeArrowheads="1"/>
          </p:cNvSpPr>
          <p:nvPr/>
        </p:nvSpPr>
        <p:spPr bwMode="auto">
          <a:xfrm>
            <a:off x="560512" y="3213299"/>
            <a:ext cx="883285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Is there an advantage of separating the invalid values of code and age into different test cases?</a:t>
            </a:r>
          </a:p>
        </p:txBody>
      </p:sp>
      <p:sp>
        <p:nvSpPr>
          <p:cNvPr id="591881" name="Text Box 9"/>
          <p:cNvSpPr txBox="1">
            <a:spLocks noChangeArrowheads="1"/>
          </p:cNvSpPr>
          <p:nvPr/>
        </p:nvSpPr>
        <p:spPr bwMode="auto">
          <a:xfrm>
            <a:off x="1352600" y="4797152"/>
            <a:ext cx="346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Answer: Refer to Example </a:t>
            </a:r>
            <a:r>
              <a:rPr lang="en-US" i="1" dirty="0" smtClean="0">
                <a:solidFill>
                  <a:schemeClr val="hlink"/>
                </a:solidFill>
                <a:latin typeface="Times New Roman"/>
                <a:cs typeface="Times New Roman"/>
              </a:rPr>
              <a:t>3.11</a:t>
            </a:r>
            <a:r>
              <a:rPr lang="en-US" i="1" dirty="0">
                <a:solidFill>
                  <a:schemeClr val="hlink"/>
                </a:solidFill>
                <a:latin typeface="Times New Roman"/>
                <a:cs typeface="Times New Roman"/>
              </a:rPr>
              <a:t>.</a:t>
            </a:r>
            <a:endParaRPr lang="en-US" dirty="0">
              <a:latin typeface="Times New Roman"/>
              <a:cs typeface="Times New Roman"/>
            </a:endParaRPr>
          </a:p>
        </p:txBody>
      </p:sp>
      <p:sp>
        <p:nvSpPr>
          <p:cNvPr id="591882" name="Text Box 10"/>
          <p:cNvSpPr txBox="1">
            <a:spLocks noChangeArrowheads="1"/>
          </p:cNvSpPr>
          <p:nvPr/>
        </p:nvSpPr>
        <p:spPr bwMode="auto">
          <a:xfrm>
            <a:off x="2864768" y="5589240"/>
            <a:ext cx="52629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Highly recommended: Go through Example </a:t>
            </a:r>
            <a:r>
              <a:rPr lang="en-US" i="1" dirty="0" smtClean="0">
                <a:solidFill>
                  <a:schemeClr val="hlink"/>
                </a:solidFill>
                <a:latin typeface="Times New Roman"/>
                <a:cs typeface="Times New Roman"/>
              </a:rPr>
              <a:t>3.12</a:t>
            </a:r>
            <a:r>
              <a:rPr lang="en-US" i="1" dirty="0">
                <a:solidFill>
                  <a:schemeClr val="hlink"/>
                </a:solidFill>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2227313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1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p:bldP spid="591880" grpId="0"/>
      <p:bldP spid="591881" grpId="0"/>
      <p:bldP spid="59188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z="3600">
                <a:latin typeface="Arial" charset="0"/>
              </a:rPr>
              <a:t>BVA: Recommendations</a:t>
            </a:r>
            <a:endParaRPr lang="en-US">
              <a:latin typeface="Arial" charset="0"/>
            </a:endParaRPr>
          </a:p>
        </p:txBody>
      </p:sp>
      <p:sp>
        <p:nvSpPr>
          <p:cNvPr id="593923" name="Text Box 3"/>
          <p:cNvSpPr txBox="1">
            <a:spLocks noChangeArrowheads="1"/>
          </p:cNvSpPr>
          <p:nvPr/>
        </p:nvSpPr>
        <p:spPr bwMode="auto">
          <a:xfrm>
            <a:off x="560512" y="1772816"/>
            <a:ext cx="883285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Relationships amongst the input variables must be examined carefully while identifying boundaries along the input domain. This examination may lead to boundaries that are not evident from equivalence classes obtained from the  input and output variables.</a:t>
            </a:r>
          </a:p>
        </p:txBody>
      </p:sp>
      <p:sp>
        <p:nvSpPr>
          <p:cNvPr id="593924" name="Text Box 4"/>
          <p:cNvSpPr txBox="1">
            <a:spLocks noChangeArrowheads="1"/>
          </p:cNvSpPr>
          <p:nvPr/>
        </p:nvSpPr>
        <p:spPr bwMode="auto">
          <a:xfrm>
            <a:off x="579429" y="3861966"/>
            <a:ext cx="88328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Additional tests may be obtained when using a  partition of the input domain obtained by taking the product of equivalence classes  created using individual variables.</a:t>
            </a:r>
          </a:p>
        </p:txBody>
      </p:sp>
    </p:spTree>
    <p:extLst>
      <p:ext uri="{BB962C8B-B14F-4D97-AF65-F5344CB8AC3E}">
        <p14:creationId xmlns:p14="http://schemas.microsoft.com/office/powerpoint/2010/main" val="3465628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3" grpId="0"/>
      <p:bldP spid="5939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a:latin typeface="Tahoma" charset="0"/>
              </a:rPr>
              <a:t>Input domain (Input space)</a:t>
            </a:r>
            <a:endParaRPr lang="en-US">
              <a:latin typeface="Tahoma" charset="0"/>
            </a:endParaRPr>
          </a:p>
        </p:txBody>
      </p:sp>
      <p:sp>
        <p:nvSpPr>
          <p:cNvPr id="57347" name="Text Box 3"/>
          <p:cNvSpPr txBox="1">
            <a:spLocks noChangeArrowheads="1"/>
          </p:cNvSpPr>
          <p:nvPr/>
        </p:nvSpPr>
        <p:spPr bwMode="auto">
          <a:xfrm>
            <a:off x="560512" y="1484784"/>
            <a:ext cx="9052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latin typeface="Times New Roman" charset="0"/>
              </a:rPr>
              <a:t>The set of all possible inputs to a program </a:t>
            </a:r>
            <a:r>
              <a:rPr lang="en-US" b="1" i="1" dirty="0">
                <a:latin typeface="Times New Roman" charset="0"/>
              </a:rPr>
              <a:t>P</a:t>
            </a:r>
            <a:r>
              <a:rPr lang="en-US" i="1" dirty="0">
                <a:latin typeface="Times New Roman" charset="0"/>
              </a:rPr>
              <a:t>  is known as the input domain or input space,  of </a:t>
            </a:r>
            <a:r>
              <a:rPr lang="en-US" b="1" i="1" dirty="0">
                <a:latin typeface="Times New Roman" charset="0"/>
              </a:rPr>
              <a:t>P</a:t>
            </a:r>
            <a:r>
              <a:rPr lang="en-US" i="1" dirty="0">
                <a:latin typeface="Times New Roman" charset="0"/>
              </a:rPr>
              <a:t>.</a:t>
            </a:r>
          </a:p>
        </p:txBody>
      </p:sp>
      <p:sp>
        <p:nvSpPr>
          <p:cNvPr id="57348" name="Text Box 4"/>
          <p:cNvSpPr txBox="1">
            <a:spLocks noChangeArrowheads="1"/>
          </p:cNvSpPr>
          <p:nvPr/>
        </p:nvSpPr>
        <p:spPr bwMode="auto">
          <a:xfrm>
            <a:off x="560512" y="2600796"/>
            <a:ext cx="914757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Using Requirement 1 above we find the input domain of </a:t>
            </a:r>
            <a:r>
              <a:rPr lang="en-US" b="1">
                <a:latin typeface="Times New Roman" charset="0"/>
              </a:rPr>
              <a:t>max</a:t>
            </a:r>
          </a:p>
          <a:p>
            <a:r>
              <a:rPr lang="en-US">
                <a:latin typeface="Times New Roman" charset="0"/>
              </a:rPr>
              <a:t>to be the set of all pairs of integers where each element in the pair integers is in the range -32,768 till 32,767.</a:t>
            </a:r>
          </a:p>
        </p:txBody>
      </p:sp>
      <p:sp>
        <p:nvSpPr>
          <p:cNvPr id="57349" name="Text Box 5"/>
          <p:cNvSpPr txBox="1">
            <a:spLocks noChangeArrowheads="1"/>
          </p:cNvSpPr>
          <p:nvPr/>
        </p:nvSpPr>
        <p:spPr bwMode="auto">
          <a:xfrm>
            <a:off x="560511" y="4243859"/>
            <a:ext cx="8738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Using Requirement 2 it is not possible to find the input domain for the sort program.</a:t>
            </a:r>
          </a:p>
        </p:txBody>
      </p:sp>
    </p:spTree>
    <p:extLst>
      <p:ext uri="{BB962C8B-B14F-4D97-AF65-F5344CB8AC3E}">
        <p14:creationId xmlns:p14="http://schemas.microsoft.com/office/powerpoint/2010/main" val="2897978385"/>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386158" y="2636838"/>
            <a:ext cx="5620730" cy="730250"/>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903012151"/>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z="3600">
                <a:latin typeface="Arial" charset="0"/>
              </a:rPr>
              <a:t>Where do predicates arise?</a:t>
            </a:r>
            <a:endParaRPr lang="en-US">
              <a:latin typeface="Arial" charset="0"/>
            </a:endParaRPr>
          </a:p>
        </p:txBody>
      </p:sp>
      <p:sp>
        <p:nvSpPr>
          <p:cNvPr id="595971" name="Text Box 3"/>
          <p:cNvSpPr txBox="1">
            <a:spLocks noChangeArrowheads="1"/>
          </p:cNvSpPr>
          <p:nvPr/>
        </p:nvSpPr>
        <p:spPr bwMode="auto">
          <a:xfrm>
            <a:off x="522817" y="2157414"/>
            <a:ext cx="883285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Predicates arise from requirements in a variety of applications. Here is an example from  </a:t>
            </a:r>
            <a:r>
              <a:rPr lang="en-US" dirty="0" err="1">
                <a:latin typeface="Times New Roman" charset="0"/>
              </a:rPr>
              <a:t>Paradkar</a:t>
            </a:r>
            <a:r>
              <a:rPr lang="en-US" dirty="0">
                <a:latin typeface="Times New Roman" charset="0"/>
              </a:rPr>
              <a:t>, Tai, and </a:t>
            </a:r>
            <a:r>
              <a:rPr lang="en-US" dirty="0" err="1">
                <a:latin typeface="Times New Roman" charset="0"/>
              </a:rPr>
              <a:t>Vouk</a:t>
            </a:r>
            <a:r>
              <a:rPr lang="en-US" dirty="0">
                <a:latin typeface="Times New Roman" charset="0"/>
              </a:rPr>
              <a:t>, </a:t>
            </a:r>
            <a:r>
              <a:rPr lang="ja-JP" altLang="en-US" dirty="0">
                <a:latin typeface="Times New Roman" charset="0"/>
              </a:rPr>
              <a:t>“</a:t>
            </a:r>
            <a:r>
              <a:rPr lang="en-US" altLang="ja-JP" dirty="0">
                <a:latin typeface="Times New Roman" charset="0"/>
              </a:rPr>
              <a:t>Specification based testing using cause-effect graphs</a:t>
            </a:r>
            <a:r>
              <a:rPr lang="en-US" altLang="ja-JP" dirty="0" smtClean="0">
                <a:latin typeface="Times New Roman" charset="0"/>
              </a:rPr>
              <a:t>,” </a:t>
            </a:r>
            <a:r>
              <a:rPr lang="en-US" altLang="ja-JP" dirty="0">
                <a:latin typeface="Times New Roman" charset="0"/>
              </a:rPr>
              <a:t>Annals of Software Engineering,</a:t>
            </a:r>
            <a:r>
              <a:rPr lang="ja-JP" altLang="en-US" dirty="0">
                <a:latin typeface="Times New Roman" charset="0"/>
              </a:rPr>
              <a:t>”</a:t>
            </a:r>
            <a:r>
              <a:rPr lang="en-US" altLang="ja-JP" dirty="0">
                <a:latin typeface="Times New Roman" charset="0"/>
              </a:rPr>
              <a:t> V 4,  </a:t>
            </a:r>
            <a:r>
              <a:rPr lang="en-US" altLang="ja-JP" dirty="0" err="1">
                <a:latin typeface="Times New Roman" charset="0"/>
              </a:rPr>
              <a:t>pp</a:t>
            </a:r>
            <a:r>
              <a:rPr lang="en-US" altLang="ja-JP" dirty="0">
                <a:latin typeface="Times New Roman" charset="0"/>
              </a:rPr>
              <a:t> 133-157, 1997.</a:t>
            </a:r>
            <a:endParaRPr lang="en-US" dirty="0">
              <a:latin typeface="Times New Roman" charset="0"/>
            </a:endParaRPr>
          </a:p>
        </p:txBody>
      </p:sp>
      <p:sp>
        <p:nvSpPr>
          <p:cNvPr id="595973" name="Text Box 5"/>
          <p:cNvSpPr txBox="1">
            <a:spLocks noChangeArrowheads="1"/>
          </p:cNvSpPr>
          <p:nvPr/>
        </p:nvSpPr>
        <p:spPr bwMode="auto">
          <a:xfrm>
            <a:off x="503900" y="4270376"/>
            <a:ext cx="883285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boiler needs to be </a:t>
            </a:r>
            <a:r>
              <a:rPr lang="en-US" dirty="0" smtClean="0">
                <a:latin typeface="Times New Roman" charset="0"/>
              </a:rPr>
              <a:t>shut </a:t>
            </a:r>
            <a:r>
              <a:rPr lang="en-US" dirty="0">
                <a:latin typeface="Times New Roman" charset="0"/>
              </a:rPr>
              <a:t>down when the following conditions hold:</a:t>
            </a:r>
          </a:p>
        </p:txBody>
      </p:sp>
    </p:spTree>
    <p:extLst>
      <p:ext uri="{BB962C8B-B14F-4D97-AF65-F5344CB8AC3E}">
        <p14:creationId xmlns:p14="http://schemas.microsoft.com/office/powerpoint/2010/main" val="634038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5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p:bldP spid="59597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p:txBody>
          <a:bodyPr/>
          <a:lstStyle/>
          <a:p>
            <a:pPr eaLnBrk="1" hangingPunct="1"/>
            <a:r>
              <a:rPr lang="en-US" sz="3600">
                <a:latin typeface="Arial" charset="0"/>
              </a:rPr>
              <a:t>Boiler shutdown conditions</a:t>
            </a:r>
            <a:endParaRPr lang="en-US">
              <a:latin typeface="Arial" charset="0"/>
            </a:endParaRPr>
          </a:p>
        </p:txBody>
      </p:sp>
      <p:sp>
        <p:nvSpPr>
          <p:cNvPr id="183299" name="Text Box 1027"/>
          <p:cNvSpPr txBox="1">
            <a:spLocks noChangeArrowheads="1"/>
          </p:cNvSpPr>
          <p:nvPr/>
        </p:nvSpPr>
        <p:spPr bwMode="auto">
          <a:xfrm>
            <a:off x="560512" y="1593876"/>
            <a:ext cx="88328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AutoNum type="arabicPeriod"/>
            </a:pPr>
            <a:r>
              <a:rPr lang="en-US" dirty="0">
                <a:latin typeface="Times New Roman"/>
                <a:cs typeface="Times New Roman"/>
              </a:rPr>
              <a:t>The water level in the boiler is below X lbs. (a)</a:t>
            </a:r>
          </a:p>
          <a:p>
            <a:pPr>
              <a:lnSpc>
                <a:spcPct val="140000"/>
              </a:lnSpc>
              <a:buFont typeface="Arial" charset="0"/>
              <a:buAutoNum type="arabicPeriod"/>
            </a:pPr>
            <a:r>
              <a:rPr lang="en-US" dirty="0">
                <a:latin typeface="Times New Roman"/>
                <a:cs typeface="Times New Roman"/>
              </a:rPr>
              <a:t>The water level in the boiler is above Y lbs. (b)</a:t>
            </a:r>
          </a:p>
          <a:p>
            <a:pPr>
              <a:buFont typeface="Arial" charset="0"/>
              <a:buAutoNum type="arabicPeriod"/>
            </a:pPr>
            <a:r>
              <a:rPr lang="en-US" dirty="0">
                <a:latin typeface="Times New Roman"/>
                <a:cs typeface="Times New Roman"/>
              </a:rPr>
              <a:t>A water pump has failed. (c)</a:t>
            </a:r>
          </a:p>
          <a:p>
            <a:pPr>
              <a:buFont typeface="Arial" charset="0"/>
              <a:buAutoNum type="arabicPeriod"/>
            </a:pPr>
            <a:r>
              <a:rPr lang="en-US" dirty="0">
                <a:latin typeface="Times New Roman"/>
                <a:cs typeface="Times New Roman"/>
              </a:rPr>
              <a:t>A pump monitor has failed. (d)</a:t>
            </a:r>
          </a:p>
          <a:p>
            <a:pPr>
              <a:buFont typeface="Arial" charset="0"/>
              <a:buAutoNum type="arabicPeriod"/>
            </a:pPr>
            <a:r>
              <a:rPr lang="en-US" dirty="0">
                <a:latin typeface="Times New Roman"/>
                <a:cs typeface="Times New Roman"/>
              </a:rPr>
              <a:t>Steam meter has failed. (e)</a:t>
            </a:r>
          </a:p>
        </p:txBody>
      </p:sp>
      <p:sp>
        <p:nvSpPr>
          <p:cNvPr id="183300" name="Text Box 1030"/>
          <p:cNvSpPr txBox="1">
            <a:spLocks noChangeArrowheads="1"/>
          </p:cNvSpPr>
          <p:nvPr/>
        </p:nvSpPr>
        <p:spPr bwMode="auto">
          <a:xfrm>
            <a:off x="488504" y="4618212"/>
            <a:ext cx="873654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boiler is to be shut down when </a:t>
            </a:r>
            <a:r>
              <a:rPr lang="en-US" dirty="0">
                <a:solidFill>
                  <a:schemeClr val="hlink"/>
                </a:solidFill>
                <a:latin typeface="Times New Roman"/>
                <a:cs typeface="Times New Roman"/>
              </a:rPr>
              <a:t>a</a:t>
            </a:r>
            <a:r>
              <a:rPr lang="en-US" dirty="0">
                <a:latin typeface="Times New Roman"/>
                <a:cs typeface="Times New Roman"/>
              </a:rPr>
              <a:t> or </a:t>
            </a:r>
            <a:r>
              <a:rPr lang="en-US" dirty="0">
                <a:solidFill>
                  <a:schemeClr val="hlink"/>
                </a:solidFill>
                <a:latin typeface="Times New Roman"/>
                <a:cs typeface="Times New Roman"/>
              </a:rPr>
              <a:t>b</a:t>
            </a:r>
            <a:r>
              <a:rPr lang="en-US" dirty="0">
                <a:latin typeface="Times New Roman"/>
                <a:cs typeface="Times New Roman"/>
              </a:rPr>
              <a:t> is true or the boiler is in </a:t>
            </a:r>
            <a:r>
              <a:rPr lang="en-US" dirty="0">
                <a:solidFill>
                  <a:schemeClr val="hlink"/>
                </a:solidFill>
                <a:latin typeface="Times New Roman"/>
                <a:cs typeface="Times New Roman"/>
              </a:rPr>
              <a:t>degraded mode</a:t>
            </a:r>
            <a:r>
              <a:rPr lang="en-US" dirty="0">
                <a:latin typeface="Times New Roman"/>
                <a:cs typeface="Times New Roman"/>
              </a:rPr>
              <a:t> and the </a:t>
            </a:r>
            <a:r>
              <a:rPr lang="en-US" dirty="0">
                <a:solidFill>
                  <a:schemeClr val="hlink"/>
                </a:solidFill>
                <a:latin typeface="Times New Roman"/>
                <a:cs typeface="Times New Roman"/>
              </a:rPr>
              <a:t>steam meter fails</a:t>
            </a:r>
            <a:r>
              <a:rPr lang="en-US" dirty="0">
                <a:latin typeface="Times New Roman"/>
                <a:cs typeface="Times New Roman"/>
              </a:rPr>
              <a:t>. We combine these five conditions to form a compound condition (predicate) for boiler shutdown. </a:t>
            </a:r>
          </a:p>
        </p:txBody>
      </p:sp>
      <p:grpSp>
        <p:nvGrpSpPr>
          <p:cNvPr id="183301" name="Group 1034"/>
          <p:cNvGrpSpPr>
            <a:grpSpLocks/>
          </p:cNvGrpSpPr>
          <p:nvPr/>
        </p:nvGrpSpPr>
        <p:grpSpPr bwMode="auto">
          <a:xfrm>
            <a:off x="5313040" y="2816151"/>
            <a:ext cx="3983038" cy="714375"/>
            <a:chOff x="3091" y="2001"/>
            <a:chExt cx="2316" cy="450"/>
          </a:xfrm>
        </p:grpSpPr>
        <p:sp>
          <p:nvSpPr>
            <p:cNvPr id="183302" name="Text Box 1031"/>
            <p:cNvSpPr txBox="1">
              <a:spLocks noChangeArrowheads="1"/>
            </p:cNvSpPr>
            <p:nvPr/>
          </p:nvSpPr>
          <p:spPr bwMode="auto">
            <a:xfrm>
              <a:off x="3277" y="2001"/>
              <a:ext cx="2130" cy="450"/>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Boiler in degraded mode when either is true.</a:t>
              </a:r>
            </a:p>
          </p:txBody>
        </p:sp>
        <p:sp>
          <p:nvSpPr>
            <p:cNvPr id="183303" name="AutoShape 1032"/>
            <p:cNvSpPr>
              <a:spLocks/>
            </p:cNvSpPr>
            <p:nvPr/>
          </p:nvSpPr>
          <p:spPr bwMode="auto">
            <a:xfrm>
              <a:off x="3091" y="2024"/>
              <a:ext cx="85" cy="405"/>
            </a:xfrm>
            <a:prstGeom prst="rightBrace">
              <a:avLst>
                <a:gd name="adj1" fmla="val 39706"/>
                <a:gd name="adj2" fmla="val 50000"/>
              </a:avLst>
            </a:prstGeom>
            <a:noFill/>
            <a:ln w="12700"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grpSp>
    </p:spTree>
    <p:extLst>
      <p:ext uri="{BB962C8B-B14F-4D97-AF65-F5344CB8AC3E}">
        <p14:creationId xmlns:p14="http://schemas.microsoft.com/office/powerpoint/2010/main" val="998898818"/>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p:txBody>
          <a:bodyPr/>
          <a:lstStyle/>
          <a:p>
            <a:pPr eaLnBrk="1" hangingPunct="1"/>
            <a:r>
              <a:rPr lang="en-US" sz="3600">
                <a:latin typeface="Arial" charset="0"/>
              </a:rPr>
              <a:t>Boiler shutdown conditions</a:t>
            </a:r>
            <a:endParaRPr lang="en-US">
              <a:latin typeface="Arial" charset="0"/>
            </a:endParaRPr>
          </a:p>
        </p:txBody>
      </p:sp>
      <p:sp>
        <p:nvSpPr>
          <p:cNvPr id="777220" name="Text Box 1028"/>
          <p:cNvSpPr txBox="1">
            <a:spLocks noChangeArrowheads="1"/>
          </p:cNvSpPr>
          <p:nvPr/>
        </p:nvSpPr>
        <p:spPr bwMode="auto">
          <a:xfrm>
            <a:off x="344488" y="1412776"/>
            <a:ext cx="8832850"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Denoting the five conditions above as </a:t>
            </a:r>
            <a:r>
              <a:rPr lang="en-US" dirty="0">
                <a:solidFill>
                  <a:schemeClr val="hlink"/>
                </a:solidFill>
                <a:latin typeface="Times New Roman"/>
                <a:cs typeface="Times New Roman"/>
              </a:rPr>
              <a:t>a</a:t>
            </a:r>
            <a:r>
              <a:rPr lang="en-US" dirty="0">
                <a:latin typeface="Times New Roman"/>
                <a:cs typeface="Times New Roman"/>
              </a:rPr>
              <a:t> through </a:t>
            </a:r>
            <a:r>
              <a:rPr lang="en-US" dirty="0">
                <a:solidFill>
                  <a:schemeClr val="hlink"/>
                </a:solidFill>
                <a:latin typeface="Times New Roman"/>
                <a:cs typeface="Times New Roman"/>
              </a:rPr>
              <a:t>e</a:t>
            </a:r>
            <a:r>
              <a:rPr lang="en-US" dirty="0">
                <a:latin typeface="Times New Roman"/>
                <a:cs typeface="Times New Roman"/>
              </a:rPr>
              <a:t>, we obtain the following Boolean expression </a:t>
            </a:r>
            <a:r>
              <a:rPr lang="en-US" dirty="0">
                <a:solidFill>
                  <a:schemeClr val="hlink"/>
                </a:solidFill>
                <a:latin typeface="Times New Roman"/>
                <a:cs typeface="Times New Roman"/>
              </a:rPr>
              <a:t>E</a:t>
            </a:r>
            <a:r>
              <a:rPr lang="en-US" dirty="0">
                <a:latin typeface="Times New Roman"/>
                <a:cs typeface="Times New Roman"/>
              </a:rPr>
              <a:t>  that when true must force a boiler shutdown:</a:t>
            </a:r>
          </a:p>
          <a:p>
            <a:pPr>
              <a:lnSpc>
                <a:spcPts val="3600"/>
              </a:lnSpc>
            </a:pPr>
            <a:r>
              <a:rPr lang="en-US" dirty="0">
                <a:latin typeface="Times New Roman"/>
                <a:cs typeface="Times New Roman"/>
              </a:rPr>
              <a:t>		E=</a:t>
            </a:r>
            <a:r>
              <a:rPr lang="en-US" dirty="0" err="1">
                <a:latin typeface="Times New Roman"/>
                <a:cs typeface="Times New Roman"/>
              </a:rPr>
              <a:t>a+b</a:t>
            </a:r>
            <a:r>
              <a:rPr lang="en-US" dirty="0">
                <a:latin typeface="Times New Roman"/>
                <a:cs typeface="Times New Roman"/>
              </a:rPr>
              <a:t>+(</a:t>
            </a:r>
            <a:r>
              <a:rPr lang="en-US" dirty="0" err="1">
                <a:latin typeface="Times New Roman"/>
                <a:cs typeface="Times New Roman"/>
              </a:rPr>
              <a:t>c+d</a:t>
            </a:r>
            <a:r>
              <a:rPr lang="en-US" dirty="0">
                <a:latin typeface="Times New Roman"/>
                <a:cs typeface="Times New Roman"/>
              </a:rPr>
              <a:t>)</a:t>
            </a:r>
            <a:r>
              <a:rPr lang="en-US" dirty="0" smtClean="0">
                <a:latin typeface="Times New Roman"/>
                <a:cs typeface="Times New Roman"/>
              </a:rPr>
              <a:t>e</a:t>
            </a:r>
            <a:endParaRPr lang="en-US" dirty="0">
              <a:latin typeface="Times New Roman"/>
              <a:cs typeface="Times New Roman"/>
            </a:endParaRPr>
          </a:p>
          <a:p>
            <a:pPr>
              <a:lnSpc>
                <a:spcPts val="3600"/>
              </a:lnSpc>
            </a:pPr>
            <a:r>
              <a:rPr lang="en-US" dirty="0">
                <a:latin typeface="Times New Roman"/>
                <a:cs typeface="Times New Roman"/>
              </a:rPr>
              <a:t>where the + sign indicates </a:t>
            </a:r>
            <a:r>
              <a:rPr lang="ja-JP" altLang="en-US" dirty="0">
                <a:latin typeface="Times New Roman"/>
                <a:cs typeface="Times New Roman"/>
              </a:rPr>
              <a:t>“</a:t>
            </a:r>
            <a:r>
              <a:rPr lang="en-US" altLang="ja-JP" dirty="0">
                <a:latin typeface="Times New Roman"/>
                <a:cs typeface="Times New Roman"/>
              </a:rPr>
              <a:t>OR</a:t>
            </a:r>
            <a:r>
              <a:rPr lang="ja-JP" altLang="en-US" dirty="0">
                <a:latin typeface="Times New Roman"/>
                <a:cs typeface="Times New Roman"/>
              </a:rPr>
              <a:t>”</a:t>
            </a:r>
            <a:r>
              <a:rPr lang="en-US" altLang="ja-JP" dirty="0">
                <a:latin typeface="Times New Roman"/>
                <a:cs typeface="Times New Roman"/>
              </a:rPr>
              <a:t> and a multiplication indicates </a:t>
            </a:r>
            <a:r>
              <a:rPr lang="ja-JP" altLang="en-US" dirty="0">
                <a:latin typeface="Times New Roman"/>
                <a:cs typeface="Times New Roman"/>
              </a:rPr>
              <a:t>“</a:t>
            </a:r>
            <a:r>
              <a:rPr lang="en-US" altLang="ja-JP" dirty="0">
                <a:latin typeface="Times New Roman"/>
                <a:cs typeface="Times New Roman"/>
              </a:rPr>
              <a:t>AND.</a:t>
            </a:r>
            <a:r>
              <a:rPr lang="ja-JP" altLang="en-US" dirty="0">
                <a:latin typeface="Times New Roman"/>
                <a:cs typeface="Times New Roman"/>
              </a:rPr>
              <a:t>”</a:t>
            </a:r>
            <a:endParaRPr lang="en-US" dirty="0">
              <a:latin typeface="Times New Roman"/>
              <a:cs typeface="Times New Roman"/>
            </a:endParaRPr>
          </a:p>
        </p:txBody>
      </p:sp>
      <p:sp>
        <p:nvSpPr>
          <p:cNvPr id="777221" name="Text Box 1029"/>
          <p:cNvSpPr txBox="1">
            <a:spLocks noChangeArrowheads="1"/>
          </p:cNvSpPr>
          <p:nvPr/>
        </p:nvSpPr>
        <p:spPr bwMode="auto">
          <a:xfrm>
            <a:off x="376635" y="4492223"/>
            <a:ext cx="88328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goal of predicate-based test generation is to generate tests from a predicate</a:t>
            </a:r>
            <a:r>
              <a:rPr lang="en-US" dirty="0">
                <a:solidFill>
                  <a:schemeClr val="hlink"/>
                </a:solidFill>
                <a:latin typeface="Times New Roman"/>
                <a:cs typeface="Times New Roman"/>
              </a:rPr>
              <a:t> p</a:t>
            </a:r>
            <a:r>
              <a:rPr lang="en-US" dirty="0">
                <a:latin typeface="Times New Roman"/>
                <a:cs typeface="Times New Roman"/>
              </a:rPr>
              <a:t> that guarantee the detection of any error that belongs to a class of errors in the coding of </a:t>
            </a:r>
            <a:r>
              <a:rPr lang="en-US" dirty="0">
                <a:solidFill>
                  <a:schemeClr val="hlink"/>
                </a:solidFill>
                <a:latin typeface="Times New Roman"/>
                <a:cs typeface="Times New Roman"/>
              </a:rPr>
              <a:t>p</a:t>
            </a:r>
            <a:r>
              <a:rPr lang="en-US" dirty="0">
                <a:latin typeface="Times New Roman"/>
                <a:cs typeface="Times New Roman"/>
              </a:rPr>
              <a:t>.</a:t>
            </a:r>
          </a:p>
        </p:txBody>
      </p:sp>
    </p:spTree>
    <p:extLst>
      <p:ext uri="{BB962C8B-B14F-4D97-AF65-F5344CB8AC3E}">
        <p14:creationId xmlns:p14="http://schemas.microsoft.com/office/powerpoint/2010/main" val="722912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7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0" grpId="0"/>
      <p:bldP spid="777221"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z="3600">
                <a:latin typeface="Arial" charset="0"/>
              </a:rPr>
              <a:t>Another example</a:t>
            </a:r>
            <a:endParaRPr lang="en-US">
              <a:latin typeface="Arial" charset="0"/>
            </a:endParaRPr>
          </a:p>
        </p:txBody>
      </p:sp>
      <p:sp>
        <p:nvSpPr>
          <p:cNvPr id="598019" name="Text Box 3"/>
          <p:cNvSpPr txBox="1">
            <a:spLocks noChangeArrowheads="1"/>
          </p:cNvSpPr>
          <p:nvPr/>
        </p:nvSpPr>
        <p:spPr bwMode="auto">
          <a:xfrm>
            <a:off x="272480" y="1412776"/>
            <a:ext cx="9402101"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condition is  represented formally as a predicate, also known as a Boolean expression.  For example, consider the requirement </a:t>
            </a:r>
          </a:p>
          <a:p>
            <a:pPr>
              <a:lnSpc>
                <a:spcPts val="3600"/>
              </a:lnSpc>
            </a:pPr>
            <a:r>
              <a:rPr lang="en-US" i="1" dirty="0">
                <a:solidFill>
                  <a:schemeClr val="hlink"/>
                </a:solidFill>
                <a:latin typeface="Times New Roman" charset="0"/>
              </a:rPr>
              <a:t>``</a:t>
            </a:r>
            <a:r>
              <a:rPr lang="en-US" i="1" dirty="0">
                <a:latin typeface="Times New Roman" charset="0"/>
              </a:rPr>
              <a:t>if</a:t>
            </a:r>
            <a:r>
              <a:rPr lang="en-US" i="1" dirty="0">
                <a:solidFill>
                  <a:schemeClr val="hlink"/>
                </a:solidFill>
                <a:latin typeface="Times New Roman" charset="0"/>
              </a:rPr>
              <a:t> </a:t>
            </a:r>
            <a:r>
              <a:rPr lang="en-US" i="1" dirty="0">
                <a:solidFill>
                  <a:schemeClr val="folHlink"/>
                </a:solidFill>
                <a:latin typeface="Times New Roman" charset="0"/>
              </a:rPr>
              <a:t>the printer is ON </a:t>
            </a:r>
            <a:r>
              <a:rPr lang="en-US" i="1" dirty="0">
                <a:solidFill>
                  <a:schemeClr val="hlink"/>
                </a:solidFill>
                <a:latin typeface="Times New Roman" charset="0"/>
              </a:rPr>
              <a:t>and</a:t>
            </a:r>
            <a:r>
              <a:rPr lang="en-US" i="1" dirty="0">
                <a:solidFill>
                  <a:schemeClr val="folHlink"/>
                </a:solidFill>
                <a:latin typeface="Times New Roman" charset="0"/>
              </a:rPr>
              <a:t> has paper</a:t>
            </a:r>
            <a:r>
              <a:rPr lang="en-US" i="1" dirty="0">
                <a:solidFill>
                  <a:schemeClr val="hlink"/>
                </a:solidFill>
                <a:latin typeface="Times New Roman" charset="0"/>
              </a:rPr>
              <a:t> </a:t>
            </a:r>
            <a:r>
              <a:rPr lang="en-US" i="1" dirty="0">
                <a:latin typeface="Times New Roman" charset="0"/>
              </a:rPr>
              <a:t>then</a:t>
            </a:r>
            <a:r>
              <a:rPr lang="en-US" i="1" dirty="0">
                <a:solidFill>
                  <a:schemeClr val="hlink"/>
                </a:solidFill>
                <a:latin typeface="Times New Roman" charset="0"/>
              </a:rPr>
              <a:t> send document to printer</a:t>
            </a:r>
            <a:r>
              <a:rPr lang="en-US" dirty="0" smtClean="0">
                <a:latin typeface="Times New Roman" charset="0"/>
              </a:rPr>
              <a:t>.” </a:t>
            </a:r>
            <a:endParaRPr lang="en-US" dirty="0">
              <a:latin typeface="Times New Roman" charset="0"/>
            </a:endParaRPr>
          </a:p>
          <a:p>
            <a:pPr>
              <a:lnSpc>
                <a:spcPts val="3600"/>
              </a:lnSpc>
            </a:pPr>
            <a:r>
              <a:rPr lang="en-US" dirty="0">
                <a:latin typeface="Times New Roman" charset="0"/>
              </a:rPr>
              <a:t>This statement consists of a</a:t>
            </a:r>
            <a:r>
              <a:rPr lang="en-US" dirty="0">
                <a:solidFill>
                  <a:schemeClr val="hlink"/>
                </a:solidFill>
                <a:latin typeface="Times New Roman" charset="0"/>
              </a:rPr>
              <a:t> </a:t>
            </a:r>
            <a:r>
              <a:rPr lang="en-US" dirty="0">
                <a:solidFill>
                  <a:schemeClr val="folHlink"/>
                </a:solidFill>
                <a:latin typeface="Times New Roman" charset="0"/>
              </a:rPr>
              <a:t>condition</a:t>
            </a:r>
            <a:r>
              <a:rPr lang="en-US" dirty="0">
                <a:latin typeface="Times New Roman" charset="0"/>
              </a:rPr>
              <a:t> part and an </a:t>
            </a:r>
            <a:r>
              <a:rPr lang="en-US" dirty="0">
                <a:solidFill>
                  <a:schemeClr val="hlink"/>
                </a:solidFill>
                <a:latin typeface="Times New Roman" charset="0"/>
              </a:rPr>
              <a:t>action</a:t>
            </a:r>
            <a:r>
              <a:rPr lang="en-US" dirty="0">
                <a:latin typeface="Times New Roman" charset="0"/>
              </a:rPr>
              <a:t> part. The following predicate represents the condition part of the statement.</a:t>
            </a:r>
          </a:p>
        </p:txBody>
      </p:sp>
      <p:sp>
        <p:nvSpPr>
          <p:cNvPr id="598020" name="Text Box 4"/>
          <p:cNvSpPr txBox="1">
            <a:spLocks noChangeArrowheads="1"/>
          </p:cNvSpPr>
          <p:nvPr/>
        </p:nvSpPr>
        <p:spPr bwMode="auto">
          <a:xfrm>
            <a:off x="704528" y="4725144"/>
            <a:ext cx="8590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err="1">
                <a:latin typeface="Times New Roman" charset="0"/>
              </a:rPr>
              <a:t>p</a:t>
            </a:r>
            <a:r>
              <a:rPr lang="en-US" baseline="-25000" dirty="0" err="1">
                <a:latin typeface="Times New Roman" charset="0"/>
              </a:rPr>
              <a:t>r</a:t>
            </a:r>
            <a:r>
              <a:rPr lang="en-US" dirty="0">
                <a:latin typeface="Times New Roman" charset="0"/>
              </a:rPr>
              <a:t>: (</a:t>
            </a:r>
            <a:r>
              <a:rPr lang="en-US" dirty="0" err="1" smtClean="0">
                <a:latin typeface="Times New Roman" charset="0"/>
              </a:rPr>
              <a:t>printer_status</a:t>
            </a:r>
            <a:r>
              <a:rPr lang="en-US" dirty="0">
                <a:latin typeface="Times New Roman" charset="0"/>
              </a:rPr>
              <a:t>=ON) </a:t>
            </a:r>
            <a:r>
              <a:rPr lang="en-US" dirty="0">
                <a:latin typeface="Times New Roman" charset="0"/>
                <a:sym typeface="Symbol" charset="0"/>
              </a:rPr>
              <a:t></a:t>
            </a:r>
            <a:r>
              <a:rPr lang="en-US" dirty="0">
                <a:latin typeface="Times New Roman" charset="0"/>
              </a:rPr>
              <a:t> (</a:t>
            </a:r>
            <a:r>
              <a:rPr lang="en-US" dirty="0" err="1" smtClean="0">
                <a:latin typeface="Times New Roman" charset="0"/>
              </a:rPr>
              <a:t>printer_tray</a:t>
            </a:r>
            <a:r>
              <a:rPr lang="en-US" dirty="0">
                <a:latin typeface="Times New Roman" charset="0"/>
                <a:sym typeface="Symbol" charset="0"/>
              </a:rPr>
              <a:t>=</a:t>
            </a:r>
            <a:r>
              <a:rPr lang="en-US" dirty="0">
                <a:latin typeface="Times New Roman" charset="0"/>
              </a:rPr>
              <a:t> empty) </a:t>
            </a:r>
          </a:p>
        </p:txBody>
      </p:sp>
    </p:spTree>
    <p:extLst>
      <p:ext uri="{BB962C8B-B14F-4D97-AF65-F5344CB8AC3E}">
        <p14:creationId xmlns:p14="http://schemas.microsoft.com/office/powerpoint/2010/main" val="1724658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p:bldP spid="59802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r>
              <a:rPr lang="en-US" sz="3600">
                <a:latin typeface="Arial" charset="0"/>
              </a:rPr>
              <a:t>Summary</a:t>
            </a:r>
            <a:endParaRPr lang="en-US">
              <a:latin typeface="Arial" charset="0"/>
            </a:endParaRPr>
          </a:p>
        </p:txBody>
      </p:sp>
      <p:sp>
        <p:nvSpPr>
          <p:cNvPr id="320515" name="Text Box 3"/>
          <p:cNvSpPr txBox="1">
            <a:spLocks noChangeArrowheads="1"/>
          </p:cNvSpPr>
          <p:nvPr/>
        </p:nvSpPr>
        <p:spPr bwMode="auto">
          <a:xfrm>
            <a:off x="659936" y="2012187"/>
            <a:ext cx="8325512" cy="194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30000"/>
              </a:lnSpc>
              <a:spcBef>
                <a:spcPct val="50000"/>
              </a:spcBef>
            </a:pPr>
            <a:r>
              <a:rPr lang="en-US" dirty="0">
                <a:latin typeface="Times New Roman"/>
                <a:cs typeface="Times New Roman"/>
              </a:rPr>
              <a:t>Equivalence partitioning and boundary value analysis are the most commonly used methods for test generation while doing functional testing.</a:t>
            </a:r>
          </a:p>
          <a:p>
            <a:pPr>
              <a:lnSpc>
                <a:spcPts val="3600"/>
              </a:lnSpc>
              <a:spcBef>
                <a:spcPct val="50000"/>
              </a:spcBef>
            </a:pPr>
            <a:r>
              <a:rPr lang="en-US" dirty="0">
                <a:solidFill>
                  <a:schemeClr val="hlink"/>
                </a:solidFill>
                <a:latin typeface="Times New Roman"/>
                <a:cs typeface="Times New Roman"/>
              </a:rPr>
              <a:t>Given a function </a:t>
            </a:r>
            <a:r>
              <a:rPr lang="en-US" i="1" dirty="0">
                <a:solidFill>
                  <a:schemeClr val="hlink"/>
                </a:solidFill>
                <a:latin typeface="Times New Roman"/>
                <a:cs typeface="Times New Roman"/>
              </a:rPr>
              <a:t>f</a:t>
            </a:r>
            <a:r>
              <a:rPr lang="en-US" dirty="0">
                <a:solidFill>
                  <a:schemeClr val="hlink"/>
                </a:solidFill>
                <a:latin typeface="Times New Roman"/>
                <a:cs typeface="Times New Roman"/>
              </a:rPr>
              <a:t>  to be tested in an application, one can apply these techniques to generate tests for </a:t>
            </a:r>
            <a:r>
              <a:rPr lang="en-US" i="1" dirty="0">
                <a:solidFill>
                  <a:schemeClr val="hlink"/>
                </a:solidFill>
                <a:latin typeface="Times New Roman"/>
                <a:cs typeface="Times New Roman"/>
              </a:rPr>
              <a:t>f.</a:t>
            </a:r>
            <a:endParaRPr lang="en-US" sz="1800" dirty="0">
              <a:solidFill>
                <a:schemeClr val="hlink"/>
              </a:solidFill>
              <a:latin typeface="Times New Roman"/>
              <a:cs typeface="Times New Roman"/>
            </a:endParaRPr>
          </a:p>
        </p:txBody>
      </p:sp>
    </p:spTree>
    <p:extLst>
      <p:ext uri="{BB962C8B-B14F-4D97-AF65-F5344CB8AC3E}">
        <p14:creationId xmlns:p14="http://schemas.microsoft.com/office/powerpoint/2010/main" val="2908241155"/>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4</a:t>
            </a:r>
            <a:endParaRPr lang="en-GB" sz="3200" dirty="0" smtClean="0"/>
          </a:p>
        </p:txBody>
      </p:sp>
      <p:sp>
        <p:nvSpPr>
          <p:cNvPr id="6147" name="Rectangle 3"/>
          <p:cNvSpPr>
            <a:spLocks noGrp="1" noChangeArrowheads="1"/>
          </p:cNvSpPr>
          <p:nvPr>
            <p:ph type="body" idx="4294967295"/>
          </p:nvPr>
        </p:nvSpPr>
        <p:spPr>
          <a:xfrm>
            <a:off x="709613" y="2133600"/>
            <a:ext cx="8486775" cy="779463"/>
          </a:xfrm>
          <a:prstGeom prst="rect">
            <a:avLst/>
          </a:prstGeom>
        </p:spPr>
        <p:txBody>
          <a:bodyPr/>
          <a:lstStyle/>
          <a:p>
            <a:pPr marL="0" indent="0" algn="ctr" eaLnBrk="1" hangingPunct="1">
              <a:spcBef>
                <a:spcPct val="40000"/>
              </a:spcBef>
              <a:buNone/>
            </a:pPr>
            <a:r>
              <a:rPr kumimoji="1" lang="en-US" sz="3200" dirty="0" smtClean="0">
                <a:latin typeface="Arial" charset="0"/>
              </a:rPr>
              <a:t>Predicate Analysis</a:t>
            </a:r>
            <a:endParaRPr lang="en-GB" sz="3200" dirty="0">
              <a:solidFill>
                <a:schemeClr val="tx2"/>
              </a:solidFill>
              <a:latin typeface="+mj-lt"/>
              <a:ea typeface="+mj-ea"/>
              <a:cs typeface="+mj-cs"/>
            </a:endParaRPr>
          </a:p>
        </p:txBody>
      </p:sp>
      <p:sp>
        <p:nvSpPr>
          <p:cNvPr id="3" name="TextBox 2"/>
          <p:cNvSpPr txBox="1"/>
          <p:nvPr/>
        </p:nvSpPr>
        <p:spPr>
          <a:xfrm>
            <a:off x="0" y="6021288"/>
            <a:ext cx="1702008" cy="246221"/>
          </a:xfrm>
          <a:prstGeom prst="rect">
            <a:avLst/>
          </a:prstGeom>
          <a:noFill/>
        </p:spPr>
        <p:txBody>
          <a:bodyPr wrap="none" rtlCol="0">
            <a:spAutoFit/>
          </a:bodyPr>
          <a:lstStyle/>
          <a:p>
            <a:r>
              <a:rPr lang="en-US" dirty="0" smtClean="0"/>
              <a:t>Updated: July 12,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a:latin typeface="Arial" charset="0"/>
              </a:rPr>
              <a:t>Learning Objectives</a:t>
            </a:r>
            <a:endParaRPr lang="en-US" sz="4800">
              <a:latin typeface="Arial" charset="0"/>
            </a:endParaRPr>
          </a:p>
        </p:txBody>
      </p:sp>
      <p:sp>
        <p:nvSpPr>
          <p:cNvPr id="87051" name="Rectangle 11"/>
          <p:cNvSpPr>
            <a:spLocks noChangeArrowheads="1"/>
          </p:cNvSpPr>
          <p:nvPr/>
        </p:nvSpPr>
        <p:spPr bwMode="auto">
          <a:xfrm>
            <a:off x="344488" y="2636912"/>
            <a:ext cx="424847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dirty="0" smtClean="0">
                <a:latin typeface="Times New Roman" charset="0"/>
              </a:rPr>
              <a:t>Domain testing</a:t>
            </a:r>
          </a:p>
          <a:p>
            <a:pPr marL="457200" indent="-457200">
              <a:lnSpc>
                <a:spcPct val="90000"/>
              </a:lnSpc>
              <a:buFont typeface="Wingdings" charset="0"/>
              <a:buChar char="§"/>
            </a:pPr>
            <a:r>
              <a:rPr lang="en-US" sz="2000" dirty="0" smtClean="0">
                <a:latin typeface="Times New Roman" charset="0"/>
              </a:rPr>
              <a:t>Cause-effect graphing</a:t>
            </a:r>
          </a:p>
          <a:p>
            <a:pPr marL="457200" indent="-457200">
              <a:lnSpc>
                <a:spcPct val="90000"/>
              </a:lnSpc>
              <a:buFont typeface="Wingdings" charset="0"/>
              <a:buChar char="§"/>
            </a:pPr>
            <a:r>
              <a:rPr lang="en-US" sz="2000" dirty="0" smtClean="0">
                <a:latin typeface="Times New Roman" charset="0"/>
              </a:rPr>
              <a:t>Test </a:t>
            </a:r>
            <a:r>
              <a:rPr lang="en-US" sz="2000" dirty="0">
                <a:latin typeface="Times New Roman" charset="0"/>
              </a:rPr>
              <a:t>generation </a:t>
            </a:r>
            <a:r>
              <a:rPr lang="en-US" sz="2000" dirty="0" smtClean="0">
                <a:latin typeface="Times New Roman" charset="0"/>
              </a:rPr>
              <a:t>from predicates</a:t>
            </a:r>
            <a:endParaRPr lang="en-US" sz="2000" dirty="0">
              <a:latin typeface="Times New Roman" charset="0"/>
            </a:endParaRPr>
          </a:p>
          <a:p>
            <a:pPr marL="914400" lvl="1" indent="-457200">
              <a:lnSpc>
                <a:spcPct val="90000"/>
              </a:lnSpc>
              <a:buFont typeface="Wingdings" charset="0"/>
              <a:buChar char="§"/>
            </a:pPr>
            <a:endParaRPr lang="en-US" sz="2000" dirty="0">
              <a:latin typeface="Times New Roman" charset="0"/>
            </a:endParaRPr>
          </a:p>
        </p:txBody>
      </p:sp>
    </p:spTree>
    <p:extLst>
      <p:ext uri="{BB962C8B-B14F-4D97-AF65-F5344CB8AC3E}">
        <p14:creationId xmlns:p14="http://schemas.microsoft.com/office/powerpoint/2010/main" val="2302664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0" y="2636838"/>
            <a:ext cx="5113338" cy="1223962"/>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a:p>
            <a:pPr eaLnBrk="1" hangingPunct="1">
              <a:buFont typeface="Monotype Sorts" charset="0"/>
              <a:buNone/>
            </a:pPr>
            <a:endParaRPr lang="en-US" dirty="0" smtClean="0">
              <a:solidFill>
                <a:schemeClr val="folHlink"/>
              </a:solidFill>
              <a:latin typeface="Century Gothic" charset="0"/>
              <a:ea typeface="Osaka" charset="0"/>
              <a:cs typeface="Osaka" charset="0"/>
            </a:endParaRPr>
          </a:p>
          <a:p>
            <a:pPr eaLnBrk="1" hangingPunct="1">
              <a:buFont typeface="Monotype Sorts" charset="0"/>
              <a:buNone/>
            </a:pPr>
            <a:r>
              <a:rPr lang="en-US" dirty="0" smtClean="0">
                <a:solidFill>
                  <a:schemeClr val="folHlink"/>
                </a:solidFill>
                <a:latin typeface="Century Gothic" charset="0"/>
                <a:ea typeface="Osaka" charset="0"/>
                <a:cs typeface="Osaka" charset="0"/>
              </a:rPr>
              <a:t>	4.4.1: A fault model</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903012151"/>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sz="3600">
                <a:latin typeface="Arial" charset="0"/>
              </a:rPr>
              <a:t>Fault model for predicate testing</a:t>
            </a:r>
            <a:endParaRPr lang="en-US">
              <a:latin typeface="Arial" charset="0"/>
            </a:endParaRPr>
          </a:p>
        </p:txBody>
      </p:sp>
      <p:sp>
        <p:nvSpPr>
          <p:cNvPr id="610316" name="Text Box 12"/>
          <p:cNvSpPr txBox="1">
            <a:spLocks noChangeArrowheads="1"/>
          </p:cNvSpPr>
          <p:nvPr/>
        </p:nvSpPr>
        <p:spPr bwMode="auto">
          <a:xfrm>
            <a:off x="1784648" y="1628800"/>
            <a:ext cx="670890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rPr>
              <a:t>What faults are we targeting when testing for the correct implementation of predicates?</a:t>
            </a:r>
            <a:endParaRPr lang="en-US" i="1" dirty="0">
              <a:solidFill>
                <a:schemeClr val="hlink"/>
              </a:solidFill>
              <a:sym typeface="Symbol" charset="0"/>
            </a:endParaRPr>
          </a:p>
        </p:txBody>
      </p:sp>
      <p:sp>
        <p:nvSpPr>
          <p:cNvPr id="610317" name="Text Box 13"/>
          <p:cNvSpPr txBox="1">
            <a:spLocks noChangeArrowheads="1"/>
          </p:cNvSpPr>
          <p:nvPr/>
        </p:nvSpPr>
        <p:spPr bwMode="auto">
          <a:xfrm>
            <a:off x="381794" y="3063876"/>
            <a:ext cx="8490612"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Boolean operator fault</a:t>
            </a:r>
            <a:r>
              <a:rPr lang="en-US" dirty="0">
                <a:latin typeface="Times New Roman" charset="0"/>
              </a:rPr>
              <a:t>: Suppose that the specification of a software module requires that an action be performed when the condition  (a&lt;b) </a:t>
            </a:r>
            <a:r>
              <a:rPr lang="en-US" dirty="0">
                <a:latin typeface="Times New Roman" charset="0"/>
                <a:sym typeface="Symbol" charset="0"/>
              </a:rPr>
              <a:t></a:t>
            </a:r>
            <a:r>
              <a:rPr lang="en-US" dirty="0">
                <a:latin typeface="Times New Roman" charset="0"/>
              </a:rPr>
              <a:t> (c&gt;d) </a:t>
            </a:r>
            <a:r>
              <a:rPr lang="en-US" dirty="0">
                <a:latin typeface="Times New Roman" charset="0"/>
                <a:sym typeface="Symbol" charset="0"/>
              </a:rPr>
              <a:t></a:t>
            </a:r>
            <a:r>
              <a:rPr lang="en-US" dirty="0">
                <a:latin typeface="Times New Roman" charset="0"/>
              </a:rPr>
              <a:t>e is true. </a:t>
            </a:r>
          </a:p>
          <a:p>
            <a:pPr>
              <a:lnSpc>
                <a:spcPts val="3600"/>
              </a:lnSpc>
            </a:pPr>
            <a:r>
              <a:rPr lang="en-US" dirty="0">
                <a:latin typeface="Times New Roman" charset="0"/>
              </a:rPr>
              <a:t>Here a, b, c, and d are integer variables and e is a Boolean variable. </a:t>
            </a:r>
          </a:p>
        </p:txBody>
      </p:sp>
    </p:spTree>
    <p:extLst>
      <p:ext uri="{BB962C8B-B14F-4D97-AF65-F5344CB8AC3E}">
        <p14:creationId xmlns:p14="http://schemas.microsoft.com/office/powerpoint/2010/main" val="183544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6" grpId="0"/>
      <p:bldP spid="610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a:latin typeface="Tahoma" charset="0"/>
              </a:rPr>
              <a:t>Input domain (Continued)</a:t>
            </a:r>
            <a:endParaRPr lang="en-US">
              <a:latin typeface="Tahoma" charset="0"/>
            </a:endParaRPr>
          </a:p>
        </p:txBody>
      </p:sp>
      <p:sp>
        <p:nvSpPr>
          <p:cNvPr id="59395" name="Text Box 3"/>
          <p:cNvSpPr txBox="1">
            <a:spLocks noChangeArrowheads="1"/>
          </p:cNvSpPr>
          <p:nvPr/>
        </p:nvSpPr>
        <p:spPr bwMode="auto">
          <a:xfrm>
            <a:off x="488504" y="1052736"/>
            <a:ext cx="8784976"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b="1" dirty="0">
                <a:latin typeface="Times New Roman" charset="0"/>
              </a:rPr>
              <a:t>Modified Requirement 2</a:t>
            </a:r>
            <a:r>
              <a:rPr lang="en-US" dirty="0">
                <a:latin typeface="Times New Roman" charset="0"/>
              </a:rPr>
              <a:t>: </a:t>
            </a:r>
          </a:p>
          <a:p>
            <a:pPr>
              <a:lnSpc>
                <a:spcPts val="3600"/>
              </a:lnSpc>
            </a:pPr>
            <a:r>
              <a:rPr lang="en-US" dirty="0">
                <a:latin typeface="Times New Roman" charset="0"/>
              </a:rPr>
              <a:t>It is required to write a program that inputs a</a:t>
            </a:r>
          </a:p>
          <a:p>
            <a:pPr>
              <a:lnSpc>
                <a:spcPts val="3600"/>
              </a:lnSpc>
            </a:pPr>
            <a:r>
              <a:rPr lang="en-US" dirty="0">
                <a:latin typeface="Times New Roman" charset="0"/>
              </a:rPr>
              <a:t>sequence of integers and outputs the integers in this sequence sorted in either ascending or descending order. The order of the output sequence is determined by an input request character which should be ``A'' when an ascending sequence is desired, and ``D'' otherwise. </a:t>
            </a:r>
          </a:p>
          <a:p>
            <a:pPr>
              <a:lnSpc>
                <a:spcPts val="3600"/>
              </a:lnSpc>
            </a:pPr>
            <a:r>
              <a:rPr lang="en-US" dirty="0" smtClean="0">
                <a:latin typeface="Times New Roman" charset="0"/>
              </a:rPr>
              <a:t>While </a:t>
            </a:r>
            <a:r>
              <a:rPr lang="en-US" dirty="0">
                <a:latin typeface="Times New Roman" charset="0"/>
              </a:rPr>
              <a:t>providing input to the program, the request character is input first followed by the sequence of integers to be sorted; the sequence is terminated with a period.</a:t>
            </a:r>
          </a:p>
        </p:txBody>
      </p:sp>
    </p:spTree>
    <p:extLst>
      <p:ext uri="{BB962C8B-B14F-4D97-AF65-F5344CB8AC3E}">
        <p14:creationId xmlns:p14="http://schemas.microsoft.com/office/powerpoint/2010/main" val="2606606842"/>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sz="3600">
                <a:latin typeface="Arial" charset="0"/>
              </a:rPr>
              <a:t>Boolean operator faults</a:t>
            </a:r>
            <a:endParaRPr lang="en-US">
              <a:latin typeface="Arial" charset="0"/>
            </a:endParaRPr>
          </a:p>
        </p:txBody>
      </p:sp>
      <p:sp>
        <p:nvSpPr>
          <p:cNvPr id="203779" name="Text Box 4"/>
          <p:cNvSpPr txBox="1">
            <a:spLocks noChangeArrowheads="1"/>
          </p:cNvSpPr>
          <p:nvPr/>
        </p:nvSpPr>
        <p:spPr bwMode="auto">
          <a:xfrm>
            <a:off x="1097227" y="3198814"/>
            <a:ext cx="6282663"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pPr>
            <a:r>
              <a:rPr lang="en-US" dirty="0">
                <a:latin typeface="Times New Roman" charset="0"/>
              </a:rPr>
              <a:t>(a&lt;b) </a:t>
            </a:r>
            <a:r>
              <a:rPr lang="en-US" dirty="0">
                <a:latin typeface="Times New Roman" charset="0"/>
                <a:sym typeface="Symbol" charset="0"/>
              </a:rPr>
              <a:t></a:t>
            </a:r>
            <a:r>
              <a:rPr lang="en-US" dirty="0">
                <a:latin typeface="Times New Roman" charset="0"/>
              </a:rPr>
              <a:t> (c&gt;d) </a:t>
            </a:r>
            <a:r>
              <a:rPr lang="en-US" dirty="0">
                <a:latin typeface="Times New Roman" charset="0"/>
                <a:sym typeface="Symbol" charset="0"/>
              </a:rPr>
              <a:t></a:t>
            </a:r>
            <a:r>
              <a:rPr lang="en-US" dirty="0">
                <a:latin typeface="Times New Roman" charset="0"/>
              </a:rPr>
              <a:t>e 		Incorrect Boolean operator</a:t>
            </a:r>
          </a:p>
          <a:p>
            <a:pPr>
              <a:lnSpc>
                <a:spcPct val="140000"/>
              </a:lnSpc>
            </a:pPr>
            <a:r>
              <a:rPr lang="en-US" dirty="0">
                <a:latin typeface="Times New Roman" charset="0"/>
              </a:rPr>
              <a:t>(a&lt;b) </a:t>
            </a:r>
            <a:r>
              <a:rPr lang="en-US" dirty="0">
                <a:latin typeface="Times New Roman" charset="0"/>
                <a:sym typeface="Symbol" charset="0"/>
              </a:rPr>
              <a:t></a:t>
            </a:r>
            <a:r>
              <a:rPr lang="en-US" dirty="0">
                <a:latin typeface="Times New Roman" charset="0"/>
              </a:rPr>
              <a:t> ! (c&gt;d) </a:t>
            </a:r>
            <a:r>
              <a:rPr lang="en-US" dirty="0">
                <a:latin typeface="Times New Roman" charset="0"/>
                <a:sym typeface="Symbol" charset="0"/>
              </a:rPr>
              <a:t></a:t>
            </a:r>
            <a:r>
              <a:rPr lang="en-US" dirty="0">
                <a:latin typeface="Times New Roman" charset="0"/>
              </a:rPr>
              <a:t>e 	</a:t>
            </a:r>
            <a:r>
              <a:rPr lang="en-US" dirty="0" smtClean="0">
                <a:latin typeface="Times New Roman" charset="0"/>
              </a:rPr>
              <a:t>Incorrect  </a:t>
            </a:r>
            <a:r>
              <a:rPr lang="en-US" dirty="0">
                <a:latin typeface="Times New Roman" charset="0"/>
              </a:rPr>
              <a:t>negation operator</a:t>
            </a:r>
          </a:p>
          <a:p>
            <a:pPr>
              <a:lnSpc>
                <a:spcPct val="140000"/>
              </a:lnSpc>
            </a:pPr>
            <a:r>
              <a:rPr lang="en-US" dirty="0">
                <a:latin typeface="Times New Roman" charset="0"/>
              </a:rPr>
              <a:t>(a&lt;b) </a:t>
            </a:r>
            <a:r>
              <a:rPr lang="en-US" dirty="0">
                <a:latin typeface="Times New Roman" charset="0"/>
                <a:sym typeface="Symbol" charset="0"/>
              </a:rPr>
              <a:t></a:t>
            </a:r>
            <a:r>
              <a:rPr lang="en-US" dirty="0">
                <a:latin typeface="Times New Roman" charset="0"/>
              </a:rPr>
              <a:t>(c&gt;d) </a:t>
            </a:r>
            <a:r>
              <a:rPr lang="en-US" dirty="0">
                <a:latin typeface="Times New Roman" charset="0"/>
                <a:sym typeface="Symbol" charset="0"/>
              </a:rPr>
              <a:t></a:t>
            </a:r>
            <a:r>
              <a:rPr lang="en-US" dirty="0">
                <a:latin typeface="Times New Roman" charset="0"/>
              </a:rPr>
              <a:t> e		Incorrect Boolean operators</a:t>
            </a:r>
          </a:p>
          <a:p>
            <a:pPr>
              <a:lnSpc>
                <a:spcPct val="140000"/>
              </a:lnSpc>
            </a:pPr>
            <a:r>
              <a:rPr lang="en-US" dirty="0">
                <a:latin typeface="Times New Roman" charset="0"/>
              </a:rPr>
              <a:t>(a&lt;b) </a:t>
            </a:r>
            <a:r>
              <a:rPr lang="en-US" dirty="0">
                <a:latin typeface="Times New Roman" charset="0"/>
                <a:sym typeface="Symbol" charset="0"/>
              </a:rPr>
              <a:t> </a:t>
            </a:r>
            <a:r>
              <a:rPr lang="en-US" dirty="0">
                <a:latin typeface="Times New Roman" charset="0"/>
              </a:rPr>
              <a:t>(e&gt;d) </a:t>
            </a:r>
            <a:r>
              <a:rPr lang="en-US" dirty="0">
                <a:latin typeface="Times New Roman" charset="0"/>
                <a:sym typeface="Symbol" charset="0"/>
              </a:rPr>
              <a:t></a:t>
            </a:r>
            <a:r>
              <a:rPr lang="en-US" dirty="0">
                <a:latin typeface="Times New Roman" charset="0"/>
              </a:rPr>
              <a:t>c		Incorrect Boolean variable.</a:t>
            </a:r>
          </a:p>
        </p:txBody>
      </p:sp>
      <p:sp>
        <p:nvSpPr>
          <p:cNvPr id="203780" name="Text Box 5"/>
          <p:cNvSpPr txBox="1">
            <a:spLocks noChangeArrowheads="1"/>
          </p:cNvSpPr>
          <p:nvPr/>
        </p:nvSpPr>
        <p:spPr bwMode="auto">
          <a:xfrm>
            <a:off x="619125" y="2184400"/>
            <a:ext cx="5262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New Roman" charset="0"/>
              </a:rPr>
              <a:t>Correct predicate:  (a&lt;b) </a:t>
            </a:r>
            <a:r>
              <a:rPr lang="en-US" dirty="0">
                <a:solidFill>
                  <a:schemeClr val="hlink"/>
                </a:solidFill>
                <a:latin typeface="Times New Roman" charset="0"/>
                <a:sym typeface="Symbol" charset="0"/>
              </a:rPr>
              <a:t></a:t>
            </a:r>
            <a:r>
              <a:rPr lang="en-US" dirty="0">
                <a:solidFill>
                  <a:schemeClr val="hlink"/>
                </a:solidFill>
                <a:latin typeface="Times New Roman" charset="0"/>
              </a:rPr>
              <a:t> (c&gt;d) </a:t>
            </a:r>
            <a:r>
              <a:rPr lang="en-US" dirty="0">
                <a:solidFill>
                  <a:schemeClr val="hlink"/>
                </a:solidFill>
                <a:latin typeface="Times New Roman" charset="0"/>
                <a:sym typeface="Symbol" charset="0"/>
              </a:rPr>
              <a:t></a:t>
            </a:r>
            <a:r>
              <a:rPr lang="en-US" dirty="0">
                <a:solidFill>
                  <a:schemeClr val="hlink"/>
                </a:solidFill>
                <a:latin typeface="Times New Roman" charset="0"/>
              </a:rPr>
              <a:t>e</a:t>
            </a:r>
            <a:endParaRPr lang="en-US" dirty="0">
              <a:latin typeface="Times New Roman" charset="0"/>
            </a:endParaRPr>
          </a:p>
        </p:txBody>
      </p:sp>
    </p:spTree>
    <p:extLst>
      <p:ext uri="{BB962C8B-B14F-4D97-AF65-F5344CB8AC3E}">
        <p14:creationId xmlns:p14="http://schemas.microsoft.com/office/powerpoint/2010/main" val="380989618"/>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sz="3600">
                <a:latin typeface="Arial" charset="0"/>
              </a:rPr>
              <a:t>Relational operator faults</a:t>
            </a:r>
            <a:endParaRPr lang="en-US">
              <a:latin typeface="Arial" charset="0"/>
            </a:endParaRPr>
          </a:p>
        </p:txBody>
      </p:sp>
      <p:sp>
        <p:nvSpPr>
          <p:cNvPr id="205827" name="Text Box 3"/>
          <p:cNvSpPr txBox="1">
            <a:spLocks noChangeArrowheads="1"/>
          </p:cNvSpPr>
          <p:nvPr/>
        </p:nvSpPr>
        <p:spPr bwMode="auto">
          <a:xfrm>
            <a:off x="1097227" y="3198813"/>
            <a:ext cx="8490612" cy="1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pPr>
            <a:r>
              <a:rPr lang="en-US" dirty="0">
                <a:latin typeface="Times New Roman" charset="0"/>
              </a:rPr>
              <a:t>(a==b) </a:t>
            </a:r>
            <a:r>
              <a:rPr lang="en-US" dirty="0">
                <a:latin typeface="Times New Roman" charset="0"/>
                <a:sym typeface="Symbol" charset="0"/>
              </a:rPr>
              <a:t></a:t>
            </a:r>
            <a:r>
              <a:rPr lang="en-US" dirty="0">
                <a:latin typeface="Times New Roman" charset="0"/>
              </a:rPr>
              <a:t> (c&gt;d) </a:t>
            </a:r>
            <a:r>
              <a:rPr lang="en-US" dirty="0">
                <a:latin typeface="Times New Roman" charset="0"/>
                <a:sym typeface="Symbol" charset="0"/>
              </a:rPr>
              <a:t></a:t>
            </a:r>
            <a:r>
              <a:rPr lang="en-US" dirty="0">
                <a:latin typeface="Times New Roman" charset="0"/>
              </a:rPr>
              <a:t>e 		Incorrect relational operator</a:t>
            </a:r>
          </a:p>
          <a:p>
            <a:pPr>
              <a:lnSpc>
                <a:spcPct val="140000"/>
              </a:lnSpc>
            </a:pPr>
            <a:r>
              <a:rPr lang="en-US" dirty="0">
                <a:latin typeface="Times New Roman" charset="0"/>
              </a:rPr>
              <a:t>(a==b) </a:t>
            </a:r>
            <a:r>
              <a:rPr lang="en-US" dirty="0">
                <a:latin typeface="Times New Roman" charset="0"/>
                <a:sym typeface="Symbol" charset="0"/>
              </a:rPr>
              <a:t></a:t>
            </a:r>
            <a:r>
              <a:rPr lang="en-US" dirty="0">
                <a:latin typeface="Times New Roman" charset="0"/>
              </a:rPr>
              <a:t> (</a:t>
            </a:r>
            <a:r>
              <a:rPr lang="en-US" dirty="0" err="1">
                <a:latin typeface="Times New Roman" charset="0"/>
              </a:rPr>
              <a:t>c</a:t>
            </a:r>
            <a:r>
              <a:rPr lang="en-US" dirty="0" err="1">
                <a:latin typeface="Times New Roman" charset="0"/>
                <a:sym typeface="Symbol" charset="0"/>
              </a:rPr>
              <a:t></a:t>
            </a:r>
            <a:r>
              <a:rPr lang="en-US" dirty="0" err="1">
                <a:latin typeface="Times New Roman" charset="0"/>
              </a:rPr>
              <a:t>d</a:t>
            </a:r>
            <a:r>
              <a:rPr lang="en-US" dirty="0">
                <a:latin typeface="Times New Roman" charset="0"/>
              </a:rPr>
              <a:t>) </a:t>
            </a:r>
            <a:r>
              <a:rPr lang="en-US" dirty="0">
                <a:latin typeface="Times New Roman" charset="0"/>
                <a:sym typeface="Symbol" charset="0"/>
              </a:rPr>
              <a:t></a:t>
            </a:r>
            <a:r>
              <a:rPr lang="en-US" dirty="0">
                <a:latin typeface="Times New Roman" charset="0"/>
              </a:rPr>
              <a:t>e 		Two relational operator faults</a:t>
            </a:r>
          </a:p>
          <a:p>
            <a:pPr>
              <a:lnSpc>
                <a:spcPct val="140000"/>
              </a:lnSpc>
            </a:pPr>
            <a:r>
              <a:rPr lang="en-US" dirty="0">
                <a:latin typeface="Times New Roman" charset="0"/>
              </a:rPr>
              <a:t>(a==b) </a:t>
            </a:r>
            <a:r>
              <a:rPr lang="en-US" dirty="0">
                <a:latin typeface="Times New Roman" charset="0"/>
                <a:sym typeface="Symbol" charset="0"/>
              </a:rPr>
              <a:t></a:t>
            </a:r>
            <a:r>
              <a:rPr lang="en-US" dirty="0">
                <a:latin typeface="Times New Roman" charset="0"/>
              </a:rPr>
              <a:t> (c&gt;d) </a:t>
            </a:r>
            <a:r>
              <a:rPr lang="en-US" dirty="0">
                <a:latin typeface="Times New Roman" charset="0"/>
                <a:sym typeface="Symbol" charset="0"/>
              </a:rPr>
              <a:t></a:t>
            </a:r>
            <a:r>
              <a:rPr lang="en-US" dirty="0">
                <a:latin typeface="Times New Roman" charset="0"/>
              </a:rPr>
              <a:t> e 		Incorrect Boolean operators</a:t>
            </a:r>
          </a:p>
        </p:txBody>
      </p:sp>
      <p:sp>
        <p:nvSpPr>
          <p:cNvPr id="205828" name="Text Box 4"/>
          <p:cNvSpPr txBox="1">
            <a:spLocks noChangeArrowheads="1"/>
          </p:cNvSpPr>
          <p:nvPr/>
        </p:nvSpPr>
        <p:spPr bwMode="auto">
          <a:xfrm>
            <a:off x="619125" y="2184400"/>
            <a:ext cx="5262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New Roman" charset="0"/>
              </a:rPr>
              <a:t>Correct predicate:  (a&lt;b) </a:t>
            </a:r>
            <a:r>
              <a:rPr lang="en-US">
                <a:solidFill>
                  <a:schemeClr val="hlink"/>
                </a:solidFill>
                <a:latin typeface="Times New Roman" charset="0"/>
                <a:sym typeface="Symbol" charset="0"/>
              </a:rPr>
              <a:t></a:t>
            </a:r>
            <a:r>
              <a:rPr lang="en-US">
                <a:solidFill>
                  <a:schemeClr val="hlink"/>
                </a:solidFill>
                <a:latin typeface="Times New Roman" charset="0"/>
              </a:rPr>
              <a:t> (c&gt;d) </a:t>
            </a:r>
            <a:r>
              <a:rPr lang="en-US">
                <a:solidFill>
                  <a:schemeClr val="hlink"/>
                </a:solidFill>
                <a:latin typeface="Times New Roman" charset="0"/>
                <a:sym typeface="Symbol" charset="0"/>
              </a:rPr>
              <a:t></a:t>
            </a:r>
            <a:r>
              <a:rPr lang="en-US">
                <a:solidFill>
                  <a:schemeClr val="hlink"/>
                </a:solidFill>
                <a:latin typeface="Times New Roman" charset="0"/>
              </a:rPr>
              <a:t>e</a:t>
            </a:r>
            <a:endParaRPr lang="en-US">
              <a:latin typeface="Times New Roman" charset="0"/>
            </a:endParaRPr>
          </a:p>
        </p:txBody>
      </p:sp>
    </p:spTree>
    <p:extLst>
      <p:ext uri="{BB962C8B-B14F-4D97-AF65-F5344CB8AC3E}">
        <p14:creationId xmlns:p14="http://schemas.microsoft.com/office/powerpoint/2010/main" val="4250310368"/>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en-US" sz="3600">
                <a:latin typeface="Arial" charset="0"/>
              </a:rPr>
              <a:t>Arithmetic expression faults</a:t>
            </a:r>
            <a:endParaRPr lang="en-US">
              <a:latin typeface="Arial" charset="0"/>
            </a:endParaRPr>
          </a:p>
        </p:txBody>
      </p:sp>
      <p:sp>
        <p:nvSpPr>
          <p:cNvPr id="618499" name="Text Box 3"/>
          <p:cNvSpPr txBox="1">
            <a:spLocks noChangeArrowheads="1"/>
          </p:cNvSpPr>
          <p:nvPr/>
        </p:nvSpPr>
        <p:spPr bwMode="auto">
          <a:xfrm>
            <a:off x="617712" y="2931245"/>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has an </a:t>
            </a:r>
            <a:r>
              <a:rPr lang="en-US">
                <a:solidFill>
                  <a:schemeClr val="hlink"/>
                </a:solidFill>
                <a:latin typeface="Times New Roman" charset="0"/>
              </a:rPr>
              <a:t>off-by-</a:t>
            </a:r>
            <a:r>
              <a:rPr lang="en-US">
                <a:solidFill>
                  <a:schemeClr val="hlink"/>
                </a:solidFill>
                <a:latin typeface="Times New Roman" charset="0"/>
                <a:sym typeface="Symbol" charset="0"/>
              </a:rPr>
              <a:t></a:t>
            </a:r>
            <a:r>
              <a:rPr lang="en-US">
                <a:latin typeface="Times New Roman" charset="0"/>
              </a:rPr>
              <a:t> fault if |e3-e4|= </a:t>
            </a:r>
            <a:r>
              <a:rPr lang="en-US">
                <a:latin typeface="Times New Roman" charset="0"/>
                <a:sym typeface="Symbol" charset="0"/>
              </a:rPr>
              <a:t></a:t>
            </a:r>
            <a:r>
              <a:rPr lang="en-US">
                <a:latin typeface="Times New Roman" charset="0"/>
              </a:rPr>
              <a:t> for any test case for which e1=e2.</a:t>
            </a:r>
          </a:p>
        </p:txBody>
      </p:sp>
      <p:sp>
        <p:nvSpPr>
          <p:cNvPr id="207876" name="Text Box 4"/>
          <p:cNvSpPr txBox="1">
            <a:spLocks noChangeArrowheads="1"/>
          </p:cNvSpPr>
          <p:nvPr/>
        </p:nvSpPr>
        <p:spPr bwMode="auto">
          <a:xfrm>
            <a:off x="416496" y="1719480"/>
            <a:ext cx="8803614"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Correct predicate</a:t>
            </a:r>
            <a:r>
              <a:rPr lang="en-US" dirty="0" smtClean="0">
                <a:solidFill>
                  <a:schemeClr val="hlink"/>
                </a:solidFill>
                <a:latin typeface="Times New Roman" charset="0"/>
              </a:rPr>
              <a:t>: </a:t>
            </a:r>
            <a:r>
              <a:rPr lang="en-US" dirty="0" err="1" smtClean="0">
                <a:solidFill>
                  <a:schemeClr val="hlink"/>
                </a:solidFill>
                <a:latin typeface="Times New Roman" charset="0"/>
              </a:rPr>
              <a:t>Ec</a:t>
            </a:r>
            <a:r>
              <a:rPr lang="en-US" dirty="0">
                <a:solidFill>
                  <a:schemeClr val="hlink"/>
                </a:solidFill>
                <a:latin typeface="Times New Roman" charset="0"/>
              </a:rPr>
              <a:t>:  e1 relop1 e2. Incorrect predicate: </a:t>
            </a:r>
            <a:r>
              <a:rPr lang="en-US" dirty="0" err="1">
                <a:solidFill>
                  <a:schemeClr val="hlink"/>
                </a:solidFill>
                <a:latin typeface="Times New Roman" charset="0"/>
              </a:rPr>
              <a:t>Ei</a:t>
            </a:r>
            <a:r>
              <a:rPr lang="en-US" dirty="0">
                <a:solidFill>
                  <a:schemeClr val="hlink"/>
                </a:solidFill>
                <a:latin typeface="Times New Roman" charset="0"/>
              </a:rPr>
              <a:t>: : e3 relop2 e4. Assume that </a:t>
            </a:r>
            <a:r>
              <a:rPr lang="en-US" dirty="0" err="1">
                <a:solidFill>
                  <a:schemeClr val="hlink"/>
                </a:solidFill>
                <a:latin typeface="Times New Roman" charset="0"/>
              </a:rPr>
              <a:t>Ec</a:t>
            </a:r>
            <a:r>
              <a:rPr lang="en-US" dirty="0">
                <a:solidFill>
                  <a:schemeClr val="hlink"/>
                </a:solidFill>
                <a:latin typeface="Times New Roman" charset="0"/>
              </a:rPr>
              <a:t> and </a:t>
            </a:r>
            <a:r>
              <a:rPr lang="en-US" dirty="0" err="1">
                <a:solidFill>
                  <a:schemeClr val="hlink"/>
                </a:solidFill>
                <a:latin typeface="Times New Roman" charset="0"/>
              </a:rPr>
              <a:t>Ei</a:t>
            </a:r>
            <a:r>
              <a:rPr lang="en-US" dirty="0">
                <a:solidFill>
                  <a:schemeClr val="hlink"/>
                </a:solidFill>
                <a:latin typeface="Times New Roman" charset="0"/>
              </a:rPr>
              <a:t> use the same set of variables.</a:t>
            </a:r>
            <a:endParaRPr lang="en-US" dirty="0">
              <a:latin typeface="Times New Roman" charset="0"/>
            </a:endParaRPr>
          </a:p>
        </p:txBody>
      </p:sp>
      <p:sp>
        <p:nvSpPr>
          <p:cNvPr id="618501" name="Text Box 5"/>
          <p:cNvSpPr txBox="1">
            <a:spLocks noChangeArrowheads="1"/>
          </p:cNvSpPr>
          <p:nvPr/>
        </p:nvSpPr>
        <p:spPr bwMode="auto">
          <a:xfrm>
            <a:off x="617712" y="4099645"/>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has an </a:t>
            </a:r>
            <a:r>
              <a:rPr lang="en-US">
                <a:solidFill>
                  <a:schemeClr val="hlink"/>
                </a:solidFill>
                <a:latin typeface="Times New Roman" charset="0"/>
              </a:rPr>
              <a:t>off-by-</a:t>
            </a:r>
            <a:r>
              <a:rPr lang="en-US">
                <a:solidFill>
                  <a:schemeClr val="hlink"/>
                </a:solidFill>
                <a:latin typeface="Times New Roman" charset="0"/>
                <a:sym typeface="Symbol" charset="0"/>
              </a:rPr>
              <a:t>*</a:t>
            </a:r>
            <a:r>
              <a:rPr lang="en-US">
                <a:latin typeface="Times New Roman" charset="0"/>
              </a:rPr>
              <a:t> fault if |e3-e4|</a:t>
            </a:r>
            <a:r>
              <a:rPr lang="en-US">
                <a:latin typeface="Times New Roman" charset="0"/>
                <a:sym typeface="Symbol" charset="0"/>
              </a:rPr>
              <a:t></a:t>
            </a:r>
            <a:r>
              <a:rPr lang="en-US">
                <a:latin typeface="Times New Roman" charset="0"/>
              </a:rPr>
              <a:t> </a:t>
            </a:r>
            <a:r>
              <a:rPr lang="en-US">
                <a:latin typeface="Times New Roman" charset="0"/>
                <a:sym typeface="Symbol" charset="0"/>
              </a:rPr>
              <a:t></a:t>
            </a:r>
            <a:r>
              <a:rPr lang="en-US">
                <a:latin typeface="Times New Roman" charset="0"/>
              </a:rPr>
              <a:t> for any test case for which e1=e2.</a:t>
            </a:r>
          </a:p>
        </p:txBody>
      </p:sp>
      <p:sp>
        <p:nvSpPr>
          <p:cNvPr id="618502" name="Text Box 6"/>
          <p:cNvSpPr txBox="1">
            <a:spLocks noChangeArrowheads="1"/>
          </p:cNvSpPr>
          <p:nvPr/>
        </p:nvSpPr>
        <p:spPr bwMode="auto">
          <a:xfrm>
            <a:off x="617712" y="5268045"/>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has an </a:t>
            </a:r>
            <a:r>
              <a:rPr lang="en-US">
                <a:solidFill>
                  <a:schemeClr val="hlink"/>
                </a:solidFill>
                <a:latin typeface="Times New Roman" charset="0"/>
              </a:rPr>
              <a:t>off-by-</a:t>
            </a:r>
            <a:r>
              <a:rPr lang="en-US">
                <a:solidFill>
                  <a:schemeClr val="hlink"/>
                </a:solidFill>
                <a:latin typeface="Times New Roman" charset="0"/>
                <a:sym typeface="Symbol" charset="0"/>
              </a:rPr>
              <a:t>+</a:t>
            </a:r>
            <a:r>
              <a:rPr lang="en-US">
                <a:latin typeface="Times New Roman" charset="0"/>
              </a:rPr>
              <a:t> fault if |e3-e4|</a:t>
            </a:r>
            <a:r>
              <a:rPr lang="en-US">
                <a:latin typeface="Times New Roman" charset="0"/>
                <a:sym typeface="Symbol" charset="0"/>
              </a:rPr>
              <a:t>&gt;</a:t>
            </a:r>
            <a:r>
              <a:rPr lang="en-US">
                <a:latin typeface="Times New Roman" charset="0"/>
              </a:rPr>
              <a:t> </a:t>
            </a:r>
            <a:r>
              <a:rPr lang="en-US">
                <a:latin typeface="Times New Roman" charset="0"/>
                <a:sym typeface="Symbol" charset="0"/>
              </a:rPr>
              <a:t></a:t>
            </a:r>
            <a:r>
              <a:rPr lang="en-US">
                <a:latin typeface="Times New Roman" charset="0"/>
              </a:rPr>
              <a:t> for any test case for which e1=e2.</a:t>
            </a:r>
          </a:p>
        </p:txBody>
      </p:sp>
    </p:spTree>
    <p:extLst>
      <p:ext uri="{BB962C8B-B14F-4D97-AF65-F5344CB8AC3E}">
        <p14:creationId xmlns:p14="http://schemas.microsoft.com/office/powerpoint/2010/main" val="417963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animEffect transition="in" filter="box(in)">
                                      <p:cBhvr>
                                        <p:cTn id="7" dur="500"/>
                                        <p:tgtEl>
                                          <p:spTgt spid="618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850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18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01" grpId="0"/>
      <p:bldP spid="61850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sz="3600">
                <a:latin typeface="Arial" charset="0"/>
              </a:rPr>
              <a:t>Arithmetic expression faults: Examples</a:t>
            </a:r>
            <a:endParaRPr lang="en-US">
              <a:latin typeface="Arial" charset="0"/>
            </a:endParaRPr>
          </a:p>
        </p:txBody>
      </p:sp>
      <p:sp>
        <p:nvSpPr>
          <p:cNvPr id="620547" name="Text Box 3"/>
          <p:cNvSpPr txBox="1">
            <a:spLocks noChangeArrowheads="1"/>
          </p:cNvSpPr>
          <p:nvPr/>
        </p:nvSpPr>
        <p:spPr bwMode="auto">
          <a:xfrm>
            <a:off x="820342" y="2859238"/>
            <a:ext cx="8490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a&lt;b. Given c=1, Ei has an </a:t>
            </a:r>
            <a:r>
              <a:rPr lang="en-US">
                <a:solidFill>
                  <a:schemeClr val="hlink"/>
                </a:solidFill>
                <a:latin typeface="Times New Roman" charset="0"/>
              </a:rPr>
              <a:t>off-by-</a:t>
            </a:r>
            <a:r>
              <a:rPr lang="en-US">
                <a:solidFill>
                  <a:schemeClr val="hlink"/>
                </a:solidFill>
                <a:latin typeface="Times New Roman" charset="0"/>
                <a:sym typeface="Symbol" charset="0"/>
              </a:rPr>
              <a:t>1</a:t>
            </a:r>
            <a:r>
              <a:rPr lang="en-US">
                <a:latin typeface="Times New Roman" charset="0"/>
              </a:rPr>
              <a:t> fault as |a-b|= </a:t>
            </a:r>
            <a:r>
              <a:rPr lang="en-US">
                <a:latin typeface="Times New Roman" charset="0"/>
                <a:sym typeface="Symbol" charset="0"/>
              </a:rPr>
              <a:t>1</a:t>
            </a:r>
            <a:r>
              <a:rPr lang="en-US">
                <a:latin typeface="Times New Roman" charset="0"/>
              </a:rPr>
              <a:t> for a test case for which  a=b+c, e.g. &lt;a=2, b=1, c=1&gt;.</a:t>
            </a:r>
          </a:p>
        </p:txBody>
      </p:sp>
      <p:sp>
        <p:nvSpPr>
          <p:cNvPr id="209924" name="Text Box 4"/>
          <p:cNvSpPr txBox="1">
            <a:spLocks noChangeArrowheads="1"/>
          </p:cNvSpPr>
          <p:nvPr/>
        </p:nvSpPr>
        <p:spPr bwMode="auto">
          <a:xfrm>
            <a:off x="619125" y="1844824"/>
            <a:ext cx="812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New Roman" charset="0"/>
              </a:rPr>
              <a:t>Correct predicate: </a:t>
            </a:r>
            <a:r>
              <a:rPr lang="en-US" dirty="0" err="1">
                <a:solidFill>
                  <a:schemeClr val="hlink"/>
                </a:solidFill>
                <a:latin typeface="Times New Roman" charset="0"/>
              </a:rPr>
              <a:t>Ec</a:t>
            </a:r>
            <a:r>
              <a:rPr lang="en-US" dirty="0">
                <a:solidFill>
                  <a:schemeClr val="hlink"/>
                </a:solidFill>
                <a:latin typeface="Times New Roman" charset="0"/>
              </a:rPr>
              <a:t>:  a&lt;(</a:t>
            </a:r>
            <a:r>
              <a:rPr lang="en-US" dirty="0" err="1">
                <a:solidFill>
                  <a:schemeClr val="hlink"/>
                </a:solidFill>
                <a:latin typeface="Times New Roman" charset="0"/>
              </a:rPr>
              <a:t>b+c</a:t>
            </a:r>
            <a:r>
              <a:rPr lang="en-US" dirty="0">
                <a:solidFill>
                  <a:schemeClr val="hlink"/>
                </a:solidFill>
                <a:latin typeface="Times New Roman" charset="0"/>
              </a:rPr>
              <a:t>). Assume </a:t>
            </a:r>
            <a:r>
              <a:rPr lang="en-US" dirty="0">
                <a:solidFill>
                  <a:schemeClr val="hlink"/>
                </a:solidFill>
                <a:latin typeface="Times New Roman" charset="0"/>
                <a:sym typeface="Symbol" charset="0"/>
              </a:rPr>
              <a:t>=1.</a:t>
            </a:r>
            <a:r>
              <a:rPr lang="en-US" dirty="0">
                <a:solidFill>
                  <a:schemeClr val="hlink"/>
                </a:solidFill>
                <a:latin typeface="Times New Roman" charset="0"/>
              </a:rPr>
              <a:t> </a:t>
            </a:r>
          </a:p>
        </p:txBody>
      </p:sp>
      <p:sp>
        <p:nvSpPr>
          <p:cNvPr id="620549" name="Text Box 5"/>
          <p:cNvSpPr txBox="1">
            <a:spLocks noChangeArrowheads="1"/>
          </p:cNvSpPr>
          <p:nvPr/>
        </p:nvSpPr>
        <p:spPr bwMode="auto">
          <a:xfrm>
            <a:off x="820342" y="4027638"/>
            <a:ext cx="8490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a&lt;b+1. Given c=2, Ei has an </a:t>
            </a:r>
            <a:r>
              <a:rPr lang="en-US">
                <a:solidFill>
                  <a:schemeClr val="hlink"/>
                </a:solidFill>
                <a:latin typeface="Times New Roman" charset="0"/>
              </a:rPr>
              <a:t>off-by-</a:t>
            </a:r>
            <a:r>
              <a:rPr lang="en-US">
                <a:solidFill>
                  <a:schemeClr val="hlink"/>
                </a:solidFill>
                <a:latin typeface="Times New Roman" charset="0"/>
                <a:sym typeface="Symbol" charset="0"/>
              </a:rPr>
              <a:t>1*</a:t>
            </a:r>
            <a:r>
              <a:rPr lang="en-US">
                <a:latin typeface="Times New Roman" charset="0"/>
              </a:rPr>
              <a:t> fault </a:t>
            </a:r>
            <a:r>
              <a:rPr lang="en-US">
                <a:latin typeface="Times New Roman" charset="0"/>
                <a:sym typeface="Symbol" charset="0"/>
              </a:rPr>
              <a:t>as </a:t>
            </a:r>
            <a:r>
              <a:rPr lang="en-US">
                <a:latin typeface="Times New Roman" charset="0"/>
              </a:rPr>
              <a:t> |a-(b+1)|</a:t>
            </a:r>
            <a:r>
              <a:rPr lang="en-US">
                <a:latin typeface="Times New Roman" charset="0"/>
                <a:sym typeface="Symbol" charset="0"/>
              </a:rPr>
              <a:t></a:t>
            </a:r>
            <a:r>
              <a:rPr lang="en-US">
                <a:latin typeface="Times New Roman" charset="0"/>
              </a:rPr>
              <a:t> </a:t>
            </a:r>
            <a:r>
              <a:rPr lang="en-US">
                <a:latin typeface="Times New Roman" charset="0"/>
                <a:sym typeface="Symbol" charset="0"/>
              </a:rPr>
              <a:t>1</a:t>
            </a:r>
            <a:r>
              <a:rPr lang="en-US">
                <a:latin typeface="Times New Roman" charset="0"/>
              </a:rPr>
              <a:t> for any test case for which a=b+c; &lt;a=4, b=2, c=2&gt;</a:t>
            </a:r>
          </a:p>
        </p:txBody>
      </p:sp>
      <p:sp>
        <p:nvSpPr>
          <p:cNvPr id="620550" name="Text Box 6"/>
          <p:cNvSpPr txBox="1">
            <a:spLocks noChangeArrowheads="1"/>
          </p:cNvSpPr>
          <p:nvPr/>
        </p:nvSpPr>
        <p:spPr bwMode="auto">
          <a:xfrm>
            <a:off x="820342" y="5196038"/>
            <a:ext cx="8490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Ei: a&lt;b-1. Given c&gt;0, Ei has an </a:t>
            </a:r>
            <a:r>
              <a:rPr lang="en-US">
                <a:solidFill>
                  <a:schemeClr val="hlink"/>
                </a:solidFill>
                <a:latin typeface="Times New Roman" charset="0"/>
              </a:rPr>
              <a:t>off-by-</a:t>
            </a:r>
            <a:r>
              <a:rPr lang="en-US">
                <a:solidFill>
                  <a:schemeClr val="hlink"/>
                </a:solidFill>
                <a:latin typeface="Times New Roman" charset="0"/>
                <a:sym typeface="Symbol" charset="0"/>
              </a:rPr>
              <a:t>1+</a:t>
            </a:r>
            <a:r>
              <a:rPr lang="en-US">
                <a:latin typeface="Times New Roman" charset="0"/>
              </a:rPr>
              <a:t> fault as |a-(b-1)|&gt;1 for any test case for which a=b+c; &lt;a=3, b=2, c=1&gt;.</a:t>
            </a:r>
          </a:p>
        </p:txBody>
      </p:sp>
    </p:spTree>
    <p:extLst>
      <p:ext uri="{BB962C8B-B14F-4D97-AF65-F5344CB8AC3E}">
        <p14:creationId xmlns:p14="http://schemas.microsoft.com/office/powerpoint/2010/main" val="530638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0547"/>
                                        </p:tgtEl>
                                        <p:attrNameLst>
                                          <p:attrName>style.visibility</p:attrName>
                                        </p:attrNameLst>
                                      </p:cBhvr>
                                      <p:to>
                                        <p:strVal val="visible"/>
                                      </p:to>
                                    </p:set>
                                    <p:animEffect transition="in" filter="box(in)">
                                      <p:cBhvr>
                                        <p:cTn id="7" dur="500"/>
                                        <p:tgtEl>
                                          <p:spTgt spid="620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2054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0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p:bldP spid="620549" grpId="0"/>
      <p:bldP spid="620550"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3600">
                <a:latin typeface="Arial" charset="0"/>
              </a:rPr>
              <a:t>Arithmetic expression faults: In class exercise</a:t>
            </a:r>
            <a:endParaRPr lang="en-US">
              <a:latin typeface="Arial" charset="0"/>
            </a:endParaRPr>
          </a:p>
        </p:txBody>
      </p:sp>
      <p:sp>
        <p:nvSpPr>
          <p:cNvPr id="622595" name="Text Box 3"/>
          <p:cNvSpPr txBox="1">
            <a:spLocks noChangeArrowheads="1"/>
          </p:cNvSpPr>
          <p:nvPr/>
        </p:nvSpPr>
        <p:spPr bwMode="auto">
          <a:xfrm>
            <a:off x="820342" y="3198813"/>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Find an incorrect version of Ec that has off-by-1 fault.</a:t>
            </a:r>
          </a:p>
        </p:txBody>
      </p:sp>
      <p:sp>
        <p:nvSpPr>
          <p:cNvPr id="211972" name="Text Box 4"/>
          <p:cNvSpPr txBox="1">
            <a:spLocks noChangeArrowheads="1"/>
          </p:cNvSpPr>
          <p:nvPr/>
        </p:nvSpPr>
        <p:spPr bwMode="auto">
          <a:xfrm>
            <a:off x="619125" y="2184400"/>
            <a:ext cx="812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New Roman" charset="0"/>
              </a:rPr>
              <a:t>Given the correct predicate: </a:t>
            </a:r>
            <a:r>
              <a:rPr lang="en-US" dirty="0" err="1">
                <a:solidFill>
                  <a:schemeClr val="hlink"/>
                </a:solidFill>
                <a:latin typeface="Times New Roman" charset="0"/>
              </a:rPr>
              <a:t>Ec</a:t>
            </a:r>
            <a:r>
              <a:rPr lang="en-US" dirty="0">
                <a:solidFill>
                  <a:schemeClr val="hlink"/>
                </a:solidFill>
                <a:latin typeface="Times New Roman" charset="0"/>
              </a:rPr>
              <a:t>:  2*X+Y&gt;2. Assume </a:t>
            </a:r>
            <a:r>
              <a:rPr lang="en-US" dirty="0">
                <a:solidFill>
                  <a:schemeClr val="hlink"/>
                </a:solidFill>
                <a:latin typeface="Times New Roman" charset="0"/>
                <a:sym typeface="Symbol" charset="0"/>
              </a:rPr>
              <a:t>=1.</a:t>
            </a:r>
            <a:r>
              <a:rPr lang="en-US" dirty="0">
                <a:solidFill>
                  <a:schemeClr val="hlink"/>
                </a:solidFill>
                <a:latin typeface="Times New Roman" charset="0"/>
              </a:rPr>
              <a:t> </a:t>
            </a:r>
          </a:p>
        </p:txBody>
      </p:sp>
      <p:sp>
        <p:nvSpPr>
          <p:cNvPr id="622599" name="Text Box 7"/>
          <p:cNvSpPr txBox="1">
            <a:spLocks noChangeArrowheads="1"/>
          </p:cNvSpPr>
          <p:nvPr/>
        </p:nvSpPr>
        <p:spPr bwMode="auto">
          <a:xfrm>
            <a:off x="820342" y="4265613"/>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Find an incorrect version of Ec that has off-by-1* fault.</a:t>
            </a:r>
          </a:p>
        </p:txBody>
      </p:sp>
      <p:sp>
        <p:nvSpPr>
          <p:cNvPr id="622600" name="Text Box 8"/>
          <p:cNvSpPr txBox="1">
            <a:spLocks noChangeArrowheads="1"/>
          </p:cNvSpPr>
          <p:nvPr/>
        </p:nvSpPr>
        <p:spPr bwMode="auto">
          <a:xfrm>
            <a:off x="820342" y="5332413"/>
            <a:ext cx="8490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Find an incorrect version of Ec that has off-by-1+ fault.</a:t>
            </a:r>
          </a:p>
        </p:txBody>
      </p:sp>
    </p:spTree>
    <p:extLst>
      <p:ext uri="{BB962C8B-B14F-4D97-AF65-F5344CB8AC3E}">
        <p14:creationId xmlns:p14="http://schemas.microsoft.com/office/powerpoint/2010/main" val="3226296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2595"/>
                                        </p:tgtEl>
                                        <p:attrNameLst>
                                          <p:attrName>style.visibility</p:attrName>
                                        </p:attrNameLst>
                                      </p:cBhvr>
                                      <p:to>
                                        <p:strVal val="visible"/>
                                      </p:to>
                                    </p:set>
                                    <p:animEffect transition="in" filter="box(in)">
                                      <p:cBhvr>
                                        <p:cTn id="7" dur="500"/>
                                        <p:tgtEl>
                                          <p:spTgt spid="622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2599"/>
                                        </p:tgtEl>
                                        <p:attrNameLst>
                                          <p:attrName>style.visibility</p:attrName>
                                        </p:attrNameLst>
                                      </p:cBhvr>
                                      <p:to>
                                        <p:strVal val="visible"/>
                                      </p:to>
                                    </p:set>
                                    <p:animEffect transition="in" filter="box(in)">
                                      <p:cBhvr>
                                        <p:cTn id="12" dur="500"/>
                                        <p:tgtEl>
                                          <p:spTgt spid="622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2600"/>
                                        </p:tgtEl>
                                        <p:attrNameLst>
                                          <p:attrName>style.visibility</p:attrName>
                                        </p:attrNameLst>
                                      </p:cBhvr>
                                      <p:to>
                                        <p:strVal val="visible"/>
                                      </p:to>
                                    </p:set>
                                    <p:animEffect transition="in" filter="box(in)">
                                      <p:cBhvr>
                                        <p:cTn id="17" dur="500"/>
                                        <p:tgtEl>
                                          <p:spTgt spid="622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p:bldP spid="622599" grpId="0"/>
      <p:bldP spid="62260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sz="3600">
                <a:latin typeface="Arial" charset="0"/>
              </a:rPr>
              <a:t>Goal of predicate testing</a:t>
            </a:r>
            <a:endParaRPr lang="en-US">
              <a:latin typeface="Arial" charset="0"/>
            </a:endParaRPr>
          </a:p>
        </p:txBody>
      </p:sp>
      <p:sp>
        <p:nvSpPr>
          <p:cNvPr id="624643" name="Text Box 3"/>
          <p:cNvSpPr txBox="1">
            <a:spLocks noChangeArrowheads="1"/>
          </p:cNvSpPr>
          <p:nvPr/>
        </p:nvSpPr>
        <p:spPr bwMode="auto">
          <a:xfrm>
            <a:off x="729192" y="2065339"/>
            <a:ext cx="883972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a correct predicate p</a:t>
            </a:r>
            <a:r>
              <a:rPr lang="en-US" baseline="-25000" dirty="0">
                <a:latin typeface="Times New Roman" charset="0"/>
              </a:rPr>
              <a:t>c</a:t>
            </a:r>
            <a:r>
              <a:rPr lang="en-US" dirty="0">
                <a:latin typeface="Times New Roman" charset="0"/>
              </a:rPr>
              <a:t>, the goal of predicate testing is to generate a test set T such that there is at least one test case t</a:t>
            </a:r>
            <a:r>
              <a:rPr lang="en-US" dirty="0">
                <a:latin typeface="Times New Roman" charset="0"/>
                <a:sym typeface="Symbol" charset="0"/>
              </a:rPr>
              <a:t></a:t>
            </a:r>
            <a:r>
              <a:rPr lang="en-US" dirty="0">
                <a:latin typeface="Times New Roman" charset="0"/>
              </a:rPr>
              <a:t> T for which p</a:t>
            </a:r>
            <a:r>
              <a:rPr lang="en-US" baseline="-25000" dirty="0">
                <a:latin typeface="Times New Roman" charset="0"/>
              </a:rPr>
              <a:t>c</a:t>
            </a:r>
            <a:r>
              <a:rPr lang="en-US" dirty="0">
                <a:latin typeface="Times New Roman" charset="0"/>
              </a:rPr>
              <a:t> and its faulty version p</a:t>
            </a:r>
            <a:r>
              <a:rPr lang="en-US" baseline="-25000" dirty="0">
                <a:latin typeface="Times New Roman" charset="0"/>
              </a:rPr>
              <a:t>i</a:t>
            </a:r>
            <a:r>
              <a:rPr lang="en-US" dirty="0">
                <a:latin typeface="Times New Roman" charset="0"/>
              </a:rPr>
              <a:t>, evaluate to different truth values.  </a:t>
            </a:r>
          </a:p>
        </p:txBody>
      </p:sp>
      <p:sp>
        <p:nvSpPr>
          <p:cNvPr id="624645" name="Text Box 5"/>
          <p:cNvSpPr txBox="1">
            <a:spLocks noChangeArrowheads="1"/>
          </p:cNvSpPr>
          <p:nvPr/>
        </p:nvSpPr>
        <p:spPr bwMode="auto">
          <a:xfrm>
            <a:off x="746390" y="3994151"/>
            <a:ext cx="849061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Such a test set is said to </a:t>
            </a:r>
            <a:r>
              <a:rPr lang="en-US">
                <a:solidFill>
                  <a:schemeClr val="hlink"/>
                </a:solidFill>
                <a:latin typeface="Times New Roman" charset="0"/>
              </a:rPr>
              <a:t>guarantee </a:t>
            </a:r>
            <a:r>
              <a:rPr lang="en-US">
                <a:latin typeface="Times New Roman" charset="0"/>
              </a:rPr>
              <a:t>the detection of any fault of the kind in the fault model introduced above. </a:t>
            </a:r>
          </a:p>
        </p:txBody>
      </p:sp>
    </p:spTree>
    <p:extLst>
      <p:ext uri="{BB962C8B-B14F-4D97-AF65-F5344CB8AC3E}">
        <p14:creationId xmlns:p14="http://schemas.microsoft.com/office/powerpoint/2010/main" val="880876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4643"/>
                                        </p:tgtEl>
                                        <p:attrNameLst>
                                          <p:attrName>style.visibility</p:attrName>
                                        </p:attrNameLst>
                                      </p:cBhvr>
                                      <p:to>
                                        <p:strVal val="visible"/>
                                      </p:to>
                                    </p:set>
                                    <p:animEffect transition="in" filter="box(in)">
                                      <p:cBhvr>
                                        <p:cTn id="7" dur="500"/>
                                        <p:tgtEl>
                                          <p:spTgt spid="624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645"/>
                                        </p:tgtEl>
                                        <p:attrNameLst>
                                          <p:attrName>style.visibility</p:attrName>
                                        </p:attrNameLst>
                                      </p:cBhvr>
                                      <p:to>
                                        <p:strVal val="visible"/>
                                      </p:to>
                                    </p:set>
                                    <p:animEffect transition="in" filter="box(in)">
                                      <p:cBhvr>
                                        <p:cTn id="12" dur="500"/>
                                        <p:tgtEl>
                                          <p:spTgt spid="624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p:bldP spid="624645"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sz="3600">
                <a:latin typeface="Arial" charset="0"/>
              </a:rPr>
              <a:t>Goal of predicate testing (contd.)</a:t>
            </a:r>
            <a:endParaRPr lang="en-US">
              <a:latin typeface="Arial" charset="0"/>
            </a:endParaRPr>
          </a:p>
        </p:txBody>
      </p:sp>
      <p:sp>
        <p:nvSpPr>
          <p:cNvPr id="626691" name="Text Box 3"/>
          <p:cNvSpPr txBox="1">
            <a:spLocks noChangeArrowheads="1"/>
          </p:cNvSpPr>
          <p:nvPr/>
        </p:nvSpPr>
        <p:spPr bwMode="auto">
          <a:xfrm>
            <a:off x="560512" y="1556792"/>
            <a:ext cx="883972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As an example, suppose that p</a:t>
            </a:r>
            <a:r>
              <a:rPr lang="en-US" baseline="-25000" dirty="0">
                <a:latin typeface="Times New Roman" charset="0"/>
              </a:rPr>
              <a:t>c</a:t>
            </a:r>
            <a:r>
              <a:rPr lang="en-US" dirty="0">
                <a:latin typeface="Times New Roman" charset="0"/>
              </a:rPr>
              <a:t>: a&lt;</a:t>
            </a:r>
            <a:r>
              <a:rPr lang="en-US" dirty="0" err="1">
                <a:latin typeface="Times New Roman" charset="0"/>
              </a:rPr>
              <a:t>b+c</a:t>
            </a:r>
            <a:r>
              <a:rPr lang="en-US" dirty="0">
                <a:latin typeface="Times New Roman" charset="0"/>
              </a:rPr>
              <a:t> and p</a:t>
            </a:r>
            <a:r>
              <a:rPr lang="en-US" baseline="-25000" dirty="0">
                <a:latin typeface="Times New Roman" charset="0"/>
              </a:rPr>
              <a:t>i</a:t>
            </a:r>
            <a:r>
              <a:rPr lang="en-US" dirty="0">
                <a:latin typeface="Times New Roman" charset="0"/>
              </a:rPr>
              <a:t>: a&gt;</a:t>
            </a:r>
            <a:r>
              <a:rPr lang="en-US" dirty="0" err="1">
                <a:latin typeface="Times New Roman" charset="0"/>
              </a:rPr>
              <a:t>b+c</a:t>
            </a:r>
            <a:r>
              <a:rPr lang="en-US" dirty="0">
                <a:latin typeface="Times New Roman" charset="0"/>
              </a:rPr>
              <a:t>.  Consider a test set T={t1, t2} where  t1: &lt;a=0, b=0, c=0&gt; and  t2: &lt;a=0, b=1, c=1&gt;. </a:t>
            </a:r>
          </a:p>
        </p:txBody>
      </p:sp>
      <p:sp>
        <p:nvSpPr>
          <p:cNvPr id="626692" name="Text Box 4"/>
          <p:cNvSpPr txBox="1">
            <a:spLocks noChangeArrowheads="1"/>
          </p:cNvSpPr>
          <p:nvPr/>
        </p:nvSpPr>
        <p:spPr bwMode="auto">
          <a:xfrm>
            <a:off x="560512" y="3355430"/>
            <a:ext cx="849061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fault in p</a:t>
            </a:r>
            <a:r>
              <a:rPr lang="en-US" baseline="-25000" dirty="0">
                <a:latin typeface="Times New Roman" charset="0"/>
              </a:rPr>
              <a:t>i</a:t>
            </a:r>
            <a:r>
              <a:rPr lang="en-US" dirty="0">
                <a:latin typeface="Times New Roman" charset="0"/>
              </a:rPr>
              <a:t> is </a:t>
            </a:r>
            <a:r>
              <a:rPr lang="en-US" dirty="0">
                <a:solidFill>
                  <a:schemeClr val="hlink"/>
                </a:solidFill>
                <a:latin typeface="Times New Roman" charset="0"/>
              </a:rPr>
              <a:t>not revealed</a:t>
            </a:r>
            <a:r>
              <a:rPr lang="en-US" dirty="0">
                <a:latin typeface="Times New Roman" charset="0"/>
              </a:rPr>
              <a:t> by t1 as both p</a:t>
            </a:r>
            <a:r>
              <a:rPr lang="en-US" baseline="-25000" dirty="0">
                <a:latin typeface="Times New Roman" charset="0"/>
              </a:rPr>
              <a:t>c</a:t>
            </a:r>
            <a:r>
              <a:rPr lang="en-US" dirty="0">
                <a:latin typeface="Times New Roman" charset="0"/>
              </a:rPr>
              <a:t> and p</a:t>
            </a:r>
            <a:r>
              <a:rPr lang="en-US" baseline="-25000" dirty="0">
                <a:latin typeface="Times New Roman" charset="0"/>
              </a:rPr>
              <a:t>i</a:t>
            </a:r>
            <a:r>
              <a:rPr lang="en-US" dirty="0">
                <a:latin typeface="Times New Roman" charset="0"/>
              </a:rPr>
              <a:t>  evaluate to false when evaluated against t1. </a:t>
            </a:r>
          </a:p>
        </p:txBody>
      </p:sp>
      <p:sp>
        <p:nvSpPr>
          <p:cNvPr id="626693" name="Text Box 5"/>
          <p:cNvSpPr txBox="1">
            <a:spLocks noChangeArrowheads="1"/>
          </p:cNvSpPr>
          <p:nvPr/>
        </p:nvSpPr>
        <p:spPr bwMode="auto">
          <a:xfrm>
            <a:off x="560512" y="4790530"/>
            <a:ext cx="849061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However, the fault </a:t>
            </a:r>
            <a:r>
              <a:rPr lang="en-US">
                <a:solidFill>
                  <a:schemeClr val="hlink"/>
                </a:solidFill>
                <a:latin typeface="Times New Roman" charset="0"/>
              </a:rPr>
              <a:t>is revealed</a:t>
            </a:r>
            <a:r>
              <a:rPr lang="en-US">
                <a:latin typeface="Times New Roman" charset="0"/>
              </a:rPr>
              <a:t> by t2 as p</a:t>
            </a:r>
            <a:r>
              <a:rPr lang="en-US" baseline="-25000">
                <a:latin typeface="Times New Roman" charset="0"/>
              </a:rPr>
              <a:t>c</a:t>
            </a:r>
            <a:r>
              <a:rPr lang="en-US">
                <a:latin typeface="Times New Roman" charset="0"/>
              </a:rPr>
              <a:t> evaluates to true and p</a:t>
            </a:r>
            <a:r>
              <a:rPr lang="en-US" baseline="-25000">
                <a:latin typeface="Times New Roman" charset="0"/>
              </a:rPr>
              <a:t>i</a:t>
            </a:r>
            <a:r>
              <a:rPr lang="en-US">
                <a:latin typeface="Times New Roman" charset="0"/>
              </a:rPr>
              <a:t> to false when evaluated against  t2.</a:t>
            </a:r>
          </a:p>
        </p:txBody>
      </p:sp>
    </p:spTree>
    <p:extLst>
      <p:ext uri="{BB962C8B-B14F-4D97-AF65-F5344CB8AC3E}">
        <p14:creationId xmlns:p14="http://schemas.microsoft.com/office/powerpoint/2010/main" val="366040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6691"/>
                                        </p:tgtEl>
                                        <p:attrNameLst>
                                          <p:attrName>style.visibility</p:attrName>
                                        </p:attrNameLst>
                                      </p:cBhvr>
                                      <p:to>
                                        <p:strVal val="visible"/>
                                      </p:to>
                                    </p:set>
                                    <p:animEffect transition="in" filter="box(in)">
                                      <p:cBhvr>
                                        <p:cTn id="7" dur="500"/>
                                        <p:tgtEl>
                                          <p:spTgt spid="626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6692"/>
                                        </p:tgtEl>
                                        <p:attrNameLst>
                                          <p:attrName>style.visibility</p:attrName>
                                        </p:attrNameLst>
                                      </p:cBhvr>
                                      <p:to>
                                        <p:strVal val="visible"/>
                                      </p:to>
                                    </p:set>
                                    <p:animEffect transition="in" filter="box(in)">
                                      <p:cBhvr>
                                        <p:cTn id="12" dur="500"/>
                                        <p:tgtEl>
                                          <p:spTgt spid="6266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6693"/>
                                        </p:tgtEl>
                                        <p:attrNameLst>
                                          <p:attrName>style.visibility</p:attrName>
                                        </p:attrNameLst>
                                      </p:cBhvr>
                                      <p:to>
                                        <p:strVal val="visible"/>
                                      </p:to>
                                    </p:set>
                                    <p:animEffect transition="in" filter="box(in)">
                                      <p:cBhvr>
                                        <p:cTn id="17" dur="500"/>
                                        <p:tgtEl>
                                          <p:spTgt spid="626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p:bldP spid="626692" grpId="0"/>
      <p:bldP spid="62669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sz="3600">
                <a:latin typeface="Arial" charset="0"/>
              </a:rPr>
              <a:t>Missing or extra Boolean variable faults</a:t>
            </a:r>
            <a:endParaRPr lang="en-US">
              <a:latin typeface="Arial" charset="0"/>
            </a:endParaRPr>
          </a:p>
        </p:txBody>
      </p:sp>
      <p:sp>
        <p:nvSpPr>
          <p:cNvPr id="628739" name="Text Box 3"/>
          <p:cNvSpPr txBox="1">
            <a:spLocks noChangeArrowheads="1"/>
          </p:cNvSpPr>
          <p:nvPr/>
        </p:nvSpPr>
        <p:spPr bwMode="auto">
          <a:xfrm>
            <a:off x="617407" y="2065338"/>
            <a:ext cx="65581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Correct predicate:  a </a:t>
            </a:r>
            <a:r>
              <a:rPr lang="en-US" dirty="0">
                <a:latin typeface="Times New Roman" charset="0"/>
                <a:sym typeface="Symbol" charset="0"/>
              </a:rPr>
              <a:t></a:t>
            </a:r>
            <a:r>
              <a:rPr lang="en-US" dirty="0">
                <a:latin typeface="Times New Roman" charset="0"/>
              </a:rPr>
              <a:t> b</a:t>
            </a:r>
          </a:p>
        </p:txBody>
      </p:sp>
      <p:sp>
        <p:nvSpPr>
          <p:cNvPr id="628740" name="Text Box 4"/>
          <p:cNvSpPr txBox="1">
            <a:spLocks noChangeArrowheads="1"/>
          </p:cNvSpPr>
          <p:nvPr/>
        </p:nvSpPr>
        <p:spPr bwMode="auto">
          <a:xfrm>
            <a:off x="617406" y="3846513"/>
            <a:ext cx="6299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charset="0"/>
              </a:rPr>
              <a:t>Extra Boolean variable fault</a:t>
            </a:r>
            <a:r>
              <a:rPr lang="en-US">
                <a:latin typeface="Times New Roman" charset="0"/>
              </a:rPr>
              <a:t>: a </a:t>
            </a:r>
            <a:r>
              <a:rPr lang="en-US">
                <a:latin typeface="Times New Roman" charset="0"/>
                <a:sym typeface="Symbol" charset="0"/>
              </a:rPr>
              <a:t> </a:t>
            </a:r>
            <a:r>
              <a:rPr lang="en-US">
                <a:latin typeface="Times New Roman" charset="0"/>
              </a:rPr>
              <a:t>b</a:t>
            </a:r>
            <a:r>
              <a:rPr lang="en-US">
                <a:latin typeface="Times New Roman" charset="0"/>
                <a:sym typeface="Symbol" charset="0"/>
              </a:rPr>
              <a:t>c</a:t>
            </a:r>
            <a:r>
              <a:rPr lang="en-US">
                <a:latin typeface="Times New Roman" charset="0"/>
              </a:rPr>
              <a:t> </a:t>
            </a:r>
          </a:p>
        </p:txBody>
      </p:sp>
      <p:sp>
        <p:nvSpPr>
          <p:cNvPr id="628742" name="Text Box 6"/>
          <p:cNvSpPr txBox="1">
            <a:spLocks noChangeArrowheads="1"/>
          </p:cNvSpPr>
          <p:nvPr/>
        </p:nvSpPr>
        <p:spPr bwMode="auto">
          <a:xfrm>
            <a:off x="617406" y="2955925"/>
            <a:ext cx="6299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charset="0"/>
              </a:rPr>
              <a:t>Missing Boolean variable fault</a:t>
            </a:r>
            <a:r>
              <a:rPr lang="en-US">
                <a:latin typeface="Times New Roman" charset="0"/>
              </a:rPr>
              <a:t>: a </a:t>
            </a:r>
          </a:p>
        </p:txBody>
      </p:sp>
    </p:spTree>
    <p:extLst>
      <p:ext uri="{BB962C8B-B14F-4D97-AF65-F5344CB8AC3E}">
        <p14:creationId xmlns:p14="http://schemas.microsoft.com/office/powerpoint/2010/main" val="299392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28739"/>
                                        </p:tgtEl>
                                        <p:attrNameLst>
                                          <p:attrName>style.visibility</p:attrName>
                                        </p:attrNameLst>
                                      </p:cBhvr>
                                      <p:to>
                                        <p:strVal val="visible"/>
                                      </p:to>
                                    </p:set>
                                    <p:animEffect transition="in" filter="box(in)">
                                      <p:cBhvr>
                                        <p:cTn id="7" dur="500"/>
                                        <p:tgtEl>
                                          <p:spTgt spid="628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8742"/>
                                        </p:tgtEl>
                                        <p:attrNameLst>
                                          <p:attrName>style.visibility</p:attrName>
                                        </p:attrNameLst>
                                      </p:cBhvr>
                                      <p:to>
                                        <p:strVal val="visible"/>
                                      </p:to>
                                    </p:set>
                                    <p:animEffect transition="in" filter="box(in)">
                                      <p:cBhvr>
                                        <p:cTn id="12" dur="500"/>
                                        <p:tgtEl>
                                          <p:spTgt spid="628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8740"/>
                                        </p:tgtEl>
                                        <p:attrNameLst>
                                          <p:attrName>style.visibility</p:attrName>
                                        </p:attrNameLst>
                                      </p:cBhvr>
                                      <p:to>
                                        <p:strVal val="visible"/>
                                      </p:to>
                                    </p:set>
                                    <p:animEffect transition="in" filter="box(in)">
                                      <p:cBhvr>
                                        <p:cTn id="17" dur="500"/>
                                        <p:tgtEl>
                                          <p:spTgt spid="628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p:bldP spid="628740" grpId="0"/>
      <p:bldP spid="62874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514876" y="2636838"/>
            <a:ext cx="5113338" cy="1223962"/>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a:p>
            <a:pPr eaLnBrk="1" hangingPunct="1">
              <a:buFont typeface="Monotype Sorts" charset="0"/>
              <a:buNone/>
            </a:pPr>
            <a:endParaRPr lang="en-US" dirty="0" smtClean="0">
              <a:solidFill>
                <a:schemeClr val="folHlink"/>
              </a:solidFill>
              <a:latin typeface="Century Gothic" charset="0"/>
              <a:ea typeface="Osaka" charset="0"/>
              <a:cs typeface="Osaka" charset="0"/>
            </a:endParaRPr>
          </a:p>
          <a:p>
            <a:pPr eaLnBrk="1" hangingPunct="1">
              <a:buFont typeface="Monotype Sorts" charset="0"/>
              <a:buNone/>
            </a:pPr>
            <a:r>
              <a:rPr lang="en-US" dirty="0" smtClean="0">
                <a:solidFill>
                  <a:schemeClr val="folHlink"/>
                </a:solidFill>
                <a:latin typeface="Century Gothic" charset="0"/>
                <a:ea typeface="Osaka" charset="0"/>
                <a:cs typeface="Osaka" charset="0"/>
              </a:rPr>
              <a:t>	4.4.1: Predicate constraints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874823640"/>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sz="3600">
                <a:latin typeface="Arial" charset="0"/>
              </a:rPr>
              <a:t>Predicate constraints: BR symbols</a:t>
            </a:r>
            <a:endParaRPr lang="en-US">
              <a:latin typeface="Arial" charset="0"/>
            </a:endParaRPr>
          </a:p>
        </p:txBody>
      </p:sp>
      <p:sp>
        <p:nvSpPr>
          <p:cNvPr id="630787" name="Text Box 3"/>
          <p:cNvSpPr txBox="1">
            <a:spLocks noChangeArrowheads="1"/>
          </p:cNvSpPr>
          <p:nvPr/>
        </p:nvSpPr>
        <p:spPr bwMode="auto">
          <a:xfrm>
            <a:off x="632520" y="1700808"/>
            <a:ext cx="8839729"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following Boolean-Relational set of BR-symbols:</a:t>
            </a:r>
          </a:p>
          <a:p>
            <a:pPr>
              <a:lnSpc>
                <a:spcPts val="3600"/>
              </a:lnSpc>
            </a:pPr>
            <a:r>
              <a:rPr lang="en-US" dirty="0">
                <a:latin typeface="Times New Roman" charset="0"/>
              </a:rPr>
              <a:t>BR={</a:t>
            </a:r>
            <a:r>
              <a:rPr lang="en-US" b="1" dirty="0">
                <a:latin typeface="Times New Roman" charset="0"/>
              </a:rPr>
              <a:t>t</a:t>
            </a:r>
            <a:r>
              <a:rPr lang="en-US" dirty="0">
                <a:latin typeface="Times New Roman" charset="0"/>
              </a:rPr>
              <a:t>, </a:t>
            </a:r>
            <a:r>
              <a:rPr lang="en-US" b="1" dirty="0">
                <a:latin typeface="Times New Roman" charset="0"/>
              </a:rPr>
              <a:t>f</a:t>
            </a:r>
            <a:r>
              <a:rPr lang="en-US" dirty="0">
                <a:latin typeface="Times New Roman" charset="0"/>
              </a:rPr>
              <a:t>, &lt;, =, &gt;, +</a:t>
            </a:r>
            <a:r>
              <a:rPr lang="en-US" dirty="0">
                <a:latin typeface="Times New Roman" charset="0"/>
                <a:sym typeface="Symbol" charset="0"/>
              </a:rPr>
              <a:t></a:t>
            </a:r>
            <a:r>
              <a:rPr lang="en-US" dirty="0">
                <a:latin typeface="Times New Roman" charset="0"/>
              </a:rPr>
              <a:t>, -</a:t>
            </a:r>
            <a:r>
              <a:rPr lang="en-US" dirty="0">
                <a:latin typeface="Times New Roman" charset="0"/>
                <a:sym typeface="Symbol" charset="0"/>
              </a:rPr>
              <a:t></a:t>
            </a:r>
            <a:r>
              <a:rPr lang="en-US" dirty="0">
                <a:latin typeface="Times New Roman" charset="0"/>
              </a:rPr>
              <a:t>}</a:t>
            </a:r>
          </a:p>
        </p:txBody>
      </p:sp>
      <p:sp>
        <p:nvSpPr>
          <p:cNvPr id="630788" name="Text Box 4"/>
          <p:cNvSpPr txBox="1">
            <a:spLocks noChangeArrowheads="1"/>
          </p:cNvSpPr>
          <p:nvPr/>
        </p:nvSpPr>
        <p:spPr bwMode="auto">
          <a:xfrm>
            <a:off x="577487" y="4310657"/>
            <a:ext cx="849061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For example, consider the predicate E: a&lt;b and the constraint </a:t>
            </a:r>
            <a:r>
              <a:rPr lang="ja-JP" altLang="en-US">
                <a:latin typeface="Times New Roman" charset="0"/>
              </a:rPr>
              <a:t>“</a:t>
            </a:r>
            <a:r>
              <a:rPr lang="en-US" altLang="ja-JP">
                <a:latin typeface="Times New Roman" charset="0"/>
              </a:rPr>
              <a:t>&gt;</a:t>
            </a:r>
            <a:r>
              <a:rPr lang="ja-JP" altLang="en-US">
                <a:latin typeface="Times New Roman" charset="0"/>
              </a:rPr>
              <a:t>”</a:t>
            </a:r>
            <a:r>
              <a:rPr lang="en-US" altLang="ja-JP">
                <a:latin typeface="Times New Roman" charset="0"/>
              </a:rPr>
              <a:t> . A test case that </a:t>
            </a:r>
            <a:r>
              <a:rPr lang="en-US" altLang="ja-JP">
                <a:solidFill>
                  <a:schemeClr val="hlink"/>
                </a:solidFill>
                <a:latin typeface="Times New Roman" charset="0"/>
              </a:rPr>
              <a:t>satisfies</a:t>
            </a:r>
            <a:r>
              <a:rPr lang="en-US" altLang="ja-JP">
                <a:latin typeface="Times New Roman" charset="0"/>
              </a:rPr>
              <a:t> this constraint for E must cause E to evaluate to false. </a:t>
            </a:r>
            <a:endParaRPr lang="en-US">
              <a:latin typeface="Times New Roman" charset="0"/>
            </a:endParaRPr>
          </a:p>
        </p:txBody>
      </p:sp>
      <p:sp>
        <p:nvSpPr>
          <p:cNvPr id="630789" name="Text Box 5"/>
          <p:cNvSpPr txBox="1">
            <a:spLocks noChangeArrowheads="1"/>
          </p:cNvSpPr>
          <p:nvPr/>
        </p:nvSpPr>
        <p:spPr bwMode="auto">
          <a:xfrm>
            <a:off x="632520" y="3334028"/>
            <a:ext cx="849061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 BR symbol is a constraint on a Boolean variable or a relational expression.</a:t>
            </a:r>
          </a:p>
        </p:txBody>
      </p:sp>
    </p:spTree>
    <p:extLst>
      <p:ext uri="{BB962C8B-B14F-4D97-AF65-F5344CB8AC3E}">
        <p14:creationId xmlns:p14="http://schemas.microsoft.com/office/powerpoint/2010/main" val="316464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0787"/>
                                        </p:tgtEl>
                                        <p:attrNameLst>
                                          <p:attrName>style.visibility</p:attrName>
                                        </p:attrNameLst>
                                      </p:cBhvr>
                                      <p:to>
                                        <p:strVal val="visible"/>
                                      </p:to>
                                    </p:set>
                                    <p:animEffect transition="in" filter="box(in)">
                                      <p:cBhvr>
                                        <p:cTn id="7" dur="500"/>
                                        <p:tgtEl>
                                          <p:spTgt spid="630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0789"/>
                                        </p:tgtEl>
                                        <p:attrNameLst>
                                          <p:attrName>style.visibility</p:attrName>
                                        </p:attrNameLst>
                                      </p:cBhvr>
                                      <p:to>
                                        <p:strVal val="visible"/>
                                      </p:to>
                                    </p:set>
                                    <p:animEffect transition="in" filter="box(in)">
                                      <p:cBhvr>
                                        <p:cTn id="12" dur="500"/>
                                        <p:tgtEl>
                                          <p:spTgt spid="630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0788"/>
                                        </p:tgtEl>
                                        <p:attrNameLst>
                                          <p:attrName>style.visibility</p:attrName>
                                        </p:attrNameLst>
                                      </p:cBhvr>
                                      <p:to>
                                        <p:strVal val="visible"/>
                                      </p:to>
                                    </p:set>
                                    <p:animEffect transition="in" filter="box(in)">
                                      <p:cBhvr>
                                        <p:cTn id="17" dur="500"/>
                                        <p:tgtEl>
                                          <p:spTgt spid="63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p:bldP spid="630788" grpId="0"/>
      <p:bldP spid="6307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a:latin typeface="Tahoma" charset="0"/>
              </a:rPr>
              <a:t>Input domain (Continued)</a:t>
            </a:r>
            <a:endParaRPr lang="en-US">
              <a:latin typeface="Tahoma" charset="0"/>
            </a:endParaRPr>
          </a:p>
        </p:txBody>
      </p:sp>
      <p:sp>
        <p:nvSpPr>
          <p:cNvPr id="61443" name="Text Box 3"/>
          <p:cNvSpPr txBox="1">
            <a:spLocks noChangeArrowheads="1"/>
          </p:cNvSpPr>
          <p:nvPr/>
        </p:nvSpPr>
        <p:spPr bwMode="auto">
          <a:xfrm>
            <a:off x="853016" y="2047876"/>
            <a:ext cx="842870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Based on the above modified requirement, the input domain for </a:t>
            </a:r>
            <a:r>
              <a:rPr lang="en-US" b="1" dirty="0">
                <a:latin typeface="Times New Roman" charset="0"/>
              </a:rPr>
              <a:t>sort</a:t>
            </a:r>
            <a:r>
              <a:rPr lang="en-US" dirty="0">
                <a:latin typeface="Times New Roman" charset="0"/>
              </a:rPr>
              <a:t> is a set of pairs. The first element of the pair is a character. The second element of the pair is a sequence of zero or more integers ending with a period.</a:t>
            </a:r>
          </a:p>
        </p:txBody>
      </p:sp>
    </p:spTree>
    <p:extLst>
      <p:ext uri="{BB962C8B-B14F-4D97-AF65-F5344CB8AC3E}">
        <p14:creationId xmlns:p14="http://schemas.microsoft.com/office/powerpoint/2010/main" val="2872200618"/>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sz="3600">
                <a:latin typeface="Arial" charset="0"/>
              </a:rPr>
              <a:t>Infeasible constraints</a:t>
            </a:r>
            <a:endParaRPr lang="en-US">
              <a:latin typeface="Arial" charset="0"/>
            </a:endParaRPr>
          </a:p>
        </p:txBody>
      </p:sp>
      <p:sp>
        <p:nvSpPr>
          <p:cNvPr id="222211" name="Text Box 6"/>
          <p:cNvSpPr txBox="1">
            <a:spLocks noChangeArrowheads="1"/>
          </p:cNvSpPr>
          <p:nvPr/>
        </p:nvSpPr>
        <p:spPr bwMode="auto">
          <a:xfrm>
            <a:off x="653522" y="2332038"/>
            <a:ext cx="8788135"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constraint  C is considered </a:t>
            </a:r>
            <a:r>
              <a:rPr lang="en-US" dirty="0">
                <a:solidFill>
                  <a:schemeClr val="hlink"/>
                </a:solidFill>
                <a:latin typeface="Times New Roman" charset="0"/>
              </a:rPr>
              <a:t>infeasible</a:t>
            </a:r>
            <a:r>
              <a:rPr lang="en-US" dirty="0">
                <a:latin typeface="Times New Roman" charset="0"/>
              </a:rPr>
              <a:t> for predicate </a:t>
            </a:r>
            <a:r>
              <a:rPr lang="en-US" dirty="0" err="1">
                <a:latin typeface="Times New Roman" charset="0"/>
              </a:rPr>
              <a:t>p</a:t>
            </a:r>
            <a:r>
              <a:rPr lang="en-US" baseline="-25000" dirty="0" err="1">
                <a:latin typeface="Times New Roman" charset="0"/>
              </a:rPr>
              <a:t>r</a:t>
            </a:r>
            <a:r>
              <a:rPr lang="en-US" dirty="0">
                <a:latin typeface="Times New Roman" charset="0"/>
              </a:rPr>
              <a:t>  if there exists no input values for the variables in </a:t>
            </a:r>
            <a:r>
              <a:rPr lang="en-US" dirty="0" err="1">
                <a:latin typeface="Times New Roman" charset="0"/>
              </a:rPr>
              <a:t>p</a:t>
            </a:r>
            <a:r>
              <a:rPr lang="en-US" baseline="-25000" dirty="0" err="1">
                <a:latin typeface="Times New Roman" charset="0"/>
              </a:rPr>
              <a:t>r</a:t>
            </a:r>
            <a:r>
              <a:rPr lang="en-US" dirty="0">
                <a:latin typeface="Times New Roman" charset="0"/>
              </a:rPr>
              <a:t> that satisfy  c. </a:t>
            </a:r>
          </a:p>
          <a:p>
            <a:pPr>
              <a:lnSpc>
                <a:spcPts val="3600"/>
              </a:lnSpc>
            </a:pPr>
            <a:r>
              <a:rPr lang="en-US" dirty="0">
                <a:latin typeface="Times New Roman" charset="0"/>
              </a:rPr>
              <a:t>For example, the constraint </a:t>
            </a:r>
            <a:r>
              <a:rPr lang="en-US" b="1" dirty="0">
                <a:latin typeface="Times New Roman" charset="0"/>
              </a:rPr>
              <a:t>t</a:t>
            </a:r>
            <a:r>
              <a:rPr lang="en-US" dirty="0">
                <a:latin typeface="Times New Roman" charset="0"/>
              </a:rPr>
              <a:t> is infeasible for the predicate a&gt;b</a:t>
            </a:r>
            <a:r>
              <a:rPr lang="en-US" dirty="0">
                <a:latin typeface="Times New Roman" charset="0"/>
                <a:sym typeface="Symbol" charset="0"/>
              </a:rPr>
              <a:t></a:t>
            </a:r>
            <a:r>
              <a:rPr lang="en-US" dirty="0">
                <a:latin typeface="Times New Roman" charset="0"/>
              </a:rPr>
              <a:t> b&gt;d if it is known that d&gt;a.</a:t>
            </a:r>
          </a:p>
        </p:txBody>
      </p:sp>
    </p:spTree>
    <p:extLst>
      <p:ext uri="{BB962C8B-B14F-4D97-AF65-F5344CB8AC3E}">
        <p14:creationId xmlns:p14="http://schemas.microsoft.com/office/powerpoint/2010/main" val="2620300935"/>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z="3600">
                <a:latin typeface="Arial" charset="0"/>
              </a:rPr>
              <a:t>Predicate constraints</a:t>
            </a:r>
            <a:endParaRPr lang="en-US">
              <a:latin typeface="Arial" charset="0"/>
            </a:endParaRPr>
          </a:p>
        </p:txBody>
      </p:sp>
      <p:sp>
        <p:nvSpPr>
          <p:cNvPr id="634883" name="Text Box 3"/>
          <p:cNvSpPr txBox="1">
            <a:spLocks noChangeArrowheads="1"/>
          </p:cNvSpPr>
          <p:nvPr/>
        </p:nvSpPr>
        <p:spPr bwMode="auto">
          <a:xfrm>
            <a:off x="416496" y="1268760"/>
            <a:ext cx="8788135"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a:t>
            </a:r>
            <a:r>
              <a:rPr lang="en-US" dirty="0" err="1">
                <a:latin typeface="Times New Roman" charset="0"/>
              </a:rPr>
              <a:t>p</a:t>
            </a:r>
            <a:r>
              <a:rPr lang="en-US" baseline="-25000" dirty="0" err="1">
                <a:latin typeface="Times New Roman" charset="0"/>
              </a:rPr>
              <a:t>r</a:t>
            </a:r>
            <a:r>
              <a:rPr lang="en-US" dirty="0">
                <a:latin typeface="Times New Roman" charset="0"/>
              </a:rPr>
              <a:t> denote a predicate with n, n&gt;0,  </a:t>
            </a:r>
            <a:r>
              <a:rPr lang="en-US" dirty="0">
                <a:latin typeface="Times New Roman" charset="0"/>
                <a:sym typeface="Symbol" charset="0"/>
              </a:rPr>
              <a:t> </a:t>
            </a:r>
            <a:r>
              <a:rPr lang="en-US" dirty="0">
                <a:latin typeface="Times New Roman" charset="0"/>
              </a:rPr>
              <a:t> and </a:t>
            </a:r>
            <a:r>
              <a:rPr lang="en-US" dirty="0">
                <a:latin typeface="Times New Roman" charset="0"/>
                <a:sym typeface="Symbol" charset="0"/>
              </a:rPr>
              <a:t></a:t>
            </a:r>
            <a:r>
              <a:rPr lang="en-US" dirty="0">
                <a:latin typeface="Times New Roman" charset="0"/>
              </a:rPr>
              <a:t> operators. </a:t>
            </a:r>
          </a:p>
          <a:p>
            <a:pPr>
              <a:lnSpc>
                <a:spcPts val="3600"/>
              </a:lnSpc>
            </a:pPr>
            <a:r>
              <a:rPr lang="en-US" dirty="0">
                <a:latin typeface="Times New Roman" charset="0"/>
              </a:rPr>
              <a:t>A   </a:t>
            </a:r>
            <a:r>
              <a:rPr lang="en-US" dirty="0">
                <a:solidFill>
                  <a:schemeClr val="hlink"/>
                </a:solidFill>
                <a:latin typeface="Times New Roman" charset="0"/>
              </a:rPr>
              <a:t>predicate constraint</a:t>
            </a:r>
            <a:r>
              <a:rPr lang="en-US" dirty="0">
                <a:latin typeface="Times New Roman" charset="0"/>
              </a:rPr>
              <a:t>  C for predicate </a:t>
            </a:r>
            <a:r>
              <a:rPr lang="en-US" dirty="0" err="1">
                <a:latin typeface="Times New Roman" charset="0"/>
              </a:rPr>
              <a:t>p</a:t>
            </a:r>
            <a:r>
              <a:rPr lang="en-US" baseline="-25000" dirty="0" err="1">
                <a:latin typeface="Times New Roman" charset="0"/>
              </a:rPr>
              <a:t>r</a:t>
            </a:r>
            <a:r>
              <a:rPr lang="en-US" dirty="0">
                <a:latin typeface="Times New Roman" charset="0"/>
              </a:rPr>
              <a:t> is a sequence of  (n+1) BR symbols, one for each Boolean variable or relational expression in p</a:t>
            </a:r>
            <a:r>
              <a:rPr lang="en-US" baseline="-25000" dirty="0">
                <a:latin typeface="Times New Roman" charset="0"/>
              </a:rPr>
              <a:t>r</a:t>
            </a:r>
            <a:r>
              <a:rPr lang="en-US" dirty="0">
                <a:latin typeface="Times New Roman" charset="0"/>
              </a:rPr>
              <a:t>.    When clear from context, we refer to  ``predicate constraint" as simply </a:t>
            </a:r>
            <a:r>
              <a:rPr lang="en-US" dirty="0">
                <a:solidFill>
                  <a:schemeClr val="hlink"/>
                </a:solidFill>
                <a:latin typeface="Times New Roman" charset="0"/>
              </a:rPr>
              <a:t>constraint</a:t>
            </a:r>
            <a:r>
              <a:rPr lang="en-US" dirty="0">
                <a:latin typeface="Times New Roman" charset="0"/>
              </a:rPr>
              <a:t>.  </a:t>
            </a:r>
          </a:p>
        </p:txBody>
      </p:sp>
      <p:sp>
        <p:nvSpPr>
          <p:cNvPr id="634885" name="Text Box 5"/>
          <p:cNvSpPr txBox="1">
            <a:spLocks noChangeArrowheads="1"/>
          </p:cNvSpPr>
          <p:nvPr/>
        </p:nvSpPr>
        <p:spPr bwMode="auto">
          <a:xfrm>
            <a:off x="416496" y="4005064"/>
            <a:ext cx="878813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Test case </a:t>
            </a:r>
            <a:r>
              <a:rPr lang="en-US" dirty="0">
                <a:solidFill>
                  <a:srgbClr val="FF0000"/>
                </a:solidFill>
                <a:latin typeface="Times New Roman" charset="0"/>
              </a:rPr>
              <a:t> </a:t>
            </a:r>
            <a:r>
              <a:rPr lang="en-US" dirty="0" smtClean="0">
                <a:solidFill>
                  <a:srgbClr val="FF0000"/>
                </a:solidFill>
                <a:latin typeface="Times New Roman" charset="0"/>
              </a:rPr>
              <a:t>t </a:t>
            </a:r>
            <a:r>
              <a:rPr lang="en-US" dirty="0">
                <a:solidFill>
                  <a:schemeClr val="hlink"/>
                </a:solidFill>
                <a:latin typeface="Times New Roman" charset="0"/>
              </a:rPr>
              <a:t>satisfies</a:t>
            </a:r>
            <a:r>
              <a:rPr lang="en-US" dirty="0">
                <a:latin typeface="Times New Roman" charset="0"/>
              </a:rPr>
              <a:t>  C  for predicate </a:t>
            </a:r>
            <a:r>
              <a:rPr lang="en-US" dirty="0" err="1">
                <a:latin typeface="Times New Roman" charset="0"/>
              </a:rPr>
              <a:t>p</a:t>
            </a:r>
            <a:r>
              <a:rPr lang="en-US" baseline="-25000" dirty="0" err="1">
                <a:latin typeface="Times New Roman" charset="0"/>
              </a:rPr>
              <a:t>r</a:t>
            </a:r>
            <a:r>
              <a:rPr lang="en-US" dirty="0">
                <a:latin typeface="Times New Roman" charset="0"/>
              </a:rPr>
              <a:t>,  if each component of </a:t>
            </a:r>
            <a:r>
              <a:rPr lang="en-US" dirty="0" err="1">
                <a:latin typeface="Times New Roman" charset="0"/>
              </a:rPr>
              <a:t>p</a:t>
            </a:r>
            <a:r>
              <a:rPr lang="en-US" baseline="-25000" dirty="0" err="1">
                <a:latin typeface="Times New Roman" charset="0"/>
              </a:rPr>
              <a:t>r</a:t>
            </a:r>
            <a:r>
              <a:rPr lang="en-US" dirty="0">
                <a:latin typeface="Times New Roman" charset="0"/>
              </a:rPr>
              <a:t> satisfies the corresponding constraint in C when evaluated against </a:t>
            </a:r>
            <a:r>
              <a:rPr lang="en-US" dirty="0">
                <a:solidFill>
                  <a:srgbClr val="FF0000"/>
                </a:solidFill>
                <a:latin typeface="Times New Roman" charset="0"/>
              </a:rPr>
              <a:t>t</a:t>
            </a:r>
            <a:r>
              <a:rPr lang="en-US" dirty="0">
                <a:latin typeface="Times New Roman" charset="0"/>
              </a:rPr>
              <a:t>. Constraint C  for predicate </a:t>
            </a:r>
            <a:r>
              <a:rPr lang="en-US" dirty="0" err="1">
                <a:latin typeface="Times New Roman" charset="0"/>
              </a:rPr>
              <a:t>p</a:t>
            </a:r>
            <a:r>
              <a:rPr lang="en-US" baseline="-25000" dirty="0" err="1">
                <a:latin typeface="Times New Roman" charset="0"/>
              </a:rPr>
              <a:t>r</a:t>
            </a:r>
            <a:r>
              <a:rPr lang="en-US" dirty="0">
                <a:latin typeface="Times New Roman" charset="0"/>
              </a:rPr>
              <a:t> guides the development of a test for  </a:t>
            </a:r>
            <a:r>
              <a:rPr lang="en-US" dirty="0" err="1">
                <a:latin typeface="Times New Roman" charset="0"/>
              </a:rPr>
              <a:t>p</a:t>
            </a:r>
            <a:r>
              <a:rPr lang="en-US" baseline="-25000" dirty="0" err="1">
                <a:latin typeface="Times New Roman" charset="0"/>
              </a:rPr>
              <a:t>r</a:t>
            </a:r>
            <a:r>
              <a:rPr lang="en-US" dirty="0">
                <a:latin typeface="Times New Roman" charset="0"/>
              </a:rPr>
              <a:t>, i.e</a:t>
            </a:r>
            <a:r>
              <a:rPr lang="en-US" dirty="0" smtClean="0">
                <a:latin typeface="Times New Roman" charset="0"/>
              </a:rPr>
              <a:t>., </a:t>
            </a:r>
            <a:r>
              <a:rPr lang="en-US" dirty="0">
                <a:latin typeface="Times New Roman" charset="0"/>
              </a:rPr>
              <a:t>it offers hints on what the values of </a:t>
            </a:r>
            <a:r>
              <a:rPr lang="en-US" dirty="0" smtClean="0">
                <a:latin typeface="Times New Roman" charset="0"/>
              </a:rPr>
              <a:t>the </a:t>
            </a:r>
            <a:r>
              <a:rPr lang="en-US" dirty="0">
                <a:latin typeface="Times New Roman" charset="0"/>
              </a:rPr>
              <a:t>variables should be for </a:t>
            </a:r>
            <a:r>
              <a:rPr lang="en-US" dirty="0" err="1">
                <a:latin typeface="Times New Roman" charset="0"/>
              </a:rPr>
              <a:t>p</a:t>
            </a:r>
            <a:r>
              <a:rPr lang="en-US" baseline="-25000" dirty="0" err="1">
                <a:latin typeface="Times New Roman" charset="0"/>
              </a:rPr>
              <a:t>r</a:t>
            </a:r>
            <a:r>
              <a:rPr lang="en-US" dirty="0">
                <a:latin typeface="Times New Roman" charset="0"/>
              </a:rPr>
              <a:t> to satisfy C.</a:t>
            </a:r>
          </a:p>
        </p:txBody>
      </p:sp>
    </p:spTree>
    <p:extLst>
      <p:ext uri="{BB962C8B-B14F-4D97-AF65-F5344CB8AC3E}">
        <p14:creationId xmlns:p14="http://schemas.microsoft.com/office/powerpoint/2010/main" val="2810315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p:bldP spid="634885"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z="3600">
                <a:latin typeface="Arial" charset="0"/>
              </a:rPr>
              <a:t>True and false constraints</a:t>
            </a:r>
            <a:endParaRPr lang="en-US">
              <a:latin typeface="Arial" charset="0"/>
            </a:endParaRPr>
          </a:p>
        </p:txBody>
      </p:sp>
      <p:sp>
        <p:nvSpPr>
          <p:cNvPr id="638979" name="Text Box 3"/>
          <p:cNvSpPr txBox="1">
            <a:spLocks noChangeArrowheads="1"/>
          </p:cNvSpPr>
          <p:nvPr/>
        </p:nvSpPr>
        <p:spPr bwMode="auto">
          <a:xfrm>
            <a:off x="272480" y="1772816"/>
            <a:ext cx="8788135"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err="1">
                <a:latin typeface="Times New Roman" charset="0"/>
              </a:rPr>
              <a:t>p</a:t>
            </a:r>
            <a:r>
              <a:rPr lang="en-US" baseline="-25000" dirty="0" err="1">
                <a:latin typeface="Times New Roman" charset="0"/>
              </a:rPr>
              <a:t>r</a:t>
            </a:r>
            <a:r>
              <a:rPr lang="en-US" dirty="0">
                <a:latin typeface="Times New Roman" charset="0"/>
              </a:rPr>
              <a:t>(C) denotes the value of predicate </a:t>
            </a:r>
            <a:r>
              <a:rPr lang="en-US" dirty="0" err="1">
                <a:latin typeface="Times New Roman" charset="0"/>
              </a:rPr>
              <a:t>p</a:t>
            </a:r>
            <a:r>
              <a:rPr lang="en-US" baseline="-25000" dirty="0" err="1">
                <a:latin typeface="Times New Roman" charset="0"/>
              </a:rPr>
              <a:t>r</a:t>
            </a:r>
            <a:r>
              <a:rPr lang="en-US" dirty="0">
                <a:latin typeface="Times New Roman" charset="0"/>
              </a:rPr>
              <a:t> evaluated using a test case that satisfies C. </a:t>
            </a:r>
          </a:p>
        </p:txBody>
      </p:sp>
      <p:sp>
        <p:nvSpPr>
          <p:cNvPr id="638983" name="Text Box 7"/>
          <p:cNvSpPr txBox="1">
            <a:spLocks noChangeArrowheads="1"/>
          </p:cNvSpPr>
          <p:nvPr/>
        </p:nvSpPr>
        <p:spPr bwMode="auto">
          <a:xfrm>
            <a:off x="272480" y="2696522"/>
            <a:ext cx="878813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 is referred to as a </a:t>
            </a:r>
            <a:r>
              <a:rPr lang="en-US">
                <a:solidFill>
                  <a:schemeClr val="hlink"/>
                </a:solidFill>
                <a:latin typeface="Times New Roman" charset="0"/>
              </a:rPr>
              <a:t>true constraint</a:t>
            </a:r>
            <a:r>
              <a:rPr lang="en-US">
                <a:latin typeface="Times New Roman" charset="0"/>
              </a:rPr>
              <a:t> when p</a:t>
            </a:r>
            <a:r>
              <a:rPr lang="en-US" baseline="-25000">
                <a:latin typeface="Times New Roman" charset="0"/>
              </a:rPr>
              <a:t>r</a:t>
            </a:r>
            <a:r>
              <a:rPr lang="en-US">
                <a:latin typeface="Times New Roman" charset="0"/>
              </a:rPr>
              <a:t>(C) is true and a </a:t>
            </a:r>
            <a:r>
              <a:rPr lang="en-US">
                <a:solidFill>
                  <a:schemeClr val="hlink"/>
                </a:solidFill>
                <a:latin typeface="Times New Roman" charset="0"/>
              </a:rPr>
              <a:t>false constraint</a:t>
            </a:r>
            <a:r>
              <a:rPr lang="en-US">
                <a:latin typeface="Times New Roman" charset="0"/>
              </a:rPr>
              <a:t> otherwise.</a:t>
            </a:r>
          </a:p>
        </p:txBody>
      </p:sp>
      <p:sp>
        <p:nvSpPr>
          <p:cNvPr id="638984" name="Text Box 8"/>
          <p:cNvSpPr txBox="1">
            <a:spLocks noChangeArrowheads="1"/>
          </p:cNvSpPr>
          <p:nvPr/>
        </p:nvSpPr>
        <p:spPr bwMode="auto">
          <a:xfrm>
            <a:off x="272480" y="4092153"/>
            <a:ext cx="878813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 set of constraints S is partitioned into subsets S</a:t>
            </a:r>
            <a:r>
              <a:rPr lang="en-US" baseline="30000">
                <a:latin typeface="Times New Roman" charset="0"/>
              </a:rPr>
              <a:t>t </a:t>
            </a:r>
            <a:r>
              <a:rPr lang="en-US">
                <a:latin typeface="Times New Roman" charset="0"/>
              </a:rPr>
              <a:t>and S</a:t>
            </a:r>
            <a:r>
              <a:rPr lang="en-US" baseline="30000">
                <a:latin typeface="Times New Roman" charset="0"/>
              </a:rPr>
              <a:t>f</a:t>
            </a:r>
            <a:r>
              <a:rPr lang="en-US">
                <a:latin typeface="Times New Roman" charset="0"/>
              </a:rPr>
              <a:t>, respectively, such that for each  C in S</a:t>
            </a:r>
            <a:r>
              <a:rPr lang="en-US" baseline="30000">
                <a:latin typeface="Times New Roman" charset="0"/>
              </a:rPr>
              <a:t>t</a:t>
            </a:r>
            <a:r>
              <a:rPr lang="en-US">
                <a:latin typeface="Times New Roman" charset="0"/>
              </a:rPr>
              <a:t>, p</a:t>
            </a:r>
            <a:r>
              <a:rPr lang="en-US" baseline="-25000">
                <a:latin typeface="Times New Roman" charset="0"/>
              </a:rPr>
              <a:t>r</a:t>
            </a:r>
            <a:r>
              <a:rPr lang="en-US">
                <a:latin typeface="Times New Roman" charset="0"/>
              </a:rPr>
              <a:t>(C) =true, and for any C in S</a:t>
            </a:r>
            <a:r>
              <a:rPr lang="en-US" baseline="30000">
                <a:latin typeface="Times New Roman" charset="0"/>
              </a:rPr>
              <a:t>f</a:t>
            </a:r>
            <a:r>
              <a:rPr lang="en-US">
                <a:latin typeface="Times New Roman" charset="0"/>
              </a:rPr>
              <a:t>, p</a:t>
            </a:r>
            <a:r>
              <a:rPr lang="en-US" baseline="-25000">
                <a:latin typeface="Times New Roman" charset="0"/>
              </a:rPr>
              <a:t>r</a:t>
            </a:r>
            <a:r>
              <a:rPr lang="en-US">
                <a:latin typeface="Times New Roman" charset="0"/>
              </a:rPr>
              <a:t>(C) =false. S= S</a:t>
            </a:r>
            <a:r>
              <a:rPr lang="en-US" baseline="30000">
                <a:latin typeface="Times New Roman" charset="0"/>
              </a:rPr>
              <a:t>t </a:t>
            </a:r>
            <a:r>
              <a:rPr lang="en-US">
                <a:latin typeface="Times New Roman" charset="0"/>
                <a:sym typeface="Symbol" charset="0"/>
              </a:rPr>
              <a:t></a:t>
            </a:r>
            <a:r>
              <a:rPr lang="en-US">
                <a:latin typeface="Times New Roman" charset="0"/>
              </a:rPr>
              <a:t> S</a:t>
            </a:r>
            <a:r>
              <a:rPr lang="en-US" baseline="30000">
                <a:latin typeface="Times New Roman" charset="0"/>
              </a:rPr>
              <a:t>f</a:t>
            </a:r>
            <a:r>
              <a:rPr lang="en-US">
                <a:latin typeface="Times New Roman" charset="0"/>
              </a:rPr>
              <a:t>.</a:t>
            </a:r>
            <a:endParaRPr lang="en-US" baseline="30000">
              <a:latin typeface="Times New Roman" charset="0"/>
            </a:endParaRPr>
          </a:p>
        </p:txBody>
      </p:sp>
    </p:spTree>
    <p:extLst>
      <p:ext uri="{BB962C8B-B14F-4D97-AF65-F5344CB8AC3E}">
        <p14:creationId xmlns:p14="http://schemas.microsoft.com/office/powerpoint/2010/main" val="280918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8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89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8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p:bldP spid="638983" grpId="0"/>
      <p:bldP spid="63898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sz="3600">
                <a:latin typeface="Arial" charset="0"/>
              </a:rPr>
              <a:t>Predicate constraints: Example</a:t>
            </a:r>
            <a:endParaRPr lang="en-US">
              <a:latin typeface="Arial" charset="0"/>
            </a:endParaRPr>
          </a:p>
        </p:txBody>
      </p:sp>
      <p:sp>
        <p:nvSpPr>
          <p:cNvPr id="636931" name="Text Box 3"/>
          <p:cNvSpPr txBox="1">
            <a:spLocks noChangeArrowheads="1"/>
          </p:cNvSpPr>
          <p:nvPr/>
        </p:nvSpPr>
        <p:spPr bwMode="auto">
          <a:xfrm>
            <a:off x="349119" y="2179639"/>
            <a:ext cx="878813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predicate </a:t>
            </a:r>
            <a:r>
              <a:rPr lang="en-US" dirty="0" err="1">
                <a:latin typeface="Times New Roman" charset="0"/>
              </a:rPr>
              <a:t>p</a:t>
            </a:r>
            <a:r>
              <a:rPr lang="en-US" baseline="-25000" dirty="0" err="1">
                <a:latin typeface="Times New Roman" charset="0"/>
              </a:rPr>
              <a:t>r</a:t>
            </a:r>
            <a:r>
              <a:rPr lang="en-US" dirty="0">
                <a:latin typeface="Times New Roman" charset="0"/>
              </a:rPr>
              <a:t>: b</a:t>
            </a:r>
            <a:r>
              <a:rPr lang="en-US" dirty="0">
                <a:latin typeface="Times New Roman" charset="0"/>
                <a:sym typeface="Symbol" charset="0"/>
              </a:rPr>
              <a:t></a:t>
            </a:r>
            <a:r>
              <a:rPr lang="en-US" dirty="0">
                <a:latin typeface="Times New Roman" charset="0"/>
              </a:rPr>
              <a:t> (r&lt;s) </a:t>
            </a:r>
            <a:r>
              <a:rPr lang="en-US" dirty="0">
                <a:latin typeface="Times New Roman" charset="0"/>
                <a:sym typeface="Symbol" charset="0"/>
              </a:rPr>
              <a:t></a:t>
            </a:r>
            <a:r>
              <a:rPr lang="en-US" dirty="0">
                <a:latin typeface="Times New Roman" charset="0"/>
              </a:rPr>
              <a:t> (</a:t>
            </a:r>
            <a:r>
              <a:rPr lang="en-US" dirty="0" err="1">
                <a:latin typeface="Times New Roman" charset="0"/>
              </a:rPr>
              <a:t>u</a:t>
            </a:r>
            <a:r>
              <a:rPr lang="en-US" dirty="0" err="1">
                <a:latin typeface="Times New Roman" charset="0"/>
                <a:sym typeface="Symbol" charset="0"/>
              </a:rPr>
              <a:t></a:t>
            </a:r>
            <a:r>
              <a:rPr lang="en-US" dirty="0" err="1">
                <a:latin typeface="Times New Roman" charset="0"/>
              </a:rPr>
              <a:t>v</a:t>
            </a:r>
            <a:r>
              <a:rPr lang="en-US" dirty="0">
                <a:latin typeface="Times New Roman" charset="0"/>
              </a:rPr>
              <a:t>)  and a constraint C: (t, =, &gt;). The following test case</a:t>
            </a:r>
            <a:r>
              <a:rPr lang="en-US" dirty="0">
                <a:solidFill>
                  <a:schemeClr val="hlink"/>
                </a:solidFill>
                <a:latin typeface="Times New Roman" charset="0"/>
              </a:rPr>
              <a:t> satisfies</a:t>
            </a:r>
            <a:r>
              <a:rPr lang="en-US" dirty="0">
                <a:latin typeface="Times New Roman" charset="0"/>
              </a:rPr>
              <a:t> C for p</a:t>
            </a:r>
            <a:r>
              <a:rPr lang="en-US" baseline="-25000" dirty="0">
                <a:latin typeface="Times New Roman" charset="0"/>
              </a:rPr>
              <a:t>r</a:t>
            </a:r>
            <a:r>
              <a:rPr lang="en-US" dirty="0">
                <a:latin typeface="Times New Roman" charset="0"/>
              </a:rPr>
              <a:t>.</a:t>
            </a:r>
          </a:p>
        </p:txBody>
      </p:sp>
      <p:sp>
        <p:nvSpPr>
          <p:cNvPr id="636932" name="Text Box 4"/>
          <p:cNvSpPr txBox="1">
            <a:spLocks noChangeArrowheads="1"/>
          </p:cNvSpPr>
          <p:nvPr/>
        </p:nvSpPr>
        <p:spPr bwMode="auto">
          <a:xfrm>
            <a:off x="1484181" y="3370263"/>
            <a:ext cx="6861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&lt;b=true, r=1, s=1, u=1, v=0&gt;</a:t>
            </a:r>
          </a:p>
        </p:txBody>
      </p:sp>
      <p:sp>
        <p:nvSpPr>
          <p:cNvPr id="636933" name="Text Box 5"/>
          <p:cNvSpPr txBox="1">
            <a:spLocks noChangeArrowheads="1"/>
          </p:cNvSpPr>
          <p:nvPr/>
        </p:nvSpPr>
        <p:spPr bwMode="auto">
          <a:xfrm>
            <a:off x="1484181" y="4929188"/>
            <a:ext cx="6861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&lt;b=true, r=1, s=2, u=1, v=2&gt;</a:t>
            </a:r>
          </a:p>
        </p:txBody>
      </p:sp>
      <p:sp>
        <p:nvSpPr>
          <p:cNvPr id="636934" name="Text Box 6"/>
          <p:cNvSpPr txBox="1">
            <a:spLocks noChangeArrowheads="1"/>
          </p:cNvSpPr>
          <p:nvPr/>
        </p:nvSpPr>
        <p:spPr bwMode="auto">
          <a:xfrm>
            <a:off x="349119" y="4059238"/>
            <a:ext cx="8788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The following test case </a:t>
            </a:r>
            <a:r>
              <a:rPr lang="en-US">
                <a:solidFill>
                  <a:schemeClr val="hlink"/>
                </a:solidFill>
                <a:latin typeface="Times New Roman" charset="0"/>
              </a:rPr>
              <a:t>does not</a:t>
            </a:r>
            <a:r>
              <a:rPr lang="en-US">
                <a:latin typeface="Times New Roman" charset="0"/>
              </a:rPr>
              <a:t> satisfy C for p</a:t>
            </a:r>
            <a:r>
              <a:rPr lang="en-US" baseline="-25000">
                <a:latin typeface="Times New Roman" charset="0"/>
              </a:rPr>
              <a:t>r</a:t>
            </a:r>
            <a:r>
              <a:rPr lang="en-US">
                <a:latin typeface="Times New Roman" charset="0"/>
              </a:rPr>
              <a:t>.</a:t>
            </a:r>
          </a:p>
        </p:txBody>
      </p:sp>
    </p:spTree>
    <p:extLst>
      <p:ext uri="{BB962C8B-B14F-4D97-AF65-F5344CB8AC3E}">
        <p14:creationId xmlns:p14="http://schemas.microsoft.com/office/powerpoint/2010/main" val="3164635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6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69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6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p:bldP spid="636932" grpId="0"/>
      <p:bldP spid="636933" grpId="0"/>
      <p:bldP spid="63693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0" y="2636838"/>
            <a:ext cx="5113338" cy="1223962"/>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a:p>
            <a:pPr eaLnBrk="1" hangingPunct="1">
              <a:buFont typeface="Monotype Sorts" charset="0"/>
              <a:buNone/>
            </a:pPr>
            <a:endParaRPr lang="en-US" dirty="0" smtClean="0">
              <a:solidFill>
                <a:schemeClr val="folHlink"/>
              </a:solidFill>
              <a:latin typeface="Century Gothic" charset="0"/>
              <a:ea typeface="Osaka" charset="0"/>
              <a:cs typeface="Osaka" charset="0"/>
            </a:endParaRPr>
          </a:p>
          <a:p>
            <a:pPr eaLnBrk="1" hangingPunct="1">
              <a:buFont typeface="Monotype Sorts" charset="0"/>
              <a:buNone/>
            </a:pPr>
            <a:r>
              <a:rPr lang="en-US" dirty="0" smtClean="0">
                <a:solidFill>
                  <a:schemeClr val="folHlink"/>
                </a:solidFill>
                <a:latin typeface="Century Gothic" charset="0"/>
                <a:ea typeface="Osaka" charset="0"/>
                <a:cs typeface="Osaka" charset="0"/>
              </a:rPr>
              <a:t>	4.4.3: Predicate testing criteria</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874823640"/>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z="3600">
                <a:latin typeface="Arial" charset="0"/>
              </a:rPr>
              <a:t>Predicate testing: criteria</a:t>
            </a:r>
            <a:endParaRPr lang="en-US">
              <a:latin typeface="Arial" charset="0"/>
            </a:endParaRPr>
          </a:p>
        </p:txBody>
      </p:sp>
      <p:sp>
        <p:nvSpPr>
          <p:cNvPr id="641027" name="Text Box 3"/>
          <p:cNvSpPr txBox="1">
            <a:spLocks noChangeArrowheads="1"/>
          </p:cNvSpPr>
          <p:nvPr/>
        </p:nvSpPr>
        <p:spPr bwMode="auto">
          <a:xfrm>
            <a:off x="272480" y="5013176"/>
            <a:ext cx="9283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We will discuss three such criteria named BOR, BRO, and BRE.</a:t>
            </a:r>
          </a:p>
        </p:txBody>
      </p:sp>
      <p:sp>
        <p:nvSpPr>
          <p:cNvPr id="641031" name="Text Box 7"/>
          <p:cNvSpPr txBox="1">
            <a:spLocks noChangeArrowheads="1"/>
          </p:cNvSpPr>
          <p:nvPr/>
        </p:nvSpPr>
        <p:spPr bwMode="auto">
          <a:xfrm>
            <a:off x="272480" y="1916832"/>
            <a:ext cx="9283435"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Given a predicate </a:t>
            </a:r>
            <a:r>
              <a:rPr lang="en-US" dirty="0" err="1">
                <a:latin typeface="Times New Roman" charset="0"/>
              </a:rPr>
              <a:t>p</a:t>
            </a:r>
            <a:r>
              <a:rPr lang="en-US" baseline="-25000" dirty="0" err="1">
                <a:latin typeface="Times New Roman" charset="0"/>
              </a:rPr>
              <a:t>r</a:t>
            </a:r>
            <a:r>
              <a:rPr lang="en-US" dirty="0">
                <a:latin typeface="Times New Roman" charset="0"/>
              </a:rPr>
              <a:t>, we want to generate a test set T such that</a:t>
            </a:r>
          </a:p>
          <a:p>
            <a:endParaRPr lang="en-US" dirty="0">
              <a:latin typeface="Times New Roman" charset="0"/>
            </a:endParaRPr>
          </a:p>
          <a:p>
            <a:pPr>
              <a:buFont typeface="Arial" charset="0"/>
              <a:buChar char="•"/>
            </a:pPr>
            <a:r>
              <a:rPr lang="en-US" dirty="0">
                <a:latin typeface="Times New Roman" charset="0"/>
              </a:rPr>
              <a:t>T is </a:t>
            </a:r>
            <a:r>
              <a:rPr lang="en-US" dirty="0">
                <a:solidFill>
                  <a:schemeClr val="hlink"/>
                </a:solidFill>
                <a:latin typeface="Times New Roman" charset="0"/>
              </a:rPr>
              <a:t>minimal</a:t>
            </a:r>
            <a:r>
              <a:rPr lang="en-US" dirty="0">
                <a:latin typeface="Times New Roman" charset="0"/>
              </a:rPr>
              <a:t> and </a:t>
            </a:r>
          </a:p>
          <a:p>
            <a:pPr>
              <a:lnSpc>
                <a:spcPts val="3600"/>
              </a:lnSpc>
              <a:buFont typeface="Arial" charset="0"/>
              <a:buChar char="•"/>
            </a:pPr>
            <a:r>
              <a:rPr lang="en-US" dirty="0">
                <a:latin typeface="Times New Roman" charset="0"/>
              </a:rPr>
              <a:t>T </a:t>
            </a:r>
            <a:r>
              <a:rPr lang="en-US" dirty="0">
                <a:solidFill>
                  <a:schemeClr val="hlink"/>
                </a:solidFill>
                <a:latin typeface="Times New Roman" charset="0"/>
              </a:rPr>
              <a:t>guarantees the detection of any fault</a:t>
            </a:r>
            <a:r>
              <a:rPr lang="en-US" dirty="0">
                <a:latin typeface="Times New Roman" charset="0"/>
              </a:rPr>
              <a:t> in the implementation of </a:t>
            </a:r>
            <a:r>
              <a:rPr lang="en-US" dirty="0" err="1">
                <a:latin typeface="Times New Roman" charset="0"/>
              </a:rPr>
              <a:t>p</a:t>
            </a:r>
            <a:r>
              <a:rPr lang="en-US" baseline="-25000" dirty="0" err="1">
                <a:latin typeface="Times New Roman" charset="0"/>
              </a:rPr>
              <a:t>r</a:t>
            </a:r>
            <a:r>
              <a:rPr lang="en-US" dirty="0">
                <a:latin typeface="Times New Roman" charset="0"/>
              </a:rPr>
              <a:t>; faults correspond to the fault model we discussed earlier. </a:t>
            </a:r>
            <a:endParaRPr lang="en-US" baseline="-25000" dirty="0">
              <a:latin typeface="Times New Roman" charset="0"/>
            </a:endParaRPr>
          </a:p>
        </p:txBody>
      </p:sp>
    </p:spTree>
    <p:extLst>
      <p:ext uri="{BB962C8B-B14F-4D97-AF65-F5344CB8AC3E}">
        <p14:creationId xmlns:p14="http://schemas.microsoft.com/office/powerpoint/2010/main" val="2038553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p:bldP spid="64103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sz="3600">
                <a:latin typeface="Arial" charset="0"/>
              </a:rPr>
              <a:t>Predicate testing: </a:t>
            </a:r>
            <a:r>
              <a:rPr lang="en-US" sz="3600">
                <a:solidFill>
                  <a:schemeClr val="hlink"/>
                </a:solidFill>
                <a:latin typeface="Arial" charset="0"/>
              </a:rPr>
              <a:t>BOR</a:t>
            </a:r>
            <a:r>
              <a:rPr lang="en-US" sz="3600">
                <a:latin typeface="Arial" charset="0"/>
              </a:rPr>
              <a:t> testing criterion</a:t>
            </a:r>
            <a:endParaRPr lang="en-US">
              <a:latin typeface="Arial" charset="0"/>
            </a:endParaRPr>
          </a:p>
        </p:txBody>
      </p:sp>
      <p:sp>
        <p:nvSpPr>
          <p:cNvPr id="232451" name="Text Box 4"/>
          <p:cNvSpPr txBox="1">
            <a:spLocks noChangeArrowheads="1"/>
          </p:cNvSpPr>
          <p:nvPr/>
        </p:nvSpPr>
        <p:spPr bwMode="auto">
          <a:xfrm>
            <a:off x="256250" y="2332039"/>
            <a:ext cx="9283435"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	A </a:t>
            </a:r>
            <a:r>
              <a:rPr lang="en-US" dirty="0">
                <a:latin typeface="Times New Roman" charset="0"/>
              </a:rPr>
              <a:t>test set T that satisfies the BOR testing criterion for a compound predicate </a:t>
            </a:r>
            <a:r>
              <a:rPr lang="en-US" dirty="0" err="1">
                <a:latin typeface="Times New Roman" charset="0"/>
              </a:rPr>
              <a:t>p</a:t>
            </a:r>
            <a:r>
              <a:rPr lang="en-US" baseline="-25000" dirty="0" err="1">
                <a:latin typeface="Times New Roman" charset="0"/>
              </a:rPr>
              <a:t>r</a:t>
            </a:r>
            <a:r>
              <a:rPr lang="en-US" dirty="0">
                <a:latin typeface="Times New Roman" charset="0"/>
              </a:rPr>
              <a:t>, guarantees the detection of </a:t>
            </a:r>
            <a:r>
              <a:rPr lang="en-US" dirty="0">
                <a:solidFill>
                  <a:srgbClr val="FF0000"/>
                </a:solidFill>
                <a:latin typeface="Times New Roman" charset="0"/>
              </a:rPr>
              <a:t>single</a:t>
            </a:r>
            <a:r>
              <a:rPr lang="en-US" dirty="0">
                <a:latin typeface="Times New Roman" charset="0"/>
              </a:rPr>
              <a:t> or </a:t>
            </a:r>
            <a:r>
              <a:rPr lang="en-US" dirty="0">
                <a:solidFill>
                  <a:srgbClr val="FF0000"/>
                </a:solidFill>
                <a:latin typeface="Times New Roman" charset="0"/>
              </a:rPr>
              <a:t>multiple</a:t>
            </a:r>
            <a:r>
              <a:rPr lang="en-US" dirty="0">
                <a:latin typeface="Times New Roman" charset="0"/>
              </a:rPr>
              <a:t> Boolean operator faults in the implementation of p</a:t>
            </a:r>
            <a:r>
              <a:rPr lang="en-US" baseline="-25000" dirty="0">
                <a:latin typeface="Times New Roman" charset="0"/>
              </a:rPr>
              <a:t>r</a:t>
            </a:r>
            <a:r>
              <a:rPr lang="en-US" dirty="0">
                <a:latin typeface="Times New Roman" charset="0"/>
              </a:rPr>
              <a:t>. </a:t>
            </a:r>
          </a:p>
          <a:p>
            <a:pPr>
              <a:lnSpc>
                <a:spcPts val="3600"/>
              </a:lnSpc>
            </a:pPr>
            <a:r>
              <a:rPr lang="en-US" dirty="0" smtClean="0">
                <a:latin typeface="Times New Roman" charset="0"/>
              </a:rPr>
              <a:t>	T </a:t>
            </a:r>
            <a:r>
              <a:rPr lang="en-US" dirty="0">
                <a:latin typeface="Times New Roman" charset="0"/>
              </a:rPr>
              <a:t>is  referred to as  a BOR-adequate test set and sometimes written as T</a:t>
            </a:r>
            <a:r>
              <a:rPr lang="en-US" baseline="-25000" dirty="0">
                <a:latin typeface="Times New Roman" charset="0"/>
              </a:rPr>
              <a:t>BOR</a:t>
            </a:r>
            <a:r>
              <a:rPr lang="en-US" dirty="0">
                <a:latin typeface="Times New Roman" charset="0"/>
              </a:rPr>
              <a:t>.</a:t>
            </a:r>
          </a:p>
        </p:txBody>
      </p:sp>
    </p:spTree>
    <p:extLst>
      <p:ext uri="{BB962C8B-B14F-4D97-AF65-F5344CB8AC3E}">
        <p14:creationId xmlns:p14="http://schemas.microsoft.com/office/powerpoint/2010/main" val="306472486"/>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sz="3600">
                <a:latin typeface="Arial" charset="0"/>
              </a:rPr>
              <a:t>Predicate testing: BRO testing criterion</a:t>
            </a:r>
            <a:endParaRPr lang="en-US">
              <a:latin typeface="Arial" charset="0"/>
            </a:endParaRPr>
          </a:p>
        </p:txBody>
      </p:sp>
      <p:sp>
        <p:nvSpPr>
          <p:cNvPr id="234499" name="Text Box 3"/>
          <p:cNvSpPr txBox="1">
            <a:spLocks noChangeArrowheads="1"/>
          </p:cNvSpPr>
          <p:nvPr/>
        </p:nvSpPr>
        <p:spPr bwMode="auto">
          <a:xfrm>
            <a:off x="256250" y="2332038"/>
            <a:ext cx="928343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	A </a:t>
            </a:r>
            <a:r>
              <a:rPr lang="en-US" dirty="0">
                <a:latin typeface="Times New Roman" charset="0"/>
              </a:rPr>
              <a:t>test set </a:t>
            </a:r>
            <a:r>
              <a:rPr lang="en-US" dirty="0">
                <a:solidFill>
                  <a:srgbClr val="FF0000"/>
                </a:solidFill>
                <a:latin typeface="Times New Roman" charset="0"/>
              </a:rPr>
              <a:t>T</a:t>
            </a:r>
            <a:r>
              <a:rPr lang="en-US" dirty="0">
                <a:latin typeface="Times New Roman" charset="0"/>
              </a:rPr>
              <a:t> that satisfies the BRO testing criterion for a compound predicate </a:t>
            </a:r>
            <a:r>
              <a:rPr lang="en-US" dirty="0" err="1">
                <a:latin typeface="Times New Roman" charset="0"/>
              </a:rPr>
              <a:t>p</a:t>
            </a:r>
            <a:r>
              <a:rPr lang="en-US" baseline="-25000" dirty="0" err="1">
                <a:latin typeface="Times New Roman" charset="0"/>
              </a:rPr>
              <a:t>r</a:t>
            </a:r>
            <a:r>
              <a:rPr lang="en-US" dirty="0">
                <a:latin typeface="Times New Roman" charset="0"/>
              </a:rPr>
              <a:t>, guarantees the detection of </a:t>
            </a:r>
            <a:r>
              <a:rPr lang="en-US" dirty="0">
                <a:solidFill>
                  <a:srgbClr val="FF0000"/>
                </a:solidFill>
                <a:latin typeface="Times New Roman" charset="0"/>
              </a:rPr>
              <a:t>single</a:t>
            </a:r>
            <a:r>
              <a:rPr lang="en-US" dirty="0">
                <a:latin typeface="Times New Roman" charset="0"/>
              </a:rPr>
              <a:t> </a:t>
            </a:r>
            <a:r>
              <a:rPr lang="en-US" dirty="0" smtClean="0">
                <a:latin typeface="Times New Roman" charset="0"/>
              </a:rPr>
              <a:t>Boolean </a:t>
            </a:r>
            <a:r>
              <a:rPr lang="en-US" dirty="0">
                <a:latin typeface="Times New Roman" charset="0"/>
              </a:rPr>
              <a:t>operator  and relational operator faults in the implementation of p</a:t>
            </a:r>
            <a:r>
              <a:rPr lang="en-US" baseline="-25000" dirty="0">
                <a:latin typeface="Times New Roman" charset="0"/>
              </a:rPr>
              <a:t>r</a:t>
            </a:r>
            <a:r>
              <a:rPr lang="en-US" dirty="0">
                <a:latin typeface="Times New Roman" charset="0"/>
              </a:rPr>
              <a:t>. </a:t>
            </a:r>
          </a:p>
          <a:p>
            <a:endParaRPr lang="en-US" dirty="0">
              <a:latin typeface="Times New Roman" charset="0"/>
            </a:endParaRPr>
          </a:p>
          <a:p>
            <a:r>
              <a:rPr lang="en-US" dirty="0" smtClean="0">
                <a:latin typeface="Times New Roman" charset="0"/>
              </a:rPr>
              <a:t>	</a:t>
            </a:r>
            <a:r>
              <a:rPr lang="en-US" dirty="0" smtClean="0">
                <a:solidFill>
                  <a:srgbClr val="FF0000"/>
                </a:solidFill>
                <a:latin typeface="Times New Roman" charset="0"/>
              </a:rPr>
              <a:t>T</a:t>
            </a:r>
            <a:r>
              <a:rPr lang="en-US" dirty="0" smtClean="0">
                <a:latin typeface="Times New Roman" charset="0"/>
              </a:rPr>
              <a:t> </a:t>
            </a:r>
            <a:r>
              <a:rPr lang="en-US" dirty="0">
                <a:latin typeface="Times New Roman" charset="0"/>
              </a:rPr>
              <a:t>is  referred to as  a BRO-adequate test set and sometimes written as T</a:t>
            </a:r>
            <a:r>
              <a:rPr lang="en-US" baseline="-25000" dirty="0">
                <a:latin typeface="Times New Roman" charset="0"/>
              </a:rPr>
              <a:t>BRO</a:t>
            </a:r>
            <a:r>
              <a:rPr lang="en-US" dirty="0">
                <a:latin typeface="Times New Roman" charset="0"/>
              </a:rPr>
              <a:t>.</a:t>
            </a:r>
          </a:p>
        </p:txBody>
      </p:sp>
    </p:spTree>
    <p:extLst>
      <p:ext uri="{BB962C8B-B14F-4D97-AF65-F5344CB8AC3E}">
        <p14:creationId xmlns:p14="http://schemas.microsoft.com/office/powerpoint/2010/main" val="2955516186"/>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sz="3600">
                <a:latin typeface="Arial" charset="0"/>
              </a:rPr>
              <a:t>Predicate testing: BRE testing criterion</a:t>
            </a:r>
            <a:endParaRPr lang="en-US">
              <a:latin typeface="Arial" charset="0"/>
            </a:endParaRPr>
          </a:p>
        </p:txBody>
      </p:sp>
      <p:sp>
        <p:nvSpPr>
          <p:cNvPr id="236547" name="Text Box 3"/>
          <p:cNvSpPr txBox="1">
            <a:spLocks noChangeArrowheads="1"/>
          </p:cNvSpPr>
          <p:nvPr/>
        </p:nvSpPr>
        <p:spPr bwMode="auto">
          <a:xfrm>
            <a:off x="272480" y="1916832"/>
            <a:ext cx="9283435"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	A </a:t>
            </a:r>
            <a:r>
              <a:rPr lang="en-US" dirty="0">
                <a:latin typeface="Times New Roman" charset="0"/>
              </a:rPr>
              <a:t>test set </a:t>
            </a:r>
            <a:r>
              <a:rPr lang="en-US" dirty="0">
                <a:solidFill>
                  <a:srgbClr val="FF0000"/>
                </a:solidFill>
                <a:latin typeface="Times New Roman" charset="0"/>
              </a:rPr>
              <a:t>T</a:t>
            </a:r>
            <a:r>
              <a:rPr lang="en-US" dirty="0">
                <a:latin typeface="Times New Roman" charset="0"/>
              </a:rPr>
              <a:t> that satisfies the BRE testing criterion for a compound predicate </a:t>
            </a:r>
            <a:r>
              <a:rPr lang="en-US" dirty="0" err="1">
                <a:latin typeface="Times New Roman" charset="0"/>
              </a:rPr>
              <a:t>p</a:t>
            </a:r>
            <a:r>
              <a:rPr lang="en-US" baseline="-25000" dirty="0" err="1">
                <a:latin typeface="Times New Roman" charset="0"/>
              </a:rPr>
              <a:t>r</a:t>
            </a:r>
            <a:r>
              <a:rPr lang="en-US" dirty="0">
                <a:latin typeface="Times New Roman" charset="0"/>
              </a:rPr>
              <a:t>, guarantees the detection of </a:t>
            </a:r>
            <a:r>
              <a:rPr lang="en-US" dirty="0">
                <a:solidFill>
                  <a:srgbClr val="FF0000"/>
                </a:solidFill>
                <a:latin typeface="Times New Roman" charset="0"/>
              </a:rPr>
              <a:t>single</a:t>
            </a:r>
            <a:r>
              <a:rPr lang="en-US" dirty="0">
                <a:latin typeface="Times New Roman" charset="0"/>
              </a:rPr>
              <a:t> </a:t>
            </a:r>
            <a:r>
              <a:rPr lang="en-US" dirty="0" smtClean="0">
                <a:latin typeface="Times New Roman" charset="0"/>
              </a:rPr>
              <a:t>Boolean </a:t>
            </a:r>
            <a:r>
              <a:rPr lang="en-US" dirty="0">
                <a:latin typeface="Times New Roman" charset="0"/>
              </a:rPr>
              <a:t>operator, relational expression,  and arithmetic expression faults in the implementation of p</a:t>
            </a:r>
            <a:r>
              <a:rPr lang="en-US" baseline="-25000" dirty="0">
                <a:latin typeface="Times New Roman" charset="0"/>
              </a:rPr>
              <a:t>r</a:t>
            </a:r>
            <a:r>
              <a:rPr lang="en-US" dirty="0">
                <a:latin typeface="Times New Roman" charset="0"/>
              </a:rPr>
              <a:t>. </a:t>
            </a:r>
          </a:p>
          <a:p>
            <a:pPr>
              <a:lnSpc>
                <a:spcPts val="3600"/>
              </a:lnSpc>
            </a:pPr>
            <a:r>
              <a:rPr lang="en-US" dirty="0" smtClean="0">
                <a:latin typeface="Times New Roman" charset="0"/>
              </a:rPr>
              <a:t>	</a:t>
            </a:r>
            <a:r>
              <a:rPr lang="en-US" dirty="0" smtClean="0">
                <a:solidFill>
                  <a:srgbClr val="FF0000"/>
                </a:solidFill>
                <a:latin typeface="Times New Roman" charset="0"/>
              </a:rPr>
              <a:t>T</a:t>
            </a:r>
            <a:r>
              <a:rPr lang="en-US" dirty="0" smtClean="0">
                <a:latin typeface="Times New Roman" charset="0"/>
              </a:rPr>
              <a:t> </a:t>
            </a:r>
            <a:r>
              <a:rPr lang="en-US" dirty="0">
                <a:latin typeface="Times New Roman" charset="0"/>
              </a:rPr>
              <a:t>is  referred to as  a BRE-adequate test set and sometimes written as T</a:t>
            </a:r>
            <a:r>
              <a:rPr lang="en-US" baseline="-25000" dirty="0">
                <a:latin typeface="Times New Roman" charset="0"/>
              </a:rPr>
              <a:t>BRE</a:t>
            </a:r>
            <a:r>
              <a:rPr lang="en-US" dirty="0">
                <a:latin typeface="Times New Roman" charset="0"/>
              </a:rPr>
              <a:t>.</a:t>
            </a:r>
          </a:p>
        </p:txBody>
      </p:sp>
    </p:spTree>
    <p:extLst>
      <p:ext uri="{BB962C8B-B14F-4D97-AF65-F5344CB8AC3E}">
        <p14:creationId xmlns:p14="http://schemas.microsoft.com/office/powerpoint/2010/main" val="582500371"/>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z="3600">
                <a:latin typeface="Arial" charset="0"/>
              </a:rPr>
              <a:t>Predicate testing: guaranteeing fault detection</a:t>
            </a:r>
            <a:endParaRPr lang="en-US">
              <a:latin typeface="Arial" charset="0"/>
            </a:endParaRPr>
          </a:p>
        </p:txBody>
      </p:sp>
      <p:sp>
        <p:nvSpPr>
          <p:cNvPr id="649220" name="Text Box 4"/>
          <p:cNvSpPr txBox="1">
            <a:spLocks noChangeArrowheads="1"/>
          </p:cNvSpPr>
          <p:nvPr/>
        </p:nvSpPr>
        <p:spPr bwMode="auto">
          <a:xfrm>
            <a:off x="272480" y="2060848"/>
            <a:ext cx="928343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	Let   </a:t>
            </a:r>
            <a:r>
              <a:rPr lang="en-US" dirty="0" err="1">
                <a:solidFill>
                  <a:srgbClr val="FF0000"/>
                </a:solidFill>
                <a:latin typeface="Times New Roman" charset="0"/>
              </a:rPr>
              <a:t>T</a:t>
            </a:r>
            <a:r>
              <a:rPr lang="en-US" baseline="-25000" dirty="0" err="1">
                <a:solidFill>
                  <a:srgbClr val="FF0000"/>
                </a:solidFill>
                <a:latin typeface="Times New Roman" charset="0"/>
              </a:rPr>
              <a:t>x</a:t>
            </a:r>
            <a:r>
              <a:rPr lang="en-US" dirty="0">
                <a:latin typeface="Times New Roman" charset="0"/>
              </a:rPr>
              <a:t>, x</a:t>
            </a:r>
            <a:r>
              <a:rPr lang="en-US" dirty="0">
                <a:latin typeface="Times New Roman" charset="0"/>
                <a:sym typeface="Symbol" charset="0"/>
              </a:rPr>
              <a:t></a:t>
            </a:r>
            <a:r>
              <a:rPr lang="en-US" dirty="0">
                <a:latin typeface="Times New Roman" charset="0"/>
              </a:rPr>
              <a:t>{BOR, BRO,BRE},  be a test set derived from predicate p</a:t>
            </a:r>
            <a:r>
              <a:rPr lang="en-US" baseline="-25000" dirty="0">
                <a:latin typeface="Times New Roman" charset="0"/>
              </a:rPr>
              <a:t>r</a:t>
            </a:r>
            <a:r>
              <a:rPr lang="en-US" dirty="0">
                <a:latin typeface="Times New Roman" charset="0"/>
              </a:rPr>
              <a:t>. Let </a:t>
            </a:r>
            <a:r>
              <a:rPr lang="en-US" dirty="0" err="1">
                <a:latin typeface="Times New Roman" charset="0"/>
              </a:rPr>
              <a:t>p</a:t>
            </a:r>
            <a:r>
              <a:rPr lang="en-US" baseline="-25000" dirty="0" err="1">
                <a:latin typeface="Times New Roman" charset="0"/>
              </a:rPr>
              <a:t>f</a:t>
            </a:r>
            <a:r>
              <a:rPr lang="en-US" dirty="0">
                <a:latin typeface="Times New Roman" charset="0"/>
              </a:rPr>
              <a:t> be another predicate obtained from </a:t>
            </a:r>
            <a:r>
              <a:rPr lang="en-US" dirty="0" err="1">
                <a:latin typeface="Times New Roman" charset="0"/>
              </a:rPr>
              <a:t>p</a:t>
            </a:r>
            <a:r>
              <a:rPr lang="en-US" baseline="-25000" dirty="0" err="1">
                <a:latin typeface="Times New Roman" charset="0"/>
              </a:rPr>
              <a:t>r</a:t>
            </a:r>
            <a:r>
              <a:rPr lang="en-US" dirty="0">
                <a:latin typeface="Times New Roman" charset="0"/>
              </a:rPr>
              <a:t> by injecting single or multiple faults of one of three kinds:  Boolean operator fault, relational operator fault, and arithmetic expression fault. </a:t>
            </a:r>
          </a:p>
        </p:txBody>
      </p:sp>
      <p:sp>
        <p:nvSpPr>
          <p:cNvPr id="649221" name="Text Box 5"/>
          <p:cNvSpPr txBox="1">
            <a:spLocks noChangeArrowheads="1"/>
          </p:cNvSpPr>
          <p:nvPr/>
        </p:nvSpPr>
        <p:spPr bwMode="auto">
          <a:xfrm>
            <a:off x="272480" y="4380187"/>
            <a:ext cx="827391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	</a:t>
            </a:r>
            <a:r>
              <a:rPr lang="en-US" dirty="0" err="1">
                <a:solidFill>
                  <a:srgbClr val="FF0000"/>
                </a:solidFill>
                <a:latin typeface="Times New Roman" charset="0"/>
              </a:rPr>
              <a:t>T</a:t>
            </a:r>
            <a:r>
              <a:rPr lang="en-US" baseline="-25000" dirty="0" err="1">
                <a:solidFill>
                  <a:srgbClr val="FF0000"/>
                </a:solidFill>
                <a:latin typeface="Times New Roman" charset="0"/>
              </a:rPr>
              <a:t>x</a:t>
            </a:r>
            <a:r>
              <a:rPr lang="en-US" dirty="0">
                <a:latin typeface="Times New Roman" charset="0"/>
              </a:rPr>
              <a:t> is said to guarantee the detection of  faults in </a:t>
            </a:r>
            <a:r>
              <a:rPr lang="en-US" dirty="0" err="1">
                <a:latin typeface="Times New Roman" charset="0"/>
              </a:rPr>
              <a:t>p</a:t>
            </a:r>
            <a:r>
              <a:rPr lang="en-US" baseline="-25000" dirty="0" err="1">
                <a:latin typeface="Times New Roman" charset="0"/>
              </a:rPr>
              <a:t>f</a:t>
            </a:r>
            <a:r>
              <a:rPr lang="en-US" dirty="0">
                <a:latin typeface="Times New Roman" charset="0"/>
              </a:rPr>
              <a:t> if for some </a:t>
            </a:r>
            <a:r>
              <a:rPr lang="en-US" dirty="0" err="1">
                <a:latin typeface="Times New Roman" charset="0"/>
              </a:rPr>
              <a:t>t</a:t>
            </a:r>
            <a:r>
              <a:rPr lang="en-US" dirty="0" err="1">
                <a:latin typeface="Times New Roman" charset="0"/>
                <a:sym typeface="Symbol" charset="0"/>
              </a:rPr>
              <a:t></a:t>
            </a:r>
            <a:r>
              <a:rPr lang="en-US" dirty="0" err="1">
                <a:latin typeface="Times New Roman" charset="0"/>
              </a:rPr>
              <a:t>T</a:t>
            </a:r>
            <a:r>
              <a:rPr lang="en-US" baseline="-25000" dirty="0" err="1">
                <a:latin typeface="Times New Roman" charset="0"/>
              </a:rPr>
              <a:t>x</a:t>
            </a:r>
            <a:r>
              <a:rPr lang="en-US" dirty="0">
                <a:latin typeface="Times New Roman" charset="0"/>
              </a:rPr>
              <a:t>, p(t)≠ </a:t>
            </a:r>
            <a:r>
              <a:rPr lang="en-US" dirty="0" err="1">
                <a:latin typeface="Times New Roman" charset="0"/>
              </a:rPr>
              <a:t>p</a:t>
            </a:r>
            <a:r>
              <a:rPr lang="en-US" baseline="-25000" dirty="0" err="1">
                <a:latin typeface="Times New Roman" charset="0"/>
              </a:rPr>
              <a:t>f</a:t>
            </a:r>
            <a:r>
              <a:rPr lang="en-US" dirty="0">
                <a:latin typeface="Times New Roman" charset="0"/>
              </a:rPr>
              <a:t>(t).</a:t>
            </a:r>
          </a:p>
        </p:txBody>
      </p:sp>
    </p:spTree>
    <p:extLst>
      <p:ext uri="{BB962C8B-B14F-4D97-AF65-F5344CB8AC3E}">
        <p14:creationId xmlns:p14="http://schemas.microsoft.com/office/powerpoint/2010/main" val="4160277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0" grpId="0"/>
      <p:bldP spid="6492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dirty="0">
                <a:latin typeface="Tahoma" charset="0"/>
              </a:rPr>
              <a:t>Valid/Invalid Inputs</a:t>
            </a:r>
            <a:endParaRPr lang="en-US" dirty="0">
              <a:latin typeface="Tahoma" charset="0"/>
            </a:endParaRPr>
          </a:p>
        </p:txBody>
      </p:sp>
      <p:sp>
        <p:nvSpPr>
          <p:cNvPr id="63491" name="Text Box 3"/>
          <p:cNvSpPr txBox="1">
            <a:spLocks noChangeArrowheads="1"/>
          </p:cNvSpPr>
          <p:nvPr/>
        </p:nvSpPr>
        <p:spPr bwMode="auto">
          <a:xfrm>
            <a:off x="632520" y="1340768"/>
            <a:ext cx="8428698" cy="36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The modified requirement for sort  mentions that the</a:t>
            </a:r>
          </a:p>
          <a:p>
            <a:r>
              <a:rPr lang="en-US" dirty="0">
                <a:latin typeface="Times New Roman"/>
                <a:cs typeface="Times New Roman"/>
              </a:rPr>
              <a:t>request characters can be ``A'' and ``D'', but fails to answer the question ``What if the user types a different character ?</a:t>
            </a:r>
            <a:r>
              <a:rPr lang="ja-JP" altLang="en-US" dirty="0">
                <a:latin typeface="Times New Roman"/>
                <a:cs typeface="Times New Roman"/>
              </a:rPr>
              <a:t>’’</a:t>
            </a:r>
            <a:endParaRPr lang="en-US" altLang="ja-JP" dirty="0">
              <a:latin typeface="Times New Roman"/>
              <a:cs typeface="Times New Roman"/>
            </a:endParaRPr>
          </a:p>
          <a:p>
            <a:endParaRPr lang="en-US" dirty="0">
              <a:latin typeface="Times New Roman"/>
              <a:cs typeface="Times New Roman"/>
            </a:endParaRPr>
          </a:p>
          <a:p>
            <a:r>
              <a:rPr lang="en-US" dirty="0">
                <a:latin typeface="Times New Roman"/>
                <a:cs typeface="Times New Roman"/>
              </a:rPr>
              <a:t>When using </a:t>
            </a:r>
            <a:r>
              <a:rPr lang="en-US" b="1" dirty="0">
                <a:latin typeface="Times New Roman"/>
                <a:cs typeface="Times New Roman"/>
              </a:rPr>
              <a:t>sort </a:t>
            </a:r>
            <a:r>
              <a:rPr lang="en-US" dirty="0">
                <a:latin typeface="Times New Roman"/>
                <a:cs typeface="Times New Roman"/>
              </a:rPr>
              <a:t>it is certainly possible for the user to type a</a:t>
            </a:r>
          </a:p>
          <a:p>
            <a:pPr>
              <a:lnSpc>
                <a:spcPts val="3600"/>
              </a:lnSpc>
            </a:pPr>
            <a:r>
              <a:rPr lang="en-US" dirty="0">
                <a:latin typeface="Times New Roman"/>
                <a:cs typeface="Times New Roman"/>
              </a:rPr>
              <a:t>character other than ``A'' and ``D''. Any character other than ``A'</a:t>
            </a:r>
            <a:r>
              <a:rPr lang="ja-JP" altLang="en-US" dirty="0">
                <a:latin typeface="Times New Roman"/>
                <a:cs typeface="Times New Roman"/>
              </a:rPr>
              <a:t>’</a:t>
            </a:r>
            <a:r>
              <a:rPr lang="en-US" altLang="ja-JP" dirty="0">
                <a:latin typeface="Times New Roman"/>
                <a:cs typeface="Times New Roman"/>
              </a:rPr>
              <a:t> and ``D'' is considered as invalid input to </a:t>
            </a:r>
            <a:r>
              <a:rPr lang="en-US" altLang="ja-JP" b="1" dirty="0">
                <a:latin typeface="Times New Roman"/>
                <a:cs typeface="Times New Roman"/>
              </a:rPr>
              <a:t>sort</a:t>
            </a:r>
            <a:r>
              <a:rPr lang="en-US" altLang="ja-JP" dirty="0">
                <a:latin typeface="Times New Roman"/>
                <a:cs typeface="Times New Roman"/>
              </a:rPr>
              <a:t>. </a:t>
            </a:r>
            <a:r>
              <a:rPr lang="en-US" altLang="ja-JP" dirty="0" smtClean="0">
                <a:latin typeface="Times New Roman"/>
                <a:cs typeface="Times New Roman"/>
              </a:rPr>
              <a:t>The </a:t>
            </a:r>
            <a:r>
              <a:rPr lang="en-US" dirty="0" smtClean="0">
                <a:latin typeface="Times New Roman"/>
                <a:cs typeface="Times New Roman"/>
              </a:rPr>
              <a:t>requirement </a:t>
            </a:r>
            <a:r>
              <a:rPr lang="en-US" dirty="0">
                <a:latin typeface="Times New Roman"/>
                <a:cs typeface="Times New Roman"/>
              </a:rPr>
              <a:t>for </a:t>
            </a:r>
            <a:r>
              <a:rPr lang="en-US" b="1" dirty="0">
                <a:latin typeface="Times New Roman"/>
                <a:cs typeface="Times New Roman"/>
              </a:rPr>
              <a:t>sort</a:t>
            </a:r>
            <a:r>
              <a:rPr lang="en-US" dirty="0">
                <a:latin typeface="Times New Roman"/>
                <a:cs typeface="Times New Roman"/>
              </a:rPr>
              <a:t> does not specify what action it should take when an invalid input is encountered</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904510163"/>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en-US" sz="3600">
                <a:latin typeface="Arial" charset="0"/>
              </a:rPr>
              <a:t>Guaranteeing fault detection: example</a:t>
            </a:r>
            <a:endParaRPr lang="en-US">
              <a:latin typeface="Arial" charset="0"/>
            </a:endParaRPr>
          </a:p>
        </p:txBody>
      </p:sp>
      <p:sp>
        <p:nvSpPr>
          <p:cNvPr id="651267" name="Text Box 3"/>
          <p:cNvSpPr txBox="1">
            <a:spLocks noChangeArrowheads="1"/>
          </p:cNvSpPr>
          <p:nvPr/>
        </p:nvSpPr>
        <p:spPr bwMode="auto">
          <a:xfrm>
            <a:off x="560512" y="1628800"/>
            <a:ext cx="3909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Let </a:t>
            </a:r>
            <a:r>
              <a:rPr lang="en-US" dirty="0" err="1">
                <a:latin typeface="Times New Roman" charset="0"/>
              </a:rPr>
              <a:t>p</a:t>
            </a:r>
            <a:r>
              <a:rPr lang="en-US" baseline="-25000" dirty="0" err="1">
                <a:latin typeface="Times New Roman" charset="0"/>
              </a:rPr>
              <a:t>r</a:t>
            </a:r>
            <a:r>
              <a:rPr lang="en-US" dirty="0">
                <a:latin typeface="Times New Roman" charset="0"/>
              </a:rPr>
              <a:t>=a&lt;b </a:t>
            </a:r>
            <a:r>
              <a:rPr lang="en-US" dirty="0">
                <a:latin typeface="Times New Roman" charset="0"/>
                <a:sym typeface="Symbol" charset="0"/>
              </a:rPr>
              <a:t></a:t>
            </a:r>
            <a:r>
              <a:rPr lang="en-US" dirty="0">
                <a:latin typeface="Times New Roman" charset="0"/>
              </a:rPr>
              <a:t> c&gt;d</a:t>
            </a:r>
          </a:p>
        </p:txBody>
      </p:sp>
      <p:sp>
        <p:nvSpPr>
          <p:cNvPr id="651268" name="Text Box 4"/>
          <p:cNvSpPr txBox="1">
            <a:spLocks noChangeArrowheads="1"/>
          </p:cNvSpPr>
          <p:nvPr/>
        </p:nvSpPr>
        <p:spPr bwMode="auto">
          <a:xfrm>
            <a:off x="596627" y="3000401"/>
            <a:ext cx="889820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Let T</a:t>
            </a:r>
            <a:r>
              <a:rPr lang="en-US" baseline="-25000" dirty="0">
                <a:latin typeface="Times New Roman" charset="0"/>
              </a:rPr>
              <a:t>BOR=</a:t>
            </a:r>
            <a:r>
              <a:rPr lang="en-US" dirty="0">
                <a:latin typeface="Times New Roman" charset="0"/>
              </a:rPr>
              <a:t>{t1, t2, t3} is a BOR adequate test set that satisfies S</a:t>
            </a:r>
            <a:r>
              <a:rPr lang="en-US" dirty="0" smtClean="0">
                <a:latin typeface="Times New Roman" charset="0"/>
              </a:rPr>
              <a:t>.</a:t>
            </a:r>
            <a:endParaRPr lang="en-US" dirty="0">
              <a:latin typeface="Times New Roman" charset="0"/>
            </a:endParaRPr>
          </a:p>
          <a:p>
            <a:r>
              <a:rPr lang="en-US" dirty="0">
                <a:latin typeface="Times New Roman" charset="0"/>
              </a:rPr>
              <a:t>t1: &lt;a=1, b=2, c=1, d=0 &gt;; Satisfies (t, t), i.e. a&lt;b is true and </a:t>
            </a:r>
          </a:p>
          <a:p>
            <a:r>
              <a:rPr lang="en-US" dirty="0">
                <a:latin typeface="Times New Roman" charset="0"/>
              </a:rPr>
              <a:t>					c&lt;d is also true. </a:t>
            </a:r>
          </a:p>
          <a:p>
            <a:r>
              <a:rPr lang="en-US" dirty="0">
                <a:latin typeface="Times New Roman" charset="0"/>
              </a:rPr>
              <a:t>t2:  &lt;a=1, b=2, c=1, d=2 &gt;; Satisfies (t, f)</a:t>
            </a:r>
          </a:p>
          <a:p>
            <a:r>
              <a:rPr lang="en-US" dirty="0">
                <a:latin typeface="Times New Roman" charset="0"/>
              </a:rPr>
              <a:t>t3:  &lt;a=1, b=0, c=1, d=0 &gt;; Satisfies (f, t)</a:t>
            </a:r>
          </a:p>
        </p:txBody>
      </p:sp>
      <p:sp>
        <p:nvSpPr>
          <p:cNvPr id="651269" name="Text Box 5"/>
          <p:cNvSpPr txBox="1">
            <a:spLocks noChangeArrowheads="1"/>
          </p:cNvSpPr>
          <p:nvPr/>
        </p:nvSpPr>
        <p:spPr bwMode="auto">
          <a:xfrm>
            <a:off x="579429" y="2305075"/>
            <a:ext cx="63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Constraint set S={(t, t), (t,f), (f, t)}</a:t>
            </a:r>
          </a:p>
        </p:txBody>
      </p:sp>
    </p:spTree>
    <p:extLst>
      <p:ext uri="{BB962C8B-B14F-4D97-AF65-F5344CB8AC3E}">
        <p14:creationId xmlns:p14="http://schemas.microsoft.com/office/powerpoint/2010/main" val="400238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7" grpId="0"/>
      <p:bldP spid="651268" grpId="0"/>
      <p:bldP spid="651269"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en-US" sz="3600">
                <a:latin typeface="Arial" charset="0"/>
              </a:rPr>
              <a:t>Guaranteeing fault detection: </a:t>
            </a:r>
            <a:r>
              <a:rPr lang="en-US" sz="3600">
                <a:solidFill>
                  <a:schemeClr val="hlink"/>
                </a:solidFill>
                <a:latin typeface="Arial" charset="0"/>
              </a:rPr>
              <a:t>In class exercise</a:t>
            </a:r>
            <a:endParaRPr lang="en-US">
              <a:latin typeface="Arial" charset="0"/>
            </a:endParaRPr>
          </a:p>
        </p:txBody>
      </p:sp>
      <p:sp>
        <p:nvSpPr>
          <p:cNvPr id="242691" name="Text Box 4"/>
          <p:cNvSpPr txBox="1">
            <a:spLocks noChangeArrowheads="1"/>
          </p:cNvSpPr>
          <p:nvPr/>
        </p:nvSpPr>
        <p:spPr bwMode="auto">
          <a:xfrm>
            <a:off x="416496" y="2204864"/>
            <a:ext cx="88982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Generate single Boolean operator faults in </a:t>
            </a:r>
          </a:p>
          <a:p>
            <a:r>
              <a:rPr lang="en-US" dirty="0" smtClean="0">
                <a:latin typeface="Times New Roman" charset="0"/>
              </a:rPr>
              <a:t>		</a:t>
            </a:r>
            <a:r>
              <a:rPr lang="en-US" dirty="0" err="1" smtClean="0">
                <a:latin typeface="Times New Roman" charset="0"/>
              </a:rPr>
              <a:t>p</a:t>
            </a:r>
            <a:r>
              <a:rPr lang="en-US" baseline="-25000" dirty="0" err="1" smtClean="0">
                <a:latin typeface="Times New Roman" charset="0"/>
              </a:rPr>
              <a:t>r</a:t>
            </a:r>
            <a:r>
              <a:rPr lang="en-US" dirty="0">
                <a:latin typeface="Times New Roman" charset="0"/>
              </a:rPr>
              <a:t>: a&lt;b </a:t>
            </a:r>
            <a:r>
              <a:rPr lang="en-US" dirty="0">
                <a:latin typeface="Times New Roman" charset="0"/>
                <a:sym typeface="Symbol" charset="0"/>
              </a:rPr>
              <a:t></a:t>
            </a:r>
            <a:r>
              <a:rPr lang="en-US" dirty="0">
                <a:latin typeface="Times New Roman" charset="0"/>
              </a:rPr>
              <a:t> c&gt;d </a:t>
            </a:r>
          </a:p>
          <a:p>
            <a:r>
              <a:rPr lang="en-US" dirty="0">
                <a:latin typeface="Times New Roman" charset="0"/>
              </a:rPr>
              <a:t>and show that T guarantees the detection of each fault.</a:t>
            </a:r>
          </a:p>
        </p:txBody>
      </p:sp>
    </p:spTree>
    <p:extLst>
      <p:ext uri="{BB962C8B-B14F-4D97-AF65-F5344CB8AC3E}">
        <p14:creationId xmlns:p14="http://schemas.microsoft.com/office/powerpoint/2010/main" val="3752332976"/>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0" y="2636838"/>
            <a:ext cx="6121400" cy="1223962"/>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a:p>
            <a:pPr eaLnBrk="1" hangingPunct="1">
              <a:buFont typeface="Monotype Sorts" charset="0"/>
              <a:buNone/>
            </a:pPr>
            <a:endParaRPr lang="en-US" dirty="0" smtClean="0">
              <a:solidFill>
                <a:schemeClr val="folHlink"/>
              </a:solidFill>
              <a:latin typeface="Century Gothic" charset="0"/>
              <a:ea typeface="Osaka" charset="0"/>
              <a:cs typeface="Osaka" charset="0"/>
            </a:endParaRPr>
          </a:p>
          <a:p>
            <a:pPr eaLnBrk="1" hangingPunct="1">
              <a:buFont typeface="Monotype Sorts" charset="0"/>
              <a:buNone/>
            </a:pPr>
            <a:r>
              <a:rPr lang="en-US" dirty="0" smtClean="0">
                <a:solidFill>
                  <a:schemeClr val="folHlink"/>
                </a:solidFill>
                <a:latin typeface="Century Gothic" charset="0"/>
                <a:ea typeface="Osaka" charset="0"/>
                <a:cs typeface="Osaka" charset="0"/>
              </a:rPr>
              <a:t>	4.4.1: BOR, BRO, and BRE adequate tests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874823640"/>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sz="3600" dirty="0">
                <a:latin typeface="Arial" charset="0"/>
              </a:rPr>
              <a:t>Algorithms for generating BOR, BRO, and BRE adequate tests</a:t>
            </a:r>
            <a:endParaRPr lang="en-US" dirty="0">
              <a:latin typeface="Arial" charset="0"/>
            </a:endParaRPr>
          </a:p>
        </p:txBody>
      </p:sp>
      <p:sp>
        <p:nvSpPr>
          <p:cNvPr id="655363" name="Text Box 3"/>
          <p:cNvSpPr txBox="1">
            <a:spLocks noChangeArrowheads="1"/>
          </p:cNvSpPr>
          <p:nvPr/>
        </p:nvSpPr>
        <p:spPr bwMode="auto">
          <a:xfrm>
            <a:off x="375278" y="1916832"/>
            <a:ext cx="8898202"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Define the </a:t>
            </a:r>
            <a:r>
              <a:rPr lang="en-US" dirty="0">
                <a:solidFill>
                  <a:schemeClr val="hlink"/>
                </a:solidFill>
                <a:latin typeface="Times New Roman" charset="0"/>
              </a:rPr>
              <a:t>cross product</a:t>
            </a:r>
            <a:r>
              <a:rPr lang="en-US" dirty="0">
                <a:latin typeface="Times New Roman" charset="0"/>
              </a:rPr>
              <a:t> of two sets A and B </a:t>
            </a:r>
            <a:r>
              <a:rPr lang="en-US" dirty="0" smtClean="0">
                <a:latin typeface="Times New Roman" charset="0"/>
              </a:rPr>
              <a:t> </a:t>
            </a:r>
            <a:r>
              <a:rPr lang="en-US" dirty="0">
                <a:latin typeface="Times New Roman" charset="0"/>
              </a:rPr>
              <a:t>as</a:t>
            </a:r>
            <a:r>
              <a:rPr lang="en-US" dirty="0" smtClean="0">
                <a:latin typeface="Times New Roman" charset="0"/>
              </a:rPr>
              <a:t>:</a:t>
            </a:r>
            <a:endParaRPr lang="en-US" dirty="0">
              <a:latin typeface="Times New Roman" charset="0"/>
            </a:endParaRPr>
          </a:p>
          <a:p>
            <a:pPr>
              <a:lnSpc>
                <a:spcPts val="3600"/>
              </a:lnSpc>
            </a:pPr>
            <a:r>
              <a:rPr lang="en-US" dirty="0" smtClean="0">
                <a:latin typeface="Times New Roman" charset="0"/>
              </a:rPr>
              <a:t>		A</a:t>
            </a:r>
            <a:r>
              <a:rPr lang="en-US" dirty="0">
                <a:latin typeface="Times New Roman" charset="0"/>
                <a:sym typeface="Symbol" charset="0"/>
              </a:rPr>
              <a:t>B={(</a:t>
            </a:r>
            <a:r>
              <a:rPr lang="en-US" dirty="0" err="1">
                <a:latin typeface="Times New Roman" charset="0"/>
                <a:sym typeface="Symbol" charset="0"/>
              </a:rPr>
              <a:t>a,b</a:t>
            </a:r>
            <a:r>
              <a:rPr lang="en-US" dirty="0">
                <a:latin typeface="Times New Roman" charset="0"/>
                <a:sym typeface="Symbol" charset="0"/>
              </a:rPr>
              <a:t>)|</a:t>
            </a:r>
            <a:r>
              <a:rPr lang="en-US" dirty="0" err="1">
                <a:latin typeface="Times New Roman" charset="0"/>
                <a:sym typeface="Symbol" charset="0"/>
              </a:rPr>
              <a:t>aA</a:t>
            </a:r>
            <a:r>
              <a:rPr lang="en-US" dirty="0">
                <a:latin typeface="Times New Roman" charset="0"/>
                <a:sym typeface="Symbol" charset="0"/>
              </a:rPr>
              <a:t> and </a:t>
            </a:r>
            <a:r>
              <a:rPr lang="en-US" dirty="0" err="1">
                <a:latin typeface="Times New Roman" charset="0"/>
                <a:sym typeface="Symbol" charset="0"/>
              </a:rPr>
              <a:t>bB</a:t>
            </a:r>
            <a:r>
              <a:rPr lang="en-US" dirty="0">
                <a:latin typeface="Times New Roman" charset="0"/>
                <a:sym typeface="Symbol" charset="0"/>
              </a:rPr>
              <a:t>}</a:t>
            </a:r>
            <a:endParaRPr lang="en-US" dirty="0">
              <a:latin typeface="Times New Roman" charset="0"/>
            </a:endParaRPr>
          </a:p>
        </p:txBody>
      </p:sp>
      <p:sp>
        <p:nvSpPr>
          <p:cNvPr id="655364" name="Text Box 4"/>
          <p:cNvSpPr txBox="1">
            <a:spLocks noChangeArrowheads="1"/>
          </p:cNvSpPr>
          <p:nvPr/>
        </p:nvSpPr>
        <p:spPr bwMode="auto">
          <a:xfrm>
            <a:off x="416496" y="3645024"/>
            <a:ext cx="8898202"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The </a:t>
            </a:r>
            <a:r>
              <a:rPr lang="en-US" dirty="0">
                <a:solidFill>
                  <a:schemeClr val="hlink"/>
                </a:solidFill>
                <a:latin typeface="Times New Roman" charset="0"/>
              </a:rPr>
              <a:t>onto product</a:t>
            </a:r>
            <a:r>
              <a:rPr lang="en-US" dirty="0">
                <a:latin typeface="Times New Roman" charset="0"/>
              </a:rPr>
              <a:t> of two sets A and B is defined as</a:t>
            </a:r>
            <a:r>
              <a:rPr lang="en-US" dirty="0" smtClean="0">
                <a:latin typeface="Times New Roman" charset="0"/>
              </a:rPr>
              <a:t>:</a:t>
            </a:r>
            <a:endParaRPr lang="en-US" dirty="0">
              <a:latin typeface="Times New Roman" charset="0"/>
            </a:endParaRPr>
          </a:p>
          <a:p>
            <a:pPr>
              <a:lnSpc>
                <a:spcPts val="3600"/>
              </a:lnSpc>
            </a:pPr>
            <a:r>
              <a:rPr lang="en-US" dirty="0" smtClean="0">
                <a:latin typeface="Times New Roman" charset="0"/>
              </a:rPr>
              <a:t>	A</a:t>
            </a:r>
            <a:r>
              <a:rPr lang="en-US" dirty="0">
                <a:latin typeface="Times New Roman" charset="0"/>
                <a:sym typeface="Symbol" charset="0"/>
              </a:rPr>
              <a:t>B={(</a:t>
            </a:r>
            <a:r>
              <a:rPr lang="en-US" dirty="0" err="1">
                <a:latin typeface="Times New Roman" charset="0"/>
                <a:sym typeface="Symbol" charset="0"/>
              </a:rPr>
              <a:t>u,v</a:t>
            </a:r>
            <a:r>
              <a:rPr lang="en-US" dirty="0">
                <a:latin typeface="Times New Roman" charset="0"/>
                <a:sym typeface="Symbol" charset="0"/>
              </a:rPr>
              <a:t>)|</a:t>
            </a:r>
            <a:r>
              <a:rPr lang="en-US" dirty="0" err="1">
                <a:latin typeface="Times New Roman" charset="0"/>
                <a:sym typeface="Symbol" charset="0"/>
              </a:rPr>
              <a:t>uA</a:t>
            </a:r>
            <a:r>
              <a:rPr lang="en-US" dirty="0">
                <a:latin typeface="Times New Roman" charset="0"/>
                <a:sym typeface="Symbol" charset="0"/>
              </a:rPr>
              <a:t>, </a:t>
            </a:r>
            <a:r>
              <a:rPr lang="en-US" dirty="0" err="1">
                <a:latin typeface="Times New Roman" charset="0"/>
                <a:sym typeface="Symbol" charset="0"/>
              </a:rPr>
              <a:t>vB</a:t>
            </a:r>
            <a:r>
              <a:rPr lang="en-US" dirty="0">
                <a:latin typeface="Times New Roman" charset="0"/>
                <a:sym typeface="Symbol" charset="0"/>
              </a:rPr>
              <a:t>, such that each element of A appears at least once as u and each element of B appears once as v.}</a:t>
            </a:r>
            <a:endParaRPr lang="en-US" dirty="0">
              <a:latin typeface="Times New Roman" charset="0"/>
            </a:endParaRPr>
          </a:p>
        </p:txBody>
      </p:sp>
      <p:sp>
        <p:nvSpPr>
          <p:cNvPr id="655365" name="Text Box 5"/>
          <p:cNvSpPr txBox="1">
            <a:spLocks noChangeArrowheads="1"/>
          </p:cNvSpPr>
          <p:nvPr/>
        </p:nvSpPr>
        <p:spPr bwMode="auto">
          <a:xfrm>
            <a:off x="3584848" y="5589240"/>
            <a:ext cx="3623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rPr>
              <a:t>Note that </a:t>
            </a:r>
            <a:r>
              <a:rPr lang="en-US" dirty="0">
                <a:solidFill>
                  <a:schemeClr val="hlink"/>
                </a:solidFill>
                <a:latin typeface="Times New Roman" charset="0"/>
              </a:rPr>
              <a:t>A</a:t>
            </a:r>
            <a:r>
              <a:rPr lang="en-US" dirty="0">
                <a:solidFill>
                  <a:schemeClr val="hlink"/>
                </a:solidFill>
                <a:latin typeface="Times New Roman" charset="0"/>
                <a:sym typeface="Symbol" charset="0"/>
              </a:rPr>
              <a:t>B is a minimal set.</a:t>
            </a:r>
            <a:endParaRPr lang="en-US" dirty="0">
              <a:latin typeface="Times New Roman" charset="0"/>
              <a:sym typeface="Symbol" charset="0"/>
            </a:endParaRPr>
          </a:p>
        </p:txBody>
      </p:sp>
    </p:spTree>
    <p:extLst>
      <p:ext uri="{BB962C8B-B14F-4D97-AF65-F5344CB8AC3E}">
        <p14:creationId xmlns:p14="http://schemas.microsoft.com/office/powerpoint/2010/main" val="2596333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3" grpId="0"/>
      <p:bldP spid="655364" grpId="0"/>
      <p:bldP spid="655365"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en-US" sz="3600">
                <a:latin typeface="Arial" charset="0"/>
              </a:rPr>
              <a:t>Set products: Example</a:t>
            </a:r>
            <a:endParaRPr lang="en-US">
              <a:latin typeface="Arial" charset="0"/>
            </a:endParaRPr>
          </a:p>
        </p:txBody>
      </p:sp>
      <p:sp>
        <p:nvSpPr>
          <p:cNvPr id="657411" name="Text Box 3"/>
          <p:cNvSpPr txBox="1">
            <a:spLocks noChangeArrowheads="1"/>
          </p:cNvSpPr>
          <p:nvPr/>
        </p:nvSpPr>
        <p:spPr bwMode="auto">
          <a:xfrm>
            <a:off x="233892" y="2127250"/>
            <a:ext cx="8898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Let A={t, =, &gt;} and B={f, &lt;}</a:t>
            </a:r>
          </a:p>
        </p:txBody>
      </p:sp>
      <p:sp>
        <p:nvSpPr>
          <p:cNvPr id="657413" name="Text Box 5"/>
          <p:cNvSpPr txBox="1">
            <a:spLocks noChangeArrowheads="1"/>
          </p:cNvSpPr>
          <p:nvPr/>
        </p:nvSpPr>
        <p:spPr bwMode="auto">
          <a:xfrm>
            <a:off x="233892" y="2867025"/>
            <a:ext cx="8898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A</a:t>
            </a:r>
            <a:r>
              <a:rPr lang="en-US">
                <a:latin typeface="Times New Roman" charset="0"/>
                <a:sym typeface="Symbol" charset="0"/>
              </a:rPr>
              <a:t>B={(t, f), (t, &lt;), (=, f), (=, &lt;), (&gt;,f), (&gt;,&lt;)}</a:t>
            </a:r>
            <a:endParaRPr lang="en-US">
              <a:latin typeface="Times New Roman" charset="0"/>
            </a:endParaRPr>
          </a:p>
        </p:txBody>
      </p:sp>
      <p:sp>
        <p:nvSpPr>
          <p:cNvPr id="657414" name="Text Box 6"/>
          <p:cNvSpPr txBox="1">
            <a:spLocks noChangeArrowheads="1"/>
          </p:cNvSpPr>
          <p:nvPr/>
        </p:nvSpPr>
        <p:spPr bwMode="auto">
          <a:xfrm>
            <a:off x="233892" y="3606800"/>
            <a:ext cx="8898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A</a:t>
            </a:r>
            <a:r>
              <a:rPr lang="en-US">
                <a:latin typeface="Times New Roman" charset="0"/>
                <a:sym typeface="Symbol" charset="0"/>
              </a:rPr>
              <a:t>B ={(t, f), (=,&lt;), (&gt;,&lt;)}</a:t>
            </a:r>
          </a:p>
        </p:txBody>
      </p:sp>
      <p:sp>
        <p:nvSpPr>
          <p:cNvPr id="657417" name="Text Box 9"/>
          <p:cNvSpPr txBox="1">
            <a:spLocks noChangeArrowheads="1"/>
          </p:cNvSpPr>
          <p:nvPr/>
        </p:nvSpPr>
        <p:spPr bwMode="auto">
          <a:xfrm>
            <a:off x="2044539" y="4546630"/>
            <a:ext cx="4918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charset="0"/>
              </a:rPr>
              <a:t>Any other possibilities for A</a:t>
            </a:r>
            <a:r>
              <a:rPr lang="en-US" dirty="0">
                <a:solidFill>
                  <a:schemeClr val="hlink"/>
                </a:solidFill>
                <a:latin typeface="Times New Roman" charset="0"/>
                <a:sym typeface="Symbol" charset="0"/>
              </a:rPr>
              <a:t>B</a:t>
            </a:r>
            <a:r>
              <a:rPr lang="en-US" dirty="0">
                <a:solidFill>
                  <a:schemeClr val="hlink"/>
                </a:solidFill>
                <a:latin typeface="Times New Roman" charset="0"/>
              </a:rPr>
              <a:t>?</a:t>
            </a:r>
            <a:endParaRPr lang="en-US" dirty="0">
              <a:latin typeface="Times New Roman" charset="0"/>
            </a:endParaRPr>
          </a:p>
        </p:txBody>
      </p:sp>
    </p:spTree>
    <p:extLst>
      <p:ext uri="{BB962C8B-B14F-4D97-AF65-F5344CB8AC3E}">
        <p14:creationId xmlns:p14="http://schemas.microsoft.com/office/powerpoint/2010/main" val="2604355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74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p:bldP spid="657413" grpId="0"/>
      <p:bldP spid="657414" grpId="0"/>
      <p:bldP spid="657417"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sz="3600">
                <a:latin typeface="Arial" charset="0"/>
              </a:rPr>
              <a:t>Generation of BOR constraint set</a:t>
            </a:r>
            <a:endParaRPr lang="en-US">
              <a:latin typeface="Arial" charset="0"/>
            </a:endParaRPr>
          </a:p>
        </p:txBody>
      </p:sp>
      <p:sp>
        <p:nvSpPr>
          <p:cNvPr id="659459" name="Text Box 3"/>
          <p:cNvSpPr txBox="1">
            <a:spLocks noChangeArrowheads="1"/>
          </p:cNvSpPr>
          <p:nvPr/>
        </p:nvSpPr>
        <p:spPr bwMode="auto">
          <a:xfrm>
            <a:off x="200472" y="1844824"/>
            <a:ext cx="8898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charset="0"/>
              </a:rPr>
              <a:t>See page </a:t>
            </a:r>
            <a:r>
              <a:rPr lang="en-US" i="1" dirty="0" smtClean="0">
                <a:solidFill>
                  <a:schemeClr val="hlink"/>
                </a:solidFill>
                <a:latin typeface="Times New Roman" charset="0"/>
              </a:rPr>
              <a:t>184 </a:t>
            </a:r>
            <a:r>
              <a:rPr lang="en-US" i="1" dirty="0">
                <a:solidFill>
                  <a:schemeClr val="hlink"/>
                </a:solidFill>
                <a:latin typeface="Times New Roman" charset="0"/>
              </a:rPr>
              <a:t>for a formal algorithm. An illustration follows.</a:t>
            </a:r>
          </a:p>
        </p:txBody>
      </p:sp>
      <p:sp>
        <p:nvSpPr>
          <p:cNvPr id="659463" name="Rectangle 7"/>
          <p:cNvSpPr>
            <a:spLocks noChangeArrowheads="1"/>
          </p:cNvSpPr>
          <p:nvPr/>
        </p:nvSpPr>
        <p:spPr bwMode="auto">
          <a:xfrm>
            <a:off x="467784" y="2703513"/>
            <a:ext cx="4634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000" dirty="0">
                <a:latin typeface="Times New Roman" charset="0"/>
              </a:rPr>
              <a:t>We want to generate T</a:t>
            </a:r>
            <a:r>
              <a:rPr lang="en-US" sz="2000" baseline="-25000" dirty="0">
                <a:latin typeface="Times New Roman" charset="0"/>
              </a:rPr>
              <a:t>BOR </a:t>
            </a:r>
            <a:r>
              <a:rPr lang="en-US" sz="2000" dirty="0" smtClean="0">
                <a:latin typeface="Times New Roman" charset="0"/>
              </a:rPr>
              <a:t>for </a:t>
            </a:r>
            <a:r>
              <a:rPr lang="en-US" sz="2000" dirty="0" err="1">
                <a:latin typeface="Times New Roman" charset="0"/>
              </a:rPr>
              <a:t>p</a:t>
            </a:r>
            <a:r>
              <a:rPr lang="en-US" sz="2000" baseline="-25000" dirty="0" err="1">
                <a:latin typeface="Times New Roman" charset="0"/>
              </a:rPr>
              <a:t>r</a:t>
            </a:r>
            <a:r>
              <a:rPr lang="en-US" sz="2000" dirty="0">
                <a:latin typeface="Times New Roman" charset="0"/>
              </a:rPr>
              <a:t>: a&lt;b </a:t>
            </a:r>
            <a:r>
              <a:rPr lang="en-US" sz="2000" dirty="0">
                <a:latin typeface="Times New Roman" charset="0"/>
                <a:sym typeface="Symbol" charset="0"/>
              </a:rPr>
              <a:t></a:t>
            </a:r>
            <a:r>
              <a:rPr lang="en-US" sz="2000" dirty="0">
                <a:latin typeface="Times New Roman" charset="0"/>
              </a:rPr>
              <a:t> c&gt;d</a:t>
            </a:r>
          </a:p>
        </p:txBody>
      </p:sp>
      <p:sp>
        <p:nvSpPr>
          <p:cNvPr id="659464" name="Rectangle 8"/>
          <p:cNvSpPr>
            <a:spLocks noChangeArrowheads="1"/>
          </p:cNvSpPr>
          <p:nvPr/>
        </p:nvSpPr>
        <p:spPr bwMode="auto">
          <a:xfrm>
            <a:off x="467784" y="3481388"/>
            <a:ext cx="3425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000">
                <a:solidFill>
                  <a:schemeClr val="hlink"/>
                </a:solidFill>
                <a:latin typeface="Times New Roman" charset="0"/>
              </a:rPr>
              <a:t>First</a:t>
            </a:r>
            <a:r>
              <a:rPr lang="en-US" sz="2000">
                <a:latin typeface="Times New Roman" charset="0"/>
              </a:rPr>
              <a:t>, generate syntax tree of p</a:t>
            </a:r>
            <a:r>
              <a:rPr lang="en-US" sz="2000" baseline="-25000">
                <a:latin typeface="Times New Roman" charset="0"/>
              </a:rPr>
              <a:t>r</a:t>
            </a:r>
            <a:r>
              <a:rPr lang="en-US" sz="2000">
                <a:latin typeface="Times New Roman" charset="0"/>
              </a:rPr>
              <a:t>.</a:t>
            </a:r>
          </a:p>
        </p:txBody>
      </p:sp>
      <p:grpSp>
        <p:nvGrpSpPr>
          <p:cNvPr id="2" name="Group 17"/>
          <p:cNvGrpSpPr>
            <a:grpSpLocks/>
          </p:cNvGrpSpPr>
          <p:nvPr/>
        </p:nvGrpSpPr>
        <p:grpSpPr bwMode="auto">
          <a:xfrm>
            <a:off x="2438665" y="4216400"/>
            <a:ext cx="3850614" cy="1416050"/>
            <a:chOff x="1418" y="2656"/>
            <a:chExt cx="2239" cy="892"/>
          </a:xfrm>
        </p:grpSpPr>
        <p:grpSp>
          <p:nvGrpSpPr>
            <p:cNvPr id="248839" name="Group 14"/>
            <p:cNvGrpSpPr>
              <a:grpSpLocks/>
            </p:cNvGrpSpPr>
            <p:nvPr/>
          </p:nvGrpSpPr>
          <p:grpSpPr bwMode="auto">
            <a:xfrm>
              <a:off x="1418" y="3259"/>
              <a:ext cx="2239" cy="289"/>
              <a:chOff x="1363" y="3109"/>
              <a:chExt cx="2239" cy="289"/>
            </a:xfrm>
          </p:grpSpPr>
          <p:sp>
            <p:nvSpPr>
              <p:cNvPr id="248843" name="Text Box 9"/>
              <p:cNvSpPr txBox="1">
                <a:spLocks noChangeArrowheads="1"/>
              </p:cNvSpPr>
              <p:nvPr/>
            </p:nvSpPr>
            <p:spPr bwMode="auto">
              <a:xfrm>
                <a:off x="1363" y="311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a&lt;b</a:t>
                </a:r>
              </a:p>
            </p:txBody>
          </p:sp>
          <p:sp>
            <p:nvSpPr>
              <p:cNvPr id="248844" name="Text Box 10"/>
              <p:cNvSpPr txBox="1">
                <a:spLocks noChangeArrowheads="1"/>
              </p:cNvSpPr>
              <p:nvPr/>
            </p:nvSpPr>
            <p:spPr bwMode="auto">
              <a:xfrm>
                <a:off x="2909" y="3109"/>
                <a:ext cx="6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 c&gt;d</a:t>
                </a:r>
              </a:p>
            </p:txBody>
          </p:sp>
        </p:grpSp>
        <p:sp>
          <p:nvSpPr>
            <p:cNvPr id="248840" name="Text Box 11"/>
            <p:cNvSpPr txBox="1">
              <a:spLocks noChangeArrowheads="1"/>
            </p:cNvSpPr>
            <p:nvPr/>
          </p:nvSpPr>
          <p:spPr bwMode="auto">
            <a:xfrm>
              <a:off x="2345" y="265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endParaRPr lang="en-US" sz="2400">
                <a:latin typeface="Times New Roman" charset="0"/>
              </a:endParaRPr>
            </a:p>
          </p:txBody>
        </p:sp>
        <p:sp>
          <p:nvSpPr>
            <p:cNvPr id="248841" name="Line 15"/>
            <p:cNvSpPr>
              <a:spLocks noChangeShapeType="1"/>
            </p:cNvSpPr>
            <p:nvPr/>
          </p:nvSpPr>
          <p:spPr bwMode="auto">
            <a:xfrm flipH="1">
              <a:off x="1685" y="2891"/>
              <a:ext cx="75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842" name="Line 16"/>
            <p:cNvSpPr>
              <a:spLocks noChangeShapeType="1"/>
            </p:cNvSpPr>
            <p:nvPr/>
          </p:nvSpPr>
          <p:spPr bwMode="auto">
            <a:xfrm>
              <a:off x="2443" y="2901"/>
              <a:ext cx="640" cy="4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5134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9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94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p:bldP spid="659463" grpId="0"/>
      <p:bldP spid="659464"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sz="3600">
                <a:latin typeface="Arial" charset="0"/>
              </a:rPr>
              <a:t>Generation of the BOR constraint set</a:t>
            </a:r>
            <a:endParaRPr lang="en-US">
              <a:latin typeface="Arial" charset="0"/>
            </a:endParaRPr>
          </a:p>
        </p:txBody>
      </p:sp>
      <p:sp>
        <p:nvSpPr>
          <p:cNvPr id="665605" name="Rectangle 5"/>
          <p:cNvSpPr>
            <a:spLocks noChangeArrowheads="1"/>
          </p:cNvSpPr>
          <p:nvPr/>
        </p:nvSpPr>
        <p:spPr bwMode="auto">
          <a:xfrm>
            <a:off x="469504" y="2211389"/>
            <a:ext cx="903922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smtClean="0">
                <a:solidFill>
                  <a:schemeClr val="hlink"/>
                </a:solidFill>
                <a:latin typeface="Times New Roman" charset="0"/>
              </a:rPr>
              <a:t>Given node N in the syntax tree for predicate </a:t>
            </a:r>
            <a:r>
              <a:rPr lang="en-US" sz="2000" dirty="0" err="1" smtClean="0">
                <a:latin typeface="Times New Roman"/>
                <a:cs typeface="Times New Roman"/>
              </a:rPr>
              <a:t>p</a:t>
            </a:r>
            <a:r>
              <a:rPr lang="en-US" sz="2000" baseline="-25000" dirty="0" err="1" smtClean="0">
                <a:latin typeface="Times New Roman"/>
                <a:cs typeface="Times New Roman"/>
              </a:rPr>
              <a:t>r</a:t>
            </a:r>
            <a:r>
              <a:rPr lang="en-US" sz="2000" baseline="-25000" dirty="0" smtClean="0">
                <a:latin typeface="Times New Roman"/>
                <a:cs typeface="Times New Roman"/>
              </a:rPr>
              <a:t>, </a:t>
            </a:r>
            <a:r>
              <a:rPr lang="en-US" sz="2000" dirty="0" smtClean="0">
                <a:solidFill>
                  <a:schemeClr val="hlink"/>
                </a:solidFill>
                <a:latin typeface="Times New Roman" charset="0"/>
              </a:rPr>
              <a:t>we </a:t>
            </a:r>
            <a:r>
              <a:rPr lang="en-US" sz="2000" dirty="0">
                <a:solidFill>
                  <a:schemeClr val="hlink"/>
                </a:solidFill>
                <a:latin typeface="Times New Roman" charset="0"/>
              </a:rPr>
              <a:t>use the following notation: </a:t>
            </a:r>
          </a:p>
          <a:p>
            <a:pPr>
              <a:lnSpc>
                <a:spcPct val="130000"/>
              </a:lnSpc>
            </a:pPr>
            <a:r>
              <a:rPr lang="en-US" sz="2000" dirty="0" smtClean="0">
                <a:latin typeface="Times New Roman"/>
                <a:cs typeface="Times New Roman"/>
              </a:rPr>
              <a:t>S</a:t>
            </a:r>
            <a:r>
              <a:rPr lang="en-US" sz="2000" baseline="-25000" dirty="0" smtClean="0">
                <a:latin typeface="Times New Roman"/>
                <a:cs typeface="Times New Roman"/>
              </a:rPr>
              <a:t>N</a:t>
            </a:r>
            <a:r>
              <a:rPr lang="en-US" sz="2000" dirty="0">
                <a:latin typeface="Times New Roman"/>
                <a:cs typeface="Times New Roman"/>
              </a:rPr>
              <a:t>= </a:t>
            </a:r>
            <a:r>
              <a:rPr lang="en-US" sz="2000" dirty="0" err="1">
                <a:latin typeface="Times New Roman"/>
                <a:cs typeface="Times New Roman"/>
              </a:rPr>
              <a:t>S</a:t>
            </a:r>
            <a:r>
              <a:rPr lang="en-US" sz="2000" baseline="-25000" dirty="0" err="1">
                <a:latin typeface="Times New Roman"/>
                <a:cs typeface="Times New Roman"/>
              </a:rPr>
              <a:t>N</a:t>
            </a:r>
            <a:r>
              <a:rPr lang="en-US" sz="2000" baseline="30000" dirty="0" err="1">
                <a:latin typeface="Times New Roman"/>
                <a:cs typeface="Times New Roman"/>
              </a:rPr>
              <a:t>t</a:t>
            </a:r>
            <a:r>
              <a:rPr lang="en-US" sz="2000" baseline="30000" dirty="0">
                <a:latin typeface="Times New Roman"/>
                <a:cs typeface="Times New Roman"/>
              </a:rPr>
              <a:t>  </a:t>
            </a:r>
            <a:r>
              <a:rPr lang="en-US" sz="2000" dirty="0">
                <a:latin typeface="Times New Roman"/>
                <a:cs typeface="Times New Roman"/>
                <a:sym typeface="Symbol" charset="0"/>
              </a:rPr>
              <a:t></a:t>
            </a:r>
            <a:r>
              <a:rPr lang="en-US" sz="2000" baseline="30000" dirty="0">
                <a:latin typeface="Times New Roman"/>
                <a:cs typeface="Times New Roman"/>
                <a:sym typeface="Symbol" charset="0"/>
              </a:rPr>
              <a:t>  </a:t>
            </a:r>
            <a:r>
              <a:rPr lang="en-US" sz="2000" dirty="0" err="1">
                <a:latin typeface="Times New Roman"/>
                <a:cs typeface="Times New Roman"/>
              </a:rPr>
              <a:t>S</a:t>
            </a:r>
            <a:r>
              <a:rPr lang="en-US" sz="2000" baseline="-25000" dirty="0" err="1">
                <a:latin typeface="Times New Roman"/>
                <a:cs typeface="Times New Roman"/>
              </a:rPr>
              <a:t>N</a:t>
            </a:r>
            <a:r>
              <a:rPr lang="en-US" sz="2000" baseline="30000" dirty="0" err="1">
                <a:latin typeface="Times New Roman"/>
                <a:cs typeface="Times New Roman"/>
              </a:rPr>
              <a:t>f</a:t>
            </a:r>
            <a:r>
              <a:rPr lang="en-US" sz="2000" baseline="30000" dirty="0">
                <a:latin typeface="Times New Roman"/>
                <a:cs typeface="Times New Roman"/>
              </a:rPr>
              <a:t> </a:t>
            </a:r>
            <a:r>
              <a:rPr lang="en-US" sz="2000" dirty="0" smtClean="0">
                <a:latin typeface="Times New Roman"/>
                <a:cs typeface="Times New Roman"/>
              </a:rPr>
              <a:t> is </a:t>
            </a:r>
            <a:r>
              <a:rPr lang="en-US" sz="2000" dirty="0">
                <a:latin typeface="Times New Roman"/>
                <a:cs typeface="Times New Roman"/>
              </a:rPr>
              <a:t>the constraint </a:t>
            </a:r>
            <a:r>
              <a:rPr lang="en-US" sz="2000" dirty="0" smtClean="0">
                <a:latin typeface="Times New Roman"/>
                <a:cs typeface="Times New Roman"/>
              </a:rPr>
              <a:t>set, where </a:t>
            </a:r>
            <a:br>
              <a:rPr lang="en-US" sz="2000" dirty="0" smtClean="0">
                <a:latin typeface="Times New Roman"/>
                <a:cs typeface="Times New Roman"/>
              </a:rPr>
            </a:br>
            <a:r>
              <a:rPr lang="en-US" sz="2000" dirty="0" smtClean="0">
                <a:latin typeface="Times New Roman"/>
                <a:cs typeface="Times New Roman"/>
              </a:rPr>
              <a:t>	</a:t>
            </a:r>
            <a:br>
              <a:rPr lang="en-US" sz="2000" dirty="0" smtClean="0">
                <a:latin typeface="Times New Roman"/>
                <a:cs typeface="Times New Roman"/>
              </a:rPr>
            </a:br>
            <a:r>
              <a:rPr lang="en-US" sz="2000" dirty="0" smtClean="0">
                <a:latin typeface="Times New Roman"/>
                <a:cs typeface="Times New Roman"/>
              </a:rPr>
              <a:t>	</a:t>
            </a:r>
            <a:r>
              <a:rPr lang="en-US" sz="2000" dirty="0" err="1" smtClean="0">
                <a:latin typeface="Times New Roman"/>
                <a:cs typeface="Times New Roman"/>
              </a:rPr>
              <a:t>S</a:t>
            </a:r>
            <a:r>
              <a:rPr lang="en-US" sz="2000" baseline="-25000" dirty="0" err="1" smtClean="0">
                <a:latin typeface="Times New Roman"/>
                <a:cs typeface="Times New Roman"/>
              </a:rPr>
              <a:t>N</a:t>
            </a:r>
            <a:r>
              <a:rPr lang="en-US" sz="2000" baseline="30000" dirty="0" err="1" smtClean="0">
                <a:latin typeface="Times New Roman"/>
                <a:cs typeface="Times New Roman"/>
              </a:rPr>
              <a:t>t</a:t>
            </a:r>
            <a:r>
              <a:rPr lang="en-US" sz="2000" baseline="30000" dirty="0" smtClean="0">
                <a:latin typeface="Times New Roman"/>
                <a:cs typeface="Times New Roman"/>
              </a:rPr>
              <a:t> </a:t>
            </a:r>
            <a:r>
              <a:rPr lang="en-US" sz="2000" dirty="0">
                <a:latin typeface="Times New Roman"/>
                <a:cs typeface="Times New Roman"/>
              </a:rPr>
              <a:t>is the true constraint </a:t>
            </a:r>
            <a:r>
              <a:rPr lang="en-US" sz="2000" dirty="0" smtClean="0">
                <a:latin typeface="Times New Roman"/>
                <a:cs typeface="Times New Roman"/>
              </a:rPr>
              <a:t>set, and </a:t>
            </a:r>
          </a:p>
          <a:p>
            <a:pPr>
              <a:lnSpc>
                <a:spcPct val="130000"/>
              </a:lnSpc>
            </a:pPr>
            <a:r>
              <a:rPr lang="en-US" sz="2000" dirty="0" smtClean="0">
                <a:latin typeface="Times New Roman"/>
                <a:cs typeface="Times New Roman"/>
              </a:rPr>
              <a:t>	</a:t>
            </a:r>
            <a:r>
              <a:rPr lang="en-US" sz="2000" dirty="0" err="1" smtClean="0">
                <a:latin typeface="Times New Roman"/>
                <a:cs typeface="Times New Roman"/>
              </a:rPr>
              <a:t>S</a:t>
            </a:r>
            <a:r>
              <a:rPr lang="en-US" sz="2000" baseline="-25000" dirty="0" err="1" smtClean="0">
                <a:latin typeface="Times New Roman"/>
                <a:cs typeface="Times New Roman"/>
              </a:rPr>
              <a:t>N</a:t>
            </a:r>
            <a:r>
              <a:rPr lang="en-US" sz="2000" baseline="30000" dirty="0" err="1" smtClean="0">
                <a:latin typeface="Times New Roman"/>
                <a:cs typeface="Times New Roman"/>
              </a:rPr>
              <a:t>f</a:t>
            </a:r>
            <a:r>
              <a:rPr lang="en-US" sz="2000" baseline="30000" dirty="0" smtClean="0">
                <a:latin typeface="Times New Roman"/>
                <a:cs typeface="Times New Roman"/>
              </a:rPr>
              <a:t> </a:t>
            </a:r>
            <a:r>
              <a:rPr lang="en-US" sz="2000" dirty="0">
                <a:latin typeface="Times New Roman"/>
                <a:cs typeface="Times New Roman"/>
              </a:rPr>
              <a:t>is the false </a:t>
            </a:r>
            <a:r>
              <a:rPr lang="en-US" sz="2000" dirty="0" smtClean="0">
                <a:latin typeface="Times New Roman"/>
                <a:cs typeface="Times New Roman"/>
              </a:rPr>
              <a:t>constraint. </a:t>
            </a:r>
            <a:endParaRPr lang="en-US" sz="2000" dirty="0">
              <a:latin typeface="Times New Roman"/>
              <a:cs typeface="Times New Roman"/>
            </a:endParaRPr>
          </a:p>
        </p:txBody>
      </p:sp>
    </p:spTree>
    <p:extLst>
      <p:ext uri="{BB962C8B-B14F-4D97-AF65-F5344CB8AC3E}">
        <p14:creationId xmlns:p14="http://schemas.microsoft.com/office/powerpoint/2010/main" val="3020093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5"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en-US" sz="3600">
                <a:latin typeface="Arial" charset="0"/>
              </a:rPr>
              <a:t>Generation of the BOR constraint set (contd.)</a:t>
            </a:r>
            <a:endParaRPr lang="en-US">
              <a:latin typeface="Arial" charset="0"/>
            </a:endParaRPr>
          </a:p>
        </p:txBody>
      </p:sp>
      <p:sp>
        <p:nvSpPr>
          <p:cNvPr id="661509" name="Rectangle 5"/>
          <p:cNvSpPr>
            <a:spLocks noChangeArrowheads="1"/>
          </p:cNvSpPr>
          <p:nvPr/>
        </p:nvSpPr>
        <p:spPr bwMode="auto">
          <a:xfrm>
            <a:off x="488504" y="1700808"/>
            <a:ext cx="644732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000" dirty="0">
                <a:solidFill>
                  <a:schemeClr val="hlink"/>
                </a:solidFill>
                <a:latin typeface="Times"/>
                <a:cs typeface="Times"/>
              </a:rPr>
              <a:t>Second, label each leaf node with the constraint set {(t), (f)}</a:t>
            </a:r>
            <a:r>
              <a:rPr lang="en-US" sz="2000" dirty="0">
                <a:latin typeface="Times"/>
                <a:cs typeface="Times"/>
              </a:rPr>
              <a:t>. </a:t>
            </a:r>
          </a:p>
          <a:p>
            <a:r>
              <a:rPr lang="en-US" sz="2000" dirty="0">
                <a:latin typeface="Times"/>
                <a:cs typeface="Times"/>
              </a:rPr>
              <a:t>We label the nodes as N</a:t>
            </a:r>
            <a:r>
              <a:rPr lang="en-US" sz="2000" baseline="-25000" dirty="0">
                <a:latin typeface="Times"/>
                <a:cs typeface="Times"/>
              </a:rPr>
              <a:t>1, </a:t>
            </a:r>
            <a:r>
              <a:rPr lang="en-US" sz="2000" dirty="0">
                <a:latin typeface="Times"/>
                <a:cs typeface="Times"/>
              </a:rPr>
              <a:t>N</a:t>
            </a:r>
            <a:r>
              <a:rPr lang="en-US" sz="2000" baseline="-25000" dirty="0">
                <a:latin typeface="Times"/>
                <a:cs typeface="Times"/>
              </a:rPr>
              <a:t>2</a:t>
            </a:r>
            <a:r>
              <a:rPr lang="en-US" sz="2000" dirty="0">
                <a:latin typeface="Times"/>
                <a:cs typeface="Times"/>
              </a:rPr>
              <a:t>, and so on for convenience.</a:t>
            </a:r>
          </a:p>
        </p:txBody>
      </p:sp>
      <p:sp>
        <p:nvSpPr>
          <p:cNvPr id="661522" name="Rectangle 18"/>
          <p:cNvSpPr>
            <a:spLocks noChangeArrowheads="1"/>
          </p:cNvSpPr>
          <p:nvPr/>
        </p:nvSpPr>
        <p:spPr bwMode="auto">
          <a:xfrm>
            <a:off x="344488" y="5301208"/>
            <a:ext cx="812257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a:cs typeface="Times"/>
              </a:rPr>
              <a:t>Notice that  N</a:t>
            </a:r>
            <a:r>
              <a:rPr lang="en-US" sz="2000" baseline="-25000" dirty="0">
                <a:latin typeface="Times"/>
                <a:cs typeface="Times"/>
              </a:rPr>
              <a:t>1 </a:t>
            </a:r>
            <a:r>
              <a:rPr lang="en-US" sz="2000" dirty="0">
                <a:latin typeface="Times"/>
                <a:cs typeface="Times"/>
              </a:rPr>
              <a:t>and</a:t>
            </a:r>
            <a:r>
              <a:rPr lang="en-US" sz="2000" baseline="-25000" dirty="0">
                <a:latin typeface="Times"/>
                <a:cs typeface="Times"/>
              </a:rPr>
              <a:t>  </a:t>
            </a:r>
            <a:r>
              <a:rPr lang="en-US" sz="2000" dirty="0">
                <a:latin typeface="Times"/>
                <a:cs typeface="Times"/>
              </a:rPr>
              <a:t>N</a:t>
            </a:r>
            <a:r>
              <a:rPr lang="en-US" sz="2000" baseline="-25000" dirty="0">
                <a:latin typeface="Times"/>
                <a:cs typeface="Times"/>
              </a:rPr>
              <a:t>2 </a:t>
            </a:r>
            <a:r>
              <a:rPr lang="en-US" sz="2000" dirty="0">
                <a:latin typeface="Times"/>
                <a:cs typeface="Times"/>
              </a:rPr>
              <a:t>are direct </a:t>
            </a:r>
            <a:r>
              <a:rPr lang="en-US" sz="2000" dirty="0" smtClean="0">
                <a:latin typeface="Times"/>
                <a:cs typeface="Times"/>
              </a:rPr>
              <a:t>descendants </a:t>
            </a:r>
            <a:r>
              <a:rPr lang="en-US" sz="2000" dirty="0">
                <a:latin typeface="Times"/>
                <a:cs typeface="Times"/>
              </a:rPr>
              <a:t>of</a:t>
            </a:r>
            <a:r>
              <a:rPr lang="en-US" sz="2000" baseline="-25000" dirty="0">
                <a:latin typeface="Times"/>
                <a:cs typeface="Times"/>
              </a:rPr>
              <a:t> </a:t>
            </a:r>
            <a:r>
              <a:rPr lang="en-US" sz="2000" dirty="0">
                <a:latin typeface="Times"/>
                <a:cs typeface="Times"/>
              </a:rPr>
              <a:t>N</a:t>
            </a:r>
            <a:r>
              <a:rPr lang="en-US" sz="2000" baseline="-25000" dirty="0">
                <a:latin typeface="Times"/>
                <a:cs typeface="Times"/>
              </a:rPr>
              <a:t>3</a:t>
            </a:r>
            <a:r>
              <a:rPr lang="en-US" sz="2000" dirty="0">
                <a:latin typeface="Times"/>
                <a:cs typeface="Times"/>
              </a:rPr>
              <a:t> which is an AND-node.</a:t>
            </a:r>
          </a:p>
        </p:txBody>
      </p:sp>
      <p:grpSp>
        <p:nvGrpSpPr>
          <p:cNvPr id="2" name="Group 22"/>
          <p:cNvGrpSpPr>
            <a:grpSpLocks/>
          </p:cNvGrpSpPr>
          <p:nvPr/>
        </p:nvGrpSpPr>
        <p:grpSpPr bwMode="auto">
          <a:xfrm>
            <a:off x="1568624" y="2924944"/>
            <a:ext cx="5020071" cy="1976438"/>
            <a:chOff x="901" y="2123"/>
            <a:chExt cx="2919" cy="1245"/>
          </a:xfrm>
        </p:grpSpPr>
        <p:grpSp>
          <p:nvGrpSpPr>
            <p:cNvPr id="252934" name="Group 6"/>
            <p:cNvGrpSpPr>
              <a:grpSpLocks/>
            </p:cNvGrpSpPr>
            <p:nvPr/>
          </p:nvGrpSpPr>
          <p:grpSpPr bwMode="auto">
            <a:xfrm>
              <a:off x="1461" y="2765"/>
              <a:ext cx="2239" cy="289"/>
              <a:chOff x="1363" y="3109"/>
              <a:chExt cx="2239" cy="289"/>
            </a:xfrm>
          </p:grpSpPr>
          <p:sp>
            <p:nvSpPr>
              <p:cNvPr id="252943" name="Text Box 7"/>
              <p:cNvSpPr txBox="1">
                <a:spLocks noChangeArrowheads="1"/>
              </p:cNvSpPr>
              <p:nvPr/>
            </p:nvSpPr>
            <p:spPr bwMode="auto">
              <a:xfrm>
                <a:off x="1363" y="311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a&lt;b</a:t>
                </a:r>
              </a:p>
            </p:txBody>
          </p:sp>
          <p:sp>
            <p:nvSpPr>
              <p:cNvPr id="252944" name="Text Box 8"/>
              <p:cNvSpPr txBox="1">
                <a:spLocks noChangeArrowheads="1"/>
              </p:cNvSpPr>
              <p:nvPr/>
            </p:nvSpPr>
            <p:spPr bwMode="auto">
              <a:xfrm>
                <a:off x="2909" y="3109"/>
                <a:ext cx="6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 c&gt;d</a:t>
                </a:r>
              </a:p>
            </p:txBody>
          </p:sp>
        </p:grpSp>
        <p:sp>
          <p:nvSpPr>
            <p:cNvPr id="252935" name="Text Box 9"/>
            <p:cNvSpPr txBox="1">
              <a:spLocks noChangeArrowheads="1"/>
            </p:cNvSpPr>
            <p:nvPr/>
          </p:nvSpPr>
          <p:spPr bwMode="auto">
            <a:xfrm>
              <a:off x="2388" y="216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endParaRPr lang="en-US" sz="2400">
                <a:latin typeface="Times New Roman" charset="0"/>
              </a:endParaRPr>
            </a:p>
          </p:txBody>
        </p:sp>
        <p:sp>
          <p:nvSpPr>
            <p:cNvPr id="252936" name="Line 10"/>
            <p:cNvSpPr>
              <a:spLocks noChangeShapeType="1"/>
            </p:cNvSpPr>
            <p:nvPr/>
          </p:nvSpPr>
          <p:spPr bwMode="auto">
            <a:xfrm flipH="1">
              <a:off x="1728" y="2397"/>
              <a:ext cx="75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2937" name="Line 11"/>
            <p:cNvSpPr>
              <a:spLocks noChangeShapeType="1"/>
            </p:cNvSpPr>
            <p:nvPr/>
          </p:nvSpPr>
          <p:spPr bwMode="auto">
            <a:xfrm>
              <a:off x="2486" y="2407"/>
              <a:ext cx="640" cy="4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2938" name="Text Box 14"/>
            <p:cNvSpPr txBox="1">
              <a:spLocks noChangeArrowheads="1"/>
            </p:cNvSpPr>
            <p:nvPr/>
          </p:nvSpPr>
          <p:spPr bwMode="auto">
            <a:xfrm>
              <a:off x="1105" y="2816"/>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1</a:t>
              </a:r>
              <a:endParaRPr lang="en-US"/>
            </a:p>
          </p:txBody>
        </p:sp>
        <p:sp>
          <p:nvSpPr>
            <p:cNvPr id="252939" name="Text Box 15"/>
            <p:cNvSpPr txBox="1">
              <a:spLocks noChangeArrowheads="1"/>
            </p:cNvSpPr>
            <p:nvPr/>
          </p:nvSpPr>
          <p:spPr bwMode="auto">
            <a:xfrm>
              <a:off x="3559" y="2827"/>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2</a:t>
              </a:r>
              <a:endParaRPr lang="en-US"/>
            </a:p>
          </p:txBody>
        </p:sp>
        <p:sp>
          <p:nvSpPr>
            <p:cNvPr id="252940" name="Text Box 16"/>
            <p:cNvSpPr txBox="1">
              <a:spLocks noChangeArrowheads="1"/>
            </p:cNvSpPr>
            <p:nvPr/>
          </p:nvSpPr>
          <p:spPr bwMode="auto">
            <a:xfrm>
              <a:off x="2117" y="2123"/>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N</a:t>
              </a:r>
              <a:r>
                <a:rPr lang="en-US" baseline="-25000" dirty="0"/>
                <a:t>3</a:t>
              </a:r>
              <a:endParaRPr lang="en-US" dirty="0"/>
            </a:p>
          </p:txBody>
        </p:sp>
        <p:sp>
          <p:nvSpPr>
            <p:cNvPr id="252941" name="Rectangle 20"/>
            <p:cNvSpPr>
              <a:spLocks noChangeArrowheads="1"/>
            </p:cNvSpPr>
            <p:nvPr/>
          </p:nvSpPr>
          <p:spPr bwMode="auto">
            <a:xfrm>
              <a:off x="901" y="3077"/>
              <a:ext cx="9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a:t>S</a:t>
              </a:r>
              <a:r>
                <a:rPr lang="en-US" baseline="-25000"/>
                <a:t>N1</a:t>
              </a:r>
              <a:r>
                <a:rPr lang="en-US"/>
                <a:t>= </a:t>
              </a:r>
              <a:r>
                <a:rPr lang="en-US" sz="2400">
                  <a:solidFill>
                    <a:schemeClr val="hlink"/>
                  </a:solidFill>
                  <a:latin typeface="Times New Roman" charset="0"/>
                </a:rPr>
                <a:t>{(t), (f)}</a:t>
              </a:r>
            </a:p>
          </p:txBody>
        </p:sp>
        <p:sp>
          <p:nvSpPr>
            <p:cNvPr id="252942" name="Rectangle 21"/>
            <p:cNvSpPr>
              <a:spLocks noChangeArrowheads="1"/>
            </p:cNvSpPr>
            <p:nvPr/>
          </p:nvSpPr>
          <p:spPr bwMode="auto">
            <a:xfrm>
              <a:off x="2789" y="3077"/>
              <a:ext cx="9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a:t>S</a:t>
              </a:r>
              <a:r>
                <a:rPr lang="en-US" baseline="-25000"/>
                <a:t>N2</a:t>
              </a:r>
              <a:r>
                <a:rPr lang="en-US"/>
                <a:t>= </a:t>
              </a:r>
              <a:r>
                <a:rPr lang="en-US" sz="2400">
                  <a:solidFill>
                    <a:schemeClr val="hlink"/>
                  </a:solidFill>
                  <a:latin typeface="Times New Roman" charset="0"/>
                </a:rPr>
                <a:t>{(t), (f)}</a:t>
              </a:r>
            </a:p>
          </p:txBody>
        </p:sp>
      </p:grpSp>
    </p:spTree>
    <p:extLst>
      <p:ext uri="{BB962C8B-B14F-4D97-AF65-F5344CB8AC3E}">
        <p14:creationId xmlns:p14="http://schemas.microsoft.com/office/powerpoint/2010/main" val="299452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9" grpId="0"/>
      <p:bldP spid="66152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sz="3600">
                <a:latin typeface="Arial" charset="0"/>
              </a:rPr>
              <a:t>Generation of the BOR constraint set (contd.)</a:t>
            </a:r>
            <a:endParaRPr lang="en-US">
              <a:latin typeface="Arial" charset="0"/>
            </a:endParaRPr>
          </a:p>
        </p:txBody>
      </p:sp>
      <p:sp>
        <p:nvSpPr>
          <p:cNvPr id="663555" name="Rectangle 3"/>
          <p:cNvSpPr>
            <a:spLocks noChangeArrowheads="1"/>
          </p:cNvSpPr>
          <p:nvPr/>
        </p:nvSpPr>
        <p:spPr bwMode="auto">
          <a:xfrm>
            <a:off x="467784" y="1556792"/>
            <a:ext cx="898935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solidFill>
                  <a:schemeClr val="hlink"/>
                </a:solidFill>
                <a:latin typeface="Times New Roman" charset="0"/>
              </a:rPr>
              <a:t>Third, compute the constraint set for the next higher node in the syntax tree, in this case </a:t>
            </a:r>
            <a:r>
              <a:rPr lang="en-US" sz="2000" dirty="0">
                <a:solidFill>
                  <a:schemeClr val="hlink"/>
                </a:solidFill>
              </a:rPr>
              <a:t>N</a:t>
            </a:r>
            <a:r>
              <a:rPr lang="en-US" sz="2000" baseline="-25000" dirty="0">
                <a:solidFill>
                  <a:schemeClr val="hlink"/>
                </a:solidFill>
              </a:rPr>
              <a:t>3</a:t>
            </a:r>
            <a:r>
              <a:rPr lang="en-US" sz="2000" dirty="0">
                <a:solidFill>
                  <a:schemeClr val="hlink"/>
                </a:solidFill>
              </a:rPr>
              <a:t>.</a:t>
            </a:r>
            <a:r>
              <a:rPr lang="en-US" sz="2000" dirty="0">
                <a:solidFill>
                  <a:schemeClr val="hlink"/>
                </a:solidFill>
                <a:latin typeface="Times New Roman" charset="0"/>
              </a:rPr>
              <a:t> For an AND node, the formulae used are the following.</a:t>
            </a:r>
          </a:p>
        </p:txBody>
      </p:sp>
      <p:sp>
        <p:nvSpPr>
          <p:cNvPr id="663569" name="Text Box 17"/>
          <p:cNvSpPr txBox="1">
            <a:spLocks noChangeArrowheads="1"/>
          </p:cNvSpPr>
          <p:nvPr/>
        </p:nvSpPr>
        <p:spPr bwMode="auto">
          <a:xfrm>
            <a:off x="433387" y="3250655"/>
            <a:ext cx="71147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25000"/>
              <a:t>N3</a:t>
            </a:r>
            <a:r>
              <a:rPr lang="en-US" baseline="30000"/>
              <a:t>t </a:t>
            </a:r>
            <a:r>
              <a:rPr lang="en-US"/>
              <a:t>= S</a:t>
            </a:r>
            <a:r>
              <a:rPr lang="en-US" baseline="-25000"/>
              <a:t>N1</a:t>
            </a:r>
            <a:r>
              <a:rPr lang="en-US" baseline="30000"/>
              <a:t>t </a:t>
            </a:r>
            <a:r>
              <a:rPr lang="en-US" sz="2400">
                <a:latin typeface="Times New Roman" charset="0"/>
                <a:sym typeface="Symbol" charset="0"/>
              </a:rPr>
              <a:t></a:t>
            </a:r>
            <a:r>
              <a:rPr lang="en-US" baseline="30000"/>
              <a:t> </a:t>
            </a:r>
            <a:r>
              <a:rPr lang="en-US"/>
              <a:t>S</a:t>
            </a:r>
            <a:r>
              <a:rPr lang="en-US" baseline="-25000"/>
              <a:t>N2</a:t>
            </a:r>
            <a:r>
              <a:rPr lang="en-US" baseline="30000"/>
              <a:t>t </a:t>
            </a:r>
            <a:r>
              <a:rPr lang="en-US"/>
              <a:t>={(t)} </a:t>
            </a:r>
            <a:r>
              <a:rPr lang="en-US" sz="2400">
                <a:latin typeface="Times New Roman" charset="0"/>
                <a:sym typeface="Symbol" charset="0"/>
              </a:rPr>
              <a:t> {(t)}={(t, t)}</a:t>
            </a:r>
          </a:p>
        </p:txBody>
      </p:sp>
      <p:grpSp>
        <p:nvGrpSpPr>
          <p:cNvPr id="2" name="Group 25"/>
          <p:cNvGrpSpPr>
            <a:grpSpLocks/>
          </p:cNvGrpSpPr>
          <p:nvPr/>
        </p:nvGrpSpPr>
        <p:grpSpPr bwMode="auto">
          <a:xfrm>
            <a:off x="450585" y="4131718"/>
            <a:ext cx="4622800" cy="1920875"/>
            <a:chOff x="262" y="2884"/>
            <a:chExt cx="2688" cy="1210"/>
          </a:xfrm>
        </p:grpSpPr>
        <p:sp>
          <p:nvSpPr>
            <p:cNvPr id="254996" name="Text Box 18"/>
            <p:cNvSpPr txBox="1">
              <a:spLocks noChangeArrowheads="1"/>
            </p:cNvSpPr>
            <p:nvPr/>
          </p:nvSpPr>
          <p:spPr bwMode="auto">
            <a:xfrm>
              <a:off x="262" y="2884"/>
              <a:ext cx="26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25000"/>
                <a:t>N3</a:t>
              </a:r>
              <a:r>
                <a:rPr lang="en-US" baseline="30000"/>
                <a:t>f </a:t>
              </a:r>
              <a:r>
                <a:rPr lang="en-US"/>
                <a:t>= (S</a:t>
              </a:r>
              <a:r>
                <a:rPr lang="en-US" baseline="-25000"/>
                <a:t>N1</a:t>
              </a:r>
              <a:r>
                <a:rPr lang="en-US" baseline="30000"/>
                <a:t>f </a:t>
              </a:r>
              <a:r>
                <a:rPr lang="en-US" sz="2400">
                  <a:latin typeface="Times New Roman" charset="0"/>
                  <a:sym typeface="Symbol" charset="0"/>
                </a:rPr>
                <a:t></a:t>
              </a:r>
              <a:r>
                <a:rPr lang="en-US"/>
                <a:t>{t</a:t>
              </a:r>
              <a:r>
                <a:rPr lang="en-US" baseline="-25000"/>
                <a:t>2</a:t>
              </a:r>
              <a:r>
                <a:rPr lang="en-US"/>
                <a:t>})</a:t>
              </a:r>
              <a:r>
                <a:rPr lang="en-US">
                  <a:sym typeface="Symbol" charset="0"/>
                </a:rPr>
                <a:t>({t</a:t>
              </a:r>
              <a:r>
                <a:rPr lang="en-US" baseline="-25000">
                  <a:sym typeface="Symbol" charset="0"/>
                </a:rPr>
                <a:t>1</a:t>
              </a:r>
              <a:r>
                <a:rPr lang="en-US">
                  <a:sym typeface="Symbol" charset="0"/>
                </a:rPr>
                <a:t>}</a:t>
              </a:r>
              <a:r>
                <a:rPr lang="en-US" sz="2400">
                  <a:latin typeface="Times New Roman" charset="0"/>
                  <a:sym typeface="Symbol" charset="0"/>
                </a:rPr>
                <a:t> </a:t>
              </a:r>
              <a:r>
                <a:rPr lang="en-US"/>
                <a:t>S</a:t>
              </a:r>
              <a:r>
                <a:rPr lang="en-US" baseline="-25000"/>
                <a:t>N2</a:t>
              </a:r>
              <a:r>
                <a:rPr lang="en-US" baseline="30000"/>
                <a:t>f</a:t>
              </a:r>
            </a:p>
          </p:txBody>
        </p:sp>
        <p:sp>
          <p:nvSpPr>
            <p:cNvPr id="254997" name="Text Box 19"/>
            <p:cNvSpPr txBox="1">
              <a:spLocks noChangeArrowheads="1"/>
            </p:cNvSpPr>
            <p:nvPr/>
          </p:nvSpPr>
          <p:spPr bwMode="auto">
            <a:xfrm>
              <a:off x="305" y="3236"/>
              <a:ext cx="26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      = ({(f)}</a:t>
              </a:r>
              <a:r>
                <a:rPr lang="en-US" baseline="30000"/>
                <a:t> </a:t>
              </a:r>
              <a:r>
                <a:rPr lang="en-US" sz="2400">
                  <a:latin typeface="Times New Roman" charset="0"/>
                  <a:sym typeface="Symbol" charset="0"/>
                </a:rPr>
                <a:t></a:t>
              </a:r>
              <a:r>
                <a:rPr lang="en-US"/>
                <a:t>{(t)})</a:t>
              </a:r>
              <a:r>
                <a:rPr lang="en-US">
                  <a:sym typeface="Symbol" charset="0"/>
                </a:rPr>
                <a:t>({(t)}</a:t>
              </a:r>
              <a:r>
                <a:rPr lang="en-US" sz="2400">
                  <a:latin typeface="Times New Roman" charset="0"/>
                  <a:sym typeface="Symbol" charset="0"/>
                </a:rPr>
                <a:t> </a:t>
              </a:r>
              <a:r>
                <a:rPr lang="en-US"/>
                <a:t>{(f)})</a:t>
              </a:r>
              <a:endParaRPr lang="en-US" baseline="30000"/>
            </a:p>
          </p:txBody>
        </p:sp>
        <p:sp>
          <p:nvSpPr>
            <p:cNvPr id="254998" name="Text Box 20"/>
            <p:cNvSpPr txBox="1">
              <a:spLocks noChangeArrowheads="1"/>
            </p:cNvSpPr>
            <p:nvPr/>
          </p:nvSpPr>
          <p:spPr bwMode="auto">
            <a:xfrm>
              <a:off x="316" y="3545"/>
              <a:ext cx="2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      = {(f, t)}</a:t>
              </a:r>
              <a:r>
                <a:rPr lang="en-US">
                  <a:sym typeface="Symbol" charset="0"/>
                </a:rPr>
                <a:t>{(t, f)</a:t>
              </a:r>
              <a:r>
                <a:rPr lang="en-US"/>
                <a:t>}</a:t>
              </a:r>
              <a:endParaRPr lang="en-US" baseline="30000"/>
            </a:p>
          </p:txBody>
        </p:sp>
        <p:sp>
          <p:nvSpPr>
            <p:cNvPr id="254999" name="Text Box 21"/>
            <p:cNvSpPr txBox="1">
              <a:spLocks noChangeArrowheads="1"/>
            </p:cNvSpPr>
            <p:nvPr/>
          </p:nvSpPr>
          <p:spPr bwMode="auto">
            <a:xfrm>
              <a:off x="327" y="3844"/>
              <a:ext cx="26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      = {(f, t),</a:t>
              </a:r>
              <a:r>
                <a:rPr lang="en-US">
                  <a:sym typeface="Symbol" charset="0"/>
                </a:rPr>
                <a:t>{(t, f)</a:t>
              </a:r>
              <a:r>
                <a:rPr lang="en-US"/>
                <a:t>}</a:t>
              </a:r>
              <a:endParaRPr lang="en-US" baseline="30000"/>
            </a:p>
          </p:txBody>
        </p:sp>
      </p:grpSp>
      <p:grpSp>
        <p:nvGrpSpPr>
          <p:cNvPr id="4" name="Group 3"/>
          <p:cNvGrpSpPr/>
          <p:nvPr/>
        </p:nvGrpSpPr>
        <p:grpSpPr>
          <a:xfrm>
            <a:off x="5327309" y="2907756"/>
            <a:ext cx="4131546" cy="2386290"/>
            <a:chOff x="5327309" y="2907756"/>
            <a:chExt cx="4131546" cy="2386290"/>
          </a:xfrm>
        </p:grpSpPr>
        <p:sp>
          <p:nvSpPr>
            <p:cNvPr id="254982" name="Text Box 11"/>
            <p:cNvSpPr txBox="1">
              <a:spLocks noChangeArrowheads="1"/>
            </p:cNvSpPr>
            <p:nvPr/>
          </p:nvSpPr>
          <p:spPr bwMode="auto">
            <a:xfrm>
              <a:off x="5327309" y="4832381"/>
              <a:ext cx="1231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dirty="0">
                  <a:latin typeface="Times New Roman" charset="0"/>
                </a:rPr>
                <a:t>{(t), (f)}</a:t>
              </a:r>
            </a:p>
          </p:txBody>
        </p:sp>
        <p:grpSp>
          <p:nvGrpSpPr>
            <p:cNvPr id="3" name="Group 27"/>
            <p:cNvGrpSpPr>
              <a:grpSpLocks/>
            </p:cNvGrpSpPr>
            <p:nvPr/>
          </p:nvGrpSpPr>
          <p:grpSpPr bwMode="auto">
            <a:xfrm>
              <a:off x="5453461" y="2907756"/>
              <a:ext cx="4005394" cy="2303463"/>
              <a:chOff x="3171" y="2113"/>
              <a:chExt cx="2329" cy="1451"/>
            </a:xfrm>
          </p:grpSpPr>
          <p:grpSp>
            <p:nvGrpSpPr>
              <p:cNvPr id="254984" name="Group 26"/>
              <p:cNvGrpSpPr>
                <a:grpSpLocks/>
              </p:cNvGrpSpPr>
              <p:nvPr/>
            </p:nvGrpSpPr>
            <p:grpSpPr bwMode="auto">
              <a:xfrm>
                <a:off x="3171" y="2379"/>
                <a:ext cx="2329" cy="1185"/>
                <a:chOff x="3171" y="2379"/>
                <a:chExt cx="2329" cy="1185"/>
              </a:xfrm>
            </p:grpSpPr>
            <p:grpSp>
              <p:nvGrpSpPr>
                <p:cNvPr id="254986" name="Group 5"/>
                <p:cNvGrpSpPr>
                  <a:grpSpLocks/>
                </p:cNvGrpSpPr>
                <p:nvPr/>
              </p:nvGrpSpPr>
              <p:grpSpPr bwMode="auto">
                <a:xfrm>
                  <a:off x="3261" y="3021"/>
                  <a:ext cx="2239" cy="289"/>
                  <a:chOff x="1363" y="3109"/>
                  <a:chExt cx="2239" cy="289"/>
                </a:xfrm>
              </p:grpSpPr>
              <p:sp>
                <p:nvSpPr>
                  <p:cNvPr id="254994" name="Text Box 6"/>
                  <p:cNvSpPr txBox="1">
                    <a:spLocks noChangeArrowheads="1"/>
                  </p:cNvSpPr>
                  <p:nvPr/>
                </p:nvSpPr>
                <p:spPr bwMode="auto">
                  <a:xfrm>
                    <a:off x="1363" y="311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a&lt;b</a:t>
                    </a:r>
                  </a:p>
                </p:txBody>
              </p:sp>
              <p:sp>
                <p:nvSpPr>
                  <p:cNvPr id="254995" name="Text Box 7"/>
                  <p:cNvSpPr txBox="1">
                    <a:spLocks noChangeArrowheads="1"/>
                  </p:cNvSpPr>
                  <p:nvPr/>
                </p:nvSpPr>
                <p:spPr bwMode="auto">
                  <a:xfrm>
                    <a:off x="2909" y="3109"/>
                    <a:ext cx="6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 c&gt;d</a:t>
                    </a:r>
                  </a:p>
                </p:txBody>
              </p:sp>
            </p:grpSp>
            <p:sp>
              <p:nvSpPr>
                <p:cNvPr id="254987" name="Text Box 8"/>
                <p:cNvSpPr txBox="1">
                  <a:spLocks noChangeArrowheads="1"/>
                </p:cNvSpPr>
                <p:nvPr/>
              </p:nvSpPr>
              <p:spPr bwMode="auto">
                <a:xfrm>
                  <a:off x="4188" y="2418"/>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endParaRPr lang="en-US" sz="2400">
                    <a:latin typeface="Times New Roman" charset="0"/>
                  </a:endParaRPr>
                </a:p>
              </p:txBody>
            </p:sp>
            <p:sp>
              <p:nvSpPr>
                <p:cNvPr id="254988" name="Line 9"/>
                <p:cNvSpPr>
                  <a:spLocks noChangeShapeType="1"/>
                </p:cNvSpPr>
                <p:nvPr/>
              </p:nvSpPr>
              <p:spPr bwMode="auto">
                <a:xfrm flipH="1">
                  <a:off x="3528" y="2653"/>
                  <a:ext cx="75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4989" name="Line 10"/>
                <p:cNvSpPr>
                  <a:spLocks noChangeShapeType="1"/>
                </p:cNvSpPr>
                <p:nvPr/>
              </p:nvSpPr>
              <p:spPr bwMode="auto">
                <a:xfrm>
                  <a:off x="4286" y="2663"/>
                  <a:ext cx="640" cy="4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4990" name="Text Box 12"/>
                <p:cNvSpPr txBox="1">
                  <a:spLocks noChangeArrowheads="1"/>
                </p:cNvSpPr>
                <p:nvPr/>
              </p:nvSpPr>
              <p:spPr bwMode="auto">
                <a:xfrm>
                  <a:off x="4643" y="3273"/>
                  <a:ext cx="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dirty="0">
                      <a:latin typeface="Times New Roman" charset="0"/>
                    </a:rPr>
                    <a:t>{(t), (f)}</a:t>
                  </a:r>
                </a:p>
              </p:txBody>
            </p:sp>
            <p:sp>
              <p:nvSpPr>
                <p:cNvPr id="254991" name="Text Box 13"/>
                <p:cNvSpPr txBox="1">
                  <a:spLocks noChangeArrowheads="1"/>
                </p:cNvSpPr>
                <p:nvPr/>
              </p:nvSpPr>
              <p:spPr bwMode="auto">
                <a:xfrm>
                  <a:off x="3171" y="2832"/>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1</a:t>
                  </a:r>
                  <a:endParaRPr lang="en-US"/>
                </a:p>
              </p:txBody>
            </p:sp>
            <p:sp>
              <p:nvSpPr>
                <p:cNvPr id="254992" name="Text Box 14"/>
                <p:cNvSpPr txBox="1">
                  <a:spLocks noChangeArrowheads="1"/>
                </p:cNvSpPr>
                <p:nvPr/>
              </p:nvSpPr>
              <p:spPr bwMode="auto">
                <a:xfrm>
                  <a:off x="5007" y="2831"/>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2</a:t>
                  </a:r>
                  <a:endParaRPr lang="en-US"/>
                </a:p>
              </p:txBody>
            </p:sp>
            <p:sp>
              <p:nvSpPr>
                <p:cNvPr id="254993" name="Text Box 15"/>
                <p:cNvSpPr txBox="1">
                  <a:spLocks noChangeArrowheads="1"/>
                </p:cNvSpPr>
                <p:nvPr/>
              </p:nvSpPr>
              <p:spPr bwMode="auto">
                <a:xfrm>
                  <a:off x="3917" y="2379"/>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3</a:t>
                  </a:r>
                  <a:endParaRPr lang="en-US"/>
                </a:p>
              </p:txBody>
            </p:sp>
          </p:grpSp>
          <p:sp>
            <p:nvSpPr>
              <p:cNvPr id="254985" name="Text Box 22"/>
              <p:cNvSpPr txBox="1">
                <a:spLocks noChangeArrowheads="1"/>
              </p:cNvSpPr>
              <p:nvPr/>
            </p:nvSpPr>
            <p:spPr bwMode="auto">
              <a:xfrm>
                <a:off x="3665" y="2113"/>
                <a:ext cx="16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rPr>
                  <a:t>S</a:t>
                </a:r>
                <a:r>
                  <a:rPr lang="en-US" baseline="-25000" dirty="0">
                    <a:solidFill>
                      <a:schemeClr val="hlink"/>
                    </a:solidFill>
                  </a:rPr>
                  <a:t>N3</a:t>
                </a:r>
                <a:r>
                  <a:rPr lang="en-US" dirty="0">
                    <a:solidFill>
                      <a:schemeClr val="hlink"/>
                    </a:solidFill>
                  </a:rPr>
                  <a:t>={(</a:t>
                </a:r>
                <a:r>
                  <a:rPr lang="en-US" dirty="0" err="1">
                    <a:solidFill>
                      <a:schemeClr val="hlink"/>
                    </a:solidFill>
                  </a:rPr>
                  <a:t>t,t</a:t>
                </a:r>
                <a:r>
                  <a:rPr lang="en-US" dirty="0">
                    <a:solidFill>
                      <a:schemeClr val="hlink"/>
                    </a:solidFill>
                  </a:rPr>
                  <a:t>), (f, t),</a:t>
                </a:r>
                <a:r>
                  <a:rPr lang="en-US" dirty="0">
                    <a:solidFill>
                      <a:schemeClr val="hlink"/>
                    </a:solidFill>
                    <a:sym typeface="Symbol" charset="0"/>
                  </a:rPr>
                  <a:t> (t, f)</a:t>
                </a:r>
                <a:r>
                  <a:rPr lang="en-US" dirty="0">
                    <a:solidFill>
                      <a:schemeClr val="hlink"/>
                    </a:solidFill>
                  </a:rPr>
                  <a:t>}</a:t>
                </a:r>
              </a:p>
            </p:txBody>
          </p:sp>
        </p:grpSp>
      </p:grpSp>
    </p:spTree>
    <p:extLst>
      <p:ext uri="{BB962C8B-B14F-4D97-AF65-F5344CB8AC3E}">
        <p14:creationId xmlns:p14="http://schemas.microsoft.com/office/powerpoint/2010/main" val="1382666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35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p:bldP spid="66356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r>
              <a:rPr lang="en-US" sz="3600">
                <a:latin typeface="Arial" charset="0"/>
              </a:rPr>
              <a:t>Generation of  T</a:t>
            </a:r>
            <a:r>
              <a:rPr lang="en-US" sz="3600" baseline="-25000">
                <a:latin typeface="Arial" charset="0"/>
              </a:rPr>
              <a:t>BOR</a:t>
            </a:r>
            <a:endParaRPr lang="en-US">
              <a:latin typeface="Arial" charset="0"/>
            </a:endParaRPr>
          </a:p>
        </p:txBody>
      </p:sp>
      <p:sp>
        <p:nvSpPr>
          <p:cNvPr id="667651" name="Rectangle 3"/>
          <p:cNvSpPr>
            <a:spLocks noChangeArrowheads="1"/>
          </p:cNvSpPr>
          <p:nvPr/>
        </p:nvSpPr>
        <p:spPr bwMode="auto">
          <a:xfrm>
            <a:off x="344488" y="1124744"/>
            <a:ext cx="898935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solidFill>
                  <a:schemeClr val="hlink"/>
                </a:solidFill>
                <a:latin typeface="Times New Roman" charset="0"/>
              </a:rPr>
              <a:t>As per our objective, we have computed the BOR constraint set for the root node of the AST(</a:t>
            </a:r>
            <a:r>
              <a:rPr lang="en-US" sz="2000" dirty="0" err="1">
                <a:solidFill>
                  <a:schemeClr val="hlink"/>
                </a:solidFill>
                <a:latin typeface="Times New Roman" charset="0"/>
              </a:rPr>
              <a:t>p</a:t>
            </a:r>
            <a:r>
              <a:rPr lang="en-US" sz="2000" baseline="-25000" dirty="0" err="1">
                <a:solidFill>
                  <a:schemeClr val="hlink"/>
                </a:solidFill>
                <a:latin typeface="Times New Roman" charset="0"/>
              </a:rPr>
              <a:t>r</a:t>
            </a:r>
            <a:r>
              <a:rPr lang="en-US" sz="2000" dirty="0">
                <a:solidFill>
                  <a:schemeClr val="hlink"/>
                </a:solidFill>
                <a:latin typeface="Times New Roman" charset="0"/>
              </a:rPr>
              <a:t>). We can now generate a test set using the BOR constraint set associated with the root node.</a:t>
            </a:r>
          </a:p>
        </p:txBody>
      </p:sp>
      <p:sp>
        <p:nvSpPr>
          <p:cNvPr id="667671" name="Rectangle 23"/>
          <p:cNvSpPr>
            <a:spLocks noChangeArrowheads="1"/>
          </p:cNvSpPr>
          <p:nvPr/>
        </p:nvSpPr>
        <p:spPr bwMode="auto">
          <a:xfrm>
            <a:off x="344488" y="2636912"/>
            <a:ext cx="55772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a:cs typeface="Times"/>
              </a:rPr>
              <a:t>S</a:t>
            </a:r>
            <a:r>
              <a:rPr lang="en-US" sz="2000" baseline="-25000" dirty="0">
                <a:latin typeface="Times"/>
                <a:cs typeface="Times"/>
              </a:rPr>
              <a:t>N3 </a:t>
            </a:r>
            <a:r>
              <a:rPr lang="en-US" sz="2000" dirty="0">
                <a:latin typeface="Times"/>
                <a:cs typeface="Times"/>
              </a:rPr>
              <a:t>contains a sequence of three constraints and hence we get a minimal test set consisting of three test cases. Here is one possible test set.</a:t>
            </a:r>
            <a:endParaRPr lang="en-US" sz="2000" baseline="-25000" dirty="0">
              <a:latin typeface="Times"/>
              <a:cs typeface="Times"/>
            </a:endParaRPr>
          </a:p>
        </p:txBody>
      </p:sp>
      <p:sp>
        <p:nvSpPr>
          <p:cNvPr id="667672" name="Rectangle 24"/>
          <p:cNvSpPr>
            <a:spLocks noChangeArrowheads="1"/>
          </p:cNvSpPr>
          <p:nvPr/>
        </p:nvSpPr>
        <p:spPr bwMode="auto">
          <a:xfrm>
            <a:off x="272480" y="4437112"/>
            <a:ext cx="467955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dirty="0">
                <a:latin typeface="Times"/>
                <a:cs typeface="Times"/>
              </a:rPr>
              <a:t>T</a:t>
            </a:r>
            <a:r>
              <a:rPr lang="en-US" sz="2000" baseline="-25000" dirty="0">
                <a:latin typeface="Times"/>
                <a:cs typeface="Times"/>
              </a:rPr>
              <a:t>BOR</a:t>
            </a:r>
            <a:r>
              <a:rPr lang="en-US" sz="2000" dirty="0">
                <a:latin typeface="Times"/>
                <a:cs typeface="Times"/>
              </a:rPr>
              <a:t> ={t1, t2, t3}</a:t>
            </a:r>
          </a:p>
          <a:p>
            <a:r>
              <a:rPr lang="en-US" sz="2000" dirty="0">
                <a:latin typeface="Times"/>
                <a:cs typeface="Times"/>
              </a:rPr>
              <a:t>t1=&lt;a=1, b=2, c=6, d=5&gt;  (t, t)</a:t>
            </a:r>
          </a:p>
          <a:p>
            <a:r>
              <a:rPr lang="en-US" sz="2000" dirty="0">
                <a:latin typeface="Times"/>
                <a:cs typeface="Times"/>
              </a:rPr>
              <a:t>t2=&lt;a=1, b=0, c=6, d=5&gt;  (f, t)</a:t>
            </a:r>
          </a:p>
          <a:p>
            <a:r>
              <a:rPr lang="en-US" sz="2000" dirty="0">
                <a:latin typeface="Times"/>
                <a:cs typeface="Times"/>
              </a:rPr>
              <a:t>t3=&lt;a=1, b=2, c=1, d=2&gt;  (t, f)</a:t>
            </a:r>
          </a:p>
        </p:txBody>
      </p:sp>
      <p:grpSp>
        <p:nvGrpSpPr>
          <p:cNvPr id="257031" name="Group 37"/>
          <p:cNvGrpSpPr>
            <a:grpSpLocks/>
          </p:cNvGrpSpPr>
          <p:nvPr/>
        </p:nvGrpSpPr>
        <p:grpSpPr bwMode="auto">
          <a:xfrm>
            <a:off x="5313040" y="2708920"/>
            <a:ext cx="4170494" cy="2303463"/>
            <a:chOff x="3075" y="2263"/>
            <a:chExt cx="2425" cy="1451"/>
          </a:xfrm>
        </p:grpSpPr>
        <p:grpSp>
          <p:nvGrpSpPr>
            <p:cNvPr id="257033" name="Group 25"/>
            <p:cNvGrpSpPr>
              <a:grpSpLocks/>
            </p:cNvGrpSpPr>
            <p:nvPr/>
          </p:nvGrpSpPr>
          <p:grpSpPr bwMode="auto">
            <a:xfrm>
              <a:off x="3261" y="3171"/>
              <a:ext cx="2239" cy="289"/>
              <a:chOff x="1363" y="3109"/>
              <a:chExt cx="2239" cy="289"/>
            </a:xfrm>
          </p:grpSpPr>
          <p:sp>
            <p:nvSpPr>
              <p:cNvPr id="257043" name="Text Box 26"/>
              <p:cNvSpPr txBox="1">
                <a:spLocks noChangeArrowheads="1"/>
              </p:cNvSpPr>
              <p:nvPr/>
            </p:nvSpPr>
            <p:spPr bwMode="auto">
              <a:xfrm>
                <a:off x="1363" y="3110"/>
                <a:ext cx="5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a&lt;b</a:t>
                </a:r>
              </a:p>
            </p:txBody>
          </p:sp>
          <p:sp>
            <p:nvSpPr>
              <p:cNvPr id="257044" name="Text Box 27"/>
              <p:cNvSpPr txBox="1">
                <a:spLocks noChangeArrowheads="1"/>
              </p:cNvSpPr>
              <p:nvPr/>
            </p:nvSpPr>
            <p:spPr bwMode="auto">
              <a:xfrm>
                <a:off x="2909" y="3109"/>
                <a:ext cx="6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 c&gt;d</a:t>
                </a:r>
              </a:p>
            </p:txBody>
          </p:sp>
        </p:grpSp>
        <p:sp>
          <p:nvSpPr>
            <p:cNvPr id="257034" name="Text Box 28"/>
            <p:cNvSpPr txBox="1">
              <a:spLocks noChangeArrowheads="1"/>
            </p:cNvSpPr>
            <p:nvPr/>
          </p:nvSpPr>
          <p:spPr bwMode="auto">
            <a:xfrm>
              <a:off x="4188" y="2568"/>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endParaRPr lang="en-US" sz="2400">
                <a:latin typeface="Times New Roman" charset="0"/>
              </a:endParaRPr>
            </a:p>
          </p:txBody>
        </p:sp>
        <p:sp>
          <p:nvSpPr>
            <p:cNvPr id="257035" name="Line 29"/>
            <p:cNvSpPr>
              <a:spLocks noChangeShapeType="1"/>
            </p:cNvSpPr>
            <p:nvPr/>
          </p:nvSpPr>
          <p:spPr bwMode="auto">
            <a:xfrm flipH="1">
              <a:off x="3528" y="2803"/>
              <a:ext cx="75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7036" name="Line 30"/>
            <p:cNvSpPr>
              <a:spLocks noChangeShapeType="1"/>
            </p:cNvSpPr>
            <p:nvPr/>
          </p:nvSpPr>
          <p:spPr bwMode="auto">
            <a:xfrm>
              <a:off x="4286" y="2813"/>
              <a:ext cx="640" cy="4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7037" name="Text Box 31"/>
            <p:cNvSpPr txBox="1">
              <a:spLocks noChangeArrowheads="1"/>
            </p:cNvSpPr>
            <p:nvPr/>
          </p:nvSpPr>
          <p:spPr bwMode="auto">
            <a:xfrm>
              <a:off x="3075" y="3422"/>
              <a:ext cx="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rPr>
                <a:t>{(t), (f)}</a:t>
              </a:r>
            </a:p>
          </p:txBody>
        </p:sp>
        <p:sp>
          <p:nvSpPr>
            <p:cNvPr id="257038" name="Text Box 32"/>
            <p:cNvSpPr txBox="1">
              <a:spLocks noChangeArrowheads="1"/>
            </p:cNvSpPr>
            <p:nvPr/>
          </p:nvSpPr>
          <p:spPr bwMode="auto">
            <a:xfrm>
              <a:off x="4643" y="3423"/>
              <a:ext cx="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rPr>
                <a:t>{(t), (f)}</a:t>
              </a:r>
            </a:p>
          </p:txBody>
        </p:sp>
        <p:sp>
          <p:nvSpPr>
            <p:cNvPr id="257039" name="Text Box 33"/>
            <p:cNvSpPr txBox="1">
              <a:spLocks noChangeArrowheads="1"/>
            </p:cNvSpPr>
            <p:nvPr/>
          </p:nvSpPr>
          <p:spPr bwMode="auto">
            <a:xfrm>
              <a:off x="3171" y="2982"/>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1</a:t>
              </a:r>
              <a:endParaRPr lang="en-US"/>
            </a:p>
          </p:txBody>
        </p:sp>
        <p:sp>
          <p:nvSpPr>
            <p:cNvPr id="257040" name="Text Box 34"/>
            <p:cNvSpPr txBox="1">
              <a:spLocks noChangeArrowheads="1"/>
            </p:cNvSpPr>
            <p:nvPr/>
          </p:nvSpPr>
          <p:spPr bwMode="auto">
            <a:xfrm>
              <a:off x="5007" y="2981"/>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2</a:t>
              </a:r>
              <a:endParaRPr lang="en-US"/>
            </a:p>
          </p:txBody>
        </p:sp>
        <p:sp>
          <p:nvSpPr>
            <p:cNvPr id="257041" name="Text Box 35"/>
            <p:cNvSpPr txBox="1">
              <a:spLocks noChangeArrowheads="1"/>
            </p:cNvSpPr>
            <p:nvPr/>
          </p:nvSpPr>
          <p:spPr bwMode="auto">
            <a:xfrm>
              <a:off x="3917" y="2529"/>
              <a:ext cx="2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N</a:t>
              </a:r>
              <a:r>
                <a:rPr lang="en-US" baseline="-25000"/>
                <a:t>3</a:t>
              </a:r>
              <a:endParaRPr lang="en-US"/>
            </a:p>
          </p:txBody>
        </p:sp>
        <p:sp>
          <p:nvSpPr>
            <p:cNvPr id="257042" name="Text Box 36"/>
            <p:cNvSpPr txBox="1">
              <a:spLocks noChangeArrowheads="1"/>
            </p:cNvSpPr>
            <p:nvPr/>
          </p:nvSpPr>
          <p:spPr bwMode="auto">
            <a:xfrm>
              <a:off x="3665" y="2263"/>
              <a:ext cx="16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rPr>
                <a:t>S</a:t>
              </a:r>
              <a:r>
                <a:rPr lang="en-US" baseline="-25000" dirty="0">
                  <a:solidFill>
                    <a:schemeClr val="hlink"/>
                  </a:solidFill>
                </a:rPr>
                <a:t>N3</a:t>
              </a:r>
              <a:r>
                <a:rPr lang="en-US" dirty="0">
                  <a:solidFill>
                    <a:schemeClr val="hlink"/>
                  </a:solidFill>
                </a:rPr>
                <a:t>={(</a:t>
              </a:r>
              <a:r>
                <a:rPr lang="en-US" dirty="0" err="1">
                  <a:solidFill>
                    <a:schemeClr val="hlink"/>
                  </a:solidFill>
                </a:rPr>
                <a:t>t,t</a:t>
              </a:r>
              <a:r>
                <a:rPr lang="en-US" dirty="0">
                  <a:solidFill>
                    <a:schemeClr val="hlink"/>
                  </a:solidFill>
                </a:rPr>
                <a:t>), (f, t),</a:t>
              </a:r>
              <a:r>
                <a:rPr lang="en-US" dirty="0">
                  <a:solidFill>
                    <a:schemeClr val="hlink"/>
                  </a:solidFill>
                  <a:sym typeface="Symbol" charset="0"/>
                </a:rPr>
                <a:t> (t, f)</a:t>
              </a:r>
              <a:r>
                <a:rPr lang="en-US" dirty="0">
                  <a:solidFill>
                    <a:schemeClr val="hlink"/>
                  </a:solidFill>
                </a:rPr>
                <a:t>}</a:t>
              </a:r>
            </a:p>
          </p:txBody>
        </p:sp>
      </p:grpSp>
    </p:spTree>
    <p:extLst>
      <p:ext uri="{BB962C8B-B14F-4D97-AF65-F5344CB8AC3E}">
        <p14:creationId xmlns:p14="http://schemas.microsoft.com/office/powerpoint/2010/main" val="74932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76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1" grpId="0"/>
      <p:bldP spid="667671" grpId="0"/>
      <p:bldP spid="6676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kumimoji="1" lang="en-US" sz="3200" dirty="0" smtClean="0">
                <a:latin typeface="Tahoma" charset="0"/>
              </a:rPr>
              <a:t>Chapter 1:</a:t>
            </a:r>
            <a:endParaRPr lang="en-GB" sz="3200" dirty="0" smtClean="0"/>
          </a:p>
        </p:txBody>
      </p:sp>
      <p:sp>
        <p:nvSpPr>
          <p:cNvPr id="6147" name="Rectangle 3"/>
          <p:cNvSpPr>
            <a:spLocks noGrp="1" noChangeArrowheads="1"/>
          </p:cNvSpPr>
          <p:nvPr>
            <p:ph idx="4294967295"/>
          </p:nvPr>
        </p:nvSpPr>
        <p:spPr>
          <a:xfrm>
            <a:off x="398463" y="1546225"/>
            <a:ext cx="9109075" cy="1235075"/>
          </a:xfrm>
          <a:prstGeom prst="rect">
            <a:avLst/>
          </a:prstGeom>
        </p:spPr>
        <p:txBody>
          <a:bodyPr/>
          <a:lstStyle/>
          <a:p>
            <a:pPr marL="0" indent="0" algn="ctr" eaLnBrk="1" hangingPunct="1">
              <a:spcBef>
                <a:spcPct val="40000"/>
              </a:spcBef>
              <a:buNone/>
            </a:pPr>
            <a:r>
              <a:rPr kumimoji="1" lang="en-US" sz="3200" dirty="0" smtClean="0">
                <a:latin typeface="Tahoma" charset="0"/>
              </a:rPr>
              <a:t>Preliminaries: Software Testing</a:t>
            </a:r>
            <a:endParaRPr lang="en-GB" sz="3200" dirty="0">
              <a:solidFill>
                <a:schemeClr val="tx2"/>
              </a:solidFill>
              <a:latin typeface="+mj-lt"/>
              <a:ea typeface="+mj-ea"/>
              <a:cs typeface="+mj-cs"/>
            </a:endParaRPr>
          </a:p>
        </p:txBody>
      </p:sp>
      <p:sp>
        <p:nvSpPr>
          <p:cNvPr id="5" name="TextBox 4"/>
          <p:cNvSpPr txBox="1"/>
          <p:nvPr/>
        </p:nvSpPr>
        <p:spPr>
          <a:xfrm>
            <a:off x="272480" y="6021288"/>
            <a:ext cx="1702008" cy="246221"/>
          </a:xfrm>
          <a:prstGeom prst="rect">
            <a:avLst/>
          </a:prstGeom>
          <a:noFill/>
        </p:spPr>
        <p:txBody>
          <a:bodyPr wrap="none" rtlCol="0">
            <a:spAutoFit/>
          </a:bodyPr>
          <a:lstStyle/>
          <a:p>
            <a:r>
              <a:rPr lang="en-US" dirty="0" smtClean="0"/>
              <a:t>Updated: </a:t>
            </a:r>
            <a:r>
              <a:rPr lang="en-US" smtClean="0"/>
              <a:t>July 17, </a:t>
            </a:r>
            <a:r>
              <a:rPr lang="en-US" dirty="0" smtClean="0"/>
              <a:t>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1.4 Correctness versus reliability</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253829158"/>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sz="3600">
                <a:latin typeface="Arial" charset="0"/>
              </a:rPr>
              <a:t>Generation of BRO constraint set</a:t>
            </a:r>
            <a:endParaRPr lang="en-US">
              <a:latin typeface="Arial" charset="0"/>
            </a:endParaRPr>
          </a:p>
        </p:txBody>
      </p:sp>
      <p:sp>
        <p:nvSpPr>
          <p:cNvPr id="259075" name="Text Box 3"/>
          <p:cNvSpPr txBox="1">
            <a:spLocks noChangeArrowheads="1"/>
          </p:cNvSpPr>
          <p:nvPr/>
        </p:nvSpPr>
        <p:spPr bwMode="auto">
          <a:xfrm>
            <a:off x="233892" y="2127250"/>
            <a:ext cx="8898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charset="0"/>
              </a:rPr>
              <a:t>See </a:t>
            </a:r>
            <a:r>
              <a:rPr lang="en-US" i="1" dirty="0" smtClean="0">
                <a:solidFill>
                  <a:schemeClr val="hlink"/>
                </a:solidFill>
                <a:latin typeface="Times New Roman" charset="0"/>
              </a:rPr>
              <a:t>pages 187-188 </a:t>
            </a:r>
            <a:r>
              <a:rPr lang="en-US" i="1" dirty="0">
                <a:solidFill>
                  <a:schemeClr val="hlink"/>
                </a:solidFill>
                <a:latin typeface="Times New Roman" charset="0"/>
              </a:rPr>
              <a:t>for a formal algorithm. An illustration follows.</a:t>
            </a:r>
          </a:p>
        </p:txBody>
      </p:sp>
      <p:sp>
        <p:nvSpPr>
          <p:cNvPr id="259076" name="Rectangle 12"/>
          <p:cNvSpPr>
            <a:spLocks noChangeArrowheads="1"/>
          </p:cNvSpPr>
          <p:nvPr/>
        </p:nvSpPr>
        <p:spPr bwMode="auto">
          <a:xfrm>
            <a:off x="665560" y="3341689"/>
            <a:ext cx="864883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Recall that a test set adequate with respect to a  BRO constraint set for predicate </a:t>
            </a:r>
            <a:r>
              <a:rPr lang="en-US" sz="2000" dirty="0" err="1">
                <a:latin typeface="Times New Roman" charset="0"/>
              </a:rPr>
              <a:t>p</a:t>
            </a:r>
            <a:r>
              <a:rPr lang="en-US" sz="2000" baseline="-25000" dirty="0" err="1">
                <a:latin typeface="Times New Roman" charset="0"/>
              </a:rPr>
              <a:t>r</a:t>
            </a:r>
            <a:r>
              <a:rPr lang="en-US" sz="2000" dirty="0">
                <a:latin typeface="Times New Roman" charset="0"/>
              </a:rPr>
              <a:t>, guarantees the detection of all combinations of single or multiple Boolean operator and relational operator faults. </a:t>
            </a:r>
          </a:p>
        </p:txBody>
      </p:sp>
    </p:spTree>
    <p:extLst>
      <p:ext uri="{BB962C8B-B14F-4D97-AF65-F5344CB8AC3E}">
        <p14:creationId xmlns:p14="http://schemas.microsoft.com/office/powerpoint/2010/main" val="138438240"/>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sz="3600">
                <a:latin typeface="Arial" charset="0"/>
              </a:rPr>
              <a:t>BRO constraint set</a:t>
            </a:r>
            <a:endParaRPr lang="en-US">
              <a:latin typeface="Arial" charset="0"/>
            </a:endParaRPr>
          </a:p>
        </p:txBody>
      </p:sp>
      <p:sp>
        <p:nvSpPr>
          <p:cNvPr id="671747" name="Text Box 3"/>
          <p:cNvSpPr txBox="1">
            <a:spLocks noChangeArrowheads="1"/>
          </p:cNvSpPr>
          <p:nvPr/>
        </p:nvSpPr>
        <p:spPr bwMode="auto">
          <a:xfrm>
            <a:off x="344488" y="1268760"/>
            <a:ext cx="889820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The BRO constraint set S for relational expression </a:t>
            </a:r>
            <a:r>
              <a:rPr lang="en-US" i="1" dirty="0">
                <a:latin typeface="Times New Roman" charset="0"/>
              </a:rPr>
              <a:t>e1 </a:t>
            </a:r>
            <a:r>
              <a:rPr lang="en-US" i="1" dirty="0" err="1">
                <a:latin typeface="Times New Roman" charset="0"/>
              </a:rPr>
              <a:t>relop</a:t>
            </a:r>
            <a:r>
              <a:rPr lang="en-US" i="1" dirty="0">
                <a:latin typeface="Times New Roman" charset="0"/>
              </a:rPr>
              <a:t> e2</a:t>
            </a:r>
            <a:r>
              <a:rPr lang="en-US" dirty="0">
                <a:latin typeface="Times New Roman" charset="0"/>
              </a:rPr>
              <a:t>:</a:t>
            </a:r>
          </a:p>
          <a:p>
            <a:r>
              <a:rPr lang="en-US" dirty="0">
                <a:latin typeface="Times New Roman" charset="0"/>
              </a:rPr>
              <a:t>		S={(&gt;), (=), (&lt;)}</a:t>
            </a:r>
            <a:endParaRPr lang="en-US" i="1" dirty="0">
              <a:solidFill>
                <a:schemeClr val="hlink"/>
              </a:solidFill>
              <a:latin typeface="Times New Roman" charset="0"/>
            </a:endParaRPr>
          </a:p>
        </p:txBody>
      </p:sp>
      <p:sp>
        <p:nvSpPr>
          <p:cNvPr id="671748" name="Rectangle 4"/>
          <p:cNvSpPr>
            <a:spLocks noChangeArrowheads="1"/>
          </p:cNvSpPr>
          <p:nvPr/>
        </p:nvSpPr>
        <p:spPr bwMode="auto">
          <a:xfrm>
            <a:off x="272480" y="2492896"/>
            <a:ext cx="86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dirty="0">
                <a:latin typeface="Times New Roman" charset="0"/>
              </a:rPr>
              <a:t>Separation of S into its </a:t>
            </a:r>
            <a:r>
              <a:rPr lang="en-US" sz="2000" dirty="0">
                <a:solidFill>
                  <a:schemeClr val="hlink"/>
                </a:solidFill>
                <a:latin typeface="Times New Roman" charset="0"/>
              </a:rPr>
              <a:t>true</a:t>
            </a:r>
            <a:r>
              <a:rPr lang="en-US" sz="2000" dirty="0">
                <a:latin typeface="Times New Roman" charset="0"/>
              </a:rPr>
              <a:t> (S</a:t>
            </a:r>
            <a:r>
              <a:rPr lang="en-US" sz="2000" baseline="30000" dirty="0">
                <a:latin typeface="Times New Roman" charset="0"/>
              </a:rPr>
              <a:t>t</a:t>
            </a:r>
            <a:r>
              <a:rPr lang="en-US" sz="2000" dirty="0">
                <a:latin typeface="Times New Roman" charset="0"/>
              </a:rPr>
              <a:t>) and </a:t>
            </a:r>
            <a:r>
              <a:rPr lang="en-US" sz="2000" dirty="0">
                <a:solidFill>
                  <a:schemeClr val="hlink"/>
                </a:solidFill>
                <a:latin typeface="Times New Roman" charset="0"/>
              </a:rPr>
              <a:t>false</a:t>
            </a:r>
            <a:r>
              <a:rPr lang="en-US" sz="2000" dirty="0">
                <a:latin typeface="Times New Roman" charset="0"/>
              </a:rPr>
              <a:t> (</a:t>
            </a:r>
            <a:r>
              <a:rPr lang="en-US" sz="2000" dirty="0" err="1">
                <a:latin typeface="Times New Roman" charset="0"/>
              </a:rPr>
              <a:t>S</a:t>
            </a:r>
            <a:r>
              <a:rPr lang="en-US" sz="2000" baseline="30000" dirty="0" err="1">
                <a:latin typeface="Times New Roman" charset="0"/>
              </a:rPr>
              <a:t>f</a:t>
            </a:r>
            <a:r>
              <a:rPr lang="en-US" sz="2000" dirty="0">
                <a:latin typeface="Times New Roman" charset="0"/>
              </a:rPr>
              <a:t>)components:</a:t>
            </a:r>
          </a:p>
        </p:txBody>
      </p:sp>
      <p:sp>
        <p:nvSpPr>
          <p:cNvPr id="671749" name="Rectangle 5"/>
          <p:cNvSpPr>
            <a:spLocks noChangeArrowheads="1"/>
          </p:cNvSpPr>
          <p:nvPr/>
        </p:nvSpPr>
        <p:spPr bwMode="auto">
          <a:xfrm>
            <a:off x="1020590" y="3118371"/>
            <a:ext cx="70528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a:latin typeface="Times New Roman" charset="0"/>
              </a:rPr>
              <a:t>  relop: &gt;  S</a:t>
            </a:r>
            <a:r>
              <a:rPr lang="en-US" sz="2000" baseline="30000">
                <a:latin typeface="Times New Roman" charset="0"/>
              </a:rPr>
              <a:t>t</a:t>
            </a:r>
            <a:r>
              <a:rPr lang="en-US" sz="2000">
                <a:latin typeface="Times New Roman" charset="0"/>
              </a:rPr>
              <a:t>={(&gt;)}   		S</a:t>
            </a:r>
            <a:r>
              <a:rPr lang="en-US" sz="2000" baseline="30000">
                <a:latin typeface="Times New Roman" charset="0"/>
              </a:rPr>
              <a:t>f</a:t>
            </a:r>
            <a:r>
              <a:rPr lang="en-US" sz="2000">
                <a:latin typeface="Times New Roman" charset="0"/>
              </a:rPr>
              <a:t>={(=), (&lt;)}</a:t>
            </a:r>
          </a:p>
          <a:p>
            <a:r>
              <a:rPr lang="en-US" sz="2000">
                <a:latin typeface="Times New Roman" charset="0"/>
              </a:rPr>
              <a:t>  relop: ≥  S</a:t>
            </a:r>
            <a:r>
              <a:rPr lang="en-US" sz="2000" baseline="30000">
                <a:latin typeface="Times New Roman" charset="0"/>
              </a:rPr>
              <a:t>t</a:t>
            </a:r>
            <a:r>
              <a:rPr lang="en-US" sz="2000">
                <a:latin typeface="Times New Roman" charset="0"/>
              </a:rPr>
              <a:t>={(&gt;), (=)}  	S</a:t>
            </a:r>
            <a:r>
              <a:rPr lang="en-US" sz="2000" baseline="30000">
                <a:latin typeface="Times New Roman" charset="0"/>
              </a:rPr>
              <a:t>f</a:t>
            </a:r>
            <a:r>
              <a:rPr lang="en-US" sz="2000">
                <a:latin typeface="Times New Roman" charset="0"/>
              </a:rPr>
              <a:t>={(&lt;)}</a:t>
            </a:r>
          </a:p>
          <a:p>
            <a:r>
              <a:rPr lang="en-US" sz="2000">
                <a:latin typeface="Times New Roman" charset="0"/>
              </a:rPr>
              <a:t>  relop: =  S</a:t>
            </a:r>
            <a:r>
              <a:rPr lang="en-US" sz="2000" baseline="30000">
                <a:latin typeface="Times New Roman" charset="0"/>
              </a:rPr>
              <a:t>t</a:t>
            </a:r>
            <a:r>
              <a:rPr lang="en-US" sz="2000">
                <a:latin typeface="Times New Roman" charset="0"/>
              </a:rPr>
              <a:t>={(=)}   		S</a:t>
            </a:r>
            <a:r>
              <a:rPr lang="en-US" sz="2000" baseline="30000">
                <a:latin typeface="Times New Roman" charset="0"/>
              </a:rPr>
              <a:t>f</a:t>
            </a:r>
            <a:r>
              <a:rPr lang="en-US" sz="2000">
                <a:latin typeface="Times New Roman" charset="0"/>
              </a:rPr>
              <a:t>={(&lt;), (&gt;)}</a:t>
            </a:r>
          </a:p>
          <a:p>
            <a:r>
              <a:rPr lang="en-US" sz="2000">
                <a:latin typeface="Times New Roman" charset="0"/>
              </a:rPr>
              <a:t>  relop: &lt;  S</a:t>
            </a:r>
            <a:r>
              <a:rPr lang="en-US" sz="2000" baseline="30000">
                <a:latin typeface="Times New Roman" charset="0"/>
              </a:rPr>
              <a:t>t</a:t>
            </a:r>
            <a:r>
              <a:rPr lang="en-US" sz="2000">
                <a:latin typeface="Times New Roman" charset="0"/>
              </a:rPr>
              <a:t>={(&lt;)}   		S</a:t>
            </a:r>
            <a:r>
              <a:rPr lang="en-US" sz="2000" baseline="30000">
                <a:latin typeface="Times New Roman" charset="0"/>
              </a:rPr>
              <a:t>f</a:t>
            </a:r>
            <a:r>
              <a:rPr lang="en-US" sz="2000">
                <a:latin typeface="Times New Roman" charset="0"/>
              </a:rPr>
              <a:t>={(=), (&gt;)}</a:t>
            </a:r>
          </a:p>
          <a:p>
            <a:r>
              <a:rPr lang="en-US" sz="2000">
                <a:latin typeface="Times New Roman" charset="0"/>
              </a:rPr>
              <a:t>  relop: ≤  S</a:t>
            </a:r>
            <a:r>
              <a:rPr lang="en-US" sz="2000" baseline="30000">
                <a:latin typeface="Times New Roman" charset="0"/>
              </a:rPr>
              <a:t>t</a:t>
            </a:r>
            <a:r>
              <a:rPr lang="en-US" sz="2000">
                <a:latin typeface="Times New Roman" charset="0"/>
              </a:rPr>
              <a:t>={(&lt;), (=)}   	S</a:t>
            </a:r>
            <a:r>
              <a:rPr lang="en-US" sz="2000" baseline="30000">
                <a:latin typeface="Times New Roman" charset="0"/>
              </a:rPr>
              <a:t>f</a:t>
            </a:r>
            <a:r>
              <a:rPr lang="en-US" sz="2000">
                <a:latin typeface="Times New Roman" charset="0"/>
              </a:rPr>
              <a:t>={(&gt;)}</a:t>
            </a:r>
          </a:p>
        </p:txBody>
      </p:sp>
      <p:sp>
        <p:nvSpPr>
          <p:cNvPr id="671750" name="Text Box 6"/>
          <p:cNvSpPr txBox="1">
            <a:spLocks noChangeArrowheads="1"/>
          </p:cNvSpPr>
          <p:nvPr/>
        </p:nvSpPr>
        <p:spPr bwMode="auto">
          <a:xfrm>
            <a:off x="344488" y="5805264"/>
            <a:ext cx="8473414"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t>Note: </a:t>
            </a:r>
            <a:r>
              <a:rPr lang="en-US" dirty="0" err="1">
                <a:solidFill>
                  <a:srgbClr val="FF0000"/>
                </a:solidFill>
              </a:rPr>
              <a:t>t</a:t>
            </a:r>
            <a:r>
              <a:rPr lang="en-US" baseline="-25000" dirty="0" err="1">
                <a:solidFill>
                  <a:srgbClr val="FF0000"/>
                </a:solidFill>
              </a:rPr>
              <a:t>N</a:t>
            </a:r>
            <a:r>
              <a:rPr lang="en-US" dirty="0"/>
              <a:t> denotes an element of </a:t>
            </a:r>
            <a:r>
              <a:rPr lang="en-US" dirty="0" err="1" smtClean="0"/>
              <a:t>S</a:t>
            </a:r>
            <a:r>
              <a:rPr lang="en-US" baseline="30000" dirty="0" err="1" smtClean="0"/>
              <a:t>t</a:t>
            </a:r>
            <a:r>
              <a:rPr lang="en-US" baseline="-25000" dirty="0" err="1" smtClean="0"/>
              <a:t>N</a:t>
            </a:r>
            <a:r>
              <a:rPr lang="en-US" dirty="0"/>
              <a:t> </a:t>
            </a:r>
            <a:r>
              <a:rPr lang="en-US" dirty="0" smtClean="0"/>
              <a:t>and </a:t>
            </a:r>
            <a:r>
              <a:rPr lang="en-US" dirty="0" err="1">
                <a:solidFill>
                  <a:srgbClr val="FF0000"/>
                </a:solidFill>
              </a:rPr>
              <a:t>f</a:t>
            </a:r>
            <a:r>
              <a:rPr lang="en-US" baseline="-25000" dirty="0" err="1">
                <a:solidFill>
                  <a:srgbClr val="FF0000"/>
                </a:solidFill>
              </a:rPr>
              <a:t>N</a:t>
            </a:r>
            <a:r>
              <a:rPr lang="en-US" dirty="0"/>
              <a:t> denotes an element of </a:t>
            </a:r>
            <a:r>
              <a:rPr lang="en-US" dirty="0" err="1"/>
              <a:t>S</a:t>
            </a:r>
            <a:r>
              <a:rPr lang="en-US" baseline="30000" dirty="0" err="1"/>
              <a:t>f</a:t>
            </a:r>
            <a:r>
              <a:rPr lang="en-US" baseline="-25000" dirty="0" err="1"/>
              <a:t>N</a:t>
            </a:r>
            <a:r>
              <a:rPr lang="en-US" dirty="0"/>
              <a:t> </a:t>
            </a:r>
          </a:p>
        </p:txBody>
      </p:sp>
    </p:spTree>
    <p:extLst>
      <p:ext uri="{BB962C8B-B14F-4D97-AF65-F5344CB8AC3E}">
        <p14:creationId xmlns:p14="http://schemas.microsoft.com/office/powerpoint/2010/main" val="3889059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17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7" grpId="0"/>
      <p:bldP spid="671748" grpId="0"/>
      <p:bldP spid="671749" grpId="0"/>
      <p:bldP spid="671750"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n-US" sz="3600">
                <a:latin typeface="Arial" charset="0"/>
              </a:rPr>
              <a:t>BRO constraint set: Example</a:t>
            </a:r>
            <a:endParaRPr lang="en-US">
              <a:latin typeface="Arial" charset="0"/>
            </a:endParaRPr>
          </a:p>
        </p:txBody>
      </p:sp>
      <p:sp>
        <p:nvSpPr>
          <p:cNvPr id="673795" name="Text Box 3"/>
          <p:cNvSpPr txBox="1">
            <a:spLocks noChangeArrowheads="1"/>
          </p:cNvSpPr>
          <p:nvPr/>
        </p:nvSpPr>
        <p:spPr bwMode="auto">
          <a:xfrm>
            <a:off x="632520" y="1556792"/>
            <a:ext cx="4347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charset="0"/>
              </a:rPr>
              <a:t>p</a:t>
            </a:r>
            <a:r>
              <a:rPr lang="en-US" baseline="-25000" dirty="0" err="1">
                <a:latin typeface="Times New Roman" charset="0"/>
              </a:rPr>
              <a:t>r</a:t>
            </a:r>
            <a:r>
              <a:rPr lang="en-US" dirty="0">
                <a:latin typeface="Times New Roman" charset="0"/>
              </a:rPr>
              <a:t>: (</a:t>
            </a:r>
            <a:r>
              <a:rPr lang="en-US" dirty="0" err="1">
                <a:latin typeface="Times New Roman" charset="0"/>
              </a:rPr>
              <a:t>a+b</a:t>
            </a:r>
            <a:r>
              <a:rPr lang="en-US" dirty="0">
                <a:latin typeface="Times New Roman" charset="0"/>
              </a:rPr>
              <a:t>&lt;c)</a:t>
            </a:r>
            <a:r>
              <a:rPr lang="en-US" dirty="0">
                <a:latin typeface="Times New Roman" charset="0"/>
                <a:sym typeface="Symbol" charset="0"/>
              </a:rPr>
              <a:t>!p </a:t>
            </a:r>
            <a:r>
              <a:rPr lang="en-US" dirty="0">
                <a:latin typeface="Times New Roman" charset="0"/>
              </a:rPr>
              <a:t> (r&gt;s)</a:t>
            </a:r>
            <a:endParaRPr lang="en-US" i="1" dirty="0">
              <a:solidFill>
                <a:schemeClr val="hlink"/>
              </a:solidFill>
              <a:latin typeface="Times New Roman" charset="0"/>
            </a:endParaRPr>
          </a:p>
        </p:txBody>
      </p:sp>
      <p:sp>
        <p:nvSpPr>
          <p:cNvPr id="673796" name="Rectangle 4"/>
          <p:cNvSpPr>
            <a:spLocks noChangeArrowheads="1"/>
          </p:cNvSpPr>
          <p:nvPr/>
        </p:nvSpPr>
        <p:spPr bwMode="auto">
          <a:xfrm>
            <a:off x="632520" y="2180680"/>
            <a:ext cx="86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a:latin typeface="Times New Roman" charset="0"/>
              </a:rPr>
              <a:t>Step 1: Construct the AST for the given predicate.</a:t>
            </a:r>
          </a:p>
        </p:txBody>
      </p:sp>
      <p:grpSp>
        <p:nvGrpSpPr>
          <p:cNvPr id="2" name="Group 25"/>
          <p:cNvGrpSpPr>
            <a:grpSpLocks/>
          </p:cNvGrpSpPr>
          <p:nvPr/>
        </p:nvGrpSpPr>
        <p:grpSpPr bwMode="auto">
          <a:xfrm>
            <a:off x="1678154" y="2847431"/>
            <a:ext cx="6272081" cy="2935287"/>
            <a:chOff x="680" y="2066"/>
            <a:chExt cx="3647" cy="1849"/>
          </a:xfrm>
        </p:grpSpPr>
        <p:sp>
          <p:nvSpPr>
            <p:cNvPr id="263174" name="Text Box 7"/>
            <p:cNvSpPr txBox="1">
              <a:spLocks noChangeArrowheads="1"/>
            </p:cNvSpPr>
            <p:nvPr/>
          </p:nvSpPr>
          <p:spPr bwMode="auto">
            <a:xfrm>
              <a:off x="2035" y="3627"/>
              <a:ext cx="2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p</a:t>
              </a:r>
            </a:p>
          </p:txBody>
        </p:sp>
        <p:sp>
          <p:nvSpPr>
            <p:cNvPr id="263175" name="Text Box 8"/>
            <p:cNvSpPr txBox="1">
              <a:spLocks noChangeArrowheads="1"/>
            </p:cNvSpPr>
            <p:nvPr/>
          </p:nvSpPr>
          <p:spPr bwMode="auto">
            <a:xfrm>
              <a:off x="3688" y="2710"/>
              <a:ext cx="4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r&gt;s</a:t>
              </a:r>
            </a:p>
          </p:txBody>
        </p:sp>
        <p:sp>
          <p:nvSpPr>
            <p:cNvPr id="263176" name="Text Box 9"/>
            <p:cNvSpPr txBox="1">
              <a:spLocks noChangeArrowheads="1"/>
            </p:cNvSpPr>
            <p:nvPr/>
          </p:nvSpPr>
          <p:spPr bwMode="auto">
            <a:xfrm>
              <a:off x="1448" y="2593"/>
              <a:ext cx="2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sym typeface="Symbol" charset="0"/>
                </a:rPr>
                <a:t></a:t>
              </a:r>
            </a:p>
          </p:txBody>
        </p:sp>
        <p:sp>
          <p:nvSpPr>
            <p:cNvPr id="263177" name="Text Box 6"/>
            <p:cNvSpPr txBox="1">
              <a:spLocks noChangeArrowheads="1"/>
            </p:cNvSpPr>
            <p:nvPr/>
          </p:nvSpPr>
          <p:spPr bwMode="auto">
            <a:xfrm>
              <a:off x="744" y="3207"/>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a+b&lt;c</a:t>
              </a:r>
            </a:p>
          </p:txBody>
        </p:sp>
        <p:sp>
          <p:nvSpPr>
            <p:cNvPr id="263178" name="Text Box 10"/>
            <p:cNvSpPr txBox="1">
              <a:spLocks noChangeArrowheads="1"/>
            </p:cNvSpPr>
            <p:nvPr/>
          </p:nvSpPr>
          <p:spPr bwMode="auto">
            <a:xfrm>
              <a:off x="2067" y="3237"/>
              <a:ext cx="1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t>
              </a:r>
            </a:p>
          </p:txBody>
        </p:sp>
        <p:sp>
          <p:nvSpPr>
            <p:cNvPr id="263179" name="Line 11"/>
            <p:cNvSpPr>
              <a:spLocks noChangeShapeType="1"/>
            </p:cNvSpPr>
            <p:nvPr/>
          </p:nvSpPr>
          <p:spPr bwMode="auto">
            <a:xfrm flipH="1">
              <a:off x="1077" y="2838"/>
              <a:ext cx="427" cy="33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180" name="Line 14"/>
            <p:cNvSpPr>
              <a:spLocks noChangeShapeType="1"/>
            </p:cNvSpPr>
            <p:nvPr/>
          </p:nvSpPr>
          <p:spPr bwMode="auto">
            <a:xfrm>
              <a:off x="1600" y="2848"/>
              <a:ext cx="501" cy="35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181" name="Line 15"/>
            <p:cNvSpPr>
              <a:spLocks noChangeShapeType="1"/>
            </p:cNvSpPr>
            <p:nvPr/>
          </p:nvSpPr>
          <p:spPr bwMode="auto">
            <a:xfrm>
              <a:off x="2151" y="3456"/>
              <a:ext cx="0" cy="22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182" name="Text Box 16"/>
            <p:cNvSpPr txBox="1">
              <a:spLocks noChangeArrowheads="1"/>
            </p:cNvSpPr>
            <p:nvPr/>
          </p:nvSpPr>
          <p:spPr bwMode="auto">
            <a:xfrm>
              <a:off x="2665" y="214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p>
          </p:txBody>
        </p:sp>
        <p:sp>
          <p:nvSpPr>
            <p:cNvPr id="263183" name="Line 17"/>
            <p:cNvSpPr>
              <a:spLocks noChangeShapeType="1"/>
            </p:cNvSpPr>
            <p:nvPr/>
          </p:nvSpPr>
          <p:spPr bwMode="auto">
            <a:xfrm flipH="1">
              <a:off x="1696" y="2347"/>
              <a:ext cx="1035" cy="3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184" name="Line 18"/>
            <p:cNvSpPr>
              <a:spLocks noChangeShapeType="1"/>
            </p:cNvSpPr>
            <p:nvPr/>
          </p:nvSpPr>
          <p:spPr bwMode="auto">
            <a:xfrm>
              <a:off x="2752" y="2347"/>
              <a:ext cx="108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3185" name="Text Box 19"/>
            <p:cNvSpPr txBox="1">
              <a:spLocks noChangeArrowheads="1"/>
            </p:cNvSpPr>
            <p:nvPr/>
          </p:nvSpPr>
          <p:spPr bwMode="auto">
            <a:xfrm>
              <a:off x="680" y="302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N1</a:t>
              </a:r>
            </a:p>
          </p:txBody>
        </p:sp>
        <p:sp>
          <p:nvSpPr>
            <p:cNvPr id="263186" name="Text Box 20"/>
            <p:cNvSpPr txBox="1">
              <a:spLocks noChangeArrowheads="1"/>
            </p:cNvSpPr>
            <p:nvPr/>
          </p:nvSpPr>
          <p:spPr bwMode="auto">
            <a:xfrm>
              <a:off x="1096" y="2589"/>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N4</a:t>
              </a:r>
            </a:p>
          </p:txBody>
        </p:sp>
        <p:sp>
          <p:nvSpPr>
            <p:cNvPr id="263187" name="Text Box 21"/>
            <p:cNvSpPr txBox="1">
              <a:spLocks noChangeArrowheads="1"/>
            </p:cNvSpPr>
            <p:nvPr/>
          </p:nvSpPr>
          <p:spPr bwMode="auto">
            <a:xfrm>
              <a:off x="2302" y="3624"/>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N2</a:t>
              </a:r>
            </a:p>
          </p:txBody>
        </p:sp>
        <p:sp>
          <p:nvSpPr>
            <p:cNvPr id="263188" name="Text Box 22"/>
            <p:cNvSpPr txBox="1">
              <a:spLocks noChangeArrowheads="1"/>
            </p:cNvSpPr>
            <p:nvPr/>
          </p:nvSpPr>
          <p:spPr bwMode="auto">
            <a:xfrm>
              <a:off x="2909" y="2066"/>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N6</a:t>
              </a:r>
            </a:p>
          </p:txBody>
        </p:sp>
        <p:sp>
          <p:nvSpPr>
            <p:cNvPr id="263189" name="Text Box 23"/>
            <p:cNvSpPr txBox="1">
              <a:spLocks noChangeArrowheads="1"/>
            </p:cNvSpPr>
            <p:nvPr/>
          </p:nvSpPr>
          <p:spPr bwMode="auto">
            <a:xfrm>
              <a:off x="3976" y="2600"/>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N5</a:t>
              </a:r>
            </a:p>
          </p:txBody>
        </p:sp>
        <p:sp>
          <p:nvSpPr>
            <p:cNvPr id="263190" name="Text Box 24"/>
            <p:cNvSpPr txBox="1">
              <a:spLocks noChangeArrowheads="1"/>
            </p:cNvSpPr>
            <p:nvPr/>
          </p:nvSpPr>
          <p:spPr bwMode="auto">
            <a:xfrm>
              <a:off x="2162" y="3059"/>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N3</a:t>
              </a:r>
            </a:p>
          </p:txBody>
        </p:sp>
      </p:grpSp>
    </p:spTree>
    <p:extLst>
      <p:ext uri="{BB962C8B-B14F-4D97-AF65-F5344CB8AC3E}">
        <p14:creationId xmlns:p14="http://schemas.microsoft.com/office/powerpoint/2010/main" val="427952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3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p:bldP spid="673796"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sz="3600">
                <a:latin typeface="Arial" charset="0"/>
              </a:rPr>
              <a:t>BRO constraint set: Example (contd.)</a:t>
            </a:r>
            <a:endParaRPr lang="en-US">
              <a:latin typeface="Arial" charset="0"/>
            </a:endParaRPr>
          </a:p>
        </p:txBody>
      </p:sp>
      <p:sp>
        <p:nvSpPr>
          <p:cNvPr id="675844" name="Rectangle 4"/>
          <p:cNvSpPr>
            <a:spLocks noChangeArrowheads="1"/>
          </p:cNvSpPr>
          <p:nvPr/>
        </p:nvSpPr>
        <p:spPr bwMode="auto">
          <a:xfrm>
            <a:off x="560512" y="1628800"/>
            <a:ext cx="86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dirty="0">
                <a:latin typeface="Times New Roman" charset="0"/>
              </a:rPr>
              <a:t>Step 2: Label each leaf node with its constraint set S.</a:t>
            </a:r>
          </a:p>
        </p:txBody>
      </p:sp>
      <p:grpSp>
        <p:nvGrpSpPr>
          <p:cNvPr id="265220" name="Group 26"/>
          <p:cNvGrpSpPr>
            <a:grpSpLocks/>
          </p:cNvGrpSpPr>
          <p:nvPr/>
        </p:nvGrpSpPr>
        <p:grpSpPr bwMode="auto">
          <a:xfrm>
            <a:off x="981862" y="2454301"/>
            <a:ext cx="7610078" cy="3297237"/>
            <a:chOff x="601" y="1933"/>
            <a:chExt cx="4425" cy="2077"/>
          </a:xfrm>
        </p:grpSpPr>
        <p:grpSp>
          <p:nvGrpSpPr>
            <p:cNvPr id="265221" name="Group 5"/>
            <p:cNvGrpSpPr>
              <a:grpSpLocks/>
            </p:cNvGrpSpPr>
            <p:nvPr/>
          </p:nvGrpSpPr>
          <p:grpSpPr bwMode="auto">
            <a:xfrm>
              <a:off x="942" y="1933"/>
              <a:ext cx="3647" cy="1849"/>
              <a:chOff x="680" y="2066"/>
              <a:chExt cx="3647" cy="1849"/>
            </a:xfrm>
          </p:grpSpPr>
          <p:sp>
            <p:nvSpPr>
              <p:cNvPr id="265225" name="Text Box 6"/>
              <p:cNvSpPr txBox="1">
                <a:spLocks noChangeArrowheads="1"/>
              </p:cNvSpPr>
              <p:nvPr/>
            </p:nvSpPr>
            <p:spPr bwMode="auto">
              <a:xfrm>
                <a:off x="2035" y="3627"/>
                <a:ext cx="2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p</a:t>
                </a:r>
              </a:p>
            </p:txBody>
          </p:sp>
          <p:sp>
            <p:nvSpPr>
              <p:cNvPr id="265226" name="Text Box 7"/>
              <p:cNvSpPr txBox="1">
                <a:spLocks noChangeArrowheads="1"/>
              </p:cNvSpPr>
              <p:nvPr/>
            </p:nvSpPr>
            <p:spPr bwMode="auto">
              <a:xfrm>
                <a:off x="3688" y="2710"/>
                <a:ext cx="4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r&gt;s</a:t>
                </a:r>
              </a:p>
            </p:txBody>
          </p:sp>
          <p:sp>
            <p:nvSpPr>
              <p:cNvPr id="265227" name="Text Box 8"/>
              <p:cNvSpPr txBox="1">
                <a:spLocks noChangeArrowheads="1"/>
              </p:cNvSpPr>
              <p:nvPr/>
            </p:nvSpPr>
            <p:spPr bwMode="auto">
              <a:xfrm>
                <a:off x="1448" y="2593"/>
                <a:ext cx="2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sym typeface="Symbol" charset="0"/>
                  </a:rPr>
                  <a:t></a:t>
                </a:r>
              </a:p>
            </p:txBody>
          </p:sp>
          <p:sp>
            <p:nvSpPr>
              <p:cNvPr id="265228" name="Text Box 9"/>
              <p:cNvSpPr txBox="1">
                <a:spLocks noChangeArrowheads="1"/>
              </p:cNvSpPr>
              <p:nvPr/>
            </p:nvSpPr>
            <p:spPr bwMode="auto">
              <a:xfrm>
                <a:off x="744" y="3207"/>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a+b&lt;c</a:t>
                </a:r>
              </a:p>
            </p:txBody>
          </p:sp>
          <p:sp>
            <p:nvSpPr>
              <p:cNvPr id="265229" name="Text Box 10"/>
              <p:cNvSpPr txBox="1">
                <a:spLocks noChangeArrowheads="1"/>
              </p:cNvSpPr>
              <p:nvPr/>
            </p:nvSpPr>
            <p:spPr bwMode="auto">
              <a:xfrm>
                <a:off x="2067" y="3237"/>
                <a:ext cx="1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t>
                </a:r>
              </a:p>
            </p:txBody>
          </p:sp>
          <p:sp>
            <p:nvSpPr>
              <p:cNvPr id="265230" name="Line 11"/>
              <p:cNvSpPr>
                <a:spLocks noChangeShapeType="1"/>
              </p:cNvSpPr>
              <p:nvPr/>
            </p:nvSpPr>
            <p:spPr bwMode="auto">
              <a:xfrm flipH="1">
                <a:off x="1077" y="2838"/>
                <a:ext cx="427" cy="33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231" name="Line 12"/>
              <p:cNvSpPr>
                <a:spLocks noChangeShapeType="1"/>
              </p:cNvSpPr>
              <p:nvPr/>
            </p:nvSpPr>
            <p:spPr bwMode="auto">
              <a:xfrm>
                <a:off x="1600" y="2848"/>
                <a:ext cx="501" cy="35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232" name="Line 13"/>
              <p:cNvSpPr>
                <a:spLocks noChangeShapeType="1"/>
              </p:cNvSpPr>
              <p:nvPr/>
            </p:nvSpPr>
            <p:spPr bwMode="auto">
              <a:xfrm>
                <a:off x="2151" y="3456"/>
                <a:ext cx="0" cy="22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233" name="Text Box 14"/>
              <p:cNvSpPr txBox="1">
                <a:spLocks noChangeArrowheads="1"/>
              </p:cNvSpPr>
              <p:nvPr/>
            </p:nvSpPr>
            <p:spPr bwMode="auto">
              <a:xfrm>
                <a:off x="2665" y="2141"/>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p>
            </p:txBody>
          </p:sp>
          <p:sp>
            <p:nvSpPr>
              <p:cNvPr id="265234" name="Line 15"/>
              <p:cNvSpPr>
                <a:spLocks noChangeShapeType="1"/>
              </p:cNvSpPr>
              <p:nvPr/>
            </p:nvSpPr>
            <p:spPr bwMode="auto">
              <a:xfrm flipH="1">
                <a:off x="1696" y="2347"/>
                <a:ext cx="1035" cy="3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235" name="Line 16"/>
              <p:cNvSpPr>
                <a:spLocks noChangeShapeType="1"/>
              </p:cNvSpPr>
              <p:nvPr/>
            </p:nvSpPr>
            <p:spPr bwMode="auto">
              <a:xfrm>
                <a:off x="2752" y="2347"/>
                <a:ext cx="108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5236" name="Text Box 17"/>
              <p:cNvSpPr txBox="1">
                <a:spLocks noChangeArrowheads="1"/>
              </p:cNvSpPr>
              <p:nvPr/>
            </p:nvSpPr>
            <p:spPr bwMode="auto">
              <a:xfrm>
                <a:off x="680" y="302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N1</a:t>
                </a:r>
              </a:p>
            </p:txBody>
          </p:sp>
          <p:sp>
            <p:nvSpPr>
              <p:cNvPr id="265237" name="Text Box 18"/>
              <p:cNvSpPr txBox="1">
                <a:spLocks noChangeArrowheads="1"/>
              </p:cNvSpPr>
              <p:nvPr/>
            </p:nvSpPr>
            <p:spPr bwMode="auto">
              <a:xfrm>
                <a:off x="1096" y="2589"/>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N4</a:t>
                </a:r>
              </a:p>
            </p:txBody>
          </p:sp>
          <p:sp>
            <p:nvSpPr>
              <p:cNvPr id="265238" name="Text Box 19"/>
              <p:cNvSpPr txBox="1">
                <a:spLocks noChangeArrowheads="1"/>
              </p:cNvSpPr>
              <p:nvPr/>
            </p:nvSpPr>
            <p:spPr bwMode="auto">
              <a:xfrm>
                <a:off x="2302" y="3624"/>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N2</a:t>
                </a:r>
              </a:p>
            </p:txBody>
          </p:sp>
          <p:sp>
            <p:nvSpPr>
              <p:cNvPr id="265239" name="Text Box 20"/>
              <p:cNvSpPr txBox="1">
                <a:spLocks noChangeArrowheads="1"/>
              </p:cNvSpPr>
              <p:nvPr/>
            </p:nvSpPr>
            <p:spPr bwMode="auto">
              <a:xfrm>
                <a:off x="2909" y="2066"/>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N6</a:t>
                </a:r>
              </a:p>
            </p:txBody>
          </p:sp>
          <p:sp>
            <p:nvSpPr>
              <p:cNvPr id="265240" name="Text Box 21"/>
              <p:cNvSpPr txBox="1">
                <a:spLocks noChangeArrowheads="1"/>
              </p:cNvSpPr>
              <p:nvPr/>
            </p:nvSpPr>
            <p:spPr bwMode="auto">
              <a:xfrm>
                <a:off x="3976" y="2600"/>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N5</a:t>
                </a:r>
              </a:p>
            </p:txBody>
          </p:sp>
          <p:sp>
            <p:nvSpPr>
              <p:cNvPr id="265241" name="Text Box 22"/>
              <p:cNvSpPr txBox="1">
                <a:spLocks noChangeArrowheads="1"/>
              </p:cNvSpPr>
              <p:nvPr/>
            </p:nvSpPr>
            <p:spPr bwMode="auto">
              <a:xfrm>
                <a:off x="2162" y="3059"/>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N3</a:t>
                </a:r>
              </a:p>
            </p:txBody>
          </p:sp>
        </p:grpSp>
        <p:sp>
          <p:nvSpPr>
            <p:cNvPr id="265222" name="Text Box 23"/>
            <p:cNvSpPr txBox="1">
              <a:spLocks noChangeArrowheads="1"/>
            </p:cNvSpPr>
            <p:nvPr/>
          </p:nvSpPr>
          <p:spPr bwMode="auto">
            <a:xfrm>
              <a:off x="601" y="3337"/>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rPr>
                <a:t>{(&gt;), (=), (&lt;)}</a:t>
              </a:r>
            </a:p>
          </p:txBody>
        </p:sp>
        <p:sp>
          <p:nvSpPr>
            <p:cNvPr id="265223" name="Text Box 24"/>
            <p:cNvSpPr txBox="1">
              <a:spLocks noChangeArrowheads="1"/>
            </p:cNvSpPr>
            <p:nvPr/>
          </p:nvSpPr>
          <p:spPr bwMode="auto">
            <a:xfrm>
              <a:off x="3779" y="2857"/>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rPr>
                <a:t>{(&gt;), (=), (&lt;)}</a:t>
              </a:r>
            </a:p>
          </p:txBody>
        </p:sp>
        <p:sp>
          <p:nvSpPr>
            <p:cNvPr id="265224" name="Text Box 25"/>
            <p:cNvSpPr txBox="1">
              <a:spLocks noChangeArrowheads="1"/>
            </p:cNvSpPr>
            <p:nvPr/>
          </p:nvSpPr>
          <p:spPr bwMode="auto">
            <a:xfrm>
              <a:off x="2254" y="3759"/>
              <a:ext cx="8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rPr>
                <a:t>{(t), (f)}</a:t>
              </a:r>
            </a:p>
          </p:txBody>
        </p:sp>
      </p:grpSp>
    </p:spTree>
    <p:extLst>
      <p:ext uri="{BB962C8B-B14F-4D97-AF65-F5344CB8AC3E}">
        <p14:creationId xmlns:p14="http://schemas.microsoft.com/office/powerpoint/2010/main" val="1089739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r>
              <a:rPr lang="en-US" sz="3600">
                <a:latin typeface="Arial" charset="0"/>
              </a:rPr>
              <a:t>BRO constraint set: Example (contd.)</a:t>
            </a:r>
            <a:endParaRPr lang="en-US">
              <a:latin typeface="Arial" charset="0"/>
            </a:endParaRPr>
          </a:p>
        </p:txBody>
      </p:sp>
      <p:sp>
        <p:nvSpPr>
          <p:cNvPr id="677891" name="Rectangle 3"/>
          <p:cNvSpPr>
            <a:spLocks noChangeArrowheads="1"/>
          </p:cNvSpPr>
          <p:nvPr/>
        </p:nvSpPr>
        <p:spPr bwMode="auto">
          <a:xfrm>
            <a:off x="560512" y="1484784"/>
            <a:ext cx="86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dirty="0">
                <a:latin typeface="Times New Roman" charset="0"/>
              </a:rPr>
              <a:t>Step 2: Traverse the tree and compute constraint set for each internal node.</a:t>
            </a:r>
          </a:p>
        </p:txBody>
      </p:sp>
      <p:sp>
        <p:nvSpPr>
          <p:cNvPr id="677915" name="Text Box 27"/>
          <p:cNvSpPr txBox="1">
            <a:spLocks noChangeArrowheads="1"/>
          </p:cNvSpPr>
          <p:nvPr/>
        </p:nvSpPr>
        <p:spPr bwMode="auto">
          <a:xfrm>
            <a:off x="656820" y="3277052"/>
            <a:ext cx="6659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30000"/>
              <a:t>t</a:t>
            </a:r>
            <a:r>
              <a:rPr lang="en-US" baseline="-25000"/>
              <a:t>N4</a:t>
            </a:r>
            <a:r>
              <a:rPr lang="en-US"/>
              <a:t>=S</a:t>
            </a:r>
            <a:r>
              <a:rPr lang="en-US" baseline="-25000"/>
              <a:t>N1</a:t>
            </a:r>
            <a:r>
              <a:rPr lang="en-US" baseline="30000"/>
              <a:t>t </a:t>
            </a:r>
            <a:r>
              <a:rPr lang="en-US">
                <a:latin typeface="Times New Roman" charset="0"/>
                <a:sym typeface="Symbol" charset="0"/>
              </a:rPr>
              <a:t></a:t>
            </a:r>
            <a:r>
              <a:rPr lang="en-US" baseline="30000"/>
              <a:t> </a:t>
            </a:r>
            <a:r>
              <a:rPr lang="en-US"/>
              <a:t>S</a:t>
            </a:r>
            <a:r>
              <a:rPr lang="en-US" baseline="-25000"/>
              <a:t>N3</a:t>
            </a:r>
            <a:r>
              <a:rPr lang="en-US" baseline="30000"/>
              <a:t>t</a:t>
            </a:r>
            <a:r>
              <a:rPr lang="en-US"/>
              <a:t>={(&lt;)} </a:t>
            </a:r>
            <a:r>
              <a:rPr lang="en-US">
                <a:latin typeface="Times New Roman" charset="0"/>
                <a:sym typeface="Symbol" charset="0"/>
              </a:rPr>
              <a:t>{(f)}={(&lt;, f)}</a:t>
            </a:r>
          </a:p>
        </p:txBody>
      </p:sp>
      <p:grpSp>
        <p:nvGrpSpPr>
          <p:cNvPr id="2" name="Group 31"/>
          <p:cNvGrpSpPr>
            <a:grpSpLocks/>
          </p:cNvGrpSpPr>
          <p:nvPr/>
        </p:nvGrpSpPr>
        <p:grpSpPr bwMode="auto">
          <a:xfrm>
            <a:off x="656821" y="2381742"/>
            <a:ext cx="4715669" cy="398462"/>
            <a:chOff x="560" y="2093"/>
            <a:chExt cx="2742" cy="251"/>
          </a:xfrm>
        </p:grpSpPr>
        <p:sp>
          <p:nvSpPr>
            <p:cNvPr id="267271" name="Text Box 28"/>
            <p:cNvSpPr txBox="1">
              <a:spLocks noChangeArrowheads="1"/>
            </p:cNvSpPr>
            <p:nvPr/>
          </p:nvSpPr>
          <p:spPr bwMode="auto">
            <a:xfrm>
              <a:off x="560" y="2093"/>
              <a:ext cx="131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30000"/>
                <a:t>t</a:t>
              </a:r>
              <a:r>
                <a:rPr lang="en-US" baseline="-25000"/>
                <a:t>N3</a:t>
              </a:r>
              <a:r>
                <a:rPr lang="en-US"/>
                <a:t>=S</a:t>
              </a:r>
              <a:r>
                <a:rPr lang="en-US" baseline="-25000"/>
                <a:t>N2</a:t>
              </a:r>
              <a:r>
                <a:rPr lang="en-US" baseline="30000"/>
                <a:t>f</a:t>
              </a:r>
              <a:r>
                <a:rPr lang="en-US"/>
                <a:t>={(f)}</a:t>
              </a:r>
              <a:endParaRPr lang="en-US" baseline="30000"/>
            </a:p>
          </p:txBody>
        </p:sp>
        <p:sp>
          <p:nvSpPr>
            <p:cNvPr id="267272" name="Text Box 29"/>
            <p:cNvSpPr txBox="1">
              <a:spLocks noChangeArrowheads="1"/>
            </p:cNvSpPr>
            <p:nvPr/>
          </p:nvSpPr>
          <p:spPr bwMode="auto">
            <a:xfrm>
              <a:off x="2042" y="2093"/>
              <a:ext cx="126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30000"/>
                <a:t>f</a:t>
              </a:r>
              <a:r>
                <a:rPr lang="en-US" baseline="-25000"/>
                <a:t>N3</a:t>
              </a:r>
              <a:r>
                <a:rPr lang="en-US"/>
                <a:t>=S</a:t>
              </a:r>
              <a:r>
                <a:rPr lang="en-US" baseline="-25000"/>
                <a:t>N2</a:t>
              </a:r>
              <a:r>
                <a:rPr lang="en-US" baseline="30000"/>
                <a:t>t</a:t>
              </a:r>
              <a:r>
                <a:rPr lang="en-US"/>
                <a:t>=</a:t>
              </a:r>
              <a:r>
                <a:rPr lang="en-US" baseline="30000"/>
                <a:t> </a:t>
              </a:r>
              <a:r>
                <a:rPr lang="en-US"/>
                <a:t>{(t)}</a:t>
              </a:r>
            </a:p>
          </p:txBody>
        </p:sp>
      </p:grpSp>
      <p:sp>
        <p:nvSpPr>
          <p:cNvPr id="677918" name="Text Box 30"/>
          <p:cNvSpPr txBox="1">
            <a:spLocks noChangeArrowheads="1"/>
          </p:cNvSpPr>
          <p:nvPr/>
        </p:nvSpPr>
        <p:spPr bwMode="auto">
          <a:xfrm>
            <a:off x="656820" y="4174009"/>
            <a:ext cx="889648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S</a:t>
            </a:r>
            <a:r>
              <a:rPr lang="en-US" baseline="30000"/>
              <a:t>f</a:t>
            </a:r>
            <a:r>
              <a:rPr lang="en-US" baseline="-25000"/>
              <a:t>N4</a:t>
            </a:r>
            <a:r>
              <a:rPr lang="en-US"/>
              <a:t>=	(S</a:t>
            </a:r>
            <a:r>
              <a:rPr lang="en-US" baseline="30000"/>
              <a:t>f</a:t>
            </a:r>
            <a:r>
              <a:rPr lang="en-US" baseline="-25000"/>
              <a:t>N1</a:t>
            </a:r>
            <a:r>
              <a:rPr lang="en-US" baseline="30000"/>
              <a:t> </a:t>
            </a:r>
            <a:r>
              <a:rPr lang="en-US">
                <a:latin typeface="Times New Roman" charset="0"/>
                <a:sym typeface="Symbol" charset="0"/>
              </a:rPr>
              <a:t></a:t>
            </a:r>
            <a:r>
              <a:rPr lang="en-US" baseline="30000"/>
              <a:t> </a:t>
            </a:r>
            <a:r>
              <a:rPr lang="en-US"/>
              <a:t>{(t</a:t>
            </a:r>
            <a:r>
              <a:rPr lang="en-US" baseline="-25000"/>
              <a:t>N3</a:t>
            </a:r>
            <a:r>
              <a:rPr lang="en-US"/>
              <a:t>)}) </a:t>
            </a:r>
            <a:r>
              <a:rPr lang="en-US">
                <a:sym typeface="Symbol" charset="0"/>
              </a:rPr>
              <a:t> ({(t</a:t>
            </a:r>
            <a:r>
              <a:rPr lang="en-US" baseline="-25000">
                <a:sym typeface="Symbol" charset="0"/>
              </a:rPr>
              <a:t>N1</a:t>
            </a:r>
            <a:r>
              <a:rPr lang="en-US">
                <a:sym typeface="Symbol" charset="0"/>
              </a:rPr>
              <a:t>)} </a:t>
            </a:r>
            <a:r>
              <a:rPr lang="en-US">
                <a:latin typeface="Times New Roman" charset="0"/>
                <a:sym typeface="Symbol" charset="0"/>
              </a:rPr>
              <a:t></a:t>
            </a:r>
            <a:r>
              <a:rPr lang="en-US">
                <a:sym typeface="Symbol" charset="0"/>
              </a:rPr>
              <a:t> </a:t>
            </a:r>
            <a:r>
              <a:rPr lang="en-US"/>
              <a:t>S</a:t>
            </a:r>
            <a:r>
              <a:rPr lang="en-US" baseline="30000"/>
              <a:t>f</a:t>
            </a:r>
            <a:r>
              <a:rPr lang="en-US" baseline="-25000"/>
              <a:t>N3</a:t>
            </a:r>
            <a:r>
              <a:rPr lang="en-US"/>
              <a:t>)</a:t>
            </a:r>
          </a:p>
          <a:p>
            <a:r>
              <a:rPr lang="en-US"/>
              <a:t>	=({(&gt;,=)} </a:t>
            </a:r>
            <a:r>
              <a:rPr lang="en-US">
                <a:latin typeface="Times New Roman" charset="0"/>
                <a:sym typeface="Symbol" charset="0"/>
              </a:rPr>
              <a:t>{(f)}) </a:t>
            </a:r>
            <a:r>
              <a:rPr lang="en-US">
                <a:sym typeface="Symbol" charset="0"/>
              </a:rPr>
              <a:t> {(&lt;)} </a:t>
            </a:r>
            <a:r>
              <a:rPr lang="en-US">
                <a:latin typeface="Times New Roman" charset="0"/>
                <a:sym typeface="Symbol" charset="0"/>
              </a:rPr>
              <a:t>{(t)})</a:t>
            </a:r>
          </a:p>
          <a:p>
            <a:r>
              <a:rPr lang="en-US">
                <a:latin typeface="Times New Roman" charset="0"/>
                <a:sym typeface="Symbol" charset="0"/>
              </a:rPr>
              <a:t>	={(&gt;, f), (=, f)} </a:t>
            </a:r>
            <a:r>
              <a:rPr lang="en-US">
                <a:sym typeface="Symbol" charset="0"/>
              </a:rPr>
              <a:t> {(&lt;, t)}</a:t>
            </a:r>
          </a:p>
          <a:p>
            <a:r>
              <a:rPr lang="en-US">
                <a:sym typeface="Symbol" charset="0"/>
              </a:rPr>
              <a:t>	={</a:t>
            </a:r>
            <a:r>
              <a:rPr lang="en-US">
                <a:latin typeface="Times New Roman" charset="0"/>
                <a:sym typeface="Symbol" charset="0"/>
              </a:rPr>
              <a:t>(&gt;, f), (=, f), </a:t>
            </a:r>
            <a:r>
              <a:rPr lang="en-US">
                <a:sym typeface="Symbol" charset="0"/>
              </a:rPr>
              <a:t>(&lt;, t)}</a:t>
            </a:r>
          </a:p>
        </p:txBody>
      </p:sp>
    </p:spTree>
    <p:extLst>
      <p:ext uri="{BB962C8B-B14F-4D97-AF65-F5344CB8AC3E}">
        <p14:creationId xmlns:p14="http://schemas.microsoft.com/office/powerpoint/2010/main" val="99029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79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7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1" grpId="0"/>
      <p:bldP spid="677915" grpId="0"/>
      <p:bldP spid="677918"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n-US" sz="3600">
                <a:latin typeface="Arial" charset="0"/>
              </a:rPr>
              <a:t>BRO constraint set: Example (contd.)</a:t>
            </a:r>
            <a:endParaRPr lang="en-US">
              <a:latin typeface="Arial" charset="0"/>
            </a:endParaRPr>
          </a:p>
        </p:txBody>
      </p:sp>
      <p:grpSp>
        <p:nvGrpSpPr>
          <p:cNvPr id="269315" name="Group 50"/>
          <p:cNvGrpSpPr>
            <a:grpSpLocks/>
          </p:cNvGrpSpPr>
          <p:nvPr/>
        </p:nvGrpSpPr>
        <p:grpSpPr bwMode="auto">
          <a:xfrm>
            <a:off x="161660" y="2175669"/>
            <a:ext cx="9520767" cy="3297238"/>
            <a:chOff x="55" y="1688"/>
            <a:chExt cx="5536" cy="2077"/>
          </a:xfrm>
        </p:grpSpPr>
        <p:sp>
          <p:nvSpPr>
            <p:cNvPr id="269316" name="Text Box 4"/>
            <p:cNvSpPr txBox="1">
              <a:spLocks noChangeArrowheads="1"/>
            </p:cNvSpPr>
            <p:nvPr/>
          </p:nvSpPr>
          <p:spPr bwMode="auto">
            <a:xfrm>
              <a:off x="55" y="2298"/>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dirty="0">
                  <a:solidFill>
                    <a:schemeClr val="hlink"/>
                  </a:solidFill>
                  <a:latin typeface="Times New Roman" charset="0"/>
                  <a:sym typeface="Symbol" charset="0"/>
                </a:rPr>
                <a:t>{(&lt;, f), (&gt;, f), (=, f), </a:t>
              </a:r>
              <a:r>
                <a:rPr lang="en-US" dirty="0">
                  <a:solidFill>
                    <a:schemeClr val="hlink"/>
                  </a:solidFill>
                  <a:sym typeface="Symbol" charset="0"/>
                </a:rPr>
                <a:t>(&lt;, t)</a:t>
              </a:r>
              <a:r>
                <a:rPr lang="en-US" sz="2400" dirty="0">
                  <a:solidFill>
                    <a:schemeClr val="hlink"/>
                  </a:solidFill>
                  <a:latin typeface="Times New Roman" charset="0"/>
                  <a:sym typeface="Symbol" charset="0"/>
                </a:rPr>
                <a:t>}</a:t>
              </a:r>
              <a:endParaRPr lang="en-US" sz="2400" dirty="0">
                <a:latin typeface="Times New Roman" charset="0"/>
                <a:sym typeface="Symbol" charset="0"/>
              </a:endParaRPr>
            </a:p>
          </p:txBody>
        </p:sp>
        <p:sp>
          <p:nvSpPr>
            <p:cNvPr id="269317" name="Text Box 29"/>
            <p:cNvSpPr txBox="1">
              <a:spLocks noChangeArrowheads="1"/>
            </p:cNvSpPr>
            <p:nvPr/>
          </p:nvSpPr>
          <p:spPr bwMode="auto">
            <a:xfrm>
              <a:off x="2862" y="3249"/>
              <a:ext cx="2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p</a:t>
              </a:r>
            </a:p>
          </p:txBody>
        </p:sp>
        <p:sp>
          <p:nvSpPr>
            <p:cNvPr id="269318" name="Text Box 30"/>
            <p:cNvSpPr txBox="1">
              <a:spLocks noChangeArrowheads="1"/>
            </p:cNvSpPr>
            <p:nvPr/>
          </p:nvSpPr>
          <p:spPr bwMode="auto">
            <a:xfrm>
              <a:off x="4515" y="2332"/>
              <a:ext cx="4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r&gt;s</a:t>
              </a:r>
            </a:p>
          </p:txBody>
        </p:sp>
        <p:sp>
          <p:nvSpPr>
            <p:cNvPr id="269319" name="Text Box 31"/>
            <p:cNvSpPr txBox="1">
              <a:spLocks noChangeArrowheads="1"/>
            </p:cNvSpPr>
            <p:nvPr/>
          </p:nvSpPr>
          <p:spPr bwMode="auto">
            <a:xfrm>
              <a:off x="2275" y="2215"/>
              <a:ext cx="2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sym typeface="Symbol" charset="0"/>
                </a:rPr>
                <a:t></a:t>
              </a:r>
            </a:p>
          </p:txBody>
        </p:sp>
        <p:sp>
          <p:nvSpPr>
            <p:cNvPr id="269320" name="Text Box 32"/>
            <p:cNvSpPr txBox="1">
              <a:spLocks noChangeArrowheads="1"/>
            </p:cNvSpPr>
            <p:nvPr/>
          </p:nvSpPr>
          <p:spPr bwMode="auto">
            <a:xfrm>
              <a:off x="1571" y="2829"/>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a+b&lt;c</a:t>
              </a:r>
            </a:p>
          </p:txBody>
        </p:sp>
        <p:sp>
          <p:nvSpPr>
            <p:cNvPr id="269321" name="Text Box 33"/>
            <p:cNvSpPr txBox="1">
              <a:spLocks noChangeArrowheads="1"/>
            </p:cNvSpPr>
            <p:nvPr/>
          </p:nvSpPr>
          <p:spPr bwMode="auto">
            <a:xfrm>
              <a:off x="2894" y="2859"/>
              <a:ext cx="1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t>
              </a:r>
            </a:p>
          </p:txBody>
        </p:sp>
        <p:sp>
          <p:nvSpPr>
            <p:cNvPr id="269322" name="Line 34"/>
            <p:cNvSpPr>
              <a:spLocks noChangeShapeType="1"/>
            </p:cNvSpPr>
            <p:nvPr/>
          </p:nvSpPr>
          <p:spPr bwMode="auto">
            <a:xfrm flipH="1">
              <a:off x="1904" y="2460"/>
              <a:ext cx="427" cy="33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323" name="Line 35"/>
            <p:cNvSpPr>
              <a:spLocks noChangeShapeType="1"/>
            </p:cNvSpPr>
            <p:nvPr/>
          </p:nvSpPr>
          <p:spPr bwMode="auto">
            <a:xfrm>
              <a:off x="2427" y="2470"/>
              <a:ext cx="501" cy="35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324" name="Line 36"/>
            <p:cNvSpPr>
              <a:spLocks noChangeShapeType="1"/>
            </p:cNvSpPr>
            <p:nvPr/>
          </p:nvSpPr>
          <p:spPr bwMode="auto">
            <a:xfrm>
              <a:off x="2978" y="3078"/>
              <a:ext cx="0" cy="22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325" name="Text Box 37"/>
            <p:cNvSpPr txBox="1">
              <a:spLocks noChangeArrowheads="1"/>
            </p:cNvSpPr>
            <p:nvPr/>
          </p:nvSpPr>
          <p:spPr bwMode="auto">
            <a:xfrm>
              <a:off x="3492" y="1763"/>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sym typeface="Symbol" charset="0"/>
                </a:rPr>
                <a:t></a:t>
              </a:r>
            </a:p>
          </p:txBody>
        </p:sp>
        <p:sp>
          <p:nvSpPr>
            <p:cNvPr id="269326" name="Line 38"/>
            <p:cNvSpPr>
              <a:spLocks noChangeShapeType="1"/>
            </p:cNvSpPr>
            <p:nvPr/>
          </p:nvSpPr>
          <p:spPr bwMode="auto">
            <a:xfrm flipH="1">
              <a:off x="2523" y="1969"/>
              <a:ext cx="1035" cy="3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327" name="Line 39"/>
            <p:cNvSpPr>
              <a:spLocks noChangeShapeType="1"/>
            </p:cNvSpPr>
            <p:nvPr/>
          </p:nvSpPr>
          <p:spPr bwMode="auto">
            <a:xfrm>
              <a:off x="3579" y="1969"/>
              <a:ext cx="108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9328" name="Text Box 40"/>
            <p:cNvSpPr txBox="1">
              <a:spLocks noChangeArrowheads="1"/>
            </p:cNvSpPr>
            <p:nvPr/>
          </p:nvSpPr>
          <p:spPr bwMode="auto">
            <a:xfrm>
              <a:off x="1507" y="2650"/>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N1</a:t>
              </a:r>
            </a:p>
          </p:txBody>
        </p:sp>
        <p:sp>
          <p:nvSpPr>
            <p:cNvPr id="269329" name="Text Box 41"/>
            <p:cNvSpPr txBox="1">
              <a:spLocks noChangeArrowheads="1"/>
            </p:cNvSpPr>
            <p:nvPr/>
          </p:nvSpPr>
          <p:spPr bwMode="auto">
            <a:xfrm>
              <a:off x="1965" y="215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N4</a:t>
              </a:r>
            </a:p>
          </p:txBody>
        </p:sp>
        <p:sp>
          <p:nvSpPr>
            <p:cNvPr id="269330" name="Text Box 42"/>
            <p:cNvSpPr txBox="1">
              <a:spLocks noChangeArrowheads="1"/>
            </p:cNvSpPr>
            <p:nvPr/>
          </p:nvSpPr>
          <p:spPr bwMode="auto">
            <a:xfrm>
              <a:off x="3129" y="3246"/>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N2</a:t>
              </a:r>
            </a:p>
          </p:txBody>
        </p:sp>
        <p:sp>
          <p:nvSpPr>
            <p:cNvPr id="269331" name="Text Box 43"/>
            <p:cNvSpPr txBox="1">
              <a:spLocks noChangeArrowheads="1"/>
            </p:cNvSpPr>
            <p:nvPr/>
          </p:nvSpPr>
          <p:spPr bwMode="auto">
            <a:xfrm>
              <a:off x="3736" y="168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N6</a:t>
              </a:r>
            </a:p>
          </p:txBody>
        </p:sp>
        <p:sp>
          <p:nvSpPr>
            <p:cNvPr id="269332" name="Text Box 44"/>
            <p:cNvSpPr txBox="1">
              <a:spLocks noChangeArrowheads="1"/>
            </p:cNvSpPr>
            <p:nvPr/>
          </p:nvSpPr>
          <p:spPr bwMode="auto">
            <a:xfrm>
              <a:off x="4803" y="2222"/>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N5</a:t>
              </a:r>
            </a:p>
          </p:txBody>
        </p:sp>
        <p:sp>
          <p:nvSpPr>
            <p:cNvPr id="269333" name="Text Box 45"/>
            <p:cNvSpPr txBox="1">
              <a:spLocks noChangeArrowheads="1"/>
            </p:cNvSpPr>
            <p:nvPr/>
          </p:nvSpPr>
          <p:spPr bwMode="auto">
            <a:xfrm>
              <a:off x="2989" y="2681"/>
              <a:ext cx="98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N3 </a:t>
              </a:r>
              <a:r>
                <a:rPr lang="en-US">
                  <a:solidFill>
                    <a:schemeClr val="hlink"/>
                  </a:solidFill>
                </a:rPr>
                <a:t>{(f), {t)}</a:t>
              </a:r>
              <a:endParaRPr lang="en-US"/>
            </a:p>
          </p:txBody>
        </p:sp>
        <p:sp>
          <p:nvSpPr>
            <p:cNvPr id="269334" name="Text Box 46"/>
            <p:cNvSpPr txBox="1">
              <a:spLocks noChangeArrowheads="1"/>
            </p:cNvSpPr>
            <p:nvPr/>
          </p:nvSpPr>
          <p:spPr bwMode="auto">
            <a:xfrm>
              <a:off x="1166" y="3092"/>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{(&gt;), (=), (&lt;)}</a:t>
              </a:r>
            </a:p>
          </p:txBody>
        </p:sp>
        <p:sp>
          <p:nvSpPr>
            <p:cNvPr id="269335" name="Text Box 47"/>
            <p:cNvSpPr txBox="1">
              <a:spLocks noChangeArrowheads="1"/>
            </p:cNvSpPr>
            <p:nvPr/>
          </p:nvSpPr>
          <p:spPr bwMode="auto">
            <a:xfrm>
              <a:off x="4344" y="2612"/>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{(&gt;), (=), (&lt;)}</a:t>
              </a:r>
            </a:p>
          </p:txBody>
        </p:sp>
        <p:sp>
          <p:nvSpPr>
            <p:cNvPr id="269336" name="Text Box 48"/>
            <p:cNvSpPr txBox="1">
              <a:spLocks noChangeArrowheads="1"/>
            </p:cNvSpPr>
            <p:nvPr/>
          </p:nvSpPr>
          <p:spPr bwMode="auto">
            <a:xfrm>
              <a:off x="2819" y="3514"/>
              <a:ext cx="8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{(t), (f)}</a:t>
              </a:r>
            </a:p>
          </p:txBody>
        </p:sp>
      </p:grpSp>
    </p:spTree>
    <p:extLst>
      <p:ext uri="{BB962C8B-B14F-4D97-AF65-F5344CB8AC3E}">
        <p14:creationId xmlns:p14="http://schemas.microsoft.com/office/powerpoint/2010/main" val="2280093486"/>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sz="3600">
                <a:latin typeface="Arial" charset="0"/>
              </a:rPr>
              <a:t>BRO constraint set: Example (contd.)</a:t>
            </a:r>
            <a:endParaRPr lang="en-US">
              <a:latin typeface="Arial" charset="0"/>
            </a:endParaRPr>
          </a:p>
        </p:txBody>
      </p:sp>
      <p:sp>
        <p:nvSpPr>
          <p:cNvPr id="682008" name="Rectangle 24"/>
          <p:cNvSpPr>
            <a:spLocks noChangeArrowheads="1"/>
          </p:cNvSpPr>
          <p:nvPr/>
        </p:nvSpPr>
        <p:spPr bwMode="auto">
          <a:xfrm>
            <a:off x="560512" y="1412776"/>
            <a:ext cx="864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000" dirty="0">
                <a:latin typeface="Times"/>
                <a:cs typeface="Times"/>
              </a:rPr>
              <a:t>Next compute the constraint set for the rot node (this is an OR-node).</a:t>
            </a:r>
          </a:p>
        </p:txBody>
      </p:sp>
      <p:sp>
        <p:nvSpPr>
          <p:cNvPr id="682009" name="Text Box 25"/>
          <p:cNvSpPr txBox="1">
            <a:spLocks noChangeArrowheads="1"/>
          </p:cNvSpPr>
          <p:nvPr/>
        </p:nvSpPr>
        <p:spPr bwMode="auto">
          <a:xfrm>
            <a:off x="527837" y="2476400"/>
            <a:ext cx="79419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a:t>
            </a:r>
            <a:r>
              <a:rPr lang="en-US" baseline="30000">
                <a:latin typeface="Times"/>
                <a:cs typeface="Times"/>
              </a:rPr>
              <a:t>f</a:t>
            </a:r>
            <a:r>
              <a:rPr lang="en-US" baseline="-25000">
                <a:latin typeface="Times"/>
                <a:cs typeface="Times"/>
              </a:rPr>
              <a:t>N6</a:t>
            </a:r>
            <a:r>
              <a:rPr lang="en-US">
                <a:latin typeface="Times"/>
                <a:cs typeface="Times"/>
              </a:rPr>
              <a:t>=S</a:t>
            </a:r>
            <a:r>
              <a:rPr lang="en-US" baseline="30000">
                <a:latin typeface="Times"/>
                <a:cs typeface="Times"/>
              </a:rPr>
              <a:t>f</a:t>
            </a:r>
            <a:r>
              <a:rPr lang="en-US" baseline="-25000">
                <a:latin typeface="Times"/>
                <a:cs typeface="Times"/>
              </a:rPr>
              <a:t>N4</a:t>
            </a:r>
            <a:r>
              <a:rPr lang="en-US" baseline="30000">
                <a:latin typeface="Times"/>
                <a:cs typeface="Times"/>
              </a:rPr>
              <a:t> </a:t>
            </a:r>
            <a:r>
              <a:rPr lang="en-US">
                <a:latin typeface="Times"/>
                <a:cs typeface="Times"/>
                <a:sym typeface="Symbol" charset="0"/>
              </a:rPr>
              <a:t></a:t>
            </a:r>
            <a:r>
              <a:rPr lang="en-US" baseline="30000">
                <a:latin typeface="Times"/>
                <a:cs typeface="Times"/>
              </a:rPr>
              <a:t> </a:t>
            </a:r>
            <a:r>
              <a:rPr lang="en-US">
                <a:latin typeface="Times"/>
                <a:cs typeface="Times"/>
              </a:rPr>
              <a:t>S</a:t>
            </a:r>
            <a:r>
              <a:rPr lang="en-US" baseline="30000">
                <a:latin typeface="Times"/>
                <a:cs typeface="Times"/>
              </a:rPr>
              <a:t>f</a:t>
            </a:r>
            <a:r>
              <a:rPr lang="en-US" baseline="-25000">
                <a:latin typeface="Times"/>
                <a:cs typeface="Times"/>
              </a:rPr>
              <a:t>N5</a:t>
            </a:r>
          </a:p>
          <a:p>
            <a:r>
              <a:rPr lang="en-US" baseline="-25000">
                <a:latin typeface="Times"/>
                <a:cs typeface="Times"/>
              </a:rPr>
              <a:t>        </a:t>
            </a:r>
            <a:r>
              <a:rPr lang="en-US">
                <a:latin typeface="Times"/>
                <a:cs typeface="Times"/>
              </a:rPr>
              <a:t>={(&gt;,f),(=,f),(&lt;,t)} </a:t>
            </a:r>
            <a:r>
              <a:rPr lang="en-US">
                <a:latin typeface="Times"/>
                <a:cs typeface="Times"/>
                <a:sym typeface="Symbol" charset="0"/>
              </a:rPr>
              <a:t>{(=),(&lt;)}={(&lt;, f)}</a:t>
            </a:r>
          </a:p>
          <a:p>
            <a:r>
              <a:rPr lang="en-US">
                <a:latin typeface="Times"/>
                <a:cs typeface="Times"/>
                <a:sym typeface="Symbol" charset="0"/>
              </a:rPr>
              <a:t>     ={(&gt;,f,=), (=,f,&lt;),(&lt;,t,=)}</a:t>
            </a:r>
          </a:p>
        </p:txBody>
      </p:sp>
      <p:sp>
        <p:nvSpPr>
          <p:cNvPr id="682013" name="Text Box 29"/>
          <p:cNvSpPr txBox="1">
            <a:spLocks noChangeArrowheads="1"/>
          </p:cNvSpPr>
          <p:nvPr/>
        </p:nvSpPr>
        <p:spPr bwMode="auto">
          <a:xfrm>
            <a:off x="527837" y="4117876"/>
            <a:ext cx="889648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a:t>
            </a:r>
            <a:r>
              <a:rPr lang="en-US" baseline="30000">
                <a:latin typeface="Times"/>
                <a:cs typeface="Times"/>
              </a:rPr>
              <a:t>t</a:t>
            </a:r>
            <a:r>
              <a:rPr lang="en-US" baseline="-25000">
                <a:latin typeface="Times"/>
                <a:cs typeface="Times"/>
              </a:rPr>
              <a:t>N6</a:t>
            </a:r>
            <a:r>
              <a:rPr lang="en-US">
                <a:latin typeface="Times"/>
                <a:cs typeface="Times"/>
              </a:rPr>
              <a:t>=	(S</a:t>
            </a:r>
            <a:r>
              <a:rPr lang="en-US" baseline="30000">
                <a:latin typeface="Times"/>
                <a:cs typeface="Times"/>
              </a:rPr>
              <a:t>t</a:t>
            </a:r>
            <a:r>
              <a:rPr lang="en-US" baseline="-25000">
                <a:latin typeface="Times"/>
                <a:cs typeface="Times"/>
              </a:rPr>
              <a:t>N4</a:t>
            </a:r>
            <a:r>
              <a:rPr lang="en-US" baseline="30000">
                <a:latin typeface="Times"/>
                <a:cs typeface="Times"/>
              </a:rPr>
              <a:t> </a:t>
            </a:r>
            <a:r>
              <a:rPr lang="en-US">
                <a:latin typeface="Times"/>
                <a:cs typeface="Times"/>
                <a:sym typeface="Symbol" charset="0"/>
              </a:rPr>
              <a:t></a:t>
            </a:r>
            <a:r>
              <a:rPr lang="en-US" baseline="30000">
                <a:latin typeface="Times"/>
                <a:cs typeface="Times"/>
              </a:rPr>
              <a:t> </a:t>
            </a:r>
            <a:r>
              <a:rPr lang="en-US">
                <a:latin typeface="Times"/>
                <a:cs typeface="Times"/>
              </a:rPr>
              <a:t>{(f</a:t>
            </a:r>
            <a:r>
              <a:rPr lang="en-US" baseline="-25000">
                <a:latin typeface="Times"/>
                <a:cs typeface="Times"/>
              </a:rPr>
              <a:t>N5</a:t>
            </a:r>
            <a:r>
              <a:rPr lang="en-US">
                <a:latin typeface="Times"/>
                <a:cs typeface="Times"/>
              </a:rPr>
              <a:t>)})</a:t>
            </a:r>
            <a:r>
              <a:rPr lang="en-US">
                <a:latin typeface="Times"/>
                <a:cs typeface="Times"/>
                <a:sym typeface="Symbol" charset="0"/>
              </a:rPr>
              <a:t> ({(f</a:t>
            </a:r>
            <a:r>
              <a:rPr lang="en-US" baseline="-25000">
                <a:latin typeface="Times"/>
                <a:cs typeface="Times"/>
                <a:sym typeface="Symbol" charset="0"/>
              </a:rPr>
              <a:t>N4</a:t>
            </a:r>
            <a:r>
              <a:rPr lang="en-US">
                <a:latin typeface="Times"/>
                <a:cs typeface="Times"/>
                <a:sym typeface="Symbol" charset="0"/>
              </a:rPr>
              <a:t>)}  </a:t>
            </a:r>
            <a:r>
              <a:rPr lang="en-US">
                <a:latin typeface="Times"/>
                <a:cs typeface="Times"/>
              </a:rPr>
              <a:t>S</a:t>
            </a:r>
            <a:r>
              <a:rPr lang="en-US" baseline="30000">
                <a:latin typeface="Times"/>
                <a:cs typeface="Times"/>
              </a:rPr>
              <a:t>t</a:t>
            </a:r>
            <a:r>
              <a:rPr lang="en-US" baseline="-25000">
                <a:latin typeface="Times"/>
                <a:cs typeface="Times"/>
              </a:rPr>
              <a:t>N5</a:t>
            </a:r>
            <a:r>
              <a:rPr lang="en-US">
                <a:latin typeface="Times"/>
                <a:cs typeface="Times"/>
              </a:rPr>
              <a:t>)</a:t>
            </a:r>
          </a:p>
          <a:p>
            <a:r>
              <a:rPr lang="en-US">
                <a:latin typeface="Times"/>
                <a:cs typeface="Times"/>
              </a:rPr>
              <a:t>	=({(&lt;,f)} </a:t>
            </a:r>
            <a:r>
              <a:rPr lang="en-US">
                <a:latin typeface="Times"/>
                <a:cs typeface="Times"/>
                <a:sym typeface="Symbol" charset="0"/>
              </a:rPr>
              <a:t>{(=)})  {(&gt;,f)} {(&gt;)})</a:t>
            </a:r>
          </a:p>
          <a:p>
            <a:r>
              <a:rPr lang="en-US">
                <a:latin typeface="Times"/>
                <a:cs typeface="Times"/>
                <a:sym typeface="Symbol" charset="0"/>
              </a:rPr>
              <a:t>	={(&lt;,f,=)}  {(&gt;,f,&gt;)}</a:t>
            </a:r>
          </a:p>
          <a:p>
            <a:r>
              <a:rPr lang="en-US">
                <a:latin typeface="Times"/>
                <a:cs typeface="Times"/>
                <a:sym typeface="Symbol" charset="0"/>
              </a:rPr>
              <a:t>	={(&lt;,f,=),(&gt;,f,&gt;)}</a:t>
            </a:r>
          </a:p>
        </p:txBody>
      </p:sp>
    </p:spTree>
    <p:extLst>
      <p:ext uri="{BB962C8B-B14F-4D97-AF65-F5344CB8AC3E}">
        <p14:creationId xmlns:p14="http://schemas.microsoft.com/office/powerpoint/2010/main" val="3253388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20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20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008" grpId="0"/>
      <p:bldP spid="682009" grpId="0"/>
      <p:bldP spid="682013"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sz="3600">
                <a:latin typeface="Arial" charset="0"/>
              </a:rPr>
              <a:t>BRO constraint set: Example (contd.)</a:t>
            </a:r>
            <a:endParaRPr lang="en-US">
              <a:latin typeface="Arial" charset="0"/>
            </a:endParaRPr>
          </a:p>
        </p:txBody>
      </p:sp>
      <p:sp>
        <p:nvSpPr>
          <p:cNvPr id="273411" name="Text Box 4"/>
          <p:cNvSpPr txBox="1">
            <a:spLocks noChangeArrowheads="1"/>
          </p:cNvSpPr>
          <p:nvPr/>
        </p:nvSpPr>
        <p:spPr bwMode="auto">
          <a:xfrm>
            <a:off x="1477904" y="3054350"/>
            <a:ext cx="4381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a:cs typeface="Times"/>
                <a:sym typeface="Symbol" charset="0"/>
              </a:rPr>
              <a:t>{(&gt;,f,=), (=,f,&lt;),(&lt;,t,=), (&lt;,f,=),(&gt;,f,&gt;)}</a:t>
            </a:r>
            <a:endParaRPr lang="en-US" dirty="0">
              <a:latin typeface="Times"/>
              <a:cs typeface="Times"/>
              <a:sym typeface="Symbol" charset="0"/>
            </a:endParaRPr>
          </a:p>
        </p:txBody>
      </p:sp>
      <p:grpSp>
        <p:nvGrpSpPr>
          <p:cNvPr id="273412" name="Group 6"/>
          <p:cNvGrpSpPr>
            <a:grpSpLocks/>
          </p:cNvGrpSpPr>
          <p:nvPr/>
        </p:nvGrpSpPr>
        <p:grpSpPr bwMode="auto">
          <a:xfrm>
            <a:off x="333269" y="2919282"/>
            <a:ext cx="9106297" cy="3297238"/>
            <a:chOff x="296" y="1688"/>
            <a:chExt cx="5295" cy="2077"/>
          </a:xfrm>
        </p:grpSpPr>
        <p:sp>
          <p:nvSpPr>
            <p:cNvPr id="273416" name="Text Box 7"/>
            <p:cNvSpPr txBox="1">
              <a:spLocks noChangeArrowheads="1"/>
            </p:cNvSpPr>
            <p:nvPr/>
          </p:nvSpPr>
          <p:spPr bwMode="auto">
            <a:xfrm>
              <a:off x="296" y="2334"/>
              <a:ext cx="18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sym typeface="Symbol" charset="0"/>
                </a:rPr>
                <a:t>{(&lt;, f), (&gt;, f), (=, f), (&lt;, t)}</a:t>
              </a:r>
            </a:p>
          </p:txBody>
        </p:sp>
        <p:sp>
          <p:nvSpPr>
            <p:cNvPr id="273417" name="Text Box 8"/>
            <p:cNvSpPr txBox="1">
              <a:spLocks noChangeArrowheads="1"/>
            </p:cNvSpPr>
            <p:nvPr/>
          </p:nvSpPr>
          <p:spPr bwMode="auto">
            <a:xfrm>
              <a:off x="2862" y="3249"/>
              <a:ext cx="2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p</a:t>
              </a:r>
            </a:p>
          </p:txBody>
        </p:sp>
        <p:sp>
          <p:nvSpPr>
            <p:cNvPr id="273418" name="Text Box 9"/>
            <p:cNvSpPr txBox="1">
              <a:spLocks noChangeArrowheads="1"/>
            </p:cNvSpPr>
            <p:nvPr/>
          </p:nvSpPr>
          <p:spPr bwMode="auto">
            <a:xfrm>
              <a:off x="4515" y="2332"/>
              <a:ext cx="4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r&gt;s</a:t>
              </a:r>
            </a:p>
          </p:txBody>
        </p:sp>
        <p:sp>
          <p:nvSpPr>
            <p:cNvPr id="273419" name="Text Box 10"/>
            <p:cNvSpPr txBox="1">
              <a:spLocks noChangeArrowheads="1"/>
            </p:cNvSpPr>
            <p:nvPr/>
          </p:nvSpPr>
          <p:spPr bwMode="auto">
            <a:xfrm>
              <a:off x="2275" y="2215"/>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sym typeface="Symbol" charset="0"/>
                </a:rPr>
                <a:t></a:t>
              </a:r>
            </a:p>
          </p:txBody>
        </p:sp>
        <p:sp>
          <p:nvSpPr>
            <p:cNvPr id="273420" name="Text Box 11"/>
            <p:cNvSpPr txBox="1">
              <a:spLocks noChangeArrowheads="1"/>
            </p:cNvSpPr>
            <p:nvPr/>
          </p:nvSpPr>
          <p:spPr bwMode="auto">
            <a:xfrm>
              <a:off x="1571" y="2829"/>
              <a:ext cx="7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a+b&lt;c</a:t>
              </a:r>
            </a:p>
          </p:txBody>
        </p:sp>
        <p:sp>
          <p:nvSpPr>
            <p:cNvPr id="273421" name="Text Box 12"/>
            <p:cNvSpPr txBox="1">
              <a:spLocks noChangeArrowheads="1"/>
            </p:cNvSpPr>
            <p:nvPr/>
          </p:nvSpPr>
          <p:spPr bwMode="auto">
            <a:xfrm>
              <a:off x="2894" y="2859"/>
              <a:ext cx="1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a:t>
              </a:r>
            </a:p>
          </p:txBody>
        </p:sp>
        <p:sp>
          <p:nvSpPr>
            <p:cNvPr id="273422" name="Line 13"/>
            <p:cNvSpPr>
              <a:spLocks noChangeShapeType="1"/>
            </p:cNvSpPr>
            <p:nvPr/>
          </p:nvSpPr>
          <p:spPr bwMode="auto">
            <a:xfrm flipH="1">
              <a:off x="1904" y="2460"/>
              <a:ext cx="427" cy="33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273423" name="Line 14"/>
            <p:cNvSpPr>
              <a:spLocks noChangeShapeType="1"/>
            </p:cNvSpPr>
            <p:nvPr/>
          </p:nvSpPr>
          <p:spPr bwMode="auto">
            <a:xfrm>
              <a:off x="2427" y="2470"/>
              <a:ext cx="501" cy="35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273424" name="Line 15"/>
            <p:cNvSpPr>
              <a:spLocks noChangeShapeType="1"/>
            </p:cNvSpPr>
            <p:nvPr/>
          </p:nvSpPr>
          <p:spPr bwMode="auto">
            <a:xfrm>
              <a:off x="2978" y="3078"/>
              <a:ext cx="0" cy="22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273425" name="Text Box 16"/>
            <p:cNvSpPr txBox="1">
              <a:spLocks noChangeArrowheads="1"/>
            </p:cNvSpPr>
            <p:nvPr/>
          </p:nvSpPr>
          <p:spPr bwMode="auto">
            <a:xfrm>
              <a:off x="3492" y="1763"/>
              <a:ext cx="1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sym typeface="Symbol" charset="0"/>
                </a:rPr>
                <a:t></a:t>
              </a:r>
            </a:p>
          </p:txBody>
        </p:sp>
        <p:sp>
          <p:nvSpPr>
            <p:cNvPr id="273426" name="Line 17"/>
            <p:cNvSpPr>
              <a:spLocks noChangeShapeType="1"/>
            </p:cNvSpPr>
            <p:nvPr/>
          </p:nvSpPr>
          <p:spPr bwMode="auto">
            <a:xfrm flipH="1">
              <a:off x="2523" y="1969"/>
              <a:ext cx="1035" cy="3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273427" name="Line 18"/>
            <p:cNvSpPr>
              <a:spLocks noChangeShapeType="1"/>
            </p:cNvSpPr>
            <p:nvPr/>
          </p:nvSpPr>
          <p:spPr bwMode="auto">
            <a:xfrm>
              <a:off x="3579" y="1969"/>
              <a:ext cx="1088" cy="40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273428" name="Text Box 19"/>
            <p:cNvSpPr txBox="1">
              <a:spLocks noChangeArrowheads="1"/>
            </p:cNvSpPr>
            <p:nvPr/>
          </p:nvSpPr>
          <p:spPr bwMode="auto">
            <a:xfrm>
              <a:off x="1507" y="2650"/>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N1</a:t>
              </a:r>
            </a:p>
          </p:txBody>
        </p:sp>
        <p:sp>
          <p:nvSpPr>
            <p:cNvPr id="273429" name="Text Box 20"/>
            <p:cNvSpPr txBox="1">
              <a:spLocks noChangeArrowheads="1"/>
            </p:cNvSpPr>
            <p:nvPr/>
          </p:nvSpPr>
          <p:spPr bwMode="auto">
            <a:xfrm>
              <a:off x="1965" y="215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N4</a:t>
              </a:r>
            </a:p>
          </p:txBody>
        </p:sp>
        <p:sp>
          <p:nvSpPr>
            <p:cNvPr id="273430" name="Text Box 21"/>
            <p:cNvSpPr txBox="1">
              <a:spLocks noChangeArrowheads="1"/>
            </p:cNvSpPr>
            <p:nvPr/>
          </p:nvSpPr>
          <p:spPr bwMode="auto">
            <a:xfrm>
              <a:off x="3129" y="3246"/>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N2</a:t>
              </a:r>
            </a:p>
          </p:txBody>
        </p:sp>
        <p:sp>
          <p:nvSpPr>
            <p:cNvPr id="273431" name="Text Box 22"/>
            <p:cNvSpPr txBox="1">
              <a:spLocks noChangeArrowheads="1"/>
            </p:cNvSpPr>
            <p:nvPr/>
          </p:nvSpPr>
          <p:spPr bwMode="auto">
            <a:xfrm>
              <a:off x="3736" y="168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N6</a:t>
              </a:r>
            </a:p>
          </p:txBody>
        </p:sp>
        <p:sp>
          <p:nvSpPr>
            <p:cNvPr id="273432" name="Text Box 23"/>
            <p:cNvSpPr txBox="1">
              <a:spLocks noChangeArrowheads="1"/>
            </p:cNvSpPr>
            <p:nvPr/>
          </p:nvSpPr>
          <p:spPr bwMode="auto">
            <a:xfrm>
              <a:off x="4803" y="2222"/>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N5</a:t>
              </a:r>
            </a:p>
          </p:txBody>
        </p:sp>
        <p:sp>
          <p:nvSpPr>
            <p:cNvPr id="273433" name="Text Box 24"/>
            <p:cNvSpPr txBox="1">
              <a:spLocks noChangeArrowheads="1"/>
            </p:cNvSpPr>
            <p:nvPr/>
          </p:nvSpPr>
          <p:spPr bwMode="auto">
            <a:xfrm>
              <a:off x="2989" y="2681"/>
              <a:ext cx="98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N3 {(f), {t)}</a:t>
              </a:r>
            </a:p>
          </p:txBody>
        </p:sp>
        <p:sp>
          <p:nvSpPr>
            <p:cNvPr id="273434" name="Text Box 25"/>
            <p:cNvSpPr txBox="1">
              <a:spLocks noChangeArrowheads="1"/>
            </p:cNvSpPr>
            <p:nvPr/>
          </p:nvSpPr>
          <p:spPr bwMode="auto">
            <a:xfrm>
              <a:off x="1166" y="3092"/>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{(&gt;), (=), (&lt;)}</a:t>
              </a:r>
            </a:p>
          </p:txBody>
        </p:sp>
        <p:sp>
          <p:nvSpPr>
            <p:cNvPr id="273435" name="Text Box 26"/>
            <p:cNvSpPr txBox="1">
              <a:spLocks noChangeArrowheads="1"/>
            </p:cNvSpPr>
            <p:nvPr/>
          </p:nvSpPr>
          <p:spPr bwMode="auto">
            <a:xfrm>
              <a:off x="4344" y="2612"/>
              <a:ext cx="12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{(&gt;), (=), (&lt;)}</a:t>
              </a:r>
            </a:p>
          </p:txBody>
        </p:sp>
        <p:sp>
          <p:nvSpPr>
            <p:cNvPr id="273436" name="Text Box 27"/>
            <p:cNvSpPr txBox="1">
              <a:spLocks noChangeArrowheads="1"/>
            </p:cNvSpPr>
            <p:nvPr/>
          </p:nvSpPr>
          <p:spPr bwMode="auto">
            <a:xfrm>
              <a:off x="2819" y="3514"/>
              <a:ext cx="8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{(t), (f)}</a:t>
              </a:r>
            </a:p>
          </p:txBody>
        </p:sp>
      </p:grpSp>
      <p:sp>
        <p:nvSpPr>
          <p:cNvPr id="273413" name="Text Box 28"/>
          <p:cNvSpPr txBox="1">
            <a:spLocks noChangeArrowheads="1"/>
          </p:cNvSpPr>
          <p:nvPr/>
        </p:nvSpPr>
        <p:spPr bwMode="auto">
          <a:xfrm>
            <a:off x="634603" y="2025651"/>
            <a:ext cx="1967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Constraint set for</a:t>
            </a:r>
          </a:p>
        </p:txBody>
      </p:sp>
      <p:sp>
        <p:nvSpPr>
          <p:cNvPr id="273414" name="Text Box 29"/>
          <p:cNvSpPr txBox="1">
            <a:spLocks noChangeArrowheads="1"/>
          </p:cNvSpPr>
          <p:nvPr/>
        </p:nvSpPr>
        <p:spPr bwMode="auto">
          <a:xfrm>
            <a:off x="2851415" y="1997075"/>
            <a:ext cx="4347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a:cs typeface="Times"/>
              </a:rPr>
              <a:t>p</a:t>
            </a:r>
            <a:r>
              <a:rPr lang="en-US" baseline="-25000" dirty="0" err="1">
                <a:latin typeface="Times"/>
                <a:cs typeface="Times"/>
              </a:rPr>
              <a:t>r</a:t>
            </a:r>
            <a:r>
              <a:rPr lang="en-US" dirty="0">
                <a:latin typeface="Times"/>
                <a:cs typeface="Times"/>
              </a:rPr>
              <a:t>: (</a:t>
            </a:r>
            <a:r>
              <a:rPr lang="en-US" dirty="0" err="1">
                <a:latin typeface="Times"/>
                <a:cs typeface="Times"/>
              </a:rPr>
              <a:t>a+b</a:t>
            </a:r>
            <a:r>
              <a:rPr lang="en-US" dirty="0">
                <a:latin typeface="Times"/>
                <a:cs typeface="Times"/>
              </a:rPr>
              <a:t>&lt;c)</a:t>
            </a:r>
            <a:r>
              <a:rPr lang="en-US" dirty="0">
                <a:latin typeface="Times"/>
                <a:cs typeface="Times"/>
                <a:sym typeface="Symbol" charset="0"/>
              </a:rPr>
              <a:t>!p </a:t>
            </a:r>
            <a:r>
              <a:rPr lang="en-US" dirty="0">
                <a:latin typeface="Times"/>
                <a:cs typeface="Times"/>
              </a:rPr>
              <a:t> (r&gt;s)</a:t>
            </a:r>
            <a:endParaRPr lang="en-US" i="1" dirty="0">
              <a:solidFill>
                <a:schemeClr val="hlink"/>
              </a:solidFill>
              <a:latin typeface="Times"/>
              <a:cs typeface="Times"/>
            </a:endParaRPr>
          </a:p>
        </p:txBody>
      </p:sp>
      <p:sp>
        <p:nvSpPr>
          <p:cNvPr id="273415" name="Freeform 30"/>
          <p:cNvSpPr>
            <a:spLocks/>
          </p:cNvSpPr>
          <p:nvPr/>
        </p:nvSpPr>
        <p:spPr bwMode="auto">
          <a:xfrm>
            <a:off x="5319317" y="2252664"/>
            <a:ext cx="1659598" cy="777875"/>
          </a:xfrm>
          <a:custGeom>
            <a:avLst/>
            <a:gdLst>
              <a:gd name="T0" fmla="*/ 686582 w 357"/>
              <a:gd name="T1" fmla="*/ 0 h 277"/>
              <a:gd name="T2" fmla="*/ 1416076 w 357"/>
              <a:gd name="T3" fmla="*/ 179726 h 277"/>
              <a:gd name="T4" fmla="*/ 0 w 357"/>
              <a:gd name="T5" fmla="*/ 777875 h 277"/>
              <a:gd name="T6" fmla="*/ 0 60000 65536"/>
              <a:gd name="T7" fmla="*/ 0 60000 65536"/>
              <a:gd name="T8" fmla="*/ 0 60000 65536"/>
              <a:gd name="T9" fmla="*/ 0 w 357"/>
              <a:gd name="T10" fmla="*/ 0 h 277"/>
              <a:gd name="T11" fmla="*/ 357 w 357"/>
              <a:gd name="T12" fmla="*/ 277 h 277"/>
            </a:gdLst>
            <a:ahLst/>
            <a:cxnLst>
              <a:cxn ang="T6">
                <a:pos x="T0" y="T1"/>
              </a:cxn>
              <a:cxn ang="T7">
                <a:pos x="T2" y="T3"/>
              </a:cxn>
              <a:cxn ang="T8">
                <a:pos x="T4" y="T5"/>
              </a:cxn>
            </a:cxnLst>
            <a:rect l="T9" t="T10" r="T11" b="T12"/>
            <a:pathLst>
              <a:path w="357" h="277">
                <a:moveTo>
                  <a:pt x="160" y="0"/>
                </a:moveTo>
                <a:cubicBezTo>
                  <a:pt x="258" y="9"/>
                  <a:pt x="357" y="18"/>
                  <a:pt x="330" y="64"/>
                </a:cubicBezTo>
                <a:cubicBezTo>
                  <a:pt x="303" y="110"/>
                  <a:pt x="55" y="241"/>
                  <a:pt x="0" y="27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a:cs typeface="Times"/>
            </a:endParaRPr>
          </a:p>
        </p:txBody>
      </p:sp>
    </p:spTree>
    <p:extLst>
      <p:ext uri="{BB962C8B-B14F-4D97-AF65-F5344CB8AC3E}">
        <p14:creationId xmlns:p14="http://schemas.microsoft.com/office/powerpoint/2010/main" val="3937517073"/>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sz="3600">
                <a:latin typeface="Arial" charset="0"/>
              </a:rPr>
              <a:t>BRO constraint set: In-class exercise</a:t>
            </a:r>
            <a:endParaRPr lang="en-US">
              <a:latin typeface="Arial" charset="0"/>
            </a:endParaRPr>
          </a:p>
        </p:txBody>
      </p:sp>
      <p:sp>
        <p:nvSpPr>
          <p:cNvPr id="275459" name="Text Box 3"/>
          <p:cNvSpPr txBox="1">
            <a:spLocks noChangeArrowheads="1"/>
          </p:cNvSpPr>
          <p:nvPr/>
        </p:nvSpPr>
        <p:spPr bwMode="auto">
          <a:xfrm>
            <a:off x="2192735" y="2749550"/>
            <a:ext cx="5630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a:cs typeface="Times"/>
                <a:sym typeface="Symbol" charset="0"/>
              </a:rPr>
              <a:t>{(&gt;,f,=), (=,f,&lt;),(&lt;,t,=), (&lt;,f,=),(&gt;,f,&gt;)}</a:t>
            </a:r>
            <a:endParaRPr lang="en-US">
              <a:latin typeface="Times"/>
              <a:cs typeface="Times"/>
              <a:sym typeface="Symbol" charset="0"/>
            </a:endParaRPr>
          </a:p>
        </p:txBody>
      </p:sp>
      <p:sp>
        <p:nvSpPr>
          <p:cNvPr id="275460" name="Text Box 26"/>
          <p:cNvSpPr txBox="1">
            <a:spLocks noChangeArrowheads="1"/>
          </p:cNvSpPr>
          <p:nvPr/>
        </p:nvSpPr>
        <p:spPr bwMode="auto">
          <a:xfrm>
            <a:off x="634604" y="2005013"/>
            <a:ext cx="707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Given the constraint set for </a:t>
            </a:r>
            <a:r>
              <a:rPr lang="en-US" dirty="0" err="1">
                <a:latin typeface="Times"/>
                <a:cs typeface="Times"/>
              </a:rPr>
              <a:t>p</a:t>
            </a:r>
            <a:r>
              <a:rPr lang="en-US" baseline="-25000" dirty="0" err="1">
                <a:latin typeface="Times"/>
                <a:cs typeface="Times"/>
              </a:rPr>
              <a:t>r</a:t>
            </a:r>
            <a:r>
              <a:rPr lang="en-US" dirty="0">
                <a:latin typeface="Times"/>
                <a:cs typeface="Times"/>
              </a:rPr>
              <a:t>: (</a:t>
            </a:r>
            <a:r>
              <a:rPr lang="en-US" dirty="0" err="1">
                <a:latin typeface="Times"/>
                <a:cs typeface="Times"/>
              </a:rPr>
              <a:t>a+b</a:t>
            </a:r>
            <a:r>
              <a:rPr lang="en-US" dirty="0">
                <a:latin typeface="Times"/>
                <a:cs typeface="Times"/>
              </a:rPr>
              <a:t>&lt;c)</a:t>
            </a:r>
            <a:r>
              <a:rPr lang="en-US" dirty="0">
                <a:latin typeface="Times"/>
                <a:cs typeface="Times"/>
                <a:sym typeface="Symbol" charset="0"/>
              </a:rPr>
              <a:t>!p </a:t>
            </a:r>
            <a:r>
              <a:rPr lang="en-US" dirty="0">
                <a:latin typeface="Times"/>
                <a:cs typeface="Times"/>
              </a:rPr>
              <a:t> (r&gt;s), construct </a:t>
            </a:r>
            <a:r>
              <a:rPr lang="en-US" dirty="0" smtClean="0">
                <a:latin typeface="Times"/>
                <a:cs typeface="Times"/>
              </a:rPr>
              <a:t>T</a:t>
            </a:r>
            <a:r>
              <a:rPr lang="en-US" baseline="-25000" dirty="0" smtClean="0">
                <a:latin typeface="Times"/>
                <a:cs typeface="Times"/>
              </a:rPr>
              <a:t>BRO </a:t>
            </a:r>
            <a:r>
              <a:rPr lang="en-US" dirty="0" smtClean="0">
                <a:latin typeface="Times"/>
                <a:cs typeface="Times"/>
              </a:rPr>
              <a:t>.</a:t>
            </a:r>
            <a:endParaRPr lang="en-US" dirty="0">
              <a:latin typeface="Times"/>
              <a:cs typeface="Times"/>
            </a:endParaRPr>
          </a:p>
        </p:txBody>
      </p:sp>
    </p:spTree>
    <p:extLst>
      <p:ext uri="{BB962C8B-B14F-4D97-AF65-F5344CB8AC3E}">
        <p14:creationId xmlns:p14="http://schemas.microsoft.com/office/powerpoint/2010/main" val="1039845124"/>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26"/>
          <p:cNvSpPr>
            <a:spLocks noGrp="1" noChangeArrowheads="1"/>
          </p:cNvSpPr>
          <p:nvPr>
            <p:ph idx="4294967295"/>
          </p:nvPr>
        </p:nvSpPr>
        <p:spPr>
          <a:xfrm>
            <a:off x="0" y="2636838"/>
            <a:ext cx="7704138" cy="1223962"/>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4.4 Tests using predicate syntax</a:t>
            </a:r>
            <a:endParaRPr lang="en-US" dirty="0">
              <a:solidFill>
                <a:schemeClr val="folHlink"/>
              </a:solidFill>
              <a:latin typeface="Century Gothic" charset="0"/>
              <a:ea typeface="Osaka" charset="0"/>
              <a:cs typeface="Osaka" charset="0"/>
            </a:endParaRPr>
          </a:p>
          <a:p>
            <a:pPr eaLnBrk="1" hangingPunct="1">
              <a:buFont typeface="Monotype Sorts" charset="0"/>
              <a:buNone/>
            </a:pPr>
            <a:endParaRPr lang="en-US" dirty="0" smtClean="0">
              <a:solidFill>
                <a:schemeClr val="folHlink"/>
              </a:solidFill>
              <a:latin typeface="Century Gothic" charset="0"/>
              <a:ea typeface="Osaka" charset="0"/>
              <a:cs typeface="Osaka" charset="0"/>
            </a:endParaRPr>
          </a:p>
          <a:p>
            <a:pPr eaLnBrk="1" hangingPunct="1">
              <a:buFont typeface="Monotype Sorts" charset="0"/>
              <a:buNone/>
            </a:pPr>
            <a:r>
              <a:rPr lang="en-US" dirty="0" smtClean="0">
                <a:solidFill>
                  <a:schemeClr val="folHlink"/>
                </a:solidFill>
                <a:latin typeface="Century Gothic" charset="0"/>
                <a:ea typeface="Osaka" charset="0"/>
                <a:cs typeface="Osaka" charset="0"/>
              </a:rPr>
              <a:t>	4.4.5: BOR constraints for non-singular expressions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8748236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200" dirty="0" smtClean="0">
                <a:latin typeface="Tahoma" charset="0"/>
              </a:rPr>
              <a:t>Correctness</a:t>
            </a:r>
            <a:endParaRPr lang="en-US" dirty="0">
              <a:latin typeface="Tahoma" charset="0"/>
            </a:endParaRPr>
          </a:p>
        </p:txBody>
      </p:sp>
      <p:sp>
        <p:nvSpPr>
          <p:cNvPr id="65539" name="Text Box 3"/>
          <p:cNvSpPr txBox="1">
            <a:spLocks noChangeArrowheads="1"/>
          </p:cNvSpPr>
          <p:nvPr/>
        </p:nvSpPr>
        <p:spPr bwMode="auto">
          <a:xfrm>
            <a:off x="772774" y="1340768"/>
            <a:ext cx="8428698"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Though correctness of a program is  desirable, it is almost</a:t>
            </a:r>
          </a:p>
          <a:p>
            <a:r>
              <a:rPr lang="en-US" dirty="0">
                <a:latin typeface="Times New Roman" charset="0"/>
              </a:rPr>
              <a:t>never the objective of testing. </a:t>
            </a:r>
          </a:p>
          <a:p>
            <a:endParaRPr lang="en-US" dirty="0">
              <a:latin typeface="Times New Roman" charset="0"/>
            </a:endParaRPr>
          </a:p>
          <a:p>
            <a:pPr>
              <a:lnSpc>
                <a:spcPts val="3600"/>
              </a:lnSpc>
            </a:pPr>
            <a:r>
              <a:rPr lang="en-US" dirty="0">
                <a:latin typeface="Times New Roman" charset="0"/>
              </a:rPr>
              <a:t>To establish correctness via testing would imply testing a program on all elements in the input domain. In most cases that are encountered in practice, this is impossible </a:t>
            </a:r>
            <a:r>
              <a:rPr lang="en-US" dirty="0" smtClean="0">
                <a:latin typeface="Times New Roman" charset="0"/>
              </a:rPr>
              <a:t>to accomplish</a:t>
            </a:r>
            <a:r>
              <a:rPr lang="en-US" dirty="0">
                <a:latin typeface="Times New Roman" charset="0"/>
              </a:rPr>
              <a:t>. </a:t>
            </a:r>
          </a:p>
        </p:txBody>
      </p:sp>
      <p:sp>
        <p:nvSpPr>
          <p:cNvPr id="65540" name="Text Box 4"/>
          <p:cNvSpPr txBox="1">
            <a:spLocks noChangeArrowheads="1"/>
          </p:cNvSpPr>
          <p:nvPr/>
        </p:nvSpPr>
        <p:spPr bwMode="auto">
          <a:xfrm>
            <a:off x="3453342" y="5183189"/>
            <a:ext cx="5683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i="1" dirty="0" smtClean="0">
                <a:solidFill>
                  <a:schemeClr val="hlink"/>
                </a:solidFill>
                <a:latin typeface="Times New Roman" charset="0"/>
              </a:rPr>
              <a:t>Thus, correctness </a:t>
            </a:r>
            <a:r>
              <a:rPr lang="en-US" sz="2400" i="1" dirty="0">
                <a:solidFill>
                  <a:schemeClr val="hlink"/>
                </a:solidFill>
                <a:latin typeface="Times New Roman" charset="0"/>
              </a:rPr>
              <a:t>is established via mathematical proofs of programs. </a:t>
            </a:r>
          </a:p>
        </p:txBody>
      </p:sp>
    </p:spTree>
    <p:extLst>
      <p:ext uri="{BB962C8B-B14F-4D97-AF65-F5344CB8AC3E}">
        <p14:creationId xmlns:p14="http://schemas.microsoft.com/office/powerpoint/2010/main" val="4231279884"/>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sz="3600">
                <a:latin typeface="Arial" charset="0"/>
              </a:rPr>
              <a:t>BOR constraints for non-singular expressions</a:t>
            </a:r>
            <a:endParaRPr lang="en-US">
              <a:latin typeface="Arial" charset="0"/>
            </a:endParaRPr>
          </a:p>
        </p:txBody>
      </p:sp>
      <p:sp>
        <p:nvSpPr>
          <p:cNvPr id="688132" name="Text Box 4"/>
          <p:cNvSpPr txBox="1">
            <a:spLocks noChangeArrowheads="1"/>
          </p:cNvSpPr>
          <p:nvPr/>
        </p:nvSpPr>
        <p:spPr bwMode="auto">
          <a:xfrm>
            <a:off x="469504" y="1865515"/>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Test generation procedures described so far are for singular predicates. Recall that a singular predicate contains only one occurrence of each variable.   </a:t>
            </a:r>
            <a:endParaRPr lang="en-US" sz="2400" dirty="0">
              <a:latin typeface="Times New Roman"/>
              <a:cs typeface="Times New Roman"/>
            </a:endParaRPr>
          </a:p>
        </p:txBody>
      </p:sp>
      <p:sp>
        <p:nvSpPr>
          <p:cNvPr id="688134" name="Text Box 6"/>
          <p:cNvSpPr txBox="1">
            <a:spLocks noChangeArrowheads="1"/>
          </p:cNvSpPr>
          <p:nvPr/>
        </p:nvSpPr>
        <p:spPr bwMode="auto">
          <a:xfrm>
            <a:off x="469504" y="3391748"/>
            <a:ext cx="872278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We will now learn how to generate BOR constraints for non-singular predicates.</a:t>
            </a:r>
            <a:endParaRPr lang="en-US" sz="2400">
              <a:latin typeface="Times New Roman"/>
              <a:cs typeface="Times New Roman"/>
            </a:endParaRPr>
          </a:p>
        </p:txBody>
      </p:sp>
      <p:sp>
        <p:nvSpPr>
          <p:cNvPr id="688136" name="Text Box 8"/>
          <p:cNvSpPr txBox="1">
            <a:spLocks noChangeArrowheads="1"/>
          </p:cNvSpPr>
          <p:nvPr/>
        </p:nvSpPr>
        <p:spPr bwMode="auto">
          <a:xfrm>
            <a:off x="469504" y="4456315"/>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First, let us look at some non-singular expressions, their respective disjunctive normal forms (DNF), and their mutually singular components.</a:t>
            </a:r>
            <a:endParaRPr lang="en-US" sz="2400">
              <a:latin typeface="Times New Roman"/>
              <a:cs typeface="Times New Roman"/>
            </a:endParaRPr>
          </a:p>
        </p:txBody>
      </p:sp>
    </p:spTree>
    <p:extLst>
      <p:ext uri="{BB962C8B-B14F-4D97-AF65-F5344CB8AC3E}">
        <p14:creationId xmlns:p14="http://schemas.microsoft.com/office/powerpoint/2010/main" val="54843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8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81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p:bldP spid="688134" grpId="0"/>
      <p:bldP spid="688136"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sz="3600">
                <a:latin typeface="Arial" charset="0"/>
              </a:rPr>
              <a:t>Non-singular expressions and DNF: Examples</a:t>
            </a:r>
            <a:endParaRPr lang="en-US">
              <a:latin typeface="Arial" charset="0"/>
            </a:endParaRPr>
          </a:p>
        </p:txBody>
      </p:sp>
      <p:graphicFrame>
        <p:nvGraphicFramePr>
          <p:cNvPr id="690227" name="Group 51"/>
          <p:cNvGraphicFramePr>
            <a:graphicFrameLocks noGrp="1"/>
          </p:cNvGraphicFramePr>
          <p:nvPr>
            <p:extLst>
              <p:ext uri="{D42A27DB-BD31-4B8C-83A1-F6EECF244321}">
                <p14:modId xmlns:p14="http://schemas.microsoft.com/office/powerpoint/2010/main" val="2231062540"/>
              </p:ext>
            </p:extLst>
          </p:nvPr>
        </p:nvGraphicFramePr>
        <p:xfrm>
          <a:off x="920552" y="1916832"/>
          <a:ext cx="7952317" cy="4073524"/>
        </p:xfrm>
        <a:graphic>
          <a:graphicData uri="http://schemas.openxmlformats.org/drawingml/2006/table">
            <a:tbl>
              <a:tblPr/>
              <a:tblGrid>
                <a:gridCol w="2173817"/>
                <a:gridCol w="2184135"/>
                <a:gridCol w="3594365"/>
              </a:tblGrid>
              <a:tr h="82283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Times New Roman"/>
                          <a:ea typeface="ＭＳ Ｐゴシック" charset="0"/>
                          <a:cs typeface="Times New Roman"/>
                        </a:rPr>
                        <a:t>Predicate (p</a:t>
                      </a:r>
                      <a:r>
                        <a:rPr kumimoji="0" lang="en-US" sz="2000" b="0" i="0" u="none" strike="noStrike" cap="none" normalizeH="0" baseline="-25000">
                          <a:ln>
                            <a:noFill/>
                          </a:ln>
                          <a:solidFill>
                            <a:schemeClr val="hlink"/>
                          </a:solidFill>
                          <a:effectLst/>
                          <a:latin typeface="Times New Roman"/>
                          <a:ea typeface="ＭＳ Ｐゴシック" charset="0"/>
                          <a:cs typeface="Times New Roman"/>
                        </a:rPr>
                        <a:t>r</a:t>
                      </a:r>
                      <a:r>
                        <a:rPr kumimoji="0" lang="en-US" sz="2000" b="0" i="0" u="none" strike="noStrike" cap="none" normalizeH="0" baseline="0">
                          <a:ln>
                            <a:noFill/>
                          </a:ln>
                          <a:solidFill>
                            <a:schemeClr val="hlink"/>
                          </a:solidFill>
                          <a:effectLst/>
                          <a:latin typeface="Times New Roman"/>
                          <a:ea typeface="ＭＳ Ｐゴシック" charset="0"/>
                          <a:cs typeface="Times New Roman"/>
                        </a:rPr>
                        <a:t>)</a:t>
                      </a:r>
                    </a:p>
                  </a:txBody>
                  <a:tcPr marL="99060" marR="99060"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Times New Roman"/>
                          <a:ea typeface="ＭＳ Ｐゴシック" charset="0"/>
                          <a:cs typeface="Times New Roman"/>
                        </a:rPr>
                        <a:t>DNF</a:t>
                      </a:r>
                    </a:p>
                  </a:txBody>
                  <a:tcPr marL="99060" marR="99060"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hlink"/>
                          </a:solidFill>
                          <a:effectLst/>
                          <a:latin typeface="Times New Roman"/>
                          <a:ea typeface="ＭＳ Ｐゴシック" charset="0"/>
                          <a:cs typeface="Times New Roman"/>
                        </a:rPr>
                        <a:t>Mutually singular components in p</a:t>
                      </a:r>
                      <a:r>
                        <a:rPr kumimoji="0" lang="en-US" sz="2000" b="0" i="0" u="none" strike="noStrike" cap="none" normalizeH="0" baseline="-25000">
                          <a:ln>
                            <a:noFill/>
                          </a:ln>
                          <a:solidFill>
                            <a:schemeClr val="hlink"/>
                          </a:solidFill>
                          <a:effectLst/>
                          <a:latin typeface="Times New Roman"/>
                          <a:ea typeface="ＭＳ Ｐゴシック" charset="0"/>
                          <a:cs typeface="Times New Roman"/>
                        </a:rPr>
                        <a:t>r</a:t>
                      </a:r>
                      <a:r>
                        <a:rPr kumimoji="0" lang="en-US" sz="2000" b="0" i="0" u="none" strike="noStrike" cap="none" normalizeH="0" baseline="0">
                          <a:ln>
                            <a:noFill/>
                          </a:ln>
                          <a:solidFill>
                            <a:schemeClr val="hlink"/>
                          </a:solidFill>
                          <a:effectLst/>
                          <a:latin typeface="Times New Roman"/>
                          <a:ea typeface="ＭＳ Ｐゴシック" charset="0"/>
                          <a:cs typeface="Times New Roman"/>
                        </a:rPr>
                        <a:t>	</a:t>
                      </a:r>
                    </a:p>
                  </a:txBody>
                  <a:tcPr marL="99060" marR="99060"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6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ab(b+c)  </a:t>
                      </a:r>
                    </a:p>
                  </a:txBody>
                  <a:tcPr marL="99060" marR="99060"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abb+abc  </a:t>
                      </a:r>
                    </a:p>
                  </a:txBody>
                  <a:tcPr marL="99060" marR="99060"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 b(b+c)</a:t>
                      </a:r>
                    </a:p>
                  </a:txBody>
                  <a:tcPr marL="99060" marR="99060"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6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a(bc+ bd)  </a:t>
                      </a:r>
                    </a:p>
                  </a:txBody>
                  <a:tcPr marL="99060" marR="99060"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abc+abd</a:t>
                      </a:r>
                    </a:p>
                  </a:txBody>
                  <a:tcPr marL="99060" marR="99060"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 (bc+bd)</a:t>
                      </a:r>
                    </a:p>
                  </a:txBody>
                  <a:tcPr marL="99060" marR="99060"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6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a(!b+!c)+cde   </a:t>
                      </a:r>
                    </a:p>
                  </a:txBody>
                  <a:tcPr marL="99060" marR="99060"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a!ba +a!c+cde</a:t>
                      </a:r>
                    </a:p>
                  </a:txBody>
                  <a:tcPr marL="99060" marR="99060"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 !b+!c+ cde</a:t>
                      </a:r>
                    </a:p>
                  </a:txBody>
                  <a:tcPr marL="99060" marR="99060"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6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a(bc+!b+de)  </a:t>
                      </a:r>
                    </a:p>
                  </a:txBody>
                  <a:tcPr marL="99060" marR="99060"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imes New Roman"/>
                          <a:ea typeface="ＭＳ Ｐゴシック" charset="0"/>
                          <a:cs typeface="Times New Roman"/>
                        </a:rPr>
                        <a:t>abc+a!b+ade</a:t>
                      </a:r>
                    </a:p>
                  </a:txBody>
                  <a:tcPr marL="99060" marR="99060"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a:ea typeface="ＭＳ Ｐゴシック" charset="0"/>
                          <a:cs typeface="Times New Roman"/>
                        </a:rPr>
                        <a:t>a; </a:t>
                      </a:r>
                      <a:r>
                        <a:rPr kumimoji="0" lang="en-US" sz="2000" b="0" i="0" u="none" strike="noStrike" cap="none" normalizeH="0" baseline="0" dirty="0" err="1">
                          <a:ln>
                            <a:noFill/>
                          </a:ln>
                          <a:solidFill>
                            <a:schemeClr val="tx1"/>
                          </a:solidFill>
                          <a:effectLst/>
                          <a:latin typeface="Times New Roman"/>
                          <a:ea typeface="ＭＳ Ｐゴシック" charset="0"/>
                          <a:cs typeface="Times New Roman"/>
                        </a:rPr>
                        <a:t>bc</a:t>
                      </a:r>
                      <a:r>
                        <a:rPr kumimoji="0" lang="en-US" sz="2000" b="0" i="0" u="none" strike="noStrike" cap="none" normalizeH="0" baseline="0" dirty="0">
                          <a:ln>
                            <a:noFill/>
                          </a:ln>
                          <a:solidFill>
                            <a:schemeClr val="tx1"/>
                          </a:solidFill>
                          <a:effectLst/>
                          <a:latin typeface="Times New Roman"/>
                          <a:ea typeface="ＭＳ Ｐゴシック" charset="0"/>
                          <a:cs typeface="Times New Roman"/>
                        </a:rPr>
                        <a:t>+!b; de</a:t>
                      </a:r>
                    </a:p>
                  </a:txBody>
                  <a:tcPr marL="99060" marR="99060"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160381302"/>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z="3600">
                <a:latin typeface="Arial" charset="0"/>
              </a:rPr>
              <a:t>Generating BOR constraints for non-singular expressions</a:t>
            </a:r>
            <a:endParaRPr lang="en-US">
              <a:latin typeface="Arial" charset="0"/>
            </a:endParaRPr>
          </a:p>
        </p:txBody>
      </p:sp>
      <p:sp>
        <p:nvSpPr>
          <p:cNvPr id="692229" name="Text Box 5"/>
          <p:cNvSpPr txBox="1">
            <a:spLocks noChangeArrowheads="1"/>
          </p:cNvSpPr>
          <p:nvPr/>
        </p:nvSpPr>
        <p:spPr bwMode="auto">
          <a:xfrm>
            <a:off x="416496" y="2060848"/>
            <a:ext cx="8722783" cy="26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proceed in two steps. </a:t>
            </a:r>
          </a:p>
          <a:p>
            <a:pPr>
              <a:lnSpc>
                <a:spcPts val="3600"/>
              </a:lnSpc>
            </a:pPr>
            <a:r>
              <a:rPr lang="en-US" dirty="0">
                <a:latin typeface="Times New Roman"/>
                <a:cs typeface="Times New Roman"/>
              </a:rPr>
              <a:t>First we </a:t>
            </a:r>
            <a:r>
              <a:rPr lang="en-US" dirty="0" smtClean="0">
                <a:latin typeface="Times New Roman"/>
                <a:cs typeface="Times New Roman"/>
              </a:rPr>
              <a:t>examine </a:t>
            </a:r>
            <a:r>
              <a:rPr lang="en-US" dirty="0">
                <a:latin typeface="Times New Roman"/>
                <a:cs typeface="Times New Roman"/>
              </a:rPr>
              <a:t>the </a:t>
            </a:r>
            <a:r>
              <a:rPr lang="en-US" dirty="0">
                <a:solidFill>
                  <a:schemeClr val="hlink"/>
                </a:solidFill>
                <a:latin typeface="Times New Roman"/>
                <a:cs typeface="Times New Roman"/>
              </a:rPr>
              <a:t>Meaning Impact (MI)</a:t>
            </a:r>
            <a:r>
              <a:rPr lang="en-US" dirty="0">
                <a:latin typeface="Times New Roman"/>
                <a:cs typeface="Times New Roman"/>
              </a:rPr>
              <a:t> procedure for generating a minimal set of constraints from a possibly non-singular predicate.  </a:t>
            </a:r>
          </a:p>
          <a:p>
            <a:pPr>
              <a:lnSpc>
                <a:spcPts val="3600"/>
              </a:lnSpc>
            </a:pPr>
            <a:r>
              <a:rPr lang="en-US" dirty="0">
                <a:latin typeface="Times New Roman"/>
                <a:cs typeface="Times New Roman"/>
              </a:rPr>
              <a:t>Next, we </a:t>
            </a:r>
            <a:r>
              <a:rPr lang="en-US" dirty="0" smtClean="0">
                <a:latin typeface="Times New Roman"/>
                <a:cs typeface="Times New Roman"/>
              </a:rPr>
              <a:t>examine </a:t>
            </a:r>
            <a:r>
              <a:rPr lang="en-US" dirty="0">
                <a:latin typeface="Times New Roman"/>
                <a:cs typeface="Times New Roman"/>
              </a:rPr>
              <a:t>the procedure to generate </a:t>
            </a:r>
            <a:r>
              <a:rPr lang="en-US" dirty="0">
                <a:solidFill>
                  <a:schemeClr val="hlink"/>
                </a:solidFill>
                <a:latin typeface="Times New Roman"/>
                <a:cs typeface="Times New Roman"/>
              </a:rPr>
              <a:t>BOR constraint set for a non-singular predicate</a:t>
            </a:r>
            <a:r>
              <a:rPr lang="en-US" dirty="0">
                <a:latin typeface="Times New Roman"/>
                <a:cs typeface="Times New Roman"/>
              </a:rPr>
              <a:t>.</a:t>
            </a:r>
            <a:endParaRPr lang="en-US" sz="2400" dirty="0">
              <a:solidFill>
                <a:schemeClr val="hlink"/>
              </a:solidFill>
              <a:latin typeface="Times New Roman"/>
              <a:cs typeface="Times New Roman"/>
            </a:endParaRPr>
          </a:p>
        </p:txBody>
      </p:sp>
    </p:spTree>
    <p:extLst>
      <p:ext uri="{BB962C8B-B14F-4D97-AF65-F5344CB8AC3E}">
        <p14:creationId xmlns:p14="http://schemas.microsoft.com/office/powerpoint/2010/main" val="3899333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r>
              <a:rPr lang="en-US" sz="3600">
                <a:latin typeface="Arial" charset="0"/>
              </a:rPr>
              <a:t>Meaning Impact (MI) procedure</a:t>
            </a:r>
            <a:endParaRPr lang="en-US">
              <a:latin typeface="Arial" charset="0"/>
            </a:endParaRPr>
          </a:p>
        </p:txBody>
      </p:sp>
      <p:sp>
        <p:nvSpPr>
          <p:cNvPr id="694275" name="Text Box 3"/>
          <p:cNvSpPr txBox="1">
            <a:spLocks noChangeArrowheads="1"/>
          </p:cNvSpPr>
          <p:nvPr/>
        </p:nvSpPr>
        <p:spPr bwMode="auto">
          <a:xfrm>
            <a:off x="416496" y="2132856"/>
            <a:ext cx="87227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Given Boolean expression E in DNF, the MI procedure produces  a set of constraints S</a:t>
            </a:r>
            <a:r>
              <a:rPr lang="en-US" baseline="-25000" dirty="0">
                <a:latin typeface="Times New Roman"/>
                <a:cs typeface="Times New Roman"/>
              </a:rPr>
              <a:t>E</a:t>
            </a:r>
            <a:r>
              <a:rPr lang="en-US" dirty="0">
                <a:latin typeface="Times New Roman"/>
                <a:cs typeface="Times New Roman"/>
              </a:rPr>
              <a:t> that guarantees the detection of missing or extra NOT (!) operator faults in the implementation of E.</a:t>
            </a:r>
            <a:endParaRPr lang="en-US" sz="2400" dirty="0">
              <a:solidFill>
                <a:schemeClr val="hlink"/>
              </a:solidFill>
              <a:latin typeface="Times New Roman"/>
              <a:cs typeface="Times New Roman"/>
            </a:endParaRPr>
          </a:p>
        </p:txBody>
      </p:sp>
      <p:sp>
        <p:nvSpPr>
          <p:cNvPr id="694276" name="Text Box 4"/>
          <p:cNvSpPr txBox="1">
            <a:spLocks noChangeArrowheads="1"/>
          </p:cNvSpPr>
          <p:nvPr/>
        </p:nvSpPr>
        <p:spPr bwMode="auto">
          <a:xfrm>
            <a:off x="507339" y="3890964"/>
            <a:ext cx="8722783"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The MI procedure is on </a:t>
            </a:r>
            <a:r>
              <a:rPr lang="en-US" dirty="0" smtClean="0">
                <a:latin typeface="Times New Roman"/>
                <a:cs typeface="Times New Roman"/>
              </a:rPr>
              <a:t>page 193 and is illustrated next.</a:t>
            </a:r>
            <a:endParaRPr lang="en-US" sz="2400" dirty="0">
              <a:solidFill>
                <a:schemeClr val="hlink"/>
              </a:solidFill>
              <a:latin typeface="Times New Roman"/>
              <a:cs typeface="Times New Roman"/>
            </a:endParaRPr>
          </a:p>
        </p:txBody>
      </p:sp>
    </p:spTree>
    <p:extLst>
      <p:ext uri="{BB962C8B-B14F-4D97-AF65-F5344CB8AC3E}">
        <p14:creationId xmlns:p14="http://schemas.microsoft.com/office/powerpoint/2010/main" val="187683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4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p:bldP spid="694276"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r>
              <a:rPr lang="en-US" sz="3600">
                <a:latin typeface="Arial" charset="0"/>
              </a:rPr>
              <a:t>MI procedure: An Example</a:t>
            </a:r>
            <a:endParaRPr lang="en-US">
              <a:latin typeface="Arial" charset="0"/>
            </a:endParaRPr>
          </a:p>
        </p:txBody>
      </p:sp>
      <p:sp>
        <p:nvSpPr>
          <p:cNvPr id="696323" name="Text Box 3"/>
          <p:cNvSpPr txBox="1">
            <a:spLocks noChangeArrowheads="1"/>
          </p:cNvSpPr>
          <p:nvPr/>
        </p:nvSpPr>
        <p:spPr bwMode="auto">
          <a:xfrm>
            <a:off x="416496" y="1412776"/>
            <a:ext cx="8722783"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Consider the </a:t>
            </a:r>
            <a:r>
              <a:rPr lang="en-US" dirty="0">
                <a:solidFill>
                  <a:schemeClr val="hlink"/>
                </a:solidFill>
                <a:latin typeface="Times New Roman"/>
                <a:cs typeface="Times New Roman"/>
              </a:rPr>
              <a:t>non-singular</a:t>
            </a:r>
            <a:r>
              <a:rPr lang="en-US" dirty="0">
                <a:latin typeface="Times New Roman"/>
                <a:cs typeface="Times New Roman"/>
              </a:rPr>
              <a:t> predicate: a(</a:t>
            </a:r>
            <a:r>
              <a:rPr lang="en-US" dirty="0" err="1">
                <a:latin typeface="Times New Roman"/>
                <a:cs typeface="Times New Roman"/>
              </a:rPr>
              <a:t>bc</a:t>
            </a:r>
            <a:r>
              <a:rPr lang="en-US" dirty="0">
                <a:latin typeface="Times New Roman"/>
                <a:cs typeface="Times New Roman"/>
              </a:rPr>
              <a:t>+!</a:t>
            </a:r>
            <a:r>
              <a:rPr lang="en-US" dirty="0" err="1">
                <a:latin typeface="Times New Roman"/>
                <a:cs typeface="Times New Roman"/>
              </a:rPr>
              <a:t>bd</a:t>
            </a:r>
            <a:r>
              <a:rPr lang="en-US" dirty="0">
                <a:latin typeface="Times New Roman"/>
                <a:cs typeface="Times New Roman"/>
              </a:rPr>
              <a:t>).  Its DNF equivalent is</a:t>
            </a:r>
            <a:r>
              <a:rPr lang="en-US" dirty="0" smtClean="0">
                <a:latin typeface="Times New Roman"/>
                <a:cs typeface="Times New Roman"/>
              </a:rPr>
              <a:t>:</a:t>
            </a:r>
            <a:endParaRPr lang="en-US" dirty="0">
              <a:latin typeface="Times New Roman"/>
              <a:cs typeface="Times New Roman"/>
            </a:endParaRPr>
          </a:p>
          <a:p>
            <a:pPr>
              <a:lnSpc>
                <a:spcPts val="3600"/>
              </a:lnSpc>
            </a:pPr>
            <a:r>
              <a:rPr lang="en-US" dirty="0" smtClean="0">
                <a:latin typeface="Times New Roman"/>
                <a:cs typeface="Times New Roman"/>
              </a:rPr>
              <a:t>	E</a:t>
            </a:r>
            <a:r>
              <a:rPr lang="en-US" dirty="0">
                <a:latin typeface="Times New Roman"/>
                <a:cs typeface="Times New Roman"/>
              </a:rPr>
              <a:t>=</a:t>
            </a:r>
            <a:r>
              <a:rPr lang="en-US" dirty="0" err="1">
                <a:latin typeface="Times New Roman"/>
                <a:cs typeface="Times New Roman"/>
              </a:rPr>
              <a:t>abc+a!bd</a:t>
            </a:r>
            <a:r>
              <a:rPr lang="en-US" dirty="0" smtClean="0">
                <a:latin typeface="Times New Roman"/>
                <a:cs typeface="Times New Roman"/>
              </a:rPr>
              <a:t>.</a:t>
            </a:r>
            <a:endParaRPr lang="en-US" dirty="0">
              <a:latin typeface="Times New Roman"/>
              <a:cs typeface="Times New Roman"/>
            </a:endParaRPr>
          </a:p>
          <a:p>
            <a:pPr>
              <a:lnSpc>
                <a:spcPts val="3600"/>
              </a:lnSpc>
            </a:pPr>
            <a:r>
              <a:rPr lang="en-US" dirty="0">
                <a:latin typeface="Times New Roman"/>
                <a:cs typeface="Times New Roman"/>
              </a:rPr>
              <a:t>Note that a, b, c, and d are Boolean variables and also referred to as </a:t>
            </a:r>
            <a:r>
              <a:rPr lang="en-US" dirty="0">
                <a:solidFill>
                  <a:schemeClr val="hlink"/>
                </a:solidFill>
                <a:latin typeface="Times New Roman"/>
                <a:cs typeface="Times New Roman"/>
              </a:rPr>
              <a:t>literals</a:t>
            </a:r>
            <a:r>
              <a:rPr lang="en-US" dirty="0">
                <a:latin typeface="Times New Roman"/>
                <a:cs typeface="Times New Roman"/>
              </a:rPr>
              <a:t>. Each literal represents a condition. For example, </a:t>
            </a:r>
            <a:r>
              <a:rPr lang="en-US" dirty="0">
                <a:solidFill>
                  <a:schemeClr val="hlink"/>
                </a:solidFill>
                <a:latin typeface="Times New Roman"/>
                <a:cs typeface="Times New Roman"/>
              </a:rPr>
              <a:t>a</a:t>
            </a:r>
            <a:r>
              <a:rPr lang="en-US" dirty="0">
                <a:latin typeface="Times New Roman"/>
                <a:cs typeface="Times New Roman"/>
              </a:rPr>
              <a:t> could represent </a:t>
            </a:r>
            <a:r>
              <a:rPr lang="en-US" dirty="0">
                <a:solidFill>
                  <a:schemeClr val="hlink"/>
                </a:solidFill>
                <a:latin typeface="Times New Roman"/>
                <a:cs typeface="Times New Roman"/>
              </a:rPr>
              <a:t>r&lt;s</a:t>
            </a:r>
            <a:r>
              <a:rPr lang="en-US" dirty="0">
                <a:latin typeface="Times New Roman"/>
                <a:cs typeface="Times New Roman"/>
              </a:rPr>
              <a:t>.</a:t>
            </a:r>
          </a:p>
        </p:txBody>
      </p:sp>
      <p:sp>
        <p:nvSpPr>
          <p:cNvPr id="696325" name="Text Box 5"/>
          <p:cNvSpPr txBox="1">
            <a:spLocks noChangeArrowheads="1"/>
          </p:cNvSpPr>
          <p:nvPr/>
        </p:nvSpPr>
        <p:spPr bwMode="auto">
          <a:xfrm>
            <a:off x="416496" y="4293096"/>
            <a:ext cx="87227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latin typeface="Times New Roman"/>
                <a:cs typeface="Times New Roman"/>
              </a:rPr>
              <a:t>Recall that + is the Boolean OR operator, ! is the Boolean NOT operator, and as per common convention we have omitted the Boolean AND operator. For example </a:t>
            </a:r>
            <a:r>
              <a:rPr lang="en-US" i="1" dirty="0" err="1">
                <a:latin typeface="Times New Roman"/>
                <a:cs typeface="Times New Roman"/>
              </a:rPr>
              <a:t>bc</a:t>
            </a:r>
            <a:r>
              <a:rPr lang="en-US" i="1" dirty="0">
                <a:latin typeface="Times New Roman"/>
                <a:cs typeface="Times New Roman"/>
              </a:rPr>
              <a:t> is the same as </a:t>
            </a:r>
            <a:r>
              <a:rPr lang="en-US" i="1" dirty="0" err="1">
                <a:latin typeface="Times New Roman"/>
                <a:cs typeface="Times New Roman"/>
              </a:rPr>
              <a:t>b</a:t>
            </a:r>
            <a:r>
              <a:rPr lang="en-US" i="1" dirty="0" err="1">
                <a:latin typeface="Times New Roman"/>
                <a:cs typeface="Times New Roman"/>
                <a:sym typeface="Symbol" charset="0"/>
              </a:rPr>
              <a:t>c</a:t>
            </a:r>
            <a:r>
              <a:rPr lang="en-US" i="1" dirty="0">
                <a:latin typeface="Times New Roman"/>
                <a:cs typeface="Times New Roman"/>
                <a:sym typeface="Symbol" charset="0"/>
              </a:rPr>
              <a:t>.</a:t>
            </a:r>
            <a:endParaRPr lang="en-US" sz="2400" dirty="0">
              <a:solidFill>
                <a:schemeClr val="hlink"/>
              </a:solidFill>
              <a:latin typeface="Times New Roman"/>
              <a:cs typeface="Times New Roman"/>
            </a:endParaRPr>
          </a:p>
        </p:txBody>
      </p:sp>
    </p:spTree>
    <p:extLst>
      <p:ext uri="{BB962C8B-B14F-4D97-AF65-F5344CB8AC3E}">
        <p14:creationId xmlns:p14="http://schemas.microsoft.com/office/powerpoint/2010/main" val="1831846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p:bldP spid="696325"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00419" name="Text Box 3"/>
          <p:cNvSpPr txBox="1">
            <a:spLocks noChangeArrowheads="1"/>
          </p:cNvSpPr>
          <p:nvPr/>
        </p:nvSpPr>
        <p:spPr bwMode="auto">
          <a:xfrm>
            <a:off x="416496" y="1700808"/>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Step 0</a:t>
            </a:r>
            <a:r>
              <a:rPr lang="en-US" dirty="0">
                <a:latin typeface="Times New Roman"/>
                <a:cs typeface="Times New Roman"/>
              </a:rPr>
              <a:t>: Express E in DNF notation. Clearly, we can write E=e1+e2, where e1=</a:t>
            </a:r>
            <a:r>
              <a:rPr lang="en-US" dirty="0" err="1">
                <a:latin typeface="Times New Roman"/>
                <a:cs typeface="Times New Roman"/>
              </a:rPr>
              <a:t>abc</a:t>
            </a:r>
            <a:r>
              <a:rPr lang="en-US" dirty="0">
                <a:latin typeface="Times New Roman"/>
                <a:cs typeface="Times New Roman"/>
              </a:rPr>
              <a:t> and e2=</a:t>
            </a:r>
            <a:r>
              <a:rPr lang="en-US" dirty="0" err="1">
                <a:latin typeface="Times New Roman"/>
                <a:cs typeface="Times New Roman"/>
              </a:rPr>
              <a:t>a!bd</a:t>
            </a:r>
            <a:r>
              <a:rPr lang="en-US" dirty="0">
                <a:latin typeface="Times New Roman"/>
                <a:cs typeface="Times New Roman"/>
              </a:rPr>
              <a:t>.</a:t>
            </a:r>
            <a:endParaRPr lang="en-US" sz="2400" dirty="0">
              <a:solidFill>
                <a:schemeClr val="hlink"/>
              </a:solidFill>
              <a:latin typeface="Times New Roman"/>
              <a:cs typeface="Times New Roman"/>
            </a:endParaRPr>
          </a:p>
        </p:txBody>
      </p:sp>
      <p:sp>
        <p:nvSpPr>
          <p:cNvPr id="700420" name="Text Box 4"/>
          <p:cNvSpPr txBox="1">
            <a:spLocks noChangeArrowheads="1"/>
          </p:cNvSpPr>
          <p:nvPr/>
        </p:nvSpPr>
        <p:spPr bwMode="auto">
          <a:xfrm>
            <a:off x="416496" y="2825092"/>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a:cs typeface="Times New Roman"/>
              </a:rPr>
              <a:t>Step 1</a:t>
            </a:r>
            <a:r>
              <a:rPr lang="en-US">
                <a:latin typeface="Times New Roman"/>
                <a:cs typeface="Times New Roman"/>
              </a:rPr>
              <a:t>: Construct a constraint set T</a:t>
            </a:r>
            <a:r>
              <a:rPr lang="en-US" baseline="-25000">
                <a:latin typeface="Times New Roman"/>
                <a:cs typeface="Times New Roman"/>
              </a:rPr>
              <a:t>e1 </a:t>
            </a:r>
            <a:r>
              <a:rPr lang="en-US">
                <a:latin typeface="Times New Roman"/>
                <a:cs typeface="Times New Roman"/>
              </a:rPr>
              <a:t>for e1 that makes e1 true. Similarly construct T</a:t>
            </a:r>
            <a:r>
              <a:rPr lang="en-US" baseline="-25000">
                <a:latin typeface="Times New Roman"/>
                <a:cs typeface="Times New Roman"/>
              </a:rPr>
              <a:t>e2 </a:t>
            </a:r>
            <a:r>
              <a:rPr lang="en-US">
                <a:latin typeface="Times New Roman"/>
                <a:cs typeface="Times New Roman"/>
              </a:rPr>
              <a:t>for e2 that makes e2 true. </a:t>
            </a:r>
          </a:p>
        </p:txBody>
      </p:sp>
      <p:sp>
        <p:nvSpPr>
          <p:cNvPr id="700421" name="Text Box 5"/>
          <p:cNvSpPr txBox="1">
            <a:spLocks noChangeArrowheads="1"/>
          </p:cNvSpPr>
          <p:nvPr/>
        </p:nvSpPr>
        <p:spPr bwMode="auto">
          <a:xfrm>
            <a:off x="416496" y="4612283"/>
            <a:ext cx="87227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Note that the four t</a:t>
            </a:r>
            <a:r>
              <a:rPr lang="ja-JP" altLang="en-US">
                <a:latin typeface="Times New Roman"/>
                <a:cs typeface="Times New Roman"/>
              </a:rPr>
              <a:t>’</a:t>
            </a:r>
            <a:r>
              <a:rPr lang="en-US" altLang="ja-JP">
                <a:latin typeface="Times New Roman"/>
                <a:cs typeface="Times New Roman"/>
              </a:rPr>
              <a:t>s in the first element of T</a:t>
            </a:r>
            <a:r>
              <a:rPr lang="en-US" altLang="ja-JP" baseline="-25000">
                <a:latin typeface="Times New Roman"/>
                <a:cs typeface="Times New Roman"/>
              </a:rPr>
              <a:t>e1 </a:t>
            </a:r>
            <a:r>
              <a:rPr lang="en-US" altLang="ja-JP">
                <a:latin typeface="Times New Roman"/>
                <a:cs typeface="Times New Roman"/>
              </a:rPr>
              <a:t>denote the values of the Boolean variables a, b,c, and d, respectively. The second element, and others, are to be interpreted similarly.</a:t>
            </a:r>
            <a:endParaRPr lang="en-US">
              <a:latin typeface="Times New Roman"/>
              <a:cs typeface="Times New Roman"/>
            </a:endParaRPr>
          </a:p>
        </p:txBody>
      </p:sp>
      <p:grpSp>
        <p:nvGrpSpPr>
          <p:cNvPr id="2" name="Group 6"/>
          <p:cNvGrpSpPr>
            <a:grpSpLocks/>
          </p:cNvGrpSpPr>
          <p:nvPr/>
        </p:nvGrpSpPr>
        <p:grpSpPr bwMode="auto">
          <a:xfrm>
            <a:off x="416496" y="3949376"/>
            <a:ext cx="6485335" cy="528639"/>
            <a:chOff x="317" y="2776"/>
            <a:chExt cx="3771" cy="333"/>
          </a:xfrm>
        </p:grpSpPr>
        <p:sp>
          <p:nvSpPr>
            <p:cNvPr id="287751" name="Text Box 7"/>
            <p:cNvSpPr txBox="1">
              <a:spLocks noChangeArrowheads="1"/>
            </p:cNvSpPr>
            <p:nvPr/>
          </p:nvSpPr>
          <p:spPr bwMode="auto">
            <a:xfrm>
              <a:off x="317" y="2776"/>
              <a:ext cx="186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a:t>
              </a:r>
              <a:r>
                <a:rPr lang="en-US" baseline="-25000">
                  <a:latin typeface="Times New Roman"/>
                  <a:cs typeface="Times New Roman"/>
                </a:rPr>
                <a:t>e1 </a:t>
              </a:r>
              <a:r>
                <a:rPr lang="en-US">
                  <a:latin typeface="Times New Roman"/>
                  <a:cs typeface="Times New Roman"/>
                </a:rPr>
                <a:t>={(t,t,t,t), (t,t,t,f)}</a:t>
              </a:r>
              <a:endParaRPr lang="en-US" sz="2400">
                <a:solidFill>
                  <a:schemeClr val="hlink"/>
                </a:solidFill>
                <a:latin typeface="Times New Roman"/>
                <a:cs typeface="Times New Roman"/>
              </a:endParaRPr>
            </a:p>
          </p:txBody>
        </p:sp>
        <p:sp>
          <p:nvSpPr>
            <p:cNvPr id="287752" name="Text Box 8"/>
            <p:cNvSpPr txBox="1">
              <a:spLocks noChangeArrowheads="1"/>
            </p:cNvSpPr>
            <p:nvPr/>
          </p:nvSpPr>
          <p:spPr bwMode="auto">
            <a:xfrm>
              <a:off x="2226" y="2776"/>
              <a:ext cx="186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a:t>
              </a:r>
              <a:r>
                <a:rPr lang="en-US" baseline="-25000">
                  <a:latin typeface="Times New Roman"/>
                  <a:cs typeface="Times New Roman"/>
                </a:rPr>
                <a:t>e2 </a:t>
              </a:r>
              <a:r>
                <a:rPr lang="en-US">
                  <a:latin typeface="Times New Roman"/>
                  <a:cs typeface="Times New Roman"/>
                </a:rPr>
                <a:t>={(t,f,t,t), (t,f,f,t)}</a:t>
              </a:r>
              <a:endParaRPr lang="en-US" sz="2400">
                <a:solidFill>
                  <a:schemeClr val="hlink"/>
                </a:solidFill>
                <a:latin typeface="Times New Roman"/>
                <a:cs typeface="Times New Roman"/>
              </a:endParaRPr>
            </a:p>
          </p:txBody>
        </p:sp>
      </p:grpSp>
    </p:spTree>
    <p:extLst>
      <p:ext uri="{BB962C8B-B14F-4D97-AF65-F5344CB8AC3E}">
        <p14:creationId xmlns:p14="http://schemas.microsoft.com/office/powerpoint/2010/main" val="3953421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p:bldP spid="700420" grpId="0"/>
      <p:bldP spid="700421"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02467" name="Text Box 3"/>
          <p:cNvSpPr txBox="1">
            <a:spLocks noChangeArrowheads="1"/>
          </p:cNvSpPr>
          <p:nvPr/>
        </p:nvSpPr>
        <p:spPr bwMode="auto">
          <a:xfrm>
            <a:off x="343959" y="1840013"/>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Step 2</a:t>
            </a:r>
            <a:r>
              <a:rPr lang="en-US" dirty="0">
                <a:latin typeface="Times New Roman"/>
                <a:cs typeface="Times New Roman"/>
              </a:rPr>
              <a:t>: From each </a:t>
            </a:r>
            <a:r>
              <a:rPr lang="en-US" dirty="0" err="1">
                <a:latin typeface="Times New Roman"/>
                <a:cs typeface="Times New Roman"/>
              </a:rPr>
              <a:t>T</a:t>
            </a:r>
            <a:r>
              <a:rPr lang="en-US" baseline="-25000" dirty="0" err="1">
                <a:latin typeface="Times New Roman"/>
                <a:cs typeface="Times New Roman"/>
              </a:rPr>
              <a:t>ei</a:t>
            </a:r>
            <a:r>
              <a:rPr lang="en-US" baseline="-25000" dirty="0">
                <a:latin typeface="Times New Roman"/>
                <a:cs typeface="Times New Roman"/>
              </a:rPr>
              <a:t> </a:t>
            </a:r>
            <a:r>
              <a:rPr lang="en-US" dirty="0">
                <a:latin typeface="Times New Roman"/>
                <a:cs typeface="Times New Roman"/>
              </a:rPr>
              <a:t>, remove the constraints that are in any other </a:t>
            </a:r>
            <a:r>
              <a:rPr lang="en-US" dirty="0" err="1">
                <a:latin typeface="Times New Roman"/>
                <a:cs typeface="Times New Roman"/>
              </a:rPr>
              <a:t>T</a:t>
            </a:r>
            <a:r>
              <a:rPr lang="en-US" baseline="-25000" dirty="0" err="1">
                <a:latin typeface="Times New Roman"/>
                <a:cs typeface="Times New Roman"/>
              </a:rPr>
              <a:t>ej</a:t>
            </a:r>
            <a:r>
              <a:rPr lang="en-US" dirty="0">
                <a:latin typeface="Times New Roman"/>
                <a:cs typeface="Times New Roman"/>
              </a:rPr>
              <a:t>. This gives us </a:t>
            </a:r>
            <a:r>
              <a:rPr lang="en-US" dirty="0" err="1">
                <a:latin typeface="Times New Roman"/>
                <a:cs typeface="Times New Roman"/>
              </a:rPr>
              <a:t>TS</a:t>
            </a:r>
            <a:r>
              <a:rPr lang="en-US" baseline="-25000" dirty="0" err="1">
                <a:latin typeface="Times New Roman"/>
                <a:cs typeface="Times New Roman"/>
              </a:rPr>
              <a:t>ei</a:t>
            </a:r>
            <a:r>
              <a:rPr lang="en-US" dirty="0">
                <a:latin typeface="Times New Roman"/>
                <a:cs typeface="Times New Roman"/>
              </a:rPr>
              <a:t> and </a:t>
            </a:r>
            <a:r>
              <a:rPr lang="en-US" dirty="0" err="1">
                <a:latin typeface="Times New Roman"/>
                <a:cs typeface="Times New Roman"/>
              </a:rPr>
              <a:t>TS</a:t>
            </a:r>
            <a:r>
              <a:rPr lang="en-US" baseline="-25000" dirty="0" err="1">
                <a:latin typeface="Times New Roman"/>
                <a:cs typeface="Times New Roman"/>
              </a:rPr>
              <a:t>ej</a:t>
            </a:r>
            <a:r>
              <a:rPr lang="en-US" dirty="0">
                <a:latin typeface="Times New Roman"/>
                <a:cs typeface="Times New Roman"/>
              </a:rPr>
              <a:t>. Note that this step will lead </a:t>
            </a:r>
            <a:r>
              <a:rPr lang="en-US" dirty="0" err="1">
                <a:latin typeface="Times New Roman"/>
                <a:cs typeface="Times New Roman"/>
              </a:rPr>
              <a:t>TS</a:t>
            </a:r>
            <a:r>
              <a:rPr lang="en-US" baseline="-25000" dirty="0" err="1">
                <a:latin typeface="Times New Roman"/>
                <a:cs typeface="Times New Roman"/>
              </a:rPr>
              <a:t>ei</a:t>
            </a:r>
            <a:r>
              <a:rPr lang="en-US" dirty="0">
                <a:latin typeface="Times New Roman"/>
                <a:cs typeface="Times New Roman"/>
              </a:rPr>
              <a:t> </a:t>
            </a:r>
            <a:r>
              <a:rPr lang="en-US" dirty="0">
                <a:latin typeface="Times New Roman"/>
                <a:cs typeface="Times New Roman"/>
                <a:sym typeface="Symbol" charset="0"/>
              </a:rPr>
              <a:t></a:t>
            </a:r>
            <a:r>
              <a:rPr lang="en-US" dirty="0" err="1">
                <a:latin typeface="Times New Roman"/>
                <a:cs typeface="Times New Roman"/>
              </a:rPr>
              <a:t>TS</a:t>
            </a:r>
            <a:r>
              <a:rPr lang="en-US" baseline="-25000" dirty="0" err="1">
                <a:latin typeface="Times New Roman"/>
                <a:cs typeface="Times New Roman"/>
              </a:rPr>
              <a:t>ej</a:t>
            </a:r>
            <a:r>
              <a:rPr lang="en-US" dirty="0">
                <a:latin typeface="Times New Roman"/>
                <a:cs typeface="Times New Roman"/>
              </a:rPr>
              <a:t> =</a:t>
            </a:r>
            <a:r>
              <a:rPr lang="en-US" dirty="0">
                <a:latin typeface="Times New Roman"/>
                <a:cs typeface="Times New Roman"/>
                <a:sym typeface="Symbol" charset="0"/>
              </a:rPr>
              <a:t></a:t>
            </a:r>
            <a:r>
              <a:rPr lang="en-US" dirty="0">
                <a:latin typeface="Times New Roman"/>
                <a:cs typeface="Times New Roman"/>
              </a:rPr>
              <a:t>.</a:t>
            </a:r>
          </a:p>
        </p:txBody>
      </p:sp>
      <p:sp>
        <p:nvSpPr>
          <p:cNvPr id="702468" name="Text Box 4"/>
          <p:cNvSpPr txBox="1">
            <a:spLocks noChangeArrowheads="1"/>
          </p:cNvSpPr>
          <p:nvPr/>
        </p:nvSpPr>
        <p:spPr bwMode="auto">
          <a:xfrm>
            <a:off x="343959" y="3063975"/>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There are no common constraints between T</a:t>
            </a:r>
            <a:r>
              <a:rPr lang="en-US" baseline="-25000">
                <a:latin typeface="Times New Roman"/>
                <a:cs typeface="Times New Roman"/>
              </a:rPr>
              <a:t>e1</a:t>
            </a:r>
            <a:r>
              <a:rPr lang="en-US">
                <a:latin typeface="Times New Roman"/>
                <a:cs typeface="Times New Roman"/>
              </a:rPr>
              <a:t> and T</a:t>
            </a:r>
            <a:r>
              <a:rPr lang="en-US" baseline="-25000">
                <a:latin typeface="Times New Roman"/>
                <a:cs typeface="Times New Roman"/>
              </a:rPr>
              <a:t>e2 </a:t>
            </a:r>
            <a:r>
              <a:rPr lang="en-US">
                <a:latin typeface="Times New Roman"/>
                <a:cs typeface="Times New Roman"/>
              </a:rPr>
              <a:t>in our example. Hence we get:</a:t>
            </a:r>
          </a:p>
        </p:txBody>
      </p:sp>
      <p:grpSp>
        <p:nvGrpSpPr>
          <p:cNvPr id="2" name="Group 6"/>
          <p:cNvGrpSpPr>
            <a:grpSpLocks/>
          </p:cNvGrpSpPr>
          <p:nvPr/>
        </p:nvGrpSpPr>
        <p:grpSpPr bwMode="auto">
          <a:xfrm>
            <a:off x="343959" y="4287938"/>
            <a:ext cx="6485335" cy="460375"/>
            <a:chOff x="317" y="2776"/>
            <a:chExt cx="3771" cy="290"/>
          </a:xfrm>
        </p:grpSpPr>
        <p:sp>
          <p:nvSpPr>
            <p:cNvPr id="289798" name="Text Box 7"/>
            <p:cNvSpPr txBox="1">
              <a:spLocks noChangeArrowheads="1"/>
            </p:cNvSpPr>
            <p:nvPr/>
          </p:nvSpPr>
          <p:spPr bwMode="auto">
            <a:xfrm>
              <a:off x="317" y="2776"/>
              <a:ext cx="186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TS</a:t>
              </a:r>
              <a:r>
                <a:rPr lang="en-US" baseline="-25000">
                  <a:latin typeface="Times New Roman"/>
                  <a:cs typeface="Times New Roman"/>
                </a:rPr>
                <a:t>e1 </a:t>
              </a:r>
              <a:r>
                <a:rPr lang="en-US">
                  <a:latin typeface="Times New Roman"/>
                  <a:cs typeface="Times New Roman"/>
                </a:rPr>
                <a:t>={(t,t,t,t), (t,t,t,f)}</a:t>
              </a:r>
              <a:endParaRPr lang="en-US" sz="2400">
                <a:solidFill>
                  <a:schemeClr val="hlink"/>
                </a:solidFill>
                <a:latin typeface="Times New Roman"/>
                <a:cs typeface="Times New Roman"/>
              </a:endParaRPr>
            </a:p>
          </p:txBody>
        </p:sp>
        <p:sp>
          <p:nvSpPr>
            <p:cNvPr id="289799" name="Text Box 8"/>
            <p:cNvSpPr txBox="1">
              <a:spLocks noChangeArrowheads="1"/>
            </p:cNvSpPr>
            <p:nvPr/>
          </p:nvSpPr>
          <p:spPr bwMode="auto">
            <a:xfrm>
              <a:off x="2226" y="2776"/>
              <a:ext cx="186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TS</a:t>
              </a:r>
              <a:r>
                <a:rPr lang="en-US" baseline="-25000">
                  <a:latin typeface="Times New Roman"/>
                  <a:cs typeface="Times New Roman"/>
                </a:rPr>
                <a:t>e2 </a:t>
              </a:r>
              <a:r>
                <a:rPr lang="en-US">
                  <a:latin typeface="Times New Roman"/>
                  <a:cs typeface="Times New Roman"/>
                </a:rPr>
                <a:t>={(t,f,t,t), (t,f,f,t)}</a:t>
              </a:r>
              <a:endParaRPr lang="en-US" sz="2400">
                <a:solidFill>
                  <a:schemeClr val="hlink"/>
                </a:solidFill>
                <a:latin typeface="Times New Roman"/>
                <a:cs typeface="Times New Roman"/>
              </a:endParaRPr>
            </a:p>
          </p:txBody>
        </p:sp>
      </p:grpSp>
    </p:spTree>
    <p:extLst>
      <p:ext uri="{BB962C8B-B14F-4D97-AF65-F5344CB8AC3E}">
        <p14:creationId xmlns:p14="http://schemas.microsoft.com/office/powerpoint/2010/main" val="2327350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2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p:bldP spid="702468"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04515" name="Text Box 3"/>
          <p:cNvSpPr txBox="1">
            <a:spLocks noChangeArrowheads="1"/>
          </p:cNvSpPr>
          <p:nvPr/>
        </p:nvSpPr>
        <p:spPr bwMode="auto">
          <a:xfrm>
            <a:off x="343959" y="1896701"/>
            <a:ext cx="872278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solidFill>
                  <a:schemeClr val="hlink"/>
                </a:solidFill>
                <a:latin typeface="Times New Roman"/>
                <a:cs typeface="Times New Roman"/>
              </a:rPr>
              <a:t>Step 3</a:t>
            </a:r>
            <a:r>
              <a:rPr lang="en-US" dirty="0">
                <a:latin typeface="Times New Roman"/>
                <a:cs typeface="Times New Roman"/>
              </a:rPr>
              <a:t>: Construct </a:t>
            </a:r>
            <a:r>
              <a:rPr lang="en-US" dirty="0" err="1">
                <a:latin typeface="Times New Roman"/>
                <a:cs typeface="Times New Roman"/>
              </a:rPr>
              <a:t>S</a:t>
            </a:r>
            <a:r>
              <a:rPr lang="en-US" baseline="30000" dirty="0" err="1">
                <a:latin typeface="Times New Roman"/>
                <a:cs typeface="Times New Roman"/>
              </a:rPr>
              <a:t>t</a:t>
            </a:r>
            <a:r>
              <a:rPr lang="en-US" baseline="-25000" dirty="0" err="1">
                <a:latin typeface="Times New Roman"/>
                <a:cs typeface="Times New Roman"/>
              </a:rPr>
              <a:t>E</a:t>
            </a:r>
            <a:r>
              <a:rPr lang="en-US" dirty="0">
                <a:latin typeface="Times New Roman"/>
                <a:cs typeface="Times New Roman"/>
              </a:rPr>
              <a:t> by selecting one element from each </a:t>
            </a:r>
            <a:r>
              <a:rPr lang="en-US" dirty="0" err="1">
                <a:latin typeface="Times New Roman"/>
                <a:cs typeface="Times New Roman"/>
              </a:rPr>
              <a:t>T</a:t>
            </a:r>
            <a:r>
              <a:rPr lang="en-US" baseline="-25000" dirty="0" err="1">
                <a:latin typeface="Times New Roman"/>
                <a:cs typeface="Times New Roman"/>
              </a:rPr>
              <a:t>e</a:t>
            </a:r>
            <a:r>
              <a:rPr lang="en-US" dirty="0">
                <a:latin typeface="Times New Roman"/>
                <a:cs typeface="Times New Roman"/>
              </a:rPr>
              <a:t>.</a:t>
            </a:r>
          </a:p>
        </p:txBody>
      </p:sp>
      <p:sp>
        <p:nvSpPr>
          <p:cNvPr id="291844" name="Text Box 6"/>
          <p:cNvSpPr txBox="1">
            <a:spLocks noChangeArrowheads="1"/>
          </p:cNvSpPr>
          <p:nvPr/>
        </p:nvSpPr>
        <p:spPr bwMode="auto">
          <a:xfrm>
            <a:off x="2306242" y="2736489"/>
            <a:ext cx="320225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err="1">
                <a:latin typeface="Times New Roman"/>
                <a:cs typeface="Times New Roman"/>
              </a:rPr>
              <a:t>S</a:t>
            </a:r>
            <a:r>
              <a:rPr lang="en-US" baseline="30000" dirty="0" err="1">
                <a:latin typeface="Times New Roman"/>
                <a:cs typeface="Times New Roman"/>
              </a:rPr>
              <a:t>t</a:t>
            </a:r>
            <a:r>
              <a:rPr lang="en-US" baseline="-25000" dirty="0" err="1">
                <a:latin typeface="Times New Roman"/>
                <a:cs typeface="Times New Roman"/>
              </a:rPr>
              <a:t>E</a:t>
            </a:r>
            <a:r>
              <a:rPr lang="en-US" baseline="-25000" dirty="0">
                <a:latin typeface="Times New Roman"/>
                <a:cs typeface="Times New Roman"/>
              </a:rPr>
              <a:t> </a:t>
            </a:r>
            <a:r>
              <a:rPr lang="en-US" dirty="0">
                <a:latin typeface="Times New Roman"/>
                <a:cs typeface="Times New Roman"/>
              </a:rPr>
              <a:t>={(</a:t>
            </a:r>
            <a:r>
              <a:rPr lang="en-US" dirty="0" err="1">
                <a:latin typeface="Times New Roman"/>
                <a:cs typeface="Times New Roman"/>
              </a:rPr>
              <a:t>t,t,t,t</a:t>
            </a:r>
            <a:r>
              <a:rPr lang="en-US" dirty="0">
                <a:latin typeface="Times New Roman"/>
                <a:cs typeface="Times New Roman"/>
              </a:rPr>
              <a:t>), (</a:t>
            </a:r>
            <a:r>
              <a:rPr lang="en-US" dirty="0" err="1">
                <a:latin typeface="Times New Roman"/>
                <a:cs typeface="Times New Roman"/>
              </a:rPr>
              <a:t>t,f,f,f</a:t>
            </a:r>
            <a:r>
              <a:rPr lang="en-US" dirty="0">
                <a:latin typeface="Times New Roman"/>
                <a:cs typeface="Times New Roman"/>
              </a:rPr>
              <a:t>)}</a:t>
            </a:r>
            <a:endParaRPr lang="en-US" sz="2400" dirty="0">
              <a:solidFill>
                <a:schemeClr val="hlink"/>
              </a:solidFill>
              <a:latin typeface="Times New Roman"/>
              <a:cs typeface="Times New Roman"/>
            </a:endParaRPr>
          </a:p>
        </p:txBody>
      </p:sp>
      <p:sp>
        <p:nvSpPr>
          <p:cNvPr id="704520" name="Text Box 8"/>
          <p:cNvSpPr txBox="1">
            <a:spLocks noChangeArrowheads="1"/>
          </p:cNvSpPr>
          <p:nvPr/>
        </p:nvSpPr>
        <p:spPr bwMode="auto">
          <a:xfrm>
            <a:off x="325041" y="3709626"/>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Note that for each constraint </a:t>
            </a:r>
            <a:r>
              <a:rPr lang="en-US" dirty="0">
                <a:solidFill>
                  <a:srgbClr val="FF0000"/>
                </a:solidFill>
                <a:latin typeface="Times New Roman"/>
                <a:cs typeface="Times New Roman"/>
              </a:rPr>
              <a:t>x</a:t>
            </a:r>
            <a:r>
              <a:rPr lang="en-US" dirty="0">
                <a:latin typeface="Times New Roman"/>
                <a:cs typeface="Times New Roman"/>
              </a:rPr>
              <a:t> in </a:t>
            </a:r>
            <a:r>
              <a:rPr lang="en-US" dirty="0" err="1">
                <a:latin typeface="Times New Roman"/>
                <a:cs typeface="Times New Roman"/>
              </a:rPr>
              <a:t>S</a:t>
            </a:r>
            <a:r>
              <a:rPr lang="en-US" baseline="30000" dirty="0" err="1">
                <a:latin typeface="Times New Roman"/>
                <a:cs typeface="Times New Roman"/>
              </a:rPr>
              <a:t>t</a:t>
            </a:r>
            <a:r>
              <a:rPr lang="en-US" baseline="-25000" dirty="0" err="1">
                <a:latin typeface="Times New Roman"/>
                <a:cs typeface="Times New Roman"/>
              </a:rPr>
              <a:t>E</a:t>
            </a:r>
            <a:r>
              <a:rPr lang="en-US" dirty="0">
                <a:latin typeface="Times New Roman"/>
                <a:cs typeface="Times New Roman"/>
              </a:rPr>
              <a:t> we get </a:t>
            </a:r>
            <a:r>
              <a:rPr lang="en-US" dirty="0">
                <a:solidFill>
                  <a:srgbClr val="FF0000"/>
                </a:solidFill>
                <a:latin typeface="Times New Roman"/>
                <a:cs typeface="Times New Roman"/>
              </a:rPr>
              <a:t>E(x</a:t>
            </a:r>
            <a:r>
              <a:rPr lang="en-US" dirty="0">
                <a:latin typeface="Times New Roman"/>
                <a:cs typeface="Times New Roman"/>
              </a:rPr>
              <a:t>)=true. Also, </a:t>
            </a:r>
            <a:r>
              <a:rPr lang="en-US" dirty="0" err="1">
                <a:latin typeface="Times New Roman"/>
                <a:cs typeface="Times New Roman"/>
              </a:rPr>
              <a:t>S</a:t>
            </a:r>
            <a:r>
              <a:rPr lang="en-US" baseline="30000" dirty="0" err="1">
                <a:latin typeface="Times New Roman"/>
                <a:cs typeface="Times New Roman"/>
              </a:rPr>
              <a:t>t</a:t>
            </a:r>
            <a:r>
              <a:rPr lang="en-US" baseline="-25000" dirty="0" err="1">
                <a:latin typeface="Times New Roman"/>
                <a:cs typeface="Times New Roman"/>
              </a:rPr>
              <a:t>E</a:t>
            </a:r>
            <a:r>
              <a:rPr lang="en-US" dirty="0">
                <a:latin typeface="Times New Roman"/>
                <a:cs typeface="Times New Roman"/>
              </a:rPr>
              <a:t>  is minimal. </a:t>
            </a:r>
            <a:r>
              <a:rPr lang="en-US" i="1" dirty="0">
                <a:solidFill>
                  <a:schemeClr val="hlink"/>
                </a:solidFill>
                <a:latin typeface="Times New Roman"/>
                <a:cs typeface="Times New Roman"/>
              </a:rPr>
              <a:t>Check it out!</a:t>
            </a:r>
          </a:p>
        </p:txBody>
      </p:sp>
    </p:spTree>
    <p:extLst>
      <p:ext uri="{BB962C8B-B14F-4D97-AF65-F5344CB8AC3E}">
        <p14:creationId xmlns:p14="http://schemas.microsoft.com/office/powerpoint/2010/main" val="3915645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4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4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5" grpId="0"/>
      <p:bldP spid="291844" grpId="0"/>
      <p:bldP spid="704520"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06563" name="Text Box 3"/>
          <p:cNvSpPr txBox="1">
            <a:spLocks noChangeArrowheads="1"/>
          </p:cNvSpPr>
          <p:nvPr/>
        </p:nvSpPr>
        <p:spPr bwMode="auto">
          <a:xfrm>
            <a:off x="344488" y="1916832"/>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Step 4</a:t>
            </a:r>
            <a:r>
              <a:rPr lang="en-US" dirty="0">
                <a:latin typeface="Times New Roman"/>
                <a:cs typeface="Times New Roman"/>
              </a:rPr>
              <a:t>: For each term in E, obtain terms by complementing each literal, one at a time.</a:t>
            </a:r>
          </a:p>
        </p:txBody>
      </p:sp>
      <p:sp>
        <p:nvSpPr>
          <p:cNvPr id="706564" name="Text Box 4"/>
          <p:cNvSpPr txBox="1">
            <a:spLocks noChangeArrowheads="1"/>
          </p:cNvSpPr>
          <p:nvPr/>
        </p:nvSpPr>
        <p:spPr bwMode="auto">
          <a:xfrm>
            <a:off x="1371204" y="3045545"/>
            <a:ext cx="5623719"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e</a:t>
            </a:r>
            <a:r>
              <a:rPr lang="en-US" baseline="30000">
                <a:latin typeface="Times New Roman"/>
                <a:cs typeface="Times New Roman"/>
              </a:rPr>
              <a:t>1</a:t>
            </a:r>
            <a:r>
              <a:rPr lang="en-US" baseline="-25000">
                <a:latin typeface="Times New Roman"/>
                <a:cs typeface="Times New Roman"/>
              </a:rPr>
              <a:t>1</a:t>
            </a:r>
            <a:r>
              <a:rPr lang="en-US">
                <a:latin typeface="Times New Roman"/>
                <a:cs typeface="Times New Roman"/>
              </a:rPr>
              <a:t>= !abc 	e</a:t>
            </a:r>
            <a:r>
              <a:rPr lang="en-US" baseline="30000">
                <a:latin typeface="Times New Roman"/>
                <a:cs typeface="Times New Roman"/>
              </a:rPr>
              <a:t>2</a:t>
            </a:r>
            <a:r>
              <a:rPr lang="en-US" baseline="-25000">
                <a:latin typeface="Times New Roman"/>
                <a:cs typeface="Times New Roman"/>
              </a:rPr>
              <a:t>1</a:t>
            </a:r>
            <a:r>
              <a:rPr lang="en-US">
                <a:latin typeface="Times New Roman"/>
                <a:cs typeface="Times New Roman"/>
              </a:rPr>
              <a:t>= a!bc	 e</a:t>
            </a:r>
            <a:r>
              <a:rPr lang="en-US" baseline="30000">
                <a:latin typeface="Times New Roman"/>
                <a:cs typeface="Times New Roman"/>
              </a:rPr>
              <a:t>3</a:t>
            </a:r>
            <a:r>
              <a:rPr lang="en-US" baseline="-25000">
                <a:latin typeface="Times New Roman"/>
                <a:cs typeface="Times New Roman"/>
              </a:rPr>
              <a:t>1</a:t>
            </a:r>
            <a:r>
              <a:rPr lang="en-US">
                <a:latin typeface="Times New Roman"/>
                <a:cs typeface="Times New Roman"/>
              </a:rPr>
              <a:t>= ab!c</a:t>
            </a:r>
          </a:p>
        </p:txBody>
      </p:sp>
      <p:sp>
        <p:nvSpPr>
          <p:cNvPr id="706566" name="Text Box 6"/>
          <p:cNvSpPr txBox="1">
            <a:spLocks noChangeArrowheads="1"/>
          </p:cNvSpPr>
          <p:nvPr/>
        </p:nvSpPr>
        <p:spPr bwMode="auto">
          <a:xfrm>
            <a:off x="1371204" y="3721820"/>
            <a:ext cx="5623719"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e</a:t>
            </a:r>
            <a:r>
              <a:rPr lang="en-US" baseline="30000">
                <a:latin typeface="Times New Roman"/>
                <a:cs typeface="Times New Roman"/>
              </a:rPr>
              <a:t>1</a:t>
            </a:r>
            <a:r>
              <a:rPr lang="en-US" baseline="-25000">
                <a:latin typeface="Times New Roman"/>
                <a:cs typeface="Times New Roman"/>
              </a:rPr>
              <a:t>2</a:t>
            </a:r>
            <a:r>
              <a:rPr lang="en-US">
                <a:latin typeface="Times New Roman"/>
                <a:cs typeface="Times New Roman"/>
              </a:rPr>
              <a:t>= !a!bd 	e</a:t>
            </a:r>
            <a:r>
              <a:rPr lang="en-US" baseline="30000">
                <a:latin typeface="Times New Roman"/>
                <a:cs typeface="Times New Roman"/>
              </a:rPr>
              <a:t>2</a:t>
            </a:r>
            <a:r>
              <a:rPr lang="en-US" baseline="-25000">
                <a:latin typeface="Times New Roman"/>
                <a:cs typeface="Times New Roman"/>
              </a:rPr>
              <a:t>2</a:t>
            </a:r>
            <a:r>
              <a:rPr lang="en-US">
                <a:latin typeface="Times New Roman"/>
                <a:cs typeface="Times New Roman"/>
              </a:rPr>
              <a:t>= abd	 e</a:t>
            </a:r>
            <a:r>
              <a:rPr lang="en-US" baseline="30000">
                <a:latin typeface="Times New Roman"/>
                <a:cs typeface="Times New Roman"/>
              </a:rPr>
              <a:t>3</a:t>
            </a:r>
            <a:r>
              <a:rPr lang="en-US" baseline="-25000">
                <a:latin typeface="Times New Roman"/>
                <a:cs typeface="Times New Roman"/>
              </a:rPr>
              <a:t>2</a:t>
            </a:r>
            <a:r>
              <a:rPr lang="en-US">
                <a:latin typeface="Times New Roman"/>
                <a:cs typeface="Times New Roman"/>
              </a:rPr>
              <a:t>= a!b!d</a:t>
            </a:r>
          </a:p>
        </p:txBody>
      </p:sp>
      <p:sp>
        <p:nvSpPr>
          <p:cNvPr id="706567" name="Text Box 7"/>
          <p:cNvSpPr txBox="1">
            <a:spLocks noChangeArrowheads="1"/>
          </p:cNvSpPr>
          <p:nvPr/>
        </p:nvSpPr>
        <p:spPr bwMode="auto">
          <a:xfrm>
            <a:off x="325570" y="4558432"/>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From each term  </a:t>
            </a:r>
            <a:r>
              <a:rPr lang="en-US">
                <a:solidFill>
                  <a:schemeClr val="hlink"/>
                </a:solidFill>
                <a:latin typeface="Times New Roman"/>
                <a:cs typeface="Times New Roman"/>
              </a:rPr>
              <a:t>e</a:t>
            </a:r>
            <a:r>
              <a:rPr lang="en-US">
                <a:latin typeface="Times New Roman"/>
                <a:cs typeface="Times New Roman"/>
              </a:rPr>
              <a:t> above, derive constraints  </a:t>
            </a:r>
            <a:r>
              <a:rPr lang="en-US">
                <a:solidFill>
                  <a:schemeClr val="hlink"/>
                </a:solidFill>
                <a:latin typeface="Times New Roman"/>
                <a:cs typeface="Times New Roman"/>
              </a:rPr>
              <a:t>F</a:t>
            </a:r>
            <a:r>
              <a:rPr lang="en-US" baseline="-25000">
                <a:solidFill>
                  <a:schemeClr val="hlink"/>
                </a:solidFill>
                <a:latin typeface="Times New Roman"/>
                <a:cs typeface="Times New Roman"/>
              </a:rPr>
              <a:t>e</a:t>
            </a:r>
            <a:r>
              <a:rPr lang="en-US">
                <a:latin typeface="Times New Roman"/>
                <a:cs typeface="Times New Roman"/>
              </a:rPr>
              <a:t> that make </a:t>
            </a:r>
            <a:r>
              <a:rPr lang="en-US">
                <a:solidFill>
                  <a:schemeClr val="hlink"/>
                </a:solidFill>
                <a:latin typeface="Times New Roman"/>
                <a:cs typeface="Times New Roman"/>
              </a:rPr>
              <a:t>e </a:t>
            </a:r>
            <a:r>
              <a:rPr lang="en-US">
                <a:latin typeface="Times New Roman"/>
                <a:cs typeface="Times New Roman"/>
              </a:rPr>
              <a:t>true. We get the following six sets.</a:t>
            </a:r>
          </a:p>
        </p:txBody>
      </p:sp>
    </p:spTree>
    <p:extLst>
      <p:ext uri="{BB962C8B-B14F-4D97-AF65-F5344CB8AC3E}">
        <p14:creationId xmlns:p14="http://schemas.microsoft.com/office/powerpoint/2010/main" val="168542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3" grpId="0"/>
      <p:bldP spid="706564" grpId="0"/>
      <p:bldP spid="706566" grpId="0"/>
      <p:bldP spid="706567"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08612" name="Text Box 4"/>
          <p:cNvSpPr txBox="1">
            <a:spLocks noChangeArrowheads="1"/>
          </p:cNvSpPr>
          <p:nvPr/>
        </p:nvSpPr>
        <p:spPr bwMode="auto">
          <a:xfrm>
            <a:off x="1516857" y="2057400"/>
            <a:ext cx="5623719"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Fe</a:t>
            </a:r>
            <a:r>
              <a:rPr lang="en-US" baseline="30000" dirty="0">
                <a:latin typeface="Times New Roman"/>
                <a:cs typeface="Times New Roman"/>
              </a:rPr>
              <a:t>1</a:t>
            </a:r>
            <a:r>
              <a:rPr lang="en-US" baseline="-25000" dirty="0">
                <a:latin typeface="Times New Roman"/>
                <a:cs typeface="Times New Roman"/>
              </a:rPr>
              <a:t>1</a:t>
            </a:r>
            <a:r>
              <a:rPr lang="en-US" dirty="0">
                <a:latin typeface="Times New Roman"/>
                <a:cs typeface="Times New Roman"/>
              </a:rPr>
              <a:t>= {(</a:t>
            </a:r>
            <a:r>
              <a:rPr lang="en-US" dirty="0" err="1">
                <a:latin typeface="Times New Roman"/>
                <a:cs typeface="Times New Roman"/>
              </a:rPr>
              <a:t>f,t,t,t</a:t>
            </a:r>
            <a:r>
              <a:rPr lang="en-US" dirty="0">
                <a:latin typeface="Times New Roman"/>
                <a:cs typeface="Times New Roman"/>
              </a:rPr>
              <a:t>), (</a:t>
            </a:r>
            <a:r>
              <a:rPr lang="en-US" dirty="0" err="1">
                <a:latin typeface="Times New Roman"/>
                <a:cs typeface="Times New Roman"/>
              </a:rPr>
              <a:t>f,t,t,f</a:t>
            </a:r>
            <a:r>
              <a:rPr lang="en-US" dirty="0">
                <a:latin typeface="Times New Roman"/>
                <a:cs typeface="Times New Roman"/>
              </a:rPr>
              <a:t>)} </a:t>
            </a:r>
          </a:p>
          <a:p>
            <a:pPr>
              <a:lnSpc>
                <a:spcPct val="120000"/>
              </a:lnSpc>
            </a:pPr>
            <a:r>
              <a:rPr lang="en-US" dirty="0">
                <a:latin typeface="Times New Roman"/>
                <a:cs typeface="Times New Roman"/>
              </a:rPr>
              <a:t>Fe</a:t>
            </a:r>
            <a:r>
              <a:rPr lang="en-US" baseline="30000" dirty="0">
                <a:latin typeface="Times New Roman"/>
                <a:cs typeface="Times New Roman"/>
              </a:rPr>
              <a:t>2</a:t>
            </a:r>
            <a:r>
              <a:rPr lang="en-US" baseline="-25000" dirty="0">
                <a:latin typeface="Times New Roman"/>
                <a:cs typeface="Times New Roman"/>
              </a:rPr>
              <a:t>1</a:t>
            </a:r>
            <a:r>
              <a:rPr lang="en-US" dirty="0">
                <a:latin typeface="Times New Roman"/>
                <a:cs typeface="Times New Roman"/>
              </a:rPr>
              <a:t>= {(</a:t>
            </a:r>
            <a:r>
              <a:rPr lang="en-US" dirty="0" err="1">
                <a:latin typeface="Times New Roman"/>
                <a:cs typeface="Times New Roman"/>
              </a:rPr>
              <a:t>t,f,t,t</a:t>
            </a:r>
            <a:r>
              <a:rPr lang="en-US" dirty="0">
                <a:latin typeface="Times New Roman"/>
                <a:cs typeface="Times New Roman"/>
              </a:rPr>
              <a:t>), (</a:t>
            </a:r>
            <a:r>
              <a:rPr lang="en-US" dirty="0" err="1">
                <a:latin typeface="Times New Roman"/>
                <a:cs typeface="Times New Roman"/>
              </a:rPr>
              <a:t>t,f,t,f</a:t>
            </a:r>
            <a:r>
              <a:rPr lang="en-US" dirty="0">
                <a:latin typeface="Times New Roman"/>
                <a:cs typeface="Times New Roman"/>
              </a:rPr>
              <a:t>)} </a:t>
            </a:r>
          </a:p>
          <a:p>
            <a:pPr>
              <a:lnSpc>
                <a:spcPct val="150000"/>
              </a:lnSpc>
            </a:pPr>
            <a:r>
              <a:rPr lang="en-US" dirty="0">
                <a:latin typeface="Times New Roman"/>
                <a:cs typeface="Times New Roman"/>
              </a:rPr>
              <a:t>Fe</a:t>
            </a:r>
            <a:r>
              <a:rPr lang="en-US" baseline="30000" dirty="0">
                <a:latin typeface="Times New Roman"/>
                <a:cs typeface="Times New Roman"/>
              </a:rPr>
              <a:t>3</a:t>
            </a:r>
            <a:r>
              <a:rPr lang="en-US" baseline="-25000" dirty="0">
                <a:latin typeface="Times New Roman"/>
                <a:cs typeface="Times New Roman"/>
              </a:rPr>
              <a:t>1</a:t>
            </a:r>
            <a:r>
              <a:rPr lang="en-US" dirty="0">
                <a:latin typeface="Times New Roman"/>
                <a:cs typeface="Times New Roman"/>
              </a:rPr>
              <a:t>= {(</a:t>
            </a:r>
            <a:r>
              <a:rPr lang="en-US" dirty="0" err="1">
                <a:latin typeface="Times New Roman"/>
                <a:cs typeface="Times New Roman"/>
              </a:rPr>
              <a:t>t,t,f,t</a:t>
            </a:r>
            <a:r>
              <a:rPr lang="en-US" dirty="0">
                <a:latin typeface="Times New Roman"/>
                <a:cs typeface="Times New Roman"/>
              </a:rPr>
              <a:t>), (</a:t>
            </a:r>
            <a:r>
              <a:rPr lang="en-US" dirty="0" err="1">
                <a:latin typeface="Times New Roman"/>
                <a:cs typeface="Times New Roman"/>
              </a:rPr>
              <a:t>t,t,f,f</a:t>
            </a:r>
            <a:r>
              <a:rPr lang="en-US" dirty="0">
                <a:latin typeface="Times New Roman"/>
                <a:cs typeface="Times New Roman"/>
              </a:rPr>
              <a:t>)}</a:t>
            </a:r>
          </a:p>
        </p:txBody>
      </p:sp>
      <p:sp>
        <p:nvSpPr>
          <p:cNvPr id="708615" name="Text Box 7"/>
          <p:cNvSpPr txBox="1">
            <a:spLocks noChangeArrowheads="1"/>
          </p:cNvSpPr>
          <p:nvPr/>
        </p:nvSpPr>
        <p:spPr bwMode="auto">
          <a:xfrm>
            <a:off x="1535775" y="3817938"/>
            <a:ext cx="5623719"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Fe</a:t>
            </a:r>
            <a:r>
              <a:rPr lang="en-US" baseline="30000">
                <a:latin typeface="Times New Roman"/>
                <a:cs typeface="Times New Roman"/>
              </a:rPr>
              <a:t>1</a:t>
            </a:r>
            <a:r>
              <a:rPr lang="en-US" baseline="-25000">
                <a:latin typeface="Times New Roman"/>
                <a:cs typeface="Times New Roman"/>
              </a:rPr>
              <a:t>2</a:t>
            </a:r>
            <a:r>
              <a:rPr lang="en-US">
                <a:latin typeface="Times New Roman"/>
                <a:cs typeface="Times New Roman"/>
              </a:rPr>
              <a:t>= {(f,f,t,t), (f,f,f,t)} </a:t>
            </a:r>
          </a:p>
          <a:p>
            <a:pPr>
              <a:lnSpc>
                <a:spcPct val="120000"/>
              </a:lnSpc>
            </a:pPr>
            <a:r>
              <a:rPr lang="en-US">
                <a:latin typeface="Times New Roman"/>
                <a:cs typeface="Times New Roman"/>
              </a:rPr>
              <a:t>Fe</a:t>
            </a:r>
            <a:r>
              <a:rPr lang="en-US" baseline="30000">
                <a:latin typeface="Times New Roman"/>
                <a:cs typeface="Times New Roman"/>
              </a:rPr>
              <a:t>2</a:t>
            </a:r>
            <a:r>
              <a:rPr lang="en-US" baseline="-25000">
                <a:latin typeface="Times New Roman"/>
                <a:cs typeface="Times New Roman"/>
              </a:rPr>
              <a:t>2</a:t>
            </a:r>
            <a:r>
              <a:rPr lang="en-US">
                <a:latin typeface="Times New Roman"/>
                <a:cs typeface="Times New Roman"/>
              </a:rPr>
              <a:t>= {(t,t,t,t), (t,t,f,t)} </a:t>
            </a:r>
          </a:p>
          <a:p>
            <a:pPr>
              <a:lnSpc>
                <a:spcPct val="150000"/>
              </a:lnSpc>
            </a:pPr>
            <a:r>
              <a:rPr lang="en-US">
                <a:latin typeface="Times New Roman"/>
                <a:cs typeface="Times New Roman"/>
              </a:rPr>
              <a:t>Fe</a:t>
            </a:r>
            <a:r>
              <a:rPr lang="en-US" baseline="30000">
                <a:latin typeface="Times New Roman"/>
                <a:cs typeface="Times New Roman"/>
              </a:rPr>
              <a:t>3</a:t>
            </a:r>
            <a:r>
              <a:rPr lang="en-US" baseline="-25000">
                <a:latin typeface="Times New Roman"/>
                <a:cs typeface="Times New Roman"/>
              </a:rPr>
              <a:t>2</a:t>
            </a:r>
            <a:r>
              <a:rPr lang="en-US">
                <a:latin typeface="Times New Roman"/>
                <a:cs typeface="Times New Roman"/>
              </a:rPr>
              <a:t>= {(t,f,t,f), (t,f,f,f)}</a:t>
            </a:r>
          </a:p>
        </p:txBody>
      </p:sp>
    </p:spTree>
    <p:extLst>
      <p:ext uri="{BB962C8B-B14F-4D97-AF65-F5344CB8AC3E}">
        <p14:creationId xmlns:p14="http://schemas.microsoft.com/office/powerpoint/2010/main" val="1182441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8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2" grpId="0"/>
      <p:bldP spid="7086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a:latin typeface="Tahoma" charset="0"/>
              </a:rPr>
              <a:t>Correctness and Testing</a:t>
            </a:r>
            <a:endParaRPr lang="en-US">
              <a:latin typeface="Tahoma" charset="0"/>
            </a:endParaRPr>
          </a:p>
        </p:txBody>
      </p:sp>
      <p:sp>
        <p:nvSpPr>
          <p:cNvPr id="67587" name="Text Box 3"/>
          <p:cNvSpPr txBox="1">
            <a:spLocks noChangeArrowheads="1"/>
          </p:cNvSpPr>
          <p:nvPr/>
        </p:nvSpPr>
        <p:spPr bwMode="auto">
          <a:xfrm>
            <a:off x="704528" y="1628800"/>
            <a:ext cx="84286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While correctness attempts to establish that the program is error free, testing attempts to find if there are any errors in it. </a:t>
            </a:r>
          </a:p>
          <a:p>
            <a:endParaRPr lang="en-US" dirty="0">
              <a:latin typeface="Times New Roman" charset="0"/>
            </a:endParaRPr>
          </a:p>
          <a:p>
            <a:r>
              <a:rPr lang="en-US" dirty="0" smtClean="0">
                <a:latin typeface="Times New Roman" charset="0"/>
              </a:rPr>
              <a:t>Thus, </a:t>
            </a:r>
            <a:r>
              <a:rPr lang="en-US" dirty="0">
                <a:latin typeface="Times New Roman" charset="0"/>
              </a:rPr>
              <a:t>completeness of testing does not necessarily demonstrate that a program is error free. </a:t>
            </a:r>
          </a:p>
        </p:txBody>
      </p:sp>
      <p:sp>
        <p:nvSpPr>
          <p:cNvPr id="67588" name="Text Box 5"/>
          <p:cNvSpPr txBox="1">
            <a:spLocks noChangeArrowheads="1"/>
          </p:cNvSpPr>
          <p:nvPr/>
        </p:nvSpPr>
        <p:spPr bwMode="auto">
          <a:xfrm>
            <a:off x="1350037" y="4740275"/>
            <a:ext cx="81999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a:solidFill>
                  <a:schemeClr val="hlink"/>
                </a:solidFill>
                <a:latin typeface="Times New Roman" charset="0"/>
              </a:rPr>
              <a:t>Testing, debugging, and the error removal processes together increase our confidence in the correct functioning of the program under test.</a:t>
            </a:r>
          </a:p>
        </p:txBody>
      </p:sp>
    </p:spTree>
    <p:extLst>
      <p:ext uri="{BB962C8B-B14F-4D97-AF65-F5344CB8AC3E}">
        <p14:creationId xmlns:p14="http://schemas.microsoft.com/office/powerpoint/2010/main" val="1935990256"/>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10659" name="Text Box 3"/>
          <p:cNvSpPr txBox="1">
            <a:spLocks noChangeArrowheads="1"/>
          </p:cNvSpPr>
          <p:nvPr/>
        </p:nvSpPr>
        <p:spPr bwMode="auto">
          <a:xfrm>
            <a:off x="2513146" y="2383754"/>
            <a:ext cx="2596885"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FSe</a:t>
            </a:r>
            <a:r>
              <a:rPr lang="en-US" baseline="30000">
                <a:latin typeface="Times New Roman"/>
                <a:cs typeface="Times New Roman"/>
              </a:rPr>
              <a:t>1</a:t>
            </a:r>
            <a:r>
              <a:rPr lang="en-US" baseline="-25000">
                <a:latin typeface="Times New Roman"/>
                <a:cs typeface="Times New Roman"/>
              </a:rPr>
              <a:t>1</a:t>
            </a:r>
            <a:r>
              <a:rPr lang="en-US">
                <a:latin typeface="Times New Roman"/>
                <a:cs typeface="Times New Roman"/>
              </a:rPr>
              <a:t>= FSe</a:t>
            </a:r>
            <a:r>
              <a:rPr lang="en-US" baseline="30000">
                <a:latin typeface="Times New Roman"/>
                <a:cs typeface="Times New Roman"/>
              </a:rPr>
              <a:t>1</a:t>
            </a:r>
            <a:r>
              <a:rPr lang="en-US" baseline="-25000">
                <a:latin typeface="Times New Roman"/>
                <a:cs typeface="Times New Roman"/>
              </a:rPr>
              <a:t>1</a:t>
            </a:r>
          </a:p>
          <a:p>
            <a:pPr>
              <a:lnSpc>
                <a:spcPct val="120000"/>
              </a:lnSpc>
            </a:pPr>
            <a:r>
              <a:rPr lang="en-US">
                <a:latin typeface="Times New Roman"/>
                <a:cs typeface="Times New Roman"/>
              </a:rPr>
              <a:t>FSe</a:t>
            </a:r>
            <a:r>
              <a:rPr lang="en-US" baseline="30000">
                <a:latin typeface="Times New Roman"/>
                <a:cs typeface="Times New Roman"/>
              </a:rPr>
              <a:t>2</a:t>
            </a:r>
            <a:r>
              <a:rPr lang="en-US" baseline="-25000">
                <a:latin typeface="Times New Roman"/>
                <a:cs typeface="Times New Roman"/>
              </a:rPr>
              <a:t>1</a:t>
            </a:r>
            <a:r>
              <a:rPr lang="en-US">
                <a:latin typeface="Times New Roman"/>
                <a:cs typeface="Times New Roman"/>
              </a:rPr>
              <a:t>= {(t,f,t,f)} </a:t>
            </a:r>
          </a:p>
          <a:p>
            <a:pPr>
              <a:lnSpc>
                <a:spcPct val="150000"/>
              </a:lnSpc>
            </a:pPr>
            <a:r>
              <a:rPr lang="en-US">
                <a:latin typeface="Times New Roman"/>
                <a:cs typeface="Times New Roman"/>
              </a:rPr>
              <a:t>FSe</a:t>
            </a:r>
            <a:r>
              <a:rPr lang="en-US" baseline="30000">
                <a:latin typeface="Times New Roman"/>
                <a:cs typeface="Times New Roman"/>
              </a:rPr>
              <a:t>3</a:t>
            </a:r>
            <a:r>
              <a:rPr lang="en-US" baseline="-25000">
                <a:latin typeface="Times New Roman"/>
                <a:cs typeface="Times New Roman"/>
              </a:rPr>
              <a:t>1</a:t>
            </a:r>
            <a:r>
              <a:rPr lang="en-US">
                <a:latin typeface="Times New Roman"/>
                <a:cs typeface="Times New Roman"/>
              </a:rPr>
              <a:t>= FSe</a:t>
            </a:r>
            <a:r>
              <a:rPr lang="en-US" baseline="30000">
                <a:latin typeface="Times New Roman"/>
                <a:cs typeface="Times New Roman"/>
              </a:rPr>
              <a:t>1</a:t>
            </a:r>
            <a:r>
              <a:rPr lang="en-US" baseline="-25000">
                <a:latin typeface="Times New Roman"/>
                <a:cs typeface="Times New Roman"/>
              </a:rPr>
              <a:t>3</a:t>
            </a:r>
          </a:p>
        </p:txBody>
      </p:sp>
      <p:sp>
        <p:nvSpPr>
          <p:cNvPr id="710661" name="Text Box 5"/>
          <p:cNvSpPr txBox="1">
            <a:spLocks noChangeArrowheads="1"/>
          </p:cNvSpPr>
          <p:nvPr/>
        </p:nvSpPr>
        <p:spPr bwMode="auto">
          <a:xfrm>
            <a:off x="2532064" y="4144292"/>
            <a:ext cx="3001036"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FSe</a:t>
            </a:r>
            <a:r>
              <a:rPr lang="en-US" baseline="30000">
                <a:latin typeface="Times New Roman"/>
                <a:cs typeface="Times New Roman"/>
              </a:rPr>
              <a:t>1</a:t>
            </a:r>
            <a:r>
              <a:rPr lang="en-US" baseline="-25000">
                <a:latin typeface="Times New Roman"/>
                <a:cs typeface="Times New Roman"/>
              </a:rPr>
              <a:t>2</a:t>
            </a:r>
            <a:r>
              <a:rPr lang="en-US">
                <a:latin typeface="Times New Roman"/>
                <a:cs typeface="Times New Roman"/>
              </a:rPr>
              <a:t>= FSe</a:t>
            </a:r>
            <a:r>
              <a:rPr lang="en-US" baseline="30000">
                <a:latin typeface="Times New Roman"/>
                <a:cs typeface="Times New Roman"/>
              </a:rPr>
              <a:t>1</a:t>
            </a:r>
            <a:r>
              <a:rPr lang="en-US" baseline="-25000">
                <a:latin typeface="Times New Roman"/>
                <a:cs typeface="Times New Roman"/>
              </a:rPr>
              <a:t>2</a:t>
            </a:r>
            <a:endParaRPr lang="en-US">
              <a:latin typeface="Times New Roman"/>
              <a:cs typeface="Times New Roman"/>
            </a:endParaRPr>
          </a:p>
          <a:p>
            <a:pPr>
              <a:lnSpc>
                <a:spcPct val="120000"/>
              </a:lnSpc>
            </a:pPr>
            <a:r>
              <a:rPr lang="en-US">
                <a:latin typeface="Times New Roman"/>
                <a:cs typeface="Times New Roman"/>
              </a:rPr>
              <a:t>FSe</a:t>
            </a:r>
            <a:r>
              <a:rPr lang="en-US" baseline="30000">
                <a:latin typeface="Times New Roman"/>
                <a:cs typeface="Times New Roman"/>
              </a:rPr>
              <a:t>2</a:t>
            </a:r>
            <a:r>
              <a:rPr lang="en-US" baseline="-25000">
                <a:latin typeface="Times New Roman"/>
                <a:cs typeface="Times New Roman"/>
              </a:rPr>
              <a:t>2</a:t>
            </a:r>
            <a:r>
              <a:rPr lang="en-US">
                <a:latin typeface="Times New Roman"/>
                <a:cs typeface="Times New Roman"/>
              </a:rPr>
              <a:t>= {(t,t,f,t)} </a:t>
            </a:r>
          </a:p>
          <a:p>
            <a:pPr>
              <a:lnSpc>
                <a:spcPct val="150000"/>
              </a:lnSpc>
            </a:pPr>
            <a:r>
              <a:rPr lang="en-US">
                <a:latin typeface="Times New Roman"/>
                <a:cs typeface="Times New Roman"/>
              </a:rPr>
              <a:t>FSe</a:t>
            </a:r>
            <a:r>
              <a:rPr lang="en-US" baseline="30000">
                <a:latin typeface="Times New Roman"/>
                <a:cs typeface="Times New Roman"/>
              </a:rPr>
              <a:t>3</a:t>
            </a:r>
            <a:r>
              <a:rPr lang="en-US" baseline="-25000">
                <a:latin typeface="Times New Roman"/>
                <a:cs typeface="Times New Roman"/>
              </a:rPr>
              <a:t>2</a:t>
            </a:r>
            <a:r>
              <a:rPr lang="en-US">
                <a:latin typeface="Times New Roman"/>
                <a:cs typeface="Times New Roman"/>
              </a:rPr>
              <a:t>= FSe</a:t>
            </a:r>
            <a:r>
              <a:rPr lang="en-US" baseline="30000">
                <a:latin typeface="Times New Roman"/>
                <a:cs typeface="Times New Roman"/>
              </a:rPr>
              <a:t>1</a:t>
            </a:r>
            <a:r>
              <a:rPr lang="en-US" baseline="-25000">
                <a:latin typeface="Times New Roman"/>
                <a:cs typeface="Times New Roman"/>
              </a:rPr>
              <a:t>3</a:t>
            </a:r>
          </a:p>
        </p:txBody>
      </p:sp>
      <p:sp>
        <p:nvSpPr>
          <p:cNvPr id="710662" name="Text Box 6"/>
          <p:cNvSpPr txBox="1">
            <a:spLocks noChangeArrowheads="1"/>
          </p:cNvSpPr>
          <p:nvPr/>
        </p:nvSpPr>
        <p:spPr bwMode="auto">
          <a:xfrm>
            <a:off x="344488" y="1340768"/>
            <a:ext cx="872278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solidFill>
                  <a:schemeClr val="hlink"/>
                </a:solidFill>
                <a:latin typeface="Times New Roman"/>
                <a:cs typeface="Times New Roman"/>
              </a:rPr>
              <a:t>Step 5</a:t>
            </a:r>
            <a:r>
              <a:rPr lang="en-US" dirty="0">
                <a:latin typeface="Times New Roman"/>
                <a:cs typeface="Times New Roman"/>
              </a:rPr>
              <a:t>: Now construct </a:t>
            </a:r>
            <a:r>
              <a:rPr lang="en-US" dirty="0" err="1">
                <a:latin typeface="Times New Roman"/>
                <a:cs typeface="Times New Roman"/>
              </a:rPr>
              <a:t>FS</a:t>
            </a:r>
            <a:r>
              <a:rPr lang="en-US" baseline="-25000" dirty="0" err="1">
                <a:latin typeface="Times New Roman"/>
                <a:cs typeface="Times New Roman"/>
              </a:rPr>
              <a:t>e</a:t>
            </a:r>
            <a:r>
              <a:rPr lang="en-US" dirty="0">
                <a:latin typeface="Times New Roman"/>
                <a:cs typeface="Times New Roman"/>
              </a:rPr>
              <a:t> by removing from F</a:t>
            </a:r>
            <a:r>
              <a:rPr lang="en-US" baseline="-25000" dirty="0">
                <a:latin typeface="Times New Roman"/>
                <a:cs typeface="Times New Roman"/>
              </a:rPr>
              <a:t>e</a:t>
            </a:r>
            <a:r>
              <a:rPr lang="en-US" dirty="0">
                <a:latin typeface="Times New Roman"/>
                <a:cs typeface="Times New Roman"/>
              </a:rPr>
              <a:t> any constraint that appeared in any of the two sets </a:t>
            </a:r>
            <a:r>
              <a:rPr lang="en-US" dirty="0" err="1">
                <a:latin typeface="Times New Roman"/>
                <a:cs typeface="Times New Roman"/>
              </a:rPr>
              <a:t>T</a:t>
            </a:r>
            <a:r>
              <a:rPr lang="en-US" baseline="-25000" dirty="0" err="1">
                <a:latin typeface="Times New Roman"/>
                <a:cs typeface="Times New Roman"/>
              </a:rPr>
              <a:t>e</a:t>
            </a:r>
            <a:r>
              <a:rPr lang="en-US" dirty="0">
                <a:latin typeface="Times New Roman"/>
                <a:cs typeface="Times New Roman"/>
              </a:rPr>
              <a:t> constructed earlier.</a:t>
            </a:r>
          </a:p>
        </p:txBody>
      </p:sp>
      <p:grpSp>
        <p:nvGrpSpPr>
          <p:cNvPr id="2" name="Group 11"/>
          <p:cNvGrpSpPr>
            <a:grpSpLocks/>
          </p:cNvGrpSpPr>
          <p:nvPr/>
        </p:nvGrpSpPr>
        <p:grpSpPr bwMode="auto">
          <a:xfrm>
            <a:off x="4664605" y="2956844"/>
            <a:ext cx="4756944" cy="1730375"/>
            <a:chOff x="2773" y="2307"/>
            <a:chExt cx="2766" cy="1090"/>
          </a:xfrm>
        </p:grpSpPr>
        <p:sp>
          <p:nvSpPr>
            <p:cNvPr id="297991" name="Text Box 7"/>
            <p:cNvSpPr txBox="1">
              <a:spLocks noChangeArrowheads="1"/>
            </p:cNvSpPr>
            <p:nvPr/>
          </p:nvSpPr>
          <p:spPr bwMode="auto">
            <a:xfrm>
              <a:off x="3796" y="2307"/>
              <a:ext cx="174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Constraints common </a:t>
              </a:r>
              <a:r>
                <a:rPr lang="en-US" dirty="0" smtClean="0">
                  <a:latin typeface="Times New Roman"/>
                  <a:cs typeface="Times New Roman"/>
                </a:rPr>
                <a:t>to </a:t>
              </a:r>
              <a:r>
                <a:rPr lang="en-US" dirty="0">
                  <a:latin typeface="Times New Roman"/>
                  <a:cs typeface="Times New Roman"/>
                </a:rPr>
                <a:t>T</a:t>
              </a:r>
              <a:r>
                <a:rPr lang="en-US" baseline="-25000" dirty="0">
                  <a:latin typeface="Times New Roman"/>
                  <a:cs typeface="Times New Roman"/>
                </a:rPr>
                <a:t>e1 </a:t>
              </a:r>
              <a:r>
                <a:rPr lang="en-US" dirty="0">
                  <a:latin typeface="Times New Roman"/>
                  <a:cs typeface="Times New Roman"/>
                </a:rPr>
                <a:t>and T</a:t>
              </a:r>
              <a:r>
                <a:rPr lang="en-US" baseline="-25000" dirty="0">
                  <a:latin typeface="Times New Roman"/>
                  <a:cs typeface="Times New Roman"/>
                </a:rPr>
                <a:t>e2</a:t>
              </a:r>
              <a:r>
                <a:rPr lang="en-US" dirty="0">
                  <a:latin typeface="Times New Roman"/>
                  <a:cs typeface="Times New Roman"/>
                </a:rPr>
                <a:t> are removed.</a:t>
              </a:r>
            </a:p>
          </p:txBody>
        </p:sp>
        <p:sp>
          <p:nvSpPr>
            <p:cNvPr id="297992" name="Freeform 8"/>
            <p:cNvSpPr>
              <a:spLocks/>
            </p:cNvSpPr>
            <p:nvPr/>
          </p:nvSpPr>
          <p:spPr bwMode="auto">
            <a:xfrm>
              <a:off x="2773" y="2322"/>
              <a:ext cx="939" cy="345"/>
            </a:xfrm>
            <a:custGeom>
              <a:avLst/>
              <a:gdLst>
                <a:gd name="T0" fmla="*/ 939 w 811"/>
                <a:gd name="T1" fmla="*/ 345 h 345"/>
                <a:gd name="T2" fmla="*/ 754 w 811"/>
                <a:gd name="T3" fmla="*/ 57 h 345"/>
                <a:gd name="T4" fmla="*/ 0 w 811"/>
                <a:gd name="T5" fmla="*/ 3 h 345"/>
                <a:gd name="T6" fmla="*/ 0 60000 65536"/>
                <a:gd name="T7" fmla="*/ 0 60000 65536"/>
                <a:gd name="T8" fmla="*/ 0 60000 65536"/>
                <a:gd name="T9" fmla="*/ 0 w 811"/>
                <a:gd name="T10" fmla="*/ 0 h 345"/>
                <a:gd name="T11" fmla="*/ 811 w 811"/>
                <a:gd name="T12" fmla="*/ 345 h 345"/>
              </a:gdLst>
              <a:ahLst/>
              <a:cxnLst>
                <a:cxn ang="T6">
                  <a:pos x="T0" y="T1"/>
                </a:cxn>
                <a:cxn ang="T7">
                  <a:pos x="T2" y="T3"/>
                </a:cxn>
                <a:cxn ang="T8">
                  <a:pos x="T4" y="T5"/>
                </a:cxn>
              </a:cxnLst>
              <a:rect l="T9" t="T10" r="T11" b="T12"/>
              <a:pathLst>
                <a:path w="811" h="345">
                  <a:moveTo>
                    <a:pt x="811" y="345"/>
                  </a:moveTo>
                  <a:cubicBezTo>
                    <a:pt x="798" y="229"/>
                    <a:pt x="786" y="114"/>
                    <a:pt x="651" y="57"/>
                  </a:cubicBezTo>
                  <a:cubicBezTo>
                    <a:pt x="516" y="0"/>
                    <a:pt x="258" y="1"/>
                    <a:pt x="0" y="3"/>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a:cs typeface="Times New Roman"/>
              </a:endParaRPr>
            </a:p>
          </p:txBody>
        </p:sp>
        <p:sp>
          <p:nvSpPr>
            <p:cNvPr id="297993" name="Freeform 9"/>
            <p:cNvSpPr>
              <a:spLocks/>
            </p:cNvSpPr>
            <p:nvPr/>
          </p:nvSpPr>
          <p:spPr bwMode="auto">
            <a:xfrm>
              <a:off x="2815" y="2650"/>
              <a:ext cx="1025" cy="747"/>
            </a:xfrm>
            <a:custGeom>
              <a:avLst/>
              <a:gdLst>
                <a:gd name="T0" fmla="*/ 887 w 961"/>
                <a:gd name="T1" fmla="*/ 0 h 747"/>
                <a:gd name="T2" fmla="*/ 877 w 961"/>
                <a:gd name="T3" fmla="*/ 555 h 747"/>
                <a:gd name="T4" fmla="*/ 0 w 961"/>
                <a:gd name="T5" fmla="*/ 747 h 747"/>
                <a:gd name="T6" fmla="*/ 0 60000 65536"/>
                <a:gd name="T7" fmla="*/ 0 60000 65536"/>
                <a:gd name="T8" fmla="*/ 0 60000 65536"/>
                <a:gd name="T9" fmla="*/ 0 w 961"/>
                <a:gd name="T10" fmla="*/ 0 h 747"/>
                <a:gd name="T11" fmla="*/ 961 w 961"/>
                <a:gd name="T12" fmla="*/ 747 h 747"/>
              </a:gdLst>
              <a:ahLst/>
              <a:cxnLst>
                <a:cxn ang="T6">
                  <a:pos x="T0" y="T1"/>
                </a:cxn>
                <a:cxn ang="T7">
                  <a:pos x="T2" y="T3"/>
                </a:cxn>
                <a:cxn ang="T8">
                  <a:pos x="T4" y="T5"/>
                </a:cxn>
              </a:cxnLst>
              <a:rect l="T9" t="T10" r="T11" b="T12"/>
              <a:pathLst>
                <a:path w="961" h="747">
                  <a:moveTo>
                    <a:pt x="832" y="0"/>
                  </a:moveTo>
                  <a:cubicBezTo>
                    <a:pt x="896" y="215"/>
                    <a:pt x="961" y="431"/>
                    <a:pt x="822" y="555"/>
                  </a:cubicBezTo>
                  <a:cubicBezTo>
                    <a:pt x="683" y="679"/>
                    <a:pt x="341" y="713"/>
                    <a:pt x="0" y="74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a:cs typeface="Times New Roman"/>
              </a:endParaRPr>
            </a:p>
          </p:txBody>
        </p:sp>
      </p:grpSp>
    </p:spTree>
    <p:extLst>
      <p:ext uri="{BB962C8B-B14F-4D97-AF65-F5344CB8AC3E}">
        <p14:creationId xmlns:p14="http://schemas.microsoft.com/office/powerpoint/2010/main" val="222925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6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p:bldP spid="710661" grpId="0"/>
      <p:bldP spid="710662"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sz="3600">
                <a:latin typeface="Arial" charset="0"/>
              </a:rPr>
              <a:t>MI procedure: Example (contd.)</a:t>
            </a:r>
            <a:endParaRPr lang="en-US">
              <a:latin typeface="Arial" charset="0"/>
            </a:endParaRPr>
          </a:p>
        </p:txBody>
      </p:sp>
      <p:sp>
        <p:nvSpPr>
          <p:cNvPr id="712709" name="Text Box 5"/>
          <p:cNvSpPr txBox="1">
            <a:spLocks noChangeArrowheads="1"/>
          </p:cNvSpPr>
          <p:nvPr/>
        </p:nvSpPr>
        <p:spPr bwMode="auto">
          <a:xfrm>
            <a:off x="488504" y="1484784"/>
            <a:ext cx="872278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solidFill>
                  <a:schemeClr val="hlink"/>
                </a:solidFill>
                <a:latin typeface="Times New Roman"/>
                <a:cs typeface="Times New Roman"/>
              </a:rPr>
              <a:t>Step 6</a:t>
            </a:r>
            <a:r>
              <a:rPr lang="en-US" dirty="0">
                <a:latin typeface="Times New Roman"/>
                <a:cs typeface="Times New Roman"/>
              </a:rPr>
              <a:t>: Now construct </a:t>
            </a:r>
            <a:r>
              <a:rPr lang="en-US" dirty="0" err="1">
                <a:latin typeface="Times New Roman"/>
                <a:cs typeface="Times New Roman"/>
              </a:rPr>
              <a:t>S</a:t>
            </a:r>
            <a:r>
              <a:rPr lang="en-US" baseline="30000" dirty="0" err="1">
                <a:latin typeface="Times New Roman"/>
                <a:cs typeface="Times New Roman"/>
              </a:rPr>
              <a:t>f</a:t>
            </a:r>
            <a:r>
              <a:rPr lang="en-US" baseline="-25000" dirty="0" err="1">
                <a:latin typeface="Times New Roman"/>
                <a:cs typeface="Times New Roman"/>
              </a:rPr>
              <a:t>E</a:t>
            </a:r>
            <a:r>
              <a:rPr lang="en-US" dirty="0">
                <a:latin typeface="Times New Roman"/>
                <a:cs typeface="Times New Roman"/>
              </a:rPr>
              <a:t> by selecting one constraint from each F</a:t>
            </a:r>
            <a:r>
              <a:rPr lang="en-US" baseline="-25000" dirty="0">
                <a:latin typeface="Times New Roman"/>
                <a:cs typeface="Times New Roman"/>
              </a:rPr>
              <a:t>e</a:t>
            </a:r>
            <a:endParaRPr lang="en-US" dirty="0">
              <a:latin typeface="Times New Roman"/>
              <a:cs typeface="Times New Roman"/>
            </a:endParaRPr>
          </a:p>
        </p:txBody>
      </p:sp>
      <p:sp>
        <p:nvSpPr>
          <p:cNvPr id="712714" name="Text Box 10"/>
          <p:cNvSpPr txBox="1">
            <a:spLocks noChangeArrowheads="1"/>
          </p:cNvSpPr>
          <p:nvPr/>
        </p:nvSpPr>
        <p:spPr bwMode="auto">
          <a:xfrm>
            <a:off x="1281328" y="2319809"/>
            <a:ext cx="641310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S</a:t>
            </a:r>
            <a:r>
              <a:rPr lang="en-US" baseline="30000">
                <a:latin typeface="Times New Roman"/>
                <a:cs typeface="Times New Roman"/>
              </a:rPr>
              <a:t>f</a:t>
            </a:r>
            <a:r>
              <a:rPr lang="en-US" baseline="-25000">
                <a:latin typeface="Times New Roman"/>
                <a:cs typeface="Times New Roman"/>
              </a:rPr>
              <a:t>E </a:t>
            </a:r>
            <a:r>
              <a:rPr lang="en-US">
                <a:latin typeface="Times New Roman"/>
                <a:cs typeface="Times New Roman"/>
              </a:rPr>
              <a:t>={(f,t,t,f), (t,f,t,f), (t,t,f,t), (f,f,t,t)} </a:t>
            </a:r>
            <a:endParaRPr lang="en-US" sz="2400">
              <a:solidFill>
                <a:schemeClr val="hlink"/>
              </a:solidFill>
              <a:latin typeface="Times New Roman"/>
              <a:cs typeface="Times New Roman"/>
            </a:endParaRPr>
          </a:p>
        </p:txBody>
      </p:sp>
      <p:sp>
        <p:nvSpPr>
          <p:cNvPr id="712715" name="Text Box 11"/>
          <p:cNvSpPr txBox="1">
            <a:spLocks noChangeArrowheads="1"/>
          </p:cNvSpPr>
          <p:nvPr/>
        </p:nvSpPr>
        <p:spPr bwMode="auto">
          <a:xfrm>
            <a:off x="488504" y="3150072"/>
            <a:ext cx="872278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solidFill>
                  <a:schemeClr val="hlink"/>
                </a:solidFill>
                <a:latin typeface="Times New Roman"/>
                <a:cs typeface="Times New Roman"/>
              </a:rPr>
              <a:t>Step 7</a:t>
            </a:r>
            <a:r>
              <a:rPr lang="en-US">
                <a:latin typeface="Times New Roman"/>
                <a:cs typeface="Times New Roman"/>
              </a:rPr>
              <a:t>: Now construct S</a:t>
            </a:r>
            <a:r>
              <a:rPr lang="en-US" baseline="-25000">
                <a:latin typeface="Times New Roman"/>
                <a:cs typeface="Times New Roman"/>
              </a:rPr>
              <a:t>E</a:t>
            </a:r>
            <a:r>
              <a:rPr lang="en-US">
                <a:latin typeface="Times New Roman"/>
                <a:cs typeface="Times New Roman"/>
              </a:rPr>
              <a:t>=</a:t>
            </a:r>
            <a:r>
              <a:rPr lang="en-US" baseline="-25000">
                <a:latin typeface="Times New Roman"/>
                <a:cs typeface="Times New Roman"/>
              </a:rPr>
              <a:t> </a:t>
            </a:r>
            <a:r>
              <a:rPr lang="en-US">
                <a:latin typeface="Times New Roman"/>
                <a:cs typeface="Times New Roman"/>
              </a:rPr>
              <a:t>S</a:t>
            </a:r>
            <a:r>
              <a:rPr lang="en-US" baseline="30000">
                <a:latin typeface="Times New Roman"/>
                <a:cs typeface="Times New Roman"/>
              </a:rPr>
              <a:t>t</a:t>
            </a:r>
            <a:r>
              <a:rPr lang="en-US" baseline="-25000">
                <a:latin typeface="Times New Roman"/>
                <a:cs typeface="Times New Roman"/>
              </a:rPr>
              <a:t>E </a:t>
            </a:r>
            <a:r>
              <a:rPr lang="en-US">
                <a:latin typeface="Times New Roman"/>
                <a:cs typeface="Times New Roman"/>
                <a:sym typeface="Symbol" charset="0"/>
              </a:rPr>
              <a:t></a:t>
            </a:r>
            <a:r>
              <a:rPr lang="en-US">
                <a:latin typeface="Times New Roman"/>
                <a:cs typeface="Times New Roman"/>
              </a:rPr>
              <a:t>S</a:t>
            </a:r>
            <a:r>
              <a:rPr lang="en-US" baseline="30000">
                <a:latin typeface="Times New Roman"/>
                <a:cs typeface="Times New Roman"/>
              </a:rPr>
              <a:t>f</a:t>
            </a:r>
            <a:r>
              <a:rPr lang="en-US" baseline="-25000">
                <a:latin typeface="Times New Roman"/>
                <a:cs typeface="Times New Roman"/>
              </a:rPr>
              <a:t>E</a:t>
            </a:r>
            <a:r>
              <a:rPr lang="en-US">
                <a:latin typeface="Times New Roman"/>
                <a:cs typeface="Times New Roman"/>
              </a:rPr>
              <a:t> </a:t>
            </a:r>
          </a:p>
        </p:txBody>
      </p:sp>
      <p:sp>
        <p:nvSpPr>
          <p:cNvPr id="712716" name="Text Box 12"/>
          <p:cNvSpPr txBox="1">
            <a:spLocks noChangeArrowheads="1"/>
          </p:cNvSpPr>
          <p:nvPr/>
        </p:nvSpPr>
        <p:spPr bwMode="auto">
          <a:xfrm>
            <a:off x="1281328" y="3935884"/>
            <a:ext cx="77167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New Roman"/>
                <a:cs typeface="Times New Roman"/>
              </a:rPr>
              <a:t>S</a:t>
            </a:r>
            <a:r>
              <a:rPr lang="en-US" baseline="-25000">
                <a:latin typeface="Times New Roman"/>
                <a:cs typeface="Times New Roman"/>
              </a:rPr>
              <a:t>E</a:t>
            </a:r>
            <a:r>
              <a:rPr lang="en-US">
                <a:latin typeface="Times New Roman"/>
                <a:cs typeface="Times New Roman"/>
              </a:rPr>
              <a:t>={{(t,t,t,t), (t,f,f,f), (f,t,t,f), (t,f,t,f), (t,t,f,t), (f,f,t,t)} </a:t>
            </a:r>
            <a:endParaRPr lang="en-US" sz="2400">
              <a:solidFill>
                <a:schemeClr val="hlink"/>
              </a:solidFill>
              <a:latin typeface="Times New Roman"/>
              <a:cs typeface="Times New Roman"/>
            </a:endParaRPr>
          </a:p>
        </p:txBody>
      </p:sp>
      <p:sp>
        <p:nvSpPr>
          <p:cNvPr id="712717" name="Text Box 13"/>
          <p:cNvSpPr txBox="1">
            <a:spLocks noChangeArrowheads="1"/>
          </p:cNvSpPr>
          <p:nvPr/>
        </p:nvSpPr>
        <p:spPr bwMode="auto">
          <a:xfrm>
            <a:off x="488504" y="4655022"/>
            <a:ext cx="8722783"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Note: Each constraint in </a:t>
            </a:r>
            <a:r>
              <a:rPr lang="en-US" dirty="0" err="1">
                <a:latin typeface="Times New Roman"/>
                <a:cs typeface="Times New Roman"/>
              </a:rPr>
              <a:t>S</a:t>
            </a:r>
            <a:r>
              <a:rPr lang="en-US" baseline="30000" dirty="0" err="1">
                <a:latin typeface="Times New Roman"/>
                <a:cs typeface="Times New Roman"/>
              </a:rPr>
              <a:t>t</a:t>
            </a:r>
            <a:r>
              <a:rPr lang="en-US" baseline="-25000" dirty="0" err="1">
                <a:latin typeface="Times New Roman"/>
                <a:cs typeface="Times New Roman"/>
              </a:rPr>
              <a:t>E</a:t>
            </a:r>
            <a:r>
              <a:rPr lang="en-US" baseline="-25000" dirty="0">
                <a:latin typeface="Times New Roman"/>
                <a:cs typeface="Times New Roman"/>
              </a:rPr>
              <a:t> </a:t>
            </a:r>
            <a:r>
              <a:rPr lang="en-US" dirty="0">
                <a:latin typeface="Times New Roman"/>
                <a:cs typeface="Times New Roman"/>
              </a:rPr>
              <a:t>makes</a:t>
            </a:r>
            <a:r>
              <a:rPr lang="en-US" dirty="0">
                <a:solidFill>
                  <a:schemeClr val="hlink"/>
                </a:solidFill>
                <a:latin typeface="Times New Roman"/>
                <a:cs typeface="Times New Roman"/>
              </a:rPr>
              <a:t> E true and each constraint in </a:t>
            </a:r>
            <a:r>
              <a:rPr lang="en-US" dirty="0" err="1">
                <a:latin typeface="Times New Roman"/>
                <a:cs typeface="Times New Roman"/>
              </a:rPr>
              <a:t>S</a:t>
            </a:r>
            <a:r>
              <a:rPr lang="en-US" baseline="30000" dirty="0" err="1">
                <a:latin typeface="Times New Roman"/>
                <a:cs typeface="Times New Roman"/>
              </a:rPr>
              <a:t>f</a:t>
            </a:r>
            <a:r>
              <a:rPr lang="en-US" baseline="-25000" dirty="0" err="1">
                <a:latin typeface="Times New Roman"/>
                <a:cs typeface="Times New Roman"/>
              </a:rPr>
              <a:t>E</a:t>
            </a:r>
            <a:r>
              <a:rPr lang="en-US" dirty="0">
                <a:latin typeface="Times New Roman"/>
                <a:cs typeface="Times New Roman"/>
              </a:rPr>
              <a:t>  makes E false. Check it out! </a:t>
            </a:r>
          </a:p>
          <a:p>
            <a:pPr>
              <a:lnSpc>
                <a:spcPct val="120000"/>
              </a:lnSpc>
            </a:pPr>
            <a:r>
              <a:rPr lang="en-US" i="1" dirty="0">
                <a:latin typeface="Times New Roman"/>
                <a:cs typeface="Times New Roman"/>
              </a:rPr>
              <a:t>We are now done with the MI procedure.</a:t>
            </a:r>
          </a:p>
        </p:txBody>
      </p:sp>
    </p:spTree>
    <p:extLst>
      <p:ext uri="{BB962C8B-B14F-4D97-AF65-F5344CB8AC3E}">
        <p14:creationId xmlns:p14="http://schemas.microsoft.com/office/powerpoint/2010/main" val="3744081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p:bldP spid="712714" grpId="0"/>
      <p:bldP spid="712715" grpId="0"/>
      <p:bldP spid="712716" grpId="0"/>
      <p:bldP spid="712717"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sz="3600">
                <a:latin typeface="Arial" charset="0"/>
              </a:rPr>
              <a:t>BOR-MI-CSET procedure</a:t>
            </a:r>
            <a:endParaRPr lang="en-US">
              <a:latin typeface="Arial" charset="0"/>
            </a:endParaRPr>
          </a:p>
        </p:txBody>
      </p:sp>
      <p:sp>
        <p:nvSpPr>
          <p:cNvPr id="714755" name="Text Box 3"/>
          <p:cNvSpPr txBox="1">
            <a:spLocks noChangeArrowheads="1"/>
          </p:cNvSpPr>
          <p:nvPr/>
        </p:nvSpPr>
        <p:spPr bwMode="auto">
          <a:xfrm>
            <a:off x="469504" y="1815376"/>
            <a:ext cx="87227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BOR-MI-CSET procedure takes a non-singular expression  E as input and generates a constraint set that guarantees the detection of Boolean operator faults in the implementation of E.</a:t>
            </a:r>
            <a:endParaRPr lang="en-US" sz="2400" dirty="0">
              <a:latin typeface="Times New Roman"/>
              <a:cs typeface="Times New Roman"/>
            </a:endParaRPr>
          </a:p>
        </p:txBody>
      </p:sp>
      <p:sp>
        <p:nvSpPr>
          <p:cNvPr id="714756" name="Text Box 4"/>
          <p:cNvSpPr txBox="1">
            <a:spLocks noChangeArrowheads="1"/>
          </p:cNvSpPr>
          <p:nvPr/>
        </p:nvSpPr>
        <p:spPr bwMode="auto">
          <a:xfrm>
            <a:off x="450504" y="3734564"/>
            <a:ext cx="8722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The BOR-MI-CSET procedure using the MI procedure described earlier. </a:t>
            </a:r>
          </a:p>
        </p:txBody>
      </p:sp>
      <p:sp>
        <p:nvSpPr>
          <p:cNvPr id="714757" name="Text Box 5"/>
          <p:cNvSpPr txBox="1">
            <a:spLocks noChangeArrowheads="1"/>
          </p:cNvSpPr>
          <p:nvPr/>
        </p:nvSpPr>
        <p:spPr bwMode="auto">
          <a:xfrm>
            <a:off x="450504" y="4602183"/>
            <a:ext cx="872278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entire procedure is described on page </a:t>
            </a:r>
            <a:r>
              <a:rPr lang="en-US" dirty="0" smtClean="0">
                <a:latin typeface="Times New Roman"/>
                <a:cs typeface="Times New Roman"/>
              </a:rPr>
              <a:t>195. </a:t>
            </a:r>
            <a:r>
              <a:rPr lang="en-US" dirty="0">
                <a:latin typeface="Times New Roman"/>
                <a:cs typeface="Times New Roman"/>
              </a:rPr>
              <a:t>We illustrate it with an example.</a:t>
            </a:r>
            <a:endParaRPr lang="en-US" sz="2400" dirty="0">
              <a:latin typeface="Times New Roman"/>
              <a:cs typeface="Times New Roman"/>
            </a:endParaRPr>
          </a:p>
        </p:txBody>
      </p:sp>
    </p:spTree>
    <p:extLst>
      <p:ext uri="{BB962C8B-B14F-4D97-AF65-F5344CB8AC3E}">
        <p14:creationId xmlns:p14="http://schemas.microsoft.com/office/powerpoint/2010/main" val="2665603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4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p:bldP spid="714756" grpId="0"/>
      <p:bldP spid="714757"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n-US" sz="3600">
                <a:latin typeface="Arial" charset="0"/>
              </a:rPr>
              <a:t>BOR-MI-CSET: Example</a:t>
            </a:r>
            <a:endParaRPr lang="en-US">
              <a:latin typeface="Arial" charset="0"/>
            </a:endParaRPr>
          </a:p>
        </p:txBody>
      </p:sp>
      <p:sp>
        <p:nvSpPr>
          <p:cNvPr id="716803" name="Text Box 3"/>
          <p:cNvSpPr txBox="1">
            <a:spLocks noChangeArrowheads="1"/>
          </p:cNvSpPr>
          <p:nvPr/>
        </p:nvSpPr>
        <p:spPr bwMode="auto">
          <a:xfrm>
            <a:off x="488504" y="1700808"/>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Consider a non-singular Boolean expression: E= a(</a:t>
            </a:r>
            <a:r>
              <a:rPr lang="en-US" dirty="0" err="1">
                <a:latin typeface="Times New Roman"/>
                <a:cs typeface="Times New Roman"/>
              </a:rPr>
              <a:t>bc</a:t>
            </a:r>
            <a:r>
              <a:rPr lang="en-US" dirty="0">
                <a:latin typeface="Times New Roman"/>
                <a:cs typeface="Times New Roman"/>
              </a:rPr>
              <a:t>+!</a:t>
            </a:r>
            <a:r>
              <a:rPr lang="en-US" dirty="0" err="1">
                <a:latin typeface="Times New Roman"/>
                <a:cs typeface="Times New Roman"/>
              </a:rPr>
              <a:t>bd</a:t>
            </a:r>
            <a:r>
              <a:rPr lang="en-US" dirty="0">
                <a:latin typeface="Times New Roman"/>
                <a:cs typeface="Times New Roman"/>
              </a:rPr>
              <a:t>)</a:t>
            </a:r>
            <a:endParaRPr lang="en-US" sz="2400" dirty="0">
              <a:latin typeface="Times New Roman"/>
              <a:cs typeface="Times New Roman"/>
            </a:endParaRPr>
          </a:p>
        </p:txBody>
      </p:sp>
      <p:sp>
        <p:nvSpPr>
          <p:cNvPr id="716804" name="Text Box 4"/>
          <p:cNvSpPr txBox="1">
            <a:spLocks noChangeArrowheads="1"/>
          </p:cNvSpPr>
          <p:nvPr/>
        </p:nvSpPr>
        <p:spPr bwMode="auto">
          <a:xfrm>
            <a:off x="488504" y="2709436"/>
            <a:ext cx="77321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Mutually non-singular components of E: </a:t>
            </a:r>
          </a:p>
          <a:p>
            <a:r>
              <a:rPr lang="en-US" dirty="0">
                <a:latin typeface="Times New Roman"/>
                <a:cs typeface="Times New Roman"/>
              </a:rPr>
              <a:t>		e1=a </a:t>
            </a:r>
          </a:p>
          <a:p>
            <a:r>
              <a:rPr lang="en-US" dirty="0">
                <a:latin typeface="Times New Roman"/>
                <a:cs typeface="Times New Roman"/>
              </a:rPr>
              <a:t>		e2=</a:t>
            </a:r>
            <a:r>
              <a:rPr lang="en-US" dirty="0" err="1">
                <a:latin typeface="Times New Roman"/>
                <a:cs typeface="Times New Roman"/>
              </a:rPr>
              <a:t>bc</a:t>
            </a:r>
            <a:r>
              <a:rPr lang="en-US" dirty="0">
                <a:latin typeface="Times New Roman"/>
                <a:cs typeface="Times New Roman"/>
              </a:rPr>
              <a:t>+!</a:t>
            </a:r>
            <a:r>
              <a:rPr lang="en-US" dirty="0" err="1">
                <a:latin typeface="Times New Roman"/>
                <a:cs typeface="Times New Roman"/>
              </a:rPr>
              <a:t>bd</a:t>
            </a:r>
            <a:endParaRPr lang="en-US" dirty="0">
              <a:latin typeface="Times New Roman"/>
              <a:cs typeface="Times New Roman"/>
            </a:endParaRPr>
          </a:p>
        </p:txBody>
      </p:sp>
      <p:sp>
        <p:nvSpPr>
          <p:cNvPr id="716805" name="Text Box 5"/>
          <p:cNvSpPr txBox="1">
            <a:spLocks noChangeArrowheads="1"/>
          </p:cNvSpPr>
          <p:nvPr/>
        </p:nvSpPr>
        <p:spPr bwMode="auto">
          <a:xfrm>
            <a:off x="488504" y="4581128"/>
            <a:ext cx="87227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use the BOR-CSET procedure to generate the constraint set for e1 (singular component)  and MI-CSET procedure for e2 (non-singular component).</a:t>
            </a:r>
            <a:endParaRPr lang="en-US" sz="2400" dirty="0">
              <a:latin typeface="Times New Roman"/>
              <a:cs typeface="Times New Roman"/>
            </a:endParaRPr>
          </a:p>
        </p:txBody>
      </p:sp>
    </p:spTree>
    <p:extLst>
      <p:ext uri="{BB962C8B-B14F-4D97-AF65-F5344CB8AC3E}">
        <p14:creationId xmlns:p14="http://schemas.microsoft.com/office/powerpoint/2010/main" val="639103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p:bldP spid="716804" grpId="0"/>
      <p:bldP spid="716805"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18851" name="Text Box 3"/>
          <p:cNvSpPr txBox="1">
            <a:spLocks noChangeArrowheads="1"/>
          </p:cNvSpPr>
          <p:nvPr/>
        </p:nvSpPr>
        <p:spPr bwMode="auto">
          <a:xfrm>
            <a:off x="469504" y="2328864"/>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For component </a:t>
            </a:r>
            <a:r>
              <a:rPr lang="en-US" dirty="0">
                <a:solidFill>
                  <a:srgbClr val="FF0000"/>
                </a:solidFill>
                <a:latin typeface="Times New Roman"/>
                <a:cs typeface="Times New Roman"/>
              </a:rPr>
              <a:t>e1</a:t>
            </a:r>
            <a:r>
              <a:rPr lang="en-US" dirty="0">
                <a:latin typeface="Times New Roman"/>
                <a:cs typeface="Times New Roman"/>
              </a:rPr>
              <a:t> we get:</a:t>
            </a:r>
            <a:endParaRPr lang="en-US" sz="2400" dirty="0">
              <a:latin typeface="Times New Roman"/>
              <a:cs typeface="Times New Roman"/>
            </a:endParaRPr>
          </a:p>
        </p:txBody>
      </p:sp>
      <p:sp>
        <p:nvSpPr>
          <p:cNvPr id="718852" name="Text Box 4"/>
          <p:cNvSpPr txBox="1">
            <a:spLocks noChangeArrowheads="1"/>
          </p:cNvSpPr>
          <p:nvPr/>
        </p:nvSpPr>
        <p:spPr bwMode="auto">
          <a:xfrm>
            <a:off x="2469621" y="3200401"/>
            <a:ext cx="290816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S</a:t>
            </a:r>
            <a:r>
              <a:rPr lang="en-US" baseline="30000">
                <a:latin typeface="Times New Roman"/>
                <a:cs typeface="Times New Roman"/>
              </a:rPr>
              <a:t>t</a:t>
            </a:r>
            <a:r>
              <a:rPr lang="en-US" baseline="-25000">
                <a:latin typeface="Times New Roman"/>
                <a:cs typeface="Times New Roman"/>
              </a:rPr>
              <a:t>e1</a:t>
            </a:r>
            <a:r>
              <a:rPr lang="en-US">
                <a:latin typeface="Times New Roman"/>
                <a:cs typeface="Times New Roman"/>
              </a:rPr>
              <a:t>={t}. S</a:t>
            </a:r>
            <a:r>
              <a:rPr lang="en-US" baseline="30000">
                <a:latin typeface="Times New Roman"/>
                <a:cs typeface="Times New Roman"/>
              </a:rPr>
              <a:t>f</a:t>
            </a:r>
            <a:r>
              <a:rPr lang="en-US" baseline="-25000">
                <a:latin typeface="Times New Roman"/>
                <a:cs typeface="Times New Roman"/>
              </a:rPr>
              <a:t>e1</a:t>
            </a:r>
            <a:r>
              <a:rPr lang="en-US">
                <a:latin typeface="Times New Roman"/>
                <a:cs typeface="Times New Roman"/>
              </a:rPr>
              <a:t>={f}</a:t>
            </a:r>
          </a:p>
        </p:txBody>
      </p:sp>
      <p:sp>
        <p:nvSpPr>
          <p:cNvPr id="718853" name="Text Box 5"/>
          <p:cNvSpPr txBox="1">
            <a:spLocks noChangeArrowheads="1"/>
          </p:cNvSpPr>
          <p:nvPr/>
        </p:nvSpPr>
        <p:spPr bwMode="auto">
          <a:xfrm>
            <a:off x="469504" y="4413250"/>
            <a:ext cx="8722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Recall that S</a:t>
            </a:r>
            <a:r>
              <a:rPr lang="en-US" baseline="30000" dirty="0">
                <a:latin typeface="Times New Roman"/>
                <a:cs typeface="Times New Roman"/>
              </a:rPr>
              <a:t>t</a:t>
            </a:r>
            <a:r>
              <a:rPr lang="en-US" baseline="-25000" dirty="0">
                <a:latin typeface="Times New Roman"/>
                <a:cs typeface="Times New Roman"/>
              </a:rPr>
              <a:t>e1 </a:t>
            </a:r>
            <a:r>
              <a:rPr lang="en-US" dirty="0">
                <a:latin typeface="Times New Roman"/>
                <a:cs typeface="Times New Roman"/>
              </a:rPr>
              <a:t>is true constraint set for </a:t>
            </a:r>
            <a:r>
              <a:rPr lang="en-US" dirty="0">
                <a:solidFill>
                  <a:srgbClr val="FF0000"/>
                </a:solidFill>
                <a:latin typeface="Times New Roman"/>
                <a:cs typeface="Times New Roman"/>
              </a:rPr>
              <a:t>e1</a:t>
            </a:r>
            <a:r>
              <a:rPr lang="en-US" dirty="0">
                <a:latin typeface="Times New Roman"/>
                <a:cs typeface="Times New Roman"/>
              </a:rPr>
              <a:t> and S</a:t>
            </a:r>
            <a:r>
              <a:rPr lang="en-US" baseline="30000" dirty="0">
                <a:latin typeface="Times New Roman"/>
                <a:cs typeface="Times New Roman"/>
              </a:rPr>
              <a:t>f</a:t>
            </a:r>
            <a:r>
              <a:rPr lang="en-US" baseline="-25000" dirty="0">
                <a:latin typeface="Times New Roman"/>
                <a:cs typeface="Times New Roman"/>
              </a:rPr>
              <a:t>e1 </a:t>
            </a:r>
            <a:r>
              <a:rPr lang="en-US" dirty="0">
                <a:latin typeface="Times New Roman"/>
                <a:cs typeface="Times New Roman"/>
              </a:rPr>
              <a:t>is false constraint set for </a:t>
            </a:r>
            <a:r>
              <a:rPr lang="en-US" dirty="0">
                <a:solidFill>
                  <a:srgbClr val="FF0000"/>
                </a:solidFill>
                <a:latin typeface="Times New Roman"/>
                <a:cs typeface="Times New Roman"/>
              </a:rPr>
              <a:t>e1</a:t>
            </a:r>
            <a:r>
              <a:rPr lang="en-US" dirty="0">
                <a:latin typeface="Times New Roman"/>
                <a:cs typeface="Times New Roman"/>
              </a:rPr>
              <a:t>. </a:t>
            </a:r>
          </a:p>
        </p:txBody>
      </p:sp>
    </p:spTree>
    <p:extLst>
      <p:ext uri="{BB962C8B-B14F-4D97-AF65-F5344CB8AC3E}">
        <p14:creationId xmlns:p14="http://schemas.microsoft.com/office/powerpoint/2010/main" val="1362153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1" grpId="0"/>
      <p:bldP spid="718852" grpId="0"/>
      <p:bldP spid="718853"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20899" name="Text Box 3"/>
          <p:cNvSpPr txBox="1">
            <a:spLocks noChangeArrowheads="1"/>
          </p:cNvSpPr>
          <p:nvPr/>
        </p:nvSpPr>
        <p:spPr bwMode="auto">
          <a:xfrm>
            <a:off x="488504" y="1772816"/>
            <a:ext cx="844589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Component </a:t>
            </a:r>
            <a:r>
              <a:rPr lang="en-US" dirty="0">
                <a:solidFill>
                  <a:srgbClr val="FF0000"/>
                </a:solidFill>
                <a:latin typeface="Times New Roman"/>
                <a:cs typeface="Times New Roman"/>
              </a:rPr>
              <a:t>e2</a:t>
            </a:r>
            <a:r>
              <a:rPr lang="en-US" dirty="0">
                <a:latin typeface="Times New Roman"/>
                <a:cs typeface="Times New Roman"/>
              </a:rPr>
              <a:t> is a DNF expression. We can write</a:t>
            </a:r>
            <a:r>
              <a:rPr lang="en-US" dirty="0">
                <a:solidFill>
                  <a:srgbClr val="FF0000"/>
                </a:solidFill>
                <a:latin typeface="Times New Roman"/>
                <a:cs typeface="Times New Roman"/>
              </a:rPr>
              <a:t> e2</a:t>
            </a:r>
            <a:r>
              <a:rPr lang="en-US" dirty="0">
                <a:latin typeface="Times New Roman"/>
                <a:cs typeface="Times New Roman"/>
              </a:rPr>
              <a:t>=</a:t>
            </a:r>
            <a:r>
              <a:rPr lang="en-US" dirty="0" err="1">
                <a:latin typeface="Times New Roman"/>
                <a:cs typeface="Times New Roman"/>
              </a:rPr>
              <a:t>u+v</a:t>
            </a:r>
            <a:r>
              <a:rPr lang="en-US" dirty="0">
                <a:latin typeface="Times New Roman"/>
                <a:cs typeface="Times New Roman"/>
              </a:rPr>
              <a:t> where u=</a:t>
            </a:r>
            <a:r>
              <a:rPr lang="en-US" dirty="0" err="1">
                <a:latin typeface="Times New Roman"/>
                <a:cs typeface="Times New Roman"/>
              </a:rPr>
              <a:t>bc</a:t>
            </a:r>
            <a:r>
              <a:rPr lang="en-US" dirty="0">
                <a:latin typeface="Times New Roman"/>
                <a:cs typeface="Times New Roman"/>
              </a:rPr>
              <a:t> and v=!bd.</a:t>
            </a:r>
            <a:endParaRPr lang="en-US" sz="2400" dirty="0">
              <a:latin typeface="Times New Roman"/>
              <a:cs typeface="Times New Roman"/>
            </a:endParaRPr>
          </a:p>
        </p:txBody>
      </p:sp>
      <p:sp>
        <p:nvSpPr>
          <p:cNvPr id="720900" name="Text Box 4"/>
          <p:cNvSpPr txBox="1">
            <a:spLocks noChangeArrowheads="1"/>
          </p:cNvSpPr>
          <p:nvPr/>
        </p:nvSpPr>
        <p:spPr bwMode="auto">
          <a:xfrm>
            <a:off x="488503" y="2779290"/>
            <a:ext cx="824640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Let us now apply the MI-CSET procedure to obtain the BOR constraint set for </a:t>
            </a:r>
            <a:r>
              <a:rPr lang="en-US" dirty="0">
                <a:solidFill>
                  <a:srgbClr val="FF0000"/>
                </a:solidFill>
                <a:latin typeface="Times New Roman"/>
                <a:cs typeface="Times New Roman"/>
              </a:rPr>
              <a:t>e2</a:t>
            </a:r>
            <a:r>
              <a:rPr lang="en-US" dirty="0">
                <a:latin typeface="Times New Roman"/>
                <a:cs typeface="Times New Roman"/>
              </a:rPr>
              <a:t>.</a:t>
            </a:r>
          </a:p>
        </p:txBody>
      </p:sp>
      <p:sp>
        <p:nvSpPr>
          <p:cNvPr id="720901" name="Text Box 5"/>
          <p:cNvSpPr txBox="1">
            <a:spLocks noChangeArrowheads="1"/>
          </p:cNvSpPr>
          <p:nvPr/>
        </p:nvSpPr>
        <p:spPr bwMode="auto">
          <a:xfrm>
            <a:off x="488503" y="3857203"/>
            <a:ext cx="872278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As per Step 1 of the MI-CSET procedure we obtain:</a:t>
            </a:r>
          </a:p>
        </p:txBody>
      </p:sp>
      <p:sp>
        <p:nvSpPr>
          <p:cNvPr id="720902" name="Text Box 6"/>
          <p:cNvSpPr txBox="1">
            <a:spLocks noChangeArrowheads="1"/>
          </p:cNvSpPr>
          <p:nvPr/>
        </p:nvSpPr>
        <p:spPr bwMode="auto">
          <a:xfrm>
            <a:off x="1972683" y="4517603"/>
            <a:ext cx="547581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T</a:t>
            </a:r>
            <a:r>
              <a:rPr lang="en-US" baseline="-25000">
                <a:latin typeface="Times New Roman"/>
                <a:cs typeface="Times New Roman"/>
              </a:rPr>
              <a:t>u</a:t>
            </a:r>
            <a:r>
              <a:rPr lang="en-US">
                <a:latin typeface="Times New Roman"/>
                <a:cs typeface="Times New Roman"/>
              </a:rPr>
              <a:t>={(t,t,t), (t,t,f)}	 T</a:t>
            </a:r>
            <a:r>
              <a:rPr lang="en-US" baseline="-25000">
                <a:latin typeface="Times New Roman"/>
                <a:cs typeface="Times New Roman"/>
              </a:rPr>
              <a:t>v</a:t>
            </a:r>
            <a:r>
              <a:rPr lang="en-US">
                <a:latin typeface="Times New Roman"/>
                <a:cs typeface="Times New Roman"/>
              </a:rPr>
              <a:t>={(f,t,t), (f,f,t)}</a:t>
            </a:r>
          </a:p>
        </p:txBody>
      </p:sp>
    </p:spTree>
    <p:extLst>
      <p:ext uri="{BB962C8B-B14F-4D97-AF65-F5344CB8AC3E}">
        <p14:creationId xmlns:p14="http://schemas.microsoft.com/office/powerpoint/2010/main" val="1390647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0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09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0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p:bldP spid="720900" grpId="0"/>
      <p:bldP spid="720901" grpId="0"/>
      <p:bldP spid="720902"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22947" name="Text Box 3"/>
          <p:cNvSpPr txBox="1">
            <a:spLocks noChangeArrowheads="1"/>
          </p:cNvSpPr>
          <p:nvPr/>
        </p:nvSpPr>
        <p:spPr bwMode="auto">
          <a:xfrm>
            <a:off x="488504" y="1484784"/>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Applying Steps 2 and 3 to </a:t>
            </a:r>
            <a:r>
              <a:rPr lang="en-US" dirty="0" err="1">
                <a:latin typeface="Times New Roman"/>
                <a:cs typeface="Times New Roman"/>
              </a:rPr>
              <a:t>T</a:t>
            </a:r>
            <a:r>
              <a:rPr lang="en-US" baseline="-25000" dirty="0" err="1">
                <a:latin typeface="Times New Roman"/>
                <a:cs typeface="Times New Roman"/>
              </a:rPr>
              <a:t>u</a:t>
            </a:r>
            <a:r>
              <a:rPr lang="en-US" dirty="0">
                <a:latin typeface="Times New Roman"/>
                <a:cs typeface="Times New Roman"/>
              </a:rPr>
              <a:t> and </a:t>
            </a:r>
            <a:r>
              <a:rPr lang="en-US" dirty="0" err="1">
                <a:latin typeface="Times New Roman"/>
                <a:cs typeface="Times New Roman"/>
              </a:rPr>
              <a:t>T</a:t>
            </a:r>
            <a:r>
              <a:rPr lang="en-US" baseline="-25000" dirty="0" err="1">
                <a:latin typeface="Times New Roman"/>
                <a:cs typeface="Times New Roman"/>
              </a:rPr>
              <a:t>v</a:t>
            </a:r>
            <a:r>
              <a:rPr lang="en-US" dirty="0">
                <a:latin typeface="Times New Roman"/>
                <a:cs typeface="Times New Roman"/>
              </a:rPr>
              <a:t> we obtain:</a:t>
            </a:r>
            <a:endParaRPr lang="en-US" sz="2400" dirty="0">
              <a:latin typeface="Times New Roman"/>
              <a:cs typeface="Times New Roman"/>
            </a:endParaRPr>
          </a:p>
        </p:txBody>
      </p:sp>
      <p:sp>
        <p:nvSpPr>
          <p:cNvPr id="722950" name="Text Box 6"/>
          <p:cNvSpPr txBox="1">
            <a:spLocks noChangeArrowheads="1"/>
          </p:cNvSpPr>
          <p:nvPr/>
        </p:nvSpPr>
        <p:spPr bwMode="auto">
          <a:xfrm>
            <a:off x="1280592" y="2132856"/>
            <a:ext cx="33656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TS</a:t>
            </a:r>
            <a:r>
              <a:rPr lang="en-US" baseline="-25000" dirty="0" err="1">
                <a:latin typeface="Times New Roman"/>
                <a:cs typeface="Times New Roman"/>
              </a:rPr>
              <a:t>u</a:t>
            </a:r>
            <a:r>
              <a:rPr lang="en-US" dirty="0">
                <a:latin typeface="Times New Roman"/>
                <a:cs typeface="Times New Roman"/>
              </a:rPr>
              <a:t>=</a:t>
            </a:r>
            <a:r>
              <a:rPr lang="en-US" dirty="0" err="1">
                <a:latin typeface="Times New Roman"/>
                <a:cs typeface="Times New Roman"/>
              </a:rPr>
              <a:t>T</a:t>
            </a:r>
            <a:r>
              <a:rPr lang="en-US" baseline="-25000" dirty="0" err="1">
                <a:latin typeface="Times New Roman"/>
                <a:cs typeface="Times New Roman"/>
              </a:rPr>
              <a:t>u</a:t>
            </a:r>
            <a:r>
              <a:rPr lang="en-US" dirty="0">
                <a:latin typeface="Times New Roman"/>
                <a:cs typeface="Times New Roman"/>
              </a:rPr>
              <a:t>	 </a:t>
            </a:r>
            <a:r>
              <a:rPr lang="en-US" dirty="0" err="1">
                <a:latin typeface="Times New Roman"/>
                <a:cs typeface="Times New Roman"/>
              </a:rPr>
              <a:t>TS</a:t>
            </a:r>
            <a:r>
              <a:rPr lang="en-US" baseline="-25000" dirty="0" err="1">
                <a:latin typeface="Times New Roman"/>
                <a:cs typeface="Times New Roman"/>
              </a:rPr>
              <a:t>v</a:t>
            </a:r>
            <a:r>
              <a:rPr lang="en-US" dirty="0">
                <a:latin typeface="Times New Roman"/>
                <a:cs typeface="Times New Roman"/>
              </a:rPr>
              <a:t>=</a:t>
            </a:r>
            <a:r>
              <a:rPr lang="en-US" dirty="0" err="1">
                <a:latin typeface="Times New Roman"/>
                <a:cs typeface="Times New Roman"/>
              </a:rPr>
              <a:t>T</a:t>
            </a:r>
            <a:r>
              <a:rPr lang="en-US" baseline="-25000" dirty="0" err="1">
                <a:latin typeface="Times New Roman"/>
                <a:cs typeface="Times New Roman"/>
              </a:rPr>
              <a:t>v</a:t>
            </a:r>
            <a:endParaRPr lang="en-US" baseline="-25000" dirty="0">
              <a:latin typeface="Times New Roman"/>
              <a:cs typeface="Times New Roman"/>
            </a:endParaRPr>
          </a:p>
          <a:p>
            <a:endParaRPr lang="en-US" baseline="-25000" dirty="0">
              <a:latin typeface="Times New Roman"/>
              <a:cs typeface="Times New Roman"/>
            </a:endParaRPr>
          </a:p>
          <a:p>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e2</a:t>
            </a:r>
            <a:r>
              <a:rPr lang="en-US" dirty="0">
                <a:latin typeface="Times New Roman"/>
                <a:cs typeface="Times New Roman"/>
              </a:rPr>
              <a:t>={(</a:t>
            </a:r>
            <a:r>
              <a:rPr lang="en-US" dirty="0" err="1">
                <a:latin typeface="Times New Roman"/>
                <a:cs typeface="Times New Roman"/>
              </a:rPr>
              <a:t>t,t,f</a:t>
            </a:r>
            <a:r>
              <a:rPr lang="en-US" dirty="0">
                <a:latin typeface="Times New Roman"/>
                <a:cs typeface="Times New Roman"/>
              </a:rPr>
              <a:t>), (f, t, t)}</a:t>
            </a:r>
          </a:p>
        </p:txBody>
      </p:sp>
      <p:grpSp>
        <p:nvGrpSpPr>
          <p:cNvPr id="2" name="Group 12"/>
          <p:cNvGrpSpPr>
            <a:grpSpLocks/>
          </p:cNvGrpSpPr>
          <p:nvPr/>
        </p:nvGrpSpPr>
        <p:grpSpPr bwMode="auto">
          <a:xfrm>
            <a:off x="4016896" y="4005064"/>
            <a:ext cx="5329634" cy="769938"/>
            <a:chOff x="2325" y="1968"/>
            <a:chExt cx="3099" cy="485"/>
          </a:xfrm>
        </p:grpSpPr>
        <p:sp>
          <p:nvSpPr>
            <p:cNvPr id="310279" name="Text Box 7"/>
            <p:cNvSpPr txBox="1">
              <a:spLocks noChangeArrowheads="1"/>
            </p:cNvSpPr>
            <p:nvPr/>
          </p:nvSpPr>
          <p:spPr bwMode="auto">
            <a:xfrm>
              <a:off x="3153" y="1968"/>
              <a:ext cx="227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t>One possible alternative. Can you think of other alternatives?</a:t>
              </a:r>
            </a:p>
          </p:txBody>
        </p:sp>
        <p:sp>
          <p:nvSpPr>
            <p:cNvPr id="310280" name="Line 11"/>
            <p:cNvSpPr>
              <a:spLocks noChangeShapeType="1"/>
            </p:cNvSpPr>
            <p:nvPr/>
          </p:nvSpPr>
          <p:spPr bwMode="auto">
            <a:xfrm flipH="1">
              <a:off x="2325" y="2240"/>
              <a:ext cx="672" cy="213"/>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22957" name="Text Box 13"/>
          <p:cNvSpPr txBox="1">
            <a:spLocks noChangeArrowheads="1"/>
          </p:cNvSpPr>
          <p:nvPr/>
        </p:nvSpPr>
        <p:spPr bwMode="auto">
          <a:xfrm>
            <a:off x="634463" y="3534246"/>
            <a:ext cx="8445897" cy="239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Next we apply Step 4 to </a:t>
            </a:r>
            <a:r>
              <a:rPr lang="en-US" dirty="0">
                <a:solidFill>
                  <a:srgbClr val="FF0000"/>
                </a:solidFill>
                <a:latin typeface="Times New Roman"/>
                <a:cs typeface="Times New Roman"/>
              </a:rPr>
              <a:t>u</a:t>
            </a:r>
            <a:r>
              <a:rPr lang="en-US" dirty="0">
                <a:latin typeface="Times New Roman"/>
                <a:cs typeface="Times New Roman"/>
              </a:rPr>
              <a:t> and </a:t>
            </a:r>
            <a:r>
              <a:rPr lang="en-US" dirty="0">
                <a:solidFill>
                  <a:srgbClr val="FF0000"/>
                </a:solidFill>
                <a:latin typeface="Times New Roman"/>
                <a:cs typeface="Times New Roman"/>
              </a:rPr>
              <a:t>v</a:t>
            </a:r>
            <a:r>
              <a:rPr lang="en-US" dirty="0">
                <a:latin typeface="Times New Roman"/>
                <a:cs typeface="Times New Roman"/>
              </a:rPr>
              <a:t>. We obtain the following complemented expressions from </a:t>
            </a:r>
            <a:r>
              <a:rPr lang="en-US" dirty="0">
                <a:solidFill>
                  <a:srgbClr val="FF0000"/>
                </a:solidFill>
                <a:latin typeface="Times New Roman"/>
                <a:cs typeface="Times New Roman"/>
              </a:rPr>
              <a:t>u</a:t>
            </a:r>
            <a:r>
              <a:rPr lang="en-US" dirty="0">
                <a:latin typeface="Times New Roman"/>
                <a:cs typeface="Times New Roman"/>
              </a:rPr>
              <a:t> and </a:t>
            </a:r>
            <a:r>
              <a:rPr lang="en-US" dirty="0">
                <a:solidFill>
                  <a:srgbClr val="FF0000"/>
                </a:solidFill>
                <a:latin typeface="Times New Roman"/>
                <a:cs typeface="Times New Roman"/>
              </a:rPr>
              <a:t>v</a:t>
            </a:r>
            <a:r>
              <a:rPr lang="en-US" dirty="0">
                <a:latin typeface="Times New Roman"/>
                <a:cs typeface="Times New Roman"/>
              </a:rPr>
              <a:t>:</a:t>
            </a:r>
          </a:p>
          <a:p>
            <a:pPr>
              <a:lnSpc>
                <a:spcPct val="120000"/>
              </a:lnSpc>
            </a:pPr>
            <a:endParaRPr lang="en-US" dirty="0">
              <a:latin typeface="Times New Roman"/>
              <a:cs typeface="Times New Roman"/>
            </a:endParaRPr>
          </a:p>
          <a:p>
            <a:pPr lvl="2">
              <a:lnSpc>
                <a:spcPct val="120000"/>
              </a:lnSpc>
            </a:pPr>
            <a:r>
              <a:rPr lang="en-US" dirty="0">
                <a:latin typeface="Times New Roman"/>
                <a:cs typeface="Times New Roman"/>
              </a:rPr>
              <a:t>u1=!</a:t>
            </a:r>
            <a:r>
              <a:rPr lang="en-US" dirty="0" err="1">
                <a:latin typeface="Times New Roman"/>
                <a:cs typeface="Times New Roman"/>
              </a:rPr>
              <a:t>bc</a:t>
            </a:r>
            <a:r>
              <a:rPr lang="en-US" dirty="0">
                <a:latin typeface="Times New Roman"/>
                <a:cs typeface="Times New Roman"/>
              </a:rPr>
              <a:t> 		u2=</a:t>
            </a:r>
            <a:r>
              <a:rPr lang="en-US" dirty="0" err="1">
                <a:latin typeface="Times New Roman"/>
                <a:cs typeface="Times New Roman"/>
              </a:rPr>
              <a:t>b!c</a:t>
            </a:r>
            <a:endParaRPr lang="en-US" dirty="0">
              <a:latin typeface="Times New Roman"/>
              <a:cs typeface="Times New Roman"/>
            </a:endParaRPr>
          </a:p>
          <a:p>
            <a:pPr lvl="2">
              <a:lnSpc>
                <a:spcPct val="120000"/>
              </a:lnSpc>
            </a:pPr>
            <a:r>
              <a:rPr lang="en-US" dirty="0">
                <a:latin typeface="Times New Roman"/>
                <a:cs typeface="Times New Roman"/>
              </a:rPr>
              <a:t>v1=</a:t>
            </a:r>
            <a:r>
              <a:rPr lang="en-US" dirty="0" err="1">
                <a:latin typeface="Times New Roman"/>
                <a:cs typeface="Times New Roman"/>
              </a:rPr>
              <a:t>bd</a:t>
            </a:r>
            <a:r>
              <a:rPr lang="en-US" dirty="0">
                <a:latin typeface="Times New Roman"/>
                <a:cs typeface="Times New Roman"/>
              </a:rPr>
              <a:t>		v2=!</a:t>
            </a:r>
            <a:r>
              <a:rPr lang="en-US" dirty="0" err="1">
                <a:latin typeface="Times New Roman"/>
                <a:cs typeface="Times New Roman"/>
              </a:rPr>
              <a:t>b!d</a:t>
            </a:r>
            <a:endParaRPr lang="en-US" sz="2400" dirty="0">
              <a:latin typeface="Times New Roman"/>
              <a:cs typeface="Times New Roman"/>
            </a:endParaRPr>
          </a:p>
        </p:txBody>
      </p:sp>
    </p:spTree>
    <p:extLst>
      <p:ext uri="{BB962C8B-B14F-4D97-AF65-F5344CB8AC3E}">
        <p14:creationId xmlns:p14="http://schemas.microsoft.com/office/powerpoint/2010/main" val="293475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29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29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2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p:bldP spid="722950" grpId="0"/>
      <p:bldP spid="72295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24995" name="Text Box 3"/>
          <p:cNvSpPr txBox="1">
            <a:spLocks noChangeArrowheads="1"/>
          </p:cNvSpPr>
          <p:nvPr/>
        </p:nvSpPr>
        <p:spPr bwMode="auto">
          <a:xfrm>
            <a:off x="560512" y="1772816"/>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Continuing with Step 4 we obtain:</a:t>
            </a:r>
            <a:endParaRPr lang="en-US" sz="2400" dirty="0">
              <a:latin typeface="Times New Roman"/>
              <a:cs typeface="Times New Roman"/>
            </a:endParaRPr>
          </a:p>
        </p:txBody>
      </p:sp>
      <p:sp>
        <p:nvSpPr>
          <p:cNvPr id="724996" name="Text Box 4"/>
          <p:cNvSpPr txBox="1">
            <a:spLocks noChangeArrowheads="1"/>
          </p:cNvSpPr>
          <p:nvPr/>
        </p:nvSpPr>
        <p:spPr bwMode="auto">
          <a:xfrm>
            <a:off x="1098788" y="2484016"/>
            <a:ext cx="8500930"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pPr>
            <a:r>
              <a:rPr lang="en-US">
                <a:latin typeface="Times New Roman"/>
                <a:cs typeface="Times New Roman"/>
              </a:rPr>
              <a:t>F</a:t>
            </a:r>
            <a:r>
              <a:rPr lang="en-US" baseline="-25000">
                <a:latin typeface="Times New Roman"/>
                <a:cs typeface="Times New Roman"/>
              </a:rPr>
              <a:t>u1</a:t>
            </a:r>
            <a:r>
              <a:rPr lang="en-US">
                <a:latin typeface="Times New Roman"/>
                <a:cs typeface="Times New Roman"/>
              </a:rPr>
              <a:t>={(f,t,t), (f,t,f)}	 F</a:t>
            </a:r>
            <a:r>
              <a:rPr lang="en-US" baseline="-25000">
                <a:latin typeface="Times New Roman"/>
                <a:cs typeface="Times New Roman"/>
              </a:rPr>
              <a:t>u2</a:t>
            </a:r>
            <a:r>
              <a:rPr lang="en-US">
                <a:latin typeface="Times New Roman"/>
                <a:cs typeface="Times New Roman"/>
              </a:rPr>
              <a:t>=(t,f,t), (t,f,f)}</a:t>
            </a:r>
          </a:p>
          <a:p>
            <a:pPr>
              <a:lnSpc>
                <a:spcPct val="140000"/>
              </a:lnSpc>
            </a:pPr>
            <a:r>
              <a:rPr lang="en-US">
                <a:latin typeface="Times New Roman"/>
                <a:cs typeface="Times New Roman"/>
              </a:rPr>
              <a:t>F</a:t>
            </a:r>
            <a:r>
              <a:rPr lang="en-US" baseline="-25000">
                <a:latin typeface="Times New Roman"/>
                <a:cs typeface="Times New Roman"/>
              </a:rPr>
              <a:t>v1</a:t>
            </a:r>
            <a:r>
              <a:rPr lang="en-US">
                <a:latin typeface="Times New Roman"/>
                <a:cs typeface="Times New Roman"/>
              </a:rPr>
              <a:t>={(t,t,t), (t,f,t)}	 F</a:t>
            </a:r>
            <a:r>
              <a:rPr lang="en-US" baseline="-25000">
                <a:latin typeface="Times New Roman"/>
                <a:cs typeface="Times New Roman"/>
              </a:rPr>
              <a:t>v2</a:t>
            </a:r>
            <a:r>
              <a:rPr lang="en-US">
                <a:latin typeface="Times New Roman"/>
                <a:cs typeface="Times New Roman"/>
              </a:rPr>
              <a:t>={(f,t,f), (f,f,f)}</a:t>
            </a:r>
          </a:p>
        </p:txBody>
      </p:sp>
      <p:sp>
        <p:nvSpPr>
          <p:cNvPr id="725000" name="Text Box 8"/>
          <p:cNvSpPr txBox="1">
            <a:spLocks noChangeArrowheads="1"/>
          </p:cNvSpPr>
          <p:nvPr/>
        </p:nvSpPr>
        <p:spPr bwMode="auto">
          <a:xfrm>
            <a:off x="634463" y="3822278"/>
            <a:ext cx="8445897" cy="21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Next we apply Step 5 to the </a:t>
            </a:r>
            <a:r>
              <a:rPr lang="en-US" dirty="0">
                <a:solidFill>
                  <a:srgbClr val="FF0000"/>
                </a:solidFill>
                <a:latin typeface="Times New Roman"/>
                <a:cs typeface="Times New Roman"/>
              </a:rPr>
              <a:t>F</a:t>
            </a:r>
            <a:r>
              <a:rPr lang="en-US" dirty="0">
                <a:latin typeface="Times New Roman"/>
                <a:cs typeface="Times New Roman"/>
              </a:rPr>
              <a:t> constraint sets to obtain:</a:t>
            </a:r>
          </a:p>
          <a:p>
            <a:pPr>
              <a:lnSpc>
                <a:spcPct val="120000"/>
              </a:lnSpc>
            </a:pPr>
            <a:endParaRPr lang="en-US" dirty="0">
              <a:latin typeface="Times New Roman"/>
              <a:cs typeface="Times New Roman"/>
            </a:endParaRPr>
          </a:p>
          <a:p>
            <a:pPr lvl="1">
              <a:lnSpc>
                <a:spcPct val="140000"/>
              </a:lnSpc>
            </a:pPr>
            <a:r>
              <a:rPr lang="en-US" dirty="0">
                <a:latin typeface="Times New Roman"/>
                <a:cs typeface="Times New Roman"/>
              </a:rPr>
              <a:t>FS</a:t>
            </a:r>
            <a:r>
              <a:rPr lang="en-US" baseline="-25000" dirty="0">
                <a:latin typeface="Times New Roman"/>
                <a:cs typeface="Times New Roman"/>
              </a:rPr>
              <a:t>u1</a:t>
            </a:r>
            <a:r>
              <a:rPr lang="en-US" dirty="0">
                <a:latin typeface="Times New Roman"/>
                <a:cs typeface="Times New Roman"/>
              </a:rPr>
              <a:t>={(</a:t>
            </a:r>
            <a:r>
              <a:rPr lang="en-US" dirty="0" err="1">
                <a:latin typeface="Times New Roman"/>
                <a:cs typeface="Times New Roman"/>
              </a:rPr>
              <a:t>f,t,f</a:t>
            </a:r>
            <a:r>
              <a:rPr lang="en-US" dirty="0">
                <a:latin typeface="Times New Roman"/>
                <a:cs typeface="Times New Roman"/>
              </a:rPr>
              <a:t>)}	 FS</a:t>
            </a:r>
            <a:r>
              <a:rPr lang="en-US" baseline="-25000" dirty="0">
                <a:latin typeface="Times New Roman"/>
                <a:cs typeface="Times New Roman"/>
              </a:rPr>
              <a:t>u2</a:t>
            </a:r>
            <a:r>
              <a:rPr lang="en-US" dirty="0">
                <a:latin typeface="Times New Roman"/>
                <a:cs typeface="Times New Roman"/>
              </a:rPr>
              <a:t>=(</a:t>
            </a:r>
            <a:r>
              <a:rPr lang="en-US" dirty="0" err="1">
                <a:latin typeface="Times New Roman"/>
                <a:cs typeface="Times New Roman"/>
              </a:rPr>
              <a:t>t,f,t</a:t>
            </a:r>
            <a:r>
              <a:rPr lang="en-US" dirty="0">
                <a:latin typeface="Times New Roman"/>
                <a:cs typeface="Times New Roman"/>
              </a:rPr>
              <a:t>), (</a:t>
            </a:r>
            <a:r>
              <a:rPr lang="en-US" dirty="0" err="1">
                <a:latin typeface="Times New Roman"/>
                <a:cs typeface="Times New Roman"/>
              </a:rPr>
              <a:t>t,f,f</a:t>
            </a:r>
            <a:r>
              <a:rPr lang="en-US" dirty="0">
                <a:latin typeface="Times New Roman"/>
                <a:cs typeface="Times New Roman"/>
              </a:rPr>
              <a:t>)}</a:t>
            </a:r>
          </a:p>
          <a:p>
            <a:pPr lvl="1">
              <a:lnSpc>
                <a:spcPct val="140000"/>
              </a:lnSpc>
            </a:pPr>
            <a:r>
              <a:rPr lang="en-US" dirty="0">
                <a:latin typeface="Times New Roman"/>
                <a:cs typeface="Times New Roman"/>
              </a:rPr>
              <a:t>FS</a:t>
            </a:r>
            <a:r>
              <a:rPr lang="en-US" baseline="-25000" dirty="0">
                <a:latin typeface="Times New Roman"/>
                <a:cs typeface="Times New Roman"/>
              </a:rPr>
              <a:t>v1</a:t>
            </a:r>
            <a:r>
              <a:rPr lang="en-US" dirty="0">
                <a:latin typeface="Times New Roman"/>
                <a:cs typeface="Times New Roman"/>
              </a:rPr>
              <a:t>={(</a:t>
            </a:r>
            <a:r>
              <a:rPr lang="en-US" dirty="0" err="1">
                <a:latin typeface="Times New Roman"/>
                <a:cs typeface="Times New Roman"/>
              </a:rPr>
              <a:t>t,f,t</a:t>
            </a:r>
            <a:r>
              <a:rPr lang="en-US" dirty="0">
                <a:latin typeface="Times New Roman"/>
                <a:cs typeface="Times New Roman"/>
              </a:rPr>
              <a:t>)}	 FS</a:t>
            </a:r>
            <a:r>
              <a:rPr lang="en-US" baseline="-25000" dirty="0">
                <a:latin typeface="Times New Roman"/>
                <a:cs typeface="Times New Roman"/>
              </a:rPr>
              <a:t>v2</a:t>
            </a:r>
            <a:r>
              <a:rPr lang="en-US" dirty="0">
                <a:latin typeface="Times New Roman"/>
                <a:cs typeface="Times New Roman"/>
              </a:rPr>
              <a:t>={(</a:t>
            </a:r>
            <a:r>
              <a:rPr lang="en-US" dirty="0" err="1">
                <a:latin typeface="Times New Roman"/>
                <a:cs typeface="Times New Roman"/>
              </a:rPr>
              <a:t>f,t,f</a:t>
            </a:r>
            <a:r>
              <a:rPr lang="en-US" dirty="0">
                <a:latin typeface="Times New Roman"/>
                <a:cs typeface="Times New Roman"/>
              </a:rPr>
              <a:t>), (</a:t>
            </a:r>
            <a:r>
              <a:rPr lang="en-US" dirty="0" err="1">
                <a:latin typeface="Times New Roman"/>
                <a:cs typeface="Times New Roman"/>
              </a:rPr>
              <a:t>f,f,f</a:t>
            </a:r>
            <a:r>
              <a:rPr lang="en-US" dirty="0">
                <a:latin typeface="Times New Roman"/>
                <a:cs typeface="Times New Roman"/>
              </a:rPr>
              <a:t>)}</a:t>
            </a:r>
          </a:p>
        </p:txBody>
      </p:sp>
    </p:spTree>
    <p:extLst>
      <p:ext uri="{BB962C8B-B14F-4D97-AF65-F5344CB8AC3E}">
        <p14:creationId xmlns:p14="http://schemas.microsoft.com/office/powerpoint/2010/main" val="3881664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4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49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p:bldP spid="724996" grpId="0"/>
      <p:bldP spid="725000"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27043" name="Text Box 3"/>
          <p:cNvSpPr txBox="1">
            <a:spLocks noChangeArrowheads="1"/>
          </p:cNvSpPr>
          <p:nvPr/>
        </p:nvSpPr>
        <p:spPr bwMode="auto">
          <a:xfrm>
            <a:off x="488504" y="1844824"/>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Applying Step 6 to the </a:t>
            </a:r>
            <a:r>
              <a:rPr lang="en-US" dirty="0">
                <a:solidFill>
                  <a:srgbClr val="FF0000"/>
                </a:solidFill>
                <a:latin typeface="Times New Roman"/>
                <a:cs typeface="Times New Roman"/>
              </a:rPr>
              <a:t>FS</a:t>
            </a:r>
            <a:r>
              <a:rPr lang="en-US" dirty="0">
                <a:latin typeface="Times New Roman"/>
                <a:cs typeface="Times New Roman"/>
              </a:rPr>
              <a:t> sets leads to the following</a:t>
            </a:r>
            <a:endParaRPr lang="en-US" sz="2400" dirty="0">
              <a:latin typeface="Times New Roman"/>
              <a:cs typeface="Times New Roman"/>
            </a:endParaRPr>
          </a:p>
        </p:txBody>
      </p:sp>
      <p:sp>
        <p:nvSpPr>
          <p:cNvPr id="727044" name="Text Box 4"/>
          <p:cNvSpPr txBox="1">
            <a:spLocks noChangeArrowheads="1"/>
          </p:cNvSpPr>
          <p:nvPr/>
        </p:nvSpPr>
        <p:spPr bwMode="auto">
          <a:xfrm>
            <a:off x="1018199" y="2556023"/>
            <a:ext cx="3253846"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pPr>
            <a:r>
              <a:rPr lang="en-US" dirty="0">
                <a:latin typeface="Times New Roman"/>
                <a:cs typeface="Times New Roman"/>
              </a:rPr>
              <a:t>S</a:t>
            </a:r>
            <a:r>
              <a:rPr lang="en-US" baseline="30000" dirty="0">
                <a:latin typeface="Times New Roman"/>
                <a:cs typeface="Times New Roman"/>
              </a:rPr>
              <a:t>f</a:t>
            </a:r>
            <a:r>
              <a:rPr lang="en-US" baseline="-25000" dirty="0">
                <a:latin typeface="Times New Roman"/>
                <a:cs typeface="Times New Roman"/>
              </a:rPr>
              <a:t>e2</a:t>
            </a:r>
            <a:r>
              <a:rPr lang="en-US" dirty="0">
                <a:latin typeface="Times New Roman"/>
                <a:cs typeface="Times New Roman"/>
              </a:rPr>
              <a:t>={(</a:t>
            </a:r>
            <a:r>
              <a:rPr lang="en-US" dirty="0" err="1">
                <a:latin typeface="Times New Roman"/>
                <a:cs typeface="Times New Roman"/>
              </a:rPr>
              <a:t>f,t,f</a:t>
            </a:r>
            <a:r>
              <a:rPr lang="en-US" dirty="0">
                <a:latin typeface="Times New Roman"/>
                <a:cs typeface="Times New Roman"/>
              </a:rPr>
              <a:t>), (</a:t>
            </a:r>
            <a:r>
              <a:rPr lang="en-US" dirty="0" err="1">
                <a:latin typeface="Times New Roman"/>
                <a:cs typeface="Times New Roman"/>
              </a:rPr>
              <a:t>t,f,t</a:t>
            </a:r>
            <a:r>
              <a:rPr lang="en-US" dirty="0">
                <a:latin typeface="Times New Roman"/>
                <a:cs typeface="Times New Roman"/>
              </a:rPr>
              <a:t>)</a:t>
            </a:r>
            <a:r>
              <a:rPr lang="en-US" dirty="0" smtClean="0">
                <a:latin typeface="Times New Roman"/>
                <a:cs typeface="Times New Roman"/>
              </a:rPr>
              <a:t>}.</a:t>
            </a:r>
            <a:r>
              <a:rPr lang="en-US" dirty="0">
                <a:latin typeface="Times New Roman"/>
                <a:cs typeface="Times New Roman"/>
              </a:rPr>
              <a:t>	</a:t>
            </a:r>
          </a:p>
        </p:txBody>
      </p:sp>
      <p:sp>
        <p:nvSpPr>
          <p:cNvPr id="727045" name="Text Box 5"/>
          <p:cNvSpPr txBox="1">
            <a:spLocks noChangeArrowheads="1"/>
          </p:cNvSpPr>
          <p:nvPr/>
        </p:nvSpPr>
        <p:spPr bwMode="auto">
          <a:xfrm>
            <a:off x="562455" y="3679772"/>
            <a:ext cx="8445897" cy="15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Combing the true and false constraint sets for</a:t>
            </a:r>
            <a:r>
              <a:rPr lang="en-US" dirty="0">
                <a:solidFill>
                  <a:srgbClr val="FF0000"/>
                </a:solidFill>
                <a:latin typeface="Times New Roman"/>
                <a:cs typeface="Times New Roman"/>
              </a:rPr>
              <a:t> e2 </a:t>
            </a:r>
            <a:r>
              <a:rPr lang="en-US" dirty="0">
                <a:latin typeface="Times New Roman"/>
                <a:cs typeface="Times New Roman"/>
              </a:rPr>
              <a:t>we get:</a:t>
            </a:r>
          </a:p>
          <a:p>
            <a:pPr>
              <a:lnSpc>
                <a:spcPct val="120000"/>
              </a:lnSpc>
            </a:pPr>
            <a:endParaRPr lang="en-US" dirty="0">
              <a:latin typeface="Times New Roman"/>
              <a:cs typeface="Times New Roman"/>
            </a:endParaRPr>
          </a:p>
          <a:p>
            <a:pPr lvl="1">
              <a:lnSpc>
                <a:spcPct val="140000"/>
              </a:lnSpc>
            </a:pPr>
            <a:r>
              <a:rPr lang="en-US" dirty="0">
                <a:latin typeface="Times New Roman"/>
                <a:cs typeface="Times New Roman"/>
              </a:rPr>
              <a:t>S</a:t>
            </a:r>
            <a:r>
              <a:rPr lang="en-US" baseline="-25000" dirty="0">
                <a:latin typeface="Times New Roman"/>
                <a:cs typeface="Times New Roman"/>
              </a:rPr>
              <a:t>e2</a:t>
            </a:r>
            <a:r>
              <a:rPr lang="en-US" dirty="0">
                <a:latin typeface="Times New Roman"/>
                <a:cs typeface="Times New Roman"/>
              </a:rPr>
              <a:t>={(</a:t>
            </a:r>
            <a:r>
              <a:rPr lang="en-US" dirty="0" err="1">
                <a:latin typeface="Times New Roman"/>
                <a:cs typeface="Times New Roman"/>
              </a:rPr>
              <a:t>t,t,f</a:t>
            </a:r>
            <a:r>
              <a:rPr lang="en-US" dirty="0">
                <a:latin typeface="Times New Roman"/>
                <a:cs typeface="Times New Roman"/>
              </a:rPr>
              <a:t>), (f, t, t), {(</a:t>
            </a:r>
            <a:r>
              <a:rPr lang="en-US" dirty="0" err="1">
                <a:latin typeface="Times New Roman"/>
                <a:cs typeface="Times New Roman"/>
              </a:rPr>
              <a:t>f,t,f</a:t>
            </a:r>
            <a:r>
              <a:rPr lang="en-US" dirty="0">
                <a:latin typeface="Times New Roman"/>
                <a:cs typeface="Times New Roman"/>
              </a:rPr>
              <a:t>), (</a:t>
            </a:r>
            <a:r>
              <a:rPr lang="en-US" dirty="0" err="1">
                <a:latin typeface="Times New Roman"/>
                <a:cs typeface="Times New Roman"/>
              </a:rPr>
              <a:t>t,f,t</a:t>
            </a:r>
            <a:r>
              <a:rPr lang="en-US" dirty="0">
                <a:latin typeface="Times New Roman"/>
                <a:cs typeface="Times New Roman"/>
              </a:rPr>
              <a:t>)</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57587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p:bldP spid="727044" grpId="0"/>
      <p:bldP spid="727045"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729091" name="Text Box 3"/>
          <p:cNvSpPr txBox="1">
            <a:spLocks noChangeArrowheads="1"/>
          </p:cNvSpPr>
          <p:nvPr/>
        </p:nvSpPr>
        <p:spPr bwMode="auto">
          <a:xfrm>
            <a:off x="488504" y="1628800"/>
            <a:ext cx="844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New Roman"/>
                <a:cs typeface="Times New Roman"/>
              </a:rPr>
              <a:t>Summary:</a:t>
            </a:r>
            <a:endParaRPr lang="en-US" sz="2400" dirty="0">
              <a:latin typeface="Times New Roman"/>
              <a:cs typeface="Times New Roman"/>
            </a:endParaRPr>
          </a:p>
        </p:txBody>
      </p:sp>
      <p:sp>
        <p:nvSpPr>
          <p:cNvPr id="729094" name="Text Box 6"/>
          <p:cNvSpPr txBox="1">
            <a:spLocks noChangeArrowheads="1"/>
          </p:cNvSpPr>
          <p:nvPr/>
        </p:nvSpPr>
        <p:spPr bwMode="auto">
          <a:xfrm>
            <a:off x="706917" y="2270149"/>
            <a:ext cx="879673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e1</a:t>
            </a:r>
            <a:r>
              <a:rPr lang="en-US" dirty="0">
                <a:latin typeface="Times New Roman"/>
                <a:cs typeface="Times New Roman"/>
              </a:rPr>
              <a:t>={(t)}	S</a:t>
            </a:r>
            <a:r>
              <a:rPr lang="en-US" baseline="30000" dirty="0">
                <a:latin typeface="Times New Roman"/>
                <a:cs typeface="Times New Roman"/>
              </a:rPr>
              <a:t>f</a:t>
            </a:r>
            <a:r>
              <a:rPr lang="en-US" baseline="-25000" dirty="0">
                <a:latin typeface="Times New Roman"/>
                <a:cs typeface="Times New Roman"/>
              </a:rPr>
              <a:t>e1</a:t>
            </a:r>
            <a:r>
              <a:rPr lang="en-US" dirty="0">
                <a:latin typeface="Times New Roman"/>
                <a:cs typeface="Times New Roman"/>
              </a:rPr>
              <a:t>={(f)}		</a:t>
            </a:r>
            <a:r>
              <a:rPr lang="en-US" dirty="0" smtClean="0">
                <a:latin typeface="Times New Roman"/>
                <a:cs typeface="Times New Roman"/>
              </a:rPr>
              <a:t>from </a:t>
            </a:r>
            <a:r>
              <a:rPr lang="en-US" dirty="0">
                <a:latin typeface="Times New Roman"/>
                <a:cs typeface="Times New Roman"/>
              </a:rPr>
              <a:t>BOR-CSET 						</a:t>
            </a:r>
            <a:r>
              <a:rPr lang="en-US" dirty="0" smtClean="0">
                <a:latin typeface="Times New Roman"/>
                <a:cs typeface="Times New Roman"/>
              </a:rPr>
              <a:t>	procedure</a:t>
            </a:r>
            <a:r>
              <a:rPr lang="en-US" dirty="0">
                <a:latin typeface="Times New Roman"/>
                <a:cs typeface="Times New Roman"/>
              </a:rPr>
              <a:t>.</a:t>
            </a:r>
          </a:p>
        </p:txBody>
      </p:sp>
      <p:sp>
        <p:nvSpPr>
          <p:cNvPr id="729095" name="Text Box 7"/>
          <p:cNvSpPr txBox="1">
            <a:spLocks noChangeArrowheads="1"/>
          </p:cNvSpPr>
          <p:nvPr/>
        </p:nvSpPr>
        <p:spPr bwMode="auto">
          <a:xfrm>
            <a:off x="687999" y="3335361"/>
            <a:ext cx="87778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e2</a:t>
            </a:r>
            <a:r>
              <a:rPr lang="en-US" dirty="0">
                <a:latin typeface="Times New Roman"/>
                <a:cs typeface="Times New Roman"/>
              </a:rPr>
              <a:t>={(</a:t>
            </a:r>
            <a:r>
              <a:rPr lang="en-US" dirty="0" err="1">
                <a:latin typeface="Times New Roman"/>
                <a:cs typeface="Times New Roman"/>
              </a:rPr>
              <a:t>t,t,f</a:t>
            </a:r>
            <a:r>
              <a:rPr lang="en-US" dirty="0">
                <a:latin typeface="Times New Roman"/>
                <a:cs typeface="Times New Roman"/>
              </a:rPr>
              <a:t>), (f, t, t)} 	S</a:t>
            </a:r>
            <a:r>
              <a:rPr lang="en-US" baseline="30000" dirty="0">
                <a:latin typeface="Times New Roman"/>
                <a:cs typeface="Times New Roman"/>
              </a:rPr>
              <a:t>f</a:t>
            </a:r>
            <a:r>
              <a:rPr lang="en-US" baseline="-25000" dirty="0">
                <a:latin typeface="Times New Roman"/>
                <a:cs typeface="Times New Roman"/>
              </a:rPr>
              <a:t>e2</a:t>
            </a:r>
            <a:r>
              <a:rPr lang="en-US" dirty="0">
                <a:latin typeface="Times New Roman"/>
                <a:cs typeface="Times New Roman"/>
              </a:rPr>
              <a:t>={(</a:t>
            </a:r>
            <a:r>
              <a:rPr lang="en-US" dirty="0" err="1">
                <a:latin typeface="Times New Roman"/>
                <a:cs typeface="Times New Roman"/>
              </a:rPr>
              <a:t>f,t,f</a:t>
            </a:r>
            <a:r>
              <a:rPr lang="en-US" dirty="0">
                <a:latin typeface="Times New Roman"/>
                <a:cs typeface="Times New Roman"/>
              </a:rPr>
              <a:t>), (</a:t>
            </a:r>
            <a:r>
              <a:rPr lang="en-US" dirty="0" err="1">
                <a:latin typeface="Times New Roman"/>
                <a:cs typeface="Times New Roman"/>
              </a:rPr>
              <a:t>t,f,t</a:t>
            </a:r>
            <a:r>
              <a:rPr lang="en-US" dirty="0">
                <a:latin typeface="Times New Roman"/>
                <a:cs typeface="Times New Roman"/>
              </a:rPr>
              <a:t>)} 	from MI-CSET 							 </a:t>
            </a:r>
            <a:r>
              <a:rPr lang="en-US" dirty="0" smtClean="0">
                <a:latin typeface="Times New Roman"/>
                <a:cs typeface="Times New Roman"/>
              </a:rPr>
              <a:t>              procedure.</a:t>
            </a:r>
            <a:endParaRPr lang="en-US" dirty="0">
              <a:latin typeface="Times New Roman"/>
              <a:cs typeface="Times New Roman"/>
            </a:endParaRPr>
          </a:p>
        </p:txBody>
      </p:sp>
      <p:sp>
        <p:nvSpPr>
          <p:cNvPr id="729096" name="Text Box 8"/>
          <p:cNvSpPr txBox="1">
            <a:spLocks noChangeArrowheads="1"/>
          </p:cNvSpPr>
          <p:nvPr/>
        </p:nvSpPr>
        <p:spPr bwMode="auto">
          <a:xfrm>
            <a:off x="488504" y="4441045"/>
            <a:ext cx="769090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now apply Step 2 of the BOR-CSET procedure to obtain </a:t>
            </a:r>
            <a:r>
              <a:rPr lang="en-US" dirty="0" smtClean="0">
                <a:latin typeface="Times New Roman"/>
                <a:cs typeface="Times New Roman"/>
              </a:rPr>
              <a:t>the constraint </a:t>
            </a:r>
            <a:r>
              <a:rPr lang="en-US" dirty="0">
                <a:latin typeface="Times New Roman"/>
                <a:cs typeface="Times New Roman"/>
              </a:rPr>
              <a:t>set for the entire expression </a:t>
            </a:r>
            <a:r>
              <a:rPr lang="en-US" dirty="0">
                <a:solidFill>
                  <a:srgbClr val="FF0000"/>
                </a:solidFill>
                <a:latin typeface="Times New Roman"/>
                <a:cs typeface="Times New Roman"/>
              </a:rPr>
              <a:t>E</a:t>
            </a:r>
            <a:r>
              <a:rPr lang="en-US" dirty="0">
                <a:latin typeface="Times New Roman"/>
                <a:cs typeface="Times New Roman"/>
              </a:rPr>
              <a:t>.</a:t>
            </a:r>
          </a:p>
        </p:txBody>
      </p:sp>
    </p:spTree>
    <p:extLst>
      <p:ext uri="{BB962C8B-B14F-4D97-AF65-F5344CB8AC3E}">
        <p14:creationId xmlns:p14="http://schemas.microsoft.com/office/powerpoint/2010/main" val="2185794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90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9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p:bldP spid="729094" grpId="0"/>
      <p:bldP spid="729095" grpId="0"/>
      <p:bldP spid="7290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200">
                <a:latin typeface="Tahoma" charset="0"/>
              </a:rPr>
              <a:t>Software reliability: two definitions</a:t>
            </a:r>
            <a:endParaRPr lang="en-US">
              <a:latin typeface="Tahoma" charset="0"/>
            </a:endParaRPr>
          </a:p>
        </p:txBody>
      </p:sp>
      <p:sp>
        <p:nvSpPr>
          <p:cNvPr id="69635" name="Text Box 3"/>
          <p:cNvSpPr txBox="1">
            <a:spLocks noChangeArrowheads="1"/>
          </p:cNvSpPr>
          <p:nvPr/>
        </p:nvSpPr>
        <p:spPr bwMode="auto">
          <a:xfrm>
            <a:off x="848544" y="1916832"/>
            <a:ext cx="799015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dirty="0">
                <a:latin typeface="Times New Roman" charset="0"/>
              </a:rPr>
              <a:t>Software reliability [</a:t>
            </a:r>
            <a:r>
              <a:rPr lang="en-US" dirty="0">
                <a:latin typeface="Times New Roman" charset="0"/>
              </a:rPr>
              <a:t>ANSI/IEEE </a:t>
            </a:r>
            <a:r>
              <a:rPr lang="en-US" dirty="0" err="1">
                <a:latin typeface="Times New Roman" charset="0"/>
              </a:rPr>
              <a:t>Std</a:t>
            </a:r>
            <a:r>
              <a:rPr lang="en-US" dirty="0">
                <a:latin typeface="Times New Roman" charset="0"/>
              </a:rPr>
              <a:t> 729-1983]: is the probability of failure free operation of software over a given time interval and under given conditions.</a:t>
            </a:r>
          </a:p>
        </p:txBody>
      </p:sp>
      <p:sp>
        <p:nvSpPr>
          <p:cNvPr id="69636" name="Text Box 4"/>
          <p:cNvSpPr txBox="1">
            <a:spLocks noChangeArrowheads="1"/>
          </p:cNvSpPr>
          <p:nvPr/>
        </p:nvSpPr>
        <p:spPr bwMode="auto">
          <a:xfrm>
            <a:off x="865742" y="3582120"/>
            <a:ext cx="799015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a:latin typeface="Times New Roman" charset="0"/>
              </a:rPr>
              <a:t>Software reliability</a:t>
            </a:r>
            <a:r>
              <a:rPr lang="en-US">
                <a:latin typeface="Times New Roman" charset="0"/>
              </a:rPr>
              <a:t> is the probability of failure free operation  of software in its intended environment.</a:t>
            </a:r>
          </a:p>
        </p:txBody>
      </p:sp>
    </p:spTree>
    <p:extLst>
      <p:ext uri="{BB962C8B-B14F-4D97-AF65-F5344CB8AC3E}">
        <p14:creationId xmlns:p14="http://schemas.microsoft.com/office/powerpoint/2010/main" val="3689525774"/>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r>
              <a:rPr lang="en-US" sz="3600">
                <a:latin typeface="Arial" charset="0"/>
              </a:rPr>
              <a:t>BOR-MI-CSET: Example (contd.)</a:t>
            </a:r>
            <a:endParaRPr lang="en-US">
              <a:latin typeface="Arial" charset="0"/>
            </a:endParaRPr>
          </a:p>
        </p:txBody>
      </p:sp>
      <p:sp>
        <p:nvSpPr>
          <p:cNvPr id="318467" name="Text Box 4"/>
          <p:cNvSpPr txBox="1">
            <a:spLocks noChangeArrowheads="1"/>
          </p:cNvSpPr>
          <p:nvPr/>
        </p:nvSpPr>
        <p:spPr bwMode="auto">
          <a:xfrm>
            <a:off x="2559051" y="4571579"/>
            <a:ext cx="1332839"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{(t),(f)}	</a:t>
            </a:r>
          </a:p>
        </p:txBody>
      </p:sp>
      <p:sp>
        <p:nvSpPr>
          <p:cNvPr id="318468" name="Text Box 5"/>
          <p:cNvSpPr txBox="1">
            <a:spLocks noChangeArrowheads="1"/>
          </p:cNvSpPr>
          <p:nvPr/>
        </p:nvSpPr>
        <p:spPr bwMode="auto">
          <a:xfrm>
            <a:off x="6026150" y="3682306"/>
            <a:ext cx="3879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{(t,t,f), (f, t, t), (f,t,f), (t,f,t)}</a:t>
            </a:r>
          </a:p>
        </p:txBody>
      </p:sp>
      <p:sp>
        <p:nvSpPr>
          <p:cNvPr id="318469" name="Text Box 7"/>
          <p:cNvSpPr txBox="1">
            <a:spLocks noChangeArrowheads="1"/>
          </p:cNvSpPr>
          <p:nvPr/>
        </p:nvSpPr>
        <p:spPr bwMode="auto">
          <a:xfrm>
            <a:off x="2065471" y="4976391"/>
            <a:ext cx="319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a:t>
            </a:r>
          </a:p>
        </p:txBody>
      </p:sp>
      <p:sp>
        <p:nvSpPr>
          <p:cNvPr id="318470" name="Text Box 12"/>
          <p:cNvSpPr txBox="1">
            <a:spLocks noChangeArrowheads="1"/>
          </p:cNvSpPr>
          <p:nvPr/>
        </p:nvSpPr>
        <p:spPr bwMode="auto">
          <a:xfrm>
            <a:off x="3900487" y="2714204"/>
            <a:ext cx="339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ym typeface="Symbol" charset="0"/>
              </a:rPr>
              <a:t></a:t>
            </a:r>
            <a:endParaRPr lang="en-US"/>
          </a:p>
        </p:txBody>
      </p:sp>
      <p:sp>
        <p:nvSpPr>
          <p:cNvPr id="318471" name="Text Box 26"/>
          <p:cNvSpPr txBox="1">
            <a:spLocks noChangeArrowheads="1"/>
          </p:cNvSpPr>
          <p:nvPr/>
        </p:nvSpPr>
        <p:spPr bwMode="auto">
          <a:xfrm>
            <a:off x="4808984" y="5949280"/>
            <a:ext cx="210846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Apply  MI-CSET</a:t>
            </a:r>
          </a:p>
        </p:txBody>
      </p:sp>
      <p:grpSp>
        <p:nvGrpSpPr>
          <p:cNvPr id="318472" name="Group 31"/>
          <p:cNvGrpSpPr>
            <a:grpSpLocks/>
          </p:cNvGrpSpPr>
          <p:nvPr/>
        </p:nvGrpSpPr>
        <p:grpSpPr bwMode="auto">
          <a:xfrm>
            <a:off x="4027753" y="3677816"/>
            <a:ext cx="3700992" cy="1857374"/>
            <a:chOff x="2342" y="2130"/>
            <a:chExt cx="2152" cy="1170"/>
          </a:xfrm>
        </p:grpSpPr>
        <p:grpSp>
          <p:nvGrpSpPr>
            <p:cNvPr id="318483" name="Group 28"/>
            <p:cNvGrpSpPr>
              <a:grpSpLocks/>
            </p:cNvGrpSpPr>
            <p:nvPr/>
          </p:nvGrpSpPr>
          <p:grpSpPr bwMode="auto">
            <a:xfrm>
              <a:off x="2342" y="2514"/>
              <a:ext cx="2152" cy="786"/>
              <a:chOff x="2342" y="2514"/>
              <a:chExt cx="2152" cy="786"/>
            </a:xfrm>
          </p:grpSpPr>
          <p:grpSp>
            <p:nvGrpSpPr>
              <p:cNvPr id="318487" name="Group 17"/>
              <p:cNvGrpSpPr>
                <a:grpSpLocks/>
              </p:cNvGrpSpPr>
              <p:nvPr/>
            </p:nvGrpSpPr>
            <p:grpSpPr bwMode="auto">
              <a:xfrm>
                <a:off x="2342" y="2514"/>
                <a:ext cx="858" cy="785"/>
                <a:chOff x="2342" y="2504"/>
                <a:chExt cx="858" cy="785"/>
              </a:xfrm>
            </p:grpSpPr>
            <p:grpSp>
              <p:nvGrpSpPr>
                <p:cNvPr id="318495" name="Group 14"/>
                <p:cNvGrpSpPr>
                  <a:grpSpLocks/>
                </p:cNvGrpSpPr>
                <p:nvPr/>
              </p:nvGrpSpPr>
              <p:grpSpPr bwMode="auto">
                <a:xfrm>
                  <a:off x="2342" y="3037"/>
                  <a:ext cx="858" cy="252"/>
                  <a:chOff x="2342" y="3037"/>
                  <a:chExt cx="858" cy="252"/>
                </a:xfrm>
              </p:grpSpPr>
              <p:sp>
                <p:nvSpPr>
                  <p:cNvPr id="318499" name="Text Box 8"/>
                  <p:cNvSpPr txBox="1">
                    <a:spLocks noChangeArrowheads="1"/>
                  </p:cNvSpPr>
                  <p:nvPr/>
                </p:nvSpPr>
                <p:spPr bwMode="auto">
                  <a:xfrm>
                    <a:off x="2342" y="3037"/>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a:t>
                    </a:r>
                  </a:p>
                </p:txBody>
              </p:sp>
              <p:sp>
                <p:nvSpPr>
                  <p:cNvPr id="318500" name="Text Box 9"/>
                  <p:cNvSpPr txBox="1">
                    <a:spLocks noChangeArrowheads="1"/>
                  </p:cNvSpPr>
                  <p:nvPr/>
                </p:nvSpPr>
                <p:spPr bwMode="auto">
                  <a:xfrm>
                    <a:off x="3024" y="3037"/>
                    <a:ext cx="1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c</a:t>
                    </a:r>
                  </a:p>
                </p:txBody>
              </p:sp>
            </p:grpSp>
            <p:sp>
              <p:nvSpPr>
                <p:cNvPr id="318496" name="Text Box 13"/>
                <p:cNvSpPr txBox="1">
                  <a:spLocks noChangeArrowheads="1"/>
                </p:cNvSpPr>
                <p:nvPr/>
              </p:nvSpPr>
              <p:spPr bwMode="auto">
                <a:xfrm>
                  <a:off x="2672" y="2504"/>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ym typeface="Symbol" charset="0"/>
                    </a:rPr>
                    <a:t></a:t>
                  </a:r>
                </a:p>
              </p:txBody>
            </p:sp>
            <p:sp>
              <p:nvSpPr>
                <p:cNvPr id="318497" name="Line 15"/>
                <p:cNvSpPr>
                  <a:spLocks noChangeShapeType="1"/>
                </p:cNvSpPr>
                <p:nvPr/>
              </p:nvSpPr>
              <p:spPr bwMode="auto">
                <a:xfrm flipH="1">
                  <a:off x="2517" y="2688"/>
                  <a:ext cx="246" cy="3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498" name="Line 16"/>
                <p:cNvSpPr>
                  <a:spLocks noChangeShapeType="1"/>
                </p:cNvSpPr>
                <p:nvPr/>
              </p:nvSpPr>
              <p:spPr bwMode="auto">
                <a:xfrm>
                  <a:off x="2805" y="2688"/>
                  <a:ext cx="246" cy="3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488" name="Group 19"/>
              <p:cNvGrpSpPr>
                <a:grpSpLocks/>
              </p:cNvGrpSpPr>
              <p:nvPr/>
            </p:nvGrpSpPr>
            <p:grpSpPr bwMode="auto">
              <a:xfrm>
                <a:off x="3622" y="2515"/>
                <a:ext cx="872" cy="785"/>
                <a:chOff x="2342" y="2504"/>
                <a:chExt cx="872" cy="785"/>
              </a:xfrm>
            </p:grpSpPr>
            <p:grpSp>
              <p:nvGrpSpPr>
                <p:cNvPr id="318489" name="Group 20"/>
                <p:cNvGrpSpPr>
                  <a:grpSpLocks/>
                </p:cNvGrpSpPr>
                <p:nvPr/>
              </p:nvGrpSpPr>
              <p:grpSpPr bwMode="auto">
                <a:xfrm>
                  <a:off x="2342" y="3037"/>
                  <a:ext cx="872" cy="252"/>
                  <a:chOff x="2342" y="3037"/>
                  <a:chExt cx="872" cy="252"/>
                </a:xfrm>
              </p:grpSpPr>
              <p:sp>
                <p:nvSpPr>
                  <p:cNvPr id="318493" name="Text Box 21"/>
                  <p:cNvSpPr txBox="1">
                    <a:spLocks noChangeArrowheads="1"/>
                  </p:cNvSpPr>
                  <p:nvPr/>
                </p:nvSpPr>
                <p:spPr bwMode="auto">
                  <a:xfrm>
                    <a:off x="2342" y="3037"/>
                    <a:ext cx="2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a:t>
                    </a:r>
                  </a:p>
                </p:txBody>
              </p:sp>
              <p:sp>
                <p:nvSpPr>
                  <p:cNvPr id="318494" name="Text Box 22"/>
                  <p:cNvSpPr txBox="1">
                    <a:spLocks noChangeArrowheads="1"/>
                  </p:cNvSpPr>
                  <p:nvPr/>
                </p:nvSpPr>
                <p:spPr bwMode="auto">
                  <a:xfrm>
                    <a:off x="3024" y="3037"/>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d</a:t>
                    </a:r>
                  </a:p>
                </p:txBody>
              </p:sp>
            </p:grpSp>
            <p:sp>
              <p:nvSpPr>
                <p:cNvPr id="318490" name="Text Box 23"/>
                <p:cNvSpPr txBox="1">
                  <a:spLocks noChangeArrowheads="1"/>
                </p:cNvSpPr>
                <p:nvPr/>
              </p:nvSpPr>
              <p:spPr bwMode="auto">
                <a:xfrm>
                  <a:off x="2672" y="2504"/>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ym typeface="Symbol" charset="0"/>
                    </a:rPr>
                    <a:t></a:t>
                  </a:r>
                </a:p>
              </p:txBody>
            </p:sp>
            <p:sp>
              <p:nvSpPr>
                <p:cNvPr id="318491" name="Line 24"/>
                <p:cNvSpPr>
                  <a:spLocks noChangeShapeType="1"/>
                </p:cNvSpPr>
                <p:nvPr/>
              </p:nvSpPr>
              <p:spPr bwMode="auto">
                <a:xfrm flipH="1">
                  <a:off x="2517" y="2688"/>
                  <a:ext cx="246" cy="3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492" name="Line 25"/>
                <p:cNvSpPr>
                  <a:spLocks noChangeShapeType="1"/>
                </p:cNvSpPr>
                <p:nvPr/>
              </p:nvSpPr>
              <p:spPr bwMode="auto">
                <a:xfrm>
                  <a:off x="2805" y="2688"/>
                  <a:ext cx="246" cy="3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18484" name="Text Box 27"/>
            <p:cNvSpPr txBox="1">
              <a:spLocks noChangeArrowheads="1"/>
            </p:cNvSpPr>
            <p:nvPr/>
          </p:nvSpPr>
          <p:spPr bwMode="auto">
            <a:xfrm>
              <a:off x="3319" y="2130"/>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ym typeface="Symbol" charset="0"/>
                </a:rPr>
                <a:t></a:t>
              </a:r>
              <a:endParaRPr lang="en-US"/>
            </a:p>
          </p:txBody>
        </p:sp>
        <p:sp>
          <p:nvSpPr>
            <p:cNvPr id="318485" name="Line 29"/>
            <p:cNvSpPr>
              <a:spLocks noChangeShapeType="1"/>
            </p:cNvSpPr>
            <p:nvPr/>
          </p:nvSpPr>
          <p:spPr bwMode="auto">
            <a:xfrm flipH="1">
              <a:off x="2869" y="2293"/>
              <a:ext cx="544" cy="31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486" name="Line 30"/>
            <p:cNvSpPr>
              <a:spLocks noChangeShapeType="1"/>
            </p:cNvSpPr>
            <p:nvPr/>
          </p:nvSpPr>
          <p:spPr bwMode="auto">
            <a:xfrm>
              <a:off x="3435" y="2304"/>
              <a:ext cx="565" cy="25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18473" name="Line 32"/>
          <p:cNvSpPr>
            <a:spLocks noChangeShapeType="1"/>
          </p:cNvSpPr>
          <p:nvPr/>
        </p:nvSpPr>
        <p:spPr bwMode="auto">
          <a:xfrm flipH="1">
            <a:off x="2421467" y="3022178"/>
            <a:ext cx="1595967" cy="1930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474" name="Line 33"/>
          <p:cNvSpPr>
            <a:spLocks noChangeShapeType="1"/>
          </p:cNvSpPr>
          <p:nvPr/>
        </p:nvSpPr>
        <p:spPr bwMode="auto">
          <a:xfrm>
            <a:off x="4055269" y="3022179"/>
            <a:ext cx="1742150" cy="7461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8475" name="AutoShape 34"/>
          <p:cNvSpPr>
            <a:spLocks/>
          </p:cNvSpPr>
          <p:nvPr/>
        </p:nvSpPr>
        <p:spPr bwMode="auto">
          <a:xfrm rot="-5400000">
            <a:off x="5776781" y="3910914"/>
            <a:ext cx="185738" cy="3577167"/>
          </a:xfrm>
          <a:prstGeom prst="leftBrace">
            <a:avLst>
              <a:gd name="adj1" fmla="val 148148"/>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8476" name="Text Box 37"/>
          <p:cNvSpPr txBox="1">
            <a:spLocks noChangeArrowheads="1"/>
          </p:cNvSpPr>
          <p:nvPr/>
        </p:nvSpPr>
        <p:spPr bwMode="auto">
          <a:xfrm>
            <a:off x="1812661" y="4628729"/>
            <a:ext cx="713714"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N1</a:t>
            </a:r>
          </a:p>
        </p:txBody>
      </p:sp>
      <p:sp>
        <p:nvSpPr>
          <p:cNvPr id="318477" name="Text Box 38"/>
          <p:cNvSpPr txBox="1">
            <a:spLocks noChangeArrowheads="1"/>
          </p:cNvSpPr>
          <p:nvPr/>
        </p:nvSpPr>
        <p:spPr bwMode="auto">
          <a:xfrm>
            <a:off x="5902326" y="3238078"/>
            <a:ext cx="713714"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N2</a:t>
            </a:r>
          </a:p>
        </p:txBody>
      </p:sp>
      <p:sp>
        <p:nvSpPr>
          <p:cNvPr id="318478" name="Text Box 39"/>
          <p:cNvSpPr txBox="1">
            <a:spLocks noChangeArrowheads="1"/>
          </p:cNvSpPr>
          <p:nvPr/>
        </p:nvSpPr>
        <p:spPr bwMode="auto">
          <a:xfrm>
            <a:off x="4106863" y="2391941"/>
            <a:ext cx="713714"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N3</a:t>
            </a:r>
          </a:p>
        </p:txBody>
      </p:sp>
      <p:sp>
        <p:nvSpPr>
          <p:cNvPr id="318479" name="Text Box 40"/>
          <p:cNvSpPr txBox="1">
            <a:spLocks noChangeArrowheads="1"/>
          </p:cNvSpPr>
          <p:nvPr/>
        </p:nvSpPr>
        <p:spPr bwMode="auto">
          <a:xfrm>
            <a:off x="4261644" y="2726631"/>
            <a:ext cx="5317596"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{(t,t,t,f), (t,f,t,t), (f,t,t,f),(t,f,t,f),(t,t,f,t)}</a:t>
            </a:r>
          </a:p>
        </p:txBody>
      </p:sp>
      <p:sp>
        <p:nvSpPr>
          <p:cNvPr id="318480" name="Text Box 41"/>
          <p:cNvSpPr txBox="1">
            <a:spLocks noChangeArrowheads="1"/>
          </p:cNvSpPr>
          <p:nvPr/>
        </p:nvSpPr>
        <p:spPr bwMode="auto">
          <a:xfrm>
            <a:off x="4376936" y="1268760"/>
            <a:ext cx="487732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sz="1800" dirty="0">
                <a:solidFill>
                  <a:schemeClr val="hlink"/>
                </a:solidFill>
                <a:latin typeface="Times New Roman"/>
                <a:cs typeface="Times New Roman"/>
              </a:rPr>
              <a:t>Obtained by applying Step 2 of BOR-CSET to an AND node.</a:t>
            </a:r>
          </a:p>
        </p:txBody>
      </p:sp>
      <p:sp>
        <p:nvSpPr>
          <p:cNvPr id="318481" name="Text Box 42"/>
          <p:cNvSpPr txBox="1">
            <a:spLocks noChangeArrowheads="1"/>
          </p:cNvSpPr>
          <p:nvPr/>
        </p:nvSpPr>
        <p:spPr bwMode="auto">
          <a:xfrm>
            <a:off x="0" y="1772816"/>
            <a:ext cx="1916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N3</a:t>
            </a:r>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N1 </a:t>
            </a:r>
            <a:r>
              <a:rPr lang="en-US" dirty="0">
                <a:latin typeface="Times New Roman"/>
                <a:cs typeface="Times New Roman"/>
                <a:sym typeface="Symbol" charset="0"/>
              </a:rPr>
              <a:t> </a:t>
            </a:r>
            <a:r>
              <a:rPr lang="en-US" dirty="0">
                <a:latin typeface="Times New Roman"/>
                <a:cs typeface="Times New Roman"/>
              </a:rPr>
              <a:t>S</a:t>
            </a:r>
            <a:r>
              <a:rPr lang="en-US" baseline="30000" dirty="0">
                <a:latin typeface="Times New Roman"/>
                <a:cs typeface="Times New Roman"/>
              </a:rPr>
              <a:t>t</a:t>
            </a:r>
            <a:r>
              <a:rPr lang="en-US" baseline="-25000" dirty="0">
                <a:latin typeface="Times New Roman"/>
                <a:cs typeface="Times New Roman"/>
              </a:rPr>
              <a:t>N22</a:t>
            </a:r>
          </a:p>
        </p:txBody>
      </p:sp>
      <p:sp>
        <p:nvSpPr>
          <p:cNvPr id="318482" name="Text Box 43"/>
          <p:cNvSpPr txBox="1">
            <a:spLocks noChangeArrowheads="1"/>
          </p:cNvSpPr>
          <p:nvPr/>
        </p:nvSpPr>
        <p:spPr bwMode="auto">
          <a:xfrm>
            <a:off x="0" y="2418929"/>
            <a:ext cx="421349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S</a:t>
            </a:r>
            <a:r>
              <a:rPr lang="en-US" baseline="30000">
                <a:latin typeface="Times New Roman"/>
                <a:cs typeface="Times New Roman"/>
              </a:rPr>
              <a:t>f</a:t>
            </a:r>
            <a:r>
              <a:rPr lang="en-US" baseline="-25000">
                <a:latin typeface="Times New Roman"/>
                <a:cs typeface="Times New Roman"/>
              </a:rPr>
              <a:t>N3</a:t>
            </a:r>
            <a:r>
              <a:rPr lang="en-US">
                <a:latin typeface="Times New Roman"/>
                <a:cs typeface="Times New Roman"/>
              </a:rPr>
              <a:t>=(S</a:t>
            </a:r>
            <a:r>
              <a:rPr lang="en-US" baseline="30000">
                <a:latin typeface="Times New Roman"/>
                <a:cs typeface="Times New Roman"/>
              </a:rPr>
              <a:t>f</a:t>
            </a:r>
            <a:r>
              <a:rPr lang="en-US" baseline="-25000">
                <a:latin typeface="Times New Roman"/>
                <a:cs typeface="Times New Roman"/>
              </a:rPr>
              <a:t>N1 </a:t>
            </a:r>
            <a:r>
              <a:rPr lang="en-US">
                <a:latin typeface="Times New Roman"/>
                <a:cs typeface="Times New Roman"/>
                <a:sym typeface="Symbol" charset="0"/>
              </a:rPr>
              <a:t> </a:t>
            </a:r>
            <a:r>
              <a:rPr lang="en-US">
                <a:latin typeface="Times New Roman"/>
                <a:cs typeface="Times New Roman"/>
              </a:rPr>
              <a:t>{t2})</a:t>
            </a:r>
            <a:r>
              <a:rPr lang="en-US">
                <a:latin typeface="Times New Roman"/>
                <a:cs typeface="Times New Roman"/>
                <a:sym typeface="Symbol" charset="0"/>
              </a:rPr>
              <a:t>({t1}</a:t>
            </a:r>
            <a:r>
              <a:rPr lang="en-US" baseline="-25000">
                <a:latin typeface="Times New Roman"/>
                <a:cs typeface="Times New Roman"/>
              </a:rPr>
              <a:t> </a:t>
            </a:r>
            <a:r>
              <a:rPr lang="en-US">
                <a:latin typeface="Times New Roman"/>
                <a:cs typeface="Times New Roman"/>
                <a:sym typeface="Symbol" charset="0"/>
              </a:rPr>
              <a:t> </a:t>
            </a:r>
            <a:r>
              <a:rPr lang="en-US">
                <a:latin typeface="Times New Roman"/>
                <a:cs typeface="Times New Roman"/>
              </a:rPr>
              <a:t>S</a:t>
            </a:r>
            <a:r>
              <a:rPr lang="en-US" baseline="30000">
                <a:latin typeface="Times New Roman"/>
                <a:cs typeface="Times New Roman"/>
              </a:rPr>
              <a:t>f</a:t>
            </a:r>
            <a:r>
              <a:rPr lang="en-US" baseline="-25000">
                <a:latin typeface="Times New Roman"/>
                <a:cs typeface="Times New Roman"/>
              </a:rPr>
              <a:t>N2</a:t>
            </a:r>
            <a:r>
              <a:rPr lang="en-US">
                <a:latin typeface="Times New Roman"/>
                <a:cs typeface="Times New Roman"/>
              </a:rPr>
              <a:t>)</a:t>
            </a:r>
            <a:endParaRPr lang="en-US" baseline="-25000">
              <a:latin typeface="Times New Roman"/>
              <a:cs typeface="Times New Roman"/>
            </a:endParaRPr>
          </a:p>
        </p:txBody>
      </p:sp>
    </p:spTree>
    <p:extLst>
      <p:ext uri="{BB962C8B-B14F-4D97-AF65-F5344CB8AC3E}">
        <p14:creationId xmlns:p14="http://schemas.microsoft.com/office/powerpoint/2010/main" val="2393314293"/>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r>
              <a:rPr lang="en-US" sz="3600" dirty="0" smtClean="0">
                <a:latin typeface="Arial" charset="0"/>
              </a:rPr>
              <a:t>Summary</a:t>
            </a:r>
            <a:endParaRPr lang="en-US" dirty="0">
              <a:latin typeface="Arial" charset="0"/>
            </a:endParaRPr>
          </a:p>
        </p:txBody>
      </p:sp>
      <p:sp>
        <p:nvSpPr>
          <p:cNvPr id="322563" name="Text Box 4"/>
          <p:cNvSpPr txBox="1">
            <a:spLocks noChangeArrowheads="1"/>
          </p:cNvSpPr>
          <p:nvPr/>
        </p:nvSpPr>
        <p:spPr bwMode="auto">
          <a:xfrm>
            <a:off x="951046" y="2005275"/>
            <a:ext cx="849233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Most requirements contain conditions under which functions are to be executed. Predicate testing procedures covered are excellent means to generate tests to ensure that each condition is tested adequately.</a:t>
            </a:r>
          </a:p>
        </p:txBody>
      </p:sp>
    </p:spTree>
    <p:extLst>
      <p:ext uri="{BB962C8B-B14F-4D97-AF65-F5344CB8AC3E}">
        <p14:creationId xmlns:p14="http://schemas.microsoft.com/office/powerpoint/2010/main" val="4293787412"/>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r>
              <a:rPr lang="en-US" sz="3600">
                <a:latin typeface="Arial" charset="0"/>
              </a:rPr>
              <a:t>Summary (contd.)</a:t>
            </a:r>
            <a:endParaRPr lang="en-US">
              <a:latin typeface="Arial" charset="0"/>
            </a:endParaRPr>
          </a:p>
        </p:txBody>
      </p:sp>
      <p:sp>
        <p:nvSpPr>
          <p:cNvPr id="739331" name="Text Box 3"/>
          <p:cNvSpPr txBox="1">
            <a:spLocks noChangeArrowheads="1"/>
          </p:cNvSpPr>
          <p:nvPr/>
        </p:nvSpPr>
        <p:spPr bwMode="auto">
          <a:xfrm>
            <a:off x="920552" y="1556792"/>
            <a:ext cx="8492331"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Usually one would combine equivalence partitioning, boundary value analysis, and predicate testing procedures to generate tests for a requirement of the following type:</a:t>
            </a:r>
            <a:endParaRPr lang="en-US" dirty="0">
              <a:solidFill>
                <a:schemeClr val="hlink"/>
              </a:solidFill>
              <a:latin typeface="Times New Roman"/>
              <a:cs typeface="Times New Roman"/>
            </a:endParaRPr>
          </a:p>
          <a:p>
            <a:pPr>
              <a:lnSpc>
                <a:spcPts val="3600"/>
              </a:lnSpc>
              <a:spcBef>
                <a:spcPct val="50000"/>
              </a:spcBef>
            </a:pPr>
            <a:r>
              <a:rPr lang="en-US" dirty="0">
                <a:solidFill>
                  <a:schemeClr val="hlink"/>
                </a:solidFill>
                <a:latin typeface="Times New Roman"/>
                <a:cs typeface="Times New Roman"/>
              </a:rPr>
              <a:t>	</a:t>
            </a:r>
            <a:r>
              <a:rPr lang="en-US" dirty="0">
                <a:latin typeface="Times New Roman"/>
                <a:cs typeface="Times New Roman"/>
              </a:rPr>
              <a:t>if </a:t>
            </a:r>
            <a:r>
              <a:rPr lang="en-US" dirty="0">
                <a:solidFill>
                  <a:schemeClr val="hlink"/>
                </a:solidFill>
                <a:latin typeface="Times New Roman"/>
                <a:cs typeface="Times New Roman"/>
              </a:rPr>
              <a:t>condition</a:t>
            </a:r>
            <a:r>
              <a:rPr lang="en-US" dirty="0">
                <a:latin typeface="Times New Roman"/>
                <a:cs typeface="Times New Roman"/>
              </a:rPr>
              <a:t> then </a:t>
            </a:r>
            <a:r>
              <a:rPr lang="en-US" dirty="0">
                <a:solidFill>
                  <a:schemeClr val="hlink"/>
                </a:solidFill>
                <a:latin typeface="Times New Roman"/>
                <a:cs typeface="Times New Roman"/>
              </a:rPr>
              <a:t>action 1, action 2, …action n</a:t>
            </a:r>
            <a:r>
              <a:rPr lang="en-US" dirty="0">
                <a:latin typeface="Times New Roman"/>
                <a:cs typeface="Times New Roman"/>
              </a:rPr>
              <a:t>;</a:t>
            </a:r>
            <a:endParaRPr lang="en-US" sz="1800" dirty="0">
              <a:solidFill>
                <a:schemeClr val="hlink"/>
              </a:solidFill>
              <a:latin typeface="Times New Roman"/>
              <a:cs typeface="Times New Roman"/>
            </a:endParaRPr>
          </a:p>
        </p:txBody>
      </p:sp>
      <p:grpSp>
        <p:nvGrpSpPr>
          <p:cNvPr id="2" name="Group 9"/>
          <p:cNvGrpSpPr>
            <a:grpSpLocks/>
          </p:cNvGrpSpPr>
          <p:nvPr/>
        </p:nvGrpSpPr>
        <p:grpSpPr bwMode="auto">
          <a:xfrm>
            <a:off x="920552" y="3822281"/>
            <a:ext cx="2577969" cy="862013"/>
            <a:chOff x="508" y="2602"/>
            <a:chExt cx="1499" cy="543"/>
          </a:xfrm>
        </p:grpSpPr>
        <p:sp>
          <p:nvSpPr>
            <p:cNvPr id="324617" name="Text Box 4"/>
            <p:cNvSpPr txBox="1">
              <a:spLocks noChangeArrowheads="1"/>
            </p:cNvSpPr>
            <p:nvPr/>
          </p:nvSpPr>
          <p:spPr bwMode="auto">
            <a:xfrm>
              <a:off x="508" y="2893"/>
              <a:ext cx="14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Apply predicate testing</a:t>
              </a:r>
            </a:p>
          </p:txBody>
        </p:sp>
        <p:sp>
          <p:nvSpPr>
            <p:cNvPr id="324618" name="Line 6"/>
            <p:cNvSpPr>
              <a:spLocks noChangeShapeType="1"/>
            </p:cNvSpPr>
            <p:nvPr/>
          </p:nvSpPr>
          <p:spPr bwMode="auto">
            <a:xfrm flipV="1">
              <a:off x="1472" y="2602"/>
              <a:ext cx="107" cy="32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latin typeface="Times New Roman"/>
                <a:cs typeface="Times New Roman"/>
              </a:endParaRPr>
            </a:p>
          </p:txBody>
        </p:sp>
      </p:grpSp>
      <p:grpSp>
        <p:nvGrpSpPr>
          <p:cNvPr id="3" name="Group 10"/>
          <p:cNvGrpSpPr>
            <a:grpSpLocks/>
          </p:cNvGrpSpPr>
          <p:nvPr/>
        </p:nvGrpSpPr>
        <p:grpSpPr bwMode="auto">
          <a:xfrm>
            <a:off x="3728864" y="3646068"/>
            <a:ext cx="5149056" cy="2135188"/>
            <a:chOff x="2407" y="2481"/>
            <a:chExt cx="2994" cy="1345"/>
          </a:xfrm>
        </p:grpSpPr>
        <p:sp>
          <p:nvSpPr>
            <p:cNvPr id="324614" name="Text Box 5"/>
            <p:cNvSpPr txBox="1">
              <a:spLocks noChangeArrowheads="1"/>
            </p:cNvSpPr>
            <p:nvPr/>
          </p:nvSpPr>
          <p:spPr bwMode="auto">
            <a:xfrm>
              <a:off x="2407" y="3202"/>
              <a:ext cx="299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Apply eq. partitioning, BVA, and predicate testing if there are nested conditions.</a:t>
              </a:r>
            </a:p>
          </p:txBody>
        </p:sp>
        <p:sp>
          <p:nvSpPr>
            <p:cNvPr id="324615" name="AutoShape 7"/>
            <p:cNvSpPr>
              <a:spLocks/>
            </p:cNvSpPr>
            <p:nvPr/>
          </p:nvSpPr>
          <p:spPr bwMode="auto">
            <a:xfrm rot="-5400000">
              <a:off x="3403" y="1526"/>
              <a:ext cx="64" cy="1973"/>
            </a:xfrm>
            <a:prstGeom prst="leftBrace">
              <a:avLst>
                <a:gd name="adj1" fmla="val 256901"/>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nSpc>
                  <a:spcPts val="3600"/>
                </a:lnSpc>
              </a:pPr>
              <a:endParaRPr lang="en-US">
                <a:latin typeface="Times New Roman"/>
                <a:cs typeface="Times New Roman"/>
              </a:endParaRPr>
            </a:p>
          </p:txBody>
        </p:sp>
        <p:sp>
          <p:nvSpPr>
            <p:cNvPr id="324616" name="Line 8"/>
            <p:cNvSpPr>
              <a:spLocks noChangeShapeType="1"/>
            </p:cNvSpPr>
            <p:nvPr/>
          </p:nvSpPr>
          <p:spPr bwMode="auto">
            <a:xfrm flipV="1">
              <a:off x="3477" y="2592"/>
              <a:ext cx="0" cy="50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New Roman"/>
                <a:cs typeface="Times New Roman"/>
              </a:endParaRPr>
            </a:p>
          </p:txBody>
        </p:sp>
      </p:grpSp>
    </p:spTree>
    <p:extLst>
      <p:ext uri="{BB962C8B-B14F-4D97-AF65-F5344CB8AC3E}">
        <p14:creationId xmlns:p14="http://schemas.microsoft.com/office/powerpoint/2010/main" val="3884342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93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5</a:t>
            </a:r>
            <a:endParaRPr lang="en-GB" sz="3200" dirty="0" smtClean="0"/>
          </a:p>
        </p:txBody>
      </p:sp>
      <p:sp>
        <p:nvSpPr>
          <p:cNvPr id="6147" name="Rectangle 3"/>
          <p:cNvSpPr>
            <a:spLocks noGrp="1" noChangeArrowheads="1"/>
          </p:cNvSpPr>
          <p:nvPr>
            <p:ph type="body" idx="4294967295"/>
          </p:nvPr>
        </p:nvSpPr>
        <p:spPr>
          <a:xfrm>
            <a:off x="709613" y="1989138"/>
            <a:ext cx="8486775" cy="923925"/>
          </a:xfrm>
        </p:spPr>
        <p:txBody>
          <a:bodyPr/>
          <a:lstStyle/>
          <a:p>
            <a:pPr marL="0" indent="0" algn="ctr" eaLnBrk="1" hangingPunct="1">
              <a:spcBef>
                <a:spcPct val="40000"/>
              </a:spcBef>
              <a:buNone/>
            </a:pPr>
            <a:r>
              <a:rPr kumimoji="1" lang="en-US" sz="3200" dirty="0">
                <a:latin typeface="Arial" charset="0"/>
              </a:rPr>
              <a:t>Test </a:t>
            </a:r>
            <a:r>
              <a:rPr kumimoji="1" lang="en-US" sz="3200" dirty="0" smtClean="0">
                <a:latin typeface="Arial" charset="0"/>
              </a:rPr>
              <a:t>Generation from </a:t>
            </a:r>
            <a:r>
              <a:rPr kumimoji="1" lang="en-US" sz="3200" dirty="0">
                <a:latin typeface="Arial" charset="0"/>
              </a:rPr>
              <a:t>Finite State Models</a:t>
            </a:r>
            <a:endParaRPr lang="en-GB" sz="3200" dirty="0">
              <a:solidFill>
                <a:schemeClr val="tx2"/>
              </a:solidFill>
              <a:latin typeface="+mj-lt"/>
              <a:ea typeface="+mj-ea"/>
              <a:cs typeface="+mj-cs"/>
            </a:endParaRPr>
          </a:p>
        </p:txBody>
      </p:sp>
      <p:sp>
        <p:nvSpPr>
          <p:cNvPr id="3" name="TextBox 2"/>
          <p:cNvSpPr txBox="1"/>
          <p:nvPr/>
        </p:nvSpPr>
        <p:spPr>
          <a:xfrm>
            <a:off x="272480" y="6021288"/>
            <a:ext cx="1702008" cy="246221"/>
          </a:xfrm>
          <a:prstGeom prst="rect">
            <a:avLst/>
          </a:prstGeom>
          <a:noFill/>
        </p:spPr>
        <p:txBody>
          <a:bodyPr wrap="none" rtlCol="0">
            <a:spAutoFit/>
          </a:bodyPr>
          <a:lstStyle/>
          <a:p>
            <a:r>
              <a:rPr lang="en-US" dirty="0" smtClean="0"/>
              <a:t>Updated: July 16,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dirty="0">
                <a:latin typeface="Arial" charset="0"/>
              </a:rPr>
              <a:t>Learning Objectives</a:t>
            </a:r>
            <a:endParaRPr lang="en-US" sz="4800" dirty="0">
              <a:latin typeface="Arial" charset="0"/>
            </a:endParaRPr>
          </a:p>
        </p:txBody>
      </p:sp>
      <p:sp>
        <p:nvSpPr>
          <p:cNvPr id="87046" name="Rectangle 6"/>
          <p:cNvSpPr>
            <a:spLocks noChangeArrowheads="1"/>
          </p:cNvSpPr>
          <p:nvPr/>
        </p:nvSpPr>
        <p:spPr bwMode="auto">
          <a:xfrm>
            <a:off x="632520" y="4794844"/>
            <a:ext cx="8420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i="1" dirty="0">
                <a:latin typeface="Times New Roman" charset="0"/>
              </a:rPr>
              <a:t>UIO method is not covered in these slides. It is left for the students to read on their own (Section </a:t>
            </a:r>
            <a:r>
              <a:rPr lang="en-US" sz="2000" i="1" dirty="0" smtClean="0">
                <a:latin typeface="Times New Roman" charset="0"/>
              </a:rPr>
              <a:t>5.8)</a:t>
            </a:r>
            <a:r>
              <a:rPr lang="en-US" sz="2000" i="1" dirty="0">
                <a:latin typeface="Times New Roman" charset="0"/>
              </a:rPr>
              <a:t>.</a:t>
            </a:r>
          </a:p>
        </p:txBody>
      </p:sp>
      <p:sp>
        <p:nvSpPr>
          <p:cNvPr id="87051" name="Rectangle 11"/>
          <p:cNvSpPr>
            <a:spLocks noChangeArrowheads="1"/>
          </p:cNvSpPr>
          <p:nvPr/>
        </p:nvSpPr>
        <p:spPr bwMode="auto">
          <a:xfrm>
            <a:off x="632520" y="3000969"/>
            <a:ext cx="500803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a:latin typeface="Times New Roman" charset="0"/>
              </a:rPr>
              <a:t>The Wp method for test generation</a:t>
            </a:r>
          </a:p>
        </p:txBody>
      </p:sp>
      <p:sp>
        <p:nvSpPr>
          <p:cNvPr id="87053" name="Rectangle 13"/>
          <p:cNvSpPr>
            <a:spLocks noChangeArrowheads="1"/>
          </p:cNvSpPr>
          <p:nvPr/>
        </p:nvSpPr>
        <p:spPr bwMode="auto">
          <a:xfrm>
            <a:off x="632520" y="1700808"/>
            <a:ext cx="5814616"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dirty="0">
                <a:latin typeface="Times New Roman" charset="0"/>
              </a:rPr>
              <a:t>What are Finite State Models?</a:t>
            </a:r>
          </a:p>
        </p:txBody>
      </p:sp>
      <p:sp>
        <p:nvSpPr>
          <p:cNvPr id="87055" name="Rectangle 15"/>
          <p:cNvSpPr>
            <a:spLocks noChangeArrowheads="1"/>
          </p:cNvSpPr>
          <p:nvPr/>
        </p:nvSpPr>
        <p:spPr bwMode="auto">
          <a:xfrm>
            <a:off x="632520" y="2367558"/>
            <a:ext cx="588856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a:latin typeface="Times New Roman" charset="0"/>
              </a:rPr>
              <a:t>The W method for test generation</a:t>
            </a:r>
          </a:p>
        </p:txBody>
      </p:sp>
      <p:sp>
        <p:nvSpPr>
          <p:cNvPr id="87060" name="Rectangle 20"/>
          <p:cNvSpPr>
            <a:spLocks noChangeArrowheads="1"/>
          </p:cNvSpPr>
          <p:nvPr/>
        </p:nvSpPr>
        <p:spPr bwMode="auto">
          <a:xfrm>
            <a:off x="632520" y="3542307"/>
            <a:ext cx="821716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a:latin typeface="Times New Roman" charset="0"/>
              </a:rPr>
              <a:t>Automata theoretic versus control-flow based test generation</a:t>
            </a:r>
          </a:p>
        </p:txBody>
      </p:sp>
    </p:spTree>
    <p:extLst>
      <p:ext uri="{BB962C8B-B14F-4D97-AF65-F5344CB8AC3E}">
        <p14:creationId xmlns:p14="http://schemas.microsoft.com/office/powerpoint/2010/main" val="180051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51" grpId="0" autoUpdateAnimBg="0"/>
      <p:bldP spid="87053" grpId="0" build="p" autoUpdateAnimBg="0"/>
      <p:bldP spid="87055" grpId="0" build="p" autoUpdateAnimBg="0"/>
      <p:bldP spid="87060" grpId="0"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dirty="0">
                <a:latin typeface="Arial" charset="0"/>
              </a:rPr>
              <a:t>Where are these methods used?</a:t>
            </a:r>
            <a:endParaRPr lang="en-US" sz="4800" dirty="0">
              <a:latin typeface="Arial" charset="0"/>
            </a:endParaRPr>
          </a:p>
        </p:txBody>
      </p:sp>
      <p:sp>
        <p:nvSpPr>
          <p:cNvPr id="781317" name="Rectangle 5"/>
          <p:cNvSpPr>
            <a:spLocks noChangeArrowheads="1"/>
          </p:cNvSpPr>
          <p:nvPr/>
        </p:nvSpPr>
        <p:spPr bwMode="auto">
          <a:xfrm>
            <a:off x="632520" y="1362063"/>
            <a:ext cx="8913681"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Conformance testing of communications protocols--this is where it all started.</a:t>
            </a:r>
          </a:p>
        </p:txBody>
      </p:sp>
      <p:sp>
        <p:nvSpPr>
          <p:cNvPr id="781318" name="Rectangle 6"/>
          <p:cNvSpPr>
            <a:spLocks noChangeArrowheads="1"/>
          </p:cNvSpPr>
          <p:nvPr/>
        </p:nvSpPr>
        <p:spPr bwMode="auto">
          <a:xfrm>
            <a:off x="632520" y="2066538"/>
            <a:ext cx="8547365" cy="146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Testing of any system/subsystem modeled as a finite state machine, e.g. elevator designs, automobile components (locks, transmission, stepper motors, </a:t>
            </a:r>
            <a:r>
              <a:rPr lang="en-US" sz="2000" dirty="0" err="1">
                <a:latin typeface="Times New Roman" charset="0"/>
              </a:rPr>
              <a:t>etc</a:t>
            </a:r>
            <a:r>
              <a:rPr lang="en-US" sz="2000" dirty="0">
                <a:latin typeface="Times New Roman" charset="0"/>
              </a:rPr>
              <a:t>), nuclear plant protection systems, steam boiler control, etc.)</a:t>
            </a:r>
          </a:p>
        </p:txBody>
      </p:sp>
      <p:sp>
        <p:nvSpPr>
          <p:cNvPr id="781320" name="Rectangle 8"/>
          <p:cNvSpPr>
            <a:spLocks noChangeArrowheads="1"/>
          </p:cNvSpPr>
          <p:nvPr/>
        </p:nvSpPr>
        <p:spPr bwMode="auto">
          <a:xfrm>
            <a:off x="632520" y="3702199"/>
            <a:ext cx="8547365" cy="139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Finite state machines are widely used in modeling of all kinds of systems. Generation of tests from FSM specifications assists in testing the conformance of implementations to the corresponding FSM model.</a:t>
            </a:r>
          </a:p>
        </p:txBody>
      </p:sp>
      <p:sp>
        <p:nvSpPr>
          <p:cNvPr id="31750" name="Text Box 9"/>
          <p:cNvSpPr txBox="1">
            <a:spLocks noChangeArrowheads="1"/>
          </p:cNvSpPr>
          <p:nvPr/>
        </p:nvSpPr>
        <p:spPr bwMode="auto">
          <a:xfrm>
            <a:off x="848544" y="5265375"/>
            <a:ext cx="828595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solidFill>
                  <a:schemeClr val="hlink"/>
                </a:solidFill>
                <a:latin typeface="Times New Roman"/>
                <a:cs typeface="Times New Roman"/>
              </a:rPr>
              <a:t>Alert: </a:t>
            </a:r>
            <a:r>
              <a:rPr lang="en-US" dirty="0">
                <a:solidFill>
                  <a:schemeClr val="hlink"/>
                </a:solidFill>
                <a:latin typeface="Times New Roman"/>
                <a:cs typeface="Times New Roman"/>
              </a:rPr>
              <a:t>It will be a mistake to assume that the test generation methods described here are applicable only to protocol testing!</a:t>
            </a:r>
          </a:p>
        </p:txBody>
      </p:sp>
    </p:spTree>
    <p:extLst>
      <p:ext uri="{BB962C8B-B14F-4D97-AF65-F5344CB8AC3E}">
        <p14:creationId xmlns:p14="http://schemas.microsoft.com/office/powerpoint/2010/main" val="3982218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1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7" grpId="0" build="p" autoUpdateAnimBg="0"/>
      <p:bldP spid="781318" grpId="0" build="p" autoUpdateAnimBg="0"/>
      <p:bldP spid="781320" grpId="0" build="p" autoUpdateAnimBg="0"/>
      <p:bldP spid="31750"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body" idx="4294967295"/>
          </p:nvPr>
        </p:nvSpPr>
        <p:spPr>
          <a:xfrm>
            <a:off x="1485900" y="2708275"/>
            <a:ext cx="8420100" cy="587375"/>
          </a:xfr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5.2 Finite State Machines</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807091153"/>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dirty="0">
                <a:latin typeface="Arial" charset="0"/>
              </a:rPr>
              <a:t>What is </a:t>
            </a:r>
            <a:r>
              <a:rPr lang="en-US" sz="3600" dirty="0" smtClean="0">
                <a:latin typeface="Arial" charset="0"/>
              </a:rPr>
              <a:t>a </a:t>
            </a:r>
            <a:r>
              <a:rPr lang="en-US" sz="3600" dirty="0">
                <a:latin typeface="Arial" charset="0"/>
              </a:rPr>
              <a:t>Finite State Machine? </a:t>
            </a:r>
            <a:endParaRPr lang="en-US" sz="4800" dirty="0">
              <a:latin typeface="Arial" charset="0"/>
            </a:endParaRPr>
          </a:p>
        </p:txBody>
      </p:sp>
      <p:sp>
        <p:nvSpPr>
          <p:cNvPr id="762883" name="Rectangle 3"/>
          <p:cNvSpPr>
            <a:spLocks noChangeArrowheads="1"/>
          </p:cNvSpPr>
          <p:nvPr/>
        </p:nvSpPr>
        <p:spPr bwMode="auto">
          <a:xfrm>
            <a:off x="373195" y="2000251"/>
            <a:ext cx="902546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A finite state machine, abbreviated as FSM, is an abstract representation of behavior exhibited by some systems. </a:t>
            </a:r>
          </a:p>
        </p:txBody>
      </p:sp>
      <p:sp>
        <p:nvSpPr>
          <p:cNvPr id="762894" name="Rectangle 14"/>
          <p:cNvSpPr>
            <a:spLocks noChangeArrowheads="1"/>
          </p:cNvSpPr>
          <p:nvPr/>
        </p:nvSpPr>
        <p:spPr bwMode="auto">
          <a:xfrm>
            <a:off x="373195" y="3227389"/>
            <a:ext cx="9245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a:latin typeface="Times New Roman" charset="0"/>
              </a:rPr>
              <a:t>An FSM is derived from application requirements. For example, a network protocol could be modeled using an FSM.</a:t>
            </a:r>
          </a:p>
        </p:txBody>
      </p:sp>
    </p:spTree>
    <p:extLst>
      <p:ext uri="{BB962C8B-B14F-4D97-AF65-F5344CB8AC3E}">
        <p14:creationId xmlns:p14="http://schemas.microsoft.com/office/powerpoint/2010/main" val="4047630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2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2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p:bldP spid="762894"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n-US" sz="3600" dirty="0">
                <a:latin typeface="Arial" charset="0"/>
              </a:rPr>
              <a:t>What is </a:t>
            </a:r>
            <a:r>
              <a:rPr lang="en-US" sz="3600" dirty="0" smtClean="0">
                <a:latin typeface="Arial" charset="0"/>
              </a:rPr>
              <a:t>a </a:t>
            </a:r>
            <a:r>
              <a:rPr lang="en-US" sz="3600" dirty="0">
                <a:latin typeface="Arial" charset="0"/>
              </a:rPr>
              <a:t>Finite State Machine? </a:t>
            </a:r>
            <a:endParaRPr lang="en-US" sz="4800" dirty="0">
              <a:latin typeface="Arial" charset="0"/>
            </a:endParaRPr>
          </a:p>
        </p:txBody>
      </p:sp>
      <p:sp>
        <p:nvSpPr>
          <p:cNvPr id="971781" name="Rectangle 1029"/>
          <p:cNvSpPr>
            <a:spLocks noChangeArrowheads="1"/>
          </p:cNvSpPr>
          <p:nvPr/>
        </p:nvSpPr>
        <p:spPr bwMode="auto">
          <a:xfrm>
            <a:off x="416496" y="2276872"/>
            <a:ext cx="909769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Not all aspects of an </a:t>
            </a:r>
            <a:r>
              <a:rPr lang="en-US" sz="2000" dirty="0" smtClean="0">
                <a:latin typeface="Times New Roman" charset="0"/>
              </a:rPr>
              <a:t>application’</a:t>
            </a:r>
            <a:r>
              <a:rPr lang="en-US" altLang="ja-JP" sz="2000" dirty="0" smtClean="0">
                <a:latin typeface="Times New Roman" charset="0"/>
              </a:rPr>
              <a:t>s </a:t>
            </a:r>
            <a:r>
              <a:rPr lang="en-US" altLang="ja-JP" sz="2000" dirty="0">
                <a:latin typeface="Times New Roman" charset="0"/>
              </a:rPr>
              <a:t>requirements are specified by an FSM. Real time requirements, performance requirements, and several types of computational requirements cannot be specified by an FSM.</a:t>
            </a:r>
            <a:endParaRPr lang="en-US" sz="2000" dirty="0">
              <a:latin typeface="Times New Roman" charset="0"/>
            </a:endParaRPr>
          </a:p>
        </p:txBody>
      </p:sp>
    </p:spTree>
    <p:extLst>
      <p:ext uri="{BB962C8B-B14F-4D97-AF65-F5344CB8AC3E}">
        <p14:creationId xmlns:p14="http://schemas.microsoft.com/office/powerpoint/2010/main" val="2154177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1"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dirty="0" smtClean="0">
                <a:latin typeface="Arial" charset="0"/>
              </a:rPr>
              <a:t>Requirements </a:t>
            </a:r>
            <a:r>
              <a:rPr lang="en-US" sz="2800" dirty="0">
                <a:latin typeface="Arial" charset="0"/>
              </a:rPr>
              <a:t>or design specification?</a:t>
            </a:r>
          </a:p>
        </p:txBody>
      </p:sp>
      <p:sp>
        <p:nvSpPr>
          <p:cNvPr id="772099" name="Rectangle 3"/>
          <p:cNvSpPr>
            <a:spLocks noChangeArrowheads="1"/>
          </p:cNvSpPr>
          <p:nvPr/>
        </p:nvSpPr>
        <p:spPr bwMode="auto">
          <a:xfrm>
            <a:off x="196587" y="1700808"/>
            <a:ext cx="902546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An FSM could serve any of two roles: as a </a:t>
            </a:r>
            <a:r>
              <a:rPr lang="en-US" sz="2000" dirty="0">
                <a:solidFill>
                  <a:schemeClr val="hlink"/>
                </a:solidFill>
                <a:latin typeface="Times New Roman" charset="0"/>
              </a:rPr>
              <a:t>specification</a:t>
            </a:r>
            <a:r>
              <a:rPr lang="en-US" sz="2000" dirty="0">
                <a:latin typeface="Times New Roman" charset="0"/>
              </a:rPr>
              <a:t> of the required behavior and/or as a</a:t>
            </a:r>
            <a:r>
              <a:rPr lang="en-US" sz="2000" dirty="0">
                <a:solidFill>
                  <a:schemeClr val="hlink"/>
                </a:solidFill>
                <a:latin typeface="Times New Roman" charset="0"/>
              </a:rPr>
              <a:t> design</a:t>
            </a:r>
            <a:r>
              <a:rPr lang="en-US" sz="2000" dirty="0">
                <a:latin typeface="Times New Roman" charset="0"/>
              </a:rPr>
              <a:t> artifact according to which an application is to be implemented. </a:t>
            </a:r>
          </a:p>
        </p:txBody>
      </p:sp>
      <p:sp>
        <p:nvSpPr>
          <p:cNvPr id="772101" name="Rectangle 5"/>
          <p:cNvSpPr>
            <a:spLocks noChangeArrowheads="1"/>
          </p:cNvSpPr>
          <p:nvPr/>
        </p:nvSpPr>
        <p:spPr bwMode="auto">
          <a:xfrm>
            <a:off x="196587" y="3274152"/>
            <a:ext cx="909769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The role assigned to an FSM depends on whether it is a part of the requirements specification or of the design specification. </a:t>
            </a:r>
          </a:p>
          <a:p>
            <a:pPr>
              <a:lnSpc>
                <a:spcPct val="140000"/>
              </a:lnSpc>
            </a:pPr>
            <a:r>
              <a:rPr lang="en-US" sz="2000" dirty="0">
                <a:latin typeface="Times New Roman" charset="0"/>
              </a:rPr>
              <a:t>Note that FSMs are a part of UML 2.0 design notation.</a:t>
            </a:r>
          </a:p>
        </p:txBody>
      </p:sp>
    </p:spTree>
    <p:extLst>
      <p:ext uri="{BB962C8B-B14F-4D97-AF65-F5344CB8AC3E}">
        <p14:creationId xmlns:p14="http://schemas.microsoft.com/office/powerpoint/2010/main" val="3574346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099" grpId="0"/>
      <p:bldP spid="772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200">
                <a:latin typeface="Tahoma" charset="0"/>
              </a:rPr>
              <a:t>Operational profile</a:t>
            </a:r>
            <a:endParaRPr lang="en-US">
              <a:latin typeface="Tahoma" charset="0"/>
            </a:endParaRPr>
          </a:p>
        </p:txBody>
      </p:sp>
      <p:sp>
        <p:nvSpPr>
          <p:cNvPr id="71683" name="Text Box 3"/>
          <p:cNvSpPr txBox="1">
            <a:spLocks noChangeArrowheads="1"/>
          </p:cNvSpPr>
          <p:nvPr/>
        </p:nvSpPr>
        <p:spPr bwMode="auto">
          <a:xfrm>
            <a:off x="776536" y="1556792"/>
            <a:ext cx="799015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a:t>
            </a:r>
            <a:r>
              <a:rPr lang="en-US" dirty="0">
                <a:solidFill>
                  <a:schemeClr val="hlink"/>
                </a:solidFill>
                <a:latin typeface="Times New Roman" charset="0"/>
              </a:rPr>
              <a:t>operational profile</a:t>
            </a:r>
            <a:r>
              <a:rPr lang="en-US" dirty="0">
                <a:latin typeface="Times New Roman" charset="0"/>
              </a:rPr>
              <a:t> is a  numerical description of how a program is used.</a:t>
            </a:r>
          </a:p>
        </p:txBody>
      </p:sp>
      <p:sp>
        <p:nvSpPr>
          <p:cNvPr id="71684" name="Text Box 5"/>
          <p:cNvSpPr txBox="1">
            <a:spLocks noChangeArrowheads="1"/>
          </p:cNvSpPr>
          <p:nvPr/>
        </p:nvSpPr>
        <p:spPr bwMode="auto">
          <a:xfrm>
            <a:off x="776536" y="3007766"/>
            <a:ext cx="821716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Consider a sort program which, on any given execution, allows any one of two types of input sequences. Sample operational profiles for sort follow.</a:t>
            </a:r>
            <a:endParaRPr lang="en-US"/>
          </a:p>
        </p:txBody>
      </p:sp>
    </p:spTree>
    <p:extLst>
      <p:ext uri="{BB962C8B-B14F-4D97-AF65-F5344CB8AC3E}">
        <p14:creationId xmlns:p14="http://schemas.microsoft.com/office/powerpoint/2010/main" val="3473566068"/>
      </p:ext>
    </p:extLst>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eaLnBrk="1" hangingPunct="1"/>
            <a:r>
              <a:rPr lang="en-US" sz="3600" dirty="0">
                <a:latin typeface="Arial" charset="0"/>
              </a:rPr>
              <a:t>Where are FSMs used?</a:t>
            </a:r>
            <a:endParaRPr lang="en-US" sz="4800" dirty="0">
              <a:latin typeface="Arial" charset="0"/>
            </a:endParaRPr>
          </a:p>
        </p:txBody>
      </p:sp>
      <p:sp>
        <p:nvSpPr>
          <p:cNvPr id="918531" name="Rectangle 1027"/>
          <p:cNvSpPr>
            <a:spLocks noChangeArrowheads="1"/>
          </p:cNvSpPr>
          <p:nvPr/>
        </p:nvSpPr>
        <p:spPr bwMode="auto">
          <a:xfrm>
            <a:off x="319881" y="2157413"/>
            <a:ext cx="902546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Modeling GUIs, network protocols, pacemakers, Teller machines, WEB applications, safety software modeling in nuclear plants, and many more.</a:t>
            </a:r>
          </a:p>
        </p:txBody>
      </p:sp>
      <p:sp>
        <p:nvSpPr>
          <p:cNvPr id="918532" name="Rectangle 1028"/>
          <p:cNvSpPr>
            <a:spLocks noChangeArrowheads="1"/>
          </p:cNvSpPr>
          <p:nvPr/>
        </p:nvSpPr>
        <p:spPr bwMode="auto">
          <a:xfrm>
            <a:off x="319882" y="3713163"/>
            <a:ext cx="909769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While the FSM</a:t>
            </a:r>
            <a:r>
              <a:rPr lang="ja-JP" altLang="en-US" sz="2000" dirty="0">
                <a:latin typeface="Times New Roman" charset="0"/>
              </a:rPr>
              <a:t>’</a:t>
            </a:r>
            <a:r>
              <a:rPr lang="en-US" altLang="ja-JP" sz="2000" dirty="0">
                <a:latin typeface="Times New Roman" charset="0"/>
              </a:rPr>
              <a:t>s considered in examples are abstract machines, they are abstractions of many real-life machines.</a:t>
            </a:r>
            <a:endParaRPr lang="en-US" sz="2000" dirty="0">
              <a:latin typeface="Times New Roman" charset="0"/>
            </a:endParaRPr>
          </a:p>
        </p:txBody>
      </p:sp>
    </p:spTree>
    <p:extLst>
      <p:ext uri="{BB962C8B-B14F-4D97-AF65-F5344CB8AC3E}">
        <p14:creationId xmlns:p14="http://schemas.microsoft.com/office/powerpoint/2010/main" val="3626454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8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p:bldP spid="91853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581" y="242888"/>
            <a:ext cx="9906000" cy="614362"/>
          </a:xfrm>
        </p:spPr>
        <p:txBody>
          <a:bodyPr/>
          <a:lstStyle/>
          <a:p>
            <a:pPr eaLnBrk="1" hangingPunct="1"/>
            <a:r>
              <a:rPr lang="en-US" sz="3600" dirty="0">
                <a:latin typeface="Arial" charset="0"/>
              </a:rPr>
              <a:t>FSM and </a:t>
            </a:r>
            <a:r>
              <a:rPr lang="en-US" sz="3600" dirty="0" err="1">
                <a:latin typeface="Arial" charset="0"/>
              </a:rPr>
              <a:t>statcharts</a:t>
            </a:r>
            <a:endParaRPr lang="en-US" sz="4800" dirty="0">
              <a:latin typeface="Arial" charset="0"/>
            </a:endParaRPr>
          </a:p>
        </p:txBody>
      </p:sp>
      <p:sp>
        <p:nvSpPr>
          <p:cNvPr id="774147" name="Rectangle 3"/>
          <p:cNvSpPr>
            <a:spLocks noChangeArrowheads="1"/>
          </p:cNvSpPr>
          <p:nvPr/>
        </p:nvSpPr>
        <p:spPr bwMode="auto">
          <a:xfrm>
            <a:off x="297525" y="1649733"/>
            <a:ext cx="902546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a:cs typeface="Times New Roman"/>
              </a:rPr>
              <a:t>Note that FSMs are different from </a:t>
            </a:r>
            <a:r>
              <a:rPr lang="en-US" sz="2000" dirty="0" err="1">
                <a:latin typeface="Times New Roman"/>
                <a:cs typeface="Times New Roman"/>
              </a:rPr>
              <a:t>statecharts</a:t>
            </a:r>
            <a:r>
              <a:rPr lang="en-US" sz="2000" dirty="0">
                <a:latin typeface="Times New Roman"/>
                <a:cs typeface="Times New Roman"/>
              </a:rPr>
              <a:t>. While FSMs can be modeled using </a:t>
            </a:r>
            <a:r>
              <a:rPr lang="en-US" sz="2000" dirty="0" err="1">
                <a:latin typeface="Times New Roman"/>
                <a:cs typeface="Times New Roman"/>
              </a:rPr>
              <a:t>statecharts</a:t>
            </a:r>
            <a:r>
              <a:rPr lang="en-US" sz="2000" dirty="0">
                <a:latin typeface="Times New Roman"/>
                <a:cs typeface="Times New Roman"/>
              </a:rPr>
              <a:t>, the reverse is not true.</a:t>
            </a:r>
          </a:p>
        </p:txBody>
      </p:sp>
      <p:sp>
        <p:nvSpPr>
          <p:cNvPr id="774148" name="Rectangle 4"/>
          <p:cNvSpPr>
            <a:spLocks noChangeArrowheads="1"/>
          </p:cNvSpPr>
          <p:nvPr/>
        </p:nvSpPr>
        <p:spPr bwMode="auto">
          <a:xfrm>
            <a:off x="297526" y="3189609"/>
            <a:ext cx="909769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a:latin typeface="Times New Roman"/>
                <a:cs typeface="Times New Roman"/>
              </a:rPr>
              <a:t>Techniques for generating tests from FSMs are different from those for generating tests from statecharts.</a:t>
            </a:r>
          </a:p>
        </p:txBody>
      </p:sp>
      <p:sp>
        <p:nvSpPr>
          <p:cNvPr id="774149" name="Rectangle 5"/>
          <p:cNvSpPr>
            <a:spLocks noChangeArrowheads="1"/>
          </p:cNvSpPr>
          <p:nvPr/>
        </p:nvSpPr>
        <p:spPr bwMode="auto">
          <a:xfrm>
            <a:off x="297526" y="4510409"/>
            <a:ext cx="909769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a:latin typeface="Times New Roman"/>
                <a:cs typeface="Times New Roman"/>
              </a:rPr>
              <a:t>The term </a:t>
            </a:r>
            <a:r>
              <a:rPr lang="ja-JP" altLang="en-US" sz="2000">
                <a:solidFill>
                  <a:schemeClr val="hlink"/>
                </a:solidFill>
                <a:latin typeface="Times New Roman"/>
                <a:cs typeface="Times New Roman"/>
              </a:rPr>
              <a:t>“</a:t>
            </a:r>
            <a:r>
              <a:rPr lang="en-US" altLang="ja-JP" sz="2000">
                <a:solidFill>
                  <a:schemeClr val="hlink"/>
                </a:solidFill>
                <a:latin typeface="Times New Roman"/>
                <a:cs typeface="Times New Roman"/>
              </a:rPr>
              <a:t>state diagram</a:t>
            </a:r>
            <a:r>
              <a:rPr lang="ja-JP" altLang="en-US" sz="2000">
                <a:solidFill>
                  <a:schemeClr val="hlink"/>
                </a:solidFill>
                <a:latin typeface="Times New Roman"/>
                <a:cs typeface="Times New Roman"/>
              </a:rPr>
              <a:t>”</a:t>
            </a:r>
            <a:r>
              <a:rPr lang="en-US" altLang="ja-JP" sz="2000">
                <a:latin typeface="Times New Roman"/>
                <a:cs typeface="Times New Roman"/>
              </a:rPr>
              <a:t> is often used to denote a graphical representation of an FSM or a statechart.</a:t>
            </a:r>
            <a:endParaRPr lang="en-US" sz="2000">
              <a:latin typeface="Times New Roman"/>
              <a:cs typeface="Times New Roman"/>
            </a:endParaRPr>
          </a:p>
        </p:txBody>
      </p:sp>
    </p:spTree>
    <p:extLst>
      <p:ext uri="{BB962C8B-B14F-4D97-AF65-F5344CB8AC3E}">
        <p14:creationId xmlns:p14="http://schemas.microsoft.com/office/powerpoint/2010/main" val="338358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4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4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774148" grpId="0"/>
      <p:bldP spid="774149"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200" dirty="0">
                <a:latin typeface="Arial" charset="0"/>
              </a:rPr>
              <a:t>FSM (Mealy machine): Formal definition</a:t>
            </a:r>
            <a:endParaRPr lang="en-US" dirty="0">
              <a:latin typeface="Arial" charset="0"/>
            </a:endParaRPr>
          </a:p>
        </p:txBody>
      </p:sp>
      <p:sp>
        <p:nvSpPr>
          <p:cNvPr id="44035" name="Text Box 3"/>
          <p:cNvSpPr txBox="1">
            <a:spLocks noChangeArrowheads="1"/>
          </p:cNvSpPr>
          <p:nvPr/>
        </p:nvSpPr>
        <p:spPr bwMode="auto">
          <a:xfrm>
            <a:off x="418235" y="1556792"/>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An FSM (Mealy) is a 6-tuple: (X, Y, Q, q</a:t>
            </a:r>
            <a:r>
              <a:rPr lang="en-US" baseline="-25000" dirty="0">
                <a:latin typeface="Times New Roman" charset="0"/>
              </a:rPr>
              <a:t>0</a:t>
            </a:r>
            <a:r>
              <a:rPr lang="en-US" dirty="0">
                <a:latin typeface="Times New Roman" charset="0"/>
              </a:rPr>
              <a:t>, </a:t>
            </a:r>
            <a:r>
              <a:rPr lang="en-US" dirty="0">
                <a:latin typeface="Times New Roman" charset="0"/>
                <a:sym typeface="Symbol" charset="0"/>
              </a:rPr>
              <a:t>, O), where:</a:t>
            </a:r>
            <a:r>
              <a:rPr lang="en-US" baseline="-25000" dirty="0">
                <a:latin typeface="Times New Roman" charset="0"/>
              </a:rPr>
              <a:t>,</a:t>
            </a:r>
            <a:r>
              <a:rPr lang="en-US" dirty="0">
                <a:latin typeface="Times New Roman" charset="0"/>
              </a:rPr>
              <a:t> </a:t>
            </a:r>
          </a:p>
        </p:txBody>
      </p:sp>
      <p:sp>
        <p:nvSpPr>
          <p:cNvPr id="44036" name="Text Box 4"/>
          <p:cNvSpPr txBox="1">
            <a:spLocks noChangeArrowheads="1"/>
          </p:cNvSpPr>
          <p:nvPr/>
        </p:nvSpPr>
        <p:spPr bwMode="auto">
          <a:xfrm>
            <a:off x="941052" y="2033043"/>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X is a finite set of  input symbols also known as the </a:t>
            </a:r>
            <a:r>
              <a:rPr lang="en-US" dirty="0">
                <a:solidFill>
                  <a:schemeClr val="hlink"/>
                </a:solidFill>
                <a:latin typeface="Times New Roman" charset="0"/>
              </a:rPr>
              <a:t>input alphabet.</a:t>
            </a:r>
          </a:p>
        </p:txBody>
      </p:sp>
      <p:sp>
        <p:nvSpPr>
          <p:cNvPr id="44037" name="Text Box 5"/>
          <p:cNvSpPr txBox="1">
            <a:spLocks noChangeArrowheads="1"/>
          </p:cNvSpPr>
          <p:nvPr/>
        </p:nvSpPr>
        <p:spPr bwMode="auto">
          <a:xfrm>
            <a:off x="941052" y="2929980"/>
            <a:ext cx="8206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Y is a finite set of output symbols also known as  the </a:t>
            </a:r>
            <a:r>
              <a:rPr lang="en-US">
                <a:solidFill>
                  <a:schemeClr val="hlink"/>
                </a:solidFill>
                <a:latin typeface="Times New Roman" charset="0"/>
              </a:rPr>
              <a:t>output alphabet</a:t>
            </a:r>
            <a:r>
              <a:rPr lang="en-US">
                <a:latin typeface="Times New Roman" charset="0"/>
              </a:rPr>
              <a:t>,</a:t>
            </a:r>
          </a:p>
        </p:txBody>
      </p:sp>
      <p:sp>
        <p:nvSpPr>
          <p:cNvPr id="44038" name="Text Box 6"/>
          <p:cNvSpPr txBox="1">
            <a:spLocks noChangeArrowheads="1"/>
          </p:cNvSpPr>
          <p:nvPr/>
        </p:nvSpPr>
        <p:spPr bwMode="auto">
          <a:xfrm>
            <a:off x="941053" y="3828505"/>
            <a:ext cx="8992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Q is a finite set </a:t>
            </a:r>
            <a:r>
              <a:rPr lang="en-US">
                <a:solidFill>
                  <a:schemeClr val="hlink"/>
                </a:solidFill>
                <a:latin typeface="Times New Roman" charset="0"/>
              </a:rPr>
              <a:t>states</a:t>
            </a:r>
            <a:r>
              <a:rPr lang="en-US">
                <a:latin typeface="Times New Roman" charset="0"/>
              </a:rPr>
              <a:t>,</a:t>
            </a:r>
            <a:endParaRPr lang="en-US"/>
          </a:p>
        </p:txBody>
      </p:sp>
      <p:sp>
        <p:nvSpPr>
          <p:cNvPr id="44039" name="Text Box 7"/>
          <p:cNvSpPr txBox="1">
            <a:spLocks noChangeArrowheads="1"/>
          </p:cNvSpPr>
          <p:nvPr/>
        </p:nvSpPr>
        <p:spPr bwMode="auto">
          <a:xfrm>
            <a:off x="941052" y="4360317"/>
            <a:ext cx="7976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q</a:t>
            </a:r>
            <a:r>
              <a:rPr lang="en-US" baseline="-25000">
                <a:latin typeface="Times New Roman" charset="0"/>
              </a:rPr>
              <a:t>0</a:t>
            </a:r>
            <a:r>
              <a:rPr lang="en-US">
                <a:latin typeface="Times New Roman" charset="0"/>
              </a:rPr>
              <a:t> </a:t>
            </a:r>
            <a:r>
              <a:rPr lang="en-US">
                <a:latin typeface="Times New Roman" charset="0"/>
                <a:sym typeface="Symbol" charset="0"/>
              </a:rPr>
              <a:t> in </a:t>
            </a:r>
            <a:r>
              <a:rPr lang="en-US">
                <a:latin typeface="Times New Roman" charset="0"/>
              </a:rPr>
              <a:t>Q is the </a:t>
            </a:r>
            <a:r>
              <a:rPr lang="en-US">
                <a:solidFill>
                  <a:schemeClr val="hlink"/>
                </a:solidFill>
                <a:latin typeface="Times New Roman" charset="0"/>
              </a:rPr>
              <a:t>initial state</a:t>
            </a:r>
            <a:r>
              <a:rPr lang="en-US">
                <a:latin typeface="Times New Roman" charset="0"/>
              </a:rPr>
              <a:t>, </a:t>
            </a:r>
            <a:endParaRPr lang="en-US"/>
          </a:p>
        </p:txBody>
      </p:sp>
      <p:sp>
        <p:nvSpPr>
          <p:cNvPr id="44040" name="Text Box 8"/>
          <p:cNvSpPr txBox="1">
            <a:spLocks noChangeArrowheads="1"/>
          </p:cNvSpPr>
          <p:nvPr/>
        </p:nvSpPr>
        <p:spPr bwMode="auto">
          <a:xfrm>
            <a:off x="941052" y="4893717"/>
            <a:ext cx="8566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sym typeface="Symbol" charset="0"/>
              </a:rPr>
              <a:t></a:t>
            </a:r>
            <a:r>
              <a:rPr lang="en-US">
                <a:latin typeface="Times New Roman" charset="0"/>
              </a:rPr>
              <a:t>:  Q x X</a:t>
            </a:r>
            <a:r>
              <a:rPr lang="en-US">
                <a:latin typeface="Times New Roman" charset="0"/>
                <a:sym typeface="Symbol" charset="0"/>
              </a:rPr>
              <a:t></a:t>
            </a:r>
            <a:r>
              <a:rPr lang="en-US">
                <a:latin typeface="Times New Roman" charset="0"/>
              </a:rPr>
              <a:t> Q is a next-state or </a:t>
            </a:r>
            <a:r>
              <a:rPr lang="en-US">
                <a:solidFill>
                  <a:schemeClr val="hlink"/>
                </a:solidFill>
                <a:latin typeface="Times New Roman" charset="0"/>
              </a:rPr>
              <a:t>state transition function</a:t>
            </a:r>
            <a:r>
              <a:rPr lang="en-US">
                <a:latin typeface="Times New Roman" charset="0"/>
              </a:rPr>
              <a:t>, and </a:t>
            </a:r>
            <a:endParaRPr lang="en-US"/>
          </a:p>
        </p:txBody>
      </p:sp>
      <p:sp>
        <p:nvSpPr>
          <p:cNvPr id="44041" name="Text Box 9"/>
          <p:cNvSpPr txBox="1">
            <a:spLocks noChangeArrowheads="1"/>
          </p:cNvSpPr>
          <p:nvPr/>
        </p:nvSpPr>
        <p:spPr bwMode="auto">
          <a:xfrm>
            <a:off x="941053" y="5427117"/>
            <a:ext cx="865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O:  Q x X</a:t>
            </a:r>
            <a:r>
              <a:rPr lang="en-US">
                <a:latin typeface="Times New Roman" charset="0"/>
                <a:sym typeface="Symbol" charset="0"/>
              </a:rPr>
              <a:t></a:t>
            </a:r>
            <a:r>
              <a:rPr lang="en-US">
                <a:latin typeface="Times New Roman" charset="0"/>
              </a:rPr>
              <a:t> Y is an </a:t>
            </a:r>
            <a:r>
              <a:rPr lang="en-US">
                <a:solidFill>
                  <a:schemeClr val="hlink"/>
                </a:solidFill>
                <a:latin typeface="Times New Roman" charset="0"/>
              </a:rPr>
              <a:t>output function</a:t>
            </a:r>
            <a:endParaRPr lang="en-US">
              <a:latin typeface="Times New Roman" charset="0"/>
            </a:endParaRPr>
          </a:p>
        </p:txBody>
      </p:sp>
    </p:spTree>
    <p:extLst>
      <p:ext uri="{BB962C8B-B14F-4D97-AF65-F5344CB8AC3E}">
        <p14:creationId xmlns:p14="http://schemas.microsoft.com/office/powerpoint/2010/main" val="4076381231"/>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200" dirty="0">
                <a:latin typeface="Arial" charset="0"/>
              </a:rPr>
              <a:t>FSM (Moore machine): Formal definition</a:t>
            </a:r>
            <a:endParaRPr lang="en-US" dirty="0">
              <a:latin typeface="Arial" charset="0"/>
            </a:endParaRPr>
          </a:p>
        </p:txBody>
      </p:sp>
      <p:sp>
        <p:nvSpPr>
          <p:cNvPr id="46083" name="Text Box 3"/>
          <p:cNvSpPr txBox="1">
            <a:spLocks noChangeArrowheads="1"/>
          </p:cNvSpPr>
          <p:nvPr/>
        </p:nvSpPr>
        <p:spPr bwMode="auto">
          <a:xfrm>
            <a:off x="390393" y="2157413"/>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An FSM (Moore) is a 7-tuple: (X, Y, Q, q</a:t>
            </a:r>
            <a:r>
              <a:rPr lang="en-US" baseline="-25000">
                <a:latin typeface="Times New Roman" charset="0"/>
              </a:rPr>
              <a:t>0, </a:t>
            </a:r>
            <a:r>
              <a:rPr lang="en-US">
                <a:latin typeface="Times New Roman" charset="0"/>
                <a:sym typeface="Symbol" charset="0"/>
              </a:rPr>
              <a:t>, O, F), where:</a:t>
            </a:r>
            <a:r>
              <a:rPr lang="en-US" baseline="-25000">
                <a:latin typeface="Times New Roman" charset="0"/>
              </a:rPr>
              <a:t>,</a:t>
            </a:r>
            <a:r>
              <a:rPr lang="en-US">
                <a:latin typeface="Times New Roman" charset="0"/>
              </a:rPr>
              <a:t> </a:t>
            </a:r>
          </a:p>
        </p:txBody>
      </p:sp>
      <p:sp>
        <p:nvSpPr>
          <p:cNvPr id="46084" name="Text Box 4"/>
          <p:cNvSpPr txBox="1">
            <a:spLocks noChangeArrowheads="1"/>
          </p:cNvSpPr>
          <p:nvPr/>
        </p:nvSpPr>
        <p:spPr bwMode="auto">
          <a:xfrm>
            <a:off x="472943" y="2917825"/>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X , Y, Q, q</a:t>
            </a:r>
            <a:r>
              <a:rPr lang="en-US" baseline="-25000">
                <a:latin typeface="Times New Roman" charset="0"/>
              </a:rPr>
              <a:t>0</a:t>
            </a:r>
            <a:r>
              <a:rPr lang="en-US">
                <a:latin typeface="Times New Roman" charset="0"/>
              </a:rPr>
              <a:t>,</a:t>
            </a:r>
            <a:r>
              <a:rPr lang="en-US" baseline="-25000">
                <a:latin typeface="Times New Roman" charset="0"/>
              </a:rPr>
              <a:t> </a:t>
            </a:r>
            <a:r>
              <a:rPr lang="en-US">
                <a:latin typeface="Times New Roman" charset="0"/>
              </a:rPr>
              <a:t> and</a:t>
            </a:r>
            <a:r>
              <a:rPr lang="en-US" baseline="-25000">
                <a:latin typeface="Times New Roman" charset="0"/>
              </a:rPr>
              <a:t> </a:t>
            </a:r>
            <a:r>
              <a:rPr lang="en-US">
                <a:latin typeface="Times New Roman" charset="0"/>
                <a:sym typeface="Symbol" charset="0"/>
              </a:rPr>
              <a:t></a:t>
            </a:r>
            <a:r>
              <a:rPr lang="en-US">
                <a:latin typeface="Times New Roman" charset="0"/>
              </a:rPr>
              <a:t> are the same as in FSM (Mealy)</a:t>
            </a:r>
          </a:p>
        </p:txBody>
      </p:sp>
      <p:sp>
        <p:nvSpPr>
          <p:cNvPr id="46085" name="Text Box 9"/>
          <p:cNvSpPr txBox="1">
            <a:spLocks noChangeArrowheads="1"/>
          </p:cNvSpPr>
          <p:nvPr/>
        </p:nvSpPr>
        <p:spPr bwMode="auto">
          <a:xfrm>
            <a:off x="472944" y="3719513"/>
            <a:ext cx="865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O:  Q </a:t>
            </a:r>
            <a:r>
              <a:rPr lang="en-US">
                <a:latin typeface="Times New Roman" charset="0"/>
                <a:sym typeface="Symbol" charset="0"/>
              </a:rPr>
              <a:t></a:t>
            </a:r>
            <a:r>
              <a:rPr lang="en-US">
                <a:latin typeface="Times New Roman" charset="0"/>
              </a:rPr>
              <a:t> Y is an </a:t>
            </a:r>
            <a:r>
              <a:rPr lang="en-US">
                <a:solidFill>
                  <a:schemeClr val="hlink"/>
                </a:solidFill>
                <a:latin typeface="Times New Roman" charset="0"/>
              </a:rPr>
              <a:t>output function</a:t>
            </a:r>
            <a:endParaRPr lang="en-US">
              <a:latin typeface="Times New Roman" charset="0"/>
            </a:endParaRPr>
          </a:p>
        </p:txBody>
      </p:sp>
      <p:sp>
        <p:nvSpPr>
          <p:cNvPr id="46086" name="Text Box 10"/>
          <p:cNvSpPr txBox="1">
            <a:spLocks noChangeArrowheads="1"/>
          </p:cNvSpPr>
          <p:nvPr/>
        </p:nvSpPr>
        <p:spPr bwMode="auto">
          <a:xfrm>
            <a:off x="472944" y="4521200"/>
            <a:ext cx="865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F</a:t>
            </a:r>
            <a:r>
              <a:rPr lang="en-US">
                <a:latin typeface="Times New Roman" charset="0"/>
                <a:sym typeface="Symbol" charset="0"/>
              </a:rPr>
              <a:t>Q is the set of final or accepting or terminating states.</a:t>
            </a:r>
            <a:endParaRPr lang="en-US">
              <a:latin typeface="Times New Roman" charset="0"/>
            </a:endParaRPr>
          </a:p>
        </p:txBody>
      </p:sp>
    </p:spTree>
    <p:extLst>
      <p:ext uri="{BB962C8B-B14F-4D97-AF65-F5344CB8AC3E}">
        <p14:creationId xmlns:p14="http://schemas.microsoft.com/office/powerpoint/2010/main" val="1142334682"/>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dirty="0">
                <a:latin typeface="Arial" charset="0"/>
              </a:rPr>
              <a:t>FSM: Formal definition (contd.)</a:t>
            </a:r>
            <a:endParaRPr lang="en-US" dirty="0">
              <a:latin typeface="Arial" charset="0"/>
            </a:endParaRPr>
          </a:p>
        </p:txBody>
      </p:sp>
      <p:sp>
        <p:nvSpPr>
          <p:cNvPr id="48131" name="Text Box 6"/>
          <p:cNvSpPr txBox="1">
            <a:spLocks noChangeArrowheads="1"/>
          </p:cNvSpPr>
          <p:nvPr/>
        </p:nvSpPr>
        <p:spPr bwMode="auto">
          <a:xfrm>
            <a:off x="632884" y="2454275"/>
            <a:ext cx="8616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Mealy machines are due to G. H. Mealy (1955 publication) </a:t>
            </a:r>
          </a:p>
        </p:txBody>
      </p:sp>
      <p:sp>
        <p:nvSpPr>
          <p:cNvPr id="48132" name="Text Box 7"/>
          <p:cNvSpPr txBox="1">
            <a:spLocks noChangeArrowheads="1"/>
          </p:cNvSpPr>
          <p:nvPr/>
        </p:nvSpPr>
        <p:spPr bwMode="auto">
          <a:xfrm>
            <a:off x="632884" y="3386138"/>
            <a:ext cx="8616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Moore machines are due to E. F. Moore (1956 publication) </a:t>
            </a:r>
          </a:p>
        </p:txBody>
      </p:sp>
    </p:spTree>
    <p:extLst>
      <p:ext uri="{BB962C8B-B14F-4D97-AF65-F5344CB8AC3E}">
        <p14:creationId xmlns:p14="http://schemas.microsoft.com/office/powerpoint/2010/main" val="4221972299"/>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r>
              <a:rPr lang="en-US" sz="3200" dirty="0">
                <a:latin typeface="Arial" charset="0"/>
              </a:rPr>
              <a:t>Test generation from FSMs</a:t>
            </a:r>
            <a:endParaRPr lang="en-US" dirty="0">
              <a:latin typeface="Arial" charset="0"/>
            </a:endParaRPr>
          </a:p>
        </p:txBody>
      </p:sp>
      <p:grpSp>
        <p:nvGrpSpPr>
          <p:cNvPr id="2" name="Group 1045"/>
          <p:cNvGrpSpPr>
            <a:grpSpLocks/>
          </p:cNvGrpSpPr>
          <p:nvPr/>
        </p:nvGrpSpPr>
        <p:grpSpPr bwMode="auto">
          <a:xfrm>
            <a:off x="7637598" y="1157290"/>
            <a:ext cx="1276086" cy="654051"/>
            <a:chOff x="4281" y="699"/>
            <a:chExt cx="742" cy="412"/>
          </a:xfrm>
        </p:grpSpPr>
        <p:sp>
          <p:nvSpPr>
            <p:cNvPr id="50209" name="Text Box 1043"/>
            <p:cNvSpPr txBox="1">
              <a:spLocks noChangeArrowheads="1"/>
            </p:cNvSpPr>
            <p:nvPr/>
          </p:nvSpPr>
          <p:spPr bwMode="auto">
            <a:xfrm>
              <a:off x="4281" y="699"/>
              <a:ext cx="7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Our focus</a:t>
              </a:r>
            </a:p>
          </p:txBody>
        </p:sp>
        <p:sp>
          <p:nvSpPr>
            <p:cNvPr id="50210" name="Line 1044"/>
            <p:cNvSpPr>
              <a:spLocks noChangeShapeType="1"/>
            </p:cNvSpPr>
            <p:nvPr/>
          </p:nvSpPr>
          <p:spPr bwMode="auto">
            <a:xfrm flipH="1">
              <a:off x="4395" y="951"/>
              <a:ext cx="310" cy="16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59"/>
          <p:cNvGrpSpPr>
            <a:grpSpLocks/>
          </p:cNvGrpSpPr>
          <p:nvPr/>
        </p:nvGrpSpPr>
        <p:grpSpPr bwMode="auto">
          <a:xfrm>
            <a:off x="417910" y="1772816"/>
            <a:ext cx="7785496" cy="1795463"/>
            <a:chOff x="243" y="1657"/>
            <a:chExt cx="4527" cy="1131"/>
          </a:xfrm>
        </p:grpSpPr>
        <p:sp>
          <p:nvSpPr>
            <p:cNvPr id="50202" name="Text Box 1029"/>
            <p:cNvSpPr txBox="1">
              <a:spLocks noChangeArrowheads="1"/>
            </p:cNvSpPr>
            <p:nvPr/>
          </p:nvSpPr>
          <p:spPr bwMode="auto">
            <a:xfrm>
              <a:off x="243" y="1657"/>
              <a:ext cx="11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t>Requirements</a:t>
              </a:r>
            </a:p>
          </p:txBody>
        </p:sp>
        <p:sp>
          <p:nvSpPr>
            <p:cNvPr id="50203" name="Text Box 1030"/>
            <p:cNvSpPr txBox="1">
              <a:spLocks noChangeArrowheads="1"/>
            </p:cNvSpPr>
            <p:nvPr/>
          </p:nvSpPr>
          <p:spPr bwMode="auto">
            <a:xfrm>
              <a:off x="1576" y="1658"/>
              <a:ext cx="7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folHlink"/>
                  </a:solidFill>
                </a:rPr>
                <a:t>FSM</a:t>
              </a:r>
              <a:endParaRPr lang="en-US"/>
            </a:p>
          </p:txBody>
        </p:sp>
        <p:sp>
          <p:nvSpPr>
            <p:cNvPr id="50204" name="Text Box 1031"/>
            <p:cNvSpPr txBox="1">
              <a:spLocks noChangeArrowheads="1"/>
            </p:cNvSpPr>
            <p:nvPr/>
          </p:nvSpPr>
          <p:spPr bwMode="auto">
            <a:xfrm>
              <a:off x="2483" y="1657"/>
              <a:ext cx="2089" cy="258"/>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Test generation algorithm</a:t>
              </a:r>
            </a:p>
          </p:txBody>
        </p:sp>
        <p:sp>
          <p:nvSpPr>
            <p:cNvPr id="50205" name="Text Box 1032"/>
            <p:cNvSpPr txBox="1">
              <a:spLocks noChangeArrowheads="1"/>
            </p:cNvSpPr>
            <p:nvPr/>
          </p:nvSpPr>
          <p:spPr bwMode="auto">
            <a:xfrm>
              <a:off x="3694" y="2346"/>
              <a:ext cx="10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folHlink"/>
                  </a:solidFill>
                </a:rPr>
                <a:t>FSM based Test inputs</a:t>
              </a:r>
            </a:p>
          </p:txBody>
        </p:sp>
        <p:sp>
          <p:nvSpPr>
            <p:cNvPr id="50206" name="Line 1036"/>
            <p:cNvSpPr>
              <a:spLocks noChangeShapeType="1"/>
            </p:cNvSpPr>
            <p:nvPr/>
          </p:nvSpPr>
          <p:spPr bwMode="auto">
            <a:xfrm>
              <a:off x="1344" y="1781"/>
              <a:ext cx="23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1037"/>
            <p:cNvSpPr>
              <a:spLocks noChangeShapeType="1"/>
            </p:cNvSpPr>
            <p:nvPr/>
          </p:nvSpPr>
          <p:spPr bwMode="auto">
            <a:xfrm>
              <a:off x="1995" y="1802"/>
              <a:ext cx="50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1038"/>
            <p:cNvSpPr>
              <a:spLocks noChangeShapeType="1"/>
            </p:cNvSpPr>
            <p:nvPr/>
          </p:nvSpPr>
          <p:spPr bwMode="auto">
            <a:xfrm>
              <a:off x="4075" y="1953"/>
              <a:ext cx="0" cy="42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061"/>
          <p:cNvGrpSpPr>
            <a:grpSpLocks/>
          </p:cNvGrpSpPr>
          <p:nvPr/>
        </p:nvGrpSpPr>
        <p:grpSpPr bwMode="auto">
          <a:xfrm>
            <a:off x="2712112" y="3628603"/>
            <a:ext cx="5634038" cy="1339850"/>
            <a:chOff x="1577" y="2826"/>
            <a:chExt cx="3276" cy="844"/>
          </a:xfrm>
        </p:grpSpPr>
        <p:sp>
          <p:nvSpPr>
            <p:cNvPr id="50197" name="Text Box 1034"/>
            <p:cNvSpPr txBox="1">
              <a:spLocks noChangeArrowheads="1"/>
            </p:cNvSpPr>
            <p:nvPr/>
          </p:nvSpPr>
          <p:spPr bwMode="auto">
            <a:xfrm>
              <a:off x="1577" y="3420"/>
              <a:ext cx="10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Test driver</a:t>
              </a:r>
            </a:p>
          </p:txBody>
        </p:sp>
        <p:sp>
          <p:nvSpPr>
            <p:cNvPr id="50198" name="Text Box 1035"/>
            <p:cNvSpPr txBox="1">
              <a:spLocks noChangeArrowheads="1"/>
            </p:cNvSpPr>
            <p:nvPr/>
          </p:nvSpPr>
          <p:spPr bwMode="auto">
            <a:xfrm>
              <a:off x="3831" y="3419"/>
              <a:ext cx="10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Application</a:t>
              </a:r>
            </a:p>
          </p:txBody>
        </p:sp>
        <p:sp>
          <p:nvSpPr>
            <p:cNvPr id="50199" name="Line 1041"/>
            <p:cNvSpPr>
              <a:spLocks noChangeShapeType="1"/>
            </p:cNvSpPr>
            <p:nvPr/>
          </p:nvSpPr>
          <p:spPr bwMode="auto">
            <a:xfrm>
              <a:off x="2111" y="2826"/>
              <a:ext cx="0" cy="55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1042"/>
            <p:cNvSpPr>
              <a:spLocks noChangeShapeType="1"/>
            </p:cNvSpPr>
            <p:nvPr/>
          </p:nvSpPr>
          <p:spPr bwMode="auto">
            <a:xfrm flipV="1">
              <a:off x="2443" y="3545"/>
              <a:ext cx="1364" cy="1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1" name="Text Box 1046"/>
            <p:cNvSpPr txBox="1">
              <a:spLocks noChangeArrowheads="1"/>
            </p:cNvSpPr>
            <p:nvPr/>
          </p:nvSpPr>
          <p:spPr bwMode="auto">
            <a:xfrm>
              <a:off x="2630" y="3234"/>
              <a:ext cx="8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folHlink"/>
                  </a:solidFill>
                </a:rPr>
                <a:t>Test inputs</a:t>
              </a:r>
            </a:p>
          </p:txBody>
        </p:sp>
      </p:grpSp>
      <p:grpSp>
        <p:nvGrpSpPr>
          <p:cNvPr id="5" name="Group 1062"/>
          <p:cNvGrpSpPr>
            <a:grpSpLocks/>
          </p:cNvGrpSpPr>
          <p:nvPr/>
        </p:nvGrpSpPr>
        <p:grpSpPr bwMode="auto">
          <a:xfrm>
            <a:off x="1654440" y="4779540"/>
            <a:ext cx="6877447" cy="969963"/>
            <a:chOff x="962" y="3551"/>
            <a:chExt cx="3999" cy="611"/>
          </a:xfrm>
        </p:grpSpPr>
        <p:sp>
          <p:nvSpPr>
            <p:cNvPr id="50190" name="Text Box 1047"/>
            <p:cNvSpPr txBox="1">
              <a:spLocks noChangeArrowheads="1"/>
            </p:cNvSpPr>
            <p:nvPr/>
          </p:nvSpPr>
          <p:spPr bwMode="auto">
            <a:xfrm>
              <a:off x="3622" y="3910"/>
              <a:ext cx="13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folHlink"/>
                  </a:solidFill>
                </a:rPr>
                <a:t>Observed behavior</a:t>
              </a:r>
              <a:endParaRPr lang="en-US"/>
            </a:p>
          </p:txBody>
        </p:sp>
        <p:sp>
          <p:nvSpPr>
            <p:cNvPr id="50191" name="Line 1048"/>
            <p:cNvSpPr>
              <a:spLocks noChangeShapeType="1"/>
            </p:cNvSpPr>
            <p:nvPr/>
          </p:nvSpPr>
          <p:spPr bwMode="auto">
            <a:xfrm>
              <a:off x="4342" y="3669"/>
              <a:ext cx="0" cy="266"/>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2" name="Text Box 1049"/>
            <p:cNvSpPr txBox="1">
              <a:spLocks noChangeArrowheads="1"/>
            </p:cNvSpPr>
            <p:nvPr/>
          </p:nvSpPr>
          <p:spPr bwMode="auto">
            <a:xfrm>
              <a:off x="2264" y="3910"/>
              <a:ext cx="6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Oracle</a:t>
              </a:r>
            </a:p>
          </p:txBody>
        </p:sp>
        <p:sp>
          <p:nvSpPr>
            <p:cNvPr id="50193" name="Line 1050"/>
            <p:cNvSpPr>
              <a:spLocks noChangeShapeType="1"/>
            </p:cNvSpPr>
            <p:nvPr/>
          </p:nvSpPr>
          <p:spPr bwMode="auto">
            <a:xfrm flipH="1" flipV="1">
              <a:off x="2901" y="4030"/>
              <a:ext cx="683" cy="1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1051"/>
            <p:cNvSpPr>
              <a:spLocks noChangeShapeType="1"/>
            </p:cNvSpPr>
            <p:nvPr/>
          </p:nvSpPr>
          <p:spPr bwMode="auto">
            <a:xfrm>
              <a:off x="2549" y="3551"/>
              <a:ext cx="0" cy="34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5" name="Text Box 1052"/>
            <p:cNvSpPr txBox="1">
              <a:spLocks noChangeArrowheads="1"/>
            </p:cNvSpPr>
            <p:nvPr/>
          </p:nvSpPr>
          <p:spPr bwMode="auto">
            <a:xfrm>
              <a:off x="962" y="3910"/>
              <a:ext cx="8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folHlink"/>
                  </a:solidFill>
                </a:rPr>
                <a:t>Pass/fail</a:t>
              </a:r>
            </a:p>
          </p:txBody>
        </p:sp>
        <p:sp>
          <p:nvSpPr>
            <p:cNvPr id="50196" name="Line 1053"/>
            <p:cNvSpPr>
              <a:spLocks noChangeShapeType="1"/>
            </p:cNvSpPr>
            <p:nvPr/>
          </p:nvSpPr>
          <p:spPr bwMode="auto">
            <a:xfrm flipH="1">
              <a:off x="1632" y="4035"/>
              <a:ext cx="619"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1060"/>
          <p:cNvGrpSpPr>
            <a:grpSpLocks/>
          </p:cNvGrpSpPr>
          <p:nvPr/>
        </p:nvGrpSpPr>
        <p:grpSpPr bwMode="auto">
          <a:xfrm>
            <a:off x="1398192" y="2169692"/>
            <a:ext cx="4954719" cy="1449388"/>
            <a:chOff x="813" y="1907"/>
            <a:chExt cx="2881" cy="913"/>
          </a:xfrm>
        </p:grpSpPr>
        <p:sp>
          <p:nvSpPr>
            <p:cNvPr id="50185" name="Text Box 1033"/>
            <p:cNvSpPr txBox="1">
              <a:spLocks noChangeArrowheads="1"/>
            </p:cNvSpPr>
            <p:nvPr/>
          </p:nvSpPr>
          <p:spPr bwMode="auto">
            <a:xfrm>
              <a:off x="1237" y="2570"/>
              <a:ext cx="17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folHlink"/>
                  </a:solidFill>
                </a:rPr>
                <a:t>Application Test inputs</a:t>
              </a:r>
              <a:endParaRPr lang="en-US"/>
            </a:p>
          </p:txBody>
        </p:sp>
        <p:cxnSp>
          <p:nvCxnSpPr>
            <p:cNvPr id="50186" name="AutoShape 1040"/>
            <p:cNvCxnSpPr>
              <a:cxnSpLocks noChangeShapeType="1"/>
              <a:stCxn id="50205" idx="1"/>
              <a:endCxn id="50187" idx="3"/>
            </p:cNvCxnSpPr>
            <p:nvPr/>
          </p:nvCxnSpPr>
          <p:spPr bwMode="auto">
            <a:xfrm rot="10800000">
              <a:off x="3267" y="2304"/>
              <a:ext cx="427" cy="263"/>
            </a:xfrm>
            <a:prstGeom prst="bentConnector3">
              <a:avLst>
                <a:gd name="adj1" fmla="val 50000"/>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0187" name="Text Box 1054"/>
            <p:cNvSpPr txBox="1">
              <a:spLocks noChangeArrowheads="1"/>
            </p:cNvSpPr>
            <p:nvPr/>
          </p:nvSpPr>
          <p:spPr bwMode="auto">
            <a:xfrm>
              <a:off x="955" y="2179"/>
              <a:ext cx="2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generation for application</a:t>
              </a:r>
            </a:p>
          </p:txBody>
        </p:sp>
        <p:cxnSp>
          <p:nvCxnSpPr>
            <p:cNvPr id="50188" name="AutoShape 1055"/>
            <p:cNvCxnSpPr>
              <a:cxnSpLocks noChangeShapeType="1"/>
              <a:stCxn id="50202" idx="2"/>
              <a:endCxn id="50187" idx="0"/>
            </p:cNvCxnSpPr>
            <p:nvPr/>
          </p:nvCxnSpPr>
          <p:spPr bwMode="auto">
            <a:xfrm rot="16200000" flipH="1">
              <a:off x="1326" y="1394"/>
              <a:ext cx="272" cy="1298"/>
            </a:xfrm>
            <a:prstGeom prst="bentConnector3">
              <a:avLst>
                <a:gd name="adj1" fmla="val 50000"/>
              </a:avLst>
            </a:prstGeom>
            <a:noFill/>
            <a:ln w="127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0189" name="Line 1056"/>
            <p:cNvSpPr>
              <a:spLocks noChangeShapeType="1"/>
            </p:cNvSpPr>
            <p:nvPr/>
          </p:nvSpPr>
          <p:spPr bwMode="auto">
            <a:xfrm>
              <a:off x="2111" y="2389"/>
              <a:ext cx="0" cy="213"/>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79297" name="Text Box 1057"/>
          <p:cNvSpPr txBox="1">
            <a:spLocks noChangeArrowheads="1"/>
          </p:cNvSpPr>
          <p:nvPr/>
        </p:nvSpPr>
        <p:spPr bwMode="auto">
          <a:xfrm>
            <a:off x="357717" y="4142954"/>
            <a:ext cx="2091162" cy="861774"/>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a:solidFill>
                  <a:schemeClr val="folHlink"/>
                </a:solidFill>
              </a:rPr>
              <a:t>Blue: Generated</a:t>
            </a:r>
          </a:p>
          <a:p>
            <a:r>
              <a:rPr lang="en-US" i="1">
                <a:solidFill>
                  <a:schemeClr val="folHlink"/>
                </a:solidFill>
              </a:rPr>
              <a:t>data</a:t>
            </a:r>
          </a:p>
        </p:txBody>
      </p:sp>
    </p:spTree>
    <p:extLst>
      <p:ext uri="{BB962C8B-B14F-4D97-AF65-F5344CB8AC3E}">
        <p14:creationId xmlns:p14="http://schemas.microsoft.com/office/powerpoint/2010/main" val="1289341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92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97"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z="3200">
                <a:latin typeface="Tahoma" charset="0"/>
              </a:rPr>
              <a:t>Embedded systems</a:t>
            </a:r>
            <a:endParaRPr lang="en-US">
              <a:latin typeface="Tahoma" charset="0"/>
            </a:endParaRPr>
          </a:p>
        </p:txBody>
      </p:sp>
      <p:sp>
        <p:nvSpPr>
          <p:cNvPr id="161795" name="Text Box 4"/>
          <p:cNvSpPr txBox="1">
            <a:spLocks noChangeArrowheads="1"/>
          </p:cNvSpPr>
          <p:nvPr/>
        </p:nvSpPr>
        <p:spPr bwMode="auto">
          <a:xfrm>
            <a:off x="560512" y="1556792"/>
            <a:ext cx="8928992"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Many real-life devices </a:t>
            </a:r>
            <a:r>
              <a:rPr lang="en-US" dirty="0" smtClean="0">
                <a:latin typeface="Times New Roman" charset="0"/>
              </a:rPr>
              <a:t>have </a:t>
            </a:r>
            <a:r>
              <a:rPr lang="en-US" dirty="0">
                <a:latin typeface="Times New Roman" charset="0"/>
              </a:rPr>
              <a:t>computers embedded in them. For example, an automobile has several embedded computers to perform various tasks, engine control being one example. Another example is a computer inside a toy for processing inputs and generating audible and visual responses. </a:t>
            </a:r>
            <a:endParaRPr lang="en-US" dirty="0"/>
          </a:p>
        </p:txBody>
      </p:sp>
      <p:sp>
        <p:nvSpPr>
          <p:cNvPr id="161796" name="Text Box 5"/>
          <p:cNvSpPr txBox="1">
            <a:spLocks noChangeArrowheads="1"/>
          </p:cNvSpPr>
          <p:nvPr/>
        </p:nvSpPr>
        <p:spPr bwMode="auto">
          <a:xfrm>
            <a:off x="560512" y="4241700"/>
            <a:ext cx="912634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Such devices are also known as </a:t>
            </a:r>
            <a:r>
              <a:rPr lang="en-US" dirty="0">
                <a:solidFill>
                  <a:schemeClr val="hlink"/>
                </a:solidFill>
                <a:latin typeface="Times New Roman" charset="0"/>
              </a:rPr>
              <a:t>embedded systems</a:t>
            </a:r>
            <a:r>
              <a:rPr lang="en-US" dirty="0">
                <a:latin typeface="Times New Roman" charset="0"/>
              </a:rPr>
              <a:t>. An embedded system can be as simple as a child's musical keyboard or as complex as the flight controller in an aircraft. In any case, an embedded system contains one or more computers for processing inputs.</a:t>
            </a:r>
            <a:endParaRPr lang="en-US" dirty="0"/>
          </a:p>
        </p:txBody>
      </p:sp>
    </p:spTree>
    <p:extLst>
      <p:ext uri="{BB962C8B-B14F-4D97-AF65-F5344CB8AC3E}">
        <p14:creationId xmlns:p14="http://schemas.microsoft.com/office/powerpoint/2010/main" val="2990078089"/>
      </p:ext>
    </p:extLst>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z="3200">
                <a:latin typeface="Tahoma" charset="0"/>
              </a:rPr>
              <a:t>Specifying embedded systems</a:t>
            </a:r>
            <a:endParaRPr lang="en-US">
              <a:latin typeface="Tahoma" charset="0"/>
            </a:endParaRPr>
          </a:p>
        </p:txBody>
      </p:sp>
      <p:sp>
        <p:nvSpPr>
          <p:cNvPr id="163843" name="Text Box 3"/>
          <p:cNvSpPr txBox="1">
            <a:spLocks noChangeArrowheads="1"/>
          </p:cNvSpPr>
          <p:nvPr/>
        </p:nvSpPr>
        <p:spPr bwMode="auto">
          <a:xfrm>
            <a:off x="632883" y="1963738"/>
            <a:ext cx="8079581"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embedded computer often receives inputs from its environment and responds with appropriate actions. While doing so, it moves from one state to another. </a:t>
            </a:r>
          </a:p>
        </p:txBody>
      </p:sp>
      <p:sp>
        <p:nvSpPr>
          <p:cNvPr id="163844" name="Text Box 4"/>
          <p:cNvSpPr txBox="1">
            <a:spLocks noChangeArrowheads="1"/>
          </p:cNvSpPr>
          <p:nvPr/>
        </p:nvSpPr>
        <p:spPr bwMode="auto">
          <a:xfrm>
            <a:off x="632883" y="3587751"/>
            <a:ext cx="8827691"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 response of an embedded system to its inputs depends on its current state.  It is this behavior of an embedded system in response to inputs   that is often modeled by a </a:t>
            </a:r>
            <a:r>
              <a:rPr lang="en-US">
                <a:solidFill>
                  <a:schemeClr val="hlink"/>
                </a:solidFill>
                <a:latin typeface="Times New Roman" charset="0"/>
              </a:rPr>
              <a:t>finite state machine (FSM)</a:t>
            </a:r>
            <a:r>
              <a:rPr lang="en-US">
                <a:latin typeface="Times New Roman" charset="0"/>
              </a:rPr>
              <a:t>.</a:t>
            </a:r>
          </a:p>
        </p:txBody>
      </p:sp>
    </p:spTree>
    <p:extLst>
      <p:ext uri="{BB962C8B-B14F-4D97-AF65-F5344CB8AC3E}">
        <p14:creationId xmlns:p14="http://schemas.microsoft.com/office/powerpoint/2010/main" val="1084006874"/>
      </p:ext>
    </p:extLst>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z="3200">
                <a:latin typeface="Tahoma" charset="0"/>
              </a:rPr>
              <a:t>FSM: lamp example</a:t>
            </a:r>
            <a:endParaRPr lang="en-US">
              <a:latin typeface="Tahoma" charset="0"/>
            </a:endParaRPr>
          </a:p>
        </p:txBody>
      </p:sp>
      <p:pic>
        <p:nvPicPr>
          <p:cNvPr id="165891" name="Picture 5" descr="lamp-state-diag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525" y="1923381"/>
            <a:ext cx="699955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6"/>
          <p:cNvSpPr txBox="1">
            <a:spLocks noChangeArrowheads="1"/>
          </p:cNvSpPr>
          <p:nvPr/>
        </p:nvSpPr>
        <p:spPr bwMode="auto">
          <a:xfrm>
            <a:off x="776536" y="4541168"/>
            <a:ext cx="4464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(a) Lamp switch can be turned clockwise.</a:t>
            </a:r>
          </a:p>
        </p:txBody>
      </p:sp>
      <p:sp>
        <p:nvSpPr>
          <p:cNvPr id="165893" name="Text Box 7"/>
          <p:cNvSpPr txBox="1">
            <a:spLocks noChangeArrowheads="1"/>
          </p:cNvSpPr>
          <p:nvPr/>
        </p:nvSpPr>
        <p:spPr bwMode="auto">
          <a:xfrm>
            <a:off x="776536" y="5229200"/>
            <a:ext cx="6772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(b) Lamp switch can be turned clockwise and </a:t>
            </a:r>
            <a:r>
              <a:rPr lang="en-US" dirty="0" smtClean="0">
                <a:latin typeface="Times New Roman"/>
                <a:cs typeface="Times New Roman"/>
              </a:rPr>
              <a:t>counterclockwise.</a:t>
            </a:r>
            <a:endParaRPr lang="en-US" dirty="0">
              <a:latin typeface="Times New Roman"/>
              <a:cs typeface="Times New Roman"/>
            </a:endParaRPr>
          </a:p>
        </p:txBody>
      </p:sp>
      <p:sp>
        <p:nvSpPr>
          <p:cNvPr id="165894" name="Text Box 8"/>
          <p:cNvSpPr txBox="1">
            <a:spLocks noChangeArrowheads="1"/>
          </p:cNvSpPr>
          <p:nvPr/>
        </p:nvSpPr>
        <p:spPr bwMode="auto">
          <a:xfrm>
            <a:off x="704528" y="1340768"/>
            <a:ext cx="36318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Simple three state lamp behavior:</a:t>
            </a:r>
          </a:p>
        </p:txBody>
      </p:sp>
    </p:spTree>
    <p:extLst>
      <p:ext uri="{BB962C8B-B14F-4D97-AF65-F5344CB8AC3E}">
        <p14:creationId xmlns:p14="http://schemas.microsoft.com/office/powerpoint/2010/main" val="303193428"/>
      </p:ext>
    </p:extLst>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z="3200">
                <a:latin typeface="Tahoma" charset="0"/>
              </a:rPr>
              <a:t>FSM: Actions with state transitions</a:t>
            </a:r>
            <a:endParaRPr lang="en-US">
              <a:latin typeface="Tahoma" charset="0"/>
            </a:endParaRPr>
          </a:p>
        </p:txBody>
      </p:sp>
      <p:sp>
        <p:nvSpPr>
          <p:cNvPr id="167939" name="Text Box 4"/>
          <p:cNvSpPr txBox="1">
            <a:spLocks noChangeArrowheads="1"/>
          </p:cNvSpPr>
          <p:nvPr/>
        </p:nvSpPr>
        <p:spPr bwMode="auto">
          <a:xfrm>
            <a:off x="886603" y="4757192"/>
            <a:ext cx="5431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(a) </a:t>
            </a:r>
            <a:r>
              <a:rPr lang="en-US" dirty="0" smtClean="0">
                <a:latin typeface="Times New Roman"/>
                <a:cs typeface="Times New Roman"/>
              </a:rPr>
              <a:t>Notice the </a:t>
            </a:r>
            <a:r>
              <a:rPr lang="en-US" dirty="0">
                <a:latin typeface="Times New Roman"/>
                <a:cs typeface="Times New Roman"/>
              </a:rPr>
              <a:t>ADD, INIT, ADD</a:t>
            </a:r>
            <a:r>
              <a:rPr lang="en-US" dirty="0" smtClean="0">
                <a:latin typeface="Times New Roman"/>
                <a:cs typeface="Times New Roman"/>
              </a:rPr>
              <a:t>, and OUT </a:t>
            </a:r>
            <a:r>
              <a:rPr lang="en-US" dirty="0">
                <a:latin typeface="Times New Roman"/>
                <a:cs typeface="Times New Roman"/>
              </a:rPr>
              <a:t>actions.</a:t>
            </a:r>
          </a:p>
        </p:txBody>
      </p:sp>
      <p:sp>
        <p:nvSpPr>
          <p:cNvPr id="167940" name="Text Box 5"/>
          <p:cNvSpPr txBox="1">
            <a:spLocks noChangeArrowheads="1"/>
          </p:cNvSpPr>
          <p:nvPr/>
        </p:nvSpPr>
        <p:spPr bwMode="auto">
          <a:xfrm>
            <a:off x="886603" y="5349330"/>
            <a:ext cx="6705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(b) INIT: Initialize </a:t>
            </a:r>
            <a:r>
              <a:rPr lang="en-US" dirty="0">
                <a:solidFill>
                  <a:srgbClr val="FF0000"/>
                </a:solidFill>
                <a:latin typeface="Times New Roman"/>
                <a:cs typeface="Times New Roman"/>
              </a:rPr>
              <a:t>num</a:t>
            </a:r>
            <a:r>
              <a:rPr lang="en-US" dirty="0">
                <a:latin typeface="Times New Roman"/>
                <a:cs typeface="Times New Roman"/>
              </a:rPr>
              <a:t>. ADD: Add to </a:t>
            </a:r>
            <a:r>
              <a:rPr lang="en-US" dirty="0">
                <a:solidFill>
                  <a:srgbClr val="FF0000"/>
                </a:solidFill>
                <a:latin typeface="Times New Roman"/>
                <a:cs typeface="Times New Roman"/>
              </a:rPr>
              <a:t>num</a:t>
            </a:r>
            <a:r>
              <a:rPr lang="en-US" dirty="0">
                <a:latin typeface="Times New Roman"/>
                <a:cs typeface="Times New Roman"/>
              </a:rPr>
              <a:t>. OUT: Output </a:t>
            </a:r>
            <a:r>
              <a:rPr lang="en-US" dirty="0">
                <a:solidFill>
                  <a:srgbClr val="FF0000"/>
                </a:solidFill>
                <a:latin typeface="Times New Roman"/>
                <a:cs typeface="Times New Roman"/>
              </a:rPr>
              <a:t>num</a:t>
            </a:r>
            <a:r>
              <a:rPr lang="en-US" dirty="0">
                <a:latin typeface="Times New Roman"/>
                <a:cs typeface="Times New Roman"/>
              </a:rPr>
              <a:t>.</a:t>
            </a:r>
          </a:p>
        </p:txBody>
      </p:sp>
      <p:sp>
        <p:nvSpPr>
          <p:cNvPr id="167941" name="Text Box 6"/>
          <p:cNvSpPr txBox="1">
            <a:spLocks noChangeArrowheads="1"/>
          </p:cNvSpPr>
          <p:nvPr/>
        </p:nvSpPr>
        <p:spPr bwMode="auto">
          <a:xfrm>
            <a:off x="776536" y="1556792"/>
            <a:ext cx="6565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Machine to convert a sequence of decimal digits to an integer:</a:t>
            </a:r>
          </a:p>
        </p:txBody>
      </p:sp>
      <p:pic>
        <p:nvPicPr>
          <p:cNvPr id="167942" name="Picture 7" descr="DIGD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120" y="2288629"/>
            <a:ext cx="4457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986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200">
                <a:latin typeface="Tahoma" charset="0"/>
              </a:rPr>
              <a:t>Operational profile</a:t>
            </a:r>
            <a:endParaRPr lang="en-US">
              <a:latin typeface="Tahoma" charset="0"/>
            </a:endParaRPr>
          </a:p>
        </p:txBody>
      </p:sp>
      <p:pic>
        <p:nvPicPr>
          <p:cNvPr id="73731" name="Picture 5" descr="op-profi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948" y="2212975"/>
            <a:ext cx="4839494" cy="27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153350"/>
      </p:ext>
    </p:extLst>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z="3200">
                <a:latin typeface="Tahoma" charset="0"/>
              </a:rPr>
              <a:t>FSM: Formal definition</a:t>
            </a:r>
            <a:endParaRPr lang="en-US">
              <a:latin typeface="Tahoma" charset="0"/>
            </a:endParaRPr>
          </a:p>
        </p:txBody>
      </p:sp>
      <p:sp>
        <p:nvSpPr>
          <p:cNvPr id="169987" name="Text Box 7"/>
          <p:cNvSpPr txBox="1">
            <a:spLocks noChangeArrowheads="1"/>
          </p:cNvSpPr>
          <p:nvPr/>
        </p:nvSpPr>
        <p:spPr bwMode="auto">
          <a:xfrm>
            <a:off x="128464" y="2060848"/>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An FSM is a quintuple: (X, Y, Q, q</a:t>
            </a:r>
            <a:r>
              <a:rPr lang="en-US" baseline="-25000" dirty="0">
                <a:latin typeface="Times New Roman" charset="0"/>
              </a:rPr>
              <a:t>0, </a:t>
            </a:r>
            <a:r>
              <a:rPr lang="en-US" dirty="0">
                <a:latin typeface="Times New Roman" charset="0"/>
                <a:sym typeface="Symbol" charset="0"/>
              </a:rPr>
              <a:t>, O), where</a:t>
            </a:r>
            <a:r>
              <a:rPr lang="en-US" dirty="0" smtClean="0">
                <a:latin typeface="Times New Roman" charset="0"/>
                <a:sym typeface="Symbol" charset="0"/>
              </a:rPr>
              <a:t>:</a:t>
            </a:r>
            <a:r>
              <a:rPr lang="en-US" dirty="0" smtClean="0">
                <a:latin typeface="Times New Roman" charset="0"/>
              </a:rPr>
              <a:t> </a:t>
            </a:r>
            <a:endParaRPr lang="en-US" dirty="0">
              <a:latin typeface="Times New Roman" charset="0"/>
            </a:endParaRPr>
          </a:p>
        </p:txBody>
      </p:sp>
      <p:sp>
        <p:nvSpPr>
          <p:cNvPr id="169988" name="Text Box 13"/>
          <p:cNvSpPr txBox="1">
            <a:spLocks noChangeArrowheads="1"/>
          </p:cNvSpPr>
          <p:nvPr/>
        </p:nvSpPr>
        <p:spPr bwMode="auto">
          <a:xfrm>
            <a:off x="488421" y="2906762"/>
            <a:ext cx="8846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X is a finite set of  input symbols also known as the </a:t>
            </a:r>
            <a:r>
              <a:rPr lang="en-US">
                <a:solidFill>
                  <a:schemeClr val="hlink"/>
                </a:solidFill>
                <a:latin typeface="Times New Roman" charset="0"/>
              </a:rPr>
              <a:t>input alphabet.</a:t>
            </a:r>
          </a:p>
        </p:txBody>
      </p:sp>
      <p:sp>
        <p:nvSpPr>
          <p:cNvPr id="169989" name="Text Box 14"/>
          <p:cNvSpPr txBox="1">
            <a:spLocks noChangeArrowheads="1"/>
          </p:cNvSpPr>
          <p:nvPr/>
        </p:nvSpPr>
        <p:spPr bwMode="auto">
          <a:xfrm>
            <a:off x="488421" y="3782814"/>
            <a:ext cx="820684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Y is a finite set of output symbols also known as  the </a:t>
            </a:r>
            <a:r>
              <a:rPr lang="en-US">
                <a:solidFill>
                  <a:schemeClr val="hlink"/>
                </a:solidFill>
                <a:latin typeface="Times New Roman" charset="0"/>
              </a:rPr>
              <a:t>output alphabet</a:t>
            </a:r>
            <a:r>
              <a:rPr lang="en-US">
                <a:latin typeface="Times New Roman" charset="0"/>
              </a:rPr>
              <a:t>,</a:t>
            </a:r>
          </a:p>
        </p:txBody>
      </p:sp>
      <p:sp>
        <p:nvSpPr>
          <p:cNvPr id="169990" name="Text Box 15"/>
          <p:cNvSpPr txBox="1">
            <a:spLocks noChangeArrowheads="1"/>
          </p:cNvSpPr>
          <p:nvPr/>
        </p:nvSpPr>
        <p:spPr bwMode="auto">
          <a:xfrm>
            <a:off x="488421" y="4820772"/>
            <a:ext cx="8992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Q is a finite set </a:t>
            </a:r>
            <a:r>
              <a:rPr lang="en-US" dirty="0">
                <a:solidFill>
                  <a:schemeClr val="hlink"/>
                </a:solidFill>
                <a:latin typeface="Times New Roman" charset="0"/>
              </a:rPr>
              <a:t>states</a:t>
            </a:r>
            <a:r>
              <a:rPr lang="en-US" dirty="0">
                <a:latin typeface="Times New Roman" charset="0"/>
              </a:rPr>
              <a:t>,</a:t>
            </a:r>
            <a:endParaRPr lang="en-US" dirty="0"/>
          </a:p>
        </p:txBody>
      </p:sp>
    </p:spTree>
    <p:extLst>
      <p:ext uri="{BB962C8B-B14F-4D97-AF65-F5344CB8AC3E}">
        <p14:creationId xmlns:p14="http://schemas.microsoft.com/office/powerpoint/2010/main" val="1592972596"/>
      </p:ext>
    </p:extLst>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z="3200">
                <a:latin typeface="Tahoma" charset="0"/>
              </a:rPr>
              <a:t>FSM: Formal definition (contd.)</a:t>
            </a:r>
            <a:endParaRPr lang="en-US">
              <a:latin typeface="Tahoma" charset="0"/>
            </a:endParaRPr>
          </a:p>
        </p:txBody>
      </p:sp>
      <p:sp>
        <p:nvSpPr>
          <p:cNvPr id="172035" name="Text Box 6"/>
          <p:cNvSpPr txBox="1">
            <a:spLocks noChangeArrowheads="1"/>
          </p:cNvSpPr>
          <p:nvPr/>
        </p:nvSpPr>
        <p:spPr bwMode="auto">
          <a:xfrm>
            <a:off x="632520" y="1700808"/>
            <a:ext cx="7976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q</a:t>
            </a:r>
            <a:r>
              <a:rPr lang="en-US" baseline="-25000" dirty="0">
                <a:latin typeface="Times New Roman" charset="0"/>
              </a:rPr>
              <a:t>0</a:t>
            </a:r>
            <a:r>
              <a:rPr lang="en-US" dirty="0">
                <a:latin typeface="Times New Roman" charset="0"/>
              </a:rPr>
              <a:t> </a:t>
            </a:r>
            <a:r>
              <a:rPr lang="en-US" dirty="0">
                <a:latin typeface="Times New Roman" charset="0"/>
                <a:sym typeface="Symbol" charset="0"/>
              </a:rPr>
              <a:t> in </a:t>
            </a:r>
            <a:r>
              <a:rPr lang="en-US" dirty="0">
                <a:latin typeface="Times New Roman" charset="0"/>
              </a:rPr>
              <a:t>Q is the </a:t>
            </a:r>
            <a:r>
              <a:rPr lang="en-US" dirty="0">
                <a:solidFill>
                  <a:schemeClr val="hlink"/>
                </a:solidFill>
                <a:latin typeface="Times New Roman" charset="0"/>
              </a:rPr>
              <a:t>initial state</a:t>
            </a:r>
            <a:r>
              <a:rPr lang="en-US" dirty="0">
                <a:latin typeface="Times New Roman" charset="0"/>
              </a:rPr>
              <a:t>, </a:t>
            </a:r>
            <a:endParaRPr lang="en-US" dirty="0"/>
          </a:p>
        </p:txBody>
      </p:sp>
      <p:sp>
        <p:nvSpPr>
          <p:cNvPr id="172036" name="Text Box 7"/>
          <p:cNvSpPr txBox="1">
            <a:spLocks noChangeArrowheads="1"/>
          </p:cNvSpPr>
          <p:nvPr/>
        </p:nvSpPr>
        <p:spPr bwMode="auto">
          <a:xfrm>
            <a:off x="704528" y="2316659"/>
            <a:ext cx="8566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sym typeface="Symbol" charset="0"/>
              </a:rPr>
              <a:t></a:t>
            </a:r>
            <a:r>
              <a:rPr lang="en-US" dirty="0">
                <a:latin typeface="Times New Roman" charset="0"/>
              </a:rPr>
              <a:t>:  Q x X</a:t>
            </a:r>
            <a:r>
              <a:rPr lang="en-US" dirty="0">
                <a:latin typeface="Times New Roman" charset="0"/>
                <a:sym typeface="Symbol" charset="0"/>
              </a:rPr>
              <a:t></a:t>
            </a:r>
            <a:r>
              <a:rPr lang="en-US" dirty="0">
                <a:latin typeface="Times New Roman" charset="0"/>
              </a:rPr>
              <a:t> Q is a next-state or </a:t>
            </a:r>
            <a:r>
              <a:rPr lang="en-US" dirty="0">
                <a:solidFill>
                  <a:schemeClr val="hlink"/>
                </a:solidFill>
                <a:latin typeface="Times New Roman" charset="0"/>
              </a:rPr>
              <a:t>state transition function</a:t>
            </a:r>
            <a:r>
              <a:rPr lang="en-US" dirty="0">
                <a:latin typeface="Times New Roman" charset="0"/>
              </a:rPr>
              <a:t>, and </a:t>
            </a:r>
            <a:endParaRPr lang="en-US" dirty="0"/>
          </a:p>
        </p:txBody>
      </p:sp>
      <p:sp>
        <p:nvSpPr>
          <p:cNvPr id="172037" name="Text Box 8"/>
          <p:cNvSpPr txBox="1">
            <a:spLocks noChangeArrowheads="1"/>
          </p:cNvSpPr>
          <p:nvPr/>
        </p:nvSpPr>
        <p:spPr bwMode="auto">
          <a:xfrm>
            <a:off x="704528" y="3436566"/>
            <a:ext cx="865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O:  Q x X</a:t>
            </a:r>
            <a:r>
              <a:rPr lang="en-US">
                <a:latin typeface="Times New Roman" charset="0"/>
                <a:sym typeface="Symbol" charset="0"/>
              </a:rPr>
              <a:t></a:t>
            </a:r>
            <a:r>
              <a:rPr lang="en-US">
                <a:latin typeface="Times New Roman" charset="0"/>
              </a:rPr>
              <a:t> Y is an </a:t>
            </a:r>
            <a:r>
              <a:rPr lang="en-US">
                <a:solidFill>
                  <a:schemeClr val="hlink"/>
                </a:solidFill>
                <a:latin typeface="Times New Roman" charset="0"/>
              </a:rPr>
              <a:t>output function</a:t>
            </a:r>
            <a:r>
              <a:rPr lang="en-US">
                <a:latin typeface="Times New Roman" charset="0"/>
              </a:rPr>
              <a:t>.</a:t>
            </a:r>
          </a:p>
        </p:txBody>
      </p:sp>
      <p:sp>
        <p:nvSpPr>
          <p:cNvPr id="172038" name="Text Box 9"/>
          <p:cNvSpPr txBox="1">
            <a:spLocks noChangeArrowheads="1"/>
          </p:cNvSpPr>
          <p:nvPr/>
        </p:nvSpPr>
        <p:spPr bwMode="auto">
          <a:xfrm>
            <a:off x="1019474" y="3993702"/>
            <a:ext cx="758944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some variants of FSM more than one state could be specified as an initial state. Also, sometimes it is convenient to add F</a:t>
            </a:r>
            <a:r>
              <a:rPr lang="en-US" dirty="0">
                <a:latin typeface="Times New Roman" charset="0"/>
                <a:sym typeface="Symbol" charset="0"/>
              </a:rPr>
              <a:t></a:t>
            </a:r>
            <a:r>
              <a:rPr lang="en-US" dirty="0">
                <a:latin typeface="Times New Roman" charset="0"/>
              </a:rPr>
              <a:t> Q  as  a set of </a:t>
            </a:r>
            <a:r>
              <a:rPr lang="en-US" dirty="0">
                <a:solidFill>
                  <a:schemeClr val="hlink"/>
                </a:solidFill>
                <a:latin typeface="Times New Roman" charset="0"/>
              </a:rPr>
              <a:t>final</a:t>
            </a:r>
            <a:r>
              <a:rPr lang="en-US" dirty="0">
                <a:latin typeface="Times New Roman" charset="0"/>
              </a:rPr>
              <a:t>  or  </a:t>
            </a:r>
            <a:r>
              <a:rPr lang="en-US" dirty="0">
                <a:solidFill>
                  <a:schemeClr val="hlink"/>
                </a:solidFill>
                <a:latin typeface="Times New Roman" charset="0"/>
              </a:rPr>
              <a:t>accepting</a:t>
            </a:r>
            <a:r>
              <a:rPr lang="en-US" dirty="0">
                <a:latin typeface="Times New Roman" charset="0"/>
              </a:rPr>
              <a:t> states while specifying an FSM. </a:t>
            </a:r>
          </a:p>
        </p:txBody>
      </p:sp>
    </p:spTree>
    <p:extLst>
      <p:ext uri="{BB962C8B-B14F-4D97-AF65-F5344CB8AC3E}">
        <p14:creationId xmlns:p14="http://schemas.microsoft.com/office/powerpoint/2010/main" val="1399201362"/>
      </p:ext>
    </p:extLst>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z="3200">
                <a:latin typeface="Tahoma" charset="0"/>
              </a:rPr>
              <a:t>State diagram representation of FSM</a:t>
            </a:r>
            <a:endParaRPr lang="en-US">
              <a:latin typeface="Tahoma" charset="0"/>
            </a:endParaRPr>
          </a:p>
        </p:txBody>
      </p:sp>
      <p:sp>
        <p:nvSpPr>
          <p:cNvPr id="174083" name="Text Box 6"/>
          <p:cNvSpPr txBox="1">
            <a:spLocks noChangeArrowheads="1"/>
          </p:cNvSpPr>
          <p:nvPr/>
        </p:nvSpPr>
        <p:spPr bwMode="auto">
          <a:xfrm>
            <a:off x="711994" y="1844824"/>
            <a:ext cx="8496944"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state diagram is a directed graph that contains nodes representing states and edges representing state transitions and output functions. </a:t>
            </a:r>
          </a:p>
        </p:txBody>
      </p:sp>
      <p:sp>
        <p:nvSpPr>
          <p:cNvPr id="174084" name="Text Box 7"/>
          <p:cNvSpPr txBox="1">
            <a:spLocks noChangeArrowheads="1"/>
          </p:cNvSpPr>
          <p:nvPr/>
        </p:nvSpPr>
        <p:spPr bwMode="auto">
          <a:xfrm>
            <a:off x="711994" y="3522664"/>
            <a:ext cx="8863806"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Each node is labeled with the state it represents. Each directed edge in a state diagram connects two states. Each edge  is labeled  </a:t>
            </a:r>
            <a:r>
              <a:rPr lang="en-US" dirty="0">
                <a:solidFill>
                  <a:srgbClr val="FF0000"/>
                </a:solidFill>
                <a:latin typeface="Times New Roman" charset="0"/>
              </a:rPr>
              <a:t>i/o </a:t>
            </a:r>
            <a:r>
              <a:rPr lang="en-US" dirty="0">
                <a:latin typeface="Times New Roman" charset="0"/>
              </a:rPr>
              <a:t>where </a:t>
            </a:r>
            <a:r>
              <a:rPr lang="en-US" dirty="0" err="1">
                <a:solidFill>
                  <a:srgbClr val="FF0000"/>
                </a:solidFill>
                <a:latin typeface="Times New Roman" charset="0"/>
              </a:rPr>
              <a:t>i</a:t>
            </a:r>
            <a:r>
              <a:rPr lang="en-US" dirty="0">
                <a:solidFill>
                  <a:srgbClr val="FF0000"/>
                </a:solidFill>
                <a:latin typeface="Times New Roman" charset="0"/>
              </a:rPr>
              <a:t> </a:t>
            </a:r>
            <a:r>
              <a:rPr lang="en-US" dirty="0">
                <a:latin typeface="Times New Roman" charset="0"/>
              </a:rPr>
              <a:t>denotes an input symbol that belongs to the input alphabet X and </a:t>
            </a:r>
            <a:r>
              <a:rPr lang="en-US" dirty="0">
                <a:solidFill>
                  <a:srgbClr val="FF0000"/>
                </a:solidFill>
                <a:latin typeface="Times New Roman" charset="0"/>
              </a:rPr>
              <a:t>o</a:t>
            </a:r>
            <a:r>
              <a:rPr lang="en-US" dirty="0">
                <a:latin typeface="Times New Roman" charset="0"/>
              </a:rPr>
              <a:t> denotes an output symbol that belongs to the output alphabet O.  </a:t>
            </a:r>
            <a:r>
              <a:rPr lang="en-US" dirty="0" err="1">
                <a:solidFill>
                  <a:srgbClr val="FF0000"/>
                </a:solidFill>
                <a:latin typeface="Times New Roman" charset="0"/>
              </a:rPr>
              <a:t>i</a:t>
            </a:r>
            <a:r>
              <a:rPr lang="en-US" dirty="0">
                <a:latin typeface="Times New Roman" charset="0"/>
              </a:rPr>
              <a:t> is also known as the </a:t>
            </a:r>
            <a:r>
              <a:rPr lang="en-US" dirty="0">
                <a:solidFill>
                  <a:schemeClr val="hlink"/>
                </a:solidFill>
                <a:latin typeface="Times New Roman" charset="0"/>
              </a:rPr>
              <a:t>input portion</a:t>
            </a:r>
            <a:r>
              <a:rPr lang="en-US" dirty="0">
                <a:latin typeface="Times New Roman" charset="0"/>
              </a:rPr>
              <a:t> of the edge and </a:t>
            </a:r>
            <a:r>
              <a:rPr lang="en-US" dirty="0">
                <a:solidFill>
                  <a:srgbClr val="FF0000"/>
                </a:solidFill>
                <a:latin typeface="Times New Roman" charset="0"/>
              </a:rPr>
              <a:t>o</a:t>
            </a:r>
            <a:r>
              <a:rPr lang="en-US" dirty="0">
                <a:latin typeface="Times New Roman" charset="0"/>
              </a:rPr>
              <a:t> its </a:t>
            </a:r>
            <a:r>
              <a:rPr lang="en-US" dirty="0">
                <a:solidFill>
                  <a:schemeClr val="hlink"/>
                </a:solidFill>
                <a:latin typeface="Times New Roman" charset="0"/>
              </a:rPr>
              <a:t>output portion</a:t>
            </a:r>
            <a:r>
              <a:rPr lang="en-US" dirty="0">
                <a:latin typeface="Times New Roman" charset="0"/>
              </a:rPr>
              <a:t>.</a:t>
            </a:r>
            <a:endParaRPr lang="en-US" dirty="0"/>
          </a:p>
        </p:txBody>
      </p:sp>
    </p:spTree>
    <p:extLst>
      <p:ext uri="{BB962C8B-B14F-4D97-AF65-F5344CB8AC3E}">
        <p14:creationId xmlns:p14="http://schemas.microsoft.com/office/powerpoint/2010/main" val="1858080921"/>
      </p:ext>
    </p:extLst>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368995" y="2914650"/>
            <a:ext cx="598805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5.2.2 Tabular representation</a:t>
            </a:r>
          </a:p>
        </p:txBody>
      </p:sp>
    </p:spTree>
    <p:extLst>
      <p:ext uri="{BB962C8B-B14F-4D97-AF65-F5344CB8AC3E}">
        <p14:creationId xmlns:p14="http://schemas.microsoft.com/office/powerpoint/2010/main" val="2562564370"/>
      </p:ext>
    </p:extLst>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z="3200">
                <a:latin typeface="Tahoma" charset="0"/>
              </a:rPr>
              <a:t>Tabular representation of FSM</a:t>
            </a:r>
            <a:endParaRPr lang="en-US">
              <a:latin typeface="Tahoma" charset="0"/>
            </a:endParaRPr>
          </a:p>
        </p:txBody>
      </p:sp>
      <p:sp>
        <p:nvSpPr>
          <p:cNvPr id="176131" name="Text Box 3"/>
          <p:cNvSpPr txBox="1">
            <a:spLocks noChangeArrowheads="1"/>
          </p:cNvSpPr>
          <p:nvPr/>
        </p:nvSpPr>
        <p:spPr bwMode="auto">
          <a:xfrm>
            <a:off x="704528" y="1844824"/>
            <a:ext cx="758944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table is often used as an alternative to the state diagram to represent the state transition function </a:t>
            </a:r>
            <a:r>
              <a:rPr lang="en-US" dirty="0">
                <a:solidFill>
                  <a:srgbClr val="FF0000"/>
                </a:solidFill>
                <a:latin typeface="Times New Roman" charset="0"/>
                <a:sym typeface="Symbol" charset="0"/>
              </a:rPr>
              <a:t></a:t>
            </a:r>
            <a:r>
              <a:rPr lang="en-US" dirty="0">
                <a:latin typeface="Times New Roman" charset="0"/>
              </a:rPr>
              <a:t> and the output function O.</a:t>
            </a:r>
          </a:p>
        </p:txBody>
      </p:sp>
      <p:sp>
        <p:nvSpPr>
          <p:cNvPr id="176132" name="Text Box 4"/>
          <p:cNvSpPr txBox="1">
            <a:spLocks noChangeArrowheads="1"/>
          </p:cNvSpPr>
          <p:nvPr/>
        </p:nvSpPr>
        <p:spPr bwMode="auto">
          <a:xfrm>
            <a:off x="711994" y="3522664"/>
            <a:ext cx="886380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 table consists of two  sub-tables that consist of one or more columns each. The leftmost sub table is the output or the </a:t>
            </a:r>
            <a:r>
              <a:rPr lang="en-US">
                <a:solidFill>
                  <a:schemeClr val="hlink"/>
                </a:solidFill>
                <a:latin typeface="Times New Roman" charset="0"/>
              </a:rPr>
              <a:t>action</a:t>
            </a:r>
            <a:r>
              <a:rPr lang="en-US">
                <a:latin typeface="Times New Roman" charset="0"/>
              </a:rPr>
              <a:t> sub-table. The rows are labeled by the states of the FSM. The rightmost sub-table is the </a:t>
            </a:r>
            <a:r>
              <a:rPr lang="en-US">
                <a:solidFill>
                  <a:schemeClr val="hlink"/>
                </a:solidFill>
                <a:latin typeface="Times New Roman" charset="0"/>
              </a:rPr>
              <a:t>next state</a:t>
            </a:r>
            <a:r>
              <a:rPr lang="en-US">
                <a:latin typeface="Times New Roman" charset="0"/>
              </a:rPr>
              <a:t> sub-table. </a:t>
            </a:r>
          </a:p>
        </p:txBody>
      </p:sp>
    </p:spTree>
    <p:extLst>
      <p:ext uri="{BB962C8B-B14F-4D97-AF65-F5344CB8AC3E}">
        <p14:creationId xmlns:p14="http://schemas.microsoft.com/office/powerpoint/2010/main" val="2927782097"/>
      </p:ext>
    </p:extLst>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z="3200">
                <a:latin typeface="Tahoma" charset="0"/>
              </a:rPr>
              <a:t>Tabular representation of FSM: Example</a:t>
            </a:r>
            <a:endParaRPr lang="en-US">
              <a:latin typeface="Tahoma" charset="0"/>
            </a:endParaRPr>
          </a:p>
        </p:txBody>
      </p:sp>
      <p:pic>
        <p:nvPicPr>
          <p:cNvPr id="178179" name="Picture 5" descr="digdec-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3081339"/>
            <a:ext cx="665903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ext Box 6"/>
          <p:cNvSpPr txBox="1">
            <a:spLocks noChangeArrowheads="1"/>
          </p:cNvSpPr>
          <p:nvPr/>
        </p:nvSpPr>
        <p:spPr bwMode="auto">
          <a:xfrm>
            <a:off x="704528" y="1700808"/>
            <a:ext cx="735039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table given below shows how to represent functions </a:t>
            </a:r>
            <a:r>
              <a:rPr lang="en-US" dirty="0">
                <a:solidFill>
                  <a:srgbClr val="FF0000"/>
                </a:solidFill>
                <a:latin typeface="Times New Roman" charset="0"/>
                <a:sym typeface="Symbol" charset="0"/>
              </a:rPr>
              <a:t></a:t>
            </a:r>
            <a:r>
              <a:rPr lang="en-US" dirty="0">
                <a:latin typeface="Times New Roman" charset="0"/>
              </a:rPr>
              <a:t> and O for the DIGDEC machine.</a:t>
            </a:r>
          </a:p>
        </p:txBody>
      </p:sp>
    </p:spTree>
    <p:extLst>
      <p:ext uri="{BB962C8B-B14F-4D97-AF65-F5344CB8AC3E}">
        <p14:creationId xmlns:p14="http://schemas.microsoft.com/office/powerpoint/2010/main" val="3685208420"/>
      </p:ext>
    </p:extLst>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351832" y="2914650"/>
            <a:ext cx="598805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5.2.3 Properties of FSM</a:t>
            </a:r>
          </a:p>
        </p:txBody>
      </p:sp>
    </p:spTree>
    <p:extLst>
      <p:ext uri="{BB962C8B-B14F-4D97-AF65-F5344CB8AC3E}">
        <p14:creationId xmlns:p14="http://schemas.microsoft.com/office/powerpoint/2010/main" val="2562564370"/>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z="3200">
                <a:latin typeface="Tahoma" charset="0"/>
              </a:rPr>
              <a:t>Properties of FSM</a:t>
            </a:r>
            <a:endParaRPr lang="en-US">
              <a:latin typeface="Tahoma" charset="0"/>
            </a:endParaRPr>
          </a:p>
        </p:txBody>
      </p:sp>
      <p:sp>
        <p:nvSpPr>
          <p:cNvPr id="180227" name="Text Box 4"/>
          <p:cNvSpPr txBox="1">
            <a:spLocks noChangeArrowheads="1"/>
          </p:cNvSpPr>
          <p:nvPr/>
        </p:nvSpPr>
        <p:spPr bwMode="auto">
          <a:xfrm>
            <a:off x="725752" y="2114550"/>
            <a:ext cx="854392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Completely specified</a:t>
            </a:r>
            <a:r>
              <a:rPr lang="en-US" dirty="0">
                <a:latin typeface="Times New Roman" charset="0"/>
              </a:rPr>
              <a:t>: An FSM M is said to be completely specified if from each state in M there exists a transition for each input symbol. </a:t>
            </a:r>
          </a:p>
        </p:txBody>
      </p:sp>
      <p:sp>
        <p:nvSpPr>
          <p:cNvPr id="180228" name="Text Box 6"/>
          <p:cNvSpPr txBox="1">
            <a:spLocks noChangeArrowheads="1"/>
          </p:cNvSpPr>
          <p:nvPr/>
        </p:nvSpPr>
        <p:spPr bwMode="auto">
          <a:xfrm>
            <a:off x="687917" y="3724275"/>
            <a:ext cx="85439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Strongly connected</a:t>
            </a:r>
            <a:r>
              <a:rPr lang="en-US" dirty="0">
                <a:latin typeface="Times New Roman" charset="0"/>
              </a:rPr>
              <a:t>: An FSM M is considered strongly connected if for each pair of states (q</a:t>
            </a:r>
            <a:r>
              <a:rPr lang="en-US" baseline="-25000" dirty="0">
                <a:latin typeface="Times New Roman" charset="0"/>
              </a:rPr>
              <a:t>i </a:t>
            </a:r>
            <a:r>
              <a:rPr lang="en-US" baseline="-25000" dirty="0" smtClean="0">
                <a:latin typeface="Times New Roman" charset="0"/>
              </a:rPr>
              <a:t>, </a:t>
            </a:r>
            <a:r>
              <a:rPr lang="en-US" dirty="0" err="1" smtClean="0">
                <a:latin typeface="Times New Roman" charset="0"/>
              </a:rPr>
              <a:t>q</a:t>
            </a:r>
            <a:r>
              <a:rPr lang="en-US" baseline="-25000" dirty="0" err="1" smtClean="0">
                <a:latin typeface="Times New Roman" charset="0"/>
              </a:rPr>
              <a:t>j</a:t>
            </a:r>
            <a:r>
              <a:rPr lang="en-US" dirty="0">
                <a:latin typeface="Times New Roman" charset="0"/>
              </a:rPr>
              <a:t>) there exists an input sequence that takes M from state q</a:t>
            </a:r>
            <a:r>
              <a:rPr lang="en-US" baseline="-25000" dirty="0">
                <a:latin typeface="Times New Roman" charset="0"/>
              </a:rPr>
              <a:t>i</a:t>
            </a:r>
            <a:r>
              <a:rPr lang="en-US" dirty="0">
                <a:latin typeface="Times New Roman" charset="0"/>
              </a:rPr>
              <a:t> to </a:t>
            </a:r>
            <a:r>
              <a:rPr lang="en-US" dirty="0" smtClean="0">
                <a:latin typeface="Times New Roman" charset="0"/>
              </a:rPr>
              <a:t>state </a:t>
            </a:r>
            <a:r>
              <a:rPr lang="en-US" dirty="0" err="1" smtClean="0">
                <a:latin typeface="Times New Roman" charset="0"/>
              </a:rPr>
              <a:t>q</a:t>
            </a:r>
            <a:r>
              <a:rPr lang="en-US" baseline="-25000" dirty="0" err="1" smtClean="0">
                <a:latin typeface="Times New Roman" charset="0"/>
              </a:rPr>
              <a:t>j</a:t>
            </a:r>
            <a:r>
              <a:rPr lang="en-US" dirty="0">
                <a:latin typeface="Times New Roman" charset="0"/>
              </a:rPr>
              <a:t>.</a:t>
            </a:r>
          </a:p>
        </p:txBody>
      </p:sp>
    </p:spTree>
    <p:extLst>
      <p:ext uri="{BB962C8B-B14F-4D97-AF65-F5344CB8AC3E}">
        <p14:creationId xmlns:p14="http://schemas.microsoft.com/office/powerpoint/2010/main" val="4055130922"/>
      </p:ext>
    </p:extLst>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z="3200">
                <a:latin typeface="Tahoma" charset="0"/>
              </a:rPr>
              <a:t>Properties of FSM: Equivalence</a:t>
            </a:r>
            <a:endParaRPr lang="en-US">
              <a:latin typeface="Tahoma" charset="0"/>
            </a:endParaRPr>
          </a:p>
        </p:txBody>
      </p:sp>
      <p:sp>
        <p:nvSpPr>
          <p:cNvPr id="182275" name="Text Box 3"/>
          <p:cNvSpPr txBox="1">
            <a:spLocks noChangeArrowheads="1"/>
          </p:cNvSpPr>
          <p:nvPr/>
        </p:nvSpPr>
        <p:spPr bwMode="auto">
          <a:xfrm>
            <a:off x="725752" y="2114550"/>
            <a:ext cx="85439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V-equivalence</a:t>
            </a:r>
            <a:r>
              <a:rPr lang="en-US" dirty="0">
                <a:latin typeface="Times New Roman" charset="0"/>
              </a:rPr>
              <a:t>: Let M</a:t>
            </a:r>
            <a:r>
              <a:rPr lang="en-US" baseline="-25000" dirty="0">
                <a:latin typeface="Times New Roman" charset="0"/>
              </a:rPr>
              <a:t>1</a:t>
            </a:r>
            <a:r>
              <a:rPr lang="en-US" dirty="0">
                <a:latin typeface="Times New Roman" charset="0"/>
              </a:rPr>
              <a:t>=(X, Y, Q</a:t>
            </a:r>
            <a:r>
              <a:rPr lang="en-US" baseline="-25000" dirty="0">
                <a:latin typeface="Times New Roman" charset="0"/>
              </a:rPr>
              <a:t>1</a:t>
            </a:r>
            <a:r>
              <a:rPr lang="en-US" dirty="0">
                <a:latin typeface="Times New Roman" charset="0"/>
              </a:rPr>
              <a:t>, m</a:t>
            </a:r>
            <a:r>
              <a:rPr lang="en-US" baseline="30000" dirty="0">
                <a:latin typeface="Times New Roman" charset="0"/>
              </a:rPr>
              <a:t>1</a:t>
            </a:r>
            <a:r>
              <a:rPr lang="en-US" baseline="-25000" dirty="0">
                <a:latin typeface="Times New Roman" charset="0"/>
              </a:rPr>
              <a:t>0</a:t>
            </a:r>
            <a:r>
              <a:rPr lang="en-US" dirty="0">
                <a:latin typeface="Times New Roman" charset="0"/>
              </a:rPr>
              <a:t>, T</a:t>
            </a:r>
            <a:r>
              <a:rPr lang="en-US" baseline="-25000" dirty="0">
                <a:latin typeface="Times New Roman" charset="0"/>
              </a:rPr>
              <a:t>1</a:t>
            </a:r>
            <a:r>
              <a:rPr lang="en-US" dirty="0">
                <a:latin typeface="Times New Roman" charset="0"/>
              </a:rPr>
              <a:t>, O</a:t>
            </a:r>
            <a:r>
              <a:rPr lang="en-US" baseline="-25000" dirty="0">
                <a:latin typeface="Times New Roman" charset="0"/>
              </a:rPr>
              <a:t>1</a:t>
            </a:r>
            <a:r>
              <a:rPr lang="en-US" dirty="0">
                <a:latin typeface="Times New Roman" charset="0"/>
              </a:rPr>
              <a:t>) and M</a:t>
            </a:r>
            <a:r>
              <a:rPr lang="en-US" baseline="-25000" dirty="0">
                <a:latin typeface="Times New Roman" charset="0"/>
              </a:rPr>
              <a:t>2</a:t>
            </a:r>
            <a:r>
              <a:rPr lang="en-US" dirty="0">
                <a:latin typeface="Times New Roman" charset="0"/>
              </a:rPr>
              <a:t>=(X, Y, Q</a:t>
            </a:r>
            <a:r>
              <a:rPr lang="en-US" baseline="-25000" dirty="0">
                <a:latin typeface="Times New Roman" charset="0"/>
              </a:rPr>
              <a:t>2</a:t>
            </a:r>
            <a:r>
              <a:rPr lang="en-US" dirty="0">
                <a:latin typeface="Times New Roman" charset="0"/>
              </a:rPr>
              <a:t>, m</a:t>
            </a:r>
            <a:r>
              <a:rPr lang="en-US" baseline="30000" dirty="0">
                <a:latin typeface="Times New Roman" charset="0"/>
              </a:rPr>
              <a:t>2</a:t>
            </a:r>
            <a:r>
              <a:rPr lang="en-US" baseline="-25000" dirty="0">
                <a:latin typeface="Times New Roman" charset="0"/>
              </a:rPr>
              <a:t>0</a:t>
            </a:r>
            <a:r>
              <a:rPr lang="en-US" dirty="0">
                <a:latin typeface="Times New Roman" charset="0"/>
              </a:rPr>
              <a:t>, T</a:t>
            </a:r>
            <a:r>
              <a:rPr lang="en-US" baseline="-25000" dirty="0">
                <a:latin typeface="Times New Roman" charset="0"/>
              </a:rPr>
              <a:t>2</a:t>
            </a:r>
            <a:r>
              <a:rPr lang="en-US" dirty="0">
                <a:latin typeface="Times New Roman" charset="0"/>
              </a:rPr>
              <a:t>, O</a:t>
            </a:r>
            <a:r>
              <a:rPr lang="en-US" baseline="-25000" dirty="0">
                <a:latin typeface="Times New Roman" charset="0"/>
              </a:rPr>
              <a:t>2</a:t>
            </a:r>
            <a:r>
              <a:rPr lang="en-US" dirty="0">
                <a:latin typeface="Times New Roman" charset="0"/>
              </a:rPr>
              <a:t>) be two FSMs. Let V denote a set of non-empty strings over the input alphabet X i.e. V</a:t>
            </a:r>
            <a:r>
              <a:rPr lang="en-US" dirty="0">
                <a:latin typeface="Times New Roman" charset="0"/>
                <a:sym typeface="Symbol" charset="0"/>
              </a:rPr>
              <a:t></a:t>
            </a:r>
            <a:r>
              <a:rPr lang="en-US" dirty="0">
                <a:latin typeface="Times New Roman" charset="0"/>
              </a:rPr>
              <a:t> X</a:t>
            </a:r>
            <a:r>
              <a:rPr lang="en-US" baseline="30000" dirty="0">
                <a:latin typeface="Times New Roman" charset="0"/>
              </a:rPr>
              <a:t>+</a:t>
            </a:r>
            <a:r>
              <a:rPr lang="en-US" dirty="0">
                <a:latin typeface="Times New Roman" charset="0"/>
              </a:rPr>
              <a:t>. </a:t>
            </a:r>
          </a:p>
        </p:txBody>
      </p:sp>
      <p:sp>
        <p:nvSpPr>
          <p:cNvPr id="182276" name="Text Box 6"/>
          <p:cNvSpPr txBox="1">
            <a:spLocks noChangeArrowheads="1"/>
          </p:cNvSpPr>
          <p:nvPr/>
        </p:nvSpPr>
        <p:spPr bwMode="auto">
          <a:xfrm>
            <a:off x="799704" y="3743325"/>
            <a:ext cx="870214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Let q</a:t>
            </a:r>
            <a:r>
              <a:rPr lang="en-US" baseline="-25000">
                <a:latin typeface="Times New Roman" charset="0"/>
              </a:rPr>
              <a:t>i</a:t>
            </a:r>
            <a:r>
              <a:rPr lang="en-US">
                <a:latin typeface="Times New Roman" charset="0"/>
              </a:rPr>
              <a:t> and q</a:t>
            </a:r>
            <a:r>
              <a:rPr lang="en-US" baseline="-25000">
                <a:latin typeface="Times New Roman" charset="0"/>
              </a:rPr>
              <a:t>j</a:t>
            </a:r>
            <a:r>
              <a:rPr lang="en-US">
                <a:latin typeface="Times New Roman" charset="0"/>
              </a:rPr>
              <a:t>, i</a:t>
            </a:r>
            <a:r>
              <a:rPr lang="en-US">
                <a:latin typeface="Times New Roman" charset="0"/>
                <a:sym typeface="Symbol" charset="0"/>
              </a:rPr>
              <a:t></a:t>
            </a:r>
            <a:r>
              <a:rPr lang="en-US">
                <a:latin typeface="Times New Roman" charset="0"/>
              </a:rPr>
              <a:t> j, be the states  of machines M</a:t>
            </a:r>
            <a:r>
              <a:rPr lang="en-US" baseline="-25000">
                <a:latin typeface="Times New Roman" charset="0"/>
              </a:rPr>
              <a:t>1</a:t>
            </a:r>
            <a:r>
              <a:rPr lang="en-US">
                <a:latin typeface="Times New Roman" charset="0"/>
              </a:rPr>
              <a:t> and M</a:t>
            </a:r>
            <a:r>
              <a:rPr lang="en-US" baseline="-25000">
                <a:latin typeface="Times New Roman" charset="0"/>
              </a:rPr>
              <a:t>2</a:t>
            </a:r>
            <a:r>
              <a:rPr lang="en-US">
                <a:latin typeface="Times New Roman" charset="0"/>
              </a:rPr>
              <a:t>, respectively. q</a:t>
            </a:r>
            <a:r>
              <a:rPr lang="en-US" baseline="-25000">
                <a:latin typeface="Times New Roman" charset="0"/>
              </a:rPr>
              <a:t>i</a:t>
            </a:r>
            <a:r>
              <a:rPr lang="en-US">
                <a:latin typeface="Times New Roman" charset="0"/>
              </a:rPr>
              <a:t> and q</a:t>
            </a:r>
            <a:r>
              <a:rPr lang="en-US" baseline="-25000">
                <a:latin typeface="Times New Roman" charset="0"/>
              </a:rPr>
              <a:t>j</a:t>
            </a:r>
            <a:r>
              <a:rPr lang="en-US">
                <a:latin typeface="Times New Roman" charset="0"/>
              </a:rPr>
              <a:t> are considered </a:t>
            </a:r>
            <a:r>
              <a:rPr lang="en-US">
                <a:solidFill>
                  <a:schemeClr val="hlink"/>
                </a:solidFill>
                <a:latin typeface="Times New Roman" charset="0"/>
              </a:rPr>
              <a:t>V-equivalent</a:t>
            </a:r>
            <a:r>
              <a:rPr lang="en-US">
                <a:latin typeface="Times New Roman" charset="0"/>
              </a:rPr>
              <a:t> if  O</a:t>
            </a:r>
            <a:r>
              <a:rPr lang="en-US" baseline="-25000">
                <a:latin typeface="Times New Roman" charset="0"/>
              </a:rPr>
              <a:t>1</a:t>
            </a:r>
            <a:r>
              <a:rPr lang="en-US">
                <a:latin typeface="Times New Roman" charset="0"/>
              </a:rPr>
              <a:t>(q</a:t>
            </a:r>
            <a:r>
              <a:rPr lang="en-US" baseline="-25000">
                <a:latin typeface="Times New Roman" charset="0"/>
              </a:rPr>
              <a:t>i</a:t>
            </a:r>
            <a:r>
              <a:rPr lang="en-US">
                <a:latin typeface="Times New Roman" charset="0"/>
              </a:rPr>
              <a:t>, s)=O</a:t>
            </a:r>
            <a:r>
              <a:rPr lang="en-US" baseline="-25000">
                <a:latin typeface="Times New Roman" charset="0"/>
              </a:rPr>
              <a:t>2</a:t>
            </a:r>
            <a:r>
              <a:rPr lang="en-US">
                <a:latin typeface="Times New Roman" charset="0"/>
              </a:rPr>
              <a:t>(q</a:t>
            </a:r>
            <a:r>
              <a:rPr lang="en-US" baseline="-25000">
                <a:latin typeface="Times New Roman" charset="0"/>
              </a:rPr>
              <a:t>j</a:t>
            </a:r>
            <a:r>
              <a:rPr lang="en-US">
                <a:latin typeface="Times New Roman" charset="0"/>
              </a:rPr>
              <a:t>, s) for all s in V. </a:t>
            </a:r>
          </a:p>
        </p:txBody>
      </p:sp>
    </p:spTree>
    <p:extLst>
      <p:ext uri="{BB962C8B-B14F-4D97-AF65-F5344CB8AC3E}">
        <p14:creationId xmlns:p14="http://schemas.microsoft.com/office/powerpoint/2010/main" val="545265462"/>
      </p:ext>
    </p:extLst>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z="3200">
                <a:latin typeface="Tahoma" charset="0"/>
              </a:rPr>
              <a:t>Properties of FSM: Distinguishable</a:t>
            </a:r>
            <a:endParaRPr lang="en-US">
              <a:latin typeface="Tahoma" charset="0"/>
            </a:endParaRPr>
          </a:p>
        </p:txBody>
      </p:sp>
      <p:sp>
        <p:nvSpPr>
          <p:cNvPr id="184323" name="Text Box 3"/>
          <p:cNvSpPr txBox="1">
            <a:spLocks noChangeArrowheads="1"/>
          </p:cNvSpPr>
          <p:nvPr/>
        </p:nvSpPr>
        <p:spPr bwMode="auto">
          <a:xfrm>
            <a:off x="704528" y="1772816"/>
            <a:ext cx="854392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Stated differently, states q</a:t>
            </a:r>
            <a:r>
              <a:rPr lang="en-US" baseline="-25000" dirty="0">
                <a:latin typeface="Times New Roman" charset="0"/>
              </a:rPr>
              <a:t>i</a:t>
            </a:r>
            <a:r>
              <a:rPr lang="en-US" dirty="0">
                <a:latin typeface="Times New Roman" charset="0"/>
              </a:rPr>
              <a:t> and </a:t>
            </a:r>
            <a:r>
              <a:rPr lang="en-US" dirty="0" err="1">
                <a:latin typeface="Times New Roman" charset="0"/>
              </a:rPr>
              <a:t>q</a:t>
            </a:r>
            <a:r>
              <a:rPr lang="en-US" baseline="-25000" dirty="0" err="1">
                <a:latin typeface="Times New Roman" charset="0"/>
              </a:rPr>
              <a:t>j</a:t>
            </a:r>
            <a:r>
              <a:rPr lang="en-US" baseline="-25000" dirty="0">
                <a:latin typeface="Times New Roman" charset="0"/>
              </a:rPr>
              <a:t> </a:t>
            </a:r>
            <a:r>
              <a:rPr lang="en-US" dirty="0">
                <a:latin typeface="Times New Roman" charset="0"/>
              </a:rPr>
              <a:t>are considered  V-equivalent if M</a:t>
            </a:r>
            <a:r>
              <a:rPr lang="en-US" baseline="-25000" dirty="0">
                <a:latin typeface="Times New Roman" charset="0"/>
              </a:rPr>
              <a:t>1</a:t>
            </a:r>
            <a:r>
              <a:rPr lang="en-US" dirty="0">
                <a:latin typeface="Times New Roman" charset="0"/>
              </a:rPr>
              <a:t> and M</a:t>
            </a:r>
            <a:r>
              <a:rPr lang="en-US" baseline="-25000" dirty="0">
                <a:latin typeface="Times New Roman" charset="0"/>
              </a:rPr>
              <a:t>2</a:t>
            </a:r>
            <a:r>
              <a:rPr lang="en-US" dirty="0">
                <a:latin typeface="Times New Roman" charset="0"/>
              </a:rPr>
              <a:t> , when excited  in states q</a:t>
            </a:r>
            <a:r>
              <a:rPr lang="en-US" baseline="-25000" dirty="0">
                <a:latin typeface="Times New Roman" charset="0"/>
              </a:rPr>
              <a:t>i</a:t>
            </a:r>
            <a:r>
              <a:rPr lang="en-US" dirty="0">
                <a:latin typeface="Times New Roman" charset="0"/>
              </a:rPr>
              <a:t> and </a:t>
            </a:r>
            <a:r>
              <a:rPr lang="en-US" dirty="0" err="1">
                <a:latin typeface="Times New Roman" charset="0"/>
              </a:rPr>
              <a:t>q</a:t>
            </a:r>
            <a:r>
              <a:rPr lang="en-US" baseline="-25000" dirty="0" err="1">
                <a:latin typeface="Times New Roman" charset="0"/>
              </a:rPr>
              <a:t>j</a:t>
            </a:r>
            <a:r>
              <a:rPr lang="en-US" dirty="0">
                <a:latin typeface="Times New Roman" charset="0"/>
              </a:rPr>
              <a:t>, respectively,  yield identical output sequences. </a:t>
            </a:r>
          </a:p>
        </p:txBody>
      </p:sp>
      <p:sp>
        <p:nvSpPr>
          <p:cNvPr id="184324" name="Text Box 4"/>
          <p:cNvSpPr txBox="1">
            <a:spLocks noChangeArrowheads="1"/>
          </p:cNvSpPr>
          <p:nvPr/>
        </p:nvSpPr>
        <p:spPr bwMode="auto">
          <a:xfrm>
            <a:off x="704528" y="3401591"/>
            <a:ext cx="870214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States q</a:t>
            </a:r>
            <a:r>
              <a:rPr lang="en-US" baseline="-25000" dirty="0">
                <a:latin typeface="Times New Roman" charset="0"/>
              </a:rPr>
              <a:t>i</a:t>
            </a:r>
            <a:r>
              <a:rPr lang="en-US" dirty="0">
                <a:latin typeface="Times New Roman" charset="0"/>
              </a:rPr>
              <a:t> and </a:t>
            </a:r>
            <a:r>
              <a:rPr lang="en-US" dirty="0" err="1">
                <a:latin typeface="Times New Roman" charset="0"/>
              </a:rPr>
              <a:t>q</a:t>
            </a:r>
            <a:r>
              <a:rPr lang="en-US" baseline="-25000" dirty="0" err="1">
                <a:latin typeface="Times New Roman" charset="0"/>
              </a:rPr>
              <a:t>j</a:t>
            </a:r>
            <a:r>
              <a:rPr lang="en-US" baseline="-25000" dirty="0">
                <a:latin typeface="Times New Roman" charset="0"/>
              </a:rPr>
              <a:t> </a:t>
            </a:r>
            <a:r>
              <a:rPr lang="en-US" dirty="0">
                <a:latin typeface="Times New Roman" charset="0"/>
              </a:rPr>
              <a:t>are said to be  equivalent if  O</a:t>
            </a:r>
            <a:r>
              <a:rPr lang="en-US" baseline="-25000" dirty="0">
                <a:latin typeface="Times New Roman" charset="0"/>
              </a:rPr>
              <a:t>1</a:t>
            </a:r>
            <a:r>
              <a:rPr lang="en-US" dirty="0">
                <a:latin typeface="Times New Roman" charset="0"/>
              </a:rPr>
              <a:t>(q</a:t>
            </a:r>
            <a:r>
              <a:rPr lang="en-US" baseline="-25000" dirty="0">
                <a:latin typeface="Times New Roman" charset="0"/>
              </a:rPr>
              <a:t>i</a:t>
            </a:r>
            <a:r>
              <a:rPr lang="en-US" dirty="0">
                <a:latin typeface="Times New Roman" charset="0"/>
              </a:rPr>
              <a:t>, r)=O</a:t>
            </a:r>
            <a:r>
              <a:rPr lang="en-US" baseline="-25000" dirty="0">
                <a:latin typeface="Times New Roman" charset="0"/>
              </a:rPr>
              <a:t>2</a:t>
            </a:r>
            <a:r>
              <a:rPr lang="en-US" dirty="0">
                <a:latin typeface="Times New Roman" charset="0"/>
              </a:rPr>
              <a:t>(</a:t>
            </a:r>
            <a:r>
              <a:rPr lang="en-US" dirty="0" err="1">
                <a:latin typeface="Times New Roman" charset="0"/>
              </a:rPr>
              <a:t>q</a:t>
            </a:r>
            <a:r>
              <a:rPr lang="en-US" baseline="-25000" dirty="0" err="1">
                <a:latin typeface="Times New Roman" charset="0"/>
              </a:rPr>
              <a:t>j</a:t>
            </a:r>
            <a:r>
              <a:rPr lang="en-US" dirty="0">
                <a:latin typeface="Times New Roman" charset="0"/>
              </a:rPr>
              <a:t>, r) for any set V. If q</a:t>
            </a:r>
            <a:r>
              <a:rPr lang="en-US" baseline="-25000" dirty="0">
                <a:latin typeface="Times New Roman" charset="0"/>
              </a:rPr>
              <a:t>i </a:t>
            </a:r>
            <a:r>
              <a:rPr lang="en-US" dirty="0">
                <a:latin typeface="Times New Roman" charset="0"/>
              </a:rPr>
              <a:t>and </a:t>
            </a:r>
            <a:r>
              <a:rPr lang="en-US" dirty="0" err="1">
                <a:latin typeface="Times New Roman" charset="0"/>
              </a:rPr>
              <a:t>q</a:t>
            </a:r>
            <a:r>
              <a:rPr lang="en-US" baseline="-25000" dirty="0" err="1">
                <a:latin typeface="Times New Roman" charset="0"/>
              </a:rPr>
              <a:t>j</a:t>
            </a:r>
            <a:r>
              <a:rPr lang="en-US" baseline="-25000" dirty="0">
                <a:latin typeface="Times New Roman" charset="0"/>
              </a:rPr>
              <a:t> </a:t>
            </a:r>
            <a:r>
              <a:rPr lang="en-US" dirty="0">
                <a:latin typeface="Times New Roman" charset="0"/>
              </a:rPr>
              <a:t>are not equivalent then they are said to be </a:t>
            </a:r>
            <a:r>
              <a:rPr lang="en-US" dirty="0">
                <a:solidFill>
                  <a:schemeClr val="hlink"/>
                </a:solidFill>
                <a:latin typeface="Times New Roman" charset="0"/>
              </a:rPr>
              <a:t>distinguishable</a:t>
            </a:r>
            <a:r>
              <a:rPr lang="en-US" dirty="0">
                <a:latin typeface="Times New Roman" charset="0"/>
              </a:rPr>
              <a:t>. This definition of  equivalence also applies to states within a machine. </a:t>
            </a:r>
            <a:r>
              <a:rPr lang="en-US" dirty="0" smtClean="0">
                <a:latin typeface="Times New Roman" charset="0"/>
              </a:rPr>
              <a:t>Thus, machines </a:t>
            </a:r>
            <a:r>
              <a:rPr lang="en-US" dirty="0">
                <a:latin typeface="Times New Roman" charset="0"/>
              </a:rPr>
              <a:t>M</a:t>
            </a:r>
            <a:r>
              <a:rPr lang="en-US" baseline="-25000" dirty="0">
                <a:latin typeface="Times New Roman" charset="0"/>
              </a:rPr>
              <a:t>1</a:t>
            </a:r>
            <a:r>
              <a:rPr lang="en-US" dirty="0">
                <a:latin typeface="Times New Roman" charset="0"/>
              </a:rPr>
              <a:t> and M</a:t>
            </a:r>
            <a:r>
              <a:rPr lang="en-US" baseline="-25000" dirty="0">
                <a:latin typeface="Times New Roman" charset="0"/>
              </a:rPr>
              <a:t>2</a:t>
            </a:r>
            <a:r>
              <a:rPr lang="en-US" dirty="0">
                <a:latin typeface="Times New Roman" charset="0"/>
              </a:rPr>
              <a:t> could be the same machine.</a:t>
            </a:r>
          </a:p>
        </p:txBody>
      </p:sp>
    </p:spTree>
    <p:extLst>
      <p:ext uri="{BB962C8B-B14F-4D97-AF65-F5344CB8AC3E}">
        <p14:creationId xmlns:p14="http://schemas.microsoft.com/office/powerpoint/2010/main" val="15863407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3200">
                <a:latin typeface="Tahoma" charset="0"/>
              </a:rPr>
              <a:t>Operational profile</a:t>
            </a:r>
            <a:endParaRPr lang="en-US">
              <a:latin typeface="Tahoma" charset="0"/>
            </a:endParaRPr>
          </a:p>
        </p:txBody>
      </p:sp>
      <p:pic>
        <p:nvPicPr>
          <p:cNvPr id="75779" name="Picture 4" descr="op-profi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176" y="2568575"/>
            <a:ext cx="543454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22778"/>
      </p:ext>
    </p:extLst>
  </p:cSld>
  <p:clrMapOvr>
    <a:masterClrMapping/>
  </p:clrMapOvr>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z="3200">
                <a:latin typeface="Tahoma" charset="0"/>
              </a:rPr>
              <a:t>Properties of FSM: Machine Equivalence</a:t>
            </a:r>
            <a:endParaRPr lang="en-US">
              <a:latin typeface="Tahoma" charset="0"/>
            </a:endParaRPr>
          </a:p>
        </p:txBody>
      </p:sp>
      <p:sp>
        <p:nvSpPr>
          <p:cNvPr id="186371" name="Text Box 3"/>
          <p:cNvSpPr txBox="1">
            <a:spLocks noChangeArrowheads="1"/>
          </p:cNvSpPr>
          <p:nvPr/>
        </p:nvSpPr>
        <p:spPr bwMode="auto">
          <a:xfrm>
            <a:off x="632520" y="1484784"/>
            <a:ext cx="876405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Machine equivalence:</a:t>
            </a:r>
            <a:r>
              <a:rPr lang="en-US" dirty="0">
                <a:latin typeface="Times New Roman" charset="0"/>
              </a:rPr>
              <a:t> Machines M</a:t>
            </a:r>
            <a:r>
              <a:rPr lang="en-US" baseline="-25000" dirty="0">
                <a:latin typeface="Times New Roman" charset="0"/>
              </a:rPr>
              <a:t>1</a:t>
            </a:r>
            <a:r>
              <a:rPr lang="en-US" dirty="0">
                <a:latin typeface="Times New Roman" charset="0"/>
              </a:rPr>
              <a:t> and M</a:t>
            </a:r>
            <a:r>
              <a:rPr lang="en-US" baseline="-25000" dirty="0">
                <a:latin typeface="Times New Roman" charset="0"/>
              </a:rPr>
              <a:t>2</a:t>
            </a:r>
            <a:r>
              <a:rPr lang="en-US" dirty="0">
                <a:latin typeface="Times New Roman" charset="0"/>
              </a:rPr>
              <a:t> are said to be equivalent if  (a) for each state </a:t>
            </a:r>
            <a:r>
              <a:rPr lang="en-US" dirty="0">
                <a:latin typeface="Times New Roman" charset="0"/>
                <a:sym typeface="Symbol" charset="0"/>
              </a:rPr>
              <a:t></a:t>
            </a:r>
            <a:r>
              <a:rPr lang="en-US" dirty="0">
                <a:latin typeface="Times New Roman" charset="0"/>
              </a:rPr>
              <a:t> in M1 there exists a state </a:t>
            </a:r>
            <a:r>
              <a:rPr lang="en-US" dirty="0">
                <a:solidFill>
                  <a:srgbClr val="FF0000"/>
                </a:solidFill>
                <a:latin typeface="Times New Roman" charset="0"/>
                <a:sym typeface="Symbol" charset="0"/>
              </a:rPr>
              <a:t></a:t>
            </a:r>
            <a:r>
              <a:rPr lang="en-US" dirty="0">
                <a:solidFill>
                  <a:srgbClr val="FF0000"/>
                </a:solidFill>
                <a:latin typeface="Times New Roman" charset="0"/>
              </a:rPr>
              <a:t> ' </a:t>
            </a:r>
            <a:r>
              <a:rPr lang="en-US" dirty="0">
                <a:latin typeface="Times New Roman" charset="0"/>
              </a:rPr>
              <a:t>in M</a:t>
            </a:r>
            <a:r>
              <a:rPr lang="en-US" baseline="-25000" dirty="0">
                <a:latin typeface="Times New Roman" charset="0"/>
              </a:rPr>
              <a:t>2</a:t>
            </a:r>
            <a:r>
              <a:rPr lang="en-US" dirty="0">
                <a:latin typeface="Times New Roman" charset="0"/>
              </a:rPr>
              <a:t> such that </a:t>
            </a:r>
            <a:r>
              <a:rPr lang="en-US" dirty="0">
                <a:solidFill>
                  <a:srgbClr val="FF0000"/>
                </a:solidFill>
                <a:latin typeface="Times New Roman" charset="0"/>
                <a:sym typeface="Symbol" charset="0"/>
              </a:rPr>
              <a:t></a:t>
            </a:r>
            <a:r>
              <a:rPr lang="en-US" dirty="0">
                <a:solidFill>
                  <a:srgbClr val="FF0000"/>
                </a:solidFill>
                <a:latin typeface="Times New Roman" charset="0"/>
              </a:rPr>
              <a:t> </a:t>
            </a:r>
            <a:r>
              <a:rPr lang="en-US" dirty="0">
                <a:latin typeface="Times New Roman" charset="0"/>
              </a:rPr>
              <a:t>and </a:t>
            </a:r>
            <a:r>
              <a:rPr lang="en-US" dirty="0">
                <a:solidFill>
                  <a:srgbClr val="FF0000"/>
                </a:solidFill>
                <a:latin typeface="Times New Roman" charset="0"/>
                <a:sym typeface="Symbol" charset="0"/>
              </a:rPr>
              <a:t></a:t>
            </a:r>
            <a:r>
              <a:rPr lang="en-US" dirty="0">
                <a:solidFill>
                  <a:srgbClr val="FF0000"/>
                </a:solidFill>
                <a:latin typeface="Times New Roman" charset="0"/>
              </a:rPr>
              <a:t> ' </a:t>
            </a:r>
            <a:r>
              <a:rPr lang="en-US" dirty="0">
                <a:latin typeface="Times New Roman" charset="0"/>
              </a:rPr>
              <a:t>are equivalent and (b) for each state </a:t>
            </a:r>
            <a:r>
              <a:rPr lang="en-US" dirty="0">
                <a:solidFill>
                  <a:srgbClr val="FF0000"/>
                </a:solidFill>
                <a:latin typeface="Times New Roman" charset="0"/>
                <a:sym typeface="Symbol" charset="0"/>
              </a:rPr>
              <a:t></a:t>
            </a:r>
            <a:r>
              <a:rPr lang="en-US" dirty="0">
                <a:latin typeface="Times New Roman" charset="0"/>
              </a:rPr>
              <a:t> in M</a:t>
            </a:r>
            <a:r>
              <a:rPr lang="en-US" baseline="-25000" dirty="0">
                <a:latin typeface="Times New Roman" charset="0"/>
              </a:rPr>
              <a:t>2</a:t>
            </a:r>
            <a:r>
              <a:rPr lang="en-US" dirty="0">
                <a:latin typeface="Times New Roman" charset="0"/>
              </a:rPr>
              <a:t> there exists a state </a:t>
            </a:r>
            <a:r>
              <a:rPr lang="en-US" dirty="0">
                <a:solidFill>
                  <a:srgbClr val="FF0000"/>
                </a:solidFill>
                <a:latin typeface="Times New Roman" charset="0"/>
                <a:sym typeface="Symbol" charset="0"/>
              </a:rPr>
              <a:t></a:t>
            </a:r>
            <a:r>
              <a:rPr lang="en-US" dirty="0">
                <a:solidFill>
                  <a:srgbClr val="FF0000"/>
                </a:solidFill>
                <a:latin typeface="Times New Roman" charset="0"/>
              </a:rPr>
              <a:t> ' </a:t>
            </a:r>
            <a:r>
              <a:rPr lang="en-US" dirty="0">
                <a:latin typeface="Times New Roman" charset="0"/>
              </a:rPr>
              <a:t>in M</a:t>
            </a:r>
            <a:r>
              <a:rPr lang="en-US" baseline="-25000" dirty="0">
                <a:latin typeface="Times New Roman" charset="0"/>
              </a:rPr>
              <a:t>1</a:t>
            </a:r>
            <a:r>
              <a:rPr lang="en-US" dirty="0">
                <a:latin typeface="Times New Roman" charset="0"/>
              </a:rPr>
              <a:t> such that </a:t>
            </a:r>
            <a:r>
              <a:rPr lang="en-US" dirty="0">
                <a:solidFill>
                  <a:srgbClr val="FF0000"/>
                </a:solidFill>
                <a:latin typeface="Times New Roman" charset="0"/>
                <a:sym typeface="Symbol" charset="0"/>
              </a:rPr>
              <a:t></a:t>
            </a:r>
            <a:r>
              <a:rPr lang="en-US" dirty="0">
                <a:solidFill>
                  <a:srgbClr val="FF0000"/>
                </a:solidFill>
                <a:latin typeface="Times New Roman" charset="0"/>
              </a:rPr>
              <a:t> </a:t>
            </a:r>
            <a:r>
              <a:rPr lang="en-US" dirty="0">
                <a:latin typeface="Times New Roman" charset="0"/>
              </a:rPr>
              <a:t>and </a:t>
            </a:r>
            <a:r>
              <a:rPr lang="en-US" dirty="0">
                <a:solidFill>
                  <a:srgbClr val="FF0000"/>
                </a:solidFill>
                <a:latin typeface="Times New Roman" charset="0"/>
                <a:sym typeface="Symbol" charset="0"/>
              </a:rPr>
              <a:t></a:t>
            </a:r>
            <a:r>
              <a:rPr lang="en-US" dirty="0">
                <a:solidFill>
                  <a:srgbClr val="FF0000"/>
                </a:solidFill>
                <a:latin typeface="Times New Roman" charset="0"/>
              </a:rPr>
              <a:t> ' </a:t>
            </a:r>
            <a:r>
              <a:rPr lang="en-US" dirty="0">
                <a:latin typeface="Times New Roman" charset="0"/>
              </a:rPr>
              <a:t>are equivalent. </a:t>
            </a:r>
          </a:p>
        </p:txBody>
      </p:sp>
      <p:sp>
        <p:nvSpPr>
          <p:cNvPr id="186372" name="Text Box 4"/>
          <p:cNvSpPr txBox="1">
            <a:spLocks noChangeArrowheads="1"/>
          </p:cNvSpPr>
          <p:nvPr/>
        </p:nvSpPr>
        <p:spPr bwMode="auto">
          <a:xfrm>
            <a:off x="632520" y="3667944"/>
            <a:ext cx="870214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Machines that are not equivalent are considered distinguishable. </a:t>
            </a:r>
          </a:p>
        </p:txBody>
      </p:sp>
      <p:sp>
        <p:nvSpPr>
          <p:cNvPr id="186373" name="Text Box 5"/>
          <p:cNvSpPr txBox="1">
            <a:spLocks noChangeArrowheads="1"/>
          </p:cNvSpPr>
          <p:nvPr/>
        </p:nvSpPr>
        <p:spPr bwMode="auto">
          <a:xfrm>
            <a:off x="632520" y="4466109"/>
            <a:ext cx="854392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Minimal machine</a:t>
            </a:r>
            <a:r>
              <a:rPr lang="en-US">
                <a:latin typeface="Times New Roman" charset="0"/>
              </a:rPr>
              <a:t>: An FSM M is considered minimal if the number of states in M is less than or equal to any other FSM equivalent to M.</a:t>
            </a:r>
          </a:p>
        </p:txBody>
      </p:sp>
    </p:spTree>
    <p:extLst>
      <p:ext uri="{BB962C8B-B14F-4D97-AF65-F5344CB8AC3E}">
        <p14:creationId xmlns:p14="http://schemas.microsoft.com/office/powerpoint/2010/main" val="2292040515"/>
      </p:ext>
    </p:extLst>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z="3200">
                <a:latin typeface="Tahoma" charset="0"/>
              </a:rPr>
              <a:t>Properties of FSM: k-equivalence</a:t>
            </a:r>
            <a:endParaRPr lang="en-US">
              <a:latin typeface="Tahoma" charset="0"/>
            </a:endParaRPr>
          </a:p>
        </p:txBody>
      </p:sp>
      <p:sp>
        <p:nvSpPr>
          <p:cNvPr id="188419" name="Text Box 3"/>
          <p:cNvSpPr txBox="1">
            <a:spLocks noChangeArrowheads="1"/>
          </p:cNvSpPr>
          <p:nvPr/>
        </p:nvSpPr>
        <p:spPr bwMode="auto">
          <a:xfrm>
            <a:off x="679318" y="2070101"/>
            <a:ext cx="8764058" cy="210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k-equivalence</a:t>
            </a:r>
            <a:r>
              <a:rPr lang="en-US" dirty="0">
                <a:latin typeface="Times New Roman" charset="0"/>
              </a:rPr>
              <a:t>: Let M</a:t>
            </a:r>
            <a:r>
              <a:rPr lang="en-US" baseline="-25000" dirty="0">
                <a:latin typeface="Times New Roman" charset="0"/>
              </a:rPr>
              <a:t>1</a:t>
            </a:r>
            <a:r>
              <a:rPr lang="en-US" dirty="0">
                <a:latin typeface="Times New Roman" charset="0"/>
              </a:rPr>
              <a:t>=(X, Y, Q</a:t>
            </a:r>
            <a:r>
              <a:rPr lang="en-US" baseline="-25000" dirty="0">
                <a:latin typeface="Times New Roman" charset="0"/>
              </a:rPr>
              <a:t>1</a:t>
            </a:r>
            <a:r>
              <a:rPr lang="en-US" dirty="0">
                <a:latin typeface="Times New Roman" charset="0"/>
              </a:rPr>
              <a:t>, m</a:t>
            </a:r>
            <a:r>
              <a:rPr lang="en-US" baseline="30000" dirty="0">
                <a:latin typeface="Times New Roman" charset="0"/>
              </a:rPr>
              <a:t>1</a:t>
            </a:r>
            <a:r>
              <a:rPr lang="en-US" baseline="-25000" dirty="0">
                <a:latin typeface="Times New Roman" charset="0"/>
              </a:rPr>
              <a:t>0</a:t>
            </a:r>
            <a:r>
              <a:rPr lang="en-US" dirty="0">
                <a:latin typeface="Times New Roman" charset="0"/>
              </a:rPr>
              <a:t>, T</a:t>
            </a:r>
            <a:r>
              <a:rPr lang="en-US" baseline="-25000" dirty="0">
                <a:latin typeface="Times New Roman" charset="0"/>
              </a:rPr>
              <a:t>1</a:t>
            </a:r>
            <a:r>
              <a:rPr lang="en-US" dirty="0">
                <a:latin typeface="Times New Roman" charset="0"/>
              </a:rPr>
              <a:t>, O</a:t>
            </a:r>
            <a:r>
              <a:rPr lang="en-US" baseline="-25000" dirty="0">
                <a:latin typeface="Times New Roman" charset="0"/>
              </a:rPr>
              <a:t>1</a:t>
            </a:r>
            <a:r>
              <a:rPr lang="en-US" dirty="0">
                <a:latin typeface="Times New Roman" charset="0"/>
              </a:rPr>
              <a:t>) and M</a:t>
            </a:r>
            <a:r>
              <a:rPr lang="en-US" baseline="-25000" dirty="0">
                <a:latin typeface="Times New Roman" charset="0"/>
              </a:rPr>
              <a:t>2</a:t>
            </a:r>
            <a:r>
              <a:rPr lang="en-US" dirty="0">
                <a:latin typeface="Times New Roman" charset="0"/>
              </a:rPr>
              <a:t>=(X, Y, Q</a:t>
            </a:r>
            <a:r>
              <a:rPr lang="en-US" baseline="-25000" dirty="0">
                <a:latin typeface="Times New Roman" charset="0"/>
              </a:rPr>
              <a:t>2</a:t>
            </a:r>
            <a:r>
              <a:rPr lang="en-US" dirty="0">
                <a:latin typeface="Times New Roman" charset="0"/>
              </a:rPr>
              <a:t>, m</a:t>
            </a:r>
            <a:r>
              <a:rPr lang="en-US" baseline="30000" dirty="0">
                <a:latin typeface="Times New Roman" charset="0"/>
              </a:rPr>
              <a:t>2</a:t>
            </a:r>
            <a:r>
              <a:rPr lang="en-US" baseline="-25000" dirty="0">
                <a:latin typeface="Times New Roman" charset="0"/>
              </a:rPr>
              <a:t>0</a:t>
            </a:r>
            <a:r>
              <a:rPr lang="en-US" dirty="0">
                <a:latin typeface="Times New Roman" charset="0"/>
              </a:rPr>
              <a:t>, T</a:t>
            </a:r>
            <a:r>
              <a:rPr lang="en-US" baseline="-25000" dirty="0">
                <a:latin typeface="Times New Roman" charset="0"/>
              </a:rPr>
              <a:t>2</a:t>
            </a:r>
            <a:r>
              <a:rPr lang="en-US" dirty="0">
                <a:latin typeface="Times New Roman" charset="0"/>
              </a:rPr>
              <a:t>, O</a:t>
            </a:r>
            <a:r>
              <a:rPr lang="en-US" baseline="-25000" dirty="0">
                <a:latin typeface="Times New Roman" charset="0"/>
              </a:rPr>
              <a:t>2</a:t>
            </a:r>
            <a:r>
              <a:rPr lang="en-US" dirty="0">
                <a:latin typeface="Times New Roman" charset="0"/>
              </a:rPr>
              <a:t>) be two FSMs.  </a:t>
            </a:r>
          </a:p>
          <a:p>
            <a:pPr>
              <a:lnSpc>
                <a:spcPts val="3600"/>
              </a:lnSpc>
            </a:pPr>
            <a:r>
              <a:rPr lang="en-US" dirty="0">
                <a:latin typeface="Times New Roman" charset="0"/>
              </a:rPr>
              <a:t>States q</a:t>
            </a:r>
            <a:r>
              <a:rPr lang="en-US" baseline="-25000" dirty="0">
                <a:latin typeface="Times New Roman" charset="0"/>
              </a:rPr>
              <a:t>i</a:t>
            </a:r>
            <a:r>
              <a:rPr lang="en-US" dirty="0">
                <a:latin typeface="Times New Roman" charset="0"/>
                <a:sym typeface="Symbol" charset="0"/>
              </a:rPr>
              <a:t></a:t>
            </a:r>
            <a:r>
              <a:rPr lang="en-US" dirty="0">
                <a:latin typeface="Times New Roman" charset="0"/>
              </a:rPr>
              <a:t> Q</a:t>
            </a:r>
            <a:r>
              <a:rPr lang="en-US" baseline="-25000" dirty="0">
                <a:latin typeface="Times New Roman" charset="0"/>
              </a:rPr>
              <a:t>1</a:t>
            </a:r>
            <a:r>
              <a:rPr lang="en-US" dirty="0">
                <a:latin typeface="Times New Roman" charset="0"/>
              </a:rPr>
              <a:t> and </a:t>
            </a:r>
            <a:r>
              <a:rPr lang="en-US" dirty="0" err="1">
                <a:latin typeface="Times New Roman" charset="0"/>
              </a:rPr>
              <a:t>q</a:t>
            </a:r>
            <a:r>
              <a:rPr lang="en-US" baseline="-25000" dirty="0" err="1">
                <a:latin typeface="Times New Roman" charset="0"/>
              </a:rPr>
              <a:t>j</a:t>
            </a:r>
            <a:r>
              <a:rPr lang="en-US" dirty="0">
                <a:latin typeface="Times New Roman" charset="0"/>
                <a:sym typeface="Symbol" charset="0"/>
              </a:rPr>
              <a:t></a:t>
            </a:r>
            <a:r>
              <a:rPr lang="en-US" dirty="0">
                <a:latin typeface="Times New Roman" charset="0"/>
              </a:rPr>
              <a:t> Q</a:t>
            </a:r>
            <a:r>
              <a:rPr lang="en-US" baseline="-25000" dirty="0">
                <a:latin typeface="Times New Roman" charset="0"/>
              </a:rPr>
              <a:t>2</a:t>
            </a:r>
            <a:r>
              <a:rPr lang="en-US" dirty="0">
                <a:latin typeface="Times New Roman" charset="0"/>
              </a:rPr>
              <a:t> are considered k-equivalent if,  when excited by any input of length k, yield identical output sequences.  </a:t>
            </a:r>
          </a:p>
        </p:txBody>
      </p:sp>
    </p:spTree>
    <p:extLst>
      <p:ext uri="{BB962C8B-B14F-4D97-AF65-F5344CB8AC3E}">
        <p14:creationId xmlns:p14="http://schemas.microsoft.com/office/powerpoint/2010/main" val="2747965864"/>
      </p:ext>
    </p:extLst>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z="3200">
                <a:latin typeface="Tahoma" charset="0"/>
              </a:rPr>
              <a:t>Properties of FSM: k-equivalence (contd.)</a:t>
            </a:r>
            <a:endParaRPr lang="en-US">
              <a:latin typeface="Tahoma" charset="0"/>
            </a:endParaRPr>
          </a:p>
        </p:txBody>
      </p:sp>
      <p:sp>
        <p:nvSpPr>
          <p:cNvPr id="190467" name="Text Box 4"/>
          <p:cNvSpPr txBox="1">
            <a:spLocks noChangeArrowheads="1"/>
          </p:cNvSpPr>
          <p:nvPr/>
        </p:nvSpPr>
        <p:spPr bwMode="auto">
          <a:xfrm>
            <a:off x="632520" y="1772816"/>
            <a:ext cx="892227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States that are not k-equivalent are considered </a:t>
            </a:r>
            <a:r>
              <a:rPr lang="en-US" dirty="0">
                <a:solidFill>
                  <a:schemeClr val="hlink"/>
                </a:solidFill>
                <a:latin typeface="Times New Roman" charset="0"/>
              </a:rPr>
              <a:t>k-distinguishable</a:t>
            </a:r>
            <a:r>
              <a:rPr lang="en-US" dirty="0">
                <a:latin typeface="Times New Roman" charset="0"/>
              </a:rPr>
              <a:t>. </a:t>
            </a:r>
          </a:p>
        </p:txBody>
      </p:sp>
      <p:sp>
        <p:nvSpPr>
          <p:cNvPr id="190468" name="Text Box 5"/>
          <p:cNvSpPr txBox="1">
            <a:spLocks noChangeArrowheads="1"/>
          </p:cNvSpPr>
          <p:nvPr/>
        </p:nvSpPr>
        <p:spPr bwMode="auto">
          <a:xfrm>
            <a:off x="723669" y="3114254"/>
            <a:ext cx="773906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endParaRPr lang="en-US"/>
          </a:p>
        </p:txBody>
      </p:sp>
      <p:sp>
        <p:nvSpPr>
          <p:cNvPr id="190469" name="Text Box 6"/>
          <p:cNvSpPr txBox="1">
            <a:spLocks noChangeArrowheads="1"/>
          </p:cNvSpPr>
          <p:nvPr/>
        </p:nvSpPr>
        <p:spPr bwMode="auto">
          <a:xfrm>
            <a:off x="666917" y="2769766"/>
            <a:ext cx="815353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Once again, M</a:t>
            </a:r>
            <a:r>
              <a:rPr lang="en-US" baseline="-25000">
                <a:latin typeface="Times New Roman" charset="0"/>
              </a:rPr>
              <a:t>1</a:t>
            </a:r>
            <a:r>
              <a:rPr lang="en-US">
                <a:latin typeface="Times New Roman" charset="0"/>
              </a:rPr>
              <a:t> and M</a:t>
            </a:r>
            <a:r>
              <a:rPr lang="en-US" baseline="-25000">
                <a:latin typeface="Times New Roman" charset="0"/>
              </a:rPr>
              <a:t>2</a:t>
            </a:r>
            <a:r>
              <a:rPr lang="en-US">
                <a:latin typeface="Times New Roman" charset="0"/>
              </a:rPr>
              <a:t> may be the same machines implying that k-distinguishability applies to any pair of states of an FSM. </a:t>
            </a:r>
            <a:endParaRPr lang="en-US"/>
          </a:p>
        </p:txBody>
      </p:sp>
      <p:sp>
        <p:nvSpPr>
          <p:cNvPr id="190470" name="Text Box 7"/>
          <p:cNvSpPr txBox="1">
            <a:spLocks noChangeArrowheads="1"/>
          </p:cNvSpPr>
          <p:nvPr/>
        </p:nvSpPr>
        <p:spPr bwMode="auto">
          <a:xfrm>
            <a:off x="666917" y="4106442"/>
            <a:ext cx="815353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It is also easy to see that if two states are </a:t>
            </a:r>
            <a:r>
              <a:rPr lang="en-US">
                <a:solidFill>
                  <a:schemeClr val="hlink"/>
                </a:solidFill>
                <a:latin typeface="Times New Roman" charset="0"/>
              </a:rPr>
              <a:t>k-distinguishable </a:t>
            </a:r>
            <a:r>
              <a:rPr lang="en-US">
                <a:latin typeface="Times New Roman" charset="0"/>
              </a:rPr>
              <a:t>for any k&gt;0 then they are also distinguishable for any n</a:t>
            </a:r>
            <a:r>
              <a:rPr lang="en-US">
                <a:latin typeface="Times New Roman" charset="0"/>
                <a:sym typeface="Symbol" charset="0"/>
              </a:rPr>
              <a:t></a:t>
            </a:r>
            <a:r>
              <a:rPr lang="en-US">
                <a:latin typeface="Times New Roman" charset="0"/>
              </a:rPr>
              <a:t> k. If M</a:t>
            </a:r>
            <a:r>
              <a:rPr lang="en-US" baseline="-25000">
                <a:latin typeface="Times New Roman" charset="0"/>
              </a:rPr>
              <a:t>1</a:t>
            </a:r>
            <a:r>
              <a:rPr lang="en-US">
                <a:latin typeface="Times New Roman" charset="0"/>
              </a:rPr>
              <a:t> and M</a:t>
            </a:r>
            <a:r>
              <a:rPr lang="en-US" baseline="-25000">
                <a:latin typeface="Times New Roman" charset="0"/>
              </a:rPr>
              <a:t>2</a:t>
            </a:r>
            <a:r>
              <a:rPr lang="en-US">
                <a:latin typeface="Times New Roman" charset="0"/>
              </a:rPr>
              <a:t> are not k-distinguishable then they are said to be </a:t>
            </a:r>
            <a:r>
              <a:rPr lang="en-US">
                <a:solidFill>
                  <a:schemeClr val="hlink"/>
                </a:solidFill>
                <a:latin typeface="Times New Roman" charset="0"/>
              </a:rPr>
              <a:t>k-equivalent</a:t>
            </a:r>
            <a:r>
              <a:rPr lang="en-US">
                <a:latin typeface="Times New Roman" charset="0"/>
              </a:rPr>
              <a:t>.</a:t>
            </a:r>
          </a:p>
        </p:txBody>
      </p:sp>
    </p:spTree>
    <p:extLst>
      <p:ext uri="{BB962C8B-B14F-4D97-AF65-F5344CB8AC3E}">
        <p14:creationId xmlns:p14="http://schemas.microsoft.com/office/powerpoint/2010/main" val="3879636981"/>
      </p:ext>
    </p:extLst>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z="3200">
                <a:latin typeface="Tahoma" charset="0"/>
              </a:rPr>
              <a:t>Example: Completely specified machine</a:t>
            </a:r>
            <a:endParaRPr lang="en-US">
              <a:latin typeface="Tahoma" charset="0"/>
            </a:endParaRPr>
          </a:p>
        </p:txBody>
      </p:sp>
      <p:pic>
        <p:nvPicPr>
          <p:cNvPr id="192515" name="Picture 7" descr="DIGDEC-completely-spec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50" y="2514600"/>
            <a:ext cx="495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9532"/>
      </p:ext>
    </p:extLst>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4294967295"/>
          </p:nvPr>
        </p:nvSpPr>
        <p:spPr>
          <a:xfrm>
            <a:off x="1485900"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5.4 A fault model</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06705436"/>
      </p:ext>
    </p:extLst>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600" dirty="0">
                <a:latin typeface="Arial" charset="0"/>
              </a:rPr>
              <a:t>Faults in implementation</a:t>
            </a:r>
            <a:endParaRPr lang="en-US" dirty="0">
              <a:latin typeface="Arial" charset="0"/>
            </a:endParaRPr>
          </a:p>
        </p:txBody>
      </p:sp>
      <p:sp>
        <p:nvSpPr>
          <p:cNvPr id="129031" name="Text Box 7"/>
          <p:cNvSpPr txBox="1">
            <a:spLocks noChangeArrowheads="1"/>
          </p:cNvSpPr>
          <p:nvPr/>
        </p:nvSpPr>
        <p:spPr bwMode="auto">
          <a:xfrm>
            <a:off x="491860" y="2014539"/>
            <a:ext cx="903922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FSM serves to specify the correct requirement or design of an application. Hence tests generated from an FSM target faults related to the FSM itself.</a:t>
            </a:r>
          </a:p>
        </p:txBody>
      </p:sp>
      <p:sp>
        <p:nvSpPr>
          <p:cNvPr id="129034" name="Text Box 10"/>
          <p:cNvSpPr txBox="1">
            <a:spLocks noChangeArrowheads="1"/>
          </p:cNvSpPr>
          <p:nvPr/>
        </p:nvSpPr>
        <p:spPr bwMode="auto">
          <a:xfrm>
            <a:off x="474663" y="3894139"/>
            <a:ext cx="9039225"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i="1">
                <a:solidFill>
                  <a:schemeClr val="hlink"/>
                </a:solidFill>
                <a:latin typeface="Times New Roman" charset="0"/>
              </a:rPr>
              <a:t>What faults are targeted by the tests generated using an FSM?</a:t>
            </a:r>
          </a:p>
        </p:txBody>
      </p:sp>
    </p:spTree>
    <p:extLst>
      <p:ext uri="{BB962C8B-B14F-4D97-AF65-F5344CB8AC3E}">
        <p14:creationId xmlns:p14="http://schemas.microsoft.com/office/powerpoint/2010/main" val="342371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4" grpId="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600" dirty="0">
                <a:latin typeface="Arial" charset="0"/>
              </a:rPr>
              <a:t>Fault model</a:t>
            </a:r>
            <a:endParaRPr lang="en-US" dirty="0">
              <a:latin typeface="Arial" charset="0"/>
            </a:endParaRPr>
          </a:p>
        </p:txBody>
      </p:sp>
      <p:grpSp>
        <p:nvGrpSpPr>
          <p:cNvPr id="2" name="Group 30"/>
          <p:cNvGrpSpPr>
            <a:grpSpLocks/>
          </p:cNvGrpSpPr>
          <p:nvPr/>
        </p:nvGrpSpPr>
        <p:grpSpPr bwMode="auto">
          <a:xfrm>
            <a:off x="585755" y="1628800"/>
            <a:ext cx="2215092" cy="4176712"/>
            <a:chOff x="355" y="1273"/>
            <a:chExt cx="1288" cy="2631"/>
          </a:xfrm>
        </p:grpSpPr>
        <p:grpSp>
          <p:nvGrpSpPr>
            <p:cNvPr id="87080" name="Group 28"/>
            <p:cNvGrpSpPr>
              <a:grpSpLocks/>
            </p:cNvGrpSpPr>
            <p:nvPr/>
          </p:nvGrpSpPr>
          <p:grpSpPr bwMode="auto">
            <a:xfrm>
              <a:off x="355" y="1273"/>
              <a:ext cx="1288" cy="2257"/>
              <a:chOff x="374" y="1273"/>
              <a:chExt cx="1288" cy="2257"/>
            </a:xfrm>
          </p:grpSpPr>
          <p:grpSp>
            <p:nvGrpSpPr>
              <p:cNvPr id="87082" name="Group 9"/>
              <p:cNvGrpSpPr>
                <a:grpSpLocks/>
              </p:cNvGrpSpPr>
              <p:nvPr/>
            </p:nvGrpSpPr>
            <p:grpSpPr bwMode="auto">
              <a:xfrm>
                <a:off x="667" y="1653"/>
                <a:ext cx="458" cy="416"/>
                <a:chOff x="683" y="1653"/>
                <a:chExt cx="458" cy="416"/>
              </a:xfrm>
            </p:grpSpPr>
            <p:sp>
              <p:nvSpPr>
                <p:cNvPr id="87095" name="Oval 7"/>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96" name="Text Box 8"/>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q0</a:t>
                  </a:r>
                </a:p>
              </p:txBody>
            </p:sp>
          </p:grpSp>
          <p:grpSp>
            <p:nvGrpSpPr>
              <p:cNvPr id="87083" name="Group 13"/>
              <p:cNvGrpSpPr>
                <a:grpSpLocks/>
              </p:cNvGrpSpPr>
              <p:nvPr/>
            </p:nvGrpSpPr>
            <p:grpSpPr bwMode="auto">
              <a:xfrm>
                <a:off x="667" y="2592"/>
                <a:ext cx="458" cy="416"/>
                <a:chOff x="683" y="1653"/>
                <a:chExt cx="458" cy="416"/>
              </a:xfrm>
            </p:grpSpPr>
            <p:sp>
              <p:nvSpPr>
                <p:cNvPr id="87093" name="Oval 14"/>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94" name="Text Box 15"/>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q1</a:t>
                  </a:r>
                </a:p>
              </p:txBody>
            </p:sp>
          </p:grpSp>
          <p:sp>
            <p:nvSpPr>
              <p:cNvPr id="87084" name="Line 19"/>
              <p:cNvSpPr>
                <a:spLocks noChangeShapeType="1"/>
              </p:cNvSpPr>
              <p:nvPr/>
            </p:nvSpPr>
            <p:spPr bwMode="auto">
              <a:xfrm>
                <a:off x="896" y="2080"/>
                <a:ext cx="0" cy="49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85" name="Freeform 20"/>
              <p:cNvSpPr>
                <a:spLocks/>
              </p:cNvSpPr>
              <p:nvPr/>
            </p:nvSpPr>
            <p:spPr bwMode="auto">
              <a:xfrm>
                <a:off x="1067" y="1835"/>
                <a:ext cx="595" cy="928"/>
              </a:xfrm>
              <a:custGeom>
                <a:avLst/>
                <a:gdLst>
                  <a:gd name="T0" fmla="*/ 0 w 531"/>
                  <a:gd name="T1" fmla="*/ 928 h 939"/>
                  <a:gd name="T2" fmla="*/ 466 w 531"/>
                  <a:gd name="T3" fmla="*/ 664 h 939"/>
                  <a:gd name="T4" fmla="*/ 526 w 531"/>
                  <a:gd name="T5" fmla="*/ 169 h 939"/>
                  <a:gd name="T6" fmla="*/ 47 w 531"/>
                  <a:gd name="T7" fmla="*/ 0 h 939"/>
                  <a:gd name="T8" fmla="*/ 0 60000 65536"/>
                  <a:gd name="T9" fmla="*/ 0 60000 65536"/>
                  <a:gd name="T10" fmla="*/ 0 60000 65536"/>
                  <a:gd name="T11" fmla="*/ 0 60000 65536"/>
                  <a:gd name="T12" fmla="*/ 0 w 531"/>
                  <a:gd name="T13" fmla="*/ 0 h 939"/>
                  <a:gd name="T14" fmla="*/ 531 w 531"/>
                  <a:gd name="T15" fmla="*/ 939 h 939"/>
                </a:gdLst>
                <a:ahLst/>
                <a:cxnLst>
                  <a:cxn ang="T8">
                    <a:pos x="T0" y="T1"/>
                  </a:cxn>
                  <a:cxn ang="T9">
                    <a:pos x="T2" y="T3"/>
                  </a:cxn>
                  <a:cxn ang="T10">
                    <a:pos x="T4" y="T5"/>
                  </a:cxn>
                  <a:cxn ang="T11">
                    <a:pos x="T6" y="T7"/>
                  </a:cxn>
                </a:cxnLst>
                <a:rect l="T12" t="T13" r="T14" b="T15"/>
                <a:pathLst>
                  <a:path w="531" h="939">
                    <a:moveTo>
                      <a:pt x="0" y="939"/>
                    </a:moveTo>
                    <a:cubicBezTo>
                      <a:pt x="169" y="869"/>
                      <a:pt x="338" y="800"/>
                      <a:pt x="416" y="672"/>
                    </a:cubicBezTo>
                    <a:cubicBezTo>
                      <a:pt x="494" y="544"/>
                      <a:pt x="531" y="283"/>
                      <a:pt x="469" y="171"/>
                    </a:cubicBezTo>
                    <a:cubicBezTo>
                      <a:pt x="407" y="59"/>
                      <a:pt x="224" y="29"/>
                      <a:pt x="42"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86" name="Freeform 21"/>
              <p:cNvSpPr>
                <a:spLocks/>
              </p:cNvSpPr>
              <p:nvPr/>
            </p:nvSpPr>
            <p:spPr bwMode="auto">
              <a:xfrm rot="926744">
                <a:off x="704" y="1405"/>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87" name="Freeform 22"/>
              <p:cNvSpPr>
                <a:spLocks/>
              </p:cNvSpPr>
              <p:nvPr/>
            </p:nvSpPr>
            <p:spPr bwMode="auto">
              <a:xfrm rot="20673256" flipV="1">
                <a:off x="693" y="3026"/>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88" name="Line 23"/>
              <p:cNvSpPr>
                <a:spLocks noChangeShapeType="1"/>
              </p:cNvSpPr>
              <p:nvPr/>
            </p:nvSpPr>
            <p:spPr bwMode="auto">
              <a:xfrm>
                <a:off x="374" y="1493"/>
                <a:ext cx="32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89" name="Text Box 24"/>
              <p:cNvSpPr txBox="1">
                <a:spLocks noChangeArrowheads="1"/>
              </p:cNvSpPr>
              <p:nvPr/>
            </p:nvSpPr>
            <p:spPr bwMode="auto">
              <a:xfrm>
                <a:off x="1038" y="1273"/>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sp>
            <p:nvSpPr>
              <p:cNvPr id="87090" name="Text Box 25"/>
              <p:cNvSpPr txBox="1">
                <a:spLocks noChangeArrowheads="1"/>
              </p:cNvSpPr>
              <p:nvPr/>
            </p:nvSpPr>
            <p:spPr bwMode="auto">
              <a:xfrm>
                <a:off x="677" y="3278"/>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b/0</a:t>
                </a:r>
              </a:p>
            </p:txBody>
          </p:sp>
          <p:sp>
            <p:nvSpPr>
              <p:cNvPr id="87091" name="Text Box 26"/>
              <p:cNvSpPr txBox="1">
                <a:spLocks noChangeArrowheads="1"/>
              </p:cNvSpPr>
              <p:nvPr/>
            </p:nvSpPr>
            <p:spPr bwMode="auto">
              <a:xfrm>
                <a:off x="474" y="2222"/>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b/1</a:t>
                </a:r>
              </a:p>
            </p:txBody>
          </p:sp>
          <p:sp>
            <p:nvSpPr>
              <p:cNvPr id="87092" name="Text Box 27"/>
              <p:cNvSpPr txBox="1">
                <a:spLocks noChangeArrowheads="1"/>
              </p:cNvSpPr>
              <p:nvPr/>
            </p:nvSpPr>
            <p:spPr bwMode="auto">
              <a:xfrm>
                <a:off x="1274" y="2095"/>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grpSp>
        <p:sp>
          <p:nvSpPr>
            <p:cNvPr id="87081" name="Text Box 29"/>
            <p:cNvSpPr txBox="1">
              <a:spLocks noChangeArrowheads="1"/>
            </p:cNvSpPr>
            <p:nvPr/>
          </p:nvSpPr>
          <p:spPr bwMode="auto">
            <a:xfrm>
              <a:off x="432" y="3652"/>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Correct design</a:t>
              </a:r>
            </a:p>
          </p:txBody>
        </p:sp>
      </p:grpSp>
      <p:grpSp>
        <p:nvGrpSpPr>
          <p:cNvPr id="6" name="Group 31"/>
          <p:cNvGrpSpPr>
            <a:grpSpLocks/>
          </p:cNvGrpSpPr>
          <p:nvPr/>
        </p:nvGrpSpPr>
        <p:grpSpPr bwMode="auto">
          <a:xfrm>
            <a:off x="3512840" y="1628800"/>
            <a:ext cx="2215092" cy="4176712"/>
            <a:chOff x="355" y="1273"/>
            <a:chExt cx="1288" cy="2631"/>
          </a:xfrm>
        </p:grpSpPr>
        <p:grpSp>
          <p:nvGrpSpPr>
            <p:cNvPr id="87063" name="Group 32"/>
            <p:cNvGrpSpPr>
              <a:grpSpLocks/>
            </p:cNvGrpSpPr>
            <p:nvPr/>
          </p:nvGrpSpPr>
          <p:grpSpPr bwMode="auto">
            <a:xfrm>
              <a:off x="355" y="1273"/>
              <a:ext cx="1288" cy="2257"/>
              <a:chOff x="374" y="1273"/>
              <a:chExt cx="1288" cy="2257"/>
            </a:xfrm>
          </p:grpSpPr>
          <p:grpSp>
            <p:nvGrpSpPr>
              <p:cNvPr id="87065" name="Group 33"/>
              <p:cNvGrpSpPr>
                <a:grpSpLocks/>
              </p:cNvGrpSpPr>
              <p:nvPr/>
            </p:nvGrpSpPr>
            <p:grpSpPr bwMode="auto">
              <a:xfrm>
                <a:off x="667" y="1653"/>
                <a:ext cx="458" cy="416"/>
                <a:chOff x="683" y="1653"/>
                <a:chExt cx="458" cy="416"/>
              </a:xfrm>
            </p:grpSpPr>
            <p:sp>
              <p:nvSpPr>
                <p:cNvPr id="87078" name="Oval 34"/>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79" name="Text Box 35"/>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q0</a:t>
                  </a:r>
                </a:p>
              </p:txBody>
            </p:sp>
          </p:grpSp>
          <p:grpSp>
            <p:nvGrpSpPr>
              <p:cNvPr id="87066" name="Group 36"/>
              <p:cNvGrpSpPr>
                <a:grpSpLocks/>
              </p:cNvGrpSpPr>
              <p:nvPr/>
            </p:nvGrpSpPr>
            <p:grpSpPr bwMode="auto">
              <a:xfrm>
                <a:off x="667" y="2592"/>
                <a:ext cx="458" cy="416"/>
                <a:chOff x="683" y="1653"/>
                <a:chExt cx="458" cy="416"/>
              </a:xfrm>
            </p:grpSpPr>
            <p:sp>
              <p:nvSpPr>
                <p:cNvPr id="87076" name="Oval 37"/>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77" name="Text Box 38"/>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q1</a:t>
                  </a:r>
                </a:p>
              </p:txBody>
            </p:sp>
          </p:grpSp>
          <p:sp>
            <p:nvSpPr>
              <p:cNvPr id="87067" name="Line 39"/>
              <p:cNvSpPr>
                <a:spLocks noChangeShapeType="1"/>
              </p:cNvSpPr>
              <p:nvPr/>
            </p:nvSpPr>
            <p:spPr bwMode="auto">
              <a:xfrm>
                <a:off x="896" y="2080"/>
                <a:ext cx="0" cy="49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68" name="Freeform 40"/>
              <p:cNvSpPr>
                <a:spLocks/>
              </p:cNvSpPr>
              <p:nvPr/>
            </p:nvSpPr>
            <p:spPr bwMode="auto">
              <a:xfrm>
                <a:off x="1067" y="1835"/>
                <a:ext cx="595" cy="928"/>
              </a:xfrm>
              <a:custGeom>
                <a:avLst/>
                <a:gdLst>
                  <a:gd name="T0" fmla="*/ 0 w 531"/>
                  <a:gd name="T1" fmla="*/ 928 h 939"/>
                  <a:gd name="T2" fmla="*/ 466 w 531"/>
                  <a:gd name="T3" fmla="*/ 664 h 939"/>
                  <a:gd name="T4" fmla="*/ 526 w 531"/>
                  <a:gd name="T5" fmla="*/ 169 h 939"/>
                  <a:gd name="T6" fmla="*/ 47 w 531"/>
                  <a:gd name="T7" fmla="*/ 0 h 939"/>
                  <a:gd name="T8" fmla="*/ 0 60000 65536"/>
                  <a:gd name="T9" fmla="*/ 0 60000 65536"/>
                  <a:gd name="T10" fmla="*/ 0 60000 65536"/>
                  <a:gd name="T11" fmla="*/ 0 60000 65536"/>
                  <a:gd name="T12" fmla="*/ 0 w 531"/>
                  <a:gd name="T13" fmla="*/ 0 h 939"/>
                  <a:gd name="T14" fmla="*/ 531 w 531"/>
                  <a:gd name="T15" fmla="*/ 939 h 939"/>
                </a:gdLst>
                <a:ahLst/>
                <a:cxnLst>
                  <a:cxn ang="T8">
                    <a:pos x="T0" y="T1"/>
                  </a:cxn>
                  <a:cxn ang="T9">
                    <a:pos x="T2" y="T3"/>
                  </a:cxn>
                  <a:cxn ang="T10">
                    <a:pos x="T4" y="T5"/>
                  </a:cxn>
                  <a:cxn ang="T11">
                    <a:pos x="T6" y="T7"/>
                  </a:cxn>
                </a:cxnLst>
                <a:rect l="T12" t="T13" r="T14" b="T15"/>
                <a:pathLst>
                  <a:path w="531" h="939">
                    <a:moveTo>
                      <a:pt x="0" y="939"/>
                    </a:moveTo>
                    <a:cubicBezTo>
                      <a:pt x="169" y="869"/>
                      <a:pt x="338" y="800"/>
                      <a:pt x="416" y="672"/>
                    </a:cubicBezTo>
                    <a:cubicBezTo>
                      <a:pt x="494" y="544"/>
                      <a:pt x="531" y="283"/>
                      <a:pt x="469" y="171"/>
                    </a:cubicBezTo>
                    <a:cubicBezTo>
                      <a:pt x="407" y="59"/>
                      <a:pt x="224" y="29"/>
                      <a:pt x="42"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69" name="Freeform 41"/>
              <p:cNvSpPr>
                <a:spLocks/>
              </p:cNvSpPr>
              <p:nvPr/>
            </p:nvSpPr>
            <p:spPr bwMode="auto">
              <a:xfrm rot="926744">
                <a:off x="704" y="1405"/>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70" name="Freeform 42"/>
              <p:cNvSpPr>
                <a:spLocks/>
              </p:cNvSpPr>
              <p:nvPr/>
            </p:nvSpPr>
            <p:spPr bwMode="auto">
              <a:xfrm rot="20673256" flipV="1">
                <a:off x="693" y="3026"/>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71" name="Line 43"/>
              <p:cNvSpPr>
                <a:spLocks noChangeShapeType="1"/>
              </p:cNvSpPr>
              <p:nvPr/>
            </p:nvSpPr>
            <p:spPr bwMode="auto">
              <a:xfrm>
                <a:off x="374" y="1493"/>
                <a:ext cx="32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72" name="Text Box 44"/>
              <p:cNvSpPr txBox="1">
                <a:spLocks noChangeArrowheads="1"/>
              </p:cNvSpPr>
              <p:nvPr/>
            </p:nvSpPr>
            <p:spPr bwMode="auto">
              <a:xfrm>
                <a:off x="1038" y="1273"/>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a/0</a:t>
                </a:r>
              </a:p>
            </p:txBody>
          </p:sp>
          <p:sp>
            <p:nvSpPr>
              <p:cNvPr id="87073" name="Text Box 45"/>
              <p:cNvSpPr txBox="1">
                <a:spLocks noChangeArrowheads="1"/>
              </p:cNvSpPr>
              <p:nvPr/>
            </p:nvSpPr>
            <p:spPr bwMode="auto">
              <a:xfrm>
                <a:off x="677" y="3278"/>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b/0</a:t>
                </a:r>
              </a:p>
            </p:txBody>
          </p:sp>
          <p:sp>
            <p:nvSpPr>
              <p:cNvPr id="87074" name="Text Box 46"/>
              <p:cNvSpPr txBox="1">
                <a:spLocks noChangeArrowheads="1"/>
              </p:cNvSpPr>
              <p:nvPr/>
            </p:nvSpPr>
            <p:spPr bwMode="auto">
              <a:xfrm>
                <a:off x="474" y="2222"/>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b/1</a:t>
                </a:r>
              </a:p>
            </p:txBody>
          </p:sp>
          <p:sp>
            <p:nvSpPr>
              <p:cNvPr id="87075" name="Text Box 47"/>
              <p:cNvSpPr txBox="1">
                <a:spLocks noChangeArrowheads="1"/>
              </p:cNvSpPr>
              <p:nvPr/>
            </p:nvSpPr>
            <p:spPr bwMode="auto">
              <a:xfrm>
                <a:off x="1274" y="2095"/>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grpSp>
        <p:sp>
          <p:nvSpPr>
            <p:cNvPr id="87064" name="Text Box 48"/>
            <p:cNvSpPr txBox="1">
              <a:spLocks noChangeArrowheads="1"/>
            </p:cNvSpPr>
            <p:nvPr/>
          </p:nvSpPr>
          <p:spPr bwMode="auto">
            <a:xfrm>
              <a:off x="432" y="3652"/>
              <a:ext cx="11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Operation error</a:t>
              </a:r>
            </a:p>
          </p:txBody>
        </p:sp>
      </p:grpSp>
      <p:grpSp>
        <p:nvGrpSpPr>
          <p:cNvPr id="10" name="Group 69"/>
          <p:cNvGrpSpPr>
            <a:grpSpLocks/>
          </p:cNvGrpSpPr>
          <p:nvPr/>
        </p:nvGrpSpPr>
        <p:grpSpPr bwMode="auto">
          <a:xfrm>
            <a:off x="6439926" y="1978050"/>
            <a:ext cx="2225410" cy="3827462"/>
            <a:chOff x="3528" y="1526"/>
            <a:chExt cx="1294" cy="2411"/>
          </a:xfrm>
        </p:grpSpPr>
        <p:sp>
          <p:nvSpPr>
            <p:cNvPr id="87046" name="Text Box 66"/>
            <p:cNvSpPr txBox="1">
              <a:spLocks noChangeArrowheads="1"/>
            </p:cNvSpPr>
            <p:nvPr/>
          </p:nvSpPr>
          <p:spPr bwMode="auto">
            <a:xfrm>
              <a:off x="3625" y="3685"/>
              <a:ext cx="10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Transfer error</a:t>
              </a:r>
            </a:p>
          </p:txBody>
        </p:sp>
        <p:grpSp>
          <p:nvGrpSpPr>
            <p:cNvPr id="87047" name="Group 68"/>
            <p:cNvGrpSpPr>
              <a:grpSpLocks/>
            </p:cNvGrpSpPr>
            <p:nvPr/>
          </p:nvGrpSpPr>
          <p:grpSpPr bwMode="auto">
            <a:xfrm>
              <a:off x="3528" y="1526"/>
              <a:ext cx="1294" cy="2037"/>
              <a:chOff x="3528" y="1526"/>
              <a:chExt cx="1294" cy="2037"/>
            </a:xfrm>
          </p:grpSpPr>
          <p:grpSp>
            <p:nvGrpSpPr>
              <p:cNvPr id="87048" name="Group 51"/>
              <p:cNvGrpSpPr>
                <a:grpSpLocks/>
              </p:cNvGrpSpPr>
              <p:nvPr/>
            </p:nvGrpSpPr>
            <p:grpSpPr bwMode="auto">
              <a:xfrm>
                <a:off x="3827" y="1686"/>
                <a:ext cx="458" cy="416"/>
                <a:chOff x="683" y="1653"/>
                <a:chExt cx="458" cy="416"/>
              </a:xfrm>
            </p:grpSpPr>
            <p:sp>
              <p:nvSpPr>
                <p:cNvPr id="87061" name="Oval 52"/>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62" name="Text Box 53"/>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q0</a:t>
                  </a:r>
                </a:p>
              </p:txBody>
            </p:sp>
          </p:grpSp>
          <p:grpSp>
            <p:nvGrpSpPr>
              <p:cNvPr id="87049" name="Group 54"/>
              <p:cNvGrpSpPr>
                <a:grpSpLocks/>
              </p:cNvGrpSpPr>
              <p:nvPr/>
            </p:nvGrpSpPr>
            <p:grpSpPr bwMode="auto">
              <a:xfrm>
                <a:off x="3827" y="2625"/>
                <a:ext cx="458" cy="416"/>
                <a:chOff x="683" y="1653"/>
                <a:chExt cx="458" cy="416"/>
              </a:xfrm>
            </p:grpSpPr>
            <p:sp>
              <p:nvSpPr>
                <p:cNvPr id="87059" name="Oval 55"/>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7060" name="Text Box 56"/>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q1</a:t>
                  </a:r>
                </a:p>
              </p:txBody>
            </p:sp>
          </p:grpSp>
          <p:sp>
            <p:nvSpPr>
              <p:cNvPr id="87050" name="Line 57"/>
              <p:cNvSpPr>
                <a:spLocks noChangeShapeType="1"/>
              </p:cNvSpPr>
              <p:nvPr/>
            </p:nvSpPr>
            <p:spPr bwMode="auto">
              <a:xfrm>
                <a:off x="4056" y="2113"/>
                <a:ext cx="0" cy="49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1" name="Freeform 58"/>
              <p:cNvSpPr>
                <a:spLocks/>
              </p:cNvSpPr>
              <p:nvPr/>
            </p:nvSpPr>
            <p:spPr bwMode="auto">
              <a:xfrm>
                <a:off x="4227" y="1868"/>
                <a:ext cx="595" cy="928"/>
              </a:xfrm>
              <a:custGeom>
                <a:avLst/>
                <a:gdLst>
                  <a:gd name="T0" fmla="*/ 0 w 531"/>
                  <a:gd name="T1" fmla="*/ 928 h 939"/>
                  <a:gd name="T2" fmla="*/ 466 w 531"/>
                  <a:gd name="T3" fmla="*/ 664 h 939"/>
                  <a:gd name="T4" fmla="*/ 526 w 531"/>
                  <a:gd name="T5" fmla="*/ 169 h 939"/>
                  <a:gd name="T6" fmla="*/ 47 w 531"/>
                  <a:gd name="T7" fmla="*/ 0 h 939"/>
                  <a:gd name="T8" fmla="*/ 0 60000 65536"/>
                  <a:gd name="T9" fmla="*/ 0 60000 65536"/>
                  <a:gd name="T10" fmla="*/ 0 60000 65536"/>
                  <a:gd name="T11" fmla="*/ 0 60000 65536"/>
                  <a:gd name="T12" fmla="*/ 0 w 531"/>
                  <a:gd name="T13" fmla="*/ 0 h 939"/>
                  <a:gd name="T14" fmla="*/ 531 w 531"/>
                  <a:gd name="T15" fmla="*/ 939 h 939"/>
                </a:gdLst>
                <a:ahLst/>
                <a:cxnLst>
                  <a:cxn ang="T8">
                    <a:pos x="T0" y="T1"/>
                  </a:cxn>
                  <a:cxn ang="T9">
                    <a:pos x="T2" y="T3"/>
                  </a:cxn>
                  <a:cxn ang="T10">
                    <a:pos x="T4" y="T5"/>
                  </a:cxn>
                  <a:cxn ang="T11">
                    <a:pos x="T6" y="T7"/>
                  </a:cxn>
                </a:cxnLst>
                <a:rect l="T12" t="T13" r="T14" b="T15"/>
                <a:pathLst>
                  <a:path w="531" h="939">
                    <a:moveTo>
                      <a:pt x="0" y="939"/>
                    </a:moveTo>
                    <a:cubicBezTo>
                      <a:pt x="169" y="869"/>
                      <a:pt x="338" y="800"/>
                      <a:pt x="416" y="672"/>
                    </a:cubicBezTo>
                    <a:cubicBezTo>
                      <a:pt x="494" y="544"/>
                      <a:pt x="531" y="283"/>
                      <a:pt x="469" y="171"/>
                    </a:cubicBezTo>
                    <a:cubicBezTo>
                      <a:pt x="407" y="59"/>
                      <a:pt x="224" y="29"/>
                      <a:pt x="42"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2" name="Freeform 60"/>
              <p:cNvSpPr>
                <a:spLocks/>
              </p:cNvSpPr>
              <p:nvPr/>
            </p:nvSpPr>
            <p:spPr bwMode="auto">
              <a:xfrm rot="20673256" flipV="1">
                <a:off x="3853" y="3059"/>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3" name="Line 61"/>
              <p:cNvSpPr>
                <a:spLocks noChangeShapeType="1"/>
              </p:cNvSpPr>
              <p:nvPr/>
            </p:nvSpPr>
            <p:spPr bwMode="auto">
              <a:xfrm>
                <a:off x="3534" y="1526"/>
                <a:ext cx="32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4" name="Text Box 62"/>
              <p:cNvSpPr txBox="1">
                <a:spLocks noChangeArrowheads="1"/>
              </p:cNvSpPr>
              <p:nvPr/>
            </p:nvSpPr>
            <p:spPr bwMode="auto">
              <a:xfrm>
                <a:off x="3601" y="2117"/>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sp>
            <p:nvSpPr>
              <p:cNvPr id="87055" name="Text Box 63"/>
              <p:cNvSpPr txBox="1">
                <a:spLocks noChangeArrowheads="1"/>
              </p:cNvSpPr>
              <p:nvPr/>
            </p:nvSpPr>
            <p:spPr bwMode="auto">
              <a:xfrm>
                <a:off x="3837" y="3311"/>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b/0</a:t>
                </a:r>
              </a:p>
            </p:txBody>
          </p:sp>
          <p:sp>
            <p:nvSpPr>
              <p:cNvPr id="87056" name="Text Box 64"/>
              <p:cNvSpPr txBox="1">
                <a:spLocks noChangeArrowheads="1"/>
              </p:cNvSpPr>
              <p:nvPr/>
            </p:nvSpPr>
            <p:spPr bwMode="auto">
              <a:xfrm>
                <a:off x="4018" y="2159"/>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b/1</a:t>
                </a:r>
              </a:p>
            </p:txBody>
          </p:sp>
          <p:sp>
            <p:nvSpPr>
              <p:cNvPr id="87057" name="Text Box 65"/>
              <p:cNvSpPr txBox="1">
                <a:spLocks noChangeArrowheads="1"/>
              </p:cNvSpPr>
              <p:nvPr/>
            </p:nvSpPr>
            <p:spPr bwMode="auto">
              <a:xfrm>
                <a:off x="4434" y="2128"/>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sp>
            <p:nvSpPr>
              <p:cNvPr id="87058" name="Freeform 67"/>
              <p:cNvSpPr>
                <a:spLocks/>
              </p:cNvSpPr>
              <p:nvPr/>
            </p:nvSpPr>
            <p:spPr bwMode="auto">
              <a:xfrm>
                <a:off x="3528" y="1952"/>
                <a:ext cx="301" cy="864"/>
              </a:xfrm>
              <a:custGeom>
                <a:avLst/>
                <a:gdLst>
                  <a:gd name="T0" fmla="*/ 301 w 301"/>
                  <a:gd name="T1" fmla="*/ 0 h 864"/>
                  <a:gd name="T2" fmla="*/ 77 w 301"/>
                  <a:gd name="T3" fmla="*/ 181 h 864"/>
                  <a:gd name="T4" fmla="*/ 13 w 301"/>
                  <a:gd name="T5" fmla="*/ 480 h 864"/>
                  <a:gd name="T6" fmla="*/ 152 w 301"/>
                  <a:gd name="T7" fmla="*/ 789 h 864"/>
                  <a:gd name="T8" fmla="*/ 259 w 301"/>
                  <a:gd name="T9" fmla="*/ 864 h 864"/>
                  <a:gd name="T10" fmla="*/ 0 60000 65536"/>
                  <a:gd name="T11" fmla="*/ 0 60000 65536"/>
                  <a:gd name="T12" fmla="*/ 0 60000 65536"/>
                  <a:gd name="T13" fmla="*/ 0 60000 65536"/>
                  <a:gd name="T14" fmla="*/ 0 60000 65536"/>
                  <a:gd name="T15" fmla="*/ 0 w 301"/>
                  <a:gd name="T16" fmla="*/ 0 h 864"/>
                  <a:gd name="T17" fmla="*/ 301 w 301"/>
                  <a:gd name="T18" fmla="*/ 864 h 864"/>
                </a:gdLst>
                <a:ahLst/>
                <a:cxnLst>
                  <a:cxn ang="T10">
                    <a:pos x="T0" y="T1"/>
                  </a:cxn>
                  <a:cxn ang="T11">
                    <a:pos x="T2" y="T3"/>
                  </a:cxn>
                  <a:cxn ang="T12">
                    <a:pos x="T4" y="T5"/>
                  </a:cxn>
                  <a:cxn ang="T13">
                    <a:pos x="T6" y="T7"/>
                  </a:cxn>
                  <a:cxn ang="T14">
                    <a:pos x="T8" y="T9"/>
                  </a:cxn>
                </a:cxnLst>
                <a:rect l="T15" t="T16" r="T17" b="T18"/>
                <a:pathLst>
                  <a:path w="301" h="864">
                    <a:moveTo>
                      <a:pt x="301" y="0"/>
                    </a:moveTo>
                    <a:cubicBezTo>
                      <a:pt x="213" y="50"/>
                      <a:pt x="125" y="101"/>
                      <a:pt x="77" y="181"/>
                    </a:cubicBezTo>
                    <a:cubicBezTo>
                      <a:pt x="29" y="261"/>
                      <a:pt x="0" y="379"/>
                      <a:pt x="13" y="480"/>
                    </a:cubicBezTo>
                    <a:cubicBezTo>
                      <a:pt x="26" y="581"/>
                      <a:pt x="111" y="725"/>
                      <a:pt x="152" y="789"/>
                    </a:cubicBezTo>
                    <a:cubicBezTo>
                      <a:pt x="193" y="853"/>
                      <a:pt x="226" y="858"/>
                      <a:pt x="259" y="864"/>
                    </a:cubicBezTo>
                  </a:path>
                </a:pathLst>
              </a:custGeom>
              <a:noFill/>
              <a:ln w="41275">
                <a:solidFill>
                  <a:schemeClr val="hlink">
                    <a:alpha val="92155"/>
                  </a:schemeClr>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extLst>
      <p:ext uri="{BB962C8B-B14F-4D97-AF65-F5344CB8AC3E}">
        <p14:creationId xmlns:p14="http://schemas.microsoft.com/office/powerpoint/2010/main" val="667032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3600" dirty="0">
                <a:latin typeface="Arial" charset="0"/>
              </a:rPr>
              <a:t>Fault model (contd.)</a:t>
            </a:r>
            <a:endParaRPr lang="en-US" dirty="0">
              <a:latin typeface="Arial" charset="0"/>
            </a:endParaRPr>
          </a:p>
        </p:txBody>
      </p:sp>
      <p:grpSp>
        <p:nvGrpSpPr>
          <p:cNvPr id="2" name="Group 67"/>
          <p:cNvGrpSpPr>
            <a:grpSpLocks/>
          </p:cNvGrpSpPr>
          <p:nvPr/>
        </p:nvGrpSpPr>
        <p:grpSpPr bwMode="auto">
          <a:xfrm>
            <a:off x="6177136" y="1844824"/>
            <a:ext cx="2278724" cy="4024313"/>
            <a:chOff x="3595" y="1390"/>
            <a:chExt cx="1325" cy="2535"/>
          </a:xfrm>
        </p:grpSpPr>
        <p:grpSp>
          <p:nvGrpSpPr>
            <p:cNvPr id="89116" name="Group 64"/>
            <p:cNvGrpSpPr>
              <a:grpSpLocks/>
            </p:cNvGrpSpPr>
            <p:nvPr/>
          </p:nvGrpSpPr>
          <p:grpSpPr bwMode="auto">
            <a:xfrm>
              <a:off x="3800" y="1390"/>
              <a:ext cx="988" cy="946"/>
              <a:chOff x="3540" y="1112"/>
              <a:chExt cx="988" cy="946"/>
            </a:xfrm>
          </p:grpSpPr>
          <p:grpSp>
            <p:nvGrpSpPr>
              <p:cNvPr id="89118" name="Group 23"/>
              <p:cNvGrpSpPr>
                <a:grpSpLocks/>
              </p:cNvGrpSpPr>
              <p:nvPr/>
            </p:nvGrpSpPr>
            <p:grpSpPr bwMode="auto">
              <a:xfrm>
                <a:off x="3833" y="1642"/>
                <a:ext cx="458" cy="416"/>
                <a:chOff x="683" y="1653"/>
                <a:chExt cx="458" cy="416"/>
              </a:xfrm>
            </p:grpSpPr>
            <p:sp>
              <p:nvSpPr>
                <p:cNvPr id="89123" name="Oval 24"/>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9124" name="Text Box 25"/>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q0</a:t>
                  </a:r>
                </a:p>
              </p:txBody>
            </p:sp>
          </p:grpSp>
          <p:sp>
            <p:nvSpPr>
              <p:cNvPr id="89119" name="Freeform 31"/>
              <p:cNvSpPr>
                <a:spLocks/>
              </p:cNvSpPr>
              <p:nvPr/>
            </p:nvSpPr>
            <p:spPr bwMode="auto">
              <a:xfrm rot="926744">
                <a:off x="3870" y="1394"/>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20" name="Line 33"/>
              <p:cNvSpPr>
                <a:spLocks noChangeShapeType="1"/>
              </p:cNvSpPr>
              <p:nvPr/>
            </p:nvSpPr>
            <p:spPr bwMode="auto">
              <a:xfrm>
                <a:off x="3540" y="1482"/>
                <a:ext cx="32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21" name="Text Box 34"/>
              <p:cNvSpPr txBox="1">
                <a:spLocks noChangeArrowheads="1"/>
              </p:cNvSpPr>
              <p:nvPr/>
            </p:nvSpPr>
            <p:spPr bwMode="auto">
              <a:xfrm>
                <a:off x="4204" y="1262"/>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a/0</a:t>
                </a:r>
              </a:p>
            </p:txBody>
          </p:sp>
          <p:sp>
            <p:nvSpPr>
              <p:cNvPr id="89122" name="Text Box 35"/>
              <p:cNvSpPr txBox="1">
                <a:spLocks noChangeArrowheads="1"/>
              </p:cNvSpPr>
              <p:nvPr/>
            </p:nvSpPr>
            <p:spPr bwMode="auto">
              <a:xfrm>
                <a:off x="3832" y="1112"/>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b/0</a:t>
                </a:r>
              </a:p>
            </p:txBody>
          </p:sp>
        </p:grpSp>
        <p:sp>
          <p:nvSpPr>
            <p:cNvPr id="89117" name="Text Box 38"/>
            <p:cNvSpPr txBox="1">
              <a:spLocks noChangeArrowheads="1"/>
            </p:cNvSpPr>
            <p:nvPr/>
          </p:nvSpPr>
          <p:spPr bwMode="auto">
            <a:xfrm>
              <a:off x="3595" y="3673"/>
              <a:ext cx="13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Missing state error</a:t>
              </a:r>
            </a:p>
          </p:txBody>
        </p:sp>
      </p:grpSp>
      <p:grpSp>
        <p:nvGrpSpPr>
          <p:cNvPr id="5" name="Group 66"/>
          <p:cNvGrpSpPr>
            <a:grpSpLocks/>
          </p:cNvGrpSpPr>
          <p:nvPr/>
        </p:nvGrpSpPr>
        <p:grpSpPr bwMode="auto">
          <a:xfrm>
            <a:off x="1189739" y="1743224"/>
            <a:ext cx="2708671" cy="4125913"/>
            <a:chOff x="695" y="1326"/>
            <a:chExt cx="1575" cy="2599"/>
          </a:xfrm>
        </p:grpSpPr>
        <p:sp>
          <p:nvSpPr>
            <p:cNvPr id="89093" name="Text Box 20"/>
            <p:cNvSpPr txBox="1">
              <a:spLocks noChangeArrowheads="1"/>
            </p:cNvSpPr>
            <p:nvPr/>
          </p:nvSpPr>
          <p:spPr bwMode="auto">
            <a:xfrm>
              <a:off x="847" y="3673"/>
              <a:ext cx="11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Extra state error</a:t>
              </a:r>
            </a:p>
          </p:txBody>
        </p:sp>
        <p:grpSp>
          <p:nvGrpSpPr>
            <p:cNvPr id="89094" name="Group 65"/>
            <p:cNvGrpSpPr>
              <a:grpSpLocks/>
            </p:cNvGrpSpPr>
            <p:nvPr/>
          </p:nvGrpSpPr>
          <p:grpSpPr bwMode="auto">
            <a:xfrm>
              <a:off x="695" y="1326"/>
              <a:ext cx="1575" cy="2257"/>
              <a:chOff x="665" y="1326"/>
              <a:chExt cx="1575" cy="2257"/>
            </a:xfrm>
          </p:grpSpPr>
          <p:grpSp>
            <p:nvGrpSpPr>
              <p:cNvPr id="89095" name="Group 5"/>
              <p:cNvGrpSpPr>
                <a:grpSpLocks/>
              </p:cNvGrpSpPr>
              <p:nvPr/>
            </p:nvGrpSpPr>
            <p:grpSpPr bwMode="auto">
              <a:xfrm>
                <a:off x="1267" y="1706"/>
                <a:ext cx="458" cy="416"/>
                <a:chOff x="683" y="1653"/>
                <a:chExt cx="458" cy="416"/>
              </a:xfrm>
            </p:grpSpPr>
            <p:sp>
              <p:nvSpPr>
                <p:cNvPr id="89114" name="Oval 6"/>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9115" name="Text Box 7"/>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q0</a:t>
                  </a:r>
                </a:p>
              </p:txBody>
            </p:sp>
          </p:grpSp>
          <p:grpSp>
            <p:nvGrpSpPr>
              <p:cNvPr id="89096" name="Group 8"/>
              <p:cNvGrpSpPr>
                <a:grpSpLocks/>
              </p:cNvGrpSpPr>
              <p:nvPr/>
            </p:nvGrpSpPr>
            <p:grpSpPr bwMode="auto">
              <a:xfrm>
                <a:off x="1267" y="2645"/>
                <a:ext cx="458" cy="416"/>
                <a:chOff x="683" y="1653"/>
                <a:chExt cx="458" cy="416"/>
              </a:xfrm>
            </p:grpSpPr>
            <p:sp>
              <p:nvSpPr>
                <p:cNvPr id="89112" name="Oval 9"/>
                <p:cNvSpPr>
                  <a:spLocks noChangeArrowheads="1"/>
                </p:cNvSpPr>
                <p:nvPr/>
              </p:nvSpPr>
              <p:spPr bwMode="auto">
                <a:xfrm>
                  <a:off x="683" y="1653"/>
                  <a:ext cx="458" cy="416"/>
                </a:xfrm>
                <a:prstGeom prst="ellipse">
                  <a:avLst/>
                </a:prstGeom>
                <a:solidFill>
                  <a:srgbClr val="EFA717"/>
                </a:solidFill>
                <a:ln w="12700" cap="sq">
                  <a:solidFill>
                    <a:schemeClr val="tx1"/>
                  </a:solidFill>
                  <a:round/>
                  <a:headEnd type="none" w="sm" len="sm"/>
                  <a:tailEnd type="none" w="sm" len="sm"/>
                </a:ln>
              </p:spPr>
              <p:txBody>
                <a:bodyPr wrap="none" anchor="ctr"/>
                <a:lstStyle/>
                <a:p>
                  <a:endParaRPr lang="en-US"/>
                </a:p>
              </p:txBody>
            </p:sp>
            <p:sp>
              <p:nvSpPr>
                <p:cNvPr id="89113" name="Text Box 10"/>
                <p:cNvSpPr txBox="1">
                  <a:spLocks noChangeArrowheads="1"/>
                </p:cNvSpPr>
                <p:nvPr/>
              </p:nvSpPr>
              <p:spPr bwMode="auto">
                <a:xfrm>
                  <a:off x="766" y="1736"/>
                  <a:ext cx="2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q1</a:t>
                  </a:r>
                </a:p>
              </p:txBody>
            </p:sp>
          </p:grpSp>
          <p:sp>
            <p:nvSpPr>
              <p:cNvPr id="89097" name="Line 11"/>
              <p:cNvSpPr>
                <a:spLocks noChangeShapeType="1"/>
              </p:cNvSpPr>
              <p:nvPr/>
            </p:nvSpPr>
            <p:spPr bwMode="auto">
              <a:xfrm>
                <a:off x="1496" y="2133"/>
                <a:ext cx="0" cy="49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098" name="Freeform 12"/>
              <p:cNvSpPr>
                <a:spLocks/>
              </p:cNvSpPr>
              <p:nvPr/>
            </p:nvSpPr>
            <p:spPr bwMode="auto">
              <a:xfrm rot="-201194">
                <a:off x="1698" y="1888"/>
                <a:ext cx="542" cy="906"/>
              </a:xfrm>
              <a:custGeom>
                <a:avLst/>
                <a:gdLst>
                  <a:gd name="T0" fmla="*/ 0 w 531"/>
                  <a:gd name="T1" fmla="*/ 906 h 939"/>
                  <a:gd name="T2" fmla="*/ 425 w 531"/>
                  <a:gd name="T3" fmla="*/ 648 h 939"/>
                  <a:gd name="T4" fmla="*/ 479 w 531"/>
                  <a:gd name="T5" fmla="*/ 165 h 939"/>
                  <a:gd name="T6" fmla="*/ 43 w 531"/>
                  <a:gd name="T7" fmla="*/ 0 h 939"/>
                  <a:gd name="T8" fmla="*/ 0 60000 65536"/>
                  <a:gd name="T9" fmla="*/ 0 60000 65536"/>
                  <a:gd name="T10" fmla="*/ 0 60000 65536"/>
                  <a:gd name="T11" fmla="*/ 0 60000 65536"/>
                  <a:gd name="T12" fmla="*/ 0 w 531"/>
                  <a:gd name="T13" fmla="*/ 0 h 939"/>
                  <a:gd name="T14" fmla="*/ 531 w 531"/>
                  <a:gd name="T15" fmla="*/ 939 h 939"/>
                </a:gdLst>
                <a:ahLst/>
                <a:cxnLst>
                  <a:cxn ang="T8">
                    <a:pos x="T0" y="T1"/>
                  </a:cxn>
                  <a:cxn ang="T9">
                    <a:pos x="T2" y="T3"/>
                  </a:cxn>
                  <a:cxn ang="T10">
                    <a:pos x="T4" y="T5"/>
                  </a:cxn>
                  <a:cxn ang="T11">
                    <a:pos x="T6" y="T7"/>
                  </a:cxn>
                </a:cxnLst>
                <a:rect l="T12" t="T13" r="T14" b="T15"/>
                <a:pathLst>
                  <a:path w="531" h="939">
                    <a:moveTo>
                      <a:pt x="0" y="939"/>
                    </a:moveTo>
                    <a:cubicBezTo>
                      <a:pt x="169" y="869"/>
                      <a:pt x="338" y="800"/>
                      <a:pt x="416" y="672"/>
                    </a:cubicBezTo>
                    <a:cubicBezTo>
                      <a:pt x="494" y="544"/>
                      <a:pt x="531" y="283"/>
                      <a:pt x="469" y="171"/>
                    </a:cubicBezTo>
                    <a:cubicBezTo>
                      <a:pt x="407" y="59"/>
                      <a:pt x="224" y="29"/>
                      <a:pt x="42"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9" name="Freeform 13"/>
              <p:cNvSpPr>
                <a:spLocks/>
              </p:cNvSpPr>
              <p:nvPr/>
            </p:nvSpPr>
            <p:spPr bwMode="auto">
              <a:xfrm rot="926744">
                <a:off x="1304" y="1458"/>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0" name="Freeform 14"/>
              <p:cNvSpPr>
                <a:spLocks/>
              </p:cNvSpPr>
              <p:nvPr/>
            </p:nvSpPr>
            <p:spPr bwMode="auto">
              <a:xfrm rot="20673256" flipV="1">
                <a:off x="1293" y="3068"/>
                <a:ext cx="344" cy="238"/>
              </a:xfrm>
              <a:custGeom>
                <a:avLst/>
                <a:gdLst>
                  <a:gd name="T0" fmla="*/ 128 w 344"/>
                  <a:gd name="T1" fmla="*/ 238 h 238"/>
                  <a:gd name="T2" fmla="*/ 11 w 344"/>
                  <a:gd name="T3" fmla="*/ 195 h 238"/>
                  <a:gd name="T4" fmla="*/ 64 w 344"/>
                  <a:gd name="T5" fmla="*/ 46 h 238"/>
                  <a:gd name="T6" fmla="*/ 299 w 344"/>
                  <a:gd name="T7" fmla="*/ 14 h 238"/>
                  <a:gd name="T8" fmla="*/ 331 w 344"/>
                  <a:gd name="T9" fmla="*/ 131 h 238"/>
                  <a:gd name="T10" fmla="*/ 299 w 344"/>
                  <a:gd name="T11" fmla="*/ 227 h 238"/>
                  <a:gd name="T12" fmla="*/ 0 60000 65536"/>
                  <a:gd name="T13" fmla="*/ 0 60000 65536"/>
                  <a:gd name="T14" fmla="*/ 0 60000 65536"/>
                  <a:gd name="T15" fmla="*/ 0 60000 65536"/>
                  <a:gd name="T16" fmla="*/ 0 60000 65536"/>
                  <a:gd name="T17" fmla="*/ 0 60000 65536"/>
                  <a:gd name="T18" fmla="*/ 0 w 344"/>
                  <a:gd name="T19" fmla="*/ 0 h 238"/>
                  <a:gd name="T20" fmla="*/ 344 w 3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344" h="238">
                    <a:moveTo>
                      <a:pt x="128" y="238"/>
                    </a:moveTo>
                    <a:cubicBezTo>
                      <a:pt x="75" y="232"/>
                      <a:pt x="22" y="227"/>
                      <a:pt x="11" y="195"/>
                    </a:cubicBezTo>
                    <a:cubicBezTo>
                      <a:pt x="0" y="163"/>
                      <a:pt x="16" y="76"/>
                      <a:pt x="64" y="46"/>
                    </a:cubicBezTo>
                    <a:cubicBezTo>
                      <a:pt x="112" y="16"/>
                      <a:pt x="254" y="0"/>
                      <a:pt x="299" y="14"/>
                    </a:cubicBezTo>
                    <a:cubicBezTo>
                      <a:pt x="344" y="28"/>
                      <a:pt x="331" y="96"/>
                      <a:pt x="331" y="131"/>
                    </a:cubicBezTo>
                    <a:cubicBezTo>
                      <a:pt x="331" y="166"/>
                      <a:pt x="315" y="196"/>
                      <a:pt x="299" y="2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1" name="Line 15"/>
              <p:cNvSpPr>
                <a:spLocks noChangeShapeType="1"/>
              </p:cNvSpPr>
              <p:nvPr/>
            </p:nvSpPr>
            <p:spPr bwMode="auto">
              <a:xfrm>
                <a:off x="974" y="1546"/>
                <a:ext cx="320" cy="235"/>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2" name="Text Box 16"/>
              <p:cNvSpPr txBox="1">
                <a:spLocks noChangeArrowheads="1"/>
              </p:cNvSpPr>
              <p:nvPr/>
            </p:nvSpPr>
            <p:spPr bwMode="auto">
              <a:xfrm>
                <a:off x="1638" y="1326"/>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sp>
            <p:nvSpPr>
              <p:cNvPr id="89103" name="Text Box 17"/>
              <p:cNvSpPr txBox="1">
                <a:spLocks noChangeArrowheads="1"/>
              </p:cNvSpPr>
              <p:nvPr/>
            </p:nvSpPr>
            <p:spPr bwMode="auto">
              <a:xfrm>
                <a:off x="1277" y="3331"/>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b/0</a:t>
                </a:r>
              </a:p>
            </p:txBody>
          </p:sp>
          <p:sp>
            <p:nvSpPr>
              <p:cNvPr id="89104" name="Text Box 18"/>
              <p:cNvSpPr txBox="1">
                <a:spLocks noChangeArrowheads="1"/>
              </p:cNvSpPr>
              <p:nvPr/>
            </p:nvSpPr>
            <p:spPr bwMode="auto">
              <a:xfrm>
                <a:off x="701" y="1795"/>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b/1</a:t>
                </a:r>
              </a:p>
            </p:txBody>
          </p:sp>
          <p:sp>
            <p:nvSpPr>
              <p:cNvPr id="89105" name="Text Box 19"/>
              <p:cNvSpPr txBox="1">
                <a:spLocks noChangeArrowheads="1"/>
              </p:cNvSpPr>
              <p:nvPr/>
            </p:nvSpPr>
            <p:spPr bwMode="auto">
              <a:xfrm>
                <a:off x="1852" y="2148"/>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grpSp>
            <p:nvGrpSpPr>
              <p:cNvPr id="89106" name="Group 63"/>
              <p:cNvGrpSpPr>
                <a:grpSpLocks/>
              </p:cNvGrpSpPr>
              <p:nvPr/>
            </p:nvGrpSpPr>
            <p:grpSpPr bwMode="auto">
              <a:xfrm>
                <a:off x="665" y="2079"/>
                <a:ext cx="458" cy="416"/>
                <a:chOff x="665" y="2079"/>
                <a:chExt cx="458" cy="416"/>
              </a:xfrm>
            </p:grpSpPr>
            <p:sp>
              <p:nvSpPr>
                <p:cNvPr id="89110" name="Oval 58"/>
                <p:cNvSpPr>
                  <a:spLocks noChangeArrowheads="1"/>
                </p:cNvSpPr>
                <p:nvPr/>
              </p:nvSpPr>
              <p:spPr bwMode="auto">
                <a:xfrm>
                  <a:off x="665" y="2079"/>
                  <a:ext cx="458" cy="416"/>
                </a:xfrm>
                <a:prstGeom prst="ellipse">
                  <a:avLst/>
                </a:prstGeom>
                <a:solidFill>
                  <a:srgbClr val="FFFFFB"/>
                </a:solidFill>
                <a:ln w="47625">
                  <a:solidFill>
                    <a:schemeClr val="hlink"/>
                  </a:solidFill>
                  <a:prstDash val="sysDot"/>
                  <a:round/>
                  <a:headEnd type="none" w="sm" len="sm"/>
                  <a:tailEnd type="none" w="sm" len="sm"/>
                </a:ln>
              </p:spPr>
              <p:txBody>
                <a:bodyPr wrap="none" anchor="ctr"/>
                <a:lstStyle/>
                <a:p>
                  <a:endParaRPr lang="en-US"/>
                </a:p>
              </p:txBody>
            </p:sp>
            <p:sp>
              <p:nvSpPr>
                <p:cNvPr id="89111" name="Text Box 59"/>
                <p:cNvSpPr txBox="1">
                  <a:spLocks noChangeArrowheads="1"/>
                </p:cNvSpPr>
                <p:nvPr/>
              </p:nvSpPr>
              <p:spPr bwMode="auto">
                <a:xfrm>
                  <a:off x="748" y="2162"/>
                  <a:ext cx="271" cy="252"/>
                </a:xfrm>
                <a:prstGeom prst="rect">
                  <a:avLst/>
                </a:prstGeom>
                <a:solidFill>
                  <a:srgbClr val="FFFFFB"/>
                </a:solidFill>
                <a:ln>
                  <a:noFill/>
                </a:ln>
                <a:extLst>
                  <a:ext uri="{91240B29-F687-4f45-9708-019B960494DF}">
                    <a14:hiddenLine xmlns:a14="http://schemas.microsoft.com/office/drawing/2010/main" w="25400">
                      <a:solidFill>
                        <a:srgbClr val="000000"/>
                      </a:solidFill>
                      <a:prstDash val="sysDot"/>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q2</a:t>
                  </a:r>
                </a:p>
              </p:txBody>
            </p:sp>
          </p:grpSp>
          <p:sp>
            <p:nvSpPr>
              <p:cNvPr id="89107" name="Line 60"/>
              <p:cNvSpPr>
                <a:spLocks noChangeShapeType="1"/>
              </p:cNvSpPr>
              <p:nvPr/>
            </p:nvSpPr>
            <p:spPr bwMode="auto">
              <a:xfrm flipH="1">
                <a:off x="1013" y="1973"/>
                <a:ext cx="236" cy="139"/>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8" name="Line 61"/>
              <p:cNvSpPr>
                <a:spLocks noChangeShapeType="1"/>
              </p:cNvSpPr>
              <p:nvPr/>
            </p:nvSpPr>
            <p:spPr bwMode="auto">
              <a:xfrm>
                <a:off x="960" y="2496"/>
                <a:ext cx="341" cy="213"/>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09" name="Text Box 62"/>
              <p:cNvSpPr txBox="1">
                <a:spLocks noChangeArrowheads="1"/>
              </p:cNvSpPr>
              <p:nvPr/>
            </p:nvSpPr>
            <p:spPr bwMode="auto">
              <a:xfrm>
                <a:off x="700" y="2638"/>
                <a:ext cx="3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a/1</a:t>
                </a:r>
              </a:p>
            </p:txBody>
          </p:sp>
        </p:grpSp>
      </p:grpSp>
    </p:spTree>
    <p:extLst>
      <p:ext uri="{BB962C8B-B14F-4D97-AF65-F5344CB8AC3E}">
        <p14:creationId xmlns:p14="http://schemas.microsoft.com/office/powerpoint/2010/main" val="1702706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4294967295"/>
          </p:nvPr>
        </p:nvSpPr>
        <p:spPr>
          <a:xfrm>
            <a:off x="248857" y="2914650"/>
            <a:ext cx="598805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5.5 Characterization set </a:t>
            </a:r>
          </a:p>
          <a:p>
            <a:pPr eaLnBrk="1" hangingPunct="1">
              <a:buFont typeface="Monotype Sorts" charset="0"/>
              <a:buNone/>
            </a:pPr>
            <a:r>
              <a:rPr lang="en-US" dirty="0" smtClean="0">
                <a:solidFill>
                  <a:schemeClr val="folHlink"/>
                </a:solidFill>
                <a:latin typeface="Century Gothic" charset="0"/>
                <a:ea typeface="Osaka" charset="0"/>
                <a:cs typeface="Osaka" charset="0"/>
              </a:rPr>
              <a:t>5.6 The W-method</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851111908"/>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200" dirty="0">
                <a:latin typeface="Arial" charset="0"/>
              </a:rPr>
              <a:t>Assumptions for test generation</a:t>
            </a:r>
            <a:endParaRPr lang="en-US" dirty="0">
              <a:latin typeface="Arial" charset="0"/>
            </a:endParaRPr>
          </a:p>
        </p:txBody>
      </p:sp>
      <p:sp>
        <p:nvSpPr>
          <p:cNvPr id="95235" name="Text Box 3"/>
          <p:cNvSpPr txBox="1">
            <a:spLocks noChangeArrowheads="1"/>
          </p:cNvSpPr>
          <p:nvPr/>
        </p:nvSpPr>
        <p:spPr bwMode="auto">
          <a:xfrm>
            <a:off x="416496" y="2060848"/>
            <a:ext cx="866603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err="1">
                <a:solidFill>
                  <a:schemeClr val="hlink"/>
                </a:solidFill>
                <a:latin typeface="Times New Roman"/>
                <a:cs typeface="Times New Roman"/>
              </a:rPr>
              <a:t>Minimality</a:t>
            </a:r>
            <a:r>
              <a:rPr lang="en-US" dirty="0">
                <a:latin typeface="Times New Roman"/>
                <a:cs typeface="Times New Roman"/>
              </a:rPr>
              <a:t>:  An FSM M is considered minimal if the number of states in M is less than or equal to any other FSM equivalent to M.</a:t>
            </a:r>
          </a:p>
        </p:txBody>
      </p:sp>
      <p:sp>
        <p:nvSpPr>
          <p:cNvPr id="95236" name="Text Box 4"/>
          <p:cNvSpPr txBox="1">
            <a:spLocks noChangeArrowheads="1"/>
          </p:cNvSpPr>
          <p:nvPr/>
        </p:nvSpPr>
        <p:spPr bwMode="auto">
          <a:xfrm>
            <a:off x="416496" y="3803923"/>
            <a:ext cx="905126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a:cs typeface="Times New Roman"/>
              </a:rPr>
              <a:t>Completely specified</a:t>
            </a:r>
            <a:r>
              <a:rPr lang="en-US">
                <a:latin typeface="Times New Roman"/>
                <a:cs typeface="Times New Roman"/>
              </a:rPr>
              <a:t>: An FSM M is said to be completely specified if from each state in M there exists  a transition for each input symbol.</a:t>
            </a:r>
          </a:p>
        </p:txBody>
      </p:sp>
    </p:spTree>
    <p:extLst>
      <p:ext uri="{BB962C8B-B14F-4D97-AF65-F5344CB8AC3E}">
        <p14:creationId xmlns:p14="http://schemas.microsoft.com/office/powerpoint/2010/main" val="207950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1.5 Testing and debugging</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444958543"/>
      </p:ext>
    </p:extLst>
  </p:cSld>
  <p:clrMapOvr>
    <a:masterClrMapping/>
  </p:clrMapOvr>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3200" dirty="0" smtClean="0">
                <a:latin typeface="Arial" charset="0"/>
              </a:rPr>
              <a:t>Chow</a:t>
            </a:r>
            <a:r>
              <a:rPr lang="en-US" dirty="0" smtClean="0">
                <a:latin typeface="Arial" charset="0"/>
              </a:rPr>
              <a:t>’</a:t>
            </a:r>
            <a:r>
              <a:rPr lang="en-US" altLang="ja-JP" sz="3200" dirty="0" smtClean="0">
                <a:latin typeface="Arial" charset="0"/>
              </a:rPr>
              <a:t>s (W) </a:t>
            </a:r>
            <a:r>
              <a:rPr lang="en-US" altLang="ja-JP" sz="3200" dirty="0">
                <a:latin typeface="Arial" charset="0"/>
              </a:rPr>
              <a:t>method</a:t>
            </a:r>
            <a:endParaRPr lang="en-US" dirty="0">
              <a:latin typeface="Arial" charset="0"/>
            </a:endParaRPr>
          </a:p>
        </p:txBody>
      </p:sp>
      <p:sp>
        <p:nvSpPr>
          <p:cNvPr id="785443" name="Text Box 35"/>
          <p:cNvSpPr txBox="1">
            <a:spLocks noChangeArrowheads="1"/>
          </p:cNvSpPr>
          <p:nvPr/>
        </p:nvSpPr>
        <p:spPr bwMode="auto">
          <a:xfrm>
            <a:off x="359437" y="1866845"/>
            <a:ext cx="866603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1: Estimate the maximum number of states (</a:t>
            </a:r>
            <a:r>
              <a:rPr lang="en-US" dirty="0">
                <a:solidFill>
                  <a:schemeClr val="hlink"/>
                </a:solidFill>
                <a:latin typeface="Times New Roman"/>
                <a:cs typeface="Times New Roman"/>
              </a:rPr>
              <a:t>m</a:t>
            </a:r>
            <a:r>
              <a:rPr lang="en-US" dirty="0">
                <a:latin typeface="Times New Roman"/>
                <a:cs typeface="Times New Roman"/>
              </a:rPr>
              <a:t>) in the correct implementation of the given FSM M.</a:t>
            </a:r>
          </a:p>
        </p:txBody>
      </p:sp>
      <p:sp>
        <p:nvSpPr>
          <p:cNvPr id="785445" name="Text Box 37"/>
          <p:cNvSpPr txBox="1">
            <a:spLocks noChangeArrowheads="1"/>
          </p:cNvSpPr>
          <p:nvPr/>
        </p:nvSpPr>
        <p:spPr bwMode="auto">
          <a:xfrm>
            <a:off x="359437" y="2889046"/>
            <a:ext cx="866603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2: Construct the characterization set </a:t>
            </a:r>
            <a:r>
              <a:rPr lang="en-US" dirty="0">
                <a:solidFill>
                  <a:schemeClr val="hlink"/>
                </a:solidFill>
                <a:latin typeface="Times New Roman"/>
                <a:cs typeface="Times New Roman"/>
              </a:rPr>
              <a:t>W</a:t>
            </a:r>
            <a:r>
              <a:rPr lang="en-US" dirty="0">
                <a:latin typeface="Times New Roman"/>
                <a:cs typeface="Times New Roman"/>
              </a:rPr>
              <a:t> for M.</a:t>
            </a:r>
          </a:p>
        </p:txBody>
      </p:sp>
      <p:sp>
        <p:nvSpPr>
          <p:cNvPr id="785446" name="Text Box 38"/>
          <p:cNvSpPr txBox="1">
            <a:spLocks noChangeArrowheads="1"/>
          </p:cNvSpPr>
          <p:nvPr/>
        </p:nvSpPr>
        <p:spPr bwMode="auto">
          <a:xfrm>
            <a:off x="359438" y="3449582"/>
            <a:ext cx="903406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3: (a) Construct the </a:t>
            </a:r>
            <a:r>
              <a:rPr lang="en-US" dirty="0">
                <a:solidFill>
                  <a:schemeClr val="hlink"/>
                </a:solidFill>
                <a:latin typeface="Times New Roman"/>
                <a:cs typeface="Times New Roman"/>
              </a:rPr>
              <a:t>testing tree</a:t>
            </a:r>
            <a:r>
              <a:rPr lang="en-US" dirty="0">
                <a:latin typeface="Times New Roman"/>
                <a:cs typeface="Times New Roman"/>
              </a:rPr>
              <a:t> for M and (b) generate the transition cover set </a:t>
            </a:r>
            <a:r>
              <a:rPr lang="en-US" dirty="0">
                <a:solidFill>
                  <a:schemeClr val="hlink"/>
                </a:solidFill>
                <a:latin typeface="Times New Roman"/>
                <a:cs typeface="Times New Roman"/>
              </a:rPr>
              <a:t>P</a:t>
            </a:r>
            <a:r>
              <a:rPr lang="en-US" dirty="0">
                <a:latin typeface="Times New Roman"/>
                <a:cs typeface="Times New Roman"/>
              </a:rPr>
              <a:t> from the testing tree.</a:t>
            </a:r>
          </a:p>
        </p:txBody>
      </p:sp>
      <p:sp>
        <p:nvSpPr>
          <p:cNvPr id="785447" name="Text Box 39"/>
          <p:cNvSpPr txBox="1">
            <a:spLocks noChangeArrowheads="1"/>
          </p:cNvSpPr>
          <p:nvPr/>
        </p:nvSpPr>
        <p:spPr bwMode="auto">
          <a:xfrm>
            <a:off x="359437" y="4471783"/>
            <a:ext cx="866603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4: Construct set </a:t>
            </a:r>
            <a:r>
              <a:rPr lang="en-US" dirty="0">
                <a:solidFill>
                  <a:schemeClr val="hlink"/>
                </a:solidFill>
                <a:latin typeface="Times New Roman"/>
                <a:cs typeface="Times New Roman"/>
              </a:rPr>
              <a:t>Z</a:t>
            </a:r>
            <a:r>
              <a:rPr lang="en-US" dirty="0">
                <a:latin typeface="Times New Roman"/>
                <a:cs typeface="Times New Roman"/>
              </a:rPr>
              <a:t> from W and m.</a:t>
            </a:r>
          </a:p>
        </p:txBody>
      </p:sp>
      <p:sp>
        <p:nvSpPr>
          <p:cNvPr id="785448" name="Text Box 40"/>
          <p:cNvSpPr txBox="1">
            <a:spLocks noChangeArrowheads="1"/>
          </p:cNvSpPr>
          <p:nvPr/>
        </p:nvSpPr>
        <p:spPr bwMode="auto">
          <a:xfrm>
            <a:off x="359437" y="5032320"/>
            <a:ext cx="866603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5: Desired </a:t>
            </a:r>
            <a:r>
              <a:rPr lang="en-US" dirty="0">
                <a:solidFill>
                  <a:schemeClr val="hlink"/>
                </a:solidFill>
                <a:latin typeface="Times New Roman"/>
                <a:cs typeface="Times New Roman"/>
              </a:rPr>
              <a:t>test set=P.Z</a:t>
            </a:r>
            <a:endParaRPr lang="en-US" dirty="0">
              <a:latin typeface="Times New Roman"/>
              <a:cs typeface="Times New Roman"/>
            </a:endParaRPr>
          </a:p>
        </p:txBody>
      </p:sp>
    </p:spTree>
    <p:extLst>
      <p:ext uri="{BB962C8B-B14F-4D97-AF65-F5344CB8AC3E}">
        <p14:creationId xmlns:p14="http://schemas.microsoft.com/office/powerpoint/2010/main" val="3348232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5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5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54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5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43" grpId="0"/>
      <p:bldP spid="785445" grpId="0"/>
      <p:bldP spid="785446" grpId="0"/>
      <p:bldP spid="785447" grpId="0"/>
      <p:bldP spid="785448"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3200" dirty="0">
                <a:latin typeface="Arial" charset="0"/>
              </a:rPr>
              <a:t>Step 1: Estimation of m</a:t>
            </a:r>
            <a:endParaRPr lang="en-US" dirty="0">
              <a:latin typeface="Arial" charset="0"/>
            </a:endParaRPr>
          </a:p>
        </p:txBody>
      </p:sp>
      <p:sp>
        <p:nvSpPr>
          <p:cNvPr id="850947" name="Text Box 3"/>
          <p:cNvSpPr txBox="1">
            <a:spLocks noChangeArrowheads="1"/>
          </p:cNvSpPr>
          <p:nvPr/>
        </p:nvSpPr>
        <p:spPr bwMode="auto">
          <a:xfrm>
            <a:off x="359437" y="2505076"/>
            <a:ext cx="866603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This is based on a knowledge of the implementation. In the absence of any such knowledge, let m=|Q|.</a:t>
            </a:r>
          </a:p>
        </p:txBody>
      </p:sp>
    </p:spTree>
    <p:extLst>
      <p:ext uri="{BB962C8B-B14F-4D97-AF65-F5344CB8AC3E}">
        <p14:creationId xmlns:p14="http://schemas.microsoft.com/office/powerpoint/2010/main" val="164070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7"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200" dirty="0">
                <a:latin typeface="Arial" charset="0"/>
              </a:rPr>
              <a:t>Step 2: Construction of </a:t>
            </a:r>
            <a:r>
              <a:rPr lang="en-US" sz="3200" dirty="0" smtClean="0">
                <a:latin typeface="Arial" charset="0"/>
              </a:rPr>
              <a:t>the W</a:t>
            </a:r>
            <a:r>
              <a:rPr lang="en-US" dirty="0" smtClean="0">
                <a:latin typeface="Arial" charset="0"/>
              </a:rPr>
              <a:t>-set</a:t>
            </a:r>
            <a:endParaRPr lang="en-US" dirty="0">
              <a:latin typeface="Arial" charset="0"/>
            </a:endParaRPr>
          </a:p>
        </p:txBody>
      </p:sp>
      <p:sp>
        <p:nvSpPr>
          <p:cNvPr id="101379" name="Text Box 37"/>
          <p:cNvSpPr txBox="1">
            <a:spLocks noChangeArrowheads="1"/>
          </p:cNvSpPr>
          <p:nvPr/>
        </p:nvSpPr>
        <p:spPr bwMode="auto">
          <a:xfrm>
            <a:off x="763588" y="1772816"/>
            <a:ext cx="640419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Let </a:t>
            </a:r>
            <a:r>
              <a:rPr lang="en-US" dirty="0">
                <a:solidFill>
                  <a:schemeClr val="hlink"/>
                </a:solidFill>
                <a:latin typeface="Times New Roman"/>
                <a:cs typeface="Times New Roman"/>
              </a:rPr>
              <a:t>M=(X, Y, Q, q1, </a:t>
            </a:r>
            <a:r>
              <a:rPr lang="en-US" dirty="0">
                <a:solidFill>
                  <a:schemeClr val="hlink"/>
                </a:solidFill>
                <a:latin typeface="Times New Roman"/>
                <a:cs typeface="Times New Roman"/>
                <a:sym typeface="Symbol" charset="0"/>
              </a:rPr>
              <a:t>, O)</a:t>
            </a:r>
            <a:r>
              <a:rPr lang="en-US" dirty="0">
                <a:latin typeface="Times New Roman"/>
                <a:cs typeface="Times New Roman"/>
                <a:sym typeface="Symbol" charset="0"/>
              </a:rPr>
              <a:t> be a minimal  and complete FSM.</a:t>
            </a:r>
            <a:endParaRPr lang="en-US" dirty="0">
              <a:latin typeface="Times New Roman"/>
              <a:cs typeface="Times New Roman"/>
            </a:endParaRPr>
          </a:p>
        </p:txBody>
      </p:sp>
      <p:sp>
        <p:nvSpPr>
          <p:cNvPr id="101380" name="Text Box 38"/>
          <p:cNvSpPr txBox="1">
            <a:spLocks noChangeArrowheads="1"/>
          </p:cNvSpPr>
          <p:nvPr/>
        </p:nvSpPr>
        <p:spPr bwMode="auto">
          <a:xfrm>
            <a:off x="763588" y="3666704"/>
            <a:ext cx="8650552"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Given states </a:t>
            </a:r>
            <a:r>
              <a:rPr lang="en-US" dirty="0">
                <a:solidFill>
                  <a:schemeClr val="hlink"/>
                </a:solidFill>
                <a:latin typeface="Times New Roman"/>
                <a:cs typeface="Times New Roman"/>
              </a:rPr>
              <a:t>qi </a:t>
            </a:r>
            <a:r>
              <a:rPr lang="en-US" dirty="0">
                <a:latin typeface="Times New Roman"/>
                <a:cs typeface="Times New Roman"/>
              </a:rPr>
              <a:t>and </a:t>
            </a:r>
            <a:r>
              <a:rPr lang="en-US" dirty="0" err="1">
                <a:solidFill>
                  <a:schemeClr val="hlink"/>
                </a:solidFill>
                <a:latin typeface="Times New Roman"/>
                <a:cs typeface="Times New Roman"/>
              </a:rPr>
              <a:t>qj</a:t>
            </a:r>
            <a:r>
              <a:rPr lang="en-US" dirty="0">
                <a:solidFill>
                  <a:schemeClr val="hlink"/>
                </a:solidFill>
                <a:latin typeface="Times New Roman"/>
                <a:cs typeface="Times New Roman"/>
              </a:rPr>
              <a:t> </a:t>
            </a:r>
            <a:r>
              <a:rPr lang="en-US" dirty="0">
                <a:latin typeface="Times New Roman"/>
                <a:cs typeface="Times New Roman"/>
              </a:rPr>
              <a:t>in </a:t>
            </a:r>
            <a:r>
              <a:rPr lang="en-US" dirty="0">
                <a:solidFill>
                  <a:schemeClr val="hlink"/>
                </a:solidFill>
                <a:latin typeface="Times New Roman"/>
                <a:cs typeface="Times New Roman"/>
              </a:rPr>
              <a:t>Q</a:t>
            </a:r>
            <a:r>
              <a:rPr lang="en-US" dirty="0">
                <a:latin typeface="Times New Roman"/>
                <a:cs typeface="Times New Roman"/>
              </a:rPr>
              <a:t>, </a:t>
            </a:r>
            <a:r>
              <a:rPr lang="en-US" dirty="0">
                <a:solidFill>
                  <a:schemeClr val="hlink"/>
                </a:solidFill>
                <a:latin typeface="Times New Roman"/>
                <a:cs typeface="Times New Roman"/>
              </a:rPr>
              <a:t>W</a:t>
            </a:r>
            <a:r>
              <a:rPr lang="en-US" dirty="0">
                <a:latin typeface="Times New Roman"/>
                <a:cs typeface="Times New Roman"/>
              </a:rPr>
              <a:t> contains a string </a:t>
            </a:r>
            <a:r>
              <a:rPr lang="en-US" dirty="0">
                <a:solidFill>
                  <a:schemeClr val="hlink"/>
                </a:solidFill>
                <a:latin typeface="Times New Roman"/>
                <a:cs typeface="Times New Roman"/>
              </a:rPr>
              <a:t>s</a:t>
            </a:r>
            <a:r>
              <a:rPr lang="en-US" dirty="0">
                <a:latin typeface="Times New Roman"/>
                <a:cs typeface="Times New Roman"/>
              </a:rPr>
              <a:t> such that:</a:t>
            </a:r>
          </a:p>
          <a:p>
            <a:pPr>
              <a:lnSpc>
                <a:spcPts val="3600"/>
              </a:lnSpc>
            </a:pPr>
            <a:r>
              <a:rPr lang="en-US" dirty="0">
                <a:latin typeface="Times New Roman"/>
                <a:cs typeface="Times New Roman"/>
                <a:sym typeface="Symbol" charset="0"/>
              </a:rPr>
              <a:t>	</a:t>
            </a:r>
            <a:r>
              <a:rPr lang="en-US" dirty="0" smtClean="0">
                <a:solidFill>
                  <a:schemeClr val="hlink"/>
                </a:solidFill>
                <a:latin typeface="Times New Roman"/>
                <a:cs typeface="Times New Roman"/>
                <a:sym typeface="Symbol" charset="0"/>
              </a:rPr>
              <a:t>O</a:t>
            </a:r>
            <a:r>
              <a:rPr lang="en-US" dirty="0">
                <a:solidFill>
                  <a:schemeClr val="hlink"/>
                </a:solidFill>
                <a:latin typeface="Times New Roman"/>
                <a:cs typeface="Times New Roman"/>
                <a:sym typeface="Symbol" charset="0"/>
              </a:rPr>
              <a:t>(qi, s)O(</a:t>
            </a:r>
            <a:r>
              <a:rPr lang="en-US" dirty="0" err="1">
                <a:solidFill>
                  <a:schemeClr val="hlink"/>
                </a:solidFill>
                <a:latin typeface="Times New Roman"/>
                <a:cs typeface="Times New Roman"/>
                <a:sym typeface="Symbol" charset="0"/>
              </a:rPr>
              <a:t>qj</a:t>
            </a:r>
            <a:r>
              <a:rPr lang="en-US" dirty="0">
                <a:solidFill>
                  <a:schemeClr val="hlink"/>
                </a:solidFill>
                <a:latin typeface="Times New Roman"/>
                <a:cs typeface="Times New Roman"/>
                <a:sym typeface="Symbol" charset="0"/>
              </a:rPr>
              <a:t>, s)</a:t>
            </a:r>
            <a:endParaRPr lang="en-US" dirty="0">
              <a:latin typeface="Times New Roman"/>
              <a:cs typeface="Times New Roman"/>
              <a:sym typeface="Symbol" charset="0"/>
            </a:endParaRPr>
          </a:p>
        </p:txBody>
      </p:sp>
      <p:sp>
        <p:nvSpPr>
          <p:cNvPr id="101381" name="Text Box 39"/>
          <p:cNvSpPr txBox="1">
            <a:spLocks noChangeArrowheads="1"/>
          </p:cNvSpPr>
          <p:nvPr/>
        </p:nvSpPr>
        <p:spPr bwMode="auto">
          <a:xfrm>
            <a:off x="763588" y="2566565"/>
            <a:ext cx="865055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W</a:t>
            </a:r>
            <a:r>
              <a:rPr lang="en-US" dirty="0">
                <a:latin typeface="Times New Roman"/>
                <a:cs typeface="Times New Roman"/>
              </a:rPr>
              <a:t> is a finite set of input sequences that distinguish the behavior of any pair of states in M. Each input sequence in </a:t>
            </a:r>
            <a:r>
              <a:rPr lang="en-US" dirty="0">
                <a:solidFill>
                  <a:schemeClr val="hlink"/>
                </a:solidFill>
                <a:latin typeface="Times New Roman"/>
                <a:cs typeface="Times New Roman"/>
              </a:rPr>
              <a:t>W</a:t>
            </a:r>
            <a:r>
              <a:rPr lang="en-US" dirty="0">
                <a:latin typeface="Times New Roman"/>
                <a:cs typeface="Times New Roman"/>
              </a:rPr>
              <a:t> is of finite length.</a:t>
            </a:r>
          </a:p>
        </p:txBody>
      </p:sp>
    </p:spTree>
    <p:extLst>
      <p:ext uri="{BB962C8B-B14F-4D97-AF65-F5344CB8AC3E}">
        <p14:creationId xmlns:p14="http://schemas.microsoft.com/office/powerpoint/2010/main" val="2906586103"/>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600" dirty="0">
                <a:latin typeface="Arial" charset="0"/>
              </a:rPr>
              <a:t>Example of </a:t>
            </a:r>
            <a:r>
              <a:rPr lang="en-US" sz="3600" dirty="0" smtClean="0">
                <a:latin typeface="Arial" charset="0"/>
              </a:rPr>
              <a:t>a W-set</a:t>
            </a:r>
            <a:endParaRPr lang="en-US" dirty="0">
              <a:latin typeface="Arial" charset="0"/>
            </a:endParaRPr>
          </a:p>
        </p:txBody>
      </p:sp>
      <p:pic>
        <p:nvPicPr>
          <p:cNvPr id="791558" name="Picture 6" descr="fsm-w-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52" y="1648186"/>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1559" name="Text Box 7"/>
          <p:cNvSpPr txBox="1">
            <a:spLocks noChangeArrowheads="1"/>
          </p:cNvSpPr>
          <p:nvPr/>
        </p:nvSpPr>
        <p:spPr bwMode="auto">
          <a:xfrm>
            <a:off x="6595402" y="2016487"/>
            <a:ext cx="1984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W={baaa,aa,aaa}</a:t>
            </a:r>
          </a:p>
        </p:txBody>
      </p:sp>
      <p:sp>
        <p:nvSpPr>
          <p:cNvPr id="791560" name="Text Box 8"/>
          <p:cNvSpPr txBox="1">
            <a:spLocks noChangeArrowheads="1"/>
          </p:cNvSpPr>
          <p:nvPr/>
        </p:nvSpPr>
        <p:spPr bwMode="auto">
          <a:xfrm>
            <a:off x="6595402" y="2984501"/>
            <a:ext cx="1979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O(baaa,q1)=1101</a:t>
            </a:r>
          </a:p>
        </p:txBody>
      </p:sp>
      <p:sp>
        <p:nvSpPr>
          <p:cNvPr id="791561" name="Text Box 9"/>
          <p:cNvSpPr txBox="1">
            <a:spLocks noChangeArrowheads="1"/>
          </p:cNvSpPr>
          <p:nvPr/>
        </p:nvSpPr>
        <p:spPr bwMode="auto">
          <a:xfrm>
            <a:off x="6595402" y="3730625"/>
            <a:ext cx="1979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O(baaa,q2)=1100</a:t>
            </a:r>
          </a:p>
        </p:txBody>
      </p:sp>
      <p:sp>
        <p:nvSpPr>
          <p:cNvPr id="791562" name="Text Box 10"/>
          <p:cNvSpPr txBox="1">
            <a:spLocks noChangeArrowheads="1"/>
          </p:cNvSpPr>
          <p:nvPr/>
        </p:nvSpPr>
        <p:spPr bwMode="auto">
          <a:xfrm>
            <a:off x="484982" y="5507400"/>
            <a:ext cx="914069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smtClean="0">
                <a:latin typeface="Times New Roman"/>
                <a:cs typeface="Times New Roman"/>
              </a:rPr>
              <a:t>Thus, </a:t>
            </a:r>
            <a:r>
              <a:rPr lang="en-US" dirty="0" err="1" smtClean="0">
                <a:solidFill>
                  <a:schemeClr val="hlink"/>
                </a:solidFill>
                <a:latin typeface="Times New Roman"/>
                <a:cs typeface="Times New Roman"/>
              </a:rPr>
              <a:t>baaa</a:t>
            </a:r>
            <a:r>
              <a:rPr lang="en-US" dirty="0" smtClean="0">
                <a:latin typeface="Times New Roman"/>
                <a:cs typeface="Times New Roman"/>
              </a:rPr>
              <a:t> </a:t>
            </a:r>
            <a:r>
              <a:rPr lang="en-US" dirty="0">
                <a:latin typeface="Times New Roman"/>
                <a:cs typeface="Times New Roman"/>
              </a:rPr>
              <a:t>distinguishes state q1 from q2 as </a:t>
            </a:r>
            <a:r>
              <a:rPr lang="en-US" dirty="0">
                <a:solidFill>
                  <a:schemeClr val="hlink"/>
                </a:solidFill>
                <a:latin typeface="Times New Roman"/>
                <a:cs typeface="Times New Roman"/>
              </a:rPr>
              <a:t>O(baaa,q1) </a:t>
            </a:r>
            <a:r>
              <a:rPr lang="en-US" dirty="0">
                <a:solidFill>
                  <a:schemeClr val="hlink"/>
                </a:solidFill>
                <a:latin typeface="Times New Roman"/>
                <a:cs typeface="Times New Roman"/>
                <a:sym typeface="Symbol" charset="0"/>
              </a:rPr>
              <a:t> </a:t>
            </a:r>
            <a:r>
              <a:rPr lang="en-US" dirty="0">
                <a:solidFill>
                  <a:schemeClr val="hlink"/>
                </a:solidFill>
                <a:latin typeface="Times New Roman"/>
                <a:cs typeface="Times New Roman"/>
              </a:rPr>
              <a:t>O(baaa,q2)</a:t>
            </a:r>
            <a:r>
              <a:rPr lang="en-US" dirty="0">
                <a:latin typeface="Times New Roman"/>
                <a:cs typeface="Times New Roman"/>
              </a:rPr>
              <a:t> </a:t>
            </a:r>
          </a:p>
        </p:txBody>
      </p:sp>
    </p:spTree>
    <p:extLst>
      <p:ext uri="{BB962C8B-B14F-4D97-AF65-F5344CB8AC3E}">
        <p14:creationId xmlns:p14="http://schemas.microsoft.com/office/powerpoint/2010/main" val="108345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1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15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15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15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1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9" grpId="0"/>
      <p:bldP spid="791560" grpId="0"/>
      <p:bldP spid="791561" grpId="0"/>
      <p:bldP spid="791562"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3600" dirty="0">
                <a:latin typeface="Arial" charset="0"/>
              </a:rPr>
              <a:t>Steps in the construction of </a:t>
            </a:r>
            <a:r>
              <a:rPr lang="en-US" sz="3600" dirty="0" smtClean="0">
                <a:latin typeface="Arial" charset="0"/>
              </a:rPr>
              <a:t>W-set</a:t>
            </a:r>
            <a:endParaRPr lang="en-US" dirty="0">
              <a:latin typeface="Arial" charset="0"/>
            </a:endParaRPr>
          </a:p>
        </p:txBody>
      </p:sp>
      <p:sp>
        <p:nvSpPr>
          <p:cNvPr id="793607" name="Text Box 7"/>
          <p:cNvSpPr txBox="1">
            <a:spLocks noChangeArrowheads="1"/>
          </p:cNvSpPr>
          <p:nvPr/>
        </p:nvSpPr>
        <p:spPr bwMode="auto">
          <a:xfrm>
            <a:off x="272480" y="2132856"/>
            <a:ext cx="914069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1: Construct a sequence of k-equivalence partitions of Q denoted </a:t>
            </a:r>
            <a:r>
              <a:rPr lang="en-US" dirty="0" smtClean="0">
                <a:latin typeface="Times New Roman"/>
                <a:cs typeface="Times New Roman"/>
              </a:rPr>
              <a:t>as </a:t>
            </a:r>
            <a:r>
              <a:rPr lang="en-US" dirty="0">
                <a:latin typeface="Times New Roman"/>
                <a:cs typeface="Times New Roman"/>
              </a:rPr>
              <a:t>P1, P2, …Pm, m&gt;0.</a:t>
            </a:r>
          </a:p>
        </p:txBody>
      </p:sp>
      <p:sp>
        <p:nvSpPr>
          <p:cNvPr id="793608" name="Text Box 8"/>
          <p:cNvSpPr txBox="1">
            <a:spLocks noChangeArrowheads="1"/>
          </p:cNvSpPr>
          <p:nvPr/>
        </p:nvSpPr>
        <p:spPr bwMode="auto">
          <a:xfrm>
            <a:off x="282047" y="3427413"/>
            <a:ext cx="914069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Step 2: Traverse the k-equivalence partitions in reverse order to obtain 		distinguishing sequence for each pair of states.</a:t>
            </a:r>
          </a:p>
        </p:txBody>
      </p:sp>
    </p:spTree>
    <p:extLst>
      <p:ext uri="{BB962C8B-B14F-4D97-AF65-F5344CB8AC3E}">
        <p14:creationId xmlns:p14="http://schemas.microsoft.com/office/powerpoint/2010/main" val="212339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36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7" grpId="0"/>
      <p:bldP spid="793608"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200" dirty="0">
                <a:latin typeface="Arial" charset="0"/>
              </a:rPr>
              <a:t>What is a k-equivalence partition of Q?</a:t>
            </a:r>
            <a:endParaRPr lang="en-US" dirty="0">
              <a:latin typeface="Arial" charset="0"/>
            </a:endParaRPr>
          </a:p>
        </p:txBody>
      </p:sp>
      <p:sp>
        <p:nvSpPr>
          <p:cNvPr id="855043" name="Text Box 3"/>
          <p:cNvSpPr txBox="1">
            <a:spLocks noChangeArrowheads="1"/>
          </p:cNvSpPr>
          <p:nvPr/>
        </p:nvSpPr>
        <p:spPr bwMode="auto">
          <a:xfrm>
            <a:off x="272480" y="1988840"/>
            <a:ext cx="914069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 k-equivalence partition of Q, denoted as </a:t>
            </a:r>
            <a:r>
              <a:rPr lang="en-US" dirty="0" err="1">
                <a:latin typeface="Times New Roman"/>
                <a:cs typeface="Times New Roman"/>
              </a:rPr>
              <a:t>P</a:t>
            </a:r>
            <a:r>
              <a:rPr lang="en-US" baseline="-25000" dirty="0" err="1">
                <a:latin typeface="Times New Roman"/>
                <a:cs typeface="Times New Roman"/>
              </a:rPr>
              <a:t>k</a:t>
            </a:r>
            <a:r>
              <a:rPr lang="en-US" dirty="0">
                <a:latin typeface="Times New Roman"/>
                <a:cs typeface="Times New Roman"/>
              </a:rPr>
              <a:t>, is a collection of n finite sets </a:t>
            </a:r>
            <a:r>
              <a:rPr lang="en-US" dirty="0">
                <a:latin typeface="Times New Roman"/>
                <a:cs typeface="Times New Roman"/>
                <a:sym typeface="Symbol" charset="0"/>
              </a:rPr>
              <a:t></a:t>
            </a:r>
            <a:r>
              <a:rPr lang="en-US" baseline="-25000" dirty="0">
                <a:latin typeface="Times New Roman"/>
                <a:cs typeface="Times New Roman"/>
                <a:sym typeface="Symbol" charset="0"/>
              </a:rPr>
              <a:t>k1</a:t>
            </a:r>
            <a:r>
              <a:rPr lang="en-US" dirty="0">
                <a:latin typeface="Times New Roman"/>
                <a:cs typeface="Times New Roman"/>
                <a:sym typeface="Symbol" charset="0"/>
              </a:rPr>
              <a:t>, </a:t>
            </a:r>
            <a:r>
              <a:rPr lang="en-US" baseline="-25000" dirty="0">
                <a:latin typeface="Times New Roman"/>
                <a:cs typeface="Times New Roman"/>
                <a:sym typeface="Symbol" charset="0"/>
              </a:rPr>
              <a:t>k2 … </a:t>
            </a:r>
            <a:r>
              <a:rPr lang="en-US" dirty="0">
                <a:latin typeface="Times New Roman"/>
                <a:cs typeface="Times New Roman"/>
                <a:sym typeface="Symbol" charset="0"/>
              </a:rPr>
              <a:t></a:t>
            </a:r>
            <a:r>
              <a:rPr lang="en-US" baseline="-25000" dirty="0" err="1">
                <a:latin typeface="Times New Roman"/>
                <a:cs typeface="Times New Roman"/>
                <a:sym typeface="Symbol" charset="0"/>
              </a:rPr>
              <a:t>kn</a:t>
            </a:r>
            <a:r>
              <a:rPr lang="en-US" baseline="-25000" dirty="0">
                <a:latin typeface="Times New Roman"/>
                <a:cs typeface="Times New Roman"/>
                <a:sym typeface="Symbol" charset="0"/>
              </a:rPr>
              <a:t> </a:t>
            </a:r>
            <a:r>
              <a:rPr lang="en-US" dirty="0">
                <a:latin typeface="Times New Roman"/>
                <a:cs typeface="Times New Roman"/>
                <a:sym typeface="Symbol" charset="0"/>
              </a:rPr>
              <a:t>such that</a:t>
            </a:r>
            <a:endParaRPr lang="en-US" baseline="-25000" dirty="0">
              <a:latin typeface="Times New Roman"/>
              <a:cs typeface="Times New Roman"/>
              <a:sym typeface="Symbol" charset="0"/>
            </a:endParaRPr>
          </a:p>
        </p:txBody>
      </p:sp>
      <p:sp>
        <p:nvSpPr>
          <p:cNvPr id="855044" name="Text Box 4"/>
          <p:cNvSpPr txBox="1">
            <a:spLocks noChangeArrowheads="1"/>
          </p:cNvSpPr>
          <p:nvPr/>
        </p:nvSpPr>
        <p:spPr bwMode="auto">
          <a:xfrm>
            <a:off x="272480" y="3154925"/>
            <a:ext cx="635291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sym typeface="Symbol" charset="0"/>
              </a:rPr>
              <a:t></a:t>
            </a:r>
            <a:r>
              <a:rPr lang="en-US" baseline="30000">
                <a:latin typeface="Times New Roman"/>
                <a:cs typeface="Times New Roman"/>
                <a:sym typeface="Symbol" charset="0"/>
              </a:rPr>
              <a:t>n</a:t>
            </a:r>
            <a:r>
              <a:rPr lang="en-US" baseline="-25000">
                <a:latin typeface="Times New Roman"/>
                <a:cs typeface="Times New Roman"/>
                <a:sym typeface="Symbol" charset="0"/>
              </a:rPr>
              <a:t>i=1</a:t>
            </a:r>
            <a:r>
              <a:rPr lang="en-US">
                <a:latin typeface="Times New Roman"/>
                <a:cs typeface="Times New Roman"/>
                <a:sym typeface="Symbol" charset="0"/>
              </a:rPr>
              <a:t> </a:t>
            </a:r>
            <a:r>
              <a:rPr lang="en-US" baseline="-25000">
                <a:latin typeface="Times New Roman"/>
                <a:cs typeface="Times New Roman"/>
                <a:sym typeface="Symbol" charset="0"/>
              </a:rPr>
              <a:t>ki </a:t>
            </a:r>
            <a:r>
              <a:rPr lang="en-US">
                <a:latin typeface="Times New Roman"/>
                <a:cs typeface="Times New Roman"/>
                <a:sym typeface="Symbol" charset="0"/>
              </a:rPr>
              <a:t>=Q</a:t>
            </a:r>
            <a:endParaRPr lang="en-US" baseline="-25000">
              <a:latin typeface="Times New Roman"/>
              <a:cs typeface="Times New Roman"/>
              <a:sym typeface="Symbol" charset="0"/>
            </a:endParaRPr>
          </a:p>
        </p:txBody>
      </p:sp>
      <p:sp>
        <p:nvSpPr>
          <p:cNvPr id="855045" name="Text Box 5"/>
          <p:cNvSpPr txBox="1">
            <a:spLocks noChangeArrowheads="1"/>
          </p:cNvSpPr>
          <p:nvPr/>
        </p:nvSpPr>
        <p:spPr bwMode="auto">
          <a:xfrm>
            <a:off x="272480" y="3859345"/>
            <a:ext cx="635291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sym typeface="Symbol" charset="0"/>
              </a:rPr>
              <a:t>States in  </a:t>
            </a:r>
            <a:r>
              <a:rPr lang="en-US" baseline="-25000">
                <a:latin typeface="Times New Roman"/>
                <a:cs typeface="Times New Roman"/>
                <a:sym typeface="Symbol" charset="0"/>
              </a:rPr>
              <a:t>ki </a:t>
            </a:r>
            <a:r>
              <a:rPr lang="en-US">
                <a:latin typeface="Times New Roman"/>
                <a:cs typeface="Times New Roman"/>
                <a:sym typeface="Symbol" charset="0"/>
              </a:rPr>
              <a:t> are k-equivalent.</a:t>
            </a:r>
            <a:endParaRPr lang="en-US" baseline="-25000">
              <a:latin typeface="Times New Roman"/>
              <a:cs typeface="Times New Roman"/>
              <a:sym typeface="Symbol" charset="0"/>
            </a:endParaRPr>
          </a:p>
        </p:txBody>
      </p:sp>
      <p:sp>
        <p:nvSpPr>
          <p:cNvPr id="855046" name="Text Box 6"/>
          <p:cNvSpPr txBox="1">
            <a:spLocks noChangeArrowheads="1"/>
          </p:cNvSpPr>
          <p:nvPr/>
        </p:nvSpPr>
        <p:spPr bwMode="auto">
          <a:xfrm>
            <a:off x="272480" y="4563766"/>
            <a:ext cx="915961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sym typeface="Symbol" charset="0"/>
              </a:rPr>
              <a:t>If state </a:t>
            </a:r>
            <a:r>
              <a:rPr lang="en-US" dirty="0">
                <a:solidFill>
                  <a:srgbClr val="FF0000"/>
                </a:solidFill>
                <a:latin typeface="Times New Roman"/>
                <a:cs typeface="Times New Roman"/>
                <a:sym typeface="Symbol" charset="0"/>
              </a:rPr>
              <a:t>u</a:t>
            </a:r>
            <a:r>
              <a:rPr lang="en-US" dirty="0" smtClean="0">
                <a:latin typeface="Times New Roman"/>
                <a:cs typeface="Times New Roman"/>
                <a:sym typeface="Symbol" charset="0"/>
              </a:rPr>
              <a:t> </a:t>
            </a:r>
            <a:r>
              <a:rPr lang="en-US" dirty="0">
                <a:latin typeface="Times New Roman"/>
                <a:cs typeface="Times New Roman"/>
                <a:sym typeface="Symbol" charset="0"/>
              </a:rPr>
              <a:t>is in </a:t>
            </a:r>
            <a:r>
              <a:rPr lang="en-US" baseline="-25000" dirty="0" err="1">
                <a:latin typeface="Times New Roman"/>
                <a:cs typeface="Times New Roman"/>
                <a:sym typeface="Symbol" charset="0"/>
              </a:rPr>
              <a:t>ki</a:t>
            </a:r>
            <a:r>
              <a:rPr lang="en-US" baseline="-25000" dirty="0">
                <a:latin typeface="Times New Roman"/>
                <a:cs typeface="Times New Roman"/>
                <a:sym typeface="Symbol" charset="0"/>
              </a:rPr>
              <a:t> </a:t>
            </a:r>
            <a:r>
              <a:rPr lang="en-US" dirty="0">
                <a:latin typeface="Times New Roman"/>
                <a:cs typeface="Times New Roman"/>
                <a:sym typeface="Symbol" charset="0"/>
              </a:rPr>
              <a:t> and </a:t>
            </a:r>
            <a:r>
              <a:rPr lang="en-US" dirty="0">
                <a:solidFill>
                  <a:srgbClr val="FF0000"/>
                </a:solidFill>
                <a:latin typeface="Times New Roman"/>
                <a:cs typeface="Times New Roman"/>
                <a:sym typeface="Symbol" charset="0"/>
              </a:rPr>
              <a:t>v </a:t>
            </a:r>
            <a:r>
              <a:rPr lang="en-US" dirty="0">
                <a:latin typeface="Times New Roman"/>
                <a:cs typeface="Times New Roman"/>
                <a:sym typeface="Symbol" charset="0"/>
              </a:rPr>
              <a:t>in </a:t>
            </a:r>
            <a:r>
              <a:rPr lang="en-US" baseline="-25000" dirty="0" err="1">
                <a:latin typeface="Times New Roman"/>
                <a:cs typeface="Times New Roman"/>
                <a:sym typeface="Symbol" charset="0"/>
              </a:rPr>
              <a:t>kj</a:t>
            </a:r>
            <a:r>
              <a:rPr lang="en-US" dirty="0">
                <a:latin typeface="Times New Roman"/>
                <a:cs typeface="Times New Roman"/>
                <a:sym typeface="Symbol" charset="0"/>
              </a:rPr>
              <a:t> for </a:t>
            </a:r>
            <a:r>
              <a:rPr lang="en-US" dirty="0" err="1">
                <a:latin typeface="Times New Roman"/>
                <a:cs typeface="Times New Roman"/>
                <a:sym typeface="Symbol" charset="0"/>
              </a:rPr>
              <a:t>ij</a:t>
            </a:r>
            <a:r>
              <a:rPr lang="en-US" dirty="0">
                <a:latin typeface="Times New Roman"/>
                <a:cs typeface="Times New Roman"/>
                <a:sym typeface="Symbol" charset="0"/>
              </a:rPr>
              <a:t>, then</a:t>
            </a:r>
            <a:r>
              <a:rPr lang="en-US" dirty="0">
                <a:solidFill>
                  <a:srgbClr val="FF0000"/>
                </a:solidFill>
                <a:latin typeface="Times New Roman"/>
                <a:cs typeface="Times New Roman"/>
                <a:sym typeface="Symbol" charset="0"/>
              </a:rPr>
              <a:t> u </a:t>
            </a:r>
            <a:r>
              <a:rPr lang="en-US" dirty="0">
                <a:latin typeface="Times New Roman"/>
                <a:cs typeface="Times New Roman"/>
                <a:sym typeface="Symbol" charset="0"/>
              </a:rPr>
              <a:t>and </a:t>
            </a:r>
            <a:r>
              <a:rPr lang="en-US" dirty="0">
                <a:solidFill>
                  <a:srgbClr val="FF0000"/>
                </a:solidFill>
                <a:latin typeface="Times New Roman"/>
                <a:cs typeface="Times New Roman"/>
                <a:sym typeface="Symbol" charset="0"/>
              </a:rPr>
              <a:t>v</a:t>
            </a:r>
            <a:r>
              <a:rPr lang="en-US" dirty="0">
                <a:latin typeface="Times New Roman"/>
                <a:cs typeface="Times New Roman"/>
                <a:sym typeface="Symbol" charset="0"/>
              </a:rPr>
              <a:t> are k-distinguishable. </a:t>
            </a:r>
            <a:endParaRPr lang="en-US" baseline="-25000" dirty="0">
              <a:latin typeface="Times New Roman"/>
              <a:cs typeface="Times New Roman"/>
              <a:sym typeface="Symbol" charset="0"/>
            </a:endParaRPr>
          </a:p>
        </p:txBody>
      </p:sp>
    </p:spTree>
    <p:extLst>
      <p:ext uri="{BB962C8B-B14F-4D97-AF65-F5344CB8AC3E}">
        <p14:creationId xmlns:p14="http://schemas.microsoft.com/office/powerpoint/2010/main" val="3090214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5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50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50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p:bldP spid="855044" grpId="0"/>
      <p:bldP spid="855045" grpId="0"/>
      <p:bldP spid="855046"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2800" dirty="0">
                <a:latin typeface="Arial" charset="0"/>
              </a:rPr>
              <a:t>How to construct  a k-equivalence partition?</a:t>
            </a:r>
            <a:endParaRPr lang="en-US" dirty="0">
              <a:latin typeface="Arial" charset="0"/>
            </a:endParaRPr>
          </a:p>
        </p:txBody>
      </p:sp>
      <p:sp>
        <p:nvSpPr>
          <p:cNvPr id="109571" name="Text Box 7"/>
          <p:cNvSpPr txBox="1">
            <a:spLocks noChangeArrowheads="1"/>
          </p:cNvSpPr>
          <p:nvPr/>
        </p:nvSpPr>
        <p:spPr bwMode="auto">
          <a:xfrm>
            <a:off x="524900" y="1484784"/>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Given an FSM M, construct a 1-equivalence partition, start with a tabular representation of M.</a:t>
            </a:r>
          </a:p>
        </p:txBody>
      </p:sp>
      <p:graphicFrame>
        <p:nvGraphicFramePr>
          <p:cNvPr id="857175" name="Group 87"/>
          <p:cNvGraphicFramePr>
            <a:graphicFrameLocks noGrp="1"/>
          </p:cNvGraphicFramePr>
          <p:nvPr>
            <p:extLst>
              <p:ext uri="{D42A27DB-BD31-4B8C-83A1-F6EECF244321}">
                <p14:modId xmlns:p14="http://schemas.microsoft.com/office/powerpoint/2010/main" val="1100161496"/>
              </p:ext>
            </p:extLst>
          </p:nvPr>
        </p:nvGraphicFramePr>
        <p:xfrm>
          <a:off x="1171260" y="2686073"/>
          <a:ext cx="7374466" cy="3551239"/>
        </p:xfrm>
        <a:graphic>
          <a:graphicData uri="http://schemas.openxmlformats.org/drawingml/2006/table">
            <a:tbl>
              <a:tblPr/>
              <a:tblGrid>
                <a:gridCol w="1246850"/>
                <a:gridCol w="1485900"/>
                <a:gridCol w="1706033"/>
                <a:gridCol w="1523735"/>
                <a:gridCol w="1411948"/>
              </a:tblGrid>
              <a:tr h="395359">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a:ln>
                            <a:noFill/>
                          </a:ln>
                          <a:solidFill>
                            <a:schemeClr val="tx1"/>
                          </a:solidFill>
                          <a:effectLst/>
                          <a:latin typeface="Arial" pitchFamily="-107"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a:ln>
                            <a:noFill/>
                          </a:ln>
                          <a:solidFill>
                            <a:schemeClr val="tx1"/>
                          </a:solidFill>
                          <a:effectLst/>
                          <a:latin typeface="Arial" pitchFamily="-107" charset="0"/>
                        </a:rPr>
                        <a:t>state</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a:ln>
                            <a:noFill/>
                          </a:ln>
                          <a:solidFill>
                            <a:schemeClr val="tx1"/>
                          </a:solidFill>
                          <a:effectLst/>
                          <a:latin typeface="Arial" pitchFamily="-107" charset="0"/>
                        </a:rPr>
                        <a:t>Output</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a:ln>
                            <a:noFill/>
                          </a:ln>
                          <a:solidFill>
                            <a:schemeClr val="tx1"/>
                          </a:solidFill>
                          <a:effectLst/>
                          <a:latin typeface="Arial" pitchFamily="-107"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b</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q2</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q3</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q4</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q5</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Arial" pitchFamily="-107"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dirty="0">
                          <a:ln>
                            <a:noFill/>
                          </a:ln>
                          <a:solidFill>
                            <a:schemeClr val="tx1"/>
                          </a:solidFill>
                          <a:effectLst/>
                          <a:latin typeface="Arial" pitchFamily="-107" charset="0"/>
                        </a:rPr>
                        <a:t>q5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86293172"/>
      </p:ext>
    </p:extLst>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2800" dirty="0">
                <a:latin typeface="Arial" charset="0"/>
              </a:rPr>
              <a:t>Construct 1-equivalence partition</a:t>
            </a:r>
            <a:endParaRPr lang="en-US" dirty="0">
              <a:latin typeface="Arial" charset="0"/>
            </a:endParaRPr>
          </a:p>
        </p:txBody>
      </p:sp>
      <p:sp>
        <p:nvSpPr>
          <p:cNvPr id="111619" name="Text Box 3"/>
          <p:cNvSpPr txBox="1">
            <a:spLocks noChangeArrowheads="1"/>
          </p:cNvSpPr>
          <p:nvPr/>
        </p:nvSpPr>
        <p:spPr bwMode="auto">
          <a:xfrm>
            <a:off x="488504" y="1340768"/>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Group states identical in their Output entries. This gives us 1-partition P</a:t>
            </a:r>
            <a:r>
              <a:rPr lang="en-US" baseline="-25000" dirty="0">
                <a:latin typeface="Times"/>
                <a:cs typeface="Times"/>
              </a:rPr>
              <a:t>1</a:t>
            </a:r>
            <a:r>
              <a:rPr lang="en-US" dirty="0">
                <a:latin typeface="Times"/>
                <a:cs typeface="Times"/>
              </a:rPr>
              <a:t> consisting of </a:t>
            </a:r>
            <a:r>
              <a:rPr lang="en-US" dirty="0">
                <a:latin typeface="Times"/>
                <a:cs typeface="Times"/>
                <a:sym typeface="Symbol" charset="0"/>
              </a:rPr>
              <a:t></a:t>
            </a:r>
            <a:r>
              <a:rPr lang="en-US" baseline="-25000" dirty="0">
                <a:latin typeface="Times"/>
                <a:cs typeface="Times"/>
                <a:sym typeface="Symbol" charset="0"/>
              </a:rPr>
              <a:t>1</a:t>
            </a:r>
            <a:r>
              <a:rPr lang="en-US" dirty="0">
                <a:latin typeface="Times"/>
                <a:cs typeface="Times"/>
                <a:sym typeface="Symbol" charset="0"/>
              </a:rPr>
              <a:t>={q1, q2, q3} and </a:t>
            </a:r>
            <a:r>
              <a:rPr lang="en-US" baseline="-25000" dirty="0">
                <a:latin typeface="Times"/>
                <a:cs typeface="Times"/>
                <a:sym typeface="Symbol" charset="0"/>
              </a:rPr>
              <a:t>2 </a:t>
            </a:r>
            <a:r>
              <a:rPr lang="en-US" dirty="0">
                <a:latin typeface="Times"/>
                <a:cs typeface="Times"/>
                <a:sym typeface="Symbol" charset="0"/>
              </a:rPr>
              <a:t>={q4, q5}.</a:t>
            </a:r>
          </a:p>
        </p:txBody>
      </p:sp>
      <p:graphicFrame>
        <p:nvGraphicFramePr>
          <p:cNvPr id="859204" name="Group 68"/>
          <p:cNvGraphicFramePr>
            <a:graphicFrameLocks noGrp="1"/>
          </p:cNvGraphicFramePr>
          <p:nvPr>
            <p:extLst>
              <p:ext uri="{D42A27DB-BD31-4B8C-83A1-F6EECF244321}">
                <p14:modId xmlns:p14="http://schemas.microsoft.com/office/powerpoint/2010/main" val="294764759"/>
              </p:ext>
            </p:extLst>
          </p:nvPr>
        </p:nvGraphicFramePr>
        <p:xfrm>
          <a:off x="569252" y="2564904"/>
          <a:ext cx="8621314" cy="3551239"/>
        </p:xfrm>
        <a:graphic>
          <a:graphicData uri="http://schemas.openxmlformats.org/drawingml/2006/table">
            <a:tbl>
              <a:tblPr/>
              <a:tblGrid>
                <a:gridCol w="1246848"/>
                <a:gridCol w="1246850"/>
                <a:gridCol w="1485900"/>
                <a:gridCol w="1706033"/>
                <a:gridCol w="1523735"/>
                <a:gridCol w="1411948"/>
              </a:tblGrid>
              <a:tr h="39535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state</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Output</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0</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2</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405179913"/>
      </p:ext>
    </p:extLst>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2400" dirty="0">
                <a:latin typeface="Arial" charset="0"/>
              </a:rPr>
              <a:t>Construct 2-equivalence partition: Rewrite P</a:t>
            </a:r>
            <a:r>
              <a:rPr lang="en-US" sz="2400" baseline="-25000" dirty="0">
                <a:latin typeface="Arial" charset="0"/>
              </a:rPr>
              <a:t>1 </a:t>
            </a:r>
            <a:r>
              <a:rPr lang="en-US" sz="2400" dirty="0">
                <a:latin typeface="Arial" charset="0"/>
              </a:rPr>
              <a:t>table</a:t>
            </a:r>
            <a:endParaRPr lang="en-US" dirty="0">
              <a:latin typeface="Arial" charset="0"/>
            </a:endParaRPr>
          </a:p>
        </p:txBody>
      </p:sp>
      <p:sp>
        <p:nvSpPr>
          <p:cNvPr id="113667" name="Text Box 3"/>
          <p:cNvSpPr txBox="1">
            <a:spLocks noChangeArrowheads="1"/>
          </p:cNvSpPr>
          <p:nvPr/>
        </p:nvSpPr>
        <p:spPr bwMode="auto">
          <a:xfrm>
            <a:off x="488504" y="1412776"/>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Rewrite P</a:t>
            </a:r>
            <a:r>
              <a:rPr lang="en-US" baseline="-25000" dirty="0">
                <a:latin typeface="Times New Roman"/>
                <a:cs typeface="Times New Roman"/>
              </a:rPr>
              <a:t>1 </a:t>
            </a:r>
            <a:r>
              <a:rPr lang="en-US" dirty="0">
                <a:latin typeface="Times New Roman"/>
                <a:cs typeface="Times New Roman"/>
              </a:rPr>
              <a:t>table. Remove the output columns. Replace a state entry q</a:t>
            </a:r>
            <a:r>
              <a:rPr lang="en-US" baseline="-25000" dirty="0">
                <a:latin typeface="Times New Roman"/>
                <a:cs typeface="Times New Roman"/>
              </a:rPr>
              <a:t>i</a:t>
            </a:r>
            <a:r>
              <a:rPr lang="en-US" dirty="0">
                <a:latin typeface="Times New Roman"/>
                <a:cs typeface="Times New Roman"/>
              </a:rPr>
              <a:t> by </a:t>
            </a:r>
            <a:r>
              <a:rPr lang="en-US" dirty="0" err="1">
                <a:latin typeface="Times New Roman"/>
                <a:cs typeface="Times New Roman"/>
              </a:rPr>
              <a:t>q</a:t>
            </a:r>
            <a:r>
              <a:rPr lang="en-US" baseline="-25000" dirty="0" err="1">
                <a:latin typeface="Times New Roman"/>
                <a:cs typeface="Times New Roman"/>
              </a:rPr>
              <a:t>ij</a:t>
            </a:r>
            <a:r>
              <a:rPr lang="en-US" dirty="0">
                <a:latin typeface="Times New Roman"/>
                <a:cs typeface="Times New Roman"/>
              </a:rPr>
              <a:t> where j is the group number in which lies state q</a:t>
            </a:r>
            <a:r>
              <a:rPr lang="en-US" baseline="-25000" dirty="0">
                <a:latin typeface="Times New Roman"/>
                <a:cs typeface="Times New Roman"/>
              </a:rPr>
              <a:t>i</a:t>
            </a:r>
            <a:r>
              <a:rPr lang="en-US" dirty="0">
                <a:latin typeface="Times New Roman"/>
                <a:cs typeface="Times New Roman"/>
              </a:rPr>
              <a:t>.</a:t>
            </a:r>
            <a:endParaRPr lang="en-US" dirty="0">
              <a:latin typeface="Times New Roman"/>
              <a:cs typeface="Times New Roman"/>
              <a:sym typeface="Symbol" charset="0"/>
            </a:endParaRPr>
          </a:p>
        </p:txBody>
      </p:sp>
      <p:graphicFrame>
        <p:nvGraphicFramePr>
          <p:cNvPr id="861239" name="Group 55"/>
          <p:cNvGraphicFramePr>
            <a:graphicFrameLocks noGrp="1"/>
          </p:cNvGraphicFramePr>
          <p:nvPr>
            <p:extLst>
              <p:ext uri="{D42A27DB-BD31-4B8C-83A1-F6EECF244321}">
                <p14:modId xmlns:p14="http://schemas.microsoft.com/office/powerpoint/2010/main" val="4213032334"/>
              </p:ext>
            </p:extLst>
          </p:nvPr>
        </p:nvGraphicFramePr>
        <p:xfrm>
          <a:off x="968244" y="2564904"/>
          <a:ext cx="5429381" cy="3551239"/>
        </p:xfrm>
        <a:graphic>
          <a:graphicData uri="http://schemas.openxmlformats.org/drawingml/2006/table">
            <a:tbl>
              <a:tblPr/>
              <a:tblGrid>
                <a:gridCol w="1246848"/>
                <a:gridCol w="1246850"/>
                <a:gridCol w="1523735"/>
                <a:gridCol w="1411948"/>
              </a:tblGrid>
              <a:tr h="39535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state</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q42</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q52</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2</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q31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q42</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q21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q52</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113704" name="Group 60"/>
          <p:cNvGrpSpPr>
            <a:grpSpLocks/>
          </p:cNvGrpSpPr>
          <p:nvPr/>
        </p:nvGrpSpPr>
        <p:grpSpPr bwMode="auto">
          <a:xfrm>
            <a:off x="5974555" y="2996952"/>
            <a:ext cx="3606403" cy="1739900"/>
            <a:chOff x="3474" y="2051"/>
            <a:chExt cx="2097" cy="1096"/>
          </a:xfrm>
        </p:grpSpPr>
        <p:sp>
          <p:nvSpPr>
            <p:cNvPr id="113706" name="Text Box 56"/>
            <p:cNvSpPr txBox="1">
              <a:spLocks noChangeArrowheads="1"/>
            </p:cNvSpPr>
            <p:nvPr/>
          </p:nvSpPr>
          <p:spPr bwMode="auto">
            <a:xfrm>
              <a:off x="4512" y="2051"/>
              <a:ext cx="10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Group number</a:t>
              </a:r>
            </a:p>
          </p:txBody>
        </p:sp>
        <p:sp>
          <p:nvSpPr>
            <p:cNvPr id="113707" name="Line 57"/>
            <p:cNvSpPr>
              <a:spLocks noChangeShapeType="1"/>
            </p:cNvSpPr>
            <p:nvPr/>
          </p:nvSpPr>
          <p:spPr bwMode="auto">
            <a:xfrm flipH="1">
              <a:off x="3474" y="2208"/>
              <a:ext cx="1077" cy="213"/>
            </a:xfrm>
            <a:prstGeom prst="line">
              <a:avLst/>
            </a:prstGeom>
            <a:noFill/>
            <a:ln w="28575">
              <a:solidFill>
                <a:schemeClr val="tx1">
                  <a:alpha val="54117"/>
                </a:schemeClr>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708" name="Line 58"/>
            <p:cNvSpPr>
              <a:spLocks noChangeShapeType="1"/>
            </p:cNvSpPr>
            <p:nvPr/>
          </p:nvSpPr>
          <p:spPr bwMode="auto">
            <a:xfrm flipH="1">
              <a:off x="3474" y="2219"/>
              <a:ext cx="1056" cy="928"/>
            </a:xfrm>
            <a:prstGeom prst="line">
              <a:avLst/>
            </a:prstGeom>
            <a:noFill/>
            <a:ln w="28575">
              <a:solidFill>
                <a:schemeClr val="tx1">
                  <a:alpha val="54117"/>
                </a:schemeClr>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3705" name="Text Box 61"/>
          <p:cNvSpPr txBox="1">
            <a:spLocks noChangeArrowheads="1"/>
          </p:cNvSpPr>
          <p:nvPr/>
        </p:nvSpPr>
        <p:spPr bwMode="auto">
          <a:xfrm>
            <a:off x="6636676" y="2760664"/>
            <a:ext cx="179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P</a:t>
            </a:r>
            <a:r>
              <a:rPr lang="en-US" baseline="-25000"/>
              <a:t>1</a:t>
            </a:r>
            <a:r>
              <a:rPr lang="en-US"/>
              <a:t> Table</a:t>
            </a:r>
          </a:p>
        </p:txBody>
      </p:sp>
    </p:spTree>
    <p:extLst>
      <p:ext uri="{BB962C8B-B14F-4D97-AF65-F5344CB8AC3E}">
        <p14:creationId xmlns:p14="http://schemas.microsoft.com/office/powerpoint/2010/main" val="830423626"/>
      </p:ext>
    </p:extLst>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z="2400" dirty="0">
                <a:latin typeface="Arial" charset="0"/>
              </a:rPr>
              <a:t>Construct 2-equivalence partition: Construct P</a:t>
            </a:r>
            <a:r>
              <a:rPr lang="en-US" sz="2400" baseline="-25000" dirty="0">
                <a:latin typeface="Arial" charset="0"/>
              </a:rPr>
              <a:t>2</a:t>
            </a:r>
            <a:r>
              <a:rPr lang="en-US" sz="2400" dirty="0">
                <a:latin typeface="Arial" charset="0"/>
              </a:rPr>
              <a:t> table</a:t>
            </a:r>
            <a:endParaRPr lang="en-US" dirty="0">
              <a:latin typeface="Arial" charset="0"/>
            </a:endParaRPr>
          </a:p>
        </p:txBody>
      </p:sp>
      <p:sp>
        <p:nvSpPr>
          <p:cNvPr id="115715" name="Text Box 3"/>
          <p:cNvSpPr txBox="1">
            <a:spLocks noChangeArrowheads="1"/>
          </p:cNvSpPr>
          <p:nvPr/>
        </p:nvSpPr>
        <p:spPr bwMode="auto">
          <a:xfrm>
            <a:off x="416496" y="1340768"/>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Group all entries with identical second subscripts under the next state column. This gives us the P</a:t>
            </a:r>
            <a:r>
              <a:rPr lang="en-US" baseline="-25000" dirty="0">
                <a:latin typeface="Times"/>
                <a:cs typeface="Times"/>
              </a:rPr>
              <a:t>2</a:t>
            </a:r>
            <a:r>
              <a:rPr lang="en-US" dirty="0">
                <a:latin typeface="Times"/>
                <a:cs typeface="Times"/>
              </a:rPr>
              <a:t> table. Note the change in second subscripts.</a:t>
            </a:r>
            <a:endParaRPr lang="en-US" dirty="0">
              <a:latin typeface="Times"/>
              <a:cs typeface="Times"/>
              <a:sym typeface="Symbol" charset="0"/>
            </a:endParaRPr>
          </a:p>
        </p:txBody>
      </p:sp>
      <p:graphicFrame>
        <p:nvGraphicFramePr>
          <p:cNvPr id="863282" name="Group 50"/>
          <p:cNvGraphicFramePr>
            <a:graphicFrameLocks noGrp="1"/>
          </p:cNvGraphicFramePr>
          <p:nvPr>
            <p:extLst>
              <p:ext uri="{D42A27DB-BD31-4B8C-83A1-F6EECF244321}">
                <p14:modId xmlns:p14="http://schemas.microsoft.com/office/powerpoint/2010/main" val="3837960971"/>
              </p:ext>
            </p:extLst>
          </p:nvPr>
        </p:nvGraphicFramePr>
        <p:xfrm>
          <a:off x="2479940" y="2564904"/>
          <a:ext cx="5429383" cy="3551239"/>
        </p:xfrm>
        <a:graphic>
          <a:graphicData uri="http://schemas.openxmlformats.org/drawingml/2006/table">
            <a:tbl>
              <a:tblPr/>
              <a:tblGrid>
                <a:gridCol w="1214173"/>
                <a:gridCol w="1279525"/>
                <a:gridCol w="1523735"/>
                <a:gridCol w="1411950"/>
              </a:tblGrid>
              <a:tr h="39535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state</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q43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2</a:t>
                      </a:r>
                      <a:endParaRPr kumimoji="0" lang="en-US" sz="2000" b="0" i="0" u="none" strike="noStrike" cap="none" normalizeH="0" baseline="0">
                        <a:ln>
                          <a:noFill/>
                        </a:ln>
                        <a:solidFill>
                          <a:schemeClr val="hlink"/>
                        </a:solidFill>
                        <a:effectLst/>
                        <a:latin typeface="Arial" charset="0"/>
                        <a:ea typeface="ＭＳ Ｐゴシック" charset="0"/>
                        <a:cs typeface="ＭＳ Ｐゴシック" charset="0"/>
                      </a:endParaRP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q53</a:t>
                      </a:r>
                      <a:endParaRPr kumimoji="0" lang="en-US" sz="2000" b="0" i="0" u="none" strike="noStrike" cap="none" normalizeH="0" baseline="0">
                        <a:ln>
                          <a:noFill/>
                        </a:ln>
                        <a:solidFill>
                          <a:srgbClr val="089128"/>
                        </a:solidFill>
                        <a:effectLst/>
                        <a:latin typeface="Arial" charset="0"/>
                        <a:ea typeface="ＭＳ Ｐゴシック" charset="0"/>
                        <a:cs typeface="ＭＳ Ｐゴシック" charset="0"/>
                      </a:endParaRP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3</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q32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q21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5753" name="Text Box 44"/>
          <p:cNvSpPr txBox="1">
            <a:spLocks noChangeArrowheads="1"/>
          </p:cNvSpPr>
          <p:nvPr/>
        </p:nvSpPr>
        <p:spPr bwMode="auto">
          <a:xfrm>
            <a:off x="8091620" y="3019426"/>
            <a:ext cx="137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P</a:t>
            </a:r>
            <a:r>
              <a:rPr lang="en-US" baseline="-25000"/>
              <a:t>2</a:t>
            </a:r>
            <a:r>
              <a:rPr lang="en-US"/>
              <a:t> Table</a:t>
            </a:r>
          </a:p>
        </p:txBody>
      </p:sp>
    </p:spTree>
    <p:extLst>
      <p:ext uri="{BB962C8B-B14F-4D97-AF65-F5344CB8AC3E}">
        <p14:creationId xmlns:p14="http://schemas.microsoft.com/office/powerpoint/2010/main" val="15456680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3200">
                <a:latin typeface="Tahoma" charset="0"/>
              </a:rPr>
              <a:t>Testing and debugging</a:t>
            </a:r>
            <a:endParaRPr lang="en-US">
              <a:latin typeface="Tahoma" charset="0"/>
            </a:endParaRPr>
          </a:p>
        </p:txBody>
      </p:sp>
      <p:sp>
        <p:nvSpPr>
          <p:cNvPr id="79875" name="Text Box 4"/>
          <p:cNvSpPr txBox="1">
            <a:spLocks noChangeArrowheads="1"/>
          </p:cNvSpPr>
          <p:nvPr/>
        </p:nvSpPr>
        <p:spPr bwMode="auto">
          <a:xfrm>
            <a:off x="632520" y="2060848"/>
            <a:ext cx="8610996"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Testing </a:t>
            </a:r>
            <a:r>
              <a:rPr lang="en-US" dirty="0">
                <a:latin typeface="Times New Roman" charset="0"/>
              </a:rPr>
              <a:t>is the process of determining if a program has </a:t>
            </a:r>
            <a:r>
              <a:rPr lang="en-US" dirty="0" smtClean="0">
                <a:latin typeface="Times New Roman" charset="0"/>
              </a:rPr>
              <a:t>any errors</a:t>
            </a:r>
            <a:r>
              <a:rPr lang="en-US" dirty="0">
                <a:latin typeface="Times New Roman" charset="0"/>
              </a:rPr>
              <a:t>. </a:t>
            </a:r>
          </a:p>
          <a:p>
            <a:pPr>
              <a:lnSpc>
                <a:spcPts val="3600"/>
              </a:lnSpc>
            </a:pPr>
            <a:r>
              <a:rPr lang="en-US" dirty="0" smtClean="0">
                <a:latin typeface="Times New Roman" charset="0"/>
              </a:rPr>
              <a:t>When </a:t>
            </a:r>
            <a:r>
              <a:rPr lang="en-US" dirty="0">
                <a:latin typeface="Times New Roman" charset="0"/>
              </a:rPr>
              <a:t>testing reveals an error, the process used to determine the cause of this error and to remove it, is known as </a:t>
            </a:r>
            <a:r>
              <a:rPr lang="en-US" dirty="0">
                <a:solidFill>
                  <a:schemeClr val="hlink"/>
                </a:solidFill>
                <a:latin typeface="Times New Roman" charset="0"/>
              </a:rPr>
              <a:t>debugging</a:t>
            </a:r>
            <a:r>
              <a:rPr lang="en-US" dirty="0">
                <a:latin typeface="Times New Roman" charset="0"/>
              </a:rPr>
              <a:t>. </a:t>
            </a:r>
          </a:p>
        </p:txBody>
      </p:sp>
    </p:spTree>
    <p:extLst>
      <p:ext uri="{BB962C8B-B14F-4D97-AF65-F5344CB8AC3E}">
        <p14:creationId xmlns:p14="http://schemas.microsoft.com/office/powerpoint/2010/main" val="354460419"/>
      </p:ext>
    </p:extLst>
  </p:cSld>
  <p:clrMapOvr>
    <a:masterClrMapping/>
  </p:clrMapOvr>
  <p:timing>
    <p:tnLst>
      <p:par>
        <p:cTn xmlns:p14="http://schemas.microsoft.com/office/powerpoint/2010/mai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2400" dirty="0">
                <a:latin typeface="Arial" charset="0"/>
              </a:rPr>
              <a:t>Construct 3-equivalence partition: Construct P</a:t>
            </a:r>
            <a:r>
              <a:rPr lang="en-US" sz="2400" baseline="-25000" dirty="0">
                <a:latin typeface="Arial" charset="0"/>
              </a:rPr>
              <a:t>3</a:t>
            </a:r>
            <a:r>
              <a:rPr lang="en-US" sz="2400" dirty="0">
                <a:latin typeface="Arial" charset="0"/>
              </a:rPr>
              <a:t> table</a:t>
            </a:r>
            <a:endParaRPr lang="en-US" dirty="0">
              <a:latin typeface="Arial" charset="0"/>
            </a:endParaRPr>
          </a:p>
        </p:txBody>
      </p:sp>
      <p:sp>
        <p:nvSpPr>
          <p:cNvPr id="117763" name="Text Box 3"/>
          <p:cNvSpPr txBox="1">
            <a:spLocks noChangeArrowheads="1"/>
          </p:cNvSpPr>
          <p:nvPr/>
        </p:nvSpPr>
        <p:spPr bwMode="auto">
          <a:xfrm>
            <a:off x="416496" y="1268760"/>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Group all entries with identical second subscripts under the next state column. This gives us the P</a:t>
            </a:r>
            <a:r>
              <a:rPr lang="en-US" baseline="-25000" dirty="0">
                <a:latin typeface="Times"/>
                <a:cs typeface="Times"/>
              </a:rPr>
              <a:t>3</a:t>
            </a:r>
            <a:r>
              <a:rPr lang="en-US" dirty="0">
                <a:latin typeface="Times"/>
                <a:cs typeface="Times"/>
              </a:rPr>
              <a:t> table. Note the change in second subscripts.</a:t>
            </a:r>
            <a:endParaRPr lang="en-US" dirty="0">
              <a:latin typeface="Times"/>
              <a:cs typeface="Times"/>
              <a:sym typeface="Symbol" charset="0"/>
            </a:endParaRPr>
          </a:p>
        </p:txBody>
      </p:sp>
      <p:graphicFrame>
        <p:nvGraphicFramePr>
          <p:cNvPr id="866365" name="Group 61"/>
          <p:cNvGraphicFramePr>
            <a:graphicFrameLocks noGrp="1"/>
          </p:cNvGraphicFramePr>
          <p:nvPr>
            <p:extLst>
              <p:ext uri="{D42A27DB-BD31-4B8C-83A1-F6EECF244321}">
                <p14:modId xmlns:p14="http://schemas.microsoft.com/office/powerpoint/2010/main" val="844461443"/>
              </p:ext>
            </p:extLst>
          </p:nvPr>
        </p:nvGraphicFramePr>
        <p:xfrm>
          <a:off x="1856656" y="2636912"/>
          <a:ext cx="5429381" cy="3548063"/>
        </p:xfrm>
        <a:graphic>
          <a:graphicData uri="http://schemas.openxmlformats.org/drawingml/2006/table">
            <a:tbl>
              <a:tblPr/>
              <a:tblGrid>
                <a:gridCol w="1214173"/>
                <a:gridCol w="1279525"/>
                <a:gridCol w="1523735"/>
                <a:gridCol w="1411948"/>
              </a:tblGrid>
              <a:tr h="39535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state</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q43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2</a:t>
                      </a:r>
                      <a:endParaRPr kumimoji="0" lang="en-US" sz="2000" b="0" i="0" u="none" strike="noStrike" cap="none" normalizeH="0" baseline="0">
                        <a:ln>
                          <a:noFill/>
                        </a:ln>
                        <a:solidFill>
                          <a:schemeClr val="hlink"/>
                        </a:solidFill>
                        <a:effectLst/>
                        <a:latin typeface="Arial" charset="0"/>
                        <a:ea typeface="ＭＳ Ｐゴシック" charset="0"/>
                        <a:cs typeface="ＭＳ Ｐゴシック" charset="0"/>
                      </a:endParaRP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q54</a:t>
                      </a:r>
                      <a:endParaRPr kumimoji="0" lang="en-US" sz="2000" b="0" i="0" u="none" strike="noStrike" cap="none" normalizeH="0" baseline="0">
                        <a:ln>
                          <a:noFill/>
                        </a:ln>
                        <a:solidFill>
                          <a:srgbClr val="089128"/>
                        </a:solidFill>
                        <a:effectLst/>
                        <a:latin typeface="Arial" charset="0"/>
                        <a:ea typeface="ＭＳ Ｐゴシック" charset="0"/>
                        <a:cs typeface="ＭＳ Ｐゴシック" charset="0"/>
                      </a:endParaRP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3</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q32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q43</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4</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q21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7802" name="Text Box 41"/>
          <p:cNvSpPr txBox="1">
            <a:spLocks noChangeArrowheads="1"/>
          </p:cNvSpPr>
          <p:nvPr/>
        </p:nvSpPr>
        <p:spPr bwMode="auto">
          <a:xfrm>
            <a:off x="8177610" y="3389314"/>
            <a:ext cx="126404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P</a:t>
            </a:r>
            <a:r>
              <a:rPr lang="en-US" baseline="-25000"/>
              <a:t>3</a:t>
            </a:r>
            <a:r>
              <a:rPr lang="en-US"/>
              <a:t> Table</a:t>
            </a:r>
          </a:p>
        </p:txBody>
      </p:sp>
    </p:spTree>
    <p:extLst>
      <p:ext uri="{BB962C8B-B14F-4D97-AF65-F5344CB8AC3E}">
        <p14:creationId xmlns:p14="http://schemas.microsoft.com/office/powerpoint/2010/main" val="3015555689"/>
      </p:ext>
    </p:extLst>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2400" dirty="0">
                <a:latin typeface="Arial" charset="0"/>
              </a:rPr>
              <a:t>Construct 4-equivalence partition: Construct P</a:t>
            </a:r>
            <a:r>
              <a:rPr lang="en-US" sz="2400" baseline="-25000" dirty="0">
                <a:latin typeface="Arial" charset="0"/>
              </a:rPr>
              <a:t>4</a:t>
            </a:r>
            <a:r>
              <a:rPr lang="en-US" sz="2400" dirty="0">
                <a:latin typeface="Arial" charset="0"/>
              </a:rPr>
              <a:t> table</a:t>
            </a:r>
            <a:endParaRPr lang="en-US" dirty="0">
              <a:latin typeface="Arial" charset="0"/>
            </a:endParaRPr>
          </a:p>
        </p:txBody>
      </p:sp>
      <p:sp>
        <p:nvSpPr>
          <p:cNvPr id="119811" name="Text Box 3"/>
          <p:cNvSpPr txBox="1">
            <a:spLocks noChangeArrowheads="1"/>
          </p:cNvSpPr>
          <p:nvPr/>
        </p:nvSpPr>
        <p:spPr bwMode="auto">
          <a:xfrm>
            <a:off x="344488" y="1340768"/>
            <a:ext cx="8748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a:cs typeface="Times"/>
              </a:rPr>
              <a:t>Continuing with regrouping and relabeling, we finally arrive at P</a:t>
            </a:r>
            <a:r>
              <a:rPr lang="en-US" baseline="-25000" dirty="0">
                <a:latin typeface="Times"/>
                <a:cs typeface="Times"/>
              </a:rPr>
              <a:t>4</a:t>
            </a:r>
            <a:r>
              <a:rPr lang="en-US" dirty="0">
                <a:latin typeface="Times"/>
                <a:cs typeface="Times"/>
              </a:rPr>
              <a:t> table.</a:t>
            </a:r>
            <a:endParaRPr lang="en-US" dirty="0">
              <a:latin typeface="Times"/>
              <a:cs typeface="Times"/>
              <a:sym typeface="Symbol" charset="0"/>
            </a:endParaRPr>
          </a:p>
        </p:txBody>
      </p:sp>
      <p:graphicFrame>
        <p:nvGraphicFramePr>
          <p:cNvPr id="868405" name="Group 53"/>
          <p:cNvGraphicFramePr>
            <a:graphicFrameLocks noGrp="1"/>
          </p:cNvGraphicFramePr>
          <p:nvPr>
            <p:extLst>
              <p:ext uri="{D42A27DB-BD31-4B8C-83A1-F6EECF244321}">
                <p14:modId xmlns:p14="http://schemas.microsoft.com/office/powerpoint/2010/main" val="273664753"/>
              </p:ext>
            </p:extLst>
          </p:nvPr>
        </p:nvGraphicFramePr>
        <p:xfrm>
          <a:off x="2504728" y="2420888"/>
          <a:ext cx="5429381" cy="3548063"/>
        </p:xfrm>
        <a:graphic>
          <a:graphicData uri="http://schemas.openxmlformats.org/drawingml/2006/table">
            <a:tbl>
              <a:tblPr/>
              <a:tblGrid>
                <a:gridCol w="1214173"/>
                <a:gridCol w="1279525"/>
                <a:gridCol w="1523735"/>
                <a:gridCol w="1411948"/>
              </a:tblGrid>
              <a:tr h="39535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Current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state</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Next state</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39631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q44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2</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q55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5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3</a:t>
                      </a:r>
                      <a:endParaRPr kumimoji="0" lang="en-US" sz="2000" b="0" i="0" u="none" strike="noStrike" cap="none" normalizeH="0" baseline="0">
                        <a:ln>
                          <a:noFill/>
                        </a:ln>
                        <a:solidFill>
                          <a:schemeClr val="hlink"/>
                        </a:solidFill>
                        <a:effectLst/>
                        <a:latin typeface="Arial" charset="0"/>
                        <a:ea typeface="ＭＳ Ｐゴシック" charset="0"/>
                        <a:cs typeface="ＭＳ Ｐゴシック" charset="0"/>
                      </a:endParaRP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q55</a:t>
                      </a:r>
                      <a:endParaRPr kumimoji="0" lang="en-US" sz="2000" b="0" i="0" u="none" strike="noStrike" cap="none" normalizeH="0" baseline="0">
                        <a:ln>
                          <a:noFill/>
                        </a:ln>
                        <a:solidFill>
                          <a:srgbClr val="089128"/>
                        </a:solidFill>
                        <a:effectLst/>
                        <a:latin typeface="Arial" charset="0"/>
                        <a:ea typeface="ＭＳ Ｐゴシック" charset="0"/>
                        <a:cs typeface="ＭＳ Ｐゴシック" charset="0"/>
                      </a:endParaRP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q11</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4</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q33</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q44</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37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5</a:t>
                      </a:r>
                    </a:p>
                  </a:txBody>
                  <a:tcPr marL="99060" marR="99060"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q5</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q22</a:t>
                      </a:r>
                    </a:p>
                  </a:txBody>
                  <a:tcPr marL="99060" marR="99060"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folHlink"/>
                          </a:solidFill>
                          <a:effectLst/>
                          <a:latin typeface="Arial" charset="0"/>
                          <a:ea typeface="ＭＳ Ｐゴシック" charset="0"/>
                          <a:cs typeface="ＭＳ Ｐゴシック" charset="0"/>
                        </a:rPr>
                        <a:t>q55</a:t>
                      </a:r>
                    </a:p>
                  </a:txBody>
                  <a:tcPr marL="99060" marR="99060"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9851" name="Text Box 42"/>
          <p:cNvSpPr txBox="1">
            <a:spLocks noChangeArrowheads="1"/>
          </p:cNvSpPr>
          <p:nvPr/>
        </p:nvSpPr>
        <p:spPr bwMode="auto">
          <a:xfrm>
            <a:off x="8023538" y="2370088"/>
            <a:ext cx="133627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P</a:t>
            </a:r>
            <a:r>
              <a:rPr lang="en-US" baseline="-25000"/>
              <a:t>4</a:t>
            </a:r>
            <a:r>
              <a:rPr lang="en-US"/>
              <a:t> Table</a:t>
            </a:r>
          </a:p>
        </p:txBody>
      </p:sp>
    </p:spTree>
    <p:extLst>
      <p:ext uri="{BB962C8B-B14F-4D97-AF65-F5344CB8AC3E}">
        <p14:creationId xmlns:p14="http://schemas.microsoft.com/office/powerpoint/2010/main" val="3012903091"/>
      </p:ext>
    </p:extLst>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2400" dirty="0">
                <a:latin typeface="Arial" charset="0"/>
              </a:rPr>
              <a:t>k-equivalence partition: Convergence</a:t>
            </a:r>
            <a:endParaRPr lang="en-US" dirty="0">
              <a:latin typeface="Arial" charset="0"/>
            </a:endParaRPr>
          </a:p>
        </p:txBody>
      </p:sp>
      <p:sp>
        <p:nvSpPr>
          <p:cNvPr id="870403" name="Text Box 3"/>
          <p:cNvSpPr txBox="1">
            <a:spLocks noChangeArrowheads="1"/>
          </p:cNvSpPr>
          <p:nvPr/>
        </p:nvSpPr>
        <p:spPr bwMode="auto">
          <a:xfrm>
            <a:off x="704528" y="2060848"/>
            <a:ext cx="874858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The process is guaranteed to converge.</a:t>
            </a:r>
            <a:endParaRPr lang="en-US" dirty="0">
              <a:latin typeface="Times"/>
              <a:cs typeface="Times"/>
              <a:sym typeface="Symbol" charset="0"/>
            </a:endParaRPr>
          </a:p>
        </p:txBody>
      </p:sp>
      <p:sp>
        <p:nvSpPr>
          <p:cNvPr id="870444" name="Text Box 44"/>
          <p:cNvSpPr txBox="1">
            <a:spLocks noChangeArrowheads="1"/>
          </p:cNvSpPr>
          <p:nvPr/>
        </p:nvSpPr>
        <p:spPr bwMode="auto">
          <a:xfrm>
            <a:off x="704528" y="2980953"/>
            <a:ext cx="87485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When the process converges, and the machine is minimal, each state will be in a separate group.</a:t>
            </a:r>
            <a:endParaRPr lang="en-US">
              <a:latin typeface="Times"/>
              <a:cs typeface="Times"/>
              <a:sym typeface="Symbol" charset="0"/>
            </a:endParaRPr>
          </a:p>
        </p:txBody>
      </p:sp>
      <p:sp>
        <p:nvSpPr>
          <p:cNvPr id="870447" name="Text Box 47"/>
          <p:cNvSpPr txBox="1">
            <a:spLocks noChangeArrowheads="1"/>
          </p:cNvSpPr>
          <p:nvPr/>
        </p:nvSpPr>
        <p:spPr bwMode="auto">
          <a:xfrm>
            <a:off x="723445" y="4362723"/>
            <a:ext cx="874858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The next step is to obtain the distinguishing strings for each state.</a:t>
            </a:r>
            <a:endParaRPr lang="en-US">
              <a:latin typeface="Times"/>
              <a:cs typeface="Times"/>
              <a:sym typeface="Symbol" charset="0"/>
            </a:endParaRPr>
          </a:p>
        </p:txBody>
      </p:sp>
    </p:spTree>
    <p:extLst>
      <p:ext uri="{BB962C8B-B14F-4D97-AF65-F5344CB8AC3E}">
        <p14:creationId xmlns:p14="http://schemas.microsoft.com/office/powerpoint/2010/main" val="834756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3" grpId="0"/>
      <p:bldP spid="870444" grpId="0"/>
      <p:bldP spid="870447"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2400" dirty="0">
                <a:latin typeface="Arial" charset="0"/>
              </a:rPr>
              <a:t>Finding </a:t>
            </a:r>
            <a:r>
              <a:rPr lang="en-US" sz="2400" dirty="0" smtClean="0">
                <a:latin typeface="Arial" charset="0"/>
              </a:rPr>
              <a:t>distinguishing </a:t>
            </a:r>
            <a:r>
              <a:rPr lang="en-US" sz="2400" dirty="0">
                <a:latin typeface="Arial" charset="0"/>
              </a:rPr>
              <a:t>sequences: Example</a:t>
            </a:r>
            <a:endParaRPr lang="en-US" dirty="0">
              <a:latin typeface="Arial" charset="0"/>
            </a:endParaRPr>
          </a:p>
        </p:txBody>
      </p:sp>
      <p:sp>
        <p:nvSpPr>
          <p:cNvPr id="872451" name="Text Box 3"/>
          <p:cNvSpPr txBox="1">
            <a:spLocks noChangeArrowheads="1"/>
          </p:cNvSpPr>
          <p:nvPr/>
        </p:nvSpPr>
        <p:spPr bwMode="auto">
          <a:xfrm>
            <a:off x="560512" y="2060848"/>
            <a:ext cx="874858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Let us find a distinguishing sequence for states q1 and q2.</a:t>
            </a:r>
            <a:endParaRPr lang="en-US" dirty="0">
              <a:latin typeface="Times"/>
              <a:cs typeface="Times"/>
              <a:sym typeface="Symbol" charset="0"/>
            </a:endParaRPr>
          </a:p>
        </p:txBody>
      </p:sp>
      <p:sp>
        <p:nvSpPr>
          <p:cNvPr id="872452" name="Text Box 4"/>
          <p:cNvSpPr txBox="1">
            <a:spLocks noChangeArrowheads="1"/>
          </p:cNvSpPr>
          <p:nvPr/>
        </p:nvSpPr>
        <p:spPr bwMode="auto">
          <a:xfrm>
            <a:off x="560512" y="2980953"/>
            <a:ext cx="87485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Find tables P</a:t>
            </a:r>
            <a:r>
              <a:rPr lang="en-US" baseline="-25000">
                <a:latin typeface="Times"/>
                <a:cs typeface="Times"/>
              </a:rPr>
              <a:t>i</a:t>
            </a:r>
            <a:r>
              <a:rPr lang="en-US">
                <a:latin typeface="Times"/>
                <a:cs typeface="Times"/>
              </a:rPr>
              <a:t> and P</a:t>
            </a:r>
            <a:r>
              <a:rPr lang="en-US" baseline="-25000">
                <a:latin typeface="Times"/>
                <a:cs typeface="Times"/>
              </a:rPr>
              <a:t>i+1</a:t>
            </a:r>
            <a:r>
              <a:rPr lang="en-US">
                <a:latin typeface="Times"/>
                <a:cs typeface="Times"/>
              </a:rPr>
              <a:t> such that (q1, q2) are in the same group in P</a:t>
            </a:r>
            <a:r>
              <a:rPr lang="en-US" baseline="-25000">
                <a:latin typeface="Times"/>
                <a:cs typeface="Times"/>
              </a:rPr>
              <a:t>i</a:t>
            </a:r>
            <a:r>
              <a:rPr lang="en-US">
                <a:latin typeface="Times"/>
                <a:cs typeface="Times"/>
              </a:rPr>
              <a:t> and different groups in P</a:t>
            </a:r>
            <a:r>
              <a:rPr lang="en-US" baseline="-25000">
                <a:latin typeface="Times"/>
                <a:cs typeface="Times"/>
              </a:rPr>
              <a:t>i+1</a:t>
            </a:r>
            <a:r>
              <a:rPr lang="en-US">
                <a:latin typeface="Times"/>
                <a:cs typeface="Times"/>
              </a:rPr>
              <a:t>. We get P</a:t>
            </a:r>
            <a:r>
              <a:rPr lang="en-US" baseline="-25000">
                <a:latin typeface="Times"/>
                <a:cs typeface="Times"/>
              </a:rPr>
              <a:t>3</a:t>
            </a:r>
            <a:r>
              <a:rPr lang="en-US">
                <a:latin typeface="Times"/>
                <a:cs typeface="Times"/>
              </a:rPr>
              <a:t> and P</a:t>
            </a:r>
            <a:r>
              <a:rPr lang="en-US" baseline="-25000">
                <a:latin typeface="Times"/>
                <a:cs typeface="Times"/>
              </a:rPr>
              <a:t>4</a:t>
            </a:r>
            <a:r>
              <a:rPr lang="en-US">
                <a:latin typeface="Times"/>
                <a:cs typeface="Times"/>
              </a:rPr>
              <a:t>.</a:t>
            </a:r>
            <a:endParaRPr lang="en-US">
              <a:latin typeface="Times"/>
              <a:cs typeface="Times"/>
              <a:sym typeface="Symbol" charset="0"/>
            </a:endParaRPr>
          </a:p>
        </p:txBody>
      </p:sp>
      <p:sp>
        <p:nvSpPr>
          <p:cNvPr id="872453" name="Text Box 5"/>
          <p:cNvSpPr txBox="1">
            <a:spLocks noChangeArrowheads="1"/>
          </p:cNvSpPr>
          <p:nvPr/>
        </p:nvSpPr>
        <p:spPr bwMode="auto">
          <a:xfrm>
            <a:off x="579429" y="4362723"/>
            <a:ext cx="874858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Initialize </a:t>
            </a:r>
            <a:r>
              <a:rPr lang="en-US">
                <a:solidFill>
                  <a:schemeClr val="hlink"/>
                </a:solidFill>
                <a:latin typeface="Times"/>
                <a:cs typeface="Times"/>
              </a:rPr>
              <a:t>z=</a:t>
            </a:r>
            <a:r>
              <a:rPr lang="en-US">
                <a:solidFill>
                  <a:schemeClr val="hlink"/>
                </a:solidFill>
                <a:latin typeface="Times"/>
                <a:cs typeface="Times"/>
                <a:sym typeface="Symbol" charset="0"/>
              </a:rPr>
              <a:t></a:t>
            </a:r>
            <a:r>
              <a:rPr lang="en-US">
                <a:latin typeface="Times"/>
                <a:cs typeface="Times"/>
                <a:sym typeface="Symbol" charset="0"/>
              </a:rPr>
              <a:t>. Find the input symbol that distinguishes q1 and q2 in table P3. This symbol is b. We update z to </a:t>
            </a:r>
            <a:r>
              <a:rPr lang="en-US">
                <a:solidFill>
                  <a:schemeClr val="hlink"/>
                </a:solidFill>
                <a:latin typeface="Times"/>
                <a:cs typeface="Times"/>
                <a:sym typeface="Symbol" charset="0"/>
              </a:rPr>
              <a:t>z.b</a:t>
            </a:r>
            <a:r>
              <a:rPr lang="en-US">
                <a:latin typeface="Times"/>
                <a:cs typeface="Times"/>
                <a:sym typeface="Symbol" charset="0"/>
              </a:rPr>
              <a:t>. Hence z now becomes </a:t>
            </a:r>
            <a:r>
              <a:rPr lang="en-US">
                <a:solidFill>
                  <a:schemeClr val="hlink"/>
                </a:solidFill>
                <a:latin typeface="Times"/>
                <a:cs typeface="Times"/>
                <a:sym typeface="Symbol" charset="0"/>
              </a:rPr>
              <a:t>b</a:t>
            </a:r>
            <a:r>
              <a:rPr lang="en-US">
                <a:latin typeface="Times"/>
                <a:cs typeface="Times"/>
                <a:sym typeface="Symbol" charset="0"/>
              </a:rPr>
              <a:t>.</a:t>
            </a:r>
          </a:p>
        </p:txBody>
      </p:sp>
    </p:spTree>
    <p:extLst>
      <p:ext uri="{BB962C8B-B14F-4D97-AF65-F5344CB8AC3E}">
        <p14:creationId xmlns:p14="http://schemas.microsoft.com/office/powerpoint/2010/main" val="2982799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2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2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2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p:bldP spid="872452" grpId="0"/>
      <p:bldP spid="872453"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2400" dirty="0">
                <a:latin typeface="Arial" charset="0"/>
              </a:rPr>
              <a:t>Finding the distinguishing sequences: Example (contd.)</a:t>
            </a:r>
            <a:endParaRPr lang="en-US" dirty="0">
              <a:latin typeface="Arial" charset="0"/>
            </a:endParaRPr>
          </a:p>
        </p:txBody>
      </p:sp>
      <p:sp>
        <p:nvSpPr>
          <p:cNvPr id="874499" name="Text Box 3"/>
          <p:cNvSpPr txBox="1">
            <a:spLocks noChangeArrowheads="1"/>
          </p:cNvSpPr>
          <p:nvPr/>
        </p:nvSpPr>
        <p:spPr bwMode="auto">
          <a:xfrm>
            <a:off x="704528" y="1844824"/>
            <a:ext cx="874858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The next states for q1 and q2 on b are, respectively, q4 and q5.</a:t>
            </a:r>
            <a:endParaRPr lang="en-US" dirty="0">
              <a:latin typeface="Times"/>
              <a:cs typeface="Times"/>
              <a:sym typeface="Symbol" charset="0"/>
            </a:endParaRPr>
          </a:p>
        </p:txBody>
      </p:sp>
      <p:sp>
        <p:nvSpPr>
          <p:cNvPr id="874500" name="Text Box 4"/>
          <p:cNvSpPr txBox="1">
            <a:spLocks noChangeArrowheads="1"/>
          </p:cNvSpPr>
          <p:nvPr/>
        </p:nvSpPr>
        <p:spPr bwMode="auto">
          <a:xfrm>
            <a:off x="704528" y="2764929"/>
            <a:ext cx="87485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We move to the P</a:t>
            </a:r>
            <a:r>
              <a:rPr lang="en-US" baseline="-25000" dirty="0">
                <a:latin typeface="Times"/>
                <a:cs typeface="Times"/>
              </a:rPr>
              <a:t>2</a:t>
            </a:r>
            <a:r>
              <a:rPr lang="en-US" dirty="0">
                <a:latin typeface="Times"/>
                <a:cs typeface="Times"/>
              </a:rPr>
              <a:t> table and find the input symbol that distinguishes q4 and q5. Let us select a as the distinguishing symbol. Update z which now becomes </a:t>
            </a:r>
            <a:r>
              <a:rPr lang="en-US" dirty="0" err="1">
                <a:solidFill>
                  <a:schemeClr val="hlink"/>
                </a:solidFill>
                <a:latin typeface="Times"/>
                <a:cs typeface="Times"/>
              </a:rPr>
              <a:t>ba</a:t>
            </a:r>
            <a:r>
              <a:rPr lang="en-US" dirty="0">
                <a:latin typeface="Times"/>
                <a:cs typeface="Times"/>
              </a:rPr>
              <a:t>.</a:t>
            </a:r>
            <a:endParaRPr lang="en-US" dirty="0">
              <a:latin typeface="Times"/>
              <a:cs typeface="Times"/>
              <a:sym typeface="Symbol" charset="0"/>
            </a:endParaRPr>
          </a:p>
        </p:txBody>
      </p:sp>
      <p:sp>
        <p:nvSpPr>
          <p:cNvPr id="874501" name="Text Box 5"/>
          <p:cNvSpPr txBox="1">
            <a:spLocks noChangeArrowheads="1"/>
          </p:cNvSpPr>
          <p:nvPr/>
        </p:nvSpPr>
        <p:spPr bwMode="auto">
          <a:xfrm>
            <a:off x="723445" y="4146699"/>
            <a:ext cx="874858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The next states  for states q4 and q5 on symbol a are, respectively,  q3 and q2.  These two states are distinguished in P</a:t>
            </a:r>
            <a:r>
              <a:rPr lang="en-US" baseline="-25000">
                <a:latin typeface="Times"/>
                <a:cs typeface="Times"/>
              </a:rPr>
              <a:t>1 </a:t>
            </a:r>
            <a:r>
              <a:rPr lang="en-US">
                <a:latin typeface="Times"/>
                <a:cs typeface="Times"/>
              </a:rPr>
              <a:t>by a and b. Let us select</a:t>
            </a:r>
            <a:r>
              <a:rPr lang="en-US">
                <a:solidFill>
                  <a:schemeClr val="hlink"/>
                </a:solidFill>
                <a:latin typeface="Times"/>
                <a:cs typeface="Times"/>
              </a:rPr>
              <a:t> a</a:t>
            </a:r>
            <a:r>
              <a:rPr lang="en-US">
                <a:latin typeface="Times"/>
                <a:cs typeface="Times"/>
              </a:rPr>
              <a:t>. We update z to </a:t>
            </a:r>
            <a:r>
              <a:rPr lang="en-US">
                <a:solidFill>
                  <a:schemeClr val="hlink"/>
                </a:solidFill>
                <a:latin typeface="Times"/>
                <a:cs typeface="Times"/>
              </a:rPr>
              <a:t>baa</a:t>
            </a:r>
            <a:r>
              <a:rPr lang="en-US">
                <a:latin typeface="Times"/>
                <a:cs typeface="Times"/>
              </a:rPr>
              <a:t>.</a:t>
            </a:r>
            <a:endParaRPr lang="en-US" baseline="-25000">
              <a:latin typeface="Times"/>
              <a:cs typeface="Times"/>
            </a:endParaRPr>
          </a:p>
        </p:txBody>
      </p:sp>
    </p:spTree>
    <p:extLst>
      <p:ext uri="{BB962C8B-B14F-4D97-AF65-F5344CB8AC3E}">
        <p14:creationId xmlns:p14="http://schemas.microsoft.com/office/powerpoint/2010/main" val="3688581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4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45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p:bldP spid="874500" grpId="0"/>
      <p:bldP spid="874501"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z="2400" dirty="0">
                <a:latin typeface="Arial" charset="0"/>
              </a:rPr>
              <a:t>Finding the distinguishing sequences: Example (contd.)</a:t>
            </a:r>
            <a:endParaRPr lang="en-US" dirty="0">
              <a:latin typeface="Arial" charset="0"/>
            </a:endParaRPr>
          </a:p>
        </p:txBody>
      </p:sp>
      <p:sp>
        <p:nvSpPr>
          <p:cNvPr id="876547" name="Text Box 3"/>
          <p:cNvSpPr txBox="1">
            <a:spLocks noChangeArrowheads="1"/>
          </p:cNvSpPr>
          <p:nvPr/>
        </p:nvSpPr>
        <p:spPr bwMode="auto">
          <a:xfrm>
            <a:off x="704528" y="1772816"/>
            <a:ext cx="874858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The next states for q3 and q2 on a are, respectively, q1 and q5.</a:t>
            </a:r>
            <a:endParaRPr lang="en-US" dirty="0">
              <a:latin typeface="Times"/>
              <a:cs typeface="Times"/>
              <a:sym typeface="Symbol" charset="0"/>
            </a:endParaRPr>
          </a:p>
        </p:txBody>
      </p:sp>
      <p:sp>
        <p:nvSpPr>
          <p:cNvPr id="876548" name="Text Box 4"/>
          <p:cNvSpPr txBox="1">
            <a:spLocks noChangeArrowheads="1"/>
          </p:cNvSpPr>
          <p:nvPr/>
        </p:nvSpPr>
        <p:spPr bwMode="auto">
          <a:xfrm>
            <a:off x="704528" y="2617365"/>
            <a:ext cx="87485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Moving to the original state transition table we obtain </a:t>
            </a:r>
            <a:r>
              <a:rPr lang="en-US">
                <a:solidFill>
                  <a:schemeClr val="hlink"/>
                </a:solidFill>
                <a:latin typeface="Times"/>
                <a:cs typeface="Times"/>
              </a:rPr>
              <a:t>a</a:t>
            </a:r>
            <a:r>
              <a:rPr lang="en-US">
                <a:latin typeface="Times"/>
                <a:cs typeface="Times"/>
              </a:rPr>
              <a:t> as the distinguishing symbol for q1 and q5</a:t>
            </a:r>
            <a:endParaRPr lang="en-US">
              <a:latin typeface="Times"/>
              <a:cs typeface="Times"/>
              <a:sym typeface="Symbol" charset="0"/>
            </a:endParaRPr>
          </a:p>
        </p:txBody>
      </p:sp>
      <p:sp>
        <p:nvSpPr>
          <p:cNvPr id="876549" name="Text Box 5"/>
          <p:cNvSpPr txBox="1">
            <a:spLocks noChangeArrowheads="1"/>
          </p:cNvSpPr>
          <p:nvPr/>
        </p:nvSpPr>
        <p:spPr bwMode="auto">
          <a:xfrm>
            <a:off x="723445" y="4074691"/>
            <a:ext cx="874858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a:cs typeface="Times"/>
              </a:rPr>
              <a:t>We update z to </a:t>
            </a:r>
            <a:r>
              <a:rPr lang="en-US">
                <a:solidFill>
                  <a:schemeClr val="hlink"/>
                </a:solidFill>
                <a:latin typeface="Times"/>
                <a:cs typeface="Times"/>
              </a:rPr>
              <a:t>baaa</a:t>
            </a:r>
            <a:r>
              <a:rPr lang="en-US">
                <a:latin typeface="Times"/>
                <a:cs typeface="Times"/>
              </a:rPr>
              <a:t>. This is the farthest we can go backwards through the various tables. </a:t>
            </a:r>
            <a:r>
              <a:rPr lang="en-US">
                <a:solidFill>
                  <a:schemeClr val="hlink"/>
                </a:solidFill>
                <a:latin typeface="Times"/>
                <a:cs typeface="Times"/>
              </a:rPr>
              <a:t>baaa</a:t>
            </a:r>
            <a:r>
              <a:rPr lang="en-US">
                <a:latin typeface="Times"/>
                <a:cs typeface="Times"/>
              </a:rPr>
              <a:t> is the desired distinguishing sequence for states q1 and q2. Check that </a:t>
            </a:r>
            <a:r>
              <a:rPr lang="en-US">
                <a:solidFill>
                  <a:schemeClr val="hlink"/>
                </a:solidFill>
                <a:latin typeface="Times"/>
                <a:cs typeface="Times"/>
              </a:rPr>
              <a:t>o(q1,baaa)</a:t>
            </a:r>
            <a:r>
              <a:rPr lang="en-US">
                <a:solidFill>
                  <a:schemeClr val="hlink"/>
                </a:solidFill>
                <a:latin typeface="Times"/>
                <a:cs typeface="Times"/>
                <a:sym typeface="Symbol" charset="0"/>
              </a:rPr>
              <a:t>o(q2,baaa)</a:t>
            </a:r>
            <a:r>
              <a:rPr lang="en-US">
                <a:latin typeface="Times"/>
                <a:cs typeface="Times"/>
                <a:sym typeface="Symbol" charset="0"/>
              </a:rPr>
              <a:t>.</a:t>
            </a:r>
            <a:endParaRPr lang="en-US" baseline="-25000">
              <a:latin typeface="Times"/>
              <a:cs typeface="Times"/>
            </a:endParaRPr>
          </a:p>
        </p:txBody>
      </p:sp>
    </p:spTree>
    <p:extLst>
      <p:ext uri="{BB962C8B-B14F-4D97-AF65-F5344CB8AC3E}">
        <p14:creationId xmlns:p14="http://schemas.microsoft.com/office/powerpoint/2010/main" val="663765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65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6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6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P spid="876548" grpId="0"/>
      <p:bldP spid="876549"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2400" dirty="0">
                <a:latin typeface="Arial" charset="0"/>
              </a:rPr>
              <a:t>Finding the distinguishing sequences: Example (contd.)</a:t>
            </a:r>
            <a:endParaRPr lang="en-US" dirty="0">
              <a:latin typeface="Arial" charset="0"/>
            </a:endParaRPr>
          </a:p>
        </p:txBody>
      </p:sp>
      <p:sp>
        <p:nvSpPr>
          <p:cNvPr id="878595" name="Text Box 3"/>
          <p:cNvSpPr txBox="1">
            <a:spLocks noChangeArrowheads="1"/>
          </p:cNvSpPr>
          <p:nvPr/>
        </p:nvSpPr>
        <p:spPr bwMode="auto">
          <a:xfrm>
            <a:off x="749830" y="2167823"/>
            <a:ext cx="874858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Using the procedure analogous to the one used for q1 and q2, we can find the distinguishing sequence for each pair of states. This leads us to the following characterization set for our FSM.</a:t>
            </a:r>
            <a:endParaRPr lang="en-US" dirty="0">
              <a:latin typeface="Times New Roman"/>
              <a:cs typeface="Times New Roman"/>
              <a:sym typeface="Symbol" charset="0"/>
            </a:endParaRPr>
          </a:p>
        </p:txBody>
      </p:sp>
      <p:sp>
        <p:nvSpPr>
          <p:cNvPr id="878596" name="Text Box 4"/>
          <p:cNvSpPr txBox="1">
            <a:spLocks noChangeArrowheads="1"/>
          </p:cNvSpPr>
          <p:nvPr/>
        </p:nvSpPr>
        <p:spPr bwMode="auto">
          <a:xfrm>
            <a:off x="2081261" y="4221088"/>
            <a:ext cx="5097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a:cs typeface="Times"/>
              </a:rPr>
              <a:t>W={a,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baaa</a:t>
            </a:r>
            <a:r>
              <a:rPr lang="en-US" dirty="0">
                <a:latin typeface="Times"/>
                <a:cs typeface="Times"/>
              </a:rPr>
              <a:t>}</a:t>
            </a:r>
            <a:endParaRPr lang="en-US" dirty="0">
              <a:latin typeface="Times"/>
              <a:cs typeface="Times"/>
              <a:sym typeface="Symbol" charset="0"/>
            </a:endParaRPr>
          </a:p>
        </p:txBody>
      </p:sp>
    </p:spTree>
    <p:extLst>
      <p:ext uri="{BB962C8B-B14F-4D97-AF65-F5344CB8AC3E}">
        <p14:creationId xmlns:p14="http://schemas.microsoft.com/office/powerpoint/2010/main" val="313174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8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8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p:bldP spid="878596"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z="3200" dirty="0">
                <a:latin typeface="Arial" charset="0"/>
              </a:rPr>
              <a:t>Chow</a:t>
            </a:r>
            <a:r>
              <a:rPr lang="ja-JP" altLang="en-US" sz="3200" dirty="0">
                <a:latin typeface="Arial" charset="0"/>
              </a:rPr>
              <a:t>’</a:t>
            </a:r>
            <a:r>
              <a:rPr lang="en-US" altLang="ja-JP" sz="3200" dirty="0">
                <a:latin typeface="Arial" charset="0"/>
              </a:rPr>
              <a:t>s method: where are we?</a:t>
            </a:r>
            <a:endParaRPr lang="en-US" dirty="0">
              <a:latin typeface="Arial" charset="0"/>
            </a:endParaRPr>
          </a:p>
        </p:txBody>
      </p:sp>
      <p:grpSp>
        <p:nvGrpSpPr>
          <p:cNvPr id="2" name="Group 9"/>
          <p:cNvGrpSpPr>
            <a:grpSpLocks/>
          </p:cNvGrpSpPr>
          <p:nvPr/>
        </p:nvGrpSpPr>
        <p:grpSpPr bwMode="auto">
          <a:xfrm>
            <a:off x="416496" y="4653133"/>
            <a:ext cx="8666030" cy="1166813"/>
            <a:chOff x="209" y="3170"/>
            <a:chExt cx="5039" cy="735"/>
          </a:xfrm>
        </p:grpSpPr>
        <p:sp>
          <p:nvSpPr>
            <p:cNvPr id="132112" name="Text Box 6"/>
            <p:cNvSpPr txBox="1">
              <a:spLocks noChangeArrowheads="1"/>
            </p:cNvSpPr>
            <p:nvPr/>
          </p:nvSpPr>
          <p:spPr bwMode="auto">
            <a:xfrm>
              <a:off x="209" y="3170"/>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Step 4: Construct set </a:t>
              </a:r>
              <a:r>
                <a:rPr lang="en-US" dirty="0">
                  <a:solidFill>
                    <a:schemeClr val="hlink"/>
                  </a:solidFill>
                  <a:latin typeface="Times"/>
                  <a:cs typeface="Times"/>
                </a:rPr>
                <a:t>Z</a:t>
              </a:r>
              <a:r>
                <a:rPr lang="en-US" dirty="0">
                  <a:latin typeface="Times"/>
                  <a:cs typeface="Times"/>
                </a:rPr>
                <a:t> from W and m.</a:t>
              </a:r>
            </a:p>
          </p:txBody>
        </p:sp>
        <p:sp>
          <p:nvSpPr>
            <p:cNvPr id="132113" name="Text Box 7"/>
            <p:cNvSpPr txBox="1">
              <a:spLocks noChangeArrowheads="1"/>
            </p:cNvSpPr>
            <p:nvPr/>
          </p:nvSpPr>
          <p:spPr bwMode="auto">
            <a:xfrm>
              <a:off x="209" y="3572"/>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5: Desired </a:t>
              </a:r>
              <a:r>
                <a:rPr lang="en-US">
                  <a:solidFill>
                    <a:schemeClr val="hlink"/>
                  </a:solidFill>
                  <a:latin typeface="Times"/>
                  <a:cs typeface="Times"/>
                </a:rPr>
                <a:t>test set=P.Z</a:t>
              </a:r>
              <a:endParaRPr lang="en-US">
                <a:latin typeface="Times"/>
                <a:cs typeface="Times"/>
              </a:endParaRPr>
            </a:p>
          </p:txBody>
        </p:sp>
      </p:grpSp>
      <p:grpSp>
        <p:nvGrpSpPr>
          <p:cNvPr id="3" name="Group 16"/>
          <p:cNvGrpSpPr>
            <a:grpSpLocks/>
          </p:cNvGrpSpPr>
          <p:nvPr/>
        </p:nvGrpSpPr>
        <p:grpSpPr bwMode="auto">
          <a:xfrm>
            <a:off x="416496" y="1772816"/>
            <a:ext cx="9092538" cy="1473200"/>
            <a:chOff x="209" y="1578"/>
            <a:chExt cx="5287" cy="928"/>
          </a:xfrm>
        </p:grpSpPr>
        <p:grpSp>
          <p:nvGrpSpPr>
            <p:cNvPr id="132106" name="Group 8"/>
            <p:cNvGrpSpPr>
              <a:grpSpLocks/>
            </p:cNvGrpSpPr>
            <p:nvPr/>
          </p:nvGrpSpPr>
          <p:grpSpPr bwMode="auto">
            <a:xfrm>
              <a:off x="209" y="1578"/>
              <a:ext cx="5050" cy="928"/>
              <a:chOff x="209" y="1578"/>
              <a:chExt cx="5050" cy="928"/>
            </a:xfrm>
          </p:grpSpPr>
          <p:sp>
            <p:nvSpPr>
              <p:cNvPr id="132110" name="Text Box 3"/>
              <p:cNvSpPr txBox="1">
                <a:spLocks noChangeArrowheads="1"/>
              </p:cNvSpPr>
              <p:nvPr/>
            </p:nvSpPr>
            <p:spPr bwMode="auto">
              <a:xfrm>
                <a:off x="220" y="1578"/>
                <a:ext cx="503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Step 1: Estimate the maximum number of states (</a:t>
                </a:r>
                <a:r>
                  <a:rPr lang="en-US" dirty="0">
                    <a:solidFill>
                      <a:schemeClr val="hlink"/>
                    </a:solidFill>
                    <a:latin typeface="Times"/>
                    <a:cs typeface="Times"/>
                  </a:rPr>
                  <a:t>m</a:t>
                </a:r>
                <a:r>
                  <a:rPr lang="en-US" dirty="0">
                    <a:latin typeface="Times"/>
                    <a:cs typeface="Times"/>
                  </a:rPr>
                  <a:t>) in the correct implementation of the given FSM M.</a:t>
                </a:r>
              </a:p>
            </p:txBody>
          </p:sp>
          <p:sp>
            <p:nvSpPr>
              <p:cNvPr id="132111" name="Text Box 4"/>
              <p:cNvSpPr txBox="1">
                <a:spLocks noChangeArrowheads="1"/>
              </p:cNvSpPr>
              <p:nvPr/>
            </p:nvSpPr>
            <p:spPr bwMode="auto">
              <a:xfrm>
                <a:off x="209" y="2173"/>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2: Construct the characterization set </a:t>
                </a:r>
                <a:r>
                  <a:rPr lang="en-US">
                    <a:solidFill>
                      <a:schemeClr val="hlink"/>
                    </a:solidFill>
                    <a:latin typeface="Times"/>
                    <a:cs typeface="Times"/>
                  </a:rPr>
                  <a:t>W</a:t>
                </a:r>
                <a:r>
                  <a:rPr lang="en-US">
                    <a:latin typeface="Times"/>
                    <a:cs typeface="Times"/>
                  </a:rPr>
                  <a:t> for M.</a:t>
                </a:r>
              </a:p>
            </p:txBody>
          </p:sp>
        </p:grpSp>
        <p:grpSp>
          <p:nvGrpSpPr>
            <p:cNvPr id="132107" name="Group 12"/>
            <p:cNvGrpSpPr>
              <a:grpSpLocks/>
            </p:cNvGrpSpPr>
            <p:nvPr/>
          </p:nvGrpSpPr>
          <p:grpSpPr bwMode="auto">
            <a:xfrm>
              <a:off x="4203" y="1759"/>
              <a:ext cx="1293" cy="333"/>
              <a:chOff x="4203" y="1803"/>
              <a:chExt cx="1293" cy="333"/>
            </a:xfrm>
          </p:grpSpPr>
          <p:sp>
            <p:nvSpPr>
              <p:cNvPr id="132108" name="Text Box 10"/>
              <p:cNvSpPr txBox="1">
                <a:spLocks noChangeArrowheads="1"/>
              </p:cNvSpPr>
              <p:nvPr/>
            </p:nvSpPr>
            <p:spPr bwMode="auto">
              <a:xfrm>
                <a:off x="5066" y="1803"/>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a:cs typeface="Times"/>
                  </a:rPr>
                  <a:t>Done</a:t>
                </a:r>
                <a:endParaRPr lang="en-US" dirty="0">
                  <a:latin typeface="Times"/>
                  <a:cs typeface="Times"/>
                </a:endParaRPr>
              </a:p>
            </p:txBody>
          </p:sp>
          <p:sp>
            <p:nvSpPr>
              <p:cNvPr id="132109" name="Line 11"/>
              <p:cNvSpPr>
                <a:spLocks noChangeShapeType="1"/>
              </p:cNvSpPr>
              <p:nvPr/>
            </p:nvSpPr>
            <p:spPr bwMode="auto">
              <a:xfrm flipH="1">
                <a:off x="4203" y="2016"/>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nvGrpSpPr>
          <p:cNvPr id="6" name="Group 17"/>
          <p:cNvGrpSpPr>
            <a:grpSpLocks/>
          </p:cNvGrpSpPr>
          <p:nvPr/>
        </p:nvGrpSpPr>
        <p:grpSpPr bwMode="auto">
          <a:xfrm>
            <a:off x="416496" y="3427562"/>
            <a:ext cx="9034065" cy="990600"/>
            <a:chOff x="209" y="2575"/>
            <a:chExt cx="5253" cy="624"/>
          </a:xfrm>
        </p:grpSpPr>
        <p:sp>
          <p:nvSpPr>
            <p:cNvPr id="132102" name="Text Box 5"/>
            <p:cNvSpPr txBox="1">
              <a:spLocks noChangeArrowheads="1"/>
            </p:cNvSpPr>
            <p:nvPr/>
          </p:nvSpPr>
          <p:spPr bwMode="auto">
            <a:xfrm>
              <a:off x="209" y="2575"/>
              <a:ext cx="525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latin typeface="Times"/>
                  <a:cs typeface="Times"/>
                </a:rPr>
                <a:t>Step 3: (a) Construct the </a:t>
              </a:r>
              <a:r>
                <a:rPr lang="en-US" i="1">
                  <a:solidFill>
                    <a:schemeClr val="hlink"/>
                  </a:solidFill>
                  <a:latin typeface="Times"/>
                  <a:cs typeface="Times"/>
                </a:rPr>
                <a:t>testing tree</a:t>
              </a:r>
              <a:r>
                <a:rPr lang="en-US" i="1">
                  <a:latin typeface="Times"/>
                  <a:cs typeface="Times"/>
                </a:rPr>
                <a:t> for M and (b) generate the transition cover set </a:t>
              </a:r>
              <a:r>
                <a:rPr lang="en-US" i="1">
                  <a:solidFill>
                    <a:schemeClr val="hlink"/>
                  </a:solidFill>
                  <a:latin typeface="Times"/>
                  <a:cs typeface="Times"/>
                </a:rPr>
                <a:t>P</a:t>
              </a:r>
              <a:r>
                <a:rPr lang="en-US" i="1">
                  <a:latin typeface="Times"/>
                  <a:cs typeface="Times"/>
                </a:rPr>
                <a:t> from the testing tree.</a:t>
              </a:r>
            </a:p>
          </p:txBody>
        </p:sp>
        <p:grpSp>
          <p:nvGrpSpPr>
            <p:cNvPr id="132103" name="Group 13"/>
            <p:cNvGrpSpPr>
              <a:grpSpLocks/>
            </p:cNvGrpSpPr>
            <p:nvPr/>
          </p:nvGrpSpPr>
          <p:grpSpPr bwMode="auto">
            <a:xfrm>
              <a:off x="3968" y="2752"/>
              <a:ext cx="1448" cy="333"/>
              <a:chOff x="4203" y="1891"/>
              <a:chExt cx="1448" cy="333"/>
            </a:xfrm>
          </p:grpSpPr>
          <p:sp>
            <p:nvSpPr>
              <p:cNvPr id="132104" name="Text Box 14"/>
              <p:cNvSpPr txBox="1">
                <a:spLocks noChangeArrowheads="1"/>
              </p:cNvSpPr>
              <p:nvPr/>
            </p:nvSpPr>
            <p:spPr bwMode="auto">
              <a:xfrm>
                <a:off x="5051" y="1891"/>
                <a:ext cx="60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Next (a)</a:t>
                </a:r>
                <a:endParaRPr lang="en-US">
                  <a:latin typeface="Times"/>
                  <a:cs typeface="Times"/>
                </a:endParaRPr>
              </a:p>
            </p:txBody>
          </p:sp>
          <p:sp>
            <p:nvSpPr>
              <p:cNvPr id="132105" name="Line 15"/>
              <p:cNvSpPr>
                <a:spLocks noChangeShapeType="1"/>
              </p:cNvSpPr>
              <p:nvPr/>
            </p:nvSpPr>
            <p:spPr bwMode="auto">
              <a:xfrm flipH="1">
                <a:off x="4203" y="2123"/>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spTree>
    <p:extLst>
      <p:ext uri="{BB962C8B-B14F-4D97-AF65-F5344CB8AC3E}">
        <p14:creationId xmlns:p14="http://schemas.microsoft.com/office/powerpoint/2010/main" val="2735817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2000" dirty="0">
                <a:solidFill>
                  <a:schemeClr val="tx1"/>
                </a:solidFill>
                <a:latin typeface="Tahoma" charset="0"/>
              </a:rPr>
              <a:t>Step 3: (a) Construct the </a:t>
            </a:r>
            <a:r>
              <a:rPr lang="en-US" sz="2000" dirty="0">
                <a:solidFill>
                  <a:schemeClr val="hlink"/>
                </a:solidFill>
                <a:latin typeface="Tahoma" charset="0"/>
              </a:rPr>
              <a:t>testing tree</a:t>
            </a:r>
            <a:r>
              <a:rPr lang="en-US" sz="2000" dirty="0">
                <a:solidFill>
                  <a:schemeClr val="tx1"/>
                </a:solidFill>
                <a:latin typeface="Tahoma" charset="0"/>
              </a:rPr>
              <a:t> for M</a:t>
            </a:r>
          </a:p>
        </p:txBody>
      </p:sp>
      <p:sp>
        <p:nvSpPr>
          <p:cNvPr id="881667" name="Text Box 3"/>
          <p:cNvSpPr txBox="1">
            <a:spLocks noChangeArrowheads="1"/>
          </p:cNvSpPr>
          <p:nvPr/>
        </p:nvSpPr>
        <p:spPr bwMode="auto">
          <a:xfrm>
            <a:off x="344488" y="1412776"/>
            <a:ext cx="874858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A </a:t>
            </a:r>
            <a:r>
              <a:rPr lang="en-US" dirty="0">
                <a:solidFill>
                  <a:schemeClr val="hlink"/>
                </a:solidFill>
                <a:latin typeface="Times New Roman" charset="0"/>
              </a:rPr>
              <a:t>testing tree</a:t>
            </a:r>
            <a:r>
              <a:rPr lang="en-US" dirty="0">
                <a:latin typeface="Times New Roman" charset="0"/>
              </a:rPr>
              <a:t> of an FSM is a tree rooted at the initial state. It contains at least  one path from the initial state to the remaining states in the FSM. Here is how we construct the testing tree.</a:t>
            </a:r>
          </a:p>
        </p:txBody>
      </p:sp>
      <p:sp>
        <p:nvSpPr>
          <p:cNvPr id="881669" name="Text Box 5"/>
          <p:cNvSpPr txBox="1">
            <a:spLocks noChangeArrowheads="1"/>
          </p:cNvSpPr>
          <p:nvPr/>
        </p:nvSpPr>
        <p:spPr bwMode="auto">
          <a:xfrm>
            <a:off x="344487" y="2939752"/>
            <a:ext cx="922496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State q0,  the initial state, is the </a:t>
            </a:r>
            <a:r>
              <a:rPr lang="en-US" dirty="0">
                <a:solidFill>
                  <a:schemeClr val="hlink"/>
                </a:solidFill>
                <a:latin typeface="Times New Roman" charset="0"/>
              </a:rPr>
              <a:t>root</a:t>
            </a:r>
            <a:r>
              <a:rPr lang="en-US" dirty="0">
                <a:latin typeface="Times New Roman" charset="0"/>
              </a:rPr>
              <a:t> of the testing tree. Suppose that the testing tree has been constructed until </a:t>
            </a:r>
            <a:r>
              <a:rPr lang="en-US" dirty="0">
                <a:solidFill>
                  <a:schemeClr val="hlink"/>
                </a:solidFill>
                <a:latin typeface="Times New Roman" charset="0"/>
              </a:rPr>
              <a:t>level k</a:t>
            </a:r>
            <a:r>
              <a:rPr lang="en-US" dirty="0">
                <a:latin typeface="Times New Roman" charset="0"/>
              </a:rPr>
              <a:t> . The  (k+1)</a:t>
            </a:r>
            <a:r>
              <a:rPr lang="en-US" dirty="0" err="1">
                <a:latin typeface="Times New Roman" charset="0"/>
              </a:rPr>
              <a:t>th</a:t>
            </a:r>
            <a:r>
              <a:rPr lang="en-US" dirty="0">
                <a:latin typeface="Times New Roman" charset="0"/>
              </a:rPr>
              <a:t> level is built as follows. </a:t>
            </a:r>
          </a:p>
        </p:txBody>
      </p:sp>
      <p:sp>
        <p:nvSpPr>
          <p:cNvPr id="881670" name="Text Box 6"/>
          <p:cNvSpPr txBox="1">
            <a:spLocks noChangeArrowheads="1"/>
          </p:cNvSpPr>
          <p:nvPr/>
        </p:nvSpPr>
        <p:spPr bwMode="auto">
          <a:xfrm>
            <a:off x="344488" y="4005064"/>
            <a:ext cx="922496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Select a node n at level k. If n appears at any level from 1 through   k , then n is a leaf node and is not expanded any further. If   n   is not a leaf node then we expand it by adding a  branch from node  n to  a new node m if   </a:t>
            </a:r>
            <a:r>
              <a:rPr lang="en-US" dirty="0">
                <a:latin typeface="Times New Roman" charset="0"/>
                <a:sym typeface="Symbol" charset="0"/>
              </a:rPr>
              <a:t></a:t>
            </a:r>
            <a:r>
              <a:rPr lang="en-US" dirty="0">
                <a:latin typeface="Times New Roman" charset="0"/>
              </a:rPr>
              <a:t>(n, x)=m   for   x X . This branch is labeled as  x. This step is repeated for all nodes at level  k.  </a:t>
            </a:r>
          </a:p>
        </p:txBody>
      </p:sp>
    </p:spTree>
    <p:extLst>
      <p:ext uri="{BB962C8B-B14F-4D97-AF65-F5344CB8AC3E}">
        <p14:creationId xmlns:p14="http://schemas.microsoft.com/office/powerpoint/2010/main" val="332020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p:bldP spid="881669" grpId="0"/>
      <p:bldP spid="881670"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2000" dirty="0">
                <a:solidFill>
                  <a:schemeClr val="tx1"/>
                </a:solidFill>
                <a:latin typeface="Tahoma" charset="0"/>
              </a:rPr>
              <a:t>Example:  Construct the </a:t>
            </a:r>
            <a:r>
              <a:rPr lang="en-US" sz="2000" dirty="0">
                <a:solidFill>
                  <a:schemeClr val="hlink"/>
                </a:solidFill>
                <a:latin typeface="Tahoma" charset="0"/>
              </a:rPr>
              <a:t>testing tree</a:t>
            </a:r>
            <a:r>
              <a:rPr lang="en-US" sz="2000" dirty="0">
                <a:solidFill>
                  <a:schemeClr val="tx1"/>
                </a:solidFill>
                <a:latin typeface="Tahoma" charset="0"/>
              </a:rPr>
              <a:t> for M</a:t>
            </a:r>
          </a:p>
        </p:txBody>
      </p:sp>
      <p:pic>
        <p:nvPicPr>
          <p:cNvPr id="885766" name="Picture 6" descr="testing-tre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816" y="1268760"/>
            <a:ext cx="27654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6007208" y="1252886"/>
            <a:ext cx="3405188" cy="701675"/>
            <a:chOff x="3439" y="1141"/>
            <a:chExt cx="1980" cy="442"/>
          </a:xfrm>
        </p:grpSpPr>
        <p:sp>
          <p:nvSpPr>
            <p:cNvPr id="136207" name="Text Box 7"/>
            <p:cNvSpPr txBox="1">
              <a:spLocks noChangeArrowheads="1"/>
            </p:cNvSpPr>
            <p:nvPr/>
          </p:nvSpPr>
          <p:spPr bwMode="auto">
            <a:xfrm>
              <a:off x="4055" y="1141"/>
              <a:ext cx="13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a:cs typeface="Times"/>
                </a:rPr>
                <a:t>Start here, initial state is the root.</a:t>
              </a:r>
              <a:endParaRPr lang="en-US" dirty="0">
                <a:latin typeface="Times"/>
                <a:cs typeface="Times"/>
              </a:endParaRPr>
            </a:p>
          </p:txBody>
        </p:sp>
        <p:sp>
          <p:nvSpPr>
            <p:cNvPr id="136208" name="Line 8"/>
            <p:cNvSpPr>
              <a:spLocks noChangeShapeType="1"/>
            </p:cNvSpPr>
            <p:nvPr/>
          </p:nvSpPr>
          <p:spPr bwMode="auto">
            <a:xfrm flipH="1">
              <a:off x="3439" y="1363"/>
              <a:ext cx="56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latin typeface="Times"/>
                <a:cs typeface="Times"/>
              </a:endParaRPr>
            </a:p>
          </p:txBody>
        </p:sp>
      </p:grpSp>
      <p:grpSp>
        <p:nvGrpSpPr>
          <p:cNvPr id="3" name="Group 12"/>
          <p:cNvGrpSpPr>
            <a:grpSpLocks/>
          </p:cNvGrpSpPr>
          <p:nvPr/>
        </p:nvGrpSpPr>
        <p:grpSpPr bwMode="auto">
          <a:xfrm>
            <a:off x="6024406" y="1967261"/>
            <a:ext cx="3405188" cy="708025"/>
            <a:chOff x="3439" y="1141"/>
            <a:chExt cx="1980" cy="446"/>
          </a:xfrm>
        </p:grpSpPr>
        <p:sp>
          <p:nvSpPr>
            <p:cNvPr id="136205" name="Text Box 13"/>
            <p:cNvSpPr txBox="1">
              <a:spLocks noChangeArrowheads="1"/>
            </p:cNvSpPr>
            <p:nvPr/>
          </p:nvSpPr>
          <p:spPr bwMode="auto">
            <a:xfrm>
              <a:off x="4055" y="1141"/>
              <a:ext cx="13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a:cs typeface="Times"/>
                </a:rPr>
                <a:t>q1 becomes leaf, q4 can be expanded.</a:t>
              </a:r>
              <a:endParaRPr lang="en-US">
                <a:latin typeface="Times"/>
                <a:cs typeface="Times"/>
              </a:endParaRPr>
            </a:p>
          </p:txBody>
        </p:sp>
        <p:sp>
          <p:nvSpPr>
            <p:cNvPr id="136206" name="Line 14"/>
            <p:cNvSpPr>
              <a:spLocks noChangeShapeType="1"/>
            </p:cNvSpPr>
            <p:nvPr/>
          </p:nvSpPr>
          <p:spPr bwMode="auto">
            <a:xfrm flipH="1">
              <a:off x="3439" y="1363"/>
              <a:ext cx="56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latin typeface="Times"/>
                <a:cs typeface="Times"/>
              </a:endParaRPr>
            </a:p>
          </p:txBody>
        </p:sp>
      </p:grpSp>
      <p:grpSp>
        <p:nvGrpSpPr>
          <p:cNvPr id="4" name="Group 15"/>
          <p:cNvGrpSpPr>
            <a:grpSpLocks/>
          </p:cNvGrpSpPr>
          <p:nvPr/>
        </p:nvGrpSpPr>
        <p:grpSpPr bwMode="auto">
          <a:xfrm>
            <a:off x="5969372" y="4997799"/>
            <a:ext cx="3405188" cy="708025"/>
            <a:chOff x="3439" y="1141"/>
            <a:chExt cx="1980" cy="446"/>
          </a:xfrm>
        </p:grpSpPr>
        <p:sp>
          <p:nvSpPr>
            <p:cNvPr id="136203" name="Text Box 16"/>
            <p:cNvSpPr txBox="1">
              <a:spLocks noChangeArrowheads="1"/>
            </p:cNvSpPr>
            <p:nvPr/>
          </p:nvSpPr>
          <p:spPr bwMode="auto">
            <a:xfrm>
              <a:off x="4055" y="1141"/>
              <a:ext cx="136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a:cs typeface="Times"/>
                </a:rPr>
                <a:t>No further expansion possible</a:t>
              </a:r>
              <a:endParaRPr lang="en-US">
                <a:latin typeface="Times"/>
                <a:cs typeface="Times"/>
              </a:endParaRPr>
            </a:p>
          </p:txBody>
        </p:sp>
        <p:sp>
          <p:nvSpPr>
            <p:cNvPr id="136204" name="Line 17"/>
            <p:cNvSpPr>
              <a:spLocks noChangeShapeType="1"/>
            </p:cNvSpPr>
            <p:nvPr/>
          </p:nvSpPr>
          <p:spPr bwMode="auto">
            <a:xfrm flipH="1">
              <a:off x="3439" y="1363"/>
              <a:ext cx="56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latin typeface="Times"/>
                <a:cs typeface="Times"/>
              </a:endParaRPr>
            </a:p>
          </p:txBody>
        </p:sp>
      </p:grpSp>
      <p:sp>
        <p:nvSpPr>
          <p:cNvPr id="885778" name="Text Box 18"/>
          <p:cNvSpPr txBox="1">
            <a:spLocks noChangeArrowheads="1"/>
          </p:cNvSpPr>
          <p:nvPr/>
        </p:nvSpPr>
        <p:spPr bwMode="auto">
          <a:xfrm>
            <a:off x="7549885" y="3794126"/>
            <a:ext cx="26481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a:t>
            </a:r>
          </a:p>
          <a:p>
            <a:endParaRPr lang="en-US"/>
          </a:p>
          <a:p>
            <a:r>
              <a:rPr lang="en-US"/>
              <a:t>.</a:t>
            </a:r>
          </a:p>
          <a:p>
            <a:endParaRPr lang="en-US"/>
          </a:p>
          <a:p>
            <a:r>
              <a:rPr lang="en-US"/>
              <a:t>.</a:t>
            </a:r>
          </a:p>
        </p:txBody>
      </p:sp>
      <p:grpSp>
        <p:nvGrpSpPr>
          <p:cNvPr id="5" name="Group 20"/>
          <p:cNvGrpSpPr>
            <a:grpSpLocks/>
          </p:cNvGrpSpPr>
          <p:nvPr/>
        </p:nvGrpSpPr>
        <p:grpSpPr bwMode="auto">
          <a:xfrm>
            <a:off x="460880" y="1487835"/>
            <a:ext cx="2770585" cy="2284413"/>
            <a:chOff x="214" y="1344"/>
            <a:chExt cx="1611" cy="1439"/>
          </a:xfrm>
        </p:grpSpPr>
        <p:pic>
          <p:nvPicPr>
            <p:cNvPr id="136201" name="Picture 10" descr="fsm-w-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 y="1344"/>
              <a:ext cx="1611"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2" name="Text Box 19"/>
            <p:cNvSpPr txBox="1">
              <a:spLocks noChangeArrowheads="1"/>
            </p:cNvSpPr>
            <p:nvPr/>
          </p:nvSpPr>
          <p:spPr bwMode="auto">
            <a:xfrm>
              <a:off x="891" y="2531"/>
              <a:ext cx="2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a:t>
              </a:r>
            </a:p>
          </p:txBody>
        </p:sp>
      </p:grpSp>
    </p:spTree>
    <p:extLst>
      <p:ext uri="{BB962C8B-B14F-4D97-AF65-F5344CB8AC3E}">
        <p14:creationId xmlns:p14="http://schemas.microsoft.com/office/powerpoint/2010/main" val="1539115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57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57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200">
                <a:latin typeface="Tahoma" charset="0"/>
              </a:rPr>
              <a:t>A test/debug cycle</a:t>
            </a:r>
            <a:endParaRPr lang="en-US">
              <a:latin typeface="Tahoma" charset="0"/>
            </a:endParaRPr>
          </a:p>
        </p:txBody>
      </p:sp>
      <p:pic>
        <p:nvPicPr>
          <p:cNvPr id="81923" name="Picture 4" descr="test-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40" y="764704"/>
            <a:ext cx="5403585"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116497"/>
      </p:ext>
    </p:extLst>
  </p:cSld>
  <p:clrMapOvr>
    <a:masterClrMapping/>
  </p:clrMapOvr>
  <p:timing>
    <p:tnLst>
      <p:par>
        <p:cTn xmlns:p14="http://schemas.microsoft.com/office/powerpoint/2010/mai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3200" dirty="0">
                <a:latin typeface="Arial" charset="0"/>
              </a:rPr>
              <a:t>Chow</a:t>
            </a:r>
            <a:r>
              <a:rPr lang="ja-JP" altLang="en-US" sz="3200" dirty="0">
                <a:latin typeface="Arial" charset="0"/>
              </a:rPr>
              <a:t>’</a:t>
            </a:r>
            <a:r>
              <a:rPr lang="en-US" altLang="ja-JP" sz="3200" dirty="0">
                <a:latin typeface="Arial" charset="0"/>
              </a:rPr>
              <a:t>s method: where are we?</a:t>
            </a:r>
            <a:endParaRPr lang="en-US" dirty="0">
              <a:latin typeface="Arial" charset="0"/>
            </a:endParaRPr>
          </a:p>
        </p:txBody>
      </p:sp>
      <p:grpSp>
        <p:nvGrpSpPr>
          <p:cNvPr id="2" name="Group 3"/>
          <p:cNvGrpSpPr>
            <a:grpSpLocks/>
          </p:cNvGrpSpPr>
          <p:nvPr/>
        </p:nvGrpSpPr>
        <p:grpSpPr bwMode="auto">
          <a:xfrm>
            <a:off x="272480" y="4516143"/>
            <a:ext cx="8666030" cy="1166813"/>
            <a:chOff x="209" y="3170"/>
            <a:chExt cx="5039" cy="735"/>
          </a:xfrm>
        </p:grpSpPr>
        <p:sp>
          <p:nvSpPr>
            <p:cNvPr id="138256" name="Text Box 4"/>
            <p:cNvSpPr txBox="1">
              <a:spLocks noChangeArrowheads="1"/>
            </p:cNvSpPr>
            <p:nvPr/>
          </p:nvSpPr>
          <p:spPr bwMode="auto">
            <a:xfrm>
              <a:off x="209" y="3170"/>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4: Construct set </a:t>
              </a:r>
              <a:r>
                <a:rPr lang="en-US">
                  <a:solidFill>
                    <a:schemeClr val="hlink"/>
                  </a:solidFill>
                  <a:latin typeface="Times"/>
                  <a:cs typeface="Times"/>
                </a:rPr>
                <a:t>Z</a:t>
              </a:r>
              <a:r>
                <a:rPr lang="en-US">
                  <a:latin typeface="Times"/>
                  <a:cs typeface="Times"/>
                </a:rPr>
                <a:t> from W and m.</a:t>
              </a:r>
            </a:p>
          </p:txBody>
        </p:sp>
        <p:sp>
          <p:nvSpPr>
            <p:cNvPr id="138257" name="Text Box 5"/>
            <p:cNvSpPr txBox="1">
              <a:spLocks noChangeArrowheads="1"/>
            </p:cNvSpPr>
            <p:nvPr/>
          </p:nvSpPr>
          <p:spPr bwMode="auto">
            <a:xfrm>
              <a:off x="209" y="3572"/>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5: Desired </a:t>
              </a:r>
              <a:r>
                <a:rPr lang="en-US">
                  <a:solidFill>
                    <a:schemeClr val="hlink"/>
                  </a:solidFill>
                  <a:latin typeface="Times"/>
                  <a:cs typeface="Times"/>
                </a:rPr>
                <a:t>test set=P.Z</a:t>
              </a:r>
              <a:endParaRPr lang="en-US">
                <a:latin typeface="Times"/>
                <a:cs typeface="Times"/>
              </a:endParaRPr>
            </a:p>
          </p:txBody>
        </p:sp>
      </p:grpSp>
      <p:grpSp>
        <p:nvGrpSpPr>
          <p:cNvPr id="3" name="Group 6"/>
          <p:cNvGrpSpPr>
            <a:grpSpLocks/>
          </p:cNvGrpSpPr>
          <p:nvPr/>
        </p:nvGrpSpPr>
        <p:grpSpPr bwMode="auto">
          <a:xfrm>
            <a:off x="272480" y="1988840"/>
            <a:ext cx="9066741" cy="1473200"/>
            <a:chOff x="209" y="1578"/>
            <a:chExt cx="5272" cy="928"/>
          </a:xfrm>
        </p:grpSpPr>
        <p:grpSp>
          <p:nvGrpSpPr>
            <p:cNvPr id="138250" name="Group 7"/>
            <p:cNvGrpSpPr>
              <a:grpSpLocks/>
            </p:cNvGrpSpPr>
            <p:nvPr/>
          </p:nvGrpSpPr>
          <p:grpSpPr bwMode="auto">
            <a:xfrm>
              <a:off x="209" y="1578"/>
              <a:ext cx="5050" cy="928"/>
              <a:chOff x="209" y="1578"/>
              <a:chExt cx="5050" cy="928"/>
            </a:xfrm>
          </p:grpSpPr>
          <p:sp>
            <p:nvSpPr>
              <p:cNvPr id="138254" name="Text Box 8"/>
              <p:cNvSpPr txBox="1">
                <a:spLocks noChangeArrowheads="1"/>
              </p:cNvSpPr>
              <p:nvPr/>
            </p:nvSpPr>
            <p:spPr bwMode="auto">
              <a:xfrm>
                <a:off x="220" y="1578"/>
                <a:ext cx="503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Step 1: Estimate the maximum number of states (</a:t>
                </a:r>
                <a:r>
                  <a:rPr lang="en-US" dirty="0">
                    <a:solidFill>
                      <a:schemeClr val="hlink"/>
                    </a:solidFill>
                    <a:latin typeface="Times"/>
                    <a:cs typeface="Times"/>
                  </a:rPr>
                  <a:t>m</a:t>
                </a:r>
                <a:r>
                  <a:rPr lang="en-US" dirty="0">
                    <a:latin typeface="Times"/>
                    <a:cs typeface="Times"/>
                  </a:rPr>
                  <a:t>) in the correct implementation of the given FSM M.</a:t>
                </a:r>
              </a:p>
            </p:txBody>
          </p:sp>
          <p:sp>
            <p:nvSpPr>
              <p:cNvPr id="138255" name="Text Box 9"/>
              <p:cNvSpPr txBox="1">
                <a:spLocks noChangeArrowheads="1"/>
              </p:cNvSpPr>
              <p:nvPr/>
            </p:nvSpPr>
            <p:spPr bwMode="auto">
              <a:xfrm>
                <a:off x="209" y="2173"/>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2: Construct the characterization set </a:t>
                </a:r>
                <a:r>
                  <a:rPr lang="en-US">
                    <a:solidFill>
                      <a:schemeClr val="hlink"/>
                    </a:solidFill>
                    <a:latin typeface="Times"/>
                    <a:cs typeface="Times"/>
                  </a:rPr>
                  <a:t>W</a:t>
                </a:r>
                <a:r>
                  <a:rPr lang="en-US">
                    <a:latin typeface="Times"/>
                    <a:cs typeface="Times"/>
                  </a:rPr>
                  <a:t> for M.</a:t>
                </a:r>
              </a:p>
            </p:txBody>
          </p:sp>
        </p:grpSp>
        <p:grpSp>
          <p:nvGrpSpPr>
            <p:cNvPr id="138251" name="Group 10"/>
            <p:cNvGrpSpPr>
              <a:grpSpLocks/>
            </p:cNvGrpSpPr>
            <p:nvPr/>
          </p:nvGrpSpPr>
          <p:grpSpPr bwMode="auto">
            <a:xfrm>
              <a:off x="4203" y="1759"/>
              <a:ext cx="1278" cy="333"/>
              <a:chOff x="4203" y="1803"/>
              <a:chExt cx="1278" cy="333"/>
            </a:xfrm>
          </p:grpSpPr>
          <p:sp>
            <p:nvSpPr>
              <p:cNvPr id="138252" name="Text Box 11"/>
              <p:cNvSpPr txBox="1">
                <a:spLocks noChangeArrowheads="1"/>
              </p:cNvSpPr>
              <p:nvPr/>
            </p:nvSpPr>
            <p:spPr bwMode="auto">
              <a:xfrm>
                <a:off x="5051" y="1803"/>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a:cs typeface="Times"/>
                  </a:rPr>
                  <a:t>Done</a:t>
                </a:r>
                <a:endParaRPr lang="en-US" dirty="0">
                  <a:latin typeface="Times"/>
                  <a:cs typeface="Times"/>
                </a:endParaRPr>
              </a:p>
            </p:txBody>
          </p:sp>
          <p:sp>
            <p:nvSpPr>
              <p:cNvPr id="138253" name="Line 12"/>
              <p:cNvSpPr>
                <a:spLocks noChangeShapeType="1"/>
              </p:cNvSpPr>
              <p:nvPr/>
            </p:nvSpPr>
            <p:spPr bwMode="auto">
              <a:xfrm flipH="1">
                <a:off x="4203" y="2016"/>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nvGrpSpPr>
          <p:cNvPr id="6" name="Group 13"/>
          <p:cNvGrpSpPr>
            <a:grpSpLocks/>
          </p:cNvGrpSpPr>
          <p:nvPr/>
        </p:nvGrpSpPr>
        <p:grpSpPr bwMode="auto">
          <a:xfrm>
            <a:off x="272480" y="3571580"/>
            <a:ext cx="9034066" cy="990600"/>
            <a:chOff x="209" y="2575"/>
            <a:chExt cx="5253" cy="624"/>
          </a:xfrm>
        </p:grpSpPr>
        <p:sp>
          <p:nvSpPr>
            <p:cNvPr id="138246" name="Text Box 14"/>
            <p:cNvSpPr txBox="1">
              <a:spLocks noChangeArrowheads="1"/>
            </p:cNvSpPr>
            <p:nvPr/>
          </p:nvSpPr>
          <p:spPr bwMode="auto">
            <a:xfrm>
              <a:off x="209" y="2575"/>
              <a:ext cx="525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latin typeface="Times"/>
                  <a:cs typeface="Times"/>
                </a:rPr>
                <a:t>Step 3: (a) Construct the </a:t>
              </a:r>
              <a:r>
                <a:rPr lang="en-US" i="1">
                  <a:solidFill>
                    <a:schemeClr val="hlink"/>
                  </a:solidFill>
                  <a:latin typeface="Times"/>
                  <a:cs typeface="Times"/>
                </a:rPr>
                <a:t>testing tree</a:t>
              </a:r>
              <a:r>
                <a:rPr lang="en-US" i="1">
                  <a:latin typeface="Times"/>
                  <a:cs typeface="Times"/>
                </a:rPr>
                <a:t> for M and (b) generate the transition cover set </a:t>
              </a:r>
              <a:r>
                <a:rPr lang="en-US" i="1">
                  <a:solidFill>
                    <a:schemeClr val="hlink"/>
                  </a:solidFill>
                  <a:latin typeface="Times"/>
                  <a:cs typeface="Times"/>
                </a:rPr>
                <a:t>P</a:t>
              </a:r>
              <a:r>
                <a:rPr lang="en-US" i="1">
                  <a:latin typeface="Times"/>
                  <a:cs typeface="Times"/>
                </a:rPr>
                <a:t> from the testing tree.</a:t>
              </a:r>
            </a:p>
          </p:txBody>
        </p:sp>
        <p:grpSp>
          <p:nvGrpSpPr>
            <p:cNvPr id="138247" name="Group 15"/>
            <p:cNvGrpSpPr>
              <a:grpSpLocks/>
            </p:cNvGrpSpPr>
            <p:nvPr/>
          </p:nvGrpSpPr>
          <p:grpSpPr bwMode="auto">
            <a:xfrm>
              <a:off x="3968" y="2752"/>
              <a:ext cx="1494" cy="333"/>
              <a:chOff x="4203" y="1891"/>
              <a:chExt cx="1494" cy="333"/>
            </a:xfrm>
          </p:grpSpPr>
          <p:sp>
            <p:nvSpPr>
              <p:cNvPr id="138248" name="Text Box 16"/>
              <p:cNvSpPr txBox="1">
                <a:spLocks noChangeArrowheads="1"/>
              </p:cNvSpPr>
              <p:nvPr/>
            </p:nvSpPr>
            <p:spPr bwMode="auto">
              <a:xfrm>
                <a:off x="5051" y="1891"/>
                <a:ext cx="646"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Next, (b)</a:t>
                </a:r>
                <a:endParaRPr lang="en-US">
                  <a:latin typeface="Times"/>
                  <a:cs typeface="Times"/>
                </a:endParaRPr>
              </a:p>
            </p:txBody>
          </p:sp>
          <p:sp>
            <p:nvSpPr>
              <p:cNvPr id="138249" name="Line 17"/>
              <p:cNvSpPr>
                <a:spLocks noChangeShapeType="1"/>
              </p:cNvSpPr>
              <p:nvPr/>
            </p:nvSpPr>
            <p:spPr bwMode="auto">
              <a:xfrm flipH="1">
                <a:off x="4203" y="2123"/>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spTree>
    <p:extLst>
      <p:ext uri="{BB962C8B-B14F-4D97-AF65-F5344CB8AC3E}">
        <p14:creationId xmlns:p14="http://schemas.microsoft.com/office/powerpoint/2010/main" val="57596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2000" dirty="0">
                <a:solidFill>
                  <a:schemeClr val="tx1"/>
                </a:solidFill>
                <a:latin typeface="Tahoma" charset="0"/>
              </a:rPr>
              <a:t>Step 3: (b) Find the transition cover set from the testing tree</a:t>
            </a:r>
          </a:p>
        </p:txBody>
      </p:sp>
      <p:sp>
        <p:nvSpPr>
          <p:cNvPr id="891907" name="Text Box 3"/>
          <p:cNvSpPr txBox="1">
            <a:spLocks noChangeArrowheads="1"/>
          </p:cNvSpPr>
          <p:nvPr/>
        </p:nvSpPr>
        <p:spPr bwMode="auto">
          <a:xfrm>
            <a:off x="344488" y="1340768"/>
            <a:ext cx="8748581"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A </a:t>
            </a:r>
            <a:r>
              <a:rPr lang="en-US" dirty="0">
                <a:solidFill>
                  <a:schemeClr val="hlink"/>
                </a:solidFill>
                <a:latin typeface="Times New Roman" charset="0"/>
              </a:rPr>
              <a:t>transition cover set</a:t>
            </a:r>
            <a:r>
              <a:rPr lang="en-US" dirty="0">
                <a:latin typeface="Times New Roman" charset="0"/>
              </a:rPr>
              <a:t>  P is a set of all strings representing sub-paths, starting at the root, in the testing tree. Concatenation of the labels along the edges of a sub-path is a string that belongs to P. The empty string (</a:t>
            </a:r>
            <a:r>
              <a:rPr lang="en-US" sz="2400" dirty="0">
                <a:latin typeface="Times New Roman" charset="0"/>
                <a:sym typeface="Symbol" charset="0"/>
              </a:rPr>
              <a:t>)</a:t>
            </a:r>
            <a:r>
              <a:rPr lang="en-US" dirty="0">
                <a:latin typeface="Times New Roman" charset="0"/>
              </a:rPr>
              <a:t> also belongs to P.</a:t>
            </a:r>
          </a:p>
        </p:txBody>
      </p:sp>
      <p:pic>
        <p:nvPicPr>
          <p:cNvPr id="891910" name="Picture 6" descr="testing-tre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85" y="3101429"/>
            <a:ext cx="225292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911" name="Text Box 7"/>
          <p:cNvSpPr txBox="1">
            <a:spLocks noChangeArrowheads="1"/>
          </p:cNvSpPr>
          <p:nvPr/>
        </p:nvSpPr>
        <p:spPr bwMode="auto">
          <a:xfrm>
            <a:off x="2743597" y="3336255"/>
            <a:ext cx="6932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New Roman" charset="0"/>
              </a:rPr>
              <a:t>P={</a:t>
            </a:r>
            <a:r>
              <a:rPr lang="en-US" sz="2400">
                <a:latin typeface="Times New Roman" charset="0"/>
                <a:sym typeface="Symbol" charset="0"/>
              </a:rPr>
              <a:t></a:t>
            </a:r>
            <a:r>
              <a:rPr lang="en-US" sz="2400">
                <a:latin typeface="Times New Roman" charset="0"/>
              </a:rPr>
              <a:t>, a, b, bb, ba, bab, baa, baab, baaa, baaab, baaaa}</a:t>
            </a:r>
          </a:p>
        </p:txBody>
      </p:sp>
    </p:spTree>
    <p:extLst>
      <p:ext uri="{BB962C8B-B14F-4D97-AF65-F5344CB8AC3E}">
        <p14:creationId xmlns:p14="http://schemas.microsoft.com/office/powerpoint/2010/main" val="19021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19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1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7" grpId="0"/>
      <p:bldP spid="891911"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200" dirty="0">
                <a:latin typeface="Arial" charset="0"/>
              </a:rPr>
              <a:t>Chow</a:t>
            </a:r>
            <a:r>
              <a:rPr lang="ja-JP" altLang="en-US" sz="3200" dirty="0">
                <a:latin typeface="Arial" charset="0"/>
              </a:rPr>
              <a:t>’</a:t>
            </a:r>
            <a:r>
              <a:rPr lang="en-US" altLang="ja-JP" sz="3200" dirty="0">
                <a:latin typeface="Arial" charset="0"/>
              </a:rPr>
              <a:t>s method: where are we?</a:t>
            </a:r>
            <a:endParaRPr lang="en-US" dirty="0">
              <a:latin typeface="Arial" charset="0"/>
            </a:endParaRPr>
          </a:p>
        </p:txBody>
      </p:sp>
      <p:sp>
        <p:nvSpPr>
          <p:cNvPr id="893957" name="Text Box 5"/>
          <p:cNvSpPr txBox="1">
            <a:spLocks noChangeArrowheads="1"/>
          </p:cNvSpPr>
          <p:nvPr/>
        </p:nvSpPr>
        <p:spPr bwMode="auto">
          <a:xfrm>
            <a:off x="272480" y="4866284"/>
            <a:ext cx="866603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5: Desired </a:t>
            </a:r>
            <a:r>
              <a:rPr lang="en-US">
                <a:solidFill>
                  <a:schemeClr val="hlink"/>
                </a:solidFill>
                <a:latin typeface="Times"/>
                <a:cs typeface="Times"/>
              </a:rPr>
              <a:t>test set=P.Z</a:t>
            </a:r>
            <a:endParaRPr lang="en-US">
              <a:latin typeface="Times"/>
              <a:cs typeface="Times"/>
            </a:endParaRPr>
          </a:p>
        </p:txBody>
      </p:sp>
      <p:grpSp>
        <p:nvGrpSpPr>
          <p:cNvPr id="2" name="Group 23"/>
          <p:cNvGrpSpPr>
            <a:grpSpLocks/>
          </p:cNvGrpSpPr>
          <p:nvPr/>
        </p:nvGrpSpPr>
        <p:grpSpPr bwMode="auto">
          <a:xfrm>
            <a:off x="272480" y="1700808"/>
            <a:ext cx="9066741" cy="2555875"/>
            <a:chOff x="209" y="1578"/>
            <a:chExt cx="5272" cy="1610"/>
          </a:xfrm>
        </p:grpSpPr>
        <p:grpSp>
          <p:nvGrpSpPr>
            <p:cNvPr id="142346" name="Group 6"/>
            <p:cNvGrpSpPr>
              <a:grpSpLocks/>
            </p:cNvGrpSpPr>
            <p:nvPr/>
          </p:nvGrpSpPr>
          <p:grpSpPr bwMode="auto">
            <a:xfrm>
              <a:off x="209" y="1578"/>
              <a:ext cx="5272" cy="928"/>
              <a:chOff x="209" y="1578"/>
              <a:chExt cx="5272" cy="928"/>
            </a:xfrm>
          </p:grpSpPr>
          <p:grpSp>
            <p:nvGrpSpPr>
              <p:cNvPr id="142352" name="Group 7"/>
              <p:cNvGrpSpPr>
                <a:grpSpLocks/>
              </p:cNvGrpSpPr>
              <p:nvPr/>
            </p:nvGrpSpPr>
            <p:grpSpPr bwMode="auto">
              <a:xfrm>
                <a:off x="209" y="1578"/>
                <a:ext cx="5050" cy="928"/>
                <a:chOff x="209" y="1578"/>
                <a:chExt cx="5050" cy="928"/>
              </a:xfrm>
            </p:grpSpPr>
            <p:sp>
              <p:nvSpPr>
                <p:cNvPr id="142356" name="Text Box 8"/>
                <p:cNvSpPr txBox="1">
                  <a:spLocks noChangeArrowheads="1"/>
                </p:cNvSpPr>
                <p:nvPr/>
              </p:nvSpPr>
              <p:spPr bwMode="auto">
                <a:xfrm>
                  <a:off x="220" y="1578"/>
                  <a:ext cx="503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1: Estimate the maximum number of states (</a:t>
                  </a:r>
                  <a:r>
                    <a:rPr lang="en-US">
                      <a:solidFill>
                        <a:schemeClr val="hlink"/>
                      </a:solidFill>
                      <a:latin typeface="Times"/>
                      <a:cs typeface="Times"/>
                    </a:rPr>
                    <a:t>m</a:t>
                  </a:r>
                  <a:r>
                    <a:rPr lang="en-US">
                      <a:latin typeface="Times"/>
                      <a:cs typeface="Times"/>
                    </a:rPr>
                    <a:t>) in the correct implementation of the given FSM M.</a:t>
                  </a:r>
                </a:p>
              </p:txBody>
            </p:sp>
            <p:sp>
              <p:nvSpPr>
                <p:cNvPr id="142357" name="Text Box 9"/>
                <p:cNvSpPr txBox="1">
                  <a:spLocks noChangeArrowheads="1"/>
                </p:cNvSpPr>
                <p:nvPr/>
              </p:nvSpPr>
              <p:spPr bwMode="auto">
                <a:xfrm>
                  <a:off x="209" y="2173"/>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2: Construct the characterization set </a:t>
                  </a:r>
                  <a:r>
                    <a:rPr lang="en-US">
                      <a:solidFill>
                        <a:schemeClr val="hlink"/>
                      </a:solidFill>
                      <a:latin typeface="Times"/>
                      <a:cs typeface="Times"/>
                    </a:rPr>
                    <a:t>W</a:t>
                  </a:r>
                  <a:r>
                    <a:rPr lang="en-US">
                      <a:latin typeface="Times"/>
                      <a:cs typeface="Times"/>
                    </a:rPr>
                    <a:t> for M.</a:t>
                  </a:r>
                </a:p>
              </p:txBody>
            </p:sp>
          </p:grpSp>
          <p:grpSp>
            <p:nvGrpSpPr>
              <p:cNvPr id="142353" name="Group 10"/>
              <p:cNvGrpSpPr>
                <a:grpSpLocks/>
              </p:cNvGrpSpPr>
              <p:nvPr/>
            </p:nvGrpSpPr>
            <p:grpSpPr bwMode="auto">
              <a:xfrm>
                <a:off x="4203" y="1847"/>
                <a:ext cx="1278" cy="333"/>
                <a:chOff x="4203" y="1891"/>
                <a:chExt cx="1278" cy="333"/>
              </a:xfrm>
            </p:grpSpPr>
            <p:sp>
              <p:nvSpPr>
                <p:cNvPr id="142354" name="Text Box 11"/>
                <p:cNvSpPr txBox="1">
                  <a:spLocks noChangeArrowheads="1"/>
                </p:cNvSpPr>
                <p:nvPr/>
              </p:nvSpPr>
              <p:spPr bwMode="auto">
                <a:xfrm>
                  <a:off x="5051" y="1891"/>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Done</a:t>
                  </a:r>
                  <a:endParaRPr lang="en-US">
                    <a:latin typeface="Times"/>
                    <a:cs typeface="Times"/>
                  </a:endParaRPr>
                </a:p>
              </p:txBody>
            </p:sp>
            <p:sp>
              <p:nvSpPr>
                <p:cNvPr id="142355" name="Line 12"/>
                <p:cNvSpPr>
                  <a:spLocks noChangeShapeType="1"/>
                </p:cNvSpPr>
                <p:nvPr/>
              </p:nvSpPr>
              <p:spPr bwMode="auto">
                <a:xfrm flipH="1">
                  <a:off x="4203" y="2121"/>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nvGrpSpPr>
            <p:cNvPr id="142347" name="Group 13"/>
            <p:cNvGrpSpPr>
              <a:grpSpLocks/>
            </p:cNvGrpSpPr>
            <p:nvPr/>
          </p:nvGrpSpPr>
          <p:grpSpPr bwMode="auto">
            <a:xfrm>
              <a:off x="209" y="2564"/>
              <a:ext cx="5253" cy="624"/>
              <a:chOff x="209" y="2575"/>
              <a:chExt cx="5253" cy="624"/>
            </a:xfrm>
          </p:grpSpPr>
          <p:sp>
            <p:nvSpPr>
              <p:cNvPr id="142348" name="Text Box 14"/>
              <p:cNvSpPr txBox="1">
                <a:spLocks noChangeArrowheads="1"/>
              </p:cNvSpPr>
              <p:nvPr/>
            </p:nvSpPr>
            <p:spPr bwMode="auto">
              <a:xfrm>
                <a:off x="209" y="2575"/>
                <a:ext cx="525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latin typeface="Times"/>
                    <a:cs typeface="Times"/>
                  </a:rPr>
                  <a:t>Step 3: (a) Construct the </a:t>
                </a:r>
                <a:r>
                  <a:rPr lang="en-US" i="1">
                    <a:solidFill>
                      <a:schemeClr val="hlink"/>
                    </a:solidFill>
                    <a:latin typeface="Times"/>
                    <a:cs typeface="Times"/>
                  </a:rPr>
                  <a:t>testing tree</a:t>
                </a:r>
                <a:r>
                  <a:rPr lang="en-US" i="1">
                    <a:latin typeface="Times"/>
                    <a:cs typeface="Times"/>
                  </a:rPr>
                  <a:t> for M and (b) generate the transition cover set </a:t>
                </a:r>
                <a:r>
                  <a:rPr lang="en-US" i="1">
                    <a:solidFill>
                      <a:schemeClr val="hlink"/>
                    </a:solidFill>
                    <a:latin typeface="Times"/>
                    <a:cs typeface="Times"/>
                  </a:rPr>
                  <a:t>P</a:t>
                </a:r>
                <a:r>
                  <a:rPr lang="en-US" i="1">
                    <a:latin typeface="Times"/>
                    <a:cs typeface="Times"/>
                  </a:rPr>
                  <a:t> from the testing tree.</a:t>
                </a:r>
              </a:p>
            </p:txBody>
          </p:sp>
          <p:grpSp>
            <p:nvGrpSpPr>
              <p:cNvPr id="142349" name="Group 15"/>
              <p:cNvGrpSpPr>
                <a:grpSpLocks/>
              </p:cNvGrpSpPr>
              <p:nvPr/>
            </p:nvGrpSpPr>
            <p:grpSpPr bwMode="auto">
              <a:xfrm>
                <a:off x="3968" y="2752"/>
                <a:ext cx="1278" cy="333"/>
                <a:chOff x="4203" y="1891"/>
                <a:chExt cx="1278" cy="333"/>
              </a:xfrm>
            </p:grpSpPr>
            <p:sp>
              <p:nvSpPr>
                <p:cNvPr id="142350" name="Text Box 16"/>
                <p:cNvSpPr txBox="1">
                  <a:spLocks noChangeArrowheads="1"/>
                </p:cNvSpPr>
                <p:nvPr/>
              </p:nvSpPr>
              <p:spPr bwMode="auto">
                <a:xfrm>
                  <a:off x="5051" y="1891"/>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Done</a:t>
                  </a:r>
                  <a:endParaRPr lang="en-US">
                    <a:latin typeface="Times"/>
                    <a:cs typeface="Times"/>
                  </a:endParaRPr>
                </a:p>
              </p:txBody>
            </p:sp>
            <p:sp>
              <p:nvSpPr>
                <p:cNvPr id="142351" name="Line 17"/>
                <p:cNvSpPr>
                  <a:spLocks noChangeShapeType="1"/>
                </p:cNvSpPr>
                <p:nvPr/>
              </p:nvSpPr>
              <p:spPr bwMode="auto">
                <a:xfrm flipH="1">
                  <a:off x="4203" y="2089"/>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grpSp>
        <p:nvGrpSpPr>
          <p:cNvPr id="8" name="Group 28"/>
          <p:cNvGrpSpPr>
            <a:grpSpLocks/>
          </p:cNvGrpSpPr>
          <p:nvPr/>
        </p:nvGrpSpPr>
        <p:grpSpPr bwMode="auto">
          <a:xfrm>
            <a:off x="272480" y="4278114"/>
            <a:ext cx="8666030" cy="566739"/>
            <a:chOff x="209" y="3170"/>
            <a:chExt cx="5039" cy="357"/>
          </a:xfrm>
        </p:grpSpPr>
        <p:sp>
          <p:nvSpPr>
            <p:cNvPr id="142342" name="Text Box 4"/>
            <p:cNvSpPr txBox="1">
              <a:spLocks noChangeArrowheads="1"/>
            </p:cNvSpPr>
            <p:nvPr/>
          </p:nvSpPr>
          <p:spPr bwMode="auto">
            <a:xfrm>
              <a:off x="209" y="3170"/>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4: Construct set </a:t>
              </a:r>
              <a:r>
                <a:rPr lang="en-US">
                  <a:solidFill>
                    <a:schemeClr val="hlink"/>
                  </a:solidFill>
                  <a:latin typeface="Times"/>
                  <a:cs typeface="Times"/>
                </a:rPr>
                <a:t>Z</a:t>
              </a:r>
              <a:r>
                <a:rPr lang="en-US">
                  <a:latin typeface="Times"/>
                  <a:cs typeface="Times"/>
                </a:rPr>
                <a:t> from W and m.</a:t>
              </a:r>
            </a:p>
          </p:txBody>
        </p:sp>
        <p:grpSp>
          <p:nvGrpSpPr>
            <p:cNvPr id="142343" name="Group 27"/>
            <p:cNvGrpSpPr>
              <a:grpSpLocks/>
            </p:cNvGrpSpPr>
            <p:nvPr/>
          </p:nvGrpSpPr>
          <p:grpSpPr bwMode="auto">
            <a:xfrm>
              <a:off x="3140" y="3194"/>
              <a:ext cx="899" cy="333"/>
              <a:chOff x="3349" y="3150"/>
              <a:chExt cx="899" cy="333"/>
            </a:xfrm>
          </p:grpSpPr>
          <p:sp>
            <p:nvSpPr>
              <p:cNvPr id="142344" name="Text Box 24"/>
              <p:cNvSpPr txBox="1">
                <a:spLocks noChangeArrowheads="1"/>
              </p:cNvSpPr>
              <p:nvPr/>
            </p:nvSpPr>
            <p:spPr bwMode="auto">
              <a:xfrm>
                <a:off x="3835" y="3150"/>
                <a:ext cx="41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Next</a:t>
                </a:r>
              </a:p>
            </p:txBody>
          </p:sp>
          <p:sp>
            <p:nvSpPr>
              <p:cNvPr id="142345" name="Line 26"/>
              <p:cNvSpPr>
                <a:spLocks noChangeShapeType="1"/>
              </p:cNvSpPr>
              <p:nvPr/>
            </p:nvSpPr>
            <p:spPr bwMode="auto">
              <a:xfrm flipH="1">
                <a:off x="3349" y="3394"/>
                <a:ext cx="42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spTree>
    <p:extLst>
      <p:ext uri="{BB962C8B-B14F-4D97-AF65-F5344CB8AC3E}">
        <p14:creationId xmlns:p14="http://schemas.microsoft.com/office/powerpoint/2010/main" val="2553294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7"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z="2400" dirty="0">
                <a:solidFill>
                  <a:schemeClr val="tx1"/>
                </a:solidFill>
                <a:latin typeface="Tahoma" charset="0"/>
              </a:rPr>
              <a:t>Step 4: Construct set </a:t>
            </a:r>
            <a:r>
              <a:rPr lang="en-US" sz="2400" dirty="0">
                <a:solidFill>
                  <a:schemeClr val="hlink"/>
                </a:solidFill>
                <a:latin typeface="Tahoma" charset="0"/>
              </a:rPr>
              <a:t>Z</a:t>
            </a:r>
            <a:r>
              <a:rPr lang="en-US" sz="2400" dirty="0">
                <a:solidFill>
                  <a:schemeClr val="tx1"/>
                </a:solidFill>
                <a:latin typeface="Tahoma" charset="0"/>
              </a:rPr>
              <a:t> from W and m</a:t>
            </a:r>
            <a:endParaRPr lang="en-US" sz="2000" dirty="0">
              <a:solidFill>
                <a:schemeClr val="tx1"/>
              </a:solidFill>
              <a:latin typeface="Tahoma" charset="0"/>
            </a:endParaRPr>
          </a:p>
        </p:txBody>
      </p:sp>
      <p:sp>
        <p:nvSpPr>
          <p:cNvPr id="896018" name="Text Box 18"/>
          <p:cNvSpPr txBox="1">
            <a:spLocks noChangeArrowheads="1"/>
          </p:cNvSpPr>
          <p:nvPr/>
        </p:nvSpPr>
        <p:spPr bwMode="auto">
          <a:xfrm>
            <a:off x="490141" y="3247033"/>
            <a:ext cx="866603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For m=n, we </a:t>
            </a:r>
            <a:r>
              <a:rPr lang="en-US" dirty="0" smtClean="0">
                <a:latin typeface="Times"/>
                <a:cs typeface="Times"/>
              </a:rPr>
              <a:t>get</a:t>
            </a:r>
            <a:endParaRPr lang="en-US" dirty="0">
              <a:solidFill>
                <a:schemeClr val="hlink"/>
              </a:solidFill>
              <a:latin typeface="Times"/>
              <a:cs typeface="Times"/>
            </a:endParaRPr>
          </a:p>
          <a:p>
            <a:pPr lvl="2"/>
            <a:r>
              <a:rPr lang="en-US" dirty="0">
                <a:solidFill>
                  <a:schemeClr val="hlink"/>
                </a:solidFill>
                <a:latin typeface="Times"/>
                <a:cs typeface="Times"/>
              </a:rPr>
              <a:t>Z = X</a:t>
            </a:r>
            <a:r>
              <a:rPr lang="en-US" baseline="30000" dirty="0">
                <a:solidFill>
                  <a:schemeClr val="hlink"/>
                </a:solidFill>
                <a:latin typeface="Times"/>
                <a:cs typeface="Times"/>
              </a:rPr>
              <a:t>0</a:t>
            </a:r>
            <a:r>
              <a:rPr lang="en-US" dirty="0">
                <a:solidFill>
                  <a:schemeClr val="hlink"/>
                </a:solidFill>
                <a:latin typeface="Times"/>
                <a:cs typeface="Times"/>
              </a:rPr>
              <a:t>.W=W</a:t>
            </a:r>
          </a:p>
        </p:txBody>
      </p:sp>
      <p:sp>
        <p:nvSpPr>
          <p:cNvPr id="896023" name="Text Box 23"/>
          <p:cNvSpPr txBox="1">
            <a:spLocks noChangeArrowheads="1"/>
          </p:cNvSpPr>
          <p:nvPr/>
        </p:nvSpPr>
        <p:spPr bwMode="auto">
          <a:xfrm>
            <a:off x="490141" y="1700808"/>
            <a:ext cx="866603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Given that X is the input alphabet and W the characterization set, we have:</a:t>
            </a:r>
          </a:p>
          <a:p>
            <a:endParaRPr lang="en-US">
              <a:solidFill>
                <a:schemeClr val="hlink"/>
              </a:solidFill>
              <a:latin typeface="Times"/>
              <a:cs typeface="Times"/>
            </a:endParaRPr>
          </a:p>
          <a:p>
            <a:pPr lvl="2"/>
            <a:r>
              <a:rPr lang="en-US">
                <a:solidFill>
                  <a:schemeClr val="hlink"/>
                </a:solidFill>
                <a:latin typeface="Times"/>
                <a:cs typeface="Times"/>
              </a:rPr>
              <a:t>Z = X</a:t>
            </a:r>
            <a:r>
              <a:rPr lang="en-US" baseline="30000">
                <a:solidFill>
                  <a:schemeClr val="hlink"/>
                </a:solidFill>
                <a:latin typeface="Times"/>
                <a:cs typeface="Times"/>
              </a:rPr>
              <a:t>0</a:t>
            </a:r>
            <a:r>
              <a:rPr lang="en-US">
                <a:solidFill>
                  <a:schemeClr val="hlink"/>
                </a:solidFill>
                <a:latin typeface="Times"/>
                <a:cs typeface="Times"/>
              </a:rPr>
              <a:t>.W </a:t>
            </a:r>
            <a:r>
              <a:rPr lang="en-US">
                <a:solidFill>
                  <a:schemeClr val="hlink"/>
                </a:solidFill>
                <a:latin typeface="Times"/>
                <a:cs typeface="Times"/>
                <a:sym typeface="Symbol" charset="0"/>
              </a:rPr>
              <a:t></a:t>
            </a:r>
            <a:r>
              <a:rPr lang="en-US">
                <a:solidFill>
                  <a:schemeClr val="hlink"/>
                </a:solidFill>
                <a:latin typeface="Times"/>
                <a:cs typeface="Times"/>
              </a:rPr>
              <a:t> X</a:t>
            </a:r>
            <a:r>
              <a:rPr lang="en-US" baseline="30000">
                <a:solidFill>
                  <a:schemeClr val="hlink"/>
                </a:solidFill>
                <a:latin typeface="Times"/>
                <a:cs typeface="Times"/>
              </a:rPr>
              <a:t>1</a:t>
            </a:r>
            <a:r>
              <a:rPr lang="en-US">
                <a:solidFill>
                  <a:schemeClr val="hlink"/>
                </a:solidFill>
                <a:latin typeface="Times"/>
                <a:cs typeface="Times"/>
              </a:rPr>
              <a:t>.W </a:t>
            </a:r>
            <a:r>
              <a:rPr lang="en-US">
                <a:solidFill>
                  <a:schemeClr val="hlink"/>
                </a:solidFill>
                <a:latin typeface="Times"/>
                <a:cs typeface="Times"/>
                <a:sym typeface="Symbol" charset="0"/>
              </a:rPr>
              <a:t></a:t>
            </a:r>
            <a:r>
              <a:rPr lang="en-US">
                <a:solidFill>
                  <a:schemeClr val="hlink"/>
                </a:solidFill>
                <a:latin typeface="Times"/>
                <a:cs typeface="Times"/>
              </a:rPr>
              <a:t> ….. X</a:t>
            </a:r>
            <a:r>
              <a:rPr lang="en-US" baseline="30000">
                <a:solidFill>
                  <a:schemeClr val="hlink"/>
                </a:solidFill>
                <a:latin typeface="Times"/>
                <a:cs typeface="Times"/>
              </a:rPr>
              <a:t>m-1-n</a:t>
            </a:r>
            <a:r>
              <a:rPr lang="en-US">
                <a:solidFill>
                  <a:schemeClr val="hlink"/>
                </a:solidFill>
                <a:latin typeface="Times"/>
                <a:cs typeface="Times"/>
              </a:rPr>
              <a:t>.W </a:t>
            </a:r>
            <a:r>
              <a:rPr lang="en-US">
                <a:solidFill>
                  <a:schemeClr val="hlink"/>
                </a:solidFill>
                <a:latin typeface="Times"/>
                <a:cs typeface="Times"/>
                <a:sym typeface="Symbol" charset="0"/>
              </a:rPr>
              <a:t></a:t>
            </a:r>
            <a:r>
              <a:rPr lang="en-US">
                <a:solidFill>
                  <a:schemeClr val="hlink"/>
                </a:solidFill>
                <a:latin typeface="Times"/>
                <a:cs typeface="Times"/>
              </a:rPr>
              <a:t> X</a:t>
            </a:r>
            <a:r>
              <a:rPr lang="en-US" baseline="30000">
                <a:solidFill>
                  <a:schemeClr val="hlink"/>
                </a:solidFill>
                <a:latin typeface="Times"/>
                <a:cs typeface="Times"/>
              </a:rPr>
              <a:t>m-n</a:t>
            </a:r>
            <a:r>
              <a:rPr lang="en-US">
                <a:solidFill>
                  <a:schemeClr val="hlink"/>
                </a:solidFill>
                <a:latin typeface="Times"/>
                <a:cs typeface="Times"/>
              </a:rPr>
              <a:t>.W</a:t>
            </a:r>
          </a:p>
        </p:txBody>
      </p:sp>
      <p:sp>
        <p:nvSpPr>
          <p:cNvPr id="896024" name="Text Box 24"/>
          <p:cNvSpPr txBox="1">
            <a:spLocks noChangeArrowheads="1"/>
          </p:cNvSpPr>
          <p:nvPr/>
        </p:nvSpPr>
        <p:spPr bwMode="auto">
          <a:xfrm>
            <a:off x="398992" y="4397971"/>
            <a:ext cx="89962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For X={a, b},  W={a,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baaa</a:t>
            </a:r>
            <a:r>
              <a:rPr lang="en-US" dirty="0">
                <a:latin typeface="Times"/>
                <a:cs typeface="Times"/>
              </a:rPr>
              <a:t>}, m=</a:t>
            </a:r>
            <a:r>
              <a:rPr lang="en-US" dirty="0" smtClean="0">
                <a:latin typeface="Times"/>
                <a:cs typeface="Times"/>
              </a:rPr>
              <a:t>6</a:t>
            </a:r>
            <a:endParaRPr lang="en-US" dirty="0">
              <a:solidFill>
                <a:schemeClr val="hlink"/>
              </a:solidFill>
              <a:latin typeface="Times"/>
              <a:cs typeface="Times"/>
            </a:endParaRPr>
          </a:p>
          <a:p>
            <a:pPr lvl="2"/>
            <a:r>
              <a:rPr lang="en-US" dirty="0">
                <a:solidFill>
                  <a:schemeClr val="hlink"/>
                </a:solidFill>
                <a:latin typeface="Times"/>
                <a:cs typeface="Times"/>
              </a:rPr>
              <a:t>Z = W </a:t>
            </a:r>
            <a:r>
              <a:rPr lang="en-US" dirty="0">
                <a:solidFill>
                  <a:schemeClr val="hlink"/>
                </a:solidFill>
                <a:latin typeface="Times"/>
                <a:cs typeface="Times"/>
                <a:sym typeface="Symbol" charset="0"/>
              </a:rPr>
              <a:t></a:t>
            </a:r>
            <a:r>
              <a:rPr lang="en-US" dirty="0">
                <a:solidFill>
                  <a:schemeClr val="hlink"/>
                </a:solidFill>
                <a:latin typeface="Times"/>
                <a:cs typeface="Times"/>
              </a:rPr>
              <a:t> X</a:t>
            </a:r>
            <a:r>
              <a:rPr lang="en-US" baseline="30000" dirty="0">
                <a:solidFill>
                  <a:schemeClr val="hlink"/>
                </a:solidFill>
                <a:latin typeface="Times"/>
                <a:cs typeface="Times"/>
              </a:rPr>
              <a:t>1</a:t>
            </a:r>
            <a:r>
              <a:rPr lang="en-US" dirty="0">
                <a:solidFill>
                  <a:schemeClr val="hlink"/>
                </a:solidFill>
                <a:latin typeface="Times"/>
                <a:cs typeface="Times"/>
              </a:rPr>
              <a:t>.W =</a:t>
            </a:r>
            <a:r>
              <a:rPr lang="en-US" dirty="0">
                <a:latin typeface="Times"/>
                <a:cs typeface="Times"/>
              </a:rPr>
              <a:t>{a,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baaa</a:t>
            </a:r>
            <a:r>
              <a:rPr lang="en-US" dirty="0">
                <a:latin typeface="Times"/>
                <a:cs typeface="Times"/>
              </a:rPr>
              <a:t>} </a:t>
            </a:r>
            <a:r>
              <a:rPr lang="en-US" dirty="0">
                <a:solidFill>
                  <a:schemeClr val="hlink"/>
                </a:solidFill>
                <a:latin typeface="Times"/>
                <a:cs typeface="Times"/>
                <a:sym typeface="Symbol" charset="0"/>
              </a:rPr>
              <a:t> {a, b}.{</a:t>
            </a:r>
            <a:r>
              <a:rPr lang="en-US" dirty="0">
                <a:latin typeface="Times"/>
                <a:cs typeface="Times"/>
              </a:rPr>
              <a:t>a,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baaa</a:t>
            </a:r>
            <a:r>
              <a:rPr lang="en-US" dirty="0">
                <a:latin typeface="Times"/>
                <a:cs typeface="Times"/>
              </a:rPr>
              <a:t>}</a:t>
            </a:r>
          </a:p>
          <a:p>
            <a:pPr lvl="2"/>
            <a:r>
              <a:rPr lang="en-US" dirty="0">
                <a:latin typeface="Times"/>
                <a:cs typeface="Times"/>
              </a:rPr>
              <a:t>={a,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baaa</a:t>
            </a:r>
            <a:r>
              <a:rPr lang="en-US" dirty="0">
                <a:latin typeface="Times"/>
                <a:cs typeface="Times"/>
              </a:rPr>
              <a:t>, </a:t>
            </a:r>
            <a:r>
              <a:rPr lang="en-US" dirty="0" err="1">
                <a:latin typeface="Times"/>
                <a:cs typeface="Times"/>
              </a:rPr>
              <a:t>aa</a:t>
            </a:r>
            <a:r>
              <a:rPr lang="en-US" dirty="0">
                <a:latin typeface="Times"/>
                <a:cs typeface="Times"/>
              </a:rPr>
              <a:t>, </a:t>
            </a:r>
            <a:r>
              <a:rPr lang="en-US" dirty="0" err="1">
                <a:latin typeface="Times"/>
                <a:cs typeface="Times"/>
              </a:rPr>
              <a:t>aaa</a:t>
            </a:r>
            <a:r>
              <a:rPr lang="en-US" dirty="0">
                <a:latin typeface="Times"/>
                <a:cs typeface="Times"/>
              </a:rPr>
              <a:t>, </a:t>
            </a:r>
            <a:r>
              <a:rPr lang="en-US" dirty="0" err="1">
                <a:latin typeface="Times"/>
                <a:cs typeface="Times"/>
              </a:rPr>
              <a:t>aaaa</a:t>
            </a:r>
            <a:r>
              <a:rPr lang="en-US" dirty="0">
                <a:latin typeface="Times"/>
                <a:cs typeface="Times"/>
              </a:rPr>
              <a:t>, </a:t>
            </a:r>
            <a:r>
              <a:rPr lang="en-US" dirty="0" err="1">
                <a:latin typeface="Times"/>
                <a:cs typeface="Times"/>
              </a:rPr>
              <a:t>baaaa</a:t>
            </a:r>
            <a:r>
              <a:rPr lang="en-US" dirty="0">
                <a:latin typeface="Times"/>
                <a:cs typeface="Times"/>
              </a:rPr>
              <a:t>, </a:t>
            </a:r>
            <a:r>
              <a:rPr lang="en-US" dirty="0" err="1">
                <a:latin typeface="Times"/>
                <a:cs typeface="Times"/>
              </a:rPr>
              <a:t>ba</a:t>
            </a:r>
            <a:r>
              <a:rPr lang="en-US" dirty="0">
                <a:latin typeface="Times"/>
                <a:cs typeface="Times"/>
              </a:rPr>
              <a:t>, baa, </a:t>
            </a:r>
            <a:r>
              <a:rPr lang="en-US" dirty="0" err="1">
                <a:latin typeface="Times"/>
                <a:cs typeface="Times"/>
              </a:rPr>
              <a:t>baaa</a:t>
            </a:r>
            <a:r>
              <a:rPr lang="en-US" dirty="0">
                <a:latin typeface="Times"/>
                <a:cs typeface="Times"/>
              </a:rPr>
              <a:t>, 	</a:t>
            </a:r>
            <a:r>
              <a:rPr lang="en-US" dirty="0" err="1">
                <a:latin typeface="Times"/>
                <a:cs typeface="Times"/>
              </a:rPr>
              <a:t>bbaaa</a:t>
            </a:r>
            <a:r>
              <a:rPr lang="en-US" dirty="0">
                <a:latin typeface="Times"/>
                <a:cs typeface="Times"/>
              </a:rPr>
              <a:t>}</a:t>
            </a:r>
          </a:p>
        </p:txBody>
      </p:sp>
    </p:spTree>
    <p:extLst>
      <p:ext uri="{BB962C8B-B14F-4D97-AF65-F5344CB8AC3E}">
        <p14:creationId xmlns:p14="http://schemas.microsoft.com/office/powerpoint/2010/main" val="241937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60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60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18" grpId="0"/>
      <p:bldP spid="896023" grpId="0"/>
      <p:bldP spid="89602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3200" dirty="0">
                <a:latin typeface="Arial" charset="0"/>
              </a:rPr>
              <a:t>Chow</a:t>
            </a:r>
            <a:r>
              <a:rPr lang="ja-JP" altLang="en-US" sz="3200" dirty="0">
                <a:latin typeface="Arial" charset="0"/>
              </a:rPr>
              <a:t>’</a:t>
            </a:r>
            <a:r>
              <a:rPr lang="en-US" altLang="ja-JP" sz="3200" dirty="0">
                <a:latin typeface="Arial" charset="0"/>
              </a:rPr>
              <a:t>s method: where are we?</a:t>
            </a:r>
            <a:endParaRPr lang="en-US" dirty="0">
              <a:latin typeface="Arial" charset="0"/>
            </a:endParaRPr>
          </a:p>
        </p:txBody>
      </p:sp>
      <p:grpSp>
        <p:nvGrpSpPr>
          <p:cNvPr id="2" name="Group 22"/>
          <p:cNvGrpSpPr>
            <a:grpSpLocks/>
          </p:cNvGrpSpPr>
          <p:nvPr/>
        </p:nvGrpSpPr>
        <p:grpSpPr bwMode="auto">
          <a:xfrm>
            <a:off x="344488" y="1916832"/>
            <a:ext cx="9066741" cy="3094038"/>
            <a:chOff x="209" y="1578"/>
            <a:chExt cx="5272" cy="1949"/>
          </a:xfrm>
        </p:grpSpPr>
        <p:grpSp>
          <p:nvGrpSpPr>
            <p:cNvPr id="146441" name="Group 4"/>
            <p:cNvGrpSpPr>
              <a:grpSpLocks/>
            </p:cNvGrpSpPr>
            <p:nvPr/>
          </p:nvGrpSpPr>
          <p:grpSpPr bwMode="auto">
            <a:xfrm>
              <a:off x="209" y="1578"/>
              <a:ext cx="5272" cy="1610"/>
              <a:chOff x="209" y="1578"/>
              <a:chExt cx="5272" cy="1610"/>
            </a:xfrm>
          </p:grpSpPr>
          <p:grpSp>
            <p:nvGrpSpPr>
              <p:cNvPr id="146447" name="Group 5"/>
              <p:cNvGrpSpPr>
                <a:grpSpLocks/>
              </p:cNvGrpSpPr>
              <p:nvPr/>
            </p:nvGrpSpPr>
            <p:grpSpPr bwMode="auto">
              <a:xfrm>
                <a:off x="209" y="1578"/>
                <a:ext cx="5272" cy="928"/>
                <a:chOff x="209" y="1578"/>
                <a:chExt cx="5272" cy="928"/>
              </a:xfrm>
            </p:grpSpPr>
            <p:grpSp>
              <p:nvGrpSpPr>
                <p:cNvPr id="146453" name="Group 6"/>
                <p:cNvGrpSpPr>
                  <a:grpSpLocks/>
                </p:cNvGrpSpPr>
                <p:nvPr/>
              </p:nvGrpSpPr>
              <p:grpSpPr bwMode="auto">
                <a:xfrm>
                  <a:off x="209" y="1578"/>
                  <a:ext cx="5050" cy="928"/>
                  <a:chOff x="209" y="1578"/>
                  <a:chExt cx="5050" cy="928"/>
                </a:xfrm>
              </p:grpSpPr>
              <p:sp>
                <p:nvSpPr>
                  <p:cNvPr id="146457" name="Text Box 7"/>
                  <p:cNvSpPr txBox="1">
                    <a:spLocks noChangeArrowheads="1"/>
                  </p:cNvSpPr>
                  <p:nvPr/>
                </p:nvSpPr>
                <p:spPr bwMode="auto">
                  <a:xfrm>
                    <a:off x="220" y="1578"/>
                    <a:ext cx="503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1: Estimate the maximum number of states (</a:t>
                    </a:r>
                    <a:r>
                      <a:rPr lang="en-US">
                        <a:solidFill>
                          <a:schemeClr val="hlink"/>
                        </a:solidFill>
                        <a:latin typeface="Times"/>
                        <a:cs typeface="Times"/>
                      </a:rPr>
                      <a:t>m</a:t>
                    </a:r>
                    <a:r>
                      <a:rPr lang="en-US">
                        <a:latin typeface="Times"/>
                        <a:cs typeface="Times"/>
                      </a:rPr>
                      <a:t>) in the correct implementation of the given FSM M.</a:t>
                    </a:r>
                  </a:p>
                </p:txBody>
              </p:sp>
              <p:sp>
                <p:nvSpPr>
                  <p:cNvPr id="146458" name="Text Box 8"/>
                  <p:cNvSpPr txBox="1">
                    <a:spLocks noChangeArrowheads="1"/>
                  </p:cNvSpPr>
                  <p:nvPr/>
                </p:nvSpPr>
                <p:spPr bwMode="auto">
                  <a:xfrm>
                    <a:off x="209" y="2173"/>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2: Construct the characterization set </a:t>
                    </a:r>
                    <a:r>
                      <a:rPr lang="en-US">
                        <a:solidFill>
                          <a:schemeClr val="hlink"/>
                        </a:solidFill>
                        <a:latin typeface="Times"/>
                        <a:cs typeface="Times"/>
                      </a:rPr>
                      <a:t>W</a:t>
                    </a:r>
                    <a:r>
                      <a:rPr lang="en-US">
                        <a:latin typeface="Times"/>
                        <a:cs typeface="Times"/>
                      </a:rPr>
                      <a:t> for M.</a:t>
                    </a:r>
                  </a:p>
                </p:txBody>
              </p:sp>
            </p:grpSp>
            <p:grpSp>
              <p:nvGrpSpPr>
                <p:cNvPr id="146454" name="Group 9"/>
                <p:cNvGrpSpPr>
                  <a:grpSpLocks/>
                </p:cNvGrpSpPr>
                <p:nvPr/>
              </p:nvGrpSpPr>
              <p:grpSpPr bwMode="auto">
                <a:xfrm>
                  <a:off x="4203" y="1847"/>
                  <a:ext cx="1278" cy="333"/>
                  <a:chOff x="4203" y="1891"/>
                  <a:chExt cx="1278" cy="333"/>
                </a:xfrm>
              </p:grpSpPr>
              <p:sp>
                <p:nvSpPr>
                  <p:cNvPr id="146455" name="Text Box 10"/>
                  <p:cNvSpPr txBox="1">
                    <a:spLocks noChangeArrowheads="1"/>
                  </p:cNvSpPr>
                  <p:nvPr/>
                </p:nvSpPr>
                <p:spPr bwMode="auto">
                  <a:xfrm>
                    <a:off x="5051" y="1891"/>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Done</a:t>
                    </a:r>
                    <a:endParaRPr lang="en-US">
                      <a:latin typeface="Times"/>
                      <a:cs typeface="Times"/>
                    </a:endParaRPr>
                  </a:p>
                </p:txBody>
              </p:sp>
              <p:sp>
                <p:nvSpPr>
                  <p:cNvPr id="146456" name="Line 11"/>
                  <p:cNvSpPr>
                    <a:spLocks noChangeShapeType="1"/>
                  </p:cNvSpPr>
                  <p:nvPr/>
                </p:nvSpPr>
                <p:spPr bwMode="auto">
                  <a:xfrm flipH="1">
                    <a:off x="4203" y="2121"/>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nvGrpSpPr>
              <p:cNvPr id="146448" name="Group 12"/>
              <p:cNvGrpSpPr>
                <a:grpSpLocks/>
              </p:cNvGrpSpPr>
              <p:nvPr/>
            </p:nvGrpSpPr>
            <p:grpSpPr bwMode="auto">
              <a:xfrm>
                <a:off x="209" y="2564"/>
                <a:ext cx="5253" cy="624"/>
                <a:chOff x="209" y="2575"/>
                <a:chExt cx="5253" cy="624"/>
              </a:xfrm>
            </p:grpSpPr>
            <p:sp>
              <p:nvSpPr>
                <p:cNvPr id="146449" name="Text Box 13"/>
                <p:cNvSpPr txBox="1">
                  <a:spLocks noChangeArrowheads="1"/>
                </p:cNvSpPr>
                <p:nvPr/>
              </p:nvSpPr>
              <p:spPr bwMode="auto">
                <a:xfrm>
                  <a:off x="209" y="2575"/>
                  <a:ext cx="525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latin typeface="Times"/>
                      <a:cs typeface="Times"/>
                    </a:rPr>
                    <a:t>Step 3: (a) Construct the </a:t>
                  </a:r>
                  <a:r>
                    <a:rPr lang="en-US" i="1">
                      <a:solidFill>
                        <a:schemeClr val="hlink"/>
                      </a:solidFill>
                      <a:latin typeface="Times"/>
                      <a:cs typeface="Times"/>
                    </a:rPr>
                    <a:t>testing tree</a:t>
                  </a:r>
                  <a:r>
                    <a:rPr lang="en-US" i="1">
                      <a:latin typeface="Times"/>
                      <a:cs typeface="Times"/>
                    </a:rPr>
                    <a:t> for M and (b) generate the transition cover set </a:t>
                  </a:r>
                  <a:r>
                    <a:rPr lang="en-US" i="1">
                      <a:solidFill>
                        <a:schemeClr val="hlink"/>
                      </a:solidFill>
                      <a:latin typeface="Times"/>
                      <a:cs typeface="Times"/>
                    </a:rPr>
                    <a:t>P</a:t>
                  </a:r>
                  <a:r>
                    <a:rPr lang="en-US" i="1">
                      <a:latin typeface="Times"/>
                      <a:cs typeface="Times"/>
                    </a:rPr>
                    <a:t> from the testing tree.</a:t>
                  </a:r>
                </a:p>
              </p:txBody>
            </p:sp>
            <p:grpSp>
              <p:nvGrpSpPr>
                <p:cNvPr id="146450" name="Group 14"/>
                <p:cNvGrpSpPr>
                  <a:grpSpLocks/>
                </p:cNvGrpSpPr>
                <p:nvPr/>
              </p:nvGrpSpPr>
              <p:grpSpPr bwMode="auto">
                <a:xfrm>
                  <a:off x="3968" y="2752"/>
                  <a:ext cx="1278" cy="333"/>
                  <a:chOff x="4203" y="1891"/>
                  <a:chExt cx="1278" cy="333"/>
                </a:xfrm>
              </p:grpSpPr>
              <p:sp>
                <p:nvSpPr>
                  <p:cNvPr id="146451" name="Text Box 15"/>
                  <p:cNvSpPr txBox="1">
                    <a:spLocks noChangeArrowheads="1"/>
                  </p:cNvSpPr>
                  <p:nvPr/>
                </p:nvSpPr>
                <p:spPr bwMode="auto">
                  <a:xfrm>
                    <a:off x="5051" y="1891"/>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Done</a:t>
                    </a:r>
                    <a:endParaRPr lang="en-US">
                      <a:latin typeface="Times"/>
                      <a:cs typeface="Times"/>
                    </a:endParaRPr>
                  </a:p>
                </p:txBody>
              </p:sp>
              <p:sp>
                <p:nvSpPr>
                  <p:cNvPr id="146452" name="Line 16"/>
                  <p:cNvSpPr>
                    <a:spLocks noChangeShapeType="1"/>
                  </p:cNvSpPr>
                  <p:nvPr/>
                </p:nvSpPr>
                <p:spPr bwMode="auto">
                  <a:xfrm flipH="1">
                    <a:off x="4203" y="2089"/>
                    <a:ext cx="6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grpSp>
          <p:nvGrpSpPr>
            <p:cNvPr id="146442" name="Group 17"/>
            <p:cNvGrpSpPr>
              <a:grpSpLocks/>
            </p:cNvGrpSpPr>
            <p:nvPr/>
          </p:nvGrpSpPr>
          <p:grpSpPr bwMode="auto">
            <a:xfrm>
              <a:off x="209" y="3170"/>
              <a:ext cx="5039" cy="357"/>
              <a:chOff x="209" y="3170"/>
              <a:chExt cx="5039" cy="357"/>
            </a:xfrm>
          </p:grpSpPr>
          <p:sp>
            <p:nvSpPr>
              <p:cNvPr id="146443" name="Text Box 18"/>
              <p:cNvSpPr txBox="1">
                <a:spLocks noChangeArrowheads="1"/>
              </p:cNvSpPr>
              <p:nvPr/>
            </p:nvSpPr>
            <p:spPr bwMode="auto">
              <a:xfrm>
                <a:off x="209" y="3170"/>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4: Construct set </a:t>
                </a:r>
                <a:r>
                  <a:rPr lang="en-US">
                    <a:solidFill>
                      <a:schemeClr val="hlink"/>
                    </a:solidFill>
                    <a:latin typeface="Times"/>
                    <a:cs typeface="Times"/>
                  </a:rPr>
                  <a:t>Z</a:t>
                </a:r>
                <a:r>
                  <a:rPr lang="en-US">
                    <a:latin typeface="Times"/>
                    <a:cs typeface="Times"/>
                  </a:rPr>
                  <a:t> from W and m.</a:t>
                </a:r>
              </a:p>
            </p:txBody>
          </p:sp>
          <p:grpSp>
            <p:nvGrpSpPr>
              <p:cNvPr id="146444" name="Group 19"/>
              <p:cNvGrpSpPr>
                <a:grpSpLocks/>
              </p:cNvGrpSpPr>
              <p:nvPr/>
            </p:nvGrpSpPr>
            <p:grpSpPr bwMode="auto">
              <a:xfrm>
                <a:off x="3140" y="3194"/>
                <a:ext cx="916" cy="333"/>
                <a:chOff x="3349" y="3150"/>
                <a:chExt cx="916" cy="333"/>
              </a:xfrm>
            </p:grpSpPr>
            <p:sp>
              <p:nvSpPr>
                <p:cNvPr id="146445" name="Text Box 20"/>
                <p:cNvSpPr txBox="1">
                  <a:spLocks noChangeArrowheads="1"/>
                </p:cNvSpPr>
                <p:nvPr/>
              </p:nvSpPr>
              <p:spPr bwMode="auto">
                <a:xfrm>
                  <a:off x="3835" y="3150"/>
                  <a:ext cx="43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Done</a:t>
                  </a:r>
                </a:p>
              </p:txBody>
            </p:sp>
            <p:sp>
              <p:nvSpPr>
                <p:cNvPr id="146446" name="Line 21"/>
                <p:cNvSpPr>
                  <a:spLocks noChangeShapeType="1"/>
                </p:cNvSpPr>
                <p:nvPr/>
              </p:nvSpPr>
              <p:spPr bwMode="auto">
                <a:xfrm flipH="1">
                  <a:off x="3349" y="3348"/>
                  <a:ext cx="42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grpSp>
      <p:grpSp>
        <p:nvGrpSpPr>
          <p:cNvPr id="11" name="Group 26"/>
          <p:cNvGrpSpPr>
            <a:grpSpLocks/>
          </p:cNvGrpSpPr>
          <p:nvPr/>
        </p:nvGrpSpPr>
        <p:grpSpPr bwMode="auto">
          <a:xfrm>
            <a:off x="344488" y="5071206"/>
            <a:ext cx="8666030" cy="539751"/>
            <a:chOff x="209" y="3565"/>
            <a:chExt cx="5039" cy="340"/>
          </a:xfrm>
        </p:grpSpPr>
        <p:sp>
          <p:nvSpPr>
            <p:cNvPr id="146437" name="Text Box 3"/>
            <p:cNvSpPr txBox="1">
              <a:spLocks noChangeArrowheads="1"/>
            </p:cNvSpPr>
            <p:nvPr/>
          </p:nvSpPr>
          <p:spPr bwMode="auto">
            <a:xfrm>
              <a:off x="209" y="3572"/>
              <a:ext cx="503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Step 5: Desired </a:t>
              </a:r>
              <a:r>
                <a:rPr lang="en-US">
                  <a:solidFill>
                    <a:schemeClr val="hlink"/>
                  </a:solidFill>
                  <a:latin typeface="Times"/>
                  <a:cs typeface="Times"/>
                </a:rPr>
                <a:t>test set=P.Z</a:t>
              </a:r>
              <a:endParaRPr lang="en-US">
                <a:latin typeface="Times"/>
                <a:cs typeface="Times"/>
              </a:endParaRPr>
            </a:p>
          </p:txBody>
        </p:sp>
        <p:grpSp>
          <p:nvGrpSpPr>
            <p:cNvPr id="146438" name="Group 25"/>
            <p:cNvGrpSpPr>
              <a:grpSpLocks/>
            </p:cNvGrpSpPr>
            <p:nvPr/>
          </p:nvGrpSpPr>
          <p:grpSpPr bwMode="auto">
            <a:xfrm>
              <a:off x="2411" y="3565"/>
              <a:ext cx="769" cy="333"/>
              <a:chOff x="2411" y="3565"/>
              <a:chExt cx="769" cy="333"/>
            </a:xfrm>
          </p:grpSpPr>
          <p:sp>
            <p:nvSpPr>
              <p:cNvPr id="146439" name="Text Box 23"/>
              <p:cNvSpPr txBox="1">
                <a:spLocks noChangeArrowheads="1"/>
              </p:cNvSpPr>
              <p:nvPr/>
            </p:nvSpPr>
            <p:spPr bwMode="auto">
              <a:xfrm>
                <a:off x="2767" y="3565"/>
                <a:ext cx="41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a:cs typeface="Times"/>
                  </a:rPr>
                  <a:t>Next</a:t>
                </a:r>
              </a:p>
            </p:txBody>
          </p:sp>
          <p:sp>
            <p:nvSpPr>
              <p:cNvPr id="146440" name="Line 24"/>
              <p:cNvSpPr>
                <a:spLocks noChangeShapeType="1"/>
              </p:cNvSpPr>
              <p:nvPr/>
            </p:nvSpPr>
            <p:spPr bwMode="auto">
              <a:xfrm flipH="1">
                <a:off x="2411" y="3801"/>
                <a:ext cx="266"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a:lnSpc>
                    <a:spcPts val="3600"/>
                  </a:lnSpc>
                </a:pPr>
                <a:endParaRPr lang="en-US">
                  <a:latin typeface="Times"/>
                  <a:cs typeface="Times"/>
                </a:endParaRPr>
              </a:p>
            </p:txBody>
          </p:sp>
        </p:grpSp>
      </p:grpSp>
    </p:spTree>
    <p:extLst>
      <p:ext uri="{BB962C8B-B14F-4D97-AF65-F5344CB8AC3E}">
        <p14:creationId xmlns:p14="http://schemas.microsoft.com/office/powerpoint/2010/main" val="554579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z="2400" dirty="0">
                <a:solidFill>
                  <a:schemeClr val="tx1"/>
                </a:solidFill>
                <a:latin typeface="Tahoma" charset="0"/>
              </a:rPr>
              <a:t>Step 5: Desired </a:t>
            </a:r>
            <a:r>
              <a:rPr lang="en-US" sz="2400" dirty="0">
                <a:solidFill>
                  <a:schemeClr val="hlink"/>
                </a:solidFill>
                <a:latin typeface="Tahoma" charset="0"/>
              </a:rPr>
              <a:t>test set=P.Z</a:t>
            </a:r>
            <a:endParaRPr lang="en-US" sz="2000" dirty="0">
              <a:solidFill>
                <a:schemeClr val="tx1"/>
              </a:solidFill>
              <a:latin typeface="Tahoma" charset="0"/>
            </a:endParaRPr>
          </a:p>
        </p:txBody>
      </p:sp>
      <p:sp>
        <p:nvSpPr>
          <p:cNvPr id="900100" name="Text Box 4"/>
          <p:cNvSpPr txBox="1">
            <a:spLocks noChangeArrowheads="1"/>
          </p:cNvSpPr>
          <p:nvPr/>
        </p:nvSpPr>
        <p:spPr bwMode="auto">
          <a:xfrm>
            <a:off x="488504" y="1412776"/>
            <a:ext cx="8666031"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The test inputs based on the given FSM M can now be derived as:</a:t>
            </a:r>
          </a:p>
          <a:p>
            <a:pPr>
              <a:lnSpc>
                <a:spcPts val="3600"/>
              </a:lnSpc>
            </a:pPr>
            <a:r>
              <a:rPr lang="en-US" dirty="0">
                <a:solidFill>
                  <a:schemeClr val="hlink"/>
                </a:solidFill>
                <a:latin typeface="Times"/>
                <a:cs typeface="Times"/>
              </a:rPr>
              <a:t>	T=P.Z</a:t>
            </a:r>
          </a:p>
        </p:txBody>
      </p:sp>
      <p:sp>
        <p:nvSpPr>
          <p:cNvPr id="900102" name="Text Box 6"/>
          <p:cNvSpPr txBox="1">
            <a:spLocks noChangeArrowheads="1"/>
          </p:cNvSpPr>
          <p:nvPr/>
        </p:nvSpPr>
        <p:spPr bwMode="auto">
          <a:xfrm>
            <a:off x="488504" y="2497039"/>
            <a:ext cx="866603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Do the following to test the implementation:</a:t>
            </a:r>
            <a:endParaRPr lang="en-US" sz="2400">
              <a:solidFill>
                <a:schemeClr val="hlink"/>
              </a:solidFill>
              <a:latin typeface="Times"/>
              <a:cs typeface="Times"/>
            </a:endParaRPr>
          </a:p>
        </p:txBody>
      </p:sp>
      <p:sp>
        <p:nvSpPr>
          <p:cNvPr id="900103" name="Text Box 7"/>
          <p:cNvSpPr txBox="1">
            <a:spLocks noChangeArrowheads="1"/>
          </p:cNvSpPr>
          <p:nvPr/>
        </p:nvSpPr>
        <p:spPr bwMode="auto">
          <a:xfrm>
            <a:off x="488504" y="3117752"/>
            <a:ext cx="8666031" cy="31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AutoNum type="arabicPeriod"/>
            </a:pPr>
            <a:r>
              <a:rPr lang="en-US" dirty="0">
                <a:latin typeface="Times"/>
                <a:cs typeface="Times"/>
              </a:rPr>
              <a:t>Find the expected response to each element of T</a:t>
            </a:r>
            <a:r>
              <a:rPr lang="en-US" dirty="0" smtClean="0">
                <a:latin typeface="Times"/>
                <a:cs typeface="Times"/>
              </a:rPr>
              <a:t>.</a:t>
            </a:r>
            <a:endParaRPr lang="en-US" dirty="0">
              <a:latin typeface="Times"/>
              <a:cs typeface="Times"/>
            </a:endParaRPr>
          </a:p>
          <a:p>
            <a:pPr>
              <a:lnSpc>
                <a:spcPts val="3600"/>
              </a:lnSpc>
              <a:buFont typeface="Arial" charset="0"/>
              <a:buAutoNum type="arabicPeriod"/>
            </a:pPr>
            <a:r>
              <a:rPr lang="en-US" dirty="0">
                <a:latin typeface="Times"/>
                <a:cs typeface="Times"/>
              </a:rPr>
              <a:t>Generate test cases for the application. Note that even though the application is modeled by M, there might be variables to be set before it can be exercised with elements of T</a:t>
            </a:r>
            <a:r>
              <a:rPr lang="en-US" dirty="0" smtClean="0">
                <a:latin typeface="Times"/>
                <a:cs typeface="Times"/>
              </a:rPr>
              <a:t>.</a:t>
            </a:r>
            <a:endParaRPr lang="en-US" dirty="0">
              <a:latin typeface="Times"/>
              <a:cs typeface="Times"/>
            </a:endParaRPr>
          </a:p>
          <a:p>
            <a:pPr>
              <a:lnSpc>
                <a:spcPts val="3600"/>
              </a:lnSpc>
              <a:buFont typeface="Arial" charset="0"/>
              <a:buAutoNum type="arabicPeriod"/>
            </a:pPr>
            <a:r>
              <a:rPr lang="en-US" dirty="0">
                <a:latin typeface="Times"/>
                <a:cs typeface="Times"/>
              </a:rPr>
              <a:t>Execute the application and check if the response matches. Reset the application to the initial state after each test.</a:t>
            </a:r>
            <a:endParaRPr lang="en-US" sz="2400" dirty="0">
              <a:solidFill>
                <a:schemeClr val="hlink"/>
              </a:solidFill>
              <a:latin typeface="Times"/>
              <a:cs typeface="Times"/>
            </a:endParaRPr>
          </a:p>
        </p:txBody>
      </p:sp>
    </p:spTree>
    <p:extLst>
      <p:ext uri="{BB962C8B-B14F-4D97-AF65-F5344CB8AC3E}">
        <p14:creationId xmlns:p14="http://schemas.microsoft.com/office/powerpoint/2010/main" val="3107501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0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0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0" grpId="0"/>
      <p:bldP spid="900102" grpId="0"/>
      <p:bldP spid="900103"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2400" dirty="0">
                <a:solidFill>
                  <a:schemeClr val="tx1"/>
                </a:solidFill>
                <a:latin typeface="Tahoma" charset="0"/>
              </a:rPr>
              <a:t>Example 1: Testing an erroneous application</a:t>
            </a:r>
            <a:endParaRPr lang="en-US" sz="2000" dirty="0">
              <a:solidFill>
                <a:schemeClr val="tx1"/>
              </a:solidFill>
              <a:latin typeface="Tahoma" charset="0"/>
            </a:endParaRPr>
          </a:p>
        </p:txBody>
      </p:sp>
      <p:grpSp>
        <p:nvGrpSpPr>
          <p:cNvPr id="2" name="Group 30"/>
          <p:cNvGrpSpPr>
            <a:grpSpLocks/>
          </p:cNvGrpSpPr>
          <p:nvPr/>
        </p:nvGrpSpPr>
        <p:grpSpPr bwMode="auto">
          <a:xfrm>
            <a:off x="1592528" y="1004889"/>
            <a:ext cx="7291916" cy="5573713"/>
            <a:chOff x="1025" y="643"/>
            <a:chExt cx="4240" cy="3511"/>
          </a:xfrm>
        </p:grpSpPr>
        <p:grpSp>
          <p:nvGrpSpPr>
            <p:cNvPr id="150546" name="Group 20"/>
            <p:cNvGrpSpPr>
              <a:grpSpLocks/>
            </p:cNvGrpSpPr>
            <p:nvPr/>
          </p:nvGrpSpPr>
          <p:grpSpPr bwMode="auto">
            <a:xfrm>
              <a:off x="1025" y="643"/>
              <a:ext cx="4240" cy="3511"/>
              <a:chOff x="1025" y="643"/>
              <a:chExt cx="4240" cy="3511"/>
            </a:xfrm>
          </p:grpSpPr>
          <p:grpSp>
            <p:nvGrpSpPr>
              <p:cNvPr id="150548" name="Group 17"/>
              <p:cNvGrpSpPr>
                <a:grpSpLocks/>
              </p:cNvGrpSpPr>
              <p:nvPr/>
            </p:nvGrpSpPr>
            <p:grpSpPr bwMode="auto">
              <a:xfrm>
                <a:off x="1025" y="643"/>
                <a:ext cx="4240" cy="3323"/>
                <a:chOff x="1025" y="643"/>
                <a:chExt cx="4240" cy="3323"/>
              </a:xfrm>
            </p:grpSpPr>
            <p:pic>
              <p:nvPicPr>
                <p:cNvPr id="150551" name="Picture 6" descr="error-fs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 y="878"/>
                  <a:ext cx="4011" cy="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0552" name="Group 11"/>
                <p:cNvGrpSpPr>
                  <a:grpSpLocks/>
                </p:cNvGrpSpPr>
                <p:nvPr/>
              </p:nvGrpSpPr>
              <p:grpSpPr bwMode="auto">
                <a:xfrm>
                  <a:off x="3904" y="643"/>
                  <a:ext cx="1361" cy="403"/>
                  <a:chOff x="3765" y="717"/>
                  <a:chExt cx="1361" cy="403"/>
                </a:xfrm>
              </p:grpSpPr>
              <p:sp>
                <p:nvSpPr>
                  <p:cNvPr id="150553" name="Text Box 9"/>
                  <p:cNvSpPr txBox="1">
                    <a:spLocks noChangeArrowheads="1"/>
                  </p:cNvSpPr>
                  <p:nvPr/>
                </p:nvSpPr>
                <p:spPr bwMode="auto">
                  <a:xfrm>
                    <a:off x="4070" y="717"/>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Correct design</a:t>
                    </a:r>
                  </a:p>
                </p:txBody>
              </p:sp>
              <p:sp>
                <p:nvSpPr>
                  <p:cNvPr id="150554" name="Line 10"/>
                  <p:cNvSpPr>
                    <a:spLocks noChangeShapeType="1"/>
                  </p:cNvSpPr>
                  <p:nvPr/>
                </p:nvSpPr>
                <p:spPr bwMode="auto">
                  <a:xfrm flipH="1">
                    <a:off x="3765" y="960"/>
                    <a:ext cx="352" cy="16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0549" name="Text Box 18"/>
              <p:cNvSpPr txBox="1">
                <a:spLocks noChangeArrowheads="1"/>
              </p:cNvSpPr>
              <p:nvPr/>
            </p:nvSpPr>
            <p:spPr bwMode="auto">
              <a:xfrm>
                <a:off x="1989" y="3902"/>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M1</a:t>
                </a:r>
              </a:p>
            </p:txBody>
          </p:sp>
          <p:sp>
            <p:nvSpPr>
              <p:cNvPr id="150550" name="Text Box 19"/>
              <p:cNvSpPr txBox="1">
                <a:spLocks noChangeArrowheads="1"/>
              </p:cNvSpPr>
              <p:nvPr/>
            </p:nvSpPr>
            <p:spPr bwMode="auto">
              <a:xfrm>
                <a:off x="3814" y="3902"/>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M2</a:t>
                </a:r>
              </a:p>
            </p:txBody>
          </p:sp>
        </p:grpSp>
        <p:sp>
          <p:nvSpPr>
            <p:cNvPr id="150547" name="Text Box 29"/>
            <p:cNvSpPr txBox="1">
              <a:spLocks noChangeArrowheads="1"/>
            </p:cNvSpPr>
            <p:nvPr/>
          </p:nvSpPr>
          <p:spPr bwMode="auto">
            <a:xfrm>
              <a:off x="1745" y="1283"/>
              <a:ext cx="2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a:t>
              </a:r>
            </a:p>
          </p:txBody>
        </p:sp>
      </p:grpSp>
      <p:grpSp>
        <p:nvGrpSpPr>
          <p:cNvPr id="6" name="Group 34"/>
          <p:cNvGrpSpPr>
            <a:grpSpLocks/>
          </p:cNvGrpSpPr>
          <p:nvPr/>
        </p:nvGrpSpPr>
        <p:grpSpPr bwMode="auto">
          <a:xfrm>
            <a:off x="344488" y="1822450"/>
            <a:ext cx="9271397" cy="4241800"/>
            <a:chOff x="166" y="1148"/>
            <a:chExt cx="5391" cy="2672"/>
          </a:xfrm>
        </p:grpSpPr>
        <p:sp>
          <p:nvSpPr>
            <p:cNvPr id="150541" name="Text Box 7"/>
            <p:cNvSpPr txBox="1">
              <a:spLocks noChangeArrowheads="1"/>
            </p:cNvSpPr>
            <p:nvPr/>
          </p:nvSpPr>
          <p:spPr bwMode="auto">
            <a:xfrm>
              <a:off x="210" y="2142"/>
              <a:ext cx="8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t1=</a:t>
              </a:r>
              <a:r>
                <a:rPr lang="en-US" dirty="0" err="1"/>
                <a:t>baaaaaa</a:t>
              </a:r>
              <a:endParaRPr lang="en-US" dirty="0"/>
            </a:p>
          </p:txBody>
        </p:sp>
        <p:sp>
          <p:nvSpPr>
            <p:cNvPr id="150542" name="Line 13"/>
            <p:cNvSpPr>
              <a:spLocks noChangeShapeType="1"/>
            </p:cNvSpPr>
            <p:nvPr/>
          </p:nvSpPr>
          <p:spPr bwMode="auto">
            <a:xfrm>
              <a:off x="514" y="1845"/>
              <a:ext cx="117" cy="299"/>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0543" name="Text Box 21"/>
            <p:cNvSpPr txBox="1">
              <a:spLocks noChangeArrowheads="1"/>
            </p:cNvSpPr>
            <p:nvPr/>
          </p:nvSpPr>
          <p:spPr bwMode="auto">
            <a:xfrm>
              <a:off x="166" y="3569"/>
              <a:ext cx="141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M1(t1)=1101001</a:t>
              </a:r>
            </a:p>
          </p:txBody>
        </p:sp>
        <p:sp>
          <p:nvSpPr>
            <p:cNvPr id="150544" name="Line 22"/>
            <p:cNvSpPr>
              <a:spLocks noChangeShapeType="1"/>
            </p:cNvSpPr>
            <p:nvPr/>
          </p:nvSpPr>
          <p:spPr bwMode="auto">
            <a:xfrm>
              <a:off x="683" y="2507"/>
              <a:ext cx="10" cy="93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0545" name="Text Box 24"/>
            <p:cNvSpPr txBox="1">
              <a:spLocks noChangeArrowheads="1"/>
            </p:cNvSpPr>
            <p:nvPr/>
          </p:nvSpPr>
          <p:spPr bwMode="auto">
            <a:xfrm>
              <a:off x="3990" y="1148"/>
              <a:ext cx="156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M(t1)=1101001</a:t>
              </a:r>
            </a:p>
          </p:txBody>
        </p:sp>
      </p:grpSp>
      <p:grpSp>
        <p:nvGrpSpPr>
          <p:cNvPr id="7" name="Group 35"/>
          <p:cNvGrpSpPr>
            <a:grpSpLocks/>
          </p:cNvGrpSpPr>
          <p:nvPr/>
        </p:nvGrpSpPr>
        <p:grpSpPr bwMode="auto">
          <a:xfrm>
            <a:off x="933848" y="2363788"/>
            <a:ext cx="8838009" cy="3646488"/>
            <a:chOff x="543" y="1489"/>
            <a:chExt cx="5139" cy="2297"/>
          </a:xfrm>
        </p:grpSpPr>
        <p:grpSp>
          <p:nvGrpSpPr>
            <p:cNvPr id="150535" name="Group 16"/>
            <p:cNvGrpSpPr>
              <a:grpSpLocks/>
            </p:cNvGrpSpPr>
            <p:nvPr/>
          </p:nvGrpSpPr>
          <p:grpSpPr bwMode="auto">
            <a:xfrm>
              <a:off x="543" y="1835"/>
              <a:ext cx="4829" cy="569"/>
              <a:chOff x="543" y="1857"/>
              <a:chExt cx="4829" cy="569"/>
            </a:xfrm>
          </p:grpSpPr>
          <p:sp>
            <p:nvSpPr>
              <p:cNvPr id="150539" name="Text Box 8"/>
              <p:cNvSpPr txBox="1">
                <a:spLocks noChangeArrowheads="1"/>
              </p:cNvSpPr>
              <p:nvPr/>
            </p:nvSpPr>
            <p:spPr bwMode="auto">
              <a:xfrm>
                <a:off x="4625" y="2174"/>
                <a:ext cx="7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t2=baaba</a:t>
                </a:r>
              </a:p>
            </p:txBody>
          </p:sp>
          <p:sp>
            <p:nvSpPr>
              <p:cNvPr id="150540" name="Line 15"/>
              <p:cNvSpPr>
                <a:spLocks noChangeShapeType="1"/>
              </p:cNvSpPr>
              <p:nvPr/>
            </p:nvSpPr>
            <p:spPr bwMode="auto">
              <a:xfrm>
                <a:off x="543" y="1857"/>
                <a:ext cx="4021" cy="43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0536" name="Text Box 28"/>
            <p:cNvSpPr txBox="1">
              <a:spLocks noChangeArrowheads="1"/>
            </p:cNvSpPr>
            <p:nvPr/>
          </p:nvSpPr>
          <p:spPr bwMode="auto">
            <a:xfrm>
              <a:off x="4617" y="3534"/>
              <a:ext cx="10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M2(t2)=11001</a:t>
              </a:r>
            </a:p>
          </p:txBody>
        </p:sp>
        <p:sp>
          <p:nvSpPr>
            <p:cNvPr id="150537" name="Line 31"/>
            <p:cNvSpPr>
              <a:spLocks noChangeShapeType="1"/>
            </p:cNvSpPr>
            <p:nvPr/>
          </p:nvSpPr>
          <p:spPr bwMode="auto">
            <a:xfrm>
              <a:off x="5184" y="2421"/>
              <a:ext cx="0" cy="112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0538" name="Text Box 25"/>
            <p:cNvSpPr txBox="1">
              <a:spLocks noChangeArrowheads="1"/>
            </p:cNvSpPr>
            <p:nvPr/>
          </p:nvSpPr>
          <p:spPr bwMode="auto">
            <a:xfrm>
              <a:off x="3990" y="1489"/>
              <a:ext cx="156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M(t2)=11011</a:t>
              </a:r>
            </a:p>
          </p:txBody>
        </p:sp>
      </p:grpSp>
      <p:sp>
        <p:nvSpPr>
          <p:cNvPr id="902156" name="Text Box 12"/>
          <p:cNvSpPr txBox="1">
            <a:spLocks noChangeArrowheads="1"/>
          </p:cNvSpPr>
          <p:nvPr/>
        </p:nvSpPr>
        <p:spPr bwMode="auto">
          <a:xfrm>
            <a:off x="6225" y="2132856"/>
            <a:ext cx="184778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Error revealing </a:t>
            </a:r>
          </a:p>
          <a:p>
            <a:r>
              <a:rPr lang="en-US" dirty="0"/>
              <a:t>test cases</a:t>
            </a:r>
          </a:p>
        </p:txBody>
      </p:sp>
    </p:spTree>
    <p:extLst>
      <p:ext uri="{BB962C8B-B14F-4D97-AF65-F5344CB8AC3E}">
        <p14:creationId xmlns:p14="http://schemas.microsoft.com/office/powerpoint/2010/main" val="4289688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2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6"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2400">
                <a:solidFill>
                  <a:schemeClr val="tx1"/>
                </a:solidFill>
                <a:latin typeface="Tahoma" charset="0"/>
              </a:rPr>
              <a:t>Example 2: Extra state. N=5, m=6.</a:t>
            </a:r>
            <a:endParaRPr lang="en-US" sz="2000">
              <a:solidFill>
                <a:schemeClr val="tx1"/>
              </a:solidFill>
              <a:latin typeface="Tahoma" charset="0"/>
            </a:endParaRPr>
          </a:p>
        </p:txBody>
      </p:sp>
      <p:grpSp>
        <p:nvGrpSpPr>
          <p:cNvPr id="2" name="Group 30"/>
          <p:cNvGrpSpPr>
            <a:grpSpLocks/>
          </p:cNvGrpSpPr>
          <p:nvPr/>
        </p:nvGrpSpPr>
        <p:grpSpPr bwMode="auto">
          <a:xfrm>
            <a:off x="1406790" y="2039938"/>
            <a:ext cx="6686550" cy="3125788"/>
            <a:chOff x="946" y="1445"/>
            <a:chExt cx="3888" cy="1969"/>
          </a:xfrm>
        </p:grpSpPr>
        <p:pic>
          <p:nvPicPr>
            <p:cNvPr id="152581" name="Picture 27" descr="extra-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 y="1445"/>
              <a:ext cx="388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 Box 28"/>
            <p:cNvSpPr txBox="1">
              <a:spLocks noChangeArrowheads="1"/>
            </p:cNvSpPr>
            <p:nvPr/>
          </p:nvSpPr>
          <p:spPr bwMode="auto">
            <a:xfrm>
              <a:off x="1765" y="3162"/>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M1</a:t>
              </a:r>
            </a:p>
          </p:txBody>
        </p:sp>
        <p:sp>
          <p:nvSpPr>
            <p:cNvPr id="152583" name="Text Box 29"/>
            <p:cNvSpPr txBox="1">
              <a:spLocks noChangeArrowheads="1"/>
            </p:cNvSpPr>
            <p:nvPr/>
          </p:nvSpPr>
          <p:spPr bwMode="auto">
            <a:xfrm>
              <a:off x="3685" y="3162"/>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M2</a:t>
              </a:r>
            </a:p>
          </p:txBody>
        </p:sp>
      </p:grpSp>
      <p:sp>
        <p:nvSpPr>
          <p:cNvPr id="906271" name="Text Box 31"/>
          <p:cNvSpPr txBox="1">
            <a:spLocks noChangeArrowheads="1"/>
          </p:cNvSpPr>
          <p:nvPr/>
        </p:nvSpPr>
        <p:spPr bwMode="auto">
          <a:xfrm>
            <a:off x="1098948" y="5384800"/>
            <a:ext cx="730051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t1=baaba 	M(t1)=11011 	M1(t1)=11001</a:t>
            </a:r>
          </a:p>
          <a:p>
            <a:pPr>
              <a:spcBef>
                <a:spcPct val="50000"/>
              </a:spcBef>
            </a:pPr>
            <a:r>
              <a:rPr lang="en-US"/>
              <a:t>t2=baaa 	M(t2)=1101 	M2(t2)=1100</a:t>
            </a:r>
          </a:p>
        </p:txBody>
      </p:sp>
    </p:spTree>
    <p:extLst>
      <p:ext uri="{BB962C8B-B14F-4D97-AF65-F5344CB8AC3E}">
        <p14:creationId xmlns:p14="http://schemas.microsoft.com/office/powerpoint/2010/main" val="7997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6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71"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z="2400" dirty="0">
                <a:solidFill>
                  <a:schemeClr val="tx1"/>
                </a:solidFill>
                <a:latin typeface="Tahoma" charset="0"/>
              </a:rPr>
              <a:t>Error detection process: in-class discussion</a:t>
            </a:r>
            <a:endParaRPr lang="en-US" sz="2000" dirty="0">
              <a:solidFill>
                <a:schemeClr val="tx1"/>
              </a:solidFill>
              <a:latin typeface="Tahoma" charset="0"/>
            </a:endParaRPr>
          </a:p>
        </p:txBody>
      </p:sp>
      <p:sp>
        <p:nvSpPr>
          <p:cNvPr id="904219" name="Text Box 27"/>
          <p:cNvSpPr txBox="1">
            <a:spLocks noChangeArrowheads="1"/>
          </p:cNvSpPr>
          <p:nvPr/>
        </p:nvSpPr>
        <p:spPr bwMode="auto">
          <a:xfrm>
            <a:off x="704528" y="1124744"/>
            <a:ext cx="807098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Given m=n, each test case</a:t>
            </a:r>
            <a:r>
              <a:rPr lang="en-US" dirty="0">
                <a:solidFill>
                  <a:srgbClr val="FF0000"/>
                </a:solidFill>
                <a:latin typeface="Times New Roman"/>
                <a:cs typeface="Times New Roman"/>
              </a:rPr>
              <a:t>  t </a:t>
            </a:r>
            <a:r>
              <a:rPr lang="en-US" dirty="0">
                <a:latin typeface="Times New Roman"/>
                <a:cs typeface="Times New Roman"/>
              </a:rPr>
              <a:t>is of the form </a:t>
            </a:r>
            <a:r>
              <a:rPr lang="en-US" dirty="0" err="1">
                <a:solidFill>
                  <a:schemeClr val="hlink"/>
                </a:solidFill>
                <a:latin typeface="Times New Roman"/>
                <a:cs typeface="Times New Roman"/>
              </a:rPr>
              <a:t>r.s</a:t>
            </a:r>
            <a:r>
              <a:rPr lang="en-US" dirty="0">
                <a:latin typeface="Times New Roman"/>
                <a:cs typeface="Times New Roman"/>
              </a:rPr>
              <a:t> where r is in P and s in W. r moves the application from initial state q0 to state </a:t>
            </a:r>
            <a:r>
              <a:rPr lang="en-US" dirty="0" err="1">
                <a:latin typeface="Times New Roman"/>
                <a:cs typeface="Times New Roman"/>
              </a:rPr>
              <a:t>qj</a:t>
            </a:r>
            <a:r>
              <a:rPr lang="en-US" dirty="0">
                <a:latin typeface="Times New Roman"/>
                <a:cs typeface="Times New Roman"/>
              </a:rPr>
              <a:t>. Then, s=as</a:t>
            </a:r>
            <a:r>
              <a:rPr lang="ja-JP" altLang="en-US" dirty="0">
                <a:latin typeface="Times New Roman"/>
                <a:cs typeface="Times New Roman"/>
              </a:rPr>
              <a:t>’</a:t>
            </a:r>
            <a:r>
              <a:rPr lang="en-US" altLang="ja-JP" dirty="0">
                <a:latin typeface="Times New Roman"/>
                <a:cs typeface="Times New Roman"/>
              </a:rPr>
              <a:t> takes it from qi to state </a:t>
            </a:r>
            <a:r>
              <a:rPr lang="en-US" altLang="ja-JP" dirty="0" err="1">
                <a:latin typeface="Times New Roman"/>
                <a:cs typeface="Times New Roman"/>
              </a:rPr>
              <a:t>qj</a:t>
            </a:r>
            <a:r>
              <a:rPr lang="en-US" altLang="ja-JP" dirty="0">
                <a:latin typeface="Times New Roman"/>
                <a:cs typeface="Times New Roman"/>
              </a:rPr>
              <a:t> or </a:t>
            </a:r>
            <a:r>
              <a:rPr lang="en-US" altLang="ja-JP" dirty="0" err="1">
                <a:latin typeface="Times New Roman"/>
                <a:cs typeface="Times New Roman"/>
              </a:rPr>
              <a:t>qj</a:t>
            </a:r>
            <a:r>
              <a:rPr lang="ja-JP" altLang="en-US" dirty="0">
                <a:latin typeface="Times New Roman"/>
                <a:cs typeface="Times New Roman"/>
              </a:rPr>
              <a:t>’</a:t>
            </a:r>
            <a:r>
              <a:rPr lang="en-US" altLang="ja-JP" dirty="0">
                <a:latin typeface="Times New Roman"/>
                <a:cs typeface="Times New Roman"/>
              </a:rPr>
              <a:t>. </a:t>
            </a:r>
            <a:endParaRPr lang="en-US" dirty="0">
              <a:latin typeface="Times New Roman"/>
              <a:cs typeface="Times New Roman"/>
            </a:endParaRPr>
          </a:p>
        </p:txBody>
      </p:sp>
      <p:pic>
        <p:nvPicPr>
          <p:cNvPr id="904220" name="Picture 28" descr="pw-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510" y="2651720"/>
            <a:ext cx="5448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8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4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19"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4294967295"/>
          </p:nvPr>
        </p:nvSpPr>
        <p:spPr>
          <a:xfrm>
            <a:off x="747911" y="2914650"/>
            <a:ext cx="8420100" cy="931863"/>
          </a:xfr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5.7 The </a:t>
            </a:r>
            <a:r>
              <a:rPr lang="en-US" sz="2800" dirty="0">
                <a:solidFill>
                  <a:schemeClr val="folHlink"/>
                </a:solidFill>
                <a:latin typeface="Century Gothic" charset="0"/>
                <a:ea typeface="Osaka" charset="0"/>
                <a:cs typeface="Osaka" charset="0"/>
              </a:rPr>
              <a:t>Partial W </a:t>
            </a:r>
            <a:r>
              <a:rPr lang="en-US" sz="2800" dirty="0" smtClean="0">
                <a:solidFill>
                  <a:schemeClr val="folHlink"/>
                </a:solidFill>
                <a:latin typeface="Century Gothic" charset="0"/>
                <a:ea typeface="Osaka" charset="0"/>
                <a:cs typeface="Osaka" charset="0"/>
              </a:rPr>
              <a:t>method</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7752719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a:latin typeface="Tahoma" charset="0"/>
              </a:rPr>
              <a:t>Learning Objectives</a:t>
            </a:r>
            <a:endParaRPr lang="en-US" sz="4800">
              <a:latin typeface="Tahoma" charset="0"/>
            </a:endParaRPr>
          </a:p>
        </p:txBody>
      </p:sp>
      <p:sp>
        <p:nvSpPr>
          <p:cNvPr id="87046" name="Rectangle 6"/>
          <p:cNvSpPr>
            <a:spLocks noChangeArrowheads="1"/>
          </p:cNvSpPr>
          <p:nvPr/>
        </p:nvSpPr>
        <p:spPr bwMode="auto">
          <a:xfrm>
            <a:off x="560512" y="2987772"/>
            <a:ext cx="8420100" cy="6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ts val="3600"/>
              </a:lnSpc>
              <a:spcBef>
                <a:spcPct val="20000"/>
              </a:spcBef>
              <a:buClr>
                <a:schemeClr val="folHlink"/>
              </a:buClr>
              <a:buSzPct val="60000"/>
              <a:buFont typeface="Wingdings" charset="0"/>
              <a:buChar char="n"/>
            </a:pPr>
            <a:r>
              <a:rPr lang="en-US" sz="2000" dirty="0">
                <a:latin typeface="Times"/>
                <a:cs typeface="Times"/>
              </a:rPr>
              <a:t>Finite state </a:t>
            </a:r>
            <a:r>
              <a:rPr lang="en-US" sz="2000" dirty="0" smtClean="0">
                <a:latin typeface="Times"/>
                <a:cs typeface="Times"/>
              </a:rPr>
              <a:t>machines</a:t>
            </a:r>
            <a:endParaRPr lang="en-US" sz="2000" dirty="0">
              <a:latin typeface="Times"/>
              <a:cs typeface="Times"/>
            </a:endParaRPr>
          </a:p>
        </p:txBody>
      </p:sp>
      <p:sp>
        <p:nvSpPr>
          <p:cNvPr id="87051" name="Rectangle 11"/>
          <p:cNvSpPr>
            <a:spLocks noChangeArrowheads="1"/>
          </p:cNvSpPr>
          <p:nvPr/>
        </p:nvSpPr>
        <p:spPr bwMode="auto">
          <a:xfrm>
            <a:off x="560512" y="4068342"/>
            <a:ext cx="84201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ts val="3600"/>
              </a:lnSpc>
              <a:spcBef>
                <a:spcPct val="20000"/>
              </a:spcBef>
              <a:buClr>
                <a:schemeClr val="folHlink"/>
              </a:buClr>
              <a:buSzPct val="60000"/>
              <a:buFont typeface="Wingdings" charset="0"/>
              <a:buChar char="n"/>
            </a:pPr>
            <a:r>
              <a:rPr lang="en-US" sz="2000" dirty="0">
                <a:latin typeface="Times"/>
                <a:cs typeface="Times"/>
              </a:rPr>
              <a:t>Testing techniques</a:t>
            </a:r>
          </a:p>
          <a:p>
            <a:pPr marL="742950" lvl="1" indent="-285750" eaLnBrk="1" hangingPunct="1">
              <a:lnSpc>
                <a:spcPts val="3600"/>
              </a:lnSpc>
              <a:spcBef>
                <a:spcPct val="20000"/>
              </a:spcBef>
              <a:buClr>
                <a:schemeClr val="hlink"/>
              </a:buClr>
              <a:buSzPct val="55000"/>
              <a:buFont typeface="Wingdings" charset="0"/>
              <a:buChar char="n"/>
            </a:pPr>
            <a:endParaRPr lang="en-US" sz="2000" dirty="0">
              <a:latin typeface="Times"/>
              <a:cs typeface="Times"/>
            </a:endParaRPr>
          </a:p>
        </p:txBody>
      </p:sp>
      <p:sp>
        <p:nvSpPr>
          <p:cNvPr id="7" name="Rectangle 6"/>
          <p:cNvSpPr>
            <a:spLocks noChangeArrowheads="1"/>
          </p:cNvSpPr>
          <p:nvPr/>
        </p:nvSpPr>
        <p:spPr bwMode="auto">
          <a:xfrm>
            <a:off x="560512" y="1628800"/>
            <a:ext cx="84201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ts val="3600"/>
              </a:lnSpc>
              <a:spcBef>
                <a:spcPct val="20000"/>
              </a:spcBef>
              <a:buClr>
                <a:schemeClr val="folHlink"/>
              </a:buClr>
              <a:buSzPct val="60000"/>
              <a:buFont typeface="Wingdings" charset="0"/>
              <a:buChar char="n"/>
            </a:pPr>
            <a:r>
              <a:rPr lang="en-US" sz="2000" dirty="0" smtClean="0">
                <a:latin typeface="Times"/>
                <a:cs typeface="Times"/>
              </a:rPr>
              <a:t>Errors</a:t>
            </a:r>
            <a:r>
              <a:rPr lang="en-US" sz="2000" dirty="0">
                <a:latin typeface="Times"/>
                <a:cs typeface="Times"/>
              </a:rPr>
              <a:t>, Testing, debugging, test process, CFG, correctness, reliability, oracles.</a:t>
            </a:r>
          </a:p>
          <a:p>
            <a:pPr marL="342900" indent="-342900" eaLnBrk="1" hangingPunct="1">
              <a:lnSpc>
                <a:spcPts val="3600"/>
              </a:lnSpc>
              <a:spcBef>
                <a:spcPct val="20000"/>
              </a:spcBef>
              <a:buClr>
                <a:schemeClr val="folHlink"/>
              </a:buClr>
              <a:buSzPct val="60000"/>
              <a:buFont typeface="Wingdings" charset="0"/>
              <a:buChar char="n"/>
            </a:pPr>
            <a:endParaRPr lang="en-US" sz="2000" dirty="0">
              <a:latin typeface="Times"/>
              <a:cs typeface="Times"/>
            </a:endParaRPr>
          </a:p>
        </p:txBody>
      </p:sp>
    </p:spTree>
    <p:extLst>
      <p:ext uri="{BB962C8B-B14F-4D97-AF65-F5344CB8AC3E}">
        <p14:creationId xmlns:p14="http://schemas.microsoft.com/office/powerpoint/2010/main" val="454078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51" grpId="0"/>
      <p:bldP spid="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3200">
                <a:latin typeface="Tahoma" charset="0"/>
              </a:rPr>
              <a:t>Test plan</a:t>
            </a:r>
            <a:endParaRPr lang="en-US">
              <a:latin typeface="Tahoma" charset="0"/>
            </a:endParaRPr>
          </a:p>
        </p:txBody>
      </p:sp>
      <p:sp>
        <p:nvSpPr>
          <p:cNvPr id="83971" name="Text Box 4"/>
          <p:cNvSpPr txBox="1">
            <a:spLocks noChangeArrowheads="1"/>
          </p:cNvSpPr>
          <p:nvPr/>
        </p:nvSpPr>
        <p:spPr bwMode="auto">
          <a:xfrm>
            <a:off x="846138" y="1484784"/>
            <a:ext cx="693248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A test cycle is often guided by a </a:t>
            </a:r>
            <a:r>
              <a:rPr lang="en-US" dirty="0">
                <a:solidFill>
                  <a:schemeClr val="hlink"/>
                </a:solidFill>
                <a:latin typeface="Times New Roman" charset="0"/>
              </a:rPr>
              <a:t>test plan.</a:t>
            </a:r>
          </a:p>
        </p:txBody>
      </p:sp>
      <p:sp>
        <p:nvSpPr>
          <p:cNvPr id="83972" name="Text Box 5"/>
          <p:cNvSpPr txBox="1">
            <a:spLocks noChangeArrowheads="1"/>
          </p:cNvSpPr>
          <p:nvPr/>
        </p:nvSpPr>
        <p:spPr bwMode="auto">
          <a:xfrm>
            <a:off x="854738" y="2264247"/>
            <a:ext cx="880017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Example: The </a:t>
            </a:r>
            <a:r>
              <a:rPr lang="en-US">
                <a:solidFill>
                  <a:schemeClr val="hlink"/>
                </a:solidFill>
                <a:latin typeface="Times New Roman" charset="0"/>
              </a:rPr>
              <a:t>sort</a:t>
            </a:r>
            <a:r>
              <a:rPr lang="en-US">
                <a:latin typeface="Times New Roman" charset="0"/>
              </a:rPr>
              <a:t> program is to be tested to meet the requirements given earlier. Specifically, the following needs to be done.</a:t>
            </a:r>
          </a:p>
        </p:txBody>
      </p:sp>
      <p:sp>
        <p:nvSpPr>
          <p:cNvPr id="83973" name="Text Box 6"/>
          <p:cNvSpPr txBox="1">
            <a:spLocks noChangeArrowheads="1"/>
          </p:cNvSpPr>
          <p:nvPr/>
        </p:nvSpPr>
        <p:spPr bwMode="auto">
          <a:xfrm>
            <a:off x="1276085" y="3654897"/>
            <a:ext cx="716809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a:latin typeface="Times New Roman" charset="0"/>
              </a:rPr>
              <a:t>Execute </a:t>
            </a:r>
            <a:r>
              <a:rPr lang="en-US">
                <a:solidFill>
                  <a:schemeClr val="hlink"/>
                </a:solidFill>
                <a:latin typeface="Times New Roman" charset="0"/>
              </a:rPr>
              <a:t>sort</a:t>
            </a:r>
            <a:r>
              <a:rPr lang="en-US">
                <a:latin typeface="Times New Roman" charset="0"/>
              </a:rPr>
              <a:t> on at least two input sequences, one with ``A'' and the other with ``D'' as request characters.</a:t>
            </a:r>
          </a:p>
        </p:txBody>
      </p:sp>
    </p:spTree>
    <p:extLst>
      <p:ext uri="{BB962C8B-B14F-4D97-AF65-F5344CB8AC3E}">
        <p14:creationId xmlns:p14="http://schemas.microsoft.com/office/powerpoint/2010/main" val="1573953120"/>
      </p:ext>
    </p:extLst>
  </p:cSld>
  <p:clrMapOvr>
    <a:masterClrMapping/>
  </p:clrMapOvr>
  <p:timing>
    <p:tnLst>
      <p:par>
        <p:cTn xmlns:p14="http://schemas.microsoft.com/office/powerpoint/2010/mai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z="2400" dirty="0">
                <a:solidFill>
                  <a:schemeClr val="tx1"/>
                </a:solidFill>
                <a:latin typeface="Tahoma" charset="0"/>
              </a:rPr>
              <a:t>The partial W (</a:t>
            </a:r>
            <a:r>
              <a:rPr lang="en-US" sz="2400" dirty="0" err="1">
                <a:solidFill>
                  <a:schemeClr val="tx1"/>
                </a:solidFill>
                <a:latin typeface="Tahoma" charset="0"/>
              </a:rPr>
              <a:t>Wp</a:t>
            </a:r>
            <a:r>
              <a:rPr lang="en-US" sz="2400" dirty="0">
                <a:solidFill>
                  <a:schemeClr val="tx1"/>
                </a:solidFill>
                <a:latin typeface="Tahoma" charset="0"/>
              </a:rPr>
              <a:t>) method</a:t>
            </a:r>
            <a:endParaRPr lang="en-US" sz="2000" dirty="0">
              <a:solidFill>
                <a:schemeClr val="tx1"/>
              </a:solidFill>
              <a:latin typeface="Tahoma" charset="0"/>
            </a:endParaRPr>
          </a:p>
        </p:txBody>
      </p:sp>
      <p:sp>
        <p:nvSpPr>
          <p:cNvPr id="924675" name="Text Box 3"/>
          <p:cNvSpPr txBox="1">
            <a:spLocks noChangeArrowheads="1"/>
          </p:cNvSpPr>
          <p:nvPr/>
        </p:nvSpPr>
        <p:spPr bwMode="auto">
          <a:xfrm>
            <a:off x="344488" y="1628800"/>
            <a:ext cx="911661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Tests are generated from minimal, complete, and connected FSM.</a:t>
            </a:r>
            <a:endParaRPr lang="en-US" sz="2400" dirty="0">
              <a:latin typeface="Times"/>
              <a:cs typeface="Times"/>
            </a:endParaRPr>
          </a:p>
        </p:txBody>
      </p:sp>
      <p:sp>
        <p:nvSpPr>
          <p:cNvPr id="924679" name="Text Box 7"/>
          <p:cNvSpPr txBox="1">
            <a:spLocks noChangeArrowheads="1"/>
          </p:cNvSpPr>
          <p:nvPr/>
        </p:nvSpPr>
        <p:spPr bwMode="auto">
          <a:xfrm>
            <a:off x="344488" y="2628132"/>
            <a:ext cx="911661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Size of tests generated is generally smaller than that generated using the W-method.</a:t>
            </a:r>
            <a:endParaRPr lang="en-US" sz="2400" dirty="0">
              <a:latin typeface="Times"/>
              <a:cs typeface="Times"/>
            </a:endParaRPr>
          </a:p>
        </p:txBody>
      </p:sp>
      <p:sp>
        <p:nvSpPr>
          <p:cNvPr id="924680" name="Text Box 8"/>
          <p:cNvSpPr txBox="1">
            <a:spLocks noChangeArrowheads="1"/>
          </p:cNvSpPr>
          <p:nvPr/>
        </p:nvSpPr>
        <p:spPr bwMode="auto">
          <a:xfrm>
            <a:off x="344488" y="3627463"/>
            <a:ext cx="911661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Test generation process is divided into two phases: </a:t>
            </a:r>
            <a:r>
              <a:rPr lang="en-US">
                <a:solidFill>
                  <a:schemeClr val="hlink"/>
                </a:solidFill>
                <a:latin typeface="Times"/>
                <a:cs typeface="Times"/>
              </a:rPr>
              <a:t>Phase 1</a:t>
            </a:r>
            <a:r>
              <a:rPr lang="en-US">
                <a:latin typeface="Times"/>
                <a:cs typeface="Times"/>
              </a:rPr>
              <a:t>: Generate a test set using the state cover set (S) and the characterization set (W). </a:t>
            </a:r>
            <a:r>
              <a:rPr lang="en-US">
                <a:solidFill>
                  <a:schemeClr val="hlink"/>
                </a:solidFill>
                <a:latin typeface="Times"/>
                <a:cs typeface="Times"/>
              </a:rPr>
              <a:t>Phase 2</a:t>
            </a:r>
            <a:r>
              <a:rPr lang="en-US">
                <a:latin typeface="Times"/>
                <a:cs typeface="Times"/>
              </a:rPr>
              <a:t>: Generate additional tests using a subset of the transition cover set and state identification sets.</a:t>
            </a:r>
            <a:endParaRPr lang="en-US" sz="2400">
              <a:latin typeface="Times"/>
              <a:cs typeface="Times"/>
            </a:endParaRPr>
          </a:p>
        </p:txBody>
      </p:sp>
      <p:sp>
        <p:nvSpPr>
          <p:cNvPr id="924681" name="Text Box 9"/>
          <p:cNvSpPr txBox="1">
            <a:spLocks noChangeArrowheads="1"/>
          </p:cNvSpPr>
          <p:nvPr/>
        </p:nvSpPr>
        <p:spPr bwMode="auto">
          <a:xfrm>
            <a:off x="412750" y="5614104"/>
            <a:ext cx="9116616"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What is a state cover set? A state identification set?</a:t>
            </a:r>
            <a:endParaRPr lang="en-US" sz="2400" i="1" dirty="0">
              <a:solidFill>
                <a:schemeClr val="hlink"/>
              </a:solidFill>
              <a:latin typeface="Times New Roman"/>
              <a:cs typeface="Times New Roman"/>
            </a:endParaRPr>
          </a:p>
        </p:txBody>
      </p:sp>
    </p:spTree>
    <p:extLst>
      <p:ext uri="{BB962C8B-B14F-4D97-AF65-F5344CB8AC3E}">
        <p14:creationId xmlns:p14="http://schemas.microsoft.com/office/powerpoint/2010/main" val="3379896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6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p:bldP spid="924679" grpId="0"/>
      <p:bldP spid="924680" grpId="0"/>
      <p:bldP spid="924681"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z="2400" dirty="0">
                <a:solidFill>
                  <a:schemeClr val="tx1"/>
                </a:solidFill>
                <a:latin typeface="Tahoma" charset="0"/>
              </a:rPr>
              <a:t>State cover set</a:t>
            </a:r>
            <a:endParaRPr lang="en-US" sz="2000" dirty="0">
              <a:solidFill>
                <a:schemeClr val="tx1"/>
              </a:solidFill>
              <a:latin typeface="Tahoma" charset="0"/>
            </a:endParaRPr>
          </a:p>
        </p:txBody>
      </p:sp>
      <p:sp>
        <p:nvSpPr>
          <p:cNvPr id="932867" name="Text Box 3"/>
          <p:cNvSpPr txBox="1">
            <a:spLocks noChangeArrowheads="1"/>
          </p:cNvSpPr>
          <p:nvPr/>
        </p:nvSpPr>
        <p:spPr bwMode="auto">
          <a:xfrm>
            <a:off x="416496" y="1340768"/>
            <a:ext cx="911661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Given FSM M with input alphabet X, a state cover set S is a finite non-empty set of strings over X* such that for each state  qi in Q, there is a string in S that takes M from its initial state to qi.</a:t>
            </a:r>
            <a:endParaRPr lang="en-US" sz="2400" dirty="0">
              <a:latin typeface="Times"/>
              <a:cs typeface="Times"/>
            </a:endParaRPr>
          </a:p>
        </p:txBody>
      </p:sp>
      <p:pic>
        <p:nvPicPr>
          <p:cNvPr id="932871" name="Picture 7" descr="fsm-w-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2996952"/>
            <a:ext cx="4567767"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872" name="Text Box 8"/>
          <p:cNvSpPr txBox="1">
            <a:spLocks noChangeArrowheads="1"/>
          </p:cNvSpPr>
          <p:nvPr/>
        </p:nvSpPr>
        <p:spPr bwMode="auto">
          <a:xfrm>
            <a:off x="5604802" y="3292476"/>
            <a:ext cx="2539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a:t>
            </a:r>
            <a:r>
              <a:rPr lang="en-US">
                <a:latin typeface="Times"/>
                <a:cs typeface="Times"/>
                <a:sym typeface="Symbol" charset="0"/>
              </a:rPr>
              <a:t></a:t>
            </a:r>
            <a:r>
              <a:rPr lang="en-US">
                <a:latin typeface="Times"/>
                <a:cs typeface="Times"/>
              </a:rPr>
              <a:t>, b, ba, baa, baaa}</a:t>
            </a:r>
          </a:p>
        </p:txBody>
      </p:sp>
      <p:sp>
        <p:nvSpPr>
          <p:cNvPr id="932873" name="Text Box 9"/>
          <p:cNvSpPr txBox="1">
            <a:spLocks noChangeArrowheads="1"/>
          </p:cNvSpPr>
          <p:nvPr/>
        </p:nvSpPr>
        <p:spPr bwMode="auto">
          <a:xfrm>
            <a:off x="5585884" y="4560889"/>
            <a:ext cx="388329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S is always a subset of the transition cover set P. Also, S is not necessarily unique.</a:t>
            </a:r>
          </a:p>
        </p:txBody>
      </p:sp>
    </p:spTree>
    <p:extLst>
      <p:ext uri="{BB962C8B-B14F-4D97-AF65-F5344CB8AC3E}">
        <p14:creationId xmlns:p14="http://schemas.microsoft.com/office/powerpoint/2010/main" val="3047255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2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8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2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p:bldP spid="932872" grpId="0"/>
      <p:bldP spid="932873" grpId="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z="2400" dirty="0">
                <a:solidFill>
                  <a:schemeClr val="tx1"/>
                </a:solidFill>
                <a:latin typeface="Tahoma" charset="0"/>
              </a:rPr>
              <a:t>State identification set</a:t>
            </a:r>
            <a:endParaRPr lang="en-US" sz="2000" dirty="0">
              <a:solidFill>
                <a:schemeClr val="tx1"/>
              </a:solidFill>
              <a:latin typeface="Tahoma" charset="0"/>
            </a:endParaRPr>
          </a:p>
        </p:txBody>
      </p:sp>
      <p:sp>
        <p:nvSpPr>
          <p:cNvPr id="936963" name="Text Box 3"/>
          <p:cNvSpPr txBox="1">
            <a:spLocks noChangeArrowheads="1"/>
          </p:cNvSpPr>
          <p:nvPr/>
        </p:nvSpPr>
        <p:spPr bwMode="auto">
          <a:xfrm>
            <a:off x="416496" y="1628800"/>
            <a:ext cx="911661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an FSM M with Q as the set of states, an identification set for state </a:t>
            </a:r>
            <a:r>
              <a:rPr lang="en-US" dirty="0" err="1">
                <a:latin typeface="Times New Roman" charset="0"/>
              </a:rPr>
              <a:t>qi</a:t>
            </a:r>
            <a:r>
              <a:rPr lang="en-US" dirty="0" err="1">
                <a:latin typeface="Times New Roman" charset="0"/>
                <a:sym typeface="Symbol" charset="0"/>
              </a:rPr>
              <a:t></a:t>
            </a:r>
            <a:r>
              <a:rPr lang="en-US" dirty="0" err="1">
                <a:latin typeface="Times New Roman" charset="0"/>
              </a:rPr>
              <a:t>Q</a:t>
            </a:r>
            <a:r>
              <a:rPr lang="en-US" dirty="0">
                <a:latin typeface="Times New Roman" charset="0"/>
              </a:rPr>
              <a:t>  is denoted by  W</a:t>
            </a:r>
            <a:r>
              <a:rPr lang="en-US" baseline="-25000" dirty="0">
                <a:latin typeface="Times New Roman" charset="0"/>
              </a:rPr>
              <a:t>i</a:t>
            </a:r>
            <a:r>
              <a:rPr lang="en-US" dirty="0">
                <a:latin typeface="Times New Roman" charset="0"/>
              </a:rPr>
              <a:t>  and has  the following properties:</a:t>
            </a:r>
          </a:p>
        </p:txBody>
      </p:sp>
      <p:sp>
        <p:nvSpPr>
          <p:cNvPr id="936967" name="Text Box 7"/>
          <p:cNvSpPr txBox="1">
            <a:spLocks noChangeArrowheads="1"/>
          </p:cNvSpPr>
          <p:nvPr/>
        </p:nvSpPr>
        <p:spPr bwMode="auto">
          <a:xfrm>
            <a:off x="536882" y="3112625"/>
            <a:ext cx="8310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a:latin typeface="Times New Roman" charset="0"/>
              </a:rPr>
              <a:t>(a)	W</a:t>
            </a:r>
            <a:r>
              <a:rPr lang="en-US" baseline="-25000">
                <a:latin typeface="Times New Roman" charset="0"/>
              </a:rPr>
              <a:t>i</a:t>
            </a:r>
            <a:r>
              <a:rPr lang="en-US">
                <a:latin typeface="Times New Roman" charset="0"/>
                <a:sym typeface="Symbol" charset="0"/>
              </a:rPr>
              <a:t></a:t>
            </a:r>
            <a:r>
              <a:rPr lang="en-US">
                <a:latin typeface="Times New Roman" charset="0"/>
              </a:rPr>
              <a:t> W ,   1</a:t>
            </a:r>
            <a:r>
              <a:rPr lang="en-US">
                <a:latin typeface="Times New Roman" charset="0"/>
                <a:sym typeface="Symbol" charset="0"/>
              </a:rPr>
              <a:t></a:t>
            </a:r>
            <a:r>
              <a:rPr lang="en-US">
                <a:latin typeface="Times New Roman" charset="0"/>
              </a:rPr>
              <a:t> i</a:t>
            </a:r>
            <a:r>
              <a:rPr lang="en-US">
                <a:latin typeface="Times New Roman" charset="0"/>
                <a:sym typeface="Symbol" charset="0"/>
              </a:rPr>
              <a:t></a:t>
            </a:r>
            <a:r>
              <a:rPr lang="en-US">
                <a:latin typeface="Times New Roman" charset="0"/>
              </a:rPr>
              <a:t>n [</a:t>
            </a:r>
            <a:r>
              <a:rPr lang="en-US">
                <a:solidFill>
                  <a:schemeClr val="hlink"/>
                </a:solidFill>
                <a:latin typeface="Times New Roman" charset="0"/>
              </a:rPr>
              <a:t>Identification set is a subset of W.</a:t>
            </a:r>
            <a:r>
              <a:rPr lang="en-US">
                <a:latin typeface="Times New Roman" charset="0"/>
              </a:rPr>
              <a:t>]</a:t>
            </a:r>
          </a:p>
        </p:txBody>
      </p:sp>
      <p:sp>
        <p:nvSpPr>
          <p:cNvPr id="936968" name="Text Box 8"/>
          <p:cNvSpPr txBox="1">
            <a:spLocks noChangeArrowheads="1"/>
          </p:cNvSpPr>
          <p:nvPr/>
        </p:nvSpPr>
        <p:spPr bwMode="auto">
          <a:xfrm>
            <a:off x="533136" y="4053376"/>
            <a:ext cx="911661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charset="0"/>
              </a:rPr>
              <a:t>(b)	O(qi, s)</a:t>
            </a:r>
            <a:r>
              <a:rPr lang="en-US" dirty="0">
                <a:latin typeface="Times New Roman" charset="0"/>
                <a:sym typeface="Symbol" charset="0"/>
              </a:rPr>
              <a:t></a:t>
            </a:r>
            <a:r>
              <a:rPr lang="en-US" dirty="0">
                <a:latin typeface="Times New Roman" charset="0"/>
              </a:rPr>
              <a:t> O(</a:t>
            </a:r>
            <a:r>
              <a:rPr lang="en-US" dirty="0" err="1">
                <a:latin typeface="Times New Roman" charset="0"/>
              </a:rPr>
              <a:t>qj</a:t>
            </a:r>
            <a:r>
              <a:rPr lang="en-US" dirty="0">
                <a:latin typeface="Times New Roman" charset="0"/>
              </a:rPr>
              <a:t>, s) , for  1</a:t>
            </a:r>
            <a:r>
              <a:rPr lang="en-US" dirty="0">
                <a:latin typeface="Times New Roman" charset="0"/>
                <a:sym typeface="Symbol" charset="0"/>
              </a:rPr>
              <a:t></a:t>
            </a:r>
            <a:r>
              <a:rPr lang="en-US" dirty="0">
                <a:latin typeface="Times New Roman" charset="0"/>
              </a:rPr>
              <a:t>j</a:t>
            </a:r>
            <a:r>
              <a:rPr lang="en-US" dirty="0">
                <a:latin typeface="Times New Roman" charset="0"/>
                <a:sym typeface="Symbol" charset="0"/>
              </a:rPr>
              <a:t></a:t>
            </a:r>
            <a:r>
              <a:rPr lang="en-US" dirty="0">
                <a:latin typeface="Times New Roman" charset="0"/>
              </a:rPr>
              <a:t> n ,  j</a:t>
            </a:r>
            <a:r>
              <a:rPr lang="en-US" dirty="0">
                <a:latin typeface="Times New Roman" charset="0"/>
                <a:sym typeface="Symbol" charset="0"/>
              </a:rPr>
              <a:t></a:t>
            </a:r>
            <a:r>
              <a:rPr lang="en-US" dirty="0">
                <a:latin typeface="Times New Roman" charset="0"/>
              </a:rPr>
              <a:t> </a:t>
            </a:r>
            <a:r>
              <a:rPr lang="en-US" dirty="0" err="1">
                <a:latin typeface="Times New Roman" charset="0"/>
              </a:rPr>
              <a:t>i</a:t>
            </a:r>
            <a:r>
              <a:rPr lang="en-US" dirty="0">
                <a:latin typeface="Times New Roman" charset="0"/>
              </a:rPr>
              <a:t> ,   s</a:t>
            </a:r>
            <a:r>
              <a:rPr lang="en-US" dirty="0">
                <a:latin typeface="Times New Roman" charset="0"/>
                <a:sym typeface="Symbol" charset="0"/>
              </a:rPr>
              <a:t> </a:t>
            </a:r>
            <a:r>
              <a:rPr lang="en-US" dirty="0">
                <a:latin typeface="Times New Roman" charset="0"/>
              </a:rPr>
              <a:t>W</a:t>
            </a:r>
            <a:r>
              <a:rPr lang="en-US" baseline="-25000" dirty="0">
                <a:latin typeface="Times New Roman" charset="0"/>
              </a:rPr>
              <a:t>i</a:t>
            </a:r>
            <a:r>
              <a:rPr lang="en-US" dirty="0">
                <a:latin typeface="Times New Roman" charset="0"/>
              </a:rPr>
              <a:t> [</a:t>
            </a:r>
            <a:r>
              <a:rPr lang="en-US" dirty="0">
                <a:solidFill>
                  <a:schemeClr val="hlink"/>
                </a:solidFill>
                <a:latin typeface="Times New Roman" charset="0"/>
              </a:rPr>
              <a:t>For each state other than qi, there is a string in Wi that distinguishes qi from </a:t>
            </a:r>
            <a:r>
              <a:rPr lang="en-US" dirty="0" err="1">
                <a:solidFill>
                  <a:schemeClr val="hlink"/>
                </a:solidFill>
                <a:latin typeface="Times New Roman" charset="0"/>
              </a:rPr>
              <a:t>qj</a:t>
            </a:r>
            <a:r>
              <a:rPr lang="en-US" dirty="0">
                <a:solidFill>
                  <a:schemeClr val="hlink"/>
                </a:solidFill>
                <a:latin typeface="Times New Roman" charset="0"/>
              </a:rPr>
              <a:t>.</a:t>
            </a:r>
            <a:r>
              <a:rPr lang="en-US" dirty="0">
                <a:latin typeface="Times New Roman" charset="0"/>
              </a:rPr>
              <a:t>]</a:t>
            </a:r>
          </a:p>
        </p:txBody>
      </p:sp>
      <p:sp>
        <p:nvSpPr>
          <p:cNvPr id="936969" name="Text Box 9"/>
          <p:cNvSpPr txBox="1">
            <a:spLocks noChangeArrowheads="1"/>
          </p:cNvSpPr>
          <p:nvPr/>
        </p:nvSpPr>
        <p:spPr bwMode="auto">
          <a:xfrm>
            <a:off x="533136" y="5537200"/>
            <a:ext cx="9116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a:latin typeface="Times New Roman" charset="0"/>
              </a:rPr>
              <a:t>(c)	No subset of W</a:t>
            </a:r>
            <a:r>
              <a:rPr lang="en-US" baseline="-25000">
                <a:latin typeface="Times New Roman" charset="0"/>
              </a:rPr>
              <a:t>i</a:t>
            </a:r>
            <a:r>
              <a:rPr lang="en-US">
                <a:latin typeface="Times New Roman" charset="0"/>
              </a:rPr>
              <a:t> satisfies property (b). [</a:t>
            </a:r>
            <a:r>
              <a:rPr lang="en-US">
                <a:solidFill>
                  <a:schemeClr val="hlink"/>
                </a:solidFill>
                <a:latin typeface="Times New Roman" charset="0"/>
              </a:rPr>
              <a:t>W</a:t>
            </a:r>
            <a:r>
              <a:rPr lang="en-US" baseline="-25000">
                <a:solidFill>
                  <a:schemeClr val="hlink"/>
                </a:solidFill>
                <a:latin typeface="Times New Roman" charset="0"/>
              </a:rPr>
              <a:t>i</a:t>
            </a:r>
            <a:r>
              <a:rPr lang="en-US">
                <a:solidFill>
                  <a:schemeClr val="hlink"/>
                </a:solidFill>
                <a:latin typeface="Times New Roman" charset="0"/>
              </a:rPr>
              <a:t> is minimal.]</a:t>
            </a:r>
            <a:r>
              <a:rPr lang="en-US">
                <a:latin typeface="Times New Roman" charset="0"/>
              </a:rPr>
              <a:t> </a:t>
            </a:r>
          </a:p>
        </p:txBody>
      </p:sp>
    </p:spTree>
    <p:extLst>
      <p:ext uri="{BB962C8B-B14F-4D97-AF65-F5344CB8AC3E}">
        <p14:creationId xmlns:p14="http://schemas.microsoft.com/office/powerpoint/2010/main" val="2948872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69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69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6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p:bldP spid="936967" grpId="0"/>
      <p:bldP spid="936968" grpId="0"/>
      <p:bldP spid="936969"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z="2400" dirty="0">
                <a:solidFill>
                  <a:schemeClr val="tx1"/>
                </a:solidFill>
                <a:latin typeface="Tahoma" charset="0"/>
              </a:rPr>
              <a:t>State identification set: Example</a:t>
            </a:r>
            <a:endParaRPr lang="en-US" sz="2000" dirty="0">
              <a:solidFill>
                <a:schemeClr val="tx1"/>
              </a:solidFill>
              <a:latin typeface="Tahoma" charset="0"/>
            </a:endParaRPr>
          </a:p>
        </p:txBody>
      </p:sp>
      <p:pic>
        <p:nvPicPr>
          <p:cNvPr id="939012" name="Picture 4" descr="fsm-w-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8" y="2132856"/>
            <a:ext cx="4567767"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39102" name="Group 94"/>
          <p:cNvGraphicFramePr>
            <a:graphicFrameLocks noGrp="1"/>
          </p:cNvGraphicFramePr>
          <p:nvPr>
            <p:extLst>
              <p:ext uri="{D42A27DB-BD31-4B8C-83A1-F6EECF244321}">
                <p14:modId xmlns:p14="http://schemas.microsoft.com/office/powerpoint/2010/main" val="2930508003"/>
              </p:ext>
            </p:extLst>
          </p:nvPr>
        </p:nvGraphicFramePr>
        <p:xfrm>
          <a:off x="4702663" y="1752501"/>
          <a:ext cx="4853253" cy="4359278"/>
        </p:xfrm>
        <a:graphic>
          <a:graphicData uri="http://schemas.openxmlformats.org/drawingml/2006/table">
            <a:tbl>
              <a:tblPr/>
              <a:tblGrid>
                <a:gridCol w="651802"/>
                <a:gridCol w="715433"/>
                <a:gridCol w="1284684"/>
                <a:gridCol w="1117865"/>
                <a:gridCol w="1083469"/>
              </a:tblGrid>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Si</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Sj</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X</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o(Si,x)</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o(Sj,x)</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1</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baaa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3</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4</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5</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2</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3</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4</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5</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rgbClr val="089128"/>
                          </a:solidFill>
                          <a:effectLst/>
                          <a:latin typeface="Arial" charset="0"/>
                          <a:ea typeface="ＭＳ Ｐゴシック" charset="0"/>
                          <a:cs typeface="ＭＳ Ｐゴシック" charset="0"/>
                        </a:rPr>
                        <a:t>3</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4</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5</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folHlink"/>
                          </a:solidFill>
                          <a:effectLst/>
                          <a:latin typeface="Arial" charset="0"/>
                          <a:ea typeface="ＭＳ Ｐゴシック" charset="0"/>
                          <a:cs typeface="ＭＳ Ｐゴシック" charset="0"/>
                        </a:rPr>
                        <a:t>4</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5</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aaa</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pSp>
        <p:nvGrpSpPr>
          <p:cNvPr id="2" name="Group 98"/>
          <p:cNvGrpSpPr>
            <a:grpSpLocks/>
          </p:cNvGrpSpPr>
          <p:nvPr/>
        </p:nvGrpSpPr>
        <p:grpSpPr bwMode="auto">
          <a:xfrm>
            <a:off x="272480" y="1412776"/>
            <a:ext cx="9145852" cy="531812"/>
            <a:chOff x="150" y="1189"/>
            <a:chExt cx="5318" cy="335"/>
          </a:xfrm>
        </p:grpSpPr>
        <p:sp>
          <p:nvSpPr>
            <p:cNvPr id="181329" name="Text Box 6"/>
            <p:cNvSpPr txBox="1">
              <a:spLocks noChangeArrowheads="1"/>
            </p:cNvSpPr>
            <p:nvPr/>
          </p:nvSpPr>
          <p:spPr bwMode="auto">
            <a:xfrm>
              <a:off x="150" y="1274"/>
              <a:ext cx="24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Last element of the output string</a:t>
              </a:r>
            </a:p>
          </p:txBody>
        </p:sp>
        <p:sp>
          <p:nvSpPr>
            <p:cNvPr id="181330" name="AutoShape 95"/>
            <p:cNvSpPr>
              <a:spLocks/>
            </p:cNvSpPr>
            <p:nvPr/>
          </p:nvSpPr>
          <p:spPr bwMode="auto">
            <a:xfrm rot="5400000" flipH="1" flipV="1">
              <a:off x="4822" y="672"/>
              <a:ext cx="117" cy="1174"/>
            </a:xfrm>
            <a:prstGeom prst="rightBrace">
              <a:avLst>
                <a:gd name="adj1" fmla="val 83618"/>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331" name="Freeform 97"/>
            <p:cNvSpPr>
              <a:spLocks/>
            </p:cNvSpPr>
            <p:nvPr/>
          </p:nvSpPr>
          <p:spPr bwMode="auto">
            <a:xfrm>
              <a:off x="2552" y="1189"/>
              <a:ext cx="1555" cy="187"/>
            </a:xfrm>
            <a:custGeom>
              <a:avLst/>
              <a:gdLst>
                <a:gd name="T0" fmla="*/ 30 w 1555"/>
                <a:gd name="T1" fmla="*/ 187 h 187"/>
                <a:gd name="T2" fmla="*/ 254 w 1555"/>
                <a:gd name="T3" fmla="*/ 27 h 187"/>
                <a:gd name="T4" fmla="*/ 1555 w 1555"/>
                <a:gd name="T5" fmla="*/ 27 h 187"/>
                <a:gd name="T6" fmla="*/ 0 60000 65536"/>
                <a:gd name="T7" fmla="*/ 0 60000 65536"/>
                <a:gd name="T8" fmla="*/ 0 60000 65536"/>
                <a:gd name="T9" fmla="*/ 0 w 1555"/>
                <a:gd name="T10" fmla="*/ 0 h 187"/>
                <a:gd name="T11" fmla="*/ 1555 w 1555"/>
                <a:gd name="T12" fmla="*/ 187 h 187"/>
              </a:gdLst>
              <a:ahLst/>
              <a:cxnLst>
                <a:cxn ang="T6">
                  <a:pos x="T0" y="T1"/>
                </a:cxn>
                <a:cxn ang="T7">
                  <a:pos x="T2" y="T3"/>
                </a:cxn>
                <a:cxn ang="T8">
                  <a:pos x="T4" y="T5"/>
                </a:cxn>
              </a:cxnLst>
              <a:rect l="T9" t="T10" r="T11" b="T12"/>
              <a:pathLst>
                <a:path w="1555" h="187">
                  <a:moveTo>
                    <a:pt x="30" y="187"/>
                  </a:moveTo>
                  <a:cubicBezTo>
                    <a:pt x="15" y="120"/>
                    <a:pt x="0" y="54"/>
                    <a:pt x="254" y="27"/>
                  </a:cubicBezTo>
                  <a:cubicBezTo>
                    <a:pt x="508" y="0"/>
                    <a:pt x="1031" y="13"/>
                    <a:pt x="1555" y="27"/>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9107" name="Text Box 99"/>
          <p:cNvSpPr txBox="1">
            <a:spLocks noChangeArrowheads="1"/>
          </p:cNvSpPr>
          <p:nvPr/>
        </p:nvSpPr>
        <p:spPr bwMode="auto">
          <a:xfrm>
            <a:off x="269040" y="5404445"/>
            <a:ext cx="360984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rPr>
              <a:t>W</a:t>
            </a:r>
            <a:r>
              <a:rPr lang="en-US" baseline="-25000" dirty="0">
                <a:solidFill>
                  <a:schemeClr val="hlink"/>
                </a:solidFill>
              </a:rPr>
              <a:t>1</a:t>
            </a:r>
            <a:r>
              <a:rPr lang="en-US" dirty="0">
                <a:solidFill>
                  <a:schemeClr val="hlink"/>
                </a:solidFill>
              </a:rPr>
              <a:t>=W</a:t>
            </a:r>
            <a:r>
              <a:rPr lang="en-US" baseline="-25000" dirty="0">
                <a:solidFill>
                  <a:schemeClr val="hlink"/>
                </a:solidFill>
              </a:rPr>
              <a:t>2</a:t>
            </a:r>
            <a:r>
              <a:rPr lang="en-US" dirty="0"/>
              <a:t>={</a:t>
            </a:r>
            <a:r>
              <a:rPr lang="en-US" dirty="0" err="1"/>
              <a:t>baaa</a:t>
            </a:r>
            <a:r>
              <a:rPr lang="en-US" dirty="0"/>
              <a:t>, </a:t>
            </a:r>
            <a:r>
              <a:rPr lang="en-US" dirty="0" err="1"/>
              <a:t>aa</a:t>
            </a:r>
            <a:r>
              <a:rPr lang="en-US" dirty="0"/>
              <a:t>, a}</a:t>
            </a:r>
          </a:p>
        </p:txBody>
      </p:sp>
      <p:sp>
        <p:nvSpPr>
          <p:cNvPr id="939108" name="Text Box 100"/>
          <p:cNvSpPr txBox="1">
            <a:spLocks noChangeArrowheads="1"/>
          </p:cNvSpPr>
          <p:nvPr/>
        </p:nvSpPr>
        <p:spPr bwMode="auto">
          <a:xfrm>
            <a:off x="306875" y="5912445"/>
            <a:ext cx="414297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rgbClr val="089128"/>
                </a:solidFill>
              </a:rPr>
              <a:t>W</a:t>
            </a:r>
            <a:r>
              <a:rPr lang="en-US" baseline="-25000">
                <a:solidFill>
                  <a:srgbClr val="089128"/>
                </a:solidFill>
              </a:rPr>
              <a:t>3</a:t>
            </a:r>
            <a:r>
              <a:rPr lang="en-US"/>
              <a:t>={a aa} </a:t>
            </a:r>
            <a:r>
              <a:rPr lang="en-US">
                <a:solidFill>
                  <a:schemeClr val="folHlink"/>
                </a:solidFill>
              </a:rPr>
              <a:t>W</a:t>
            </a:r>
            <a:r>
              <a:rPr lang="en-US" baseline="-25000">
                <a:solidFill>
                  <a:schemeClr val="folHlink"/>
                </a:solidFill>
              </a:rPr>
              <a:t>4</a:t>
            </a:r>
            <a:r>
              <a:rPr lang="en-US">
                <a:solidFill>
                  <a:schemeClr val="folHlink"/>
                </a:solidFill>
              </a:rPr>
              <a:t>=W</a:t>
            </a:r>
            <a:r>
              <a:rPr lang="en-US" baseline="-25000">
                <a:solidFill>
                  <a:schemeClr val="folHlink"/>
                </a:solidFill>
              </a:rPr>
              <a:t>5</a:t>
            </a:r>
            <a:r>
              <a:rPr lang="en-US"/>
              <a:t>={a, aaa}</a:t>
            </a:r>
          </a:p>
        </p:txBody>
      </p:sp>
    </p:spTree>
    <p:extLst>
      <p:ext uri="{BB962C8B-B14F-4D97-AF65-F5344CB8AC3E}">
        <p14:creationId xmlns:p14="http://schemas.microsoft.com/office/powerpoint/2010/main" val="2179320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9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91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1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9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107" grpId="0"/>
      <p:bldP spid="939108"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 Example: Step 1: Compute S, P, W, </a:t>
            </a:r>
            <a:r>
              <a:rPr lang="en-US" sz="2400" dirty="0" err="1">
                <a:solidFill>
                  <a:schemeClr val="tx1"/>
                </a:solidFill>
                <a:latin typeface="Tahoma" charset="0"/>
              </a:rPr>
              <a:t>Wi,</a:t>
            </a:r>
            <a:r>
              <a:rPr lang="en-US" sz="2000" i="1" dirty="0" err="1">
                <a:solidFill>
                  <a:schemeClr val="tx1"/>
                </a:solidFill>
                <a:latin typeface="Lucida Calligraphy" charset="0"/>
              </a:rPr>
              <a:t>W</a:t>
            </a:r>
            <a:endParaRPr lang="en-US" sz="2000" i="1" dirty="0">
              <a:solidFill>
                <a:schemeClr val="tx1"/>
              </a:solidFill>
              <a:latin typeface="Lucida Calligraphy" charset="0"/>
            </a:endParaRPr>
          </a:p>
        </p:txBody>
      </p:sp>
      <p:pic>
        <p:nvPicPr>
          <p:cNvPr id="941059" name="Picture 3" descr="fsm-w-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29" y="3008313"/>
            <a:ext cx="4567767"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1138" name="Text Box 82"/>
          <p:cNvSpPr txBox="1">
            <a:spLocks noChangeArrowheads="1"/>
          </p:cNvSpPr>
          <p:nvPr/>
        </p:nvSpPr>
        <p:spPr bwMode="auto">
          <a:xfrm>
            <a:off x="216694" y="3279775"/>
            <a:ext cx="360984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a:cs typeface="Times"/>
              </a:rPr>
              <a:t>W</a:t>
            </a:r>
            <a:r>
              <a:rPr lang="en-US" baseline="-25000">
                <a:solidFill>
                  <a:schemeClr val="hlink"/>
                </a:solidFill>
                <a:latin typeface="Times"/>
                <a:cs typeface="Times"/>
              </a:rPr>
              <a:t>1</a:t>
            </a:r>
            <a:r>
              <a:rPr lang="en-US">
                <a:solidFill>
                  <a:schemeClr val="hlink"/>
                </a:solidFill>
                <a:latin typeface="Times"/>
                <a:cs typeface="Times"/>
              </a:rPr>
              <a:t>=W</a:t>
            </a:r>
            <a:r>
              <a:rPr lang="en-US" baseline="-25000">
                <a:solidFill>
                  <a:schemeClr val="hlink"/>
                </a:solidFill>
                <a:latin typeface="Times"/>
                <a:cs typeface="Times"/>
              </a:rPr>
              <a:t>2</a:t>
            </a:r>
            <a:r>
              <a:rPr lang="en-US">
                <a:latin typeface="Times"/>
                <a:cs typeface="Times"/>
              </a:rPr>
              <a:t>={baaa, aa, a}</a:t>
            </a:r>
          </a:p>
        </p:txBody>
      </p:sp>
      <p:sp>
        <p:nvSpPr>
          <p:cNvPr id="941139" name="Text Box 83"/>
          <p:cNvSpPr txBox="1">
            <a:spLocks noChangeArrowheads="1"/>
          </p:cNvSpPr>
          <p:nvPr/>
        </p:nvSpPr>
        <p:spPr bwMode="auto">
          <a:xfrm>
            <a:off x="216694" y="3887788"/>
            <a:ext cx="4142979"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rgbClr val="089128"/>
                </a:solidFill>
                <a:latin typeface="Times"/>
                <a:cs typeface="Times"/>
              </a:rPr>
              <a:t>W</a:t>
            </a:r>
            <a:r>
              <a:rPr lang="en-US" baseline="-25000">
                <a:solidFill>
                  <a:srgbClr val="089128"/>
                </a:solidFill>
                <a:latin typeface="Times"/>
                <a:cs typeface="Times"/>
              </a:rPr>
              <a:t>3</a:t>
            </a:r>
            <a:r>
              <a:rPr lang="en-US">
                <a:latin typeface="Times"/>
                <a:cs typeface="Times"/>
              </a:rPr>
              <a:t>={a aa} </a:t>
            </a:r>
            <a:r>
              <a:rPr lang="en-US">
                <a:solidFill>
                  <a:schemeClr val="folHlink"/>
                </a:solidFill>
                <a:latin typeface="Times"/>
                <a:cs typeface="Times"/>
              </a:rPr>
              <a:t>W</a:t>
            </a:r>
            <a:r>
              <a:rPr lang="en-US" baseline="-25000">
                <a:solidFill>
                  <a:schemeClr val="folHlink"/>
                </a:solidFill>
                <a:latin typeface="Times"/>
                <a:cs typeface="Times"/>
              </a:rPr>
              <a:t>4</a:t>
            </a:r>
            <a:r>
              <a:rPr lang="en-US">
                <a:solidFill>
                  <a:schemeClr val="folHlink"/>
                </a:solidFill>
                <a:latin typeface="Times"/>
                <a:cs typeface="Times"/>
              </a:rPr>
              <a:t>=W</a:t>
            </a:r>
            <a:r>
              <a:rPr lang="en-US" baseline="-25000">
                <a:solidFill>
                  <a:schemeClr val="folHlink"/>
                </a:solidFill>
                <a:latin typeface="Times"/>
                <a:cs typeface="Times"/>
              </a:rPr>
              <a:t>5</a:t>
            </a:r>
            <a:r>
              <a:rPr lang="en-US">
                <a:latin typeface="Times"/>
                <a:cs typeface="Times"/>
              </a:rPr>
              <a:t>={a, aaa}</a:t>
            </a:r>
          </a:p>
        </p:txBody>
      </p:sp>
      <p:sp>
        <p:nvSpPr>
          <p:cNvPr id="941140" name="Text Box 84"/>
          <p:cNvSpPr txBox="1">
            <a:spLocks noChangeArrowheads="1"/>
          </p:cNvSpPr>
          <p:nvPr/>
        </p:nvSpPr>
        <p:spPr bwMode="auto">
          <a:xfrm>
            <a:off x="216694" y="2005013"/>
            <a:ext cx="2539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a:t>
            </a:r>
            <a:r>
              <a:rPr lang="en-US">
                <a:latin typeface="Times"/>
                <a:cs typeface="Times"/>
                <a:sym typeface="Symbol" charset="0"/>
              </a:rPr>
              <a:t></a:t>
            </a:r>
            <a:r>
              <a:rPr lang="en-US">
                <a:latin typeface="Times"/>
                <a:cs typeface="Times"/>
              </a:rPr>
              <a:t>, b, ba, baa, baaa}</a:t>
            </a:r>
          </a:p>
        </p:txBody>
      </p:sp>
      <p:sp>
        <p:nvSpPr>
          <p:cNvPr id="941141" name="Text Box 85"/>
          <p:cNvSpPr txBox="1">
            <a:spLocks noChangeArrowheads="1"/>
          </p:cNvSpPr>
          <p:nvPr/>
        </p:nvSpPr>
        <p:spPr bwMode="auto">
          <a:xfrm>
            <a:off x="216694" y="2613025"/>
            <a:ext cx="80881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sz="2400">
                <a:latin typeface="Times"/>
                <a:cs typeface="Times"/>
              </a:rPr>
              <a:t>P={</a:t>
            </a:r>
            <a:r>
              <a:rPr lang="en-US" sz="2400">
                <a:latin typeface="Times"/>
                <a:cs typeface="Times"/>
                <a:sym typeface="Symbol" charset="0"/>
              </a:rPr>
              <a:t></a:t>
            </a:r>
            <a:r>
              <a:rPr lang="en-US" sz="2400">
                <a:latin typeface="Times"/>
                <a:cs typeface="Times"/>
              </a:rPr>
              <a:t>, a, b, bb, ba, bab, baa, baab, baaa, baaab, baaaa}</a:t>
            </a:r>
          </a:p>
        </p:txBody>
      </p:sp>
      <p:sp>
        <p:nvSpPr>
          <p:cNvPr id="941142" name="Text Box 86"/>
          <p:cNvSpPr txBox="1">
            <a:spLocks noChangeArrowheads="1"/>
          </p:cNvSpPr>
          <p:nvPr/>
        </p:nvSpPr>
        <p:spPr bwMode="auto">
          <a:xfrm>
            <a:off x="216694" y="4495801"/>
            <a:ext cx="5097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a:cs typeface="Times"/>
              </a:rPr>
              <a:t>W={a, aa, aaa, baaa}</a:t>
            </a:r>
            <a:endParaRPr lang="en-US">
              <a:latin typeface="Times"/>
              <a:cs typeface="Times"/>
              <a:sym typeface="Symbol" charset="0"/>
            </a:endParaRPr>
          </a:p>
        </p:txBody>
      </p:sp>
      <p:sp>
        <p:nvSpPr>
          <p:cNvPr id="941143" name="Text Box 87"/>
          <p:cNvSpPr txBox="1">
            <a:spLocks noChangeArrowheads="1"/>
          </p:cNvSpPr>
          <p:nvPr/>
        </p:nvSpPr>
        <p:spPr bwMode="auto">
          <a:xfrm>
            <a:off x="254529" y="5105400"/>
            <a:ext cx="4053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a:latin typeface="Times"/>
                <a:cs typeface="Times"/>
              </a:rPr>
              <a:t>W</a:t>
            </a:r>
            <a:r>
              <a:rPr lang="en-US">
                <a:latin typeface="Times"/>
                <a:cs typeface="Times"/>
              </a:rPr>
              <a:t>={W1, W2, W3, W4, W5}</a:t>
            </a:r>
          </a:p>
        </p:txBody>
      </p:sp>
    </p:spTree>
    <p:extLst>
      <p:ext uri="{BB962C8B-B14F-4D97-AF65-F5344CB8AC3E}">
        <p14:creationId xmlns:p14="http://schemas.microsoft.com/office/powerpoint/2010/main" val="4155025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1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11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1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11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1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11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1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138" grpId="0"/>
      <p:bldP spid="941139" grpId="0"/>
      <p:bldP spid="941140" grpId="0"/>
      <p:bldP spid="941141" grpId="0"/>
      <p:bldP spid="941142" grpId="0"/>
      <p:bldP spid="941143"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 Example: Step 2: Compute T1 [m=n]</a:t>
            </a:r>
          </a:p>
        </p:txBody>
      </p:sp>
      <p:sp>
        <p:nvSpPr>
          <p:cNvPr id="943110" name="Text Box 6"/>
          <p:cNvSpPr txBox="1">
            <a:spLocks noChangeArrowheads="1"/>
          </p:cNvSpPr>
          <p:nvPr/>
        </p:nvSpPr>
        <p:spPr bwMode="auto">
          <a:xfrm>
            <a:off x="362877" y="2427288"/>
            <a:ext cx="63271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T1=S. W={</a:t>
            </a:r>
            <a:r>
              <a:rPr lang="en-US">
                <a:latin typeface="Times"/>
                <a:cs typeface="Times"/>
                <a:sym typeface="Symbol" charset="0"/>
              </a:rPr>
              <a:t></a:t>
            </a:r>
            <a:r>
              <a:rPr lang="en-US">
                <a:latin typeface="Times"/>
                <a:cs typeface="Times"/>
              </a:rPr>
              <a:t>, b, ba, baa, baaa}.{a, aa, aaa, baaa}</a:t>
            </a:r>
          </a:p>
        </p:txBody>
      </p:sp>
      <p:sp>
        <p:nvSpPr>
          <p:cNvPr id="943113" name="Text Box 9"/>
          <p:cNvSpPr txBox="1">
            <a:spLocks noChangeArrowheads="1"/>
          </p:cNvSpPr>
          <p:nvPr/>
        </p:nvSpPr>
        <p:spPr bwMode="auto">
          <a:xfrm>
            <a:off x="380074" y="3122613"/>
            <a:ext cx="81242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Elements of T1 ensure that the each state of the FSM is covered and distinguished from the remaining states.</a:t>
            </a:r>
          </a:p>
        </p:txBody>
      </p:sp>
    </p:spTree>
    <p:extLst>
      <p:ext uri="{BB962C8B-B14F-4D97-AF65-F5344CB8AC3E}">
        <p14:creationId xmlns:p14="http://schemas.microsoft.com/office/powerpoint/2010/main" val="3917248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3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0" grpId="0"/>
      <p:bldP spid="943113"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 Example: Step 3: Compute R and </a:t>
            </a:r>
            <a:r>
              <a:rPr lang="en-US" sz="2400" dirty="0">
                <a:solidFill>
                  <a:schemeClr val="tx1"/>
                </a:solidFill>
                <a:latin typeface="Tahoma" charset="0"/>
                <a:sym typeface="Symbol" charset="0"/>
              </a:rPr>
              <a:t> [m=n]</a:t>
            </a:r>
            <a:endParaRPr lang="en-US" sz="2000" dirty="0">
              <a:solidFill>
                <a:schemeClr val="tx1"/>
              </a:solidFill>
              <a:latin typeface="Tahoma" charset="0"/>
            </a:endParaRPr>
          </a:p>
        </p:txBody>
      </p:sp>
      <p:sp>
        <p:nvSpPr>
          <p:cNvPr id="945155" name="Text Box 3"/>
          <p:cNvSpPr txBox="1">
            <a:spLocks noChangeArrowheads="1"/>
          </p:cNvSpPr>
          <p:nvPr/>
        </p:nvSpPr>
        <p:spPr bwMode="auto">
          <a:xfrm>
            <a:off x="132425" y="2162176"/>
            <a:ext cx="918884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R=P-S=</a:t>
            </a:r>
            <a:r>
              <a:rPr lang="en-US" sz="2400" dirty="0">
                <a:latin typeface="Times"/>
                <a:cs typeface="Times"/>
              </a:rPr>
              <a:t>{</a:t>
            </a:r>
            <a:r>
              <a:rPr lang="en-US" sz="2400" dirty="0">
                <a:latin typeface="Times"/>
                <a:cs typeface="Times"/>
                <a:sym typeface="Symbol" charset="0"/>
              </a:rPr>
              <a:t></a:t>
            </a:r>
            <a:r>
              <a:rPr lang="en-US" sz="2400" dirty="0">
                <a:latin typeface="Times"/>
                <a:cs typeface="Times"/>
              </a:rPr>
              <a:t>, a, b, bb, </a:t>
            </a:r>
            <a:r>
              <a:rPr lang="en-US" sz="2400" dirty="0" err="1">
                <a:latin typeface="Times"/>
                <a:cs typeface="Times"/>
              </a:rPr>
              <a:t>ba</a:t>
            </a:r>
            <a:r>
              <a:rPr lang="en-US" sz="2400" dirty="0">
                <a:latin typeface="Times"/>
                <a:cs typeface="Times"/>
              </a:rPr>
              <a:t>, </a:t>
            </a:r>
            <a:r>
              <a:rPr lang="en-US" sz="2400" dirty="0" err="1">
                <a:latin typeface="Times"/>
                <a:cs typeface="Times"/>
              </a:rPr>
              <a:t>bab</a:t>
            </a:r>
            <a:r>
              <a:rPr lang="en-US" sz="2400" dirty="0">
                <a:latin typeface="Times"/>
                <a:cs typeface="Times"/>
              </a:rPr>
              <a:t>, baa, </a:t>
            </a:r>
            <a:r>
              <a:rPr lang="en-US" sz="2400" dirty="0" err="1">
                <a:latin typeface="Times"/>
                <a:cs typeface="Times"/>
              </a:rPr>
              <a:t>baab</a:t>
            </a:r>
            <a:r>
              <a:rPr lang="en-US" sz="2400" dirty="0">
                <a:latin typeface="Times"/>
                <a:cs typeface="Times"/>
              </a:rPr>
              <a:t>, </a:t>
            </a:r>
            <a:r>
              <a:rPr lang="en-US" sz="2400" dirty="0" err="1">
                <a:latin typeface="Times"/>
                <a:cs typeface="Times"/>
              </a:rPr>
              <a:t>baaa</a:t>
            </a:r>
            <a:r>
              <a:rPr lang="en-US" sz="2400" dirty="0">
                <a:latin typeface="Times"/>
                <a:cs typeface="Times"/>
              </a:rPr>
              <a:t>, </a:t>
            </a:r>
            <a:r>
              <a:rPr lang="en-US" sz="2400" dirty="0" err="1">
                <a:latin typeface="Times"/>
                <a:cs typeface="Times"/>
              </a:rPr>
              <a:t>baaab</a:t>
            </a:r>
            <a:r>
              <a:rPr lang="en-US" sz="2400" dirty="0">
                <a:latin typeface="Times"/>
                <a:cs typeface="Times"/>
              </a:rPr>
              <a:t>, </a:t>
            </a:r>
            <a:r>
              <a:rPr lang="en-US" sz="2400" dirty="0" err="1">
                <a:latin typeface="Times"/>
                <a:cs typeface="Times"/>
              </a:rPr>
              <a:t>baaaa</a:t>
            </a:r>
            <a:r>
              <a:rPr lang="en-US" sz="2400" dirty="0">
                <a:latin typeface="Times"/>
                <a:cs typeface="Times"/>
              </a:rPr>
              <a:t>}-</a:t>
            </a:r>
            <a:r>
              <a:rPr lang="en-US" dirty="0">
                <a:latin typeface="Times"/>
                <a:cs typeface="Times"/>
              </a:rPr>
              <a:t>{</a:t>
            </a:r>
            <a:r>
              <a:rPr lang="en-US" dirty="0">
                <a:latin typeface="Times"/>
                <a:cs typeface="Times"/>
                <a:sym typeface="Symbol" charset="0"/>
              </a:rPr>
              <a:t></a:t>
            </a:r>
            <a:r>
              <a:rPr lang="en-US" dirty="0">
                <a:latin typeface="Times"/>
                <a:cs typeface="Times"/>
              </a:rPr>
              <a:t>, b, 			</a:t>
            </a:r>
            <a:r>
              <a:rPr lang="en-US" dirty="0" err="1">
                <a:latin typeface="Times"/>
                <a:cs typeface="Times"/>
              </a:rPr>
              <a:t>ba</a:t>
            </a:r>
            <a:r>
              <a:rPr lang="en-US" dirty="0">
                <a:latin typeface="Times"/>
                <a:cs typeface="Times"/>
              </a:rPr>
              <a:t>, baa, </a:t>
            </a:r>
            <a:r>
              <a:rPr lang="en-US" dirty="0" err="1">
                <a:latin typeface="Times"/>
                <a:cs typeface="Times"/>
              </a:rPr>
              <a:t>baaa</a:t>
            </a:r>
            <a:r>
              <a:rPr lang="en-US" dirty="0">
                <a:latin typeface="Times"/>
                <a:cs typeface="Times"/>
              </a:rPr>
              <a:t>}</a:t>
            </a:r>
          </a:p>
          <a:p>
            <a:r>
              <a:rPr lang="en-US" dirty="0">
                <a:latin typeface="Times"/>
                <a:cs typeface="Times"/>
              </a:rPr>
              <a:t>	={a, bb, </a:t>
            </a:r>
            <a:r>
              <a:rPr lang="en-US" dirty="0" err="1">
                <a:latin typeface="Times"/>
                <a:cs typeface="Times"/>
              </a:rPr>
              <a:t>bab</a:t>
            </a:r>
            <a:r>
              <a:rPr lang="en-US" dirty="0">
                <a:latin typeface="Times"/>
                <a:cs typeface="Times"/>
              </a:rPr>
              <a:t>, </a:t>
            </a:r>
            <a:r>
              <a:rPr lang="en-US" dirty="0" err="1">
                <a:latin typeface="Times"/>
                <a:cs typeface="Times"/>
              </a:rPr>
              <a:t>baab</a:t>
            </a:r>
            <a:r>
              <a:rPr lang="en-US" dirty="0">
                <a:latin typeface="Times"/>
                <a:cs typeface="Times"/>
              </a:rPr>
              <a:t>, </a:t>
            </a:r>
            <a:r>
              <a:rPr lang="en-US" dirty="0" err="1">
                <a:latin typeface="Times"/>
                <a:cs typeface="Times"/>
              </a:rPr>
              <a:t>baaab</a:t>
            </a:r>
            <a:r>
              <a:rPr lang="en-US" dirty="0">
                <a:latin typeface="Times"/>
                <a:cs typeface="Times"/>
              </a:rPr>
              <a:t>, </a:t>
            </a:r>
            <a:r>
              <a:rPr lang="en-US" dirty="0" err="1">
                <a:latin typeface="Times"/>
                <a:cs typeface="Times"/>
              </a:rPr>
              <a:t>baaaa</a:t>
            </a:r>
            <a:r>
              <a:rPr lang="en-US" dirty="0">
                <a:latin typeface="Times"/>
                <a:cs typeface="Times"/>
              </a:rPr>
              <a:t>}</a:t>
            </a:r>
          </a:p>
        </p:txBody>
      </p:sp>
      <p:sp>
        <p:nvSpPr>
          <p:cNvPr id="945160" name="Text Box 8"/>
          <p:cNvSpPr txBox="1">
            <a:spLocks noChangeArrowheads="1"/>
          </p:cNvSpPr>
          <p:nvPr/>
        </p:nvSpPr>
        <p:spPr bwMode="auto">
          <a:xfrm>
            <a:off x="132424" y="3844926"/>
            <a:ext cx="85834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Let each element of R be denoted as r</a:t>
            </a:r>
            <a:r>
              <a:rPr lang="en-US" baseline="-25000" dirty="0">
                <a:latin typeface="Times New Roman"/>
                <a:cs typeface="Times New Roman"/>
              </a:rPr>
              <a:t>i1</a:t>
            </a:r>
            <a:r>
              <a:rPr lang="en-US" dirty="0">
                <a:latin typeface="Times New Roman"/>
                <a:cs typeface="Times New Roman"/>
              </a:rPr>
              <a:t>, r</a:t>
            </a:r>
            <a:r>
              <a:rPr lang="en-US" baseline="-25000" dirty="0">
                <a:latin typeface="Times New Roman"/>
                <a:cs typeface="Times New Roman"/>
              </a:rPr>
              <a:t>i2</a:t>
            </a:r>
            <a:r>
              <a:rPr lang="en-US" dirty="0">
                <a:latin typeface="Times New Roman"/>
                <a:cs typeface="Times New Roman"/>
              </a:rPr>
              <a:t>,…</a:t>
            </a:r>
            <a:r>
              <a:rPr lang="en-US" dirty="0" err="1">
                <a:latin typeface="Times New Roman"/>
                <a:cs typeface="Times New Roman"/>
              </a:rPr>
              <a:t>r</a:t>
            </a:r>
            <a:r>
              <a:rPr lang="en-US" baseline="-25000" dirty="0" err="1">
                <a:latin typeface="Times New Roman"/>
                <a:cs typeface="Times New Roman"/>
              </a:rPr>
              <a:t>ik</a:t>
            </a:r>
            <a:r>
              <a:rPr lang="en-US" dirty="0">
                <a:latin typeface="Times New Roman"/>
                <a:cs typeface="Times New Roman"/>
              </a:rPr>
              <a:t>.</a:t>
            </a:r>
          </a:p>
          <a:p>
            <a:pPr>
              <a:spcBef>
                <a:spcPct val="50000"/>
              </a:spcBef>
            </a:pPr>
            <a:r>
              <a:rPr lang="en-US" dirty="0">
                <a:latin typeface="Times New Roman"/>
                <a:cs typeface="Times New Roman"/>
                <a:sym typeface="Symbol" charset="0"/>
              </a:rPr>
              <a:t>(</a:t>
            </a:r>
            <a:r>
              <a:rPr lang="en-US" dirty="0" err="1">
                <a:latin typeface="Times New Roman"/>
                <a:cs typeface="Times New Roman"/>
              </a:rPr>
              <a:t>r</a:t>
            </a:r>
            <a:r>
              <a:rPr lang="en-US" baseline="-25000" dirty="0" err="1">
                <a:latin typeface="Times New Roman"/>
                <a:cs typeface="Times New Roman"/>
              </a:rPr>
              <a:t>ik</a:t>
            </a:r>
            <a:r>
              <a:rPr lang="en-US" dirty="0">
                <a:latin typeface="Times New Roman"/>
                <a:cs typeface="Times New Roman"/>
                <a:sym typeface="Symbol" charset="0"/>
              </a:rPr>
              <a:t>, m)=</a:t>
            </a:r>
            <a:r>
              <a:rPr lang="en-US" dirty="0" err="1">
                <a:latin typeface="Times New Roman"/>
                <a:cs typeface="Times New Roman"/>
                <a:sym typeface="Symbol" charset="0"/>
              </a:rPr>
              <a:t>q</a:t>
            </a:r>
            <a:r>
              <a:rPr lang="en-US" baseline="-25000" dirty="0" err="1">
                <a:latin typeface="Times New Roman"/>
                <a:cs typeface="Times New Roman"/>
                <a:sym typeface="Symbol" charset="0"/>
              </a:rPr>
              <a:t>ij</a:t>
            </a:r>
            <a:r>
              <a:rPr lang="en-US" baseline="-25000" dirty="0">
                <a:latin typeface="Times New Roman"/>
                <a:cs typeface="Times New Roman"/>
                <a:sym typeface="Symbol" charset="0"/>
              </a:rPr>
              <a:t> </a:t>
            </a:r>
            <a:r>
              <a:rPr lang="en-US" dirty="0">
                <a:latin typeface="Times New Roman"/>
                <a:cs typeface="Times New Roman"/>
                <a:sym typeface="Symbol" charset="0"/>
              </a:rPr>
              <a:t>,</a:t>
            </a:r>
            <a:r>
              <a:rPr lang="en-US" baseline="-25000" dirty="0">
                <a:latin typeface="Times New Roman"/>
                <a:cs typeface="Times New Roman"/>
                <a:sym typeface="Symbol" charset="0"/>
              </a:rPr>
              <a:t> </a:t>
            </a:r>
            <a:r>
              <a:rPr lang="en-US" dirty="0">
                <a:latin typeface="Times New Roman"/>
                <a:cs typeface="Times New Roman"/>
                <a:sym typeface="Symbol" charset="0"/>
              </a:rPr>
              <a:t>where </a:t>
            </a:r>
            <a:r>
              <a:rPr lang="en-US" dirty="0" err="1">
                <a:latin typeface="Times New Roman"/>
                <a:cs typeface="Times New Roman"/>
                <a:sym typeface="Symbol" charset="0"/>
              </a:rPr>
              <a:t>mX</a:t>
            </a:r>
            <a:r>
              <a:rPr lang="en-US" dirty="0">
                <a:latin typeface="Times New Roman"/>
                <a:cs typeface="Times New Roman"/>
                <a:sym typeface="Symbol" charset="0"/>
              </a:rPr>
              <a:t> (the alphabet)</a:t>
            </a:r>
            <a:endParaRPr lang="en-US" dirty="0">
              <a:latin typeface="Times New Roman"/>
              <a:cs typeface="Times New Roman"/>
            </a:endParaRPr>
          </a:p>
        </p:txBody>
      </p:sp>
    </p:spTree>
    <p:extLst>
      <p:ext uri="{BB962C8B-B14F-4D97-AF65-F5344CB8AC3E}">
        <p14:creationId xmlns:p14="http://schemas.microsoft.com/office/powerpoint/2010/main" val="8532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5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p:bldP spid="945160"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 Example: Step 4: Compute T2 [m=n]</a:t>
            </a:r>
            <a:endParaRPr lang="en-US" sz="2000" dirty="0">
              <a:solidFill>
                <a:schemeClr val="tx1"/>
              </a:solidFill>
              <a:latin typeface="Tahoma" charset="0"/>
            </a:endParaRPr>
          </a:p>
        </p:txBody>
      </p:sp>
      <p:sp>
        <p:nvSpPr>
          <p:cNvPr id="950275" name="Text Box 3"/>
          <p:cNvSpPr txBox="1">
            <a:spLocks noChangeArrowheads="1"/>
          </p:cNvSpPr>
          <p:nvPr/>
        </p:nvSpPr>
        <p:spPr bwMode="auto">
          <a:xfrm>
            <a:off x="200472" y="1268760"/>
            <a:ext cx="9188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T2=R</a:t>
            </a:r>
            <a:r>
              <a:rPr lang="en-US" dirty="0">
                <a:latin typeface="Times New Roman"/>
                <a:cs typeface="Times New Roman"/>
                <a:sym typeface="Symbol" charset="0"/>
              </a:rPr>
              <a:t></a:t>
            </a:r>
            <a:r>
              <a:rPr lang="en-US" dirty="0">
                <a:latin typeface="Times New Roman"/>
                <a:cs typeface="Times New Roman"/>
              </a:rPr>
              <a:t>W=</a:t>
            </a:r>
            <a:r>
              <a:rPr lang="en-US" dirty="0">
                <a:latin typeface="Times New Roman"/>
                <a:cs typeface="Times New Roman"/>
                <a:sym typeface="Symbol" charset="0"/>
              </a:rPr>
              <a:t></a:t>
            </a:r>
            <a:r>
              <a:rPr lang="en-US" baseline="30000" dirty="0">
                <a:latin typeface="Times New Roman"/>
                <a:cs typeface="Times New Roman"/>
              </a:rPr>
              <a:t>k</a:t>
            </a:r>
            <a:r>
              <a:rPr lang="en-US" baseline="-25000" dirty="0">
                <a:latin typeface="Times New Roman"/>
                <a:cs typeface="Times New Roman"/>
              </a:rPr>
              <a:t>(j=1) </a:t>
            </a:r>
            <a:r>
              <a:rPr lang="en-US" dirty="0">
                <a:latin typeface="Times New Roman"/>
                <a:cs typeface="Times New Roman"/>
              </a:rPr>
              <a:t>(</a:t>
            </a:r>
            <a:r>
              <a:rPr lang="en-US" dirty="0" err="1">
                <a:latin typeface="Times New Roman"/>
                <a:cs typeface="Times New Roman"/>
              </a:rPr>
              <a:t>r</a:t>
            </a:r>
            <a:r>
              <a:rPr lang="en-US" baseline="-25000" dirty="0" err="1">
                <a:latin typeface="Times New Roman"/>
                <a:cs typeface="Times New Roman"/>
              </a:rPr>
              <a:t>ij</a:t>
            </a:r>
            <a:r>
              <a:rPr lang="en-US" dirty="0">
                <a:latin typeface="Times New Roman"/>
                <a:cs typeface="Times New Roman"/>
              </a:rPr>
              <a:t>}. </a:t>
            </a:r>
            <a:r>
              <a:rPr lang="en-US" dirty="0" err="1">
                <a:latin typeface="Times New Roman"/>
                <a:cs typeface="Times New Roman"/>
              </a:rPr>
              <a:t>W</a:t>
            </a:r>
            <a:r>
              <a:rPr lang="en-US" baseline="-25000" dirty="0" err="1">
                <a:latin typeface="Times New Roman"/>
                <a:cs typeface="Times New Roman"/>
              </a:rPr>
              <a:t>ij</a:t>
            </a:r>
            <a:r>
              <a:rPr lang="en-US" baseline="-25000" dirty="0">
                <a:latin typeface="Times New Roman"/>
                <a:cs typeface="Times New Roman"/>
              </a:rPr>
              <a:t> </a:t>
            </a:r>
            <a:r>
              <a:rPr lang="en-US" dirty="0">
                <a:latin typeface="Times New Roman"/>
                <a:cs typeface="Times New Roman"/>
              </a:rPr>
              <a:t>, where </a:t>
            </a:r>
            <a:r>
              <a:rPr lang="en-US" dirty="0" err="1">
                <a:latin typeface="Times New Roman"/>
                <a:cs typeface="Times New Roman"/>
              </a:rPr>
              <a:t>W</a:t>
            </a:r>
            <a:r>
              <a:rPr lang="en-US" baseline="-25000" dirty="0" err="1">
                <a:latin typeface="Times New Roman"/>
                <a:cs typeface="Times New Roman"/>
              </a:rPr>
              <a:t>ij</a:t>
            </a:r>
            <a:r>
              <a:rPr lang="en-US" baseline="-25000" dirty="0">
                <a:latin typeface="Times New Roman"/>
                <a:cs typeface="Times New Roman"/>
              </a:rPr>
              <a:t>  </a:t>
            </a:r>
            <a:r>
              <a:rPr lang="en-US" dirty="0">
                <a:latin typeface="Times New Roman"/>
                <a:cs typeface="Times New Roman"/>
              </a:rPr>
              <a:t>is the identification set for state </a:t>
            </a:r>
            <a:r>
              <a:rPr lang="en-US" dirty="0" err="1">
                <a:latin typeface="Times New Roman"/>
                <a:cs typeface="Times New Roman"/>
              </a:rPr>
              <a:t>q</a:t>
            </a:r>
            <a:r>
              <a:rPr lang="en-US" baseline="-25000" dirty="0" err="1">
                <a:latin typeface="Times New Roman"/>
                <a:cs typeface="Times New Roman"/>
              </a:rPr>
              <a:t>ij</a:t>
            </a:r>
            <a:r>
              <a:rPr lang="en-US" dirty="0">
                <a:latin typeface="Times New Roman"/>
                <a:cs typeface="Times New Roman"/>
              </a:rPr>
              <a:t>.</a:t>
            </a:r>
          </a:p>
        </p:txBody>
      </p:sp>
      <p:sp>
        <p:nvSpPr>
          <p:cNvPr id="950277" name="Text Box 5"/>
          <p:cNvSpPr txBox="1">
            <a:spLocks noChangeArrowheads="1"/>
          </p:cNvSpPr>
          <p:nvPr/>
        </p:nvSpPr>
        <p:spPr bwMode="auto">
          <a:xfrm>
            <a:off x="128464" y="2278410"/>
            <a:ext cx="91888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sym typeface="Symbol" charset="0"/>
              </a:rPr>
              <a:t>(q1, a)=q1 		(q1, bb)=q4		 (q1, bab)=q5</a:t>
            </a:r>
          </a:p>
          <a:p>
            <a:endParaRPr lang="en-US">
              <a:latin typeface="Times New Roman"/>
              <a:cs typeface="Times New Roman"/>
              <a:sym typeface="Symbol" charset="0"/>
            </a:endParaRPr>
          </a:p>
          <a:p>
            <a:r>
              <a:rPr lang="en-US">
                <a:latin typeface="Times New Roman"/>
                <a:cs typeface="Times New Roman"/>
                <a:sym typeface="Symbol" charset="0"/>
              </a:rPr>
              <a:t>(q1, baab)=q5		(q1, baaab)=q5	 (q1, baaaa)=q1</a:t>
            </a:r>
          </a:p>
        </p:txBody>
      </p:sp>
      <p:sp>
        <p:nvSpPr>
          <p:cNvPr id="950278" name="Text Box 6"/>
          <p:cNvSpPr txBox="1">
            <a:spLocks noChangeArrowheads="1"/>
          </p:cNvSpPr>
          <p:nvPr/>
        </p:nvSpPr>
        <p:spPr bwMode="auto">
          <a:xfrm>
            <a:off x="254530" y="3866272"/>
            <a:ext cx="87485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T2=({a}. W</a:t>
            </a:r>
            <a:r>
              <a:rPr lang="en-US" baseline="-25000" dirty="0">
                <a:latin typeface="Times New Roman"/>
                <a:cs typeface="Times New Roman"/>
              </a:rPr>
              <a:t>1 </a:t>
            </a:r>
            <a:r>
              <a:rPr lang="en-US" dirty="0">
                <a:latin typeface="Times New Roman"/>
                <a:cs typeface="Times New Roman"/>
              </a:rPr>
              <a:t>)</a:t>
            </a:r>
            <a:r>
              <a:rPr lang="en-US" dirty="0">
                <a:latin typeface="Times New Roman"/>
                <a:cs typeface="Times New Roman"/>
                <a:sym typeface="Symbol" charset="0"/>
              </a:rPr>
              <a:t> </a:t>
            </a:r>
            <a:r>
              <a:rPr lang="en-US" dirty="0">
                <a:latin typeface="Times New Roman"/>
                <a:cs typeface="Times New Roman"/>
              </a:rPr>
              <a:t>({bb}.W</a:t>
            </a:r>
            <a:r>
              <a:rPr lang="en-US" baseline="-25000" dirty="0">
                <a:latin typeface="Times New Roman"/>
                <a:cs typeface="Times New Roman"/>
              </a:rPr>
              <a:t>4 </a:t>
            </a:r>
            <a:r>
              <a:rPr lang="en-US" dirty="0">
                <a:latin typeface="Times New Roman"/>
                <a:cs typeface="Times New Roman"/>
              </a:rPr>
              <a:t>)</a:t>
            </a:r>
            <a:r>
              <a:rPr lang="en-US" baseline="-25000"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a:t>
            </a:r>
            <a:r>
              <a:rPr lang="en-US" dirty="0" err="1">
                <a:latin typeface="Times New Roman"/>
                <a:cs typeface="Times New Roman"/>
              </a:rPr>
              <a:t>bab</a:t>
            </a:r>
            <a:r>
              <a:rPr lang="en-US" dirty="0">
                <a:latin typeface="Times New Roman"/>
                <a:cs typeface="Times New Roman"/>
              </a:rPr>
              <a:t>}.W</a:t>
            </a:r>
            <a:r>
              <a:rPr lang="en-US" baseline="-25000" dirty="0">
                <a:latin typeface="Times New Roman"/>
                <a:cs typeface="Times New Roman"/>
              </a:rPr>
              <a:t>5 </a:t>
            </a:r>
            <a:r>
              <a:rPr lang="en-US" dirty="0">
                <a:latin typeface="Times New Roman"/>
                <a:cs typeface="Times New Roman"/>
              </a:rPr>
              <a:t>)</a:t>
            </a:r>
            <a:r>
              <a:rPr lang="en-US" baseline="-25000"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a:t>
            </a:r>
            <a:r>
              <a:rPr lang="en-US" dirty="0" err="1">
                <a:latin typeface="Times New Roman"/>
                <a:cs typeface="Times New Roman"/>
              </a:rPr>
              <a:t>baab</a:t>
            </a:r>
            <a:r>
              <a:rPr lang="en-US" dirty="0">
                <a:latin typeface="Times New Roman"/>
                <a:cs typeface="Times New Roman"/>
              </a:rPr>
              <a:t>}.W</a:t>
            </a:r>
            <a:r>
              <a:rPr lang="en-US" baseline="-25000" dirty="0">
                <a:latin typeface="Times New Roman"/>
                <a:cs typeface="Times New Roman"/>
              </a:rPr>
              <a:t>5 </a:t>
            </a:r>
            <a:r>
              <a:rPr lang="en-US" dirty="0">
                <a:latin typeface="Times New Roman"/>
                <a:cs typeface="Times New Roman"/>
              </a:rPr>
              <a:t>)</a:t>
            </a:r>
            <a:r>
              <a:rPr lang="en-US" baseline="-25000"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a:t>
            </a:r>
            <a:r>
              <a:rPr lang="en-US" dirty="0" err="1">
                <a:latin typeface="Times New Roman"/>
                <a:cs typeface="Times New Roman"/>
              </a:rPr>
              <a:t>baaab</a:t>
            </a:r>
            <a:r>
              <a:rPr lang="en-US" dirty="0">
                <a:latin typeface="Times New Roman"/>
                <a:cs typeface="Times New Roman"/>
              </a:rPr>
              <a:t>}.W</a:t>
            </a:r>
            <a:r>
              <a:rPr lang="en-US" baseline="-25000" dirty="0">
                <a:latin typeface="Times New Roman"/>
                <a:cs typeface="Times New Roman"/>
              </a:rPr>
              <a:t>5 </a:t>
            </a:r>
            <a:r>
              <a:rPr lang="en-US" dirty="0">
                <a:latin typeface="Times New Roman"/>
                <a:cs typeface="Times New Roman"/>
              </a:rPr>
              <a:t>)</a:t>
            </a:r>
            <a:r>
              <a:rPr lang="en-US" baseline="-25000"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a:t>
            </a:r>
            <a:r>
              <a:rPr lang="en-US" dirty="0" err="1">
                <a:latin typeface="Times New Roman"/>
                <a:cs typeface="Times New Roman"/>
              </a:rPr>
              <a:t>baaaa</a:t>
            </a:r>
            <a:r>
              <a:rPr lang="en-US" dirty="0">
                <a:latin typeface="Times New Roman"/>
                <a:cs typeface="Times New Roman"/>
              </a:rPr>
              <a:t>}. W</a:t>
            </a:r>
            <a:r>
              <a:rPr lang="en-US" baseline="-25000" dirty="0">
                <a:latin typeface="Times New Roman"/>
                <a:cs typeface="Times New Roman"/>
              </a:rPr>
              <a:t>1 </a:t>
            </a:r>
            <a:r>
              <a:rPr lang="en-US" dirty="0">
                <a:latin typeface="Times New Roman"/>
                <a:cs typeface="Times New Roman"/>
              </a:rPr>
              <a:t>)</a:t>
            </a:r>
          </a:p>
          <a:p>
            <a:r>
              <a:rPr lang="en-US" dirty="0">
                <a:latin typeface="Times New Roman"/>
                <a:cs typeface="Times New Roman"/>
              </a:rPr>
              <a:t>	={</a:t>
            </a:r>
            <a:r>
              <a:rPr lang="en-US" dirty="0" err="1">
                <a:latin typeface="Times New Roman"/>
                <a:cs typeface="Times New Roman"/>
              </a:rPr>
              <a:t>abaaa</a:t>
            </a:r>
            <a:r>
              <a:rPr lang="en-US" dirty="0">
                <a:latin typeface="Times New Roman"/>
                <a:cs typeface="Times New Roman"/>
              </a:rPr>
              <a:t>, </a:t>
            </a:r>
            <a:r>
              <a:rPr lang="en-US" dirty="0" err="1">
                <a:latin typeface="Times New Roman"/>
                <a:cs typeface="Times New Roman"/>
              </a:rPr>
              <a:t>aaa</a:t>
            </a:r>
            <a:r>
              <a:rPr lang="en-US" dirty="0">
                <a:latin typeface="Times New Roman"/>
                <a:cs typeface="Times New Roman"/>
              </a:rPr>
              <a:t>, </a:t>
            </a:r>
            <a:r>
              <a:rPr lang="en-US" dirty="0" err="1">
                <a:latin typeface="Times New Roman"/>
                <a:cs typeface="Times New Roman"/>
              </a:rPr>
              <a:t>aa</a:t>
            </a:r>
            <a:r>
              <a:rPr lang="en-US" dirty="0">
                <a:latin typeface="Times New Roman"/>
                <a:cs typeface="Times New Roman"/>
              </a:rPr>
              <a:t>} </a:t>
            </a:r>
            <a:r>
              <a:rPr lang="en-US" dirty="0">
                <a:latin typeface="Times New Roman"/>
                <a:cs typeface="Times New Roman"/>
                <a:sym typeface="Symbol" charset="0"/>
              </a:rPr>
              <a:t></a:t>
            </a:r>
            <a:r>
              <a:rPr lang="en-US" dirty="0">
                <a:latin typeface="Times New Roman"/>
                <a:cs typeface="Times New Roman"/>
              </a:rPr>
              <a:t> {</a:t>
            </a:r>
            <a:r>
              <a:rPr lang="en-US" dirty="0" err="1">
                <a:latin typeface="Times New Roman"/>
                <a:cs typeface="Times New Roman"/>
              </a:rPr>
              <a:t>bba</a:t>
            </a:r>
            <a:r>
              <a:rPr lang="en-US" dirty="0">
                <a:latin typeface="Times New Roman"/>
                <a:cs typeface="Times New Roman"/>
              </a:rPr>
              <a:t>, </a:t>
            </a:r>
            <a:r>
              <a:rPr lang="en-US" dirty="0" err="1">
                <a:latin typeface="Times New Roman"/>
                <a:cs typeface="Times New Roman"/>
              </a:rPr>
              <a:t>bbaaa</a:t>
            </a:r>
            <a:r>
              <a:rPr lang="en-US"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{baba, </a:t>
            </a:r>
            <a:r>
              <a:rPr lang="en-US" dirty="0" err="1">
                <a:latin typeface="Times New Roman"/>
                <a:cs typeface="Times New Roman"/>
              </a:rPr>
              <a:t>babaaa</a:t>
            </a:r>
            <a:r>
              <a:rPr lang="en-US" dirty="0">
                <a:latin typeface="Times New Roman"/>
                <a:cs typeface="Times New Roman"/>
              </a:rPr>
              <a:t>} </a:t>
            </a:r>
            <a:r>
              <a:rPr lang="en-US" dirty="0">
                <a:latin typeface="Times New Roman"/>
                <a:cs typeface="Times New Roman"/>
                <a:sym typeface="Symbol" charset="0"/>
              </a:rPr>
              <a:t> </a:t>
            </a:r>
            <a:endParaRPr lang="en-US" dirty="0">
              <a:latin typeface="Times New Roman"/>
              <a:cs typeface="Times New Roman"/>
            </a:endParaRPr>
          </a:p>
          <a:p>
            <a:r>
              <a:rPr lang="en-US" dirty="0">
                <a:latin typeface="Times New Roman"/>
                <a:cs typeface="Times New Roman"/>
              </a:rPr>
              <a:t>	{</a:t>
            </a:r>
            <a:r>
              <a:rPr lang="en-US" dirty="0" err="1">
                <a:latin typeface="Times New Roman"/>
                <a:cs typeface="Times New Roman"/>
              </a:rPr>
              <a:t>baaba</a:t>
            </a:r>
            <a:r>
              <a:rPr lang="en-US" dirty="0">
                <a:latin typeface="Times New Roman"/>
                <a:cs typeface="Times New Roman"/>
              </a:rPr>
              <a:t>, </a:t>
            </a:r>
            <a:r>
              <a:rPr lang="en-US" dirty="0" err="1">
                <a:latin typeface="Times New Roman"/>
                <a:cs typeface="Times New Roman"/>
              </a:rPr>
              <a:t>baabaaa</a:t>
            </a:r>
            <a:r>
              <a:rPr lang="en-US"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a:t>
            </a:r>
            <a:r>
              <a:rPr lang="en-US" dirty="0" err="1">
                <a:latin typeface="Times New Roman"/>
                <a:cs typeface="Times New Roman"/>
              </a:rPr>
              <a:t>baaaba</a:t>
            </a:r>
            <a:r>
              <a:rPr lang="en-US" dirty="0">
                <a:latin typeface="Times New Roman"/>
                <a:cs typeface="Times New Roman"/>
              </a:rPr>
              <a:t>, </a:t>
            </a:r>
            <a:r>
              <a:rPr lang="en-US" dirty="0" err="1">
                <a:latin typeface="Times New Roman"/>
                <a:cs typeface="Times New Roman"/>
              </a:rPr>
              <a:t>baaabaaa</a:t>
            </a:r>
            <a:r>
              <a:rPr lang="en-US" dirty="0">
                <a:latin typeface="Times New Roman"/>
                <a:cs typeface="Times New Roman"/>
              </a:rPr>
              <a:t>} </a:t>
            </a:r>
            <a:r>
              <a:rPr lang="en-US" dirty="0">
                <a:latin typeface="Times New Roman"/>
                <a:cs typeface="Times New Roman"/>
                <a:sym typeface="Symbol" charset="0"/>
              </a:rPr>
              <a:t> </a:t>
            </a:r>
            <a:r>
              <a:rPr lang="en-US" dirty="0">
                <a:latin typeface="Times New Roman"/>
                <a:cs typeface="Times New Roman"/>
              </a:rPr>
              <a:t> {</a:t>
            </a:r>
            <a:r>
              <a:rPr lang="en-US" dirty="0" err="1">
                <a:latin typeface="Times New Roman"/>
                <a:cs typeface="Times New Roman"/>
              </a:rPr>
              <a:t>baaaabaaa</a:t>
            </a:r>
            <a:r>
              <a:rPr lang="en-US" dirty="0">
                <a:latin typeface="Times New Roman"/>
                <a:cs typeface="Times New Roman"/>
              </a:rPr>
              <a:t>, </a:t>
            </a:r>
            <a:r>
              <a:rPr lang="en-US" dirty="0" err="1" smtClean="0">
                <a:latin typeface="Times New Roman"/>
                <a:cs typeface="Times New Roman"/>
              </a:rPr>
              <a:t>baaaaaa</a:t>
            </a:r>
            <a:r>
              <a:rPr lang="en-US" dirty="0">
                <a:latin typeface="Times New Roman"/>
                <a:cs typeface="Times New Roman"/>
              </a:rPr>
              <a:t>, </a:t>
            </a:r>
            <a:r>
              <a:rPr lang="en-US" dirty="0" err="1">
                <a:latin typeface="Times New Roman"/>
                <a:cs typeface="Times New Roman"/>
              </a:rPr>
              <a:t>baaaaa</a:t>
            </a:r>
            <a:r>
              <a:rPr lang="en-US" dirty="0">
                <a:latin typeface="Times New Roman"/>
                <a:cs typeface="Times New Roman"/>
              </a:rPr>
              <a:t>}</a:t>
            </a:r>
          </a:p>
        </p:txBody>
      </p:sp>
    </p:spTree>
    <p:extLst>
      <p:ext uri="{BB962C8B-B14F-4D97-AF65-F5344CB8AC3E}">
        <p14:creationId xmlns:p14="http://schemas.microsoft.com/office/powerpoint/2010/main" val="2965402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0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0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0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p:bldP spid="950277" grpId="0"/>
      <p:bldP spid="950278"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 Example: Savings</a:t>
            </a:r>
            <a:endParaRPr lang="en-US" sz="2000" dirty="0">
              <a:solidFill>
                <a:schemeClr val="tx1"/>
              </a:solidFill>
              <a:latin typeface="Tahoma" charset="0"/>
            </a:endParaRPr>
          </a:p>
        </p:txBody>
      </p:sp>
      <p:sp>
        <p:nvSpPr>
          <p:cNvPr id="961539" name="Text Box 3"/>
          <p:cNvSpPr txBox="1">
            <a:spLocks noChangeArrowheads="1"/>
          </p:cNvSpPr>
          <p:nvPr/>
        </p:nvSpPr>
        <p:spPr bwMode="auto">
          <a:xfrm>
            <a:off x="326761" y="2635251"/>
            <a:ext cx="918884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Test set size using the W method= </a:t>
            </a:r>
            <a:r>
              <a:rPr lang="en-US" dirty="0">
                <a:solidFill>
                  <a:schemeClr val="hlink"/>
                </a:solidFill>
                <a:latin typeface="Times"/>
                <a:cs typeface="Times"/>
              </a:rPr>
              <a:t>44</a:t>
            </a:r>
          </a:p>
        </p:txBody>
      </p:sp>
      <p:sp>
        <p:nvSpPr>
          <p:cNvPr id="961542" name="Text Box 6"/>
          <p:cNvSpPr txBox="1">
            <a:spLocks noChangeArrowheads="1"/>
          </p:cNvSpPr>
          <p:nvPr/>
        </p:nvSpPr>
        <p:spPr bwMode="auto">
          <a:xfrm>
            <a:off x="326761" y="3702051"/>
            <a:ext cx="918884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 set size using the Wp method= </a:t>
            </a:r>
            <a:r>
              <a:rPr lang="en-US">
                <a:solidFill>
                  <a:schemeClr val="hlink"/>
                </a:solidFill>
                <a:latin typeface="Times"/>
                <a:cs typeface="Times"/>
              </a:rPr>
              <a:t>34</a:t>
            </a:r>
            <a:r>
              <a:rPr lang="en-US">
                <a:latin typeface="Times"/>
                <a:cs typeface="Times"/>
              </a:rPr>
              <a:t> (20 from T1+14 from T2)</a:t>
            </a:r>
          </a:p>
        </p:txBody>
      </p:sp>
    </p:spTree>
    <p:extLst>
      <p:ext uri="{BB962C8B-B14F-4D97-AF65-F5344CB8AC3E}">
        <p14:creationId xmlns:p14="http://schemas.microsoft.com/office/powerpoint/2010/main" val="340070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1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9" grpId="0"/>
      <p:bldP spid="961542"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lnSpc>
                <a:spcPts val="3600"/>
              </a:lnSpc>
            </a:pPr>
            <a:r>
              <a:rPr lang="en-US" sz="2400" dirty="0">
                <a:solidFill>
                  <a:schemeClr val="tx1"/>
                </a:solidFill>
                <a:latin typeface="Tahoma" charset="0"/>
              </a:rPr>
              <a:t>Testing using the </a:t>
            </a:r>
            <a:r>
              <a:rPr lang="en-US" sz="2400" dirty="0" err="1">
                <a:solidFill>
                  <a:schemeClr val="tx1"/>
                </a:solidFill>
                <a:latin typeface="Tahoma" charset="0"/>
              </a:rPr>
              <a:t>Wp</a:t>
            </a:r>
            <a:r>
              <a:rPr lang="en-US" sz="2400" dirty="0">
                <a:solidFill>
                  <a:schemeClr val="tx1"/>
                </a:solidFill>
                <a:latin typeface="Tahoma" charset="0"/>
              </a:rPr>
              <a:t> method</a:t>
            </a:r>
            <a:endParaRPr lang="en-US" sz="2000" dirty="0">
              <a:solidFill>
                <a:schemeClr val="tx1"/>
              </a:solidFill>
              <a:latin typeface="Tahoma" charset="0"/>
            </a:endParaRPr>
          </a:p>
        </p:txBody>
      </p:sp>
      <p:sp>
        <p:nvSpPr>
          <p:cNvPr id="953347" name="Text Box 3"/>
          <p:cNvSpPr txBox="1">
            <a:spLocks noChangeArrowheads="1"/>
          </p:cNvSpPr>
          <p:nvPr/>
        </p:nvSpPr>
        <p:spPr bwMode="auto">
          <a:xfrm>
            <a:off x="200472" y="1772816"/>
            <a:ext cx="918884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Testing proceeds in </a:t>
            </a:r>
            <a:r>
              <a:rPr lang="en-US" dirty="0">
                <a:solidFill>
                  <a:schemeClr val="hlink"/>
                </a:solidFill>
                <a:latin typeface="Times"/>
                <a:cs typeface="Times"/>
              </a:rPr>
              <a:t>two phases</a:t>
            </a:r>
            <a:r>
              <a:rPr lang="en-US" dirty="0">
                <a:latin typeface="Times"/>
                <a:cs typeface="Times"/>
              </a:rPr>
              <a:t>.</a:t>
            </a:r>
          </a:p>
        </p:txBody>
      </p:sp>
      <p:sp>
        <p:nvSpPr>
          <p:cNvPr id="953349" name="Text Box 5"/>
          <p:cNvSpPr txBox="1">
            <a:spLocks noChangeArrowheads="1"/>
          </p:cNvSpPr>
          <p:nvPr/>
        </p:nvSpPr>
        <p:spPr bwMode="auto">
          <a:xfrm>
            <a:off x="200472" y="3804816"/>
            <a:ext cx="874858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While tests from phase 1 ensure state coverage, they do not ensure all transition coverage. Also, even when tests from phase cover all transitions, they do not apply the state identification sets and hence not all transfer errors are guaranteed to be revealed by these tests.</a:t>
            </a:r>
          </a:p>
        </p:txBody>
      </p:sp>
      <p:sp>
        <p:nvSpPr>
          <p:cNvPr id="953350" name="Text Box 6"/>
          <p:cNvSpPr txBox="1">
            <a:spLocks noChangeArrowheads="1"/>
          </p:cNvSpPr>
          <p:nvPr/>
        </p:nvSpPr>
        <p:spPr bwMode="auto">
          <a:xfrm>
            <a:off x="200472" y="2788816"/>
            <a:ext cx="9462294"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Tests from T1 are applied in </a:t>
            </a:r>
            <a:r>
              <a:rPr lang="en-US">
                <a:solidFill>
                  <a:schemeClr val="hlink"/>
                </a:solidFill>
                <a:latin typeface="Times"/>
                <a:cs typeface="Times"/>
              </a:rPr>
              <a:t>phase 1</a:t>
            </a:r>
            <a:r>
              <a:rPr lang="en-US">
                <a:latin typeface="Times"/>
                <a:cs typeface="Times"/>
              </a:rPr>
              <a:t>. Tests from T2 are applied in </a:t>
            </a:r>
            <a:r>
              <a:rPr lang="en-US">
                <a:solidFill>
                  <a:schemeClr val="hlink"/>
                </a:solidFill>
                <a:latin typeface="Times"/>
                <a:cs typeface="Times"/>
              </a:rPr>
              <a:t>phase 2.</a:t>
            </a:r>
          </a:p>
        </p:txBody>
      </p:sp>
    </p:spTree>
    <p:extLst>
      <p:ext uri="{BB962C8B-B14F-4D97-AF65-F5344CB8AC3E}">
        <p14:creationId xmlns:p14="http://schemas.microsoft.com/office/powerpoint/2010/main" val="4223090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p:bldP spid="953349" grpId="0"/>
      <p:bldP spid="9533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200">
                <a:latin typeface="Tahoma" charset="0"/>
              </a:rPr>
              <a:t>Test plan (contd.)</a:t>
            </a:r>
            <a:endParaRPr lang="en-US">
              <a:latin typeface="Tahoma" charset="0"/>
            </a:endParaRPr>
          </a:p>
        </p:txBody>
      </p:sp>
      <p:sp>
        <p:nvSpPr>
          <p:cNvPr id="86019" name="Text Box 6"/>
          <p:cNvSpPr txBox="1">
            <a:spLocks noChangeArrowheads="1"/>
          </p:cNvSpPr>
          <p:nvPr/>
        </p:nvSpPr>
        <p:spPr bwMode="auto">
          <a:xfrm>
            <a:off x="632520" y="1484784"/>
            <a:ext cx="716809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Execute the program on an empty input sequence.</a:t>
            </a:r>
          </a:p>
        </p:txBody>
      </p:sp>
      <p:sp>
        <p:nvSpPr>
          <p:cNvPr id="86020" name="Text Box 7"/>
          <p:cNvSpPr txBox="1">
            <a:spLocks noChangeArrowheads="1"/>
          </p:cNvSpPr>
          <p:nvPr/>
        </p:nvSpPr>
        <p:spPr bwMode="auto">
          <a:xfrm>
            <a:off x="632520" y="2694112"/>
            <a:ext cx="80486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Test the program for robustness against </a:t>
            </a:r>
            <a:r>
              <a:rPr lang="en-US" dirty="0" smtClean="0">
                <a:latin typeface="Times New Roman" charset="0"/>
              </a:rPr>
              <a:t> erroneous </a:t>
            </a:r>
            <a:r>
              <a:rPr lang="en-US" dirty="0">
                <a:latin typeface="Times New Roman" charset="0"/>
              </a:rPr>
              <a:t>inputs such as ``R'' typed in as the request character.</a:t>
            </a:r>
          </a:p>
        </p:txBody>
      </p:sp>
      <p:sp>
        <p:nvSpPr>
          <p:cNvPr id="86021" name="Text Box 8"/>
          <p:cNvSpPr txBox="1">
            <a:spLocks noChangeArrowheads="1"/>
          </p:cNvSpPr>
          <p:nvPr/>
        </p:nvSpPr>
        <p:spPr bwMode="auto">
          <a:xfrm>
            <a:off x="632520" y="4365104"/>
            <a:ext cx="815009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All failures of the test program should be recorded in a suitable file using the Company Failure Report Form.</a:t>
            </a:r>
          </a:p>
        </p:txBody>
      </p:sp>
    </p:spTree>
    <p:extLst>
      <p:ext uri="{BB962C8B-B14F-4D97-AF65-F5344CB8AC3E}">
        <p14:creationId xmlns:p14="http://schemas.microsoft.com/office/powerpoint/2010/main" val="920782639"/>
      </p:ext>
    </p:extLst>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z="2400" dirty="0" err="1">
                <a:solidFill>
                  <a:schemeClr val="tx1"/>
                </a:solidFill>
                <a:latin typeface="Tahoma" charset="0"/>
              </a:rPr>
              <a:t>Wp</a:t>
            </a:r>
            <a:r>
              <a:rPr lang="en-US" sz="2400" dirty="0">
                <a:solidFill>
                  <a:schemeClr val="tx1"/>
                </a:solidFill>
                <a:latin typeface="Tahoma" charset="0"/>
              </a:rPr>
              <a:t> method:</a:t>
            </a:r>
          </a:p>
        </p:txBody>
      </p:sp>
      <p:sp>
        <p:nvSpPr>
          <p:cNvPr id="959491" name="Text Box 3"/>
          <p:cNvSpPr txBox="1">
            <a:spLocks noChangeArrowheads="1"/>
          </p:cNvSpPr>
          <p:nvPr/>
        </p:nvSpPr>
        <p:spPr bwMode="auto">
          <a:xfrm>
            <a:off x="875375" y="3043238"/>
            <a:ext cx="8693546"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T1=S. X[m-n], where X[m-n] is the set union of X</a:t>
            </a:r>
            <a:r>
              <a:rPr lang="en-US" baseline="30000" dirty="0">
                <a:latin typeface="Times"/>
                <a:cs typeface="Times"/>
              </a:rPr>
              <a:t>i </a:t>
            </a:r>
            <a:r>
              <a:rPr lang="en-US" dirty="0">
                <a:latin typeface="Times"/>
                <a:cs typeface="Times"/>
              </a:rPr>
              <a:t>, 1</a:t>
            </a:r>
            <a:r>
              <a:rPr lang="en-US" dirty="0">
                <a:latin typeface="Times"/>
                <a:cs typeface="Times"/>
                <a:sym typeface="Symbol" charset="0"/>
              </a:rPr>
              <a:t>i</a:t>
            </a:r>
            <a:r>
              <a:rPr lang="en-US" dirty="0">
                <a:latin typeface="Times"/>
                <a:cs typeface="Times"/>
              </a:rPr>
              <a:t> (m-n)</a:t>
            </a:r>
          </a:p>
        </p:txBody>
      </p:sp>
      <p:sp>
        <p:nvSpPr>
          <p:cNvPr id="959493" name="Text Box 5"/>
          <p:cNvSpPr txBox="1">
            <a:spLocks noChangeArrowheads="1"/>
          </p:cNvSpPr>
          <p:nvPr/>
        </p:nvSpPr>
        <p:spPr bwMode="auto">
          <a:xfrm>
            <a:off x="848544" y="3613150"/>
            <a:ext cx="8693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T2= T2=R. X[m-n] </a:t>
            </a:r>
            <a:r>
              <a:rPr lang="en-US" dirty="0">
                <a:latin typeface="Times"/>
                <a:cs typeface="Times"/>
                <a:sym typeface="Symbol" charset="0"/>
              </a:rPr>
              <a:t></a:t>
            </a:r>
            <a:r>
              <a:rPr lang="en-US" dirty="0">
                <a:latin typeface="Times"/>
                <a:cs typeface="Times"/>
              </a:rPr>
              <a:t>W</a:t>
            </a:r>
          </a:p>
        </p:txBody>
      </p:sp>
      <p:sp>
        <p:nvSpPr>
          <p:cNvPr id="959494" name="Text Box 6"/>
          <p:cNvSpPr txBox="1">
            <a:spLocks noChangeArrowheads="1"/>
          </p:cNvSpPr>
          <p:nvPr/>
        </p:nvSpPr>
        <p:spPr bwMode="auto">
          <a:xfrm>
            <a:off x="325041" y="2357438"/>
            <a:ext cx="8693546"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Both sets T1 and T2 are computed a bit differently, as follows:</a:t>
            </a:r>
          </a:p>
        </p:txBody>
      </p:sp>
    </p:spTree>
    <p:extLst>
      <p:ext uri="{BB962C8B-B14F-4D97-AF65-F5344CB8AC3E}">
        <p14:creationId xmlns:p14="http://schemas.microsoft.com/office/powerpoint/2010/main" val="915799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9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9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p:bldP spid="959493" grpId="0"/>
      <p:bldP spid="959494"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4294967295"/>
          </p:nvPr>
        </p:nvSpPr>
        <p:spPr>
          <a:xfrm>
            <a:off x="773655" y="2914650"/>
            <a:ext cx="8420100" cy="931863"/>
          </a:xfrm>
        </p:spPr>
        <p:txBody>
          <a:bodyPr/>
          <a:lstStyle/>
          <a:p>
            <a:pPr eaLnBrk="1" hangingPunct="1">
              <a:lnSpc>
                <a:spcPts val="3800"/>
              </a:lnSpc>
              <a:buFont typeface="Monotype Sorts" charset="0"/>
              <a:buNone/>
            </a:pPr>
            <a:r>
              <a:rPr lang="en-US" sz="2800" dirty="0" smtClean="0">
                <a:solidFill>
                  <a:schemeClr val="folHlink"/>
                </a:solidFill>
                <a:latin typeface="Century Gothic" charset="0"/>
                <a:ea typeface="Osaka" charset="0"/>
                <a:cs typeface="Osaka" charset="0"/>
              </a:rPr>
              <a:t>5.8 The UIO sequence method [See the text]</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377766091"/>
      </p:ext>
    </p:extLst>
  </p:cSld>
  <p:clrMapOvr>
    <a:masterClrMapping/>
  </p:clrMapOvr>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4294967295"/>
          </p:nvPr>
        </p:nvSpPr>
        <p:spPr>
          <a:xfrm>
            <a:off x="756493" y="2846006"/>
            <a:ext cx="8420100" cy="931863"/>
          </a:xfrm>
        </p:spPr>
        <p:txBody>
          <a:bodyPr/>
          <a:lstStyle/>
          <a:p>
            <a:pPr eaLnBrk="1" hangingPunct="1">
              <a:lnSpc>
                <a:spcPts val="4000"/>
              </a:lnSpc>
              <a:buFont typeface="Monotype Sorts" charset="0"/>
              <a:buNone/>
            </a:pPr>
            <a:r>
              <a:rPr lang="en-US" sz="2400" dirty="0" smtClean="0">
                <a:solidFill>
                  <a:schemeClr val="folHlink"/>
                </a:solidFill>
                <a:latin typeface="Century Gothic" charset="0"/>
                <a:ea typeface="Osaka" charset="0"/>
                <a:cs typeface="Osaka" charset="0"/>
              </a:rPr>
              <a:t>5.9 Automata </a:t>
            </a:r>
            <a:r>
              <a:rPr lang="en-US" sz="2400" dirty="0">
                <a:solidFill>
                  <a:schemeClr val="folHlink"/>
                </a:solidFill>
                <a:latin typeface="Century Gothic" charset="0"/>
                <a:ea typeface="Osaka" charset="0"/>
                <a:cs typeface="Osaka" charset="0"/>
              </a:rPr>
              <a:t>theoretic versus control </a:t>
            </a:r>
            <a:r>
              <a:rPr lang="en-US" sz="2400" dirty="0" smtClean="0">
                <a:solidFill>
                  <a:schemeClr val="folHlink"/>
                </a:solidFill>
                <a:latin typeface="Century Gothic" charset="0"/>
                <a:ea typeface="Osaka" charset="0"/>
                <a:cs typeface="Osaka" charset="0"/>
              </a:rPr>
              <a:t>flow based techniques</a:t>
            </a:r>
            <a:endParaRPr lang="en-US" sz="24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808850358"/>
      </p:ext>
    </p:extLst>
  </p:cSld>
  <p:clrMapOvr>
    <a:masterClrMapping/>
  </p:clrMapOvr>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z="2400" dirty="0">
                <a:solidFill>
                  <a:schemeClr val="tx1"/>
                </a:solidFill>
                <a:latin typeface="Tahoma" charset="0"/>
              </a:rPr>
              <a:t>Automata-theoretic vs. Control theoretic techniques</a:t>
            </a:r>
            <a:endParaRPr lang="en-US" sz="2000" dirty="0">
              <a:solidFill>
                <a:schemeClr val="tx1"/>
              </a:solidFill>
              <a:latin typeface="Tahoma" charset="0"/>
            </a:endParaRPr>
          </a:p>
        </p:txBody>
      </p:sp>
      <p:sp>
        <p:nvSpPr>
          <p:cNvPr id="908291" name="Text Box 3"/>
          <p:cNvSpPr txBox="1">
            <a:spLocks noChangeArrowheads="1"/>
          </p:cNvSpPr>
          <p:nvPr/>
        </p:nvSpPr>
        <p:spPr bwMode="auto">
          <a:xfrm>
            <a:off x="706835" y="1684962"/>
            <a:ext cx="8659151" cy="25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The W and the </a:t>
            </a:r>
            <a:r>
              <a:rPr lang="en-US" dirty="0" err="1">
                <a:latin typeface="Times"/>
                <a:cs typeface="Times"/>
              </a:rPr>
              <a:t>Wp</a:t>
            </a:r>
            <a:r>
              <a:rPr lang="en-US" dirty="0">
                <a:latin typeface="Times"/>
                <a:cs typeface="Times"/>
              </a:rPr>
              <a:t> methods are considered </a:t>
            </a:r>
            <a:r>
              <a:rPr lang="en-US" dirty="0">
                <a:solidFill>
                  <a:srgbClr val="FF0000"/>
                </a:solidFill>
                <a:latin typeface="Times"/>
                <a:cs typeface="Times"/>
              </a:rPr>
              <a:t>automata-theoretic </a:t>
            </a:r>
            <a:r>
              <a:rPr lang="en-US" dirty="0">
                <a:latin typeface="Times"/>
                <a:cs typeface="Times"/>
              </a:rPr>
              <a:t>methods for test generation. </a:t>
            </a:r>
          </a:p>
          <a:p>
            <a:pPr>
              <a:lnSpc>
                <a:spcPts val="3600"/>
              </a:lnSpc>
            </a:pPr>
            <a:r>
              <a:rPr lang="en-US" dirty="0">
                <a:latin typeface="Times"/>
                <a:cs typeface="Times"/>
              </a:rPr>
              <a:t>In contrast, many books on software testing mention </a:t>
            </a:r>
            <a:r>
              <a:rPr lang="en-US" dirty="0" smtClean="0">
                <a:solidFill>
                  <a:srgbClr val="FF0000"/>
                </a:solidFill>
                <a:latin typeface="Times"/>
                <a:cs typeface="Times"/>
              </a:rPr>
              <a:t>control-theoretic </a:t>
            </a:r>
            <a:r>
              <a:rPr lang="en-US" dirty="0">
                <a:latin typeface="Times"/>
                <a:cs typeface="Times"/>
              </a:rPr>
              <a:t>techniques for test generation. Let us understand the difference between the two types of techniques and their fault detection abilities. </a:t>
            </a:r>
          </a:p>
        </p:txBody>
      </p:sp>
    </p:spTree>
    <p:extLst>
      <p:ext uri="{BB962C8B-B14F-4D97-AF65-F5344CB8AC3E}">
        <p14:creationId xmlns:p14="http://schemas.microsoft.com/office/powerpoint/2010/main" val="3142420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8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techniques</a:t>
            </a:r>
            <a:endParaRPr lang="en-US" sz="2000" dirty="0">
              <a:solidFill>
                <a:schemeClr val="tx1"/>
              </a:solidFill>
              <a:latin typeface="Tahoma" charset="0"/>
            </a:endParaRPr>
          </a:p>
        </p:txBody>
      </p:sp>
      <p:sp>
        <p:nvSpPr>
          <p:cNvPr id="910339" name="Text Box 3"/>
          <p:cNvSpPr txBox="1">
            <a:spLocks noChangeArrowheads="1"/>
          </p:cNvSpPr>
          <p:nvPr/>
        </p:nvSpPr>
        <p:spPr bwMode="auto">
          <a:xfrm>
            <a:off x="560512" y="1700808"/>
            <a:ext cx="865915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State cover</a:t>
            </a:r>
            <a:r>
              <a:rPr lang="en-US" dirty="0">
                <a:latin typeface="Times New Roman"/>
                <a:cs typeface="Times New Roman"/>
              </a:rPr>
              <a:t>: A test set  </a:t>
            </a:r>
            <a:r>
              <a:rPr lang="en-US" dirty="0">
                <a:solidFill>
                  <a:srgbClr val="FF0000"/>
                </a:solidFill>
                <a:latin typeface="Times New Roman"/>
                <a:cs typeface="Times New Roman"/>
              </a:rPr>
              <a:t>T</a:t>
            </a:r>
            <a:r>
              <a:rPr lang="en-US" dirty="0">
                <a:latin typeface="Times New Roman"/>
                <a:cs typeface="Times New Roman"/>
              </a:rPr>
              <a:t>  is considered adequate with respect to the </a:t>
            </a:r>
            <a:r>
              <a:rPr lang="en-US" dirty="0">
                <a:solidFill>
                  <a:schemeClr val="hlink"/>
                </a:solidFill>
                <a:latin typeface="Times New Roman"/>
                <a:cs typeface="Times New Roman"/>
              </a:rPr>
              <a:t>state cover</a:t>
            </a:r>
            <a:r>
              <a:rPr lang="en-US" dirty="0">
                <a:latin typeface="Times New Roman"/>
                <a:cs typeface="Times New Roman"/>
              </a:rPr>
              <a:t> criterion for an FSM  </a:t>
            </a:r>
            <a:r>
              <a:rPr lang="en-US" dirty="0">
                <a:solidFill>
                  <a:srgbClr val="FF0000"/>
                </a:solidFill>
                <a:latin typeface="Times New Roman"/>
                <a:cs typeface="Times New Roman"/>
              </a:rPr>
              <a:t>M</a:t>
            </a:r>
            <a:r>
              <a:rPr lang="en-US" dirty="0">
                <a:latin typeface="Times New Roman"/>
                <a:cs typeface="Times New Roman"/>
              </a:rPr>
              <a:t>  if the execution of  </a:t>
            </a:r>
            <a:r>
              <a:rPr lang="en-US" dirty="0">
                <a:solidFill>
                  <a:srgbClr val="FF0000"/>
                </a:solidFill>
                <a:latin typeface="Times New Roman"/>
                <a:cs typeface="Times New Roman"/>
              </a:rPr>
              <a:t>M</a:t>
            </a:r>
            <a:r>
              <a:rPr lang="en-US" dirty="0">
                <a:latin typeface="Times New Roman"/>
                <a:cs typeface="Times New Roman"/>
              </a:rPr>
              <a:t> </a:t>
            </a:r>
            <a:r>
              <a:rPr lang="en-US" dirty="0" smtClean="0">
                <a:latin typeface="Times New Roman"/>
                <a:cs typeface="Times New Roman"/>
              </a:rPr>
              <a:t>against </a:t>
            </a:r>
            <a:r>
              <a:rPr lang="en-US" dirty="0">
                <a:latin typeface="Times New Roman"/>
                <a:cs typeface="Times New Roman"/>
              </a:rPr>
              <a:t>each element of  </a:t>
            </a:r>
            <a:r>
              <a:rPr lang="en-US" dirty="0" smtClean="0">
                <a:solidFill>
                  <a:srgbClr val="FF0000"/>
                </a:solidFill>
                <a:latin typeface="Times New Roman"/>
                <a:cs typeface="Times New Roman"/>
              </a:rPr>
              <a:t>T</a:t>
            </a:r>
            <a:r>
              <a:rPr lang="en-US" dirty="0" smtClean="0">
                <a:latin typeface="Times New Roman"/>
                <a:cs typeface="Times New Roman"/>
              </a:rPr>
              <a:t>  </a:t>
            </a:r>
            <a:r>
              <a:rPr lang="en-US" dirty="0">
                <a:latin typeface="Times New Roman"/>
                <a:cs typeface="Times New Roman"/>
              </a:rPr>
              <a:t>causes each state in  </a:t>
            </a:r>
            <a:r>
              <a:rPr lang="en-US" dirty="0">
                <a:solidFill>
                  <a:srgbClr val="FF0000"/>
                </a:solidFill>
                <a:latin typeface="Times New Roman"/>
                <a:cs typeface="Times New Roman"/>
              </a:rPr>
              <a:t>M</a:t>
            </a:r>
            <a:r>
              <a:rPr lang="en-US" dirty="0">
                <a:latin typeface="Times New Roman"/>
                <a:cs typeface="Times New Roman"/>
              </a:rPr>
              <a:t> </a:t>
            </a:r>
            <a:r>
              <a:rPr lang="en-US" dirty="0" smtClean="0">
                <a:latin typeface="Times New Roman"/>
                <a:cs typeface="Times New Roman"/>
              </a:rPr>
              <a:t>to </a:t>
            </a:r>
            <a:r>
              <a:rPr lang="en-US" dirty="0">
                <a:latin typeface="Times New Roman"/>
                <a:cs typeface="Times New Roman"/>
              </a:rPr>
              <a:t>be visited at least once.</a:t>
            </a:r>
          </a:p>
        </p:txBody>
      </p:sp>
      <p:sp>
        <p:nvSpPr>
          <p:cNvPr id="910340" name="Text Box 4"/>
          <p:cNvSpPr txBox="1">
            <a:spLocks noChangeArrowheads="1"/>
          </p:cNvSpPr>
          <p:nvPr/>
        </p:nvSpPr>
        <p:spPr bwMode="auto">
          <a:xfrm>
            <a:off x="560652" y="3849689"/>
            <a:ext cx="865915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Transition cover</a:t>
            </a:r>
            <a:r>
              <a:rPr lang="en-US" dirty="0">
                <a:latin typeface="Times New Roman"/>
                <a:cs typeface="Times New Roman"/>
              </a:rPr>
              <a:t>: A test set </a:t>
            </a:r>
            <a:r>
              <a:rPr lang="en-US" dirty="0">
                <a:solidFill>
                  <a:srgbClr val="FF0000"/>
                </a:solidFill>
                <a:latin typeface="Times New Roman"/>
                <a:cs typeface="Times New Roman"/>
              </a:rPr>
              <a:t> T </a:t>
            </a:r>
            <a:r>
              <a:rPr lang="en-US" dirty="0">
                <a:latin typeface="Times New Roman"/>
                <a:cs typeface="Times New Roman"/>
              </a:rPr>
              <a:t>is considered adequate with respect to the </a:t>
            </a:r>
            <a:r>
              <a:rPr lang="en-US" dirty="0">
                <a:solidFill>
                  <a:schemeClr val="hlink"/>
                </a:solidFill>
                <a:latin typeface="Times New Roman"/>
                <a:cs typeface="Times New Roman"/>
              </a:rPr>
              <a:t>branch/transition  cover</a:t>
            </a:r>
            <a:r>
              <a:rPr lang="en-US" dirty="0">
                <a:latin typeface="Times New Roman"/>
                <a:cs typeface="Times New Roman"/>
              </a:rPr>
              <a:t> criterion for an FSM  </a:t>
            </a:r>
            <a:r>
              <a:rPr lang="en-US" dirty="0">
                <a:solidFill>
                  <a:srgbClr val="FF0000"/>
                </a:solidFill>
                <a:latin typeface="Times New Roman"/>
                <a:cs typeface="Times New Roman"/>
              </a:rPr>
              <a:t>M</a:t>
            </a:r>
            <a:r>
              <a:rPr lang="en-US" dirty="0">
                <a:latin typeface="Times New Roman"/>
                <a:cs typeface="Times New Roman"/>
              </a:rPr>
              <a:t>  if the execution of </a:t>
            </a:r>
            <a:r>
              <a:rPr lang="en-US" dirty="0">
                <a:solidFill>
                  <a:srgbClr val="FF0000"/>
                </a:solidFill>
                <a:latin typeface="Times New Roman"/>
                <a:cs typeface="Times New Roman"/>
              </a:rPr>
              <a:t>M</a:t>
            </a:r>
            <a:r>
              <a:rPr lang="en-US" dirty="0">
                <a:latin typeface="Times New Roman"/>
                <a:cs typeface="Times New Roman"/>
              </a:rPr>
              <a:t> against each element of </a:t>
            </a:r>
            <a:r>
              <a:rPr lang="en-US" dirty="0">
                <a:solidFill>
                  <a:srgbClr val="FF0000"/>
                </a:solidFill>
                <a:latin typeface="Times New Roman"/>
                <a:cs typeface="Times New Roman"/>
              </a:rPr>
              <a:t> T </a:t>
            </a:r>
            <a:r>
              <a:rPr lang="en-US" dirty="0">
                <a:latin typeface="Times New Roman"/>
                <a:cs typeface="Times New Roman"/>
              </a:rPr>
              <a:t>causes each transition in </a:t>
            </a:r>
            <a:r>
              <a:rPr lang="en-US" dirty="0">
                <a:solidFill>
                  <a:srgbClr val="FF0000"/>
                </a:solidFill>
                <a:latin typeface="Times New Roman"/>
                <a:cs typeface="Times New Roman"/>
              </a:rPr>
              <a:t>M</a:t>
            </a:r>
            <a:r>
              <a:rPr lang="en-US" dirty="0">
                <a:latin typeface="Times New Roman"/>
                <a:cs typeface="Times New Roman"/>
              </a:rPr>
              <a:t> to be taken at least once</a:t>
            </a:r>
          </a:p>
        </p:txBody>
      </p:sp>
    </p:spTree>
    <p:extLst>
      <p:ext uri="{BB962C8B-B14F-4D97-AF65-F5344CB8AC3E}">
        <p14:creationId xmlns:p14="http://schemas.microsoft.com/office/powerpoint/2010/main" val="485034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0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0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p:bldP spid="910340"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techniques (contd.)</a:t>
            </a:r>
            <a:endParaRPr lang="en-US" sz="2000" dirty="0">
              <a:solidFill>
                <a:schemeClr val="tx1"/>
              </a:solidFill>
              <a:latin typeface="Tahoma" charset="0"/>
            </a:endParaRPr>
          </a:p>
        </p:txBody>
      </p:sp>
      <p:sp>
        <p:nvSpPr>
          <p:cNvPr id="912387" name="Text Box 3"/>
          <p:cNvSpPr txBox="1">
            <a:spLocks noChangeArrowheads="1"/>
          </p:cNvSpPr>
          <p:nvPr/>
        </p:nvSpPr>
        <p:spPr bwMode="auto">
          <a:xfrm>
            <a:off x="521097" y="1951039"/>
            <a:ext cx="8659151"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rPr>
              <a:t>Switch cover</a:t>
            </a:r>
            <a:r>
              <a:rPr lang="en-US" dirty="0"/>
              <a:t>: </a:t>
            </a:r>
            <a:r>
              <a:rPr lang="en-US" dirty="0">
                <a:latin typeface="Times New Roman" charset="0"/>
              </a:rPr>
              <a:t>A test set  </a:t>
            </a:r>
            <a:r>
              <a:rPr lang="en-US" dirty="0">
                <a:solidFill>
                  <a:srgbClr val="FF0000"/>
                </a:solidFill>
                <a:latin typeface="Times New Roman" charset="0"/>
              </a:rPr>
              <a:t>T</a:t>
            </a:r>
            <a:r>
              <a:rPr lang="en-US" dirty="0">
                <a:latin typeface="Times New Roman" charset="0"/>
              </a:rPr>
              <a:t> is considered adequate with respect to the </a:t>
            </a:r>
            <a:r>
              <a:rPr lang="en-US" dirty="0">
                <a:solidFill>
                  <a:schemeClr val="hlink"/>
                </a:solidFill>
                <a:latin typeface="Times New Roman" charset="0"/>
              </a:rPr>
              <a:t>1-switch  cover</a:t>
            </a:r>
            <a:r>
              <a:rPr lang="en-US" dirty="0">
                <a:latin typeface="Times New Roman" charset="0"/>
              </a:rPr>
              <a:t> criterion for an FSM  </a:t>
            </a:r>
            <a:r>
              <a:rPr lang="en-US" dirty="0">
                <a:solidFill>
                  <a:srgbClr val="FF0000"/>
                </a:solidFill>
                <a:latin typeface="Times New Roman" charset="0"/>
              </a:rPr>
              <a:t>M</a:t>
            </a:r>
            <a:r>
              <a:rPr lang="en-US" dirty="0">
                <a:latin typeface="Times New Roman" charset="0"/>
              </a:rPr>
              <a:t> if the execution of   </a:t>
            </a:r>
            <a:r>
              <a:rPr lang="en-US" dirty="0">
                <a:solidFill>
                  <a:srgbClr val="FF0000"/>
                </a:solidFill>
                <a:latin typeface="Times New Roman" charset="0"/>
              </a:rPr>
              <a:t>M</a:t>
            </a:r>
            <a:r>
              <a:rPr lang="en-US" dirty="0">
                <a:latin typeface="Times New Roman" charset="0"/>
              </a:rPr>
              <a:t>   against each element of </a:t>
            </a:r>
            <a:r>
              <a:rPr lang="en-US" dirty="0">
                <a:solidFill>
                  <a:srgbClr val="FF0000"/>
                </a:solidFill>
                <a:latin typeface="Times New Roman" charset="0"/>
              </a:rPr>
              <a:t>T</a:t>
            </a:r>
            <a:r>
              <a:rPr lang="en-US" dirty="0">
                <a:latin typeface="Times New Roman" charset="0"/>
              </a:rPr>
              <a:t> causes each pair of transitions   (tr1, tr2)  in </a:t>
            </a:r>
            <a:r>
              <a:rPr lang="en-US" dirty="0">
                <a:solidFill>
                  <a:srgbClr val="FF0000"/>
                </a:solidFill>
                <a:latin typeface="Times New Roman" charset="0"/>
              </a:rPr>
              <a:t>M</a:t>
            </a:r>
            <a:r>
              <a:rPr lang="en-US" dirty="0">
                <a:latin typeface="Times New Roman" charset="0"/>
              </a:rPr>
              <a:t> to be taken at least once, where  for some input substring  </a:t>
            </a:r>
            <a:r>
              <a:rPr lang="en-US" dirty="0" err="1">
                <a:latin typeface="Times New Roman" charset="0"/>
              </a:rPr>
              <a:t>ab</a:t>
            </a:r>
            <a:r>
              <a:rPr lang="en-US" dirty="0">
                <a:latin typeface="Times New Roman" charset="0"/>
              </a:rPr>
              <a:t>   tr1: qi=</a:t>
            </a:r>
            <a:r>
              <a:rPr lang="en-US" dirty="0">
                <a:latin typeface="Times New Roman" charset="0"/>
                <a:sym typeface="Symbol" charset="0"/>
              </a:rPr>
              <a:t></a:t>
            </a:r>
            <a:r>
              <a:rPr lang="en-US" dirty="0">
                <a:latin typeface="Times New Roman" charset="0"/>
              </a:rPr>
              <a:t>(</a:t>
            </a:r>
            <a:r>
              <a:rPr lang="en-US" dirty="0" err="1">
                <a:latin typeface="Times New Roman" charset="0"/>
              </a:rPr>
              <a:t>qj</a:t>
            </a:r>
            <a:r>
              <a:rPr lang="en-US" dirty="0">
                <a:latin typeface="Times New Roman" charset="0"/>
              </a:rPr>
              <a:t>, a)   and   tr_2: </a:t>
            </a:r>
            <a:r>
              <a:rPr lang="en-US" dirty="0" err="1">
                <a:latin typeface="Times New Roman" charset="0"/>
              </a:rPr>
              <a:t>qk</a:t>
            </a:r>
            <a:r>
              <a:rPr lang="en-US" dirty="0">
                <a:latin typeface="Times New Roman" charset="0"/>
              </a:rPr>
              <a:t>= </a:t>
            </a:r>
            <a:r>
              <a:rPr lang="en-US" dirty="0">
                <a:latin typeface="Times New Roman" charset="0"/>
                <a:sym typeface="Symbol" charset="0"/>
              </a:rPr>
              <a:t></a:t>
            </a:r>
            <a:r>
              <a:rPr lang="en-US" dirty="0">
                <a:latin typeface="Times New Roman" charset="0"/>
              </a:rPr>
              <a:t>(qi, b)   and qi, </a:t>
            </a:r>
            <a:r>
              <a:rPr lang="en-US" dirty="0" err="1">
                <a:latin typeface="Times New Roman" charset="0"/>
              </a:rPr>
              <a:t>qj</a:t>
            </a:r>
            <a:r>
              <a:rPr lang="en-US" dirty="0">
                <a:latin typeface="Times New Roman" charset="0"/>
              </a:rPr>
              <a:t>, </a:t>
            </a:r>
            <a:r>
              <a:rPr lang="en-US" dirty="0" err="1">
                <a:latin typeface="Times New Roman" charset="0"/>
              </a:rPr>
              <a:t>qk</a:t>
            </a:r>
            <a:r>
              <a:rPr lang="en-US" dirty="0">
                <a:latin typeface="Times New Roman" charset="0"/>
              </a:rPr>
              <a:t> are states in </a:t>
            </a:r>
            <a:r>
              <a:rPr lang="en-US" dirty="0">
                <a:solidFill>
                  <a:srgbClr val="FF0000"/>
                </a:solidFill>
                <a:latin typeface="Times New Roman" charset="0"/>
              </a:rPr>
              <a:t>M</a:t>
            </a:r>
            <a:r>
              <a:rPr lang="en-US" dirty="0">
                <a:latin typeface="Times New Roman" charset="0"/>
              </a:rPr>
              <a:t>. </a:t>
            </a:r>
          </a:p>
        </p:txBody>
      </p:sp>
    </p:spTree>
    <p:extLst>
      <p:ext uri="{BB962C8B-B14F-4D97-AF65-F5344CB8AC3E}">
        <p14:creationId xmlns:p14="http://schemas.microsoft.com/office/powerpoint/2010/main" val="3304789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2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techniques (contd.)</a:t>
            </a:r>
            <a:endParaRPr lang="en-US" sz="2000" dirty="0">
              <a:solidFill>
                <a:schemeClr val="tx1"/>
              </a:solidFill>
              <a:latin typeface="Tahoma" charset="0"/>
            </a:endParaRPr>
          </a:p>
        </p:txBody>
      </p:sp>
      <p:sp>
        <p:nvSpPr>
          <p:cNvPr id="914436" name="Text Box 4"/>
          <p:cNvSpPr txBox="1">
            <a:spLocks noChangeArrowheads="1"/>
          </p:cNvSpPr>
          <p:nvPr/>
        </p:nvSpPr>
        <p:spPr bwMode="auto">
          <a:xfrm>
            <a:off x="412750" y="2028825"/>
            <a:ext cx="9116616"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rPr>
              <a:t>Boundary interior cover</a:t>
            </a:r>
            <a:r>
              <a:rPr lang="en-US" dirty="0"/>
              <a:t>: </a:t>
            </a:r>
            <a:r>
              <a:rPr lang="en-US" dirty="0">
                <a:latin typeface="Times New Roman" charset="0"/>
              </a:rPr>
              <a:t>A test set </a:t>
            </a:r>
            <a:r>
              <a:rPr lang="en-US" dirty="0">
                <a:solidFill>
                  <a:srgbClr val="FF0000"/>
                </a:solidFill>
                <a:latin typeface="Times New Roman" charset="0"/>
              </a:rPr>
              <a:t>T</a:t>
            </a:r>
            <a:r>
              <a:rPr lang="en-US" dirty="0">
                <a:latin typeface="Times New Roman" charset="0"/>
              </a:rPr>
              <a:t> is considered adequate with respect to the </a:t>
            </a:r>
            <a:r>
              <a:rPr lang="en-US" dirty="0">
                <a:solidFill>
                  <a:schemeClr val="hlink"/>
                </a:solidFill>
                <a:latin typeface="Times New Roman" charset="0"/>
              </a:rPr>
              <a:t>boundary-interior  cover</a:t>
            </a:r>
            <a:r>
              <a:rPr lang="en-US" dirty="0">
                <a:latin typeface="Times New Roman" charset="0"/>
              </a:rPr>
              <a:t> criterion for an FSM </a:t>
            </a:r>
            <a:r>
              <a:rPr lang="en-US" dirty="0">
                <a:solidFill>
                  <a:srgbClr val="FF0000"/>
                </a:solidFill>
                <a:latin typeface="Times New Roman" charset="0"/>
              </a:rPr>
              <a:t>M</a:t>
            </a:r>
            <a:r>
              <a:rPr lang="en-US" dirty="0">
                <a:latin typeface="Times New Roman" charset="0"/>
              </a:rPr>
              <a:t>   if the execution of </a:t>
            </a:r>
            <a:r>
              <a:rPr lang="en-US" dirty="0">
                <a:solidFill>
                  <a:srgbClr val="FF0000"/>
                </a:solidFill>
                <a:latin typeface="Times New Roman" charset="0"/>
              </a:rPr>
              <a:t>M</a:t>
            </a:r>
            <a:r>
              <a:rPr lang="en-US" dirty="0">
                <a:latin typeface="Times New Roman" charset="0"/>
              </a:rPr>
              <a:t> against each element of </a:t>
            </a:r>
            <a:r>
              <a:rPr lang="en-US" dirty="0">
                <a:solidFill>
                  <a:srgbClr val="FF0000"/>
                </a:solidFill>
                <a:latin typeface="Times New Roman" charset="0"/>
              </a:rPr>
              <a:t>T</a:t>
            </a:r>
            <a:r>
              <a:rPr lang="en-US" dirty="0">
                <a:latin typeface="Times New Roman" charset="0"/>
              </a:rPr>
              <a:t> causes each loop (a self-transition) across states to be traversed zero times and at least once. Exiting the loop upon arrival covers the ``boundary" condition and entering it and traversing the loop at least once covers the ``interior" condition.</a:t>
            </a:r>
          </a:p>
        </p:txBody>
      </p:sp>
    </p:spTree>
    <p:extLst>
      <p:ext uri="{BB962C8B-B14F-4D97-AF65-F5344CB8AC3E}">
        <p14:creationId xmlns:p14="http://schemas.microsoft.com/office/powerpoint/2010/main" val="3003550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4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6"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 Example 1</a:t>
            </a:r>
            <a:endParaRPr lang="en-US" sz="2000" dirty="0">
              <a:solidFill>
                <a:schemeClr val="tx1"/>
              </a:solidFill>
              <a:latin typeface="Tahoma" charset="0"/>
            </a:endParaRPr>
          </a:p>
        </p:txBody>
      </p:sp>
      <p:sp>
        <p:nvSpPr>
          <p:cNvPr id="916483" name="Text Box 3"/>
          <p:cNvSpPr txBox="1">
            <a:spLocks noChangeArrowheads="1"/>
          </p:cNvSpPr>
          <p:nvPr/>
        </p:nvSpPr>
        <p:spPr bwMode="auto">
          <a:xfrm>
            <a:off x="488504" y="1556792"/>
            <a:ext cx="911661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the following machines, a correct one (M1) and one with a transfer error (M1</a:t>
            </a:r>
            <a:r>
              <a:rPr lang="ja-JP" altLang="en-US" dirty="0">
                <a:latin typeface="Times"/>
                <a:cs typeface="Times"/>
              </a:rPr>
              <a:t>’</a:t>
            </a:r>
            <a:r>
              <a:rPr lang="en-US" altLang="ja-JP" dirty="0">
                <a:latin typeface="Times"/>
                <a:cs typeface="Times"/>
              </a:rPr>
              <a:t>).</a:t>
            </a:r>
            <a:endParaRPr lang="en-US" sz="2400" dirty="0">
              <a:latin typeface="Times"/>
              <a:cs typeface="Times"/>
            </a:endParaRPr>
          </a:p>
        </p:txBody>
      </p:sp>
      <p:pic>
        <p:nvPicPr>
          <p:cNvPr id="916484" name="Picture 4" descr="comparison-branch-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2780928"/>
            <a:ext cx="427368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6485" name="Text Box 5"/>
          <p:cNvSpPr txBox="1">
            <a:spLocks noChangeArrowheads="1"/>
          </p:cNvSpPr>
          <p:nvPr/>
        </p:nvSpPr>
        <p:spPr bwMode="auto">
          <a:xfrm>
            <a:off x="5313040" y="2636912"/>
            <a:ext cx="426336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t=</a:t>
            </a:r>
            <a:r>
              <a:rPr lang="en-US" dirty="0" err="1">
                <a:latin typeface="Times"/>
                <a:cs typeface="Times"/>
              </a:rPr>
              <a:t>abba</a:t>
            </a:r>
            <a:r>
              <a:rPr lang="en-US" dirty="0">
                <a:latin typeface="Times"/>
                <a:cs typeface="Times"/>
              </a:rPr>
              <a:t> covers all states but does not not reveal the error. Both machines generate the same output which is 0111.</a:t>
            </a:r>
          </a:p>
        </p:txBody>
      </p:sp>
      <p:sp>
        <p:nvSpPr>
          <p:cNvPr id="916486" name="Text Box 6"/>
          <p:cNvSpPr txBox="1">
            <a:spLocks noChangeArrowheads="1"/>
          </p:cNvSpPr>
          <p:nvPr/>
        </p:nvSpPr>
        <p:spPr bwMode="auto">
          <a:xfrm>
            <a:off x="5313040" y="4281577"/>
            <a:ext cx="426336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Will the tests generated by the W method reveal this error? Check it out!</a:t>
            </a:r>
          </a:p>
        </p:txBody>
      </p:sp>
    </p:spTree>
    <p:extLst>
      <p:ext uri="{BB962C8B-B14F-4D97-AF65-F5344CB8AC3E}">
        <p14:creationId xmlns:p14="http://schemas.microsoft.com/office/powerpoint/2010/main" val="2846408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6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6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6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p:bldP spid="916485" grpId="0"/>
      <p:bldP spid="916486"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 Example 2</a:t>
            </a:r>
            <a:endParaRPr lang="en-US" sz="2000" dirty="0">
              <a:solidFill>
                <a:schemeClr val="tx1"/>
              </a:solidFill>
              <a:latin typeface="Tahoma" charset="0"/>
            </a:endParaRPr>
          </a:p>
        </p:txBody>
      </p:sp>
      <p:sp>
        <p:nvSpPr>
          <p:cNvPr id="920579" name="Text Box 3"/>
          <p:cNvSpPr txBox="1">
            <a:spLocks noChangeArrowheads="1"/>
          </p:cNvSpPr>
          <p:nvPr/>
        </p:nvSpPr>
        <p:spPr bwMode="auto">
          <a:xfrm>
            <a:off x="416496" y="1412776"/>
            <a:ext cx="911661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the following machines, a correct one (M2) and one with a transfer error (M2</a:t>
            </a:r>
            <a:r>
              <a:rPr lang="ja-JP" altLang="en-US" dirty="0">
                <a:latin typeface="Times"/>
                <a:cs typeface="Times"/>
              </a:rPr>
              <a:t>’</a:t>
            </a:r>
            <a:r>
              <a:rPr lang="en-US" altLang="ja-JP" dirty="0">
                <a:latin typeface="Times"/>
                <a:cs typeface="Times"/>
              </a:rPr>
              <a:t>).</a:t>
            </a:r>
            <a:endParaRPr lang="en-US" sz="2400" dirty="0">
              <a:latin typeface="Times"/>
              <a:cs typeface="Times"/>
            </a:endParaRPr>
          </a:p>
        </p:txBody>
      </p:sp>
      <p:pic>
        <p:nvPicPr>
          <p:cNvPr id="920583" name="Picture 7" descr="comparison-switch-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 y="3036888"/>
            <a:ext cx="53743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0581" name="Text Box 5"/>
          <p:cNvSpPr txBox="1">
            <a:spLocks noChangeArrowheads="1"/>
          </p:cNvSpPr>
          <p:nvPr/>
        </p:nvSpPr>
        <p:spPr bwMode="auto">
          <a:xfrm>
            <a:off x="5328222" y="2366977"/>
            <a:ext cx="426336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There are 12 branch pairs, such as (tr1, tr2), (tr1, tr3), tr6, tr5).</a:t>
            </a:r>
          </a:p>
        </p:txBody>
      </p:sp>
      <p:sp>
        <p:nvSpPr>
          <p:cNvPr id="920582" name="Text Box 6"/>
          <p:cNvSpPr txBox="1">
            <a:spLocks noChangeArrowheads="1"/>
          </p:cNvSpPr>
          <p:nvPr/>
        </p:nvSpPr>
        <p:spPr bwMode="auto">
          <a:xfrm>
            <a:off x="5385048" y="3356992"/>
            <a:ext cx="426336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the test set: {bb, </a:t>
            </a:r>
            <a:r>
              <a:rPr lang="en-US" dirty="0" err="1">
                <a:latin typeface="Times"/>
                <a:cs typeface="Times"/>
              </a:rPr>
              <a:t>baab</a:t>
            </a:r>
            <a:r>
              <a:rPr lang="en-US" dirty="0">
                <a:latin typeface="Times"/>
                <a:cs typeface="Times"/>
              </a:rPr>
              <a:t>, </a:t>
            </a:r>
            <a:r>
              <a:rPr lang="en-US" dirty="0" err="1">
                <a:latin typeface="Times"/>
                <a:cs typeface="Times"/>
              </a:rPr>
              <a:t>aabb</a:t>
            </a:r>
            <a:r>
              <a:rPr lang="en-US" dirty="0">
                <a:latin typeface="Times"/>
                <a:cs typeface="Times"/>
              </a:rPr>
              <a:t>, </a:t>
            </a:r>
            <a:r>
              <a:rPr lang="en-US" dirty="0" err="1">
                <a:latin typeface="Times"/>
                <a:cs typeface="Times"/>
              </a:rPr>
              <a:t>aaba</a:t>
            </a:r>
            <a:r>
              <a:rPr lang="en-US" dirty="0">
                <a:latin typeface="Times"/>
                <a:cs typeface="Times"/>
              </a:rPr>
              <a:t>, </a:t>
            </a:r>
            <a:r>
              <a:rPr lang="en-US" dirty="0" err="1">
                <a:latin typeface="Times"/>
                <a:cs typeface="Times"/>
              </a:rPr>
              <a:t>abbaab</a:t>
            </a:r>
            <a:r>
              <a:rPr lang="en-US" dirty="0">
                <a:latin typeface="Times"/>
                <a:cs typeface="Times"/>
              </a:rPr>
              <a:t>}. Does it cover all branches? Does it reveal the error?</a:t>
            </a:r>
          </a:p>
        </p:txBody>
      </p:sp>
      <p:sp>
        <p:nvSpPr>
          <p:cNvPr id="920584" name="Text Box 8"/>
          <p:cNvSpPr txBox="1">
            <a:spLocks noChangeArrowheads="1"/>
          </p:cNvSpPr>
          <p:nvPr/>
        </p:nvSpPr>
        <p:spPr bwMode="auto">
          <a:xfrm>
            <a:off x="5385048" y="5229200"/>
            <a:ext cx="4263364"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Are the states in M2 1-distinguishable?</a:t>
            </a:r>
          </a:p>
        </p:txBody>
      </p:sp>
    </p:spTree>
    <p:extLst>
      <p:ext uri="{BB962C8B-B14F-4D97-AF65-F5344CB8AC3E}">
        <p14:creationId xmlns:p14="http://schemas.microsoft.com/office/powerpoint/2010/main" val="281152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0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05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0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05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0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p:bldP spid="920581" grpId="0"/>
      <p:bldP spid="920582" grpId="0"/>
      <p:bldP spid="920584"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z="2400" dirty="0">
                <a:solidFill>
                  <a:schemeClr val="tx1"/>
                </a:solidFill>
                <a:latin typeface="Tahoma" charset="0"/>
              </a:rPr>
              <a:t>Control theoretic technique: Example 3</a:t>
            </a:r>
            <a:endParaRPr lang="en-US" sz="2000" dirty="0">
              <a:solidFill>
                <a:schemeClr val="tx1"/>
              </a:solidFill>
              <a:latin typeface="Tahoma" charset="0"/>
            </a:endParaRPr>
          </a:p>
        </p:txBody>
      </p:sp>
      <p:sp>
        <p:nvSpPr>
          <p:cNvPr id="922627" name="Text Box 3"/>
          <p:cNvSpPr txBox="1">
            <a:spLocks noChangeArrowheads="1"/>
          </p:cNvSpPr>
          <p:nvPr/>
        </p:nvSpPr>
        <p:spPr bwMode="auto">
          <a:xfrm>
            <a:off x="416496" y="1340768"/>
            <a:ext cx="911661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the following machines, a correct one (M3) and one with a transfer error (M3</a:t>
            </a:r>
            <a:r>
              <a:rPr lang="ja-JP" altLang="en-US" dirty="0">
                <a:latin typeface="Times"/>
                <a:cs typeface="Times"/>
              </a:rPr>
              <a:t>’</a:t>
            </a:r>
            <a:r>
              <a:rPr lang="en-US" altLang="ja-JP" dirty="0">
                <a:latin typeface="Times"/>
                <a:cs typeface="Times"/>
              </a:rPr>
              <a:t>).</a:t>
            </a:r>
            <a:endParaRPr lang="en-US" sz="2400" dirty="0">
              <a:latin typeface="Times"/>
              <a:cs typeface="Times"/>
            </a:endParaRPr>
          </a:p>
        </p:txBody>
      </p:sp>
      <p:sp>
        <p:nvSpPr>
          <p:cNvPr id="922629" name="Text Box 5"/>
          <p:cNvSpPr txBox="1">
            <a:spLocks noChangeArrowheads="1"/>
          </p:cNvSpPr>
          <p:nvPr/>
        </p:nvSpPr>
        <p:spPr bwMode="auto">
          <a:xfrm>
            <a:off x="5460802" y="2452911"/>
            <a:ext cx="4263364"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T={t1: </a:t>
            </a:r>
            <a:r>
              <a:rPr lang="en-US" dirty="0" err="1">
                <a:latin typeface="Times"/>
                <a:cs typeface="Times"/>
              </a:rPr>
              <a:t>aab</a:t>
            </a:r>
            <a:r>
              <a:rPr lang="en-US" dirty="0">
                <a:latin typeface="Times"/>
                <a:cs typeface="Times"/>
              </a:rPr>
              <a:t>, t2: </a:t>
            </a:r>
            <a:r>
              <a:rPr lang="en-US" dirty="0" err="1">
                <a:latin typeface="Times"/>
                <a:cs typeface="Times"/>
              </a:rPr>
              <a:t>abaab</a:t>
            </a:r>
            <a:r>
              <a:rPr lang="en-US" dirty="0">
                <a:latin typeface="Times"/>
                <a:cs typeface="Times"/>
              </a:rPr>
              <a:t>}. T1 causes each state to be entered but loop not traversed. T2 causes each loop to be traversed once.</a:t>
            </a:r>
          </a:p>
        </p:txBody>
      </p:sp>
      <p:sp>
        <p:nvSpPr>
          <p:cNvPr id="922630" name="Text Box 6"/>
          <p:cNvSpPr txBox="1">
            <a:spLocks noChangeArrowheads="1"/>
          </p:cNvSpPr>
          <p:nvPr/>
        </p:nvSpPr>
        <p:spPr bwMode="auto">
          <a:xfrm>
            <a:off x="5460802" y="4653136"/>
            <a:ext cx="365781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Is the error revealed by T?</a:t>
            </a:r>
          </a:p>
        </p:txBody>
      </p:sp>
      <p:pic>
        <p:nvPicPr>
          <p:cNvPr id="171014" name="Picture 8" descr="comparison-bi-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13" y="2296443"/>
            <a:ext cx="508198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019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p:bldP spid="922629" grpId="0"/>
      <p:bldP spid="9226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200">
                <a:latin typeface="Tahoma" charset="0"/>
              </a:rPr>
              <a:t>Test case/data</a:t>
            </a:r>
            <a:endParaRPr lang="en-US">
              <a:latin typeface="Tahoma" charset="0"/>
            </a:endParaRPr>
          </a:p>
        </p:txBody>
      </p:sp>
      <p:sp>
        <p:nvSpPr>
          <p:cNvPr id="88067" name="Text Box 3"/>
          <p:cNvSpPr txBox="1">
            <a:spLocks noChangeArrowheads="1"/>
          </p:cNvSpPr>
          <p:nvPr/>
        </p:nvSpPr>
        <p:spPr bwMode="auto">
          <a:xfrm>
            <a:off x="632520" y="1196752"/>
            <a:ext cx="793855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marL="0">
              <a:lnSpc>
                <a:spcPts val="3600"/>
              </a:lnSpc>
              <a:buFont typeface="Arial" charset="0"/>
              <a:buNone/>
            </a:pPr>
            <a:r>
              <a:rPr lang="en-US" dirty="0" smtClean="0">
                <a:latin typeface="Times"/>
                <a:cs typeface="Times"/>
              </a:rPr>
              <a:t>A </a:t>
            </a:r>
            <a:r>
              <a:rPr lang="en-US" dirty="0">
                <a:solidFill>
                  <a:schemeClr val="hlink"/>
                </a:solidFill>
                <a:latin typeface="Times"/>
                <a:cs typeface="Times"/>
              </a:rPr>
              <a:t>test case</a:t>
            </a:r>
            <a:r>
              <a:rPr lang="en-US" dirty="0">
                <a:latin typeface="Times"/>
                <a:cs typeface="Times"/>
              </a:rPr>
              <a:t> is a pair consisting of test data to </a:t>
            </a:r>
            <a:r>
              <a:rPr lang="en-US" dirty="0" smtClean="0">
                <a:latin typeface="Times"/>
                <a:cs typeface="Times"/>
              </a:rPr>
              <a:t>be </a:t>
            </a:r>
            <a:r>
              <a:rPr lang="en-US" dirty="0">
                <a:latin typeface="Times"/>
                <a:cs typeface="Times"/>
              </a:rPr>
              <a:t>input to </a:t>
            </a:r>
            <a:r>
              <a:rPr lang="en-US" dirty="0" smtClean="0">
                <a:latin typeface="Times"/>
                <a:cs typeface="Times"/>
              </a:rPr>
              <a:t>the program </a:t>
            </a:r>
            <a:r>
              <a:rPr lang="en-US" dirty="0">
                <a:latin typeface="Times"/>
                <a:cs typeface="Times"/>
              </a:rPr>
              <a:t>and the expected output. The test data is a set of values, one for each input variable.  </a:t>
            </a:r>
          </a:p>
        </p:txBody>
      </p:sp>
      <p:sp>
        <p:nvSpPr>
          <p:cNvPr id="88068" name="Text Box 5"/>
          <p:cNvSpPr txBox="1">
            <a:spLocks noChangeArrowheads="1"/>
          </p:cNvSpPr>
          <p:nvPr/>
        </p:nvSpPr>
        <p:spPr bwMode="auto">
          <a:xfrm>
            <a:off x="632520" y="2746152"/>
            <a:ext cx="815009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A </a:t>
            </a:r>
            <a:r>
              <a:rPr lang="en-US" dirty="0">
                <a:solidFill>
                  <a:schemeClr val="hlink"/>
                </a:solidFill>
                <a:latin typeface="Times"/>
                <a:cs typeface="Times"/>
              </a:rPr>
              <a:t>test set</a:t>
            </a:r>
            <a:r>
              <a:rPr lang="en-US" dirty="0">
                <a:latin typeface="Times"/>
                <a:cs typeface="Times"/>
              </a:rPr>
              <a:t> is a collection of zero or more test cases. </a:t>
            </a:r>
          </a:p>
        </p:txBody>
      </p:sp>
      <p:sp>
        <p:nvSpPr>
          <p:cNvPr id="88069" name="Text Box 6"/>
          <p:cNvSpPr txBox="1">
            <a:spLocks noChangeArrowheads="1"/>
          </p:cNvSpPr>
          <p:nvPr/>
        </p:nvSpPr>
        <p:spPr bwMode="auto">
          <a:xfrm>
            <a:off x="1712640" y="3501008"/>
            <a:ext cx="5256584"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Sample test case for </a:t>
            </a:r>
            <a:r>
              <a:rPr lang="en-US" dirty="0">
                <a:solidFill>
                  <a:schemeClr val="hlink"/>
                </a:solidFill>
                <a:latin typeface="Times"/>
                <a:cs typeface="Times"/>
              </a:rPr>
              <a:t>sort</a:t>
            </a:r>
            <a:r>
              <a:rPr lang="en-US" dirty="0">
                <a:latin typeface="Times"/>
                <a:cs typeface="Times"/>
              </a:rPr>
              <a:t>: </a:t>
            </a:r>
          </a:p>
          <a:p>
            <a:pPr>
              <a:lnSpc>
                <a:spcPts val="3600"/>
              </a:lnSpc>
            </a:pPr>
            <a:r>
              <a:rPr lang="en-US" dirty="0" smtClean="0">
                <a:latin typeface="Times"/>
                <a:cs typeface="Times"/>
              </a:rPr>
              <a:t>	Test </a:t>
            </a:r>
            <a:r>
              <a:rPr lang="en-US" dirty="0">
                <a:latin typeface="Times"/>
                <a:cs typeface="Times"/>
              </a:rPr>
              <a:t>data: &lt;''A'</a:t>
            </a:r>
            <a:r>
              <a:rPr lang="ja-JP" altLang="en-US" dirty="0">
                <a:latin typeface="Times"/>
                <a:cs typeface="Times"/>
              </a:rPr>
              <a:t>’</a:t>
            </a:r>
            <a:r>
              <a:rPr lang="en-US" altLang="ja-JP" dirty="0">
                <a:latin typeface="Times"/>
                <a:cs typeface="Times"/>
              </a:rPr>
              <a:t> 12 -29 32 &gt;</a:t>
            </a:r>
          </a:p>
          <a:p>
            <a:pPr>
              <a:lnSpc>
                <a:spcPts val="3600"/>
              </a:lnSpc>
            </a:pPr>
            <a:r>
              <a:rPr lang="en-US" dirty="0" smtClean="0">
                <a:latin typeface="Times"/>
                <a:cs typeface="Times"/>
              </a:rPr>
              <a:t>	Expected </a:t>
            </a:r>
            <a:r>
              <a:rPr lang="en-US" dirty="0">
                <a:latin typeface="Times"/>
                <a:cs typeface="Times"/>
              </a:rPr>
              <a:t>output: -29 12 32</a:t>
            </a:r>
          </a:p>
        </p:txBody>
      </p:sp>
    </p:spTree>
    <p:extLst>
      <p:ext uri="{BB962C8B-B14F-4D97-AF65-F5344CB8AC3E}">
        <p14:creationId xmlns:p14="http://schemas.microsoft.com/office/powerpoint/2010/main" val="2544960639"/>
      </p:ext>
    </p:extLst>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z="2400" dirty="0">
                <a:solidFill>
                  <a:schemeClr val="tx1"/>
                </a:solidFill>
                <a:latin typeface="Tahoma" charset="0"/>
              </a:rPr>
              <a:t>Summary</a:t>
            </a:r>
          </a:p>
        </p:txBody>
      </p:sp>
      <p:sp>
        <p:nvSpPr>
          <p:cNvPr id="963589" name="Text Box 5"/>
          <p:cNvSpPr txBox="1">
            <a:spLocks noChangeArrowheads="1"/>
          </p:cNvSpPr>
          <p:nvPr/>
        </p:nvSpPr>
        <p:spPr bwMode="auto">
          <a:xfrm>
            <a:off x="416496" y="1484784"/>
            <a:ext cx="869354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Behavior of a  large variety of applications can be modeled using finite state machines (FSM). GUIs can also be modeled using FSMs</a:t>
            </a:r>
          </a:p>
        </p:txBody>
      </p:sp>
      <p:sp>
        <p:nvSpPr>
          <p:cNvPr id="963590" name="Text Box 6"/>
          <p:cNvSpPr txBox="1">
            <a:spLocks noChangeArrowheads="1"/>
          </p:cNvSpPr>
          <p:nvPr/>
        </p:nvSpPr>
        <p:spPr bwMode="auto">
          <a:xfrm>
            <a:off x="393610" y="2720356"/>
            <a:ext cx="869354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The W and the Wp methods are automata theoretic methods to generate tests from a given FSM model. </a:t>
            </a:r>
          </a:p>
        </p:txBody>
      </p:sp>
      <p:sp>
        <p:nvSpPr>
          <p:cNvPr id="963591" name="Text Box 7"/>
          <p:cNvSpPr txBox="1">
            <a:spLocks noChangeArrowheads="1"/>
          </p:cNvSpPr>
          <p:nvPr/>
        </p:nvSpPr>
        <p:spPr bwMode="auto">
          <a:xfrm>
            <a:off x="393610" y="3955927"/>
            <a:ext cx="869354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Tests so generated are guaranteed to detect all operation errors, transfer errors, and missing/extra state errors in the implementation given that the FSM representing the implementation is complete, connected, and minimal. </a:t>
            </a:r>
            <a:r>
              <a:rPr lang="en-US" i="1">
                <a:solidFill>
                  <a:schemeClr val="hlink"/>
                </a:solidFill>
                <a:latin typeface="Times"/>
                <a:cs typeface="Times"/>
              </a:rPr>
              <a:t>What happens if it is not?</a:t>
            </a:r>
          </a:p>
        </p:txBody>
      </p:sp>
    </p:spTree>
    <p:extLst>
      <p:ext uri="{BB962C8B-B14F-4D97-AF65-F5344CB8AC3E}">
        <p14:creationId xmlns:p14="http://schemas.microsoft.com/office/powerpoint/2010/main" val="332823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35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35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3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9" grpId="0"/>
      <p:bldP spid="963590" grpId="0"/>
      <p:bldP spid="963591"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z="2400">
                <a:solidFill>
                  <a:schemeClr val="tx1"/>
                </a:solidFill>
                <a:latin typeface="Tahoma" charset="0"/>
              </a:rPr>
              <a:t>Summary (contd.)</a:t>
            </a:r>
          </a:p>
        </p:txBody>
      </p:sp>
      <p:sp>
        <p:nvSpPr>
          <p:cNvPr id="965635" name="Text Box 3"/>
          <p:cNvSpPr txBox="1">
            <a:spLocks noChangeArrowheads="1"/>
          </p:cNvSpPr>
          <p:nvPr/>
        </p:nvSpPr>
        <p:spPr bwMode="auto">
          <a:xfrm>
            <a:off x="344488" y="1659415"/>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Automata theoretic techniques generate tests superior in their fault detection ability than their control-theoretic counterparts.</a:t>
            </a:r>
          </a:p>
        </p:txBody>
      </p:sp>
      <p:sp>
        <p:nvSpPr>
          <p:cNvPr id="965636" name="Text Box 4"/>
          <p:cNvSpPr txBox="1">
            <a:spLocks noChangeArrowheads="1"/>
          </p:cNvSpPr>
          <p:nvPr/>
        </p:nvSpPr>
        <p:spPr bwMode="auto">
          <a:xfrm>
            <a:off x="344488" y="2967516"/>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Control-theoretic techniques, that are often described in books on software testing,  include branch cover, state cover, boundary-interior, and n-switch cover. </a:t>
            </a:r>
          </a:p>
        </p:txBody>
      </p:sp>
      <p:sp>
        <p:nvSpPr>
          <p:cNvPr id="965638" name="Text Box 6"/>
          <p:cNvSpPr txBox="1">
            <a:spLocks noChangeArrowheads="1"/>
          </p:cNvSpPr>
          <p:nvPr/>
        </p:nvSpPr>
        <p:spPr bwMode="auto">
          <a:xfrm>
            <a:off x="344488" y="4275616"/>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The size of tests sets generated by the W method is larger than generated by the Wp method while their fault detection effectiveness are the same.</a:t>
            </a:r>
          </a:p>
        </p:txBody>
      </p:sp>
    </p:spTree>
    <p:extLst>
      <p:ext uri="{BB962C8B-B14F-4D97-AF65-F5344CB8AC3E}">
        <p14:creationId xmlns:p14="http://schemas.microsoft.com/office/powerpoint/2010/main" val="30896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5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p:bldP spid="965636" grpId="0"/>
      <p:bldP spid="965638"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6</a:t>
            </a:r>
            <a:endParaRPr lang="en-GB" sz="3200" dirty="0" smtClean="0"/>
          </a:p>
        </p:txBody>
      </p:sp>
      <p:sp>
        <p:nvSpPr>
          <p:cNvPr id="6147" name="Rectangle 3"/>
          <p:cNvSpPr>
            <a:spLocks noGrp="1" noChangeArrowheads="1"/>
          </p:cNvSpPr>
          <p:nvPr>
            <p:ph type="body" idx="4294967295"/>
          </p:nvPr>
        </p:nvSpPr>
        <p:spPr>
          <a:xfrm>
            <a:off x="709613" y="2000250"/>
            <a:ext cx="8486775" cy="2071688"/>
          </a:xfrm>
        </p:spPr>
        <p:txBody>
          <a:bodyPr/>
          <a:lstStyle/>
          <a:p>
            <a:pPr marL="0" indent="0" algn="ctr" eaLnBrk="1" hangingPunct="1">
              <a:spcBef>
                <a:spcPct val="40000"/>
              </a:spcBef>
              <a:buNone/>
            </a:pPr>
            <a:r>
              <a:rPr kumimoji="1" lang="en-US" sz="3200" dirty="0">
                <a:latin typeface="Arial" charset="0"/>
                <a:ea typeface="ＭＳ Ｐゴシック" charset="0"/>
                <a:cs typeface="ＭＳ Ｐゴシック" charset="0"/>
              </a:rPr>
              <a:t>Test Generation: Combinatorial Designs</a:t>
            </a:r>
            <a:endParaRPr lang="en-GB" sz="3200" dirty="0">
              <a:solidFill>
                <a:schemeClr val="tx2"/>
              </a:solidFill>
              <a:latin typeface="+mj-lt"/>
              <a:ea typeface="+mj-ea"/>
              <a:cs typeface="+mj-cs"/>
            </a:endParaRPr>
          </a:p>
        </p:txBody>
      </p:sp>
      <p:sp>
        <p:nvSpPr>
          <p:cNvPr id="5" name="TextBox 4"/>
          <p:cNvSpPr txBox="1"/>
          <p:nvPr/>
        </p:nvSpPr>
        <p:spPr>
          <a:xfrm>
            <a:off x="272480" y="6021288"/>
            <a:ext cx="1702008" cy="246221"/>
          </a:xfrm>
          <a:prstGeom prst="rect">
            <a:avLst/>
          </a:prstGeom>
          <a:noFill/>
        </p:spPr>
        <p:txBody>
          <a:bodyPr wrap="none" rtlCol="0">
            <a:spAutoFit/>
          </a:bodyPr>
          <a:lstStyle/>
          <a:p>
            <a:r>
              <a:rPr lang="en-US" dirty="0" smtClean="0"/>
              <a:t>Updated: July 16,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Learning Objectives</a:t>
            </a:r>
            <a:endParaRPr lang="en-US" sz="4800" dirty="0">
              <a:latin typeface="Arial" charset="0"/>
              <a:ea typeface="ＭＳ Ｐゴシック" charset="0"/>
              <a:cs typeface="ＭＳ Ｐゴシック" charset="0"/>
            </a:endParaRPr>
          </a:p>
        </p:txBody>
      </p:sp>
      <p:sp>
        <p:nvSpPr>
          <p:cNvPr id="87051" name="Rectangle 11"/>
          <p:cNvSpPr>
            <a:spLocks noChangeArrowheads="1"/>
          </p:cNvSpPr>
          <p:nvPr/>
        </p:nvSpPr>
        <p:spPr bwMode="auto">
          <a:xfrm>
            <a:off x="632519" y="2960140"/>
            <a:ext cx="8365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dirty="0">
                <a:latin typeface="Times New Roman" charset="0"/>
              </a:rPr>
              <a:t>What are Latin squares and mutually orthogonal Latin squares (MOLS)?</a:t>
            </a:r>
          </a:p>
        </p:txBody>
      </p:sp>
      <p:sp>
        <p:nvSpPr>
          <p:cNvPr id="87053" name="Rectangle 13"/>
          <p:cNvSpPr>
            <a:spLocks noChangeArrowheads="1"/>
          </p:cNvSpPr>
          <p:nvPr/>
        </p:nvSpPr>
        <p:spPr bwMode="auto">
          <a:xfrm>
            <a:off x="632520" y="1556792"/>
            <a:ext cx="8473414"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dirty="0">
                <a:latin typeface="Times New Roman" charset="0"/>
              </a:rPr>
              <a:t>What are test configurations? How do they differ from test sets?</a:t>
            </a:r>
          </a:p>
        </p:txBody>
      </p:sp>
      <p:sp>
        <p:nvSpPr>
          <p:cNvPr id="87055" name="Rectangle 15"/>
          <p:cNvSpPr>
            <a:spLocks noChangeArrowheads="1"/>
          </p:cNvSpPr>
          <p:nvPr/>
        </p:nvSpPr>
        <p:spPr bwMode="auto">
          <a:xfrm>
            <a:off x="632519" y="2258466"/>
            <a:ext cx="588856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dirty="0">
                <a:latin typeface="Times New Roman" charset="0"/>
              </a:rPr>
              <a:t>Why combinatorial design?</a:t>
            </a:r>
          </a:p>
        </p:txBody>
      </p:sp>
      <p:sp>
        <p:nvSpPr>
          <p:cNvPr id="87060" name="Rectangle 20"/>
          <p:cNvSpPr>
            <a:spLocks noChangeArrowheads="1"/>
          </p:cNvSpPr>
          <p:nvPr/>
        </p:nvSpPr>
        <p:spPr bwMode="auto">
          <a:xfrm>
            <a:off x="632520" y="3542752"/>
            <a:ext cx="821716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dirty="0">
                <a:latin typeface="Times New Roman" charset="0"/>
              </a:rPr>
              <a:t>How does one generate test configurations from MOLS?</a:t>
            </a:r>
          </a:p>
        </p:txBody>
      </p:sp>
      <p:sp>
        <p:nvSpPr>
          <p:cNvPr id="87061" name="Rectangle 21"/>
          <p:cNvSpPr>
            <a:spLocks noChangeArrowheads="1"/>
          </p:cNvSpPr>
          <p:nvPr/>
        </p:nvSpPr>
        <p:spPr bwMode="auto">
          <a:xfrm>
            <a:off x="632520" y="4242839"/>
            <a:ext cx="821716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dirty="0">
                <a:latin typeface="Times New Roman" charset="0"/>
              </a:rPr>
              <a:t>What are orthogonal arrays, covering arrays and mixed-level covering arrays?</a:t>
            </a:r>
          </a:p>
        </p:txBody>
      </p:sp>
      <p:sp>
        <p:nvSpPr>
          <p:cNvPr id="87062" name="Rectangle 22"/>
          <p:cNvSpPr>
            <a:spLocks noChangeArrowheads="1"/>
          </p:cNvSpPr>
          <p:nvPr/>
        </p:nvSpPr>
        <p:spPr bwMode="auto">
          <a:xfrm>
            <a:off x="613603" y="5146128"/>
            <a:ext cx="821716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buFont typeface="Wingdings" charset="0"/>
              <a:buChar char="§"/>
            </a:pPr>
            <a:r>
              <a:rPr lang="en-US" sz="2000" dirty="0">
                <a:latin typeface="Times New Roman" charset="0"/>
              </a:rPr>
              <a:t>How to generate mixed-level covering arrays and test configurations from them?</a:t>
            </a:r>
          </a:p>
        </p:txBody>
      </p:sp>
    </p:spTree>
    <p:extLst>
      <p:ext uri="{BB962C8B-B14F-4D97-AF65-F5344CB8AC3E}">
        <p14:creationId xmlns:p14="http://schemas.microsoft.com/office/powerpoint/2010/main" val="1906915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7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utoUpdateAnimBg="0"/>
      <p:bldP spid="87053" grpId="0" build="p" autoUpdateAnimBg="0"/>
      <p:bldP spid="87055" grpId="0" build="p" autoUpdateAnimBg="0"/>
      <p:bldP spid="87060" grpId="0" autoUpdateAnimBg="0"/>
      <p:bldP spid="87061" grpId="0" autoUpdateAnimBg="0"/>
      <p:bldP spid="87062" grpId="0" autoUpdateAnimBg="0"/>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542925" y="2911915"/>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6.1.1. Test configuration and test set</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85454255"/>
      </p:ext>
    </p:extLst>
  </p:cSld>
  <p:clrMapOvr>
    <a:masterClrMapping/>
  </p:clrMapOvr>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Test configuration</a:t>
            </a:r>
            <a:endParaRPr lang="en-US" sz="4800" dirty="0">
              <a:latin typeface="Arial" charset="0"/>
              <a:ea typeface="ＭＳ Ｐゴシック" charset="0"/>
              <a:cs typeface="ＭＳ Ｐゴシック" charset="0"/>
            </a:endParaRPr>
          </a:p>
        </p:txBody>
      </p:sp>
      <p:sp>
        <p:nvSpPr>
          <p:cNvPr id="781317" name="Rectangle 5"/>
          <p:cNvSpPr>
            <a:spLocks noChangeArrowheads="1"/>
          </p:cNvSpPr>
          <p:nvPr/>
        </p:nvSpPr>
        <p:spPr bwMode="auto">
          <a:xfrm>
            <a:off x="488504" y="1772816"/>
            <a:ext cx="891368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Software applications are often designed to work in a variety of </a:t>
            </a:r>
            <a:r>
              <a:rPr lang="en-US" sz="2000" dirty="0">
                <a:solidFill>
                  <a:schemeClr val="hlink"/>
                </a:solidFill>
                <a:latin typeface="Times New Roman" charset="0"/>
              </a:rPr>
              <a:t>environments.</a:t>
            </a:r>
            <a:r>
              <a:rPr lang="en-US" sz="2000" dirty="0">
                <a:latin typeface="Times New Roman" charset="0"/>
              </a:rPr>
              <a:t> Combinations of </a:t>
            </a:r>
            <a:r>
              <a:rPr lang="en-US" sz="2000" dirty="0">
                <a:solidFill>
                  <a:schemeClr val="hlink"/>
                </a:solidFill>
                <a:latin typeface="Times New Roman" charset="0"/>
              </a:rPr>
              <a:t>factors</a:t>
            </a:r>
            <a:r>
              <a:rPr lang="en-US" sz="2000" dirty="0">
                <a:latin typeface="Times New Roman" charset="0"/>
              </a:rPr>
              <a:t> such as the operating system, network connection, and hardware platform, lead to a variety of environments.</a:t>
            </a:r>
          </a:p>
        </p:txBody>
      </p:sp>
      <p:sp>
        <p:nvSpPr>
          <p:cNvPr id="781318" name="Rectangle 6"/>
          <p:cNvSpPr>
            <a:spLocks noChangeArrowheads="1"/>
          </p:cNvSpPr>
          <p:nvPr/>
        </p:nvSpPr>
        <p:spPr bwMode="auto">
          <a:xfrm>
            <a:off x="488505" y="4822404"/>
            <a:ext cx="854736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Each environment corresponds to a given set of values for each factor, known as a </a:t>
            </a:r>
            <a:r>
              <a:rPr lang="en-US" sz="2000" dirty="0">
                <a:solidFill>
                  <a:schemeClr val="hlink"/>
                </a:solidFill>
                <a:latin typeface="Times New Roman" charset="0"/>
              </a:rPr>
              <a:t>test configuration</a:t>
            </a:r>
            <a:r>
              <a:rPr lang="en-US" sz="2000" dirty="0">
                <a:latin typeface="Times New Roman" charset="0"/>
              </a:rPr>
              <a:t>. </a:t>
            </a:r>
          </a:p>
        </p:txBody>
      </p:sp>
      <p:sp>
        <p:nvSpPr>
          <p:cNvPr id="781322" name="Rectangle 10"/>
          <p:cNvSpPr>
            <a:spLocks noChangeArrowheads="1"/>
          </p:cNvSpPr>
          <p:nvPr/>
        </p:nvSpPr>
        <p:spPr bwMode="auto">
          <a:xfrm>
            <a:off x="488505" y="3787689"/>
            <a:ext cx="9042665" cy="65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An environment is characterized by combination of hardware and software.</a:t>
            </a:r>
          </a:p>
        </p:txBody>
      </p:sp>
    </p:spTree>
    <p:extLst>
      <p:ext uri="{BB962C8B-B14F-4D97-AF65-F5344CB8AC3E}">
        <p14:creationId xmlns:p14="http://schemas.microsoft.com/office/powerpoint/2010/main" val="3740819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1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7" grpId="0" build="p" autoUpdateAnimBg="0"/>
      <p:bldP spid="781318" grpId="0" build="p" autoUpdateAnimBg="0"/>
      <p:bldP spid="781322" grpId="0" build="p" autoUpdateAnimBg="0"/>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Test configuration: Example</a:t>
            </a:r>
            <a:endParaRPr lang="en-US" sz="4800" dirty="0">
              <a:latin typeface="Arial" charset="0"/>
              <a:ea typeface="ＭＳ Ｐゴシック" charset="0"/>
              <a:cs typeface="ＭＳ Ｐゴシック" charset="0"/>
            </a:endParaRPr>
          </a:p>
        </p:txBody>
      </p:sp>
      <p:sp>
        <p:nvSpPr>
          <p:cNvPr id="969731" name="Rectangle 3"/>
          <p:cNvSpPr>
            <a:spLocks noChangeArrowheads="1"/>
          </p:cNvSpPr>
          <p:nvPr/>
        </p:nvSpPr>
        <p:spPr bwMode="auto">
          <a:xfrm>
            <a:off x="560512" y="1700808"/>
            <a:ext cx="891368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Windows XP, Dial-up connection, and a PC with 512MB of main memory, is one possible configuration. </a:t>
            </a:r>
          </a:p>
        </p:txBody>
      </p:sp>
      <p:sp>
        <p:nvSpPr>
          <p:cNvPr id="969732" name="Rectangle 4"/>
          <p:cNvSpPr>
            <a:spLocks noChangeArrowheads="1"/>
          </p:cNvSpPr>
          <p:nvPr/>
        </p:nvSpPr>
        <p:spPr bwMode="auto">
          <a:xfrm>
            <a:off x="560512" y="3870921"/>
            <a:ext cx="902546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To ensure high reliability across the intended  environments, the application must be tested under as many test configurations, or environments,  as possible. </a:t>
            </a:r>
          </a:p>
        </p:txBody>
      </p:sp>
      <p:sp>
        <p:nvSpPr>
          <p:cNvPr id="969733" name="Rectangle 5"/>
          <p:cNvSpPr>
            <a:spLocks noChangeArrowheads="1"/>
          </p:cNvSpPr>
          <p:nvPr/>
        </p:nvSpPr>
        <p:spPr bwMode="auto">
          <a:xfrm>
            <a:off x="560513" y="2709665"/>
            <a:ext cx="904266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Different versions of operating systems and printer drivers, can be combined to create several test configurations for a printer.</a:t>
            </a:r>
          </a:p>
        </p:txBody>
      </p:sp>
      <p:sp>
        <p:nvSpPr>
          <p:cNvPr id="969734" name="Rectangle 6"/>
          <p:cNvSpPr>
            <a:spLocks noChangeArrowheads="1"/>
          </p:cNvSpPr>
          <p:nvPr/>
        </p:nvSpPr>
        <p:spPr bwMode="auto">
          <a:xfrm>
            <a:off x="1352600" y="5229200"/>
            <a:ext cx="843901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1800" i="1" dirty="0">
                <a:solidFill>
                  <a:schemeClr val="hlink"/>
                </a:solidFill>
                <a:latin typeface="Times New Roman" charset="0"/>
              </a:rPr>
              <a:t>	The number of such test configurations could be exorbitantly large making </a:t>
            </a:r>
            <a:r>
              <a:rPr lang="en-US" sz="1800" i="1" dirty="0" smtClean="0">
                <a:solidFill>
                  <a:schemeClr val="hlink"/>
                </a:solidFill>
                <a:latin typeface="Times New Roman" charset="0"/>
              </a:rPr>
              <a:t>it impossible </a:t>
            </a:r>
            <a:r>
              <a:rPr lang="en-US" sz="1800" i="1" dirty="0">
                <a:solidFill>
                  <a:schemeClr val="hlink"/>
                </a:solidFill>
                <a:latin typeface="Times New Roman" charset="0"/>
              </a:rPr>
              <a:t>to test the application exhaustively. </a:t>
            </a:r>
            <a:endParaRPr lang="en-US" sz="1800" dirty="0">
              <a:latin typeface="Times New Roman" charset="0"/>
            </a:endParaRPr>
          </a:p>
        </p:txBody>
      </p:sp>
    </p:spTree>
    <p:extLst>
      <p:ext uri="{BB962C8B-B14F-4D97-AF65-F5344CB8AC3E}">
        <p14:creationId xmlns:p14="http://schemas.microsoft.com/office/powerpoint/2010/main" val="3709687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9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973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973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97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autoUpdateAnimBg="0"/>
      <p:bldP spid="969732" grpId="0" build="p" autoUpdateAnimBg="0"/>
      <p:bldP spid="969733" grpId="0" build="p" autoUpdateAnimBg="0"/>
      <p:bldP spid="969734" grpId="0" build="p" autoUpdateAnimBg="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Test configuration and test set</a:t>
            </a:r>
            <a:endParaRPr lang="en-US" sz="4800" dirty="0">
              <a:latin typeface="Arial" charset="0"/>
              <a:ea typeface="ＭＳ Ｐゴシック" charset="0"/>
              <a:cs typeface="ＭＳ Ｐゴシック" charset="0"/>
            </a:endParaRPr>
          </a:p>
        </p:txBody>
      </p:sp>
      <p:sp>
        <p:nvSpPr>
          <p:cNvPr id="979971" name="Rectangle 3"/>
          <p:cNvSpPr>
            <a:spLocks noChangeArrowheads="1"/>
          </p:cNvSpPr>
          <p:nvPr/>
        </p:nvSpPr>
        <p:spPr bwMode="auto">
          <a:xfrm>
            <a:off x="521097" y="2103438"/>
            <a:ext cx="891368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While a test configuration is a combination of factors corresponding to hardware and software within which an application is to operate, a test set is a collection of test cases. Each test case consists of input values and expected output.</a:t>
            </a:r>
          </a:p>
        </p:txBody>
      </p:sp>
      <p:sp>
        <p:nvSpPr>
          <p:cNvPr id="979975" name="Rectangle 7"/>
          <p:cNvSpPr>
            <a:spLocks noChangeArrowheads="1"/>
          </p:cNvSpPr>
          <p:nvPr/>
        </p:nvSpPr>
        <p:spPr bwMode="auto">
          <a:xfrm>
            <a:off x="521097" y="4233222"/>
            <a:ext cx="891368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Techniques we shall learn are useful in deriving test configurations as well as test sets.</a:t>
            </a:r>
          </a:p>
        </p:txBody>
      </p:sp>
    </p:spTree>
    <p:extLst>
      <p:ext uri="{BB962C8B-B14F-4D97-AF65-F5344CB8AC3E}">
        <p14:creationId xmlns:p14="http://schemas.microsoft.com/office/powerpoint/2010/main" val="2772808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9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99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build="p" autoUpdateAnimBg="0"/>
      <p:bldP spid="979975" grpId="0" build="p" autoUpdateAnimBg="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Motivation</a:t>
            </a:r>
            <a:endParaRPr lang="en-US" sz="4800" dirty="0">
              <a:latin typeface="Arial" charset="0"/>
              <a:ea typeface="ＭＳ Ｐゴシック" charset="0"/>
              <a:cs typeface="ＭＳ Ｐゴシック" charset="0"/>
            </a:endParaRPr>
          </a:p>
        </p:txBody>
      </p:sp>
      <p:sp>
        <p:nvSpPr>
          <p:cNvPr id="971779" name="Rectangle 3"/>
          <p:cNvSpPr>
            <a:spLocks noChangeArrowheads="1"/>
          </p:cNvSpPr>
          <p:nvPr/>
        </p:nvSpPr>
        <p:spPr bwMode="auto">
          <a:xfrm>
            <a:off x="521097" y="2103438"/>
            <a:ext cx="891368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While testing a program with  one or more input variables, each test run of a program  often requires at least one value for each variable. </a:t>
            </a:r>
          </a:p>
        </p:txBody>
      </p:sp>
      <p:sp>
        <p:nvSpPr>
          <p:cNvPr id="971781" name="Rectangle 5"/>
          <p:cNvSpPr>
            <a:spLocks noChangeArrowheads="1"/>
          </p:cNvSpPr>
          <p:nvPr/>
        </p:nvSpPr>
        <p:spPr bwMode="auto">
          <a:xfrm>
            <a:off x="521098" y="3873500"/>
            <a:ext cx="904266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For example, a program to find the greatest common divisor  of two integers x and y requires two values, one corresponding to x and the other to y.</a:t>
            </a:r>
          </a:p>
        </p:txBody>
      </p:sp>
    </p:spTree>
    <p:extLst>
      <p:ext uri="{BB962C8B-B14F-4D97-AF65-F5344CB8AC3E}">
        <p14:creationId xmlns:p14="http://schemas.microsoft.com/office/powerpoint/2010/main" val="309946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1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17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79" grpId="0" build="p" autoUpdateAnimBg="0"/>
      <p:bldP spid="971781" grpId="0" build="p" autoUpdateAnimBg="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Motivation [2]</a:t>
            </a:r>
          </a:p>
        </p:txBody>
      </p:sp>
      <p:sp>
        <p:nvSpPr>
          <p:cNvPr id="973828" name="Rectangle 4"/>
          <p:cNvSpPr>
            <a:spLocks noChangeArrowheads="1"/>
          </p:cNvSpPr>
          <p:nvPr/>
        </p:nvSpPr>
        <p:spPr bwMode="auto">
          <a:xfrm>
            <a:off x="344488" y="1916832"/>
            <a:ext cx="902546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smtClean="0">
                <a:latin typeface="Times New Roman" charset="0"/>
              </a:rPr>
              <a:t>	While </a:t>
            </a:r>
            <a:r>
              <a:rPr lang="en-US" sz="2000" dirty="0">
                <a:latin typeface="Times New Roman" charset="0"/>
              </a:rPr>
              <a:t>equivalence partitioning discussed earlier  offers a set of guidelines to </a:t>
            </a:r>
            <a:r>
              <a:rPr lang="en-US" sz="2000" dirty="0" smtClean="0">
                <a:latin typeface="Times New Roman" charset="0"/>
              </a:rPr>
              <a:t>design test </a:t>
            </a:r>
            <a:r>
              <a:rPr lang="en-US" sz="2000" dirty="0">
                <a:latin typeface="Times New Roman" charset="0"/>
              </a:rPr>
              <a:t>cases, it suffers from two shortcomings: </a:t>
            </a:r>
          </a:p>
          <a:p>
            <a:pPr marL="457200" indent="-457200">
              <a:lnSpc>
                <a:spcPts val="3600"/>
              </a:lnSpc>
            </a:pPr>
            <a:r>
              <a:rPr lang="en-US" sz="2000" dirty="0" smtClean="0">
                <a:latin typeface="Times New Roman" charset="0"/>
              </a:rPr>
              <a:t>	(</a:t>
            </a:r>
            <a:r>
              <a:rPr lang="en-US" sz="2000" dirty="0">
                <a:latin typeface="Times New Roman" charset="0"/>
              </a:rPr>
              <a:t>a) It raises the possibility of a  large number of sub-domains in the partition.</a:t>
            </a:r>
          </a:p>
          <a:p>
            <a:pPr marL="457200" indent="-457200">
              <a:lnSpc>
                <a:spcPts val="3600"/>
              </a:lnSpc>
            </a:pPr>
            <a:r>
              <a:rPr lang="en-US" sz="2000" dirty="0" smtClean="0">
                <a:latin typeface="Times New Roman" charset="0"/>
              </a:rPr>
              <a:t>	(</a:t>
            </a:r>
            <a:r>
              <a:rPr lang="en-US" sz="2000" dirty="0">
                <a:latin typeface="Times New Roman" charset="0"/>
              </a:rPr>
              <a:t>b) It lacks  guidelines on how to select inputs from various sub-domains in the partition. </a:t>
            </a:r>
          </a:p>
        </p:txBody>
      </p:sp>
    </p:spTree>
    <p:extLst>
      <p:ext uri="{BB962C8B-B14F-4D97-AF65-F5344CB8AC3E}">
        <p14:creationId xmlns:p14="http://schemas.microsoft.com/office/powerpoint/2010/main" val="2812766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38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38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38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3200">
                <a:latin typeface="Tahoma" charset="0"/>
              </a:rPr>
              <a:t>Program behavior</a:t>
            </a:r>
            <a:endParaRPr lang="en-US">
              <a:latin typeface="Tahoma" charset="0"/>
            </a:endParaRPr>
          </a:p>
        </p:txBody>
      </p:sp>
      <p:sp>
        <p:nvSpPr>
          <p:cNvPr id="90115" name="Text Box 3"/>
          <p:cNvSpPr txBox="1">
            <a:spLocks noChangeArrowheads="1"/>
          </p:cNvSpPr>
          <p:nvPr/>
        </p:nvSpPr>
        <p:spPr bwMode="auto">
          <a:xfrm>
            <a:off x="1184937" y="2189163"/>
            <a:ext cx="79385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charset="0"/>
              </a:rPr>
              <a:t>Can be specified in several ways: plain natural language, a state diagram, </a:t>
            </a:r>
            <a:r>
              <a:rPr lang="en-US" dirty="0" smtClean="0">
                <a:latin typeface="Times New Roman" charset="0"/>
              </a:rPr>
              <a:t>formal </a:t>
            </a:r>
            <a:r>
              <a:rPr lang="en-US" dirty="0">
                <a:latin typeface="Times New Roman" charset="0"/>
              </a:rPr>
              <a:t>mathematical specification, etc. </a:t>
            </a:r>
          </a:p>
          <a:p>
            <a:pPr>
              <a:buFont typeface="Arial" charset="0"/>
              <a:buNone/>
            </a:pPr>
            <a:endParaRPr lang="en-US" dirty="0">
              <a:latin typeface="Times New Roman" charset="0"/>
            </a:endParaRPr>
          </a:p>
          <a:p>
            <a:pPr>
              <a:buFont typeface="Arial" charset="0"/>
              <a:buNone/>
            </a:pPr>
            <a:r>
              <a:rPr lang="en-US" dirty="0">
                <a:latin typeface="Times New Roman" charset="0"/>
              </a:rPr>
              <a:t>A </a:t>
            </a:r>
            <a:r>
              <a:rPr lang="en-US" dirty="0">
                <a:solidFill>
                  <a:schemeClr val="hlink"/>
                </a:solidFill>
                <a:latin typeface="Times New Roman" charset="0"/>
              </a:rPr>
              <a:t>state diagram</a:t>
            </a:r>
            <a:r>
              <a:rPr lang="en-US" dirty="0">
                <a:latin typeface="Times New Roman" charset="0"/>
              </a:rPr>
              <a:t> specifies program states and how the program changes its state on an input sequence. inputs.</a:t>
            </a:r>
          </a:p>
        </p:txBody>
      </p:sp>
    </p:spTree>
    <p:extLst>
      <p:ext uri="{BB962C8B-B14F-4D97-AF65-F5344CB8AC3E}">
        <p14:creationId xmlns:p14="http://schemas.microsoft.com/office/powerpoint/2010/main" val="2283452413"/>
      </p:ext>
    </p:extLst>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Motivation [3]</a:t>
            </a:r>
          </a:p>
        </p:txBody>
      </p:sp>
      <p:sp>
        <p:nvSpPr>
          <p:cNvPr id="975875" name="Rectangle 3"/>
          <p:cNvSpPr>
            <a:spLocks noChangeArrowheads="1"/>
          </p:cNvSpPr>
          <p:nvPr/>
        </p:nvSpPr>
        <p:spPr bwMode="auto">
          <a:xfrm>
            <a:off x="283766" y="1628800"/>
            <a:ext cx="902546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 number of sub-domains in a partition of the input domain </a:t>
            </a:r>
            <a:r>
              <a:rPr lang="en-US" sz="2000" dirty="0">
                <a:solidFill>
                  <a:schemeClr val="hlink"/>
                </a:solidFill>
                <a:latin typeface="Times New Roman" charset="0"/>
              </a:rPr>
              <a:t>increases in direct proportion</a:t>
            </a:r>
            <a:r>
              <a:rPr lang="en-US" sz="2000" dirty="0">
                <a:latin typeface="Times New Roman" charset="0"/>
              </a:rPr>
              <a:t> to the number and type of input variables, and especially so when multidimensional partitioning is used. </a:t>
            </a:r>
          </a:p>
        </p:txBody>
      </p:sp>
      <p:sp>
        <p:nvSpPr>
          <p:cNvPr id="975876" name="Rectangle 4"/>
          <p:cNvSpPr>
            <a:spLocks noChangeArrowheads="1"/>
          </p:cNvSpPr>
          <p:nvPr/>
        </p:nvSpPr>
        <p:spPr bwMode="auto">
          <a:xfrm>
            <a:off x="283766" y="3830639"/>
            <a:ext cx="935566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Once a partition is determined, one selects at random  a value from each of the sub-domains. Such a selection procedure, especially when using uni-dimensional equivalence partitioning, does not account for the possibility of  faults in the program under test that arise due to </a:t>
            </a:r>
            <a:r>
              <a:rPr lang="en-US" sz="2000" dirty="0">
                <a:solidFill>
                  <a:schemeClr val="hlink"/>
                </a:solidFill>
                <a:latin typeface="Times New Roman" charset="0"/>
              </a:rPr>
              <a:t>specific interactions</a:t>
            </a:r>
            <a:r>
              <a:rPr lang="en-US" sz="2000" dirty="0">
                <a:latin typeface="Times New Roman" charset="0"/>
              </a:rPr>
              <a:t> amongst values of different input variables. </a:t>
            </a:r>
          </a:p>
        </p:txBody>
      </p:sp>
    </p:spTree>
    <p:extLst>
      <p:ext uri="{BB962C8B-B14F-4D97-AF65-F5344CB8AC3E}">
        <p14:creationId xmlns:p14="http://schemas.microsoft.com/office/powerpoint/2010/main" val="3002900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5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58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build="p" autoUpdateAnimBg="0"/>
      <p:bldP spid="975876" grpId="0" build="p" autoUpdateAnimBg="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3600" dirty="0">
                <a:latin typeface="Arial" charset="0"/>
                <a:ea typeface="ＭＳ Ｐゴシック" charset="0"/>
                <a:cs typeface="ＭＳ Ｐゴシック" charset="0"/>
              </a:rPr>
              <a:t>Motivation [4]</a:t>
            </a:r>
          </a:p>
        </p:txBody>
      </p:sp>
      <p:sp>
        <p:nvSpPr>
          <p:cNvPr id="977923" name="Rectangle 3"/>
          <p:cNvSpPr>
            <a:spLocks noChangeArrowheads="1"/>
          </p:cNvSpPr>
          <p:nvPr/>
        </p:nvSpPr>
        <p:spPr bwMode="auto">
          <a:xfrm>
            <a:off x="283766" y="2105026"/>
            <a:ext cx="902546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While boundary values analysis leads to the selection of test cases that test a program at the boundaries of the input domain, other </a:t>
            </a:r>
            <a:r>
              <a:rPr lang="en-US" sz="2000" dirty="0">
                <a:solidFill>
                  <a:schemeClr val="hlink"/>
                </a:solidFill>
                <a:latin typeface="Times New Roman" charset="0"/>
              </a:rPr>
              <a:t>interactions</a:t>
            </a:r>
            <a:r>
              <a:rPr lang="en-US" sz="2000" dirty="0">
                <a:latin typeface="Times New Roman" charset="0"/>
              </a:rPr>
              <a:t> in the input domain might remain untested.</a:t>
            </a:r>
          </a:p>
        </p:txBody>
      </p:sp>
      <p:sp>
        <p:nvSpPr>
          <p:cNvPr id="977924" name="Rectangle 4"/>
          <p:cNvSpPr>
            <a:spLocks noChangeArrowheads="1"/>
          </p:cNvSpPr>
          <p:nvPr/>
        </p:nvSpPr>
        <p:spPr bwMode="auto">
          <a:xfrm>
            <a:off x="283766" y="3830639"/>
            <a:ext cx="9355667"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We will learn several  techniques for generating test configurations or test sets that are small even when the  set of possible configurations or the input domain and the number of sub-domains in its partition, is large and complex. </a:t>
            </a:r>
          </a:p>
        </p:txBody>
      </p:sp>
    </p:spTree>
    <p:extLst>
      <p:ext uri="{BB962C8B-B14F-4D97-AF65-F5344CB8AC3E}">
        <p14:creationId xmlns:p14="http://schemas.microsoft.com/office/powerpoint/2010/main" val="4169484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7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79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autoUpdateAnimBg="0"/>
      <p:bldP spid="977924" grpId="0" build="p" autoUpdateAnimBg="0"/>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739330"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6.1.2. Modeling the input and configuration spaces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85454255"/>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Modeling: Input  and configuration space [1]</a:t>
            </a:r>
            <a:endParaRPr lang="en-US" sz="3600" dirty="0">
              <a:latin typeface="Arial" charset="0"/>
              <a:ea typeface="ＭＳ Ｐゴシック" charset="0"/>
              <a:cs typeface="ＭＳ Ｐゴシック" charset="0"/>
            </a:endParaRPr>
          </a:p>
        </p:txBody>
      </p:sp>
      <p:sp>
        <p:nvSpPr>
          <p:cNvPr id="982019" name="Rectangle 3"/>
          <p:cNvSpPr>
            <a:spLocks noChangeArrowheads="1"/>
          </p:cNvSpPr>
          <p:nvPr/>
        </p:nvSpPr>
        <p:spPr bwMode="auto">
          <a:xfrm>
            <a:off x="283766" y="2157412"/>
            <a:ext cx="9025467" cy="10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 </a:t>
            </a:r>
            <a:r>
              <a:rPr lang="en-US" sz="2000" dirty="0">
                <a:solidFill>
                  <a:schemeClr val="hlink"/>
                </a:solidFill>
                <a:latin typeface="Times New Roman" charset="0"/>
              </a:rPr>
              <a:t>input space</a:t>
            </a:r>
            <a:r>
              <a:rPr lang="en-US" sz="2000" dirty="0">
                <a:latin typeface="Times New Roman" charset="0"/>
              </a:rPr>
              <a:t> of a program P consists of k-tuples of values that could be input to P during execution. </a:t>
            </a:r>
          </a:p>
        </p:txBody>
      </p:sp>
      <p:sp>
        <p:nvSpPr>
          <p:cNvPr id="982020" name="Rectangle 4"/>
          <p:cNvSpPr>
            <a:spLocks noChangeArrowheads="1"/>
          </p:cNvSpPr>
          <p:nvPr/>
        </p:nvSpPr>
        <p:spPr bwMode="auto">
          <a:xfrm>
            <a:off x="283766" y="4594226"/>
            <a:ext cx="9355667" cy="99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Consider program P that takes two integers x&gt;0 and y&gt;0 as inputs. The input space of P is the set of all pairs of positive non-zero integers.</a:t>
            </a:r>
          </a:p>
        </p:txBody>
      </p:sp>
      <p:sp>
        <p:nvSpPr>
          <p:cNvPr id="982021" name="Rectangle 5"/>
          <p:cNvSpPr>
            <a:spLocks noChangeArrowheads="1"/>
          </p:cNvSpPr>
          <p:nvPr/>
        </p:nvSpPr>
        <p:spPr bwMode="auto">
          <a:xfrm>
            <a:off x="283766" y="3384550"/>
            <a:ext cx="9355667" cy="10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 </a:t>
            </a:r>
            <a:r>
              <a:rPr lang="en-US" sz="2000" dirty="0">
                <a:solidFill>
                  <a:schemeClr val="hlink"/>
                </a:solidFill>
                <a:latin typeface="Times New Roman" charset="0"/>
              </a:rPr>
              <a:t>configuration space</a:t>
            </a:r>
            <a:r>
              <a:rPr lang="en-US" sz="2000" dirty="0">
                <a:latin typeface="Times New Roman" charset="0"/>
              </a:rPr>
              <a:t> of P consists of all possible settings of the environment variables under which P could be used. </a:t>
            </a:r>
          </a:p>
        </p:txBody>
      </p:sp>
    </p:spTree>
    <p:extLst>
      <p:ext uri="{BB962C8B-B14F-4D97-AF65-F5344CB8AC3E}">
        <p14:creationId xmlns:p14="http://schemas.microsoft.com/office/powerpoint/2010/main" val="2331556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20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20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autoUpdateAnimBg="0"/>
      <p:bldP spid="982020" grpId="0" build="p" autoUpdateAnimBg="0"/>
      <p:bldP spid="982021" grpId="0" build="p" autoUpdateAnimBg="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Modeling: Input  and configuration space [2]</a:t>
            </a:r>
            <a:endParaRPr lang="en-US" sz="3600" dirty="0">
              <a:latin typeface="Arial" charset="0"/>
              <a:ea typeface="ＭＳ Ｐゴシック" charset="0"/>
              <a:cs typeface="ＭＳ Ｐゴシック" charset="0"/>
            </a:endParaRPr>
          </a:p>
        </p:txBody>
      </p:sp>
      <p:sp>
        <p:nvSpPr>
          <p:cNvPr id="984067" name="Rectangle 3"/>
          <p:cNvSpPr>
            <a:spLocks noChangeArrowheads="1"/>
          </p:cNvSpPr>
          <p:nvPr/>
        </p:nvSpPr>
        <p:spPr bwMode="auto">
          <a:xfrm>
            <a:off x="283766" y="4017965"/>
            <a:ext cx="9025467" cy="113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 configuration space of P consists of  triples (X, Y, Z) where X represents an </a:t>
            </a:r>
            <a:r>
              <a:rPr lang="en-US" sz="2000" dirty="0">
                <a:solidFill>
                  <a:schemeClr val="hlink"/>
                </a:solidFill>
                <a:latin typeface="Times New Roman" charset="0"/>
              </a:rPr>
              <a:t>operating system</a:t>
            </a:r>
            <a:r>
              <a:rPr lang="en-US" sz="2000" dirty="0">
                <a:latin typeface="Times New Roman" charset="0"/>
              </a:rPr>
              <a:t>, Y a</a:t>
            </a:r>
            <a:r>
              <a:rPr lang="en-US" sz="2000" dirty="0">
                <a:solidFill>
                  <a:schemeClr val="hlink"/>
                </a:solidFill>
                <a:latin typeface="Times New Roman" charset="0"/>
              </a:rPr>
              <a:t> browser</a:t>
            </a:r>
            <a:r>
              <a:rPr lang="en-US" sz="2000" dirty="0">
                <a:latin typeface="Times New Roman" charset="0"/>
              </a:rPr>
              <a:t>, and Z a </a:t>
            </a:r>
            <a:r>
              <a:rPr lang="en-US" sz="2000" dirty="0">
                <a:solidFill>
                  <a:schemeClr val="hlink"/>
                </a:solidFill>
                <a:latin typeface="Times New Roman" charset="0"/>
              </a:rPr>
              <a:t>local or a networked</a:t>
            </a:r>
            <a:r>
              <a:rPr lang="en-US" sz="2000" dirty="0">
                <a:latin typeface="Times New Roman" charset="0"/>
              </a:rPr>
              <a:t> printer.</a:t>
            </a:r>
          </a:p>
        </p:txBody>
      </p:sp>
      <p:sp>
        <p:nvSpPr>
          <p:cNvPr id="984069" name="Rectangle 5"/>
          <p:cNvSpPr>
            <a:spLocks noChangeArrowheads="1"/>
          </p:cNvSpPr>
          <p:nvPr/>
        </p:nvSpPr>
        <p:spPr bwMode="auto">
          <a:xfrm>
            <a:off x="272480" y="1916832"/>
            <a:ext cx="935566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Now suppose that this program is intended to be executed under the Windows and the MacOS operating system,  through the Netscape or Safari browsers, and must be able to print to a local or a networked  printer.</a:t>
            </a:r>
          </a:p>
        </p:txBody>
      </p:sp>
    </p:spTree>
    <p:extLst>
      <p:ext uri="{BB962C8B-B14F-4D97-AF65-F5344CB8AC3E}">
        <p14:creationId xmlns:p14="http://schemas.microsoft.com/office/powerpoint/2010/main" val="215805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40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4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7" grpId="0" build="p" autoUpdateAnimBg="0"/>
      <p:bldP spid="984069" grpId="0" build="p" autoUpdateAnimBg="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Factors and levels</a:t>
            </a:r>
            <a:endParaRPr lang="en-US" sz="3600" dirty="0">
              <a:latin typeface="Arial" charset="0"/>
              <a:ea typeface="ＭＳ Ｐゴシック" charset="0"/>
              <a:cs typeface="ＭＳ Ｐゴシック" charset="0"/>
            </a:endParaRPr>
          </a:p>
        </p:txBody>
      </p:sp>
      <p:sp>
        <p:nvSpPr>
          <p:cNvPr id="986115" name="Rectangle 3"/>
          <p:cNvSpPr>
            <a:spLocks noChangeArrowheads="1"/>
          </p:cNvSpPr>
          <p:nvPr/>
        </p:nvSpPr>
        <p:spPr bwMode="auto">
          <a:xfrm>
            <a:off x="302683" y="3789040"/>
            <a:ext cx="902546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Let us assume that each factor may be set at any one from a  total of c</a:t>
            </a:r>
            <a:r>
              <a:rPr lang="en-US" sz="2000" baseline="-25000" dirty="0">
                <a:latin typeface="Times New Roman" charset="0"/>
              </a:rPr>
              <a:t>i</a:t>
            </a:r>
            <a:r>
              <a:rPr lang="en-US" sz="2000" dirty="0">
                <a:latin typeface="Times New Roman" charset="0"/>
              </a:rPr>
              <a:t>, 1</a:t>
            </a:r>
            <a:r>
              <a:rPr lang="en-US" sz="2000" dirty="0">
                <a:latin typeface="Times New Roman" charset="0"/>
                <a:sym typeface="Symbol" charset="0"/>
              </a:rPr>
              <a:t></a:t>
            </a:r>
            <a:r>
              <a:rPr lang="en-US" sz="2000" dirty="0">
                <a:latin typeface="Times New Roman" charset="0"/>
              </a:rPr>
              <a:t> i </a:t>
            </a:r>
            <a:r>
              <a:rPr lang="en-US" sz="2000" dirty="0">
                <a:latin typeface="Times New Roman" charset="0"/>
                <a:sym typeface="Symbol" charset="0"/>
              </a:rPr>
              <a:t></a:t>
            </a:r>
            <a:r>
              <a:rPr lang="en-US" sz="2000" dirty="0">
                <a:latin typeface="Times New Roman" charset="0"/>
              </a:rPr>
              <a:t> n values.    Each value assignable to a  factor is known as a </a:t>
            </a:r>
            <a:r>
              <a:rPr lang="en-US" sz="2000" dirty="0">
                <a:solidFill>
                  <a:schemeClr val="hlink"/>
                </a:solidFill>
                <a:latin typeface="Times New Roman" charset="0"/>
              </a:rPr>
              <a:t>level</a:t>
            </a:r>
            <a:r>
              <a:rPr lang="en-US" sz="2000" dirty="0">
                <a:latin typeface="Times New Roman" charset="0"/>
              </a:rPr>
              <a:t>. |F| refers to the number of levels for factor F. </a:t>
            </a:r>
          </a:p>
        </p:txBody>
      </p:sp>
      <p:sp>
        <p:nvSpPr>
          <p:cNvPr id="986116" name="Rectangle 4"/>
          <p:cNvSpPr>
            <a:spLocks noChangeArrowheads="1"/>
          </p:cNvSpPr>
          <p:nvPr/>
        </p:nvSpPr>
        <p:spPr bwMode="auto">
          <a:xfrm>
            <a:off x="272480" y="1772816"/>
            <a:ext cx="935566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Consider a program P that takes n inputs  corresponding to variables X</a:t>
            </a:r>
            <a:r>
              <a:rPr lang="en-US" sz="2000" baseline="-25000" dirty="0">
                <a:latin typeface="Times New Roman" charset="0"/>
              </a:rPr>
              <a:t>1</a:t>
            </a:r>
            <a:r>
              <a:rPr lang="en-US" sz="2000" dirty="0">
                <a:latin typeface="Times New Roman" charset="0"/>
              </a:rPr>
              <a:t>, X</a:t>
            </a:r>
            <a:r>
              <a:rPr lang="en-US" sz="2000" baseline="-25000" dirty="0">
                <a:latin typeface="Times New Roman" charset="0"/>
              </a:rPr>
              <a:t>2</a:t>
            </a:r>
            <a:r>
              <a:rPr lang="en-US" sz="2000" dirty="0">
                <a:latin typeface="Times New Roman" charset="0"/>
              </a:rPr>
              <a:t>, ..X</a:t>
            </a:r>
            <a:r>
              <a:rPr lang="en-US" sz="2000" baseline="-25000" dirty="0">
                <a:latin typeface="Times New Roman" charset="0"/>
              </a:rPr>
              <a:t>n</a:t>
            </a:r>
            <a:r>
              <a:rPr lang="en-US" sz="2000" dirty="0">
                <a:latin typeface="Times New Roman" charset="0"/>
              </a:rPr>
              <a:t>. We refer to the inputs as </a:t>
            </a:r>
            <a:r>
              <a:rPr lang="en-US" sz="2000" dirty="0">
                <a:solidFill>
                  <a:schemeClr val="hlink"/>
                </a:solidFill>
                <a:latin typeface="Times New Roman" charset="0"/>
              </a:rPr>
              <a:t>factors</a:t>
            </a:r>
            <a:r>
              <a:rPr lang="en-US" sz="2000" dirty="0">
                <a:latin typeface="Times New Roman" charset="0"/>
              </a:rPr>
              <a:t>. The inputs are also referred to as </a:t>
            </a:r>
            <a:r>
              <a:rPr lang="en-US" sz="2000" dirty="0">
                <a:solidFill>
                  <a:schemeClr val="hlink"/>
                </a:solidFill>
                <a:latin typeface="Times New Roman" charset="0"/>
              </a:rPr>
              <a:t>test parameters</a:t>
            </a:r>
            <a:r>
              <a:rPr lang="en-US" sz="2000" dirty="0">
                <a:latin typeface="Times New Roman" charset="0"/>
              </a:rPr>
              <a:t> or as </a:t>
            </a:r>
            <a:r>
              <a:rPr lang="en-US" sz="2000" dirty="0">
                <a:solidFill>
                  <a:schemeClr val="hlink"/>
                </a:solidFill>
                <a:latin typeface="Times New Roman" charset="0"/>
              </a:rPr>
              <a:t>values</a:t>
            </a:r>
            <a:r>
              <a:rPr lang="en-US" sz="2000" dirty="0">
                <a:latin typeface="Times New Roman" charset="0"/>
              </a:rPr>
              <a:t>. </a:t>
            </a:r>
          </a:p>
        </p:txBody>
      </p:sp>
    </p:spTree>
    <p:extLst>
      <p:ext uri="{BB962C8B-B14F-4D97-AF65-F5344CB8AC3E}">
        <p14:creationId xmlns:p14="http://schemas.microsoft.com/office/powerpoint/2010/main" val="4119390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6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6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5" grpId="0" build="p" autoUpdateAnimBg="0"/>
      <p:bldP spid="986116" grpId="0" build="p" autoUpdateAnimBg="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Factor combinations</a:t>
            </a:r>
            <a:endParaRPr lang="en-US" sz="3600" dirty="0">
              <a:latin typeface="Arial" charset="0"/>
              <a:ea typeface="ＭＳ Ｐゴシック" charset="0"/>
              <a:cs typeface="ＭＳ Ｐゴシック" charset="0"/>
            </a:endParaRPr>
          </a:p>
        </p:txBody>
      </p:sp>
      <p:sp>
        <p:nvSpPr>
          <p:cNvPr id="988163" name="Rectangle 3"/>
          <p:cNvSpPr>
            <a:spLocks noChangeArrowheads="1"/>
          </p:cNvSpPr>
          <p:nvPr/>
        </p:nvSpPr>
        <p:spPr bwMode="auto">
          <a:xfrm>
            <a:off x="349861" y="2643460"/>
            <a:ext cx="902546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For example, suppose that  program P has two input variables X and Y. Let us say that  during an execution of P,  X and Y  may each assume  a value from the set {a, b, c} and {d, e, f}, respectively. </a:t>
            </a:r>
          </a:p>
        </p:txBody>
      </p:sp>
      <p:sp>
        <p:nvSpPr>
          <p:cNvPr id="988164" name="Rectangle 4"/>
          <p:cNvSpPr>
            <a:spLocks noChangeArrowheads="1"/>
          </p:cNvSpPr>
          <p:nvPr/>
        </p:nvSpPr>
        <p:spPr bwMode="auto">
          <a:xfrm>
            <a:off x="349861" y="1700808"/>
            <a:ext cx="935566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A set of values, one for each factor, is known as a </a:t>
            </a:r>
            <a:r>
              <a:rPr lang="en-US" sz="2000" dirty="0">
                <a:solidFill>
                  <a:schemeClr val="hlink"/>
                </a:solidFill>
                <a:latin typeface="Times New Roman" charset="0"/>
              </a:rPr>
              <a:t>factor combination. </a:t>
            </a:r>
          </a:p>
        </p:txBody>
      </p:sp>
      <p:sp>
        <p:nvSpPr>
          <p:cNvPr id="988165" name="Rectangle 5"/>
          <p:cNvSpPr>
            <a:spLocks noChangeArrowheads="1"/>
          </p:cNvSpPr>
          <p:nvPr/>
        </p:nvSpPr>
        <p:spPr bwMode="auto">
          <a:xfrm>
            <a:off x="349861" y="4448770"/>
            <a:ext cx="9025467" cy="142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a:t>
            </a:r>
            <a:r>
              <a:rPr lang="en-US" sz="2000" dirty="0" smtClean="0">
                <a:latin typeface="Times New Roman" charset="0"/>
              </a:rPr>
              <a:t>Thus, we </a:t>
            </a:r>
            <a:r>
              <a:rPr lang="en-US" sz="2000" dirty="0">
                <a:latin typeface="Times New Roman" charset="0"/>
              </a:rPr>
              <a:t>have </a:t>
            </a:r>
            <a:r>
              <a:rPr lang="en-US" sz="2000" dirty="0">
                <a:solidFill>
                  <a:schemeClr val="hlink"/>
                </a:solidFill>
                <a:latin typeface="Times New Roman" charset="0"/>
              </a:rPr>
              <a:t>2 factors</a:t>
            </a:r>
            <a:r>
              <a:rPr lang="en-US" sz="2000" dirty="0">
                <a:latin typeface="Times New Roman" charset="0"/>
              </a:rPr>
              <a:t> and </a:t>
            </a:r>
            <a:r>
              <a:rPr lang="en-US" sz="2000" dirty="0">
                <a:solidFill>
                  <a:schemeClr val="hlink"/>
                </a:solidFill>
                <a:latin typeface="Times New Roman" charset="0"/>
              </a:rPr>
              <a:t>3 levels</a:t>
            </a:r>
            <a:r>
              <a:rPr lang="en-US" sz="2000" dirty="0">
                <a:latin typeface="Times New Roman" charset="0"/>
              </a:rPr>
              <a:t> for each factor. This leads to a total of 3</a:t>
            </a:r>
            <a:r>
              <a:rPr lang="en-US" sz="2000" baseline="30000" dirty="0">
                <a:latin typeface="Times New Roman" charset="0"/>
              </a:rPr>
              <a:t>2</a:t>
            </a:r>
            <a:r>
              <a:rPr lang="en-US" sz="2000" dirty="0">
                <a:latin typeface="Times New Roman" charset="0"/>
              </a:rPr>
              <a:t>=9 </a:t>
            </a:r>
            <a:r>
              <a:rPr lang="en-US" sz="2000" dirty="0">
                <a:solidFill>
                  <a:schemeClr val="hlink"/>
                </a:solidFill>
                <a:latin typeface="Times New Roman" charset="0"/>
              </a:rPr>
              <a:t>factor combinations</a:t>
            </a:r>
            <a:r>
              <a:rPr lang="en-US" sz="2000" dirty="0">
                <a:latin typeface="Times New Roman" charset="0"/>
              </a:rPr>
              <a:t>, namely (a, d), (a, e), (a, f), (b, d), (b, e), (b, f), (c, d), (c, e),  and  (c, f).</a:t>
            </a:r>
          </a:p>
        </p:txBody>
      </p:sp>
    </p:spTree>
    <p:extLst>
      <p:ext uri="{BB962C8B-B14F-4D97-AF65-F5344CB8AC3E}">
        <p14:creationId xmlns:p14="http://schemas.microsoft.com/office/powerpoint/2010/main" val="2001695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81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81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81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build="p" autoUpdateAnimBg="0"/>
      <p:bldP spid="988164" grpId="0" build="p" autoUpdateAnimBg="0"/>
      <p:bldP spid="988165" grpId="0" build="p" autoUpdateAnimBg="0"/>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Factor combinations: Too large?</a:t>
            </a:r>
            <a:endParaRPr lang="en-US" sz="3600" dirty="0">
              <a:latin typeface="Arial" charset="0"/>
              <a:ea typeface="ＭＳ Ｐゴシック" charset="0"/>
              <a:cs typeface="ＭＳ Ｐゴシック" charset="0"/>
            </a:endParaRPr>
          </a:p>
        </p:txBody>
      </p:sp>
      <p:sp>
        <p:nvSpPr>
          <p:cNvPr id="990211" name="Rectangle 3"/>
          <p:cNvSpPr>
            <a:spLocks noChangeArrowheads="1"/>
          </p:cNvSpPr>
          <p:nvPr/>
        </p:nvSpPr>
        <p:spPr bwMode="auto">
          <a:xfrm>
            <a:off x="228733" y="3017479"/>
            <a:ext cx="9025467" cy="137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Suppose now that each factor combination yields one test case. For many programs, the number of tests generated for exhaustive testing could be </a:t>
            </a:r>
            <a:r>
              <a:rPr lang="en-US" sz="2000" dirty="0">
                <a:solidFill>
                  <a:schemeClr val="hlink"/>
                </a:solidFill>
                <a:latin typeface="Times New Roman" charset="0"/>
              </a:rPr>
              <a:t>exorbitantly large</a:t>
            </a:r>
            <a:r>
              <a:rPr lang="en-US" sz="2000" dirty="0">
                <a:latin typeface="Times New Roman" charset="0"/>
              </a:rPr>
              <a:t>. </a:t>
            </a:r>
          </a:p>
        </p:txBody>
      </p:sp>
      <p:sp>
        <p:nvSpPr>
          <p:cNvPr id="990212" name="Rectangle 4"/>
          <p:cNvSpPr>
            <a:spLocks noChangeArrowheads="1"/>
          </p:cNvSpPr>
          <p:nvPr/>
        </p:nvSpPr>
        <p:spPr bwMode="auto">
          <a:xfrm>
            <a:off x="200472" y="1700808"/>
            <a:ext cx="935566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In general, for</a:t>
            </a:r>
            <a:r>
              <a:rPr lang="en-US" sz="2000" dirty="0">
                <a:solidFill>
                  <a:schemeClr val="hlink"/>
                </a:solidFill>
                <a:latin typeface="Times New Roman" charset="0"/>
              </a:rPr>
              <a:t> k</a:t>
            </a:r>
            <a:r>
              <a:rPr lang="en-US" sz="2000" dirty="0">
                <a:latin typeface="Times New Roman" charset="0"/>
              </a:rPr>
              <a:t> factors with each factor assuming a value from a set of  </a:t>
            </a:r>
            <a:r>
              <a:rPr lang="en-US" sz="2000" dirty="0">
                <a:solidFill>
                  <a:schemeClr val="hlink"/>
                </a:solidFill>
                <a:latin typeface="Times New Roman" charset="0"/>
              </a:rPr>
              <a:t>n</a:t>
            </a:r>
            <a:r>
              <a:rPr lang="en-US" sz="2000" dirty="0">
                <a:latin typeface="Times New Roman" charset="0"/>
              </a:rPr>
              <a:t> values, the total number of factor combinations is </a:t>
            </a:r>
            <a:r>
              <a:rPr lang="en-US" sz="2000" dirty="0">
                <a:solidFill>
                  <a:schemeClr val="hlink"/>
                </a:solidFill>
                <a:latin typeface="Times New Roman" charset="0"/>
              </a:rPr>
              <a:t>n</a:t>
            </a:r>
            <a:r>
              <a:rPr lang="en-US" sz="2000" baseline="30000" dirty="0">
                <a:solidFill>
                  <a:schemeClr val="hlink"/>
                </a:solidFill>
                <a:latin typeface="Times New Roman" charset="0"/>
              </a:rPr>
              <a:t>k</a:t>
            </a:r>
            <a:r>
              <a:rPr lang="en-US" sz="2000" dirty="0">
                <a:latin typeface="Times New Roman" charset="0"/>
              </a:rPr>
              <a:t>.</a:t>
            </a:r>
          </a:p>
        </p:txBody>
      </p:sp>
      <p:sp>
        <p:nvSpPr>
          <p:cNvPr id="990213" name="Rectangle 5"/>
          <p:cNvSpPr>
            <a:spLocks noChangeArrowheads="1"/>
          </p:cNvSpPr>
          <p:nvPr/>
        </p:nvSpPr>
        <p:spPr bwMode="auto">
          <a:xfrm>
            <a:off x="228733" y="4768851"/>
            <a:ext cx="9025467" cy="13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For example, if a program has 15 factors with 4 levels each, the total number of tests  is 4</a:t>
            </a:r>
            <a:r>
              <a:rPr lang="en-US" sz="2000" baseline="30000" dirty="0">
                <a:latin typeface="Times New Roman" charset="0"/>
              </a:rPr>
              <a:t>15</a:t>
            </a:r>
            <a:r>
              <a:rPr lang="en-US" sz="2000" dirty="0">
                <a:latin typeface="Times New Roman" charset="0"/>
              </a:rPr>
              <a:t> ~10</a:t>
            </a:r>
            <a:r>
              <a:rPr lang="en-US" sz="2000" baseline="30000" dirty="0">
                <a:latin typeface="Times New Roman" charset="0"/>
              </a:rPr>
              <a:t>9</a:t>
            </a:r>
            <a:r>
              <a:rPr lang="en-US" sz="2000" dirty="0">
                <a:latin typeface="Times New Roman" charset="0"/>
              </a:rPr>
              <a:t>. </a:t>
            </a:r>
            <a:r>
              <a:rPr lang="en-US" sz="2000" i="1" dirty="0">
                <a:solidFill>
                  <a:schemeClr val="hlink"/>
                </a:solidFill>
                <a:latin typeface="Times New Roman" charset="0"/>
              </a:rPr>
              <a:t>Executing a billion tests might be impractical for many software applications. </a:t>
            </a:r>
          </a:p>
        </p:txBody>
      </p:sp>
    </p:spTree>
    <p:extLst>
      <p:ext uri="{BB962C8B-B14F-4D97-AF65-F5344CB8AC3E}">
        <p14:creationId xmlns:p14="http://schemas.microsoft.com/office/powerpoint/2010/main" val="812949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0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02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02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autoUpdateAnimBg="0"/>
      <p:bldP spid="990212" grpId="0" build="p" autoUpdateAnimBg="0"/>
      <p:bldP spid="990213" grpId="0" build="p" autoUpdateAnimBg="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Pizza Delivery Service (PDS) [1]</a:t>
            </a:r>
            <a:endParaRPr lang="en-US" sz="3600" dirty="0">
              <a:latin typeface="Arial" charset="0"/>
              <a:ea typeface="ＭＳ Ｐゴシック" charset="0"/>
              <a:cs typeface="ＭＳ Ｐゴシック" charset="0"/>
            </a:endParaRPr>
          </a:p>
        </p:txBody>
      </p:sp>
      <p:sp>
        <p:nvSpPr>
          <p:cNvPr id="992259" name="Rectangle 3"/>
          <p:cNvSpPr>
            <a:spLocks noChangeArrowheads="1"/>
          </p:cNvSpPr>
          <p:nvPr/>
        </p:nvSpPr>
        <p:spPr bwMode="auto">
          <a:xfrm>
            <a:off x="228733" y="3421064"/>
            <a:ext cx="9025467"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A customer  is required  to specify the following four items  as part of the online order: Pizza size, Toppings list,  Delivery address and a home phone number. Let us denote these four factors by </a:t>
            </a:r>
            <a:r>
              <a:rPr lang="en-US" sz="2000" dirty="0">
                <a:solidFill>
                  <a:schemeClr val="hlink"/>
                </a:solidFill>
                <a:latin typeface="Times New Roman" charset="0"/>
              </a:rPr>
              <a:t>S</a:t>
            </a:r>
            <a:r>
              <a:rPr lang="en-US" sz="2000" dirty="0">
                <a:latin typeface="Times New Roman" charset="0"/>
              </a:rPr>
              <a:t>, </a:t>
            </a:r>
            <a:r>
              <a:rPr lang="en-US" sz="2000" dirty="0">
                <a:solidFill>
                  <a:schemeClr val="hlink"/>
                </a:solidFill>
                <a:latin typeface="Times New Roman" charset="0"/>
              </a:rPr>
              <a:t>T</a:t>
            </a:r>
            <a:r>
              <a:rPr lang="en-US" sz="2000" dirty="0">
                <a:latin typeface="Times New Roman" charset="0"/>
              </a:rPr>
              <a:t>,  </a:t>
            </a:r>
            <a:r>
              <a:rPr lang="en-US" sz="2000" dirty="0">
                <a:solidFill>
                  <a:schemeClr val="hlink"/>
                </a:solidFill>
                <a:latin typeface="Times New Roman" charset="0"/>
              </a:rPr>
              <a:t>A</a:t>
            </a:r>
            <a:r>
              <a:rPr lang="en-US" sz="2000" dirty="0">
                <a:latin typeface="Times New Roman" charset="0"/>
              </a:rPr>
              <a:t>,  and </a:t>
            </a:r>
            <a:r>
              <a:rPr lang="en-US" sz="2000" dirty="0">
                <a:solidFill>
                  <a:schemeClr val="hlink"/>
                </a:solidFill>
                <a:latin typeface="Times New Roman" charset="0"/>
              </a:rPr>
              <a:t>P</a:t>
            </a:r>
            <a:r>
              <a:rPr lang="en-US" sz="2000" dirty="0">
                <a:latin typeface="Times New Roman" charset="0"/>
              </a:rPr>
              <a:t>, respectively.</a:t>
            </a:r>
          </a:p>
        </p:txBody>
      </p:sp>
      <p:sp>
        <p:nvSpPr>
          <p:cNvPr id="992260" name="Rectangle 4"/>
          <p:cNvSpPr>
            <a:spLocks noChangeArrowheads="1"/>
          </p:cNvSpPr>
          <p:nvPr/>
        </p:nvSpPr>
        <p:spPr bwMode="auto">
          <a:xfrm>
            <a:off x="228733" y="2308225"/>
            <a:ext cx="935566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A PDS  takes orders online, checks for their validity, and schedules Pizza for delivery.</a:t>
            </a:r>
          </a:p>
        </p:txBody>
      </p:sp>
    </p:spTree>
    <p:extLst>
      <p:ext uri="{BB962C8B-B14F-4D97-AF65-F5344CB8AC3E}">
        <p14:creationId xmlns:p14="http://schemas.microsoft.com/office/powerpoint/2010/main" val="255412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22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2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autoUpdateAnimBg="0"/>
      <p:bldP spid="992260" grpId="0" build="p" autoUpdateAnimBg="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Pizza Delivery Service (PDS): Specs</a:t>
            </a:r>
            <a:endParaRPr lang="en-US" sz="3600" dirty="0">
              <a:latin typeface="Arial" charset="0"/>
              <a:ea typeface="ＭＳ Ｐゴシック" charset="0"/>
              <a:cs typeface="ＭＳ Ｐゴシック" charset="0"/>
            </a:endParaRPr>
          </a:p>
        </p:txBody>
      </p:sp>
      <p:sp>
        <p:nvSpPr>
          <p:cNvPr id="994307" name="Rectangle 3"/>
          <p:cNvSpPr>
            <a:spLocks noChangeArrowheads="1"/>
          </p:cNvSpPr>
          <p:nvPr/>
        </p:nvSpPr>
        <p:spPr bwMode="auto">
          <a:xfrm>
            <a:off x="272480" y="3006328"/>
            <a:ext cx="90254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There is a list of 6 </a:t>
            </a:r>
            <a:r>
              <a:rPr lang="en-US" sz="2000" dirty="0">
                <a:solidFill>
                  <a:schemeClr val="hlink"/>
                </a:solidFill>
                <a:latin typeface="Times New Roman" charset="0"/>
              </a:rPr>
              <a:t>toppings </a:t>
            </a:r>
            <a:r>
              <a:rPr lang="en-US" sz="2000" dirty="0">
                <a:latin typeface="Times New Roman" charset="0"/>
              </a:rPr>
              <a:t>from which to select. In addition, the customer can </a:t>
            </a:r>
            <a:r>
              <a:rPr lang="en-US" sz="2000" dirty="0">
                <a:solidFill>
                  <a:schemeClr val="hlink"/>
                </a:solidFill>
                <a:latin typeface="Times New Roman" charset="0"/>
              </a:rPr>
              <a:t>customize</a:t>
            </a:r>
            <a:r>
              <a:rPr lang="en-US" sz="2000" dirty="0">
                <a:latin typeface="Times New Roman" charset="0"/>
              </a:rPr>
              <a:t> the toppings. </a:t>
            </a:r>
          </a:p>
        </p:txBody>
      </p:sp>
      <p:sp>
        <p:nvSpPr>
          <p:cNvPr id="994308" name="Rectangle 4"/>
          <p:cNvSpPr>
            <a:spLocks noChangeArrowheads="1"/>
          </p:cNvSpPr>
          <p:nvPr/>
        </p:nvSpPr>
        <p:spPr bwMode="auto">
          <a:xfrm>
            <a:off x="272480" y="1916832"/>
            <a:ext cx="935566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Suppose now that there are three varieties for size: </a:t>
            </a:r>
            <a:r>
              <a:rPr lang="en-US" sz="2000" dirty="0">
                <a:solidFill>
                  <a:schemeClr val="hlink"/>
                </a:solidFill>
                <a:latin typeface="Times New Roman" charset="0"/>
              </a:rPr>
              <a:t>Large</a:t>
            </a:r>
            <a:r>
              <a:rPr lang="en-US" sz="2000" dirty="0">
                <a:latin typeface="Times New Roman" charset="0"/>
              </a:rPr>
              <a:t>, </a:t>
            </a:r>
            <a:r>
              <a:rPr lang="en-US" sz="2000" dirty="0">
                <a:solidFill>
                  <a:schemeClr val="hlink"/>
                </a:solidFill>
                <a:latin typeface="Times New Roman" charset="0"/>
              </a:rPr>
              <a:t>Medium</a:t>
            </a:r>
            <a:r>
              <a:rPr lang="en-US" sz="2000" dirty="0">
                <a:latin typeface="Times New Roman" charset="0"/>
              </a:rPr>
              <a:t>, and </a:t>
            </a:r>
            <a:r>
              <a:rPr lang="en-US" sz="2000" dirty="0">
                <a:solidFill>
                  <a:schemeClr val="hlink"/>
                </a:solidFill>
                <a:latin typeface="Times New Roman" charset="0"/>
              </a:rPr>
              <a:t>Small</a:t>
            </a:r>
            <a:r>
              <a:rPr lang="en-US" sz="2000" dirty="0">
                <a:latin typeface="Times New Roman" charset="0"/>
              </a:rPr>
              <a:t>.</a:t>
            </a:r>
          </a:p>
        </p:txBody>
      </p:sp>
      <p:sp>
        <p:nvSpPr>
          <p:cNvPr id="994309" name="Rectangle 5"/>
          <p:cNvSpPr>
            <a:spLocks noChangeArrowheads="1"/>
          </p:cNvSpPr>
          <p:nvPr/>
        </p:nvSpPr>
        <p:spPr bwMode="auto">
          <a:xfrm>
            <a:off x="272480" y="4315544"/>
            <a:ext cx="9025467" cy="141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 	The </a:t>
            </a:r>
            <a:r>
              <a:rPr lang="en-US" sz="2000" dirty="0">
                <a:solidFill>
                  <a:schemeClr val="hlink"/>
                </a:solidFill>
                <a:latin typeface="Times New Roman" charset="0"/>
              </a:rPr>
              <a:t>delivery address</a:t>
            </a:r>
            <a:r>
              <a:rPr lang="en-US" sz="2000" dirty="0">
                <a:latin typeface="Times New Roman" charset="0"/>
              </a:rPr>
              <a:t> consists of customer name, one line of address, city, and the zip code. The phone number is a numeric string possibly containing the dash (``--") separator. </a:t>
            </a:r>
          </a:p>
        </p:txBody>
      </p:sp>
    </p:spTree>
    <p:extLst>
      <p:ext uri="{BB962C8B-B14F-4D97-AF65-F5344CB8AC3E}">
        <p14:creationId xmlns:p14="http://schemas.microsoft.com/office/powerpoint/2010/main" val="1500830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43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43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43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autoUpdateAnimBg="0"/>
      <p:bldP spid="994308" grpId="0" build="p" autoUpdateAnimBg="0"/>
      <p:bldP spid="99430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3200">
                <a:latin typeface="Tahoma" charset="0"/>
              </a:rPr>
              <a:t>Program behavior: Example</a:t>
            </a:r>
            <a:endParaRPr lang="en-US">
              <a:latin typeface="Tahoma" charset="0"/>
            </a:endParaRPr>
          </a:p>
        </p:txBody>
      </p:sp>
      <p:pic>
        <p:nvPicPr>
          <p:cNvPr id="92163" name="Picture 4" descr="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382" y="2033588"/>
            <a:ext cx="554804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5"/>
          <p:cNvSpPr txBox="1">
            <a:spLocks noChangeArrowheads="1"/>
          </p:cNvSpPr>
          <p:nvPr/>
        </p:nvSpPr>
        <p:spPr bwMode="auto">
          <a:xfrm>
            <a:off x="488504" y="1700808"/>
            <a:ext cx="24661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Consider a menu driven application.</a:t>
            </a:r>
          </a:p>
        </p:txBody>
      </p:sp>
    </p:spTree>
    <p:extLst>
      <p:ext uri="{BB962C8B-B14F-4D97-AF65-F5344CB8AC3E}">
        <p14:creationId xmlns:p14="http://schemas.microsoft.com/office/powerpoint/2010/main" val="2376096892"/>
      </p:ext>
    </p:extLst>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PDS: Input space model</a:t>
            </a:r>
            <a:endParaRPr lang="en-US" sz="3600" dirty="0">
              <a:latin typeface="Arial" charset="0"/>
              <a:ea typeface="ＭＳ Ｐゴシック" charset="0"/>
              <a:cs typeface="ＭＳ Ｐゴシック" charset="0"/>
            </a:endParaRPr>
          </a:p>
        </p:txBody>
      </p:sp>
      <p:pic>
        <p:nvPicPr>
          <p:cNvPr id="9963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04" y="1781739"/>
            <a:ext cx="5893989"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96359" name="Text Box 7"/>
          <p:cNvSpPr txBox="1">
            <a:spLocks noChangeArrowheads="1"/>
          </p:cNvSpPr>
          <p:nvPr/>
        </p:nvSpPr>
        <p:spPr bwMode="auto">
          <a:xfrm>
            <a:off x="6582173" y="1983729"/>
            <a:ext cx="300103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total number of  factor combinations is  2</a:t>
            </a:r>
            <a:r>
              <a:rPr lang="en-US" baseline="30000" dirty="0">
                <a:latin typeface="Times New Roman" charset="0"/>
              </a:rPr>
              <a:t>4</a:t>
            </a:r>
            <a:r>
              <a:rPr lang="en-US" dirty="0">
                <a:latin typeface="Times New Roman" charset="0"/>
              </a:rPr>
              <a:t>+2</a:t>
            </a:r>
            <a:r>
              <a:rPr lang="en-US" baseline="30000" dirty="0">
                <a:latin typeface="Times New Roman" charset="0"/>
              </a:rPr>
              <a:t>3</a:t>
            </a:r>
            <a:r>
              <a:rPr lang="en-US" dirty="0">
                <a:latin typeface="Times New Roman" charset="0"/>
              </a:rPr>
              <a:t>=24. </a:t>
            </a:r>
          </a:p>
        </p:txBody>
      </p:sp>
      <p:sp>
        <p:nvSpPr>
          <p:cNvPr id="996360" name="Text Box 8"/>
          <p:cNvSpPr txBox="1">
            <a:spLocks noChangeArrowheads="1"/>
          </p:cNvSpPr>
          <p:nvPr/>
        </p:nvSpPr>
        <p:spPr bwMode="auto">
          <a:xfrm>
            <a:off x="344488" y="4149080"/>
            <a:ext cx="874514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we consider  6+1=7 levels for </a:t>
            </a:r>
            <a:r>
              <a:rPr lang="en-US" dirty="0">
                <a:solidFill>
                  <a:srgbClr val="FF0000"/>
                </a:solidFill>
                <a:latin typeface="Times New Roman" charset="0"/>
              </a:rPr>
              <a:t>Toppings</a:t>
            </a:r>
            <a:r>
              <a:rPr lang="en-US" dirty="0">
                <a:latin typeface="Times New Roman" charset="0"/>
              </a:rPr>
              <a:t>. Number of combinations= 2</a:t>
            </a:r>
            <a:r>
              <a:rPr lang="en-US" baseline="30000" dirty="0">
                <a:latin typeface="Times New Roman" charset="0"/>
              </a:rPr>
              <a:t>4</a:t>
            </a:r>
            <a:r>
              <a:rPr lang="en-US" dirty="0">
                <a:latin typeface="Times New Roman" charset="0"/>
              </a:rPr>
              <a:t>+5x2</a:t>
            </a:r>
            <a:r>
              <a:rPr lang="en-US" baseline="30000" dirty="0">
                <a:latin typeface="Times New Roman" charset="0"/>
              </a:rPr>
              <a:t>3</a:t>
            </a:r>
            <a:r>
              <a:rPr lang="en-US" dirty="0">
                <a:latin typeface="Times New Roman" charset="0"/>
              </a:rPr>
              <a:t>+2</a:t>
            </a:r>
            <a:r>
              <a:rPr lang="en-US" baseline="30000" dirty="0">
                <a:latin typeface="Times New Roman" charset="0"/>
              </a:rPr>
              <a:t>3</a:t>
            </a:r>
            <a:r>
              <a:rPr lang="en-US" dirty="0">
                <a:latin typeface="Times New Roman" charset="0"/>
              </a:rPr>
              <a:t>+5x2</a:t>
            </a:r>
            <a:r>
              <a:rPr lang="en-US" baseline="30000" dirty="0">
                <a:latin typeface="Times New Roman" charset="0"/>
              </a:rPr>
              <a:t>2</a:t>
            </a:r>
            <a:r>
              <a:rPr lang="en-US" dirty="0">
                <a:latin typeface="Times New Roman" charset="0"/>
              </a:rPr>
              <a:t>=84. </a:t>
            </a:r>
          </a:p>
        </p:txBody>
      </p:sp>
      <p:sp>
        <p:nvSpPr>
          <p:cNvPr id="996361" name="Text Box 9"/>
          <p:cNvSpPr txBox="1">
            <a:spLocks noChangeArrowheads="1"/>
          </p:cNvSpPr>
          <p:nvPr/>
        </p:nvSpPr>
        <p:spPr bwMode="auto">
          <a:xfrm>
            <a:off x="380604" y="5112693"/>
            <a:ext cx="874514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Different types of values for </a:t>
            </a:r>
            <a:r>
              <a:rPr lang="en-US" dirty="0">
                <a:solidFill>
                  <a:srgbClr val="FF0000"/>
                </a:solidFill>
                <a:latin typeface="Times New Roman" charset="0"/>
              </a:rPr>
              <a:t>Address</a:t>
            </a:r>
            <a:r>
              <a:rPr lang="en-US" dirty="0">
                <a:latin typeface="Times New Roman" charset="0"/>
              </a:rPr>
              <a:t> and </a:t>
            </a:r>
            <a:r>
              <a:rPr lang="en-US" dirty="0">
                <a:solidFill>
                  <a:srgbClr val="FF0000"/>
                </a:solidFill>
                <a:latin typeface="Times New Roman" charset="0"/>
              </a:rPr>
              <a:t>Phone number </a:t>
            </a:r>
            <a:r>
              <a:rPr lang="en-US" dirty="0">
                <a:latin typeface="Times New Roman" charset="0"/>
              </a:rPr>
              <a:t>will further increase the combinations</a:t>
            </a:r>
          </a:p>
        </p:txBody>
      </p:sp>
    </p:spTree>
    <p:extLst>
      <p:ext uri="{BB962C8B-B14F-4D97-AF65-F5344CB8AC3E}">
        <p14:creationId xmlns:p14="http://schemas.microsoft.com/office/powerpoint/2010/main" val="2260522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6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63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63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6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9" grpId="0"/>
      <p:bldP spid="996360" grpId="0"/>
      <p:bldP spid="996361"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Testing a GUI</a:t>
            </a:r>
            <a:endParaRPr lang="en-US" sz="3600" dirty="0">
              <a:latin typeface="Arial" charset="0"/>
              <a:ea typeface="ＭＳ Ｐゴシック" charset="0"/>
              <a:cs typeface="ＭＳ Ｐゴシック" charset="0"/>
            </a:endParaRPr>
          </a:p>
        </p:txBody>
      </p:sp>
      <p:sp>
        <p:nvSpPr>
          <p:cNvPr id="998404" name="Text Box 4"/>
          <p:cNvSpPr txBox="1">
            <a:spLocks noChangeArrowheads="1"/>
          </p:cNvSpPr>
          <p:nvPr/>
        </p:nvSpPr>
        <p:spPr bwMode="auto">
          <a:xfrm>
            <a:off x="488504" y="1556792"/>
            <a:ext cx="883629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Graphical User Interface of application  T  consists of three menus labeled </a:t>
            </a:r>
            <a:r>
              <a:rPr lang="en-US" dirty="0">
                <a:solidFill>
                  <a:schemeClr val="hlink"/>
                </a:solidFill>
                <a:latin typeface="Times New Roman" charset="0"/>
              </a:rPr>
              <a:t>File</a:t>
            </a:r>
            <a:r>
              <a:rPr lang="en-US" dirty="0">
                <a:latin typeface="Times New Roman" charset="0"/>
              </a:rPr>
              <a:t>,  </a:t>
            </a:r>
            <a:r>
              <a:rPr lang="en-US" dirty="0">
                <a:solidFill>
                  <a:schemeClr val="hlink"/>
                </a:solidFill>
                <a:latin typeface="Times New Roman" charset="0"/>
              </a:rPr>
              <a:t>Edit</a:t>
            </a:r>
            <a:r>
              <a:rPr lang="en-US" dirty="0">
                <a:latin typeface="Times New Roman" charset="0"/>
              </a:rPr>
              <a:t>, and  </a:t>
            </a:r>
            <a:r>
              <a:rPr lang="en-US" dirty="0">
                <a:solidFill>
                  <a:schemeClr val="hlink"/>
                </a:solidFill>
                <a:latin typeface="Times New Roman" charset="0"/>
              </a:rPr>
              <a:t>Format</a:t>
            </a:r>
            <a:r>
              <a:rPr lang="en-US" dirty="0">
                <a:latin typeface="Times New Roman" charset="0"/>
              </a:rPr>
              <a:t>. </a:t>
            </a:r>
          </a:p>
        </p:txBody>
      </p:sp>
      <p:sp>
        <p:nvSpPr>
          <p:cNvPr id="998405" name="Text Box 5"/>
          <p:cNvSpPr txBox="1">
            <a:spLocks noChangeArrowheads="1"/>
          </p:cNvSpPr>
          <p:nvPr/>
        </p:nvSpPr>
        <p:spPr bwMode="auto">
          <a:xfrm>
            <a:off x="313002" y="4846638"/>
            <a:ext cx="874514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have three factors in T. Each of these three factors can be set to any of four levels. </a:t>
            </a:r>
            <a:r>
              <a:rPr lang="en-US" dirty="0" smtClean="0">
                <a:latin typeface="Times New Roman" charset="0"/>
              </a:rPr>
              <a:t>Thus, we </a:t>
            </a:r>
            <a:r>
              <a:rPr lang="en-US" dirty="0">
                <a:latin typeface="Times New Roman" charset="0"/>
              </a:rPr>
              <a:t>have a total  4</a:t>
            </a:r>
            <a:r>
              <a:rPr lang="en-US" baseline="30000" dirty="0">
                <a:latin typeface="Times New Roman" charset="0"/>
              </a:rPr>
              <a:t>3</a:t>
            </a:r>
            <a:r>
              <a:rPr lang="en-US" dirty="0">
                <a:latin typeface="Times New Roman" charset="0"/>
              </a:rPr>
              <a:t>=64 factor combinations.</a:t>
            </a:r>
          </a:p>
        </p:txBody>
      </p:sp>
      <p:pic>
        <p:nvPicPr>
          <p:cNvPr id="9984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71" y="2851426"/>
            <a:ext cx="6168325" cy="161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95455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8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84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8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4" grpId="0"/>
      <p:bldP spid="998405" grpId="0"/>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The UNIX sort utility</a:t>
            </a:r>
            <a:endParaRPr lang="en-US" sz="3600" dirty="0">
              <a:latin typeface="Arial" charset="0"/>
              <a:ea typeface="ＭＳ Ｐゴシック" charset="0"/>
              <a:cs typeface="ＭＳ Ｐゴシック" charset="0"/>
            </a:endParaRPr>
          </a:p>
        </p:txBody>
      </p:sp>
      <p:sp>
        <p:nvSpPr>
          <p:cNvPr id="1000451" name="Text Box 3"/>
          <p:cNvSpPr txBox="1">
            <a:spLocks noChangeArrowheads="1"/>
          </p:cNvSpPr>
          <p:nvPr/>
        </p:nvSpPr>
        <p:spPr bwMode="auto">
          <a:xfrm>
            <a:off x="344488" y="1772816"/>
            <a:ext cx="883629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t>
            </a:r>
            <a:r>
              <a:rPr lang="en-US" dirty="0">
                <a:solidFill>
                  <a:schemeClr val="hlink"/>
                </a:solidFill>
                <a:latin typeface="Times New Roman" charset="0"/>
              </a:rPr>
              <a:t>sort</a:t>
            </a:r>
            <a:r>
              <a:rPr lang="en-US" dirty="0">
                <a:latin typeface="Times New Roman" charset="0"/>
              </a:rPr>
              <a:t> utility</a:t>
            </a:r>
            <a:r>
              <a:rPr lang="en-US" dirty="0">
                <a:solidFill>
                  <a:schemeClr val="hlink"/>
                </a:solidFill>
                <a:latin typeface="Times New Roman" charset="0"/>
              </a:rPr>
              <a:t> </a:t>
            </a:r>
            <a:r>
              <a:rPr lang="en-US" dirty="0">
                <a:latin typeface="Times New Roman" charset="0"/>
              </a:rPr>
              <a:t> has several options and makes an interesting example for the identification of factors and levels.  The command line for </a:t>
            </a:r>
            <a:r>
              <a:rPr lang="en-US" dirty="0">
                <a:solidFill>
                  <a:schemeClr val="hlink"/>
                </a:solidFill>
                <a:latin typeface="Times New Roman" charset="0"/>
              </a:rPr>
              <a:t>sort</a:t>
            </a:r>
            <a:r>
              <a:rPr lang="en-US" dirty="0">
                <a:latin typeface="Times New Roman" charset="0"/>
              </a:rPr>
              <a:t> is given below.</a:t>
            </a:r>
          </a:p>
        </p:txBody>
      </p:sp>
      <p:sp>
        <p:nvSpPr>
          <p:cNvPr id="1000452" name="Text Box 4"/>
          <p:cNvSpPr txBox="1">
            <a:spLocks noChangeArrowheads="1"/>
          </p:cNvSpPr>
          <p:nvPr/>
        </p:nvSpPr>
        <p:spPr bwMode="auto">
          <a:xfrm>
            <a:off x="313002" y="3305758"/>
            <a:ext cx="874514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sort</a:t>
            </a:r>
            <a:r>
              <a:rPr lang="en-US" dirty="0">
                <a:latin typeface="Times New Roman" charset="0"/>
              </a:rPr>
              <a:t>  [-cmu] [-</a:t>
            </a:r>
            <a:r>
              <a:rPr lang="en-US" dirty="0" err="1">
                <a:latin typeface="Times New Roman" charset="0"/>
              </a:rPr>
              <a:t>ooutput</a:t>
            </a:r>
            <a:r>
              <a:rPr lang="en-US" dirty="0">
                <a:latin typeface="Times New Roman" charset="0"/>
              </a:rPr>
              <a:t>] [-</a:t>
            </a:r>
            <a:r>
              <a:rPr lang="en-US" dirty="0" err="1">
                <a:latin typeface="Times New Roman" charset="0"/>
              </a:rPr>
              <a:t>Tdirectory</a:t>
            </a:r>
            <a:r>
              <a:rPr lang="en-US" dirty="0">
                <a:latin typeface="Times New Roman" charset="0"/>
              </a:rPr>
              <a:t>] [-y [ </a:t>
            </a:r>
            <a:r>
              <a:rPr lang="en-US" dirty="0" err="1">
                <a:latin typeface="Times New Roman" charset="0"/>
              </a:rPr>
              <a:t>kmem</a:t>
            </a:r>
            <a:r>
              <a:rPr lang="en-US" dirty="0">
                <a:latin typeface="Times New Roman" charset="0"/>
              </a:rPr>
              <a:t>]] [-</a:t>
            </a:r>
            <a:r>
              <a:rPr lang="en-US" dirty="0" err="1">
                <a:latin typeface="Times New Roman" charset="0"/>
              </a:rPr>
              <a:t>zrecsz</a:t>
            </a:r>
            <a:r>
              <a:rPr lang="en-US" dirty="0">
                <a:latin typeface="Times New Roman" charset="0"/>
              </a:rPr>
              <a:t>] [-</a:t>
            </a:r>
            <a:r>
              <a:rPr lang="en-US" dirty="0" err="1">
                <a:latin typeface="Times New Roman" charset="0"/>
              </a:rPr>
              <a:t>dfiMnr</a:t>
            </a:r>
            <a:r>
              <a:rPr lang="en-US" dirty="0">
                <a:latin typeface="Times New Roman" charset="0"/>
              </a:rPr>
              <a:t>] [-b] [ </a:t>
            </a:r>
            <a:r>
              <a:rPr lang="en-US" dirty="0" err="1">
                <a:latin typeface="Times New Roman" charset="0"/>
              </a:rPr>
              <a:t>tchar</a:t>
            </a:r>
            <a:r>
              <a:rPr lang="en-US" dirty="0">
                <a:latin typeface="Times New Roman" charset="0"/>
              </a:rPr>
              <a:t>] [-</a:t>
            </a:r>
            <a:r>
              <a:rPr lang="en-US" dirty="0" err="1">
                <a:latin typeface="Times New Roman" charset="0"/>
              </a:rPr>
              <a:t>kkeydef</a:t>
            </a:r>
            <a:r>
              <a:rPr lang="en-US" dirty="0">
                <a:latin typeface="Times New Roman" charset="0"/>
              </a:rPr>
              <a:t>] [+pos1[-pos2]] [file...]</a:t>
            </a:r>
          </a:p>
        </p:txBody>
      </p:sp>
      <p:sp>
        <p:nvSpPr>
          <p:cNvPr id="1000454" name="Text Box 6"/>
          <p:cNvSpPr txBox="1">
            <a:spLocks noChangeArrowheads="1"/>
          </p:cNvSpPr>
          <p:nvPr/>
        </p:nvSpPr>
        <p:spPr bwMode="auto">
          <a:xfrm>
            <a:off x="313002" y="4838700"/>
            <a:ext cx="883629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We have identified a total of 20 factors for the </a:t>
            </a:r>
            <a:r>
              <a:rPr lang="en-US">
                <a:solidFill>
                  <a:schemeClr val="hlink"/>
                </a:solidFill>
                <a:latin typeface="Times New Roman" charset="0"/>
              </a:rPr>
              <a:t>sort</a:t>
            </a:r>
            <a:r>
              <a:rPr lang="en-US">
                <a:latin typeface="Times New Roman" charset="0"/>
              </a:rPr>
              <a:t> command. The levels listed in Table 11.1 of the book lead to a total of approximately 1.9x10</a:t>
            </a:r>
            <a:r>
              <a:rPr lang="en-US" baseline="30000">
                <a:latin typeface="Times New Roman" charset="0"/>
              </a:rPr>
              <a:t>9 </a:t>
            </a:r>
            <a:r>
              <a:rPr lang="en-US">
                <a:latin typeface="Times New Roman" charset="0"/>
              </a:rPr>
              <a:t>combinations.</a:t>
            </a:r>
          </a:p>
        </p:txBody>
      </p:sp>
    </p:spTree>
    <p:extLst>
      <p:ext uri="{BB962C8B-B14F-4D97-AF65-F5344CB8AC3E}">
        <p14:creationId xmlns:p14="http://schemas.microsoft.com/office/powerpoint/2010/main" val="2331365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p:bldP spid="1000452" grpId="0"/>
      <p:bldP spid="1000454"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Compatibility testing</a:t>
            </a:r>
            <a:endParaRPr lang="en-US" sz="3600" dirty="0">
              <a:latin typeface="Arial" charset="0"/>
              <a:ea typeface="ＭＳ Ｐゴシック" charset="0"/>
              <a:cs typeface="ＭＳ Ｐゴシック" charset="0"/>
            </a:endParaRPr>
          </a:p>
        </p:txBody>
      </p:sp>
      <p:sp>
        <p:nvSpPr>
          <p:cNvPr id="1002499" name="Text Box 3"/>
          <p:cNvSpPr txBox="1">
            <a:spLocks noChangeArrowheads="1"/>
          </p:cNvSpPr>
          <p:nvPr/>
        </p:nvSpPr>
        <p:spPr bwMode="auto">
          <a:xfrm>
            <a:off x="344488" y="1628800"/>
            <a:ext cx="883629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is often a need to test a  web application on different platforms to ensure that any claim such as ``Application X can be used under </a:t>
            </a:r>
            <a:r>
              <a:rPr lang="en-US" dirty="0" smtClean="0">
                <a:solidFill>
                  <a:srgbClr val="FF0000"/>
                </a:solidFill>
                <a:latin typeface="Times New Roman" charset="0"/>
              </a:rPr>
              <a:t>Windows</a:t>
            </a:r>
            <a:r>
              <a:rPr lang="en-US" dirty="0" smtClean="0">
                <a:latin typeface="Times New Roman" charset="0"/>
              </a:rPr>
              <a:t> </a:t>
            </a:r>
            <a:r>
              <a:rPr lang="en-US" dirty="0">
                <a:latin typeface="Times New Roman" charset="0"/>
              </a:rPr>
              <a:t>and </a:t>
            </a:r>
            <a:r>
              <a:rPr lang="en-US" dirty="0">
                <a:solidFill>
                  <a:srgbClr val="FF0000"/>
                </a:solidFill>
                <a:latin typeface="Times New Roman" charset="0"/>
              </a:rPr>
              <a:t>Mac OS X</a:t>
            </a:r>
            <a:r>
              <a:rPr lang="ja-JP" altLang="en-US" dirty="0">
                <a:latin typeface="Times New Roman" charset="0"/>
              </a:rPr>
              <a:t>”</a:t>
            </a:r>
            <a:r>
              <a:rPr lang="en-US" dirty="0">
                <a:latin typeface="Times New Roman" charset="0"/>
              </a:rPr>
              <a:t> are valid.</a:t>
            </a:r>
          </a:p>
        </p:txBody>
      </p:sp>
      <p:sp>
        <p:nvSpPr>
          <p:cNvPr id="1002501" name="Text Box 5"/>
          <p:cNvSpPr txBox="1">
            <a:spLocks noChangeArrowheads="1"/>
          </p:cNvSpPr>
          <p:nvPr/>
        </p:nvSpPr>
        <p:spPr bwMode="auto">
          <a:xfrm>
            <a:off x="313002" y="3447913"/>
            <a:ext cx="883629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Here we consider a combination of hardware, operating system, and a browser as a platform. Let X denote a Web application to be tested for compatibility.</a:t>
            </a:r>
          </a:p>
        </p:txBody>
      </p:sp>
      <p:sp>
        <p:nvSpPr>
          <p:cNvPr id="1002502" name="Text Box 6"/>
          <p:cNvSpPr txBox="1">
            <a:spLocks noChangeArrowheads="1"/>
          </p:cNvSpPr>
          <p:nvPr/>
        </p:nvSpPr>
        <p:spPr bwMode="auto">
          <a:xfrm>
            <a:off x="313002" y="4805363"/>
            <a:ext cx="883629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that we want X to work on a variety of hardware, OS, and browser combinations, it is easy to obtain three factors, i.e. hardware, OS, and browser.</a:t>
            </a:r>
          </a:p>
        </p:txBody>
      </p:sp>
    </p:spTree>
    <p:extLst>
      <p:ext uri="{BB962C8B-B14F-4D97-AF65-F5344CB8AC3E}">
        <p14:creationId xmlns:p14="http://schemas.microsoft.com/office/powerpoint/2010/main" val="997900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2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2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499" grpId="0"/>
      <p:bldP spid="1002501" grpId="0"/>
      <p:bldP spid="1002502" grpId="0"/>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Compatibility testing: Factor levels</a:t>
            </a:r>
            <a:endParaRPr lang="en-US" sz="3600" dirty="0">
              <a:latin typeface="Arial" charset="0"/>
              <a:ea typeface="ＭＳ Ｐゴシック" charset="0"/>
              <a:cs typeface="ＭＳ Ｐゴシック" charset="0"/>
            </a:endParaRPr>
          </a:p>
        </p:txBody>
      </p:sp>
      <p:pic>
        <p:nvPicPr>
          <p:cNvPr id="686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556792"/>
            <a:ext cx="8948077"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64256147"/>
      </p:ext>
    </p:extLst>
  </p:cSld>
  <p:clrMapOvr>
    <a:masterClrMapping/>
  </p:clrMapOvr>
  <p:timing>
    <p:tnLst>
      <p:par>
        <p:cTn xmlns:p14="http://schemas.microsoft.com/office/powerpoint/2010/mai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Compatibility testing: Combinations</a:t>
            </a:r>
            <a:endParaRPr lang="en-US" sz="3600" dirty="0">
              <a:latin typeface="Arial" charset="0"/>
              <a:ea typeface="ＭＳ Ｐゴシック" charset="0"/>
              <a:cs typeface="ＭＳ Ｐゴシック" charset="0"/>
            </a:endParaRPr>
          </a:p>
        </p:txBody>
      </p:sp>
      <p:sp>
        <p:nvSpPr>
          <p:cNvPr id="1006596" name="Rectangle 4"/>
          <p:cNvSpPr>
            <a:spLocks noChangeArrowheads="1"/>
          </p:cNvSpPr>
          <p:nvPr/>
        </p:nvSpPr>
        <p:spPr bwMode="auto">
          <a:xfrm>
            <a:off x="344488" y="1484784"/>
            <a:ext cx="921292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There are 75 factor combinations. However, some of these  combinations are infeasible. </a:t>
            </a:r>
          </a:p>
        </p:txBody>
      </p:sp>
      <p:sp>
        <p:nvSpPr>
          <p:cNvPr id="1006597" name="Rectangle 5"/>
          <p:cNvSpPr>
            <a:spLocks noChangeArrowheads="1"/>
          </p:cNvSpPr>
          <p:nvPr/>
        </p:nvSpPr>
        <p:spPr bwMode="auto">
          <a:xfrm>
            <a:off x="344488" y="2593950"/>
            <a:ext cx="921292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For example, </a:t>
            </a:r>
            <a:r>
              <a:rPr lang="en-US" sz="2000" dirty="0">
                <a:solidFill>
                  <a:srgbClr val="FF0000"/>
                </a:solidFill>
                <a:latin typeface="Times New Roman" charset="0"/>
              </a:rPr>
              <a:t>Mac OS10.2 </a:t>
            </a:r>
            <a:r>
              <a:rPr lang="en-US" sz="2000" dirty="0">
                <a:latin typeface="Times New Roman" charset="0"/>
              </a:rPr>
              <a:t>is an </a:t>
            </a:r>
            <a:r>
              <a:rPr lang="en-US" sz="2000" dirty="0">
                <a:solidFill>
                  <a:srgbClr val="FF0000"/>
                </a:solidFill>
                <a:latin typeface="Times New Roman" charset="0"/>
              </a:rPr>
              <a:t>OS</a:t>
            </a:r>
            <a:r>
              <a:rPr lang="en-US" sz="2000" dirty="0">
                <a:latin typeface="Times New Roman" charset="0"/>
              </a:rPr>
              <a:t> for the Apple computers and not for the Dell Dimension series PCs. Similarly, the Safari browser is used on Apple computers and not on the PC in the  Dell Series.   </a:t>
            </a:r>
          </a:p>
        </p:txBody>
      </p:sp>
      <p:sp>
        <p:nvSpPr>
          <p:cNvPr id="1006598" name="Rectangle 6"/>
          <p:cNvSpPr>
            <a:spLocks noChangeArrowheads="1"/>
          </p:cNvSpPr>
          <p:nvPr/>
        </p:nvSpPr>
        <p:spPr bwMode="auto">
          <a:xfrm>
            <a:off x="344488" y="4626445"/>
            <a:ext cx="921292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While various editions of the </a:t>
            </a:r>
            <a:r>
              <a:rPr lang="en-US" sz="2000" dirty="0">
                <a:solidFill>
                  <a:srgbClr val="FF0000"/>
                </a:solidFill>
                <a:latin typeface="Times New Roman" charset="0"/>
              </a:rPr>
              <a:t>Windows OS </a:t>
            </a:r>
            <a:r>
              <a:rPr lang="en-US" sz="2000" dirty="0">
                <a:latin typeface="Times New Roman" charset="0"/>
              </a:rPr>
              <a:t>can be used on an  Apple computer using an OS bridge such as the </a:t>
            </a:r>
            <a:r>
              <a:rPr lang="en-US" sz="2000" dirty="0">
                <a:solidFill>
                  <a:srgbClr val="FF0000"/>
                </a:solidFill>
                <a:latin typeface="Times New Roman" charset="0"/>
              </a:rPr>
              <a:t>Virtual PC</a:t>
            </a:r>
            <a:r>
              <a:rPr lang="en-US" sz="2000" dirty="0">
                <a:latin typeface="Times New Roman" charset="0"/>
              </a:rPr>
              <a:t>, we assume that this is not the case for testing application X. </a:t>
            </a:r>
          </a:p>
        </p:txBody>
      </p:sp>
    </p:spTree>
    <p:extLst>
      <p:ext uri="{BB962C8B-B14F-4D97-AF65-F5344CB8AC3E}">
        <p14:creationId xmlns:p14="http://schemas.microsoft.com/office/powerpoint/2010/main" val="3874353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65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6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6" grpId="0"/>
      <p:bldP spid="1006597" grpId="0"/>
      <p:bldP spid="1006598" grpId="0"/>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Compatibility testing: Reduced combinations</a:t>
            </a:r>
            <a:endParaRPr lang="en-US" sz="3600" dirty="0">
              <a:latin typeface="Arial" charset="0"/>
              <a:ea typeface="ＭＳ Ｐゴシック" charset="0"/>
              <a:cs typeface="ＭＳ Ｐゴシック" charset="0"/>
            </a:endParaRPr>
          </a:p>
        </p:txBody>
      </p:sp>
      <p:sp>
        <p:nvSpPr>
          <p:cNvPr id="1008643" name="Rectangle 3"/>
          <p:cNvSpPr>
            <a:spLocks noChangeArrowheads="1"/>
          </p:cNvSpPr>
          <p:nvPr/>
        </p:nvSpPr>
        <p:spPr bwMode="auto">
          <a:xfrm>
            <a:off x="283767" y="2074864"/>
            <a:ext cx="921292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The discussion above  leads to a total of 40 infeasible factor combinations corresponding to the hardware-OS combination and  the hardware-browser combination. </a:t>
            </a:r>
            <a:r>
              <a:rPr lang="en-US" sz="2000" dirty="0" smtClean="0">
                <a:latin typeface="Times New Roman" charset="0"/>
              </a:rPr>
              <a:t>Thus, </a:t>
            </a:r>
            <a:r>
              <a:rPr lang="en-US" sz="2000" dirty="0">
                <a:latin typeface="Times New Roman" charset="0"/>
              </a:rPr>
              <a:t>in all we are left with  35 platforms on which to test X. </a:t>
            </a:r>
          </a:p>
        </p:txBody>
      </p:sp>
      <p:sp>
        <p:nvSpPr>
          <p:cNvPr id="1008645" name="Rectangle 5"/>
          <p:cNvSpPr>
            <a:spLocks noChangeArrowheads="1"/>
          </p:cNvSpPr>
          <p:nvPr/>
        </p:nvSpPr>
        <p:spPr bwMode="auto">
          <a:xfrm>
            <a:off x="283767" y="3884614"/>
            <a:ext cx="921292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Note that there is a large  number of hardware configurations under the Dell Dimension Series. These configurations are obtained by selecting from a variety of processor types, e.g. Pentium versus </a:t>
            </a:r>
            <a:r>
              <a:rPr lang="en-US" sz="2000" dirty="0" err="1">
                <a:latin typeface="Times New Roman" charset="0"/>
              </a:rPr>
              <a:t>Athelon</a:t>
            </a:r>
            <a:r>
              <a:rPr lang="en-US" sz="2000" dirty="0">
                <a:latin typeface="Times New Roman" charset="0"/>
              </a:rPr>
              <a:t>, processor speeds, memory sizes, and several others. </a:t>
            </a:r>
          </a:p>
        </p:txBody>
      </p:sp>
    </p:spTree>
    <p:extLst>
      <p:ext uri="{BB962C8B-B14F-4D97-AF65-F5344CB8AC3E}">
        <p14:creationId xmlns:p14="http://schemas.microsoft.com/office/powerpoint/2010/main" val="3532743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8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8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p:bldP spid="1008645" grpId="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Compatibility testing: Reduced combinations-2</a:t>
            </a:r>
            <a:endParaRPr lang="en-US" sz="3600" dirty="0">
              <a:latin typeface="Arial" charset="0"/>
              <a:ea typeface="ＭＳ Ｐゴシック" charset="0"/>
              <a:cs typeface="ＭＳ Ｐゴシック" charset="0"/>
            </a:endParaRPr>
          </a:p>
        </p:txBody>
      </p:sp>
      <p:sp>
        <p:nvSpPr>
          <p:cNvPr id="1214467" name="Rectangle 3"/>
          <p:cNvSpPr>
            <a:spLocks noChangeArrowheads="1"/>
          </p:cNvSpPr>
          <p:nvPr/>
        </p:nvSpPr>
        <p:spPr bwMode="auto">
          <a:xfrm>
            <a:off x="283767" y="2249488"/>
            <a:ext cx="921292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While testing against all configurations will lead to more thorough testing of application X, it will also increase the number of factor combinations, and hence the time to test.</a:t>
            </a:r>
          </a:p>
        </p:txBody>
      </p:sp>
    </p:spTree>
    <p:extLst>
      <p:ext uri="{BB962C8B-B14F-4D97-AF65-F5344CB8AC3E}">
        <p14:creationId xmlns:p14="http://schemas.microsoft.com/office/powerpoint/2010/main" val="2922557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4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7"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670679" y="2785942"/>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6.2. Combinatorial test design process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85454255"/>
      </p:ext>
    </p:extLst>
  </p:cSld>
  <p:clrMapOvr>
    <a:masterClrMapping/>
  </p:clrMapOvr>
  <p:timing>
    <p:tnLst>
      <p:par>
        <p:cTn xmlns:p14="http://schemas.microsoft.com/office/powerpoint/2010/mai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Combinatorial test design process</a:t>
            </a:r>
            <a:endParaRPr lang="en-US" sz="3600" dirty="0">
              <a:latin typeface="Arial" charset="0"/>
              <a:ea typeface="ＭＳ Ｐゴシック" charset="0"/>
              <a:cs typeface="ＭＳ Ｐゴシック" charset="0"/>
            </a:endParaRPr>
          </a:p>
        </p:txBody>
      </p:sp>
      <p:pic>
        <p:nvPicPr>
          <p:cNvPr id="1010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556792"/>
            <a:ext cx="863507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10694" name="Text Box 6"/>
          <p:cNvSpPr txBox="1">
            <a:spLocks noChangeArrowheads="1"/>
          </p:cNvSpPr>
          <p:nvPr/>
        </p:nvSpPr>
        <p:spPr bwMode="auto">
          <a:xfrm>
            <a:off x="344488" y="5013176"/>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Modeling of input space or the environment is  not </a:t>
            </a:r>
            <a:r>
              <a:rPr lang="en-US" dirty="0">
                <a:solidFill>
                  <a:schemeClr val="hlink"/>
                </a:solidFill>
                <a:latin typeface="Times New Roman" charset="0"/>
              </a:rPr>
              <a:t>exclusive</a:t>
            </a:r>
            <a:r>
              <a:rPr lang="en-US" dirty="0">
                <a:latin typeface="Times New Roman" charset="0"/>
              </a:rPr>
              <a:t> and one might apply either one or both depending on the application under test. </a:t>
            </a:r>
          </a:p>
        </p:txBody>
      </p:sp>
    </p:spTree>
    <p:extLst>
      <p:ext uri="{BB962C8B-B14F-4D97-AF65-F5344CB8AC3E}">
        <p14:creationId xmlns:p14="http://schemas.microsoft.com/office/powerpoint/2010/main" val="3421822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06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0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200">
                <a:latin typeface="Tahoma" charset="0"/>
              </a:rPr>
              <a:t>Program behavior: Example (contd.)</a:t>
            </a:r>
            <a:endParaRPr lang="en-US">
              <a:latin typeface="Tahoma" charset="0"/>
            </a:endParaRPr>
          </a:p>
        </p:txBody>
      </p:sp>
      <p:pic>
        <p:nvPicPr>
          <p:cNvPr id="94211" name="Picture 6" descr="state-s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983" y="1870075"/>
            <a:ext cx="5009754"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747564"/>
      </p:ext>
    </p:extLst>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Combinatorial test design process: steps</a:t>
            </a:r>
            <a:endParaRPr lang="en-US" sz="3600" dirty="0">
              <a:latin typeface="Arial" charset="0"/>
              <a:ea typeface="ＭＳ Ｐゴシック" charset="0"/>
              <a:cs typeface="ＭＳ Ｐゴシック" charset="0"/>
            </a:endParaRPr>
          </a:p>
        </p:txBody>
      </p:sp>
      <p:sp>
        <p:nvSpPr>
          <p:cNvPr id="1012740" name="Text Box 4"/>
          <p:cNvSpPr txBox="1">
            <a:spLocks noChangeArrowheads="1"/>
          </p:cNvSpPr>
          <p:nvPr/>
        </p:nvSpPr>
        <p:spPr bwMode="auto">
          <a:xfrm>
            <a:off x="363935" y="1350293"/>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Step 1: Model the input space and/or the configuration space. The model is expressed in terms of </a:t>
            </a:r>
            <a:r>
              <a:rPr lang="en-US" dirty="0">
                <a:solidFill>
                  <a:schemeClr val="hlink"/>
                </a:solidFill>
                <a:latin typeface="Times New Roman" charset="0"/>
              </a:rPr>
              <a:t>factors and their respective levels</a:t>
            </a:r>
            <a:r>
              <a:rPr lang="en-US" dirty="0">
                <a:latin typeface="Times New Roman" charset="0"/>
              </a:rPr>
              <a:t>.</a:t>
            </a:r>
          </a:p>
        </p:txBody>
      </p:sp>
      <p:sp>
        <p:nvSpPr>
          <p:cNvPr id="1012741" name="Text Box 5"/>
          <p:cNvSpPr txBox="1">
            <a:spLocks noChangeArrowheads="1"/>
          </p:cNvSpPr>
          <p:nvPr/>
        </p:nvSpPr>
        <p:spPr bwMode="auto">
          <a:xfrm>
            <a:off x="344488" y="2640303"/>
            <a:ext cx="928687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Step 2: The model is input to a </a:t>
            </a:r>
            <a:r>
              <a:rPr lang="en-US">
                <a:solidFill>
                  <a:schemeClr val="hlink"/>
                </a:solidFill>
                <a:latin typeface="Times New Roman" charset="0"/>
              </a:rPr>
              <a:t>combinatorial design</a:t>
            </a:r>
            <a:r>
              <a:rPr lang="en-US">
                <a:latin typeface="Times New Roman" charset="0"/>
              </a:rPr>
              <a:t> procedure to generate a </a:t>
            </a:r>
            <a:r>
              <a:rPr lang="en-US">
                <a:solidFill>
                  <a:schemeClr val="hlink"/>
                </a:solidFill>
                <a:latin typeface="Times New Roman" charset="0"/>
              </a:rPr>
              <a:t>combinatorial object</a:t>
            </a:r>
            <a:r>
              <a:rPr lang="en-US">
                <a:latin typeface="Times New Roman" charset="0"/>
              </a:rPr>
              <a:t> which is simply an array of factors and levels. Such an object is also known as a </a:t>
            </a:r>
            <a:r>
              <a:rPr lang="en-US">
                <a:solidFill>
                  <a:schemeClr val="hlink"/>
                </a:solidFill>
                <a:latin typeface="Times New Roman" charset="0"/>
              </a:rPr>
              <a:t>factor covering</a:t>
            </a:r>
            <a:r>
              <a:rPr lang="en-US">
                <a:latin typeface="Times New Roman" charset="0"/>
              </a:rPr>
              <a:t> design. </a:t>
            </a:r>
          </a:p>
        </p:txBody>
      </p:sp>
      <p:sp>
        <p:nvSpPr>
          <p:cNvPr id="1012742" name="Text Box 6"/>
          <p:cNvSpPr txBox="1">
            <a:spLocks noChangeArrowheads="1"/>
          </p:cNvSpPr>
          <p:nvPr/>
        </p:nvSpPr>
        <p:spPr bwMode="auto">
          <a:xfrm>
            <a:off x="344488" y="4391977"/>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Step 3: The combinatorial object generated is used to design a test set or a test configuration as the requirement might be.</a:t>
            </a:r>
          </a:p>
        </p:txBody>
      </p:sp>
      <p:sp>
        <p:nvSpPr>
          <p:cNvPr id="1012743" name="Text Box 7"/>
          <p:cNvSpPr txBox="1">
            <a:spLocks noChangeArrowheads="1"/>
          </p:cNvSpPr>
          <p:nvPr/>
        </p:nvSpPr>
        <p:spPr bwMode="auto">
          <a:xfrm>
            <a:off x="3532982" y="5681986"/>
            <a:ext cx="3529974"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latin typeface="Times New Roman"/>
                <a:cs typeface="Times New Roman"/>
              </a:rPr>
              <a:t>Steps 2 and 3 can be automated.</a:t>
            </a:r>
            <a:endParaRPr lang="en-US" dirty="0">
              <a:latin typeface="Times New Roman"/>
              <a:cs typeface="Times New Roman"/>
            </a:endParaRPr>
          </a:p>
        </p:txBody>
      </p:sp>
    </p:spTree>
    <p:extLst>
      <p:ext uri="{BB962C8B-B14F-4D97-AF65-F5344CB8AC3E}">
        <p14:creationId xmlns:p14="http://schemas.microsoft.com/office/powerpoint/2010/main" val="3839282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2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2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27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2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40" grpId="0"/>
      <p:bldP spid="1012741" grpId="0"/>
      <p:bldP spid="1012742" grpId="0"/>
      <p:bldP spid="1012743"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Combinatorial test design process: test inputs</a:t>
            </a:r>
            <a:endParaRPr lang="en-US" sz="3600" dirty="0">
              <a:latin typeface="Arial" charset="0"/>
              <a:ea typeface="ＭＳ Ｐゴシック" charset="0"/>
              <a:cs typeface="ＭＳ Ｐゴシック" charset="0"/>
            </a:endParaRPr>
          </a:p>
        </p:txBody>
      </p:sp>
      <p:sp>
        <p:nvSpPr>
          <p:cNvPr id="1014787" name="Text Box 3"/>
          <p:cNvSpPr txBox="1">
            <a:spLocks noChangeArrowheads="1"/>
          </p:cNvSpPr>
          <p:nvPr/>
        </p:nvSpPr>
        <p:spPr bwMode="auto">
          <a:xfrm>
            <a:off x="344488" y="1484784"/>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Each combination obtained from the levels listed in Table </a:t>
            </a:r>
            <a:r>
              <a:rPr lang="en-US" dirty="0" smtClean="0">
                <a:latin typeface="Times New Roman" charset="0"/>
              </a:rPr>
              <a:t>6.1 </a:t>
            </a:r>
            <a:r>
              <a:rPr lang="en-US" dirty="0">
                <a:latin typeface="Times New Roman" charset="0"/>
              </a:rPr>
              <a:t>can be used to generate many test inputs. </a:t>
            </a:r>
          </a:p>
        </p:txBody>
      </p:sp>
      <p:sp>
        <p:nvSpPr>
          <p:cNvPr id="1014788" name="Text Box 4"/>
          <p:cNvSpPr txBox="1">
            <a:spLocks noChangeArrowheads="1"/>
          </p:cNvSpPr>
          <p:nvPr/>
        </p:nvSpPr>
        <p:spPr bwMode="auto">
          <a:xfrm>
            <a:off x="1793744" y="4628010"/>
            <a:ext cx="6020990"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a:t>
            </a:r>
            <a:r>
              <a:rPr lang="en-US" baseline="-25000">
                <a:latin typeface="Times New Roman" charset="0"/>
              </a:rPr>
              <a:t>1</a:t>
            </a:r>
            <a:r>
              <a:rPr lang="en-US">
                <a:latin typeface="Times New Roman" charset="0"/>
              </a:rPr>
              <a:t>: sort -o afile bfile</a:t>
            </a:r>
          </a:p>
          <a:p>
            <a:pPr>
              <a:lnSpc>
                <a:spcPts val="3600"/>
              </a:lnSpc>
            </a:pPr>
            <a:r>
              <a:rPr lang="en-US">
                <a:latin typeface="Times New Roman" charset="0"/>
              </a:rPr>
              <a:t>t</a:t>
            </a:r>
            <a:r>
              <a:rPr lang="en-US" baseline="-25000">
                <a:latin typeface="Times New Roman" charset="0"/>
              </a:rPr>
              <a:t>2</a:t>
            </a:r>
            <a:r>
              <a:rPr lang="en-US">
                <a:latin typeface="Times New Roman" charset="0"/>
              </a:rPr>
              <a:t>: sort -o cfile dfile</a:t>
            </a:r>
          </a:p>
        </p:txBody>
      </p:sp>
      <p:sp>
        <p:nvSpPr>
          <p:cNvPr id="1014789" name="Text Box 5"/>
          <p:cNvSpPr txBox="1">
            <a:spLocks noChangeArrowheads="1"/>
          </p:cNvSpPr>
          <p:nvPr/>
        </p:nvSpPr>
        <p:spPr bwMode="auto">
          <a:xfrm>
            <a:off x="323321" y="3159572"/>
            <a:ext cx="928687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For example, consider the combination in which all factors are set to ``Unused" except the </a:t>
            </a:r>
            <a:r>
              <a:rPr lang="en-US">
                <a:solidFill>
                  <a:schemeClr val="hlink"/>
                </a:solidFill>
                <a:latin typeface="Times New Roman" charset="0"/>
              </a:rPr>
              <a:t>-o</a:t>
            </a:r>
            <a:r>
              <a:rPr lang="en-US">
                <a:latin typeface="Times New Roman" charset="0"/>
              </a:rPr>
              <a:t> option which is set to ``Valid File" and the file option that is set to ``Exists.</a:t>
            </a:r>
            <a:r>
              <a:rPr lang="ja-JP" altLang="en-US">
                <a:latin typeface="Times New Roman" charset="0"/>
              </a:rPr>
              <a:t>”</a:t>
            </a:r>
            <a:r>
              <a:rPr lang="en-US">
                <a:latin typeface="Times New Roman" charset="0"/>
              </a:rPr>
              <a:t> Two sample test cases are:</a:t>
            </a:r>
          </a:p>
        </p:txBody>
      </p:sp>
      <p:sp>
        <p:nvSpPr>
          <p:cNvPr id="1014791" name="Text Box 7"/>
          <p:cNvSpPr txBox="1">
            <a:spLocks noChangeArrowheads="1"/>
          </p:cNvSpPr>
          <p:nvPr/>
        </p:nvSpPr>
        <p:spPr bwMode="auto">
          <a:xfrm>
            <a:off x="4101704" y="5702748"/>
            <a:ext cx="379334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latin typeface="Times New Roman"/>
                <a:cs typeface="Times New Roman"/>
              </a:rPr>
              <a:t>Is one of the above tests sufficient?</a:t>
            </a:r>
            <a:endParaRPr lang="en-US" dirty="0">
              <a:latin typeface="Times New Roman"/>
              <a:cs typeface="Times New Roman"/>
            </a:endParaRPr>
          </a:p>
        </p:txBody>
      </p:sp>
    </p:spTree>
    <p:extLst>
      <p:ext uri="{BB962C8B-B14F-4D97-AF65-F5344CB8AC3E}">
        <p14:creationId xmlns:p14="http://schemas.microsoft.com/office/powerpoint/2010/main" val="3838902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7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47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4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p:bldP spid="1014788" grpId="0"/>
      <p:bldP spid="1014789" grpId="0"/>
      <p:bldP spid="1014791"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Combinatorial test design process: summary</a:t>
            </a:r>
            <a:endParaRPr lang="en-US" sz="3600" dirty="0">
              <a:latin typeface="Arial" charset="0"/>
              <a:ea typeface="ＭＳ Ｐゴシック" charset="0"/>
              <a:cs typeface="ＭＳ Ｐゴシック" charset="0"/>
            </a:endParaRPr>
          </a:p>
        </p:txBody>
      </p:sp>
      <p:sp>
        <p:nvSpPr>
          <p:cNvPr id="1016835" name="Text Box 3"/>
          <p:cNvSpPr txBox="1">
            <a:spLocks noChangeArrowheads="1"/>
          </p:cNvSpPr>
          <p:nvPr/>
        </p:nvSpPr>
        <p:spPr bwMode="auto">
          <a:xfrm>
            <a:off x="266568" y="1258326"/>
            <a:ext cx="928687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Combination of factor levels is used to generate one or more test cases. For each test case, the sequence in which inputs are to be applied to the program under test must be determined by the tester.</a:t>
            </a:r>
          </a:p>
        </p:txBody>
      </p:sp>
      <p:sp>
        <p:nvSpPr>
          <p:cNvPr id="1016837" name="Text Box 5"/>
          <p:cNvSpPr txBox="1">
            <a:spLocks noChangeArrowheads="1"/>
          </p:cNvSpPr>
          <p:nvPr/>
        </p:nvSpPr>
        <p:spPr bwMode="auto">
          <a:xfrm>
            <a:off x="266568" y="2977861"/>
            <a:ext cx="928687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Further, the factor combinations do not indicate in any way the sequence in which the generated tests are to be applied to the program under test. This sequence too must be determined by the tester. </a:t>
            </a:r>
          </a:p>
        </p:txBody>
      </p:sp>
      <p:sp>
        <p:nvSpPr>
          <p:cNvPr id="1016839" name="Text Box 7"/>
          <p:cNvSpPr txBox="1">
            <a:spLocks noChangeArrowheads="1"/>
          </p:cNvSpPr>
          <p:nvPr/>
        </p:nvSpPr>
        <p:spPr bwMode="auto">
          <a:xfrm>
            <a:off x="266568" y="4697397"/>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 sequencing of tests generated by most test generation techniques must be determined by the tester and is not a unique characteristic of test generated in combinatorial testing.</a:t>
            </a:r>
          </a:p>
        </p:txBody>
      </p:sp>
    </p:spTree>
    <p:extLst>
      <p:ext uri="{BB962C8B-B14F-4D97-AF65-F5344CB8AC3E}">
        <p14:creationId xmlns:p14="http://schemas.microsoft.com/office/powerpoint/2010/main" val="993479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68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6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5" grpId="0"/>
      <p:bldP spid="1016837" grpId="0"/>
      <p:bldP spid="1016839" grpId="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679261"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6.3. Fault model</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85454255"/>
      </p:ext>
    </p:extLst>
  </p:cSld>
  <p:clrMapOvr>
    <a:masterClrMapping/>
  </p:clrMapOvr>
  <p:timing>
    <p:tnLst>
      <p:par>
        <p:cTn xmlns:p14="http://schemas.microsoft.com/office/powerpoint/2010/mai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Fault model</a:t>
            </a:r>
            <a:endParaRPr lang="en-US" sz="3600" dirty="0">
              <a:latin typeface="Arial" charset="0"/>
              <a:ea typeface="ＭＳ Ｐゴシック" charset="0"/>
              <a:cs typeface="ＭＳ Ｐゴシック" charset="0"/>
            </a:endParaRPr>
          </a:p>
        </p:txBody>
      </p:sp>
      <p:sp>
        <p:nvSpPr>
          <p:cNvPr id="1018883" name="Text Box 3"/>
          <p:cNvSpPr txBox="1">
            <a:spLocks noChangeArrowheads="1"/>
          </p:cNvSpPr>
          <p:nvPr/>
        </p:nvSpPr>
        <p:spPr bwMode="auto">
          <a:xfrm>
            <a:off x="272480" y="1700808"/>
            <a:ext cx="9286875"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Faults aimed at by the combinatorial design techniques are known as </a:t>
            </a:r>
            <a:r>
              <a:rPr lang="en-US" dirty="0">
                <a:solidFill>
                  <a:schemeClr val="hlink"/>
                </a:solidFill>
                <a:latin typeface="Times New Roman" charset="0"/>
              </a:rPr>
              <a:t>interaction faults</a:t>
            </a:r>
            <a:r>
              <a:rPr lang="en-US" dirty="0">
                <a:latin typeface="Times New Roman" charset="0"/>
              </a:rPr>
              <a:t>.</a:t>
            </a:r>
          </a:p>
        </p:txBody>
      </p:sp>
      <p:sp>
        <p:nvSpPr>
          <p:cNvPr id="1018884" name="Text Box 4"/>
          <p:cNvSpPr txBox="1">
            <a:spLocks noChangeArrowheads="1"/>
          </p:cNvSpPr>
          <p:nvPr/>
        </p:nvSpPr>
        <p:spPr bwMode="auto">
          <a:xfrm>
            <a:off x="272480" y="2959695"/>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We say that an interaction fault is </a:t>
            </a:r>
            <a:r>
              <a:rPr lang="en-US">
                <a:solidFill>
                  <a:schemeClr val="hlink"/>
                </a:solidFill>
                <a:latin typeface="Times New Roman" charset="0"/>
              </a:rPr>
              <a:t>triggered</a:t>
            </a:r>
            <a:r>
              <a:rPr lang="en-US">
                <a:latin typeface="Times New Roman" charset="0"/>
              </a:rPr>
              <a:t> when a certain combination of  t</a:t>
            </a:r>
            <a:r>
              <a:rPr lang="en-US">
                <a:latin typeface="Times New Roman" charset="0"/>
                <a:sym typeface="Symbol" charset="0"/>
              </a:rPr>
              <a:t></a:t>
            </a:r>
            <a:r>
              <a:rPr lang="en-US">
                <a:latin typeface="Times New Roman" charset="0"/>
              </a:rPr>
              <a:t>1 input values causes the program containing the fault to enter an invalid state. </a:t>
            </a:r>
          </a:p>
        </p:txBody>
      </p:sp>
      <p:sp>
        <p:nvSpPr>
          <p:cNvPr id="1018885" name="Text Box 5"/>
          <p:cNvSpPr txBox="1">
            <a:spLocks noChangeArrowheads="1"/>
          </p:cNvSpPr>
          <p:nvPr/>
        </p:nvSpPr>
        <p:spPr bwMode="auto">
          <a:xfrm>
            <a:off x="272480" y="4585296"/>
            <a:ext cx="928687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Of course, this invalid state must propagate to a point in the program execution where it is observable and hence is said to </a:t>
            </a:r>
            <a:r>
              <a:rPr lang="en-US">
                <a:solidFill>
                  <a:schemeClr val="hlink"/>
                </a:solidFill>
                <a:latin typeface="Times New Roman" charset="0"/>
              </a:rPr>
              <a:t>reveal </a:t>
            </a:r>
            <a:r>
              <a:rPr lang="en-US">
                <a:latin typeface="Times New Roman" charset="0"/>
              </a:rPr>
              <a:t>the fault.</a:t>
            </a:r>
          </a:p>
        </p:txBody>
      </p:sp>
    </p:spTree>
    <p:extLst>
      <p:ext uri="{BB962C8B-B14F-4D97-AF65-F5344CB8AC3E}">
        <p14:creationId xmlns:p14="http://schemas.microsoft.com/office/powerpoint/2010/main" val="1308047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8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88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8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p:bldP spid="1018884" grpId="0"/>
      <p:bldP spid="1018885"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t-way interaction faults</a:t>
            </a:r>
            <a:endParaRPr lang="en-US" sz="3600" dirty="0">
              <a:latin typeface="Arial" charset="0"/>
              <a:ea typeface="ＭＳ Ｐゴシック" charset="0"/>
              <a:cs typeface="ＭＳ Ｐゴシック" charset="0"/>
            </a:endParaRPr>
          </a:p>
        </p:txBody>
      </p:sp>
      <p:sp>
        <p:nvSpPr>
          <p:cNvPr id="1020931" name="Text Box 3"/>
          <p:cNvSpPr txBox="1">
            <a:spLocks noChangeArrowheads="1"/>
          </p:cNvSpPr>
          <p:nvPr/>
        </p:nvSpPr>
        <p:spPr bwMode="auto">
          <a:xfrm>
            <a:off x="266568" y="2111375"/>
            <a:ext cx="928687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Faults triggered by some value of an input variable, i.e. </a:t>
            </a:r>
            <a:r>
              <a:rPr lang="en-US" dirty="0">
                <a:solidFill>
                  <a:srgbClr val="FF0000"/>
                </a:solidFill>
                <a:latin typeface="Times New Roman" charset="0"/>
              </a:rPr>
              <a:t>t</a:t>
            </a:r>
            <a:r>
              <a:rPr lang="en-US" dirty="0">
                <a:latin typeface="Times New Roman" charset="0"/>
              </a:rPr>
              <a:t>=1, regardless of the values of other input variables, are known as </a:t>
            </a:r>
            <a:r>
              <a:rPr lang="en-US" dirty="0">
                <a:solidFill>
                  <a:schemeClr val="hlink"/>
                </a:solidFill>
                <a:latin typeface="Times New Roman" charset="0"/>
              </a:rPr>
              <a:t>simple</a:t>
            </a:r>
            <a:r>
              <a:rPr lang="en-US" dirty="0">
                <a:latin typeface="Times New Roman" charset="0"/>
              </a:rPr>
              <a:t> faults. </a:t>
            </a:r>
          </a:p>
        </p:txBody>
      </p:sp>
      <p:sp>
        <p:nvSpPr>
          <p:cNvPr id="1020932" name="Text Box 4"/>
          <p:cNvSpPr txBox="1">
            <a:spLocks noChangeArrowheads="1"/>
          </p:cNvSpPr>
          <p:nvPr/>
        </p:nvSpPr>
        <p:spPr bwMode="auto">
          <a:xfrm>
            <a:off x="266568" y="3564583"/>
            <a:ext cx="9286875"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For</a:t>
            </a:r>
            <a:r>
              <a:rPr lang="en-US" dirty="0">
                <a:solidFill>
                  <a:srgbClr val="FF0000"/>
                </a:solidFill>
                <a:latin typeface="Times New Roman" charset="0"/>
              </a:rPr>
              <a:t> t</a:t>
            </a:r>
            <a:r>
              <a:rPr lang="en-US" dirty="0">
                <a:latin typeface="Times New Roman" charset="0"/>
              </a:rPr>
              <a:t>=2, the faults are known as </a:t>
            </a:r>
            <a:r>
              <a:rPr lang="en-US" dirty="0">
                <a:solidFill>
                  <a:schemeClr val="hlink"/>
                </a:solidFill>
                <a:latin typeface="Times New Roman" charset="0"/>
              </a:rPr>
              <a:t>pairwise interaction</a:t>
            </a:r>
            <a:r>
              <a:rPr lang="en-US" dirty="0">
                <a:latin typeface="Times New Roman" charset="0"/>
              </a:rPr>
              <a:t> faults. </a:t>
            </a:r>
          </a:p>
        </p:txBody>
      </p:sp>
      <p:sp>
        <p:nvSpPr>
          <p:cNvPr id="1020934" name="Text Box 6"/>
          <p:cNvSpPr txBox="1">
            <a:spLocks noChangeArrowheads="1"/>
          </p:cNvSpPr>
          <p:nvPr/>
        </p:nvSpPr>
        <p:spPr bwMode="auto">
          <a:xfrm>
            <a:off x="266568" y="4556126"/>
            <a:ext cx="9286875"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In general, for any arbitrary value of</a:t>
            </a:r>
            <a:r>
              <a:rPr lang="en-US" dirty="0">
                <a:solidFill>
                  <a:srgbClr val="FF0000"/>
                </a:solidFill>
                <a:latin typeface="Times New Roman" charset="0"/>
              </a:rPr>
              <a:t> t</a:t>
            </a:r>
            <a:r>
              <a:rPr lang="en-US" dirty="0">
                <a:latin typeface="Times New Roman" charset="0"/>
              </a:rPr>
              <a:t>, the faults are known as </a:t>
            </a:r>
            <a:r>
              <a:rPr lang="en-US" dirty="0">
                <a:solidFill>
                  <a:srgbClr val="FF0000"/>
                </a:solidFill>
                <a:latin typeface="Times New Roman" charset="0"/>
              </a:rPr>
              <a:t>t</a:t>
            </a:r>
            <a:r>
              <a:rPr lang="en-US" dirty="0">
                <a:latin typeface="Times New Roman" charset="0"/>
              </a:rPr>
              <a:t>--way interaction  faults. </a:t>
            </a:r>
          </a:p>
        </p:txBody>
      </p:sp>
    </p:spTree>
    <p:extLst>
      <p:ext uri="{BB962C8B-B14F-4D97-AF65-F5344CB8AC3E}">
        <p14:creationId xmlns:p14="http://schemas.microsoft.com/office/powerpoint/2010/main" val="3000346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0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0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p:bldP spid="1020932" grpId="0"/>
      <p:bldP spid="1020934" grpId="0"/>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Pairwise interaction fault: Example</a:t>
            </a:r>
            <a:endParaRPr lang="en-US" sz="3600" dirty="0">
              <a:latin typeface="Arial" charset="0"/>
              <a:ea typeface="ＭＳ Ｐゴシック" charset="0"/>
              <a:cs typeface="ＭＳ Ｐゴシック" charset="0"/>
            </a:endParaRPr>
          </a:p>
        </p:txBody>
      </p:sp>
      <p:pic>
        <p:nvPicPr>
          <p:cNvPr id="10229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77" y="1246382"/>
            <a:ext cx="897043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22983" name="Text Box 7"/>
          <p:cNvSpPr txBox="1">
            <a:spLocks noChangeArrowheads="1"/>
          </p:cNvSpPr>
          <p:nvPr/>
        </p:nvSpPr>
        <p:spPr bwMode="auto">
          <a:xfrm>
            <a:off x="3724270" y="4533469"/>
            <a:ext cx="589086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Correct output: f(x, y, z)-g(x, y) when X=x1 and Y=y1.</a:t>
            </a:r>
          </a:p>
        </p:txBody>
      </p:sp>
      <p:sp>
        <p:nvSpPr>
          <p:cNvPr id="1022984" name="Text Box 8"/>
          <p:cNvSpPr txBox="1">
            <a:spLocks noChangeArrowheads="1"/>
          </p:cNvSpPr>
          <p:nvPr/>
        </p:nvSpPr>
        <p:spPr bwMode="auto">
          <a:xfrm>
            <a:off x="416496" y="5350838"/>
            <a:ext cx="767543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This is a </a:t>
            </a:r>
            <a:r>
              <a:rPr lang="en-US" dirty="0">
                <a:solidFill>
                  <a:schemeClr val="hlink"/>
                </a:solidFill>
                <a:latin typeface="Times New Roman"/>
                <a:cs typeface="Times New Roman"/>
              </a:rPr>
              <a:t>pairwise</a:t>
            </a:r>
            <a:r>
              <a:rPr lang="en-US" dirty="0">
                <a:latin typeface="Times New Roman"/>
                <a:cs typeface="Times New Roman"/>
              </a:rPr>
              <a:t> interaction fault due to the interaction between factors X and Y.</a:t>
            </a:r>
          </a:p>
        </p:txBody>
      </p:sp>
    </p:spTree>
    <p:extLst>
      <p:ext uri="{BB962C8B-B14F-4D97-AF65-F5344CB8AC3E}">
        <p14:creationId xmlns:p14="http://schemas.microsoft.com/office/powerpoint/2010/main" val="38518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2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29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3" grpId="0"/>
      <p:bldP spid="1022984"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3-way interaction fault: Example</a:t>
            </a:r>
            <a:endParaRPr lang="en-US" sz="3600" dirty="0">
              <a:latin typeface="Arial" charset="0"/>
              <a:ea typeface="ＭＳ Ｐゴシック" charset="0"/>
              <a:cs typeface="ＭＳ Ｐゴシック" charset="0"/>
            </a:endParaRPr>
          </a:p>
        </p:txBody>
      </p:sp>
      <p:grpSp>
        <p:nvGrpSpPr>
          <p:cNvPr id="91140" name="Group 8"/>
          <p:cNvGrpSpPr>
            <a:grpSpLocks/>
          </p:cNvGrpSpPr>
          <p:nvPr/>
        </p:nvGrpSpPr>
        <p:grpSpPr bwMode="auto">
          <a:xfrm>
            <a:off x="272480" y="1268760"/>
            <a:ext cx="6659033" cy="3294062"/>
            <a:chOff x="134" y="1365"/>
            <a:chExt cx="3872" cy="2075"/>
          </a:xfrm>
        </p:grpSpPr>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 y="1365"/>
              <a:ext cx="14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11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 y="1776"/>
              <a:ext cx="3872"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025029" name="Text Box 5"/>
          <p:cNvSpPr txBox="1">
            <a:spLocks noChangeArrowheads="1"/>
          </p:cNvSpPr>
          <p:nvPr/>
        </p:nvSpPr>
        <p:spPr bwMode="auto">
          <a:xfrm>
            <a:off x="1640632" y="4581128"/>
            <a:ext cx="795059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This fault is triggered by all inputs such that </a:t>
            </a:r>
            <a:r>
              <a:rPr lang="en-US" dirty="0" err="1">
                <a:latin typeface="Times New Roman" charset="0"/>
              </a:rPr>
              <a:t>x+y</a:t>
            </a:r>
            <a:r>
              <a:rPr lang="en-US" dirty="0" err="1">
                <a:latin typeface="Times New Roman" charset="0"/>
                <a:sym typeface="Symbol" charset="0"/>
              </a:rPr>
              <a:t></a:t>
            </a:r>
            <a:r>
              <a:rPr lang="en-US" dirty="0" err="1">
                <a:latin typeface="Times New Roman" charset="0"/>
              </a:rPr>
              <a:t>x-y</a:t>
            </a:r>
            <a:r>
              <a:rPr lang="en-US" dirty="0">
                <a:latin typeface="Times New Roman" charset="0"/>
              </a:rPr>
              <a:t> and z </a:t>
            </a:r>
            <a:r>
              <a:rPr lang="en-US" dirty="0">
                <a:latin typeface="Times New Roman" charset="0"/>
                <a:sym typeface="Symbol" charset="0"/>
              </a:rPr>
              <a:t></a:t>
            </a:r>
            <a:r>
              <a:rPr lang="en-US" dirty="0">
                <a:latin typeface="Times New Roman" charset="0"/>
              </a:rPr>
              <a:t> 0. However, the fault is revealed only by  the following two of the eight possible input combinations: x=-1, y=1, z=1 and x=-1, y=-1, z=1.</a:t>
            </a:r>
          </a:p>
        </p:txBody>
      </p:sp>
    </p:spTree>
    <p:extLst>
      <p:ext uri="{BB962C8B-B14F-4D97-AF65-F5344CB8AC3E}">
        <p14:creationId xmlns:p14="http://schemas.microsoft.com/office/powerpoint/2010/main" val="3287362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9" grpId="0"/>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Fault vectors</a:t>
            </a:r>
            <a:endParaRPr lang="en-US" sz="3600" dirty="0">
              <a:latin typeface="Arial" charset="0"/>
              <a:ea typeface="ＭＳ Ｐゴシック" charset="0"/>
              <a:cs typeface="ＭＳ Ｐゴシック" charset="0"/>
            </a:endParaRPr>
          </a:p>
        </p:txBody>
      </p:sp>
      <p:sp>
        <p:nvSpPr>
          <p:cNvPr id="1028102" name="Text Box 6"/>
          <p:cNvSpPr txBox="1">
            <a:spLocks noChangeArrowheads="1"/>
          </p:cNvSpPr>
          <p:nvPr/>
        </p:nvSpPr>
        <p:spPr bwMode="auto">
          <a:xfrm>
            <a:off x="560512" y="1700808"/>
            <a:ext cx="85938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a set of </a:t>
            </a:r>
            <a:r>
              <a:rPr lang="en-US" dirty="0">
                <a:solidFill>
                  <a:schemeClr val="hlink"/>
                </a:solidFill>
                <a:latin typeface="Times New Roman" charset="0"/>
              </a:rPr>
              <a:t>k factors</a:t>
            </a:r>
            <a:r>
              <a:rPr lang="en-US" dirty="0">
                <a:latin typeface="Times New Roman" charset="0"/>
              </a:rPr>
              <a:t> f1, f2,.., </a:t>
            </a:r>
            <a:r>
              <a:rPr lang="en-US" dirty="0" err="1">
                <a:latin typeface="Times New Roman" charset="0"/>
              </a:rPr>
              <a:t>fk</a:t>
            </a:r>
            <a:r>
              <a:rPr lang="en-US" dirty="0">
                <a:latin typeface="Times New Roman" charset="0"/>
              </a:rPr>
              <a:t>, each at qi, 1</a:t>
            </a:r>
            <a:r>
              <a:rPr lang="en-US" dirty="0">
                <a:latin typeface="Times New Roman" charset="0"/>
                <a:sym typeface="Symbol" charset="0"/>
              </a:rPr>
              <a:t></a:t>
            </a:r>
            <a:r>
              <a:rPr lang="en-US" dirty="0">
                <a:latin typeface="Times New Roman" charset="0"/>
              </a:rPr>
              <a:t> i </a:t>
            </a:r>
            <a:r>
              <a:rPr lang="en-US" dirty="0">
                <a:latin typeface="Times New Roman" charset="0"/>
                <a:sym typeface="Symbol" charset="0"/>
              </a:rPr>
              <a:t></a:t>
            </a:r>
            <a:r>
              <a:rPr lang="en-US" dirty="0">
                <a:latin typeface="Times New Roman" charset="0"/>
              </a:rPr>
              <a:t> k levels,  a vector  </a:t>
            </a:r>
            <a:r>
              <a:rPr lang="en-US" dirty="0">
                <a:solidFill>
                  <a:schemeClr val="hlink"/>
                </a:solidFill>
                <a:latin typeface="Times New Roman" charset="0"/>
              </a:rPr>
              <a:t>V</a:t>
            </a:r>
            <a:r>
              <a:rPr lang="en-US" dirty="0">
                <a:latin typeface="Times New Roman" charset="0"/>
              </a:rPr>
              <a:t> of factor levels  is (l1, l2,.., </a:t>
            </a:r>
            <a:r>
              <a:rPr lang="en-US" dirty="0" err="1">
                <a:latin typeface="Times New Roman" charset="0"/>
              </a:rPr>
              <a:t>lk</a:t>
            </a:r>
            <a:r>
              <a:rPr lang="en-US" dirty="0">
                <a:latin typeface="Times New Roman" charset="0"/>
              </a:rPr>
              <a:t>), where li, 1 </a:t>
            </a:r>
            <a:r>
              <a:rPr lang="en-US" dirty="0">
                <a:latin typeface="Times New Roman" charset="0"/>
                <a:sym typeface="Symbol" charset="0"/>
              </a:rPr>
              <a:t></a:t>
            </a:r>
            <a:r>
              <a:rPr lang="en-US" dirty="0">
                <a:latin typeface="Times New Roman" charset="0"/>
              </a:rPr>
              <a:t> i </a:t>
            </a:r>
            <a:r>
              <a:rPr lang="en-US" dirty="0">
                <a:latin typeface="Times New Roman" charset="0"/>
                <a:sym typeface="Symbol" charset="0"/>
              </a:rPr>
              <a:t></a:t>
            </a:r>
            <a:r>
              <a:rPr lang="en-US" dirty="0">
                <a:latin typeface="Times New Roman" charset="0"/>
              </a:rPr>
              <a:t> k is a specific level for the corresponding factor.  V is also known as a </a:t>
            </a:r>
            <a:r>
              <a:rPr lang="en-US" dirty="0">
                <a:solidFill>
                  <a:schemeClr val="hlink"/>
                </a:solidFill>
                <a:latin typeface="Times New Roman" charset="0"/>
              </a:rPr>
              <a:t>run</a:t>
            </a:r>
            <a:r>
              <a:rPr lang="en-US" dirty="0">
                <a:latin typeface="Times New Roman" charset="0"/>
              </a:rPr>
              <a:t>.</a:t>
            </a:r>
          </a:p>
        </p:txBody>
      </p:sp>
      <p:sp>
        <p:nvSpPr>
          <p:cNvPr id="1028103" name="Text Box 7"/>
          <p:cNvSpPr txBox="1">
            <a:spLocks noChangeArrowheads="1"/>
          </p:cNvSpPr>
          <p:nvPr/>
        </p:nvSpPr>
        <p:spPr bwMode="auto">
          <a:xfrm>
            <a:off x="632520" y="3789040"/>
            <a:ext cx="859380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run V is a </a:t>
            </a:r>
            <a:r>
              <a:rPr lang="en-US" dirty="0">
                <a:solidFill>
                  <a:schemeClr val="hlink"/>
                </a:solidFill>
                <a:latin typeface="Times New Roman" charset="0"/>
              </a:rPr>
              <a:t>fault vector</a:t>
            </a:r>
            <a:r>
              <a:rPr lang="en-US" dirty="0">
                <a:latin typeface="Times New Roman" charset="0"/>
              </a:rPr>
              <a:t>  for program  P if the execution of P against a test case derived from V triggers a fault in P. V is considered as a </a:t>
            </a:r>
            <a:r>
              <a:rPr lang="en-US" dirty="0">
                <a:solidFill>
                  <a:schemeClr val="hlink"/>
                </a:solidFill>
                <a:latin typeface="Times New Roman" charset="0"/>
              </a:rPr>
              <a:t>t-fault</a:t>
            </a:r>
            <a:r>
              <a:rPr lang="en-US" dirty="0">
                <a:latin typeface="Times New Roman" charset="0"/>
              </a:rPr>
              <a:t> vector if any t </a:t>
            </a:r>
            <a:r>
              <a:rPr lang="en-US" dirty="0">
                <a:latin typeface="Times New Roman" charset="0"/>
                <a:sym typeface="Symbol" charset="0"/>
              </a:rPr>
              <a:t></a:t>
            </a:r>
            <a:r>
              <a:rPr lang="en-US" dirty="0">
                <a:latin typeface="Times New Roman" charset="0"/>
              </a:rPr>
              <a:t> k elements in V are needed to trigger a fault in P. Note that a </a:t>
            </a:r>
            <a:r>
              <a:rPr lang="en-US" dirty="0">
                <a:solidFill>
                  <a:schemeClr val="hlink"/>
                </a:solidFill>
                <a:latin typeface="Times New Roman" charset="0"/>
              </a:rPr>
              <a:t>t-way fault</a:t>
            </a:r>
            <a:r>
              <a:rPr lang="en-US" dirty="0">
                <a:latin typeface="Times New Roman" charset="0"/>
              </a:rPr>
              <a:t> vector for P  triggers a </a:t>
            </a:r>
            <a:r>
              <a:rPr lang="en-US" dirty="0">
                <a:solidFill>
                  <a:schemeClr val="hlink"/>
                </a:solidFill>
                <a:latin typeface="Times New Roman" charset="0"/>
              </a:rPr>
              <a:t>t-way</a:t>
            </a:r>
            <a:r>
              <a:rPr lang="en-US" dirty="0">
                <a:latin typeface="Times New Roman" charset="0"/>
              </a:rPr>
              <a:t> fault in P.</a:t>
            </a:r>
          </a:p>
        </p:txBody>
      </p:sp>
    </p:spTree>
    <p:extLst>
      <p:ext uri="{BB962C8B-B14F-4D97-AF65-F5344CB8AC3E}">
        <p14:creationId xmlns:p14="http://schemas.microsoft.com/office/powerpoint/2010/main" val="341926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2" grpId="0"/>
      <p:bldP spid="1028103" grpId="0"/>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Fault vectors: Example</a:t>
            </a:r>
            <a:endParaRPr lang="en-US" sz="3600" dirty="0">
              <a:latin typeface="Arial" charset="0"/>
              <a:ea typeface="ＭＳ Ｐゴシック" charset="0"/>
              <a:cs typeface="ＭＳ Ｐゴシック" charset="0"/>
            </a:endParaRPr>
          </a:p>
        </p:txBody>
      </p:sp>
      <p:grpSp>
        <p:nvGrpSpPr>
          <p:cNvPr id="2" name="Group 5"/>
          <p:cNvGrpSpPr>
            <a:grpSpLocks/>
          </p:cNvGrpSpPr>
          <p:nvPr/>
        </p:nvGrpSpPr>
        <p:grpSpPr bwMode="auto">
          <a:xfrm>
            <a:off x="272480" y="1196752"/>
            <a:ext cx="6659033" cy="3294062"/>
            <a:chOff x="134" y="1365"/>
            <a:chExt cx="3872" cy="2075"/>
          </a:xfrm>
        </p:grpSpPr>
        <p:pic>
          <p:nvPicPr>
            <p:cNvPr id="952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 y="1365"/>
              <a:ext cx="14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52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 y="1776"/>
              <a:ext cx="3872"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030147" name="Text Box 3"/>
          <p:cNvSpPr txBox="1">
            <a:spLocks noChangeArrowheads="1"/>
          </p:cNvSpPr>
          <p:nvPr/>
        </p:nvSpPr>
        <p:spPr bwMode="auto">
          <a:xfrm>
            <a:off x="3210852" y="3373439"/>
            <a:ext cx="643890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 The input domain consists of three factors x, y, and z each having two levels. There is a total of  eight runs. For example, (1,1, 1) and (-1, -1, 0) are two runs. </a:t>
            </a:r>
          </a:p>
        </p:txBody>
      </p:sp>
      <p:sp>
        <p:nvSpPr>
          <p:cNvPr id="1030148" name="Text Box 4"/>
          <p:cNvSpPr txBox="1">
            <a:spLocks noChangeArrowheads="1"/>
          </p:cNvSpPr>
          <p:nvPr/>
        </p:nvSpPr>
        <p:spPr bwMode="auto">
          <a:xfrm>
            <a:off x="374915" y="4965658"/>
            <a:ext cx="919916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Of these eight runs, (-1, 1, 1) and (-1, -1, 1) are three fault vectors that trigger the 3-way fault. (x1, y1, *) is a  2-way fault vector  given that the values x1 and y1 trigger the two-way fault.</a:t>
            </a:r>
          </a:p>
        </p:txBody>
      </p:sp>
    </p:spTree>
    <p:extLst>
      <p:ext uri="{BB962C8B-B14F-4D97-AF65-F5344CB8AC3E}">
        <p14:creationId xmlns:p14="http://schemas.microsoft.com/office/powerpoint/2010/main" val="2315987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0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p:bldP spid="10301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3200">
                <a:latin typeface="Tahoma" charset="0"/>
              </a:rPr>
              <a:t>Behavior: observation and analysis</a:t>
            </a:r>
            <a:endParaRPr lang="en-US">
              <a:latin typeface="Tahoma" charset="0"/>
            </a:endParaRPr>
          </a:p>
        </p:txBody>
      </p:sp>
      <p:sp>
        <p:nvSpPr>
          <p:cNvPr id="96259" name="Text Box 4"/>
          <p:cNvSpPr txBox="1">
            <a:spLocks noChangeArrowheads="1"/>
          </p:cNvSpPr>
          <p:nvPr/>
        </p:nvSpPr>
        <p:spPr bwMode="auto">
          <a:xfrm>
            <a:off x="704528" y="4653136"/>
            <a:ext cx="777689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entity that performs the task of checking the correctness of the observed behavior is known as an </a:t>
            </a:r>
            <a:r>
              <a:rPr lang="en-US" dirty="0">
                <a:solidFill>
                  <a:schemeClr val="hlink"/>
                </a:solidFill>
                <a:latin typeface="Times New Roman" charset="0"/>
              </a:rPr>
              <a:t>oracle</a:t>
            </a:r>
            <a:r>
              <a:rPr lang="en-US" dirty="0">
                <a:latin typeface="Times New Roman" charset="0"/>
              </a:rPr>
              <a:t>. </a:t>
            </a:r>
          </a:p>
        </p:txBody>
      </p:sp>
      <p:sp>
        <p:nvSpPr>
          <p:cNvPr id="96260" name="Text Box 5"/>
          <p:cNvSpPr txBox="1">
            <a:spLocks noChangeArrowheads="1"/>
          </p:cNvSpPr>
          <p:nvPr/>
        </p:nvSpPr>
        <p:spPr bwMode="auto">
          <a:xfrm>
            <a:off x="704528" y="1700808"/>
            <a:ext cx="8160411"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the first step one </a:t>
            </a:r>
            <a:r>
              <a:rPr lang="en-US" dirty="0">
                <a:solidFill>
                  <a:schemeClr val="hlink"/>
                </a:solidFill>
                <a:latin typeface="Times New Roman" charset="0"/>
              </a:rPr>
              <a:t>observes</a:t>
            </a:r>
            <a:r>
              <a:rPr lang="en-US" dirty="0">
                <a:latin typeface="Times New Roman" charset="0"/>
              </a:rPr>
              <a:t> the behavior</a:t>
            </a:r>
            <a:r>
              <a:rPr lang="en-US" dirty="0" smtClean="0">
                <a:latin typeface="Times New Roman" charset="0"/>
              </a:rPr>
              <a:t>.</a:t>
            </a:r>
            <a:endParaRPr lang="en-US" dirty="0">
              <a:latin typeface="Times New Roman" charset="0"/>
            </a:endParaRPr>
          </a:p>
          <a:p>
            <a:pPr>
              <a:lnSpc>
                <a:spcPts val="3600"/>
              </a:lnSpc>
            </a:pPr>
            <a:r>
              <a:rPr lang="en-US" dirty="0">
                <a:latin typeface="Times New Roman" charset="0"/>
              </a:rPr>
              <a:t>In the second step one</a:t>
            </a:r>
            <a:r>
              <a:rPr lang="en-US" dirty="0">
                <a:solidFill>
                  <a:schemeClr val="hlink"/>
                </a:solidFill>
                <a:latin typeface="Times New Roman" charset="0"/>
              </a:rPr>
              <a:t> analyzes</a:t>
            </a:r>
            <a:r>
              <a:rPr lang="en-US" dirty="0">
                <a:latin typeface="Times New Roman" charset="0"/>
              </a:rPr>
              <a:t> the observed behavior to check if it is correct or not. Both these steps could be quite complex for large commercial programs.</a:t>
            </a:r>
          </a:p>
        </p:txBody>
      </p:sp>
    </p:spTree>
    <p:extLst>
      <p:ext uri="{BB962C8B-B14F-4D97-AF65-F5344CB8AC3E}">
        <p14:creationId xmlns:p14="http://schemas.microsoft.com/office/powerpoint/2010/main" val="799125310"/>
      </p:ext>
    </p:extLst>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Goal reviewed</a:t>
            </a:r>
            <a:endParaRPr lang="en-US" sz="3600" dirty="0">
              <a:latin typeface="Arial" charset="0"/>
              <a:ea typeface="ＭＳ Ｐゴシック" charset="0"/>
              <a:cs typeface="ＭＳ Ｐゴシック" charset="0"/>
            </a:endParaRPr>
          </a:p>
        </p:txBody>
      </p:sp>
      <p:sp>
        <p:nvSpPr>
          <p:cNvPr id="1032198" name="Text Box 6"/>
          <p:cNvSpPr txBox="1">
            <a:spLocks noChangeArrowheads="1"/>
          </p:cNvSpPr>
          <p:nvPr/>
        </p:nvSpPr>
        <p:spPr bwMode="auto">
          <a:xfrm>
            <a:off x="220134" y="2776539"/>
            <a:ext cx="880533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goal of  the test generation techniques described in this chapter is to generate a </a:t>
            </a:r>
            <a:r>
              <a:rPr lang="en-US" dirty="0">
                <a:solidFill>
                  <a:schemeClr val="hlink"/>
                </a:solidFill>
                <a:latin typeface="Times New Roman" charset="0"/>
              </a:rPr>
              <a:t>sufficient number of runs</a:t>
            </a:r>
            <a:r>
              <a:rPr lang="en-US" dirty="0">
                <a:latin typeface="Times New Roman" charset="0"/>
              </a:rPr>
              <a:t> such that tests generated from these runs reveal all </a:t>
            </a:r>
            <a:r>
              <a:rPr lang="en-US" dirty="0">
                <a:solidFill>
                  <a:schemeClr val="hlink"/>
                </a:solidFill>
                <a:latin typeface="Times New Roman" charset="0"/>
              </a:rPr>
              <a:t>t-way</a:t>
            </a:r>
            <a:r>
              <a:rPr lang="en-US" dirty="0">
                <a:latin typeface="Times New Roman" charset="0"/>
              </a:rPr>
              <a:t> faults in the program under test.</a:t>
            </a:r>
          </a:p>
        </p:txBody>
      </p:sp>
    </p:spTree>
    <p:extLst>
      <p:ext uri="{BB962C8B-B14F-4D97-AF65-F5344CB8AC3E}">
        <p14:creationId xmlns:p14="http://schemas.microsoft.com/office/powerpoint/2010/main" val="463627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8" grpId="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Goal reviewed</a:t>
            </a:r>
            <a:endParaRPr lang="en-US" sz="3600" dirty="0">
              <a:latin typeface="Arial" charset="0"/>
              <a:ea typeface="ＭＳ Ｐゴシック" charset="0"/>
              <a:cs typeface="ＭＳ Ｐゴシック" charset="0"/>
            </a:endParaRPr>
          </a:p>
        </p:txBody>
      </p:sp>
      <p:sp>
        <p:nvSpPr>
          <p:cNvPr id="1216516" name="Text Box 1028"/>
          <p:cNvSpPr txBox="1">
            <a:spLocks noChangeArrowheads="1"/>
          </p:cNvSpPr>
          <p:nvPr/>
        </p:nvSpPr>
        <p:spPr bwMode="auto">
          <a:xfrm>
            <a:off x="272480" y="1628800"/>
            <a:ext cx="919916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number of such runs increases with the value of </a:t>
            </a:r>
            <a:r>
              <a:rPr lang="en-US" dirty="0">
                <a:solidFill>
                  <a:srgbClr val="FF0000"/>
                </a:solidFill>
                <a:latin typeface="Times New Roman" charset="0"/>
              </a:rPr>
              <a:t>t</a:t>
            </a:r>
            <a:r>
              <a:rPr lang="en-US" dirty="0">
                <a:latin typeface="Times New Roman" charset="0"/>
              </a:rPr>
              <a:t>. In many situations,</a:t>
            </a:r>
            <a:r>
              <a:rPr lang="en-US" dirty="0">
                <a:solidFill>
                  <a:srgbClr val="FF0000"/>
                </a:solidFill>
                <a:latin typeface="Times New Roman" charset="0"/>
              </a:rPr>
              <a:t> t </a:t>
            </a:r>
            <a:r>
              <a:rPr lang="en-US" dirty="0">
                <a:latin typeface="Times New Roman" charset="0"/>
              </a:rPr>
              <a:t>is set to 2 and hence the tests generated are expected to reveal pairwise interaction faults. </a:t>
            </a:r>
          </a:p>
        </p:txBody>
      </p:sp>
      <p:sp>
        <p:nvSpPr>
          <p:cNvPr id="6" name="Text Box 1028"/>
          <p:cNvSpPr txBox="1">
            <a:spLocks noChangeArrowheads="1"/>
          </p:cNvSpPr>
          <p:nvPr/>
        </p:nvSpPr>
        <p:spPr bwMode="auto">
          <a:xfrm>
            <a:off x="272480" y="2996952"/>
            <a:ext cx="919916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Of course, while generating </a:t>
            </a:r>
            <a:r>
              <a:rPr lang="en-US" dirty="0" smtClean="0">
                <a:solidFill>
                  <a:srgbClr val="FF0000"/>
                </a:solidFill>
                <a:latin typeface="Times New Roman" charset="0"/>
              </a:rPr>
              <a:t>t</a:t>
            </a:r>
            <a:r>
              <a:rPr lang="en-US" dirty="0" smtClean="0">
                <a:latin typeface="Times New Roman" charset="0"/>
              </a:rPr>
              <a:t>-way runs, one automatically generates some </a:t>
            </a:r>
            <a:r>
              <a:rPr lang="en-US" dirty="0" smtClean="0">
                <a:solidFill>
                  <a:srgbClr val="FF0000"/>
                </a:solidFill>
                <a:latin typeface="Times New Roman" charset="0"/>
              </a:rPr>
              <a:t>t</a:t>
            </a:r>
            <a:r>
              <a:rPr lang="en-US" dirty="0" smtClean="0">
                <a:latin typeface="Times New Roman" charset="0"/>
              </a:rPr>
              <a:t>+1</a:t>
            </a:r>
            <a:r>
              <a:rPr lang="en-US" dirty="0" smtClean="0">
                <a:solidFill>
                  <a:srgbClr val="FF0000"/>
                </a:solidFill>
                <a:latin typeface="Times New Roman" charset="0"/>
              </a:rPr>
              <a:t>, t</a:t>
            </a:r>
            <a:r>
              <a:rPr lang="en-US" dirty="0" smtClean="0">
                <a:latin typeface="Times New Roman" charset="0"/>
              </a:rPr>
              <a:t>+2, .., </a:t>
            </a:r>
            <a:r>
              <a:rPr lang="en-US" dirty="0" smtClean="0">
                <a:solidFill>
                  <a:srgbClr val="FF0000"/>
                </a:solidFill>
                <a:latin typeface="Times New Roman" charset="0"/>
              </a:rPr>
              <a:t>t</a:t>
            </a:r>
            <a:r>
              <a:rPr lang="en-US" dirty="0" smtClean="0">
                <a:latin typeface="Times New Roman" charset="0"/>
              </a:rPr>
              <a:t>+k-1, and k-way runs also. Hence, there is always a chance that runs generated with t=2 reveal some higher level interaction faults.</a:t>
            </a:r>
            <a:endParaRPr lang="en-US" dirty="0">
              <a:latin typeface="Times New Roman" charset="0"/>
            </a:endParaRPr>
          </a:p>
        </p:txBody>
      </p:sp>
    </p:spTree>
    <p:extLst>
      <p:ext uri="{BB962C8B-B14F-4D97-AF65-F5344CB8AC3E}">
        <p14:creationId xmlns:p14="http://schemas.microsoft.com/office/powerpoint/2010/main" val="3257508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6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6" grpId="0"/>
      <p:bldP spid="6"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705005"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6.4. Latin squares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85454255"/>
      </p:ext>
    </p:extLst>
  </p:cSld>
  <p:clrMapOvr>
    <a:masterClrMapping/>
  </p:clrMapOvr>
  <p:timing>
    <p:tnLst>
      <p:par>
        <p:cTn xmlns:p14="http://schemas.microsoft.com/office/powerpoint/2010/mai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Latin Squares</a:t>
            </a:r>
            <a:endParaRPr lang="en-US" sz="3600" dirty="0">
              <a:latin typeface="Arial" charset="0"/>
              <a:ea typeface="ＭＳ Ｐゴシック" charset="0"/>
              <a:cs typeface="ＭＳ Ｐゴシック" charset="0"/>
            </a:endParaRPr>
          </a:p>
        </p:txBody>
      </p:sp>
      <p:sp>
        <p:nvSpPr>
          <p:cNvPr id="1034243" name="Text Box 3"/>
          <p:cNvSpPr txBox="1">
            <a:spLocks noChangeArrowheads="1"/>
          </p:cNvSpPr>
          <p:nvPr/>
        </p:nvSpPr>
        <p:spPr bwMode="auto">
          <a:xfrm>
            <a:off x="214983" y="1267098"/>
            <a:ext cx="880533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a:t>
            </a:r>
            <a:r>
              <a:rPr lang="en-US" dirty="0">
                <a:solidFill>
                  <a:srgbClr val="FF0000"/>
                </a:solidFill>
                <a:latin typeface="Times New Roman" charset="0"/>
              </a:rPr>
              <a:t>S</a:t>
            </a:r>
            <a:r>
              <a:rPr lang="en-US" dirty="0">
                <a:latin typeface="Times New Roman" charset="0"/>
              </a:rPr>
              <a:t> be a finite set of </a:t>
            </a:r>
            <a:r>
              <a:rPr lang="en-US" dirty="0">
                <a:solidFill>
                  <a:srgbClr val="FF0000"/>
                </a:solidFill>
                <a:latin typeface="Times New Roman" charset="0"/>
              </a:rPr>
              <a:t>n</a:t>
            </a:r>
            <a:r>
              <a:rPr lang="en-US" dirty="0">
                <a:latin typeface="Times New Roman" charset="0"/>
              </a:rPr>
              <a:t> symbols. A </a:t>
            </a:r>
            <a:r>
              <a:rPr lang="en-US" dirty="0">
                <a:solidFill>
                  <a:schemeClr val="hlink"/>
                </a:solidFill>
                <a:latin typeface="Times New Roman" charset="0"/>
              </a:rPr>
              <a:t>Latin square</a:t>
            </a:r>
            <a:r>
              <a:rPr lang="en-US" dirty="0">
                <a:latin typeface="Times New Roman" charset="0"/>
              </a:rPr>
              <a:t> of order </a:t>
            </a:r>
            <a:r>
              <a:rPr lang="en-US" dirty="0">
                <a:solidFill>
                  <a:srgbClr val="FF0000"/>
                </a:solidFill>
                <a:latin typeface="Times New Roman" charset="0"/>
              </a:rPr>
              <a:t>n</a:t>
            </a:r>
            <a:r>
              <a:rPr lang="en-US" dirty="0">
                <a:latin typeface="Times New Roman" charset="0"/>
              </a:rPr>
              <a:t> is an </a:t>
            </a:r>
            <a:r>
              <a:rPr lang="en-US" dirty="0">
                <a:solidFill>
                  <a:srgbClr val="FF0000"/>
                </a:solidFill>
                <a:latin typeface="Times New Roman" charset="0"/>
              </a:rPr>
              <a:t>n x n  </a:t>
            </a:r>
            <a:r>
              <a:rPr lang="en-US" dirty="0">
                <a:latin typeface="Times New Roman" charset="0"/>
              </a:rPr>
              <a:t>matrix such that no symbol appears more than once in a row and column.  The term ``Latin square" arises from the fact that the early versions used letters from the </a:t>
            </a:r>
            <a:r>
              <a:rPr lang="en-US" dirty="0">
                <a:solidFill>
                  <a:schemeClr val="hlink"/>
                </a:solidFill>
                <a:latin typeface="Times New Roman" charset="0"/>
              </a:rPr>
              <a:t>Latin alphabet</a:t>
            </a:r>
            <a:r>
              <a:rPr lang="en-US" dirty="0">
                <a:latin typeface="Times New Roman" charset="0"/>
              </a:rPr>
              <a:t> A, B, C, etc. in a square arrangement.</a:t>
            </a:r>
          </a:p>
        </p:txBody>
      </p:sp>
      <p:grpSp>
        <p:nvGrpSpPr>
          <p:cNvPr id="2" name="Group 10"/>
          <p:cNvGrpSpPr>
            <a:grpSpLocks/>
          </p:cNvGrpSpPr>
          <p:nvPr/>
        </p:nvGrpSpPr>
        <p:grpSpPr bwMode="auto">
          <a:xfrm>
            <a:off x="272480" y="4005064"/>
            <a:ext cx="8005630" cy="863600"/>
            <a:chOff x="150" y="2660"/>
            <a:chExt cx="4655" cy="544"/>
          </a:xfrm>
        </p:grpSpPr>
        <p:pic>
          <p:nvPicPr>
            <p:cNvPr id="1013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 y="2660"/>
              <a:ext cx="181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1386" name="Text Box 7"/>
            <p:cNvSpPr txBox="1">
              <a:spLocks noChangeArrowheads="1"/>
            </p:cNvSpPr>
            <p:nvPr/>
          </p:nvSpPr>
          <p:spPr bwMode="auto">
            <a:xfrm>
              <a:off x="2384" y="2660"/>
              <a:ext cx="24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S={A, B}. Latin squares of order 2.</a:t>
              </a:r>
            </a:p>
          </p:txBody>
        </p:sp>
      </p:grpSp>
      <p:grpSp>
        <p:nvGrpSpPr>
          <p:cNvPr id="3" name="Group 9"/>
          <p:cNvGrpSpPr>
            <a:grpSpLocks/>
          </p:cNvGrpSpPr>
          <p:nvPr/>
        </p:nvGrpSpPr>
        <p:grpSpPr bwMode="auto">
          <a:xfrm>
            <a:off x="272480" y="4935339"/>
            <a:ext cx="9028906" cy="1079500"/>
            <a:chOff x="150" y="3246"/>
            <a:chExt cx="5250" cy="680"/>
          </a:xfrm>
        </p:grpSpPr>
        <p:pic>
          <p:nvPicPr>
            <p:cNvPr id="1013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 y="3246"/>
              <a:ext cx="375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1384" name="Text Box 8"/>
            <p:cNvSpPr txBox="1">
              <a:spLocks noChangeArrowheads="1"/>
            </p:cNvSpPr>
            <p:nvPr/>
          </p:nvSpPr>
          <p:spPr bwMode="auto">
            <a:xfrm>
              <a:off x="3995" y="3246"/>
              <a:ext cx="14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S={1, 2, 3}. Latin squares of order 3.</a:t>
              </a:r>
            </a:p>
          </p:txBody>
        </p:sp>
      </p:grpSp>
    </p:spTree>
    <p:extLst>
      <p:ext uri="{BB962C8B-B14F-4D97-AF65-F5344CB8AC3E}">
        <p14:creationId xmlns:p14="http://schemas.microsoft.com/office/powerpoint/2010/main" val="2840282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3" grpId="0"/>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Larger Latin Squares</a:t>
            </a:r>
            <a:endParaRPr lang="en-US" sz="3600" dirty="0">
              <a:latin typeface="Arial" charset="0"/>
              <a:ea typeface="ＭＳ Ｐゴシック" charset="0"/>
              <a:cs typeface="ＭＳ Ｐゴシック" charset="0"/>
            </a:endParaRPr>
          </a:p>
        </p:txBody>
      </p:sp>
      <p:sp>
        <p:nvSpPr>
          <p:cNvPr id="1036291" name="Text Box 3"/>
          <p:cNvSpPr txBox="1">
            <a:spLocks noChangeArrowheads="1"/>
          </p:cNvSpPr>
          <p:nvPr/>
        </p:nvSpPr>
        <p:spPr bwMode="auto">
          <a:xfrm>
            <a:off x="257969" y="2166938"/>
            <a:ext cx="880533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Larger Latin squares of order n can be constructed by creating a row of n distinct symbols. Additional rows can be created by </a:t>
            </a:r>
            <a:r>
              <a:rPr lang="en-US" dirty="0">
                <a:solidFill>
                  <a:schemeClr val="hlink"/>
                </a:solidFill>
                <a:latin typeface="Times New Roman" charset="0"/>
              </a:rPr>
              <a:t>permuting</a:t>
            </a:r>
            <a:r>
              <a:rPr lang="en-US" dirty="0">
                <a:latin typeface="Times New Roman" charset="0"/>
              </a:rPr>
              <a:t> the first row. </a:t>
            </a:r>
          </a:p>
        </p:txBody>
      </p:sp>
      <p:grpSp>
        <p:nvGrpSpPr>
          <p:cNvPr id="2" name="Group 12"/>
          <p:cNvGrpSpPr>
            <a:grpSpLocks/>
          </p:cNvGrpSpPr>
          <p:nvPr/>
        </p:nvGrpSpPr>
        <p:grpSpPr bwMode="auto">
          <a:xfrm>
            <a:off x="543455" y="4124326"/>
            <a:ext cx="8555964" cy="1450975"/>
            <a:chOff x="316" y="2598"/>
            <a:chExt cx="4975" cy="914"/>
          </a:xfrm>
        </p:grpSpPr>
        <p:pic>
          <p:nvPicPr>
            <p:cNvPr id="1034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 y="2598"/>
              <a:ext cx="116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3431" name="Rectangle 11"/>
            <p:cNvSpPr>
              <a:spLocks noChangeArrowheads="1"/>
            </p:cNvSpPr>
            <p:nvPr/>
          </p:nvSpPr>
          <p:spPr bwMode="auto">
            <a:xfrm>
              <a:off x="1840" y="2598"/>
              <a:ext cx="3451"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a:latin typeface="Times New Roman" charset="0"/>
                </a:rPr>
                <a:t>For example, here is a Latin square M of order 4 constructed by cyclically rotating the first row and placing successive rotations in subsequent rows.</a:t>
              </a:r>
            </a:p>
          </p:txBody>
        </p:sp>
      </p:grpSp>
    </p:spTree>
    <p:extLst>
      <p:ext uri="{BB962C8B-B14F-4D97-AF65-F5344CB8AC3E}">
        <p14:creationId xmlns:p14="http://schemas.microsoft.com/office/powerpoint/2010/main" val="370797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6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Modulo arithmetic and Latin Squares</a:t>
            </a:r>
            <a:endParaRPr lang="en-US" sz="3600" dirty="0">
              <a:latin typeface="Arial" charset="0"/>
              <a:ea typeface="ＭＳ Ｐゴシック" charset="0"/>
              <a:cs typeface="ＭＳ Ｐゴシック" charset="0"/>
            </a:endParaRPr>
          </a:p>
        </p:txBody>
      </p:sp>
      <p:sp>
        <p:nvSpPr>
          <p:cNvPr id="1038339" name="Text Box 3"/>
          <p:cNvSpPr txBox="1">
            <a:spLocks noChangeArrowheads="1"/>
          </p:cNvSpPr>
          <p:nvPr/>
        </p:nvSpPr>
        <p:spPr bwMode="auto">
          <a:xfrm>
            <a:off x="257969" y="1772816"/>
            <a:ext cx="880533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Latin square of order n&gt;2 can also be constructed easily by doing  modulo arithmetic. For example, the Latin square  M of order 4 given below is constructed such that M(i, j)=</a:t>
            </a:r>
            <a:r>
              <a:rPr lang="en-US" dirty="0" err="1">
                <a:latin typeface="Times New Roman" charset="0"/>
              </a:rPr>
              <a:t>i+j</a:t>
            </a:r>
            <a:r>
              <a:rPr lang="en-US" dirty="0">
                <a:latin typeface="Times New Roman" charset="0"/>
              </a:rPr>
              <a:t> (mod 4), 1</a:t>
            </a:r>
            <a:r>
              <a:rPr lang="en-US" dirty="0">
                <a:latin typeface="Times New Roman" charset="0"/>
                <a:sym typeface="Symbol" charset="0"/>
              </a:rPr>
              <a:t></a:t>
            </a:r>
            <a:r>
              <a:rPr lang="en-US" dirty="0">
                <a:latin typeface="Times New Roman" charset="0"/>
              </a:rPr>
              <a:t> (i, j) </a:t>
            </a:r>
            <a:r>
              <a:rPr lang="en-US" dirty="0">
                <a:latin typeface="Times New Roman" charset="0"/>
                <a:sym typeface="Symbol" charset="0"/>
              </a:rPr>
              <a:t></a:t>
            </a:r>
            <a:r>
              <a:rPr lang="en-US" dirty="0">
                <a:latin typeface="Times New Roman" charset="0"/>
              </a:rPr>
              <a:t> 4.</a:t>
            </a:r>
          </a:p>
        </p:txBody>
      </p:sp>
      <p:pic>
        <p:nvPicPr>
          <p:cNvPr id="1054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95" y="3925888"/>
            <a:ext cx="295804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5478" name="Text Box 9"/>
          <p:cNvSpPr txBox="1">
            <a:spLocks noChangeArrowheads="1"/>
          </p:cNvSpPr>
          <p:nvPr/>
        </p:nvSpPr>
        <p:spPr bwMode="auto">
          <a:xfrm>
            <a:off x="2669117" y="5254626"/>
            <a:ext cx="40415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0</a:t>
            </a:r>
          </a:p>
        </p:txBody>
      </p:sp>
      <p:sp>
        <p:nvSpPr>
          <p:cNvPr id="1038347" name="Text Box 11"/>
          <p:cNvSpPr txBox="1">
            <a:spLocks noChangeArrowheads="1"/>
          </p:cNvSpPr>
          <p:nvPr/>
        </p:nvSpPr>
        <p:spPr bwMode="auto">
          <a:xfrm>
            <a:off x="3752586" y="4073526"/>
            <a:ext cx="541906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 Latin  square based on integers 0, 1… n is said to be in </a:t>
            </a:r>
            <a:r>
              <a:rPr lang="en-US">
                <a:solidFill>
                  <a:schemeClr val="hlink"/>
                </a:solidFill>
                <a:latin typeface="Times New Roman" charset="0"/>
              </a:rPr>
              <a:t>standard form</a:t>
            </a:r>
            <a:r>
              <a:rPr lang="en-US">
                <a:latin typeface="Times New Roman" charset="0"/>
              </a:rPr>
              <a:t> if the elements in the top  row  and the leftmost column are arranged in order.</a:t>
            </a:r>
          </a:p>
        </p:txBody>
      </p:sp>
    </p:spTree>
    <p:extLst>
      <p:ext uri="{BB962C8B-B14F-4D97-AF65-F5344CB8AC3E}">
        <p14:creationId xmlns:p14="http://schemas.microsoft.com/office/powerpoint/2010/main" val="162011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8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39" grpId="0"/>
      <p:bldP spid="1038347"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542925"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6.5. Mutually orthogonal </a:t>
            </a:r>
            <a:r>
              <a:rPr lang="en-US" dirty="0">
                <a:solidFill>
                  <a:schemeClr val="folHlink"/>
                </a:solidFill>
                <a:latin typeface="Century Gothic" charset="0"/>
                <a:ea typeface="Osaka" charset="0"/>
                <a:cs typeface="Osaka" charset="0"/>
              </a:rPr>
              <a:t>L</a:t>
            </a:r>
            <a:r>
              <a:rPr lang="en-US" dirty="0" smtClean="0">
                <a:solidFill>
                  <a:schemeClr val="folHlink"/>
                </a:solidFill>
                <a:latin typeface="Century Gothic" charset="0"/>
                <a:ea typeface="Osaka" charset="0"/>
                <a:cs typeface="Osaka" charset="0"/>
              </a:rPr>
              <a:t>atin squares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852729864"/>
      </p:ext>
    </p:extLst>
  </p:cSld>
  <p:clrMapOvr>
    <a:masterClrMapping/>
  </p:clrMapOvr>
  <p:timing>
    <p:tnLst>
      <p:par>
        <p:cTn xmlns:p14="http://schemas.microsoft.com/office/powerpoint/2010/mai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Mutually Orthogonal Latin Squares (MOLS)</a:t>
            </a:r>
            <a:endParaRPr lang="en-US" sz="3600" dirty="0">
              <a:latin typeface="Arial" charset="0"/>
              <a:ea typeface="ＭＳ Ｐゴシック" charset="0"/>
              <a:cs typeface="ＭＳ Ｐゴシック" charset="0"/>
            </a:endParaRPr>
          </a:p>
        </p:txBody>
      </p:sp>
      <p:sp>
        <p:nvSpPr>
          <p:cNvPr id="1040387" name="Text Box 3"/>
          <p:cNvSpPr txBox="1">
            <a:spLocks noChangeArrowheads="1"/>
          </p:cNvSpPr>
          <p:nvPr/>
        </p:nvSpPr>
        <p:spPr bwMode="auto">
          <a:xfrm>
            <a:off x="272480" y="1556792"/>
            <a:ext cx="880533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a:t>
            </a:r>
            <a:r>
              <a:rPr lang="en-US" dirty="0">
                <a:solidFill>
                  <a:srgbClr val="FF0000"/>
                </a:solidFill>
                <a:latin typeface="Times New Roman" charset="0"/>
              </a:rPr>
              <a:t>M1</a:t>
            </a:r>
            <a:r>
              <a:rPr lang="en-US" dirty="0">
                <a:latin typeface="Times New Roman" charset="0"/>
              </a:rPr>
              <a:t> and </a:t>
            </a:r>
            <a:r>
              <a:rPr lang="en-US" dirty="0">
                <a:solidFill>
                  <a:srgbClr val="FF0000"/>
                </a:solidFill>
                <a:latin typeface="Times New Roman" charset="0"/>
              </a:rPr>
              <a:t>M2</a:t>
            </a:r>
            <a:r>
              <a:rPr lang="en-US" dirty="0">
                <a:latin typeface="Times New Roman" charset="0"/>
              </a:rPr>
              <a:t> be two Latin squares, each of order n. Let </a:t>
            </a:r>
            <a:r>
              <a:rPr lang="en-US" dirty="0">
                <a:solidFill>
                  <a:srgbClr val="FF0000"/>
                </a:solidFill>
                <a:latin typeface="Times New Roman" charset="0"/>
              </a:rPr>
              <a:t>M1(i, j) </a:t>
            </a:r>
            <a:r>
              <a:rPr lang="en-US" dirty="0">
                <a:latin typeface="Times New Roman" charset="0"/>
              </a:rPr>
              <a:t>and </a:t>
            </a:r>
            <a:r>
              <a:rPr lang="en-US" dirty="0">
                <a:solidFill>
                  <a:srgbClr val="FF0000"/>
                </a:solidFill>
                <a:latin typeface="Times New Roman" charset="0"/>
              </a:rPr>
              <a:t>M2(i, j) </a:t>
            </a:r>
            <a:r>
              <a:rPr lang="en-US" dirty="0">
                <a:latin typeface="Times New Roman" charset="0"/>
              </a:rPr>
              <a:t>denote, respectively, the elements in the ith row and jth column of M1 and M2.</a:t>
            </a:r>
          </a:p>
        </p:txBody>
      </p:sp>
      <p:sp>
        <p:nvSpPr>
          <p:cNvPr id="1040391" name="Text Box 7"/>
          <p:cNvSpPr txBox="1">
            <a:spLocks noChangeArrowheads="1"/>
          </p:cNvSpPr>
          <p:nvPr/>
        </p:nvSpPr>
        <p:spPr bwMode="auto">
          <a:xfrm>
            <a:off x="272480" y="3085554"/>
            <a:ext cx="8922279"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now  create an </a:t>
            </a:r>
            <a:r>
              <a:rPr lang="en-US" dirty="0">
                <a:solidFill>
                  <a:srgbClr val="FF0000"/>
                </a:solidFill>
                <a:latin typeface="Times New Roman" charset="0"/>
              </a:rPr>
              <a:t>n x n </a:t>
            </a:r>
            <a:r>
              <a:rPr lang="en-US" dirty="0" smtClean="0">
                <a:latin typeface="Times New Roman" charset="0"/>
              </a:rPr>
              <a:t>matrix  </a:t>
            </a:r>
            <a:r>
              <a:rPr lang="en-US" dirty="0">
                <a:solidFill>
                  <a:srgbClr val="FF0000"/>
                </a:solidFill>
                <a:latin typeface="Times New Roman" charset="0"/>
              </a:rPr>
              <a:t>M</a:t>
            </a:r>
            <a:r>
              <a:rPr lang="en-US" dirty="0">
                <a:latin typeface="Times New Roman" charset="0"/>
              </a:rPr>
              <a:t> from </a:t>
            </a:r>
            <a:r>
              <a:rPr lang="en-US" dirty="0">
                <a:solidFill>
                  <a:srgbClr val="FF0000"/>
                </a:solidFill>
                <a:latin typeface="Times New Roman" charset="0"/>
              </a:rPr>
              <a:t>M1</a:t>
            </a:r>
            <a:r>
              <a:rPr lang="en-US" dirty="0">
                <a:latin typeface="Times New Roman" charset="0"/>
              </a:rPr>
              <a:t> and </a:t>
            </a:r>
            <a:r>
              <a:rPr lang="en-US" dirty="0">
                <a:solidFill>
                  <a:srgbClr val="FF0000"/>
                </a:solidFill>
                <a:latin typeface="Times New Roman" charset="0"/>
              </a:rPr>
              <a:t>M2</a:t>
            </a:r>
            <a:r>
              <a:rPr lang="en-US" dirty="0">
                <a:latin typeface="Times New Roman" charset="0"/>
              </a:rPr>
              <a:t> such that the </a:t>
            </a:r>
            <a:r>
              <a:rPr lang="en-US" dirty="0">
                <a:solidFill>
                  <a:srgbClr val="FF0000"/>
                </a:solidFill>
                <a:latin typeface="Times New Roman" charset="0"/>
              </a:rPr>
              <a:t>L(i, j) </a:t>
            </a:r>
            <a:r>
              <a:rPr lang="en-US" dirty="0">
                <a:latin typeface="Times New Roman" charset="0"/>
              </a:rPr>
              <a:t>is </a:t>
            </a:r>
            <a:r>
              <a:rPr lang="en-US" dirty="0">
                <a:solidFill>
                  <a:srgbClr val="FF0000"/>
                </a:solidFill>
                <a:latin typeface="Times New Roman" charset="0"/>
              </a:rPr>
              <a:t>M1(i, j)M2(i, j)</a:t>
            </a:r>
            <a:r>
              <a:rPr lang="en-US" dirty="0">
                <a:latin typeface="Times New Roman" charset="0"/>
              </a:rPr>
              <a:t>, i.e. we simply juxtapose the corresponding elements of </a:t>
            </a:r>
            <a:r>
              <a:rPr lang="en-US" dirty="0">
                <a:solidFill>
                  <a:srgbClr val="FF0000"/>
                </a:solidFill>
                <a:latin typeface="Times New Roman" charset="0"/>
              </a:rPr>
              <a:t>M1</a:t>
            </a:r>
            <a:r>
              <a:rPr lang="en-US" dirty="0">
                <a:latin typeface="Times New Roman" charset="0"/>
              </a:rPr>
              <a:t> and </a:t>
            </a:r>
            <a:r>
              <a:rPr lang="en-US" dirty="0">
                <a:solidFill>
                  <a:srgbClr val="FF0000"/>
                </a:solidFill>
                <a:latin typeface="Times New Roman" charset="0"/>
              </a:rPr>
              <a:t>M2</a:t>
            </a:r>
            <a:r>
              <a:rPr lang="en-US" dirty="0">
                <a:latin typeface="Times New Roman" charset="0"/>
              </a:rPr>
              <a:t>.  </a:t>
            </a:r>
          </a:p>
          <a:p>
            <a:pPr>
              <a:lnSpc>
                <a:spcPts val="3600"/>
              </a:lnSpc>
            </a:pPr>
            <a:r>
              <a:rPr lang="en-US" dirty="0">
                <a:latin typeface="Times New Roman" charset="0"/>
              </a:rPr>
              <a:t>If each element of </a:t>
            </a:r>
            <a:r>
              <a:rPr lang="en-US" dirty="0">
                <a:solidFill>
                  <a:srgbClr val="FF0000"/>
                </a:solidFill>
                <a:latin typeface="Times New Roman" charset="0"/>
              </a:rPr>
              <a:t>M</a:t>
            </a:r>
            <a:r>
              <a:rPr lang="en-US" dirty="0">
                <a:latin typeface="Times New Roman" charset="0"/>
              </a:rPr>
              <a:t> is unique, i.e. it appears exactly once in </a:t>
            </a:r>
            <a:r>
              <a:rPr lang="en-US" dirty="0">
                <a:solidFill>
                  <a:srgbClr val="FF0000"/>
                </a:solidFill>
                <a:latin typeface="Times New Roman" charset="0"/>
              </a:rPr>
              <a:t>M</a:t>
            </a:r>
            <a:r>
              <a:rPr lang="en-US" dirty="0">
                <a:latin typeface="Times New Roman" charset="0"/>
              </a:rPr>
              <a:t>, then </a:t>
            </a:r>
            <a:r>
              <a:rPr lang="en-US" dirty="0">
                <a:solidFill>
                  <a:srgbClr val="FF0000"/>
                </a:solidFill>
                <a:latin typeface="Times New Roman" charset="0"/>
              </a:rPr>
              <a:t>M1</a:t>
            </a:r>
            <a:r>
              <a:rPr lang="en-US" dirty="0">
                <a:latin typeface="Times New Roman" charset="0"/>
              </a:rPr>
              <a:t> and </a:t>
            </a:r>
            <a:r>
              <a:rPr lang="en-US" dirty="0">
                <a:solidFill>
                  <a:srgbClr val="FF0000"/>
                </a:solidFill>
                <a:latin typeface="Times New Roman" charset="0"/>
              </a:rPr>
              <a:t>M2</a:t>
            </a:r>
            <a:r>
              <a:rPr lang="en-US" dirty="0">
                <a:latin typeface="Times New Roman" charset="0"/>
              </a:rPr>
              <a:t> are said to be </a:t>
            </a:r>
            <a:r>
              <a:rPr lang="en-US" dirty="0">
                <a:solidFill>
                  <a:schemeClr val="hlink"/>
                </a:solidFill>
                <a:latin typeface="Times New Roman" charset="0"/>
              </a:rPr>
              <a:t>mutually orthogonal</a:t>
            </a:r>
            <a:r>
              <a:rPr lang="en-US" dirty="0">
                <a:latin typeface="Times New Roman" charset="0"/>
              </a:rPr>
              <a:t> Latin squares of order </a:t>
            </a:r>
            <a:r>
              <a:rPr lang="en-US" dirty="0">
                <a:solidFill>
                  <a:srgbClr val="FF0000"/>
                </a:solidFill>
                <a:latin typeface="Times New Roman" charset="0"/>
              </a:rPr>
              <a:t>n</a:t>
            </a:r>
            <a:r>
              <a:rPr lang="en-US" dirty="0">
                <a:latin typeface="Times New Roman" charset="0"/>
              </a:rPr>
              <a:t>. </a:t>
            </a:r>
          </a:p>
        </p:txBody>
      </p:sp>
    </p:spTree>
    <p:extLst>
      <p:ext uri="{BB962C8B-B14F-4D97-AF65-F5344CB8AC3E}">
        <p14:creationId xmlns:p14="http://schemas.microsoft.com/office/powerpoint/2010/main" val="3136356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0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7" grpId="0"/>
      <p:bldP spid="1040391"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Example</a:t>
            </a:r>
            <a:endParaRPr lang="en-US" sz="3600" dirty="0">
              <a:latin typeface="Arial" charset="0"/>
              <a:ea typeface="ＭＳ Ｐゴシック" charset="0"/>
              <a:cs typeface="ＭＳ Ｐゴシック" charset="0"/>
            </a:endParaRPr>
          </a:p>
        </p:txBody>
      </p:sp>
      <p:sp>
        <p:nvSpPr>
          <p:cNvPr id="1042435" name="Text Box 3"/>
          <p:cNvSpPr txBox="1">
            <a:spLocks noChangeArrowheads="1"/>
          </p:cNvSpPr>
          <p:nvPr/>
        </p:nvSpPr>
        <p:spPr bwMode="auto">
          <a:xfrm>
            <a:off x="272480" y="1556792"/>
            <a:ext cx="880533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are no MOLS of order 2. MOLS of order 3 follow.</a:t>
            </a:r>
          </a:p>
        </p:txBody>
      </p:sp>
      <p:pic>
        <p:nvPicPr>
          <p:cNvPr id="1042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9" y="2636912"/>
            <a:ext cx="583353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 name="Group 8"/>
          <p:cNvGrpSpPr>
            <a:grpSpLocks/>
          </p:cNvGrpSpPr>
          <p:nvPr/>
        </p:nvGrpSpPr>
        <p:grpSpPr bwMode="auto">
          <a:xfrm>
            <a:off x="391963" y="4149080"/>
            <a:ext cx="8987631" cy="1562100"/>
            <a:chOff x="0" y="2941"/>
            <a:chExt cx="5226" cy="984"/>
          </a:xfrm>
        </p:grpSpPr>
        <p:pic>
          <p:nvPicPr>
            <p:cNvPr id="1095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41"/>
              <a:ext cx="162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9576" name="Text Box 7"/>
            <p:cNvSpPr txBox="1">
              <a:spLocks noChangeArrowheads="1"/>
            </p:cNvSpPr>
            <p:nvPr/>
          </p:nvSpPr>
          <p:spPr bwMode="auto">
            <a:xfrm>
              <a:off x="2032" y="3011"/>
              <a:ext cx="3194"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Juxtaposing the corresponding elements gives us L. Its elements are unique and hence M1 and M2 are MOLS.</a:t>
              </a:r>
            </a:p>
          </p:txBody>
        </p:sp>
      </p:grpSp>
    </p:spTree>
    <p:extLst>
      <p:ext uri="{BB962C8B-B14F-4D97-AF65-F5344CB8AC3E}">
        <p14:creationId xmlns:p14="http://schemas.microsoft.com/office/powerpoint/2010/main" val="4050929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2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2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How many of a given order?</a:t>
            </a:r>
            <a:endParaRPr lang="en-US" sz="3600" dirty="0">
              <a:latin typeface="Arial" charset="0"/>
              <a:ea typeface="ＭＳ Ｐゴシック" charset="0"/>
              <a:cs typeface="ＭＳ Ｐゴシック" charset="0"/>
            </a:endParaRPr>
          </a:p>
        </p:txBody>
      </p:sp>
      <p:sp>
        <p:nvSpPr>
          <p:cNvPr id="1044483" name="Text Box 3"/>
          <p:cNvSpPr txBox="1">
            <a:spLocks noChangeArrowheads="1"/>
          </p:cNvSpPr>
          <p:nvPr/>
        </p:nvSpPr>
        <p:spPr bwMode="auto">
          <a:xfrm>
            <a:off x="416496" y="1772816"/>
            <a:ext cx="880533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MOLS(n) is the set of MOLS of order n. When </a:t>
            </a:r>
            <a:r>
              <a:rPr lang="en-US" dirty="0">
                <a:solidFill>
                  <a:schemeClr val="hlink"/>
                </a:solidFill>
                <a:latin typeface="Times New Roman" charset="0"/>
              </a:rPr>
              <a:t>n</a:t>
            </a:r>
            <a:r>
              <a:rPr lang="en-US" dirty="0">
                <a:latin typeface="Times New Roman" charset="0"/>
              </a:rPr>
              <a:t> is prime, or a power of prime, MOLS(n) contains </a:t>
            </a:r>
            <a:r>
              <a:rPr lang="en-US" dirty="0">
                <a:solidFill>
                  <a:schemeClr val="hlink"/>
                </a:solidFill>
                <a:latin typeface="Times New Roman" charset="0"/>
              </a:rPr>
              <a:t>n-1</a:t>
            </a:r>
            <a:r>
              <a:rPr lang="en-US" dirty="0">
                <a:latin typeface="Times New Roman" charset="0"/>
              </a:rPr>
              <a:t> mutually orthogonal Latin squares.  Such a set  of MOLS is a </a:t>
            </a:r>
            <a:r>
              <a:rPr lang="en-US" dirty="0">
                <a:solidFill>
                  <a:schemeClr val="hlink"/>
                </a:solidFill>
                <a:latin typeface="Times New Roman" charset="0"/>
              </a:rPr>
              <a:t>complete</a:t>
            </a:r>
            <a:r>
              <a:rPr lang="en-US" dirty="0">
                <a:latin typeface="Times New Roman" charset="0"/>
              </a:rPr>
              <a:t> set. </a:t>
            </a:r>
          </a:p>
        </p:txBody>
      </p:sp>
      <p:sp>
        <p:nvSpPr>
          <p:cNvPr id="1044487" name="Text Box 7"/>
          <p:cNvSpPr txBox="1">
            <a:spLocks noChangeArrowheads="1"/>
          </p:cNvSpPr>
          <p:nvPr/>
        </p:nvSpPr>
        <p:spPr bwMode="auto">
          <a:xfrm>
            <a:off x="416497" y="3522241"/>
            <a:ext cx="88500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MOLS do not exist for  n=2 and n=6 but they do exist for all other values of n&gt;2.  Numbers 2 and 6 are known as </a:t>
            </a:r>
            <a:r>
              <a:rPr lang="en-US" dirty="0">
                <a:solidFill>
                  <a:schemeClr val="hlink"/>
                </a:solidFill>
                <a:latin typeface="Times New Roman" charset="0"/>
              </a:rPr>
              <a:t>Eulerian numbers</a:t>
            </a:r>
            <a:r>
              <a:rPr lang="en-US" dirty="0">
                <a:latin typeface="Times New Roman" charset="0"/>
              </a:rPr>
              <a:t> after the famous mathematician Leonhard Euler (1707-1783). The number of MOLS of order n is denoted by N(n). When n is prime or a power of prime, N(n)=n-1.</a:t>
            </a:r>
          </a:p>
        </p:txBody>
      </p:sp>
    </p:spTree>
    <p:extLst>
      <p:ext uri="{BB962C8B-B14F-4D97-AF65-F5344CB8AC3E}">
        <p14:creationId xmlns:p14="http://schemas.microsoft.com/office/powerpoint/2010/main" val="269789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3" grpId="0"/>
      <p:bldP spid="10444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3200">
                <a:latin typeface="Tahoma" charset="0"/>
              </a:rPr>
              <a:t>Oracle: Example</a:t>
            </a:r>
            <a:endParaRPr lang="en-US">
              <a:latin typeface="Tahoma" charset="0"/>
            </a:endParaRPr>
          </a:p>
        </p:txBody>
      </p:sp>
      <p:pic>
        <p:nvPicPr>
          <p:cNvPr id="98307" name="Picture 5" descr="ora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816" y="1700808"/>
            <a:ext cx="3219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567199"/>
      </p:ext>
    </p:extLst>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Construction [1]</a:t>
            </a:r>
            <a:endParaRPr lang="en-US" sz="3600" dirty="0">
              <a:latin typeface="Arial" charset="0"/>
              <a:ea typeface="ＭＳ Ｐゴシック" charset="0"/>
              <a:cs typeface="ＭＳ Ｐゴシック" charset="0"/>
            </a:endParaRPr>
          </a:p>
        </p:txBody>
      </p:sp>
      <p:sp>
        <p:nvSpPr>
          <p:cNvPr id="1046531" name="Text Box 3"/>
          <p:cNvSpPr txBox="1">
            <a:spLocks noChangeArrowheads="1"/>
          </p:cNvSpPr>
          <p:nvPr/>
        </p:nvSpPr>
        <p:spPr bwMode="auto">
          <a:xfrm>
            <a:off x="402431" y="2217739"/>
            <a:ext cx="880533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Example: We begin by constructing a Latin square of order 5 given the symbol set S={1, 2, 3, 4, 5}.</a:t>
            </a:r>
          </a:p>
        </p:txBody>
      </p:sp>
      <p:pic>
        <p:nvPicPr>
          <p:cNvPr id="1046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62" y="3790950"/>
            <a:ext cx="328824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11434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6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6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1"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Construction [2]</a:t>
            </a:r>
            <a:endParaRPr lang="en-US" sz="3600" dirty="0">
              <a:latin typeface="Arial" charset="0"/>
              <a:ea typeface="ＭＳ Ｐゴシック" charset="0"/>
              <a:cs typeface="ＭＳ Ｐゴシック" charset="0"/>
            </a:endParaRPr>
          </a:p>
        </p:txBody>
      </p:sp>
      <p:sp>
        <p:nvSpPr>
          <p:cNvPr id="1048579" name="Text Box 3"/>
          <p:cNvSpPr txBox="1">
            <a:spLocks noChangeArrowheads="1"/>
          </p:cNvSpPr>
          <p:nvPr/>
        </p:nvSpPr>
        <p:spPr bwMode="auto">
          <a:xfrm>
            <a:off x="402431" y="2217739"/>
            <a:ext cx="880533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Next, we obtain M2 by rotating </a:t>
            </a:r>
            <a:r>
              <a:rPr lang="en-US" dirty="0" smtClean="0">
                <a:latin typeface="Times New Roman" charset="0"/>
              </a:rPr>
              <a:t>rows 2 </a:t>
            </a:r>
            <a:r>
              <a:rPr lang="en-US" dirty="0">
                <a:latin typeface="Times New Roman" charset="0"/>
              </a:rPr>
              <a:t>through 5 of M1 by two positions to the left. </a:t>
            </a:r>
          </a:p>
        </p:txBody>
      </p:sp>
      <p:pic>
        <p:nvPicPr>
          <p:cNvPr id="1048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71" y="3370263"/>
            <a:ext cx="32607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7468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8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9"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Construction [3]</a:t>
            </a:r>
            <a:endParaRPr lang="en-US" sz="3600" dirty="0">
              <a:latin typeface="Arial" charset="0"/>
              <a:ea typeface="ＭＳ Ｐゴシック" charset="0"/>
              <a:cs typeface="ＭＳ Ｐゴシック" charset="0"/>
            </a:endParaRPr>
          </a:p>
        </p:txBody>
      </p:sp>
      <p:sp>
        <p:nvSpPr>
          <p:cNvPr id="1050627" name="Text Box 3"/>
          <p:cNvSpPr txBox="1">
            <a:spLocks noChangeArrowheads="1"/>
          </p:cNvSpPr>
          <p:nvPr/>
        </p:nvSpPr>
        <p:spPr bwMode="auto">
          <a:xfrm>
            <a:off x="188515" y="1244823"/>
            <a:ext cx="880533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M3 and  M4 are obtained similarly but by rotating the first row of M1 by 3 and 4 positions, respectively.</a:t>
            </a:r>
          </a:p>
        </p:txBody>
      </p:sp>
      <p:grpSp>
        <p:nvGrpSpPr>
          <p:cNvPr id="2" name="Group 7"/>
          <p:cNvGrpSpPr>
            <a:grpSpLocks/>
          </p:cNvGrpSpPr>
          <p:nvPr/>
        </p:nvGrpSpPr>
        <p:grpSpPr bwMode="auto">
          <a:xfrm>
            <a:off x="488504" y="2636912"/>
            <a:ext cx="7101019" cy="1866900"/>
            <a:chOff x="302" y="2340"/>
            <a:chExt cx="4129" cy="1176"/>
          </a:xfrm>
        </p:grpSpPr>
        <p:pic>
          <p:nvPicPr>
            <p:cNvPr id="1177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 y="2340"/>
              <a:ext cx="191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77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 y="2340"/>
              <a:ext cx="2008"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050632" name="Text Box 8"/>
          <p:cNvSpPr txBox="1">
            <a:spLocks noChangeArrowheads="1"/>
          </p:cNvSpPr>
          <p:nvPr/>
        </p:nvSpPr>
        <p:spPr bwMode="auto">
          <a:xfrm>
            <a:off x="177220" y="4791273"/>
            <a:ext cx="925420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Thus, we </a:t>
            </a:r>
            <a:r>
              <a:rPr lang="en-US" dirty="0">
                <a:latin typeface="Times New Roman" charset="0"/>
              </a:rPr>
              <a:t>get MOLS(5)={M1, M2, M3, M4}. It is easy to check that indeed the elements of MOLS(5) are mutually orthogonal by superimposing them pairwise.</a:t>
            </a:r>
          </a:p>
        </p:txBody>
      </p:sp>
    </p:spTree>
    <p:extLst>
      <p:ext uri="{BB962C8B-B14F-4D97-AF65-F5344CB8AC3E}">
        <p14:creationId xmlns:p14="http://schemas.microsoft.com/office/powerpoint/2010/main" val="2724124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p:bldP spid="1050632" grpId="0"/>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MOLS: Construction, limitation</a:t>
            </a:r>
            <a:endParaRPr lang="en-US" sz="3600" dirty="0">
              <a:latin typeface="Arial" charset="0"/>
              <a:ea typeface="ＭＳ Ｐゴシック" charset="0"/>
              <a:cs typeface="ＭＳ Ｐゴシック" charset="0"/>
            </a:endParaRPr>
          </a:p>
        </p:txBody>
      </p:sp>
      <p:sp>
        <p:nvSpPr>
          <p:cNvPr id="1052675" name="Text Box 3"/>
          <p:cNvSpPr txBox="1">
            <a:spLocks noChangeArrowheads="1"/>
          </p:cNvSpPr>
          <p:nvPr/>
        </p:nvSpPr>
        <p:spPr bwMode="auto">
          <a:xfrm>
            <a:off x="272480" y="1772816"/>
            <a:ext cx="928171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method illustrated in the previous example is guaranteed to work only when constructing MOLS(n) for n that is </a:t>
            </a:r>
            <a:r>
              <a:rPr lang="en-US" dirty="0">
                <a:solidFill>
                  <a:schemeClr val="hlink"/>
                </a:solidFill>
                <a:latin typeface="Times New Roman" charset="0"/>
              </a:rPr>
              <a:t>prime</a:t>
            </a:r>
            <a:r>
              <a:rPr lang="en-US" dirty="0">
                <a:latin typeface="Times New Roman" charset="0"/>
              </a:rPr>
              <a:t> or a </a:t>
            </a:r>
            <a:r>
              <a:rPr lang="en-US" dirty="0">
                <a:solidFill>
                  <a:schemeClr val="hlink"/>
                </a:solidFill>
                <a:latin typeface="Times New Roman" charset="0"/>
              </a:rPr>
              <a:t>power of prime</a:t>
            </a:r>
            <a:r>
              <a:rPr lang="en-US" dirty="0">
                <a:latin typeface="Times New Roman" charset="0"/>
              </a:rPr>
              <a:t>. For other values of n, the </a:t>
            </a:r>
            <a:r>
              <a:rPr lang="en-US" dirty="0">
                <a:solidFill>
                  <a:schemeClr val="hlink"/>
                </a:solidFill>
                <a:latin typeface="Times New Roman" charset="0"/>
              </a:rPr>
              <a:t>maximum size</a:t>
            </a:r>
            <a:r>
              <a:rPr lang="en-US" dirty="0">
                <a:latin typeface="Times New Roman" charset="0"/>
              </a:rPr>
              <a:t> of MOLS(n) is n-1.</a:t>
            </a:r>
          </a:p>
        </p:txBody>
      </p:sp>
      <p:sp>
        <p:nvSpPr>
          <p:cNvPr id="1052679" name="Text Box 7"/>
          <p:cNvSpPr txBox="1">
            <a:spLocks noChangeArrowheads="1"/>
          </p:cNvSpPr>
          <p:nvPr/>
        </p:nvSpPr>
        <p:spPr bwMode="auto">
          <a:xfrm>
            <a:off x="264848" y="3940176"/>
            <a:ext cx="925420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is no general method available to construct the largest possible MOLS(n) for n that is not a prime or a power of prime.  The </a:t>
            </a:r>
            <a:r>
              <a:rPr lang="en-US" dirty="0">
                <a:solidFill>
                  <a:schemeClr val="hlink"/>
                </a:solidFill>
                <a:latin typeface="Times New Roman" charset="0"/>
              </a:rPr>
              <a:t>CRC Handbook of Combinatorial Designs</a:t>
            </a:r>
            <a:r>
              <a:rPr lang="en-US" dirty="0">
                <a:latin typeface="Times New Roman" charset="0"/>
              </a:rPr>
              <a:t> gives a large table of MOLS.</a:t>
            </a:r>
          </a:p>
        </p:txBody>
      </p:sp>
    </p:spTree>
    <p:extLst>
      <p:ext uri="{BB962C8B-B14F-4D97-AF65-F5344CB8AC3E}">
        <p14:creationId xmlns:p14="http://schemas.microsoft.com/office/powerpoint/2010/main" val="312383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p:bldP spid="1052679" grpId="0"/>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body" idx="4294967295"/>
          </p:nvPr>
        </p:nvSpPr>
        <p:spPr>
          <a:xfrm>
            <a:off x="361754"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6.6. Pairwise </a:t>
            </a:r>
            <a:r>
              <a:rPr lang="en-US" dirty="0">
                <a:solidFill>
                  <a:schemeClr val="folHlink"/>
                </a:solidFill>
                <a:latin typeface="Century Gothic" charset="0"/>
                <a:ea typeface="Osaka" charset="0"/>
                <a:cs typeface="Osaka" charset="0"/>
              </a:rPr>
              <a:t>designs: </a:t>
            </a:r>
            <a:r>
              <a:rPr lang="en-US" dirty="0" smtClean="0">
                <a:solidFill>
                  <a:schemeClr val="folHlink"/>
                </a:solidFill>
                <a:latin typeface="Century Gothic" charset="0"/>
                <a:ea typeface="Osaka" charset="0"/>
                <a:cs typeface="Osaka" charset="0"/>
              </a:rPr>
              <a:t>Binary factors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067049670"/>
      </p:ext>
    </p:extLst>
  </p:cSld>
  <p:clrMapOvr>
    <a:masterClrMapping/>
  </p:clrMapOvr>
  <p:timing>
    <p:tnLst>
      <p:par>
        <p:cTn xmlns:p14="http://schemas.microsoft.com/office/powerpoint/2010/mai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Pairwise designs</a:t>
            </a:r>
            <a:endParaRPr lang="en-US" sz="3600" dirty="0">
              <a:latin typeface="Arial" charset="0"/>
              <a:ea typeface="ＭＳ Ｐゴシック" charset="0"/>
              <a:cs typeface="ＭＳ Ｐゴシック" charset="0"/>
            </a:endParaRPr>
          </a:p>
        </p:txBody>
      </p:sp>
      <p:sp>
        <p:nvSpPr>
          <p:cNvPr id="1054723" name="Text Box 3"/>
          <p:cNvSpPr txBox="1">
            <a:spLocks noChangeArrowheads="1"/>
          </p:cNvSpPr>
          <p:nvPr/>
        </p:nvSpPr>
        <p:spPr bwMode="auto">
          <a:xfrm>
            <a:off x="264848" y="2217739"/>
            <a:ext cx="928171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will now look at a simple technique to generate a subset of factor combinations from the complete set.  Each combination selected  generates at least one test input  or test configuration for the program under test. </a:t>
            </a:r>
          </a:p>
        </p:txBody>
      </p:sp>
      <p:sp>
        <p:nvSpPr>
          <p:cNvPr id="1054724" name="Text Box 4"/>
          <p:cNvSpPr txBox="1">
            <a:spLocks noChangeArrowheads="1"/>
          </p:cNvSpPr>
          <p:nvPr/>
        </p:nvSpPr>
        <p:spPr bwMode="auto">
          <a:xfrm>
            <a:off x="264848" y="4176714"/>
            <a:ext cx="925420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Only </a:t>
            </a:r>
            <a:r>
              <a:rPr lang="en-US" dirty="0">
                <a:solidFill>
                  <a:schemeClr val="hlink"/>
                </a:solidFill>
                <a:latin typeface="Times New Roman" charset="0"/>
              </a:rPr>
              <a:t>2-valued</a:t>
            </a:r>
            <a:r>
              <a:rPr lang="en-US" dirty="0">
                <a:latin typeface="Times New Roman" charset="0"/>
              </a:rPr>
              <a:t>, or </a:t>
            </a:r>
            <a:r>
              <a:rPr lang="en-US" dirty="0">
                <a:solidFill>
                  <a:schemeClr val="hlink"/>
                </a:solidFill>
                <a:latin typeface="Times New Roman" charset="0"/>
              </a:rPr>
              <a:t>binary</a:t>
            </a:r>
            <a:r>
              <a:rPr lang="en-US" dirty="0">
                <a:latin typeface="Times New Roman" charset="0"/>
              </a:rPr>
              <a:t>, factors are considered. Each factor can be at one of two levels. This assumption will be relaxed later.</a:t>
            </a:r>
          </a:p>
        </p:txBody>
      </p:sp>
    </p:spTree>
    <p:extLst>
      <p:ext uri="{BB962C8B-B14F-4D97-AF65-F5344CB8AC3E}">
        <p14:creationId xmlns:p14="http://schemas.microsoft.com/office/powerpoint/2010/main" val="257361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3" grpId="0"/>
      <p:bldP spid="1054724" grpId="0"/>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Pairwise designs: Example</a:t>
            </a:r>
            <a:endParaRPr lang="en-US" sz="3600" dirty="0">
              <a:latin typeface="Arial" charset="0"/>
              <a:ea typeface="ＭＳ Ｐゴシック" charset="0"/>
              <a:cs typeface="ＭＳ Ｐゴシック" charset="0"/>
            </a:endParaRPr>
          </a:p>
        </p:txBody>
      </p:sp>
      <p:sp>
        <p:nvSpPr>
          <p:cNvPr id="1056771" name="Text Box 3"/>
          <p:cNvSpPr txBox="1">
            <a:spLocks noChangeArrowheads="1"/>
          </p:cNvSpPr>
          <p:nvPr/>
        </p:nvSpPr>
        <p:spPr bwMode="auto">
          <a:xfrm>
            <a:off x="272480" y="1484784"/>
            <a:ext cx="928171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a program to be tested requires 3 inputs, one corresponding to each input variable. Each variable can take only one of two distinct values. </a:t>
            </a:r>
          </a:p>
        </p:txBody>
      </p:sp>
      <p:sp>
        <p:nvSpPr>
          <p:cNvPr id="1056772" name="Text Box 4"/>
          <p:cNvSpPr txBox="1">
            <a:spLocks noChangeArrowheads="1"/>
          </p:cNvSpPr>
          <p:nvPr/>
        </p:nvSpPr>
        <p:spPr bwMode="auto">
          <a:xfrm>
            <a:off x="264848" y="3068960"/>
            <a:ext cx="925420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Considering each input variable as a factor, the total number of factor combinations is 2</a:t>
            </a:r>
            <a:r>
              <a:rPr lang="en-US" baseline="30000" dirty="0">
                <a:latin typeface="Times New Roman" charset="0"/>
              </a:rPr>
              <a:t>3</a:t>
            </a:r>
            <a:r>
              <a:rPr lang="en-US" dirty="0">
                <a:latin typeface="Times New Roman" charset="0"/>
              </a:rPr>
              <a:t>. Let  X, Y, and Z denote the three input variables and {X1, X2}, {Y1, Y2}, {Z1, Z2} their respective sets of values. All possible combinations of these three factors follow.</a:t>
            </a:r>
          </a:p>
        </p:txBody>
      </p:sp>
      <p:pic>
        <p:nvPicPr>
          <p:cNvPr id="1056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696" y="4723134"/>
            <a:ext cx="345334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4731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6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6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6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p:bldP spid="1056772" grpId="0"/>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Pairwise designs: Reducing the combinations</a:t>
            </a:r>
            <a:endParaRPr lang="en-US" sz="3600" dirty="0">
              <a:latin typeface="Arial" charset="0"/>
              <a:ea typeface="ＭＳ Ｐゴシック" charset="0"/>
              <a:cs typeface="ＭＳ Ｐゴシック" charset="0"/>
            </a:endParaRPr>
          </a:p>
        </p:txBody>
      </p:sp>
      <p:sp>
        <p:nvSpPr>
          <p:cNvPr id="1060867" name="Text Box 3"/>
          <p:cNvSpPr txBox="1">
            <a:spLocks noChangeArrowheads="1"/>
          </p:cNvSpPr>
          <p:nvPr/>
        </p:nvSpPr>
        <p:spPr bwMode="auto">
          <a:xfrm>
            <a:off x="264848" y="1449548"/>
            <a:ext cx="928171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Now suppose we want to generate tests such that each </a:t>
            </a:r>
            <a:r>
              <a:rPr lang="en-US" dirty="0">
                <a:solidFill>
                  <a:schemeClr val="hlink"/>
                </a:solidFill>
                <a:latin typeface="Times New Roman" charset="0"/>
              </a:rPr>
              <a:t>pair </a:t>
            </a:r>
            <a:r>
              <a:rPr lang="en-US" dirty="0">
                <a:latin typeface="Times New Roman" charset="0"/>
              </a:rPr>
              <a:t>appears in at least one test.  There are 12 such pairs: (X1, Y1),   (X1, Y2),  (X1, Z1),  (X1, Z2),  (X2, Y1),  (X2, Y2),  (X2, Z1),  (X2, Z2),  (Y1, Z1),  (Y1, Z2),  (Y2, Z1),  and  (Y2, Z2). The following </a:t>
            </a:r>
            <a:r>
              <a:rPr lang="en-US" dirty="0">
                <a:solidFill>
                  <a:schemeClr val="hlink"/>
                </a:solidFill>
                <a:latin typeface="Times New Roman" charset="0"/>
              </a:rPr>
              <a:t>four</a:t>
            </a:r>
            <a:r>
              <a:rPr lang="en-US" dirty="0">
                <a:latin typeface="Times New Roman" charset="0"/>
              </a:rPr>
              <a:t> combinations cover all pairs:</a:t>
            </a:r>
          </a:p>
        </p:txBody>
      </p:sp>
      <p:pic>
        <p:nvPicPr>
          <p:cNvPr id="1060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617" y="3408523"/>
            <a:ext cx="3302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60871" name="Text Box 7"/>
          <p:cNvSpPr txBox="1">
            <a:spLocks noChangeArrowheads="1"/>
          </p:cNvSpPr>
          <p:nvPr/>
        </p:nvSpPr>
        <p:spPr bwMode="auto">
          <a:xfrm>
            <a:off x="264848" y="4343562"/>
            <a:ext cx="897215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above design is also known as a </a:t>
            </a:r>
            <a:r>
              <a:rPr lang="en-US" dirty="0">
                <a:solidFill>
                  <a:schemeClr val="hlink"/>
                </a:solidFill>
                <a:latin typeface="Times New Roman" charset="0"/>
              </a:rPr>
              <a:t>pairwise </a:t>
            </a:r>
            <a:r>
              <a:rPr lang="en-US" dirty="0">
                <a:latin typeface="Times New Roman" charset="0"/>
              </a:rPr>
              <a:t>design.  It is a </a:t>
            </a:r>
            <a:r>
              <a:rPr lang="en-US" dirty="0">
                <a:solidFill>
                  <a:schemeClr val="hlink"/>
                </a:solidFill>
                <a:latin typeface="Times New Roman" charset="0"/>
              </a:rPr>
              <a:t>balanced</a:t>
            </a:r>
            <a:r>
              <a:rPr lang="en-US" dirty="0">
                <a:latin typeface="Times New Roman" charset="0"/>
              </a:rPr>
              <a:t> design because each value occurs exactly the same number of times. </a:t>
            </a:r>
            <a:r>
              <a:rPr lang="en-US" i="1" dirty="0">
                <a:solidFill>
                  <a:schemeClr val="hlink"/>
                </a:solidFill>
                <a:latin typeface="Times New Roman" charset="0"/>
              </a:rPr>
              <a:t>There are several  sets of four combinations that cover all 12 pairs. </a:t>
            </a:r>
          </a:p>
        </p:txBody>
      </p:sp>
    </p:spTree>
    <p:extLst>
      <p:ext uri="{BB962C8B-B14F-4D97-AF65-F5344CB8AC3E}">
        <p14:creationId xmlns:p14="http://schemas.microsoft.com/office/powerpoint/2010/main" val="312444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0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08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p:bldP spid="1060871" grpId="0"/>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ChemFun applet</a:t>
            </a:r>
          </a:p>
        </p:txBody>
      </p:sp>
      <p:sp>
        <p:nvSpPr>
          <p:cNvPr id="1064963" name="Text Box 3"/>
          <p:cNvSpPr txBox="1">
            <a:spLocks noChangeArrowheads="1"/>
          </p:cNvSpPr>
          <p:nvPr/>
        </p:nvSpPr>
        <p:spPr bwMode="auto">
          <a:xfrm>
            <a:off x="324917" y="1823334"/>
            <a:ext cx="928171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Java applet </a:t>
            </a:r>
            <a:r>
              <a:rPr lang="en-US" dirty="0">
                <a:solidFill>
                  <a:schemeClr val="hlink"/>
                </a:solidFill>
                <a:latin typeface="Times New Roman" charset="0"/>
              </a:rPr>
              <a:t>ChemFun</a:t>
            </a:r>
            <a:r>
              <a:rPr lang="en-US" dirty="0">
                <a:latin typeface="Times New Roman" charset="0"/>
              </a:rPr>
              <a:t> allows its user to create an in-memory database of chemical elements and search for an element. The applet has 5 inputs listed after the next slide with their possible values.  </a:t>
            </a:r>
          </a:p>
        </p:txBody>
      </p:sp>
      <p:sp>
        <p:nvSpPr>
          <p:cNvPr id="1064967" name="Text Box 7"/>
          <p:cNvSpPr txBox="1">
            <a:spLocks noChangeArrowheads="1"/>
          </p:cNvSpPr>
          <p:nvPr/>
        </p:nvSpPr>
        <p:spPr bwMode="auto">
          <a:xfrm>
            <a:off x="324917" y="3969635"/>
            <a:ext cx="928171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refer to the inputs as </a:t>
            </a:r>
            <a:r>
              <a:rPr lang="en-US" dirty="0">
                <a:solidFill>
                  <a:schemeClr val="hlink"/>
                </a:solidFill>
                <a:latin typeface="Times New Roman" charset="0"/>
              </a:rPr>
              <a:t>factors</a:t>
            </a:r>
            <a:r>
              <a:rPr lang="en-US" dirty="0">
                <a:latin typeface="Times New Roman" charset="0"/>
              </a:rPr>
              <a:t>. For simplicity we assume that each input has exactly two possible values.</a:t>
            </a:r>
          </a:p>
        </p:txBody>
      </p:sp>
    </p:spTree>
    <p:extLst>
      <p:ext uri="{BB962C8B-B14F-4D97-AF65-F5344CB8AC3E}">
        <p14:creationId xmlns:p14="http://schemas.microsoft.com/office/powerpoint/2010/main" val="680556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3" grpId="0"/>
      <p:bldP spid="1064967" grpId="0"/>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ChemFun applet</a:t>
            </a:r>
            <a:endParaRPr lang="en-US" sz="3600" dirty="0">
              <a:latin typeface="Arial" charset="0"/>
              <a:ea typeface="ＭＳ Ｐゴシック" charset="0"/>
              <a:cs typeface="ＭＳ Ｐゴシック" charset="0"/>
            </a:endParaRPr>
          </a:p>
        </p:txBody>
      </p:sp>
      <p:pic>
        <p:nvPicPr>
          <p:cNvPr id="132100" name="Picture 5" descr="chemFun-app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268760"/>
            <a:ext cx="7027069"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5603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3200">
                <a:latin typeface="Tahoma" charset="0"/>
              </a:rPr>
              <a:t>Oracle: Programs</a:t>
            </a:r>
            <a:endParaRPr lang="en-US">
              <a:latin typeface="Tahoma" charset="0"/>
            </a:endParaRPr>
          </a:p>
        </p:txBody>
      </p:sp>
      <p:sp>
        <p:nvSpPr>
          <p:cNvPr id="100355" name="Text Box 4"/>
          <p:cNvSpPr txBox="1">
            <a:spLocks noChangeArrowheads="1"/>
          </p:cNvSpPr>
          <p:nvPr/>
        </p:nvSpPr>
        <p:spPr bwMode="auto">
          <a:xfrm>
            <a:off x="632520" y="1772816"/>
            <a:ext cx="825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Oracles can also be programs designed to check the behavior of other programs. </a:t>
            </a:r>
          </a:p>
        </p:txBody>
      </p:sp>
      <p:sp>
        <p:nvSpPr>
          <p:cNvPr id="100356" name="Text Box 5"/>
          <p:cNvSpPr txBox="1">
            <a:spLocks noChangeArrowheads="1"/>
          </p:cNvSpPr>
          <p:nvPr/>
        </p:nvSpPr>
        <p:spPr bwMode="auto">
          <a:xfrm>
            <a:off x="632521" y="3080916"/>
            <a:ext cx="683592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For example, one might use a matrix multiplication program</a:t>
            </a:r>
          </a:p>
          <a:p>
            <a:r>
              <a:rPr lang="en-US">
                <a:latin typeface="Times New Roman" charset="0"/>
              </a:rPr>
              <a:t>to check if a matrix inversion program has produced the correct</a:t>
            </a:r>
          </a:p>
          <a:p>
            <a:r>
              <a:rPr lang="en-US">
                <a:latin typeface="Times New Roman" charset="0"/>
              </a:rPr>
              <a:t>output. In this case, the matrix inversion program inverts a given</a:t>
            </a:r>
          </a:p>
          <a:p>
            <a:r>
              <a:rPr lang="en-US">
                <a:latin typeface="Times New Roman" charset="0"/>
              </a:rPr>
              <a:t>matrix A and generates B as the output matrix.</a:t>
            </a:r>
            <a:endParaRPr lang="en-US"/>
          </a:p>
        </p:txBody>
      </p:sp>
    </p:spTree>
    <p:extLst>
      <p:ext uri="{BB962C8B-B14F-4D97-AF65-F5344CB8AC3E}">
        <p14:creationId xmlns:p14="http://schemas.microsoft.com/office/powerpoint/2010/main" val="2832290140"/>
      </p:ext>
    </p:extLst>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Example: ChemFun applet: Factor identification</a:t>
            </a:r>
            <a:endParaRPr lang="en-US" sz="3600" dirty="0">
              <a:latin typeface="Arial" charset="0"/>
              <a:ea typeface="ＭＳ Ｐゴシック" charset="0"/>
              <a:cs typeface="ＭＳ Ｐゴシック" charset="0"/>
            </a:endParaRPr>
          </a:p>
        </p:txBody>
      </p:sp>
      <p:pic>
        <p:nvPicPr>
          <p:cNvPr id="134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00" y="2152790"/>
            <a:ext cx="8016039"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45426547"/>
      </p:ext>
    </p:extLst>
  </p:cSld>
  <p:clrMapOvr>
    <a:masterClrMapping/>
  </p:clrMapOvr>
  <p:timing>
    <p:tnLst>
      <p:par>
        <p:cTn xmlns:p14="http://schemas.microsoft.com/office/powerpoint/2010/mai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Input/Output</a:t>
            </a:r>
            <a:endParaRPr lang="en-US" sz="3600" dirty="0">
              <a:latin typeface="Arial" charset="0"/>
              <a:ea typeface="ＭＳ Ｐゴシック" charset="0"/>
              <a:cs typeface="ＭＳ Ｐゴシック" charset="0"/>
            </a:endParaRPr>
          </a:p>
        </p:txBody>
      </p:sp>
      <p:sp>
        <p:nvSpPr>
          <p:cNvPr id="136196" name="Text Box 4"/>
          <p:cNvSpPr txBox="1">
            <a:spLocks noChangeArrowheads="1"/>
          </p:cNvSpPr>
          <p:nvPr/>
        </p:nvSpPr>
        <p:spPr bwMode="auto">
          <a:xfrm>
            <a:off x="725752" y="2290764"/>
            <a:ext cx="202448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Input</a:t>
            </a:r>
            <a:r>
              <a:rPr lang="en-US" dirty="0">
                <a:latin typeface="Times New Roman"/>
                <a:cs typeface="Times New Roman"/>
              </a:rPr>
              <a:t>: n=5 factors</a:t>
            </a:r>
          </a:p>
        </p:txBody>
      </p:sp>
      <p:sp>
        <p:nvSpPr>
          <p:cNvPr id="136197" name="Text Box 5"/>
          <p:cNvSpPr txBox="1">
            <a:spLocks noChangeArrowheads="1"/>
          </p:cNvSpPr>
          <p:nvPr/>
        </p:nvSpPr>
        <p:spPr bwMode="auto">
          <a:xfrm>
            <a:off x="725753" y="3071814"/>
            <a:ext cx="679489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Output</a:t>
            </a:r>
            <a:r>
              <a:rPr lang="en-US" dirty="0">
                <a:latin typeface="Times New Roman"/>
                <a:cs typeface="Times New Roman"/>
              </a:rPr>
              <a:t>: A set of factor combinations such that all pairs of input values are covered.</a:t>
            </a:r>
          </a:p>
        </p:txBody>
      </p:sp>
    </p:spTree>
    <p:extLst>
      <p:ext uri="{BB962C8B-B14F-4D97-AF65-F5344CB8AC3E}">
        <p14:creationId xmlns:p14="http://schemas.microsoft.com/office/powerpoint/2010/main" val="3501063509"/>
      </p:ext>
    </p:extLst>
  </p:cSld>
  <p:clrMapOvr>
    <a:masterClrMapping/>
  </p:clrMapOvr>
  <p:timing>
    <p:tnLst>
      <p:par>
        <p:cTn xmlns:p14="http://schemas.microsoft.com/office/powerpoint/2010/mai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Step 1</a:t>
            </a:r>
            <a:endParaRPr lang="en-US" sz="3600" dirty="0">
              <a:latin typeface="Arial" charset="0"/>
              <a:ea typeface="ＭＳ Ｐゴシック" charset="0"/>
              <a:cs typeface="ＭＳ Ｐゴシック" charset="0"/>
            </a:endParaRPr>
          </a:p>
        </p:txBody>
      </p:sp>
      <p:sp>
        <p:nvSpPr>
          <p:cNvPr id="1073155" name="Text Box 3"/>
          <p:cNvSpPr txBox="1">
            <a:spLocks noChangeArrowheads="1"/>
          </p:cNvSpPr>
          <p:nvPr/>
        </p:nvSpPr>
        <p:spPr bwMode="auto">
          <a:xfrm>
            <a:off x="577850" y="1722725"/>
            <a:ext cx="893603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Compute the </a:t>
            </a:r>
            <a:r>
              <a:rPr lang="en-US" dirty="0">
                <a:solidFill>
                  <a:schemeClr val="hlink"/>
                </a:solidFill>
                <a:latin typeface="Times New Roman" charset="0"/>
              </a:rPr>
              <a:t>smallest</a:t>
            </a:r>
            <a:r>
              <a:rPr lang="en-US" dirty="0">
                <a:latin typeface="Times New Roman" charset="0"/>
              </a:rPr>
              <a:t> integer k such that n</a:t>
            </a:r>
            <a:r>
              <a:rPr lang="en-US" dirty="0">
                <a:latin typeface="Times New Roman" charset="0"/>
                <a:sym typeface="Symbol" charset="0"/>
              </a:rPr>
              <a:t></a:t>
            </a:r>
            <a:r>
              <a:rPr lang="en-US" dirty="0">
                <a:latin typeface="Times New Roman" charset="0"/>
              </a:rPr>
              <a:t> |S</a:t>
            </a:r>
            <a:r>
              <a:rPr lang="en-US" baseline="-25000" dirty="0">
                <a:latin typeface="Times New Roman" charset="0"/>
              </a:rPr>
              <a:t>2k-1</a:t>
            </a:r>
            <a:r>
              <a:rPr lang="en-US" dirty="0">
                <a:latin typeface="Times New Roman" charset="0"/>
              </a:rPr>
              <a:t>|</a:t>
            </a:r>
          </a:p>
        </p:txBody>
      </p:sp>
      <p:sp>
        <p:nvSpPr>
          <p:cNvPr id="1073156" name="Text Box 4"/>
          <p:cNvSpPr txBox="1">
            <a:spLocks noChangeArrowheads="1"/>
          </p:cNvSpPr>
          <p:nvPr/>
        </p:nvSpPr>
        <p:spPr bwMode="auto">
          <a:xfrm>
            <a:off x="577850" y="4440526"/>
            <a:ext cx="864883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k=3 we </a:t>
            </a:r>
            <a:r>
              <a:rPr lang="en-US" dirty="0" smtClean="0">
                <a:latin typeface="Times New Roman" charset="0"/>
              </a:rPr>
              <a:t>have S</a:t>
            </a:r>
            <a:r>
              <a:rPr lang="en-US" baseline="-25000" dirty="0" smtClean="0">
                <a:latin typeface="Times New Roman" charset="0"/>
              </a:rPr>
              <a:t>5</a:t>
            </a:r>
            <a:r>
              <a:rPr lang="en-US" dirty="0">
                <a:latin typeface="Times New Roman" charset="0"/>
              </a:rPr>
              <a:t>= 10 and for k=2, S</a:t>
            </a:r>
            <a:r>
              <a:rPr lang="en-US" baseline="-25000" dirty="0">
                <a:latin typeface="Times New Roman" charset="0"/>
              </a:rPr>
              <a:t>3</a:t>
            </a:r>
            <a:r>
              <a:rPr lang="en-US" dirty="0">
                <a:latin typeface="Times New Roman" charset="0"/>
              </a:rPr>
              <a:t>= 3. Hence the desired integer k=3.</a:t>
            </a:r>
          </a:p>
        </p:txBody>
      </p:sp>
      <p:sp>
        <p:nvSpPr>
          <p:cNvPr id="1073157" name="Text Box 5"/>
          <p:cNvSpPr txBox="1">
            <a:spLocks noChangeArrowheads="1"/>
          </p:cNvSpPr>
          <p:nvPr/>
        </p:nvSpPr>
        <p:spPr bwMode="auto">
          <a:xfrm>
            <a:off x="577850" y="2602200"/>
            <a:ext cx="893603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a:t>
            </a:r>
            <a:r>
              <a:rPr lang="en-US" baseline="-25000" dirty="0">
                <a:latin typeface="Times New Roman" charset="0"/>
              </a:rPr>
              <a:t>2k-1</a:t>
            </a:r>
            <a:r>
              <a:rPr lang="en-US" dirty="0">
                <a:latin typeface="Times New Roman" charset="0"/>
              </a:rPr>
              <a:t>: Set of all binary strings of length 2k-1, k&gt;0.</a:t>
            </a:r>
            <a:endParaRPr lang="en-US" baseline="-25000" dirty="0">
              <a:latin typeface="Times New Roman" charset="0"/>
            </a:endParaRPr>
          </a:p>
        </p:txBody>
      </p:sp>
      <p:grpSp>
        <p:nvGrpSpPr>
          <p:cNvPr id="2" name="Group 10"/>
          <p:cNvGrpSpPr>
            <a:grpSpLocks/>
          </p:cNvGrpSpPr>
          <p:nvPr/>
        </p:nvGrpSpPr>
        <p:grpSpPr bwMode="auto">
          <a:xfrm>
            <a:off x="2321719" y="3483263"/>
            <a:ext cx="4922044" cy="533400"/>
            <a:chOff x="1350" y="2521"/>
            <a:chExt cx="2862" cy="336"/>
          </a:xfrm>
        </p:grpSpPr>
        <p:grpSp>
          <p:nvGrpSpPr>
            <p:cNvPr id="138248" name="Group 8"/>
            <p:cNvGrpSpPr>
              <a:grpSpLocks/>
            </p:cNvGrpSpPr>
            <p:nvPr/>
          </p:nvGrpSpPr>
          <p:grpSpPr bwMode="auto">
            <a:xfrm>
              <a:off x="1350" y="2521"/>
              <a:ext cx="1152" cy="336"/>
              <a:chOff x="486" y="2909"/>
              <a:chExt cx="1152" cy="336"/>
            </a:xfrm>
          </p:grpSpPr>
          <p:pic>
            <p:nvPicPr>
              <p:cNvPr id="1382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 y="2909"/>
                <a:ext cx="5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8251" name="Text Box 7"/>
              <p:cNvSpPr txBox="1">
                <a:spLocks noChangeArrowheads="1"/>
              </p:cNvSpPr>
              <p:nvPr/>
            </p:nvSpPr>
            <p:spPr bwMode="auto">
              <a:xfrm>
                <a:off x="486" y="2933"/>
                <a:ext cx="6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S</a:t>
                </a:r>
                <a:r>
                  <a:rPr lang="en-US" baseline="-25000" dirty="0">
                    <a:latin typeface="Times New Roman" charset="0"/>
                  </a:rPr>
                  <a:t>2k-1</a:t>
                </a:r>
                <a:r>
                  <a:rPr lang="en-US" dirty="0">
                    <a:latin typeface="Times New Roman" charset="0"/>
                  </a:rPr>
                  <a:t>=</a:t>
                </a:r>
                <a:endParaRPr lang="en-US" baseline="-25000" dirty="0">
                  <a:latin typeface="Times New Roman" charset="0"/>
                </a:endParaRPr>
              </a:p>
            </p:txBody>
          </p:sp>
        </p:grpSp>
        <p:pic>
          <p:nvPicPr>
            <p:cNvPr id="138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 y="2529"/>
              <a:ext cx="106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16513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3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31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3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5" grpId="0"/>
      <p:bldP spid="1073156" grpId="0"/>
      <p:bldP spid="1073157" grpId="0"/>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Step 2</a:t>
            </a:r>
            <a:endParaRPr lang="en-US" sz="3600" dirty="0">
              <a:latin typeface="Arial" charset="0"/>
              <a:ea typeface="ＭＳ Ｐゴシック" charset="0"/>
              <a:cs typeface="ＭＳ Ｐゴシック" charset="0"/>
            </a:endParaRPr>
          </a:p>
        </p:txBody>
      </p:sp>
      <p:sp>
        <p:nvSpPr>
          <p:cNvPr id="1075203" name="Text Box 3"/>
          <p:cNvSpPr txBox="1">
            <a:spLocks noChangeArrowheads="1"/>
          </p:cNvSpPr>
          <p:nvPr/>
        </p:nvSpPr>
        <p:spPr bwMode="auto">
          <a:xfrm>
            <a:off x="560512" y="1628800"/>
            <a:ext cx="89360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Select any subset of n strings from S</a:t>
            </a:r>
            <a:r>
              <a:rPr lang="en-US" baseline="-25000" dirty="0">
                <a:latin typeface="Times New Roman" charset="0"/>
              </a:rPr>
              <a:t>2k-1</a:t>
            </a:r>
            <a:r>
              <a:rPr lang="en-US" dirty="0">
                <a:latin typeface="Times New Roman" charset="0"/>
              </a:rPr>
              <a:t>.  We have, k=3 and we have the following strings in the set S</a:t>
            </a:r>
            <a:r>
              <a:rPr lang="en-US" baseline="-25000" dirty="0">
                <a:latin typeface="Times New Roman" charset="0"/>
              </a:rPr>
              <a:t>5</a:t>
            </a:r>
            <a:r>
              <a:rPr lang="en-US" dirty="0">
                <a:latin typeface="Times New Roman" charset="0"/>
              </a:rPr>
              <a:t>.</a:t>
            </a:r>
            <a:endParaRPr lang="en-US" baseline="-25000" dirty="0">
              <a:latin typeface="Times New Roman" charset="0"/>
            </a:endParaRPr>
          </a:p>
        </p:txBody>
      </p:sp>
      <p:pic>
        <p:nvPicPr>
          <p:cNvPr id="10752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 y="2898775"/>
            <a:ext cx="30956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0752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685" y="4010025"/>
            <a:ext cx="30956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75213" name="Text Box 13"/>
          <p:cNvSpPr txBox="1">
            <a:spLocks noChangeArrowheads="1"/>
          </p:cNvSpPr>
          <p:nvPr/>
        </p:nvSpPr>
        <p:spPr bwMode="auto">
          <a:xfrm>
            <a:off x="5862631" y="2627337"/>
            <a:ext cx="323492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select  first five of the 10 strings in S</a:t>
            </a:r>
            <a:r>
              <a:rPr lang="en-US" baseline="-25000" dirty="0">
                <a:latin typeface="Times New Roman" charset="0"/>
              </a:rPr>
              <a:t>5</a:t>
            </a:r>
            <a:r>
              <a:rPr lang="en-US" dirty="0">
                <a:latin typeface="Times New Roman" charset="0"/>
              </a:rPr>
              <a:t>. </a:t>
            </a:r>
          </a:p>
        </p:txBody>
      </p:sp>
    </p:spTree>
    <p:extLst>
      <p:ext uri="{BB962C8B-B14F-4D97-AF65-F5344CB8AC3E}">
        <p14:creationId xmlns:p14="http://schemas.microsoft.com/office/powerpoint/2010/main" val="5943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5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3" grpId="0"/>
      <p:bldP spid="1075213"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Step 3</a:t>
            </a:r>
            <a:endParaRPr lang="en-US" sz="3600" dirty="0">
              <a:latin typeface="Arial" charset="0"/>
              <a:ea typeface="ＭＳ Ｐゴシック" charset="0"/>
              <a:cs typeface="ＭＳ Ｐゴシック" charset="0"/>
            </a:endParaRPr>
          </a:p>
        </p:txBody>
      </p:sp>
      <p:sp>
        <p:nvSpPr>
          <p:cNvPr id="1077251" name="Text Box 3"/>
          <p:cNvSpPr txBox="1">
            <a:spLocks noChangeArrowheads="1"/>
          </p:cNvSpPr>
          <p:nvPr/>
        </p:nvSpPr>
        <p:spPr bwMode="auto">
          <a:xfrm>
            <a:off x="577850" y="2014539"/>
            <a:ext cx="893603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Append  0's to the end of each selected string. This will increase the size of each string from 2k-1 to 2k.</a:t>
            </a:r>
          </a:p>
        </p:txBody>
      </p:sp>
      <p:grpSp>
        <p:nvGrpSpPr>
          <p:cNvPr id="2" name="Group 11"/>
          <p:cNvGrpSpPr>
            <a:grpSpLocks/>
          </p:cNvGrpSpPr>
          <p:nvPr/>
        </p:nvGrpSpPr>
        <p:grpSpPr bwMode="auto">
          <a:xfrm>
            <a:off x="340519" y="3317875"/>
            <a:ext cx="8186208" cy="2052638"/>
            <a:chOff x="198" y="2090"/>
            <a:chExt cx="4760" cy="1293"/>
          </a:xfrm>
        </p:grpSpPr>
        <p:grpSp>
          <p:nvGrpSpPr>
            <p:cNvPr id="142342" name="Group 9"/>
            <p:cNvGrpSpPr>
              <a:grpSpLocks/>
            </p:cNvGrpSpPr>
            <p:nvPr/>
          </p:nvGrpSpPr>
          <p:grpSpPr bwMode="auto">
            <a:xfrm>
              <a:off x="198" y="2090"/>
              <a:ext cx="4760" cy="1248"/>
              <a:chOff x="198" y="2090"/>
              <a:chExt cx="4760" cy="1248"/>
            </a:xfrm>
          </p:grpSpPr>
          <p:pic>
            <p:nvPicPr>
              <p:cNvPr id="1423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 y="2098"/>
                <a:ext cx="1800"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423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 y="2090"/>
                <a:ext cx="193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2346" name="Line 8"/>
              <p:cNvSpPr>
                <a:spLocks noChangeShapeType="1"/>
              </p:cNvSpPr>
              <p:nvPr/>
            </p:nvSpPr>
            <p:spPr bwMode="auto">
              <a:xfrm>
                <a:off x="2261" y="2714"/>
                <a:ext cx="576"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42343" name="Rectangle 10"/>
            <p:cNvSpPr>
              <a:spLocks noChangeArrowheads="1"/>
            </p:cNvSpPr>
            <p:nvPr/>
          </p:nvSpPr>
          <p:spPr bwMode="auto">
            <a:xfrm>
              <a:off x="4660" y="2092"/>
              <a:ext cx="288" cy="12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Tree>
    <p:extLst>
      <p:ext uri="{BB962C8B-B14F-4D97-AF65-F5344CB8AC3E}">
        <p14:creationId xmlns:p14="http://schemas.microsoft.com/office/powerpoint/2010/main" val="55883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a:xfrm>
            <a:off x="8581" y="242888"/>
            <a:ext cx="9906000" cy="614362"/>
          </a:xfrm>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Step 4</a:t>
            </a:r>
            <a:endParaRPr lang="en-US" sz="3600" dirty="0">
              <a:latin typeface="Arial" charset="0"/>
              <a:ea typeface="ＭＳ Ｐゴシック" charset="0"/>
              <a:cs typeface="ＭＳ Ｐゴシック" charset="0"/>
            </a:endParaRPr>
          </a:p>
        </p:txBody>
      </p:sp>
      <p:sp>
        <p:nvSpPr>
          <p:cNvPr id="144388" name="Text Box 3"/>
          <p:cNvSpPr txBox="1">
            <a:spLocks noChangeArrowheads="1"/>
          </p:cNvSpPr>
          <p:nvPr/>
        </p:nvSpPr>
        <p:spPr bwMode="auto">
          <a:xfrm>
            <a:off x="560512" y="1700808"/>
            <a:ext cx="89360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Each combination is of the kind (X</a:t>
            </a:r>
            <a:r>
              <a:rPr lang="en-US" baseline="-25000" dirty="0">
                <a:latin typeface="Times New Roman" charset="0"/>
              </a:rPr>
              <a:t>1</a:t>
            </a:r>
            <a:r>
              <a:rPr lang="en-US" dirty="0">
                <a:latin typeface="Times New Roman" charset="0"/>
              </a:rPr>
              <a:t>, X</a:t>
            </a:r>
            <a:r>
              <a:rPr lang="en-US" baseline="-25000" dirty="0">
                <a:latin typeface="Times New Roman" charset="0"/>
              </a:rPr>
              <a:t>2</a:t>
            </a:r>
            <a:r>
              <a:rPr lang="en-US" dirty="0">
                <a:latin typeface="Times New Roman" charset="0"/>
              </a:rPr>
              <a:t>,…, X</a:t>
            </a:r>
            <a:r>
              <a:rPr lang="en-US" baseline="-25000" dirty="0">
                <a:latin typeface="Times New Roman" charset="0"/>
              </a:rPr>
              <a:t>n</a:t>
            </a:r>
            <a:r>
              <a:rPr lang="en-US" dirty="0">
                <a:latin typeface="Times New Roman" charset="0"/>
              </a:rPr>
              <a:t>), where the value of each variable  is selected depending on whether the bit in column i, 1</a:t>
            </a:r>
            <a:r>
              <a:rPr lang="en-US" dirty="0">
                <a:latin typeface="Times New Roman" charset="0"/>
                <a:sym typeface="Symbol" charset="0"/>
              </a:rPr>
              <a:t></a:t>
            </a:r>
            <a:r>
              <a:rPr lang="en-US" dirty="0">
                <a:latin typeface="Times New Roman" charset="0"/>
              </a:rPr>
              <a:t> i </a:t>
            </a:r>
            <a:r>
              <a:rPr lang="en-US" dirty="0">
                <a:latin typeface="Times New Roman" charset="0"/>
                <a:sym typeface="Symbol" charset="0"/>
              </a:rPr>
              <a:t></a:t>
            </a:r>
            <a:r>
              <a:rPr lang="en-US" dirty="0">
                <a:latin typeface="Times New Roman" charset="0"/>
              </a:rPr>
              <a:t> n, is a 0 or a 1.</a:t>
            </a:r>
          </a:p>
        </p:txBody>
      </p:sp>
      <p:pic>
        <p:nvPicPr>
          <p:cNvPr id="1079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308" y="3342283"/>
            <a:ext cx="332951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59518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9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Step 4 (contd.)</a:t>
            </a:r>
            <a:endParaRPr lang="en-US" sz="3600" dirty="0">
              <a:latin typeface="Arial" charset="0"/>
              <a:ea typeface="ＭＳ Ｐゴシック" charset="0"/>
              <a:cs typeface="ＭＳ Ｐゴシック" charset="0"/>
            </a:endParaRPr>
          </a:p>
        </p:txBody>
      </p:sp>
      <p:sp>
        <p:nvSpPr>
          <p:cNvPr id="146436" name="Text Box 3"/>
          <p:cNvSpPr txBox="1">
            <a:spLocks noChangeArrowheads="1"/>
          </p:cNvSpPr>
          <p:nvPr/>
        </p:nvSpPr>
        <p:spPr bwMode="auto">
          <a:xfrm>
            <a:off x="560512" y="1412776"/>
            <a:ext cx="89360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following factor combinations by replacing the 0s and 1s in each column by the corresponding values of each factor. </a:t>
            </a:r>
          </a:p>
        </p:txBody>
      </p:sp>
      <p:grpSp>
        <p:nvGrpSpPr>
          <p:cNvPr id="2" name="Group 9"/>
          <p:cNvGrpSpPr>
            <a:grpSpLocks/>
          </p:cNvGrpSpPr>
          <p:nvPr/>
        </p:nvGrpSpPr>
        <p:grpSpPr bwMode="auto">
          <a:xfrm>
            <a:off x="423069" y="2564904"/>
            <a:ext cx="9369425" cy="3532188"/>
            <a:chOff x="246" y="1812"/>
            <a:chExt cx="5448" cy="2225"/>
          </a:xfrm>
        </p:grpSpPr>
        <p:pic>
          <p:nvPicPr>
            <p:cNvPr id="1464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 y="2701"/>
              <a:ext cx="544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464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 y="1812"/>
              <a:ext cx="1498"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3" name="Group 10"/>
          <p:cNvGrpSpPr>
            <a:grpSpLocks/>
          </p:cNvGrpSpPr>
          <p:nvPr/>
        </p:nvGrpSpPr>
        <p:grpSpPr bwMode="auto">
          <a:xfrm>
            <a:off x="2660519" y="2620468"/>
            <a:ext cx="6070865" cy="1843087"/>
            <a:chOff x="1547" y="1847"/>
            <a:chExt cx="3530" cy="1161"/>
          </a:xfrm>
        </p:grpSpPr>
        <p:sp>
          <p:nvSpPr>
            <p:cNvPr id="146439" name="Freeform 7"/>
            <p:cNvSpPr>
              <a:spLocks/>
            </p:cNvSpPr>
            <p:nvPr/>
          </p:nvSpPr>
          <p:spPr bwMode="auto">
            <a:xfrm>
              <a:off x="1813" y="1847"/>
              <a:ext cx="3264" cy="1150"/>
            </a:xfrm>
            <a:custGeom>
              <a:avLst/>
              <a:gdLst>
                <a:gd name="T0" fmla="*/ 0 w 3264"/>
                <a:gd name="T1" fmla="*/ 201 h 1150"/>
                <a:gd name="T2" fmla="*/ 1344 w 3264"/>
                <a:gd name="T3" fmla="*/ 158 h 1150"/>
                <a:gd name="T4" fmla="*/ 3264 w 3264"/>
                <a:gd name="T5" fmla="*/ 1150 h 1150"/>
                <a:gd name="T6" fmla="*/ 0 60000 65536"/>
                <a:gd name="T7" fmla="*/ 0 60000 65536"/>
                <a:gd name="T8" fmla="*/ 0 60000 65536"/>
                <a:gd name="T9" fmla="*/ 0 w 3264"/>
                <a:gd name="T10" fmla="*/ 0 h 1150"/>
                <a:gd name="T11" fmla="*/ 3264 w 3264"/>
                <a:gd name="T12" fmla="*/ 1150 h 1150"/>
              </a:gdLst>
              <a:ahLst/>
              <a:cxnLst>
                <a:cxn ang="T6">
                  <a:pos x="T0" y="T1"/>
                </a:cxn>
                <a:cxn ang="T7">
                  <a:pos x="T2" y="T3"/>
                </a:cxn>
                <a:cxn ang="T8">
                  <a:pos x="T4" y="T5"/>
                </a:cxn>
              </a:cxnLst>
              <a:rect l="T9" t="T10" r="T11" b="T12"/>
              <a:pathLst>
                <a:path w="3264" h="1150">
                  <a:moveTo>
                    <a:pt x="0" y="201"/>
                  </a:moveTo>
                  <a:cubicBezTo>
                    <a:pt x="400" y="100"/>
                    <a:pt x="800" y="0"/>
                    <a:pt x="1344" y="158"/>
                  </a:cubicBezTo>
                  <a:cubicBezTo>
                    <a:pt x="1888" y="316"/>
                    <a:pt x="2576" y="733"/>
                    <a:pt x="3264" y="1150"/>
                  </a:cubicBezTo>
                </a:path>
              </a:pathLst>
            </a:custGeom>
            <a:noFill/>
            <a:ln w="25400">
              <a:solidFill>
                <a:schemeClr val="hlink"/>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6440" name="Freeform 8"/>
            <p:cNvSpPr>
              <a:spLocks/>
            </p:cNvSpPr>
            <p:nvPr/>
          </p:nvSpPr>
          <p:spPr bwMode="auto">
            <a:xfrm>
              <a:off x="1547" y="2040"/>
              <a:ext cx="2645" cy="968"/>
            </a:xfrm>
            <a:custGeom>
              <a:avLst/>
              <a:gdLst>
                <a:gd name="T0" fmla="*/ 0 w 2645"/>
                <a:gd name="T1" fmla="*/ 29 h 968"/>
                <a:gd name="T2" fmla="*/ 1226 w 2645"/>
                <a:gd name="T3" fmla="*/ 157 h 968"/>
                <a:gd name="T4" fmla="*/ 2645 w 2645"/>
                <a:gd name="T5" fmla="*/ 968 h 968"/>
                <a:gd name="T6" fmla="*/ 0 60000 65536"/>
                <a:gd name="T7" fmla="*/ 0 60000 65536"/>
                <a:gd name="T8" fmla="*/ 0 60000 65536"/>
                <a:gd name="T9" fmla="*/ 0 w 2645"/>
                <a:gd name="T10" fmla="*/ 0 h 968"/>
                <a:gd name="T11" fmla="*/ 2645 w 2645"/>
                <a:gd name="T12" fmla="*/ 968 h 968"/>
              </a:gdLst>
              <a:ahLst/>
              <a:cxnLst>
                <a:cxn ang="T6">
                  <a:pos x="T0" y="T1"/>
                </a:cxn>
                <a:cxn ang="T7">
                  <a:pos x="T2" y="T3"/>
                </a:cxn>
                <a:cxn ang="T8">
                  <a:pos x="T4" y="T5"/>
                </a:cxn>
              </a:cxnLst>
              <a:rect l="T9" t="T10" r="T11" b="T12"/>
              <a:pathLst>
                <a:path w="2645" h="968">
                  <a:moveTo>
                    <a:pt x="0" y="29"/>
                  </a:moveTo>
                  <a:cubicBezTo>
                    <a:pt x="392" y="14"/>
                    <a:pt x="785" y="0"/>
                    <a:pt x="1226" y="157"/>
                  </a:cubicBezTo>
                  <a:cubicBezTo>
                    <a:pt x="1667" y="314"/>
                    <a:pt x="2156" y="641"/>
                    <a:pt x="2645" y="968"/>
                  </a:cubicBezTo>
                </a:path>
              </a:pathLst>
            </a:custGeom>
            <a:noFill/>
            <a:ln w="25400">
              <a:solidFill>
                <a:schemeClr val="hlink"/>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Tree>
    <p:extLst>
      <p:ext uri="{BB962C8B-B14F-4D97-AF65-F5344CB8AC3E}">
        <p14:creationId xmlns:p14="http://schemas.microsoft.com/office/powerpoint/2010/main" val="40799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tests</a:t>
            </a:r>
            <a:endParaRPr lang="en-US" sz="3600" dirty="0">
              <a:latin typeface="Arial" charset="0"/>
              <a:ea typeface="ＭＳ Ｐゴシック" charset="0"/>
              <a:cs typeface="ＭＳ Ｐゴシック" charset="0"/>
            </a:endParaRPr>
          </a:p>
        </p:txBody>
      </p:sp>
      <p:grpSp>
        <p:nvGrpSpPr>
          <p:cNvPr id="2" name="Group 14"/>
          <p:cNvGrpSpPr>
            <a:grpSpLocks/>
          </p:cNvGrpSpPr>
          <p:nvPr/>
        </p:nvGrpSpPr>
        <p:grpSpPr bwMode="auto">
          <a:xfrm>
            <a:off x="201216" y="2171700"/>
            <a:ext cx="9369425" cy="2128838"/>
            <a:chOff x="117" y="1368"/>
            <a:chExt cx="5448" cy="1341"/>
          </a:xfrm>
        </p:grpSpPr>
        <p:pic>
          <p:nvPicPr>
            <p:cNvPr id="1484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 y="1368"/>
              <a:ext cx="544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8489" name="Rectangle 10"/>
            <p:cNvSpPr>
              <a:spLocks noChangeArrowheads="1"/>
            </p:cNvSpPr>
            <p:nvPr/>
          </p:nvSpPr>
          <p:spPr bwMode="auto">
            <a:xfrm>
              <a:off x="437" y="1387"/>
              <a:ext cx="800" cy="132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3" name="Group 13"/>
          <p:cNvGrpSpPr>
            <a:grpSpLocks/>
          </p:cNvGrpSpPr>
          <p:nvPr/>
        </p:nvGrpSpPr>
        <p:grpSpPr bwMode="auto">
          <a:xfrm>
            <a:off x="667279" y="4368801"/>
            <a:ext cx="7883525" cy="1298575"/>
            <a:chOff x="388" y="2752"/>
            <a:chExt cx="4584" cy="818"/>
          </a:xfrm>
        </p:grpSpPr>
        <p:pic>
          <p:nvPicPr>
            <p:cNvPr id="14848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 y="3138"/>
              <a:ext cx="3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8487" name="Freeform 12"/>
            <p:cNvSpPr>
              <a:spLocks/>
            </p:cNvSpPr>
            <p:nvPr/>
          </p:nvSpPr>
          <p:spPr bwMode="auto">
            <a:xfrm>
              <a:off x="388" y="2752"/>
              <a:ext cx="615" cy="501"/>
            </a:xfrm>
            <a:custGeom>
              <a:avLst/>
              <a:gdLst>
                <a:gd name="T0" fmla="*/ 60 w 615"/>
                <a:gd name="T1" fmla="*/ 0 h 501"/>
                <a:gd name="T2" fmla="*/ 92 w 615"/>
                <a:gd name="T3" fmla="*/ 341 h 501"/>
                <a:gd name="T4" fmla="*/ 615 w 615"/>
                <a:gd name="T5" fmla="*/ 501 h 501"/>
                <a:gd name="T6" fmla="*/ 0 60000 65536"/>
                <a:gd name="T7" fmla="*/ 0 60000 65536"/>
                <a:gd name="T8" fmla="*/ 0 60000 65536"/>
                <a:gd name="T9" fmla="*/ 0 w 615"/>
                <a:gd name="T10" fmla="*/ 0 h 501"/>
                <a:gd name="T11" fmla="*/ 615 w 615"/>
                <a:gd name="T12" fmla="*/ 501 h 501"/>
              </a:gdLst>
              <a:ahLst/>
              <a:cxnLst>
                <a:cxn ang="T6">
                  <a:pos x="T0" y="T1"/>
                </a:cxn>
                <a:cxn ang="T7">
                  <a:pos x="T2" y="T3"/>
                </a:cxn>
                <a:cxn ang="T8">
                  <a:pos x="T4" y="T5"/>
                </a:cxn>
              </a:cxnLst>
              <a:rect l="T9" t="T10" r="T11" b="T12"/>
              <a:pathLst>
                <a:path w="615" h="501">
                  <a:moveTo>
                    <a:pt x="60" y="0"/>
                  </a:moveTo>
                  <a:cubicBezTo>
                    <a:pt x="30" y="129"/>
                    <a:pt x="0" y="258"/>
                    <a:pt x="92" y="341"/>
                  </a:cubicBezTo>
                  <a:cubicBezTo>
                    <a:pt x="184" y="424"/>
                    <a:pt x="399" y="462"/>
                    <a:pt x="615" y="501"/>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Tree>
    <p:extLst>
      <p:ext uri="{BB962C8B-B14F-4D97-AF65-F5344CB8AC3E}">
        <p14:creationId xmlns:p14="http://schemas.microsoft.com/office/powerpoint/2010/main" val="1188422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sz="2800" dirty="0">
                <a:latin typeface="Arial" charset="0"/>
                <a:ea typeface="ＭＳ Ｐゴシック" charset="0"/>
                <a:cs typeface="ＭＳ Ｐゴシック" charset="0"/>
              </a:rPr>
              <a:t>ChemFun applet:  </a:t>
            </a:r>
            <a:r>
              <a:rPr lang="en-US" sz="2800" dirty="0">
                <a:solidFill>
                  <a:schemeClr val="hlink"/>
                </a:solidFill>
                <a:latin typeface="Arial" charset="0"/>
                <a:ea typeface="ＭＳ Ｐゴシック" charset="0"/>
                <a:cs typeface="ＭＳ Ｐゴシック" charset="0"/>
              </a:rPr>
              <a:t>All tests</a:t>
            </a:r>
            <a:endParaRPr lang="en-US" sz="3600" dirty="0">
              <a:latin typeface="Arial" charset="0"/>
              <a:ea typeface="ＭＳ Ｐゴシック" charset="0"/>
              <a:cs typeface="ＭＳ Ｐゴシック" charset="0"/>
            </a:endParaRPr>
          </a:p>
        </p:txBody>
      </p:sp>
      <p:pic>
        <p:nvPicPr>
          <p:cNvPr id="15053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700808"/>
            <a:ext cx="7463896"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0533" name="Text Box 11"/>
          <p:cNvSpPr txBox="1">
            <a:spLocks noChangeArrowheads="1"/>
          </p:cNvSpPr>
          <p:nvPr/>
        </p:nvSpPr>
        <p:spPr bwMode="auto">
          <a:xfrm>
            <a:off x="7386912" y="2407475"/>
            <a:ext cx="2230570" cy="329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Recall that the total number of combinations is 32. Requiring only pairwise coverage reduces the tests to 6.</a:t>
            </a:r>
          </a:p>
        </p:txBody>
      </p:sp>
    </p:spTree>
    <p:extLst>
      <p:ext uri="{BB962C8B-B14F-4D97-AF65-F5344CB8AC3E}">
        <p14:creationId xmlns:p14="http://schemas.microsoft.com/office/powerpoint/2010/main" val="1836637067"/>
      </p:ext>
    </p:extLst>
  </p:cSld>
  <p:clrMapOvr>
    <a:masterClrMapping/>
  </p:clrMapOvr>
  <p:timing>
    <p:tnLst>
      <p:par>
        <p:cTn xmlns:p14="http://schemas.microsoft.com/office/powerpoint/2010/mai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body" idx="4294967295"/>
          </p:nvPr>
        </p:nvSpPr>
        <p:spPr>
          <a:xfrm>
            <a:off x="902374"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6.7. Pairwise </a:t>
            </a:r>
            <a:r>
              <a:rPr lang="en-US" dirty="0">
                <a:solidFill>
                  <a:schemeClr val="folHlink"/>
                </a:solidFill>
                <a:latin typeface="Century Gothic" charset="0"/>
                <a:ea typeface="Osaka" charset="0"/>
                <a:cs typeface="Osaka" charset="0"/>
              </a:rPr>
              <a:t>designs: Multi-valued factors</a:t>
            </a:r>
          </a:p>
        </p:txBody>
      </p:sp>
    </p:spTree>
    <p:extLst>
      <p:ext uri="{BB962C8B-B14F-4D97-AF65-F5344CB8AC3E}">
        <p14:creationId xmlns:p14="http://schemas.microsoft.com/office/powerpoint/2010/main" val="21310663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3200">
                <a:latin typeface="Tahoma" charset="0"/>
              </a:rPr>
              <a:t>Oracle: Construction</a:t>
            </a:r>
            <a:endParaRPr lang="en-US">
              <a:latin typeface="Tahoma" charset="0"/>
            </a:endParaRPr>
          </a:p>
        </p:txBody>
      </p:sp>
      <p:sp>
        <p:nvSpPr>
          <p:cNvPr id="102403" name="Text Box 3"/>
          <p:cNvSpPr txBox="1">
            <a:spLocks noChangeArrowheads="1"/>
          </p:cNvSpPr>
          <p:nvPr/>
        </p:nvSpPr>
        <p:spPr bwMode="auto">
          <a:xfrm>
            <a:off x="803143" y="2270125"/>
            <a:ext cx="832152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Construction of automated oracles, such as the one to check a matrix multiplication program or a sort program, requires the determination of </a:t>
            </a:r>
            <a:r>
              <a:rPr lang="en-US" dirty="0">
                <a:solidFill>
                  <a:schemeClr val="hlink"/>
                </a:solidFill>
                <a:latin typeface="Times New Roman" charset="0"/>
              </a:rPr>
              <a:t>input-output relationship</a:t>
            </a:r>
            <a:r>
              <a:rPr lang="en-US" dirty="0">
                <a:latin typeface="Times New Roman" charset="0"/>
              </a:rPr>
              <a:t>. </a:t>
            </a:r>
          </a:p>
        </p:txBody>
      </p:sp>
      <p:sp>
        <p:nvSpPr>
          <p:cNvPr id="102404" name="Text Box 4"/>
          <p:cNvSpPr txBox="1">
            <a:spLocks noChangeArrowheads="1"/>
          </p:cNvSpPr>
          <p:nvPr/>
        </p:nvSpPr>
        <p:spPr bwMode="auto">
          <a:xfrm>
            <a:off x="848544" y="4005064"/>
            <a:ext cx="753423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general, the construction of automated oracles is </a:t>
            </a:r>
            <a:r>
              <a:rPr lang="en-US" dirty="0" smtClean="0">
                <a:latin typeface="Times New Roman" charset="0"/>
              </a:rPr>
              <a:t>a complex </a:t>
            </a:r>
            <a:r>
              <a:rPr lang="en-US" dirty="0">
                <a:latin typeface="Times New Roman" charset="0"/>
              </a:rPr>
              <a:t>undertaking.</a:t>
            </a:r>
          </a:p>
        </p:txBody>
      </p:sp>
    </p:spTree>
    <p:extLst>
      <p:ext uri="{BB962C8B-B14F-4D97-AF65-F5344CB8AC3E}">
        <p14:creationId xmlns:p14="http://schemas.microsoft.com/office/powerpoint/2010/main" val="3174277811"/>
      </p:ext>
    </p:extLst>
  </p:cSld>
  <p:clrMapOvr>
    <a:masterClrMapping/>
  </p:clrMapOvr>
  <p:timing>
    <p:tnLst>
      <p:par>
        <p:cTn xmlns:p14="http://schemas.microsoft.com/office/powerpoint/2010/mai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Pairwise designs: Multi-valued factors</a:t>
            </a:r>
            <a:endParaRPr lang="en-US" sz="2400" dirty="0">
              <a:solidFill>
                <a:schemeClr val="tx1"/>
              </a:solidFill>
              <a:latin typeface="Tahoma" charset="0"/>
              <a:ea typeface="ＭＳ Ｐゴシック" charset="0"/>
              <a:cs typeface="ＭＳ Ｐゴシック" charset="0"/>
            </a:endParaRPr>
          </a:p>
        </p:txBody>
      </p:sp>
      <p:sp>
        <p:nvSpPr>
          <p:cNvPr id="1089539" name="Text Box 3"/>
          <p:cNvSpPr txBox="1">
            <a:spLocks noChangeArrowheads="1"/>
          </p:cNvSpPr>
          <p:nvPr/>
        </p:nvSpPr>
        <p:spPr bwMode="auto">
          <a:xfrm>
            <a:off x="398992" y="1852620"/>
            <a:ext cx="869354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Next we will learn how to use MOLS to construct test configurations when:</a:t>
            </a:r>
          </a:p>
        </p:txBody>
      </p:sp>
      <p:sp>
        <p:nvSpPr>
          <p:cNvPr id="1089540" name="Text Box 4"/>
          <p:cNvSpPr txBox="1">
            <a:spLocks noChangeArrowheads="1"/>
          </p:cNvSpPr>
          <p:nvPr/>
        </p:nvSpPr>
        <p:spPr bwMode="auto">
          <a:xfrm>
            <a:off x="720593" y="3006731"/>
            <a:ext cx="869354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The number of factors is two or more,</a:t>
            </a:r>
          </a:p>
        </p:txBody>
      </p:sp>
      <p:sp>
        <p:nvSpPr>
          <p:cNvPr id="1089541" name="Text Box 5"/>
          <p:cNvSpPr txBox="1">
            <a:spLocks noChangeArrowheads="1"/>
          </p:cNvSpPr>
          <p:nvPr/>
        </p:nvSpPr>
        <p:spPr bwMode="auto">
          <a:xfrm>
            <a:off x="720593" y="3771906"/>
            <a:ext cx="869354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The number of levels for each factor is more than two,</a:t>
            </a:r>
          </a:p>
        </p:txBody>
      </p:sp>
      <p:sp>
        <p:nvSpPr>
          <p:cNvPr id="1089542" name="Text Box 6"/>
          <p:cNvSpPr txBox="1">
            <a:spLocks noChangeArrowheads="1"/>
          </p:cNvSpPr>
          <p:nvPr/>
        </p:nvSpPr>
        <p:spPr bwMode="auto">
          <a:xfrm>
            <a:off x="720593" y="4537081"/>
            <a:ext cx="869354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Char char="•"/>
            </a:pPr>
            <a:r>
              <a:rPr lang="en-US" dirty="0">
                <a:latin typeface="Times New Roman" charset="0"/>
              </a:rPr>
              <a:t>All factors have the same number of levels.</a:t>
            </a:r>
          </a:p>
        </p:txBody>
      </p:sp>
    </p:spTree>
    <p:extLst>
      <p:ext uri="{BB962C8B-B14F-4D97-AF65-F5344CB8AC3E}">
        <p14:creationId xmlns:p14="http://schemas.microsoft.com/office/powerpoint/2010/main" val="3240045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9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95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95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9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p:bldP spid="1089540" grpId="0"/>
      <p:bldP spid="1089541" grpId="0"/>
      <p:bldP spid="1089542" grpId="0"/>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Multi-valued factors: Sample problem</a:t>
            </a:r>
            <a:endParaRPr lang="en-US" sz="2400" dirty="0">
              <a:solidFill>
                <a:schemeClr val="tx1"/>
              </a:solidFill>
              <a:latin typeface="Tahoma" charset="0"/>
              <a:ea typeface="ＭＳ Ｐゴシック" charset="0"/>
              <a:cs typeface="ＭＳ Ｐゴシック" charset="0"/>
            </a:endParaRPr>
          </a:p>
        </p:txBody>
      </p:sp>
      <p:sp>
        <p:nvSpPr>
          <p:cNvPr id="1091587" name="Text Box 3"/>
          <p:cNvSpPr txBox="1">
            <a:spLocks noChangeArrowheads="1"/>
          </p:cNvSpPr>
          <p:nvPr/>
        </p:nvSpPr>
        <p:spPr bwMode="auto">
          <a:xfrm>
            <a:off x="416496" y="1700808"/>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DNA sequencing is a common activity amongst biologists and other researchers. Several genomics facilities are available that allow a DNA sample to be submitted for sequencing. </a:t>
            </a:r>
          </a:p>
        </p:txBody>
      </p:sp>
      <p:sp>
        <p:nvSpPr>
          <p:cNvPr id="156677" name="Text Box 4"/>
          <p:cNvSpPr txBox="1">
            <a:spLocks noChangeArrowheads="1"/>
          </p:cNvSpPr>
          <p:nvPr/>
        </p:nvSpPr>
        <p:spPr bwMode="auto">
          <a:xfrm>
            <a:off x="682758" y="6186488"/>
            <a:ext cx="86935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sz="2400" dirty="0">
                <a:latin typeface="Times New Roman" charset="0"/>
              </a:rPr>
              <a:t>	</a:t>
            </a:r>
          </a:p>
        </p:txBody>
      </p:sp>
      <p:sp>
        <p:nvSpPr>
          <p:cNvPr id="1091591" name="Text Box 7"/>
          <p:cNvSpPr txBox="1">
            <a:spLocks noChangeArrowheads="1"/>
          </p:cNvSpPr>
          <p:nvPr/>
        </p:nvSpPr>
        <p:spPr bwMode="auto">
          <a:xfrm>
            <a:off x="398992" y="3639492"/>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One such facility is offered by The Applied Genomics Technology Center (AGTC)  at the School of Medicine in Wayne State University. </a:t>
            </a:r>
          </a:p>
        </p:txBody>
      </p:sp>
      <p:sp>
        <p:nvSpPr>
          <p:cNvPr id="1091592" name="Text Box 8"/>
          <p:cNvSpPr txBox="1">
            <a:spLocks noChangeArrowheads="1"/>
          </p:cNvSpPr>
          <p:nvPr/>
        </p:nvSpPr>
        <p:spPr bwMode="auto">
          <a:xfrm>
            <a:off x="398992" y="5116513"/>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submission of the sample itself is done using a software application available from AGTC.  We  refer to this software as AGTCS. </a:t>
            </a:r>
          </a:p>
        </p:txBody>
      </p:sp>
    </p:spTree>
    <p:extLst>
      <p:ext uri="{BB962C8B-B14F-4D97-AF65-F5344CB8AC3E}">
        <p14:creationId xmlns:p14="http://schemas.microsoft.com/office/powerpoint/2010/main" val="203781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15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15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1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p:bldP spid="1091591" grpId="0"/>
      <p:bldP spid="1091592"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Sample problem (contd.)</a:t>
            </a:r>
            <a:endParaRPr lang="en-US" sz="2400" dirty="0">
              <a:solidFill>
                <a:schemeClr val="tx1"/>
              </a:solidFill>
              <a:latin typeface="Tahoma" charset="0"/>
              <a:ea typeface="ＭＳ Ｐゴシック" charset="0"/>
              <a:cs typeface="ＭＳ Ｐゴシック" charset="0"/>
            </a:endParaRPr>
          </a:p>
        </p:txBody>
      </p:sp>
      <p:sp>
        <p:nvSpPr>
          <p:cNvPr id="1093635" name="Text Box 3"/>
          <p:cNvSpPr txBox="1">
            <a:spLocks noChangeArrowheads="1"/>
          </p:cNvSpPr>
          <p:nvPr/>
        </p:nvSpPr>
        <p:spPr bwMode="auto">
          <a:xfrm>
            <a:off x="416496" y="1556792"/>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AGTCS   is supposed to work on a </a:t>
            </a:r>
            <a:r>
              <a:rPr lang="en-US" dirty="0">
                <a:solidFill>
                  <a:schemeClr val="hlink"/>
                </a:solidFill>
                <a:latin typeface="Times New Roman" charset="0"/>
              </a:rPr>
              <a:t>variety of platforms</a:t>
            </a:r>
            <a:r>
              <a:rPr lang="en-US" dirty="0">
                <a:latin typeface="Times New Roman" charset="0"/>
              </a:rPr>
              <a:t> that differ in their hardware and software configurations. </a:t>
            </a:r>
            <a:r>
              <a:rPr lang="en-US" dirty="0" smtClean="0">
                <a:latin typeface="Times New Roman" charset="0"/>
              </a:rPr>
              <a:t>Thus, the  </a:t>
            </a:r>
            <a:r>
              <a:rPr lang="en-US" dirty="0">
                <a:solidFill>
                  <a:schemeClr val="hlink"/>
                </a:solidFill>
                <a:latin typeface="Times New Roman" charset="0"/>
              </a:rPr>
              <a:t>hardware platform</a:t>
            </a:r>
            <a:r>
              <a:rPr lang="en-US" dirty="0">
                <a:latin typeface="Times New Roman" charset="0"/>
              </a:rPr>
              <a:t> and the </a:t>
            </a:r>
            <a:r>
              <a:rPr lang="en-US" dirty="0">
                <a:solidFill>
                  <a:schemeClr val="hlink"/>
                </a:solidFill>
                <a:latin typeface="Times New Roman" charset="0"/>
              </a:rPr>
              <a:t>operating system</a:t>
            </a:r>
            <a:r>
              <a:rPr lang="en-US" dirty="0">
                <a:latin typeface="Times New Roman" charset="0"/>
              </a:rPr>
              <a:t> are two factors to be considered while developing a test plan for AGTCS.</a:t>
            </a:r>
          </a:p>
        </p:txBody>
      </p:sp>
      <p:sp>
        <p:nvSpPr>
          <p:cNvPr id="1093637" name="Text Box 5"/>
          <p:cNvSpPr txBox="1">
            <a:spLocks noChangeArrowheads="1"/>
          </p:cNvSpPr>
          <p:nvPr/>
        </p:nvSpPr>
        <p:spPr bwMode="auto">
          <a:xfrm>
            <a:off x="416496" y="3392996"/>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addition, the user of AGTCS, referred to as PI,  must either have a </a:t>
            </a:r>
            <a:r>
              <a:rPr lang="en-US" dirty="0">
                <a:solidFill>
                  <a:schemeClr val="hlink"/>
                </a:solidFill>
                <a:latin typeface="Times New Roman" charset="0"/>
              </a:rPr>
              <a:t>profile</a:t>
            </a:r>
            <a:r>
              <a:rPr lang="en-US" dirty="0">
                <a:latin typeface="Times New Roman" charset="0"/>
              </a:rPr>
              <a:t> already created with AGTCS or create a new one prior to submitting a sample. AGTCS supports only a limited set of browsers. </a:t>
            </a:r>
          </a:p>
        </p:txBody>
      </p:sp>
      <p:sp>
        <p:nvSpPr>
          <p:cNvPr id="1093638" name="Text Box 6"/>
          <p:cNvSpPr txBox="1">
            <a:spLocks noChangeArrowheads="1"/>
          </p:cNvSpPr>
          <p:nvPr/>
        </p:nvSpPr>
        <p:spPr bwMode="auto">
          <a:xfrm>
            <a:off x="344488" y="5229200"/>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simplicity we  consider a total of </a:t>
            </a:r>
            <a:r>
              <a:rPr lang="en-US" dirty="0">
                <a:solidFill>
                  <a:schemeClr val="hlink"/>
                </a:solidFill>
                <a:latin typeface="Times New Roman" charset="0"/>
              </a:rPr>
              <a:t>four </a:t>
            </a:r>
            <a:r>
              <a:rPr lang="en-US" dirty="0">
                <a:latin typeface="Times New Roman" charset="0"/>
              </a:rPr>
              <a:t>factors with their respective levels given next</a:t>
            </a:r>
            <a:r>
              <a:rPr lang="en-US" dirty="0" smtClean="0">
                <a:latin typeface="Times New Roman" charset="0"/>
              </a:rPr>
              <a:t>.</a:t>
            </a:r>
            <a:endParaRPr lang="en-US" dirty="0">
              <a:latin typeface="Times New Roman" charset="0"/>
            </a:endParaRPr>
          </a:p>
        </p:txBody>
      </p:sp>
    </p:spTree>
    <p:extLst>
      <p:ext uri="{BB962C8B-B14F-4D97-AF65-F5344CB8AC3E}">
        <p14:creationId xmlns:p14="http://schemas.microsoft.com/office/powerpoint/2010/main" val="324570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3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3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5" grpId="0"/>
      <p:bldP spid="1093637" grpId="0"/>
      <p:bldP spid="1093638" grpId="0"/>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DNA sequencing: factors and levels</a:t>
            </a:r>
            <a:endParaRPr lang="en-US" sz="2400" dirty="0">
              <a:solidFill>
                <a:schemeClr val="tx1"/>
              </a:solidFill>
              <a:latin typeface="Tahoma" charset="0"/>
              <a:ea typeface="ＭＳ Ｐゴシック" charset="0"/>
              <a:cs typeface="ＭＳ Ｐゴシック" charset="0"/>
            </a:endParaRPr>
          </a:p>
        </p:txBody>
      </p:sp>
      <p:pic>
        <p:nvPicPr>
          <p:cNvPr id="1095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412776"/>
            <a:ext cx="8255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95687" name="Text Box 7"/>
          <p:cNvSpPr txBox="1">
            <a:spLocks noChangeArrowheads="1"/>
          </p:cNvSpPr>
          <p:nvPr/>
        </p:nvSpPr>
        <p:spPr bwMode="auto">
          <a:xfrm>
            <a:off x="488504" y="3933056"/>
            <a:ext cx="88964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are 64  combinations of the factors listed. As  PCs and  Macs run their dedicated operating systems, the number of combinations reduces to 32. </a:t>
            </a:r>
            <a:endParaRPr lang="en-US" dirty="0"/>
          </a:p>
        </p:txBody>
      </p:sp>
      <p:sp>
        <p:nvSpPr>
          <p:cNvPr id="1095688" name="Text Box 8"/>
          <p:cNvSpPr txBox="1">
            <a:spLocks noChangeArrowheads="1"/>
          </p:cNvSpPr>
          <p:nvPr/>
        </p:nvSpPr>
        <p:spPr bwMode="auto">
          <a:xfrm>
            <a:off x="488504" y="5131620"/>
            <a:ext cx="88964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want to test under </a:t>
            </a:r>
            <a:r>
              <a:rPr lang="en-US" dirty="0" smtClean="0">
                <a:latin typeface="Times New Roman" charset="0"/>
              </a:rPr>
              <a:t>enough </a:t>
            </a:r>
            <a:r>
              <a:rPr lang="en-US" dirty="0">
                <a:latin typeface="Times New Roman" charset="0"/>
              </a:rPr>
              <a:t>configurations </a:t>
            </a:r>
            <a:r>
              <a:rPr lang="en-US" dirty="0" smtClean="0">
                <a:latin typeface="Times New Roman" charset="0"/>
              </a:rPr>
              <a:t>so </a:t>
            </a:r>
            <a:r>
              <a:rPr lang="en-US" dirty="0">
                <a:latin typeface="Times New Roman" charset="0"/>
              </a:rPr>
              <a:t>that all possible pairs of factor levels are covered. </a:t>
            </a:r>
            <a:endParaRPr lang="en-US" dirty="0"/>
          </a:p>
        </p:txBody>
      </p:sp>
    </p:spTree>
    <p:extLst>
      <p:ext uri="{BB962C8B-B14F-4D97-AF65-F5344CB8AC3E}">
        <p14:creationId xmlns:p14="http://schemas.microsoft.com/office/powerpoint/2010/main" val="391992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6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7" grpId="0"/>
      <p:bldP spid="1095688" grpId="0"/>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DNA sequencing: Approach to test design</a:t>
            </a:r>
            <a:endParaRPr lang="en-US" sz="2400" dirty="0">
              <a:solidFill>
                <a:schemeClr val="tx1"/>
              </a:solidFill>
              <a:latin typeface="Tahoma" charset="0"/>
              <a:ea typeface="ＭＳ Ｐゴシック" charset="0"/>
              <a:cs typeface="ＭＳ Ｐゴシック" charset="0"/>
            </a:endParaRPr>
          </a:p>
        </p:txBody>
      </p:sp>
      <p:sp>
        <p:nvSpPr>
          <p:cNvPr id="1097732" name="Text Box 4"/>
          <p:cNvSpPr txBox="1">
            <a:spLocks noChangeArrowheads="1"/>
          </p:cNvSpPr>
          <p:nvPr/>
        </p:nvSpPr>
        <p:spPr bwMode="auto">
          <a:xfrm>
            <a:off x="376635" y="1607917"/>
            <a:ext cx="8896482"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can now proceed to design test configurations in at least two ways. One way  is to treat the testing on PC and Mac as two distinct problems and design the test configurations independently. Exercise </a:t>
            </a:r>
            <a:r>
              <a:rPr lang="en-US" dirty="0" smtClean="0">
                <a:latin typeface="Times New Roman" charset="0"/>
              </a:rPr>
              <a:t>6.12 </a:t>
            </a:r>
            <a:r>
              <a:rPr lang="en-US" dirty="0">
                <a:latin typeface="Times New Roman" charset="0"/>
              </a:rPr>
              <a:t>asks you to take this approach and explore its advantages over the second approach used in this example. </a:t>
            </a:r>
          </a:p>
        </p:txBody>
      </p:sp>
      <p:sp>
        <p:nvSpPr>
          <p:cNvPr id="1097733" name="Text Box 5"/>
          <p:cNvSpPr txBox="1">
            <a:spLocks noChangeArrowheads="1"/>
          </p:cNvSpPr>
          <p:nvPr/>
        </p:nvSpPr>
        <p:spPr bwMode="auto">
          <a:xfrm>
            <a:off x="376635" y="4127278"/>
            <a:ext cx="889648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approach used in this example  is to arrive at a common set of test configurations that obey the constraint related to the operating systems.   </a:t>
            </a:r>
            <a:endParaRPr lang="en-US" dirty="0"/>
          </a:p>
        </p:txBody>
      </p:sp>
    </p:spTree>
    <p:extLst>
      <p:ext uri="{BB962C8B-B14F-4D97-AF65-F5344CB8AC3E}">
        <p14:creationId xmlns:p14="http://schemas.microsoft.com/office/powerpoint/2010/main" val="1391491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7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7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2" grpId="0"/>
      <p:bldP spid="1097733" grpId="0"/>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DNA sequencing: Test design algorithm</a:t>
            </a:r>
            <a:endParaRPr lang="en-US" sz="2400" dirty="0">
              <a:solidFill>
                <a:schemeClr val="tx1"/>
              </a:solidFill>
              <a:latin typeface="Tahoma" charset="0"/>
              <a:ea typeface="ＭＳ Ｐゴシック" charset="0"/>
              <a:cs typeface="ＭＳ Ｐゴシック" charset="0"/>
            </a:endParaRPr>
          </a:p>
        </p:txBody>
      </p:sp>
      <p:sp>
        <p:nvSpPr>
          <p:cNvPr id="1099779" name="Text Box 3"/>
          <p:cNvSpPr txBox="1">
            <a:spLocks noChangeArrowheads="1"/>
          </p:cNvSpPr>
          <p:nvPr/>
        </p:nvSpPr>
        <p:spPr bwMode="auto">
          <a:xfrm>
            <a:off x="340519" y="2182813"/>
            <a:ext cx="88964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Input</a:t>
            </a:r>
            <a:r>
              <a:rPr lang="en-US" dirty="0">
                <a:latin typeface="Times New Roman" charset="0"/>
              </a:rPr>
              <a:t>: n=4 factors. |F1</a:t>
            </a:r>
            <a:r>
              <a:rPr lang="ja-JP" altLang="en-US" dirty="0">
                <a:latin typeface="Times New Roman" charset="0"/>
              </a:rPr>
              <a:t>’</a:t>
            </a:r>
            <a:r>
              <a:rPr lang="en-US" dirty="0">
                <a:latin typeface="Times New Roman" charset="0"/>
              </a:rPr>
              <a:t>|=2, |F2</a:t>
            </a:r>
            <a:r>
              <a:rPr lang="ja-JP" altLang="en-US" dirty="0">
                <a:latin typeface="Times New Roman" charset="0"/>
              </a:rPr>
              <a:t>’</a:t>
            </a:r>
            <a:r>
              <a:rPr lang="en-US" dirty="0">
                <a:latin typeface="Times New Roman" charset="0"/>
              </a:rPr>
              <a:t>|=4, |F3</a:t>
            </a:r>
            <a:r>
              <a:rPr lang="ja-JP" altLang="en-US" dirty="0">
                <a:latin typeface="Times New Roman" charset="0"/>
              </a:rPr>
              <a:t>’</a:t>
            </a:r>
            <a:r>
              <a:rPr lang="en-US" dirty="0">
                <a:latin typeface="Times New Roman" charset="0"/>
              </a:rPr>
              <a:t>|=4, |F4</a:t>
            </a:r>
            <a:r>
              <a:rPr lang="ja-JP" altLang="en-US" dirty="0">
                <a:latin typeface="Times New Roman" charset="0"/>
              </a:rPr>
              <a:t>’</a:t>
            </a:r>
            <a:r>
              <a:rPr lang="en-US" dirty="0">
                <a:latin typeface="Times New Roman" charset="0"/>
              </a:rPr>
              <a:t>|=2, where F1</a:t>
            </a:r>
            <a:r>
              <a:rPr lang="ja-JP" altLang="en-US" dirty="0">
                <a:latin typeface="Times New Roman" charset="0"/>
              </a:rPr>
              <a:t>’</a:t>
            </a:r>
            <a:r>
              <a:rPr lang="en-US" dirty="0">
                <a:latin typeface="Times New Roman" charset="0"/>
              </a:rPr>
              <a:t>, F2</a:t>
            </a:r>
            <a:r>
              <a:rPr lang="ja-JP" altLang="en-US" dirty="0">
                <a:latin typeface="Times New Roman" charset="0"/>
              </a:rPr>
              <a:t>’</a:t>
            </a:r>
            <a:r>
              <a:rPr lang="en-US" dirty="0">
                <a:latin typeface="Times New Roman" charset="0"/>
              </a:rPr>
              <a:t>, F3</a:t>
            </a:r>
            <a:r>
              <a:rPr lang="ja-JP" altLang="en-US" dirty="0">
                <a:latin typeface="Times New Roman" charset="0"/>
              </a:rPr>
              <a:t>’</a:t>
            </a:r>
            <a:r>
              <a:rPr lang="en-US" dirty="0">
                <a:latin typeface="Times New Roman" charset="0"/>
              </a:rPr>
              <a:t>, and F4</a:t>
            </a:r>
            <a:r>
              <a:rPr lang="ja-JP" altLang="en-US" dirty="0">
                <a:latin typeface="Times New Roman" charset="0"/>
              </a:rPr>
              <a:t>’</a:t>
            </a:r>
            <a:r>
              <a:rPr lang="en-US" dirty="0">
                <a:latin typeface="Times New Roman" charset="0"/>
              </a:rPr>
              <a:t> denote, respectively,  hardware, OS, browser, and PI.</a:t>
            </a:r>
          </a:p>
        </p:txBody>
      </p:sp>
      <p:sp>
        <p:nvSpPr>
          <p:cNvPr id="1099781" name="Text Box 5"/>
          <p:cNvSpPr txBox="1">
            <a:spLocks noChangeArrowheads="1"/>
          </p:cNvSpPr>
          <p:nvPr/>
        </p:nvSpPr>
        <p:spPr bwMode="auto">
          <a:xfrm>
            <a:off x="340519" y="4248151"/>
            <a:ext cx="889648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Output</a:t>
            </a:r>
            <a:r>
              <a:rPr lang="en-US" dirty="0">
                <a:latin typeface="Times New Roman" charset="0"/>
              </a:rPr>
              <a:t>: A set of factor combinations such that all pairwise combinations are covered.</a:t>
            </a:r>
          </a:p>
        </p:txBody>
      </p:sp>
    </p:spTree>
    <p:extLst>
      <p:ext uri="{BB962C8B-B14F-4D97-AF65-F5344CB8AC3E}">
        <p14:creationId xmlns:p14="http://schemas.microsoft.com/office/powerpoint/2010/main" val="2336720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9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9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79" grpId="0"/>
      <p:bldP spid="1099781"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1</a:t>
            </a:r>
            <a:endParaRPr lang="en-US" sz="2400" dirty="0">
              <a:solidFill>
                <a:schemeClr val="tx1"/>
              </a:solidFill>
              <a:latin typeface="Tahoma" charset="0"/>
              <a:ea typeface="ＭＳ Ｐゴシック" charset="0"/>
              <a:cs typeface="ＭＳ Ｐゴシック" charset="0"/>
            </a:endParaRPr>
          </a:p>
        </p:txBody>
      </p:sp>
      <p:sp>
        <p:nvSpPr>
          <p:cNvPr id="1101827" name="Text Box 3"/>
          <p:cNvSpPr txBox="1">
            <a:spLocks noChangeArrowheads="1"/>
          </p:cNvSpPr>
          <p:nvPr/>
        </p:nvSpPr>
        <p:spPr bwMode="auto">
          <a:xfrm>
            <a:off x="340519" y="1753786"/>
            <a:ext cx="889648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Reliable </a:t>
            </a:r>
            <a:r>
              <a:rPr lang="en-US" dirty="0">
                <a:latin typeface="Times New Roman" charset="0"/>
              </a:rPr>
              <a:t>the factors as F1, F2, F3, F4 such that |F1|</a:t>
            </a:r>
            <a:r>
              <a:rPr lang="en-US" dirty="0">
                <a:latin typeface="Times New Roman" charset="0"/>
                <a:sym typeface="Symbol" charset="0"/>
              </a:rPr>
              <a:t></a:t>
            </a:r>
            <a:r>
              <a:rPr lang="en-US" dirty="0">
                <a:latin typeface="Times New Roman" charset="0"/>
              </a:rPr>
              <a:t>|F2| </a:t>
            </a:r>
            <a:r>
              <a:rPr lang="en-US" dirty="0">
                <a:latin typeface="Times New Roman" charset="0"/>
                <a:sym typeface="Symbol" charset="0"/>
              </a:rPr>
              <a:t></a:t>
            </a:r>
            <a:r>
              <a:rPr lang="en-US" dirty="0">
                <a:latin typeface="Times New Roman" charset="0"/>
              </a:rPr>
              <a:t> |F3| </a:t>
            </a:r>
            <a:r>
              <a:rPr lang="en-US" dirty="0">
                <a:latin typeface="Times New Roman" charset="0"/>
                <a:sym typeface="Symbol" charset="0"/>
              </a:rPr>
              <a:t></a:t>
            </a:r>
            <a:r>
              <a:rPr lang="en-US" dirty="0">
                <a:latin typeface="Times New Roman" charset="0"/>
              </a:rPr>
              <a:t> |F4|.</a:t>
            </a:r>
          </a:p>
        </p:txBody>
      </p:sp>
      <p:sp>
        <p:nvSpPr>
          <p:cNvPr id="1101828" name="Text Box 4"/>
          <p:cNvSpPr txBox="1">
            <a:spLocks noChangeArrowheads="1"/>
          </p:cNvSpPr>
          <p:nvPr/>
        </p:nvSpPr>
        <p:spPr bwMode="auto">
          <a:xfrm>
            <a:off x="340519" y="2814235"/>
            <a:ext cx="88964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Doing so gives us   F1=F2', F2=F3', F3=F1',  F4=F4', b=k=4.   Note that a different assignment is also possible because |F1|=|F4|and |F2|=|F3|. </a:t>
            </a:r>
          </a:p>
        </p:txBody>
      </p:sp>
      <p:sp>
        <p:nvSpPr>
          <p:cNvPr id="1101829" name="Text Box 5"/>
          <p:cNvSpPr txBox="1">
            <a:spLocks noChangeArrowheads="1"/>
          </p:cNvSpPr>
          <p:nvPr/>
        </p:nvSpPr>
        <p:spPr bwMode="auto">
          <a:xfrm>
            <a:off x="340519" y="4241397"/>
            <a:ext cx="889648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b=|F1|=4  and k=|F2|=4</a:t>
            </a:r>
          </a:p>
        </p:txBody>
      </p:sp>
    </p:spTree>
    <p:extLst>
      <p:ext uri="{BB962C8B-B14F-4D97-AF65-F5344CB8AC3E}">
        <p14:creationId xmlns:p14="http://schemas.microsoft.com/office/powerpoint/2010/main" val="1912113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1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1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1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7" grpId="0"/>
      <p:bldP spid="1101828" grpId="0"/>
      <p:bldP spid="1101829" grpId="0"/>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2</a:t>
            </a:r>
            <a:endParaRPr lang="en-US" sz="2400" dirty="0">
              <a:solidFill>
                <a:schemeClr val="tx1"/>
              </a:solidFill>
              <a:latin typeface="Tahoma" charset="0"/>
              <a:ea typeface="ＭＳ Ｐゴシック" charset="0"/>
              <a:cs typeface="ＭＳ Ｐゴシック" charset="0"/>
            </a:endParaRPr>
          </a:p>
        </p:txBody>
      </p:sp>
      <p:sp>
        <p:nvSpPr>
          <p:cNvPr id="1103875" name="Text Box 3"/>
          <p:cNvSpPr txBox="1">
            <a:spLocks noChangeArrowheads="1"/>
          </p:cNvSpPr>
          <p:nvPr/>
        </p:nvSpPr>
        <p:spPr bwMode="auto">
          <a:xfrm>
            <a:off x="323321" y="2081214"/>
            <a:ext cx="407246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Prepare a table containing 4 columns and b x k=16 rows divided into 4 blocks. Label the columns as F</a:t>
            </a:r>
            <a:r>
              <a:rPr lang="en-US" baseline="-25000" dirty="0">
                <a:latin typeface="Times New Roman" charset="0"/>
              </a:rPr>
              <a:t>1</a:t>
            </a:r>
            <a:r>
              <a:rPr lang="en-US" dirty="0">
                <a:latin typeface="Times New Roman" charset="0"/>
              </a:rPr>
              <a:t>, F</a:t>
            </a:r>
            <a:r>
              <a:rPr lang="en-US" baseline="-25000" dirty="0">
                <a:latin typeface="Times New Roman" charset="0"/>
              </a:rPr>
              <a:t>2</a:t>
            </a:r>
            <a:r>
              <a:rPr lang="en-US" dirty="0" smtClean="0">
                <a:latin typeface="Times New Roman" charset="0"/>
              </a:rPr>
              <a:t>,… </a:t>
            </a:r>
            <a:r>
              <a:rPr lang="en-US" dirty="0">
                <a:latin typeface="Times New Roman" charset="0"/>
              </a:rPr>
              <a:t>F</a:t>
            </a:r>
            <a:r>
              <a:rPr lang="en-US" baseline="-25000" dirty="0">
                <a:latin typeface="Times New Roman" charset="0"/>
              </a:rPr>
              <a:t>n</a:t>
            </a:r>
            <a:r>
              <a:rPr lang="en-US" dirty="0">
                <a:latin typeface="Times New Roman" charset="0"/>
              </a:rPr>
              <a:t>.  Each block contains k rows</a:t>
            </a:r>
            <a:r>
              <a:rPr lang="en-US" sz="2400" dirty="0">
                <a:latin typeface="Times New Roman" charset="0"/>
              </a:rPr>
              <a:t>. </a:t>
            </a:r>
          </a:p>
        </p:txBody>
      </p:sp>
      <p:pic>
        <p:nvPicPr>
          <p:cNvPr id="11038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034" y="1978025"/>
            <a:ext cx="3683794"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42619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38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5"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3 (contd.)</a:t>
            </a:r>
            <a:endParaRPr lang="en-US" sz="2400" dirty="0">
              <a:solidFill>
                <a:schemeClr val="tx1"/>
              </a:solidFill>
              <a:latin typeface="Tahoma" charset="0"/>
              <a:ea typeface="ＭＳ Ｐゴシック" charset="0"/>
              <a:cs typeface="ＭＳ Ｐゴシック" charset="0"/>
            </a:endParaRPr>
          </a:p>
        </p:txBody>
      </p:sp>
      <p:sp>
        <p:nvSpPr>
          <p:cNvPr id="1105925" name="Text Box 5"/>
          <p:cNvSpPr txBox="1">
            <a:spLocks noChangeArrowheads="1"/>
          </p:cNvSpPr>
          <p:nvPr/>
        </p:nvSpPr>
        <p:spPr bwMode="auto">
          <a:xfrm>
            <a:off x="285486" y="2233613"/>
            <a:ext cx="460044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Fill column F1 with 1's in Block 1, 2's in Block 2, and so on. Fill Block 1 of column F2 with the sequence 1, 2,.., k in rows 1 through k (k=4). </a:t>
            </a:r>
          </a:p>
        </p:txBody>
      </p:sp>
      <p:pic>
        <p:nvPicPr>
          <p:cNvPr id="1105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32" y="1700808"/>
            <a:ext cx="371475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26611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5" grpId="0"/>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4</a:t>
            </a:r>
            <a:endParaRPr lang="en-US" sz="2400" dirty="0">
              <a:solidFill>
                <a:schemeClr val="tx1"/>
              </a:solidFill>
              <a:latin typeface="Tahoma" charset="0"/>
              <a:ea typeface="ＭＳ Ｐゴシック" charset="0"/>
              <a:cs typeface="ＭＳ Ｐゴシック" charset="0"/>
            </a:endParaRPr>
          </a:p>
        </p:txBody>
      </p:sp>
      <p:sp>
        <p:nvSpPr>
          <p:cNvPr id="1107971" name="Text Box 3"/>
          <p:cNvSpPr txBox="1">
            <a:spLocks noChangeArrowheads="1"/>
          </p:cNvSpPr>
          <p:nvPr/>
        </p:nvSpPr>
        <p:spPr bwMode="auto">
          <a:xfrm>
            <a:off x="349117" y="1738606"/>
            <a:ext cx="87829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Find  MOLS of order 4. As 4 is a power of prime, we can use the procedure described earlier.</a:t>
            </a:r>
          </a:p>
        </p:txBody>
      </p:sp>
      <p:sp>
        <p:nvSpPr>
          <p:cNvPr id="1107973" name="Text Box 5"/>
          <p:cNvSpPr txBox="1">
            <a:spLocks noChangeArrowheads="1"/>
          </p:cNvSpPr>
          <p:nvPr/>
        </p:nvSpPr>
        <p:spPr bwMode="auto">
          <a:xfrm>
            <a:off x="349117" y="2754605"/>
            <a:ext cx="878297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choose the following set of MOLS of order 4.</a:t>
            </a:r>
          </a:p>
        </p:txBody>
      </p:sp>
      <p:pic>
        <p:nvPicPr>
          <p:cNvPr id="11079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83" y="3886493"/>
            <a:ext cx="905814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44864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7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79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7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1" grpId="0"/>
      <p:bldP spid="11079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1485900"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1.1 Humans, errors and testing</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2996249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3200">
                <a:latin typeface="Tahoma" charset="0"/>
              </a:rPr>
              <a:t>Oracle construction: Example</a:t>
            </a:r>
            <a:endParaRPr lang="en-US">
              <a:latin typeface="Tahoma" charset="0"/>
            </a:endParaRPr>
          </a:p>
        </p:txBody>
      </p:sp>
      <p:pic>
        <p:nvPicPr>
          <p:cNvPr id="104451" name="Picture 5" descr="oracle-h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984" y="2513013"/>
            <a:ext cx="61929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759784"/>
      </p:ext>
    </p:extLst>
  </p:cSld>
  <p:clrMapOvr>
    <a:masterClrMapping/>
  </p:clrMapOvr>
  <p:timing>
    <p:tnLst>
      <p:par>
        <p:cTn xmlns:p14="http://schemas.microsoft.com/office/powerpoint/2010/mai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5</a:t>
            </a:r>
            <a:endParaRPr lang="en-US" sz="2400" dirty="0">
              <a:solidFill>
                <a:schemeClr val="tx1"/>
              </a:solidFill>
              <a:latin typeface="Tahoma" charset="0"/>
              <a:ea typeface="ＭＳ Ｐゴシック" charset="0"/>
              <a:cs typeface="ＭＳ Ｐゴシック" charset="0"/>
            </a:endParaRPr>
          </a:p>
        </p:txBody>
      </p:sp>
      <p:sp>
        <p:nvSpPr>
          <p:cNvPr id="1110019" name="Text Box 3"/>
          <p:cNvSpPr txBox="1">
            <a:spLocks noChangeArrowheads="1"/>
          </p:cNvSpPr>
          <p:nvPr/>
        </p:nvSpPr>
        <p:spPr bwMode="auto">
          <a:xfrm>
            <a:off x="137584" y="2130426"/>
            <a:ext cx="467439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Fill the remaining two columns of the table constructed earlier using columns of M1 for F</a:t>
            </a:r>
            <a:r>
              <a:rPr lang="en-US" baseline="-25000" dirty="0">
                <a:latin typeface="Times New Roman" charset="0"/>
              </a:rPr>
              <a:t>3</a:t>
            </a:r>
            <a:r>
              <a:rPr lang="en-US" dirty="0">
                <a:latin typeface="Times New Roman" charset="0"/>
              </a:rPr>
              <a:t> and M2 for F</a:t>
            </a:r>
            <a:r>
              <a:rPr lang="en-US" baseline="-25000" dirty="0">
                <a:latin typeface="Times New Roman" charset="0"/>
              </a:rPr>
              <a:t>4</a:t>
            </a:r>
            <a:r>
              <a:rPr lang="en-US" dirty="0">
                <a:latin typeface="Times New Roman" charset="0"/>
              </a:rPr>
              <a:t>.</a:t>
            </a:r>
          </a:p>
        </p:txBody>
      </p:sp>
      <p:sp>
        <p:nvSpPr>
          <p:cNvPr id="1110023" name="Text Box 7"/>
          <p:cNvSpPr txBox="1">
            <a:spLocks noChangeArrowheads="1"/>
          </p:cNvSpPr>
          <p:nvPr/>
        </p:nvSpPr>
        <p:spPr bwMode="auto">
          <a:xfrm>
            <a:off x="156502" y="3873501"/>
            <a:ext cx="4674394"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boxed entry in each row indicates a pair that does not satisfy the operating system constraint.  An entry marked with an asterisk (*) indicates an invalid level.</a:t>
            </a:r>
          </a:p>
        </p:txBody>
      </p:sp>
      <p:grpSp>
        <p:nvGrpSpPr>
          <p:cNvPr id="2" name="Group 15"/>
          <p:cNvGrpSpPr>
            <a:grpSpLocks/>
          </p:cNvGrpSpPr>
          <p:nvPr/>
        </p:nvGrpSpPr>
        <p:grpSpPr bwMode="auto">
          <a:xfrm>
            <a:off x="4953000" y="620688"/>
            <a:ext cx="4345913" cy="5651501"/>
            <a:chOff x="2849" y="622"/>
            <a:chExt cx="2527" cy="3560"/>
          </a:xfrm>
        </p:grpSpPr>
        <p:pic>
          <p:nvPicPr>
            <p:cNvPr id="1751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 y="1204"/>
              <a:ext cx="2326" cy="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175112" name="Group 14"/>
            <p:cNvGrpSpPr>
              <a:grpSpLocks/>
            </p:cNvGrpSpPr>
            <p:nvPr/>
          </p:nvGrpSpPr>
          <p:grpSpPr bwMode="auto">
            <a:xfrm>
              <a:off x="3885" y="622"/>
              <a:ext cx="1491" cy="637"/>
              <a:chOff x="3885" y="622"/>
              <a:chExt cx="1491" cy="637"/>
            </a:xfrm>
          </p:grpSpPr>
          <p:grpSp>
            <p:nvGrpSpPr>
              <p:cNvPr id="175113" name="Group 12"/>
              <p:cNvGrpSpPr>
                <a:grpSpLocks/>
              </p:cNvGrpSpPr>
              <p:nvPr/>
            </p:nvGrpSpPr>
            <p:grpSpPr bwMode="auto">
              <a:xfrm>
                <a:off x="3885" y="663"/>
                <a:ext cx="723" cy="585"/>
                <a:chOff x="3885" y="663"/>
                <a:chExt cx="723" cy="585"/>
              </a:xfrm>
            </p:grpSpPr>
            <p:sp>
              <p:nvSpPr>
                <p:cNvPr id="175117" name="Text Box 8"/>
                <p:cNvSpPr txBox="1">
                  <a:spLocks noChangeArrowheads="1"/>
                </p:cNvSpPr>
                <p:nvPr/>
              </p:nvSpPr>
              <p:spPr bwMode="auto">
                <a:xfrm>
                  <a:off x="3885" y="663"/>
                  <a:ext cx="6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From M1</a:t>
                  </a:r>
                </a:p>
              </p:txBody>
            </p:sp>
            <p:sp>
              <p:nvSpPr>
                <p:cNvPr id="175118" name="Line 10"/>
                <p:cNvSpPr>
                  <a:spLocks noChangeShapeType="1"/>
                </p:cNvSpPr>
                <p:nvPr/>
              </p:nvSpPr>
              <p:spPr bwMode="auto">
                <a:xfrm>
                  <a:off x="4387" y="935"/>
                  <a:ext cx="221" cy="313"/>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75114" name="Group 13"/>
              <p:cNvGrpSpPr>
                <a:grpSpLocks/>
              </p:cNvGrpSpPr>
              <p:nvPr/>
            </p:nvGrpSpPr>
            <p:grpSpPr bwMode="auto">
              <a:xfrm>
                <a:off x="4689" y="622"/>
                <a:ext cx="687" cy="637"/>
                <a:chOff x="4689" y="622"/>
                <a:chExt cx="687" cy="637"/>
              </a:xfrm>
            </p:grpSpPr>
            <p:sp>
              <p:nvSpPr>
                <p:cNvPr id="175115" name="Text Box 9"/>
                <p:cNvSpPr txBox="1">
                  <a:spLocks noChangeArrowheads="1"/>
                </p:cNvSpPr>
                <p:nvPr/>
              </p:nvSpPr>
              <p:spPr bwMode="auto">
                <a:xfrm>
                  <a:off x="4689" y="622"/>
                  <a:ext cx="6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From M2</a:t>
                  </a:r>
                </a:p>
              </p:txBody>
            </p:sp>
            <p:sp>
              <p:nvSpPr>
                <p:cNvPr id="175116" name="Line 11"/>
                <p:cNvSpPr>
                  <a:spLocks noChangeShapeType="1"/>
                </p:cNvSpPr>
                <p:nvPr/>
              </p:nvSpPr>
              <p:spPr bwMode="auto">
                <a:xfrm flipH="1">
                  <a:off x="4960" y="832"/>
                  <a:ext cx="64" cy="42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grpSp>
    </p:spTree>
    <p:extLst>
      <p:ext uri="{BB962C8B-B14F-4D97-AF65-F5344CB8AC3E}">
        <p14:creationId xmlns:p14="http://schemas.microsoft.com/office/powerpoint/2010/main" val="238178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0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19" grpId="0"/>
      <p:bldP spid="1110023" grpId="0"/>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6 [1]</a:t>
            </a:r>
            <a:endParaRPr lang="en-US" sz="2400" dirty="0">
              <a:solidFill>
                <a:schemeClr val="tx1"/>
              </a:solidFill>
              <a:latin typeface="Tahoma" charset="0"/>
              <a:ea typeface="ＭＳ Ｐゴシック" charset="0"/>
              <a:cs typeface="ＭＳ Ｐゴシック" charset="0"/>
            </a:endParaRPr>
          </a:p>
        </p:txBody>
      </p:sp>
      <p:sp>
        <p:nvSpPr>
          <p:cNvPr id="1112067" name="Text Box 3"/>
          <p:cNvSpPr txBox="1">
            <a:spLocks noChangeArrowheads="1"/>
          </p:cNvSpPr>
          <p:nvPr/>
        </p:nvSpPr>
        <p:spPr bwMode="auto">
          <a:xfrm>
            <a:off x="200472" y="1700808"/>
            <a:ext cx="889304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Using the 16 entries in the table above, we can obtain 16 distinct test configurations for AGTCS.  However, we need to resolve </a:t>
            </a:r>
            <a:r>
              <a:rPr lang="en-US" dirty="0">
                <a:solidFill>
                  <a:schemeClr val="hlink"/>
                </a:solidFill>
                <a:latin typeface="Times New Roman" charset="0"/>
              </a:rPr>
              <a:t>two problems</a:t>
            </a:r>
            <a:r>
              <a:rPr lang="en-US" dirty="0">
                <a:latin typeface="Times New Roman" charset="0"/>
              </a:rPr>
              <a:t> before we get to the design of test configurations.</a:t>
            </a:r>
          </a:p>
        </p:txBody>
      </p:sp>
      <p:sp>
        <p:nvSpPr>
          <p:cNvPr id="1112068" name="Text Box 4"/>
          <p:cNvSpPr txBox="1">
            <a:spLocks noChangeArrowheads="1"/>
          </p:cNvSpPr>
          <p:nvPr/>
        </p:nvSpPr>
        <p:spPr bwMode="auto">
          <a:xfrm>
            <a:off x="227013" y="3248980"/>
            <a:ext cx="93522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Problem 1</a:t>
            </a:r>
            <a:r>
              <a:rPr lang="en-US" dirty="0">
                <a:latin typeface="Times New Roman" charset="0"/>
              </a:rPr>
              <a:t>:  Factors F3 and F4 can only assume values 1 and 2 whereas the table above contains other infeasible values for these two factors.  These infeasible values are marked with an asterisk.  </a:t>
            </a:r>
          </a:p>
        </p:txBody>
      </p:sp>
      <p:sp>
        <p:nvSpPr>
          <p:cNvPr id="1112078" name="Text Box 14"/>
          <p:cNvSpPr txBox="1">
            <a:spLocks noChangeArrowheads="1"/>
          </p:cNvSpPr>
          <p:nvPr/>
        </p:nvSpPr>
        <p:spPr bwMode="auto">
          <a:xfrm>
            <a:off x="227013" y="4797152"/>
            <a:ext cx="93522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Solution</a:t>
            </a:r>
            <a:r>
              <a:rPr lang="en-US" dirty="0">
                <a:latin typeface="Times New Roman" charset="0"/>
              </a:rPr>
              <a:t>: One simple way to get rid of the infeasible values is to replace them by an arbitrarily selected feasible value for the corresponding factor..</a:t>
            </a:r>
          </a:p>
        </p:txBody>
      </p:sp>
    </p:spTree>
    <p:extLst>
      <p:ext uri="{BB962C8B-B14F-4D97-AF65-F5344CB8AC3E}">
        <p14:creationId xmlns:p14="http://schemas.microsoft.com/office/powerpoint/2010/main" val="3608126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2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p:bldP spid="1112068" grpId="0"/>
      <p:bldP spid="1112078" grpId="0"/>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6 [2]</a:t>
            </a:r>
            <a:endParaRPr lang="en-US" sz="2400" dirty="0">
              <a:solidFill>
                <a:schemeClr val="tx1"/>
              </a:solidFill>
              <a:latin typeface="Tahoma" charset="0"/>
              <a:ea typeface="ＭＳ Ｐゴシック" charset="0"/>
              <a:cs typeface="ＭＳ Ｐゴシック" charset="0"/>
            </a:endParaRPr>
          </a:p>
        </p:txBody>
      </p:sp>
      <p:sp>
        <p:nvSpPr>
          <p:cNvPr id="1114116" name="Text Box 4"/>
          <p:cNvSpPr txBox="1">
            <a:spLocks noChangeArrowheads="1"/>
          </p:cNvSpPr>
          <p:nvPr/>
        </p:nvSpPr>
        <p:spPr bwMode="auto">
          <a:xfrm>
            <a:off x="344488" y="1844824"/>
            <a:ext cx="935222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Problem 2</a:t>
            </a:r>
            <a:r>
              <a:rPr lang="en-US" dirty="0">
                <a:latin typeface="Times New Roman" charset="0"/>
              </a:rPr>
              <a:t>:  Some configurations do not satisfy the operating system constraint.  Four such configurations are highlighted in the design by enclosing the corresponding numbers in rectangles. Here is an example:  </a:t>
            </a:r>
          </a:p>
        </p:txBody>
      </p:sp>
      <p:grpSp>
        <p:nvGrpSpPr>
          <p:cNvPr id="2" name="Group 14"/>
          <p:cNvGrpSpPr>
            <a:grpSpLocks/>
          </p:cNvGrpSpPr>
          <p:nvPr/>
        </p:nvGrpSpPr>
        <p:grpSpPr bwMode="auto">
          <a:xfrm>
            <a:off x="560512" y="3789040"/>
            <a:ext cx="8841450" cy="2552701"/>
            <a:chOff x="342" y="2476"/>
            <a:chExt cx="5141" cy="1608"/>
          </a:xfrm>
        </p:grpSpPr>
        <p:pic>
          <p:nvPicPr>
            <p:cNvPr id="179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 y="2809"/>
              <a:ext cx="1408"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179207" name="Group 13"/>
            <p:cNvGrpSpPr>
              <a:grpSpLocks/>
            </p:cNvGrpSpPr>
            <p:nvPr/>
          </p:nvGrpSpPr>
          <p:grpSpPr bwMode="auto">
            <a:xfrm>
              <a:off x="437" y="2476"/>
              <a:ext cx="5046" cy="1608"/>
              <a:chOff x="437" y="2311"/>
              <a:chExt cx="5046" cy="1608"/>
            </a:xfrm>
          </p:grpSpPr>
          <p:sp>
            <p:nvSpPr>
              <p:cNvPr id="179208" name="Text Box 7"/>
              <p:cNvSpPr txBox="1">
                <a:spLocks noChangeArrowheads="1"/>
              </p:cNvSpPr>
              <p:nvPr/>
            </p:nvSpPr>
            <p:spPr bwMode="auto">
              <a:xfrm>
                <a:off x="2609" y="2617"/>
                <a:ext cx="287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t>F</a:t>
                </a:r>
                <a:r>
                  <a:rPr lang="en-US" baseline="-25000" dirty="0"/>
                  <a:t>1</a:t>
                </a:r>
                <a:r>
                  <a:rPr lang="en-US" dirty="0"/>
                  <a:t>: Operating system=1(Win 2000) F3: Hardware=2 (Mac) is infeasible. </a:t>
                </a:r>
              </a:p>
              <a:p>
                <a:pPr>
                  <a:lnSpc>
                    <a:spcPts val="3600"/>
                  </a:lnSpc>
                </a:pPr>
                <a:r>
                  <a:rPr lang="en-US" dirty="0">
                    <a:solidFill>
                      <a:schemeClr val="hlink"/>
                    </a:solidFill>
                  </a:rPr>
                  <a:t>Here we are assume that one is not using Virtual PC on the Mac.</a:t>
                </a:r>
              </a:p>
            </p:txBody>
          </p:sp>
          <p:sp>
            <p:nvSpPr>
              <p:cNvPr id="179209" name="Freeform 8"/>
              <p:cNvSpPr>
                <a:spLocks/>
              </p:cNvSpPr>
              <p:nvPr/>
            </p:nvSpPr>
            <p:spPr bwMode="auto">
              <a:xfrm>
                <a:off x="437" y="2311"/>
                <a:ext cx="2187" cy="399"/>
              </a:xfrm>
              <a:custGeom>
                <a:avLst/>
                <a:gdLst>
                  <a:gd name="T0" fmla="*/ 2187 w 2187"/>
                  <a:gd name="T1" fmla="*/ 399 h 399"/>
                  <a:gd name="T2" fmla="*/ 854 w 2187"/>
                  <a:gd name="T3" fmla="*/ 25 h 399"/>
                  <a:gd name="T4" fmla="*/ 0 w 2187"/>
                  <a:gd name="T5" fmla="*/ 249 h 399"/>
                  <a:gd name="T6" fmla="*/ 0 60000 65536"/>
                  <a:gd name="T7" fmla="*/ 0 60000 65536"/>
                  <a:gd name="T8" fmla="*/ 0 60000 65536"/>
                  <a:gd name="T9" fmla="*/ 0 w 2187"/>
                  <a:gd name="T10" fmla="*/ 0 h 399"/>
                  <a:gd name="T11" fmla="*/ 2187 w 2187"/>
                  <a:gd name="T12" fmla="*/ 399 h 399"/>
                </a:gdLst>
                <a:ahLst/>
                <a:cxnLst>
                  <a:cxn ang="T6">
                    <a:pos x="T0" y="T1"/>
                  </a:cxn>
                  <a:cxn ang="T7">
                    <a:pos x="T2" y="T3"/>
                  </a:cxn>
                  <a:cxn ang="T8">
                    <a:pos x="T4" y="T5"/>
                  </a:cxn>
                </a:cxnLst>
                <a:rect l="T9" t="T10" r="T11" b="T12"/>
                <a:pathLst>
                  <a:path w="2187" h="399">
                    <a:moveTo>
                      <a:pt x="2187" y="399"/>
                    </a:moveTo>
                    <a:cubicBezTo>
                      <a:pt x="1702" y="224"/>
                      <a:pt x="1218" y="50"/>
                      <a:pt x="854" y="25"/>
                    </a:cubicBezTo>
                    <a:cubicBezTo>
                      <a:pt x="490" y="0"/>
                      <a:pt x="245" y="124"/>
                      <a:pt x="0" y="249"/>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nSpc>
                    <a:spcPts val="3600"/>
                  </a:lnSpc>
                </a:pPr>
                <a:endParaRPr lang="en-US" sz="2000" dirty="0"/>
              </a:p>
            </p:txBody>
          </p:sp>
          <p:sp>
            <p:nvSpPr>
              <p:cNvPr id="179210" name="Freeform 12"/>
              <p:cNvSpPr>
                <a:spLocks/>
              </p:cNvSpPr>
              <p:nvPr/>
            </p:nvSpPr>
            <p:spPr bwMode="auto">
              <a:xfrm>
                <a:off x="1327" y="2933"/>
                <a:ext cx="1297" cy="87"/>
              </a:xfrm>
              <a:custGeom>
                <a:avLst/>
                <a:gdLst>
                  <a:gd name="T0" fmla="*/ 1297 w 1297"/>
                  <a:gd name="T1" fmla="*/ 0 h 87"/>
                  <a:gd name="T2" fmla="*/ 998 w 1297"/>
                  <a:gd name="T3" fmla="*/ 75 h 87"/>
                  <a:gd name="T4" fmla="*/ 156 w 1297"/>
                  <a:gd name="T5" fmla="*/ 75 h 87"/>
                  <a:gd name="T6" fmla="*/ 60 w 1297"/>
                  <a:gd name="T7" fmla="*/ 22 h 87"/>
                  <a:gd name="T8" fmla="*/ 0 60000 65536"/>
                  <a:gd name="T9" fmla="*/ 0 60000 65536"/>
                  <a:gd name="T10" fmla="*/ 0 60000 65536"/>
                  <a:gd name="T11" fmla="*/ 0 60000 65536"/>
                  <a:gd name="T12" fmla="*/ 0 w 1297"/>
                  <a:gd name="T13" fmla="*/ 0 h 87"/>
                  <a:gd name="T14" fmla="*/ 1297 w 1297"/>
                  <a:gd name="T15" fmla="*/ 87 h 87"/>
                </a:gdLst>
                <a:ahLst/>
                <a:cxnLst>
                  <a:cxn ang="T8">
                    <a:pos x="T0" y="T1"/>
                  </a:cxn>
                  <a:cxn ang="T9">
                    <a:pos x="T2" y="T3"/>
                  </a:cxn>
                  <a:cxn ang="T10">
                    <a:pos x="T4" y="T5"/>
                  </a:cxn>
                  <a:cxn ang="T11">
                    <a:pos x="T6" y="T7"/>
                  </a:cxn>
                </a:cxnLst>
                <a:rect l="T12" t="T13" r="T14" b="T15"/>
                <a:pathLst>
                  <a:path w="1297" h="87">
                    <a:moveTo>
                      <a:pt x="1297" y="0"/>
                    </a:moveTo>
                    <a:cubicBezTo>
                      <a:pt x="1242" y="31"/>
                      <a:pt x="1188" y="63"/>
                      <a:pt x="998" y="75"/>
                    </a:cubicBezTo>
                    <a:cubicBezTo>
                      <a:pt x="808" y="87"/>
                      <a:pt x="312" y="84"/>
                      <a:pt x="156" y="75"/>
                    </a:cubicBezTo>
                    <a:cubicBezTo>
                      <a:pt x="0" y="66"/>
                      <a:pt x="30" y="44"/>
                      <a:pt x="60" y="22"/>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nSpc>
                    <a:spcPts val="3600"/>
                  </a:lnSpc>
                </a:pPr>
                <a:endParaRPr lang="en-US" sz="2000" dirty="0"/>
              </a:p>
            </p:txBody>
          </p:sp>
        </p:grpSp>
      </p:grpSp>
    </p:spTree>
    <p:extLst>
      <p:ext uri="{BB962C8B-B14F-4D97-AF65-F5344CB8AC3E}">
        <p14:creationId xmlns:p14="http://schemas.microsoft.com/office/powerpoint/2010/main" val="3336660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4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6" grpId="0"/>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6 [3]</a:t>
            </a:r>
            <a:endParaRPr lang="en-US" sz="2400" dirty="0">
              <a:solidFill>
                <a:schemeClr val="tx1"/>
              </a:solidFill>
              <a:latin typeface="Tahoma" charset="0"/>
              <a:ea typeface="ＭＳ Ｐゴシック" charset="0"/>
              <a:cs typeface="ＭＳ Ｐゴシック" charset="0"/>
            </a:endParaRPr>
          </a:p>
        </p:txBody>
      </p:sp>
      <p:sp>
        <p:nvSpPr>
          <p:cNvPr id="1116163" name="Text Box 3"/>
          <p:cNvSpPr txBox="1">
            <a:spLocks noChangeArrowheads="1"/>
          </p:cNvSpPr>
          <p:nvPr/>
        </p:nvSpPr>
        <p:spPr bwMode="auto">
          <a:xfrm>
            <a:off x="272480" y="1628800"/>
            <a:ext cx="93522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Delete rows with conflicts?</a:t>
            </a:r>
            <a:r>
              <a:rPr lang="en-US" dirty="0">
                <a:latin typeface="Times New Roman" charset="0"/>
              </a:rPr>
              <a:t>:  Obviously we cannot delete these rows  as that would leave some pairs uncovered. Consider block 3.</a:t>
            </a:r>
          </a:p>
        </p:txBody>
      </p:sp>
      <p:sp>
        <p:nvSpPr>
          <p:cNvPr id="1116170" name="Text Box 10"/>
          <p:cNvSpPr txBox="1">
            <a:spLocks noChangeArrowheads="1"/>
          </p:cNvSpPr>
          <p:nvPr/>
        </p:nvSpPr>
        <p:spPr bwMode="auto">
          <a:xfrm>
            <a:off x="251843" y="4305324"/>
            <a:ext cx="93522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Removing Row~3 will leave the following five pairs uncovered: (F</a:t>
            </a:r>
            <a:r>
              <a:rPr lang="en-US" baseline="-25000" dirty="0">
                <a:latin typeface="Times New Roman" charset="0"/>
              </a:rPr>
              <a:t>1</a:t>
            </a:r>
            <a:r>
              <a:rPr lang="en-US" dirty="0">
                <a:latin typeface="Times New Roman" charset="0"/>
              </a:rPr>
              <a:t>=3, F</a:t>
            </a:r>
            <a:r>
              <a:rPr lang="en-US" baseline="-25000" dirty="0">
                <a:latin typeface="Times New Roman" charset="0"/>
              </a:rPr>
              <a:t>2</a:t>
            </a:r>
            <a:r>
              <a:rPr lang="en-US" dirty="0">
                <a:latin typeface="Times New Roman" charset="0"/>
              </a:rPr>
              <a:t>=3), (F</a:t>
            </a:r>
            <a:r>
              <a:rPr lang="en-US" baseline="-25000" dirty="0">
                <a:latin typeface="Times New Roman" charset="0"/>
              </a:rPr>
              <a:t>1</a:t>
            </a:r>
            <a:r>
              <a:rPr lang="en-US" dirty="0">
                <a:latin typeface="Times New Roman" charset="0"/>
              </a:rPr>
              <a:t>=3, F</a:t>
            </a:r>
            <a:r>
              <a:rPr lang="en-US" baseline="-25000" dirty="0">
                <a:latin typeface="Times New Roman" charset="0"/>
              </a:rPr>
              <a:t>4</a:t>
            </a:r>
            <a:r>
              <a:rPr lang="en-US" dirty="0">
                <a:latin typeface="Times New Roman" charset="0"/>
              </a:rPr>
              <a:t>=2),  (F</a:t>
            </a:r>
            <a:r>
              <a:rPr lang="en-US" baseline="-25000" dirty="0">
                <a:latin typeface="Times New Roman" charset="0"/>
              </a:rPr>
              <a:t>2</a:t>
            </a:r>
            <a:r>
              <a:rPr lang="en-US" dirty="0">
                <a:latin typeface="Times New Roman" charset="0"/>
              </a:rPr>
              <a:t>=3, F</a:t>
            </a:r>
            <a:r>
              <a:rPr lang="en-US" baseline="-25000" dirty="0">
                <a:latin typeface="Times New Roman" charset="0"/>
              </a:rPr>
              <a:t>3</a:t>
            </a:r>
            <a:r>
              <a:rPr lang="en-US" dirty="0">
                <a:latin typeface="Times New Roman" charset="0"/>
              </a:rPr>
              <a:t>=1), (F</a:t>
            </a:r>
            <a:r>
              <a:rPr lang="en-US" baseline="-25000" dirty="0">
                <a:latin typeface="Times New Roman" charset="0"/>
              </a:rPr>
              <a:t>2</a:t>
            </a:r>
            <a:r>
              <a:rPr lang="en-US" dirty="0">
                <a:latin typeface="Times New Roman" charset="0"/>
              </a:rPr>
              <a:t>=3, F</a:t>
            </a:r>
            <a:r>
              <a:rPr lang="en-US" baseline="-25000" dirty="0">
                <a:latin typeface="Times New Roman" charset="0"/>
              </a:rPr>
              <a:t>4</a:t>
            </a:r>
            <a:r>
              <a:rPr lang="en-US" dirty="0">
                <a:latin typeface="Times New Roman" charset="0"/>
              </a:rPr>
              <a:t>=2), and (F</a:t>
            </a:r>
            <a:r>
              <a:rPr lang="en-US" baseline="-25000" dirty="0">
                <a:latin typeface="Times New Roman" charset="0"/>
              </a:rPr>
              <a:t>3</a:t>
            </a:r>
            <a:r>
              <a:rPr lang="en-US" dirty="0">
                <a:latin typeface="Times New Roman" charset="0"/>
              </a:rPr>
              <a:t>=1, F</a:t>
            </a:r>
            <a:r>
              <a:rPr lang="en-US" baseline="-25000" dirty="0">
                <a:latin typeface="Times New Roman" charset="0"/>
              </a:rPr>
              <a:t>4</a:t>
            </a:r>
            <a:r>
              <a:rPr lang="en-US" dirty="0">
                <a:latin typeface="Times New Roman" charset="0"/>
              </a:rPr>
              <a:t>=2).</a:t>
            </a:r>
          </a:p>
        </p:txBody>
      </p:sp>
      <p:pic>
        <p:nvPicPr>
          <p:cNvPr id="11161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382" y="2925688"/>
            <a:ext cx="460904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9908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p:bldP spid="1116170" grpId="0"/>
    </p:bld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6 [4]</a:t>
            </a:r>
            <a:endParaRPr lang="en-US" sz="2400" dirty="0">
              <a:solidFill>
                <a:schemeClr val="tx1"/>
              </a:solidFill>
              <a:latin typeface="Tahoma" charset="0"/>
              <a:ea typeface="ＭＳ Ｐゴシック" charset="0"/>
              <a:cs typeface="ＭＳ Ｐゴシック" charset="0"/>
            </a:endParaRPr>
          </a:p>
        </p:txBody>
      </p:sp>
      <p:sp>
        <p:nvSpPr>
          <p:cNvPr id="1118211" name="Text Box 3"/>
          <p:cNvSpPr txBox="1">
            <a:spLocks noChangeArrowheads="1"/>
          </p:cNvSpPr>
          <p:nvPr/>
        </p:nvSpPr>
        <p:spPr bwMode="auto">
          <a:xfrm>
            <a:off x="242492" y="1749718"/>
            <a:ext cx="93522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Proposed solution:</a:t>
            </a:r>
            <a:r>
              <a:rPr lang="en-US" dirty="0">
                <a:latin typeface="Times New Roman" charset="0"/>
              </a:rPr>
              <a:t>  We follow a two step procedure to remove the highlighted configurations and retain complete pairwise coverage.</a:t>
            </a:r>
          </a:p>
        </p:txBody>
      </p:sp>
      <p:sp>
        <p:nvSpPr>
          <p:cNvPr id="1118212" name="Text Box 4"/>
          <p:cNvSpPr txBox="1">
            <a:spLocks noChangeArrowheads="1"/>
          </p:cNvSpPr>
          <p:nvPr/>
        </p:nvSpPr>
        <p:spPr bwMode="auto">
          <a:xfrm>
            <a:off x="242492" y="3191813"/>
            <a:ext cx="935222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Step 1</a:t>
            </a:r>
            <a:r>
              <a:rPr lang="en-US" dirty="0">
                <a:latin typeface="Times New Roman" charset="0"/>
              </a:rPr>
              <a:t>:  Modify the four highlighted rows so they do not violate the constraint.  </a:t>
            </a:r>
          </a:p>
        </p:txBody>
      </p:sp>
      <p:sp>
        <p:nvSpPr>
          <p:cNvPr id="1118214" name="Text Box 6"/>
          <p:cNvSpPr txBox="1">
            <a:spLocks noChangeArrowheads="1"/>
          </p:cNvSpPr>
          <p:nvPr/>
        </p:nvSpPr>
        <p:spPr bwMode="auto">
          <a:xfrm>
            <a:off x="242492" y="4172243"/>
            <a:ext cx="93522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Step 2</a:t>
            </a:r>
            <a:r>
              <a:rPr lang="en-US" dirty="0">
                <a:latin typeface="Times New Roman" charset="0"/>
              </a:rPr>
              <a:t>:  Add new configurations that cover the pairs that  are left uncovered when we replace the highlighted rows.</a:t>
            </a:r>
          </a:p>
        </p:txBody>
      </p:sp>
    </p:spTree>
    <p:extLst>
      <p:ext uri="{BB962C8B-B14F-4D97-AF65-F5344CB8AC3E}">
        <p14:creationId xmlns:p14="http://schemas.microsoft.com/office/powerpoint/2010/main" val="1918827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8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82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p:bldP spid="1118212" grpId="0"/>
      <p:bldP spid="1118214" grpId="0"/>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algorithm: </a:t>
            </a:r>
            <a:r>
              <a:rPr lang="en-US" sz="2800" dirty="0">
                <a:solidFill>
                  <a:schemeClr val="hlink"/>
                </a:solidFill>
                <a:latin typeface="Tahoma" charset="0"/>
                <a:ea typeface="ＭＳ Ｐゴシック" charset="0"/>
                <a:cs typeface="ＭＳ Ｐゴシック" charset="0"/>
              </a:rPr>
              <a:t>Step 6 [5]</a:t>
            </a:r>
            <a:endParaRPr lang="en-US" sz="2400" dirty="0">
              <a:solidFill>
                <a:schemeClr val="tx1"/>
              </a:solidFill>
              <a:latin typeface="Tahoma" charset="0"/>
              <a:ea typeface="ＭＳ Ｐゴシック" charset="0"/>
              <a:cs typeface="ＭＳ Ｐゴシック" charset="0"/>
            </a:endParaRPr>
          </a:p>
        </p:txBody>
      </p:sp>
      <p:grpSp>
        <p:nvGrpSpPr>
          <p:cNvPr id="185348" name="Group 26"/>
          <p:cNvGrpSpPr>
            <a:grpSpLocks/>
          </p:cNvGrpSpPr>
          <p:nvPr/>
        </p:nvGrpSpPr>
        <p:grpSpPr bwMode="auto">
          <a:xfrm>
            <a:off x="560512" y="908720"/>
            <a:ext cx="8332390" cy="5411788"/>
            <a:chOff x="343" y="808"/>
            <a:chExt cx="4845" cy="3409"/>
          </a:xfrm>
        </p:grpSpPr>
        <p:pic>
          <p:nvPicPr>
            <p:cNvPr id="1853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 y="1093"/>
              <a:ext cx="2344" cy="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535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 y="1038"/>
              <a:ext cx="2326" cy="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185353" name="Group 25"/>
            <p:cNvGrpSpPr>
              <a:grpSpLocks/>
            </p:cNvGrpSpPr>
            <p:nvPr/>
          </p:nvGrpSpPr>
          <p:grpSpPr bwMode="auto">
            <a:xfrm>
              <a:off x="1339" y="808"/>
              <a:ext cx="3558" cy="234"/>
              <a:chOff x="1339" y="808"/>
              <a:chExt cx="3558" cy="234"/>
            </a:xfrm>
          </p:grpSpPr>
          <p:sp>
            <p:nvSpPr>
              <p:cNvPr id="185354" name="Text Box 21"/>
              <p:cNvSpPr txBox="1">
                <a:spLocks noChangeArrowheads="1"/>
              </p:cNvSpPr>
              <p:nvPr/>
            </p:nvSpPr>
            <p:spPr bwMode="auto">
              <a:xfrm>
                <a:off x="1339" y="808"/>
                <a:ext cx="5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dirty="0"/>
                  <a:t>F1: OS</a:t>
                </a:r>
              </a:p>
            </p:txBody>
          </p:sp>
          <p:sp>
            <p:nvSpPr>
              <p:cNvPr id="185355" name="Text Box 22"/>
              <p:cNvSpPr txBox="1">
                <a:spLocks noChangeArrowheads="1"/>
              </p:cNvSpPr>
              <p:nvPr/>
            </p:nvSpPr>
            <p:spPr bwMode="auto">
              <a:xfrm>
                <a:off x="2118" y="809"/>
                <a:ext cx="8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dirty="0"/>
                  <a:t>F2: Browser</a:t>
                </a:r>
              </a:p>
            </p:txBody>
          </p:sp>
          <p:sp>
            <p:nvSpPr>
              <p:cNvPr id="185356" name="Text Box 23"/>
              <p:cNvSpPr txBox="1">
                <a:spLocks noChangeArrowheads="1"/>
              </p:cNvSpPr>
              <p:nvPr/>
            </p:nvSpPr>
            <p:spPr bwMode="auto">
              <a:xfrm>
                <a:off x="3174" y="809"/>
                <a:ext cx="9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dirty="0"/>
                  <a:t>F3: Hardware</a:t>
                </a:r>
              </a:p>
            </p:txBody>
          </p:sp>
          <p:sp>
            <p:nvSpPr>
              <p:cNvPr id="185357" name="Text Box 24"/>
              <p:cNvSpPr txBox="1">
                <a:spLocks noChangeArrowheads="1"/>
              </p:cNvSpPr>
              <p:nvPr/>
            </p:nvSpPr>
            <p:spPr bwMode="auto">
              <a:xfrm>
                <a:off x="4433" y="808"/>
                <a:ext cx="4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dirty="0"/>
                  <a:t>F4: PI</a:t>
                </a:r>
              </a:p>
            </p:txBody>
          </p:sp>
        </p:grpSp>
      </p:grpSp>
      <p:sp>
        <p:nvSpPr>
          <p:cNvPr id="185349" name="Line 18"/>
          <p:cNvSpPr>
            <a:spLocks noChangeShapeType="1"/>
          </p:cNvSpPr>
          <p:nvPr/>
        </p:nvSpPr>
        <p:spPr bwMode="auto">
          <a:xfrm flipV="1">
            <a:off x="3835136" y="2286000"/>
            <a:ext cx="3979598" cy="153988"/>
          </a:xfrm>
          <a:prstGeom prst="line">
            <a:avLst/>
          </a:prstGeom>
          <a:noFill/>
          <a:ln w="15875">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5350" name="Line 19"/>
          <p:cNvSpPr>
            <a:spLocks noChangeShapeType="1"/>
          </p:cNvSpPr>
          <p:nvPr/>
        </p:nvSpPr>
        <p:spPr bwMode="auto">
          <a:xfrm flipV="1">
            <a:off x="4368271" y="3298825"/>
            <a:ext cx="3979598" cy="153988"/>
          </a:xfrm>
          <a:prstGeom prst="line">
            <a:avLst/>
          </a:prstGeom>
          <a:noFill/>
          <a:ln w="15875">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858613527"/>
      </p:ext>
    </p:extLst>
  </p:cSld>
  <p:clrMapOvr>
    <a:masterClrMapping/>
  </p:clrMapOvr>
  <p:timing>
    <p:tnLst>
      <p:par>
        <p:cTn xmlns:p14="http://schemas.microsoft.com/office/powerpoint/2010/mai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design </a:t>
            </a:r>
            <a:r>
              <a:rPr lang="en-US" sz="2800" dirty="0" smtClean="0">
                <a:solidFill>
                  <a:schemeClr val="tx1"/>
                </a:solidFill>
                <a:latin typeface="Tahoma" charset="0"/>
                <a:ea typeface="ＭＳ Ｐゴシック" charset="0"/>
                <a:cs typeface="ＭＳ Ｐゴシック" charset="0"/>
              </a:rPr>
              <a:t>algorithm: Design </a:t>
            </a:r>
            <a:r>
              <a:rPr lang="en-US" sz="2800" dirty="0">
                <a:solidFill>
                  <a:schemeClr val="tx1"/>
                </a:solidFill>
                <a:latin typeface="Tahoma" charset="0"/>
                <a:ea typeface="ＭＳ Ｐゴシック" charset="0"/>
                <a:cs typeface="ＭＳ Ｐゴシック" charset="0"/>
              </a:rPr>
              <a:t>configurations</a:t>
            </a:r>
            <a:endParaRPr lang="en-US" sz="2400" dirty="0">
              <a:solidFill>
                <a:schemeClr val="tx1"/>
              </a:solidFill>
              <a:latin typeface="Tahoma" charset="0"/>
              <a:ea typeface="ＭＳ Ｐゴシック" charset="0"/>
              <a:cs typeface="ＭＳ Ｐゴシック" charset="0"/>
            </a:endParaRPr>
          </a:p>
        </p:txBody>
      </p:sp>
      <p:sp>
        <p:nvSpPr>
          <p:cNvPr id="187396" name="Text Box 13"/>
          <p:cNvSpPr txBox="1">
            <a:spLocks noChangeArrowheads="1"/>
          </p:cNvSpPr>
          <p:nvPr/>
        </p:nvSpPr>
        <p:spPr bwMode="auto">
          <a:xfrm>
            <a:off x="338799" y="1705619"/>
            <a:ext cx="821888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can easily construct 20 test configurations from the design obtained. This is in contrast to 32 configurations obtained using a brute force method.</a:t>
            </a:r>
          </a:p>
        </p:txBody>
      </p:sp>
      <p:sp>
        <p:nvSpPr>
          <p:cNvPr id="187397" name="Text Box 14"/>
          <p:cNvSpPr txBox="1">
            <a:spLocks noChangeArrowheads="1"/>
          </p:cNvSpPr>
          <p:nvPr/>
        </p:nvSpPr>
        <p:spPr bwMode="auto">
          <a:xfrm>
            <a:off x="2705233" y="3501082"/>
            <a:ext cx="627380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latin typeface="Times New Roman"/>
                <a:cs typeface="Times New Roman"/>
              </a:rPr>
              <a:t>Can we remove some rows from the design without affecting pairwise coverage?</a:t>
            </a:r>
          </a:p>
        </p:txBody>
      </p:sp>
    </p:spTree>
    <p:extLst>
      <p:ext uri="{BB962C8B-B14F-4D97-AF65-F5344CB8AC3E}">
        <p14:creationId xmlns:p14="http://schemas.microsoft.com/office/powerpoint/2010/main" val="129311109"/>
      </p:ext>
    </p:extLst>
  </p:cSld>
  <p:clrMapOvr>
    <a:masterClrMapping/>
  </p:clrMapOvr>
  <p:timing>
    <p:tnLst>
      <p:par>
        <p:cTn xmlns:p14="http://schemas.microsoft.com/office/powerpoint/2010/mai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Shortcomings of using MOLS</a:t>
            </a:r>
            <a:endParaRPr lang="en-US" sz="2400" dirty="0">
              <a:solidFill>
                <a:schemeClr val="tx1"/>
              </a:solidFill>
              <a:latin typeface="Tahoma" charset="0"/>
              <a:ea typeface="ＭＳ Ｐゴシック" charset="0"/>
              <a:cs typeface="ＭＳ Ｐゴシック" charset="0"/>
            </a:endParaRPr>
          </a:p>
        </p:txBody>
      </p:sp>
      <p:sp>
        <p:nvSpPr>
          <p:cNvPr id="1126403" name="Text Box 3"/>
          <p:cNvSpPr txBox="1">
            <a:spLocks noChangeArrowheads="1"/>
          </p:cNvSpPr>
          <p:nvPr/>
        </p:nvSpPr>
        <p:spPr bwMode="auto">
          <a:xfrm>
            <a:off x="272480" y="1846551"/>
            <a:ext cx="890680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sufficient number of MOLS might not exist for the problem at hand. </a:t>
            </a:r>
          </a:p>
        </p:txBody>
      </p:sp>
      <p:sp>
        <p:nvSpPr>
          <p:cNvPr id="1126406" name="Text Box 6"/>
          <p:cNvSpPr txBox="1">
            <a:spLocks noChangeArrowheads="1"/>
          </p:cNvSpPr>
          <p:nvPr/>
        </p:nvSpPr>
        <p:spPr bwMode="auto">
          <a:xfrm>
            <a:off x="299029" y="3116674"/>
            <a:ext cx="8420100"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While the MOLS approach assists with the generation of a  balanced design in that all interaction pairs are covered an equal number of times, the number of test configurations is often  larger than what can be achieved using other methods.</a:t>
            </a:r>
          </a:p>
        </p:txBody>
      </p:sp>
    </p:spTree>
    <p:extLst>
      <p:ext uri="{BB962C8B-B14F-4D97-AF65-F5344CB8AC3E}">
        <p14:creationId xmlns:p14="http://schemas.microsoft.com/office/powerpoint/2010/main" val="425669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3" grpId="0"/>
      <p:bldP spid="1126406" grpId="0"/>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4294967295"/>
          </p:nvPr>
        </p:nvSpPr>
        <p:spPr>
          <a:xfrm>
            <a:off x="542925" y="2854586"/>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6.8. Orthogonal </a:t>
            </a:r>
            <a:r>
              <a:rPr lang="en-US" dirty="0">
                <a:solidFill>
                  <a:schemeClr val="folHlink"/>
                </a:solidFill>
                <a:latin typeface="Century Gothic" charset="0"/>
                <a:ea typeface="Osaka" charset="0"/>
                <a:cs typeface="Osaka" charset="0"/>
              </a:rPr>
              <a:t>Arrays</a:t>
            </a:r>
          </a:p>
        </p:txBody>
      </p:sp>
    </p:spTree>
    <p:extLst>
      <p:ext uri="{BB962C8B-B14F-4D97-AF65-F5344CB8AC3E}">
        <p14:creationId xmlns:p14="http://schemas.microsoft.com/office/powerpoint/2010/main" val="1956841057"/>
      </p:ext>
    </p:extLst>
  </p:cSld>
  <p:clrMapOvr>
    <a:masterClrMapping/>
  </p:clrMapOvr>
  <p:timing>
    <p:tnLst>
      <p:par>
        <p:cTn xmlns:p14="http://schemas.microsoft.com/office/powerpoint/2010/mai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a:xfrm>
            <a:off x="8581" y="242888"/>
            <a:ext cx="9906000" cy="614362"/>
          </a:xfrm>
        </p:spPr>
        <p:txBody>
          <a:bodyPr/>
          <a:lstStyle/>
          <a:p>
            <a:pPr eaLnBrk="1" hangingPunct="1"/>
            <a:r>
              <a:rPr lang="en-US" sz="2800" dirty="0">
                <a:solidFill>
                  <a:schemeClr val="tx1"/>
                </a:solidFill>
                <a:latin typeface="Tahoma" charset="0"/>
                <a:ea typeface="ＭＳ Ｐゴシック" charset="0"/>
                <a:cs typeface="ＭＳ Ｐゴシック" charset="0"/>
              </a:rPr>
              <a:t>Orthogonal arrays</a:t>
            </a:r>
            <a:endParaRPr lang="en-US" sz="2400" dirty="0">
              <a:solidFill>
                <a:schemeClr val="tx1"/>
              </a:solidFill>
              <a:latin typeface="Tahoma" charset="0"/>
              <a:ea typeface="ＭＳ Ｐゴシック" charset="0"/>
              <a:cs typeface="ＭＳ Ｐゴシック" charset="0"/>
            </a:endParaRPr>
          </a:p>
        </p:txBody>
      </p:sp>
      <p:sp>
        <p:nvSpPr>
          <p:cNvPr id="1124355" name="Text Box 3"/>
          <p:cNvSpPr txBox="1">
            <a:spLocks noChangeArrowheads="1"/>
          </p:cNvSpPr>
          <p:nvPr/>
        </p:nvSpPr>
        <p:spPr bwMode="auto">
          <a:xfrm>
            <a:off x="358246" y="4381401"/>
            <a:ext cx="900826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orthogonal array, such as the one above,  is an </a:t>
            </a:r>
            <a:r>
              <a:rPr lang="en-US" dirty="0">
                <a:solidFill>
                  <a:schemeClr val="hlink"/>
                </a:solidFill>
                <a:latin typeface="Times New Roman" charset="0"/>
              </a:rPr>
              <a:t>N x k</a:t>
            </a:r>
            <a:r>
              <a:rPr lang="en-US" dirty="0">
                <a:latin typeface="Times New Roman" charset="0"/>
              </a:rPr>
              <a:t> matrix in which the entries are from a finite set  S of </a:t>
            </a:r>
            <a:r>
              <a:rPr lang="en-US" dirty="0">
                <a:solidFill>
                  <a:schemeClr val="hlink"/>
                </a:solidFill>
                <a:latin typeface="Times New Roman" charset="0"/>
              </a:rPr>
              <a:t>s</a:t>
            </a:r>
            <a:r>
              <a:rPr lang="en-US" dirty="0">
                <a:latin typeface="Times New Roman" charset="0"/>
              </a:rPr>
              <a:t> symbols such that any </a:t>
            </a:r>
            <a:r>
              <a:rPr lang="en-US" dirty="0">
                <a:solidFill>
                  <a:schemeClr val="hlink"/>
                </a:solidFill>
                <a:latin typeface="Times New Roman" charset="0"/>
              </a:rPr>
              <a:t>N x t</a:t>
            </a:r>
            <a:r>
              <a:rPr lang="en-US" dirty="0">
                <a:latin typeface="Times New Roman" charset="0"/>
              </a:rPr>
              <a:t> </a:t>
            </a:r>
            <a:r>
              <a:rPr lang="en-US" dirty="0" smtClean="0">
                <a:latin typeface="Times New Roman" charset="0"/>
              </a:rPr>
              <a:t>sub array </a:t>
            </a:r>
            <a:r>
              <a:rPr lang="en-US" dirty="0">
                <a:latin typeface="Times New Roman" charset="0"/>
              </a:rPr>
              <a:t>contains each </a:t>
            </a:r>
            <a:r>
              <a:rPr lang="en-US" dirty="0">
                <a:solidFill>
                  <a:schemeClr val="hlink"/>
                </a:solidFill>
                <a:latin typeface="Times New Roman" charset="0"/>
              </a:rPr>
              <a:t>t-tuple</a:t>
            </a:r>
            <a:r>
              <a:rPr lang="en-US" dirty="0">
                <a:latin typeface="Times New Roman" charset="0"/>
              </a:rPr>
              <a:t> exactly  the same number of times. Such an orthogonal array is denoted by </a:t>
            </a:r>
            <a:r>
              <a:rPr lang="en-US" dirty="0">
                <a:solidFill>
                  <a:schemeClr val="hlink"/>
                </a:solidFill>
                <a:latin typeface="Times New Roman" charset="0"/>
              </a:rPr>
              <a:t>OA(N, k, s, t).</a:t>
            </a:r>
          </a:p>
        </p:txBody>
      </p:sp>
      <p:grpSp>
        <p:nvGrpSpPr>
          <p:cNvPr id="2" name="Group 8"/>
          <p:cNvGrpSpPr>
            <a:grpSpLocks/>
          </p:cNvGrpSpPr>
          <p:nvPr/>
        </p:nvGrpSpPr>
        <p:grpSpPr bwMode="auto">
          <a:xfrm>
            <a:off x="344488" y="1412776"/>
            <a:ext cx="6679671" cy="2646363"/>
            <a:chOff x="361" y="981"/>
            <a:chExt cx="3884" cy="1667"/>
          </a:xfrm>
        </p:grpSpPr>
        <p:pic>
          <p:nvPicPr>
            <p:cNvPr id="193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 y="1480"/>
              <a:ext cx="1896"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93543" name="Text Box 7"/>
            <p:cNvSpPr txBox="1">
              <a:spLocks noChangeArrowheads="1"/>
            </p:cNvSpPr>
            <p:nvPr/>
          </p:nvSpPr>
          <p:spPr bwMode="auto">
            <a:xfrm>
              <a:off x="361" y="981"/>
              <a:ext cx="388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Examine this matrix and extract as many properties as you can:</a:t>
              </a:r>
            </a:p>
          </p:txBody>
        </p:sp>
      </p:grpSp>
    </p:spTree>
    <p:extLst>
      <p:ext uri="{BB962C8B-B14F-4D97-AF65-F5344CB8AC3E}">
        <p14:creationId xmlns:p14="http://schemas.microsoft.com/office/powerpoint/2010/main" val="3506078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4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3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3200">
                <a:latin typeface="Tahoma" charset="0"/>
              </a:rPr>
              <a:t>Testing and verification</a:t>
            </a:r>
            <a:endParaRPr lang="en-US">
              <a:latin typeface="Tahoma" charset="0"/>
            </a:endParaRPr>
          </a:p>
        </p:txBody>
      </p:sp>
      <p:sp>
        <p:nvSpPr>
          <p:cNvPr id="106499" name="Text Box 4"/>
          <p:cNvSpPr txBox="1">
            <a:spLocks noChangeArrowheads="1"/>
          </p:cNvSpPr>
          <p:nvPr/>
        </p:nvSpPr>
        <p:spPr bwMode="auto">
          <a:xfrm>
            <a:off x="632520" y="1772816"/>
            <a:ext cx="821544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charset="0"/>
              </a:rPr>
              <a:t>Program verification</a:t>
            </a:r>
            <a:r>
              <a:rPr lang="en-US" dirty="0">
                <a:latin typeface="Times New Roman" charset="0"/>
              </a:rPr>
              <a:t> aims at proving the correctness of programs by showing that it contains no errors. This is very different from </a:t>
            </a:r>
            <a:r>
              <a:rPr lang="en-US" dirty="0">
                <a:solidFill>
                  <a:schemeClr val="hlink"/>
                </a:solidFill>
                <a:latin typeface="Times New Roman" charset="0"/>
              </a:rPr>
              <a:t>testing</a:t>
            </a:r>
            <a:r>
              <a:rPr lang="en-US" dirty="0">
                <a:latin typeface="Times New Roman" charset="0"/>
              </a:rPr>
              <a:t> that aims at uncovering errors in a program. </a:t>
            </a:r>
          </a:p>
        </p:txBody>
      </p:sp>
      <p:sp>
        <p:nvSpPr>
          <p:cNvPr id="106500" name="Text Box 5"/>
          <p:cNvSpPr txBox="1">
            <a:spLocks noChangeArrowheads="1"/>
          </p:cNvSpPr>
          <p:nvPr/>
        </p:nvSpPr>
        <p:spPr bwMode="auto">
          <a:xfrm>
            <a:off x="632520" y="4057227"/>
            <a:ext cx="874858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Program verification and testing are best considered as complementary techniques. In practice, </a:t>
            </a:r>
            <a:r>
              <a:rPr lang="en-US" dirty="0" smtClean="0">
                <a:latin typeface="Times New Roman" charset="0"/>
              </a:rPr>
              <a:t>program verification is often avoided, and the focus is on testing. </a:t>
            </a:r>
            <a:endParaRPr lang="en-US" dirty="0">
              <a:latin typeface="Times New Roman" charset="0"/>
            </a:endParaRPr>
          </a:p>
        </p:txBody>
      </p:sp>
    </p:spTree>
    <p:extLst>
      <p:ext uri="{BB962C8B-B14F-4D97-AF65-F5344CB8AC3E}">
        <p14:creationId xmlns:p14="http://schemas.microsoft.com/office/powerpoint/2010/main" val="1327375464"/>
      </p:ext>
    </p:extLst>
  </p:cSld>
  <p:clrMapOvr>
    <a:masterClrMapping/>
  </p:clrMapOvr>
  <p:timing>
    <p:tnLst>
      <p:par>
        <p:cTn xmlns:p14="http://schemas.microsoft.com/office/powerpoint/2010/mai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Orthogonal arrays: Example</a:t>
            </a:r>
            <a:endParaRPr lang="en-US" sz="2400" dirty="0">
              <a:solidFill>
                <a:schemeClr val="tx1"/>
              </a:solidFill>
              <a:latin typeface="Tahoma" charset="0"/>
              <a:ea typeface="ＭＳ Ｐゴシック" charset="0"/>
              <a:cs typeface="ＭＳ Ｐゴシック" charset="0"/>
            </a:endParaRPr>
          </a:p>
        </p:txBody>
      </p:sp>
      <p:sp>
        <p:nvSpPr>
          <p:cNvPr id="195588" name="Text Box 3"/>
          <p:cNvSpPr txBox="1">
            <a:spLocks noChangeArrowheads="1"/>
          </p:cNvSpPr>
          <p:nvPr/>
        </p:nvSpPr>
        <p:spPr bwMode="auto">
          <a:xfrm>
            <a:off x="344488" y="1685158"/>
            <a:ext cx="900826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following orthogonal array has </a:t>
            </a:r>
            <a:r>
              <a:rPr lang="en-US" dirty="0">
                <a:solidFill>
                  <a:schemeClr val="hlink"/>
                </a:solidFill>
                <a:latin typeface="Times New Roman" charset="0"/>
              </a:rPr>
              <a:t>4 runs</a:t>
            </a:r>
            <a:r>
              <a:rPr lang="en-US" dirty="0">
                <a:latin typeface="Times New Roman" charset="0"/>
              </a:rPr>
              <a:t> and has a   </a:t>
            </a:r>
            <a:r>
              <a:rPr lang="en-US" dirty="0">
                <a:solidFill>
                  <a:schemeClr val="hlink"/>
                </a:solidFill>
                <a:latin typeface="Times New Roman" charset="0"/>
              </a:rPr>
              <a:t>strength of 2</a:t>
            </a:r>
            <a:r>
              <a:rPr lang="en-US" dirty="0">
                <a:latin typeface="Times New Roman" charset="0"/>
              </a:rPr>
              <a:t>. It  uses symbols from the set {1, 2}. This array is denoted as OA(4, 3, 2, 2). Note that the value of parameter </a:t>
            </a:r>
            <a:r>
              <a:rPr lang="en-US" dirty="0">
                <a:solidFill>
                  <a:schemeClr val="hlink"/>
                </a:solidFill>
                <a:latin typeface="Times New Roman" charset="0"/>
              </a:rPr>
              <a:t>k</a:t>
            </a:r>
            <a:r>
              <a:rPr lang="en-US" dirty="0">
                <a:latin typeface="Times New Roman" charset="0"/>
              </a:rPr>
              <a:t> is 3 and hence we have labeled the columns as F1, F2, and F3 to indicate the three factors.</a:t>
            </a:r>
          </a:p>
        </p:txBody>
      </p:sp>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73" y="4025032"/>
            <a:ext cx="32607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17807809"/>
      </p:ext>
    </p:extLst>
  </p:cSld>
  <p:clrMapOvr>
    <a:masterClrMapping/>
  </p:clrMapOvr>
  <p:timing>
    <p:tnLst>
      <p:par>
        <p:cTn xmlns:p14="http://schemas.microsoft.com/office/powerpoint/2010/mai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Orthogonal arrays: Index</a:t>
            </a:r>
            <a:endParaRPr lang="en-US" sz="2400" dirty="0">
              <a:solidFill>
                <a:schemeClr val="tx1"/>
              </a:solidFill>
              <a:latin typeface="Tahoma" charset="0"/>
              <a:ea typeface="ＭＳ Ｐゴシック" charset="0"/>
              <a:cs typeface="ＭＳ Ｐゴシック" charset="0"/>
            </a:endParaRPr>
          </a:p>
        </p:txBody>
      </p:sp>
      <p:sp>
        <p:nvSpPr>
          <p:cNvPr id="1130499" name="Text Box 3"/>
          <p:cNvSpPr txBox="1">
            <a:spLocks noChangeArrowheads="1"/>
          </p:cNvSpPr>
          <p:nvPr/>
        </p:nvSpPr>
        <p:spPr bwMode="auto">
          <a:xfrm>
            <a:off x="294522" y="1329085"/>
            <a:ext cx="9008269"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index of an orthogonal array is denoted by </a:t>
            </a:r>
            <a:r>
              <a:rPr lang="en-US" dirty="0">
                <a:latin typeface="Times New Roman" charset="0"/>
                <a:sym typeface="Symbol" charset="0"/>
              </a:rPr>
              <a:t></a:t>
            </a:r>
            <a:r>
              <a:rPr lang="en-US" dirty="0">
                <a:latin typeface="Times New Roman" charset="0"/>
              </a:rPr>
              <a:t> and is  equal to N/s</a:t>
            </a:r>
            <a:r>
              <a:rPr lang="en-US" baseline="30000" dirty="0">
                <a:latin typeface="Times New Roman" charset="0"/>
              </a:rPr>
              <a:t>t</a:t>
            </a:r>
            <a:r>
              <a:rPr lang="en-US" dirty="0">
                <a:latin typeface="Times New Roman" charset="0"/>
              </a:rPr>
              <a:t>.  N is referred to as the number of </a:t>
            </a:r>
            <a:r>
              <a:rPr lang="en-US" dirty="0">
                <a:solidFill>
                  <a:schemeClr val="hlink"/>
                </a:solidFill>
                <a:latin typeface="Times New Roman" charset="0"/>
              </a:rPr>
              <a:t>runs </a:t>
            </a:r>
            <a:r>
              <a:rPr lang="en-US" dirty="0">
                <a:latin typeface="Times New Roman" charset="0"/>
              </a:rPr>
              <a:t>and </a:t>
            </a:r>
            <a:r>
              <a:rPr lang="en-US" dirty="0">
                <a:solidFill>
                  <a:schemeClr val="hlink"/>
                </a:solidFill>
                <a:latin typeface="Times New Roman" charset="0"/>
              </a:rPr>
              <a:t>t </a:t>
            </a:r>
            <a:r>
              <a:rPr lang="en-US" dirty="0">
                <a:latin typeface="Times New Roman" charset="0"/>
              </a:rPr>
              <a:t>as the </a:t>
            </a:r>
            <a:r>
              <a:rPr lang="en-US" dirty="0">
                <a:solidFill>
                  <a:schemeClr val="hlink"/>
                </a:solidFill>
                <a:latin typeface="Times New Roman" charset="0"/>
              </a:rPr>
              <a:t>strength</a:t>
            </a:r>
            <a:r>
              <a:rPr lang="en-US" dirty="0">
                <a:latin typeface="Times New Roman" charset="0"/>
              </a:rPr>
              <a:t> of the orthogonal array. </a:t>
            </a:r>
          </a:p>
        </p:txBody>
      </p:sp>
      <p:pic>
        <p:nvPicPr>
          <p:cNvPr id="1130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4438"/>
            <a:ext cx="32607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30501" name="Text Box 5"/>
          <p:cNvSpPr txBox="1">
            <a:spLocks noChangeArrowheads="1"/>
          </p:cNvSpPr>
          <p:nvPr/>
        </p:nvSpPr>
        <p:spPr bwMode="auto">
          <a:xfrm>
            <a:off x="3872880" y="3140968"/>
            <a:ext cx="5525690"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sym typeface="Symbol" charset="0"/>
              </a:rPr>
              <a:t></a:t>
            </a:r>
            <a:r>
              <a:rPr lang="en-US" dirty="0">
                <a:latin typeface="Times New Roman" charset="0"/>
              </a:rPr>
              <a:t> =4/2</a:t>
            </a:r>
            <a:r>
              <a:rPr lang="en-US" baseline="30000" dirty="0">
                <a:latin typeface="Times New Roman" charset="0"/>
              </a:rPr>
              <a:t>2</a:t>
            </a:r>
            <a:r>
              <a:rPr lang="en-US" dirty="0">
                <a:latin typeface="Times New Roman" charset="0"/>
              </a:rPr>
              <a:t>=1 implying that each pair (t=2) appears exactly once (</a:t>
            </a:r>
            <a:r>
              <a:rPr lang="en-US" dirty="0">
                <a:latin typeface="Times New Roman" charset="0"/>
                <a:sym typeface="Symbol" charset="0"/>
              </a:rPr>
              <a:t></a:t>
            </a:r>
            <a:r>
              <a:rPr lang="en-US" dirty="0">
                <a:latin typeface="Times New Roman" charset="0"/>
              </a:rPr>
              <a:t> =1) in any 4 x 2 </a:t>
            </a:r>
            <a:r>
              <a:rPr lang="en-US" dirty="0" smtClean="0">
                <a:latin typeface="Times New Roman" charset="0"/>
              </a:rPr>
              <a:t>sub array.  </a:t>
            </a:r>
            <a:r>
              <a:rPr lang="en-US" dirty="0">
                <a:latin typeface="Times New Roman" charset="0"/>
              </a:rPr>
              <a:t>There is a total of s</a:t>
            </a:r>
            <a:r>
              <a:rPr lang="en-US" baseline="30000" dirty="0">
                <a:latin typeface="Times New Roman" charset="0"/>
              </a:rPr>
              <a:t>t</a:t>
            </a:r>
            <a:r>
              <a:rPr lang="en-US" dirty="0">
                <a:latin typeface="Times New Roman" charset="0"/>
              </a:rPr>
              <a:t>=2</a:t>
            </a:r>
            <a:r>
              <a:rPr lang="en-US" baseline="30000" dirty="0">
                <a:latin typeface="Times New Roman" charset="0"/>
              </a:rPr>
              <a:t>2</a:t>
            </a:r>
            <a:r>
              <a:rPr lang="en-US" dirty="0">
                <a:latin typeface="Times New Roman" charset="0"/>
              </a:rPr>
              <a:t>=4 pairs given as (1, 1), (1, 2), (2, 1), and (2, 2). It is easy to verify that each of the four pairs appears exactly once in each 4 x 2 </a:t>
            </a:r>
            <a:r>
              <a:rPr lang="en-US" dirty="0" smtClean="0">
                <a:latin typeface="Times New Roman" charset="0"/>
              </a:rPr>
              <a:t>sub array.</a:t>
            </a:r>
            <a:endParaRPr lang="en-US" dirty="0">
              <a:latin typeface="Times New Roman" charset="0"/>
            </a:endParaRPr>
          </a:p>
        </p:txBody>
      </p:sp>
    </p:spTree>
    <p:extLst>
      <p:ext uri="{BB962C8B-B14F-4D97-AF65-F5344CB8AC3E}">
        <p14:creationId xmlns:p14="http://schemas.microsoft.com/office/powerpoint/2010/main" val="824244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05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0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p:bldP spid="1130501" grpId="0"/>
    </p:bld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Orthogonal arrays: Another example</a:t>
            </a:r>
            <a:endParaRPr lang="en-US" sz="2400" dirty="0">
              <a:solidFill>
                <a:schemeClr val="tx1"/>
              </a:solidFill>
              <a:latin typeface="Tahoma" charset="0"/>
              <a:ea typeface="ＭＳ Ｐゴシック" charset="0"/>
              <a:cs typeface="ＭＳ Ｐゴシック" charset="0"/>
            </a:endParaRPr>
          </a:p>
        </p:txBody>
      </p:sp>
      <p:sp>
        <p:nvSpPr>
          <p:cNvPr id="1134597" name="Text Box 5"/>
          <p:cNvSpPr txBox="1">
            <a:spLocks noChangeArrowheads="1"/>
          </p:cNvSpPr>
          <p:nvPr/>
        </p:nvSpPr>
        <p:spPr bwMode="auto">
          <a:xfrm>
            <a:off x="4232408" y="3825875"/>
            <a:ext cx="514045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It has  9 runs and a strength of 2. Each of the four factors can be at any one of 3 levels. This array is denoted as OA(9, 4, 3, 2) and has an index of 1.</a:t>
            </a:r>
            <a:endParaRPr lang="en-US" dirty="0"/>
          </a:p>
        </p:txBody>
      </p:sp>
      <p:grpSp>
        <p:nvGrpSpPr>
          <p:cNvPr id="2" name="Group 8"/>
          <p:cNvGrpSpPr>
            <a:grpSpLocks/>
          </p:cNvGrpSpPr>
          <p:nvPr/>
        </p:nvGrpSpPr>
        <p:grpSpPr bwMode="auto">
          <a:xfrm>
            <a:off x="337079" y="2019301"/>
            <a:ext cx="7541287" cy="3719513"/>
            <a:chOff x="196" y="1272"/>
            <a:chExt cx="4385" cy="2343"/>
          </a:xfrm>
        </p:grpSpPr>
        <p:pic>
          <p:nvPicPr>
            <p:cNvPr id="199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 y="1367"/>
              <a:ext cx="2104"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99687" name="Text Box 7"/>
            <p:cNvSpPr txBox="1">
              <a:spLocks noChangeArrowheads="1"/>
            </p:cNvSpPr>
            <p:nvPr/>
          </p:nvSpPr>
          <p:spPr bwMode="auto">
            <a:xfrm>
              <a:off x="2640" y="1272"/>
              <a:ext cx="194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rPr>
                <a:t>What kind of an OA is this?</a:t>
              </a:r>
            </a:p>
          </p:txBody>
        </p:sp>
      </p:grpSp>
    </p:spTree>
    <p:extLst>
      <p:ext uri="{BB962C8B-B14F-4D97-AF65-F5344CB8AC3E}">
        <p14:creationId xmlns:p14="http://schemas.microsoft.com/office/powerpoint/2010/main" val="3933564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4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7" grpId="0"/>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Orthogonal arrays: Alternate notations</a:t>
            </a:r>
            <a:endParaRPr lang="en-US" sz="2400" dirty="0">
              <a:solidFill>
                <a:schemeClr val="tx1"/>
              </a:solidFill>
              <a:latin typeface="Tahoma" charset="0"/>
              <a:ea typeface="ＭＳ Ｐゴシック" charset="0"/>
              <a:cs typeface="ＭＳ Ｐゴシック" charset="0"/>
            </a:endParaRPr>
          </a:p>
        </p:txBody>
      </p:sp>
      <p:grpSp>
        <p:nvGrpSpPr>
          <p:cNvPr id="2" name="Group 8"/>
          <p:cNvGrpSpPr>
            <a:grpSpLocks/>
          </p:cNvGrpSpPr>
          <p:nvPr/>
        </p:nvGrpSpPr>
        <p:grpSpPr bwMode="auto">
          <a:xfrm>
            <a:off x="1364539" y="1640401"/>
            <a:ext cx="6614319" cy="990600"/>
            <a:chOff x="890" y="1530"/>
            <a:chExt cx="3846" cy="624"/>
          </a:xfrm>
        </p:grpSpPr>
        <p:sp>
          <p:nvSpPr>
            <p:cNvPr id="201737" name="Text Box 3"/>
            <p:cNvSpPr txBox="1">
              <a:spLocks noChangeArrowheads="1"/>
            </p:cNvSpPr>
            <p:nvPr/>
          </p:nvSpPr>
          <p:spPr bwMode="auto">
            <a:xfrm>
              <a:off x="1747" y="1530"/>
              <a:ext cx="298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Orthogonal array of N </a:t>
              </a:r>
              <a:r>
                <a:rPr lang="en-US" dirty="0">
                  <a:solidFill>
                    <a:schemeClr val="hlink"/>
                  </a:solidFill>
                  <a:latin typeface="Times New Roman"/>
                  <a:cs typeface="Times New Roman"/>
                </a:rPr>
                <a:t>runs</a:t>
              </a:r>
              <a:r>
                <a:rPr lang="en-US" dirty="0">
                  <a:latin typeface="Times New Roman"/>
                  <a:cs typeface="Times New Roman"/>
                </a:rPr>
                <a:t> where k </a:t>
              </a:r>
              <a:r>
                <a:rPr lang="en-US" dirty="0">
                  <a:solidFill>
                    <a:schemeClr val="hlink"/>
                  </a:solidFill>
                  <a:latin typeface="Times New Roman"/>
                  <a:cs typeface="Times New Roman"/>
                </a:rPr>
                <a:t>factors</a:t>
              </a:r>
              <a:r>
                <a:rPr lang="en-US" dirty="0">
                  <a:latin typeface="Times New Roman"/>
                  <a:cs typeface="Times New Roman"/>
                </a:rPr>
                <a:t> take on any value from a set of s </a:t>
              </a:r>
              <a:r>
                <a:rPr lang="en-US" dirty="0">
                  <a:solidFill>
                    <a:schemeClr val="hlink"/>
                  </a:solidFill>
                  <a:latin typeface="Times New Roman"/>
                  <a:cs typeface="Times New Roman"/>
                </a:rPr>
                <a:t>symbols</a:t>
              </a:r>
              <a:r>
                <a:rPr lang="en-US" dirty="0">
                  <a:latin typeface="Times New Roman"/>
                  <a:cs typeface="Times New Roman"/>
                </a:rPr>
                <a:t>. </a:t>
              </a:r>
            </a:p>
          </p:txBody>
        </p:sp>
        <p:pic>
          <p:nvPicPr>
            <p:cNvPr id="2017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 y="1530"/>
              <a:ext cx="54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3" name="Group 13"/>
          <p:cNvGrpSpPr>
            <a:grpSpLocks/>
          </p:cNvGrpSpPr>
          <p:nvPr/>
        </p:nvGrpSpPr>
        <p:grpSpPr bwMode="auto">
          <a:xfrm>
            <a:off x="1381117" y="3413502"/>
            <a:ext cx="5281481" cy="528639"/>
            <a:chOff x="838" y="2772"/>
            <a:chExt cx="3071" cy="333"/>
          </a:xfrm>
        </p:grpSpPr>
        <p:sp>
          <p:nvSpPr>
            <p:cNvPr id="201735" name="Text Box 10"/>
            <p:cNvSpPr txBox="1">
              <a:spLocks noChangeArrowheads="1"/>
            </p:cNvSpPr>
            <p:nvPr/>
          </p:nvSpPr>
          <p:spPr bwMode="auto">
            <a:xfrm>
              <a:off x="838" y="2772"/>
              <a:ext cx="157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Arrays shown earlier are </a:t>
              </a:r>
            </a:p>
          </p:txBody>
        </p:sp>
        <p:pic>
          <p:nvPicPr>
            <p:cNvPr id="2017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 y="2786"/>
              <a:ext cx="124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136655" name="Text Box 15"/>
          <p:cNvSpPr txBox="1">
            <a:spLocks noChangeArrowheads="1"/>
          </p:cNvSpPr>
          <p:nvPr/>
        </p:nvSpPr>
        <p:spPr bwMode="auto">
          <a:xfrm>
            <a:off x="1381117" y="4724642"/>
            <a:ext cx="779753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L</a:t>
            </a:r>
            <a:r>
              <a:rPr lang="en-US" baseline="-25000" dirty="0">
                <a:latin typeface="Times New Roman"/>
                <a:cs typeface="Times New Roman"/>
              </a:rPr>
              <a:t>N </a:t>
            </a:r>
            <a:r>
              <a:rPr lang="en-US" dirty="0">
                <a:latin typeface="Times New Roman"/>
                <a:cs typeface="Times New Roman"/>
              </a:rPr>
              <a:t>denotes an orthogonal array of 9 runs. t, k, s are determined from the context, i.e. by examining the array itself.</a:t>
            </a:r>
            <a:r>
              <a:rPr lang="en-US" baseline="-25000" dirty="0">
                <a:latin typeface="Times New Roman"/>
                <a:cs typeface="Times New Roman"/>
              </a:rPr>
              <a:t> </a:t>
            </a:r>
            <a:r>
              <a:rPr lang="en-US" dirty="0">
                <a:latin typeface="Times New Roman"/>
                <a:cs typeface="Times New Roman"/>
              </a:rPr>
              <a:t> </a:t>
            </a:r>
          </a:p>
        </p:txBody>
      </p:sp>
    </p:spTree>
    <p:extLst>
      <p:ext uri="{BB962C8B-B14F-4D97-AF65-F5344CB8AC3E}">
        <p14:creationId xmlns:p14="http://schemas.microsoft.com/office/powerpoint/2010/main" val="505056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5" grpId="0"/>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body" idx="4294967295"/>
          </p:nvPr>
        </p:nvSpPr>
        <p:spPr>
          <a:xfrm>
            <a:off x="807979"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6.9. Mixed</a:t>
            </a:r>
            <a:r>
              <a:rPr lang="en-US" dirty="0">
                <a:solidFill>
                  <a:schemeClr val="folHlink"/>
                </a:solidFill>
                <a:latin typeface="Century Gothic" charset="0"/>
                <a:ea typeface="Osaka" charset="0"/>
                <a:cs typeface="Osaka" charset="0"/>
              </a:rPr>
              <a:t>-level Orthogonal Arrays</a:t>
            </a:r>
          </a:p>
        </p:txBody>
      </p:sp>
    </p:spTree>
    <p:extLst>
      <p:ext uri="{BB962C8B-B14F-4D97-AF65-F5344CB8AC3E}">
        <p14:creationId xmlns:p14="http://schemas.microsoft.com/office/powerpoint/2010/main" val="1912441939"/>
      </p:ext>
    </p:extLst>
  </p:cSld>
  <p:clrMapOvr>
    <a:masterClrMapping/>
  </p:clrMapOvr>
  <p:timing>
    <p:tnLst>
      <p:par>
        <p:cTn xmlns:p14="http://schemas.microsoft.com/office/powerpoint/2010/mai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a:t>
            </a:r>
            <a:endParaRPr lang="en-US" sz="2400" dirty="0">
              <a:solidFill>
                <a:schemeClr val="tx1"/>
              </a:solidFill>
              <a:latin typeface="Tahoma" charset="0"/>
              <a:ea typeface="ＭＳ Ｐゴシック" charset="0"/>
              <a:cs typeface="ＭＳ Ｐゴシック" charset="0"/>
            </a:endParaRPr>
          </a:p>
        </p:txBody>
      </p:sp>
      <p:sp>
        <p:nvSpPr>
          <p:cNvPr id="1138697" name="Text Box 9"/>
          <p:cNvSpPr txBox="1">
            <a:spLocks noChangeArrowheads="1"/>
          </p:cNvSpPr>
          <p:nvPr/>
        </p:nvSpPr>
        <p:spPr bwMode="auto">
          <a:xfrm>
            <a:off x="502180" y="1646150"/>
            <a:ext cx="779753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So far we have seen </a:t>
            </a:r>
            <a:r>
              <a:rPr lang="en-US" dirty="0">
                <a:solidFill>
                  <a:schemeClr val="hlink"/>
                </a:solidFill>
                <a:latin typeface="Times"/>
                <a:cs typeface="Times"/>
              </a:rPr>
              <a:t>fixed level</a:t>
            </a:r>
            <a:r>
              <a:rPr lang="en-US" dirty="0">
                <a:latin typeface="Times"/>
                <a:cs typeface="Times"/>
              </a:rPr>
              <a:t> orthogonal arrays</a:t>
            </a:r>
            <a:r>
              <a:rPr lang="en-US" dirty="0"/>
              <a:t>. </a:t>
            </a:r>
            <a:r>
              <a:rPr lang="en-US" dirty="0">
                <a:latin typeface="Times New Roman" charset="0"/>
              </a:rPr>
              <a:t>This is because the  design of such arrays assumes that all factors  assume values from the same  set of </a:t>
            </a:r>
            <a:r>
              <a:rPr lang="en-US" dirty="0">
                <a:solidFill>
                  <a:schemeClr val="hlink"/>
                </a:solidFill>
                <a:latin typeface="Times New Roman" charset="0"/>
              </a:rPr>
              <a:t>s</a:t>
            </a:r>
            <a:r>
              <a:rPr lang="en-US" dirty="0">
                <a:latin typeface="Times New Roman" charset="0"/>
              </a:rPr>
              <a:t> values.</a:t>
            </a:r>
          </a:p>
        </p:txBody>
      </p:sp>
      <p:sp>
        <p:nvSpPr>
          <p:cNvPr id="1138698" name="Text Box 10"/>
          <p:cNvSpPr txBox="1">
            <a:spLocks noChangeArrowheads="1"/>
          </p:cNvSpPr>
          <p:nvPr/>
        </p:nvSpPr>
        <p:spPr bwMode="auto">
          <a:xfrm>
            <a:off x="500460" y="3306676"/>
            <a:ext cx="779753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many practical applications, one encounters more than one factor, each taking on a different set of values. </a:t>
            </a:r>
            <a:r>
              <a:rPr lang="en-US" dirty="0">
                <a:solidFill>
                  <a:schemeClr val="hlink"/>
                </a:solidFill>
                <a:latin typeface="Times New Roman" charset="0"/>
              </a:rPr>
              <a:t>Mixed orthogonal</a:t>
            </a:r>
            <a:r>
              <a:rPr lang="en-US" dirty="0">
                <a:latin typeface="Times New Roman" charset="0"/>
              </a:rPr>
              <a:t> arrays are useful in designing test configurations for such applications. </a:t>
            </a:r>
          </a:p>
        </p:txBody>
      </p:sp>
    </p:spTree>
    <p:extLst>
      <p:ext uri="{BB962C8B-B14F-4D97-AF65-F5344CB8AC3E}">
        <p14:creationId xmlns:p14="http://schemas.microsoft.com/office/powerpoint/2010/main" val="3418064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6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8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7" grpId="0"/>
      <p:bldP spid="1138698" grpId="0"/>
    </p:bld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 Notation</a:t>
            </a:r>
            <a:endParaRPr lang="en-US" sz="2400" dirty="0">
              <a:solidFill>
                <a:schemeClr val="tx1"/>
              </a:solidFill>
              <a:latin typeface="Tahoma" charset="0"/>
              <a:ea typeface="ＭＳ Ｐゴシック" charset="0"/>
              <a:cs typeface="ＭＳ Ｐゴシック" charset="0"/>
            </a:endParaRPr>
          </a:p>
        </p:txBody>
      </p:sp>
      <p:grpSp>
        <p:nvGrpSpPr>
          <p:cNvPr id="2" name="Group 6"/>
          <p:cNvGrpSpPr>
            <a:grpSpLocks/>
          </p:cNvGrpSpPr>
          <p:nvPr/>
        </p:nvGrpSpPr>
        <p:grpSpPr bwMode="auto">
          <a:xfrm>
            <a:off x="398992" y="2368550"/>
            <a:ext cx="9095979" cy="1144588"/>
            <a:chOff x="232" y="1492"/>
            <a:chExt cx="5289" cy="721"/>
          </a:xfrm>
        </p:grpSpPr>
        <p:sp>
          <p:nvSpPr>
            <p:cNvPr id="207880" name="Text Box 3"/>
            <p:cNvSpPr txBox="1">
              <a:spLocks noChangeArrowheads="1"/>
            </p:cNvSpPr>
            <p:nvPr/>
          </p:nvSpPr>
          <p:spPr bwMode="auto">
            <a:xfrm>
              <a:off x="1958" y="1492"/>
              <a:ext cx="356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Strength</a:t>
              </a:r>
              <a:r>
                <a:rPr lang="en-US" dirty="0">
                  <a:latin typeface="Times New Roman"/>
                  <a:cs typeface="Times New Roman"/>
                </a:rPr>
                <a:t>=t. </a:t>
              </a:r>
              <a:r>
                <a:rPr lang="en-US" dirty="0">
                  <a:solidFill>
                    <a:schemeClr val="hlink"/>
                  </a:solidFill>
                  <a:latin typeface="Times New Roman"/>
                  <a:cs typeface="Times New Roman"/>
                </a:rPr>
                <a:t>Runs</a:t>
              </a:r>
              <a:r>
                <a:rPr lang="en-US" dirty="0">
                  <a:latin typeface="Times New Roman"/>
                  <a:cs typeface="Times New Roman"/>
                </a:rPr>
                <a:t>=N.</a:t>
              </a:r>
            </a:p>
            <a:p>
              <a:pPr>
                <a:lnSpc>
                  <a:spcPts val="3600"/>
                </a:lnSpc>
              </a:pPr>
              <a:r>
                <a:rPr lang="en-US" dirty="0">
                  <a:latin typeface="Times New Roman"/>
                  <a:cs typeface="Times New Roman"/>
                </a:rPr>
                <a:t>k1 factors at s1 levels, k2 at s2 levels, and so on.</a:t>
              </a:r>
            </a:p>
          </p:txBody>
        </p:sp>
        <p:pic>
          <p:nvPicPr>
            <p:cNvPr id="2078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 y="1492"/>
              <a:ext cx="160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3" name="Group 8"/>
          <p:cNvGrpSpPr>
            <a:grpSpLocks/>
          </p:cNvGrpSpPr>
          <p:nvPr/>
        </p:nvGrpSpPr>
        <p:grpSpPr bwMode="auto">
          <a:xfrm>
            <a:off x="398991" y="4090993"/>
            <a:ext cx="3487738" cy="414338"/>
            <a:chOff x="292" y="2577"/>
            <a:chExt cx="2028" cy="261"/>
          </a:xfrm>
        </p:grpSpPr>
        <p:sp>
          <p:nvSpPr>
            <p:cNvPr id="207878" name="Text Box 4"/>
            <p:cNvSpPr txBox="1">
              <a:spLocks noChangeArrowheads="1"/>
            </p:cNvSpPr>
            <p:nvPr/>
          </p:nvSpPr>
          <p:spPr bwMode="auto">
            <a:xfrm>
              <a:off x="292" y="2577"/>
              <a:ext cx="13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Total factors: </a:t>
              </a:r>
            </a:p>
          </p:txBody>
        </p:sp>
        <p:pic>
          <p:nvPicPr>
            <p:cNvPr id="2078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 y="2606"/>
              <a:ext cx="48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708587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 Index and balance</a:t>
            </a:r>
            <a:endParaRPr lang="en-US" sz="2400" dirty="0">
              <a:solidFill>
                <a:schemeClr val="tx1"/>
              </a:solidFill>
              <a:latin typeface="Tahoma" charset="0"/>
              <a:ea typeface="ＭＳ Ｐゴシック" charset="0"/>
              <a:cs typeface="ＭＳ Ｐゴシック" charset="0"/>
            </a:endParaRPr>
          </a:p>
        </p:txBody>
      </p:sp>
      <p:sp>
        <p:nvSpPr>
          <p:cNvPr id="209924" name="Text Box 4"/>
          <p:cNvSpPr txBox="1">
            <a:spLocks noChangeArrowheads="1"/>
          </p:cNvSpPr>
          <p:nvPr/>
        </p:nvSpPr>
        <p:spPr bwMode="auto">
          <a:xfrm>
            <a:off x="321602" y="3861043"/>
            <a:ext cx="873138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t>
            </a:r>
            <a:r>
              <a:rPr lang="en-US" dirty="0">
                <a:solidFill>
                  <a:schemeClr val="hlink"/>
                </a:solidFill>
                <a:latin typeface="Times New Roman" charset="0"/>
              </a:rPr>
              <a:t>balance property</a:t>
            </a:r>
            <a:r>
              <a:rPr lang="en-US" dirty="0">
                <a:latin typeface="Times New Roman" charset="0"/>
              </a:rPr>
              <a:t> of orthogonal arrays remains intact for mixed level orthogonal arrays in that any </a:t>
            </a:r>
            <a:r>
              <a:rPr lang="en-US" dirty="0">
                <a:solidFill>
                  <a:srgbClr val="FF0000"/>
                </a:solidFill>
                <a:latin typeface="Times New Roman" charset="0"/>
              </a:rPr>
              <a:t>N x t </a:t>
            </a:r>
            <a:r>
              <a:rPr lang="en-US" dirty="0" smtClean="0">
                <a:latin typeface="Times New Roman" charset="0"/>
              </a:rPr>
              <a:t>sub array </a:t>
            </a:r>
            <a:r>
              <a:rPr lang="en-US" dirty="0">
                <a:latin typeface="Times New Roman" charset="0"/>
              </a:rPr>
              <a:t>contains each </a:t>
            </a:r>
            <a:r>
              <a:rPr lang="en-US" dirty="0">
                <a:solidFill>
                  <a:srgbClr val="FF0000"/>
                </a:solidFill>
                <a:latin typeface="Times New Roman" charset="0"/>
              </a:rPr>
              <a:t>t</a:t>
            </a:r>
            <a:r>
              <a:rPr lang="en-US" dirty="0">
                <a:latin typeface="Times New Roman" charset="0"/>
              </a:rPr>
              <a:t>-tuple corresponding to the t columns, exactly the same number of times, which is </a:t>
            </a:r>
            <a:r>
              <a:rPr lang="en-US" dirty="0">
                <a:solidFill>
                  <a:srgbClr val="FF0000"/>
                </a:solidFill>
                <a:latin typeface="Times New Roman" charset="0"/>
                <a:sym typeface="Symbol" charset="0"/>
              </a:rPr>
              <a:t></a:t>
            </a:r>
            <a:r>
              <a:rPr lang="en-US" dirty="0">
                <a:latin typeface="Times New Roman" charset="0"/>
              </a:rPr>
              <a:t>. </a:t>
            </a:r>
          </a:p>
        </p:txBody>
      </p:sp>
      <p:sp>
        <p:nvSpPr>
          <p:cNvPr id="209925" name="Text Box 9"/>
          <p:cNvSpPr txBox="1">
            <a:spLocks noChangeArrowheads="1"/>
          </p:cNvSpPr>
          <p:nvPr/>
        </p:nvSpPr>
        <p:spPr bwMode="auto">
          <a:xfrm>
            <a:off x="321602" y="1712410"/>
            <a:ext cx="87313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formula used for computing the index </a:t>
            </a:r>
            <a:r>
              <a:rPr lang="en-US" dirty="0">
                <a:solidFill>
                  <a:srgbClr val="FF0000"/>
                </a:solidFill>
                <a:latin typeface="Times New Roman" charset="0"/>
                <a:sym typeface="Symbol" charset="0"/>
              </a:rPr>
              <a:t></a:t>
            </a:r>
            <a:r>
              <a:rPr lang="en-US" dirty="0">
                <a:latin typeface="Times New Roman" charset="0"/>
              </a:rPr>
              <a:t> of an orthogonal array does not apply to the mixed level orthogonal array  as the count of values for each factor is a variable.</a:t>
            </a:r>
          </a:p>
        </p:txBody>
      </p:sp>
    </p:spTree>
    <p:extLst>
      <p:ext uri="{BB962C8B-B14F-4D97-AF65-F5344CB8AC3E}">
        <p14:creationId xmlns:p14="http://schemas.microsoft.com/office/powerpoint/2010/main" val="374179502"/>
      </p:ext>
    </p:extLst>
  </p:cSld>
  <p:clrMapOvr>
    <a:masterClrMapping/>
  </p:clrMapOvr>
  <p:timing>
    <p:tnLst>
      <p:par>
        <p:cTn xmlns:p14="http://schemas.microsoft.com/office/powerpoint/2010/mai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 Example</a:t>
            </a:r>
            <a:endParaRPr lang="en-US" sz="2400" dirty="0">
              <a:solidFill>
                <a:schemeClr val="tx1"/>
              </a:solidFill>
              <a:latin typeface="Tahoma" charset="0"/>
              <a:ea typeface="ＭＳ Ｐゴシック" charset="0"/>
              <a:cs typeface="ＭＳ Ｐゴシック" charset="0"/>
            </a:endParaRPr>
          </a:p>
        </p:txBody>
      </p:sp>
      <p:sp>
        <p:nvSpPr>
          <p:cNvPr id="1144836" name="Text Box 4"/>
          <p:cNvSpPr txBox="1">
            <a:spLocks noChangeArrowheads="1"/>
          </p:cNvSpPr>
          <p:nvPr/>
        </p:nvSpPr>
        <p:spPr bwMode="auto">
          <a:xfrm>
            <a:off x="200472" y="2276872"/>
            <a:ext cx="530039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This array  can be used to design test configurations for an application that contains 4 factors each at 2 levels and 1 factor at 4 levels.</a:t>
            </a:r>
          </a:p>
        </p:txBody>
      </p:sp>
      <p:grpSp>
        <p:nvGrpSpPr>
          <p:cNvPr id="2" name="Group 9"/>
          <p:cNvGrpSpPr>
            <a:grpSpLocks/>
          </p:cNvGrpSpPr>
          <p:nvPr/>
        </p:nvGrpSpPr>
        <p:grpSpPr bwMode="auto">
          <a:xfrm>
            <a:off x="3308757" y="1412776"/>
            <a:ext cx="6368388" cy="2786063"/>
            <a:chOff x="1969" y="1048"/>
            <a:chExt cx="3703" cy="1755"/>
          </a:xfrm>
        </p:grpSpPr>
        <p:pic>
          <p:nvPicPr>
            <p:cNvPr id="2119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 y="1048"/>
              <a:ext cx="2179"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19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 y="1275"/>
              <a:ext cx="100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144839" name="Text Box 7"/>
          <p:cNvSpPr txBox="1">
            <a:spLocks noChangeArrowheads="1"/>
          </p:cNvSpPr>
          <p:nvPr/>
        </p:nvSpPr>
        <p:spPr bwMode="auto">
          <a:xfrm>
            <a:off x="94590" y="4575176"/>
            <a:ext cx="939178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Balance</a:t>
            </a:r>
            <a:r>
              <a:rPr lang="en-US" dirty="0">
                <a:latin typeface="Times New Roman" charset="0"/>
              </a:rPr>
              <a:t>: In any </a:t>
            </a:r>
            <a:r>
              <a:rPr lang="en-US" dirty="0" smtClean="0">
                <a:latin typeface="Times New Roman" charset="0"/>
              </a:rPr>
              <a:t>sub array </a:t>
            </a:r>
            <a:r>
              <a:rPr lang="en-US" dirty="0">
                <a:latin typeface="Times New Roman" charset="0"/>
              </a:rPr>
              <a:t>of size 8 x 2, each possible pair occurs exactly the same number of times. In the two leftmost columns, each pair occurs exactly twice. In columns 1 and 3, each pair also occurs exactly twice. In columns 1 and 5, each pair occurs exactly once. </a:t>
            </a:r>
          </a:p>
        </p:txBody>
      </p:sp>
      <p:sp>
        <p:nvSpPr>
          <p:cNvPr id="1144840" name="Text Box 8"/>
          <p:cNvSpPr txBox="1">
            <a:spLocks noChangeArrowheads="1"/>
          </p:cNvSpPr>
          <p:nvPr/>
        </p:nvSpPr>
        <p:spPr bwMode="auto">
          <a:xfrm>
            <a:off x="1136576" y="3933056"/>
            <a:ext cx="409599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rPr>
              <a:t>Can you identify some properties?</a:t>
            </a:r>
            <a:endParaRPr lang="en-US" dirty="0"/>
          </a:p>
        </p:txBody>
      </p:sp>
    </p:spTree>
    <p:extLst>
      <p:ext uri="{BB962C8B-B14F-4D97-AF65-F5344CB8AC3E}">
        <p14:creationId xmlns:p14="http://schemas.microsoft.com/office/powerpoint/2010/main" val="352122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48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48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4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6" grpId="0"/>
      <p:bldP spid="1144839" grpId="0"/>
      <p:bldP spid="1144840" grpId="0"/>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 Example</a:t>
            </a:r>
            <a:endParaRPr lang="en-US" sz="2400" dirty="0">
              <a:solidFill>
                <a:schemeClr val="tx1"/>
              </a:solidFill>
              <a:latin typeface="Tahoma" charset="0"/>
              <a:ea typeface="ＭＳ Ｐゴシック" charset="0"/>
              <a:cs typeface="ＭＳ Ｐゴシック" charset="0"/>
            </a:endParaRPr>
          </a:p>
        </p:txBody>
      </p:sp>
      <p:grpSp>
        <p:nvGrpSpPr>
          <p:cNvPr id="2" name="Group 12"/>
          <p:cNvGrpSpPr>
            <a:grpSpLocks/>
          </p:cNvGrpSpPr>
          <p:nvPr/>
        </p:nvGrpSpPr>
        <p:grpSpPr bwMode="auto">
          <a:xfrm>
            <a:off x="2103306" y="1998664"/>
            <a:ext cx="7613517" cy="4249737"/>
            <a:chOff x="1223" y="1259"/>
            <a:chExt cx="4427" cy="2677"/>
          </a:xfrm>
        </p:grpSpPr>
        <p:pic>
          <p:nvPicPr>
            <p:cNvPr id="2140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 y="1359"/>
              <a:ext cx="115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40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 y="1259"/>
              <a:ext cx="3042"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146891" name="Text Box 11"/>
          <p:cNvSpPr txBox="1">
            <a:spLocks noChangeArrowheads="1"/>
          </p:cNvSpPr>
          <p:nvPr/>
        </p:nvSpPr>
        <p:spPr bwMode="auto">
          <a:xfrm>
            <a:off x="266568" y="2809875"/>
            <a:ext cx="3659717"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This array can be used to generate test configurations when there are </a:t>
            </a:r>
            <a:r>
              <a:rPr lang="en-US" dirty="0">
                <a:solidFill>
                  <a:schemeClr val="hlink"/>
                </a:solidFill>
                <a:latin typeface="Times New Roman" charset="0"/>
              </a:rPr>
              <a:t>six binary factors,</a:t>
            </a:r>
            <a:r>
              <a:rPr lang="en-US" dirty="0">
                <a:latin typeface="Times New Roman" charset="0"/>
              </a:rPr>
              <a:t> labeled F</a:t>
            </a:r>
            <a:r>
              <a:rPr lang="en-US" baseline="-25000" dirty="0">
                <a:latin typeface="Times New Roman" charset="0"/>
              </a:rPr>
              <a:t>1</a:t>
            </a:r>
            <a:r>
              <a:rPr lang="en-US" dirty="0">
                <a:latin typeface="Times New Roman" charset="0"/>
              </a:rPr>
              <a:t> through F</a:t>
            </a:r>
            <a:r>
              <a:rPr lang="en-US" baseline="-25000" dirty="0">
                <a:latin typeface="Times New Roman" charset="0"/>
              </a:rPr>
              <a:t>6</a:t>
            </a:r>
            <a:r>
              <a:rPr lang="en-US" dirty="0">
                <a:latin typeface="Times New Roman" charset="0"/>
              </a:rPr>
              <a:t>  and </a:t>
            </a:r>
            <a:r>
              <a:rPr lang="en-US" dirty="0">
                <a:solidFill>
                  <a:schemeClr val="hlink"/>
                </a:solidFill>
                <a:latin typeface="Times New Roman" charset="0"/>
              </a:rPr>
              <a:t>three factors each with  four possible levels</a:t>
            </a:r>
            <a:r>
              <a:rPr lang="en-US" dirty="0">
                <a:latin typeface="Times New Roman" charset="0"/>
              </a:rPr>
              <a:t>, labeled F</a:t>
            </a:r>
            <a:r>
              <a:rPr lang="en-US" baseline="-25000" dirty="0">
                <a:latin typeface="Times New Roman" charset="0"/>
              </a:rPr>
              <a:t>7</a:t>
            </a:r>
            <a:r>
              <a:rPr lang="en-US" dirty="0">
                <a:latin typeface="Times New Roman" charset="0"/>
              </a:rPr>
              <a:t> through F</a:t>
            </a:r>
            <a:r>
              <a:rPr lang="en-US" baseline="-25000" dirty="0">
                <a:latin typeface="Times New Roman" charset="0"/>
              </a:rPr>
              <a:t>9</a:t>
            </a:r>
            <a:r>
              <a:rPr lang="en-US" dirty="0">
                <a:latin typeface="Times New Roman" charset="0"/>
              </a:rPr>
              <a:t>. </a:t>
            </a:r>
          </a:p>
        </p:txBody>
      </p:sp>
    </p:spTree>
    <p:extLst>
      <p:ext uri="{BB962C8B-B14F-4D97-AF65-F5344CB8AC3E}">
        <p14:creationId xmlns:p14="http://schemas.microsoft.com/office/powerpoint/2010/main" val="2133465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a:latin typeface="Tahoma" charset="0"/>
              </a:rPr>
              <a:t>Testing and verification (contd.)</a:t>
            </a:r>
            <a:endParaRPr lang="en-US">
              <a:latin typeface="Tahoma" charset="0"/>
            </a:endParaRPr>
          </a:p>
        </p:txBody>
      </p:sp>
      <p:sp>
        <p:nvSpPr>
          <p:cNvPr id="108547" name="Text Box 3"/>
          <p:cNvSpPr txBox="1">
            <a:spLocks noChangeArrowheads="1"/>
          </p:cNvSpPr>
          <p:nvPr/>
        </p:nvSpPr>
        <p:spPr bwMode="auto">
          <a:xfrm>
            <a:off x="488504" y="1412776"/>
            <a:ext cx="821544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Testing is not a perfect technique in that a program might contain errors despite the success of a set of tests.</a:t>
            </a:r>
          </a:p>
        </p:txBody>
      </p:sp>
      <p:sp>
        <p:nvSpPr>
          <p:cNvPr id="108548" name="Text Box 4"/>
          <p:cNvSpPr txBox="1">
            <a:spLocks noChangeArrowheads="1"/>
          </p:cNvSpPr>
          <p:nvPr/>
        </p:nvSpPr>
        <p:spPr bwMode="auto">
          <a:xfrm>
            <a:off x="471306" y="2681188"/>
            <a:ext cx="8748581"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Verification </a:t>
            </a:r>
            <a:r>
              <a:rPr lang="en-US" dirty="0" smtClean="0">
                <a:latin typeface="Times New Roman" charset="0"/>
              </a:rPr>
              <a:t>promises </a:t>
            </a:r>
            <a:r>
              <a:rPr lang="en-US" dirty="0">
                <a:latin typeface="Times New Roman" charset="0"/>
              </a:rPr>
              <a:t>to verify that a program is free from errors. However, the </a:t>
            </a:r>
            <a:r>
              <a:rPr lang="en-US" dirty="0" smtClean="0">
                <a:latin typeface="Times New Roman" charset="0"/>
              </a:rPr>
              <a:t>person/tool </a:t>
            </a:r>
            <a:r>
              <a:rPr lang="en-US" dirty="0">
                <a:latin typeface="Times New Roman" charset="0"/>
              </a:rPr>
              <a:t>who verified a program might have made </a:t>
            </a:r>
            <a:r>
              <a:rPr lang="en-US" dirty="0" smtClean="0">
                <a:latin typeface="Times New Roman" charset="0"/>
              </a:rPr>
              <a:t>a mistake </a:t>
            </a:r>
            <a:r>
              <a:rPr lang="en-US" dirty="0">
                <a:latin typeface="Times New Roman" charset="0"/>
              </a:rPr>
              <a:t>in the verification process; there might be an incorrect assumption on the input conditions; incorrect assumptions might be made regarding the components that interface with the program, and so on.  </a:t>
            </a:r>
          </a:p>
        </p:txBody>
      </p:sp>
      <p:sp>
        <p:nvSpPr>
          <p:cNvPr id="108549" name="Text Box 5"/>
          <p:cNvSpPr txBox="1">
            <a:spLocks noChangeArrowheads="1"/>
          </p:cNvSpPr>
          <p:nvPr/>
        </p:nvSpPr>
        <p:spPr bwMode="auto">
          <a:xfrm>
            <a:off x="2720752" y="5589240"/>
            <a:ext cx="6521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rPr>
              <a:t>Verified and published programs have been shown to be incorrect.</a:t>
            </a:r>
          </a:p>
        </p:txBody>
      </p:sp>
    </p:spTree>
    <p:extLst>
      <p:ext uri="{BB962C8B-B14F-4D97-AF65-F5344CB8AC3E}">
        <p14:creationId xmlns:p14="http://schemas.microsoft.com/office/powerpoint/2010/main" val="1728360478"/>
      </p:ext>
    </p:extLst>
  </p:cSld>
  <p:clrMapOvr>
    <a:masterClrMapping/>
  </p:clrMapOvr>
  <p:timing>
    <p:tnLst>
      <p:par>
        <p:cTn xmlns:p14="http://schemas.microsoft.com/office/powerpoint/2010/mai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Mixed level Orthogonal arrays: Test generation: Pizza delivery</a:t>
            </a:r>
            <a:endParaRPr lang="en-US" sz="2400" dirty="0">
              <a:solidFill>
                <a:schemeClr val="tx1"/>
              </a:solidFill>
              <a:latin typeface="Tahoma" charset="0"/>
              <a:ea typeface="ＭＳ Ｐゴシック" charset="0"/>
              <a:cs typeface="ＭＳ Ｐゴシック" charset="0"/>
            </a:endParaRPr>
          </a:p>
        </p:txBody>
      </p:sp>
      <p:pic>
        <p:nvPicPr>
          <p:cNvPr id="2160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14" y="2138363"/>
            <a:ext cx="5792369" cy="20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16069" name="Group 9"/>
          <p:cNvGrpSpPr>
            <a:grpSpLocks/>
          </p:cNvGrpSpPr>
          <p:nvPr/>
        </p:nvGrpSpPr>
        <p:grpSpPr bwMode="auto">
          <a:xfrm>
            <a:off x="505619" y="4661389"/>
            <a:ext cx="8246402" cy="1341439"/>
            <a:chOff x="315" y="2847"/>
            <a:chExt cx="4795" cy="845"/>
          </a:xfrm>
        </p:grpSpPr>
        <p:sp>
          <p:nvSpPr>
            <p:cNvPr id="216070" name="Text Box 6"/>
            <p:cNvSpPr txBox="1">
              <a:spLocks noChangeArrowheads="1"/>
            </p:cNvSpPr>
            <p:nvPr/>
          </p:nvSpPr>
          <p:spPr bwMode="auto">
            <a:xfrm>
              <a:off x="315" y="2847"/>
              <a:ext cx="479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have 3 binary factors and one factor at 3 levels. Hence we can use the following array to generate test configurations:</a:t>
              </a:r>
            </a:p>
          </p:txBody>
        </p:sp>
        <p:pic>
          <p:nvPicPr>
            <p:cNvPr id="2160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3484"/>
              <a:ext cx="116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1560067831"/>
      </p:ext>
    </p:extLst>
  </p:cSld>
  <p:clrMapOvr>
    <a:masterClrMapping/>
  </p:clrMapOvr>
  <p:timing>
    <p:tnLst>
      <p:par>
        <p:cTn xmlns:p14="http://schemas.microsoft.com/office/powerpoint/2010/mai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generation: Pizza delivery: Array </a:t>
            </a:r>
            <a:endParaRPr lang="en-US" sz="2400" dirty="0">
              <a:solidFill>
                <a:schemeClr val="tx1"/>
              </a:solidFill>
              <a:latin typeface="Tahoma" charset="0"/>
              <a:ea typeface="ＭＳ Ｐゴシック" charset="0"/>
              <a:cs typeface="ＭＳ Ｐゴシック" charset="0"/>
            </a:endParaRPr>
          </a:p>
        </p:txBody>
      </p:sp>
      <p:pic>
        <p:nvPicPr>
          <p:cNvPr id="11509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36" y="2008188"/>
            <a:ext cx="513185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50984" name="Text Box 8"/>
          <p:cNvSpPr txBox="1">
            <a:spLocks noChangeArrowheads="1"/>
          </p:cNvSpPr>
          <p:nvPr/>
        </p:nvSpPr>
        <p:spPr bwMode="auto">
          <a:xfrm>
            <a:off x="5953919" y="2487613"/>
            <a:ext cx="3602964"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latin typeface="Times New Roman" charset="0"/>
              </a:rPr>
              <a:t>Check that all possible pairs of factor combinations are covered in the design above. What kind of errors will likely be revealed when testing using these 12 configurations?</a:t>
            </a:r>
            <a:r>
              <a:rPr lang="en-US" dirty="0">
                <a:latin typeface="Times New Roman" charset="0"/>
              </a:rPr>
              <a:t> </a:t>
            </a:r>
          </a:p>
        </p:txBody>
      </p:sp>
    </p:spTree>
    <p:extLst>
      <p:ext uri="{BB962C8B-B14F-4D97-AF65-F5344CB8AC3E}">
        <p14:creationId xmlns:p14="http://schemas.microsoft.com/office/powerpoint/2010/main" val="1426848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09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0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84" grpId="0"/>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2"/>
          <p:cNvSpPr>
            <a:spLocks noGrp="1" noChangeArrowheads="1"/>
          </p:cNvSpPr>
          <p:nvPr>
            <p:ph type="title"/>
          </p:nvPr>
        </p:nvSpPr>
        <p:spPr/>
        <p:txBody>
          <a:bodyPr/>
          <a:lstStyle/>
          <a:p>
            <a:pPr eaLnBrk="1" hangingPunct="1"/>
            <a:r>
              <a:rPr lang="en-US" sz="2800" dirty="0">
                <a:solidFill>
                  <a:schemeClr val="tx1"/>
                </a:solidFill>
                <a:latin typeface="Tahoma" charset="0"/>
                <a:ea typeface="ＭＳ Ｐゴシック" charset="0"/>
                <a:cs typeface="ＭＳ Ｐゴシック" charset="0"/>
              </a:rPr>
              <a:t>Test generation: Pizza delivery: test configurations</a:t>
            </a:r>
            <a:endParaRPr lang="en-US" sz="2400" dirty="0">
              <a:solidFill>
                <a:schemeClr val="tx1"/>
              </a:solidFill>
              <a:latin typeface="Tahoma" charset="0"/>
              <a:ea typeface="ＭＳ Ｐゴシック" charset="0"/>
              <a:cs typeface="ＭＳ Ｐゴシック" charset="0"/>
            </a:endParaRPr>
          </a:p>
        </p:txBody>
      </p:sp>
      <p:pic>
        <p:nvPicPr>
          <p:cNvPr id="220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7" y="1903413"/>
            <a:ext cx="613621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03496933"/>
      </p:ext>
    </p:extLst>
  </p:cSld>
  <p:clrMapOvr>
    <a:masterClrMapping/>
  </p:clrMapOvr>
  <p:timing>
    <p:tnLst>
      <p:par>
        <p:cTn xmlns:p14="http://schemas.microsoft.com/office/powerpoint/2010/mai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body" idx="4294967295"/>
          </p:nvPr>
        </p:nvSpPr>
        <p:spPr>
          <a:xfrm>
            <a:off x="705005" y="2914650"/>
            <a:ext cx="8420100" cy="931863"/>
          </a:xfrm>
        </p:spPr>
        <p:txBody>
          <a:bodyPr/>
          <a:lstStyle/>
          <a:p>
            <a:pPr eaLnBrk="1" hangingPunct="1">
              <a:buFont typeface="Monotype Sorts" charset="0"/>
              <a:buNone/>
            </a:pPr>
            <a:r>
              <a:rPr lang="en-US" sz="2400" dirty="0" smtClean="0">
                <a:solidFill>
                  <a:schemeClr val="folHlink"/>
                </a:solidFill>
                <a:latin typeface="Century Gothic" charset="0"/>
                <a:ea typeface="Osaka" charset="0"/>
                <a:cs typeface="Osaka" charset="0"/>
              </a:rPr>
              <a:t>6.9. Covering </a:t>
            </a:r>
            <a:r>
              <a:rPr lang="en-US" sz="2400" dirty="0">
                <a:solidFill>
                  <a:schemeClr val="folHlink"/>
                </a:solidFill>
                <a:latin typeface="Century Gothic" charset="0"/>
                <a:ea typeface="Osaka" charset="0"/>
                <a:cs typeface="Osaka" charset="0"/>
              </a:rPr>
              <a:t>and mixed-level covering arrays</a:t>
            </a:r>
          </a:p>
        </p:txBody>
      </p:sp>
    </p:spTree>
    <p:extLst>
      <p:ext uri="{BB962C8B-B14F-4D97-AF65-F5344CB8AC3E}">
        <p14:creationId xmlns:p14="http://schemas.microsoft.com/office/powerpoint/2010/main" val="1772726547"/>
      </p:ext>
    </p:extLst>
  </p:cSld>
  <p:clrMapOvr>
    <a:masterClrMapping/>
  </p:clrMapOvr>
  <p:timing>
    <p:tnLst>
      <p:par>
        <p:cTn xmlns:p14="http://schemas.microsoft.com/office/powerpoint/2010/mai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The </a:t>
            </a:r>
            <a:r>
              <a:rPr lang="ja-JP" altLang="en-US" sz="2400" dirty="0">
                <a:solidFill>
                  <a:schemeClr val="tx1"/>
                </a:solidFill>
                <a:latin typeface="Tahoma" charset="0"/>
                <a:ea typeface="ＭＳ Ｐゴシック" charset="0"/>
                <a:cs typeface="ＭＳ Ｐゴシック" charset="0"/>
              </a:rPr>
              <a:t>“</a:t>
            </a:r>
            <a:r>
              <a:rPr lang="en-US" sz="2400" dirty="0">
                <a:solidFill>
                  <a:schemeClr val="tx1"/>
                </a:solidFill>
                <a:latin typeface="Tahoma" charset="0"/>
                <a:ea typeface="ＭＳ Ｐゴシック" charset="0"/>
                <a:cs typeface="ＭＳ Ｐゴシック" charset="0"/>
              </a:rPr>
              <a:t>Balance</a:t>
            </a:r>
            <a:r>
              <a:rPr lang="ja-JP" altLang="en-US" sz="2400" dirty="0">
                <a:solidFill>
                  <a:schemeClr val="tx1"/>
                </a:solidFill>
                <a:latin typeface="Tahoma" charset="0"/>
                <a:ea typeface="ＭＳ Ｐゴシック" charset="0"/>
                <a:cs typeface="ＭＳ Ｐゴシック" charset="0"/>
              </a:rPr>
              <a:t>”</a:t>
            </a:r>
            <a:r>
              <a:rPr lang="en-US" sz="2400" dirty="0">
                <a:solidFill>
                  <a:schemeClr val="tx1"/>
                </a:solidFill>
                <a:latin typeface="Tahoma" charset="0"/>
                <a:ea typeface="ＭＳ Ｐゴシック" charset="0"/>
                <a:cs typeface="ＭＳ Ｐゴシック" charset="0"/>
              </a:rPr>
              <a:t> requirement</a:t>
            </a:r>
          </a:p>
        </p:txBody>
      </p:sp>
      <p:sp>
        <p:nvSpPr>
          <p:cNvPr id="965635" name="Text Box 3"/>
          <p:cNvSpPr txBox="1">
            <a:spLocks noChangeArrowheads="1"/>
          </p:cNvSpPr>
          <p:nvPr/>
        </p:nvSpPr>
        <p:spPr bwMode="auto">
          <a:xfrm>
            <a:off x="272480" y="1268760"/>
            <a:ext cx="869354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rPr>
              <a:t>Observation [Dalal and Mallows, 1998]</a:t>
            </a:r>
            <a:r>
              <a:rPr lang="en-US" dirty="0"/>
              <a:t>: </a:t>
            </a:r>
            <a:r>
              <a:rPr lang="en-US" dirty="0">
                <a:latin typeface="Times New Roman" charset="0"/>
              </a:rPr>
              <a:t>The balance requirement is often essential in statistical experiments, it is not always so  in software testing.</a:t>
            </a:r>
            <a:endParaRPr lang="en-US" dirty="0"/>
          </a:p>
        </p:txBody>
      </p:sp>
      <p:sp>
        <p:nvSpPr>
          <p:cNvPr id="965636" name="Text Box 4"/>
          <p:cNvSpPr txBox="1">
            <a:spLocks noChangeArrowheads="1"/>
          </p:cNvSpPr>
          <p:nvPr/>
        </p:nvSpPr>
        <p:spPr bwMode="auto">
          <a:xfrm>
            <a:off x="272480" y="2847062"/>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example, if a software  application has been tested once for a given pair of factor levels, there is generally </a:t>
            </a:r>
            <a:r>
              <a:rPr lang="en-US" dirty="0">
                <a:solidFill>
                  <a:schemeClr val="hlink"/>
                </a:solidFill>
                <a:latin typeface="Times New Roman" charset="0"/>
              </a:rPr>
              <a:t>no need</a:t>
            </a:r>
            <a:r>
              <a:rPr lang="en-US" dirty="0">
                <a:latin typeface="Times New Roman" charset="0"/>
              </a:rPr>
              <a:t> for testing it </a:t>
            </a:r>
            <a:r>
              <a:rPr lang="en-US" dirty="0">
                <a:solidFill>
                  <a:schemeClr val="hlink"/>
                </a:solidFill>
                <a:latin typeface="Times New Roman" charset="0"/>
              </a:rPr>
              <a:t>again for the same pair</a:t>
            </a:r>
            <a:r>
              <a:rPr lang="en-US" dirty="0">
                <a:latin typeface="Times New Roman" charset="0"/>
              </a:rPr>
              <a:t>, unless the application is known to behave </a:t>
            </a:r>
            <a:r>
              <a:rPr lang="en-US" dirty="0">
                <a:solidFill>
                  <a:schemeClr val="hlink"/>
                </a:solidFill>
                <a:latin typeface="Times New Roman" charset="0"/>
              </a:rPr>
              <a:t>non-deterministically</a:t>
            </a:r>
            <a:r>
              <a:rPr lang="en-US" dirty="0">
                <a:latin typeface="Times New Roman" charset="0"/>
              </a:rPr>
              <a:t>.</a:t>
            </a:r>
          </a:p>
        </p:txBody>
      </p:sp>
      <p:sp>
        <p:nvSpPr>
          <p:cNvPr id="965639" name="Text Box 7"/>
          <p:cNvSpPr txBox="1">
            <a:spLocks noChangeArrowheads="1"/>
          </p:cNvSpPr>
          <p:nvPr/>
        </p:nvSpPr>
        <p:spPr bwMode="auto">
          <a:xfrm>
            <a:off x="272480" y="4794697"/>
            <a:ext cx="904266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deterministic applications, and when repeatability is not the focus, we can relax the balance requirement and use </a:t>
            </a:r>
            <a:r>
              <a:rPr lang="en-US" dirty="0">
                <a:solidFill>
                  <a:schemeClr val="hlink"/>
                </a:solidFill>
                <a:latin typeface="Times New Roman" charset="0"/>
              </a:rPr>
              <a:t>covering arrays</a:t>
            </a:r>
            <a:r>
              <a:rPr lang="en-US" dirty="0">
                <a:latin typeface="Times New Roman" charset="0"/>
              </a:rPr>
              <a:t>,  or </a:t>
            </a:r>
            <a:r>
              <a:rPr lang="en-US" dirty="0">
                <a:solidFill>
                  <a:schemeClr val="hlink"/>
                </a:solidFill>
                <a:latin typeface="Times New Roman" charset="0"/>
              </a:rPr>
              <a:t>mixed level covering arrays</a:t>
            </a:r>
            <a:r>
              <a:rPr lang="en-US" dirty="0">
                <a:latin typeface="Times New Roman" charset="0"/>
              </a:rPr>
              <a:t> for combinatorial designs.</a:t>
            </a:r>
          </a:p>
        </p:txBody>
      </p:sp>
    </p:spTree>
    <p:extLst>
      <p:ext uri="{BB962C8B-B14F-4D97-AF65-F5344CB8AC3E}">
        <p14:creationId xmlns:p14="http://schemas.microsoft.com/office/powerpoint/2010/main" val="3207050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5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p:bldP spid="965636" grpId="0"/>
      <p:bldP spid="965639" grpId="0"/>
    </p:bld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Covering array</a:t>
            </a:r>
          </a:p>
        </p:txBody>
      </p:sp>
      <p:grpSp>
        <p:nvGrpSpPr>
          <p:cNvPr id="2" name="Group 6"/>
          <p:cNvGrpSpPr>
            <a:grpSpLocks/>
          </p:cNvGrpSpPr>
          <p:nvPr/>
        </p:nvGrpSpPr>
        <p:grpSpPr bwMode="auto">
          <a:xfrm>
            <a:off x="380075" y="1628800"/>
            <a:ext cx="8693546" cy="2646363"/>
            <a:chOff x="221" y="1254"/>
            <a:chExt cx="5055" cy="1667"/>
          </a:xfrm>
        </p:grpSpPr>
        <p:sp>
          <p:nvSpPr>
            <p:cNvPr id="226310" name="Text Box 3"/>
            <p:cNvSpPr txBox="1">
              <a:spLocks noChangeArrowheads="1"/>
            </p:cNvSpPr>
            <p:nvPr/>
          </p:nvSpPr>
          <p:spPr bwMode="auto">
            <a:xfrm>
              <a:off x="221" y="1254"/>
              <a:ext cx="5055"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covering array CA(N, k, s, t) is an N x k matrix in which entries are from a finite set  S of s symbols such that each N x t </a:t>
              </a:r>
              <a:r>
                <a:rPr lang="en-US" dirty="0" smtClean="0">
                  <a:latin typeface="Times New Roman" charset="0"/>
                </a:rPr>
                <a:t>sub-array </a:t>
              </a:r>
              <a:r>
                <a:rPr lang="en-US" dirty="0">
                  <a:latin typeface="Times New Roman" charset="0"/>
                </a:rPr>
                <a:t>contains each possible  t-tuple </a:t>
              </a:r>
              <a:r>
                <a:rPr lang="en-US" dirty="0">
                  <a:solidFill>
                    <a:schemeClr val="hlink"/>
                  </a:solidFill>
                  <a:latin typeface="Times New Roman" charset="0"/>
                </a:rPr>
                <a:t>at least</a:t>
              </a:r>
              <a:r>
                <a:rPr lang="en-US" dirty="0">
                  <a:latin typeface="Times New Roman" charset="0"/>
                </a:rPr>
                <a:t> </a:t>
              </a:r>
              <a:r>
                <a:rPr lang="en-US" dirty="0">
                  <a:latin typeface="Times New Roman" charset="0"/>
                  <a:sym typeface="Symbol" charset="0"/>
                </a:rPr>
                <a:t></a:t>
              </a:r>
              <a:r>
                <a:rPr lang="en-US" dirty="0">
                  <a:latin typeface="Times New Roman" charset="0"/>
                </a:rPr>
                <a:t> times.</a:t>
              </a:r>
            </a:p>
          </p:txBody>
        </p:sp>
        <p:sp>
          <p:nvSpPr>
            <p:cNvPr id="226311" name="Text Box 4"/>
            <p:cNvSpPr txBox="1">
              <a:spLocks noChangeArrowheads="1"/>
            </p:cNvSpPr>
            <p:nvPr/>
          </p:nvSpPr>
          <p:spPr bwMode="auto">
            <a:xfrm>
              <a:off x="221" y="2297"/>
              <a:ext cx="505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 N denotes the number of runs, k the number factors, s, the number of levels for each factor,  t the strength, and </a:t>
              </a:r>
              <a:r>
                <a:rPr lang="en-US" dirty="0">
                  <a:latin typeface="Times New Roman" charset="0"/>
                  <a:sym typeface="Symbol" charset="0"/>
                </a:rPr>
                <a:t></a:t>
              </a:r>
              <a:r>
                <a:rPr lang="en-US" dirty="0">
                  <a:latin typeface="Times New Roman" charset="0"/>
                </a:rPr>
                <a:t> the index</a:t>
              </a:r>
            </a:p>
          </p:txBody>
        </p:sp>
      </p:grpSp>
      <p:sp>
        <p:nvSpPr>
          <p:cNvPr id="1161221" name="Text Box 5"/>
          <p:cNvSpPr txBox="1">
            <a:spLocks noChangeArrowheads="1"/>
          </p:cNvSpPr>
          <p:nvPr/>
        </p:nvSpPr>
        <p:spPr bwMode="auto">
          <a:xfrm>
            <a:off x="380075" y="4576789"/>
            <a:ext cx="904266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While generating test cases or test configurations for a software application, we  use </a:t>
            </a:r>
            <a:r>
              <a:rPr lang="en-US" dirty="0">
                <a:latin typeface="Times New Roman" charset="0"/>
                <a:sym typeface="Symbol" charset="0"/>
              </a:rPr>
              <a:t>=1</a:t>
            </a:r>
            <a:r>
              <a:rPr lang="en-US" dirty="0">
                <a:latin typeface="Times New Roman" charset="0"/>
              </a:rPr>
              <a:t>. </a:t>
            </a:r>
          </a:p>
        </p:txBody>
      </p:sp>
    </p:spTree>
    <p:extLst>
      <p:ext uri="{BB962C8B-B14F-4D97-AF65-F5344CB8AC3E}">
        <p14:creationId xmlns:p14="http://schemas.microsoft.com/office/powerpoint/2010/main" val="352719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1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1" grpId="0"/>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Covering array and orthogonal array</a:t>
            </a:r>
          </a:p>
        </p:txBody>
      </p:sp>
      <p:sp>
        <p:nvSpPr>
          <p:cNvPr id="1163268" name="Text Box 4"/>
          <p:cNvSpPr txBox="1">
            <a:spLocks noChangeArrowheads="1"/>
          </p:cNvSpPr>
          <p:nvPr/>
        </p:nvSpPr>
        <p:spPr bwMode="auto">
          <a:xfrm>
            <a:off x="344488" y="1628800"/>
            <a:ext cx="907878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While an orthogonal array OA(N, k, s, t) covers each possible t-tuple </a:t>
            </a:r>
            <a:r>
              <a:rPr lang="en-US" dirty="0">
                <a:solidFill>
                  <a:schemeClr val="hlink"/>
                </a:solidFill>
                <a:latin typeface="Times New Roman" charset="0"/>
                <a:sym typeface="Symbol" charset="0"/>
              </a:rPr>
              <a:t></a:t>
            </a:r>
            <a:r>
              <a:rPr lang="en-US" dirty="0">
                <a:solidFill>
                  <a:schemeClr val="hlink"/>
                </a:solidFill>
                <a:latin typeface="Times New Roman" charset="0"/>
              </a:rPr>
              <a:t> times</a:t>
            </a:r>
            <a:r>
              <a:rPr lang="en-US" dirty="0">
                <a:latin typeface="Times New Roman" charset="0"/>
              </a:rPr>
              <a:t> in any N x t </a:t>
            </a:r>
            <a:r>
              <a:rPr lang="en-US" dirty="0" smtClean="0">
                <a:latin typeface="Times New Roman" charset="0"/>
              </a:rPr>
              <a:t>sub array, </a:t>
            </a:r>
            <a:r>
              <a:rPr lang="en-US" dirty="0">
                <a:latin typeface="Times New Roman" charset="0"/>
              </a:rPr>
              <a:t>a covering array CA(N, k, s, t) covers each possible t-tuple </a:t>
            </a:r>
            <a:r>
              <a:rPr lang="en-US" dirty="0">
                <a:solidFill>
                  <a:schemeClr val="hlink"/>
                </a:solidFill>
                <a:latin typeface="Times New Roman" charset="0"/>
              </a:rPr>
              <a:t>at least </a:t>
            </a:r>
            <a:r>
              <a:rPr lang="en-US" dirty="0">
                <a:solidFill>
                  <a:schemeClr val="hlink"/>
                </a:solidFill>
                <a:latin typeface="Times New Roman" charset="0"/>
                <a:sym typeface="Symbol" charset="0"/>
              </a:rPr>
              <a:t></a:t>
            </a:r>
            <a:r>
              <a:rPr lang="en-US" dirty="0">
                <a:solidFill>
                  <a:schemeClr val="hlink"/>
                </a:solidFill>
                <a:latin typeface="Times New Roman" charset="0"/>
              </a:rPr>
              <a:t> times</a:t>
            </a:r>
            <a:r>
              <a:rPr lang="en-US" dirty="0">
                <a:latin typeface="Times New Roman" charset="0"/>
              </a:rPr>
              <a:t> in any N x t </a:t>
            </a:r>
            <a:r>
              <a:rPr lang="en-US" dirty="0" smtClean="0">
                <a:latin typeface="Times New Roman" charset="0"/>
              </a:rPr>
              <a:t>sub array.</a:t>
            </a:r>
            <a:endParaRPr lang="en-US" dirty="0">
              <a:latin typeface="Times New Roman" charset="0"/>
            </a:endParaRPr>
          </a:p>
        </p:txBody>
      </p:sp>
      <p:sp>
        <p:nvSpPr>
          <p:cNvPr id="1163269" name="Text Box 5"/>
          <p:cNvSpPr txBox="1">
            <a:spLocks noChangeArrowheads="1"/>
          </p:cNvSpPr>
          <p:nvPr/>
        </p:nvSpPr>
        <p:spPr bwMode="auto">
          <a:xfrm>
            <a:off x="344488" y="3362350"/>
            <a:ext cx="907878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Thus, covering </a:t>
            </a:r>
            <a:r>
              <a:rPr lang="en-US" dirty="0">
                <a:latin typeface="Times New Roman" charset="0"/>
              </a:rPr>
              <a:t>arrays </a:t>
            </a:r>
            <a:r>
              <a:rPr lang="en-US" dirty="0">
                <a:solidFill>
                  <a:schemeClr val="hlink"/>
                </a:solidFill>
                <a:latin typeface="Times New Roman" charset="0"/>
              </a:rPr>
              <a:t>do not meet the balance requirement</a:t>
            </a:r>
            <a:r>
              <a:rPr lang="en-US" dirty="0">
                <a:latin typeface="Times New Roman" charset="0"/>
              </a:rPr>
              <a:t> that is met by orthogonal arrays. This difference leads to combinatorial designs that are often </a:t>
            </a:r>
            <a:r>
              <a:rPr lang="en-US" dirty="0">
                <a:solidFill>
                  <a:schemeClr val="hlink"/>
                </a:solidFill>
                <a:latin typeface="Times New Roman" charset="0"/>
              </a:rPr>
              <a:t>smaller</a:t>
            </a:r>
            <a:r>
              <a:rPr lang="en-US" dirty="0">
                <a:latin typeface="Times New Roman" charset="0"/>
              </a:rPr>
              <a:t> in size than orthogonal arrays. </a:t>
            </a:r>
          </a:p>
        </p:txBody>
      </p:sp>
      <p:sp>
        <p:nvSpPr>
          <p:cNvPr id="1163270" name="Text Box 6"/>
          <p:cNvSpPr txBox="1">
            <a:spLocks noChangeArrowheads="1"/>
          </p:cNvSpPr>
          <p:nvPr/>
        </p:nvSpPr>
        <p:spPr bwMode="auto">
          <a:xfrm>
            <a:off x="344489" y="5095901"/>
            <a:ext cx="904266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Covering arrays are also referred to as </a:t>
            </a:r>
            <a:r>
              <a:rPr lang="en-US" dirty="0">
                <a:solidFill>
                  <a:schemeClr val="hlink"/>
                </a:solidFill>
                <a:latin typeface="Times New Roman" charset="0"/>
              </a:rPr>
              <a:t>unbalanced designs</a:t>
            </a:r>
            <a:r>
              <a:rPr lang="en-US" dirty="0">
                <a:latin typeface="Times New Roman" charset="0"/>
              </a:rPr>
              <a:t>. We are interested in</a:t>
            </a:r>
            <a:r>
              <a:rPr lang="en-US" dirty="0">
                <a:solidFill>
                  <a:schemeClr val="hlink"/>
                </a:solidFill>
                <a:latin typeface="Times New Roman" charset="0"/>
              </a:rPr>
              <a:t> minimal </a:t>
            </a:r>
            <a:r>
              <a:rPr lang="en-US" dirty="0">
                <a:latin typeface="Times New Roman" charset="0"/>
              </a:rPr>
              <a:t>covering arrays.</a:t>
            </a:r>
          </a:p>
        </p:txBody>
      </p:sp>
    </p:spTree>
    <p:extLst>
      <p:ext uri="{BB962C8B-B14F-4D97-AF65-F5344CB8AC3E}">
        <p14:creationId xmlns:p14="http://schemas.microsoft.com/office/powerpoint/2010/main" val="4137764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3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3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3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68" grpId="0"/>
      <p:bldP spid="1163269" grpId="0"/>
      <p:bldP spid="1163270" grpId="0"/>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Covering array: Example</a:t>
            </a:r>
          </a:p>
        </p:txBody>
      </p:sp>
      <p:sp>
        <p:nvSpPr>
          <p:cNvPr id="1165315" name="Text Box 3"/>
          <p:cNvSpPr txBox="1">
            <a:spLocks noChangeArrowheads="1"/>
          </p:cNvSpPr>
          <p:nvPr/>
        </p:nvSpPr>
        <p:spPr bwMode="auto">
          <a:xfrm>
            <a:off x="560512" y="1484784"/>
            <a:ext cx="907878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balanced design of strength 2 for 5 binary factors, requires  8 runs and is denoted by OA(8, 5, 2, 2). However, a covering design with the same parameters requires only 6 runs. </a:t>
            </a:r>
          </a:p>
        </p:txBody>
      </p:sp>
      <p:pic>
        <p:nvPicPr>
          <p:cNvPr id="1165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52" y="3160713"/>
            <a:ext cx="7971234"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57200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5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5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5" grpId="0"/>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Mixed level covering arrays</a:t>
            </a:r>
          </a:p>
        </p:txBody>
      </p:sp>
      <p:grpSp>
        <p:nvGrpSpPr>
          <p:cNvPr id="2" name="Group 9"/>
          <p:cNvGrpSpPr>
            <a:grpSpLocks/>
          </p:cNvGrpSpPr>
          <p:nvPr/>
        </p:nvGrpSpPr>
        <p:grpSpPr bwMode="auto">
          <a:xfrm>
            <a:off x="416496" y="1700808"/>
            <a:ext cx="8932598" cy="2959101"/>
            <a:chOff x="295" y="1233"/>
            <a:chExt cx="5194" cy="1864"/>
          </a:xfrm>
        </p:grpSpPr>
        <p:sp>
          <p:nvSpPr>
            <p:cNvPr id="232455" name="Text Box 3"/>
            <p:cNvSpPr txBox="1">
              <a:spLocks noChangeArrowheads="1"/>
            </p:cNvSpPr>
            <p:nvPr/>
          </p:nvSpPr>
          <p:spPr bwMode="auto">
            <a:xfrm>
              <a:off x="295" y="1233"/>
              <a:ext cx="351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mixed-level covering array is denoted as</a:t>
              </a:r>
            </a:p>
          </p:txBody>
        </p:sp>
        <p:pic>
          <p:nvPicPr>
            <p:cNvPr id="2324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 y="1732"/>
              <a:ext cx="17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2457" name="Text Box 6"/>
            <p:cNvSpPr txBox="1">
              <a:spLocks noChangeArrowheads="1"/>
            </p:cNvSpPr>
            <p:nvPr/>
          </p:nvSpPr>
          <p:spPr bwMode="auto">
            <a:xfrm>
              <a:off x="295" y="2183"/>
              <a:ext cx="5194"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and refers to an N x Q matrix of entries such that, Q=               and each N x t </a:t>
              </a:r>
              <a:r>
                <a:rPr lang="en-US" dirty="0" smtClean="0">
                  <a:latin typeface="Times New Roman" charset="0"/>
                </a:rPr>
                <a:t>sub- array </a:t>
              </a:r>
              <a:r>
                <a:rPr lang="en-US" dirty="0">
                  <a:latin typeface="Times New Roman" charset="0"/>
                </a:rPr>
                <a:t>contains at least one occurrence of each t-tuple corresponding to the t columns. s1, s2,,… denote the number of levels of each the corresponding factor.</a:t>
              </a:r>
            </a:p>
          </p:txBody>
        </p:sp>
        <p:graphicFrame>
          <p:nvGraphicFramePr>
            <p:cNvPr id="232450" name="Object 2"/>
            <p:cNvGraphicFramePr>
              <a:graphicFrameLocks noChangeAspect="1"/>
            </p:cNvGraphicFramePr>
            <p:nvPr>
              <p:extLst>
                <p:ext uri="{D42A27DB-BD31-4B8C-83A1-F6EECF244321}">
                  <p14:modId xmlns:p14="http://schemas.microsoft.com/office/powerpoint/2010/main" val="101229465"/>
                </p:ext>
              </p:extLst>
            </p:nvPr>
          </p:nvGraphicFramePr>
          <p:xfrm>
            <a:off x="3561" y="2197"/>
            <a:ext cx="433" cy="397"/>
          </p:xfrm>
          <a:graphic>
            <a:graphicData uri="http://schemas.openxmlformats.org/presentationml/2006/ole">
              <mc:AlternateContent xmlns:mc="http://schemas.openxmlformats.org/markup-compatibility/2006">
                <mc:Choice xmlns:v="urn:schemas-microsoft-com:vml" Requires="v">
                  <p:oleObj spid="_x0000_s2116" name="Equation" r:id="rId5" imgW="317500" imgH="444500" progId="Equation.3">
                    <p:embed/>
                  </p:oleObj>
                </mc:Choice>
                <mc:Fallback>
                  <p:oleObj name="Equation" r:id="rId5" imgW="3175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 y="2197"/>
                          <a:ext cx="433"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167368" name="Text Box 8"/>
          <p:cNvSpPr txBox="1">
            <a:spLocks noChangeArrowheads="1"/>
          </p:cNvSpPr>
          <p:nvPr/>
        </p:nvSpPr>
        <p:spPr bwMode="auto">
          <a:xfrm>
            <a:off x="433388" y="5118100"/>
            <a:ext cx="893259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Mixed-level covering arrays are generally smaller than mixed-level orthogonal arrays and more appropriate for use in software testing.</a:t>
            </a:r>
          </a:p>
        </p:txBody>
      </p:sp>
    </p:spTree>
    <p:extLst>
      <p:ext uri="{BB962C8B-B14F-4D97-AF65-F5344CB8AC3E}">
        <p14:creationId xmlns:p14="http://schemas.microsoft.com/office/powerpoint/2010/main" val="2113207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8" grpId="0"/>
    </p:bld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Mixed level covering array: Example</a:t>
            </a:r>
          </a:p>
        </p:txBody>
      </p:sp>
      <p:grpSp>
        <p:nvGrpSpPr>
          <p:cNvPr id="2" name="Group 13"/>
          <p:cNvGrpSpPr>
            <a:grpSpLocks/>
          </p:cNvGrpSpPr>
          <p:nvPr/>
        </p:nvGrpSpPr>
        <p:grpSpPr bwMode="auto">
          <a:xfrm>
            <a:off x="484984" y="2038350"/>
            <a:ext cx="8063995" cy="2376000"/>
            <a:chOff x="282" y="1284"/>
            <a:chExt cx="4890" cy="1624"/>
          </a:xfrm>
        </p:grpSpPr>
        <p:pic>
          <p:nvPicPr>
            <p:cNvPr id="2345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 y="1418"/>
              <a:ext cx="112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345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 y="1284"/>
              <a:ext cx="3712"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3" name="Group 12"/>
          <p:cNvGrpSpPr>
            <a:grpSpLocks/>
          </p:cNvGrpSpPr>
          <p:nvPr/>
        </p:nvGrpSpPr>
        <p:grpSpPr bwMode="auto">
          <a:xfrm>
            <a:off x="200472" y="5085186"/>
            <a:ext cx="8820811" cy="477838"/>
            <a:chOff x="199" y="3196"/>
            <a:chExt cx="5129" cy="301"/>
          </a:xfrm>
        </p:grpSpPr>
        <p:sp>
          <p:nvSpPr>
            <p:cNvPr id="234503" name="Text Box 6"/>
            <p:cNvSpPr txBox="1">
              <a:spLocks noChangeArrowheads="1"/>
            </p:cNvSpPr>
            <p:nvPr/>
          </p:nvSpPr>
          <p:spPr bwMode="auto">
            <a:xfrm>
              <a:off x="199" y="3196"/>
              <a:ext cx="51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Comparing this with                         </a:t>
              </a:r>
              <a:r>
                <a:rPr lang="en-US" dirty="0" smtClean="0">
                  <a:latin typeface="Times New Roman" charset="0"/>
                </a:rPr>
                <a:t>we   </a:t>
              </a:r>
              <a:r>
                <a:rPr lang="en-US" dirty="0">
                  <a:latin typeface="Times New Roman" charset="0"/>
                </a:rPr>
                <a:t>notice a reduction of 6 configurations.</a:t>
              </a:r>
            </a:p>
          </p:txBody>
        </p:sp>
        <p:pic>
          <p:nvPicPr>
            <p:cNvPr id="23450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 y="3241"/>
              <a:ext cx="111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169422" name="Text Box 14"/>
          <p:cNvSpPr txBox="1">
            <a:spLocks noChangeArrowheads="1"/>
          </p:cNvSpPr>
          <p:nvPr/>
        </p:nvSpPr>
        <p:spPr bwMode="auto">
          <a:xfrm>
            <a:off x="4088904" y="5733256"/>
            <a:ext cx="3276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Is the above array balanced?</a:t>
            </a:r>
          </a:p>
        </p:txBody>
      </p:sp>
    </p:spTree>
    <p:extLst>
      <p:ext uri="{BB962C8B-B14F-4D97-AF65-F5344CB8AC3E}">
        <p14:creationId xmlns:p14="http://schemas.microsoft.com/office/powerpoint/2010/main" val="3088720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9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1.10. Test generation strategies</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942832238"/>
      </p:ext>
    </p:extLst>
  </p:cSld>
  <p:clrMapOvr>
    <a:masterClrMapping/>
  </p:clrMapOvr>
  <p:timing>
    <p:tnLst>
      <p:par>
        <p:cTn xmlns:p14="http://schemas.microsoft.com/office/powerpoint/2010/mai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body" idx="4294967295"/>
          </p:nvPr>
        </p:nvSpPr>
        <p:spPr>
          <a:xfrm>
            <a:off x="756492" y="2914650"/>
            <a:ext cx="8420100" cy="931863"/>
          </a:xfrm>
        </p:spPr>
        <p:txBody>
          <a:bodyPr/>
          <a:lstStyle/>
          <a:p>
            <a:pPr eaLnBrk="1" hangingPunct="1">
              <a:buFont typeface="Monotype Sorts" charset="0"/>
              <a:buNone/>
            </a:pPr>
            <a:r>
              <a:rPr lang="en-US" sz="2400" dirty="0" smtClean="0">
                <a:solidFill>
                  <a:schemeClr val="folHlink"/>
                </a:solidFill>
                <a:latin typeface="Century Gothic" charset="0"/>
                <a:ea typeface="Osaka" charset="0"/>
                <a:cs typeface="Osaka" charset="0"/>
              </a:rPr>
              <a:t>6.10. Arrays of strength &gt;2</a:t>
            </a:r>
            <a:endParaRPr lang="en-US" sz="24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786456729"/>
      </p:ext>
    </p:extLst>
  </p:cSld>
  <p:clrMapOvr>
    <a:masterClrMapping/>
  </p:clrMapOvr>
  <p:timing>
    <p:tnLst>
      <p:par>
        <p:cTn xmlns:p14="http://schemas.microsoft.com/office/powerpoint/2010/mai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Arrays of strength &gt;2</a:t>
            </a:r>
          </a:p>
        </p:txBody>
      </p:sp>
      <p:sp>
        <p:nvSpPr>
          <p:cNvPr id="236548" name="Text Box 7"/>
          <p:cNvSpPr txBox="1">
            <a:spLocks noChangeArrowheads="1"/>
          </p:cNvSpPr>
          <p:nvPr/>
        </p:nvSpPr>
        <p:spPr bwMode="auto">
          <a:xfrm>
            <a:off x="413138" y="1568393"/>
            <a:ext cx="882081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Designs with  strengths  higher than 2 are sometimes needed to achieve higher confidence in the correctness of software. Consider the following factors in a pacemaker.</a:t>
            </a:r>
          </a:p>
        </p:txBody>
      </p:sp>
      <p:pic>
        <p:nvPicPr>
          <p:cNvPr id="2365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40" y="3395903"/>
            <a:ext cx="6830449" cy="20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245173896"/>
      </p:ext>
    </p:extLst>
  </p:cSld>
  <p:clrMapOvr>
    <a:masterClrMapping/>
  </p:clrMapOvr>
  <p:timing>
    <p:tnLst>
      <p:par>
        <p:cTn xmlns:p14="http://schemas.microsoft.com/office/powerpoint/2010/mai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Pacemaker example</a:t>
            </a:r>
          </a:p>
        </p:txBody>
      </p:sp>
      <p:sp>
        <p:nvSpPr>
          <p:cNvPr id="1173507" name="Text Box 3"/>
          <p:cNvSpPr txBox="1">
            <a:spLocks noChangeArrowheads="1"/>
          </p:cNvSpPr>
          <p:nvPr/>
        </p:nvSpPr>
        <p:spPr bwMode="auto">
          <a:xfrm>
            <a:off x="435719" y="1349005"/>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Due to the high reliability requirement of the pacemaker, we would like to test it to ensure that there are no pairwise or 3-way interaction errors.</a:t>
            </a:r>
          </a:p>
        </p:txBody>
      </p:sp>
      <p:sp>
        <p:nvSpPr>
          <p:cNvPr id="1173509" name="Text Box 5"/>
          <p:cNvSpPr txBox="1">
            <a:spLocks noChangeArrowheads="1"/>
          </p:cNvSpPr>
          <p:nvPr/>
        </p:nvSpPr>
        <p:spPr bwMode="auto">
          <a:xfrm>
            <a:off x="416496" y="3005189"/>
            <a:ext cx="882081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Thus, we </a:t>
            </a:r>
            <a:r>
              <a:rPr lang="en-US" dirty="0">
                <a:latin typeface="Times New Roman" charset="0"/>
              </a:rPr>
              <a:t>need a suitable combinatorial object with strength 3. We could use an orthogonal array OA(54, 5, 3, 3) that has 54 runs for 5 factors each at 3 levels and is of strength 3. </a:t>
            </a:r>
            <a:r>
              <a:rPr lang="en-US" dirty="0" smtClean="0">
                <a:latin typeface="Times New Roman" charset="0"/>
              </a:rPr>
              <a:t>Thus, a </a:t>
            </a:r>
            <a:r>
              <a:rPr lang="en-US" dirty="0">
                <a:latin typeface="Times New Roman" charset="0"/>
              </a:rPr>
              <a:t>total of 54 tests will be required to test for all 3-way interactions of the 5 pacemaker parameters </a:t>
            </a:r>
          </a:p>
        </p:txBody>
      </p:sp>
      <p:sp>
        <p:nvSpPr>
          <p:cNvPr id="1173510" name="Text Box 6"/>
          <p:cNvSpPr txBox="1">
            <a:spLocks noChangeArrowheads="1"/>
          </p:cNvSpPr>
          <p:nvPr/>
        </p:nvSpPr>
        <p:spPr bwMode="auto">
          <a:xfrm>
            <a:off x="3973025" y="5275885"/>
            <a:ext cx="51524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dirty="0">
                <a:solidFill>
                  <a:schemeClr val="hlink"/>
                </a:solidFill>
                <a:latin typeface="Times New Roman"/>
                <a:cs typeface="Times New Roman"/>
              </a:rPr>
              <a:t>Could a design of strength 2 cover some triples and higher order tuples?</a:t>
            </a:r>
          </a:p>
        </p:txBody>
      </p:sp>
    </p:spTree>
    <p:extLst>
      <p:ext uri="{BB962C8B-B14F-4D97-AF65-F5344CB8AC3E}">
        <p14:creationId xmlns:p14="http://schemas.microsoft.com/office/powerpoint/2010/main" val="1434363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7" grpId="0"/>
      <p:bldP spid="1173509" grpId="0"/>
      <p:bldP spid="1173510" grpId="0"/>
    </p:bld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Generating mixed level covering arrays</a:t>
            </a:r>
          </a:p>
        </p:txBody>
      </p:sp>
      <p:sp>
        <p:nvSpPr>
          <p:cNvPr id="1175555" name="Text Box 3"/>
          <p:cNvSpPr txBox="1">
            <a:spLocks noChangeArrowheads="1"/>
          </p:cNvSpPr>
          <p:nvPr/>
        </p:nvSpPr>
        <p:spPr bwMode="auto">
          <a:xfrm>
            <a:off x="361156" y="1650835"/>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will now study a procedure due to Lei and Tai for the generation of mixed level covering arrays. The procedure is known as </a:t>
            </a:r>
            <a:r>
              <a:rPr lang="en-US" dirty="0">
                <a:solidFill>
                  <a:schemeClr val="hlink"/>
                </a:solidFill>
                <a:latin typeface="Times New Roman" charset="0"/>
              </a:rPr>
              <a:t>In-parameter Order (IPO) procedure</a:t>
            </a:r>
            <a:r>
              <a:rPr lang="en-US" dirty="0">
                <a:latin typeface="Times New Roman" charset="0"/>
              </a:rPr>
              <a:t>.</a:t>
            </a:r>
          </a:p>
        </p:txBody>
      </p:sp>
      <p:sp>
        <p:nvSpPr>
          <p:cNvPr id="1175556" name="Text Box 4"/>
          <p:cNvSpPr txBox="1">
            <a:spLocks noChangeArrowheads="1"/>
          </p:cNvSpPr>
          <p:nvPr/>
        </p:nvSpPr>
        <p:spPr bwMode="auto">
          <a:xfrm>
            <a:off x="377824" y="3075256"/>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Inputs</a:t>
            </a:r>
            <a:r>
              <a:rPr lang="en-US" dirty="0">
                <a:latin typeface="Times New Roman" charset="0"/>
              </a:rPr>
              <a:t>: (a) n </a:t>
            </a:r>
            <a:r>
              <a:rPr lang="en-US" dirty="0">
                <a:latin typeface="Times New Roman" charset="0"/>
                <a:sym typeface="Symbol" charset="0"/>
              </a:rPr>
              <a:t>2: Number of parameters (factors). (b) Number of values (levels) for each parameter.</a:t>
            </a:r>
            <a:endParaRPr lang="en-US" dirty="0">
              <a:latin typeface="Times New Roman" charset="0"/>
            </a:endParaRPr>
          </a:p>
        </p:txBody>
      </p:sp>
      <p:sp>
        <p:nvSpPr>
          <p:cNvPr id="1175558" name="Text Box 6"/>
          <p:cNvSpPr txBox="1">
            <a:spLocks noChangeArrowheads="1"/>
          </p:cNvSpPr>
          <p:nvPr/>
        </p:nvSpPr>
        <p:spPr bwMode="auto">
          <a:xfrm>
            <a:off x="377824" y="4499678"/>
            <a:ext cx="882081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Output</a:t>
            </a:r>
            <a:r>
              <a:rPr lang="en-US" dirty="0">
                <a:latin typeface="Times New Roman" charset="0"/>
              </a:rPr>
              <a:t>: MCA</a:t>
            </a:r>
          </a:p>
        </p:txBody>
      </p:sp>
    </p:spTree>
    <p:extLst>
      <p:ext uri="{BB962C8B-B14F-4D97-AF65-F5344CB8AC3E}">
        <p14:creationId xmlns:p14="http://schemas.microsoft.com/office/powerpoint/2010/main" val="1067324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5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5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5" grpId="0"/>
      <p:bldP spid="1175556" grpId="0"/>
      <p:bldP spid="1175558" grpId="0"/>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body" idx="4294967295"/>
          </p:nvPr>
        </p:nvSpPr>
        <p:spPr>
          <a:xfrm>
            <a:off x="876630" y="2854586"/>
            <a:ext cx="8420100" cy="931863"/>
          </a:xfrm>
        </p:spPr>
        <p:txBody>
          <a:bodyPr/>
          <a:lstStyle/>
          <a:p>
            <a:pPr eaLnBrk="1" hangingPunct="1">
              <a:buFont typeface="Monotype Sorts" charset="0"/>
              <a:buNone/>
            </a:pPr>
            <a:r>
              <a:rPr lang="en-US" sz="2400" dirty="0" smtClean="0">
                <a:solidFill>
                  <a:schemeClr val="folHlink"/>
                </a:solidFill>
                <a:latin typeface="Century Gothic" charset="0"/>
                <a:ea typeface="Osaka" charset="0"/>
                <a:cs typeface="Osaka" charset="0"/>
              </a:rPr>
              <a:t>6.11. Generating covering arrays</a:t>
            </a:r>
            <a:endParaRPr lang="en-US" sz="24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786456729"/>
      </p:ext>
    </p:extLst>
  </p:cSld>
  <p:clrMapOvr>
    <a:masterClrMapping/>
  </p:clrMapOvr>
  <p:timing>
    <p:tnLst>
      <p:par>
        <p:cTn xmlns:p14="http://schemas.microsoft.com/office/powerpoint/2010/mai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IPO procedure</a:t>
            </a:r>
          </a:p>
        </p:txBody>
      </p:sp>
      <p:sp>
        <p:nvSpPr>
          <p:cNvPr id="242692" name="Text Box 3"/>
          <p:cNvSpPr txBox="1">
            <a:spLocks noChangeArrowheads="1"/>
          </p:cNvSpPr>
          <p:nvPr/>
        </p:nvSpPr>
        <p:spPr bwMode="auto">
          <a:xfrm>
            <a:off x="361156" y="1765058"/>
            <a:ext cx="882081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Consists of three steps:</a:t>
            </a:r>
          </a:p>
        </p:txBody>
      </p:sp>
      <p:grpSp>
        <p:nvGrpSpPr>
          <p:cNvPr id="242693" name="Group 8"/>
          <p:cNvGrpSpPr>
            <a:grpSpLocks/>
          </p:cNvGrpSpPr>
          <p:nvPr/>
        </p:nvGrpSpPr>
        <p:grpSpPr bwMode="auto">
          <a:xfrm>
            <a:off x="663840" y="2700097"/>
            <a:ext cx="8820812" cy="2000250"/>
            <a:chOff x="386" y="2033"/>
            <a:chExt cx="5129" cy="1260"/>
          </a:xfrm>
        </p:grpSpPr>
        <p:sp>
          <p:nvSpPr>
            <p:cNvPr id="242694" name="Text Box 4"/>
            <p:cNvSpPr txBox="1">
              <a:spLocks noChangeArrowheads="1"/>
            </p:cNvSpPr>
            <p:nvPr/>
          </p:nvSpPr>
          <p:spPr bwMode="auto">
            <a:xfrm>
              <a:off x="386" y="2033"/>
              <a:ext cx="512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Step 1: </a:t>
              </a:r>
              <a:r>
                <a:rPr lang="en-US" dirty="0">
                  <a:latin typeface="Times New Roman" charset="0"/>
                </a:rPr>
                <a:t> Main procedure.</a:t>
              </a:r>
            </a:p>
          </p:txBody>
        </p:sp>
        <p:sp>
          <p:nvSpPr>
            <p:cNvPr id="242695" name="Text Box 6"/>
            <p:cNvSpPr txBox="1">
              <a:spLocks noChangeArrowheads="1"/>
            </p:cNvSpPr>
            <p:nvPr/>
          </p:nvSpPr>
          <p:spPr bwMode="auto">
            <a:xfrm>
              <a:off x="386" y="2496"/>
              <a:ext cx="512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Step 2: </a:t>
              </a:r>
              <a:r>
                <a:rPr lang="en-US" dirty="0">
                  <a:latin typeface="Times New Roman" charset="0"/>
                </a:rPr>
                <a:t> Horizontal growth.</a:t>
              </a:r>
            </a:p>
          </p:txBody>
        </p:sp>
        <p:sp>
          <p:nvSpPr>
            <p:cNvPr id="242696" name="Text Box 7"/>
            <p:cNvSpPr txBox="1">
              <a:spLocks noChangeArrowheads="1"/>
            </p:cNvSpPr>
            <p:nvPr/>
          </p:nvSpPr>
          <p:spPr bwMode="auto">
            <a:xfrm>
              <a:off x="386" y="2960"/>
              <a:ext cx="512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Step 3: </a:t>
              </a:r>
              <a:r>
                <a:rPr lang="en-US" dirty="0">
                  <a:latin typeface="Times New Roman" charset="0"/>
                </a:rPr>
                <a:t> Vertical growth.</a:t>
              </a:r>
            </a:p>
          </p:txBody>
        </p:sp>
      </p:grpSp>
    </p:spTree>
    <p:extLst>
      <p:ext uri="{BB962C8B-B14F-4D97-AF65-F5344CB8AC3E}">
        <p14:creationId xmlns:p14="http://schemas.microsoft.com/office/powerpoint/2010/main" val="1824366559"/>
      </p:ext>
    </p:extLst>
  </p:cSld>
  <p:clrMapOvr>
    <a:masterClrMapping/>
  </p:clrMapOvr>
  <p:timing>
    <p:tnLst>
      <p:par>
        <p:cTn xmlns:p14="http://schemas.microsoft.com/office/powerpoint/2010/mai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IPO procedure: Example</a:t>
            </a:r>
          </a:p>
        </p:txBody>
      </p:sp>
      <p:sp>
        <p:nvSpPr>
          <p:cNvPr id="244740" name="Text Box 3"/>
          <p:cNvSpPr txBox="1">
            <a:spLocks noChangeArrowheads="1"/>
          </p:cNvSpPr>
          <p:nvPr/>
        </p:nvSpPr>
        <p:spPr bwMode="auto">
          <a:xfrm>
            <a:off x="344488" y="1685157"/>
            <a:ext cx="882081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Consider a program with </a:t>
            </a:r>
            <a:r>
              <a:rPr lang="en-US" dirty="0">
                <a:solidFill>
                  <a:schemeClr val="hlink"/>
                </a:solidFill>
                <a:latin typeface="Times New Roman"/>
                <a:cs typeface="Times New Roman"/>
              </a:rPr>
              <a:t>three</a:t>
            </a:r>
            <a:r>
              <a:rPr lang="en-US" dirty="0">
                <a:latin typeface="Times New Roman"/>
                <a:cs typeface="Times New Roman"/>
              </a:rPr>
              <a:t> factors  A, B, and C. A assumes values from the set {a1, a2, a3}, B from the set {b1, b2}, and C from the set {c1, c2, c3}. We want to generate a </a:t>
            </a:r>
            <a:r>
              <a:rPr lang="en-US" dirty="0">
                <a:solidFill>
                  <a:schemeClr val="hlink"/>
                </a:solidFill>
                <a:latin typeface="Times New Roman"/>
                <a:cs typeface="Times New Roman"/>
              </a:rPr>
              <a:t>mixed level covering array</a:t>
            </a:r>
            <a:r>
              <a:rPr lang="en-US" dirty="0">
                <a:latin typeface="Times New Roman"/>
                <a:cs typeface="Times New Roman"/>
              </a:rPr>
              <a:t> for these three factors..</a:t>
            </a:r>
          </a:p>
        </p:txBody>
      </p:sp>
      <p:sp>
        <p:nvSpPr>
          <p:cNvPr id="244741" name="Text Box 8"/>
          <p:cNvSpPr txBox="1">
            <a:spLocks noChangeArrowheads="1"/>
          </p:cNvSpPr>
          <p:nvPr/>
        </p:nvSpPr>
        <p:spPr bwMode="auto">
          <a:xfrm>
            <a:off x="344488" y="3647306"/>
            <a:ext cx="800907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begin by applying the </a:t>
            </a:r>
            <a:r>
              <a:rPr lang="en-US" dirty="0">
                <a:solidFill>
                  <a:schemeClr val="hlink"/>
                </a:solidFill>
                <a:latin typeface="Times New Roman"/>
                <a:cs typeface="Times New Roman"/>
              </a:rPr>
              <a:t>Main </a:t>
            </a:r>
            <a:r>
              <a:rPr lang="en-US" dirty="0">
                <a:latin typeface="Times New Roman"/>
                <a:cs typeface="Times New Roman"/>
              </a:rPr>
              <a:t>procedure which is the first step in the generation of an MCA using the IPO procedure.</a:t>
            </a:r>
          </a:p>
        </p:txBody>
      </p:sp>
    </p:spTree>
    <p:extLst>
      <p:ext uri="{BB962C8B-B14F-4D97-AF65-F5344CB8AC3E}">
        <p14:creationId xmlns:p14="http://schemas.microsoft.com/office/powerpoint/2010/main" val="1045121766"/>
      </p:ext>
    </p:extLst>
  </p:cSld>
  <p:clrMapOvr>
    <a:masterClrMapping/>
  </p:clrMapOvr>
  <p:timing>
    <p:tnLst>
      <p:par>
        <p:cTn xmlns:p14="http://schemas.microsoft.com/office/powerpoint/2010/mai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IPO procedure: main procedure</a:t>
            </a:r>
          </a:p>
        </p:txBody>
      </p:sp>
      <p:sp>
        <p:nvSpPr>
          <p:cNvPr id="246788" name="Text Box 3"/>
          <p:cNvSpPr txBox="1">
            <a:spLocks noChangeArrowheads="1"/>
          </p:cNvSpPr>
          <p:nvPr/>
        </p:nvSpPr>
        <p:spPr bwMode="auto">
          <a:xfrm>
            <a:off x="344488" y="1541141"/>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Main: Step 1</a:t>
            </a:r>
            <a:r>
              <a:rPr lang="en-US" dirty="0">
                <a:latin typeface="Times New Roman" charset="0"/>
              </a:rPr>
              <a:t>: Construct all runs that consist of pairs of values of the first two parameters. We obtain the following set.</a:t>
            </a:r>
          </a:p>
        </p:txBody>
      </p:sp>
      <p:pic>
        <p:nvPicPr>
          <p:cNvPr id="2467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85" y="3127475"/>
            <a:ext cx="6851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46790" name="Group 7"/>
          <p:cNvGrpSpPr>
            <a:grpSpLocks/>
          </p:cNvGrpSpPr>
          <p:nvPr/>
        </p:nvGrpSpPr>
        <p:grpSpPr bwMode="auto">
          <a:xfrm>
            <a:off x="416496" y="3989413"/>
            <a:ext cx="8009070" cy="528638"/>
            <a:chOff x="210" y="2680"/>
            <a:chExt cx="4657" cy="333"/>
          </a:xfrm>
        </p:grpSpPr>
        <p:sp>
          <p:nvSpPr>
            <p:cNvPr id="246792" name="Text Box 4"/>
            <p:cNvSpPr txBox="1">
              <a:spLocks noChangeArrowheads="1"/>
            </p:cNvSpPr>
            <p:nvPr/>
          </p:nvSpPr>
          <p:spPr bwMode="auto">
            <a:xfrm>
              <a:off x="210" y="2680"/>
              <a:ext cx="465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t>Let us denote the elements of     as t1, t2,…t6.</a:t>
              </a:r>
            </a:p>
          </p:txBody>
        </p:sp>
        <p:pic>
          <p:nvPicPr>
            <p:cNvPr id="2467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 y="2771"/>
              <a:ext cx="1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246791" name="Text Box 8"/>
          <p:cNvSpPr txBox="1">
            <a:spLocks noChangeArrowheads="1"/>
          </p:cNvSpPr>
          <p:nvPr/>
        </p:nvSpPr>
        <p:spPr bwMode="auto">
          <a:xfrm>
            <a:off x="435108" y="4735613"/>
            <a:ext cx="882081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entire IPO procedure would terminate at this point if the number of parameters n=2. In our case n=3 hence we continue with horizontal growth.</a:t>
            </a:r>
          </a:p>
        </p:txBody>
      </p:sp>
    </p:spTree>
    <p:extLst>
      <p:ext uri="{BB962C8B-B14F-4D97-AF65-F5344CB8AC3E}">
        <p14:creationId xmlns:p14="http://schemas.microsoft.com/office/powerpoint/2010/main" val="404117522"/>
      </p:ext>
    </p:extLst>
  </p:cSld>
  <p:clrMapOvr>
    <a:masterClrMapping/>
  </p:clrMapOvr>
  <p:timing>
    <p:tnLst>
      <p:par>
        <p:cTn xmlns:p14="http://schemas.microsoft.com/office/powerpoint/2010/mai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IPO procedure: Horizontal growth</a:t>
            </a:r>
          </a:p>
        </p:txBody>
      </p:sp>
      <p:sp>
        <p:nvSpPr>
          <p:cNvPr id="248836" name="Text Box 3"/>
          <p:cNvSpPr txBox="1">
            <a:spLocks noChangeArrowheads="1"/>
          </p:cNvSpPr>
          <p:nvPr/>
        </p:nvSpPr>
        <p:spPr bwMode="auto">
          <a:xfrm>
            <a:off x="344488" y="1484784"/>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 1</a:t>
            </a:r>
            <a:r>
              <a:rPr lang="en-US" dirty="0">
                <a:latin typeface="Times New Roman" charset="0"/>
              </a:rPr>
              <a:t>: Compute the set of all pairs AP between parameters A and C, and parameters  B and C. This leads us to the following set of fifteen pairs.</a:t>
            </a:r>
          </a:p>
        </p:txBody>
      </p:sp>
      <p:sp>
        <p:nvSpPr>
          <p:cNvPr id="248837" name="Text Box 8"/>
          <p:cNvSpPr txBox="1">
            <a:spLocks noChangeArrowheads="1"/>
          </p:cNvSpPr>
          <p:nvPr/>
        </p:nvSpPr>
        <p:spPr bwMode="auto">
          <a:xfrm>
            <a:off x="435108" y="4679256"/>
            <a:ext cx="882081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 2</a:t>
            </a:r>
            <a:r>
              <a:rPr lang="en-US" dirty="0">
                <a:latin typeface="Times New Roman" charset="0"/>
              </a:rPr>
              <a:t>: AP is the set of pairs yet to be covered. Let T</a:t>
            </a:r>
            <a:r>
              <a:rPr lang="ja-JP" altLang="en-US">
                <a:latin typeface="Times New Roman" charset="0"/>
              </a:rPr>
              <a:t>’</a:t>
            </a:r>
            <a:r>
              <a:rPr lang="en-US" dirty="0">
                <a:latin typeface="Times New Roman" charset="0"/>
              </a:rPr>
              <a:t> denote the set of runs obtained by</a:t>
            </a:r>
            <a:r>
              <a:rPr lang="en-US" dirty="0">
                <a:solidFill>
                  <a:schemeClr val="hlink"/>
                </a:solidFill>
                <a:latin typeface="Times New Roman" charset="0"/>
              </a:rPr>
              <a:t> extending</a:t>
            </a:r>
            <a:r>
              <a:rPr lang="en-US" dirty="0">
                <a:latin typeface="Times New Roman" charset="0"/>
              </a:rPr>
              <a:t> the runs in T. At this point T</a:t>
            </a:r>
            <a:r>
              <a:rPr lang="ja-JP" altLang="en-US">
                <a:latin typeface="Times New Roman" charset="0"/>
              </a:rPr>
              <a:t>’</a:t>
            </a:r>
            <a:r>
              <a:rPr lang="en-US" dirty="0">
                <a:latin typeface="Times New Roman" charset="0"/>
              </a:rPr>
              <a:t> is </a:t>
            </a:r>
            <a:r>
              <a:rPr lang="en-US" dirty="0">
                <a:solidFill>
                  <a:schemeClr val="hlink"/>
                </a:solidFill>
                <a:latin typeface="Times New Roman" charset="0"/>
              </a:rPr>
              <a:t>empty</a:t>
            </a:r>
            <a:r>
              <a:rPr lang="en-US" dirty="0">
                <a:latin typeface="Times New Roman" charset="0"/>
              </a:rPr>
              <a:t> as we have not extended any run in T.</a:t>
            </a:r>
          </a:p>
        </p:txBody>
      </p:sp>
      <p:pic>
        <p:nvPicPr>
          <p:cNvPr id="2488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64" y="3100777"/>
            <a:ext cx="954828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78321951"/>
      </p:ext>
    </p:extLst>
  </p:cSld>
  <p:clrMapOvr>
    <a:masterClrMapping/>
  </p:clrMapOvr>
  <p:timing>
    <p:tnLst>
      <p:par>
        <p:cTn xmlns:p14="http://schemas.microsoft.com/office/powerpoint/2010/mai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Horizontal growth: Extend</a:t>
            </a:r>
          </a:p>
        </p:txBody>
      </p:sp>
      <p:sp>
        <p:nvSpPr>
          <p:cNvPr id="1185795" name="Text Box 3"/>
          <p:cNvSpPr txBox="1">
            <a:spLocks noChangeArrowheads="1"/>
          </p:cNvSpPr>
          <p:nvPr/>
        </p:nvSpPr>
        <p:spPr bwMode="auto">
          <a:xfrm>
            <a:off x="344488" y="1700808"/>
            <a:ext cx="8820811"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Steps 3, 4</a:t>
            </a:r>
            <a:r>
              <a:rPr lang="en-US" dirty="0">
                <a:latin typeface="Times New Roman" charset="0"/>
              </a:rPr>
              <a:t>: Expand t1, t2, t3 by appending c1, c2, c3.  This gives us</a:t>
            </a:r>
            <a:r>
              <a:rPr lang="en-US" dirty="0" smtClean="0">
                <a:latin typeface="Times New Roman" charset="0"/>
              </a:rPr>
              <a:t>:</a:t>
            </a:r>
            <a:endParaRPr lang="en-US" dirty="0">
              <a:latin typeface="Times New Roman" charset="0"/>
            </a:endParaRPr>
          </a:p>
          <a:p>
            <a:pPr>
              <a:lnSpc>
                <a:spcPts val="3600"/>
              </a:lnSpc>
            </a:pPr>
            <a:r>
              <a:rPr lang="en-US" dirty="0">
                <a:latin typeface="Times New Roman" charset="0"/>
              </a:rPr>
              <a:t>t1</a:t>
            </a:r>
            <a:r>
              <a:rPr lang="ja-JP" altLang="en-US" dirty="0">
                <a:latin typeface="Times New Roman" charset="0"/>
              </a:rPr>
              <a:t>’</a:t>
            </a:r>
            <a:r>
              <a:rPr lang="en-US" dirty="0">
                <a:latin typeface="Times New Roman" charset="0"/>
              </a:rPr>
              <a:t>=(a1, b1, c1), t2</a:t>
            </a:r>
            <a:r>
              <a:rPr lang="ja-JP" altLang="en-US" dirty="0">
                <a:latin typeface="Times New Roman" charset="0"/>
              </a:rPr>
              <a:t>’</a:t>
            </a:r>
            <a:r>
              <a:rPr lang="en-US" dirty="0">
                <a:latin typeface="Times New Roman" charset="0"/>
              </a:rPr>
              <a:t>=(a1, b2, c2), and t3</a:t>
            </a:r>
            <a:r>
              <a:rPr lang="ja-JP" altLang="en-US" dirty="0">
                <a:latin typeface="Times New Roman" charset="0"/>
              </a:rPr>
              <a:t>’</a:t>
            </a:r>
            <a:r>
              <a:rPr lang="en-US" dirty="0">
                <a:latin typeface="Times New Roman" charset="0"/>
              </a:rPr>
              <a:t>=(a2, b1, c3)</a:t>
            </a:r>
          </a:p>
        </p:txBody>
      </p:sp>
      <p:sp>
        <p:nvSpPr>
          <p:cNvPr id="1185796" name="Text Box 4"/>
          <p:cNvSpPr txBox="1">
            <a:spLocks noChangeArrowheads="1"/>
          </p:cNvSpPr>
          <p:nvPr/>
        </p:nvSpPr>
        <p:spPr bwMode="auto">
          <a:xfrm>
            <a:off x="325042" y="3196967"/>
            <a:ext cx="882081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Update T</a:t>
            </a:r>
            <a:r>
              <a:rPr lang="ja-JP" altLang="en-US" dirty="0">
                <a:latin typeface="Times New Roman" charset="0"/>
              </a:rPr>
              <a:t>’</a:t>
            </a:r>
            <a:r>
              <a:rPr lang="en-US" dirty="0">
                <a:latin typeface="Times New Roman" charset="0"/>
              </a:rPr>
              <a:t> which </a:t>
            </a:r>
            <a:r>
              <a:rPr lang="en-US" dirty="0" smtClean="0">
                <a:latin typeface="Times New Roman" charset="0"/>
              </a:rPr>
              <a:t>now becomes </a:t>
            </a:r>
            <a:r>
              <a:rPr lang="en-US" dirty="0">
                <a:latin typeface="Times New Roman" charset="0"/>
              </a:rPr>
              <a:t>{a1, b1, c1), (a1, b2, c2), (a2, b1, c3)}</a:t>
            </a:r>
          </a:p>
        </p:txBody>
      </p:sp>
      <p:sp>
        <p:nvSpPr>
          <p:cNvPr id="1185799" name="Text Box 7"/>
          <p:cNvSpPr txBox="1">
            <a:spLocks noChangeArrowheads="1"/>
          </p:cNvSpPr>
          <p:nvPr/>
        </p:nvSpPr>
        <p:spPr bwMode="auto">
          <a:xfrm>
            <a:off x="325042" y="4087832"/>
            <a:ext cx="882081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Update pairs remaining to be covered AP={(a1, c3), (a2, c1), (a2, c2), (a3, c1), (a3, c2), (a3, c3), (b1, c2), (b2, c1), (b2, c3)}</a:t>
            </a:r>
          </a:p>
        </p:txBody>
      </p:sp>
      <p:sp>
        <p:nvSpPr>
          <p:cNvPr id="1185800" name="Text Box 8"/>
          <p:cNvSpPr txBox="1">
            <a:spLocks noChangeArrowheads="1"/>
          </p:cNvSpPr>
          <p:nvPr/>
        </p:nvSpPr>
        <p:spPr bwMode="auto">
          <a:xfrm>
            <a:off x="325042" y="5440363"/>
            <a:ext cx="882081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Update T</a:t>
            </a:r>
            <a:r>
              <a:rPr lang="ja-JP" altLang="en-US">
                <a:latin typeface="Times New Roman" charset="0"/>
              </a:rPr>
              <a:t>’</a:t>
            </a:r>
            <a:r>
              <a:rPr lang="en-US" dirty="0">
                <a:latin typeface="Times New Roman" charset="0"/>
              </a:rPr>
              <a:t> which becomes {(a1, b1, c1), (a1, b2, c2), (a2, b1, c3)}</a:t>
            </a:r>
          </a:p>
        </p:txBody>
      </p:sp>
      <p:sp>
        <p:nvSpPr>
          <p:cNvPr id="250888" name="TextBox 8"/>
          <p:cNvSpPr txBox="1">
            <a:spLocks noChangeArrowheads="1"/>
          </p:cNvSpPr>
          <p:nvPr/>
        </p:nvSpPr>
        <p:spPr bwMode="auto">
          <a:xfrm>
            <a:off x="9832050" y="3436938"/>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endParaRPr lang="en-US" dirty="0"/>
          </a:p>
        </p:txBody>
      </p:sp>
    </p:spTree>
    <p:extLst>
      <p:ext uri="{BB962C8B-B14F-4D97-AF65-F5344CB8AC3E}">
        <p14:creationId xmlns:p14="http://schemas.microsoft.com/office/powerpoint/2010/main" val="1977166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5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5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5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5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5" grpId="0"/>
      <p:bldP spid="1185796" grpId="0"/>
      <p:bldP spid="1185799" grpId="0"/>
      <p:bldP spid="11858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3200">
                <a:latin typeface="Tahoma" charset="0"/>
              </a:rPr>
              <a:t>Test generation</a:t>
            </a:r>
            <a:endParaRPr lang="en-US">
              <a:latin typeface="Tahoma" charset="0"/>
            </a:endParaRPr>
          </a:p>
        </p:txBody>
      </p:sp>
      <p:sp>
        <p:nvSpPr>
          <p:cNvPr id="137219" name="Text Box 3"/>
          <p:cNvSpPr txBox="1">
            <a:spLocks noChangeArrowheads="1"/>
          </p:cNvSpPr>
          <p:nvPr/>
        </p:nvSpPr>
        <p:spPr bwMode="auto">
          <a:xfrm>
            <a:off x="344488" y="1412776"/>
            <a:ext cx="832551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Any form of test generation uses a source document. In the most informal of test methods, the source document resides in the mind of the tester who generates tests based on a knowledge of the requirements. </a:t>
            </a:r>
          </a:p>
        </p:txBody>
      </p:sp>
      <p:sp>
        <p:nvSpPr>
          <p:cNvPr id="137220" name="Text Box 4"/>
          <p:cNvSpPr txBox="1">
            <a:spLocks noChangeArrowheads="1"/>
          </p:cNvSpPr>
          <p:nvPr/>
        </p:nvSpPr>
        <p:spPr bwMode="auto">
          <a:xfrm>
            <a:off x="344488" y="3501008"/>
            <a:ext cx="871762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a:t>
            </a:r>
            <a:r>
              <a:rPr lang="en-US" dirty="0" smtClean="0">
                <a:latin typeface="Times New Roman" charset="0"/>
              </a:rPr>
              <a:t>several </a:t>
            </a:r>
            <a:r>
              <a:rPr lang="en-US" dirty="0">
                <a:latin typeface="Times New Roman" charset="0"/>
              </a:rPr>
              <a:t>commercial environments, the process is a bit more formal. The tests are generated using a mix of formal and informal methods either directly from the requirements document serving as the source. In more advanced test processes, requirements serve as a source for the development of formal models.</a:t>
            </a:r>
          </a:p>
        </p:txBody>
      </p:sp>
    </p:spTree>
    <p:extLst>
      <p:ext uri="{BB962C8B-B14F-4D97-AF65-F5344CB8AC3E}">
        <p14:creationId xmlns:p14="http://schemas.microsoft.com/office/powerpoint/2010/main" val="1683893015"/>
      </p:ext>
    </p:extLst>
  </p:cSld>
  <p:clrMapOvr>
    <a:masterClrMapping/>
  </p:clrMapOvr>
  <p:timing>
    <p:tnLst>
      <p:par>
        <p:cTn xmlns:p14="http://schemas.microsoft.com/office/powerpoint/2010/mai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Horizontal growth: Optimal extension</a:t>
            </a:r>
          </a:p>
        </p:txBody>
      </p:sp>
      <p:sp>
        <p:nvSpPr>
          <p:cNvPr id="1188867" name="Text Box 3"/>
          <p:cNvSpPr txBox="1">
            <a:spLocks noChangeArrowheads="1"/>
          </p:cNvSpPr>
          <p:nvPr/>
        </p:nvSpPr>
        <p:spPr bwMode="auto">
          <a:xfrm>
            <a:off x="337327" y="2802255"/>
            <a:ext cx="882081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 6</a:t>
            </a:r>
            <a:r>
              <a:rPr lang="en-US" dirty="0">
                <a:latin typeface="Times New Roman" charset="0"/>
              </a:rPr>
              <a:t>: Expand t4, t5, t6 by </a:t>
            </a:r>
            <a:r>
              <a:rPr lang="en-US" dirty="0">
                <a:solidFill>
                  <a:schemeClr val="hlink"/>
                </a:solidFill>
                <a:latin typeface="Times New Roman" charset="0"/>
              </a:rPr>
              <a:t>suitably selected</a:t>
            </a:r>
            <a:r>
              <a:rPr lang="en-US" dirty="0">
                <a:latin typeface="Times New Roman" charset="0"/>
              </a:rPr>
              <a:t> values of C.</a:t>
            </a:r>
          </a:p>
        </p:txBody>
      </p:sp>
      <p:sp>
        <p:nvSpPr>
          <p:cNvPr id="1188870" name="Text Box 6"/>
          <p:cNvSpPr txBox="1">
            <a:spLocks noChangeArrowheads="1"/>
          </p:cNvSpPr>
          <p:nvPr/>
        </p:nvSpPr>
        <p:spPr bwMode="auto">
          <a:xfrm>
            <a:off x="337327" y="3727048"/>
            <a:ext cx="8820812"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If we extend t4=(a2, b2) by c1 then we cover two of the uncovered pairs from AP,  namely, (a2, c1) and (b2, c1). If we extend it by c2 then we cover one pair from AP. If we extend it by c3 then we cover one pairs in AP. </a:t>
            </a:r>
            <a:r>
              <a:rPr lang="en-US" dirty="0" smtClean="0">
                <a:latin typeface="Times New Roman" charset="0"/>
              </a:rPr>
              <a:t>Thus, we </a:t>
            </a:r>
            <a:r>
              <a:rPr lang="en-US" dirty="0">
                <a:latin typeface="Times New Roman" charset="0"/>
              </a:rPr>
              <a:t>choose to extend t4 by c1.</a:t>
            </a:r>
          </a:p>
        </p:txBody>
      </p:sp>
      <p:sp>
        <p:nvSpPr>
          <p:cNvPr id="1188871" name="Text Box 7"/>
          <p:cNvSpPr txBox="1">
            <a:spLocks noChangeArrowheads="1"/>
          </p:cNvSpPr>
          <p:nvPr/>
        </p:nvSpPr>
        <p:spPr bwMode="auto">
          <a:xfrm>
            <a:off x="296358" y="1415797"/>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 5</a:t>
            </a:r>
            <a:r>
              <a:rPr lang="en-US" dirty="0">
                <a:latin typeface="Times New Roman" charset="0"/>
              </a:rPr>
              <a:t>: We have not extended t4, t5, t6 as C does not have enough elements. We find the best way to extend these in the next step.</a:t>
            </a:r>
          </a:p>
        </p:txBody>
      </p:sp>
    </p:spTree>
    <p:extLst>
      <p:ext uri="{BB962C8B-B14F-4D97-AF65-F5344CB8AC3E}">
        <p14:creationId xmlns:p14="http://schemas.microsoft.com/office/powerpoint/2010/main" val="1011437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7" grpId="0"/>
      <p:bldP spid="1188870" grpId="0"/>
      <p:bldP spid="1188871" grpId="0"/>
    </p:bld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Horizontal growth: Update and extend remaining</a:t>
            </a:r>
          </a:p>
        </p:txBody>
      </p:sp>
      <p:sp>
        <p:nvSpPr>
          <p:cNvPr id="1190915" name="Text Box 3"/>
          <p:cNvSpPr txBox="1">
            <a:spLocks noChangeArrowheads="1"/>
          </p:cNvSpPr>
          <p:nvPr/>
        </p:nvSpPr>
        <p:spPr bwMode="auto">
          <a:xfrm>
            <a:off x="416496" y="2910135"/>
            <a:ext cx="8820812"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HG: Step 6</a:t>
            </a:r>
            <a:r>
              <a:rPr lang="en-US" dirty="0">
                <a:latin typeface="Times New Roman" charset="0"/>
              </a:rPr>
              <a:t>: Similarly we extend t5 and t6 by the best possible values of parameter C. This leads to:</a:t>
            </a:r>
          </a:p>
          <a:p>
            <a:pPr>
              <a:lnSpc>
                <a:spcPts val="3600"/>
              </a:lnSpc>
            </a:pPr>
            <a:r>
              <a:rPr lang="en-US" dirty="0" smtClean="0">
                <a:latin typeface="Times New Roman" charset="0"/>
              </a:rPr>
              <a:t>	t5</a:t>
            </a:r>
            <a:r>
              <a:rPr lang="ja-JP" altLang="en-US" dirty="0">
                <a:latin typeface="Times New Roman" charset="0"/>
              </a:rPr>
              <a:t>’</a:t>
            </a:r>
            <a:r>
              <a:rPr lang="en-US" dirty="0">
                <a:latin typeface="Times New Roman" charset="0"/>
              </a:rPr>
              <a:t>=(a3, b1, c3) and t6</a:t>
            </a:r>
            <a:r>
              <a:rPr lang="ja-JP" altLang="en-US" dirty="0">
                <a:latin typeface="Times New Roman" charset="0"/>
              </a:rPr>
              <a:t>’</a:t>
            </a:r>
            <a:r>
              <a:rPr lang="en-US" dirty="0">
                <a:latin typeface="Times New Roman" charset="0"/>
              </a:rPr>
              <a:t>=(a3, b2, c1)</a:t>
            </a:r>
          </a:p>
        </p:txBody>
      </p:sp>
      <p:sp>
        <p:nvSpPr>
          <p:cNvPr id="1190917" name="Text Box 5"/>
          <p:cNvSpPr txBox="1">
            <a:spLocks noChangeArrowheads="1"/>
          </p:cNvSpPr>
          <p:nvPr/>
        </p:nvSpPr>
        <p:spPr bwMode="auto">
          <a:xfrm>
            <a:off x="416496" y="1628800"/>
            <a:ext cx="8820812"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a:t>
            </a:r>
            <a:r>
              <a:rPr lang="ja-JP" altLang="en-US" dirty="0">
                <a:latin typeface="Times New Roman" charset="0"/>
              </a:rPr>
              <a:t>’</a:t>
            </a:r>
            <a:r>
              <a:rPr lang="en-US" dirty="0">
                <a:latin typeface="Times New Roman" charset="0"/>
              </a:rPr>
              <a:t>={(a1, b1, c1), (a1, b2, c2), (a2, b1, c3), (a2, b2, c1)</a:t>
            </a:r>
            <a:r>
              <a:rPr lang="en-US" dirty="0" smtClean="0">
                <a:latin typeface="Times New Roman" charset="0"/>
              </a:rPr>
              <a:t>}</a:t>
            </a:r>
            <a:endParaRPr lang="en-US" dirty="0">
              <a:latin typeface="Times New Roman" charset="0"/>
            </a:endParaRPr>
          </a:p>
          <a:p>
            <a:pPr>
              <a:lnSpc>
                <a:spcPts val="3600"/>
              </a:lnSpc>
            </a:pPr>
            <a:r>
              <a:rPr lang="en-US" dirty="0">
                <a:latin typeface="Times New Roman" charset="0"/>
              </a:rPr>
              <a:t>AP= {(a1, c3), (a2, c2), (a3, c1), (a3, c2), (a3, c3), (b1, c2), (b2, c3)}</a:t>
            </a:r>
          </a:p>
        </p:txBody>
      </p:sp>
      <p:sp>
        <p:nvSpPr>
          <p:cNvPr id="1190918" name="Text Box 6"/>
          <p:cNvSpPr txBox="1">
            <a:spLocks noChangeArrowheads="1"/>
          </p:cNvSpPr>
          <p:nvPr/>
        </p:nvSpPr>
        <p:spPr bwMode="auto">
          <a:xfrm>
            <a:off x="416496" y="4653136"/>
            <a:ext cx="8820812"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a:t>
            </a:r>
            <a:r>
              <a:rPr lang="ja-JP" altLang="en-US" dirty="0">
                <a:latin typeface="Times New Roman" charset="0"/>
              </a:rPr>
              <a:t>’</a:t>
            </a:r>
            <a:r>
              <a:rPr lang="en-US" dirty="0">
                <a:latin typeface="Times New Roman" charset="0"/>
              </a:rPr>
              <a:t>={(a1, b1, c1), (a1, b2, c2), (a2, b1, c3), (a2, b2, c1), (a3, b1, c3), (a3, b2, c1)}</a:t>
            </a:r>
          </a:p>
          <a:p>
            <a:pPr>
              <a:lnSpc>
                <a:spcPts val="3600"/>
              </a:lnSpc>
            </a:pPr>
            <a:r>
              <a:rPr lang="en-US" dirty="0">
                <a:latin typeface="Times New Roman" charset="0"/>
              </a:rPr>
              <a:t>AP= {(a1, c3), (a2, c2), (a3, c2), (b1, c2), (b2, c3)}</a:t>
            </a:r>
          </a:p>
        </p:txBody>
      </p:sp>
    </p:spTree>
    <p:extLst>
      <p:ext uri="{BB962C8B-B14F-4D97-AF65-F5344CB8AC3E}">
        <p14:creationId xmlns:p14="http://schemas.microsoft.com/office/powerpoint/2010/main" val="94706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0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09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15" grpId="0"/>
      <p:bldP spid="1190917" grpId="0"/>
      <p:bldP spid="1190918" grpId="0"/>
    </p:bld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Horizontal growth: Done</a:t>
            </a:r>
          </a:p>
        </p:txBody>
      </p:sp>
      <p:sp>
        <p:nvSpPr>
          <p:cNvPr id="1192963" name="Text Box 3"/>
          <p:cNvSpPr txBox="1">
            <a:spLocks noChangeArrowheads="1"/>
          </p:cNvSpPr>
          <p:nvPr/>
        </p:nvSpPr>
        <p:spPr bwMode="auto">
          <a:xfrm>
            <a:off x="344487" y="5165155"/>
            <a:ext cx="8820812" cy="8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000"/>
              </a:lnSpc>
            </a:pPr>
            <a:r>
              <a:rPr lang="en-US" dirty="0">
                <a:latin typeface="Times New Roman" charset="0"/>
              </a:rPr>
              <a:t>We now move to the vertical growth step of the main IPO procedure to cover the remaining pairs.</a:t>
            </a:r>
          </a:p>
        </p:txBody>
      </p:sp>
      <p:sp>
        <p:nvSpPr>
          <p:cNvPr id="1192964" name="Text Box 4"/>
          <p:cNvSpPr txBox="1">
            <a:spLocks noChangeArrowheads="1"/>
          </p:cNvSpPr>
          <p:nvPr/>
        </p:nvSpPr>
        <p:spPr bwMode="auto">
          <a:xfrm>
            <a:off x="286767" y="1339750"/>
            <a:ext cx="8820812"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000"/>
              </a:lnSpc>
            </a:pPr>
            <a:r>
              <a:rPr lang="en-US" dirty="0">
                <a:latin typeface="Times New Roman" charset="0"/>
              </a:rPr>
              <a:t>We have completed the horizontal growth step. However, we have five pairs remaining to be covered. These are:</a:t>
            </a:r>
          </a:p>
          <a:p>
            <a:pPr>
              <a:lnSpc>
                <a:spcPts val="3000"/>
              </a:lnSpc>
            </a:pPr>
            <a:r>
              <a:rPr lang="en-US" dirty="0">
                <a:latin typeface="Times New Roman" charset="0"/>
              </a:rPr>
              <a:t>AP= {(a1, c3), (a2, c2), (a3, c2), (b1, c2), (b2, c3)}</a:t>
            </a:r>
          </a:p>
        </p:txBody>
      </p:sp>
      <p:sp>
        <p:nvSpPr>
          <p:cNvPr id="1192966" name="Text Box 6"/>
          <p:cNvSpPr txBox="1">
            <a:spLocks noChangeArrowheads="1"/>
          </p:cNvSpPr>
          <p:nvPr/>
        </p:nvSpPr>
        <p:spPr bwMode="auto">
          <a:xfrm>
            <a:off x="344488" y="3252453"/>
            <a:ext cx="8404622"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000"/>
              </a:lnSpc>
            </a:pPr>
            <a:r>
              <a:rPr lang="en-US" dirty="0">
                <a:latin typeface="Times New Roman" charset="0"/>
              </a:rPr>
              <a:t>Also, we have generated six complete runs namely</a:t>
            </a:r>
            <a:r>
              <a:rPr lang="en-US" dirty="0" smtClean="0">
                <a:latin typeface="Times New Roman" charset="0"/>
              </a:rPr>
              <a:t>:</a:t>
            </a:r>
            <a:endParaRPr lang="en-US" dirty="0">
              <a:latin typeface="Times New Roman" charset="0"/>
            </a:endParaRPr>
          </a:p>
          <a:p>
            <a:pPr>
              <a:lnSpc>
                <a:spcPts val="3000"/>
              </a:lnSpc>
            </a:pPr>
            <a:r>
              <a:rPr lang="en-US" dirty="0">
                <a:latin typeface="Times New Roman" charset="0"/>
              </a:rPr>
              <a:t>T</a:t>
            </a:r>
            <a:r>
              <a:rPr lang="ja-JP" altLang="en-US" dirty="0">
                <a:latin typeface="Times New Roman" charset="0"/>
              </a:rPr>
              <a:t>’</a:t>
            </a:r>
            <a:r>
              <a:rPr lang="en-US" dirty="0">
                <a:latin typeface="Times New Roman" charset="0"/>
              </a:rPr>
              <a:t>={(a1, b1, c1), (a1, b2, c2), (a2, b1, c3), (a2, b2, c1), (a3, b1, c3), (a3, b2, c1)}</a:t>
            </a:r>
            <a:endParaRPr lang="en-US" dirty="0"/>
          </a:p>
        </p:txBody>
      </p:sp>
    </p:spTree>
    <p:extLst>
      <p:ext uri="{BB962C8B-B14F-4D97-AF65-F5344CB8AC3E}">
        <p14:creationId xmlns:p14="http://schemas.microsoft.com/office/powerpoint/2010/main" val="2262471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2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29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2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p:bldP spid="1192964" grpId="0"/>
      <p:bldP spid="1192966" grpId="0"/>
    </p:bld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Vertical growth</a:t>
            </a:r>
          </a:p>
        </p:txBody>
      </p:sp>
      <p:sp>
        <p:nvSpPr>
          <p:cNvPr id="1195011" name="Text Box 3"/>
          <p:cNvSpPr txBox="1">
            <a:spLocks noChangeArrowheads="1"/>
          </p:cNvSpPr>
          <p:nvPr/>
        </p:nvSpPr>
        <p:spPr bwMode="auto">
          <a:xfrm>
            <a:off x="272480" y="4091342"/>
            <a:ext cx="882081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Next , consider p=(a2, c2).  This is covered by the run (a2, *, c2)</a:t>
            </a:r>
          </a:p>
        </p:txBody>
      </p:sp>
      <p:sp>
        <p:nvSpPr>
          <p:cNvPr id="1195012" name="Text Box 4"/>
          <p:cNvSpPr txBox="1">
            <a:spLocks noChangeArrowheads="1"/>
          </p:cNvSpPr>
          <p:nvPr/>
        </p:nvSpPr>
        <p:spPr bwMode="auto">
          <a:xfrm>
            <a:off x="272480" y="1628800"/>
            <a:ext cx="882081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each missing pair  p from AP, we will add a new run to T</a:t>
            </a:r>
            <a:r>
              <a:rPr lang="ja-JP" altLang="en-US" dirty="0">
                <a:latin typeface="Times New Roman" charset="0"/>
              </a:rPr>
              <a:t>’</a:t>
            </a:r>
            <a:r>
              <a:rPr lang="en-US" dirty="0">
                <a:latin typeface="Times New Roman" charset="0"/>
              </a:rPr>
              <a:t> such that p is covered. Let us begin with the pair p= (a1, c3).</a:t>
            </a:r>
          </a:p>
        </p:txBody>
      </p:sp>
      <p:sp>
        <p:nvSpPr>
          <p:cNvPr id="1195013" name="Text Box 5"/>
          <p:cNvSpPr txBox="1">
            <a:spLocks noChangeArrowheads="1"/>
          </p:cNvSpPr>
          <p:nvPr/>
        </p:nvSpPr>
        <p:spPr bwMode="auto">
          <a:xfrm>
            <a:off x="272480" y="2860071"/>
            <a:ext cx="840462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run t= (a1, *, c3) covers pair p. Note that the value of parameter Y does not matter and hence is indicated as a * which denotes a don</a:t>
            </a:r>
            <a:r>
              <a:rPr lang="ja-JP" altLang="en-US">
                <a:latin typeface="Times New Roman" charset="0"/>
              </a:rPr>
              <a:t>’</a:t>
            </a:r>
            <a:r>
              <a:rPr lang="en-US" dirty="0">
                <a:latin typeface="Times New Roman" charset="0"/>
              </a:rPr>
              <a:t>t care value.</a:t>
            </a:r>
          </a:p>
        </p:txBody>
      </p:sp>
      <p:sp>
        <p:nvSpPr>
          <p:cNvPr id="1195014" name="Text Box 6"/>
          <p:cNvSpPr txBox="1">
            <a:spLocks noChangeArrowheads="1"/>
          </p:cNvSpPr>
          <p:nvPr/>
        </p:nvSpPr>
        <p:spPr bwMode="auto">
          <a:xfrm>
            <a:off x="272480" y="4860949"/>
            <a:ext cx="882081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Next , consider p=(a3, c2).  This is covered by the run (a3, *, c2)</a:t>
            </a:r>
          </a:p>
        </p:txBody>
      </p:sp>
    </p:spTree>
    <p:extLst>
      <p:ext uri="{BB962C8B-B14F-4D97-AF65-F5344CB8AC3E}">
        <p14:creationId xmlns:p14="http://schemas.microsoft.com/office/powerpoint/2010/main" val="772464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5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50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50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5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11" grpId="0"/>
      <p:bldP spid="1195012" grpId="0"/>
      <p:bldP spid="1195013" grpId="0"/>
      <p:bldP spid="1195014" grpId="0"/>
    </p:bld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Vertical growth (contd.)</a:t>
            </a:r>
          </a:p>
        </p:txBody>
      </p:sp>
      <p:sp>
        <p:nvSpPr>
          <p:cNvPr id="1198087" name="Text Box 7"/>
          <p:cNvSpPr txBox="1">
            <a:spLocks noChangeArrowheads="1"/>
          </p:cNvSpPr>
          <p:nvPr/>
        </p:nvSpPr>
        <p:spPr bwMode="auto">
          <a:xfrm>
            <a:off x="416496" y="1484784"/>
            <a:ext cx="882081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Next , consider p=(b2, c3).  We already have (a1, *, c3) and hence we can modify it to get the run (a1, b2, c3). </a:t>
            </a:r>
            <a:r>
              <a:rPr lang="en-US" dirty="0" smtClean="0">
                <a:latin typeface="Times New Roman" charset="0"/>
              </a:rPr>
              <a:t>Thus, p </a:t>
            </a:r>
            <a:r>
              <a:rPr lang="en-US" dirty="0">
                <a:latin typeface="Times New Roman" charset="0"/>
              </a:rPr>
              <a:t>is covered without any new run added.</a:t>
            </a:r>
          </a:p>
        </p:txBody>
      </p:sp>
      <p:sp>
        <p:nvSpPr>
          <p:cNvPr id="1198088" name="Text Box 8"/>
          <p:cNvSpPr txBox="1">
            <a:spLocks noChangeArrowheads="1"/>
          </p:cNvSpPr>
          <p:nvPr/>
        </p:nvSpPr>
        <p:spPr bwMode="auto">
          <a:xfrm>
            <a:off x="397579" y="2804791"/>
            <a:ext cx="882081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Finally, consider p=(b1, c2). We already have (a3, *, c2) and hence we can modify it to get the run (a3, b1, c2). </a:t>
            </a:r>
            <a:r>
              <a:rPr lang="en-US" dirty="0" smtClean="0">
                <a:latin typeface="Times New Roman" charset="0"/>
              </a:rPr>
              <a:t>Thus, p </a:t>
            </a:r>
            <a:r>
              <a:rPr lang="en-US" dirty="0">
                <a:latin typeface="Times New Roman" charset="0"/>
              </a:rPr>
              <a:t>is covered without any new run added.</a:t>
            </a:r>
          </a:p>
        </p:txBody>
      </p:sp>
      <p:sp>
        <p:nvSpPr>
          <p:cNvPr id="1198089" name="Text Box 9"/>
          <p:cNvSpPr txBox="1">
            <a:spLocks noChangeArrowheads="1"/>
          </p:cNvSpPr>
          <p:nvPr/>
        </p:nvSpPr>
        <p:spPr bwMode="auto">
          <a:xfrm>
            <a:off x="382100" y="4124798"/>
            <a:ext cx="8820812"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replace the don</a:t>
            </a:r>
            <a:r>
              <a:rPr lang="ja-JP" altLang="en-US">
                <a:latin typeface="Times New Roman" charset="0"/>
              </a:rPr>
              <a:t>’</a:t>
            </a:r>
            <a:r>
              <a:rPr lang="en-US" dirty="0">
                <a:latin typeface="Times New Roman" charset="0"/>
              </a:rPr>
              <a:t>t care entries by an arbitrary value of the corresponding factor and get: </a:t>
            </a:r>
          </a:p>
          <a:p>
            <a:pPr>
              <a:lnSpc>
                <a:spcPts val="3600"/>
              </a:lnSpc>
            </a:pPr>
            <a:r>
              <a:rPr lang="en-US" dirty="0">
                <a:latin typeface="Times New Roman" charset="0"/>
              </a:rPr>
              <a:t>T={(a1, b1, c1), (a1, b2, c2), (a1, b1, c3), (a2, b1, c2), (a2, b2, c1), (a2, b2, c3), (a3, b1, c3), (a3, b2, c1), (a3, b1, c2)}</a:t>
            </a:r>
          </a:p>
        </p:txBody>
      </p:sp>
    </p:spTree>
    <p:extLst>
      <p:ext uri="{BB962C8B-B14F-4D97-AF65-F5344CB8AC3E}">
        <p14:creationId xmlns:p14="http://schemas.microsoft.com/office/powerpoint/2010/main" val="1719154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0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0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7" grpId="0"/>
      <p:bldP spid="1198088" grpId="0"/>
      <p:bldP spid="1198089" grpId="0"/>
    </p:bld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Final covering array</a:t>
            </a:r>
          </a:p>
        </p:txBody>
      </p:sp>
      <p:sp>
        <p:nvSpPr>
          <p:cNvPr id="263172" name="Text Box 6"/>
          <p:cNvSpPr txBox="1">
            <a:spLocks noChangeArrowheads="1"/>
          </p:cNvSpPr>
          <p:nvPr/>
        </p:nvSpPr>
        <p:spPr bwMode="auto">
          <a:xfrm>
            <a:off x="292364" y="2392363"/>
            <a:ext cx="2028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MCA(9, 2</a:t>
            </a:r>
            <a:r>
              <a:rPr lang="en-US" baseline="30000" dirty="0"/>
              <a:t>1</a:t>
            </a:r>
            <a:r>
              <a:rPr lang="en-US" dirty="0"/>
              <a:t> 3</a:t>
            </a:r>
            <a:r>
              <a:rPr lang="en-US" baseline="30000" dirty="0"/>
              <a:t>2</a:t>
            </a:r>
            <a:r>
              <a:rPr lang="en-US" dirty="0"/>
              <a:t>, 2)</a:t>
            </a:r>
          </a:p>
        </p:txBody>
      </p:sp>
      <p:graphicFrame>
        <p:nvGraphicFramePr>
          <p:cNvPr id="1200201" name="Group 73"/>
          <p:cNvGraphicFramePr>
            <a:graphicFrameLocks noGrp="1"/>
          </p:cNvGraphicFramePr>
          <p:nvPr/>
        </p:nvGraphicFramePr>
        <p:xfrm>
          <a:off x="2908168" y="2125663"/>
          <a:ext cx="4265083" cy="4064000"/>
        </p:xfrm>
        <a:graphic>
          <a:graphicData uri="http://schemas.openxmlformats.org/drawingml/2006/table">
            <a:tbl>
              <a:tblPr/>
              <a:tblGrid>
                <a:gridCol w="861615"/>
                <a:gridCol w="1080029"/>
                <a:gridCol w="1193535"/>
                <a:gridCol w="1129904"/>
              </a:tblGrid>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Run</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F1(X)</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F2(Y)</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F3(Z)</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4</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5</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6</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7</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8</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9</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3</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2</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1800" b="0" i="0" u="none" strike="noStrike" cap="none" normalizeH="0" baseline="0" dirty="0">
                          <a:ln>
                            <a:noFill/>
                          </a:ln>
                          <a:solidFill>
                            <a:schemeClr val="tx1"/>
                          </a:solidFill>
                          <a:effectLst/>
                          <a:latin typeface="Arial" pitchFamily="-107" charset="0"/>
                        </a:rPr>
                        <a:t>1</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70897992"/>
      </p:ext>
    </p:extLst>
  </p:cSld>
  <p:clrMapOvr>
    <a:masterClrMapping/>
  </p:clrMapOvr>
  <p:timing>
    <p:tnLst>
      <p:par>
        <p:cTn xmlns:p14="http://schemas.microsoft.com/office/powerpoint/2010/mai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Practicalities</a:t>
            </a:r>
          </a:p>
        </p:txBody>
      </p:sp>
      <p:sp>
        <p:nvSpPr>
          <p:cNvPr id="1202237" name="Text Box 61"/>
          <p:cNvSpPr txBox="1">
            <a:spLocks noChangeArrowheads="1"/>
          </p:cNvSpPr>
          <p:nvPr/>
        </p:nvSpPr>
        <p:spPr bwMode="auto">
          <a:xfrm>
            <a:off x="505620" y="1781797"/>
            <a:ext cx="871934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That completes our presentation of an algorithm to generate covering arrays.  A detailed analysis of the algorithm has been given by Lei and Tai.</a:t>
            </a:r>
          </a:p>
        </p:txBody>
      </p:sp>
      <p:sp>
        <p:nvSpPr>
          <p:cNvPr id="1202238" name="Text Box 62"/>
          <p:cNvSpPr txBox="1">
            <a:spLocks noChangeArrowheads="1"/>
          </p:cNvSpPr>
          <p:nvPr/>
        </p:nvSpPr>
        <p:spPr bwMode="auto">
          <a:xfrm>
            <a:off x="505620" y="3127204"/>
            <a:ext cx="87743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Lei and Tai offer several other algorithms for horizontal and vertical growth that are faster than the algorithm mentioned here.</a:t>
            </a:r>
          </a:p>
        </p:txBody>
      </p:sp>
      <p:sp>
        <p:nvSpPr>
          <p:cNvPr id="1202239" name="Text Box 63"/>
          <p:cNvSpPr txBox="1">
            <a:spLocks noChangeArrowheads="1"/>
          </p:cNvSpPr>
          <p:nvPr/>
        </p:nvSpPr>
        <p:spPr bwMode="auto">
          <a:xfrm>
            <a:off x="505620" y="4472611"/>
            <a:ext cx="87743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Lei and Tai found that the IPO algorithm performs almost as well as AETG in the size of the generated arrays. </a:t>
            </a:r>
          </a:p>
        </p:txBody>
      </p:sp>
    </p:spTree>
    <p:extLst>
      <p:ext uri="{BB962C8B-B14F-4D97-AF65-F5344CB8AC3E}">
        <p14:creationId xmlns:p14="http://schemas.microsoft.com/office/powerpoint/2010/main" val="256271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2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22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2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237" grpId="0"/>
      <p:bldP spid="1202238" grpId="0"/>
      <p:bldP spid="1202239" grpId="0"/>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Tools</a:t>
            </a:r>
          </a:p>
        </p:txBody>
      </p:sp>
      <p:sp>
        <p:nvSpPr>
          <p:cNvPr id="1204227" name="Text Box 3"/>
          <p:cNvSpPr txBox="1">
            <a:spLocks noChangeArrowheads="1"/>
          </p:cNvSpPr>
          <p:nvPr/>
        </p:nvSpPr>
        <p:spPr bwMode="auto">
          <a:xfrm>
            <a:off x="488504" y="1772816"/>
            <a:ext cx="871934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AETG from Telcordia is a commercial tool to generate covering arrays. It allows users to specify constraints across parameters. For example, parameter A might not assume a value a2 when parameter B assumes value b3.</a:t>
            </a:r>
          </a:p>
        </p:txBody>
      </p:sp>
      <p:sp>
        <p:nvSpPr>
          <p:cNvPr id="1204228" name="Text Box 4"/>
          <p:cNvSpPr txBox="1">
            <a:spLocks noChangeArrowheads="1"/>
          </p:cNvSpPr>
          <p:nvPr/>
        </p:nvSpPr>
        <p:spPr bwMode="auto">
          <a:xfrm>
            <a:off x="488504" y="4879553"/>
            <a:ext cx="877437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charset="0"/>
              </a:rPr>
              <a:t>Publicly available tool:</a:t>
            </a:r>
            <a:r>
              <a:rPr lang="en-US" dirty="0">
                <a:latin typeface="Times New Roman" charset="0"/>
              </a:rPr>
              <a:t> </a:t>
            </a:r>
            <a:r>
              <a:rPr lang="en-US" dirty="0" smtClean="0">
                <a:latin typeface="Times New Roman" charset="0"/>
              </a:rPr>
              <a:t>ACTS from Jeff Lie’s group a UT Arlington.</a:t>
            </a:r>
            <a:endParaRPr lang="en-US" dirty="0">
              <a:latin typeface="Times New Roman" charset="0"/>
            </a:endParaRPr>
          </a:p>
        </p:txBody>
      </p:sp>
      <p:sp>
        <p:nvSpPr>
          <p:cNvPr id="1204230" name="Text Box 6"/>
          <p:cNvSpPr txBox="1">
            <a:spLocks noChangeArrowheads="1"/>
          </p:cNvSpPr>
          <p:nvPr/>
        </p:nvSpPr>
        <p:spPr bwMode="auto">
          <a:xfrm>
            <a:off x="488504" y="3787849"/>
            <a:ext cx="8719344"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AETG is covered by US patent 5,542,043.</a:t>
            </a:r>
          </a:p>
        </p:txBody>
      </p:sp>
    </p:spTree>
    <p:extLst>
      <p:ext uri="{BB962C8B-B14F-4D97-AF65-F5344CB8AC3E}">
        <p14:creationId xmlns:p14="http://schemas.microsoft.com/office/powerpoint/2010/main" val="825629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4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4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27" grpId="0"/>
      <p:bldP spid="1204228" grpId="0"/>
      <p:bldP spid="1204230" grpId="0"/>
    </p:bld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2"/>
          <p:cNvSpPr>
            <a:spLocks noGrp="1" noChangeArrowheads="1"/>
          </p:cNvSpPr>
          <p:nvPr>
            <p:ph type="title"/>
          </p:nvPr>
        </p:nvSpPr>
        <p:spPr/>
        <p:txBody>
          <a:bodyPr/>
          <a:lstStyle/>
          <a:p>
            <a:pPr eaLnBrk="1" hangingPunct="1"/>
            <a:r>
              <a:rPr lang="en-US" sz="2400" dirty="0">
                <a:solidFill>
                  <a:schemeClr val="tx1"/>
                </a:solidFill>
                <a:latin typeface="Tahoma" charset="0"/>
                <a:ea typeface="ＭＳ Ｐゴシック" charset="0"/>
                <a:cs typeface="ＭＳ Ｐゴシック" charset="0"/>
              </a:rPr>
              <a:t>Summary</a:t>
            </a:r>
          </a:p>
        </p:txBody>
      </p:sp>
      <p:sp>
        <p:nvSpPr>
          <p:cNvPr id="1159171" name="Text Box 3"/>
          <p:cNvSpPr txBox="1">
            <a:spLocks noChangeArrowheads="1"/>
          </p:cNvSpPr>
          <p:nvPr/>
        </p:nvSpPr>
        <p:spPr bwMode="auto">
          <a:xfrm>
            <a:off x="272480" y="1052736"/>
            <a:ext cx="869354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Combinatorial design techniques assist with the design of test configurations and test cases. By requiring only pair-wise coverage and relaxing the </a:t>
            </a:r>
            <a:r>
              <a:rPr lang="ja-JP" altLang="en-US" dirty="0">
                <a:latin typeface="Times"/>
                <a:cs typeface="Times"/>
              </a:rPr>
              <a:t>“</a:t>
            </a:r>
            <a:r>
              <a:rPr lang="en-US" dirty="0">
                <a:latin typeface="Times"/>
                <a:cs typeface="Times"/>
              </a:rPr>
              <a:t>balance requirement,</a:t>
            </a:r>
            <a:r>
              <a:rPr lang="ja-JP" altLang="en-US" dirty="0">
                <a:latin typeface="Times"/>
                <a:cs typeface="Times"/>
              </a:rPr>
              <a:t>”</a:t>
            </a:r>
            <a:r>
              <a:rPr lang="en-US" dirty="0">
                <a:latin typeface="Times"/>
                <a:cs typeface="Times"/>
              </a:rPr>
              <a:t> combinatorial designs offer a significant reduction in the number of test configurations/test cases.</a:t>
            </a:r>
          </a:p>
        </p:txBody>
      </p:sp>
      <p:sp>
        <p:nvSpPr>
          <p:cNvPr id="1159172" name="Text Box 4"/>
          <p:cNvSpPr txBox="1">
            <a:spLocks noChangeArrowheads="1"/>
          </p:cNvSpPr>
          <p:nvPr/>
        </p:nvSpPr>
        <p:spPr bwMode="auto">
          <a:xfrm>
            <a:off x="272480" y="3083768"/>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MOLS, Orthogonal arrays, covering arrays, and mixed-level covering arrays are used as combinatorial objects to generate test configurations/test cases. For software testing, most useful amongst these are mixed level covering arrays.</a:t>
            </a:r>
          </a:p>
        </p:txBody>
      </p:sp>
      <p:sp>
        <p:nvSpPr>
          <p:cNvPr id="1159174" name="Text Box 6"/>
          <p:cNvSpPr txBox="1">
            <a:spLocks noChangeArrowheads="1"/>
          </p:cNvSpPr>
          <p:nvPr/>
        </p:nvSpPr>
        <p:spPr bwMode="auto">
          <a:xfrm>
            <a:off x="272480" y="4653136"/>
            <a:ext cx="869354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Handbooks offer a number covering and mixed level covering arrays. We introduced one algorithm for generating covering arrays. This continues to be a research topic of considerable interest.</a:t>
            </a:r>
          </a:p>
        </p:txBody>
      </p:sp>
    </p:spTree>
    <p:extLst>
      <p:ext uri="{BB962C8B-B14F-4D97-AF65-F5344CB8AC3E}">
        <p14:creationId xmlns:p14="http://schemas.microsoft.com/office/powerpoint/2010/main" val="9318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9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9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9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1" grpId="0"/>
      <p:bldP spid="1159172" grpId="0"/>
      <p:bldP spid="1159174" grpId="0"/>
    </p:bld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7</a:t>
            </a:r>
            <a:endParaRPr lang="en-GB" sz="3200" dirty="0" smtClean="0"/>
          </a:p>
        </p:txBody>
      </p:sp>
      <p:sp>
        <p:nvSpPr>
          <p:cNvPr id="6147" name="Rectangle 3"/>
          <p:cNvSpPr>
            <a:spLocks noGrp="1" noChangeArrowheads="1"/>
          </p:cNvSpPr>
          <p:nvPr>
            <p:ph type="body" idx="4294967295"/>
          </p:nvPr>
        </p:nvSpPr>
        <p:spPr>
          <a:xfrm>
            <a:off x="452438" y="2000250"/>
            <a:ext cx="9001125" cy="2071688"/>
          </a:xfrm>
          <a:prstGeom prst="rect">
            <a:avLst/>
          </a:prstGeom>
        </p:spPr>
        <p:txBody>
          <a:bodyPr/>
          <a:lstStyle/>
          <a:p>
            <a:pPr marL="0" indent="0" algn="ctr" eaLnBrk="1" hangingPunct="1">
              <a:spcBef>
                <a:spcPct val="40000"/>
              </a:spcBef>
              <a:buNone/>
            </a:pPr>
            <a:r>
              <a:rPr kumimoji="1" lang="en-US" sz="3200" dirty="0">
                <a:latin typeface="Arial" charset="0"/>
              </a:rPr>
              <a:t>Test Adequacy Measurement and Enhancement: </a:t>
            </a:r>
            <a:br>
              <a:rPr kumimoji="1" lang="en-US" sz="3200" dirty="0">
                <a:latin typeface="Arial" charset="0"/>
              </a:rPr>
            </a:br>
            <a:r>
              <a:rPr kumimoji="1" lang="en-US" sz="3200" dirty="0">
                <a:latin typeface="Arial" charset="0"/>
              </a:rPr>
              <a:t>Control and Data flow</a:t>
            </a:r>
            <a:endParaRPr lang="en-GB" sz="3200" dirty="0">
              <a:solidFill>
                <a:schemeClr val="tx2"/>
              </a:solidFill>
              <a:latin typeface="+mj-lt"/>
              <a:ea typeface="+mj-ea"/>
              <a:cs typeface="+mj-cs"/>
            </a:endParaRPr>
          </a:p>
        </p:txBody>
      </p:sp>
      <p:sp>
        <p:nvSpPr>
          <p:cNvPr id="3" name="TextBox 2"/>
          <p:cNvSpPr txBox="1"/>
          <p:nvPr/>
        </p:nvSpPr>
        <p:spPr>
          <a:xfrm>
            <a:off x="344488" y="6093296"/>
            <a:ext cx="1702008" cy="246221"/>
          </a:xfrm>
          <a:prstGeom prst="rect">
            <a:avLst/>
          </a:prstGeom>
          <a:noFill/>
        </p:spPr>
        <p:txBody>
          <a:bodyPr wrap="none" rtlCol="0">
            <a:spAutoFit/>
          </a:bodyPr>
          <a:lstStyle/>
          <a:p>
            <a:r>
              <a:rPr lang="en-US" dirty="0" smtClean="0"/>
              <a:t>Updated: July 16,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z="3200">
                <a:latin typeface="Tahoma" charset="0"/>
              </a:rPr>
              <a:t>Test generation strategies</a:t>
            </a:r>
            <a:endParaRPr lang="en-US">
              <a:latin typeface="Tahoma" charset="0"/>
            </a:endParaRPr>
          </a:p>
        </p:txBody>
      </p:sp>
      <p:sp>
        <p:nvSpPr>
          <p:cNvPr id="139267" name="Text Box 3"/>
          <p:cNvSpPr txBox="1">
            <a:spLocks noChangeArrowheads="1"/>
          </p:cNvSpPr>
          <p:nvPr/>
        </p:nvSpPr>
        <p:spPr bwMode="auto">
          <a:xfrm>
            <a:off x="488504" y="1700808"/>
            <a:ext cx="8325511"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Model based</a:t>
            </a:r>
            <a:r>
              <a:rPr lang="en-US" dirty="0">
                <a:latin typeface="Times New Roman" charset="0"/>
              </a:rPr>
              <a:t>: require that a subset of the requirements be modeled using a formal notation (usually graphical). Models: Finite State Machines, Timed automata, Petri net, etc.  </a:t>
            </a:r>
          </a:p>
        </p:txBody>
      </p:sp>
      <p:sp>
        <p:nvSpPr>
          <p:cNvPr id="139268" name="Text Box 5"/>
          <p:cNvSpPr txBox="1">
            <a:spLocks noChangeArrowheads="1"/>
          </p:cNvSpPr>
          <p:nvPr/>
        </p:nvSpPr>
        <p:spPr bwMode="auto">
          <a:xfrm>
            <a:off x="488504" y="3320988"/>
            <a:ext cx="832551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Specification based</a:t>
            </a:r>
            <a:r>
              <a:rPr lang="en-US">
                <a:latin typeface="Times New Roman" charset="0"/>
              </a:rPr>
              <a:t>: require that a subset of the requirements be modeled using a formal mathematical notation. Examples: B, Z, and Larch. </a:t>
            </a:r>
          </a:p>
        </p:txBody>
      </p:sp>
      <p:sp>
        <p:nvSpPr>
          <p:cNvPr id="139269" name="Text Box 6"/>
          <p:cNvSpPr txBox="1">
            <a:spLocks noChangeArrowheads="1"/>
          </p:cNvSpPr>
          <p:nvPr/>
        </p:nvSpPr>
        <p:spPr bwMode="auto">
          <a:xfrm>
            <a:off x="488504" y="4941168"/>
            <a:ext cx="832551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Code based</a:t>
            </a:r>
            <a:r>
              <a:rPr lang="en-US" dirty="0">
                <a:latin typeface="Times New Roman" charset="0"/>
              </a:rPr>
              <a:t>: generate tests directly from the code.</a:t>
            </a:r>
          </a:p>
        </p:txBody>
      </p:sp>
    </p:spTree>
    <p:extLst>
      <p:ext uri="{BB962C8B-B14F-4D97-AF65-F5344CB8AC3E}">
        <p14:creationId xmlns:p14="http://schemas.microsoft.com/office/powerpoint/2010/main" val="1765778752"/>
      </p:ext>
    </p:extLst>
  </p:cSld>
  <p:clrMapOvr>
    <a:masterClrMapping/>
  </p:clrMapOvr>
  <p:timing>
    <p:tnLst>
      <p:par>
        <p:cTn xmlns:p14="http://schemas.microsoft.com/office/powerpoint/2010/mai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z="3600" dirty="0">
                <a:latin typeface="Arial" charset="0"/>
              </a:rPr>
              <a:t>Learning Objectives</a:t>
            </a:r>
            <a:endParaRPr lang="en-US" sz="4800" dirty="0">
              <a:latin typeface="Arial" charset="0"/>
            </a:endParaRPr>
          </a:p>
        </p:txBody>
      </p:sp>
      <p:sp>
        <p:nvSpPr>
          <p:cNvPr id="29700" name="Rectangle 11"/>
          <p:cNvSpPr>
            <a:spLocks noChangeArrowheads="1"/>
          </p:cNvSpPr>
          <p:nvPr/>
        </p:nvSpPr>
        <p:spPr bwMode="auto">
          <a:xfrm>
            <a:off x="344487" y="3543738"/>
            <a:ext cx="8365067" cy="57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Data flow </a:t>
            </a:r>
            <a:r>
              <a:rPr lang="en-US" sz="2000" dirty="0" smtClean="0">
                <a:latin typeface="Times New Roman" charset="0"/>
              </a:rPr>
              <a:t>coverage</a:t>
            </a:r>
            <a:endParaRPr lang="en-US" sz="2000" dirty="0">
              <a:latin typeface="Times New Roman" charset="0"/>
            </a:endParaRPr>
          </a:p>
        </p:txBody>
      </p:sp>
      <p:sp>
        <p:nvSpPr>
          <p:cNvPr id="29701" name="Rectangle 13"/>
          <p:cNvSpPr>
            <a:spLocks noChangeArrowheads="1"/>
          </p:cNvSpPr>
          <p:nvPr/>
        </p:nvSpPr>
        <p:spPr bwMode="auto">
          <a:xfrm>
            <a:off x="344488" y="1556792"/>
            <a:ext cx="847341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What is test adequacy? What is test enhancement? When to measure </a:t>
            </a:r>
            <a:r>
              <a:rPr lang="en-US" sz="2000" dirty="0" smtClean="0">
                <a:latin typeface="Times New Roman" charset="0"/>
              </a:rPr>
              <a:t>test adequacy </a:t>
            </a:r>
            <a:r>
              <a:rPr lang="en-US" sz="2000" dirty="0">
                <a:latin typeface="Times New Roman" charset="0"/>
              </a:rPr>
              <a:t>and how to use it to enhance tests?</a:t>
            </a:r>
          </a:p>
        </p:txBody>
      </p:sp>
      <p:sp>
        <p:nvSpPr>
          <p:cNvPr id="29702" name="Rectangle 15"/>
          <p:cNvSpPr>
            <a:spLocks noChangeArrowheads="1"/>
          </p:cNvSpPr>
          <p:nvPr/>
        </p:nvSpPr>
        <p:spPr bwMode="auto">
          <a:xfrm>
            <a:off x="344488" y="2528625"/>
            <a:ext cx="8163852" cy="105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Control flow based test adequacy; statement, decision, condition, multiple condition, LCSAJ, and MC/DC coverage</a:t>
            </a:r>
          </a:p>
        </p:txBody>
      </p:sp>
      <p:sp>
        <p:nvSpPr>
          <p:cNvPr id="29703" name="Rectangle 20"/>
          <p:cNvSpPr>
            <a:spLocks noChangeArrowheads="1"/>
          </p:cNvSpPr>
          <p:nvPr/>
        </p:nvSpPr>
        <p:spPr bwMode="auto">
          <a:xfrm>
            <a:off x="344488" y="4080612"/>
            <a:ext cx="8217165" cy="9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Strengths and limitations of code coverage based measurement of test adequacy</a:t>
            </a:r>
          </a:p>
        </p:txBody>
      </p:sp>
      <p:sp>
        <p:nvSpPr>
          <p:cNvPr id="29704" name="Rectangle 21"/>
          <p:cNvSpPr>
            <a:spLocks noChangeArrowheads="1"/>
          </p:cNvSpPr>
          <p:nvPr/>
        </p:nvSpPr>
        <p:spPr bwMode="auto">
          <a:xfrm>
            <a:off x="344488" y="5373216"/>
            <a:ext cx="821716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Tools for the measurement of code coverage</a:t>
            </a:r>
          </a:p>
        </p:txBody>
      </p:sp>
      <p:sp>
        <p:nvSpPr>
          <p:cNvPr id="29705" name="Rectangle 23"/>
          <p:cNvSpPr>
            <a:spLocks noChangeArrowheads="1"/>
          </p:cNvSpPr>
          <p:nvPr/>
        </p:nvSpPr>
        <p:spPr bwMode="auto">
          <a:xfrm>
            <a:off x="344488" y="4961820"/>
            <a:ext cx="821716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The </a:t>
            </a:r>
            <a:r>
              <a:rPr lang="ja-JP" altLang="en-US" sz="2000" dirty="0">
                <a:latin typeface="Times New Roman" charset="0"/>
              </a:rPr>
              <a:t>“</a:t>
            </a:r>
            <a:r>
              <a:rPr lang="en-US" sz="2000" dirty="0">
                <a:latin typeface="Times New Roman" charset="0"/>
              </a:rPr>
              <a:t>subsumes</a:t>
            </a:r>
            <a:r>
              <a:rPr lang="ja-JP" altLang="en-US" sz="2000" dirty="0">
                <a:latin typeface="Times New Roman" charset="0"/>
              </a:rPr>
              <a:t>”</a:t>
            </a:r>
            <a:r>
              <a:rPr lang="en-US" sz="2000" dirty="0">
                <a:latin typeface="Times New Roman" charset="0"/>
              </a:rPr>
              <a:t> relation amongst coverage criteria</a:t>
            </a:r>
          </a:p>
        </p:txBody>
      </p:sp>
    </p:spTree>
    <p:extLst>
      <p:ext uri="{BB962C8B-B14F-4D97-AF65-F5344CB8AC3E}">
        <p14:creationId xmlns:p14="http://schemas.microsoft.com/office/powerpoint/2010/main" val="3278187805"/>
      </p:ext>
    </p:extLst>
  </p:cSld>
  <p:clrMapOvr>
    <a:masterClrMapping/>
  </p:clrMapOvr>
  <p:timing>
    <p:tnLst>
      <p:par>
        <p:cTn xmlns:p14="http://schemas.microsoft.com/office/powerpoint/2010/mai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7.1 Test adequacy: basics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321432624"/>
      </p:ext>
    </p:extLst>
  </p:cSld>
  <p:clrMapOvr>
    <a:masterClrMapping/>
  </p:clrMapOvr>
  <p:timing>
    <p:tnLst>
      <p:par>
        <p:cTn xmlns:p14="http://schemas.microsoft.com/office/powerpoint/2010/mai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242888"/>
            <a:ext cx="9906000" cy="614362"/>
          </a:xfrm>
        </p:spPr>
        <p:txBody>
          <a:bodyPr/>
          <a:lstStyle/>
          <a:p>
            <a:pPr eaLnBrk="1" hangingPunct="1"/>
            <a:r>
              <a:rPr lang="en-US" sz="3600" dirty="0">
                <a:latin typeface="Arial" charset="0"/>
              </a:rPr>
              <a:t>What is adequacy?</a:t>
            </a:r>
            <a:endParaRPr lang="en-US" sz="4800" dirty="0">
              <a:latin typeface="Arial" charset="0"/>
            </a:endParaRPr>
          </a:p>
        </p:txBody>
      </p:sp>
      <p:sp>
        <p:nvSpPr>
          <p:cNvPr id="1210371" name="Rectangle 3"/>
          <p:cNvSpPr>
            <a:spLocks noChangeArrowheads="1"/>
          </p:cNvSpPr>
          <p:nvPr/>
        </p:nvSpPr>
        <p:spPr bwMode="auto">
          <a:xfrm>
            <a:off x="344488" y="3037988"/>
            <a:ext cx="8951516" cy="15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Suppose now that a set T  containing  k  tests has been constructed to test  P  to determine whether or not it meets all the requirements in  R . Also, P  has been executed against each test in  T  and has produced correct behavior.</a:t>
            </a:r>
          </a:p>
        </p:txBody>
      </p:sp>
      <p:sp>
        <p:nvSpPr>
          <p:cNvPr id="1210372" name="Rectangle 4"/>
          <p:cNvSpPr>
            <a:spLocks noChangeArrowheads="1"/>
          </p:cNvSpPr>
          <p:nvPr/>
        </p:nvSpPr>
        <p:spPr bwMode="auto">
          <a:xfrm>
            <a:off x="344488" y="1340768"/>
            <a:ext cx="894979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Consider a program  P  written to meet a set   R  of functional requirements.  We notate such a  P  and  R  as ( P, R).  Let   R  contain  n  requirements labeled  R1, R2,…, </a:t>
            </a:r>
            <a:r>
              <a:rPr lang="en-US" sz="2000" dirty="0" err="1">
                <a:latin typeface="Times New Roman" charset="0"/>
              </a:rPr>
              <a:t>Rn</a:t>
            </a:r>
            <a:r>
              <a:rPr lang="en-US" sz="2000" dirty="0">
                <a:latin typeface="Times New Roman" charset="0"/>
              </a:rPr>
              <a:t> . </a:t>
            </a:r>
          </a:p>
        </p:txBody>
      </p:sp>
      <p:sp>
        <p:nvSpPr>
          <p:cNvPr id="1210375" name="Rectangle 7"/>
          <p:cNvSpPr>
            <a:spLocks noChangeArrowheads="1"/>
          </p:cNvSpPr>
          <p:nvPr/>
        </p:nvSpPr>
        <p:spPr bwMode="auto">
          <a:xfrm>
            <a:off x="344488" y="4797152"/>
            <a:ext cx="8803613" cy="13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We now ask: </a:t>
            </a:r>
            <a:r>
              <a:rPr lang="en-US" sz="2000" dirty="0">
                <a:solidFill>
                  <a:schemeClr val="hlink"/>
                </a:solidFill>
                <a:latin typeface="Times New Roman" charset="0"/>
              </a:rPr>
              <a:t>Is  T  good enough</a:t>
            </a:r>
            <a:r>
              <a:rPr lang="en-US" sz="2000" dirty="0">
                <a:latin typeface="Times New Roman" charset="0"/>
              </a:rPr>
              <a:t>? This question can be stated differently as: </a:t>
            </a:r>
            <a:r>
              <a:rPr lang="en-US" sz="2000" dirty="0">
                <a:solidFill>
                  <a:schemeClr val="hlink"/>
                </a:solidFill>
                <a:latin typeface="Times New Roman" charset="0"/>
              </a:rPr>
              <a:t>Has  P  been tested thoroughly</a:t>
            </a:r>
            <a:r>
              <a:rPr lang="en-US" sz="2000" dirty="0">
                <a:latin typeface="Times New Roman" charset="0"/>
              </a:rPr>
              <a:t>?, or as:  </a:t>
            </a:r>
            <a:r>
              <a:rPr lang="en-US" sz="2000" dirty="0">
                <a:solidFill>
                  <a:schemeClr val="hlink"/>
                </a:solidFill>
                <a:latin typeface="Times New Roman" charset="0"/>
              </a:rPr>
              <a:t>Is  T  adequate? </a:t>
            </a:r>
          </a:p>
        </p:txBody>
      </p:sp>
    </p:spTree>
    <p:extLst>
      <p:ext uri="{BB962C8B-B14F-4D97-AF65-F5344CB8AC3E}">
        <p14:creationId xmlns:p14="http://schemas.microsoft.com/office/powerpoint/2010/main" val="309028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0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0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1" grpId="0"/>
      <p:bldP spid="1210372" grpId="0"/>
      <p:bldP spid="1210375" grpId="0"/>
    </p:bld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3600" dirty="0">
                <a:latin typeface="Arial" charset="0"/>
              </a:rPr>
              <a:t>Measurement of adequacy</a:t>
            </a:r>
            <a:endParaRPr lang="en-US" sz="4800" dirty="0">
              <a:latin typeface="Arial" charset="0"/>
            </a:endParaRPr>
          </a:p>
        </p:txBody>
      </p:sp>
      <p:sp>
        <p:nvSpPr>
          <p:cNvPr id="1212419" name="Rectangle 3"/>
          <p:cNvSpPr>
            <a:spLocks noChangeArrowheads="1"/>
          </p:cNvSpPr>
          <p:nvPr/>
        </p:nvSpPr>
        <p:spPr bwMode="auto">
          <a:xfrm>
            <a:off x="416497" y="2603890"/>
            <a:ext cx="8951515" cy="106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 Adequacy is measured for a given test set designed to test  P  to determine whether or not  P  meets its requirements. </a:t>
            </a:r>
          </a:p>
        </p:txBody>
      </p:sp>
      <p:sp>
        <p:nvSpPr>
          <p:cNvPr id="1212420" name="Rectangle 4"/>
          <p:cNvSpPr>
            <a:spLocks noChangeArrowheads="1"/>
          </p:cNvSpPr>
          <p:nvPr/>
        </p:nvSpPr>
        <p:spPr bwMode="auto">
          <a:xfrm>
            <a:off x="416496" y="1268760"/>
            <a:ext cx="8949796" cy="118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In the context of software testing, the terms ``thorough,"  ``good enough," and  ``adequate," used in the questions above, have the same meaning. </a:t>
            </a:r>
          </a:p>
        </p:txBody>
      </p:sp>
      <p:sp>
        <p:nvSpPr>
          <p:cNvPr id="1212421" name="Rectangle 5"/>
          <p:cNvSpPr>
            <a:spLocks noChangeArrowheads="1"/>
          </p:cNvSpPr>
          <p:nvPr/>
        </p:nvSpPr>
        <p:spPr bwMode="auto">
          <a:xfrm>
            <a:off x="416496" y="3819873"/>
            <a:ext cx="8803613" cy="227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buFont typeface="Wingdings" charset="0"/>
              <a:buChar char="§"/>
            </a:pPr>
            <a:r>
              <a:rPr lang="en-US" sz="2000" dirty="0">
                <a:latin typeface="Times New Roman" charset="0"/>
              </a:rPr>
              <a:t>This measurement is done against a given criterion  C .  A test set is considered adequate with respect to criterion  C  when it </a:t>
            </a:r>
            <a:r>
              <a:rPr lang="en-US" sz="2000" dirty="0">
                <a:solidFill>
                  <a:schemeClr val="hlink"/>
                </a:solidFill>
                <a:latin typeface="Times New Roman" charset="0"/>
              </a:rPr>
              <a:t>satisfies</a:t>
            </a:r>
            <a:r>
              <a:rPr lang="en-US" sz="2000" dirty="0">
                <a:latin typeface="Times New Roman" charset="0"/>
              </a:rPr>
              <a:t>  C. The determination of whether or not a test set  T  for program  P  satisfies criterion  C  depends on the criterion itself and is explained later.</a:t>
            </a:r>
          </a:p>
        </p:txBody>
      </p:sp>
    </p:spTree>
    <p:extLst>
      <p:ext uri="{BB962C8B-B14F-4D97-AF65-F5344CB8AC3E}">
        <p14:creationId xmlns:p14="http://schemas.microsoft.com/office/powerpoint/2010/main" val="2490752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2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24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2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9" grpId="0"/>
      <p:bldP spid="1212420" grpId="0"/>
      <p:bldP spid="1212421" grpId="0"/>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z="3600" dirty="0">
                <a:latin typeface="Arial" charset="0"/>
              </a:rPr>
              <a:t>Example</a:t>
            </a:r>
            <a:endParaRPr lang="en-US" sz="4800" dirty="0">
              <a:latin typeface="Arial" charset="0"/>
            </a:endParaRPr>
          </a:p>
        </p:txBody>
      </p:sp>
      <p:sp>
        <p:nvSpPr>
          <p:cNvPr id="1214468" name="Rectangle 4"/>
          <p:cNvSpPr>
            <a:spLocks noChangeArrowheads="1"/>
          </p:cNvSpPr>
          <p:nvPr/>
        </p:nvSpPr>
        <p:spPr bwMode="auto">
          <a:xfrm>
            <a:off x="488504" y="1340768"/>
            <a:ext cx="8949796"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r>
              <a:rPr lang="en-US" sz="2000" dirty="0">
                <a:latin typeface="Times New Roman" charset="0"/>
              </a:rPr>
              <a:t>Program</a:t>
            </a:r>
            <a:r>
              <a:rPr lang="en-US" sz="2000" dirty="0">
                <a:solidFill>
                  <a:schemeClr val="hlink"/>
                </a:solidFill>
                <a:latin typeface="Times New Roman" charset="0"/>
              </a:rPr>
              <a:t> </a:t>
            </a:r>
            <a:r>
              <a:rPr lang="en-US" sz="2000" dirty="0" err="1">
                <a:solidFill>
                  <a:schemeClr val="hlink"/>
                </a:solidFill>
                <a:latin typeface="Times New Roman" charset="0"/>
              </a:rPr>
              <a:t>sumProduct</a:t>
            </a:r>
            <a:r>
              <a:rPr lang="en-US" sz="2000" dirty="0">
                <a:latin typeface="Times New Roman" charset="0"/>
              </a:rPr>
              <a:t> must meet the following requirements:</a:t>
            </a:r>
          </a:p>
        </p:txBody>
      </p:sp>
      <p:sp>
        <p:nvSpPr>
          <p:cNvPr id="1214469" name="Rectangle 5"/>
          <p:cNvSpPr>
            <a:spLocks noChangeArrowheads="1"/>
          </p:cNvSpPr>
          <p:nvPr/>
        </p:nvSpPr>
        <p:spPr bwMode="auto">
          <a:xfrm>
            <a:off x="378437" y="2232944"/>
            <a:ext cx="8803613" cy="313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r>
              <a:rPr lang="en-US" sz="2000" dirty="0">
                <a:latin typeface="Times New Roman" charset="0"/>
              </a:rPr>
              <a:t>R1 		Input two integers, say </a:t>
            </a:r>
            <a:r>
              <a:rPr lang="en-US" sz="2000" dirty="0">
                <a:solidFill>
                  <a:srgbClr val="FF0000"/>
                </a:solidFill>
                <a:latin typeface="Times New Roman" charset="0"/>
              </a:rPr>
              <a:t>x</a:t>
            </a:r>
            <a:r>
              <a:rPr lang="en-US" sz="2000" dirty="0">
                <a:latin typeface="Times New Roman" charset="0"/>
              </a:rPr>
              <a:t> and </a:t>
            </a:r>
            <a:r>
              <a:rPr lang="en-US" sz="2000" dirty="0">
                <a:solidFill>
                  <a:srgbClr val="FF0000"/>
                </a:solidFill>
                <a:latin typeface="Times New Roman" charset="0"/>
              </a:rPr>
              <a:t>y</a:t>
            </a:r>
            <a:r>
              <a:rPr lang="en-US" sz="2000" dirty="0">
                <a:latin typeface="Times New Roman" charset="0"/>
              </a:rPr>
              <a:t> , from the standard input </a:t>
            </a:r>
            <a:r>
              <a:rPr lang="en-US" sz="2000" dirty="0" smtClean="0">
                <a:latin typeface="Times New Roman" charset="0"/>
              </a:rPr>
              <a:t>device</a:t>
            </a:r>
            <a:r>
              <a:rPr lang="en-US" sz="2000" dirty="0">
                <a:latin typeface="Times New Roman" charset="0"/>
              </a:rPr>
              <a:t>. </a:t>
            </a:r>
          </a:p>
          <a:p>
            <a:pPr marL="457200" indent="-457200"/>
            <a:endParaRPr lang="en-US" sz="2000" dirty="0">
              <a:latin typeface="Times New Roman" charset="0"/>
            </a:endParaRPr>
          </a:p>
          <a:p>
            <a:pPr marL="457200" indent="-457200">
              <a:lnSpc>
                <a:spcPts val="3600"/>
              </a:lnSpc>
            </a:pPr>
            <a:r>
              <a:rPr lang="en-US" sz="2000" dirty="0">
                <a:latin typeface="Times New Roman" charset="0"/>
              </a:rPr>
              <a:t>R2.1	Find and print  to the standard output device the sum  of  </a:t>
            </a:r>
            <a:r>
              <a:rPr lang="en-US" sz="2000" dirty="0" smtClean="0">
                <a:solidFill>
                  <a:srgbClr val="FF0000"/>
                </a:solidFill>
                <a:latin typeface="Times New Roman" charset="0"/>
              </a:rPr>
              <a:t>x</a:t>
            </a:r>
            <a:r>
              <a:rPr lang="en-US" sz="2000" dirty="0" smtClean="0">
                <a:latin typeface="Times New Roman" charset="0"/>
              </a:rPr>
              <a:t> and</a:t>
            </a:r>
            <a:r>
              <a:rPr lang="en-US" sz="2000" dirty="0" smtClean="0">
                <a:solidFill>
                  <a:srgbClr val="FF0000"/>
                </a:solidFill>
                <a:latin typeface="Times New Roman" charset="0"/>
              </a:rPr>
              <a:t> </a:t>
            </a:r>
            <a:r>
              <a:rPr lang="en-US" sz="2000" dirty="0">
                <a:solidFill>
                  <a:srgbClr val="FF0000"/>
                </a:solidFill>
                <a:latin typeface="Times New Roman" charset="0"/>
              </a:rPr>
              <a:t>y  </a:t>
            </a:r>
            <a:r>
              <a:rPr lang="en-US" sz="2000" dirty="0">
                <a:latin typeface="Times New Roman" charset="0"/>
              </a:rPr>
              <a:t>if  x&lt;y .</a:t>
            </a:r>
          </a:p>
          <a:p>
            <a:pPr marL="457200" indent="-457200"/>
            <a:endParaRPr lang="en-US" sz="2000" dirty="0">
              <a:latin typeface="Times New Roman" charset="0"/>
            </a:endParaRPr>
          </a:p>
          <a:p>
            <a:pPr marL="457200" indent="-457200"/>
            <a:r>
              <a:rPr lang="en-US" sz="2000" dirty="0">
                <a:latin typeface="Times New Roman" charset="0"/>
              </a:rPr>
              <a:t>R2.2 	Find and print  to the standard output device the product  </a:t>
            </a:r>
            <a:r>
              <a:rPr lang="en-US" sz="2000" dirty="0" smtClean="0">
                <a:latin typeface="Times New Roman" charset="0"/>
              </a:rPr>
              <a:t>of </a:t>
            </a:r>
            <a:r>
              <a:rPr lang="en-US" sz="2000" dirty="0" smtClean="0">
                <a:solidFill>
                  <a:srgbClr val="FF0000"/>
                </a:solidFill>
                <a:latin typeface="Times New Roman" charset="0"/>
              </a:rPr>
              <a:t>x</a:t>
            </a:r>
            <a:r>
              <a:rPr lang="en-US" sz="2000" dirty="0" smtClean="0">
                <a:latin typeface="Times New Roman" charset="0"/>
              </a:rPr>
              <a:t> and </a:t>
            </a:r>
            <a:r>
              <a:rPr lang="en-US" sz="2000" dirty="0">
                <a:solidFill>
                  <a:srgbClr val="FF0000"/>
                </a:solidFill>
                <a:latin typeface="Times New Roman" charset="0"/>
              </a:rPr>
              <a:t>y</a:t>
            </a:r>
            <a:r>
              <a:rPr lang="en-US" sz="2000" dirty="0">
                <a:latin typeface="Times New Roman" charset="0"/>
              </a:rPr>
              <a:t>  if  x</a:t>
            </a:r>
            <a:r>
              <a:rPr lang="en-US" sz="2000" dirty="0">
                <a:latin typeface="Times New Roman" charset="0"/>
                <a:sym typeface="Symbol" charset="0"/>
              </a:rPr>
              <a:t></a:t>
            </a:r>
            <a:r>
              <a:rPr lang="en-US" sz="2000" dirty="0">
                <a:latin typeface="Times New Roman" charset="0"/>
              </a:rPr>
              <a:t> </a:t>
            </a:r>
            <a:r>
              <a:rPr lang="en-US" sz="2000" dirty="0" smtClean="0">
                <a:latin typeface="Times New Roman" charset="0"/>
              </a:rPr>
              <a:t>	y</a:t>
            </a:r>
            <a:r>
              <a:rPr lang="en-US" sz="2000" dirty="0">
                <a:latin typeface="Times New Roman" charset="0"/>
              </a:rPr>
              <a:t>.</a:t>
            </a:r>
          </a:p>
        </p:txBody>
      </p:sp>
    </p:spTree>
    <p:extLst>
      <p:ext uri="{BB962C8B-B14F-4D97-AF65-F5344CB8AC3E}">
        <p14:creationId xmlns:p14="http://schemas.microsoft.com/office/powerpoint/2010/main" val="343426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4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4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8" grpId="0"/>
      <p:bldP spid="1214469" grpId="0"/>
    </p:bld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8581" y="242888"/>
            <a:ext cx="9906000" cy="614362"/>
          </a:xfrm>
        </p:spPr>
        <p:txBody>
          <a:bodyPr/>
          <a:lstStyle/>
          <a:p>
            <a:pPr eaLnBrk="1" hangingPunct="1"/>
            <a:r>
              <a:rPr lang="en-US" sz="3600" dirty="0">
                <a:latin typeface="Arial" charset="0"/>
              </a:rPr>
              <a:t>Example (contd.)</a:t>
            </a:r>
            <a:endParaRPr lang="en-US" sz="4800" dirty="0">
              <a:latin typeface="Arial" charset="0"/>
            </a:endParaRPr>
          </a:p>
        </p:txBody>
      </p:sp>
      <p:sp>
        <p:nvSpPr>
          <p:cNvPr id="1216515" name="Rectangle 3"/>
          <p:cNvSpPr>
            <a:spLocks noChangeArrowheads="1"/>
          </p:cNvSpPr>
          <p:nvPr/>
        </p:nvSpPr>
        <p:spPr bwMode="auto">
          <a:xfrm>
            <a:off x="416496" y="1484784"/>
            <a:ext cx="8949796"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latin typeface="Times New Roman" charset="0"/>
              </a:rPr>
              <a:t>Suppose now that the </a:t>
            </a:r>
            <a:r>
              <a:rPr lang="en-US" sz="2000" dirty="0">
                <a:solidFill>
                  <a:schemeClr val="hlink"/>
                </a:solidFill>
                <a:latin typeface="Times New Roman" charset="0"/>
              </a:rPr>
              <a:t>test adequacy criterion  C</a:t>
            </a:r>
            <a:r>
              <a:rPr lang="en-US" sz="2000" dirty="0">
                <a:latin typeface="Times New Roman" charset="0"/>
              </a:rPr>
              <a:t>  is specified as:</a:t>
            </a:r>
          </a:p>
        </p:txBody>
      </p:sp>
      <p:sp>
        <p:nvSpPr>
          <p:cNvPr id="1216516" name="Rectangle 4"/>
          <p:cNvSpPr>
            <a:spLocks noChangeArrowheads="1"/>
          </p:cNvSpPr>
          <p:nvPr/>
        </p:nvSpPr>
        <p:spPr bwMode="auto">
          <a:xfrm>
            <a:off x="433694" y="2378546"/>
            <a:ext cx="8803613" cy="155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pPr>
            <a:r>
              <a:rPr lang="en-US" sz="2000" dirty="0">
                <a:solidFill>
                  <a:schemeClr val="hlink"/>
                </a:solidFill>
                <a:latin typeface="Times New Roman" charset="0"/>
              </a:rPr>
              <a:t> C</a:t>
            </a:r>
            <a:r>
              <a:rPr lang="en-US" sz="2000" dirty="0">
                <a:latin typeface="Times New Roman" charset="0"/>
              </a:rPr>
              <a:t> : A test  T  for program ( P, R )  is considered </a:t>
            </a:r>
            <a:r>
              <a:rPr lang="en-US" sz="2000" dirty="0">
                <a:solidFill>
                  <a:schemeClr val="hlink"/>
                </a:solidFill>
                <a:latin typeface="Times New Roman" charset="0"/>
              </a:rPr>
              <a:t>adequate </a:t>
            </a:r>
            <a:r>
              <a:rPr lang="en-US" sz="2000" dirty="0">
                <a:latin typeface="Times New Roman" charset="0"/>
              </a:rPr>
              <a:t>if  for each requirement  </a:t>
            </a:r>
            <a:r>
              <a:rPr lang="en-US" sz="2000" dirty="0">
                <a:solidFill>
                  <a:schemeClr val="hlink"/>
                </a:solidFill>
                <a:latin typeface="Times New Roman" charset="0"/>
              </a:rPr>
              <a:t>r </a:t>
            </a:r>
            <a:r>
              <a:rPr lang="en-US" sz="2000" dirty="0">
                <a:latin typeface="Times New Roman" charset="0"/>
              </a:rPr>
              <a:t> in  R  there is at least one test case in  T  that tests the correctness of  P  with respect to </a:t>
            </a:r>
            <a:r>
              <a:rPr lang="en-US" sz="2000" dirty="0">
                <a:solidFill>
                  <a:schemeClr val="hlink"/>
                </a:solidFill>
                <a:latin typeface="Times New Roman" charset="0"/>
              </a:rPr>
              <a:t> r</a:t>
            </a:r>
            <a:r>
              <a:rPr lang="en-US" sz="2000" dirty="0">
                <a:latin typeface="Times New Roman" charset="0"/>
              </a:rPr>
              <a:t> .</a:t>
            </a:r>
          </a:p>
        </p:txBody>
      </p:sp>
      <p:sp>
        <p:nvSpPr>
          <p:cNvPr id="1216517" name="Text Box 5"/>
          <p:cNvSpPr txBox="1">
            <a:spLocks noChangeArrowheads="1"/>
          </p:cNvSpPr>
          <p:nvPr/>
        </p:nvSpPr>
        <p:spPr bwMode="auto">
          <a:xfrm>
            <a:off x="416497" y="4034309"/>
            <a:ext cx="8545644"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Obviously,  T={t: &lt;x=2, y=3&gt;  is inadequate with respect to  C  for program </a:t>
            </a:r>
            <a:r>
              <a:rPr lang="en-US" dirty="0" err="1">
                <a:solidFill>
                  <a:schemeClr val="hlink"/>
                </a:solidFill>
                <a:latin typeface="Times New Roman" charset="0"/>
              </a:rPr>
              <a:t>sumProduct</a:t>
            </a:r>
            <a:r>
              <a:rPr lang="en-US" dirty="0">
                <a:latin typeface="Times New Roman" charset="0"/>
              </a:rPr>
              <a:t>. The lone test case  </a:t>
            </a:r>
            <a:r>
              <a:rPr lang="en-US" dirty="0">
                <a:solidFill>
                  <a:schemeClr val="hlink"/>
                </a:solidFill>
                <a:latin typeface="Times New Roman" charset="0"/>
              </a:rPr>
              <a:t>t</a:t>
            </a:r>
            <a:r>
              <a:rPr lang="en-US" dirty="0">
                <a:latin typeface="Times New Roman" charset="0"/>
              </a:rPr>
              <a:t>  in  T  tests  R1  and  R2.1, but not  R2.2. </a:t>
            </a:r>
          </a:p>
        </p:txBody>
      </p:sp>
    </p:spTree>
    <p:extLst>
      <p:ext uri="{BB962C8B-B14F-4D97-AF65-F5344CB8AC3E}">
        <p14:creationId xmlns:p14="http://schemas.microsoft.com/office/powerpoint/2010/main" val="1827279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65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65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6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5" grpId="0"/>
      <p:bldP spid="1216516" grpId="0"/>
      <p:bldP spid="1216517" grpId="0"/>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z="3600" dirty="0">
                <a:latin typeface="Arial" charset="0"/>
              </a:rPr>
              <a:t>Black-box and white-box criteria</a:t>
            </a:r>
            <a:endParaRPr lang="en-US" sz="4800" dirty="0">
              <a:latin typeface="Arial" charset="0"/>
            </a:endParaRPr>
          </a:p>
        </p:txBody>
      </p:sp>
      <p:sp>
        <p:nvSpPr>
          <p:cNvPr id="1218563" name="Rectangle 3"/>
          <p:cNvSpPr>
            <a:spLocks noChangeArrowheads="1"/>
          </p:cNvSpPr>
          <p:nvPr/>
        </p:nvSpPr>
        <p:spPr bwMode="auto">
          <a:xfrm>
            <a:off x="521097" y="1731037"/>
            <a:ext cx="8949796"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buFont typeface="Arial" charset="0"/>
              <a:buNone/>
            </a:pPr>
            <a:r>
              <a:rPr lang="en-US" sz="2000" dirty="0">
                <a:latin typeface="Times New Roman" charset="0"/>
              </a:rPr>
              <a:t>For each adequacy criterion  C , we derive a  finite set known as the </a:t>
            </a:r>
            <a:r>
              <a:rPr lang="en-US" sz="2000" dirty="0">
                <a:solidFill>
                  <a:schemeClr val="hlink"/>
                </a:solidFill>
                <a:latin typeface="Times New Roman" charset="0"/>
              </a:rPr>
              <a:t>coverage domain</a:t>
            </a:r>
            <a:r>
              <a:rPr lang="en-US" sz="2000" dirty="0">
                <a:latin typeface="Times New Roman" charset="0"/>
              </a:rPr>
              <a:t> and denoted as  </a:t>
            </a:r>
            <a:r>
              <a:rPr lang="en-US" sz="2000" dirty="0" err="1">
                <a:latin typeface="Times New Roman" charset="0"/>
              </a:rPr>
              <a:t>Ce</a:t>
            </a:r>
            <a:r>
              <a:rPr lang="en-US" sz="2000" dirty="0">
                <a:latin typeface="Times New Roman" charset="0"/>
              </a:rPr>
              <a:t> . </a:t>
            </a:r>
          </a:p>
        </p:txBody>
      </p:sp>
      <p:sp>
        <p:nvSpPr>
          <p:cNvPr id="1218564" name="Rectangle 4"/>
          <p:cNvSpPr>
            <a:spLocks noChangeArrowheads="1"/>
          </p:cNvSpPr>
          <p:nvPr/>
        </p:nvSpPr>
        <p:spPr bwMode="auto">
          <a:xfrm>
            <a:off x="521097" y="2979263"/>
            <a:ext cx="8803613" cy="106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A criterion  C  is  a </a:t>
            </a:r>
            <a:r>
              <a:rPr lang="en-US" sz="2000" dirty="0">
                <a:solidFill>
                  <a:schemeClr val="hlink"/>
                </a:solidFill>
                <a:latin typeface="Times New Roman" charset="0"/>
              </a:rPr>
              <a:t>white-box</a:t>
            </a:r>
            <a:r>
              <a:rPr lang="en-US" sz="2000" dirty="0">
                <a:latin typeface="Times New Roman" charset="0"/>
              </a:rPr>
              <a:t> test adequacy criterion if the corresponding coverage domain  </a:t>
            </a:r>
            <a:r>
              <a:rPr lang="en-US" sz="2000" dirty="0" err="1">
                <a:latin typeface="Times New Roman" charset="0"/>
              </a:rPr>
              <a:t>Ce</a:t>
            </a:r>
            <a:r>
              <a:rPr lang="en-US" sz="2000" dirty="0">
                <a:latin typeface="Times New Roman" charset="0"/>
              </a:rPr>
              <a:t>  depends solely on program  P  under test.</a:t>
            </a:r>
          </a:p>
        </p:txBody>
      </p:sp>
      <p:sp>
        <p:nvSpPr>
          <p:cNvPr id="1218565" name="Text Box 5"/>
          <p:cNvSpPr txBox="1">
            <a:spLocks noChangeArrowheads="1"/>
          </p:cNvSpPr>
          <p:nvPr/>
        </p:nvSpPr>
        <p:spPr bwMode="auto">
          <a:xfrm>
            <a:off x="521098" y="4280563"/>
            <a:ext cx="85456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criterion  C  is   a </a:t>
            </a:r>
            <a:r>
              <a:rPr lang="en-US" dirty="0">
                <a:solidFill>
                  <a:schemeClr val="hlink"/>
                </a:solidFill>
                <a:latin typeface="Times New Roman" charset="0"/>
              </a:rPr>
              <a:t>black-box</a:t>
            </a:r>
            <a:r>
              <a:rPr lang="en-US" dirty="0">
                <a:latin typeface="Times New Roman" charset="0"/>
              </a:rPr>
              <a:t> test adequacy criterion if the corresponding coverage domain  </a:t>
            </a:r>
            <a:r>
              <a:rPr lang="en-US" dirty="0" err="1">
                <a:latin typeface="Times New Roman" charset="0"/>
              </a:rPr>
              <a:t>Ce</a:t>
            </a:r>
            <a:r>
              <a:rPr lang="en-US" dirty="0">
                <a:latin typeface="Times New Roman" charset="0"/>
              </a:rPr>
              <a:t>  depends solely on requirements  R  for the program  P  under test.</a:t>
            </a:r>
          </a:p>
        </p:txBody>
      </p:sp>
    </p:spTree>
    <p:extLst>
      <p:ext uri="{BB962C8B-B14F-4D97-AF65-F5344CB8AC3E}">
        <p14:creationId xmlns:p14="http://schemas.microsoft.com/office/powerpoint/2010/main" val="806336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3" grpId="0"/>
      <p:bldP spid="1218564" grpId="0"/>
      <p:bldP spid="1218565" grpId="0"/>
    </p:bld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3600" dirty="0">
                <a:latin typeface="Arial" charset="0"/>
              </a:rPr>
              <a:t>Coverage</a:t>
            </a:r>
            <a:endParaRPr lang="en-US" sz="4800" dirty="0">
              <a:latin typeface="Arial" charset="0"/>
            </a:endParaRPr>
          </a:p>
        </p:txBody>
      </p:sp>
      <p:sp>
        <p:nvSpPr>
          <p:cNvPr id="1220611" name="Rectangle 3"/>
          <p:cNvSpPr>
            <a:spLocks noChangeArrowheads="1"/>
          </p:cNvSpPr>
          <p:nvPr/>
        </p:nvSpPr>
        <p:spPr bwMode="auto">
          <a:xfrm>
            <a:off x="344488" y="1268760"/>
            <a:ext cx="894979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buFont typeface="Arial" charset="0"/>
              <a:buNone/>
            </a:pPr>
            <a:r>
              <a:rPr lang="en-US" sz="2000" dirty="0">
                <a:latin typeface="Times New Roman"/>
                <a:cs typeface="Times New Roman"/>
              </a:rPr>
              <a:t>We want to measure the adequacy of   T. Given that  </a:t>
            </a:r>
            <a:r>
              <a:rPr lang="en-US" sz="2000" dirty="0" err="1">
                <a:latin typeface="Times New Roman"/>
                <a:cs typeface="Times New Roman"/>
              </a:rPr>
              <a:t>Ce</a:t>
            </a:r>
            <a:r>
              <a:rPr lang="en-US" sz="2000" dirty="0">
                <a:latin typeface="Times New Roman"/>
                <a:cs typeface="Times New Roman"/>
              </a:rPr>
              <a:t>  has  n</a:t>
            </a:r>
            <a:r>
              <a:rPr lang="en-US" sz="2000" dirty="0">
                <a:latin typeface="Times New Roman"/>
                <a:cs typeface="Times New Roman"/>
                <a:sym typeface="Symbol" charset="0"/>
              </a:rPr>
              <a:t></a:t>
            </a:r>
            <a:r>
              <a:rPr lang="en-US" sz="2000" dirty="0">
                <a:latin typeface="Times New Roman"/>
                <a:cs typeface="Times New Roman"/>
              </a:rPr>
              <a:t> 0  elements, we say that  T  covers  </a:t>
            </a:r>
            <a:r>
              <a:rPr lang="en-US" sz="2000" dirty="0" err="1">
                <a:latin typeface="Times New Roman"/>
                <a:cs typeface="Times New Roman"/>
              </a:rPr>
              <a:t>Ce</a:t>
            </a:r>
            <a:r>
              <a:rPr lang="en-US" sz="2000" dirty="0">
                <a:latin typeface="Times New Roman"/>
                <a:cs typeface="Times New Roman"/>
              </a:rPr>
              <a:t>  if for each element  e'  in  </a:t>
            </a:r>
            <a:r>
              <a:rPr lang="en-US" sz="2000" dirty="0" err="1">
                <a:latin typeface="Times New Roman"/>
                <a:cs typeface="Times New Roman"/>
              </a:rPr>
              <a:t>Ce</a:t>
            </a:r>
            <a:r>
              <a:rPr lang="en-US" sz="2000" dirty="0">
                <a:latin typeface="Times New Roman"/>
                <a:cs typeface="Times New Roman"/>
              </a:rPr>
              <a:t>  there is at least one test case in  T  that </a:t>
            </a:r>
            <a:r>
              <a:rPr lang="en-US" sz="2000" dirty="0">
                <a:solidFill>
                  <a:schemeClr val="hlink"/>
                </a:solidFill>
                <a:latin typeface="Times New Roman"/>
                <a:cs typeface="Times New Roman"/>
              </a:rPr>
              <a:t>tests</a:t>
            </a:r>
            <a:r>
              <a:rPr lang="en-US" sz="2000" dirty="0">
                <a:latin typeface="Times New Roman"/>
                <a:cs typeface="Times New Roman"/>
              </a:rPr>
              <a:t>  e'. The notion of </a:t>
            </a:r>
            <a:r>
              <a:rPr lang="ja-JP" altLang="en-US" sz="2000" dirty="0">
                <a:latin typeface="Times New Roman"/>
                <a:cs typeface="Times New Roman"/>
              </a:rPr>
              <a:t>“</a:t>
            </a:r>
            <a:r>
              <a:rPr lang="en-US" sz="2000" dirty="0">
                <a:latin typeface="Times New Roman"/>
                <a:cs typeface="Times New Roman"/>
              </a:rPr>
              <a:t>tests</a:t>
            </a:r>
            <a:r>
              <a:rPr lang="ja-JP" altLang="en-US" sz="2000" dirty="0">
                <a:latin typeface="Times New Roman"/>
                <a:cs typeface="Times New Roman"/>
              </a:rPr>
              <a:t>”</a:t>
            </a:r>
            <a:r>
              <a:rPr lang="en-US" sz="2000" dirty="0">
                <a:latin typeface="Times New Roman"/>
                <a:cs typeface="Times New Roman"/>
              </a:rPr>
              <a:t> is explained later through  examples. </a:t>
            </a:r>
          </a:p>
        </p:txBody>
      </p:sp>
      <p:sp>
        <p:nvSpPr>
          <p:cNvPr id="1220612" name="Rectangle 4"/>
          <p:cNvSpPr>
            <a:spLocks noChangeArrowheads="1"/>
          </p:cNvSpPr>
          <p:nvPr/>
        </p:nvSpPr>
        <p:spPr bwMode="auto">
          <a:xfrm>
            <a:off x="344488" y="3211178"/>
            <a:ext cx="8803613" cy="147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T  is considered </a:t>
            </a:r>
            <a:r>
              <a:rPr lang="en-US" sz="2000" dirty="0">
                <a:solidFill>
                  <a:schemeClr val="hlink"/>
                </a:solidFill>
                <a:latin typeface="Times New Roman"/>
                <a:cs typeface="Times New Roman"/>
              </a:rPr>
              <a:t>adequate with respect to  C</a:t>
            </a:r>
            <a:r>
              <a:rPr lang="en-US" sz="2000" dirty="0">
                <a:latin typeface="Times New Roman"/>
                <a:cs typeface="Times New Roman"/>
              </a:rPr>
              <a:t>  if it covers all elements in the coverage domain.   T  is considered </a:t>
            </a:r>
            <a:r>
              <a:rPr lang="en-US" sz="2000" dirty="0">
                <a:solidFill>
                  <a:schemeClr val="hlink"/>
                </a:solidFill>
                <a:latin typeface="Times New Roman"/>
                <a:cs typeface="Times New Roman"/>
              </a:rPr>
              <a:t>inadequate with respect to  C</a:t>
            </a:r>
            <a:r>
              <a:rPr lang="en-US" sz="2000" dirty="0">
                <a:latin typeface="Times New Roman"/>
                <a:cs typeface="Times New Roman"/>
              </a:rPr>
              <a:t>  if it covers  k  elements of  </a:t>
            </a:r>
            <a:r>
              <a:rPr lang="en-US" sz="2000" dirty="0" err="1">
                <a:latin typeface="Times New Roman"/>
                <a:cs typeface="Times New Roman"/>
              </a:rPr>
              <a:t>Ce</a:t>
            </a:r>
            <a:r>
              <a:rPr lang="en-US" sz="2000" dirty="0">
                <a:latin typeface="Times New Roman"/>
                <a:cs typeface="Times New Roman"/>
              </a:rPr>
              <a:t>  where  k&lt;n . </a:t>
            </a:r>
          </a:p>
        </p:txBody>
      </p:sp>
      <p:sp>
        <p:nvSpPr>
          <p:cNvPr id="1220613" name="Text Box 5"/>
          <p:cNvSpPr txBox="1">
            <a:spLocks noChangeArrowheads="1"/>
          </p:cNvSpPr>
          <p:nvPr/>
        </p:nvSpPr>
        <p:spPr bwMode="auto">
          <a:xfrm>
            <a:off x="344488" y="4759772"/>
            <a:ext cx="85456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fraction k/n is a  measure of the extent to which  T  is adequate with respect to  C . This fraction is also known as the </a:t>
            </a:r>
            <a:r>
              <a:rPr lang="en-US" dirty="0">
                <a:solidFill>
                  <a:schemeClr val="hlink"/>
                </a:solidFill>
                <a:latin typeface="Times New Roman"/>
                <a:cs typeface="Times New Roman"/>
              </a:rPr>
              <a:t>coverage </a:t>
            </a:r>
            <a:r>
              <a:rPr lang="en-US" dirty="0">
                <a:latin typeface="Times New Roman"/>
                <a:cs typeface="Times New Roman"/>
              </a:rPr>
              <a:t>of  T with respect to  C , P , and R .</a:t>
            </a:r>
          </a:p>
        </p:txBody>
      </p:sp>
    </p:spTree>
    <p:extLst>
      <p:ext uri="{BB962C8B-B14F-4D97-AF65-F5344CB8AC3E}">
        <p14:creationId xmlns:p14="http://schemas.microsoft.com/office/powerpoint/2010/main" val="2599529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06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0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1" grpId="0"/>
      <p:bldP spid="1220612" grpId="0"/>
      <p:bldP spid="1220613" grpId="0"/>
    </p:bld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z="3600" dirty="0">
                <a:latin typeface="Arial" charset="0"/>
              </a:rPr>
              <a:t>Example</a:t>
            </a:r>
            <a:endParaRPr lang="en-US" sz="4800" dirty="0">
              <a:latin typeface="Arial" charset="0"/>
            </a:endParaRPr>
          </a:p>
        </p:txBody>
      </p:sp>
      <p:sp>
        <p:nvSpPr>
          <p:cNvPr id="1222659" name="Rectangle 3"/>
          <p:cNvSpPr>
            <a:spLocks noChangeArrowheads="1"/>
          </p:cNvSpPr>
          <p:nvPr/>
        </p:nvSpPr>
        <p:spPr bwMode="auto">
          <a:xfrm>
            <a:off x="488504" y="1772816"/>
            <a:ext cx="8949796" cy="189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Let us again consider the following criterion:</a:t>
            </a:r>
            <a:r>
              <a:rPr lang="en-US" sz="2000" dirty="0">
                <a:solidFill>
                  <a:schemeClr val="hlink"/>
                </a:solidFill>
                <a:latin typeface="Times New Roman"/>
                <a:cs typeface="Times New Roman"/>
              </a:rPr>
              <a:t> </a:t>
            </a:r>
            <a:r>
              <a:rPr lang="en-US" sz="2000" dirty="0">
                <a:latin typeface="Times New Roman"/>
                <a:cs typeface="Times New Roman"/>
              </a:rPr>
              <a:t> </a:t>
            </a:r>
            <a:r>
              <a:rPr lang="ja-JP" altLang="en-US" sz="2000" dirty="0">
                <a:latin typeface="Times New Roman"/>
                <a:cs typeface="Times New Roman"/>
              </a:rPr>
              <a:t>“</a:t>
            </a:r>
            <a:r>
              <a:rPr lang="en-US" sz="2000" dirty="0">
                <a:latin typeface="Times New Roman"/>
                <a:cs typeface="Times New Roman"/>
              </a:rPr>
              <a:t>A test  T  for program ( P, R )  is considered </a:t>
            </a:r>
            <a:r>
              <a:rPr lang="en-US" sz="2000" dirty="0">
                <a:solidFill>
                  <a:schemeClr val="hlink"/>
                </a:solidFill>
                <a:latin typeface="Times New Roman"/>
                <a:cs typeface="Times New Roman"/>
              </a:rPr>
              <a:t>adequate </a:t>
            </a:r>
            <a:r>
              <a:rPr lang="en-US" sz="2000" dirty="0">
                <a:latin typeface="Times New Roman"/>
                <a:cs typeface="Times New Roman"/>
              </a:rPr>
              <a:t>if  for each requirement  </a:t>
            </a:r>
            <a:r>
              <a:rPr lang="en-US" sz="2000" dirty="0">
                <a:solidFill>
                  <a:schemeClr val="hlink"/>
                </a:solidFill>
                <a:latin typeface="Times New Roman"/>
                <a:cs typeface="Times New Roman"/>
              </a:rPr>
              <a:t>r </a:t>
            </a:r>
            <a:r>
              <a:rPr lang="en-US" sz="2000" dirty="0">
                <a:latin typeface="Times New Roman"/>
                <a:cs typeface="Times New Roman"/>
              </a:rPr>
              <a:t> in  R  there is at least one test case in  T  that tests the correctness of  P  with respect to </a:t>
            </a:r>
            <a:r>
              <a:rPr lang="en-US" sz="2000" dirty="0">
                <a:solidFill>
                  <a:schemeClr val="hlink"/>
                </a:solidFill>
                <a:latin typeface="Times New Roman"/>
                <a:cs typeface="Times New Roman"/>
              </a:rPr>
              <a:t> r</a:t>
            </a:r>
            <a:r>
              <a:rPr lang="en-US" sz="2000" dirty="0">
                <a:latin typeface="Times New Roman"/>
                <a:cs typeface="Times New Roman"/>
              </a:rPr>
              <a:t>.</a:t>
            </a:r>
            <a:r>
              <a:rPr lang="ja-JP" altLang="en-US" sz="2000" dirty="0">
                <a:latin typeface="Times New Roman"/>
                <a:cs typeface="Times New Roman"/>
              </a:rPr>
              <a:t>”</a:t>
            </a:r>
            <a:endParaRPr lang="en-US" sz="2000" dirty="0">
              <a:latin typeface="Times New Roman"/>
              <a:cs typeface="Times New Roman"/>
            </a:endParaRPr>
          </a:p>
        </p:txBody>
      </p:sp>
      <p:sp>
        <p:nvSpPr>
          <p:cNvPr id="1222660" name="Rectangle 4"/>
          <p:cNvSpPr>
            <a:spLocks noChangeArrowheads="1"/>
          </p:cNvSpPr>
          <p:nvPr/>
        </p:nvSpPr>
        <p:spPr bwMode="auto">
          <a:xfrm>
            <a:off x="521097" y="4002088"/>
            <a:ext cx="8803613" cy="194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In this case the finite set of elements   </a:t>
            </a:r>
            <a:r>
              <a:rPr lang="en-US" sz="2000" dirty="0" err="1">
                <a:latin typeface="Times New Roman"/>
                <a:cs typeface="Times New Roman"/>
              </a:rPr>
              <a:t>Ce</a:t>
            </a:r>
            <a:r>
              <a:rPr lang="en-US" sz="2000" dirty="0">
                <a:latin typeface="Times New Roman"/>
                <a:cs typeface="Times New Roman"/>
              </a:rPr>
              <a:t>={R1, R2.1, R2.2}.  T  covers  R1  and  R2.1  but not  R2.2 . Hence  T  is </a:t>
            </a:r>
            <a:r>
              <a:rPr lang="en-US" sz="2000" dirty="0">
                <a:solidFill>
                  <a:schemeClr val="hlink"/>
                </a:solidFill>
                <a:latin typeface="Times New Roman"/>
                <a:cs typeface="Times New Roman"/>
              </a:rPr>
              <a:t>not adequate</a:t>
            </a:r>
            <a:r>
              <a:rPr lang="en-US" sz="2000" dirty="0">
                <a:latin typeface="Times New Roman"/>
                <a:cs typeface="Times New Roman"/>
              </a:rPr>
              <a:t> with respect to  C . The coverage of  T  with respect to  C, P, and  R  is 0.66.</a:t>
            </a:r>
          </a:p>
        </p:txBody>
      </p:sp>
    </p:spTree>
    <p:extLst>
      <p:ext uri="{BB962C8B-B14F-4D97-AF65-F5344CB8AC3E}">
        <p14:creationId xmlns:p14="http://schemas.microsoft.com/office/powerpoint/2010/main" val="2129677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2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2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59" grpId="0"/>
      <p:bldP spid="1222660" grpId="0"/>
    </p:bld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z="3600" dirty="0">
                <a:latin typeface="Arial" charset="0"/>
              </a:rPr>
              <a:t>Another Example</a:t>
            </a:r>
            <a:endParaRPr lang="en-US" sz="4800" dirty="0">
              <a:latin typeface="Arial" charset="0"/>
            </a:endParaRPr>
          </a:p>
        </p:txBody>
      </p:sp>
      <p:sp>
        <p:nvSpPr>
          <p:cNvPr id="1224707" name="Rectangle 3"/>
          <p:cNvSpPr>
            <a:spLocks noChangeArrowheads="1"/>
          </p:cNvSpPr>
          <p:nvPr/>
        </p:nvSpPr>
        <p:spPr bwMode="auto">
          <a:xfrm>
            <a:off x="488504" y="1808264"/>
            <a:ext cx="8949796"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Consider the following criterion:</a:t>
            </a:r>
            <a:r>
              <a:rPr lang="en-US" sz="2000" dirty="0">
                <a:solidFill>
                  <a:schemeClr val="hlink"/>
                </a:solidFill>
                <a:latin typeface="Times New Roman"/>
                <a:cs typeface="Times New Roman"/>
              </a:rPr>
              <a:t> </a:t>
            </a:r>
            <a:r>
              <a:rPr lang="en-US" sz="2000" dirty="0">
                <a:latin typeface="Times New Roman"/>
                <a:cs typeface="Times New Roman"/>
              </a:rPr>
              <a:t> </a:t>
            </a:r>
            <a:r>
              <a:rPr lang="ja-JP" altLang="en-US" sz="2000" dirty="0">
                <a:latin typeface="Times New Roman"/>
                <a:cs typeface="Times New Roman"/>
              </a:rPr>
              <a:t>“</a:t>
            </a:r>
            <a:r>
              <a:rPr lang="en-US" sz="2000" dirty="0">
                <a:latin typeface="Times New Roman"/>
                <a:cs typeface="Times New Roman"/>
              </a:rPr>
              <a:t>A test  T  for program ( P, R )  is considered adequate if  each path  in  P  is traversed at least once.</a:t>
            </a:r>
            <a:r>
              <a:rPr lang="ja-JP" altLang="en-US" sz="2000" dirty="0">
                <a:latin typeface="Times New Roman"/>
                <a:cs typeface="Times New Roman"/>
              </a:rPr>
              <a:t>”</a:t>
            </a:r>
            <a:endParaRPr lang="en-US" sz="2000" dirty="0">
              <a:latin typeface="Times New Roman"/>
              <a:cs typeface="Times New Roman"/>
            </a:endParaRPr>
          </a:p>
        </p:txBody>
      </p:sp>
      <p:sp>
        <p:nvSpPr>
          <p:cNvPr id="1224708" name="Rectangle 4"/>
          <p:cNvSpPr>
            <a:spLocks noChangeArrowheads="1"/>
          </p:cNvSpPr>
          <p:nvPr/>
        </p:nvSpPr>
        <p:spPr bwMode="auto">
          <a:xfrm>
            <a:off x="455911" y="3485357"/>
            <a:ext cx="880361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Assume that  P  has exactly two paths, one corresponding to condition  x&lt;y  and the other to  x</a:t>
            </a:r>
            <a:r>
              <a:rPr lang="en-US" sz="2000" dirty="0">
                <a:latin typeface="Times New Roman"/>
                <a:cs typeface="Times New Roman"/>
                <a:sym typeface="Symbol" charset="0"/>
              </a:rPr>
              <a:t></a:t>
            </a:r>
            <a:r>
              <a:rPr lang="en-US" sz="2000" dirty="0">
                <a:latin typeface="Times New Roman"/>
                <a:cs typeface="Times New Roman"/>
              </a:rPr>
              <a:t> y. We refer to these as  p1  and  p2, respectively. For the given adequacy criterion  C  we obtain the coverage domain  </a:t>
            </a:r>
            <a:r>
              <a:rPr lang="en-US" sz="2000" dirty="0" err="1">
                <a:latin typeface="Times New Roman"/>
                <a:cs typeface="Times New Roman"/>
              </a:rPr>
              <a:t>Ce</a:t>
            </a:r>
            <a:r>
              <a:rPr lang="en-US" sz="2000" dirty="0">
                <a:latin typeface="Times New Roman"/>
                <a:cs typeface="Times New Roman"/>
              </a:rPr>
              <a:t>  to be the set { p1, p2}.   </a:t>
            </a:r>
          </a:p>
        </p:txBody>
      </p:sp>
    </p:spTree>
    <p:extLst>
      <p:ext uri="{BB962C8B-B14F-4D97-AF65-F5344CB8AC3E}">
        <p14:creationId xmlns:p14="http://schemas.microsoft.com/office/powerpoint/2010/main" val="415791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4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4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07" grpId="0"/>
      <p:bldP spid="122470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z="3200">
                <a:latin typeface="Tahoma" charset="0"/>
              </a:rPr>
              <a:t>Test generation strategies (Summary)</a:t>
            </a:r>
            <a:endParaRPr lang="en-US">
              <a:latin typeface="Tahoma" charset="0"/>
            </a:endParaRPr>
          </a:p>
        </p:txBody>
      </p:sp>
      <p:pic>
        <p:nvPicPr>
          <p:cNvPr id="141315" name="Picture 6" descr="model-based-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48" y="1262063"/>
            <a:ext cx="5642636"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660811"/>
      </p:ext>
    </p:extLst>
  </p:cSld>
  <p:clrMapOvr>
    <a:masterClrMapping/>
  </p:clrMapOvr>
  <p:timing>
    <p:tnLst>
      <p:par>
        <p:cTn xmlns:p14="http://schemas.microsoft.com/office/powerpoint/2010/mai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z="3600" dirty="0">
                <a:latin typeface="Arial" charset="0"/>
              </a:rPr>
              <a:t>Another Example (contd.)</a:t>
            </a:r>
            <a:endParaRPr lang="en-US" sz="4800" dirty="0">
              <a:latin typeface="Arial" charset="0"/>
            </a:endParaRPr>
          </a:p>
        </p:txBody>
      </p:sp>
      <p:sp>
        <p:nvSpPr>
          <p:cNvPr id="1226755" name="Rectangle 3"/>
          <p:cNvSpPr>
            <a:spLocks noChangeArrowheads="1"/>
          </p:cNvSpPr>
          <p:nvPr/>
        </p:nvSpPr>
        <p:spPr bwMode="auto">
          <a:xfrm>
            <a:off x="488504" y="1700808"/>
            <a:ext cx="8949796"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To measure the adequacy of  T  of  </a:t>
            </a:r>
            <a:r>
              <a:rPr lang="en-US" sz="2000" dirty="0" err="1">
                <a:solidFill>
                  <a:schemeClr val="hlink"/>
                </a:solidFill>
                <a:latin typeface="Times New Roman" charset="0"/>
              </a:rPr>
              <a:t>sumProduct</a:t>
            </a:r>
            <a:r>
              <a:rPr lang="en-US" sz="2000" dirty="0">
                <a:solidFill>
                  <a:schemeClr val="hlink"/>
                </a:solidFill>
                <a:latin typeface="Times New Roman" charset="0"/>
              </a:rPr>
              <a:t> </a:t>
            </a:r>
            <a:r>
              <a:rPr lang="en-US" sz="2000" dirty="0">
                <a:latin typeface="Times New Roman" charset="0"/>
              </a:rPr>
              <a:t>against  C , we execute  P  against each test case in  T .  </a:t>
            </a:r>
          </a:p>
        </p:txBody>
      </p:sp>
      <p:sp>
        <p:nvSpPr>
          <p:cNvPr id="1226756" name="Rectangle 4"/>
          <p:cNvSpPr>
            <a:spLocks noChangeArrowheads="1"/>
          </p:cNvSpPr>
          <p:nvPr/>
        </p:nvSpPr>
        <p:spPr bwMode="auto">
          <a:xfrm>
            <a:off x="521097" y="3392489"/>
            <a:ext cx="880361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As  T  contains only one test for which  x&lt;y , only the path  p1  is executed. </a:t>
            </a:r>
            <a:r>
              <a:rPr lang="en-US" sz="2000" dirty="0" smtClean="0">
                <a:latin typeface="Times New Roman" charset="0"/>
              </a:rPr>
              <a:t>Thus,  </a:t>
            </a:r>
            <a:r>
              <a:rPr lang="en-US" sz="2000" dirty="0">
                <a:latin typeface="Times New Roman" charset="0"/>
              </a:rPr>
              <a:t>the coverage of  T  with respect to  C, P , and  R  is 0.5 and hence  T  is not adequate with respect to  C. We can also say that p1 is tested and p2 is </a:t>
            </a:r>
            <a:r>
              <a:rPr lang="en-US" sz="2000" dirty="0">
                <a:solidFill>
                  <a:schemeClr val="hlink"/>
                </a:solidFill>
                <a:latin typeface="Times New Roman" charset="0"/>
              </a:rPr>
              <a:t>not tested</a:t>
            </a:r>
            <a:r>
              <a:rPr lang="en-US" sz="2000" dirty="0">
                <a:latin typeface="Times New Roman" charset="0"/>
              </a:rPr>
              <a:t>.</a:t>
            </a:r>
          </a:p>
        </p:txBody>
      </p:sp>
    </p:spTree>
    <p:extLst>
      <p:ext uri="{BB962C8B-B14F-4D97-AF65-F5344CB8AC3E}">
        <p14:creationId xmlns:p14="http://schemas.microsoft.com/office/powerpoint/2010/main" val="106473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6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6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5" grpId="0"/>
      <p:bldP spid="1226756" grpId="0"/>
    </p:bld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z="3600" dirty="0">
                <a:latin typeface="Arial" charset="0"/>
              </a:rPr>
              <a:t>Code-based coverage domain</a:t>
            </a:r>
            <a:endParaRPr lang="en-US" sz="4800" dirty="0">
              <a:latin typeface="Arial" charset="0"/>
            </a:endParaRPr>
          </a:p>
        </p:txBody>
      </p:sp>
      <p:sp>
        <p:nvSpPr>
          <p:cNvPr id="1228803" name="Rectangle 3"/>
          <p:cNvSpPr>
            <a:spLocks noChangeArrowheads="1"/>
          </p:cNvSpPr>
          <p:nvPr/>
        </p:nvSpPr>
        <p:spPr bwMode="auto">
          <a:xfrm>
            <a:off x="416496" y="1628800"/>
            <a:ext cx="8949796"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In the previous example we assumed that  P contains exactly two paths. This assumption is based on a knowledge of the </a:t>
            </a:r>
            <a:r>
              <a:rPr lang="en-US" sz="2000" dirty="0">
                <a:solidFill>
                  <a:schemeClr val="hlink"/>
                </a:solidFill>
                <a:latin typeface="Times New Roman" charset="0"/>
              </a:rPr>
              <a:t>requirements</a:t>
            </a:r>
            <a:r>
              <a:rPr lang="en-US" sz="2000" dirty="0">
                <a:latin typeface="Times New Roman" charset="0"/>
              </a:rPr>
              <a:t>. However, when the coverage domain must contain elements  from the </a:t>
            </a:r>
            <a:r>
              <a:rPr lang="en-US" sz="2000" dirty="0">
                <a:solidFill>
                  <a:schemeClr val="hlink"/>
                </a:solidFill>
                <a:latin typeface="Times New Roman" charset="0"/>
              </a:rPr>
              <a:t>code</a:t>
            </a:r>
            <a:r>
              <a:rPr lang="en-US" sz="2000" dirty="0">
                <a:latin typeface="Times New Roman" charset="0"/>
              </a:rPr>
              <a:t>, these elements must be derived  by analyzing the code and not only by an examination of its requirements. </a:t>
            </a:r>
          </a:p>
        </p:txBody>
      </p:sp>
      <p:sp>
        <p:nvSpPr>
          <p:cNvPr id="1228804" name="Rectangle 4"/>
          <p:cNvSpPr>
            <a:spLocks noChangeArrowheads="1"/>
          </p:cNvSpPr>
          <p:nvPr/>
        </p:nvSpPr>
        <p:spPr bwMode="auto">
          <a:xfrm>
            <a:off x="416497" y="4349973"/>
            <a:ext cx="880361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Errors in the program and incomplete or incorrect requirements might cause the program, and hence the coverage domain, to be different from the expected.</a:t>
            </a:r>
          </a:p>
        </p:txBody>
      </p:sp>
    </p:spTree>
    <p:extLst>
      <p:ext uri="{BB962C8B-B14F-4D97-AF65-F5344CB8AC3E}">
        <p14:creationId xmlns:p14="http://schemas.microsoft.com/office/powerpoint/2010/main" val="2721753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3" grpId="0"/>
      <p:bldP spid="1228804" grpId="0"/>
    </p:bld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sz="3600" dirty="0">
                <a:latin typeface="Arial" charset="0"/>
              </a:rPr>
              <a:t>Example</a:t>
            </a:r>
            <a:endParaRPr lang="en-US" sz="4800" dirty="0">
              <a:latin typeface="Arial" charset="0"/>
            </a:endParaRPr>
          </a:p>
        </p:txBody>
      </p:sp>
      <p:sp>
        <p:nvSpPr>
          <p:cNvPr id="1230852" name="Rectangle 4"/>
          <p:cNvSpPr>
            <a:spLocks noChangeArrowheads="1"/>
          </p:cNvSpPr>
          <p:nvPr/>
        </p:nvSpPr>
        <p:spPr bwMode="auto">
          <a:xfrm>
            <a:off x="3368824" y="1772816"/>
            <a:ext cx="5042429"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This program is obviously incorrect as per the requirements of </a:t>
            </a:r>
            <a:r>
              <a:rPr lang="en-US" sz="2000" dirty="0" err="1">
                <a:solidFill>
                  <a:schemeClr val="hlink"/>
                </a:solidFill>
                <a:latin typeface="Times New Roman" charset="0"/>
              </a:rPr>
              <a:t>sumProduct</a:t>
            </a:r>
            <a:r>
              <a:rPr lang="en-US" sz="2000" dirty="0">
                <a:latin typeface="Times New Roman" charset="0"/>
              </a:rPr>
              <a:t>.</a:t>
            </a:r>
          </a:p>
        </p:txBody>
      </p:sp>
      <p:sp>
        <p:nvSpPr>
          <p:cNvPr id="1230854" name="Rectangle 6"/>
          <p:cNvSpPr>
            <a:spLocks noChangeArrowheads="1"/>
          </p:cNvSpPr>
          <p:nvPr/>
        </p:nvSpPr>
        <p:spPr bwMode="auto">
          <a:xfrm>
            <a:off x="632520" y="4005064"/>
            <a:ext cx="876577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There is only one path denoted as p1. This path traverses all the statements. Using the path-based coverage criterion C, we get coverage domain  </a:t>
            </a:r>
            <a:r>
              <a:rPr lang="en-US" sz="2000" dirty="0" err="1">
                <a:latin typeface="Times New Roman" charset="0"/>
              </a:rPr>
              <a:t>Ce</a:t>
            </a:r>
            <a:r>
              <a:rPr lang="en-US" sz="2000" dirty="0">
                <a:latin typeface="Times New Roman" charset="0"/>
              </a:rPr>
              <a:t>={ p1}. T={t: &lt;x=2, y=3&gt; }is adequate </a:t>
            </a:r>
            <a:r>
              <a:rPr lang="en-US" sz="2000" dirty="0" err="1">
                <a:latin typeface="Times New Roman" charset="0"/>
              </a:rPr>
              <a:t>w.r.t</a:t>
            </a:r>
            <a:r>
              <a:rPr lang="en-US" sz="2000" dirty="0">
                <a:latin typeface="Times New Roman" charset="0"/>
              </a:rPr>
              <a:t>. C but does not reveal the error.</a:t>
            </a:r>
          </a:p>
        </p:txBody>
      </p:sp>
      <p:grpSp>
        <p:nvGrpSpPr>
          <p:cNvPr id="54278" name="Group 8"/>
          <p:cNvGrpSpPr>
            <a:grpSpLocks/>
          </p:cNvGrpSpPr>
          <p:nvPr/>
        </p:nvGrpSpPr>
        <p:grpSpPr bwMode="auto">
          <a:xfrm>
            <a:off x="344488" y="1556792"/>
            <a:ext cx="2490258" cy="2400300"/>
            <a:chOff x="150" y="1221"/>
            <a:chExt cx="1448" cy="1512"/>
          </a:xfrm>
        </p:grpSpPr>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 y="1357"/>
              <a:ext cx="1448"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4280" name="Text Box 7"/>
            <p:cNvSpPr txBox="1">
              <a:spLocks noChangeArrowheads="1"/>
            </p:cNvSpPr>
            <p:nvPr/>
          </p:nvSpPr>
          <p:spPr bwMode="auto">
            <a:xfrm>
              <a:off x="245" y="1221"/>
              <a:ext cx="9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sumProduct1</a:t>
              </a:r>
              <a:endParaRPr lang="en-US"/>
            </a:p>
          </p:txBody>
        </p:sp>
      </p:grpSp>
    </p:spTree>
    <p:extLst>
      <p:ext uri="{BB962C8B-B14F-4D97-AF65-F5344CB8AC3E}">
        <p14:creationId xmlns:p14="http://schemas.microsoft.com/office/powerpoint/2010/main" val="151495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2" grpId="0"/>
      <p:bldP spid="1230854" grpId="0"/>
    </p:bld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sz="3600" dirty="0">
                <a:latin typeface="Arial" charset="0"/>
              </a:rPr>
              <a:t>Example (contd.)</a:t>
            </a:r>
            <a:endParaRPr lang="en-US" sz="4800" dirty="0">
              <a:latin typeface="Arial" charset="0"/>
            </a:endParaRPr>
          </a:p>
        </p:txBody>
      </p:sp>
      <p:sp>
        <p:nvSpPr>
          <p:cNvPr id="1232899" name="Rectangle 3"/>
          <p:cNvSpPr>
            <a:spLocks noChangeArrowheads="1"/>
          </p:cNvSpPr>
          <p:nvPr/>
        </p:nvSpPr>
        <p:spPr bwMode="auto">
          <a:xfrm>
            <a:off x="3496337" y="2206626"/>
            <a:ext cx="5996913" cy="15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This program is correct as per the requirements of </a:t>
            </a:r>
            <a:r>
              <a:rPr lang="en-US" sz="2000" dirty="0" err="1">
                <a:solidFill>
                  <a:schemeClr val="hlink"/>
                </a:solidFill>
                <a:latin typeface="Times New Roman" charset="0"/>
              </a:rPr>
              <a:t>sumProduct</a:t>
            </a:r>
            <a:r>
              <a:rPr lang="en-US" sz="2000" dirty="0">
                <a:latin typeface="Times New Roman" charset="0"/>
              </a:rPr>
              <a:t>. It has two paths denoted by p1 and p2.</a:t>
            </a:r>
          </a:p>
        </p:txBody>
      </p:sp>
      <p:sp>
        <p:nvSpPr>
          <p:cNvPr id="1232901" name="Rectangle 5"/>
          <p:cNvSpPr>
            <a:spLocks noChangeArrowheads="1"/>
          </p:cNvSpPr>
          <p:nvPr/>
        </p:nvSpPr>
        <p:spPr bwMode="auto">
          <a:xfrm>
            <a:off x="3512840" y="4005064"/>
            <a:ext cx="590404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err="1">
                <a:latin typeface="Times New Roman" charset="0"/>
              </a:rPr>
              <a:t>Ce</a:t>
            </a:r>
            <a:r>
              <a:rPr lang="en-US" sz="2000" dirty="0">
                <a:latin typeface="Times New Roman" charset="0"/>
              </a:rPr>
              <a:t>={ p1, p2}. T={t: &lt;x=2, y=3&gt;} is inadequate </a:t>
            </a:r>
            <a:r>
              <a:rPr lang="en-US" sz="2000" dirty="0" err="1">
                <a:latin typeface="Times New Roman" charset="0"/>
              </a:rPr>
              <a:t>w.r.t</a:t>
            </a:r>
            <a:r>
              <a:rPr lang="en-US" sz="2000" dirty="0">
                <a:latin typeface="Times New Roman" charset="0"/>
              </a:rPr>
              <a:t>. the path-based coverage criterion C.</a:t>
            </a:r>
          </a:p>
        </p:txBody>
      </p:sp>
      <p:grpSp>
        <p:nvGrpSpPr>
          <p:cNvPr id="56326" name="Group 8"/>
          <p:cNvGrpSpPr>
            <a:grpSpLocks/>
          </p:cNvGrpSpPr>
          <p:nvPr/>
        </p:nvGrpSpPr>
        <p:grpSpPr bwMode="auto">
          <a:xfrm>
            <a:off x="749829" y="2265363"/>
            <a:ext cx="2602045" cy="3028950"/>
            <a:chOff x="370" y="1427"/>
            <a:chExt cx="1513" cy="1908"/>
          </a:xfrm>
        </p:grpSpPr>
        <p:pic>
          <p:nvPicPr>
            <p:cNvPr id="563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 y="1427"/>
              <a:ext cx="132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63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 y="2223"/>
              <a:ext cx="150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56327" name="Text Box 9"/>
          <p:cNvSpPr txBox="1">
            <a:spLocks noChangeArrowheads="1"/>
          </p:cNvSpPr>
          <p:nvPr/>
        </p:nvSpPr>
        <p:spPr bwMode="auto">
          <a:xfrm>
            <a:off x="913210" y="1952626"/>
            <a:ext cx="1658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sumProduct2</a:t>
            </a:r>
            <a:endParaRPr lang="en-US"/>
          </a:p>
        </p:txBody>
      </p:sp>
    </p:spTree>
    <p:extLst>
      <p:ext uri="{BB962C8B-B14F-4D97-AF65-F5344CB8AC3E}">
        <p14:creationId xmlns:p14="http://schemas.microsoft.com/office/powerpoint/2010/main" val="1855663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2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p:bldP spid="1232901" grpId="0"/>
    </p:bld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sz="3600" dirty="0">
                <a:latin typeface="Arial" charset="0"/>
              </a:rPr>
              <a:t>Lesson</a:t>
            </a:r>
            <a:endParaRPr lang="en-US" sz="4800" dirty="0">
              <a:latin typeface="Arial" charset="0"/>
            </a:endParaRPr>
          </a:p>
        </p:txBody>
      </p:sp>
      <p:sp>
        <p:nvSpPr>
          <p:cNvPr id="1234947" name="Rectangle 3"/>
          <p:cNvSpPr>
            <a:spLocks noChangeArrowheads="1"/>
          </p:cNvSpPr>
          <p:nvPr/>
        </p:nvSpPr>
        <p:spPr bwMode="auto">
          <a:xfrm>
            <a:off x="687917" y="2249147"/>
            <a:ext cx="7997031" cy="19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An adequate test set might not reveal  even the most obvious error in a program. This does not diminish in any way the need for the measurement of test adequacy as increasing coverage might reveal an error!.</a:t>
            </a:r>
          </a:p>
        </p:txBody>
      </p:sp>
    </p:spTree>
    <p:extLst>
      <p:ext uri="{BB962C8B-B14F-4D97-AF65-F5344CB8AC3E}">
        <p14:creationId xmlns:p14="http://schemas.microsoft.com/office/powerpoint/2010/main" val="3978355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4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47" grpId="0"/>
    </p:bld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4294967295"/>
          </p:nvPr>
        </p:nvSpPr>
        <p:spPr>
          <a:xfrm>
            <a:off x="542925"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7.1.3 Test </a:t>
            </a:r>
            <a:r>
              <a:rPr lang="en-US" dirty="0">
                <a:solidFill>
                  <a:schemeClr val="folHlink"/>
                </a:solidFill>
                <a:latin typeface="Century Gothic" charset="0"/>
                <a:ea typeface="Osaka" charset="0"/>
                <a:cs typeface="Osaka" charset="0"/>
              </a:rPr>
              <a:t>enhancement</a:t>
            </a:r>
          </a:p>
        </p:txBody>
      </p:sp>
    </p:spTree>
    <p:extLst>
      <p:ext uri="{BB962C8B-B14F-4D97-AF65-F5344CB8AC3E}">
        <p14:creationId xmlns:p14="http://schemas.microsoft.com/office/powerpoint/2010/main" val="677692804"/>
      </p:ext>
    </p:extLst>
  </p:cSld>
  <p:clrMapOvr>
    <a:masterClrMapping/>
  </p:clrMapOvr>
  <p:timing>
    <p:tnLst>
      <p:par>
        <p:cTn xmlns:p14="http://schemas.microsoft.com/office/powerpoint/2010/mai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sz="3600" dirty="0">
                <a:latin typeface="Arial" charset="0"/>
              </a:rPr>
              <a:t>Test Enhancement</a:t>
            </a:r>
            <a:endParaRPr lang="en-US" sz="4800" dirty="0">
              <a:latin typeface="Arial" charset="0"/>
            </a:endParaRPr>
          </a:p>
        </p:txBody>
      </p:sp>
      <p:sp>
        <p:nvSpPr>
          <p:cNvPr id="1236995" name="Rectangle 3"/>
          <p:cNvSpPr>
            <a:spLocks noChangeArrowheads="1"/>
          </p:cNvSpPr>
          <p:nvPr/>
        </p:nvSpPr>
        <p:spPr bwMode="auto">
          <a:xfrm>
            <a:off x="344488" y="1340768"/>
            <a:ext cx="885864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While a test set adequate with respect to some criterion does not guarantee an error-free program, an inadequate test set is a cause for worry. Inadequacy with respect to any criterion often </a:t>
            </a:r>
            <a:r>
              <a:rPr lang="en-US" sz="2000" dirty="0" smtClean="0">
                <a:latin typeface="Times New Roman" charset="0"/>
              </a:rPr>
              <a:t>implies test </a:t>
            </a:r>
            <a:r>
              <a:rPr lang="en-US" sz="2000" dirty="0">
                <a:latin typeface="Times New Roman" charset="0"/>
              </a:rPr>
              <a:t>deficiency. </a:t>
            </a:r>
          </a:p>
        </p:txBody>
      </p:sp>
      <p:sp>
        <p:nvSpPr>
          <p:cNvPr id="1236996" name="Rectangle 4"/>
          <p:cNvSpPr>
            <a:spLocks noChangeArrowheads="1"/>
          </p:cNvSpPr>
          <p:nvPr/>
        </p:nvSpPr>
        <p:spPr bwMode="auto">
          <a:xfrm>
            <a:off x="344488" y="3284984"/>
            <a:ext cx="924388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charset="0"/>
              </a:rPr>
              <a:t>Identification of this deficiency helps in the enhancement of the inadequate test set. Enhancement in turn  is also likely to test the program in ways it has not been tested before such as testing untested portion, or testing the features in a sequence different from the one used previously.  Testing the program differently than before  raises the possibility of discovering any uncovered errors.</a:t>
            </a:r>
          </a:p>
        </p:txBody>
      </p:sp>
    </p:spTree>
    <p:extLst>
      <p:ext uri="{BB962C8B-B14F-4D97-AF65-F5344CB8AC3E}">
        <p14:creationId xmlns:p14="http://schemas.microsoft.com/office/powerpoint/2010/main" val="1479436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6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6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5" grpId="0"/>
      <p:bldP spid="1236996" grpId="0"/>
    </p:bld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sz="3600" dirty="0">
                <a:latin typeface="Arial" charset="0"/>
              </a:rPr>
              <a:t>Test Enhancement: Example</a:t>
            </a:r>
            <a:endParaRPr lang="en-US" sz="4800" dirty="0">
              <a:latin typeface="Arial" charset="0"/>
            </a:endParaRPr>
          </a:p>
        </p:txBody>
      </p:sp>
      <p:sp>
        <p:nvSpPr>
          <p:cNvPr id="1239043" name="Rectangle 3"/>
          <p:cNvSpPr>
            <a:spLocks noChangeArrowheads="1"/>
          </p:cNvSpPr>
          <p:nvPr/>
        </p:nvSpPr>
        <p:spPr bwMode="auto">
          <a:xfrm>
            <a:off x="344488" y="1412776"/>
            <a:ext cx="8858646"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For </a:t>
            </a:r>
            <a:r>
              <a:rPr lang="en-US" sz="2000" dirty="0">
                <a:solidFill>
                  <a:schemeClr val="hlink"/>
                </a:solidFill>
                <a:latin typeface="Times New Roman"/>
                <a:cs typeface="Times New Roman"/>
              </a:rPr>
              <a:t>sumProduct2</a:t>
            </a:r>
            <a:r>
              <a:rPr lang="en-US" sz="2000" dirty="0">
                <a:latin typeface="Times New Roman"/>
                <a:cs typeface="Times New Roman"/>
              </a:rPr>
              <a:t>, to make T adequate with respect to the path coverage criterion we need to add a test that covers p2. One test that does so is {&lt;x=3&gt;, y=1&gt;}.  Adding this test to T and denoting the expanded test set by T' we get:</a:t>
            </a:r>
          </a:p>
        </p:txBody>
      </p:sp>
      <p:sp>
        <p:nvSpPr>
          <p:cNvPr id="1239044" name="Rectangle 4"/>
          <p:cNvSpPr>
            <a:spLocks noChangeArrowheads="1"/>
          </p:cNvSpPr>
          <p:nvPr/>
        </p:nvSpPr>
        <p:spPr bwMode="auto">
          <a:xfrm>
            <a:off x="344488" y="3406750"/>
            <a:ext cx="647329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Times New Roman"/>
                <a:cs typeface="Times New Roman"/>
              </a:rPr>
              <a:t>T'={t1: &lt;x=3, y=4&gt;, t2:  &lt;x=3, y=1&gt;}</a:t>
            </a:r>
          </a:p>
        </p:txBody>
      </p:sp>
      <p:sp>
        <p:nvSpPr>
          <p:cNvPr id="1239045" name="Rectangle 5"/>
          <p:cNvSpPr>
            <a:spLocks noChangeArrowheads="1"/>
          </p:cNvSpPr>
          <p:nvPr/>
        </p:nvSpPr>
        <p:spPr bwMode="auto">
          <a:xfrm>
            <a:off x="272480" y="4437112"/>
            <a:ext cx="8858646"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3600"/>
              </a:lnSpc>
            </a:pPr>
            <a:r>
              <a:rPr lang="en-US" sz="2000" dirty="0">
                <a:latin typeface="Times New Roman"/>
                <a:cs typeface="Times New Roman"/>
              </a:rPr>
              <a:t>Executing </a:t>
            </a:r>
            <a:r>
              <a:rPr lang="en-US" sz="2000" dirty="0">
                <a:solidFill>
                  <a:schemeClr val="hlink"/>
                </a:solidFill>
                <a:latin typeface="Times New Roman"/>
                <a:cs typeface="Times New Roman"/>
              </a:rPr>
              <a:t>sum-product-2</a:t>
            </a:r>
            <a:r>
              <a:rPr lang="en-US" sz="2000" dirty="0">
                <a:latin typeface="Times New Roman"/>
                <a:cs typeface="Times New Roman"/>
              </a:rPr>
              <a:t> against the two tests in T</a:t>
            </a:r>
            <a:r>
              <a:rPr lang="ja-JP" altLang="en-US" sz="2000" dirty="0">
                <a:latin typeface="Times New Roman"/>
                <a:cs typeface="Times New Roman"/>
              </a:rPr>
              <a:t>’</a:t>
            </a:r>
            <a:r>
              <a:rPr lang="en-US" sz="2000" dirty="0">
                <a:latin typeface="Times New Roman"/>
                <a:cs typeface="Times New Roman"/>
              </a:rPr>
              <a:t> causes  paths p1 and p2 are traversed. </a:t>
            </a:r>
            <a:r>
              <a:rPr lang="en-US" sz="2000" dirty="0" smtClean="0">
                <a:latin typeface="Times New Roman"/>
                <a:cs typeface="Times New Roman"/>
              </a:rPr>
              <a:t>Thus, T</a:t>
            </a:r>
            <a:r>
              <a:rPr lang="en-US" sz="2000" dirty="0">
                <a:latin typeface="Times New Roman"/>
                <a:cs typeface="Times New Roman"/>
              </a:rPr>
              <a:t>' is adequate with respect to the path coverage criterion.</a:t>
            </a:r>
          </a:p>
        </p:txBody>
      </p:sp>
    </p:spTree>
    <p:extLst>
      <p:ext uri="{BB962C8B-B14F-4D97-AF65-F5344CB8AC3E}">
        <p14:creationId xmlns:p14="http://schemas.microsoft.com/office/powerpoint/2010/main" val="776735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43" grpId="0"/>
      <p:bldP spid="1239044" grpId="0"/>
      <p:bldP spid="1239045" grpId="0"/>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sz="3600" dirty="0">
                <a:latin typeface="Arial" charset="0"/>
              </a:rPr>
              <a:t>Test Enhancement: Procedure</a:t>
            </a:r>
            <a:endParaRPr lang="en-US" sz="4800" dirty="0">
              <a:latin typeface="Arial" charset="0"/>
            </a:endParaRPr>
          </a:p>
        </p:txBody>
      </p:sp>
      <p:pic>
        <p:nvPicPr>
          <p:cNvPr id="665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688" y="1052736"/>
            <a:ext cx="612589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85366823"/>
      </p:ext>
    </p:extLst>
  </p:cSld>
  <p:clrMapOvr>
    <a:masterClrMapping/>
  </p:clrMapOvr>
  <p:timing>
    <p:tnLst>
      <p:par>
        <p:cTn xmlns:p14="http://schemas.microsoft.com/office/powerpoint/2010/mai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z="3600">
                <a:latin typeface="Arial" charset="0"/>
              </a:rPr>
              <a:t>Test Enhancement: Example</a:t>
            </a:r>
            <a:endParaRPr lang="en-US" sz="4800">
              <a:latin typeface="Arial" charset="0"/>
            </a:endParaRPr>
          </a:p>
        </p:txBody>
      </p:sp>
      <p:sp>
        <p:nvSpPr>
          <p:cNvPr id="68612" name="Text Box 4"/>
          <p:cNvSpPr txBox="1">
            <a:spLocks noChangeArrowheads="1"/>
          </p:cNvSpPr>
          <p:nvPr/>
        </p:nvSpPr>
        <p:spPr bwMode="auto">
          <a:xfrm>
            <a:off x="4347634" y="2132013"/>
            <a:ext cx="497191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 program  intended to compute </a:t>
            </a:r>
            <a:r>
              <a:rPr lang="en-US" dirty="0" err="1">
                <a:latin typeface="Times New Roman" charset="0"/>
              </a:rPr>
              <a:t>x</a:t>
            </a:r>
            <a:r>
              <a:rPr lang="en-US" baseline="30000" dirty="0" err="1">
                <a:latin typeface="Times New Roman" charset="0"/>
              </a:rPr>
              <a:t>y</a:t>
            </a:r>
            <a:r>
              <a:rPr lang="en-US" dirty="0">
                <a:latin typeface="Times New Roman" charset="0"/>
              </a:rPr>
              <a:t> given integers x and y. For y&lt;0 the program skips the computation and outputs a suitable error message.</a:t>
            </a:r>
            <a:endParaRPr lang="en-US" dirty="0"/>
          </a:p>
        </p:txBody>
      </p:sp>
      <p:grpSp>
        <p:nvGrpSpPr>
          <p:cNvPr id="68613" name="Group 7"/>
          <p:cNvGrpSpPr>
            <a:grpSpLocks/>
          </p:cNvGrpSpPr>
          <p:nvPr/>
        </p:nvGrpSpPr>
        <p:grpSpPr bwMode="auto">
          <a:xfrm>
            <a:off x="275167" y="2122488"/>
            <a:ext cx="5735506" cy="4030662"/>
            <a:chOff x="160" y="1337"/>
            <a:chExt cx="3335" cy="2539"/>
          </a:xfrm>
        </p:grpSpPr>
        <p:pic>
          <p:nvPicPr>
            <p:cNvPr id="686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 y="1337"/>
              <a:ext cx="1792"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86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 y="3196"/>
              <a:ext cx="32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13725318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body" idx="4294967295"/>
          </p:nvPr>
        </p:nvSpPr>
        <p:spPr>
          <a:xfrm>
            <a:off x="0" y="2914650"/>
            <a:ext cx="6275388"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1.13 Types </a:t>
            </a:r>
            <a:r>
              <a:rPr lang="en-US" dirty="0">
                <a:solidFill>
                  <a:schemeClr val="folHlink"/>
                </a:solidFill>
                <a:latin typeface="Century Gothic" charset="0"/>
                <a:ea typeface="Osaka" charset="0"/>
                <a:cs typeface="Osaka" charset="0"/>
              </a:rPr>
              <a:t>of </a:t>
            </a:r>
            <a:r>
              <a:rPr lang="en-US" dirty="0" smtClean="0">
                <a:solidFill>
                  <a:schemeClr val="folHlink"/>
                </a:solidFill>
                <a:latin typeface="Century Gothic" charset="0"/>
                <a:ea typeface="Osaka" charset="0"/>
                <a:cs typeface="Osaka" charset="0"/>
              </a:rPr>
              <a:t>software </a:t>
            </a:r>
            <a:r>
              <a:rPr lang="en-US" dirty="0">
                <a:solidFill>
                  <a:schemeClr val="folHlink"/>
                </a:solidFill>
                <a:latin typeface="Century Gothic" charset="0"/>
                <a:ea typeface="Osaka" charset="0"/>
                <a:cs typeface="Osaka" charset="0"/>
              </a:rPr>
              <a:t>testing</a:t>
            </a:r>
          </a:p>
        </p:txBody>
      </p:sp>
    </p:spTree>
    <p:extLst>
      <p:ext uri="{BB962C8B-B14F-4D97-AF65-F5344CB8AC3E}">
        <p14:creationId xmlns:p14="http://schemas.microsoft.com/office/powerpoint/2010/main" val="3376201916"/>
      </p:ext>
    </p:extLst>
  </p:cSld>
  <p:clrMapOvr>
    <a:masterClrMapping/>
  </p:clrMapOvr>
  <p:timing>
    <p:tnLst>
      <p:par>
        <p:cTn xmlns:p14="http://schemas.microsoft.com/office/powerpoint/2010/mai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sz="3600">
                <a:latin typeface="Arial" charset="0"/>
              </a:rPr>
              <a:t>Test Enhancement: Example (contd.)</a:t>
            </a:r>
            <a:endParaRPr lang="en-US" sz="4800">
              <a:latin typeface="Arial" charset="0"/>
            </a:endParaRPr>
          </a:p>
        </p:txBody>
      </p:sp>
      <p:sp>
        <p:nvSpPr>
          <p:cNvPr id="1245187" name="Text Box 3"/>
          <p:cNvSpPr txBox="1">
            <a:spLocks noChangeArrowheads="1"/>
          </p:cNvSpPr>
          <p:nvPr/>
        </p:nvSpPr>
        <p:spPr bwMode="auto">
          <a:xfrm>
            <a:off x="776536" y="1340768"/>
            <a:ext cx="807270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test </a:t>
            </a:r>
            <a:r>
              <a:rPr lang="en-US" dirty="0">
                <a:solidFill>
                  <a:srgbClr val="FF0000"/>
                </a:solidFill>
                <a:latin typeface="Times New Roman" charset="0"/>
              </a:rPr>
              <a:t>T</a:t>
            </a:r>
            <a:r>
              <a:rPr lang="en-US" dirty="0">
                <a:latin typeface="Times New Roman" charset="0"/>
              </a:rPr>
              <a:t> is considered adequate if  it tests  the exponentiation program for at least one zero and one non-zero value of   each of the two inputs x and y.</a:t>
            </a:r>
          </a:p>
        </p:txBody>
      </p:sp>
      <p:sp>
        <p:nvSpPr>
          <p:cNvPr id="1245191" name="Text Box 7"/>
          <p:cNvSpPr txBox="1">
            <a:spLocks noChangeArrowheads="1"/>
          </p:cNvSpPr>
          <p:nvPr/>
        </p:nvSpPr>
        <p:spPr bwMode="auto">
          <a:xfrm>
            <a:off x="770467" y="3207073"/>
            <a:ext cx="8512969" cy="256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coverage domain for </a:t>
            </a:r>
            <a:r>
              <a:rPr lang="en-US" dirty="0">
                <a:solidFill>
                  <a:srgbClr val="FF0000"/>
                </a:solidFill>
                <a:latin typeface="Times New Roman" charset="0"/>
              </a:rPr>
              <a:t>C</a:t>
            </a:r>
            <a:r>
              <a:rPr lang="en-US" dirty="0">
                <a:latin typeface="Times New Roman" charset="0"/>
              </a:rPr>
              <a:t> can be determined using </a:t>
            </a:r>
            <a:r>
              <a:rPr lang="en-US" dirty="0">
                <a:solidFill>
                  <a:srgbClr val="FF0000"/>
                </a:solidFill>
                <a:latin typeface="Times New Roman" charset="0"/>
              </a:rPr>
              <a:t>C</a:t>
            </a:r>
            <a:r>
              <a:rPr lang="en-US" dirty="0">
                <a:latin typeface="Times New Roman" charset="0"/>
              </a:rPr>
              <a:t> alone and without any inspection of  the program  For </a:t>
            </a:r>
            <a:r>
              <a:rPr lang="en-US" dirty="0">
                <a:solidFill>
                  <a:srgbClr val="FF0000"/>
                </a:solidFill>
                <a:latin typeface="Times New Roman" charset="0"/>
              </a:rPr>
              <a:t>C</a:t>
            </a:r>
            <a:r>
              <a:rPr lang="en-US" dirty="0">
                <a:latin typeface="Times New Roman" charset="0"/>
              </a:rPr>
              <a:t> we get </a:t>
            </a:r>
            <a:r>
              <a:rPr lang="en-US" dirty="0" err="1">
                <a:latin typeface="Times New Roman" charset="0"/>
              </a:rPr>
              <a:t>Ce</a:t>
            </a:r>
            <a:r>
              <a:rPr lang="en-US" dirty="0">
                <a:latin typeface="Times New Roman" charset="0"/>
              </a:rPr>
              <a:t>={x=0, y=0}, x</a:t>
            </a:r>
            <a:r>
              <a:rPr lang="en-US" dirty="0">
                <a:latin typeface="Times New Roman" charset="0"/>
                <a:sym typeface="Symbol" charset="0"/>
              </a:rPr>
              <a:t></a:t>
            </a:r>
            <a:r>
              <a:rPr lang="en-US" dirty="0">
                <a:latin typeface="Times New Roman" charset="0"/>
              </a:rPr>
              <a:t>0, y</a:t>
            </a:r>
            <a:r>
              <a:rPr lang="en-US" dirty="0">
                <a:latin typeface="Times New Roman" charset="0"/>
                <a:sym typeface="Symbol" charset="0"/>
              </a:rPr>
              <a:t></a:t>
            </a:r>
            <a:r>
              <a:rPr lang="en-US" dirty="0">
                <a:latin typeface="Times New Roman" charset="0"/>
              </a:rPr>
              <a:t> 0. Again, one can derive an adequate  test set for  the program by an examination of </a:t>
            </a:r>
            <a:r>
              <a:rPr lang="en-US" dirty="0" err="1">
                <a:latin typeface="Times New Roman" charset="0"/>
              </a:rPr>
              <a:t>Ce</a:t>
            </a:r>
            <a:r>
              <a:rPr lang="en-US" dirty="0">
                <a:latin typeface="Times New Roman" charset="0"/>
              </a:rPr>
              <a:t>. One such test set </a:t>
            </a:r>
            <a:r>
              <a:rPr lang="en-US" dirty="0" smtClean="0">
                <a:latin typeface="Times New Roman" charset="0"/>
              </a:rPr>
              <a:t>is</a:t>
            </a:r>
            <a:endParaRPr lang="en-US" dirty="0">
              <a:latin typeface="Times New Roman" charset="0"/>
            </a:endParaRPr>
          </a:p>
          <a:p>
            <a:pPr>
              <a:lnSpc>
                <a:spcPts val="3600"/>
              </a:lnSpc>
            </a:pPr>
            <a:r>
              <a:rPr lang="en-US" dirty="0" smtClean="0">
                <a:latin typeface="Times New Roman" charset="0"/>
              </a:rPr>
              <a:t>	</a:t>
            </a:r>
            <a:r>
              <a:rPr lang="en-US" dirty="0" smtClean="0">
                <a:solidFill>
                  <a:srgbClr val="FF0000"/>
                </a:solidFill>
                <a:latin typeface="Times New Roman" charset="0"/>
              </a:rPr>
              <a:t>T</a:t>
            </a:r>
            <a:r>
              <a:rPr lang="en-US" dirty="0">
                <a:latin typeface="Times New Roman" charset="0"/>
              </a:rPr>
              <a:t>={t1: &lt;x=0, y=1&gt;,  t2: &lt;x=1, y=0&gt;}.</a:t>
            </a:r>
          </a:p>
        </p:txBody>
      </p:sp>
    </p:spTree>
    <p:extLst>
      <p:ext uri="{BB962C8B-B14F-4D97-AF65-F5344CB8AC3E}">
        <p14:creationId xmlns:p14="http://schemas.microsoft.com/office/powerpoint/2010/main" val="794345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5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5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7" grpId="0"/>
      <p:bldP spid="1245191" grpId="0"/>
    </p:bld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sz="2800">
                <a:latin typeface="Arial" charset="0"/>
              </a:rPr>
              <a:t>Test Enhancement: Example: Path coverage</a:t>
            </a:r>
            <a:endParaRPr lang="en-US" sz="4800">
              <a:latin typeface="Arial" charset="0"/>
            </a:endParaRPr>
          </a:p>
        </p:txBody>
      </p:sp>
      <p:sp>
        <p:nvSpPr>
          <p:cNvPr id="1247235" name="Text Box 3"/>
          <p:cNvSpPr txBox="1">
            <a:spLocks noChangeArrowheads="1"/>
          </p:cNvSpPr>
          <p:nvPr/>
        </p:nvSpPr>
        <p:spPr bwMode="auto">
          <a:xfrm>
            <a:off x="704528" y="1772816"/>
            <a:ext cx="865915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Criterion </a:t>
            </a:r>
            <a:r>
              <a:rPr lang="en-US" dirty="0">
                <a:solidFill>
                  <a:srgbClr val="FF0000"/>
                </a:solidFill>
                <a:latin typeface="Times New Roman" charset="0"/>
              </a:rPr>
              <a:t>C</a:t>
            </a:r>
            <a:r>
              <a:rPr lang="en-US" dirty="0">
                <a:latin typeface="Times New Roman" charset="0"/>
              </a:rPr>
              <a:t> of the previous example is a </a:t>
            </a:r>
            <a:r>
              <a:rPr lang="en-US" dirty="0">
                <a:solidFill>
                  <a:schemeClr val="hlink"/>
                </a:solidFill>
                <a:latin typeface="Times New Roman" charset="0"/>
              </a:rPr>
              <a:t>black-box </a:t>
            </a:r>
            <a:r>
              <a:rPr lang="en-US" dirty="0">
                <a:latin typeface="Times New Roman" charset="0"/>
              </a:rPr>
              <a:t>coverage criterion as it does not require an examination of the program under test for the measurement of adequacy</a:t>
            </a:r>
          </a:p>
        </p:txBody>
      </p:sp>
      <p:sp>
        <p:nvSpPr>
          <p:cNvPr id="1247236" name="Text Box 4"/>
          <p:cNvSpPr txBox="1">
            <a:spLocks noChangeArrowheads="1"/>
          </p:cNvSpPr>
          <p:nvPr/>
        </p:nvSpPr>
        <p:spPr bwMode="auto">
          <a:xfrm>
            <a:off x="710597" y="3524076"/>
            <a:ext cx="851296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us now consider the path coverage criterion defined in in an earlier example.  An examination of   the exponentiation program reveals that it has an indeterminate number of paths due to the while loop. The number of paths depends on the value of </a:t>
            </a:r>
            <a:r>
              <a:rPr lang="en-US" dirty="0">
                <a:solidFill>
                  <a:srgbClr val="FF0000"/>
                </a:solidFill>
                <a:latin typeface="Times New Roman" charset="0"/>
              </a:rPr>
              <a:t>y</a:t>
            </a:r>
            <a:r>
              <a:rPr lang="en-US" dirty="0">
                <a:latin typeface="Times New Roman" charset="0"/>
              </a:rPr>
              <a:t> and hence that of  count. </a:t>
            </a:r>
          </a:p>
        </p:txBody>
      </p:sp>
    </p:spTree>
    <p:extLst>
      <p:ext uri="{BB962C8B-B14F-4D97-AF65-F5344CB8AC3E}">
        <p14:creationId xmlns:p14="http://schemas.microsoft.com/office/powerpoint/2010/main" val="717101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7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5" grpId="0"/>
      <p:bldP spid="1247236" grpId="0"/>
    </p:bld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z="2800" dirty="0">
                <a:latin typeface="Arial" charset="0"/>
              </a:rPr>
              <a:t>Example: Path coverage (contd.)</a:t>
            </a:r>
            <a:endParaRPr lang="en-US" sz="4800" dirty="0">
              <a:latin typeface="Arial" charset="0"/>
            </a:endParaRPr>
          </a:p>
        </p:txBody>
      </p:sp>
      <p:sp>
        <p:nvSpPr>
          <p:cNvPr id="1249283" name="Text Box 3"/>
          <p:cNvSpPr txBox="1">
            <a:spLocks noChangeArrowheads="1"/>
          </p:cNvSpPr>
          <p:nvPr/>
        </p:nvSpPr>
        <p:spPr bwMode="auto">
          <a:xfrm>
            <a:off x="776536" y="1700808"/>
            <a:ext cx="865915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that y is any non-negative integer, the number of paths can be arbitrarily large. This simple analysis of paths in  </a:t>
            </a:r>
            <a:r>
              <a:rPr lang="en-US" dirty="0">
                <a:solidFill>
                  <a:schemeClr val="hlink"/>
                </a:solidFill>
                <a:latin typeface="Times New Roman" charset="0"/>
              </a:rPr>
              <a:t>exponentiation</a:t>
            </a:r>
            <a:r>
              <a:rPr lang="en-US" dirty="0">
                <a:latin typeface="Times New Roman" charset="0"/>
              </a:rPr>
              <a:t> reveals that for the path coverage criterion we cannot determine the coverage domain. </a:t>
            </a:r>
          </a:p>
        </p:txBody>
      </p:sp>
      <p:sp>
        <p:nvSpPr>
          <p:cNvPr id="1249284" name="Text Box 4"/>
          <p:cNvSpPr txBox="1">
            <a:spLocks noChangeArrowheads="1"/>
          </p:cNvSpPr>
          <p:nvPr/>
        </p:nvSpPr>
        <p:spPr bwMode="auto">
          <a:xfrm>
            <a:off x="751550" y="3821114"/>
            <a:ext cx="851296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usual approach in such cases is to simplify </a:t>
            </a:r>
            <a:r>
              <a:rPr lang="en-US" dirty="0">
                <a:solidFill>
                  <a:srgbClr val="FF0000"/>
                </a:solidFill>
                <a:latin typeface="Times New Roman" charset="0"/>
              </a:rPr>
              <a:t>C</a:t>
            </a:r>
            <a:r>
              <a:rPr lang="en-US" dirty="0">
                <a:latin typeface="Times New Roman" charset="0"/>
              </a:rPr>
              <a:t> and reformulate it as follows: </a:t>
            </a:r>
            <a:r>
              <a:rPr lang="en-US" i="1" dirty="0">
                <a:latin typeface="Times New Roman" charset="0"/>
              </a:rPr>
              <a:t>A test  </a:t>
            </a:r>
            <a:r>
              <a:rPr lang="en-US" i="1" dirty="0">
                <a:solidFill>
                  <a:srgbClr val="FF0000"/>
                </a:solidFill>
                <a:latin typeface="Times New Roman" charset="0"/>
              </a:rPr>
              <a:t>T</a:t>
            </a:r>
            <a:r>
              <a:rPr lang="en-US" i="1" dirty="0">
                <a:latin typeface="Times New Roman" charset="0"/>
              </a:rPr>
              <a:t> is considered adequate if  it tests all paths. In case the program contains a loop, then it is adequate to traverse the loop body zero times and once. </a:t>
            </a:r>
          </a:p>
        </p:txBody>
      </p:sp>
    </p:spTree>
    <p:extLst>
      <p:ext uri="{BB962C8B-B14F-4D97-AF65-F5344CB8AC3E}">
        <p14:creationId xmlns:p14="http://schemas.microsoft.com/office/powerpoint/2010/main" val="268770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3" grpId="0"/>
      <p:bldP spid="1249284" grpId="0"/>
    </p:bld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sz="2800">
                <a:latin typeface="Arial" charset="0"/>
              </a:rPr>
              <a:t>Example: Path coverage (contd.)</a:t>
            </a:r>
            <a:endParaRPr lang="en-US" sz="4800">
              <a:latin typeface="Arial" charset="0"/>
            </a:endParaRPr>
          </a:p>
        </p:txBody>
      </p:sp>
      <p:sp>
        <p:nvSpPr>
          <p:cNvPr id="76804" name="Text Box 3"/>
          <p:cNvSpPr txBox="1">
            <a:spLocks noChangeArrowheads="1"/>
          </p:cNvSpPr>
          <p:nvPr/>
        </p:nvSpPr>
        <p:spPr bwMode="auto">
          <a:xfrm>
            <a:off x="3998516" y="2074863"/>
            <a:ext cx="552225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modified path coverage criterion leads to  </a:t>
            </a:r>
            <a:r>
              <a:rPr lang="en-US" dirty="0" err="1" smtClean="0">
                <a:latin typeface="Times New Roman" charset="0"/>
              </a:rPr>
              <a:t>C‘</a:t>
            </a:r>
            <a:r>
              <a:rPr lang="en-US" baseline="-25000" dirty="0" err="1" smtClean="0">
                <a:latin typeface="Times New Roman" charset="0"/>
              </a:rPr>
              <a:t>e</a:t>
            </a:r>
            <a:r>
              <a:rPr lang="en-US" dirty="0">
                <a:latin typeface="Times New Roman" charset="0"/>
              </a:rPr>
              <a:t>={p1, p2, p3}. The elements of </a:t>
            </a:r>
            <a:r>
              <a:rPr lang="en-US" dirty="0" err="1" smtClean="0">
                <a:latin typeface="Times New Roman" charset="0"/>
              </a:rPr>
              <a:t>C</a:t>
            </a:r>
            <a:r>
              <a:rPr lang="en-US" baseline="-25000" dirty="0" err="1" smtClean="0">
                <a:latin typeface="Times New Roman" charset="0"/>
              </a:rPr>
              <a:t>e</a:t>
            </a:r>
            <a:r>
              <a:rPr lang="ja-JP" altLang="en-US" dirty="0" smtClean="0">
                <a:latin typeface="Times New Roman" charset="0"/>
              </a:rPr>
              <a:t>’</a:t>
            </a:r>
            <a:r>
              <a:rPr lang="en-US" dirty="0" smtClean="0">
                <a:latin typeface="Times New Roman" charset="0"/>
              </a:rPr>
              <a:t> </a:t>
            </a:r>
            <a:r>
              <a:rPr lang="en-US" dirty="0">
                <a:latin typeface="Times New Roman" charset="0"/>
              </a:rPr>
              <a:t>are enumerated below with respect to flow graph for the exponentiation program.</a:t>
            </a:r>
          </a:p>
        </p:txBody>
      </p:sp>
      <p:pic>
        <p:nvPicPr>
          <p:cNvPr id="768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2" y="1108075"/>
            <a:ext cx="316441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76806" name="Group 10"/>
          <p:cNvGrpSpPr>
            <a:grpSpLocks/>
          </p:cNvGrpSpPr>
          <p:nvPr/>
        </p:nvGrpSpPr>
        <p:grpSpPr bwMode="auto">
          <a:xfrm>
            <a:off x="3998516" y="4351339"/>
            <a:ext cx="4870450" cy="1177925"/>
            <a:chOff x="2325" y="2879"/>
            <a:chExt cx="2894" cy="604"/>
          </a:xfrm>
        </p:grpSpPr>
        <p:pic>
          <p:nvPicPr>
            <p:cNvPr id="768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 y="2879"/>
              <a:ext cx="213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680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 y="3089"/>
              <a:ext cx="287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680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 y="3291"/>
              <a:ext cx="16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710853971"/>
      </p:ext>
    </p:extLst>
  </p:cSld>
  <p:clrMapOvr>
    <a:masterClrMapping/>
  </p:clrMapOvr>
  <p:timing>
    <p:tnLst>
      <p:par>
        <p:cTn xmlns:p14="http://schemas.microsoft.com/office/powerpoint/2010/mai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sz="2800">
                <a:latin typeface="Arial" charset="0"/>
              </a:rPr>
              <a:t>Example: Path coverage (contd.)</a:t>
            </a:r>
            <a:endParaRPr lang="en-US" sz="4800">
              <a:latin typeface="Arial" charset="0"/>
            </a:endParaRPr>
          </a:p>
        </p:txBody>
      </p:sp>
      <p:sp>
        <p:nvSpPr>
          <p:cNvPr id="78852" name="Text Box 3"/>
          <p:cNvSpPr txBox="1">
            <a:spLocks noChangeArrowheads="1"/>
          </p:cNvSpPr>
          <p:nvPr/>
        </p:nvSpPr>
        <p:spPr bwMode="auto">
          <a:xfrm>
            <a:off x="3944888" y="1628800"/>
            <a:ext cx="552225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measure the adequacy of </a:t>
            </a:r>
            <a:r>
              <a:rPr lang="en-US" dirty="0">
                <a:solidFill>
                  <a:srgbClr val="FF0000"/>
                </a:solidFill>
                <a:latin typeface="Times New Roman" charset="0"/>
              </a:rPr>
              <a:t>T</a:t>
            </a:r>
            <a:r>
              <a:rPr lang="en-US" dirty="0">
                <a:latin typeface="Times New Roman" charset="0"/>
              </a:rPr>
              <a:t> with respect to C'. As  </a:t>
            </a:r>
            <a:r>
              <a:rPr lang="en-US" dirty="0">
                <a:solidFill>
                  <a:srgbClr val="FF0000"/>
                </a:solidFill>
                <a:latin typeface="Times New Roman" charset="0"/>
              </a:rPr>
              <a:t>T</a:t>
            </a:r>
            <a:r>
              <a:rPr lang="en-US" dirty="0">
                <a:latin typeface="Times New Roman" charset="0"/>
              </a:rPr>
              <a:t> does not contain any test with y&lt;0,  p3 remains uncovered.   </a:t>
            </a:r>
            <a:r>
              <a:rPr lang="en-US" dirty="0" smtClean="0">
                <a:latin typeface="Times New Roman" charset="0"/>
              </a:rPr>
              <a:t>Thus, the </a:t>
            </a:r>
            <a:r>
              <a:rPr lang="en-US" dirty="0">
                <a:latin typeface="Times New Roman" charset="0"/>
              </a:rPr>
              <a:t>coverage of </a:t>
            </a:r>
            <a:r>
              <a:rPr lang="en-US" dirty="0">
                <a:solidFill>
                  <a:srgbClr val="FF0000"/>
                </a:solidFill>
                <a:latin typeface="Times New Roman" charset="0"/>
              </a:rPr>
              <a:t>T</a:t>
            </a:r>
            <a:r>
              <a:rPr lang="en-US" dirty="0">
                <a:latin typeface="Times New Roman" charset="0"/>
              </a:rPr>
              <a:t> with respect to C' is 2/3=0.66.</a:t>
            </a:r>
          </a:p>
        </p:txBody>
      </p:sp>
      <p:pic>
        <p:nvPicPr>
          <p:cNvPr id="788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2" y="1108075"/>
            <a:ext cx="316441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78854" name="Group 5"/>
          <p:cNvGrpSpPr>
            <a:grpSpLocks/>
          </p:cNvGrpSpPr>
          <p:nvPr/>
        </p:nvGrpSpPr>
        <p:grpSpPr bwMode="auto">
          <a:xfrm>
            <a:off x="3998516" y="4351339"/>
            <a:ext cx="4870450" cy="1177925"/>
            <a:chOff x="2325" y="2879"/>
            <a:chExt cx="2894" cy="604"/>
          </a:xfrm>
        </p:grpSpPr>
        <p:pic>
          <p:nvPicPr>
            <p:cNvPr id="788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 y="2879"/>
              <a:ext cx="213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885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 y="3089"/>
              <a:ext cx="287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885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 y="3291"/>
              <a:ext cx="16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3810646497"/>
      </p:ext>
    </p:extLst>
  </p:cSld>
  <p:clrMapOvr>
    <a:masterClrMapping/>
  </p:clrMapOvr>
  <p:timing>
    <p:tnLst>
      <p:par>
        <p:cTn xmlns:p14="http://schemas.microsoft.com/office/powerpoint/2010/mai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sz="2800">
                <a:latin typeface="Arial" charset="0"/>
              </a:rPr>
              <a:t>Example: Path coverage (contd.)</a:t>
            </a:r>
            <a:endParaRPr lang="en-US" sz="4800">
              <a:latin typeface="Arial" charset="0"/>
            </a:endParaRPr>
          </a:p>
        </p:txBody>
      </p:sp>
      <p:sp>
        <p:nvSpPr>
          <p:cNvPr id="80900" name="Text Box 3"/>
          <p:cNvSpPr txBox="1">
            <a:spLocks noChangeArrowheads="1"/>
          </p:cNvSpPr>
          <p:nvPr/>
        </p:nvSpPr>
        <p:spPr bwMode="auto">
          <a:xfrm>
            <a:off x="3296816" y="1484784"/>
            <a:ext cx="6327113" cy="29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Any  test case with y&lt;0 will cause p3 to be traversed.  Let us use </a:t>
            </a:r>
            <a:r>
              <a:rPr lang="en-US" dirty="0">
                <a:solidFill>
                  <a:srgbClr val="FF0000"/>
                </a:solidFill>
                <a:latin typeface="Times New Roman" charset="0"/>
              </a:rPr>
              <a:t>t</a:t>
            </a:r>
            <a:r>
              <a:rPr lang="en-US" dirty="0">
                <a:latin typeface="Times New Roman" charset="0"/>
              </a:rPr>
              <a:t>:&lt;x=5, y=-1&gt;.  Test</a:t>
            </a:r>
            <a:r>
              <a:rPr lang="en-US" dirty="0">
                <a:solidFill>
                  <a:srgbClr val="FF0000"/>
                </a:solidFill>
                <a:latin typeface="Times New Roman" charset="0"/>
              </a:rPr>
              <a:t> t </a:t>
            </a:r>
            <a:r>
              <a:rPr lang="en-US" dirty="0">
                <a:latin typeface="Times New Roman" charset="0"/>
              </a:rPr>
              <a:t>covers  path p3 and   P behaves correctly. We  add  </a:t>
            </a:r>
            <a:r>
              <a:rPr lang="en-US" dirty="0">
                <a:solidFill>
                  <a:srgbClr val="FF0000"/>
                </a:solidFill>
                <a:latin typeface="Times New Roman" charset="0"/>
              </a:rPr>
              <a:t>t</a:t>
            </a:r>
            <a:r>
              <a:rPr lang="en-US" dirty="0">
                <a:latin typeface="Times New Roman" charset="0"/>
              </a:rPr>
              <a:t> to </a:t>
            </a:r>
            <a:r>
              <a:rPr lang="en-US" dirty="0">
                <a:solidFill>
                  <a:srgbClr val="FF0000"/>
                </a:solidFill>
                <a:latin typeface="Times New Roman" charset="0"/>
              </a:rPr>
              <a:t>T</a:t>
            </a:r>
            <a:r>
              <a:rPr lang="en-US" dirty="0">
                <a:latin typeface="Times New Roman" charset="0"/>
              </a:rPr>
              <a:t>. The loop in the enhancement  terminates as we have covered all feasible elements of </a:t>
            </a:r>
            <a:r>
              <a:rPr lang="en-US" dirty="0" err="1" smtClean="0">
                <a:latin typeface="Times New Roman" charset="0"/>
              </a:rPr>
              <a:t>C</a:t>
            </a:r>
            <a:r>
              <a:rPr lang="en-US" baseline="-25000" dirty="0" err="1" smtClean="0">
                <a:latin typeface="Times New Roman" charset="0"/>
              </a:rPr>
              <a:t>e</a:t>
            </a:r>
            <a:r>
              <a:rPr lang="en-US" dirty="0" smtClean="0">
                <a:latin typeface="Times New Roman" charset="0"/>
              </a:rPr>
              <a:t>’. </a:t>
            </a:r>
            <a:r>
              <a:rPr lang="en-US" dirty="0">
                <a:latin typeface="Times New Roman" charset="0"/>
              </a:rPr>
              <a:t>The enhanced test set is</a:t>
            </a:r>
            <a:r>
              <a:rPr lang="en-US" dirty="0" smtClean="0">
                <a:latin typeface="Times New Roman" charset="0"/>
              </a:rPr>
              <a:t>:</a:t>
            </a:r>
            <a:endParaRPr lang="en-US" dirty="0">
              <a:latin typeface="Times New Roman" charset="0"/>
            </a:endParaRPr>
          </a:p>
          <a:p>
            <a:pPr>
              <a:lnSpc>
                <a:spcPts val="3600"/>
              </a:lnSpc>
            </a:pPr>
            <a:r>
              <a:rPr lang="en-US" dirty="0" smtClean="0">
                <a:latin typeface="Times New Roman" charset="0"/>
              </a:rPr>
              <a:t>	</a:t>
            </a:r>
            <a:r>
              <a:rPr lang="en-US" dirty="0" smtClean="0">
                <a:solidFill>
                  <a:srgbClr val="FF0000"/>
                </a:solidFill>
                <a:latin typeface="Times New Roman" charset="0"/>
              </a:rPr>
              <a:t>T</a:t>
            </a:r>
            <a:r>
              <a:rPr lang="en-US" dirty="0">
                <a:latin typeface="Times New Roman" charset="0"/>
              </a:rPr>
              <a:t>={&lt;x=0, y=1&gt;, &lt;x=1, y=0&gt;, &lt;x=5, </a:t>
            </a:r>
            <a:r>
              <a:rPr lang="en-US" dirty="0" smtClean="0">
                <a:latin typeface="Times New Roman" charset="0"/>
              </a:rPr>
              <a:t>y</a:t>
            </a:r>
            <a:r>
              <a:rPr lang="en-US" dirty="0">
                <a:latin typeface="Times New Roman" charset="0"/>
              </a:rPr>
              <a:t>=-1&gt;}</a:t>
            </a:r>
          </a:p>
        </p:txBody>
      </p:sp>
      <p:pic>
        <p:nvPicPr>
          <p:cNvPr id="809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4" y="1177925"/>
            <a:ext cx="316441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41029223"/>
      </p:ext>
    </p:extLst>
  </p:cSld>
  <p:clrMapOvr>
    <a:masterClrMapping/>
  </p:clrMapOvr>
  <p:timing>
    <p:tnLst>
      <p:par>
        <p:cTn xmlns:p14="http://schemas.microsoft.com/office/powerpoint/2010/mai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4294967295"/>
          </p:nvPr>
        </p:nvSpPr>
        <p:spPr>
          <a:xfrm>
            <a:off x="171626" y="2914650"/>
            <a:ext cx="685165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7.1.4 Infeasibility and test adequacy</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505361722"/>
      </p:ext>
    </p:extLst>
  </p:cSld>
  <p:clrMapOvr>
    <a:masterClrMapping/>
  </p:clrMapOvr>
  <p:timing>
    <p:tnLst>
      <p:par>
        <p:cTn xmlns:p14="http://schemas.microsoft.com/office/powerpoint/2010/mai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sz="2800" dirty="0" smtClean="0">
                <a:latin typeface="Arial" charset="0"/>
              </a:rPr>
              <a:t>Infeasibility</a:t>
            </a:r>
            <a:endParaRPr lang="en-US" sz="4800" dirty="0">
              <a:latin typeface="Arial" charset="0"/>
            </a:endParaRPr>
          </a:p>
        </p:txBody>
      </p:sp>
      <p:sp>
        <p:nvSpPr>
          <p:cNvPr id="82948" name="Text Box 3"/>
          <p:cNvSpPr txBox="1">
            <a:spLocks noChangeArrowheads="1"/>
          </p:cNvSpPr>
          <p:nvPr/>
        </p:nvSpPr>
        <p:spPr bwMode="auto">
          <a:xfrm>
            <a:off x="419630" y="1806897"/>
            <a:ext cx="865743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element of the coverage domain is </a:t>
            </a:r>
            <a:r>
              <a:rPr lang="en-US" dirty="0">
                <a:solidFill>
                  <a:schemeClr val="hlink"/>
                </a:solidFill>
                <a:latin typeface="Times New Roman" charset="0"/>
              </a:rPr>
              <a:t>infeasible</a:t>
            </a:r>
            <a:r>
              <a:rPr lang="en-US" dirty="0">
                <a:latin typeface="Times New Roman" charset="0"/>
              </a:rPr>
              <a:t> if it cannot be covered by any test in the input domain of the program under test. </a:t>
            </a:r>
          </a:p>
        </p:txBody>
      </p:sp>
      <p:sp>
        <p:nvSpPr>
          <p:cNvPr id="82949" name="Text Box 5"/>
          <p:cNvSpPr txBox="1">
            <a:spLocks noChangeArrowheads="1"/>
          </p:cNvSpPr>
          <p:nvPr/>
        </p:nvSpPr>
        <p:spPr bwMode="auto">
          <a:xfrm>
            <a:off x="419630" y="3381697"/>
            <a:ext cx="865743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does not exist an algorithm that would analyze a given program and determine if a given element in the coverage domain is infeasible or not. </a:t>
            </a:r>
            <a:r>
              <a:rPr lang="en-US" dirty="0" smtClean="0">
                <a:latin typeface="Times New Roman" charset="0"/>
              </a:rPr>
              <a:t>Thus, </a:t>
            </a:r>
            <a:r>
              <a:rPr lang="en-US" dirty="0">
                <a:latin typeface="Times New Roman" charset="0"/>
              </a:rPr>
              <a:t>it is usually the tester who determines whether or not an element of the coverage domain is infeasible.</a:t>
            </a:r>
          </a:p>
        </p:txBody>
      </p:sp>
    </p:spTree>
    <p:extLst>
      <p:ext uri="{BB962C8B-B14F-4D97-AF65-F5344CB8AC3E}">
        <p14:creationId xmlns:p14="http://schemas.microsoft.com/office/powerpoint/2010/main" val="2601129923"/>
      </p:ext>
    </p:extLst>
  </p:cSld>
  <p:clrMapOvr>
    <a:masterClrMapping/>
  </p:clrMapOvr>
  <p:timing>
    <p:tnLst>
      <p:par>
        <p:cTn xmlns:p14="http://schemas.microsoft.com/office/powerpoint/2010/mai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sz="2800" dirty="0">
                <a:latin typeface="Arial" charset="0"/>
              </a:rPr>
              <a:t>Demonstrating feasibility</a:t>
            </a:r>
            <a:endParaRPr lang="en-US" sz="4800" dirty="0">
              <a:latin typeface="Arial" charset="0"/>
            </a:endParaRPr>
          </a:p>
        </p:txBody>
      </p:sp>
      <p:sp>
        <p:nvSpPr>
          <p:cNvPr id="84996" name="Text Box 3"/>
          <p:cNvSpPr txBox="1">
            <a:spLocks noChangeArrowheads="1"/>
          </p:cNvSpPr>
          <p:nvPr/>
        </p:nvSpPr>
        <p:spPr bwMode="auto">
          <a:xfrm>
            <a:off x="416496" y="1412776"/>
            <a:ext cx="865743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Feasibility can be </a:t>
            </a:r>
            <a:r>
              <a:rPr lang="en-US" dirty="0">
                <a:solidFill>
                  <a:schemeClr val="hlink"/>
                </a:solidFill>
                <a:latin typeface="Times New Roman" charset="0"/>
              </a:rPr>
              <a:t>demonstrated</a:t>
            </a:r>
            <a:r>
              <a:rPr lang="en-US" dirty="0">
                <a:latin typeface="Times New Roman" charset="0"/>
              </a:rPr>
              <a:t> by executing the program under test against a test case and showing that indeed the element under consideration is covered. </a:t>
            </a:r>
          </a:p>
        </p:txBody>
      </p:sp>
      <p:sp>
        <p:nvSpPr>
          <p:cNvPr id="84997" name="Text Box 4"/>
          <p:cNvSpPr txBox="1">
            <a:spLocks noChangeArrowheads="1"/>
          </p:cNvSpPr>
          <p:nvPr/>
        </p:nvSpPr>
        <p:spPr bwMode="auto">
          <a:xfrm>
            <a:off x="419630" y="3325689"/>
            <a:ext cx="8657431"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Infeasibility </a:t>
            </a:r>
            <a:r>
              <a:rPr lang="en-US" dirty="0">
                <a:solidFill>
                  <a:schemeClr val="hlink"/>
                </a:solidFill>
                <a:latin typeface="Times New Roman" charset="0"/>
              </a:rPr>
              <a:t>cannot be demonstrated</a:t>
            </a:r>
            <a:r>
              <a:rPr lang="en-US" dirty="0">
                <a:latin typeface="Times New Roman" charset="0"/>
              </a:rPr>
              <a:t> by program execution against a finite number of test cases. In some cases simple arguments can be constructed to show that a given element is infeasible. For </a:t>
            </a:r>
            <a:r>
              <a:rPr lang="en-US" dirty="0" smtClean="0">
                <a:latin typeface="Times New Roman" charset="0"/>
              </a:rPr>
              <a:t>complex </a:t>
            </a:r>
            <a:r>
              <a:rPr lang="en-US" dirty="0">
                <a:latin typeface="Times New Roman" charset="0"/>
              </a:rPr>
              <a:t>programs the problem of determining infeasibility could be difficult. </a:t>
            </a:r>
            <a:r>
              <a:rPr lang="en-US" dirty="0" smtClean="0">
                <a:latin typeface="Times New Roman" charset="0"/>
              </a:rPr>
              <a:t>Thus, an  </a:t>
            </a:r>
            <a:r>
              <a:rPr lang="en-US" dirty="0">
                <a:latin typeface="Times New Roman" charset="0"/>
              </a:rPr>
              <a:t>attempt to enhance a test set by executing a </a:t>
            </a:r>
            <a:r>
              <a:rPr lang="en-US" dirty="0" smtClean="0">
                <a:latin typeface="Times New Roman" charset="0"/>
              </a:rPr>
              <a:t>test </a:t>
            </a:r>
            <a:r>
              <a:rPr lang="en-US" dirty="0">
                <a:latin typeface="Times New Roman" charset="0"/>
              </a:rPr>
              <a:t>aimed at covering element </a:t>
            </a:r>
            <a:r>
              <a:rPr lang="en-US" dirty="0">
                <a:solidFill>
                  <a:srgbClr val="FF0000"/>
                </a:solidFill>
                <a:latin typeface="Times New Roman" charset="0"/>
              </a:rPr>
              <a:t>e</a:t>
            </a:r>
            <a:r>
              <a:rPr lang="en-US" dirty="0">
                <a:latin typeface="Times New Roman" charset="0"/>
              </a:rPr>
              <a:t> of program P, might fail. </a:t>
            </a:r>
          </a:p>
        </p:txBody>
      </p:sp>
    </p:spTree>
    <p:extLst>
      <p:ext uri="{BB962C8B-B14F-4D97-AF65-F5344CB8AC3E}">
        <p14:creationId xmlns:p14="http://schemas.microsoft.com/office/powerpoint/2010/main" val="495630906"/>
      </p:ext>
    </p:extLst>
  </p:cSld>
  <p:clrMapOvr>
    <a:masterClrMapping/>
  </p:clrMapOvr>
  <p:timing>
    <p:tnLst>
      <p:par>
        <p:cTn xmlns:p14="http://schemas.microsoft.com/office/powerpoint/2010/mai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sz="2800" dirty="0">
                <a:latin typeface="Arial" charset="0"/>
              </a:rPr>
              <a:t>Infeasible path: Example</a:t>
            </a:r>
            <a:endParaRPr lang="en-US" sz="4800" dirty="0">
              <a:latin typeface="Arial" charset="0"/>
            </a:endParaRPr>
          </a:p>
        </p:txBody>
      </p:sp>
      <p:sp>
        <p:nvSpPr>
          <p:cNvPr id="87044" name="Text Box 3"/>
          <p:cNvSpPr txBox="1">
            <a:spLocks noChangeArrowheads="1"/>
          </p:cNvSpPr>
          <p:nvPr/>
        </p:nvSpPr>
        <p:spPr bwMode="auto">
          <a:xfrm>
            <a:off x="4016896" y="1556792"/>
            <a:ext cx="572690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This program inputs two integers </a:t>
            </a:r>
            <a:r>
              <a:rPr lang="en-US" dirty="0">
                <a:solidFill>
                  <a:srgbClr val="FF0000"/>
                </a:solidFill>
                <a:latin typeface="Times New Roman" charset="0"/>
              </a:rPr>
              <a:t>x</a:t>
            </a:r>
            <a:r>
              <a:rPr lang="en-US" dirty="0">
                <a:latin typeface="Times New Roman" charset="0"/>
              </a:rPr>
              <a:t> and</a:t>
            </a:r>
            <a:r>
              <a:rPr lang="en-US" dirty="0">
                <a:solidFill>
                  <a:srgbClr val="FF0000"/>
                </a:solidFill>
                <a:latin typeface="Times New Roman" charset="0"/>
              </a:rPr>
              <a:t> </a:t>
            </a:r>
            <a:r>
              <a:rPr lang="en-US" dirty="0" smtClean="0">
                <a:solidFill>
                  <a:srgbClr val="FF0000"/>
                </a:solidFill>
                <a:latin typeface="Times New Roman" charset="0"/>
              </a:rPr>
              <a:t>y, </a:t>
            </a:r>
            <a:r>
              <a:rPr lang="en-US" dirty="0">
                <a:latin typeface="Times New Roman" charset="0"/>
              </a:rPr>
              <a:t>and computes </a:t>
            </a:r>
            <a:r>
              <a:rPr lang="en-US" dirty="0">
                <a:solidFill>
                  <a:srgbClr val="FF0000"/>
                </a:solidFill>
                <a:latin typeface="Times New Roman" charset="0"/>
              </a:rPr>
              <a:t>z</a:t>
            </a:r>
            <a:r>
              <a:rPr lang="en-US" dirty="0">
                <a:latin typeface="Times New Roman" charset="0"/>
              </a:rPr>
              <a:t>. </a:t>
            </a:r>
            <a:r>
              <a:rPr lang="en-US" dirty="0" err="1">
                <a:latin typeface="Times New Roman" charset="0"/>
              </a:rPr>
              <a:t>C</a:t>
            </a:r>
            <a:r>
              <a:rPr lang="en-US" baseline="-25000" dirty="0" err="1">
                <a:latin typeface="Times New Roman" charset="0"/>
              </a:rPr>
              <a:t>e</a:t>
            </a:r>
            <a:r>
              <a:rPr lang="en-US" dirty="0">
                <a:latin typeface="Times New Roman" charset="0"/>
              </a:rPr>
              <a:t>={p1, p2, p3}.</a:t>
            </a:r>
          </a:p>
        </p:txBody>
      </p:sp>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14" y="1911350"/>
            <a:ext cx="323320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70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169" y="3228975"/>
            <a:ext cx="587480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70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6796" y="3816350"/>
            <a:ext cx="558588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70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994" y="4321175"/>
            <a:ext cx="382481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449932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sz="3200">
                <a:latin typeface="Tahoma" charset="0"/>
              </a:rPr>
              <a:t>Types of testing</a:t>
            </a:r>
            <a:endParaRPr lang="en-US">
              <a:latin typeface="Tahoma" charset="0"/>
            </a:endParaRPr>
          </a:p>
        </p:txBody>
      </p:sp>
      <p:sp>
        <p:nvSpPr>
          <p:cNvPr id="196611" name="Text Box 4"/>
          <p:cNvSpPr txBox="1">
            <a:spLocks noChangeArrowheads="1"/>
          </p:cNvSpPr>
          <p:nvPr/>
        </p:nvSpPr>
        <p:spPr bwMode="auto">
          <a:xfrm>
            <a:off x="1568624" y="1988840"/>
            <a:ext cx="6985000"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a:cs typeface="Times"/>
              </a:rPr>
              <a:t>C1</a:t>
            </a:r>
            <a:r>
              <a:rPr lang="en-US" dirty="0">
                <a:latin typeface="Times"/>
                <a:cs typeface="Times"/>
              </a:rPr>
              <a:t>: Source of test generation.  </a:t>
            </a:r>
          </a:p>
          <a:p>
            <a:pPr>
              <a:lnSpc>
                <a:spcPts val="3600"/>
              </a:lnSpc>
            </a:pPr>
            <a:r>
              <a:rPr lang="en-US" dirty="0">
                <a:solidFill>
                  <a:schemeClr val="hlink"/>
                </a:solidFill>
                <a:latin typeface="Times"/>
                <a:cs typeface="Times"/>
              </a:rPr>
              <a:t>C2</a:t>
            </a:r>
            <a:r>
              <a:rPr lang="en-US" dirty="0">
                <a:latin typeface="Times"/>
                <a:cs typeface="Times"/>
              </a:rPr>
              <a:t>: Lifecycle phase in which testing takes </a:t>
            </a:r>
            <a:r>
              <a:rPr lang="en-US" dirty="0" smtClean="0">
                <a:latin typeface="Times"/>
                <a:cs typeface="Times"/>
              </a:rPr>
              <a:t>place</a:t>
            </a:r>
            <a:endParaRPr lang="en-US" dirty="0">
              <a:latin typeface="Times"/>
              <a:cs typeface="Times"/>
            </a:endParaRPr>
          </a:p>
          <a:p>
            <a:pPr>
              <a:lnSpc>
                <a:spcPts val="3600"/>
              </a:lnSpc>
            </a:pPr>
            <a:r>
              <a:rPr lang="en-US" dirty="0">
                <a:solidFill>
                  <a:schemeClr val="hlink"/>
                </a:solidFill>
                <a:latin typeface="Times"/>
                <a:cs typeface="Times"/>
              </a:rPr>
              <a:t>C3</a:t>
            </a:r>
            <a:r>
              <a:rPr lang="en-US" dirty="0">
                <a:latin typeface="Times"/>
                <a:cs typeface="Times"/>
              </a:rPr>
              <a:t>:  Goal of a specific testing </a:t>
            </a:r>
            <a:r>
              <a:rPr lang="en-US" dirty="0" smtClean="0">
                <a:latin typeface="Times"/>
                <a:cs typeface="Times"/>
              </a:rPr>
              <a:t>activity</a:t>
            </a:r>
            <a:endParaRPr lang="en-US" dirty="0">
              <a:latin typeface="Times"/>
              <a:cs typeface="Times"/>
            </a:endParaRPr>
          </a:p>
          <a:p>
            <a:pPr>
              <a:lnSpc>
                <a:spcPts val="3600"/>
              </a:lnSpc>
            </a:pPr>
            <a:r>
              <a:rPr lang="en-US" dirty="0">
                <a:solidFill>
                  <a:schemeClr val="hlink"/>
                </a:solidFill>
                <a:latin typeface="Times"/>
                <a:cs typeface="Times"/>
              </a:rPr>
              <a:t>C4</a:t>
            </a:r>
            <a:r>
              <a:rPr lang="en-US" dirty="0">
                <a:latin typeface="Times"/>
                <a:cs typeface="Times"/>
              </a:rPr>
              <a:t>: Characteristics of the artifact under test</a:t>
            </a:r>
          </a:p>
        </p:txBody>
      </p:sp>
      <p:sp>
        <p:nvSpPr>
          <p:cNvPr id="196612" name="Text Box 5"/>
          <p:cNvSpPr txBox="1">
            <a:spLocks noChangeArrowheads="1"/>
          </p:cNvSpPr>
          <p:nvPr/>
        </p:nvSpPr>
        <p:spPr bwMode="auto">
          <a:xfrm>
            <a:off x="416496" y="1124744"/>
            <a:ext cx="842493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a:cs typeface="Times"/>
              </a:rPr>
              <a:t>One possible classification  is based on the following four classifiers:</a:t>
            </a:r>
          </a:p>
        </p:txBody>
      </p:sp>
    </p:spTree>
    <p:extLst>
      <p:ext uri="{BB962C8B-B14F-4D97-AF65-F5344CB8AC3E}">
        <p14:creationId xmlns:p14="http://schemas.microsoft.com/office/powerpoint/2010/main" val="1750611983"/>
      </p:ext>
    </p:extLst>
  </p:cSld>
  <p:clrMapOvr>
    <a:masterClrMapping/>
  </p:clrMapOvr>
  <p:timing>
    <p:tnLst>
      <p:par>
        <p:cTn xmlns:p14="http://schemas.microsoft.com/office/powerpoint/2010/mai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sz="2800" dirty="0">
                <a:latin typeface="Arial" charset="0"/>
              </a:rPr>
              <a:t>Example: Flow graph and paths</a:t>
            </a:r>
            <a:endParaRPr lang="en-US" sz="4800" dirty="0">
              <a:latin typeface="Arial" charset="0"/>
            </a:endParaRPr>
          </a:p>
        </p:txBody>
      </p:sp>
      <p:sp>
        <p:nvSpPr>
          <p:cNvPr id="1265667" name="Text Box 3"/>
          <p:cNvSpPr txBox="1">
            <a:spLocks noChangeArrowheads="1"/>
          </p:cNvSpPr>
          <p:nvPr/>
        </p:nvSpPr>
        <p:spPr bwMode="auto">
          <a:xfrm>
            <a:off x="3584848" y="2840395"/>
            <a:ext cx="605710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p1 is infeasible and cannot be traversed by any test case. This is because when control reaches node 5, condition y</a:t>
            </a:r>
            <a:r>
              <a:rPr lang="en-US" dirty="0">
                <a:latin typeface="Times New Roman" charset="0"/>
                <a:sym typeface="Symbol" charset="0"/>
              </a:rPr>
              <a:t></a:t>
            </a:r>
            <a:r>
              <a:rPr lang="en-US" dirty="0">
                <a:latin typeface="Times New Roman" charset="0"/>
              </a:rPr>
              <a:t>0 is false and hence control can never reach node 6.</a:t>
            </a:r>
          </a:p>
        </p:txBody>
      </p:sp>
      <p:grpSp>
        <p:nvGrpSpPr>
          <p:cNvPr id="2" name="Group 9"/>
          <p:cNvGrpSpPr>
            <a:grpSpLocks/>
          </p:cNvGrpSpPr>
          <p:nvPr/>
        </p:nvGrpSpPr>
        <p:grpSpPr bwMode="auto">
          <a:xfrm>
            <a:off x="3584848" y="1340768"/>
            <a:ext cx="5874808" cy="1379538"/>
            <a:chOff x="2155" y="3017"/>
            <a:chExt cx="3416" cy="869"/>
          </a:xfrm>
        </p:grpSpPr>
        <p:pic>
          <p:nvPicPr>
            <p:cNvPr id="890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 y="3017"/>
              <a:ext cx="341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90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 y="3344"/>
              <a:ext cx="324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909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 y="3662"/>
              <a:ext cx="22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8909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355" y="1473200"/>
            <a:ext cx="293396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65674" name="Text Box 10"/>
          <p:cNvSpPr txBox="1">
            <a:spLocks noChangeArrowheads="1"/>
          </p:cNvSpPr>
          <p:nvPr/>
        </p:nvSpPr>
        <p:spPr bwMode="auto">
          <a:xfrm>
            <a:off x="3584848" y="4712603"/>
            <a:ext cx="603302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smtClean="0">
                <a:latin typeface="Times New Roman" charset="0"/>
              </a:rPr>
              <a:t>Thus, </a:t>
            </a:r>
            <a:r>
              <a:rPr lang="en-US" dirty="0">
                <a:latin typeface="Times New Roman" charset="0"/>
              </a:rPr>
              <a:t>any test  adequate with respect to the path coverage criterion for  the exponentiation program will only cover  p2 and p3</a:t>
            </a:r>
          </a:p>
        </p:txBody>
      </p:sp>
    </p:spTree>
    <p:extLst>
      <p:ext uri="{BB962C8B-B14F-4D97-AF65-F5344CB8AC3E}">
        <p14:creationId xmlns:p14="http://schemas.microsoft.com/office/powerpoint/2010/main" val="4173475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5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5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7" grpId="0"/>
      <p:bldP spid="1265674" grpId="0"/>
    </p:bld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US" sz="2800" dirty="0">
                <a:latin typeface="Arial" charset="0"/>
              </a:rPr>
              <a:t>Adequacy and infeasibility</a:t>
            </a:r>
            <a:endParaRPr lang="en-US" sz="4800" dirty="0">
              <a:latin typeface="Arial" charset="0"/>
            </a:endParaRPr>
          </a:p>
        </p:txBody>
      </p:sp>
      <p:sp>
        <p:nvSpPr>
          <p:cNvPr id="1267715" name="Text Box 3"/>
          <p:cNvSpPr txBox="1">
            <a:spLocks noChangeArrowheads="1"/>
          </p:cNvSpPr>
          <p:nvPr/>
        </p:nvSpPr>
        <p:spPr bwMode="auto">
          <a:xfrm>
            <a:off x="569252" y="1196752"/>
            <a:ext cx="873482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the presence of  one or more infeasible elements in the coverage domain, a test is considered adequate when all feasible elements in the domain have been covered.</a:t>
            </a:r>
          </a:p>
        </p:txBody>
      </p:sp>
      <p:sp>
        <p:nvSpPr>
          <p:cNvPr id="1267721" name="Text Box 9"/>
          <p:cNvSpPr txBox="1">
            <a:spLocks noChangeArrowheads="1"/>
          </p:cNvSpPr>
          <p:nvPr/>
        </p:nvSpPr>
        <p:spPr bwMode="auto">
          <a:xfrm>
            <a:off x="569252" y="3136420"/>
            <a:ext cx="9040944"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While programmers might not be concerned with infeasible elements,   testers attempting to obtain code coverage are. Prior to test enhancement, a tester usually does not know which elements of a coverage domain are infeasible. Unfortunately, it is only during an  attempt to construct a test case to cover an element that one might realize the infeasibility of an  element. </a:t>
            </a:r>
          </a:p>
        </p:txBody>
      </p:sp>
    </p:spTree>
    <p:extLst>
      <p:ext uri="{BB962C8B-B14F-4D97-AF65-F5344CB8AC3E}">
        <p14:creationId xmlns:p14="http://schemas.microsoft.com/office/powerpoint/2010/main" val="2918723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7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5" grpId="0"/>
      <p:bldP spid="1267721" grpId="0"/>
    </p:bld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4294967295"/>
          </p:nvPr>
        </p:nvSpPr>
        <p:spPr>
          <a:xfrm>
            <a:off x="257438" y="2946237"/>
            <a:ext cx="685165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7.1.5 Error detection and test enhancement</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4223835233"/>
      </p:ext>
    </p:extLst>
  </p:cSld>
  <p:clrMapOvr>
    <a:masterClrMapping/>
  </p:clrMapOvr>
  <p:timing>
    <p:tnLst>
      <p:par>
        <p:cTn xmlns:p14="http://schemas.microsoft.com/office/powerpoint/2010/mai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sz="2800" dirty="0">
                <a:latin typeface="Arial" charset="0"/>
              </a:rPr>
              <a:t>T</a:t>
            </a:r>
            <a:r>
              <a:rPr lang="en-US" sz="2800" dirty="0" smtClean="0">
                <a:latin typeface="Arial" charset="0"/>
              </a:rPr>
              <a:t>est </a:t>
            </a:r>
            <a:r>
              <a:rPr lang="en-US" sz="2800" dirty="0">
                <a:latin typeface="Arial" charset="0"/>
              </a:rPr>
              <a:t>enhancement</a:t>
            </a:r>
            <a:endParaRPr lang="en-US" sz="4800" dirty="0">
              <a:latin typeface="Arial" charset="0"/>
            </a:endParaRPr>
          </a:p>
        </p:txBody>
      </p:sp>
      <p:sp>
        <p:nvSpPr>
          <p:cNvPr id="1269763" name="Text Box 3"/>
          <p:cNvSpPr txBox="1">
            <a:spLocks noChangeArrowheads="1"/>
          </p:cNvSpPr>
          <p:nvPr/>
        </p:nvSpPr>
        <p:spPr bwMode="auto">
          <a:xfrm>
            <a:off x="488504" y="1844824"/>
            <a:ext cx="873482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purpose of test enhancement is to determine test cases that test the untested parts of a program or exercise the program using uncovered portions of the input domain. Even the most carefully designed  tests based exclusively on requirements can be enhanced. </a:t>
            </a:r>
          </a:p>
        </p:txBody>
      </p:sp>
      <p:sp>
        <p:nvSpPr>
          <p:cNvPr id="1269764" name="Text Box 4"/>
          <p:cNvSpPr txBox="1">
            <a:spLocks noChangeArrowheads="1"/>
          </p:cNvSpPr>
          <p:nvPr/>
        </p:nvSpPr>
        <p:spPr bwMode="auto">
          <a:xfrm>
            <a:off x="462790" y="3991620"/>
            <a:ext cx="904094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more complex the set of requirements, the more likely it is that a test set designed using requirements  is inadequate with respect to even the simplest of various test adequacy criteria.</a:t>
            </a:r>
          </a:p>
        </p:txBody>
      </p:sp>
    </p:spTree>
    <p:extLst>
      <p:ext uri="{BB962C8B-B14F-4D97-AF65-F5344CB8AC3E}">
        <p14:creationId xmlns:p14="http://schemas.microsoft.com/office/powerpoint/2010/main" val="391962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3" grpId="0"/>
      <p:bldP spid="1269764" grpId="0"/>
    </p:bld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sz="2800" dirty="0">
                <a:latin typeface="Arial" charset="0"/>
              </a:rPr>
              <a:t>Example</a:t>
            </a:r>
            <a:endParaRPr lang="en-US" sz="4800" dirty="0">
              <a:latin typeface="Arial" charset="0"/>
            </a:endParaRPr>
          </a:p>
        </p:txBody>
      </p:sp>
      <p:sp>
        <p:nvSpPr>
          <p:cNvPr id="95236" name="Text Box 3"/>
          <p:cNvSpPr txBox="1">
            <a:spLocks noChangeArrowheads="1"/>
          </p:cNvSpPr>
          <p:nvPr/>
        </p:nvSpPr>
        <p:spPr bwMode="auto">
          <a:xfrm>
            <a:off x="488504" y="1700808"/>
            <a:ext cx="8734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A program to meet the following requirements is to be developed.</a:t>
            </a:r>
          </a:p>
        </p:txBody>
      </p:sp>
      <p:pic>
        <p:nvPicPr>
          <p:cNvPr id="952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26" y="2785071"/>
            <a:ext cx="868494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85502377"/>
      </p:ext>
    </p:extLst>
  </p:cSld>
  <p:clrMapOvr>
    <a:masterClrMapping/>
  </p:clrMapOvr>
  <p:timing>
    <p:tnLst>
      <p:par>
        <p:cTn xmlns:p14="http://schemas.microsoft.com/office/powerpoint/2010/mai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pic>
        <p:nvPicPr>
          <p:cNvPr id="972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65" y="2568576"/>
            <a:ext cx="889304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23648366"/>
      </p:ext>
    </p:extLst>
  </p:cSld>
  <p:clrMapOvr>
    <a:masterClrMapping/>
  </p:clrMapOvr>
  <p:timing>
    <p:tnLst>
      <p:par>
        <p:cTn xmlns:p14="http://schemas.microsoft.com/office/powerpoint/2010/mai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sp>
        <p:nvSpPr>
          <p:cNvPr id="99332" name="Text Box 4"/>
          <p:cNvSpPr txBox="1">
            <a:spLocks noChangeArrowheads="1"/>
          </p:cNvSpPr>
          <p:nvPr/>
        </p:nvSpPr>
        <p:spPr bwMode="auto">
          <a:xfrm>
            <a:off x="75670" y="988010"/>
            <a:ext cx="829964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Consider </a:t>
            </a:r>
            <a:r>
              <a:rPr lang="en-US" dirty="0" smtClean="0">
                <a:latin typeface="Times New Roman" charset="0"/>
              </a:rPr>
              <a:t>the following </a:t>
            </a:r>
            <a:r>
              <a:rPr lang="en-US" dirty="0">
                <a:latin typeface="Times New Roman" charset="0"/>
              </a:rPr>
              <a:t>program written to meet </a:t>
            </a:r>
            <a:r>
              <a:rPr lang="en-US" dirty="0" smtClean="0">
                <a:latin typeface="Times New Roman" charset="0"/>
              </a:rPr>
              <a:t>the requirements stated earlier.</a:t>
            </a:r>
            <a:endParaRPr lang="en-US" dirty="0">
              <a:latin typeface="Times New Roman" charset="0"/>
            </a:endParaRPr>
          </a:p>
        </p:txBody>
      </p:sp>
      <p:pic>
        <p:nvPicPr>
          <p:cNvPr id="993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94" y="1857897"/>
            <a:ext cx="6354631"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44807060"/>
      </p:ext>
    </p:extLst>
  </p:cSld>
  <p:clrMapOvr>
    <a:masterClrMapping/>
  </p:clrMapOvr>
  <p:timing>
    <p:tnLst>
      <p:par>
        <p:cTn xmlns:p14="http://schemas.microsoft.com/office/powerpoint/2010/mai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pic>
        <p:nvPicPr>
          <p:cNvPr id="1013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46" y="1594654"/>
            <a:ext cx="51181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79311301"/>
      </p:ext>
    </p:extLst>
  </p:cSld>
  <p:clrMapOvr>
    <a:masterClrMapping/>
  </p:clrMapOvr>
  <p:timing>
    <p:tnLst>
      <p:par>
        <p:cTn xmlns:p14="http://schemas.microsoft.com/office/powerpoint/2010/mai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83" y="1904259"/>
            <a:ext cx="7710887" cy="30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1763841"/>
      </p:ext>
    </p:extLst>
  </p:cSld>
  <p:clrMapOvr>
    <a:masterClrMapping/>
  </p:clrMapOvr>
  <p:timing>
    <p:tnLst>
      <p:par>
        <p:cTn xmlns:p14="http://schemas.microsoft.com/office/powerpoint/2010/mai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xfrm>
            <a:off x="17162" y="242888"/>
            <a:ext cx="9906000" cy="614362"/>
          </a:xfrm>
        </p:spPr>
        <p:txBody>
          <a:bodyPr/>
          <a:lstStyle/>
          <a:p>
            <a:pPr eaLnBrk="1" hangingPunct="1"/>
            <a:r>
              <a:rPr lang="en-US" sz="2800" dirty="0">
                <a:latin typeface="Arial" charset="0"/>
              </a:rPr>
              <a:t>Example (contd.)</a:t>
            </a:r>
            <a:endParaRPr lang="en-US" sz="4800" dirty="0">
              <a:latin typeface="Arial" charset="0"/>
            </a:endParaRPr>
          </a:p>
        </p:txBody>
      </p:sp>
      <p:sp>
        <p:nvSpPr>
          <p:cNvPr id="105476" name="Text Box 4"/>
          <p:cNvSpPr txBox="1">
            <a:spLocks noChangeArrowheads="1"/>
          </p:cNvSpPr>
          <p:nvPr/>
        </p:nvSpPr>
        <p:spPr bwMode="auto">
          <a:xfrm>
            <a:off x="425077" y="1340768"/>
            <a:ext cx="9023746"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now that the following   set  containing three tests has been developed to test whether or not  our program meets its requirements</a:t>
            </a:r>
            <a:r>
              <a:rPr lang="en-US" dirty="0" smtClean="0">
                <a:latin typeface="Times New Roman" charset="0"/>
              </a:rPr>
              <a:t>.</a:t>
            </a:r>
            <a:endParaRPr lang="en-US" dirty="0">
              <a:latin typeface="Times New Roman" charset="0"/>
            </a:endParaRPr>
          </a:p>
          <a:p>
            <a:pPr>
              <a:lnSpc>
                <a:spcPts val="3600"/>
              </a:lnSpc>
            </a:pPr>
            <a:r>
              <a:rPr lang="en-US" dirty="0">
                <a:latin typeface="Times New Roman" charset="0"/>
              </a:rPr>
              <a:t>T={&lt;request=1, x=2, y=3&gt;,  &lt;request=2, x=4&gt;, &lt;request=3&gt;} </a:t>
            </a:r>
          </a:p>
        </p:txBody>
      </p:sp>
      <p:sp>
        <p:nvSpPr>
          <p:cNvPr id="105477" name="Text Box 5"/>
          <p:cNvSpPr txBox="1">
            <a:spLocks noChangeArrowheads="1"/>
          </p:cNvSpPr>
          <p:nvPr/>
        </p:nvSpPr>
        <p:spPr bwMode="auto">
          <a:xfrm>
            <a:off x="344488" y="3380880"/>
            <a:ext cx="902374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the first two of the three requests the program correctly outputs 8 and 24, respectively. The program exits when executed against the last request. This program behavior is correct and hence one might  conclude that the program is correct. </a:t>
            </a:r>
            <a:r>
              <a:rPr lang="en-US" i="1" dirty="0">
                <a:solidFill>
                  <a:schemeClr val="hlink"/>
                </a:solidFill>
                <a:latin typeface="Times New Roman" charset="0"/>
              </a:rPr>
              <a:t>It will not be difficult for you to believe  that this conclusion is incorrect.</a:t>
            </a:r>
            <a:endParaRPr lang="en-US" i="1" dirty="0">
              <a:solidFill>
                <a:schemeClr val="hlink"/>
              </a:solidFill>
            </a:endParaRPr>
          </a:p>
        </p:txBody>
      </p:sp>
    </p:spTree>
    <p:extLst>
      <p:ext uri="{BB962C8B-B14F-4D97-AF65-F5344CB8AC3E}">
        <p14:creationId xmlns:p14="http://schemas.microsoft.com/office/powerpoint/2010/main" val="103476917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z="3200">
                <a:latin typeface="Tahoma" charset="0"/>
              </a:rPr>
              <a:t>C1: Source of test generation</a:t>
            </a:r>
            <a:endParaRPr lang="en-US">
              <a:latin typeface="Tahoma" charset="0"/>
            </a:endParaRPr>
          </a:p>
        </p:txBody>
      </p:sp>
      <p:pic>
        <p:nvPicPr>
          <p:cNvPr id="198659" name="Picture 5" descr="c1-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365" y="889003"/>
            <a:ext cx="6729012" cy="536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229893"/>
      </p:ext>
    </p:extLst>
  </p:cSld>
  <p:clrMapOvr>
    <a:masterClrMapping/>
  </p:clrMapOvr>
  <p:timing>
    <p:tnLst>
      <p:par>
        <p:cTn xmlns:p14="http://schemas.microsoft.com/office/powerpoint/2010/mai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25743" y="242888"/>
            <a:ext cx="9906000" cy="614362"/>
          </a:xfrm>
        </p:spPr>
        <p:txBody>
          <a:bodyPr/>
          <a:lstStyle/>
          <a:p>
            <a:pPr eaLnBrk="1" hangingPunct="1"/>
            <a:r>
              <a:rPr lang="en-US" sz="2800" dirty="0">
                <a:latin typeface="Arial" charset="0"/>
              </a:rPr>
              <a:t>Example (contd.)</a:t>
            </a:r>
            <a:endParaRPr lang="en-US" sz="4800" dirty="0">
              <a:latin typeface="Arial" charset="0"/>
            </a:endParaRPr>
          </a:p>
        </p:txBody>
      </p:sp>
      <p:sp>
        <p:nvSpPr>
          <p:cNvPr id="107524" name="Text Box 3"/>
          <p:cNvSpPr txBox="1">
            <a:spLocks noChangeArrowheads="1"/>
          </p:cNvSpPr>
          <p:nvPr/>
        </p:nvSpPr>
        <p:spPr bwMode="auto">
          <a:xfrm>
            <a:off x="344488" y="1772816"/>
            <a:ext cx="9023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Let us now evaluate T against the path coverage criterion.</a:t>
            </a:r>
            <a:endParaRPr lang="en-US" dirty="0"/>
          </a:p>
        </p:txBody>
      </p:sp>
      <p:sp>
        <p:nvSpPr>
          <p:cNvPr id="1284100" name="Text Box 4"/>
          <p:cNvSpPr txBox="1">
            <a:spLocks noChangeArrowheads="1"/>
          </p:cNvSpPr>
          <p:nvPr/>
        </p:nvSpPr>
        <p:spPr bwMode="auto">
          <a:xfrm>
            <a:off x="2692002" y="2515766"/>
            <a:ext cx="5133579"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In class exercise: Go back to the example program and extract the paths not covered by T.</a:t>
            </a:r>
            <a:endParaRPr lang="en-US" i="1">
              <a:solidFill>
                <a:schemeClr val="hlink"/>
              </a:solidFill>
            </a:endParaRPr>
          </a:p>
        </p:txBody>
      </p:sp>
      <p:sp>
        <p:nvSpPr>
          <p:cNvPr id="1284101" name="Text Box 5"/>
          <p:cNvSpPr txBox="1">
            <a:spLocks noChangeArrowheads="1"/>
          </p:cNvSpPr>
          <p:nvPr/>
        </p:nvSpPr>
        <p:spPr bwMode="auto">
          <a:xfrm>
            <a:off x="344488" y="4092380"/>
            <a:ext cx="902374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coverage domain consists of all paths that traverse each of the three loops  </a:t>
            </a:r>
            <a:r>
              <a:rPr lang="en-US" dirty="0">
                <a:solidFill>
                  <a:schemeClr val="hlink"/>
                </a:solidFill>
                <a:latin typeface="Times New Roman" charset="0"/>
              </a:rPr>
              <a:t>zero</a:t>
            </a:r>
            <a:r>
              <a:rPr lang="en-US" dirty="0">
                <a:latin typeface="Times New Roman" charset="0"/>
              </a:rPr>
              <a:t> and </a:t>
            </a:r>
            <a:r>
              <a:rPr lang="en-US" dirty="0">
                <a:solidFill>
                  <a:schemeClr val="hlink"/>
                </a:solidFill>
                <a:latin typeface="Times New Roman" charset="0"/>
              </a:rPr>
              <a:t>once</a:t>
            </a:r>
            <a:r>
              <a:rPr lang="en-US" dirty="0">
                <a:latin typeface="Times New Roman" charset="0"/>
              </a:rPr>
              <a:t> in the same or different executions of the program. This is left as an exercise and we continue with one sample, and </a:t>
            </a:r>
            <a:r>
              <a:rPr lang="ja-JP" altLang="en-US" dirty="0">
                <a:latin typeface="Times New Roman" charset="0"/>
              </a:rPr>
              <a:t>“</a:t>
            </a:r>
            <a:r>
              <a:rPr lang="en-US" dirty="0">
                <a:latin typeface="Times New Roman" charset="0"/>
              </a:rPr>
              <a:t>tricky,</a:t>
            </a:r>
            <a:r>
              <a:rPr lang="ja-JP" altLang="en-US" dirty="0">
                <a:latin typeface="Times New Roman" charset="0"/>
              </a:rPr>
              <a:t>”</a:t>
            </a:r>
            <a:r>
              <a:rPr lang="en-US" dirty="0">
                <a:latin typeface="Times New Roman" charset="0"/>
              </a:rPr>
              <a:t> uncovered path. </a:t>
            </a:r>
          </a:p>
        </p:txBody>
      </p:sp>
    </p:spTree>
    <p:extLst>
      <p:ext uri="{BB962C8B-B14F-4D97-AF65-F5344CB8AC3E}">
        <p14:creationId xmlns:p14="http://schemas.microsoft.com/office/powerpoint/2010/main" val="3922471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4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0" grpId="0"/>
      <p:bldP spid="1284101" grpId="0"/>
    </p:bld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sp>
        <p:nvSpPr>
          <p:cNvPr id="1286147" name="Text Box 3"/>
          <p:cNvSpPr txBox="1">
            <a:spLocks noChangeArrowheads="1"/>
          </p:cNvSpPr>
          <p:nvPr/>
        </p:nvSpPr>
        <p:spPr bwMode="auto">
          <a:xfrm>
            <a:off x="344488" y="1484784"/>
            <a:ext cx="9023746"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path </a:t>
            </a:r>
            <a:r>
              <a:rPr lang="en-US" dirty="0">
                <a:solidFill>
                  <a:schemeClr val="hlink"/>
                </a:solidFill>
                <a:latin typeface="Times New Roman" charset="0"/>
              </a:rPr>
              <a:t>p</a:t>
            </a:r>
            <a:r>
              <a:rPr lang="en-US" dirty="0">
                <a:latin typeface="Times New Roman" charset="0"/>
              </a:rPr>
              <a:t> that begins execution at line 1,  reaches the  outermost </a:t>
            </a:r>
            <a:r>
              <a:rPr lang="en-US" dirty="0">
                <a:solidFill>
                  <a:schemeClr val="hlink"/>
                </a:solidFill>
                <a:latin typeface="Times New Roman" charset="0"/>
              </a:rPr>
              <a:t>while</a:t>
            </a:r>
            <a:r>
              <a:rPr lang="en-US" dirty="0">
                <a:latin typeface="Times New Roman" charset="0"/>
              </a:rPr>
              <a:t> at line 10, then the first </a:t>
            </a:r>
            <a:r>
              <a:rPr lang="en-US" dirty="0">
                <a:solidFill>
                  <a:schemeClr val="hlink"/>
                </a:solidFill>
                <a:latin typeface="Times New Roman" charset="0"/>
              </a:rPr>
              <a:t>if</a:t>
            </a:r>
            <a:r>
              <a:rPr lang="en-US" dirty="0">
                <a:latin typeface="Times New Roman" charset="0"/>
              </a:rPr>
              <a:t> at line 12, followed by the statements that  compute the factorial starting at line 20, and then the code to compute the exponential starting at line 13.</a:t>
            </a:r>
          </a:p>
        </p:txBody>
      </p:sp>
      <p:sp>
        <p:nvSpPr>
          <p:cNvPr id="1286149" name="Text Box 5"/>
          <p:cNvSpPr txBox="1">
            <a:spLocks noChangeArrowheads="1"/>
          </p:cNvSpPr>
          <p:nvPr/>
        </p:nvSpPr>
        <p:spPr bwMode="auto">
          <a:xfrm>
            <a:off x="325041" y="3825751"/>
            <a:ext cx="902374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p</a:t>
            </a:r>
            <a:r>
              <a:rPr lang="en-US">
                <a:latin typeface="Times New Roman" charset="0"/>
              </a:rPr>
              <a:t> is traversed when the program is launched and the first input request is to compute the factorial of a number, followed by a request to compute the exponential.  It is easy to verify that the sequence of requests in T does not  exercise p. Therefore T is inadequate with respect to the path coverage criterion.</a:t>
            </a:r>
          </a:p>
        </p:txBody>
      </p:sp>
    </p:spTree>
    <p:extLst>
      <p:ext uri="{BB962C8B-B14F-4D97-AF65-F5344CB8AC3E}">
        <p14:creationId xmlns:p14="http://schemas.microsoft.com/office/powerpoint/2010/main" val="717903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47" grpId="0"/>
      <p:bldP spid="1286149" grpId="0"/>
    </p:bld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sp>
        <p:nvSpPr>
          <p:cNvPr id="1288195" name="Text Box 3"/>
          <p:cNvSpPr txBox="1">
            <a:spLocks noChangeArrowheads="1"/>
          </p:cNvSpPr>
          <p:nvPr/>
        </p:nvSpPr>
        <p:spPr bwMode="auto">
          <a:xfrm>
            <a:off x="344488" y="1405706"/>
            <a:ext cx="902374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To cover  p  we construct the following test</a:t>
            </a:r>
            <a:r>
              <a:rPr lang="en-US" dirty="0" smtClean="0">
                <a:latin typeface="Times New Roman"/>
                <a:cs typeface="Times New Roman"/>
              </a:rPr>
              <a:t>:</a:t>
            </a:r>
            <a:endParaRPr lang="en-US" dirty="0">
              <a:latin typeface="Times New Roman"/>
              <a:cs typeface="Times New Roman"/>
            </a:endParaRPr>
          </a:p>
          <a:p>
            <a:pPr>
              <a:lnSpc>
                <a:spcPts val="3600"/>
              </a:lnSpc>
            </a:pPr>
            <a:r>
              <a:rPr lang="en-US" dirty="0">
                <a:latin typeface="Times New Roman"/>
                <a:cs typeface="Times New Roman"/>
              </a:rPr>
              <a:t>T</a:t>
            </a:r>
            <a:r>
              <a:rPr lang="ja-JP" altLang="en-US" dirty="0">
                <a:latin typeface="Times New Roman"/>
                <a:cs typeface="Times New Roman"/>
              </a:rPr>
              <a:t>’</a:t>
            </a:r>
            <a:r>
              <a:rPr lang="en-US" dirty="0">
                <a:latin typeface="Times New Roman"/>
                <a:cs typeface="Times New Roman"/>
              </a:rPr>
              <a:t>={&lt;request=2, x=4&gt;, &lt;request=1, x=2, y=3&gt;, &lt;request=3&gt;} </a:t>
            </a:r>
          </a:p>
        </p:txBody>
      </p:sp>
      <p:sp>
        <p:nvSpPr>
          <p:cNvPr id="1288196" name="Text Box 4"/>
          <p:cNvSpPr txBox="1">
            <a:spLocks noChangeArrowheads="1"/>
          </p:cNvSpPr>
          <p:nvPr/>
        </p:nvSpPr>
        <p:spPr bwMode="auto">
          <a:xfrm>
            <a:off x="272480" y="2989882"/>
            <a:ext cx="9336748"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When the values in  T'  are input to our example program in the sequence given, the program correctly outputs 24 as the factorial of 4 but incorrectly outputs 192 as the value of  2</a:t>
            </a:r>
            <a:r>
              <a:rPr lang="en-US" baseline="30000" dirty="0">
                <a:latin typeface="Times New Roman"/>
                <a:cs typeface="Times New Roman"/>
              </a:rPr>
              <a:t>3</a:t>
            </a:r>
            <a:r>
              <a:rPr lang="en-US" dirty="0">
                <a:latin typeface="Times New Roman"/>
                <a:cs typeface="Times New Roman"/>
              </a:rPr>
              <a:t> </a:t>
            </a:r>
            <a:r>
              <a:rPr lang="en-US" dirty="0" smtClean="0">
                <a:latin typeface="Times New Roman"/>
                <a:cs typeface="Times New Roman"/>
              </a:rPr>
              <a:t>.</a:t>
            </a:r>
            <a:endParaRPr lang="en-US" dirty="0">
              <a:latin typeface="Times New Roman"/>
              <a:cs typeface="Times New Roman"/>
            </a:endParaRPr>
          </a:p>
          <a:p>
            <a:pPr>
              <a:lnSpc>
                <a:spcPts val="3600"/>
              </a:lnSpc>
            </a:pPr>
            <a:r>
              <a:rPr lang="en-US" dirty="0">
                <a:latin typeface="Times New Roman"/>
                <a:cs typeface="Times New Roman"/>
              </a:rPr>
              <a:t>This happens because  T'  traverses our </a:t>
            </a:r>
            <a:r>
              <a:rPr lang="ja-JP" altLang="en-US" dirty="0">
                <a:latin typeface="Times New Roman"/>
                <a:cs typeface="Times New Roman"/>
              </a:rPr>
              <a:t>“</a:t>
            </a:r>
            <a:r>
              <a:rPr lang="en-US" dirty="0">
                <a:latin typeface="Times New Roman"/>
                <a:cs typeface="Times New Roman"/>
              </a:rPr>
              <a:t>tricky</a:t>
            </a:r>
            <a:r>
              <a:rPr lang="ja-JP" altLang="en-US" dirty="0">
                <a:latin typeface="Times New Roman"/>
                <a:cs typeface="Times New Roman"/>
              </a:rPr>
              <a:t>”</a:t>
            </a:r>
            <a:r>
              <a:rPr lang="en-US" dirty="0">
                <a:latin typeface="Times New Roman"/>
                <a:cs typeface="Times New Roman"/>
              </a:rPr>
              <a:t> path which makes the computation of the exponentiation begin without initializing </a:t>
            </a:r>
            <a:r>
              <a:rPr lang="en-US" dirty="0">
                <a:solidFill>
                  <a:schemeClr val="hlink"/>
                </a:solidFill>
                <a:latin typeface="Times New Roman"/>
                <a:cs typeface="Times New Roman"/>
              </a:rPr>
              <a:t>product</a:t>
            </a:r>
            <a:r>
              <a:rPr lang="en-US" dirty="0">
                <a:latin typeface="Times New Roman"/>
                <a:cs typeface="Times New Roman"/>
              </a:rPr>
              <a:t>. In fact the code at line 14 begins with the value of  </a:t>
            </a:r>
            <a:r>
              <a:rPr lang="en-US" dirty="0">
                <a:solidFill>
                  <a:schemeClr val="hlink"/>
                </a:solidFill>
                <a:latin typeface="Times New Roman"/>
                <a:cs typeface="Times New Roman"/>
              </a:rPr>
              <a:t>product </a:t>
            </a:r>
            <a:r>
              <a:rPr lang="en-US" dirty="0">
                <a:latin typeface="Times New Roman"/>
                <a:cs typeface="Times New Roman"/>
              </a:rPr>
              <a:t>set to 24. </a:t>
            </a:r>
          </a:p>
        </p:txBody>
      </p:sp>
    </p:spTree>
    <p:extLst>
      <p:ext uri="{BB962C8B-B14F-4D97-AF65-F5344CB8AC3E}">
        <p14:creationId xmlns:p14="http://schemas.microsoft.com/office/powerpoint/2010/main" val="402247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5" grpId="0"/>
      <p:bldP spid="1288196" grpId="0"/>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sz="2800" dirty="0">
                <a:latin typeface="Arial" charset="0"/>
              </a:rPr>
              <a:t>Example (contd.)</a:t>
            </a:r>
            <a:endParaRPr lang="en-US" sz="4800" dirty="0">
              <a:latin typeface="Arial" charset="0"/>
            </a:endParaRPr>
          </a:p>
        </p:txBody>
      </p:sp>
      <p:sp>
        <p:nvSpPr>
          <p:cNvPr id="1290243" name="Text Box 3"/>
          <p:cNvSpPr txBox="1">
            <a:spLocks noChangeArrowheads="1"/>
          </p:cNvSpPr>
          <p:nvPr/>
        </p:nvSpPr>
        <p:spPr bwMode="auto">
          <a:xfrm>
            <a:off x="344488" y="1988840"/>
            <a:ext cx="902374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our effort to increase the path coverage we constructed  T' .  Execution of the program under test on  T'  did cover a path that was not covered earlier and revealed an error in the program.</a:t>
            </a:r>
          </a:p>
          <a:p>
            <a:endParaRPr lang="en-US" dirty="0">
              <a:latin typeface="Times New Roman" charset="0"/>
            </a:endParaRPr>
          </a:p>
          <a:p>
            <a:r>
              <a:rPr lang="en-US" dirty="0">
                <a:latin typeface="Times New Roman" charset="0"/>
              </a:rPr>
              <a:t>This example has illustrated a benefit of test enhancement based on code coverage.</a:t>
            </a:r>
          </a:p>
        </p:txBody>
      </p:sp>
    </p:spTree>
    <p:extLst>
      <p:ext uri="{BB962C8B-B14F-4D97-AF65-F5344CB8AC3E}">
        <p14:creationId xmlns:p14="http://schemas.microsoft.com/office/powerpoint/2010/main" val="253240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3" grpId="0"/>
    </p:bld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4294967295"/>
          </p:nvPr>
        </p:nvSpPr>
        <p:spPr>
          <a:xfrm>
            <a:off x="145881" y="2914650"/>
            <a:ext cx="685165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7.1.6 Single and multiple executions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731956228"/>
      </p:ext>
    </p:extLst>
  </p:cSld>
  <p:clrMapOvr>
    <a:masterClrMapping/>
  </p:clrMapOvr>
  <p:timing>
    <p:tnLst>
      <p:par>
        <p:cTn xmlns:p14="http://schemas.microsoft.com/office/powerpoint/2010/mai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eaLnBrk="1" hangingPunct="1"/>
            <a:r>
              <a:rPr lang="en-US" sz="2800" dirty="0">
                <a:latin typeface="Arial" charset="0"/>
              </a:rPr>
              <a:t>Multiple executions</a:t>
            </a:r>
            <a:endParaRPr lang="en-US" sz="4800" dirty="0">
              <a:latin typeface="Arial" charset="0"/>
            </a:endParaRPr>
          </a:p>
        </p:txBody>
      </p:sp>
      <p:sp>
        <p:nvSpPr>
          <p:cNvPr id="1292291" name="Text Box 3"/>
          <p:cNvSpPr txBox="1">
            <a:spLocks noChangeArrowheads="1"/>
          </p:cNvSpPr>
          <p:nvPr/>
        </p:nvSpPr>
        <p:spPr bwMode="auto">
          <a:xfrm>
            <a:off x="344488" y="1575463"/>
            <a:ext cx="902374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In the previous example we constructed two test sets  T  and  T' . Notice that both  T  and  T'  contain three tests one for each value of variable </a:t>
            </a:r>
            <a:r>
              <a:rPr lang="en-US" dirty="0">
                <a:solidFill>
                  <a:schemeClr val="hlink"/>
                </a:solidFill>
                <a:latin typeface="Times New Roman"/>
                <a:cs typeface="Times New Roman"/>
              </a:rPr>
              <a:t>request</a:t>
            </a:r>
            <a:r>
              <a:rPr lang="en-US" dirty="0">
                <a:latin typeface="Times New Roman"/>
                <a:cs typeface="Times New Roman"/>
              </a:rPr>
              <a:t>. Should  T (or T</a:t>
            </a:r>
            <a:r>
              <a:rPr lang="ja-JP" altLang="en-US" dirty="0">
                <a:latin typeface="Times New Roman"/>
                <a:cs typeface="Times New Roman"/>
              </a:rPr>
              <a:t>’</a:t>
            </a:r>
            <a:r>
              <a:rPr lang="en-US" dirty="0">
                <a:latin typeface="Times New Roman"/>
                <a:cs typeface="Times New Roman"/>
              </a:rPr>
              <a:t>)  be considered a single test or a sequence of three tests?</a:t>
            </a:r>
          </a:p>
        </p:txBody>
      </p:sp>
      <p:sp>
        <p:nvSpPr>
          <p:cNvPr id="1292292" name="Rectangle 4"/>
          <p:cNvSpPr>
            <a:spLocks noChangeArrowheads="1"/>
          </p:cNvSpPr>
          <p:nvPr/>
        </p:nvSpPr>
        <p:spPr bwMode="auto">
          <a:xfrm>
            <a:off x="776536" y="3405279"/>
            <a:ext cx="6613459"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nSpc>
                <a:spcPts val="3600"/>
              </a:lnSpc>
            </a:pPr>
            <a:r>
              <a:rPr lang="en-US" sz="2000" dirty="0">
                <a:latin typeface="Times New Roman"/>
                <a:cs typeface="Times New Roman"/>
              </a:rPr>
              <a:t>T</a:t>
            </a:r>
            <a:r>
              <a:rPr lang="ja-JP" altLang="en-US" sz="2000" dirty="0">
                <a:latin typeface="Times New Roman"/>
                <a:cs typeface="Times New Roman"/>
              </a:rPr>
              <a:t>’</a:t>
            </a:r>
            <a:r>
              <a:rPr lang="en-US" sz="2000" dirty="0">
                <a:latin typeface="Times New Roman"/>
                <a:cs typeface="Times New Roman"/>
              </a:rPr>
              <a:t>={&lt;request=2, x=4&gt;, &lt;request=1, x=2, y=3&gt;, &lt;request=3&gt;} </a:t>
            </a:r>
          </a:p>
        </p:txBody>
      </p:sp>
      <p:sp>
        <p:nvSpPr>
          <p:cNvPr id="1292293" name="Text Box 5"/>
          <p:cNvSpPr txBox="1">
            <a:spLocks noChangeArrowheads="1"/>
          </p:cNvSpPr>
          <p:nvPr/>
        </p:nvSpPr>
        <p:spPr bwMode="auto">
          <a:xfrm>
            <a:off x="416496" y="4311767"/>
            <a:ext cx="92129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assumed that all three tests, one for each value of </a:t>
            </a:r>
            <a:r>
              <a:rPr lang="en-US" dirty="0">
                <a:solidFill>
                  <a:schemeClr val="hlink"/>
                </a:solidFill>
                <a:latin typeface="Times New Roman"/>
                <a:cs typeface="Times New Roman"/>
              </a:rPr>
              <a:t>request</a:t>
            </a:r>
            <a:r>
              <a:rPr lang="en-US" dirty="0">
                <a:latin typeface="Times New Roman"/>
                <a:cs typeface="Times New Roman"/>
              </a:rPr>
              <a:t>, are input in a sequence during a </a:t>
            </a:r>
            <a:r>
              <a:rPr lang="en-US" dirty="0">
                <a:solidFill>
                  <a:schemeClr val="hlink"/>
                </a:solidFill>
                <a:latin typeface="Times New Roman"/>
                <a:cs typeface="Times New Roman"/>
              </a:rPr>
              <a:t>single execution</a:t>
            </a:r>
            <a:r>
              <a:rPr lang="en-US" dirty="0">
                <a:latin typeface="Times New Roman"/>
                <a:cs typeface="Times New Roman"/>
              </a:rPr>
              <a:t> of the test program. Hence we consider T as a  test set containing one test case and write it as follows:</a:t>
            </a:r>
          </a:p>
        </p:txBody>
      </p:sp>
    </p:spTree>
    <p:extLst>
      <p:ext uri="{BB962C8B-B14F-4D97-AF65-F5344CB8AC3E}">
        <p14:creationId xmlns:p14="http://schemas.microsoft.com/office/powerpoint/2010/main" val="103198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2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1" grpId="0"/>
      <p:bldP spid="1292292" grpId="0"/>
      <p:bldP spid="1292293" grpId="0"/>
    </p:bld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8581" y="242888"/>
            <a:ext cx="9906000" cy="614362"/>
          </a:xfrm>
        </p:spPr>
        <p:txBody>
          <a:bodyPr/>
          <a:lstStyle/>
          <a:p>
            <a:pPr eaLnBrk="1" hangingPunct="1"/>
            <a:r>
              <a:rPr lang="en-US" sz="2800" dirty="0">
                <a:latin typeface="Arial" charset="0"/>
              </a:rPr>
              <a:t>Multiple executions (contd.)</a:t>
            </a:r>
            <a:endParaRPr lang="en-US" sz="4800" dirty="0">
              <a:latin typeface="Arial" charset="0"/>
            </a:endParaRPr>
          </a:p>
        </p:txBody>
      </p:sp>
      <p:sp>
        <p:nvSpPr>
          <p:cNvPr id="1294341" name="Text Box 5"/>
          <p:cNvSpPr txBox="1">
            <a:spLocks noChangeArrowheads="1"/>
          </p:cNvSpPr>
          <p:nvPr/>
        </p:nvSpPr>
        <p:spPr bwMode="auto">
          <a:xfrm>
            <a:off x="344488" y="1246382"/>
            <a:ext cx="921292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assumed that all three tests, one for each value of </a:t>
            </a:r>
            <a:r>
              <a:rPr lang="en-US" dirty="0">
                <a:solidFill>
                  <a:schemeClr val="hlink"/>
                </a:solidFill>
                <a:latin typeface="Times New Roman"/>
                <a:cs typeface="Times New Roman"/>
              </a:rPr>
              <a:t>request</a:t>
            </a:r>
            <a:r>
              <a:rPr lang="en-US" dirty="0">
                <a:latin typeface="Times New Roman"/>
                <a:cs typeface="Times New Roman"/>
              </a:rPr>
              <a:t>, are input in a sequence during a </a:t>
            </a:r>
            <a:r>
              <a:rPr lang="en-US" dirty="0">
                <a:solidFill>
                  <a:schemeClr val="hlink"/>
                </a:solidFill>
                <a:latin typeface="Times New Roman"/>
                <a:cs typeface="Times New Roman"/>
              </a:rPr>
              <a:t>single execution</a:t>
            </a:r>
            <a:r>
              <a:rPr lang="en-US" dirty="0">
                <a:latin typeface="Times New Roman"/>
                <a:cs typeface="Times New Roman"/>
              </a:rPr>
              <a:t> of the test program. Hence we consider T as a  test set containing one test case and write it,  it as follows:</a:t>
            </a:r>
          </a:p>
        </p:txBody>
      </p:sp>
      <p:pic>
        <p:nvPicPr>
          <p:cNvPr id="129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02" y="2864732"/>
            <a:ext cx="802798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 name="Group 9"/>
          <p:cNvGrpSpPr>
            <a:grpSpLocks/>
          </p:cNvGrpSpPr>
          <p:nvPr/>
        </p:nvGrpSpPr>
        <p:grpSpPr bwMode="auto">
          <a:xfrm>
            <a:off x="270008" y="4237903"/>
            <a:ext cx="8839729" cy="1925637"/>
            <a:chOff x="157" y="2729"/>
            <a:chExt cx="5140" cy="1213"/>
          </a:xfrm>
        </p:grpSpPr>
        <p:pic>
          <p:nvPicPr>
            <p:cNvPr id="1177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 y="2729"/>
              <a:ext cx="4696" cy="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7768" name="Text Box 8"/>
            <p:cNvSpPr txBox="1">
              <a:spLocks noChangeArrowheads="1"/>
            </p:cNvSpPr>
            <p:nvPr/>
          </p:nvSpPr>
          <p:spPr bwMode="auto">
            <a:xfrm>
              <a:off x="157" y="2783"/>
              <a:ext cx="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T</a:t>
              </a:r>
              <a:r>
                <a:rPr lang="ja-JP" altLang="en-US">
                  <a:latin typeface="Times New Roman"/>
                  <a:cs typeface="Times New Roman"/>
                </a:rPr>
                <a:t>”</a:t>
              </a:r>
              <a:r>
                <a:rPr lang="en-US">
                  <a:latin typeface="Times New Roman"/>
                  <a:cs typeface="Times New Roman"/>
                </a:rPr>
                <a:t>=T</a:t>
              </a:r>
              <a:r>
                <a:rPr lang="en-US">
                  <a:latin typeface="Times New Roman"/>
                  <a:cs typeface="Times New Roman"/>
                  <a:sym typeface="Symbol" charset="0"/>
                </a:rPr>
                <a:t>T</a:t>
              </a:r>
              <a:r>
                <a:rPr lang="ja-JP" altLang="en-US">
                  <a:latin typeface="Times New Roman"/>
                  <a:cs typeface="Times New Roman"/>
                  <a:sym typeface="Symbol" charset="0"/>
                </a:rPr>
                <a:t>’</a:t>
              </a:r>
              <a:endParaRPr lang="en-US">
                <a:latin typeface="Times New Roman"/>
                <a:cs typeface="Times New Roman"/>
              </a:endParaRPr>
            </a:p>
          </p:txBody>
        </p:sp>
      </p:grpSp>
    </p:spTree>
    <p:extLst>
      <p:ext uri="{BB962C8B-B14F-4D97-AF65-F5344CB8AC3E}">
        <p14:creationId xmlns:p14="http://schemas.microsoft.com/office/powerpoint/2010/main" val="1669443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943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1" grpId="0"/>
    </p:bld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body" idx="4294967295"/>
          </p:nvPr>
        </p:nvSpPr>
        <p:spPr>
          <a:xfrm>
            <a:off x="542925"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7.2.1 Statement </a:t>
            </a:r>
            <a:r>
              <a:rPr lang="en-US" dirty="0">
                <a:solidFill>
                  <a:schemeClr val="folHlink"/>
                </a:solidFill>
                <a:latin typeface="Century Gothic" charset="0"/>
                <a:ea typeface="Osaka" charset="0"/>
                <a:cs typeface="Osaka" charset="0"/>
              </a:rPr>
              <a:t>and block coverage</a:t>
            </a:r>
          </a:p>
        </p:txBody>
      </p:sp>
    </p:spTree>
    <p:extLst>
      <p:ext uri="{BB962C8B-B14F-4D97-AF65-F5344CB8AC3E}">
        <p14:creationId xmlns:p14="http://schemas.microsoft.com/office/powerpoint/2010/main" val="765560556"/>
      </p:ext>
    </p:extLst>
  </p:cSld>
  <p:clrMapOvr>
    <a:masterClrMapping/>
  </p:clrMapOvr>
  <p:timing>
    <p:tnLst>
      <p:par>
        <p:cTn xmlns:p14="http://schemas.microsoft.com/office/powerpoint/2010/mai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sz="2800" dirty="0">
                <a:latin typeface="Arial" charset="0"/>
              </a:rPr>
              <a:t>Declarations and basic blocks</a:t>
            </a:r>
            <a:endParaRPr lang="en-US" sz="4800" dirty="0">
              <a:latin typeface="Arial" charset="0"/>
            </a:endParaRPr>
          </a:p>
        </p:txBody>
      </p:sp>
      <p:sp>
        <p:nvSpPr>
          <p:cNvPr id="1296387" name="Text Box 3"/>
          <p:cNvSpPr txBox="1">
            <a:spLocks noChangeArrowheads="1"/>
          </p:cNvSpPr>
          <p:nvPr/>
        </p:nvSpPr>
        <p:spPr bwMode="auto">
          <a:xfrm>
            <a:off x="344488" y="1342278"/>
            <a:ext cx="921292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Any program written in a procedural language consists of a sequence of statements. Some of these statements are declarative, such as the </a:t>
            </a:r>
            <a:r>
              <a:rPr lang="en-US" dirty="0">
                <a:solidFill>
                  <a:schemeClr val="hlink"/>
                </a:solidFill>
                <a:latin typeface="Times New Roman"/>
                <a:cs typeface="Times New Roman"/>
              </a:rPr>
              <a:t>#define</a:t>
            </a:r>
            <a:r>
              <a:rPr lang="en-US" dirty="0">
                <a:latin typeface="Times New Roman"/>
                <a:cs typeface="Times New Roman"/>
              </a:rPr>
              <a:t> and </a:t>
            </a:r>
            <a:r>
              <a:rPr lang="en-US" dirty="0" err="1">
                <a:solidFill>
                  <a:schemeClr val="hlink"/>
                </a:solidFill>
                <a:latin typeface="Times New Roman"/>
                <a:cs typeface="Times New Roman"/>
              </a:rPr>
              <a:t>int</a:t>
            </a:r>
            <a:r>
              <a:rPr lang="en-US" dirty="0">
                <a:latin typeface="Times New Roman"/>
                <a:cs typeface="Times New Roman"/>
              </a:rPr>
              <a:t> statements in C, while others are executable, such as the </a:t>
            </a:r>
            <a:r>
              <a:rPr lang="en-US" dirty="0">
                <a:solidFill>
                  <a:schemeClr val="hlink"/>
                </a:solidFill>
                <a:latin typeface="Times New Roman"/>
                <a:cs typeface="Times New Roman"/>
              </a:rPr>
              <a:t>assignment</a:t>
            </a:r>
            <a:r>
              <a:rPr lang="en-US" dirty="0">
                <a:latin typeface="Times New Roman"/>
                <a:cs typeface="Times New Roman"/>
              </a:rPr>
              <a:t>, </a:t>
            </a:r>
            <a:r>
              <a:rPr lang="en-US" dirty="0">
                <a:solidFill>
                  <a:schemeClr val="hlink"/>
                </a:solidFill>
                <a:latin typeface="Times New Roman"/>
                <a:cs typeface="Times New Roman"/>
              </a:rPr>
              <a:t>if</a:t>
            </a:r>
            <a:r>
              <a:rPr lang="en-US" dirty="0">
                <a:latin typeface="Times New Roman"/>
                <a:cs typeface="Times New Roman"/>
              </a:rPr>
              <a:t>, and </a:t>
            </a:r>
            <a:r>
              <a:rPr lang="en-US" dirty="0">
                <a:solidFill>
                  <a:schemeClr val="hlink"/>
                </a:solidFill>
                <a:latin typeface="Times New Roman"/>
                <a:cs typeface="Times New Roman"/>
              </a:rPr>
              <a:t>while</a:t>
            </a:r>
            <a:r>
              <a:rPr lang="en-US" dirty="0">
                <a:latin typeface="Times New Roman"/>
                <a:cs typeface="Times New Roman"/>
              </a:rPr>
              <a:t> statements in C and Java.  </a:t>
            </a:r>
          </a:p>
        </p:txBody>
      </p:sp>
      <p:sp>
        <p:nvSpPr>
          <p:cNvPr id="1296392" name="Text Box 8"/>
          <p:cNvSpPr txBox="1">
            <a:spLocks noChangeArrowheads="1"/>
          </p:cNvSpPr>
          <p:nvPr/>
        </p:nvSpPr>
        <p:spPr bwMode="auto">
          <a:xfrm>
            <a:off x="344488" y="3574526"/>
            <a:ext cx="921292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Recall that a </a:t>
            </a:r>
            <a:r>
              <a:rPr lang="en-US" dirty="0">
                <a:solidFill>
                  <a:schemeClr val="hlink"/>
                </a:solidFill>
                <a:latin typeface="Times New Roman"/>
                <a:cs typeface="Times New Roman"/>
              </a:rPr>
              <a:t>basic block</a:t>
            </a:r>
            <a:r>
              <a:rPr lang="en-US" dirty="0">
                <a:latin typeface="Times New Roman"/>
                <a:cs typeface="Times New Roman"/>
              </a:rPr>
              <a:t> is a sequence of consecutive statements that has exactly one entry point and one exit point. For any procedural language, adequacy with respect to the statement coverage and block coverage criteria are defined next.</a:t>
            </a:r>
          </a:p>
        </p:txBody>
      </p:sp>
      <p:sp>
        <p:nvSpPr>
          <p:cNvPr id="1296393" name="Text Box 9"/>
          <p:cNvSpPr txBox="1">
            <a:spLocks noChangeArrowheads="1"/>
          </p:cNvSpPr>
          <p:nvPr/>
        </p:nvSpPr>
        <p:spPr bwMode="auto">
          <a:xfrm>
            <a:off x="1879733" y="5594150"/>
            <a:ext cx="6551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a:solidFill>
                  <a:schemeClr val="hlink"/>
                </a:solidFill>
                <a:latin typeface="Times New Roman"/>
                <a:cs typeface="Times New Roman"/>
              </a:rPr>
              <a:t>Notation: (P, R) denotes program P subject to requirement R.</a:t>
            </a:r>
          </a:p>
        </p:txBody>
      </p:sp>
    </p:spTree>
    <p:extLst>
      <p:ext uri="{BB962C8B-B14F-4D97-AF65-F5344CB8AC3E}">
        <p14:creationId xmlns:p14="http://schemas.microsoft.com/office/powerpoint/2010/main" val="302638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63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7" grpId="0"/>
      <p:bldP spid="1296392" grpId="0"/>
      <p:bldP spid="1296393" grpId="0"/>
    </p:bld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sz="2800" dirty="0">
                <a:latin typeface="Arial" charset="0"/>
              </a:rPr>
              <a:t>Statement coverage</a:t>
            </a:r>
            <a:endParaRPr lang="en-US" sz="4800" dirty="0">
              <a:latin typeface="Arial" charset="0"/>
            </a:endParaRPr>
          </a:p>
        </p:txBody>
      </p:sp>
      <p:sp>
        <p:nvSpPr>
          <p:cNvPr id="123908" name="Text Box 3"/>
          <p:cNvSpPr txBox="1">
            <a:spLocks noChangeArrowheads="1"/>
          </p:cNvSpPr>
          <p:nvPr/>
        </p:nvSpPr>
        <p:spPr bwMode="auto">
          <a:xfrm>
            <a:off x="326760" y="1551530"/>
            <a:ext cx="921292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statement coverage of  T  with respect to ( P, R ) is computed as   </a:t>
            </a:r>
            <a:r>
              <a:rPr lang="en-US" dirty="0" err="1">
                <a:latin typeface="Times New Roman" charset="0"/>
              </a:rPr>
              <a:t>Sc</a:t>
            </a:r>
            <a:r>
              <a:rPr lang="en-US" dirty="0">
                <a:latin typeface="Times New Roman" charset="0"/>
              </a:rPr>
              <a:t>/(Se-Si) , where  </a:t>
            </a:r>
            <a:r>
              <a:rPr lang="en-US" dirty="0" err="1">
                <a:latin typeface="Times New Roman" charset="0"/>
              </a:rPr>
              <a:t>Sc</a:t>
            </a:r>
            <a:r>
              <a:rPr lang="en-US" dirty="0">
                <a:latin typeface="Times New Roman" charset="0"/>
              </a:rPr>
              <a:t>  is the number of statements covered, Si  is the number of unreachable statements, and  Se  is the total number of statements in the program, i.e. the size of the coverage domain.    </a:t>
            </a:r>
          </a:p>
        </p:txBody>
      </p:sp>
      <p:sp>
        <p:nvSpPr>
          <p:cNvPr id="123909" name="Text Box 4"/>
          <p:cNvSpPr txBox="1">
            <a:spLocks noChangeArrowheads="1"/>
          </p:cNvSpPr>
          <p:nvPr/>
        </p:nvSpPr>
        <p:spPr bwMode="auto">
          <a:xfrm>
            <a:off x="326760" y="3904206"/>
            <a:ext cx="92129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   is considered </a:t>
            </a:r>
            <a:r>
              <a:rPr lang="en-US">
                <a:solidFill>
                  <a:schemeClr val="hlink"/>
                </a:solidFill>
                <a:latin typeface="Times New Roman" charset="0"/>
              </a:rPr>
              <a:t>adequate</a:t>
            </a:r>
            <a:r>
              <a:rPr lang="en-US">
                <a:latin typeface="Times New Roman" charset="0"/>
              </a:rPr>
              <a:t>  with respect to the statement coverage criterion if  the statement coverage of  T  with respect to (P, R) is 1.</a:t>
            </a:r>
          </a:p>
        </p:txBody>
      </p:sp>
    </p:spTree>
    <p:extLst>
      <p:ext uri="{BB962C8B-B14F-4D97-AF65-F5344CB8AC3E}">
        <p14:creationId xmlns:p14="http://schemas.microsoft.com/office/powerpoint/2010/main" val="9757795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600" dirty="0">
                <a:latin typeface="Tahoma" charset="0"/>
              </a:rPr>
              <a:t>Errors</a:t>
            </a:r>
            <a:endParaRPr lang="en-US" dirty="0">
              <a:latin typeface="Tahoma" charset="0"/>
            </a:endParaRPr>
          </a:p>
        </p:txBody>
      </p:sp>
      <p:sp>
        <p:nvSpPr>
          <p:cNvPr id="34819" name="Text Box 7"/>
          <p:cNvSpPr txBox="1">
            <a:spLocks noChangeArrowheads="1"/>
          </p:cNvSpPr>
          <p:nvPr/>
        </p:nvSpPr>
        <p:spPr bwMode="auto">
          <a:xfrm>
            <a:off x="704528" y="1340768"/>
            <a:ext cx="764619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Errors are a part of our daily life. </a:t>
            </a:r>
          </a:p>
          <a:p>
            <a:endParaRPr lang="en-US" dirty="0">
              <a:latin typeface="Times"/>
              <a:cs typeface="Times"/>
            </a:endParaRPr>
          </a:p>
          <a:p>
            <a:r>
              <a:rPr lang="en-US" dirty="0">
                <a:latin typeface="Times"/>
                <a:cs typeface="Times"/>
              </a:rPr>
              <a:t>Humans make errors in their thoughts, actions, and in the products that might result from their</a:t>
            </a:r>
          </a:p>
          <a:p>
            <a:r>
              <a:rPr lang="en-US" dirty="0">
                <a:latin typeface="Times"/>
                <a:cs typeface="Times"/>
              </a:rPr>
              <a:t>actions. </a:t>
            </a:r>
          </a:p>
          <a:p>
            <a:endParaRPr lang="en-US" dirty="0">
              <a:latin typeface="Times"/>
              <a:cs typeface="Times"/>
            </a:endParaRPr>
          </a:p>
          <a:p>
            <a:r>
              <a:rPr lang="en-US" dirty="0">
                <a:latin typeface="Times"/>
                <a:cs typeface="Times"/>
              </a:rPr>
              <a:t>Errors occur wherever humans are involved in taking actions and making decisions.</a:t>
            </a:r>
          </a:p>
        </p:txBody>
      </p:sp>
      <p:sp>
        <p:nvSpPr>
          <p:cNvPr id="34820" name="Text Box 8"/>
          <p:cNvSpPr txBox="1">
            <a:spLocks noChangeArrowheads="1"/>
          </p:cNvSpPr>
          <p:nvPr/>
        </p:nvSpPr>
        <p:spPr bwMode="auto">
          <a:xfrm>
            <a:off x="4232920" y="5301208"/>
            <a:ext cx="48033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i="1" dirty="0">
                <a:solidFill>
                  <a:schemeClr val="hlink"/>
                </a:solidFill>
                <a:latin typeface="Times"/>
                <a:cs typeface="Times"/>
              </a:rPr>
              <a:t>These fundamental facts of human existence make testing an essential activity. </a:t>
            </a:r>
          </a:p>
        </p:txBody>
      </p:sp>
    </p:spTree>
    <p:extLst>
      <p:ext uri="{BB962C8B-B14F-4D97-AF65-F5344CB8AC3E}">
        <p14:creationId xmlns:p14="http://schemas.microsoft.com/office/powerpoint/2010/main" val="6095685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z="3200" dirty="0">
                <a:latin typeface="Tahoma" charset="0"/>
              </a:rPr>
              <a:t>C2: Lifecycle </a:t>
            </a:r>
            <a:r>
              <a:rPr lang="en-US" sz="3200" dirty="0" smtClean="0">
                <a:latin typeface="Tahoma" charset="0"/>
              </a:rPr>
              <a:t>phase</a:t>
            </a:r>
            <a:endParaRPr lang="en-US" dirty="0">
              <a:latin typeface="Tahoma" charset="0"/>
            </a:endParaRPr>
          </a:p>
        </p:txBody>
      </p:sp>
      <p:pic>
        <p:nvPicPr>
          <p:cNvPr id="200707" name="Picture 5" descr="C2-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844" y="2468563"/>
            <a:ext cx="736070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97423"/>
      </p:ext>
    </p:extLst>
  </p:cSld>
  <p:clrMapOvr>
    <a:masterClrMapping/>
  </p:clrMapOvr>
  <p:timing>
    <p:tnLst>
      <p:par>
        <p:cTn xmlns:p14="http://schemas.microsoft.com/office/powerpoint/2010/mai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eaLnBrk="1" hangingPunct="1"/>
            <a:r>
              <a:rPr lang="en-US" sz="2800" dirty="0">
                <a:latin typeface="Arial" charset="0"/>
              </a:rPr>
              <a:t>Block coverage</a:t>
            </a:r>
            <a:endParaRPr lang="en-US" sz="4800" dirty="0">
              <a:latin typeface="Arial" charset="0"/>
            </a:endParaRPr>
          </a:p>
        </p:txBody>
      </p:sp>
      <p:sp>
        <p:nvSpPr>
          <p:cNvPr id="125956" name="Text Box 3"/>
          <p:cNvSpPr txBox="1">
            <a:spLocks noChangeArrowheads="1"/>
          </p:cNvSpPr>
          <p:nvPr/>
        </p:nvSpPr>
        <p:spPr bwMode="auto">
          <a:xfrm>
            <a:off x="326760" y="1587059"/>
            <a:ext cx="921292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block coverage of  T </a:t>
            </a:r>
            <a:r>
              <a:rPr lang="en-US" dirty="0" smtClean="0">
                <a:latin typeface="Times New Roman" charset="0"/>
              </a:rPr>
              <a:t>with </a:t>
            </a:r>
            <a:r>
              <a:rPr lang="en-US" dirty="0">
                <a:latin typeface="Times New Roman" charset="0"/>
              </a:rPr>
              <a:t>respect to (P, R) is computed as  </a:t>
            </a:r>
            <a:r>
              <a:rPr lang="en-US" dirty="0" err="1">
                <a:latin typeface="Times New Roman" charset="0"/>
              </a:rPr>
              <a:t>Bc</a:t>
            </a:r>
            <a:r>
              <a:rPr lang="en-US" dirty="0">
                <a:latin typeface="Times New Roman" charset="0"/>
              </a:rPr>
              <a:t>/(Be -Bi) , where  </a:t>
            </a:r>
            <a:r>
              <a:rPr lang="en-US" dirty="0" err="1">
                <a:latin typeface="Times New Roman" charset="0"/>
              </a:rPr>
              <a:t>Bc</a:t>
            </a:r>
            <a:r>
              <a:rPr lang="en-US" dirty="0">
                <a:latin typeface="Times New Roman" charset="0"/>
              </a:rPr>
              <a:t>  is the number of blocks covered,  Bi  is the number of unreachable blocks, and  Be  is the total number of blocks in the program, i.e. the size of the block coverage domain. </a:t>
            </a:r>
          </a:p>
        </p:txBody>
      </p:sp>
      <p:sp>
        <p:nvSpPr>
          <p:cNvPr id="125957" name="Text Box 4"/>
          <p:cNvSpPr txBox="1">
            <a:spLocks noChangeArrowheads="1"/>
          </p:cNvSpPr>
          <p:nvPr/>
        </p:nvSpPr>
        <p:spPr bwMode="auto">
          <a:xfrm>
            <a:off x="326760" y="3939734"/>
            <a:ext cx="92129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   is considered </a:t>
            </a:r>
            <a:r>
              <a:rPr lang="en-US">
                <a:solidFill>
                  <a:schemeClr val="hlink"/>
                </a:solidFill>
                <a:latin typeface="Times New Roman" charset="0"/>
              </a:rPr>
              <a:t>adequate</a:t>
            </a:r>
            <a:r>
              <a:rPr lang="en-US">
                <a:latin typeface="Times New Roman" charset="0"/>
              </a:rPr>
              <a:t>  with respect to the block coverage criterion if  the statement coverage of  T  with respect to (P, R) is 1.</a:t>
            </a:r>
          </a:p>
        </p:txBody>
      </p:sp>
    </p:spTree>
    <p:extLst>
      <p:ext uri="{BB962C8B-B14F-4D97-AF65-F5344CB8AC3E}">
        <p14:creationId xmlns:p14="http://schemas.microsoft.com/office/powerpoint/2010/main" val="1997001195"/>
      </p:ext>
    </p:extLst>
  </p:cSld>
  <p:clrMapOvr>
    <a:masterClrMapping/>
  </p:clrMapOvr>
  <p:timing>
    <p:tnLst>
      <p:par>
        <p:cTn xmlns:p14="http://schemas.microsoft.com/office/powerpoint/2010/mai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sz="2800" dirty="0">
                <a:latin typeface="Arial" charset="0"/>
              </a:rPr>
              <a:t>Example: statement coverage</a:t>
            </a:r>
            <a:endParaRPr lang="en-US" sz="4800" dirty="0">
              <a:latin typeface="Arial" charset="0"/>
            </a:endParaRPr>
          </a:p>
        </p:txBody>
      </p:sp>
      <p:sp>
        <p:nvSpPr>
          <p:cNvPr id="1302532" name="Text Box 4"/>
          <p:cNvSpPr txBox="1">
            <a:spLocks noChangeArrowheads="1"/>
          </p:cNvSpPr>
          <p:nvPr/>
        </p:nvSpPr>
        <p:spPr bwMode="auto">
          <a:xfrm>
            <a:off x="3802500" y="2221705"/>
            <a:ext cx="44439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Statements  covered:</a:t>
            </a:r>
          </a:p>
          <a:p>
            <a:r>
              <a:rPr lang="en-US">
                <a:latin typeface="Times New Roman" charset="0"/>
              </a:rPr>
              <a:t>t1: 2, 3, 4,  5, 6,  7, and 10 </a:t>
            </a:r>
          </a:p>
          <a:p>
            <a:r>
              <a:rPr lang="en-US">
                <a:latin typeface="Times New Roman" charset="0"/>
              </a:rPr>
              <a:t>t2: 2, 3, 4, 9, and 10. </a:t>
            </a:r>
          </a:p>
        </p:txBody>
      </p:sp>
      <p:pic>
        <p:nvPicPr>
          <p:cNvPr id="1280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2" y="1863725"/>
            <a:ext cx="292708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02534" name="Text Box 6"/>
          <p:cNvSpPr txBox="1">
            <a:spLocks noChangeArrowheads="1"/>
          </p:cNvSpPr>
          <p:nvPr/>
        </p:nvSpPr>
        <p:spPr bwMode="auto">
          <a:xfrm>
            <a:off x="3821418" y="3767930"/>
            <a:ext cx="56529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charset="0"/>
              </a:rPr>
              <a:t>Sc</a:t>
            </a:r>
            <a:r>
              <a:rPr lang="en-US" dirty="0">
                <a:latin typeface="Times New Roman" charset="0"/>
              </a:rPr>
              <a:t>=6, Si=1, Se=7.  The statement coverage for  T  is  6/(7-1)=1 . Hence we conclude that   T</a:t>
            </a:r>
            <a:r>
              <a:rPr lang="en-US" baseline="-25000" dirty="0">
                <a:latin typeface="Times New Roman" charset="0"/>
              </a:rPr>
              <a:t>1</a:t>
            </a:r>
            <a:r>
              <a:rPr lang="en-US" dirty="0">
                <a:latin typeface="Times New Roman" charset="0"/>
              </a:rPr>
              <a:t>  is </a:t>
            </a:r>
            <a:r>
              <a:rPr lang="en-US" dirty="0">
                <a:solidFill>
                  <a:schemeClr val="hlink"/>
                </a:solidFill>
                <a:latin typeface="Times New Roman" charset="0"/>
              </a:rPr>
              <a:t>adequate</a:t>
            </a:r>
            <a:r>
              <a:rPr lang="en-US" dirty="0">
                <a:latin typeface="Times New Roman" charset="0"/>
              </a:rPr>
              <a:t> for (P, R ) with respect to the statement coverage criterion. Note: 7b is unreachable.</a:t>
            </a:r>
          </a:p>
        </p:txBody>
      </p:sp>
      <p:sp>
        <p:nvSpPr>
          <p:cNvPr id="128007" name="Text Box 3"/>
          <p:cNvSpPr txBox="1">
            <a:spLocks noChangeArrowheads="1"/>
          </p:cNvSpPr>
          <p:nvPr/>
        </p:nvSpPr>
        <p:spPr bwMode="auto">
          <a:xfrm>
            <a:off x="2720752" y="1124744"/>
            <a:ext cx="677081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Coverage domain: Se={2, 3, 4, 5,  6, 7, 7b, 9, 10}</a:t>
            </a:r>
          </a:p>
          <a:p>
            <a:r>
              <a:rPr lang="en-US" dirty="0">
                <a:latin typeface="Times New Roman" charset="0"/>
              </a:rPr>
              <a:t>Let T</a:t>
            </a:r>
            <a:r>
              <a:rPr lang="en-US" baseline="-25000" dirty="0">
                <a:latin typeface="Times New Roman" charset="0"/>
              </a:rPr>
              <a:t>1</a:t>
            </a:r>
            <a:r>
              <a:rPr lang="en-US" dirty="0">
                <a:latin typeface="Times New Roman" charset="0"/>
              </a:rPr>
              <a:t>={t1:&lt;x=-1, y=-1&gt;,t 2:&lt;x=1, y=1&gt;}</a:t>
            </a:r>
          </a:p>
        </p:txBody>
      </p:sp>
      <p:sp>
        <p:nvSpPr>
          <p:cNvPr id="128008" name="Text Box 7"/>
          <p:cNvSpPr txBox="1">
            <a:spLocks noChangeArrowheads="1"/>
          </p:cNvSpPr>
          <p:nvPr/>
        </p:nvSpPr>
        <p:spPr bwMode="auto">
          <a:xfrm>
            <a:off x="2849696" y="3884613"/>
            <a:ext cx="599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a:t>(b)</a:t>
            </a:r>
          </a:p>
        </p:txBody>
      </p:sp>
    </p:spTree>
    <p:extLst>
      <p:ext uri="{BB962C8B-B14F-4D97-AF65-F5344CB8AC3E}">
        <p14:creationId xmlns:p14="http://schemas.microsoft.com/office/powerpoint/2010/main" val="2570232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32" grpId="0"/>
      <p:bldP spid="1302534" grpId="0"/>
    </p:bld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en-US" sz="2800" dirty="0">
                <a:latin typeface="Arial" charset="0"/>
              </a:rPr>
              <a:t>Example: block coverage</a:t>
            </a:r>
            <a:endParaRPr lang="en-US" sz="4800" dirty="0">
              <a:latin typeface="Arial" charset="0"/>
            </a:endParaRPr>
          </a:p>
        </p:txBody>
      </p:sp>
      <p:sp>
        <p:nvSpPr>
          <p:cNvPr id="1304580" name="Text Box 4"/>
          <p:cNvSpPr txBox="1">
            <a:spLocks noChangeArrowheads="1"/>
          </p:cNvSpPr>
          <p:nvPr/>
        </p:nvSpPr>
        <p:spPr bwMode="auto">
          <a:xfrm>
            <a:off x="3915651" y="2789585"/>
            <a:ext cx="44439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Blocks  covered:</a:t>
            </a:r>
          </a:p>
          <a:p>
            <a:r>
              <a:rPr lang="en-US" dirty="0">
                <a:latin typeface="Times New Roman" charset="0"/>
              </a:rPr>
              <a:t>t1: Blocks 1, 2, 5</a:t>
            </a:r>
          </a:p>
          <a:p>
            <a:r>
              <a:rPr lang="en-US" dirty="0">
                <a:latin typeface="Times New Roman" charset="0"/>
              </a:rPr>
              <a:t>t2, t3: same coverage as of t1.</a:t>
            </a:r>
          </a:p>
        </p:txBody>
      </p:sp>
      <p:sp>
        <p:nvSpPr>
          <p:cNvPr id="1304582" name="Text Box 6"/>
          <p:cNvSpPr txBox="1">
            <a:spLocks noChangeArrowheads="1"/>
          </p:cNvSpPr>
          <p:nvPr/>
        </p:nvSpPr>
        <p:spPr bwMode="auto">
          <a:xfrm>
            <a:off x="3944888" y="4365104"/>
            <a:ext cx="54878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Be=5 , </a:t>
            </a:r>
            <a:r>
              <a:rPr lang="en-US" dirty="0" err="1">
                <a:latin typeface="Times New Roman" charset="0"/>
              </a:rPr>
              <a:t>Bc</a:t>
            </a:r>
            <a:r>
              <a:rPr lang="en-US" dirty="0">
                <a:latin typeface="Times New Roman" charset="0"/>
              </a:rPr>
              <a:t>=3, Bi=1.</a:t>
            </a:r>
          </a:p>
          <a:p>
            <a:r>
              <a:rPr lang="en-US" dirty="0">
                <a:latin typeface="Times New Roman" charset="0"/>
              </a:rPr>
              <a:t>Block coverage for T</a:t>
            </a:r>
            <a:r>
              <a:rPr lang="en-US" baseline="-25000" dirty="0">
                <a:latin typeface="Times New Roman" charset="0"/>
              </a:rPr>
              <a:t>2</a:t>
            </a:r>
            <a:r>
              <a:rPr lang="en-US" dirty="0">
                <a:latin typeface="Times New Roman" charset="0"/>
              </a:rPr>
              <a:t>=  3/(5-1)=0.75.</a:t>
            </a:r>
          </a:p>
          <a:p>
            <a:r>
              <a:rPr lang="en-US" dirty="0">
                <a:latin typeface="Times New Roman" charset="0"/>
              </a:rPr>
              <a:t>Hence T</a:t>
            </a:r>
            <a:r>
              <a:rPr lang="en-US" baseline="-25000" dirty="0">
                <a:latin typeface="Times New Roman" charset="0"/>
              </a:rPr>
              <a:t>2</a:t>
            </a:r>
            <a:r>
              <a:rPr lang="en-US" dirty="0">
                <a:latin typeface="Times New Roman" charset="0"/>
              </a:rPr>
              <a:t>  is </a:t>
            </a:r>
            <a:r>
              <a:rPr lang="en-US" dirty="0">
                <a:solidFill>
                  <a:schemeClr val="hlink"/>
                </a:solidFill>
                <a:latin typeface="Times New Roman" charset="0"/>
              </a:rPr>
              <a:t>not adequate</a:t>
            </a:r>
            <a:r>
              <a:rPr lang="en-US" dirty="0">
                <a:latin typeface="Times New Roman" charset="0"/>
              </a:rPr>
              <a:t> for (P, R) with respect to the block coverage criterion.</a:t>
            </a:r>
          </a:p>
        </p:txBody>
      </p:sp>
      <p:pic>
        <p:nvPicPr>
          <p:cNvPr id="1300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6263"/>
            <a:ext cx="3750866"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0055" name="Text Box 9"/>
          <p:cNvSpPr txBox="1">
            <a:spLocks noChangeArrowheads="1"/>
          </p:cNvSpPr>
          <p:nvPr/>
        </p:nvSpPr>
        <p:spPr bwMode="auto">
          <a:xfrm>
            <a:off x="3944888" y="1268760"/>
            <a:ext cx="3843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Coverage domain: Be={1, 2, 3, 4, 5</a:t>
            </a:r>
          </a:p>
        </p:txBody>
      </p:sp>
      <p:pic>
        <p:nvPicPr>
          <p:cNvPr id="1300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597" y="1630710"/>
            <a:ext cx="468987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18948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4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0" grpId="0"/>
      <p:bldP spid="1304582" grpId="0"/>
    </p:bld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sz="2800" dirty="0">
                <a:latin typeface="Arial" charset="0"/>
              </a:rPr>
              <a:t>Example: block coverage (contd.)</a:t>
            </a:r>
            <a:endParaRPr lang="en-US" sz="4800" dirty="0">
              <a:latin typeface="Arial" charset="0"/>
            </a:endParaRPr>
          </a:p>
        </p:txBody>
      </p:sp>
      <p:sp>
        <p:nvSpPr>
          <p:cNvPr id="1306627" name="Text Box 3"/>
          <p:cNvSpPr txBox="1">
            <a:spLocks noChangeArrowheads="1"/>
          </p:cNvSpPr>
          <p:nvPr/>
        </p:nvSpPr>
        <p:spPr bwMode="auto">
          <a:xfrm>
            <a:off x="3872880" y="1556792"/>
            <a:ext cx="519549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T1 is adequate </a:t>
            </a:r>
            <a:r>
              <a:rPr lang="en-US" dirty="0" err="1">
                <a:latin typeface="Times New Roman" charset="0"/>
              </a:rPr>
              <a:t>w.r.t</a:t>
            </a:r>
            <a:r>
              <a:rPr lang="en-US" dirty="0">
                <a:latin typeface="Times New Roman" charset="0"/>
              </a:rPr>
              <a:t>. block coverage criterion. </a:t>
            </a:r>
            <a:r>
              <a:rPr lang="en-US" dirty="0">
                <a:solidFill>
                  <a:schemeClr val="hlink"/>
                </a:solidFill>
                <a:latin typeface="Times New Roman" charset="0"/>
              </a:rPr>
              <a:t>In class exercise: Verify this statement!</a:t>
            </a:r>
          </a:p>
        </p:txBody>
      </p:sp>
      <p:sp>
        <p:nvSpPr>
          <p:cNvPr id="1306628" name="Text Box 4"/>
          <p:cNvSpPr txBox="1">
            <a:spLocks noChangeArrowheads="1"/>
          </p:cNvSpPr>
          <p:nvPr/>
        </p:nvSpPr>
        <p:spPr bwMode="auto">
          <a:xfrm>
            <a:off x="3869532" y="3330575"/>
            <a:ext cx="548785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Also, if test t2 in T1 is added to T2, we obtain a test set adequate with respect to the block coverage criterion for the program under consideration. </a:t>
            </a:r>
            <a:r>
              <a:rPr lang="en-US">
                <a:solidFill>
                  <a:schemeClr val="hlink"/>
                </a:solidFill>
                <a:latin typeface="Times New Roman" charset="0"/>
              </a:rPr>
              <a:t>In class exercise: Verify this statement!</a:t>
            </a:r>
          </a:p>
        </p:txBody>
      </p:sp>
      <p:pic>
        <p:nvPicPr>
          <p:cNvPr id="1321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6263"/>
            <a:ext cx="3750866"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08463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p:bldP spid="1306628" grpId="0"/>
    </p:bld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eaLnBrk="1" hangingPunct="1"/>
            <a:r>
              <a:rPr lang="en-US" sz="2800" dirty="0">
                <a:latin typeface="Arial" charset="0"/>
              </a:rPr>
              <a:t>Coverage values</a:t>
            </a:r>
            <a:endParaRPr lang="en-US" sz="4800" dirty="0">
              <a:latin typeface="Arial" charset="0"/>
            </a:endParaRPr>
          </a:p>
        </p:txBody>
      </p:sp>
      <p:sp>
        <p:nvSpPr>
          <p:cNvPr id="1308675" name="Text Box 3"/>
          <p:cNvSpPr txBox="1">
            <a:spLocks noChangeArrowheads="1"/>
          </p:cNvSpPr>
          <p:nvPr/>
        </p:nvSpPr>
        <p:spPr bwMode="auto">
          <a:xfrm>
            <a:off x="694796" y="1825103"/>
            <a:ext cx="811225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formulae given for computing various types of code coverage, yield a coverage value between 0 and 1. However, while specifying </a:t>
            </a:r>
            <a:r>
              <a:rPr lang="en-US" dirty="0" smtClean="0">
                <a:latin typeface="Times New Roman" charset="0"/>
              </a:rPr>
              <a:t>a </a:t>
            </a:r>
            <a:r>
              <a:rPr lang="en-US" dirty="0">
                <a:latin typeface="Times New Roman" charset="0"/>
              </a:rPr>
              <a:t>coverage value, one might instead use percentages. For example, a statement coverage of 0.65 is the same as 65% statement coverage.</a:t>
            </a:r>
          </a:p>
        </p:txBody>
      </p:sp>
    </p:spTree>
    <p:extLst>
      <p:ext uri="{BB962C8B-B14F-4D97-AF65-F5344CB8AC3E}">
        <p14:creationId xmlns:p14="http://schemas.microsoft.com/office/powerpoint/2010/main" val="2159259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p:bld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542925" y="2811683"/>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7.2.2 Conditions </a:t>
            </a:r>
            <a:r>
              <a:rPr lang="en-US" dirty="0">
                <a:solidFill>
                  <a:schemeClr val="folHlink"/>
                </a:solidFill>
                <a:latin typeface="Century Gothic" charset="0"/>
                <a:ea typeface="Osaka" charset="0"/>
                <a:cs typeface="Osaka" charset="0"/>
              </a:rPr>
              <a:t>and </a:t>
            </a:r>
            <a:r>
              <a:rPr lang="en-US" dirty="0" smtClean="0">
                <a:solidFill>
                  <a:schemeClr val="folHlink"/>
                </a:solidFill>
                <a:latin typeface="Century Gothic" charset="0"/>
                <a:ea typeface="Osaka" charset="0"/>
                <a:cs typeface="Osaka" charset="0"/>
              </a:rPr>
              <a:t>decisions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882475335"/>
      </p:ext>
    </p:extLst>
  </p:cSld>
  <p:clrMapOvr>
    <a:masterClrMapping/>
  </p:clrMapOvr>
  <p:timing>
    <p:tnLst>
      <p:par>
        <p:cTn xmlns:p14="http://schemas.microsoft.com/office/powerpoint/2010/mai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r>
              <a:rPr lang="en-US" sz="2800" dirty="0">
                <a:latin typeface="Arial" charset="0"/>
              </a:rPr>
              <a:t>Conditions</a:t>
            </a:r>
            <a:endParaRPr lang="en-US" sz="4800" dirty="0">
              <a:latin typeface="Arial" charset="0"/>
            </a:endParaRPr>
          </a:p>
        </p:txBody>
      </p:sp>
      <p:sp>
        <p:nvSpPr>
          <p:cNvPr id="1310723" name="Text Box 3"/>
          <p:cNvSpPr txBox="1">
            <a:spLocks noChangeArrowheads="1"/>
          </p:cNvSpPr>
          <p:nvPr/>
        </p:nvSpPr>
        <p:spPr bwMode="auto">
          <a:xfrm>
            <a:off x="560512" y="1412776"/>
            <a:ext cx="811225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Any expression that evaluates to </a:t>
            </a:r>
            <a:r>
              <a:rPr lang="en-US" dirty="0">
                <a:solidFill>
                  <a:schemeClr val="hlink"/>
                </a:solidFill>
                <a:latin typeface="Times New Roman" charset="0"/>
              </a:rPr>
              <a:t>true </a:t>
            </a:r>
            <a:r>
              <a:rPr lang="en-US" dirty="0">
                <a:latin typeface="Times New Roman" charset="0"/>
              </a:rPr>
              <a:t>or </a:t>
            </a:r>
            <a:r>
              <a:rPr lang="en-US" dirty="0">
                <a:solidFill>
                  <a:schemeClr val="hlink"/>
                </a:solidFill>
                <a:latin typeface="Times New Roman" charset="0"/>
              </a:rPr>
              <a:t>false </a:t>
            </a:r>
            <a:r>
              <a:rPr lang="en-US" dirty="0">
                <a:latin typeface="Times New Roman" charset="0"/>
              </a:rPr>
              <a:t>constitutes a condition. Such an expression is also known as a </a:t>
            </a:r>
            <a:r>
              <a:rPr lang="en-US" dirty="0">
                <a:solidFill>
                  <a:schemeClr val="hlink"/>
                </a:solidFill>
                <a:latin typeface="Times New Roman" charset="0"/>
              </a:rPr>
              <a:t>predicate.</a:t>
            </a:r>
            <a:r>
              <a:rPr lang="en-US" dirty="0">
                <a:latin typeface="Times New Roman" charset="0"/>
              </a:rPr>
              <a:t> </a:t>
            </a:r>
          </a:p>
        </p:txBody>
      </p:sp>
      <p:sp>
        <p:nvSpPr>
          <p:cNvPr id="1310724" name="Text Box 4"/>
          <p:cNvSpPr txBox="1">
            <a:spLocks noChangeArrowheads="1"/>
          </p:cNvSpPr>
          <p:nvPr/>
        </p:nvSpPr>
        <p:spPr bwMode="auto">
          <a:xfrm>
            <a:off x="560512" y="4293096"/>
            <a:ext cx="811225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Note that in programming language C,  x  and  </a:t>
            </a:r>
            <a:r>
              <a:rPr lang="en-US" dirty="0" err="1">
                <a:latin typeface="Times New Roman" charset="0"/>
              </a:rPr>
              <a:t>x+y</a:t>
            </a:r>
            <a:r>
              <a:rPr lang="en-US" dirty="0">
                <a:latin typeface="Times New Roman" charset="0"/>
              </a:rPr>
              <a:t>  are valid conditions, and  the constants 1 and 0 correspond to, respectively,  </a:t>
            </a:r>
            <a:r>
              <a:rPr lang="en-US" b="1" dirty="0">
                <a:latin typeface="Times New Roman" charset="0"/>
              </a:rPr>
              <a:t>true</a:t>
            </a:r>
            <a:r>
              <a:rPr lang="en-US" dirty="0">
                <a:latin typeface="Times New Roman" charset="0"/>
              </a:rPr>
              <a:t> and </a:t>
            </a:r>
            <a:r>
              <a:rPr lang="en-US" b="1" dirty="0">
                <a:latin typeface="Times New Roman" charset="0"/>
              </a:rPr>
              <a:t>false</a:t>
            </a:r>
            <a:r>
              <a:rPr lang="en-US" dirty="0">
                <a:latin typeface="Times New Roman" charset="0"/>
              </a:rPr>
              <a:t>.</a:t>
            </a:r>
          </a:p>
        </p:txBody>
      </p:sp>
      <p:sp>
        <p:nvSpPr>
          <p:cNvPr id="1310725" name="Text Box 5"/>
          <p:cNvSpPr txBox="1">
            <a:spLocks noChangeArrowheads="1"/>
          </p:cNvSpPr>
          <p:nvPr/>
        </p:nvSpPr>
        <p:spPr bwMode="auto">
          <a:xfrm>
            <a:off x="560512" y="2858066"/>
            <a:ext cx="811225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Given that  A ,  and B are Boolean variables, and  x and y   are integers,   A ,   x &gt; y ,  A OR B ,  A AND (x&lt;y),  (A AND B),  are all sample  conditions.</a:t>
            </a:r>
          </a:p>
        </p:txBody>
      </p:sp>
    </p:spTree>
    <p:extLst>
      <p:ext uri="{BB962C8B-B14F-4D97-AF65-F5344CB8AC3E}">
        <p14:creationId xmlns:p14="http://schemas.microsoft.com/office/powerpoint/2010/main" val="52463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3" grpId="0"/>
      <p:bldP spid="1310724" grpId="0"/>
      <p:bldP spid="1310725" grpId="0"/>
    </p:bld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US" sz="2800" dirty="0">
                <a:latin typeface="Arial" charset="0"/>
              </a:rPr>
              <a:t>Simple and compound conditions</a:t>
            </a:r>
            <a:endParaRPr lang="en-US" sz="4800" dirty="0">
              <a:latin typeface="Arial" charset="0"/>
            </a:endParaRPr>
          </a:p>
        </p:txBody>
      </p:sp>
      <p:sp>
        <p:nvSpPr>
          <p:cNvPr id="1312771" name="Text Box 3"/>
          <p:cNvSpPr txBox="1">
            <a:spLocks noChangeArrowheads="1"/>
          </p:cNvSpPr>
          <p:nvPr/>
        </p:nvSpPr>
        <p:spPr bwMode="auto">
          <a:xfrm>
            <a:off x="488504" y="1700808"/>
            <a:ext cx="8112257"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simple condition does not use any Boolean operators except for the </a:t>
            </a:r>
            <a:r>
              <a:rPr lang="en-US" dirty="0">
                <a:solidFill>
                  <a:schemeClr val="hlink"/>
                </a:solidFill>
                <a:latin typeface="Times New Roman" charset="0"/>
              </a:rPr>
              <a:t>not</a:t>
            </a:r>
            <a:r>
              <a:rPr lang="en-US" dirty="0">
                <a:latin typeface="Times New Roman" charset="0"/>
              </a:rPr>
              <a:t> operator. It is made up of  variables and at most one relational operator from the set {&lt;,  </a:t>
            </a:r>
            <a:r>
              <a:rPr lang="en-US" dirty="0">
                <a:latin typeface="Times New Roman" charset="0"/>
                <a:sym typeface="Symbol" charset="0"/>
              </a:rPr>
              <a:t></a:t>
            </a:r>
            <a:r>
              <a:rPr lang="en-US" dirty="0">
                <a:latin typeface="Times New Roman" charset="0"/>
              </a:rPr>
              <a:t> &gt;, </a:t>
            </a:r>
            <a:r>
              <a:rPr lang="en-US" dirty="0">
                <a:latin typeface="Times New Roman" charset="0"/>
                <a:sym typeface="Symbol" charset="0"/>
              </a:rPr>
              <a:t></a:t>
            </a:r>
            <a:r>
              <a:rPr lang="en-US" dirty="0">
                <a:latin typeface="Times New Roman" charset="0"/>
              </a:rPr>
              <a:t>,  ==, </a:t>
            </a:r>
            <a:r>
              <a:rPr lang="en-US" dirty="0">
                <a:latin typeface="Times New Roman" charset="0"/>
                <a:sym typeface="Symbol" charset="0"/>
              </a:rPr>
              <a:t></a:t>
            </a:r>
            <a:r>
              <a:rPr lang="en-US" dirty="0">
                <a:latin typeface="Times New Roman" charset="0"/>
              </a:rPr>
              <a:t> }. Simple conditions are also referred to as </a:t>
            </a:r>
            <a:r>
              <a:rPr lang="en-US" dirty="0">
                <a:solidFill>
                  <a:schemeClr val="hlink"/>
                </a:solidFill>
                <a:latin typeface="Times New Roman" charset="0"/>
              </a:rPr>
              <a:t>atomic</a:t>
            </a:r>
            <a:r>
              <a:rPr lang="en-US" dirty="0">
                <a:latin typeface="Times New Roman" charset="0"/>
              </a:rPr>
              <a:t> or </a:t>
            </a:r>
            <a:r>
              <a:rPr lang="en-US" dirty="0">
                <a:solidFill>
                  <a:schemeClr val="hlink"/>
                </a:solidFill>
                <a:latin typeface="Times New Roman" charset="0"/>
              </a:rPr>
              <a:t>elementary</a:t>
            </a:r>
            <a:r>
              <a:rPr lang="en-US" dirty="0">
                <a:latin typeface="Times New Roman" charset="0"/>
              </a:rPr>
              <a:t> conditions because they cannot be parsed any further into two or more conditions.</a:t>
            </a:r>
          </a:p>
        </p:txBody>
      </p:sp>
      <p:sp>
        <p:nvSpPr>
          <p:cNvPr id="1312772" name="Text Box 4"/>
          <p:cNvSpPr txBox="1">
            <a:spLocks noChangeArrowheads="1"/>
          </p:cNvSpPr>
          <p:nvPr/>
        </p:nvSpPr>
        <p:spPr bwMode="auto">
          <a:xfrm>
            <a:off x="493581" y="4653968"/>
            <a:ext cx="811225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compound condition is made up of two or more simple conditions joined by one or more Boolean operators.</a:t>
            </a:r>
          </a:p>
        </p:txBody>
      </p:sp>
    </p:spTree>
    <p:extLst>
      <p:ext uri="{BB962C8B-B14F-4D97-AF65-F5344CB8AC3E}">
        <p14:creationId xmlns:p14="http://schemas.microsoft.com/office/powerpoint/2010/main" val="191560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72" grpId="0"/>
    </p:bld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lstStyle/>
          <a:p>
            <a:pPr eaLnBrk="1" hangingPunct="1"/>
            <a:r>
              <a:rPr lang="en-US" sz="2800" dirty="0">
                <a:latin typeface="Arial" charset="0"/>
              </a:rPr>
              <a:t>Conditions as decisions</a:t>
            </a:r>
            <a:endParaRPr lang="en-US" sz="4800" dirty="0">
              <a:latin typeface="Arial" charset="0"/>
            </a:endParaRPr>
          </a:p>
        </p:txBody>
      </p:sp>
      <p:sp>
        <p:nvSpPr>
          <p:cNvPr id="1314819" name="Text Box 3"/>
          <p:cNvSpPr txBox="1">
            <a:spLocks noChangeArrowheads="1"/>
          </p:cNvSpPr>
          <p:nvPr/>
        </p:nvSpPr>
        <p:spPr bwMode="auto">
          <a:xfrm>
            <a:off x="488504" y="1340768"/>
            <a:ext cx="904782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Any condition can serve as a decision in an appropriate context within a program. most high level languages </a:t>
            </a:r>
            <a:r>
              <a:rPr lang="en-US" dirty="0" smtClean="0">
                <a:latin typeface="Times New Roman" charset="0"/>
              </a:rPr>
              <a:t>provide </a:t>
            </a:r>
            <a:r>
              <a:rPr lang="en-US" b="1" dirty="0">
                <a:latin typeface="Times New Roman" charset="0"/>
              </a:rPr>
              <a:t>if</a:t>
            </a:r>
            <a:r>
              <a:rPr lang="en-US" dirty="0">
                <a:latin typeface="Times New Roman" charset="0"/>
              </a:rPr>
              <a:t>, </a:t>
            </a:r>
            <a:r>
              <a:rPr lang="en-US" b="1" dirty="0">
                <a:latin typeface="Times New Roman" charset="0"/>
              </a:rPr>
              <a:t>while</a:t>
            </a:r>
            <a:r>
              <a:rPr lang="en-US" dirty="0">
                <a:latin typeface="Times New Roman" charset="0"/>
              </a:rPr>
              <a:t>, and </a:t>
            </a:r>
            <a:r>
              <a:rPr lang="en-US" b="1" dirty="0">
                <a:latin typeface="Times New Roman" charset="0"/>
              </a:rPr>
              <a:t>switch</a:t>
            </a:r>
            <a:r>
              <a:rPr lang="en-US" dirty="0">
                <a:latin typeface="Times New Roman" charset="0"/>
              </a:rPr>
              <a:t> statements to serve as contexts for decisions. </a:t>
            </a:r>
          </a:p>
        </p:txBody>
      </p:sp>
      <p:pic>
        <p:nvPicPr>
          <p:cNvPr id="142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2996952"/>
            <a:ext cx="554976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5739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9" grpId="0"/>
    </p:bld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p:txBody>
          <a:bodyPr/>
          <a:lstStyle/>
          <a:p>
            <a:pPr eaLnBrk="1" hangingPunct="1"/>
            <a:r>
              <a:rPr lang="en-US" sz="2800" dirty="0">
                <a:latin typeface="Arial" charset="0"/>
              </a:rPr>
              <a:t>Outcomes of a decision</a:t>
            </a:r>
            <a:endParaRPr lang="en-US" sz="4800" dirty="0">
              <a:latin typeface="Arial" charset="0"/>
            </a:endParaRPr>
          </a:p>
        </p:txBody>
      </p:sp>
      <p:sp>
        <p:nvSpPr>
          <p:cNvPr id="1316867" name="Text Box 3"/>
          <p:cNvSpPr txBox="1">
            <a:spLocks noChangeArrowheads="1"/>
          </p:cNvSpPr>
          <p:nvPr/>
        </p:nvSpPr>
        <p:spPr bwMode="auto">
          <a:xfrm>
            <a:off x="416496" y="1494875"/>
            <a:ext cx="904782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decision can have three possible outcomes, </a:t>
            </a:r>
            <a:r>
              <a:rPr lang="en-US" dirty="0">
                <a:solidFill>
                  <a:schemeClr val="hlink"/>
                </a:solidFill>
                <a:latin typeface="Times New Roman" charset="0"/>
              </a:rPr>
              <a:t>true</a:t>
            </a:r>
            <a:r>
              <a:rPr lang="en-US" dirty="0">
                <a:latin typeface="Times New Roman" charset="0"/>
              </a:rPr>
              <a:t>, </a:t>
            </a:r>
            <a:r>
              <a:rPr lang="en-US" dirty="0">
                <a:solidFill>
                  <a:schemeClr val="hlink"/>
                </a:solidFill>
                <a:latin typeface="Times New Roman" charset="0"/>
              </a:rPr>
              <a:t>false</a:t>
            </a:r>
            <a:r>
              <a:rPr lang="en-US" dirty="0">
                <a:latin typeface="Times New Roman" charset="0"/>
              </a:rPr>
              <a:t>, and </a:t>
            </a:r>
            <a:r>
              <a:rPr lang="en-US" dirty="0">
                <a:solidFill>
                  <a:schemeClr val="hlink"/>
                </a:solidFill>
                <a:latin typeface="Times New Roman" charset="0"/>
              </a:rPr>
              <a:t>undefined</a:t>
            </a:r>
            <a:r>
              <a:rPr lang="en-US" dirty="0">
                <a:latin typeface="Times New Roman" charset="0"/>
              </a:rPr>
              <a:t>. When the condition corresponding to a decision to take one or the other path is taken.</a:t>
            </a:r>
          </a:p>
        </p:txBody>
      </p:sp>
      <p:sp>
        <p:nvSpPr>
          <p:cNvPr id="1316869" name="Text Box 5"/>
          <p:cNvSpPr txBox="1">
            <a:spLocks noChangeArrowheads="1"/>
          </p:cNvSpPr>
          <p:nvPr/>
        </p:nvSpPr>
        <p:spPr bwMode="auto">
          <a:xfrm>
            <a:off x="493582" y="3027604"/>
            <a:ext cx="904782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some cases the evaluation of a condition might fail in which case the corresponding decision's outcome is undefined.</a:t>
            </a:r>
          </a:p>
        </p:txBody>
      </p:sp>
    </p:spTree>
    <p:extLst>
      <p:ext uri="{BB962C8B-B14F-4D97-AF65-F5344CB8AC3E}">
        <p14:creationId xmlns:p14="http://schemas.microsoft.com/office/powerpoint/2010/main" val="2796593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7" grpId="0"/>
      <p:bldP spid="131686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sz="3200">
                <a:latin typeface="Tahoma" charset="0"/>
              </a:rPr>
              <a:t>C3: Goal of specific testing activity</a:t>
            </a:r>
            <a:endParaRPr lang="en-US">
              <a:latin typeface="Tahoma" charset="0"/>
            </a:endParaRPr>
          </a:p>
        </p:txBody>
      </p:sp>
      <p:pic>
        <p:nvPicPr>
          <p:cNvPr id="202755" name="Picture 5" descr="C3-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83" y="1400176"/>
            <a:ext cx="91630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63127"/>
      </p:ext>
    </p:extLst>
  </p:cSld>
  <p:clrMapOvr>
    <a:masterClrMapping/>
  </p:clrMapOvr>
  <p:timing>
    <p:tnLst>
      <p:par>
        <p:cTn xmlns:p14="http://schemas.microsoft.com/office/powerpoint/2010/mai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lstStyle/>
          <a:p>
            <a:pPr eaLnBrk="1" hangingPunct="1"/>
            <a:r>
              <a:rPr lang="en-US" sz="2800" dirty="0">
                <a:latin typeface="Arial" charset="0"/>
              </a:rPr>
              <a:t>Undefined condition</a:t>
            </a:r>
            <a:endParaRPr lang="en-US" sz="4800" dirty="0">
              <a:latin typeface="Arial" charset="0"/>
            </a:endParaRPr>
          </a:p>
        </p:txBody>
      </p:sp>
      <p:sp>
        <p:nvSpPr>
          <p:cNvPr id="146436" name="Text Box 3"/>
          <p:cNvSpPr txBox="1">
            <a:spLocks noChangeArrowheads="1"/>
          </p:cNvSpPr>
          <p:nvPr/>
        </p:nvSpPr>
        <p:spPr bwMode="auto">
          <a:xfrm>
            <a:off x="5457056" y="1988840"/>
            <a:ext cx="3836855" cy="2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condition inside the </a:t>
            </a:r>
            <a:r>
              <a:rPr lang="en-US" dirty="0">
                <a:solidFill>
                  <a:schemeClr val="hlink"/>
                </a:solidFill>
                <a:latin typeface="Times New Roman" charset="0"/>
              </a:rPr>
              <a:t>if</a:t>
            </a:r>
            <a:r>
              <a:rPr lang="en-US" dirty="0">
                <a:latin typeface="Times New Roman" charset="0"/>
              </a:rPr>
              <a:t> statement at line 6 will remain undefined because the loop at lines 2-4 will never terminate. </a:t>
            </a:r>
            <a:r>
              <a:rPr lang="en-US" dirty="0" smtClean="0">
                <a:latin typeface="Times New Roman" charset="0"/>
              </a:rPr>
              <a:t>Thus, the </a:t>
            </a:r>
            <a:r>
              <a:rPr lang="en-US" dirty="0">
                <a:latin typeface="Times New Roman" charset="0"/>
              </a:rPr>
              <a:t>decision at line 6 evaluates to </a:t>
            </a:r>
            <a:r>
              <a:rPr lang="en-US" dirty="0">
                <a:solidFill>
                  <a:schemeClr val="hlink"/>
                </a:solidFill>
                <a:latin typeface="Times New Roman" charset="0"/>
              </a:rPr>
              <a:t>undefined</a:t>
            </a:r>
            <a:r>
              <a:rPr lang="en-US" dirty="0">
                <a:latin typeface="Times New Roman" charset="0"/>
              </a:rPr>
              <a:t>.</a:t>
            </a:r>
          </a:p>
        </p:txBody>
      </p:sp>
      <p:pic>
        <p:nvPicPr>
          <p:cNvPr id="146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42" y="2090739"/>
            <a:ext cx="4724268"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30499146"/>
      </p:ext>
    </p:extLst>
  </p:cSld>
  <p:clrMapOvr>
    <a:masterClrMapping/>
  </p:clrMapOvr>
  <p:timing>
    <p:tnLst>
      <p:par>
        <p:cTn xmlns:p14="http://schemas.microsoft.com/office/powerpoint/2010/mai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lstStyle/>
          <a:p>
            <a:pPr eaLnBrk="1" hangingPunct="1"/>
            <a:r>
              <a:rPr lang="en-US" sz="2800" dirty="0">
                <a:latin typeface="Arial" charset="0"/>
              </a:rPr>
              <a:t>Coupled conditions</a:t>
            </a:r>
            <a:endParaRPr lang="en-US" sz="4800" dirty="0">
              <a:latin typeface="Arial" charset="0"/>
            </a:endParaRPr>
          </a:p>
        </p:txBody>
      </p:sp>
      <p:sp>
        <p:nvSpPr>
          <p:cNvPr id="1320963" name="Text Box 3"/>
          <p:cNvSpPr txBox="1">
            <a:spLocks noChangeArrowheads="1"/>
          </p:cNvSpPr>
          <p:nvPr/>
        </p:nvSpPr>
        <p:spPr bwMode="auto">
          <a:xfrm>
            <a:off x="416496" y="1628800"/>
            <a:ext cx="908394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How many simple conditions are there in the compound condition: Cond=(A AND B) OR (C AND A)? The first occurrence of   A  is said to be </a:t>
            </a:r>
            <a:r>
              <a:rPr lang="en-US" dirty="0">
                <a:solidFill>
                  <a:schemeClr val="hlink"/>
                </a:solidFill>
                <a:latin typeface="Times New Roman" charset="0"/>
              </a:rPr>
              <a:t>coupled</a:t>
            </a:r>
            <a:r>
              <a:rPr lang="en-US" dirty="0">
                <a:latin typeface="Times New Roman" charset="0"/>
              </a:rPr>
              <a:t> to its second occurrence.</a:t>
            </a:r>
          </a:p>
        </p:txBody>
      </p:sp>
      <p:sp>
        <p:nvSpPr>
          <p:cNvPr id="1320965" name="Text Box 5"/>
          <p:cNvSpPr txBox="1">
            <a:spLocks noChangeArrowheads="1"/>
          </p:cNvSpPr>
          <p:nvPr/>
        </p:nvSpPr>
        <p:spPr bwMode="auto">
          <a:xfrm>
            <a:off x="414776" y="3394100"/>
            <a:ext cx="911489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Does  Cond  contain three or four simple conditions? Both answers are correct depending on one's point of view. Indeed, there are three distinct conditions  A ,  B , and  C. The answer is four when one is  interested in the </a:t>
            </a:r>
            <a:r>
              <a:rPr lang="en-US">
                <a:solidFill>
                  <a:schemeClr val="hlink"/>
                </a:solidFill>
                <a:latin typeface="Times New Roman" charset="0"/>
              </a:rPr>
              <a:t>number of occurrences</a:t>
            </a:r>
            <a:r>
              <a:rPr lang="en-US">
                <a:latin typeface="Times New Roman" charset="0"/>
              </a:rPr>
              <a:t> of simple conditions in a compound condition.</a:t>
            </a:r>
          </a:p>
        </p:txBody>
      </p:sp>
    </p:spTree>
    <p:extLst>
      <p:ext uri="{BB962C8B-B14F-4D97-AF65-F5344CB8AC3E}">
        <p14:creationId xmlns:p14="http://schemas.microsoft.com/office/powerpoint/2010/main" val="300024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63" grpId="0"/>
      <p:bldP spid="1320965" grpId="0"/>
    </p:bld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336011" y="26057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7.2.3  Decision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906014851"/>
      </p:ext>
    </p:extLst>
  </p:cSld>
  <p:clrMapOvr>
    <a:masterClrMapping/>
  </p:clrMapOvr>
  <p:timing>
    <p:tnLst>
      <p:par>
        <p:cTn xmlns:p14="http://schemas.microsoft.com/office/powerpoint/2010/mai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sz="2800" dirty="0">
                <a:latin typeface="Arial" charset="0"/>
              </a:rPr>
              <a:t>Conditions within assignments</a:t>
            </a:r>
            <a:endParaRPr lang="en-US" sz="4800" dirty="0">
              <a:latin typeface="Arial" charset="0"/>
            </a:endParaRPr>
          </a:p>
        </p:txBody>
      </p:sp>
      <p:sp>
        <p:nvSpPr>
          <p:cNvPr id="150532" name="Text Box 3"/>
          <p:cNvSpPr txBox="1">
            <a:spLocks noChangeArrowheads="1"/>
          </p:cNvSpPr>
          <p:nvPr/>
        </p:nvSpPr>
        <p:spPr bwMode="auto">
          <a:xfrm>
            <a:off x="344488" y="1273634"/>
            <a:ext cx="90461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Strictly speaking, a condition becomes a decision only when it is used in the appropriate context such as within an </a:t>
            </a:r>
            <a:r>
              <a:rPr lang="en-US" dirty="0">
                <a:solidFill>
                  <a:schemeClr val="hlink"/>
                </a:solidFill>
                <a:latin typeface="Times New Roman" charset="0"/>
              </a:rPr>
              <a:t>if </a:t>
            </a:r>
            <a:r>
              <a:rPr lang="en-US" dirty="0">
                <a:latin typeface="Times New Roman" charset="0"/>
              </a:rPr>
              <a:t>statement. </a:t>
            </a:r>
          </a:p>
          <a:p>
            <a:r>
              <a:rPr lang="en-US" dirty="0">
                <a:latin typeface="Times New Roman" charset="0"/>
              </a:rPr>
              <a:t>At line 4,  x&lt;y  does not constitute a decision and neither does  A*B. </a:t>
            </a:r>
          </a:p>
        </p:txBody>
      </p:sp>
      <p:pic>
        <p:nvPicPr>
          <p:cNvPr id="150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17" y="3460670"/>
            <a:ext cx="881565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682697453"/>
      </p:ext>
    </p:extLst>
  </p:cSld>
  <p:clrMapOvr>
    <a:masterClrMapping/>
  </p:clrMapOvr>
  <p:timing>
    <p:tnLst>
      <p:par>
        <p:cTn xmlns:p14="http://schemas.microsoft.com/office/powerpoint/2010/mai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en-US" sz="2800" dirty="0">
                <a:latin typeface="Arial" charset="0"/>
              </a:rPr>
              <a:t>Decision coverage</a:t>
            </a:r>
            <a:endParaRPr lang="en-US" sz="4800" dirty="0">
              <a:latin typeface="Arial" charset="0"/>
            </a:endParaRPr>
          </a:p>
        </p:txBody>
      </p:sp>
      <p:sp>
        <p:nvSpPr>
          <p:cNvPr id="1325059" name="Text Box 3"/>
          <p:cNvSpPr txBox="1">
            <a:spLocks noChangeArrowheads="1"/>
          </p:cNvSpPr>
          <p:nvPr/>
        </p:nvSpPr>
        <p:spPr bwMode="auto">
          <a:xfrm>
            <a:off x="366316" y="1560372"/>
            <a:ext cx="904610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decision  is considered </a:t>
            </a:r>
            <a:r>
              <a:rPr lang="en-US" dirty="0">
                <a:solidFill>
                  <a:schemeClr val="hlink"/>
                </a:solidFill>
                <a:latin typeface="Times New Roman" charset="0"/>
              </a:rPr>
              <a:t>covered</a:t>
            </a:r>
            <a:r>
              <a:rPr lang="en-US" dirty="0">
                <a:latin typeface="Times New Roman" charset="0"/>
              </a:rPr>
              <a:t> if the flow of control has been diverted to all possible destinations  that correspond to this decision, i.e. all outcomes  of the decision have been taken. </a:t>
            </a:r>
          </a:p>
        </p:txBody>
      </p:sp>
      <p:sp>
        <p:nvSpPr>
          <p:cNvPr id="1325061" name="Text Box 5"/>
          <p:cNvSpPr txBox="1">
            <a:spLocks noChangeArrowheads="1"/>
          </p:cNvSpPr>
          <p:nvPr/>
        </p:nvSpPr>
        <p:spPr bwMode="auto">
          <a:xfrm>
            <a:off x="347398" y="3455847"/>
            <a:ext cx="904610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This implies that,  for example, the expression in the </a:t>
            </a:r>
            <a:r>
              <a:rPr lang="en-US">
                <a:solidFill>
                  <a:schemeClr val="hlink"/>
                </a:solidFill>
                <a:latin typeface="Times New Roman" charset="0"/>
              </a:rPr>
              <a:t>if</a:t>
            </a:r>
            <a:r>
              <a:rPr lang="en-US">
                <a:latin typeface="Times New Roman" charset="0"/>
              </a:rPr>
              <a:t> or a </a:t>
            </a:r>
            <a:r>
              <a:rPr lang="en-US">
                <a:solidFill>
                  <a:schemeClr val="hlink"/>
                </a:solidFill>
                <a:latin typeface="Times New Roman" charset="0"/>
              </a:rPr>
              <a:t>while</a:t>
            </a:r>
            <a:r>
              <a:rPr lang="en-US">
                <a:latin typeface="Times New Roman" charset="0"/>
              </a:rPr>
              <a:t> statement has evaluated to  </a:t>
            </a:r>
            <a:r>
              <a:rPr lang="en-US">
                <a:solidFill>
                  <a:schemeClr val="hlink"/>
                </a:solidFill>
                <a:latin typeface="Times New Roman" charset="0"/>
              </a:rPr>
              <a:t>true</a:t>
            </a:r>
            <a:r>
              <a:rPr lang="en-US">
                <a:latin typeface="Times New Roman" charset="0"/>
              </a:rPr>
              <a:t> in some execution of the program under test and to  </a:t>
            </a:r>
            <a:r>
              <a:rPr lang="en-US">
                <a:solidFill>
                  <a:schemeClr val="hlink"/>
                </a:solidFill>
                <a:latin typeface="Times New Roman" charset="0"/>
              </a:rPr>
              <a:t>false</a:t>
            </a:r>
            <a:r>
              <a:rPr lang="en-US">
                <a:latin typeface="Times New Roman" charset="0"/>
              </a:rPr>
              <a:t> in the same or another execution.</a:t>
            </a:r>
          </a:p>
        </p:txBody>
      </p:sp>
    </p:spTree>
    <p:extLst>
      <p:ext uri="{BB962C8B-B14F-4D97-AF65-F5344CB8AC3E}">
        <p14:creationId xmlns:p14="http://schemas.microsoft.com/office/powerpoint/2010/main" val="653808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59" grpId="0"/>
      <p:bldP spid="1325061" grpId="0"/>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n-US" sz="2800" dirty="0">
                <a:latin typeface="Arial" charset="0"/>
              </a:rPr>
              <a:t>Decision coverage: switch statement</a:t>
            </a:r>
            <a:endParaRPr lang="en-US" sz="4800" dirty="0">
              <a:latin typeface="Arial" charset="0"/>
            </a:endParaRPr>
          </a:p>
        </p:txBody>
      </p:sp>
      <p:sp>
        <p:nvSpPr>
          <p:cNvPr id="1327107" name="Text Box 3"/>
          <p:cNvSpPr txBox="1">
            <a:spLocks noChangeArrowheads="1"/>
          </p:cNvSpPr>
          <p:nvPr/>
        </p:nvSpPr>
        <p:spPr bwMode="auto">
          <a:xfrm>
            <a:off x="385234" y="1568952"/>
            <a:ext cx="904610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decision implied by the </a:t>
            </a:r>
            <a:r>
              <a:rPr lang="en-US" dirty="0">
                <a:solidFill>
                  <a:schemeClr val="hlink"/>
                </a:solidFill>
                <a:latin typeface="Times New Roman" charset="0"/>
              </a:rPr>
              <a:t>switch </a:t>
            </a:r>
            <a:r>
              <a:rPr lang="en-US" dirty="0">
                <a:latin typeface="Times New Roman" charset="0"/>
              </a:rPr>
              <a:t>statement is considered covered if during one or more executions of the program under test  the flow of control has been diverted to all possible destinations. </a:t>
            </a:r>
          </a:p>
        </p:txBody>
      </p:sp>
      <p:sp>
        <p:nvSpPr>
          <p:cNvPr id="1327108" name="Text Box 4"/>
          <p:cNvSpPr txBox="1">
            <a:spLocks noChangeArrowheads="1"/>
          </p:cNvSpPr>
          <p:nvPr/>
        </p:nvSpPr>
        <p:spPr bwMode="auto">
          <a:xfrm>
            <a:off x="366316" y="3464428"/>
            <a:ext cx="9046104"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Covering a decision within a program might reveal an error that is not revealed by covering all statements and all blocks. </a:t>
            </a:r>
          </a:p>
        </p:txBody>
      </p:sp>
    </p:spTree>
    <p:extLst>
      <p:ext uri="{BB962C8B-B14F-4D97-AF65-F5344CB8AC3E}">
        <p14:creationId xmlns:p14="http://schemas.microsoft.com/office/powerpoint/2010/main" val="1441206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7" grpId="0"/>
      <p:bldP spid="1327108" grpId="0"/>
    </p:bld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pPr eaLnBrk="1" hangingPunct="1"/>
            <a:r>
              <a:rPr lang="en-US" sz="2800" dirty="0">
                <a:latin typeface="Arial" charset="0"/>
              </a:rPr>
              <a:t>Decision coverage: Example</a:t>
            </a:r>
            <a:endParaRPr lang="en-US" sz="4800" dirty="0">
              <a:latin typeface="Arial" charset="0"/>
            </a:endParaRPr>
          </a:p>
        </p:txBody>
      </p:sp>
      <p:sp>
        <p:nvSpPr>
          <p:cNvPr id="156676" name="Text Box 3"/>
          <p:cNvSpPr txBox="1">
            <a:spLocks noChangeArrowheads="1"/>
          </p:cNvSpPr>
          <p:nvPr/>
        </p:nvSpPr>
        <p:spPr bwMode="auto">
          <a:xfrm>
            <a:off x="3800872" y="1916832"/>
            <a:ext cx="5487856"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This program inputs an integer </a:t>
            </a:r>
            <a:r>
              <a:rPr lang="en-US" dirty="0">
                <a:solidFill>
                  <a:schemeClr val="hlink"/>
                </a:solidFill>
                <a:latin typeface="Times New Roman" charset="0"/>
              </a:rPr>
              <a:t>x</a:t>
            </a:r>
            <a:r>
              <a:rPr lang="en-US" dirty="0">
                <a:latin typeface="Times New Roman" charset="0"/>
              </a:rPr>
              <a:t>, and if necessary, transforms it into a positive value before invoking </a:t>
            </a:r>
            <a:r>
              <a:rPr lang="en-US" dirty="0">
                <a:solidFill>
                  <a:schemeClr val="hlink"/>
                </a:solidFill>
                <a:latin typeface="Times New Roman" charset="0"/>
              </a:rPr>
              <a:t>foo-1</a:t>
            </a:r>
            <a:r>
              <a:rPr lang="en-US" dirty="0">
                <a:latin typeface="Times New Roman" charset="0"/>
              </a:rPr>
              <a:t> to compute the output </a:t>
            </a:r>
            <a:r>
              <a:rPr lang="en-US" dirty="0">
                <a:solidFill>
                  <a:schemeClr val="hlink"/>
                </a:solidFill>
                <a:latin typeface="Times New Roman" charset="0"/>
              </a:rPr>
              <a:t>z</a:t>
            </a:r>
            <a:r>
              <a:rPr lang="en-US" dirty="0">
                <a:latin typeface="Times New Roman" charset="0"/>
              </a:rPr>
              <a:t>.  The program has an error. As per its requirements, the program is supposed to compute z using </a:t>
            </a:r>
            <a:r>
              <a:rPr lang="en-US" dirty="0">
                <a:solidFill>
                  <a:schemeClr val="hlink"/>
                </a:solidFill>
                <a:latin typeface="Times New Roman" charset="0"/>
              </a:rPr>
              <a:t>foo-2</a:t>
            </a:r>
            <a:r>
              <a:rPr lang="en-US" dirty="0">
                <a:latin typeface="Times New Roman" charset="0"/>
              </a:rPr>
              <a:t> when x</a:t>
            </a:r>
            <a:r>
              <a:rPr lang="en-US" dirty="0">
                <a:latin typeface="Times New Roman" charset="0"/>
                <a:sym typeface="Symbol" charset="0"/>
              </a:rPr>
              <a:t></a:t>
            </a:r>
            <a:r>
              <a:rPr lang="en-US" dirty="0">
                <a:latin typeface="Times New Roman" charset="0"/>
              </a:rPr>
              <a:t>0. </a:t>
            </a:r>
          </a:p>
        </p:txBody>
      </p:sp>
      <p:pic>
        <p:nvPicPr>
          <p:cNvPr id="156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67" y="2236788"/>
            <a:ext cx="2311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 name="Group 9"/>
          <p:cNvGrpSpPr>
            <a:grpSpLocks/>
          </p:cNvGrpSpPr>
          <p:nvPr/>
        </p:nvGrpSpPr>
        <p:grpSpPr bwMode="auto">
          <a:xfrm>
            <a:off x="271728" y="4402138"/>
            <a:ext cx="7771739" cy="1593850"/>
            <a:chOff x="158" y="2773"/>
            <a:chExt cx="4519" cy="1004"/>
          </a:xfrm>
        </p:grpSpPr>
        <p:pic>
          <p:nvPicPr>
            <p:cNvPr id="156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 y="3465"/>
              <a:ext cx="425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6680" name="Freeform 8"/>
            <p:cNvSpPr>
              <a:spLocks/>
            </p:cNvSpPr>
            <p:nvPr/>
          </p:nvSpPr>
          <p:spPr bwMode="auto">
            <a:xfrm>
              <a:off x="158" y="2773"/>
              <a:ext cx="343" cy="875"/>
            </a:xfrm>
            <a:custGeom>
              <a:avLst/>
              <a:gdLst>
                <a:gd name="T0" fmla="*/ 141 w 343"/>
                <a:gd name="T1" fmla="*/ 875 h 875"/>
                <a:gd name="T2" fmla="*/ 34 w 343"/>
                <a:gd name="T3" fmla="*/ 384 h 875"/>
                <a:gd name="T4" fmla="*/ 343 w 343"/>
                <a:gd name="T5" fmla="*/ 0 h 875"/>
                <a:gd name="T6" fmla="*/ 0 60000 65536"/>
                <a:gd name="T7" fmla="*/ 0 60000 65536"/>
                <a:gd name="T8" fmla="*/ 0 60000 65536"/>
                <a:gd name="T9" fmla="*/ 0 w 343"/>
                <a:gd name="T10" fmla="*/ 0 h 875"/>
                <a:gd name="T11" fmla="*/ 343 w 343"/>
                <a:gd name="T12" fmla="*/ 875 h 875"/>
              </a:gdLst>
              <a:ahLst/>
              <a:cxnLst>
                <a:cxn ang="T6">
                  <a:pos x="T0" y="T1"/>
                </a:cxn>
                <a:cxn ang="T7">
                  <a:pos x="T2" y="T3"/>
                </a:cxn>
                <a:cxn ang="T8">
                  <a:pos x="T4" y="T5"/>
                </a:cxn>
              </a:cxnLst>
              <a:rect l="T9" t="T10" r="T11" b="T12"/>
              <a:pathLst>
                <a:path w="343" h="875">
                  <a:moveTo>
                    <a:pt x="141" y="875"/>
                  </a:moveTo>
                  <a:cubicBezTo>
                    <a:pt x="70" y="702"/>
                    <a:pt x="0" y="530"/>
                    <a:pt x="34" y="384"/>
                  </a:cubicBezTo>
                  <a:cubicBezTo>
                    <a:pt x="68" y="238"/>
                    <a:pt x="205" y="119"/>
                    <a:pt x="343"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grpSp>
    </p:spTree>
    <p:extLst>
      <p:ext uri="{BB962C8B-B14F-4D97-AF65-F5344CB8AC3E}">
        <p14:creationId xmlns:p14="http://schemas.microsoft.com/office/powerpoint/2010/main" val="250832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eaLnBrk="1" hangingPunct="1"/>
            <a:r>
              <a:rPr lang="en-US" sz="2800" dirty="0">
                <a:latin typeface="Arial" charset="0"/>
              </a:rPr>
              <a:t>Decision coverage: Example (contd.)</a:t>
            </a:r>
            <a:endParaRPr lang="en-US" sz="4800" dirty="0">
              <a:latin typeface="Arial" charset="0"/>
            </a:endParaRPr>
          </a:p>
        </p:txBody>
      </p:sp>
      <p:sp>
        <p:nvSpPr>
          <p:cNvPr id="158724" name="Text Box 3"/>
          <p:cNvSpPr txBox="1">
            <a:spLocks noChangeArrowheads="1"/>
          </p:cNvSpPr>
          <p:nvPr/>
        </p:nvSpPr>
        <p:spPr bwMode="auto">
          <a:xfrm>
            <a:off x="4160912" y="1772816"/>
            <a:ext cx="548785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test set T={t1:&lt;x=-5&gt;}. It is adequate with respect to statement and block coverage criteria, but does not reveal the error.</a:t>
            </a:r>
          </a:p>
        </p:txBody>
      </p:sp>
      <p:grpSp>
        <p:nvGrpSpPr>
          <p:cNvPr id="158725" name="Group 9"/>
          <p:cNvGrpSpPr>
            <a:grpSpLocks/>
          </p:cNvGrpSpPr>
          <p:nvPr/>
        </p:nvGrpSpPr>
        <p:grpSpPr bwMode="auto">
          <a:xfrm>
            <a:off x="271728" y="2236788"/>
            <a:ext cx="7771739" cy="3759200"/>
            <a:chOff x="158" y="1409"/>
            <a:chExt cx="4519" cy="2368"/>
          </a:xfrm>
        </p:grpSpPr>
        <p:pic>
          <p:nvPicPr>
            <p:cNvPr id="1587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 y="1409"/>
              <a:ext cx="1344"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158728" name="Group 5"/>
            <p:cNvGrpSpPr>
              <a:grpSpLocks/>
            </p:cNvGrpSpPr>
            <p:nvPr/>
          </p:nvGrpSpPr>
          <p:grpSpPr bwMode="auto">
            <a:xfrm>
              <a:off x="158" y="2773"/>
              <a:ext cx="4519" cy="1004"/>
              <a:chOff x="158" y="2773"/>
              <a:chExt cx="4519" cy="1004"/>
            </a:xfrm>
          </p:grpSpPr>
          <p:pic>
            <p:nvPicPr>
              <p:cNvPr id="1587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 y="3465"/>
                <a:ext cx="425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8730" name="Freeform 7"/>
              <p:cNvSpPr>
                <a:spLocks/>
              </p:cNvSpPr>
              <p:nvPr/>
            </p:nvSpPr>
            <p:spPr bwMode="auto">
              <a:xfrm>
                <a:off x="158" y="2773"/>
                <a:ext cx="343" cy="875"/>
              </a:xfrm>
              <a:custGeom>
                <a:avLst/>
                <a:gdLst>
                  <a:gd name="T0" fmla="*/ 141 w 343"/>
                  <a:gd name="T1" fmla="*/ 875 h 875"/>
                  <a:gd name="T2" fmla="*/ 34 w 343"/>
                  <a:gd name="T3" fmla="*/ 384 h 875"/>
                  <a:gd name="T4" fmla="*/ 343 w 343"/>
                  <a:gd name="T5" fmla="*/ 0 h 875"/>
                  <a:gd name="T6" fmla="*/ 0 60000 65536"/>
                  <a:gd name="T7" fmla="*/ 0 60000 65536"/>
                  <a:gd name="T8" fmla="*/ 0 60000 65536"/>
                  <a:gd name="T9" fmla="*/ 0 w 343"/>
                  <a:gd name="T10" fmla="*/ 0 h 875"/>
                  <a:gd name="T11" fmla="*/ 343 w 343"/>
                  <a:gd name="T12" fmla="*/ 875 h 875"/>
                </a:gdLst>
                <a:ahLst/>
                <a:cxnLst>
                  <a:cxn ang="T6">
                    <a:pos x="T0" y="T1"/>
                  </a:cxn>
                  <a:cxn ang="T7">
                    <a:pos x="T2" y="T3"/>
                  </a:cxn>
                  <a:cxn ang="T8">
                    <a:pos x="T4" y="T5"/>
                  </a:cxn>
                </a:cxnLst>
                <a:rect l="T9" t="T10" r="T11" b="T12"/>
                <a:pathLst>
                  <a:path w="343" h="875">
                    <a:moveTo>
                      <a:pt x="141" y="875"/>
                    </a:moveTo>
                    <a:cubicBezTo>
                      <a:pt x="70" y="702"/>
                      <a:pt x="0" y="530"/>
                      <a:pt x="34" y="384"/>
                    </a:cubicBezTo>
                    <a:cubicBezTo>
                      <a:pt x="68" y="238"/>
                      <a:pt x="205" y="119"/>
                      <a:pt x="343" y="0"/>
                    </a:cubicBezTo>
                  </a:path>
                </a:pathLst>
              </a:custGeom>
              <a:noFill/>
              <a:ln w="12700" cap="sq">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58726" name="Text Box 8"/>
          <p:cNvSpPr txBox="1">
            <a:spLocks noChangeArrowheads="1"/>
          </p:cNvSpPr>
          <p:nvPr/>
        </p:nvSpPr>
        <p:spPr bwMode="auto">
          <a:xfrm>
            <a:off x="4161896" y="3929064"/>
            <a:ext cx="548785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Another test set T'={t1:&lt;x=-5&gt;  t2:&lt;x=3&gt;} does reveal the error. It covers the decision whereas T does not. </a:t>
            </a:r>
            <a:r>
              <a:rPr lang="en-US">
                <a:solidFill>
                  <a:schemeClr val="hlink"/>
                </a:solidFill>
                <a:latin typeface="Times New Roman" charset="0"/>
              </a:rPr>
              <a:t>Check!</a:t>
            </a:r>
          </a:p>
        </p:txBody>
      </p:sp>
    </p:spTree>
    <p:extLst>
      <p:ext uri="{BB962C8B-B14F-4D97-AF65-F5344CB8AC3E}">
        <p14:creationId xmlns:p14="http://schemas.microsoft.com/office/powerpoint/2010/main" val="1699879190"/>
      </p:ext>
    </p:extLst>
  </p:cSld>
  <p:clrMapOvr>
    <a:masterClrMapping/>
  </p:clrMapOvr>
  <p:timing>
    <p:tnLst>
      <p:par>
        <p:cTn xmlns:p14="http://schemas.microsoft.com/office/powerpoint/2010/mai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sz="2800" dirty="0">
                <a:latin typeface="Arial" charset="0"/>
              </a:rPr>
              <a:t>Decision coverage: Computation</a:t>
            </a:r>
            <a:endParaRPr lang="en-US" sz="4800" dirty="0">
              <a:latin typeface="Arial" charset="0"/>
            </a:endParaRPr>
          </a:p>
        </p:txBody>
      </p:sp>
      <p:sp>
        <p:nvSpPr>
          <p:cNvPr id="1333251" name="Text Box 3"/>
          <p:cNvSpPr txBox="1">
            <a:spLocks noChangeArrowheads="1"/>
          </p:cNvSpPr>
          <p:nvPr/>
        </p:nvSpPr>
        <p:spPr bwMode="auto">
          <a:xfrm>
            <a:off x="273447" y="1258326"/>
            <a:ext cx="900998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previous example illustrates how and why decision coverage </a:t>
            </a:r>
            <a:r>
              <a:rPr lang="en-US" dirty="0">
                <a:solidFill>
                  <a:schemeClr val="hlink"/>
                </a:solidFill>
                <a:latin typeface="Times New Roman" charset="0"/>
              </a:rPr>
              <a:t>might</a:t>
            </a:r>
            <a:r>
              <a:rPr lang="en-US" dirty="0">
                <a:latin typeface="Times New Roman" charset="0"/>
              </a:rPr>
              <a:t> help in revealing an error that is not revealed by a test set adequate with respect to statement and block coverage.</a:t>
            </a:r>
          </a:p>
        </p:txBody>
      </p:sp>
      <p:sp>
        <p:nvSpPr>
          <p:cNvPr id="1333256" name="Text Box 8"/>
          <p:cNvSpPr txBox="1">
            <a:spLocks noChangeArrowheads="1"/>
          </p:cNvSpPr>
          <p:nvPr/>
        </p:nvSpPr>
        <p:spPr bwMode="auto">
          <a:xfrm>
            <a:off x="274414" y="3015664"/>
            <a:ext cx="932127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a:t>
            </a:r>
            <a:r>
              <a:rPr lang="en-US" dirty="0">
                <a:solidFill>
                  <a:schemeClr val="hlink"/>
                </a:solidFill>
                <a:latin typeface="Times New Roman" charset="0"/>
              </a:rPr>
              <a:t>decision coverage</a:t>
            </a:r>
            <a:r>
              <a:rPr lang="en-US" dirty="0">
                <a:latin typeface="Times New Roman" charset="0"/>
              </a:rPr>
              <a:t> of  </a:t>
            </a:r>
            <a:r>
              <a:rPr lang="en-US" dirty="0">
                <a:solidFill>
                  <a:srgbClr val="FF0000"/>
                </a:solidFill>
                <a:latin typeface="Times New Roman" charset="0"/>
              </a:rPr>
              <a:t>T</a:t>
            </a:r>
            <a:r>
              <a:rPr lang="en-US" dirty="0">
                <a:latin typeface="Times New Roman" charset="0"/>
              </a:rPr>
              <a:t>  with respect to ( P, R ) is computed as   Dc/(De -Di) , where  Dc  is the number of decisions covered,  Di  is the number of infeasible decisions, and  De  is the total number of decisions in the program, i.e. the size of the decision coverage domain.   </a:t>
            </a:r>
          </a:p>
          <a:p>
            <a:pPr>
              <a:lnSpc>
                <a:spcPts val="3600"/>
              </a:lnSpc>
            </a:pPr>
            <a:r>
              <a:rPr lang="en-US" dirty="0">
                <a:solidFill>
                  <a:srgbClr val="FF0000"/>
                </a:solidFill>
                <a:latin typeface="Times New Roman" charset="0"/>
              </a:rPr>
              <a:t>T</a:t>
            </a:r>
            <a:r>
              <a:rPr lang="en-US" dirty="0">
                <a:latin typeface="Times New Roman" charset="0"/>
              </a:rPr>
              <a:t> </a:t>
            </a:r>
            <a:r>
              <a:rPr lang="en-US" dirty="0" smtClean="0">
                <a:latin typeface="Times New Roman" charset="0"/>
              </a:rPr>
              <a:t>is </a:t>
            </a:r>
            <a:r>
              <a:rPr lang="en-US" dirty="0">
                <a:latin typeface="Times New Roman" charset="0"/>
              </a:rPr>
              <a:t>considered adequate  with respect to the decisions coverage criterion if  the decision  coverage of  </a:t>
            </a:r>
            <a:r>
              <a:rPr lang="en-US" dirty="0">
                <a:solidFill>
                  <a:srgbClr val="FF0000"/>
                </a:solidFill>
                <a:latin typeface="Times New Roman" charset="0"/>
              </a:rPr>
              <a:t>T</a:t>
            </a:r>
            <a:r>
              <a:rPr lang="en-US" dirty="0">
                <a:latin typeface="Times New Roman" charset="0"/>
              </a:rPr>
              <a:t>  with respect to ( P, R ) is 1.</a:t>
            </a:r>
          </a:p>
        </p:txBody>
      </p:sp>
    </p:spTree>
    <p:extLst>
      <p:ext uri="{BB962C8B-B14F-4D97-AF65-F5344CB8AC3E}">
        <p14:creationId xmlns:p14="http://schemas.microsoft.com/office/powerpoint/2010/main" val="4192681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3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1" grpId="0"/>
      <p:bldP spid="1333256" grpId="0"/>
    </p:bld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a:xfrm>
            <a:off x="8581" y="242888"/>
            <a:ext cx="9906000" cy="614362"/>
          </a:xfrm>
        </p:spPr>
        <p:txBody>
          <a:bodyPr/>
          <a:lstStyle/>
          <a:p>
            <a:pPr eaLnBrk="1" hangingPunct="1"/>
            <a:r>
              <a:rPr lang="en-US" sz="2800" dirty="0">
                <a:latin typeface="Arial" charset="0"/>
              </a:rPr>
              <a:t>Decision coverage: domain</a:t>
            </a:r>
            <a:endParaRPr lang="en-US" sz="4800" dirty="0">
              <a:latin typeface="Arial" charset="0"/>
            </a:endParaRPr>
          </a:p>
        </p:txBody>
      </p:sp>
      <p:sp>
        <p:nvSpPr>
          <p:cNvPr id="1335299" name="Text Box 3"/>
          <p:cNvSpPr txBox="1">
            <a:spLocks noChangeArrowheads="1"/>
          </p:cNvSpPr>
          <p:nvPr/>
        </p:nvSpPr>
        <p:spPr bwMode="auto">
          <a:xfrm>
            <a:off x="493581" y="1708439"/>
            <a:ext cx="900998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domain of decision coverage consists of all  decisions in the program under test. </a:t>
            </a:r>
          </a:p>
        </p:txBody>
      </p:sp>
      <p:sp>
        <p:nvSpPr>
          <p:cNvPr id="1335300" name="Text Box 4"/>
          <p:cNvSpPr txBox="1">
            <a:spLocks noChangeArrowheads="1"/>
          </p:cNvSpPr>
          <p:nvPr/>
        </p:nvSpPr>
        <p:spPr bwMode="auto">
          <a:xfrm>
            <a:off x="493581" y="2693310"/>
            <a:ext cx="884488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Note that each </a:t>
            </a:r>
            <a:r>
              <a:rPr lang="en-US" dirty="0">
                <a:solidFill>
                  <a:schemeClr val="hlink"/>
                </a:solidFill>
                <a:latin typeface="Times New Roman" charset="0"/>
              </a:rPr>
              <a:t>if</a:t>
            </a:r>
            <a:r>
              <a:rPr lang="en-US" dirty="0">
                <a:latin typeface="Times New Roman" charset="0"/>
              </a:rPr>
              <a:t> and each </a:t>
            </a:r>
            <a:r>
              <a:rPr lang="en-US" dirty="0">
                <a:solidFill>
                  <a:schemeClr val="hlink"/>
                </a:solidFill>
                <a:latin typeface="Times New Roman" charset="0"/>
              </a:rPr>
              <a:t>while</a:t>
            </a:r>
            <a:r>
              <a:rPr lang="en-US" dirty="0">
                <a:latin typeface="Times New Roman" charset="0"/>
              </a:rPr>
              <a:t> contribute to one decision whereas a switch contribute to more than one.</a:t>
            </a:r>
          </a:p>
        </p:txBody>
      </p:sp>
    </p:spTree>
    <p:extLst>
      <p:ext uri="{BB962C8B-B14F-4D97-AF65-F5344CB8AC3E}">
        <p14:creationId xmlns:p14="http://schemas.microsoft.com/office/powerpoint/2010/main" val="47188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99" grpId="0"/>
      <p:bldP spid="133530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sz="3200">
                <a:latin typeface="Tahoma" charset="0"/>
              </a:rPr>
              <a:t>C4: Artifact under test</a:t>
            </a:r>
            <a:endParaRPr lang="en-US">
              <a:latin typeface="Tahoma" charset="0"/>
            </a:endParaRPr>
          </a:p>
        </p:txBody>
      </p:sp>
      <p:pic>
        <p:nvPicPr>
          <p:cNvPr id="204803" name="Picture 5" descr="C4-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1412776"/>
            <a:ext cx="872278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263472"/>
      </p:ext>
    </p:extLst>
  </p:cSld>
  <p:clrMapOvr>
    <a:masterClrMapping/>
  </p:clrMapOvr>
  <p:timing>
    <p:tnLst>
      <p:par>
        <p:cTn xmlns:p14="http://schemas.microsoft.com/office/powerpoint/2010/mai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542925" y="2794522"/>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7.2.4  Condition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931636695"/>
      </p:ext>
    </p:extLst>
  </p:cSld>
  <p:clrMapOvr>
    <a:masterClrMapping/>
  </p:clrMapOvr>
  <p:timing>
    <p:tnLst>
      <p:par>
        <p:cTn xmlns:p14="http://schemas.microsoft.com/office/powerpoint/2010/mai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sz="2800" dirty="0">
                <a:latin typeface="Arial" charset="0"/>
              </a:rPr>
              <a:t>Condition coverage</a:t>
            </a:r>
            <a:endParaRPr lang="en-US" sz="4800" dirty="0">
              <a:latin typeface="Arial" charset="0"/>
            </a:endParaRPr>
          </a:p>
        </p:txBody>
      </p:sp>
      <p:sp>
        <p:nvSpPr>
          <p:cNvPr id="1337347" name="Text Box 3"/>
          <p:cNvSpPr txBox="1">
            <a:spLocks noChangeArrowheads="1"/>
          </p:cNvSpPr>
          <p:nvPr/>
        </p:nvSpPr>
        <p:spPr bwMode="auto">
          <a:xfrm>
            <a:off x="488504" y="1556792"/>
            <a:ext cx="900998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decision can be composed of  a simple condition such as  x&lt;0 , or of a more complex condition, such as (( x&lt;0 AND y&lt;0 ) OR ( </a:t>
            </a:r>
            <a:r>
              <a:rPr lang="en-US" dirty="0" err="1">
                <a:latin typeface="Times New Roman" charset="0"/>
              </a:rPr>
              <a:t>p</a:t>
            </a:r>
            <a:r>
              <a:rPr lang="en-US" dirty="0" err="1">
                <a:latin typeface="Times New Roman" charset="0"/>
                <a:sym typeface="Symbol" charset="0"/>
              </a:rPr>
              <a:t></a:t>
            </a:r>
            <a:r>
              <a:rPr lang="en-US" dirty="0" err="1">
                <a:latin typeface="Times New Roman" charset="0"/>
              </a:rPr>
              <a:t>q</a:t>
            </a:r>
            <a:r>
              <a:rPr lang="en-US" dirty="0">
                <a:latin typeface="Times New Roman" charset="0"/>
              </a:rPr>
              <a:t> )).</a:t>
            </a:r>
          </a:p>
        </p:txBody>
      </p:sp>
      <p:sp>
        <p:nvSpPr>
          <p:cNvPr id="1337348" name="Text Box 4"/>
          <p:cNvSpPr txBox="1">
            <a:spLocks noChangeArrowheads="1"/>
          </p:cNvSpPr>
          <p:nvPr/>
        </p:nvSpPr>
        <p:spPr bwMode="auto">
          <a:xfrm>
            <a:off x="488504" y="2750592"/>
            <a:ext cx="884488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AND, OR, XOR  are the logical operators that connect two or more simple conditions to form a </a:t>
            </a:r>
            <a:r>
              <a:rPr lang="en-US">
                <a:solidFill>
                  <a:schemeClr val="hlink"/>
                </a:solidFill>
                <a:latin typeface="Times New Roman" charset="0"/>
              </a:rPr>
              <a:t>compound</a:t>
            </a:r>
            <a:r>
              <a:rPr lang="en-US">
                <a:latin typeface="Times New Roman" charset="0"/>
              </a:rPr>
              <a:t> condition.</a:t>
            </a:r>
          </a:p>
        </p:txBody>
      </p:sp>
      <p:sp>
        <p:nvSpPr>
          <p:cNvPr id="1337349" name="Text Box 5"/>
          <p:cNvSpPr txBox="1">
            <a:spLocks noChangeArrowheads="1"/>
          </p:cNvSpPr>
          <p:nvPr/>
        </p:nvSpPr>
        <p:spPr bwMode="auto">
          <a:xfrm>
            <a:off x="469586" y="3944393"/>
            <a:ext cx="884488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 simple condition is considered covered if it evaluates to </a:t>
            </a:r>
            <a:r>
              <a:rPr lang="en-US">
                <a:solidFill>
                  <a:schemeClr val="hlink"/>
                </a:solidFill>
                <a:latin typeface="Times New Roman" charset="0"/>
              </a:rPr>
              <a:t>true </a:t>
            </a:r>
            <a:r>
              <a:rPr lang="en-US">
                <a:latin typeface="Times New Roman" charset="0"/>
              </a:rPr>
              <a:t>and </a:t>
            </a:r>
            <a:r>
              <a:rPr lang="en-US">
                <a:solidFill>
                  <a:schemeClr val="hlink"/>
                </a:solidFill>
                <a:latin typeface="Times New Roman" charset="0"/>
              </a:rPr>
              <a:t>false</a:t>
            </a:r>
            <a:r>
              <a:rPr lang="en-US">
                <a:latin typeface="Times New Roman" charset="0"/>
              </a:rPr>
              <a:t> in one or more executions of the program in which it occurs. A compound condition is considered covered if each simple condition it is comprised of is also covered.</a:t>
            </a:r>
          </a:p>
        </p:txBody>
      </p:sp>
    </p:spTree>
    <p:extLst>
      <p:ext uri="{BB962C8B-B14F-4D97-AF65-F5344CB8AC3E}">
        <p14:creationId xmlns:p14="http://schemas.microsoft.com/office/powerpoint/2010/main" val="752488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7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73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347" grpId="0"/>
      <p:bldP spid="1337348" grpId="0"/>
      <p:bldP spid="1337349" grpId="0"/>
    </p:bld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516217" y="2768781"/>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7.2.5  Condition/decision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502539254"/>
      </p:ext>
    </p:extLst>
  </p:cSld>
  <p:clrMapOvr>
    <a:masterClrMapping/>
  </p:clrMapOvr>
  <p:timing>
    <p:tnLst>
      <p:par>
        <p:cTn xmlns:p14="http://schemas.microsoft.com/office/powerpoint/2010/mai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US" sz="2800" dirty="0">
                <a:latin typeface="Arial" charset="0"/>
              </a:rPr>
              <a:t>Decision and condition coverage</a:t>
            </a:r>
            <a:endParaRPr lang="en-US" sz="4800" dirty="0">
              <a:latin typeface="Arial" charset="0"/>
            </a:endParaRPr>
          </a:p>
        </p:txBody>
      </p:sp>
      <p:sp>
        <p:nvSpPr>
          <p:cNvPr id="1339395" name="Text Box 3"/>
          <p:cNvSpPr txBox="1">
            <a:spLocks noChangeArrowheads="1"/>
          </p:cNvSpPr>
          <p:nvPr/>
        </p:nvSpPr>
        <p:spPr bwMode="auto">
          <a:xfrm>
            <a:off x="560512" y="1585539"/>
            <a:ext cx="900998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Decision coverage is concerned with the coverage of decisions regardless of whether or not a decision corresponds to a simple or a compound condition.  </a:t>
            </a:r>
            <a:r>
              <a:rPr lang="en-US" dirty="0" smtClean="0">
                <a:latin typeface="Times New Roman" charset="0"/>
              </a:rPr>
              <a:t>Thus, in </a:t>
            </a:r>
            <a:r>
              <a:rPr lang="en-US" dirty="0">
                <a:latin typeface="Times New Roman" charset="0"/>
              </a:rPr>
              <a:t>the statement</a:t>
            </a:r>
          </a:p>
        </p:txBody>
      </p:sp>
      <p:sp>
        <p:nvSpPr>
          <p:cNvPr id="1339397" name="Text Box 5"/>
          <p:cNvSpPr txBox="1">
            <a:spLocks noChangeArrowheads="1"/>
          </p:cNvSpPr>
          <p:nvPr/>
        </p:nvSpPr>
        <p:spPr bwMode="auto">
          <a:xfrm>
            <a:off x="474663" y="4581128"/>
            <a:ext cx="884488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there is only one decision that leads  control to line 2 if the compound condition inside the </a:t>
            </a:r>
            <a:r>
              <a:rPr lang="en-US">
                <a:solidFill>
                  <a:schemeClr val="hlink"/>
                </a:solidFill>
                <a:latin typeface="Times New Roman" charset="0"/>
              </a:rPr>
              <a:t>if </a:t>
            </a:r>
            <a:r>
              <a:rPr lang="en-US">
                <a:latin typeface="Times New Roman" charset="0"/>
              </a:rPr>
              <a:t>evaluates to </a:t>
            </a:r>
            <a:r>
              <a:rPr lang="en-US">
                <a:solidFill>
                  <a:schemeClr val="hlink"/>
                </a:solidFill>
                <a:latin typeface="Times New Roman" charset="0"/>
              </a:rPr>
              <a:t>true</a:t>
            </a:r>
            <a:r>
              <a:rPr lang="en-US">
                <a:latin typeface="Times New Roman" charset="0"/>
              </a:rPr>
              <a:t>. However, a compound condition might evaluate to </a:t>
            </a:r>
            <a:r>
              <a:rPr lang="en-US">
                <a:solidFill>
                  <a:schemeClr val="hlink"/>
                </a:solidFill>
                <a:latin typeface="Times New Roman" charset="0"/>
              </a:rPr>
              <a:t>true</a:t>
            </a:r>
            <a:r>
              <a:rPr lang="en-US">
                <a:latin typeface="Times New Roman" charset="0"/>
              </a:rPr>
              <a:t> or </a:t>
            </a:r>
            <a:r>
              <a:rPr lang="en-US">
                <a:solidFill>
                  <a:schemeClr val="hlink"/>
                </a:solidFill>
                <a:latin typeface="Times New Roman" charset="0"/>
              </a:rPr>
              <a:t>false</a:t>
            </a:r>
            <a:r>
              <a:rPr lang="en-US">
                <a:latin typeface="Times New Roman" charset="0"/>
              </a:rPr>
              <a:t>  in one of several ways. </a:t>
            </a:r>
          </a:p>
        </p:txBody>
      </p:sp>
      <p:pic>
        <p:nvPicPr>
          <p:cNvPr id="133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246" y="3490913"/>
            <a:ext cx="3508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88576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9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9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5" grpId="0"/>
      <p:bldP spid="1339397" grpId="0"/>
    </p:bld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lstStyle/>
          <a:p>
            <a:pPr eaLnBrk="1" hangingPunct="1"/>
            <a:r>
              <a:rPr lang="en-US" sz="2800" dirty="0">
                <a:latin typeface="Arial" charset="0"/>
              </a:rPr>
              <a:t>Decision and condition coverage (</a:t>
            </a:r>
            <a:r>
              <a:rPr lang="en-US" sz="2800" dirty="0" err="1">
                <a:latin typeface="Arial" charset="0"/>
              </a:rPr>
              <a:t>contd</a:t>
            </a:r>
            <a:r>
              <a:rPr lang="en-US" sz="2800" dirty="0">
                <a:latin typeface="Arial" charset="0"/>
              </a:rPr>
              <a:t>)</a:t>
            </a:r>
            <a:endParaRPr lang="en-US" sz="4800" dirty="0">
              <a:latin typeface="Arial" charset="0"/>
            </a:endParaRPr>
          </a:p>
        </p:txBody>
      </p:sp>
      <p:sp>
        <p:nvSpPr>
          <p:cNvPr id="168964" name="Text Box 4"/>
          <p:cNvSpPr txBox="1">
            <a:spLocks noChangeArrowheads="1"/>
          </p:cNvSpPr>
          <p:nvPr/>
        </p:nvSpPr>
        <p:spPr bwMode="auto">
          <a:xfrm>
            <a:off x="472944" y="2776898"/>
            <a:ext cx="88448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The condition at line 1 evaluates to </a:t>
            </a:r>
            <a:r>
              <a:rPr lang="en-US">
                <a:solidFill>
                  <a:schemeClr val="hlink"/>
                </a:solidFill>
                <a:latin typeface="Times New Roman" charset="0"/>
              </a:rPr>
              <a:t>false</a:t>
            </a:r>
            <a:r>
              <a:rPr lang="en-US">
                <a:latin typeface="Times New Roman" charset="0"/>
              </a:rPr>
              <a:t> when  x</a:t>
            </a:r>
            <a:r>
              <a:rPr lang="en-US">
                <a:latin typeface="Times New Roman" charset="0"/>
                <a:sym typeface="Symbol" charset="0"/>
              </a:rPr>
              <a:t></a:t>
            </a:r>
            <a:r>
              <a:rPr lang="en-US">
                <a:latin typeface="Times New Roman" charset="0"/>
              </a:rPr>
              <a:t>0   regardless of the value of  </a:t>
            </a:r>
            <a:r>
              <a:rPr lang="en-US">
                <a:solidFill>
                  <a:schemeClr val="hlink"/>
                </a:solidFill>
                <a:latin typeface="Times New Roman" charset="0"/>
              </a:rPr>
              <a:t>y</a:t>
            </a:r>
            <a:r>
              <a:rPr lang="en-US">
                <a:latin typeface="Times New Roman" charset="0"/>
              </a:rPr>
              <a:t>. Another condition, such as  x&lt;0 OR y&lt;0, evaluates to </a:t>
            </a:r>
            <a:r>
              <a:rPr lang="en-US">
                <a:solidFill>
                  <a:schemeClr val="hlink"/>
                </a:solidFill>
                <a:latin typeface="Times New Roman" charset="0"/>
              </a:rPr>
              <a:t>true </a:t>
            </a:r>
            <a:r>
              <a:rPr lang="en-US">
                <a:latin typeface="Times New Roman" charset="0"/>
              </a:rPr>
              <a:t>regardless of the value of  y, when x&lt;0. </a:t>
            </a:r>
          </a:p>
        </p:txBody>
      </p:sp>
      <p:pic>
        <p:nvPicPr>
          <p:cNvPr id="168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62" y="1594835"/>
            <a:ext cx="3508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41446" name="Text Box 6"/>
          <p:cNvSpPr txBox="1">
            <a:spLocks noChangeArrowheads="1"/>
          </p:cNvSpPr>
          <p:nvPr/>
        </p:nvSpPr>
        <p:spPr bwMode="auto">
          <a:xfrm>
            <a:off x="491862" y="4149123"/>
            <a:ext cx="8844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With this evaluation characteristic in view, compilers  often generate code that uses </a:t>
            </a:r>
            <a:r>
              <a:rPr lang="en-US">
                <a:solidFill>
                  <a:schemeClr val="hlink"/>
                </a:solidFill>
                <a:latin typeface="Times New Roman" charset="0"/>
              </a:rPr>
              <a:t>short circuit</a:t>
            </a:r>
            <a:r>
              <a:rPr lang="en-US">
                <a:latin typeface="Times New Roman" charset="0"/>
              </a:rPr>
              <a:t> evaluation of compound conditions. </a:t>
            </a:r>
          </a:p>
        </p:txBody>
      </p:sp>
    </p:spTree>
    <p:extLst>
      <p:ext uri="{BB962C8B-B14F-4D97-AF65-F5344CB8AC3E}">
        <p14:creationId xmlns:p14="http://schemas.microsoft.com/office/powerpoint/2010/main" val="1084909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p:bld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sz="2800" dirty="0">
                <a:latin typeface="Arial" charset="0"/>
              </a:rPr>
              <a:t>Decision and condition coverage (</a:t>
            </a:r>
            <a:r>
              <a:rPr lang="en-US" sz="2800" dirty="0" err="1">
                <a:latin typeface="Arial" charset="0"/>
              </a:rPr>
              <a:t>contd</a:t>
            </a:r>
            <a:r>
              <a:rPr lang="en-US" sz="2800" dirty="0">
                <a:latin typeface="Arial" charset="0"/>
              </a:rPr>
              <a:t>)</a:t>
            </a:r>
            <a:endParaRPr lang="en-US" sz="4800" dirty="0">
              <a:latin typeface="Arial" charset="0"/>
            </a:endParaRPr>
          </a:p>
        </p:txBody>
      </p:sp>
      <p:sp>
        <p:nvSpPr>
          <p:cNvPr id="171012" name="Text Box 5"/>
          <p:cNvSpPr txBox="1">
            <a:spLocks noChangeArrowheads="1"/>
          </p:cNvSpPr>
          <p:nvPr/>
        </p:nvSpPr>
        <p:spPr bwMode="auto">
          <a:xfrm>
            <a:off x="413904" y="4192629"/>
            <a:ext cx="8844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We now see two decisions, one corresponding to each simple condition in the </a:t>
            </a:r>
            <a:r>
              <a:rPr lang="en-US">
                <a:solidFill>
                  <a:schemeClr val="hlink"/>
                </a:solidFill>
                <a:latin typeface="Times New Roman"/>
                <a:cs typeface="Times New Roman"/>
              </a:rPr>
              <a:t>if </a:t>
            </a:r>
            <a:r>
              <a:rPr lang="en-US">
                <a:latin typeface="Times New Roman"/>
                <a:cs typeface="Times New Roman"/>
              </a:rPr>
              <a:t> statement. </a:t>
            </a:r>
          </a:p>
        </p:txBody>
      </p:sp>
      <p:grpSp>
        <p:nvGrpSpPr>
          <p:cNvPr id="171013" name="Group 8"/>
          <p:cNvGrpSpPr>
            <a:grpSpLocks/>
          </p:cNvGrpSpPr>
          <p:nvPr/>
        </p:nvGrpSpPr>
        <p:grpSpPr bwMode="auto">
          <a:xfrm>
            <a:off x="413904" y="2771815"/>
            <a:ext cx="8017669" cy="1358900"/>
            <a:chOff x="196" y="1273"/>
            <a:chExt cx="4662" cy="856"/>
          </a:xfrm>
        </p:grpSpPr>
        <p:pic>
          <p:nvPicPr>
            <p:cNvPr id="1710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 y="1273"/>
              <a:ext cx="204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10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 y="1273"/>
              <a:ext cx="1416"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1017" name="Line 7"/>
            <p:cNvSpPr>
              <a:spLocks noChangeShapeType="1"/>
            </p:cNvSpPr>
            <p:nvPr/>
          </p:nvSpPr>
          <p:spPr bwMode="auto">
            <a:xfrm>
              <a:off x="2549" y="1589"/>
              <a:ext cx="74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sp>
        <p:nvSpPr>
          <p:cNvPr id="171014" name="Text Box 9"/>
          <p:cNvSpPr txBox="1">
            <a:spLocks noChangeArrowheads="1"/>
          </p:cNvSpPr>
          <p:nvPr/>
        </p:nvSpPr>
        <p:spPr bwMode="auto">
          <a:xfrm>
            <a:off x="413904" y="1889165"/>
            <a:ext cx="8844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Here is a possible translation: </a:t>
            </a:r>
          </a:p>
        </p:txBody>
      </p:sp>
    </p:spTree>
    <p:extLst>
      <p:ext uri="{BB962C8B-B14F-4D97-AF65-F5344CB8AC3E}">
        <p14:creationId xmlns:p14="http://schemas.microsoft.com/office/powerpoint/2010/main" val="483936838"/>
      </p:ext>
    </p:extLst>
  </p:cSld>
  <p:clrMapOvr>
    <a:masterClrMapping/>
  </p:clrMapOvr>
  <p:timing>
    <p:tnLst>
      <p:par>
        <p:cTn xmlns:p14="http://schemas.microsoft.com/office/powerpoint/2010/mai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pPr eaLnBrk="1" hangingPunct="1"/>
            <a:r>
              <a:rPr lang="en-US" sz="2800" dirty="0">
                <a:latin typeface="Arial" charset="0"/>
              </a:rPr>
              <a:t>Condition coverage </a:t>
            </a:r>
            <a:endParaRPr lang="en-US" sz="4800" dirty="0">
              <a:latin typeface="Arial" charset="0"/>
            </a:endParaRPr>
          </a:p>
        </p:txBody>
      </p:sp>
      <p:sp>
        <p:nvSpPr>
          <p:cNvPr id="173060" name="Text Box 8"/>
          <p:cNvSpPr txBox="1">
            <a:spLocks noChangeArrowheads="1"/>
          </p:cNvSpPr>
          <p:nvPr/>
        </p:nvSpPr>
        <p:spPr bwMode="auto">
          <a:xfrm>
            <a:off x="273447" y="1586034"/>
            <a:ext cx="9175088" cy="29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condition coverage of  T  with respect to ( P, R ) is computed as  Cc/(</a:t>
            </a:r>
            <a:r>
              <a:rPr lang="en-US" dirty="0" err="1">
                <a:latin typeface="Times New Roman" charset="0"/>
              </a:rPr>
              <a:t>Ce</a:t>
            </a:r>
            <a:r>
              <a:rPr lang="en-US" dirty="0">
                <a:latin typeface="Times New Roman" charset="0"/>
              </a:rPr>
              <a:t> -</a:t>
            </a:r>
            <a:r>
              <a:rPr lang="en-US" dirty="0" err="1">
                <a:latin typeface="Times New Roman" charset="0"/>
              </a:rPr>
              <a:t>Ci</a:t>
            </a:r>
            <a:r>
              <a:rPr lang="en-US" dirty="0">
                <a:latin typeface="Times New Roman" charset="0"/>
              </a:rPr>
              <a:t>) , where  Cc  is the number of simple conditions covered,  </a:t>
            </a:r>
            <a:r>
              <a:rPr lang="en-US" dirty="0" err="1">
                <a:latin typeface="Times New Roman" charset="0"/>
              </a:rPr>
              <a:t>Ci</a:t>
            </a:r>
            <a:r>
              <a:rPr lang="en-US" dirty="0">
                <a:latin typeface="Times New Roman" charset="0"/>
              </a:rPr>
              <a:t>  is the number of infeasible simple conditions, and |</a:t>
            </a:r>
            <a:r>
              <a:rPr lang="en-US" dirty="0" err="1">
                <a:latin typeface="Times New Roman" charset="0"/>
              </a:rPr>
              <a:t>Ce</a:t>
            </a:r>
            <a:r>
              <a:rPr lang="en-US" dirty="0">
                <a:latin typeface="Times New Roman" charset="0"/>
              </a:rPr>
              <a:t>  is the total number of simple conditions in the program, i.e. the size of the condition coverage domain.    </a:t>
            </a:r>
          </a:p>
          <a:p>
            <a:pPr>
              <a:lnSpc>
                <a:spcPts val="3600"/>
              </a:lnSpc>
            </a:pPr>
            <a:r>
              <a:rPr lang="en-US" dirty="0">
                <a:latin typeface="Times New Roman" charset="0"/>
              </a:rPr>
              <a:t>T   is considered adequate  with respect to the condition coverage criterion if  the condition  coverage of  T  with respect to ( P, R ) is 1. </a:t>
            </a:r>
          </a:p>
        </p:txBody>
      </p:sp>
    </p:spTree>
    <p:extLst>
      <p:ext uri="{BB962C8B-B14F-4D97-AF65-F5344CB8AC3E}">
        <p14:creationId xmlns:p14="http://schemas.microsoft.com/office/powerpoint/2010/main" val="602411990"/>
      </p:ext>
    </p:extLst>
  </p:cSld>
  <p:clrMapOvr>
    <a:masterClrMapping/>
  </p:clrMapOvr>
  <p:timing>
    <p:tnLst>
      <p:par>
        <p:cTn xmlns:p14="http://schemas.microsoft.com/office/powerpoint/2010/mai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pPr eaLnBrk="1" hangingPunct="1"/>
            <a:r>
              <a:rPr lang="en-US" sz="2800" dirty="0">
                <a:latin typeface="Arial" charset="0"/>
              </a:rPr>
              <a:t>Condition coverage: alternate formula </a:t>
            </a:r>
            <a:endParaRPr lang="en-US" sz="4800" dirty="0">
              <a:latin typeface="Arial" charset="0"/>
            </a:endParaRPr>
          </a:p>
        </p:txBody>
      </p:sp>
      <p:sp>
        <p:nvSpPr>
          <p:cNvPr id="175108" name="Text Box 3"/>
          <p:cNvSpPr txBox="1">
            <a:spLocks noChangeArrowheads="1"/>
          </p:cNvSpPr>
          <p:nvPr/>
        </p:nvSpPr>
        <p:spPr bwMode="auto">
          <a:xfrm>
            <a:off x="273447" y="2135188"/>
            <a:ext cx="917508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alternate formula where each simple condition  contributes  2, 1, or 0 to Cc depending on whether it is covered, partially covered, or not covered, respectively. is:</a:t>
            </a:r>
          </a:p>
        </p:txBody>
      </p:sp>
      <p:pic>
        <p:nvPicPr>
          <p:cNvPr id="1751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417" y="3446463"/>
            <a:ext cx="2476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553789151"/>
      </p:ext>
    </p:extLst>
  </p:cSld>
  <p:clrMapOvr>
    <a:masterClrMapping/>
  </p:clrMapOvr>
  <p:timing>
    <p:tnLst>
      <p:par>
        <p:cTn xmlns:p14="http://schemas.microsoft.com/office/powerpoint/2010/mai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pPr eaLnBrk="1" hangingPunct="1"/>
            <a:r>
              <a:rPr lang="en-US" sz="2800" dirty="0">
                <a:latin typeface="Arial" charset="0"/>
              </a:rPr>
              <a:t>Condition coverage: Example </a:t>
            </a:r>
            <a:endParaRPr lang="en-US" sz="4800" dirty="0">
              <a:latin typeface="Arial" charset="0"/>
            </a:endParaRPr>
          </a:p>
        </p:txBody>
      </p:sp>
      <p:sp>
        <p:nvSpPr>
          <p:cNvPr id="177156" name="Text Box 3"/>
          <p:cNvSpPr txBox="1">
            <a:spLocks noChangeArrowheads="1"/>
          </p:cNvSpPr>
          <p:nvPr/>
        </p:nvSpPr>
        <p:spPr bwMode="auto">
          <a:xfrm>
            <a:off x="4266927" y="1500309"/>
            <a:ext cx="4374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Partial specifications for computing z:</a:t>
            </a:r>
          </a:p>
        </p:txBody>
      </p:sp>
      <p:pic>
        <p:nvPicPr>
          <p:cNvPr id="177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46" y="1674933"/>
            <a:ext cx="3797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71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927" y="2625845"/>
            <a:ext cx="53244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0489704"/>
      </p:ext>
    </p:extLst>
  </p:cSld>
  <p:clrMapOvr>
    <a:masterClrMapping/>
  </p:clrMapOvr>
  <p:timing>
    <p:tnLst>
      <p:par>
        <p:cTn xmlns:p14="http://schemas.microsoft.com/office/powerpoint/2010/mai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pPr eaLnBrk="1" hangingPunct="1"/>
            <a:r>
              <a:rPr lang="en-US" sz="2800" dirty="0">
                <a:latin typeface="Arial" charset="0"/>
              </a:rPr>
              <a:t>Condition coverage: Example (contd.) </a:t>
            </a:r>
            <a:endParaRPr lang="en-US" sz="4800" dirty="0">
              <a:latin typeface="Arial" charset="0"/>
            </a:endParaRPr>
          </a:p>
        </p:txBody>
      </p:sp>
      <p:sp>
        <p:nvSpPr>
          <p:cNvPr id="179204" name="Text Box 3"/>
          <p:cNvSpPr txBox="1">
            <a:spLocks noChangeArrowheads="1"/>
          </p:cNvSpPr>
          <p:nvPr/>
        </p:nvSpPr>
        <p:spPr bwMode="auto">
          <a:xfrm>
            <a:off x="3454796" y="1458229"/>
            <a:ext cx="387297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test set:</a:t>
            </a:r>
          </a:p>
        </p:txBody>
      </p:sp>
      <p:pic>
        <p:nvPicPr>
          <p:cNvPr id="1792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33" y="2208214"/>
            <a:ext cx="286173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79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796" y="2142189"/>
            <a:ext cx="445254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51687" name="Text Box 7"/>
          <p:cNvSpPr txBox="1">
            <a:spLocks noChangeArrowheads="1"/>
          </p:cNvSpPr>
          <p:nvPr/>
        </p:nvSpPr>
        <p:spPr bwMode="auto">
          <a:xfrm>
            <a:off x="3454796" y="2788337"/>
            <a:ext cx="5229887"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Check</a:t>
            </a:r>
            <a:r>
              <a:rPr lang="en-US">
                <a:latin typeface="Times New Roman" charset="0"/>
              </a:rPr>
              <a:t> that T is adequate with respect to the statement, block, and decision coverage criteria and the program behaves correctly against t1 and t2.</a:t>
            </a:r>
          </a:p>
        </p:txBody>
      </p:sp>
      <p:sp>
        <p:nvSpPr>
          <p:cNvPr id="1351688" name="Text Box 8"/>
          <p:cNvSpPr txBox="1">
            <a:spLocks noChangeArrowheads="1"/>
          </p:cNvSpPr>
          <p:nvPr/>
        </p:nvSpPr>
        <p:spPr bwMode="auto">
          <a:xfrm>
            <a:off x="3454796" y="4857291"/>
            <a:ext cx="522988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Cc=1, </a:t>
            </a:r>
            <a:r>
              <a:rPr lang="en-US" dirty="0" err="1">
                <a:latin typeface="Times New Roman" charset="0"/>
              </a:rPr>
              <a:t>Ce</a:t>
            </a:r>
            <a:r>
              <a:rPr lang="en-US" dirty="0">
                <a:latin typeface="Times New Roman" charset="0"/>
              </a:rPr>
              <a:t>=2, </a:t>
            </a:r>
            <a:r>
              <a:rPr lang="en-US" dirty="0" err="1">
                <a:latin typeface="Times New Roman" charset="0"/>
              </a:rPr>
              <a:t>Ci</a:t>
            </a:r>
            <a:r>
              <a:rPr lang="en-US" dirty="0">
                <a:latin typeface="Times New Roman" charset="0"/>
              </a:rPr>
              <a:t>=0. Hence condition coverage for T=0.5.</a:t>
            </a:r>
          </a:p>
        </p:txBody>
      </p:sp>
    </p:spTree>
    <p:extLst>
      <p:ext uri="{BB962C8B-B14F-4D97-AF65-F5344CB8AC3E}">
        <p14:creationId xmlns:p14="http://schemas.microsoft.com/office/powerpoint/2010/main" val="2943909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6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7" grpId="0"/>
      <p:bldP spid="135168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a:latin typeface="Tahoma" charset="0"/>
              </a:rPr>
              <a:t>Summary</a:t>
            </a:r>
          </a:p>
        </p:txBody>
      </p:sp>
      <p:sp>
        <p:nvSpPr>
          <p:cNvPr id="206851" name="Text Box 53"/>
          <p:cNvSpPr txBox="1">
            <a:spLocks noChangeArrowheads="1"/>
          </p:cNvSpPr>
          <p:nvPr/>
        </p:nvSpPr>
        <p:spPr bwMode="auto">
          <a:xfrm>
            <a:off x="1207294" y="2844801"/>
            <a:ext cx="801422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solidFill>
                  <a:schemeClr val="hlink"/>
                </a:solidFill>
              </a:rPr>
              <a:t>We have dealt with some of the most basic concepts in software testing. Exercises at the end of Chapter 1 </a:t>
            </a:r>
            <a:r>
              <a:rPr lang="en-US" i="1" smtClean="0">
                <a:solidFill>
                  <a:schemeClr val="hlink"/>
                </a:solidFill>
              </a:rPr>
              <a:t>are to help </a:t>
            </a:r>
            <a:r>
              <a:rPr lang="en-US" i="1" dirty="0">
                <a:solidFill>
                  <a:schemeClr val="hlink"/>
                </a:solidFill>
              </a:rPr>
              <a:t>you sharpen your understanding. </a:t>
            </a:r>
          </a:p>
        </p:txBody>
      </p:sp>
    </p:spTree>
    <p:extLst>
      <p:ext uri="{BB962C8B-B14F-4D97-AF65-F5344CB8AC3E}">
        <p14:creationId xmlns:p14="http://schemas.microsoft.com/office/powerpoint/2010/main" val="179018823"/>
      </p:ext>
    </p:extLst>
  </p:cSld>
  <p:clrMapOvr>
    <a:masterClrMapping/>
  </p:clrMapOvr>
  <p:timing>
    <p:tnLst>
      <p:par>
        <p:cTn xmlns:p14="http://schemas.microsoft.com/office/powerpoint/2010/mai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pPr eaLnBrk="1" hangingPunct="1"/>
            <a:r>
              <a:rPr lang="en-US" sz="2800" dirty="0">
                <a:latin typeface="Arial" charset="0"/>
              </a:rPr>
              <a:t>Condition coverage: Example (contd.) </a:t>
            </a:r>
            <a:endParaRPr lang="en-US" sz="4800" dirty="0">
              <a:latin typeface="Arial" charset="0"/>
            </a:endParaRPr>
          </a:p>
        </p:txBody>
      </p:sp>
      <p:sp>
        <p:nvSpPr>
          <p:cNvPr id="181252" name="Text Box 3"/>
          <p:cNvSpPr txBox="1">
            <a:spLocks noChangeArrowheads="1"/>
          </p:cNvSpPr>
          <p:nvPr/>
        </p:nvSpPr>
        <p:spPr bwMode="auto">
          <a:xfrm>
            <a:off x="3394727" y="1636262"/>
            <a:ext cx="5579004"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Add the following test case to T:</a:t>
            </a:r>
          </a:p>
          <a:p>
            <a:pPr>
              <a:lnSpc>
                <a:spcPts val="3600"/>
              </a:lnSpc>
            </a:pPr>
            <a:r>
              <a:rPr lang="en-US" dirty="0">
                <a:latin typeface="Times New Roman" charset="0"/>
              </a:rPr>
              <a:t>t3: &lt;x=3, y=4&gt;</a:t>
            </a:r>
          </a:p>
        </p:txBody>
      </p:sp>
      <p:pic>
        <p:nvPicPr>
          <p:cNvPr id="181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33" y="2208214"/>
            <a:ext cx="286173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53734" name="Text Box 6"/>
          <p:cNvSpPr txBox="1">
            <a:spLocks noChangeArrowheads="1"/>
          </p:cNvSpPr>
          <p:nvPr/>
        </p:nvSpPr>
        <p:spPr bwMode="auto">
          <a:xfrm>
            <a:off x="3394727" y="3109462"/>
            <a:ext cx="5229887"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Check that the enhanced test set  T is adequate with respect to the </a:t>
            </a:r>
            <a:r>
              <a:rPr lang="en-US">
                <a:solidFill>
                  <a:schemeClr val="hlink"/>
                </a:solidFill>
                <a:latin typeface="Times New Roman" charset="0"/>
              </a:rPr>
              <a:t>condition coverage criterion</a:t>
            </a:r>
            <a:r>
              <a:rPr lang="en-US">
                <a:latin typeface="Times New Roman" charset="0"/>
              </a:rPr>
              <a:t>  and possibly reveals an error in the program. </a:t>
            </a:r>
            <a:r>
              <a:rPr lang="en-US" i="1">
                <a:solidFill>
                  <a:schemeClr val="hlink"/>
                </a:solidFill>
                <a:latin typeface="Times New Roman" charset="0"/>
              </a:rPr>
              <a:t>Under what conditions will a possible error at line 7 be revealed by t3?</a:t>
            </a:r>
          </a:p>
        </p:txBody>
      </p:sp>
    </p:spTree>
    <p:extLst>
      <p:ext uri="{BB962C8B-B14F-4D97-AF65-F5344CB8AC3E}">
        <p14:creationId xmlns:p14="http://schemas.microsoft.com/office/powerpoint/2010/main" val="1240336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4" grpId="0"/>
    </p:bld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pPr eaLnBrk="1" hangingPunct="1"/>
            <a:r>
              <a:rPr lang="en-US" sz="2800" dirty="0">
                <a:latin typeface="Arial" charset="0"/>
              </a:rPr>
              <a:t>Condition/decision coverage</a:t>
            </a:r>
            <a:endParaRPr lang="en-US" sz="4800" dirty="0">
              <a:latin typeface="Arial" charset="0"/>
            </a:endParaRPr>
          </a:p>
        </p:txBody>
      </p:sp>
      <p:sp>
        <p:nvSpPr>
          <p:cNvPr id="1355779" name="Text Box 3"/>
          <p:cNvSpPr txBox="1">
            <a:spLocks noChangeArrowheads="1"/>
          </p:cNvSpPr>
          <p:nvPr/>
        </p:nvSpPr>
        <p:spPr bwMode="auto">
          <a:xfrm>
            <a:off x="646642" y="1480956"/>
            <a:ext cx="878985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When a decision is composed of a compound condition, decision coverage does not imply that each simple condition within a compound condition has taken both values </a:t>
            </a:r>
            <a:r>
              <a:rPr lang="en-US" dirty="0">
                <a:solidFill>
                  <a:schemeClr val="hlink"/>
                </a:solidFill>
                <a:latin typeface="Times New Roman" charset="0"/>
              </a:rPr>
              <a:t>true </a:t>
            </a:r>
            <a:r>
              <a:rPr lang="en-US" dirty="0">
                <a:latin typeface="Times New Roman" charset="0"/>
              </a:rPr>
              <a:t>and </a:t>
            </a:r>
            <a:r>
              <a:rPr lang="en-US" dirty="0">
                <a:solidFill>
                  <a:schemeClr val="hlink"/>
                </a:solidFill>
                <a:latin typeface="Times New Roman" charset="0"/>
              </a:rPr>
              <a:t>false</a:t>
            </a:r>
            <a:r>
              <a:rPr lang="en-US" dirty="0">
                <a:latin typeface="Times New Roman" charset="0"/>
              </a:rPr>
              <a:t>. </a:t>
            </a:r>
          </a:p>
        </p:txBody>
      </p:sp>
      <p:sp>
        <p:nvSpPr>
          <p:cNvPr id="1355781" name="Text Box 5"/>
          <p:cNvSpPr txBox="1">
            <a:spLocks noChangeArrowheads="1"/>
          </p:cNvSpPr>
          <p:nvPr/>
        </p:nvSpPr>
        <p:spPr bwMode="auto">
          <a:xfrm>
            <a:off x="660764" y="3065926"/>
            <a:ext cx="873310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Condition coverage ensures that each component simple condition within a condition has taken both values </a:t>
            </a:r>
            <a:r>
              <a:rPr lang="en-US">
                <a:solidFill>
                  <a:schemeClr val="hlink"/>
                </a:solidFill>
                <a:latin typeface="Times New Roman" charset="0"/>
              </a:rPr>
              <a:t>true </a:t>
            </a:r>
            <a:r>
              <a:rPr lang="en-US">
                <a:latin typeface="Times New Roman" charset="0"/>
              </a:rPr>
              <a:t>and </a:t>
            </a:r>
            <a:r>
              <a:rPr lang="en-US">
                <a:solidFill>
                  <a:schemeClr val="hlink"/>
                </a:solidFill>
                <a:latin typeface="Times New Roman" charset="0"/>
              </a:rPr>
              <a:t>false</a:t>
            </a:r>
            <a:r>
              <a:rPr lang="en-US">
                <a:latin typeface="Times New Roman" charset="0"/>
              </a:rPr>
              <a:t>.</a:t>
            </a:r>
          </a:p>
        </p:txBody>
      </p:sp>
      <p:sp>
        <p:nvSpPr>
          <p:cNvPr id="1355782" name="Text Box 6"/>
          <p:cNvSpPr txBox="1">
            <a:spLocks noChangeArrowheads="1"/>
          </p:cNvSpPr>
          <p:nvPr/>
        </p:nvSpPr>
        <p:spPr bwMode="auto">
          <a:xfrm>
            <a:off x="660764" y="4189232"/>
            <a:ext cx="873310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However, as illustrated next, condition  coverage does not require each decision to have taken both outcomes. Condition/decision coverage is also known as </a:t>
            </a:r>
            <a:r>
              <a:rPr lang="en-US">
                <a:solidFill>
                  <a:schemeClr val="hlink"/>
                </a:solidFill>
                <a:latin typeface="Times New Roman" charset="0"/>
              </a:rPr>
              <a:t>branch condition  coverage.</a:t>
            </a:r>
            <a:endParaRPr lang="en-US">
              <a:latin typeface="Times New Roman" charset="0"/>
            </a:endParaRPr>
          </a:p>
        </p:txBody>
      </p:sp>
    </p:spTree>
    <p:extLst>
      <p:ext uri="{BB962C8B-B14F-4D97-AF65-F5344CB8AC3E}">
        <p14:creationId xmlns:p14="http://schemas.microsoft.com/office/powerpoint/2010/main" val="941068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5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57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5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79" grpId="0"/>
      <p:bldP spid="1355781" grpId="0"/>
      <p:bldP spid="1355782" grpId="0"/>
    </p:bld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pPr eaLnBrk="1" hangingPunct="1"/>
            <a:r>
              <a:rPr lang="en-US" sz="2800" dirty="0">
                <a:latin typeface="Arial" charset="0"/>
              </a:rPr>
              <a:t>Condition/decision coverage: Example</a:t>
            </a:r>
            <a:endParaRPr lang="en-US" sz="4800" dirty="0">
              <a:latin typeface="Arial" charset="0"/>
            </a:endParaRPr>
          </a:p>
        </p:txBody>
      </p:sp>
      <p:sp>
        <p:nvSpPr>
          <p:cNvPr id="185348" name="Text Box 3"/>
          <p:cNvSpPr txBox="1">
            <a:spLocks noChangeArrowheads="1"/>
          </p:cNvSpPr>
          <p:nvPr/>
        </p:nvSpPr>
        <p:spPr bwMode="auto">
          <a:xfrm>
            <a:off x="1640632" y="1412776"/>
            <a:ext cx="730395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following program and two test sets. </a:t>
            </a:r>
          </a:p>
        </p:txBody>
      </p:sp>
      <p:pic>
        <p:nvPicPr>
          <p:cNvPr id="1853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04" y="2563813"/>
            <a:ext cx="232515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53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845" y="2000584"/>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535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477" y="2974442"/>
            <a:ext cx="394864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57833" name="Text Box 9"/>
          <p:cNvSpPr txBox="1">
            <a:spLocks noChangeArrowheads="1"/>
          </p:cNvSpPr>
          <p:nvPr/>
        </p:nvSpPr>
        <p:spPr bwMode="auto">
          <a:xfrm>
            <a:off x="2866893" y="3859400"/>
            <a:ext cx="66246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In class exercise:</a:t>
            </a:r>
            <a:r>
              <a:rPr lang="en-US">
                <a:latin typeface="Times New Roman" charset="0"/>
              </a:rPr>
              <a:t> Confirm that T1 is adequate with respect to to decision coverage but not condition coverage.</a:t>
            </a:r>
          </a:p>
        </p:txBody>
      </p:sp>
      <p:sp>
        <p:nvSpPr>
          <p:cNvPr id="1357834" name="Text Box 10"/>
          <p:cNvSpPr txBox="1">
            <a:spLocks noChangeArrowheads="1"/>
          </p:cNvSpPr>
          <p:nvPr/>
        </p:nvSpPr>
        <p:spPr bwMode="auto">
          <a:xfrm>
            <a:off x="2866894" y="4908873"/>
            <a:ext cx="664183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In class exercise:</a:t>
            </a:r>
            <a:r>
              <a:rPr lang="en-US">
                <a:latin typeface="Times New Roman" charset="0"/>
              </a:rPr>
              <a:t> Confirm that T2 is adequate with respect to condition coverage but not decision coverage.</a:t>
            </a:r>
          </a:p>
        </p:txBody>
      </p:sp>
    </p:spTree>
    <p:extLst>
      <p:ext uri="{BB962C8B-B14F-4D97-AF65-F5344CB8AC3E}">
        <p14:creationId xmlns:p14="http://schemas.microsoft.com/office/powerpoint/2010/main" val="3161514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78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3" grpId="0"/>
      <p:bldP spid="1357834" grpId="0"/>
    </p:bld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pPr eaLnBrk="1" hangingPunct="1"/>
            <a:r>
              <a:rPr lang="en-US" sz="2800" dirty="0">
                <a:latin typeface="Arial" charset="0"/>
              </a:rPr>
              <a:t>Condition/decision coverage: Definition</a:t>
            </a:r>
            <a:endParaRPr lang="en-US" sz="4800" dirty="0">
              <a:latin typeface="Arial" charset="0"/>
            </a:endParaRPr>
          </a:p>
        </p:txBody>
      </p:sp>
      <p:sp>
        <p:nvSpPr>
          <p:cNvPr id="1359879" name="Text Box 7"/>
          <p:cNvSpPr txBox="1">
            <a:spLocks noChangeArrowheads="1"/>
          </p:cNvSpPr>
          <p:nvPr/>
        </p:nvSpPr>
        <p:spPr bwMode="auto">
          <a:xfrm>
            <a:off x="560512" y="1340768"/>
            <a:ext cx="9008269"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condition/decision coverage of  T  with respect to (P, R) is computed as  (</a:t>
            </a:r>
            <a:r>
              <a:rPr lang="en-US" dirty="0" err="1">
                <a:latin typeface="Times New Roman" charset="0"/>
              </a:rPr>
              <a:t>Cc+Dc</a:t>
            </a:r>
            <a:r>
              <a:rPr lang="en-US" dirty="0">
                <a:latin typeface="Times New Roman" charset="0"/>
              </a:rPr>
              <a:t>)/((</a:t>
            </a:r>
            <a:r>
              <a:rPr lang="en-US" dirty="0" err="1">
                <a:latin typeface="Times New Roman" charset="0"/>
              </a:rPr>
              <a:t>Ce</a:t>
            </a:r>
            <a:r>
              <a:rPr lang="en-US" dirty="0">
                <a:latin typeface="Times New Roman" charset="0"/>
              </a:rPr>
              <a:t> -</a:t>
            </a:r>
            <a:r>
              <a:rPr lang="en-US" dirty="0" err="1">
                <a:latin typeface="Times New Roman" charset="0"/>
              </a:rPr>
              <a:t>Ci</a:t>
            </a:r>
            <a:r>
              <a:rPr lang="en-US" dirty="0">
                <a:latin typeface="Times New Roman" charset="0"/>
              </a:rPr>
              <a:t>) +(De-Di)) , where  Cc  is the number of simple conditions covered,   Dc  is the number of decisions covered,  </a:t>
            </a:r>
            <a:r>
              <a:rPr lang="en-US" dirty="0" err="1">
                <a:latin typeface="Times New Roman" charset="0"/>
              </a:rPr>
              <a:t>Ce</a:t>
            </a:r>
            <a:r>
              <a:rPr lang="en-US" dirty="0">
                <a:latin typeface="Times New Roman" charset="0"/>
              </a:rPr>
              <a:t>  and  De  are   the number of simple conditions and decisions respectively,   and  </a:t>
            </a:r>
            <a:r>
              <a:rPr lang="en-US" dirty="0" err="1">
                <a:latin typeface="Times New Roman" charset="0"/>
              </a:rPr>
              <a:t>Ci</a:t>
            </a:r>
            <a:r>
              <a:rPr lang="en-US" dirty="0">
                <a:latin typeface="Times New Roman" charset="0"/>
              </a:rPr>
              <a:t>  and  Di  are the   number of infeasible simple conditions and decisions, respectively</a:t>
            </a:r>
            <a:r>
              <a:rPr lang="en-US" dirty="0" smtClean="0">
                <a:latin typeface="Times New Roman" charset="0"/>
              </a:rPr>
              <a:t>.</a:t>
            </a:r>
            <a:endParaRPr lang="en-US" dirty="0">
              <a:latin typeface="Times New Roman" charset="0"/>
            </a:endParaRPr>
          </a:p>
        </p:txBody>
      </p:sp>
      <p:sp>
        <p:nvSpPr>
          <p:cNvPr id="3" name="TextBox 2"/>
          <p:cNvSpPr txBox="1"/>
          <p:nvPr/>
        </p:nvSpPr>
        <p:spPr>
          <a:xfrm>
            <a:off x="560512" y="4509120"/>
            <a:ext cx="8928992" cy="707886"/>
          </a:xfrm>
          <a:prstGeom prst="rect">
            <a:avLst/>
          </a:prstGeom>
          <a:noFill/>
        </p:spPr>
        <p:txBody>
          <a:bodyPr wrap="square" rtlCol="0">
            <a:spAutoFit/>
          </a:bodyPr>
          <a:lstStyle/>
          <a:p>
            <a:r>
              <a:rPr lang="en-US" sz="2000" dirty="0">
                <a:latin typeface="Times New Roman" charset="0"/>
              </a:rPr>
              <a:t>T  is considered adequate  with respect to the multiple condition coverage criterion if  the condition  coverage of  T  with respect to ( P, R ) is 1</a:t>
            </a:r>
            <a:r>
              <a:rPr lang="en-US" sz="2000" dirty="0" smtClean="0">
                <a:latin typeface="Times New Roman" charset="0"/>
              </a:rPr>
              <a:t>.</a:t>
            </a:r>
            <a:endParaRPr lang="en-US" sz="2000" dirty="0">
              <a:latin typeface="Times New Roman" charset="0"/>
            </a:endParaRPr>
          </a:p>
        </p:txBody>
      </p:sp>
    </p:spTree>
    <p:extLst>
      <p:ext uri="{BB962C8B-B14F-4D97-AF65-F5344CB8AC3E}">
        <p14:creationId xmlns:p14="http://schemas.microsoft.com/office/powerpoint/2010/main" val="917552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98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9" grpId="0"/>
      <p:bldP spid="3" grpId="0"/>
    </p:bld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pPr eaLnBrk="1" hangingPunct="1"/>
            <a:r>
              <a:rPr lang="en-US" sz="2800" dirty="0">
                <a:latin typeface="Arial" charset="0"/>
              </a:rPr>
              <a:t>Condition/decision coverage: Example</a:t>
            </a:r>
            <a:endParaRPr lang="en-US" sz="4800" dirty="0">
              <a:latin typeface="Arial" charset="0"/>
            </a:endParaRPr>
          </a:p>
        </p:txBody>
      </p:sp>
      <p:sp>
        <p:nvSpPr>
          <p:cNvPr id="189444" name="Text Box 3"/>
          <p:cNvSpPr txBox="1">
            <a:spLocks noChangeArrowheads="1"/>
          </p:cNvSpPr>
          <p:nvPr/>
        </p:nvSpPr>
        <p:spPr bwMode="auto">
          <a:xfrm>
            <a:off x="3599525" y="1974851"/>
            <a:ext cx="557900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In class exercise</a:t>
            </a:r>
            <a:r>
              <a:rPr lang="en-US" dirty="0">
                <a:latin typeface="Times New Roman" charset="0"/>
              </a:rPr>
              <a:t>: Check that the following test set is adequate with respect to the condition/decision coverage criterion.</a:t>
            </a:r>
          </a:p>
        </p:txBody>
      </p:sp>
      <p:pic>
        <p:nvPicPr>
          <p:cNvPr id="189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710" y="3633788"/>
            <a:ext cx="38798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94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54" y="2292350"/>
            <a:ext cx="232515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78779675"/>
      </p:ext>
    </p:extLst>
  </p:cSld>
  <p:clrMapOvr>
    <a:masterClrMapping/>
  </p:clrMapOvr>
  <p:timing>
    <p:tnLst>
      <p:par>
        <p:cTn xmlns:p14="http://schemas.microsoft.com/office/powerpoint/2010/mai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4294967295"/>
          </p:nvPr>
        </p:nvSpPr>
        <p:spPr>
          <a:xfrm>
            <a:off x="550542" y="274304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7.2.6 Multiple </a:t>
            </a:r>
            <a:r>
              <a:rPr lang="en-US" dirty="0">
                <a:solidFill>
                  <a:schemeClr val="folHlink"/>
                </a:solidFill>
                <a:latin typeface="Century Gothic" charset="0"/>
                <a:ea typeface="Osaka" charset="0"/>
                <a:cs typeface="Osaka" charset="0"/>
              </a:rPr>
              <a:t>Condition coverage</a:t>
            </a:r>
          </a:p>
        </p:txBody>
      </p:sp>
    </p:spTree>
    <p:extLst>
      <p:ext uri="{BB962C8B-B14F-4D97-AF65-F5344CB8AC3E}">
        <p14:creationId xmlns:p14="http://schemas.microsoft.com/office/powerpoint/2010/main" val="3236842009"/>
      </p:ext>
    </p:extLst>
  </p:cSld>
  <p:clrMapOvr>
    <a:masterClrMapping/>
  </p:clrMapOvr>
  <p:timing>
    <p:tnLst>
      <p:par>
        <p:cTn xmlns:p14="http://schemas.microsoft.com/office/powerpoint/2010/mai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sz="2800" dirty="0">
                <a:latin typeface="Arial" charset="0"/>
              </a:rPr>
              <a:t>Multiple condition coverage</a:t>
            </a:r>
            <a:endParaRPr lang="en-US" sz="4800" dirty="0">
              <a:latin typeface="Arial" charset="0"/>
            </a:endParaRPr>
          </a:p>
        </p:txBody>
      </p:sp>
      <p:sp>
        <p:nvSpPr>
          <p:cNvPr id="1363971" name="Text Box 3"/>
          <p:cNvSpPr txBox="1">
            <a:spLocks noChangeArrowheads="1"/>
          </p:cNvSpPr>
          <p:nvPr/>
        </p:nvSpPr>
        <p:spPr bwMode="auto">
          <a:xfrm>
            <a:off x="254530" y="1726699"/>
            <a:ext cx="933846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 compound condition with two or more simple conditions. Using condition coverage on some  compound condition </a:t>
            </a:r>
            <a:r>
              <a:rPr lang="en-US" dirty="0">
                <a:solidFill>
                  <a:srgbClr val="FF0000"/>
                </a:solidFill>
                <a:latin typeface="Times New Roman" charset="0"/>
              </a:rPr>
              <a:t> C  </a:t>
            </a:r>
            <a:r>
              <a:rPr lang="en-US" dirty="0">
                <a:latin typeface="Times New Roman" charset="0"/>
              </a:rPr>
              <a:t>implies that each simple condition within  </a:t>
            </a:r>
            <a:r>
              <a:rPr lang="en-US" dirty="0">
                <a:solidFill>
                  <a:srgbClr val="FF0000"/>
                </a:solidFill>
                <a:latin typeface="Times New Roman" charset="0"/>
              </a:rPr>
              <a:t>C</a:t>
            </a:r>
            <a:r>
              <a:rPr lang="en-US" dirty="0">
                <a:latin typeface="Times New Roman" charset="0"/>
              </a:rPr>
              <a:t>  has been evaluated to </a:t>
            </a:r>
            <a:r>
              <a:rPr lang="en-US" dirty="0">
                <a:solidFill>
                  <a:schemeClr val="hlink"/>
                </a:solidFill>
                <a:latin typeface="Times New Roman" charset="0"/>
              </a:rPr>
              <a:t>true </a:t>
            </a:r>
            <a:r>
              <a:rPr lang="en-US" dirty="0">
                <a:latin typeface="Times New Roman" charset="0"/>
              </a:rPr>
              <a:t>and </a:t>
            </a:r>
            <a:r>
              <a:rPr lang="en-US" dirty="0">
                <a:solidFill>
                  <a:schemeClr val="hlink"/>
                </a:solidFill>
                <a:latin typeface="Times New Roman" charset="0"/>
              </a:rPr>
              <a:t>false</a:t>
            </a:r>
            <a:r>
              <a:rPr lang="en-US" dirty="0">
                <a:latin typeface="Times New Roman" charset="0"/>
              </a:rPr>
              <a:t>.  </a:t>
            </a:r>
          </a:p>
        </p:txBody>
      </p:sp>
      <p:sp>
        <p:nvSpPr>
          <p:cNvPr id="1363974" name="Text Box 6"/>
          <p:cNvSpPr txBox="1">
            <a:spLocks noChangeArrowheads="1"/>
          </p:cNvSpPr>
          <p:nvPr/>
        </p:nvSpPr>
        <p:spPr bwMode="auto">
          <a:xfrm>
            <a:off x="254530" y="3674562"/>
            <a:ext cx="933846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solidFill>
                  <a:schemeClr val="hlink"/>
                </a:solidFill>
                <a:latin typeface="Times New Roman" charset="0"/>
              </a:rPr>
              <a:t>However,  does it imply that all combinations of the values of the individual simple conditions in  C  have been exercised?</a:t>
            </a:r>
          </a:p>
        </p:txBody>
      </p:sp>
    </p:spTree>
    <p:extLst>
      <p:ext uri="{BB962C8B-B14F-4D97-AF65-F5344CB8AC3E}">
        <p14:creationId xmlns:p14="http://schemas.microsoft.com/office/powerpoint/2010/main" val="2790263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3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971" grpId="0"/>
      <p:bldP spid="1363974" grpId="0"/>
    </p:bld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p:txBody>
          <a:bodyPr/>
          <a:lstStyle/>
          <a:p>
            <a:pPr eaLnBrk="1" hangingPunct="1"/>
            <a:r>
              <a:rPr lang="en-US" sz="2800" dirty="0">
                <a:latin typeface="Arial" charset="0"/>
              </a:rPr>
              <a:t>Multiple condition coverage: Example</a:t>
            </a:r>
            <a:endParaRPr lang="en-US" sz="4800" dirty="0">
              <a:latin typeface="Arial" charset="0"/>
            </a:endParaRPr>
          </a:p>
        </p:txBody>
      </p:sp>
      <p:sp>
        <p:nvSpPr>
          <p:cNvPr id="195588" name="Text Box 3"/>
          <p:cNvSpPr txBox="1">
            <a:spLocks noChangeArrowheads="1"/>
          </p:cNvSpPr>
          <p:nvPr/>
        </p:nvSpPr>
        <p:spPr bwMode="auto">
          <a:xfrm>
            <a:off x="272480" y="1556792"/>
            <a:ext cx="933846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Consider  D=(A&lt;B) OR (A&gt;C)  composed of  two simple conditions  A&lt; B  and  A&gt; C .  The four possible combinations of the outcomes of these two simple conditions are enumerated in the table. Consider </a:t>
            </a:r>
            <a:r>
              <a:rPr lang="en-US" dirty="0">
                <a:solidFill>
                  <a:srgbClr val="FF0000"/>
                </a:solidFill>
                <a:latin typeface="Times New Roman"/>
                <a:cs typeface="Times New Roman"/>
              </a:rPr>
              <a:t>T</a:t>
            </a:r>
            <a:r>
              <a:rPr lang="en-US" dirty="0">
                <a:latin typeface="Times New Roman"/>
                <a:cs typeface="Times New Roman"/>
              </a:rPr>
              <a:t>:</a:t>
            </a:r>
          </a:p>
        </p:txBody>
      </p:sp>
      <p:pic>
        <p:nvPicPr>
          <p:cNvPr id="1955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90" y="3514725"/>
            <a:ext cx="327448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955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520" y="2954585"/>
            <a:ext cx="432011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66024" name="Text Box 8"/>
          <p:cNvSpPr txBox="1">
            <a:spLocks noChangeArrowheads="1"/>
          </p:cNvSpPr>
          <p:nvPr/>
        </p:nvSpPr>
        <p:spPr bwMode="auto">
          <a:xfrm>
            <a:off x="3900487" y="3922714"/>
            <a:ext cx="600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a:cs typeface="Times New Roman"/>
              </a:rPr>
              <a:t>Check</a:t>
            </a:r>
            <a:r>
              <a:rPr lang="en-US" dirty="0">
                <a:latin typeface="Times New Roman"/>
                <a:cs typeface="Times New Roman"/>
              </a:rPr>
              <a:t>: Does </a:t>
            </a:r>
            <a:r>
              <a:rPr lang="en-US" dirty="0">
                <a:solidFill>
                  <a:srgbClr val="FF0000"/>
                </a:solidFill>
                <a:latin typeface="Times New Roman"/>
                <a:cs typeface="Times New Roman"/>
              </a:rPr>
              <a:t>T</a:t>
            </a:r>
            <a:r>
              <a:rPr lang="en-US" dirty="0">
                <a:latin typeface="Times New Roman"/>
                <a:cs typeface="Times New Roman"/>
              </a:rPr>
              <a:t> cover all four combinations? </a:t>
            </a:r>
          </a:p>
        </p:txBody>
      </p:sp>
      <p:pic>
        <p:nvPicPr>
          <p:cNvPr id="13660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936" y="5013176"/>
            <a:ext cx="430635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66026" name="Text Box 10"/>
          <p:cNvSpPr txBox="1">
            <a:spLocks noChangeArrowheads="1"/>
          </p:cNvSpPr>
          <p:nvPr/>
        </p:nvSpPr>
        <p:spPr bwMode="auto">
          <a:xfrm>
            <a:off x="3900487" y="4509120"/>
            <a:ext cx="600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a:cs typeface="Times New Roman"/>
              </a:rPr>
              <a:t>Check</a:t>
            </a:r>
            <a:r>
              <a:rPr lang="en-US" dirty="0">
                <a:latin typeface="Times New Roman"/>
                <a:cs typeface="Times New Roman"/>
              </a:rPr>
              <a:t>: Does </a:t>
            </a:r>
            <a:r>
              <a:rPr lang="en-US" dirty="0">
                <a:solidFill>
                  <a:srgbClr val="FF0000"/>
                </a:solidFill>
                <a:latin typeface="Times New Roman"/>
                <a:cs typeface="Times New Roman"/>
              </a:rPr>
              <a:t>T</a:t>
            </a:r>
            <a:r>
              <a:rPr lang="ja-JP" altLang="en-US" dirty="0">
                <a:solidFill>
                  <a:srgbClr val="FF0000"/>
                </a:solidFill>
                <a:latin typeface="Times New Roman"/>
                <a:cs typeface="Times New Roman"/>
              </a:rPr>
              <a:t>’</a:t>
            </a:r>
            <a:r>
              <a:rPr lang="en-US" dirty="0">
                <a:solidFill>
                  <a:srgbClr val="FF0000"/>
                </a:solidFill>
                <a:latin typeface="Times New Roman"/>
                <a:cs typeface="Times New Roman"/>
              </a:rPr>
              <a:t> </a:t>
            </a:r>
            <a:r>
              <a:rPr lang="en-US" dirty="0">
                <a:latin typeface="Times New Roman"/>
                <a:cs typeface="Times New Roman"/>
              </a:rPr>
              <a:t>cover all four combinations?</a:t>
            </a:r>
          </a:p>
        </p:txBody>
      </p:sp>
    </p:spTree>
    <p:extLst>
      <p:ext uri="{BB962C8B-B14F-4D97-AF65-F5344CB8AC3E}">
        <p14:creationId xmlns:p14="http://schemas.microsoft.com/office/powerpoint/2010/main" val="1260937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60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6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4" grpId="0"/>
      <p:bldP spid="1366026" grpId="0"/>
    </p:bld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2"/>
          <p:cNvSpPr>
            <a:spLocks noGrp="1" noChangeArrowheads="1"/>
          </p:cNvSpPr>
          <p:nvPr>
            <p:ph type="title"/>
          </p:nvPr>
        </p:nvSpPr>
        <p:spPr/>
        <p:txBody>
          <a:bodyPr/>
          <a:lstStyle/>
          <a:p>
            <a:pPr eaLnBrk="1" hangingPunct="1"/>
            <a:r>
              <a:rPr lang="en-US" sz="2800" dirty="0">
                <a:latin typeface="Arial" charset="0"/>
              </a:rPr>
              <a:t>Multiple condition coverage: Definition</a:t>
            </a:r>
            <a:endParaRPr lang="en-US" sz="4800" dirty="0">
              <a:latin typeface="Arial" charset="0"/>
            </a:endParaRPr>
          </a:p>
        </p:txBody>
      </p:sp>
      <p:sp>
        <p:nvSpPr>
          <p:cNvPr id="1368067" name="Text Box 3"/>
          <p:cNvSpPr txBox="1">
            <a:spLocks noChangeArrowheads="1"/>
          </p:cNvSpPr>
          <p:nvPr/>
        </p:nvSpPr>
        <p:spPr bwMode="auto">
          <a:xfrm>
            <a:off x="272480" y="1532561"/>
            <a:ext cx="933846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the program under test contains a total of  n  decisions. Assume also that each decision contains  k1, k2, …, </a:t>
            </a:r>
            <a:r>
              <a:rPr lang="en-US" dirty="0" err="1">
                <a:latin typeface="Times New Roman" charset="0"/>
              </a:rPr>
              <a:t>kn</a:t>
            </a:r>
            <a:r>
              <a:rPr lang="en-US" dirty="0">
                <a:latin typeface="Times New Roman" charset="0"/>
              </a:rPr>
              <a:t>  simple conditions. Each decision has several combinations of values of its constituent simple conditions. </a:t>
            </a:r>
          </a:p>
        </p:txBody>
      </p:sp>
      <p:grpSp>
        <p:nvGrpSpPr>
          <p:cNvPr id="2" name="Group 10"/>
          <p:cNvGrpSpPr>
            <a:grpSpLocks/>
          </p:cNvGrpSpPr>
          <p:nvPr/>
        </p:nvGrpSpPr>
        <p:grpSpPr bwMode="auto">
          <a:xfrm>
            <a:off x="272480" y="3620793"/>
            <a:ext cx="8721064" cy="1501775"/>
            <a:chOff x="148" y="2289"/>
            <a:chExt cx="5071" cy="946"/>
          </a:xfrm>
        </p:grpSpPr>
        <p:sp>
          <p:nvSpPr>
            <p:cNvPr id="197639" name="Text Box 6"/>
            <p:cNvSpPr txBox="1">
              <a:spLocks noChangeArrowheads="1"/>
            </p:cNvSpPr>
            <p:nvPr/>
          </p:nvSpPr>
          <p:spPr bwMode="auto">
            <a:xfrm>
              <a:off x="148" y="2289"/>
              <a:ext cx="507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example, decision  </a:t>
              </a:r>
              <a:r>
                <a:rPr lang="en-US" dirty="0" err="1">
                  <a:solidFill>
                    <a:srgbClr val="FF0000"/>
                  </a:solidFill>
                  <a:latin typeface="Times New Roman" charset="0"/>
                </a:rPr>
                <a:t>i</a:t>
              </a:r>
              <a:r>
                <a:rPr lang="en-US" dirty="0">
                  <a:latin typeface="Times New Roman" charset="0"/>
                </a:rPr>
                <a:t>  will have a total of  </a:t>
              </a:r>
              <a:r>
                <a:rPr lang="en-US" dirty="0">
                  <a:solidFill>
                    <a:srgbClr val="FF0000"/>
                  </a:solidFill>
                  <a:latin typeface="Times New Roman" charset="0"/>
                </a:rPr>
                <a:t>2</a:t>
              </a:r>
              <a:r>
                <a:rPr lang="en-US" baseline="30000" dirty="0">
                  <a:solidFill>
                    <a:srgbClr val="FF0000"/>
                  </a:solidFill>
                  <a:latin typeface="Times New Roman" charset="0"/>
                </a:rPr>
                <a:t>ki</a:t>
              </a:r>
              <a:r>
                <a:rPr lang="en-US" dirty="0">
                  <a:solidFill>
                    <a:srgbClr val="FF0000"/>
                  </a:solidFill>
                  <a:latin typeface="Times New Roman" charset="0"/>
                </a:rPr>
                <a:t> </a:t>
              </a:r>
              <a:r>
                <a:rPr lang="en-US" dirty="0">
                  <a:latin typeface="Times New Roman" charset="0"/>
                </a:rPr>
                <a:t>  combinations. </a:t>
              </a:r>
              <a:r>
                <a:rPr lang="en-US" dirty="0" smtClean="0">
                  <a:latin typeface="Times New Roman" charset="0"/>
                </a:rPr>
                <a:t>Thus, the </a:t>
              </a:r>
              <a:r>
                <a:rPr lang="en-US" dirty="0">
                  <a:latin typeface="Times New Roman" charset="0"/>
                </a:rPr>
                <a:t>total number of  combinations  to be covered is</a:t>
              </a:r>
            </a:p>
          </p:txBody>
        </p:sp>
        <p:graphicFrame>
          <p:nvGraphicFramePr>
            <p:cNvPr id="197634" name="Object 2"/>
            <p:cNvGraphicFramePr>
              <a:graphicFrameLocks noChangeAspect="1"/>
            </p:cNvGraphicFramePr>
            <p:nvPr/>
          </p:nvGraphicFramePr>
          <p:xfrm>
            <a:off x="2636" y="2846"/>
            <a:ext cx="434" cy="389"/>
          </p:xfrm>
          <a:graphic>
            <a:graphicData uri="http://schemas.openxmlformats.org/presentationml/2006/ole">
              <mc:AlternateContent xmlns:mc="http://schemas.openxmlformats.org/markup-compatibility/2006">
                <mc:Choice xmlns:v="urn:schemas-microsoft-com:vml" Requires="v">
                  <p:oleObj spid="_x0000_s3140" name="Equation" r:id="rId4" imgW="368300" imgH="431800" progId="Equation.3">
                    <p:embed/>
                  </p:oleObj>
                </mc:Choice>
                <mc:Fallback>
                  <p:oleObj name="Equation" r:id="rId4" imgW="368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 y="2846"/>
                          <a:ext cx="434"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3176146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8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67" grpId="0"/>
    </p:bld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2"/>
          <p:cNvSpPr>
            <a:spLocks noGrp="1" noChangeArrowheads="1"/>
          </p:cNvSpPr>
          <p:nvPr>
            <p:ph type="title"/>
          </p:nvPr>
        </p:nvSpPr>
        <p:spPr/>
        <p:txBody>
          <a:bodyPr/>
          <a:lstStyle/>
          <a:p>
            <a:pPr eaLnBrk="1" hangingPunct="1"/>
            <a:r>
              <a:rPr lang="en-US" sz="2800" dirty="0">
                <a:latin typeface="Arial" charset="0"/>
              </a:rPr>
              <a:t>Multiple condition coverage: Definition (contd.)</a:t>
            </a:r>
            <a:endParaRPr lang="en-US" sz="4800" dirty="0">
              <a:latin typeface="Arial" charset="0"/>
            </a:endParaRPr>
          </a:p>
        </p:txBody>
      </p:sp>
      <p:sp>
        <p:nvSpPr>
          <p:cNvPr id="1370115" name="Text Box 3"/>
          <p:cNvSpPr txBox="1">
            <a:spLocks noChangeArrowheads="1"/>
          </p:cNvSpPr>
          <p:nvPr/>
        </p:nvSpPr>
        <p:spPr bwMode="auto">
          <a:xfrm>
            <a:off x="254530" y="1924050"/>
            <a:ext cx="9338469"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multiple condition coverage of  </a:t>
            </a:r>
            <a:r>
              <a:rPr lang="en-US" dirty="0">
                <a:solidFill>
                  <a:srgbClr val="FF0000"/>
                </a:solidFill>
                <a:latin typeface="Times New Roman" charset="0"/>
              </a:rPr>
              <a:t>T</a:t>
            </a:r>
            <a:r>
              <a:rPr lang="en-US" dirty="0">
                <a:latin typeface="Times New Roman" charset="0"/>
              </a:rPr>
              <a:t>  with respect to ( P, R ) is computed as   Cc/(</a:t>
            </a:r>
            <a:r>
              <a:rPr lang="en-US" dirty="0" err="1">
                <a:latin typeface="Times New Roman" charset="0"/>
              </a:rPr>
              <a:t>C</a:t>
            </a:r>
            <a:r>
              <a:rPr lang="en-US" baseline="-25000" dirty="0" err="1">
                <a:latin typeface="Times New Roman" charset="0"/>
              </a:rPr>
              <a:t>e</a:t>
            </a:r>
            <a:r>
              <a:rPr lang="en-US" dirty="0">
                <a:latin typeface="Times New Roman" charset="0"/>
              </a:rPr>
              <a:t> -</a:t>
            </a:r>
            <a:r>
              <a:rPr lang="en-US" dirty="0" err="1">
                <a:latin typeface="Times New Roman" charset="0"/>
              </a:rPr>
              <a:t>Ci</a:t>
            </a:r>
            <a:r>
              <a:rPr lang="en-US" dirty="0">
                <a:latin typeface="Times New Roman" charset="0"/>
              </a:rPr>
              <a:t>) , where  Cc  is the number of combinations covered,   </a:t>
            </a:r>
            <a:r>
              <a:rPr lang="en-US" baseline="-25000" dirty="0" err="1">
                <a:latin typeface="Times New Roman" charset="0"/>
              </a:rPr>
              <a:t>Ci</a:t>
            </a:r>
            <a:r>
              <a:rPr lang="en-US" dirty="0">
                <a:latin typeface="Times New Roman" charset="0"/>
              </a:rPr>
              <a:t>  is the number of infeasible simple combinations,  and  </a:t>
            </a:r>
            <a:r>
              <a:rPr lang="en-US" dirty="0" err="1" smtClean="0">
                <a:latin typeface="Times New Roman" charset="0"/>
              </a:rPr>
              <a:t>C</a:t>
            </a:r>
            <a:r>
              <a:rPr lang="en-US" baseline="-25000" dirty="0" err="1" smtClean="0">
                <a:latin typeface="Times New Roman" charset="0"/>
              </a:rPr>
              <a:t>e</a:t>
            </a:r>
            <a:r>
              <a:rPr lang="en-US" dirty="0" smtClean="0">
                <a:latin typeface="Times New Roman" charset="0"/>
              </a:rPr>
              <a:t> is </a:t>
            </a:r>
            <a:r>
              <a:rPr lang="en-US" dirty="0">
                <a:latin typeface="Times New Roman" charset="0"/>
              </a:rPr>
              <a:t>the total number of combinations  in the program.  </a:t>
            </a:r>
          </a:p>
          <a:p>
            <a:endParaRPr lang="en-US" dirty="0">
              <a:latin typeface="Times New Roman" charset="0"/>
            </a:endParaRPr>
          </a:p>
          <a:p>
            <a:r>
              <a:rPr lang="en-US" dirty="0">
                <a:solidFill>
                  <a:srgbClr val="FF0000"/>
                </a:solidFill>
                <a:latin typeface="Times New Roman" charset="0"/>
              </a:rPr>
              <a:t>T</a:t>
            </a:r>
            <a:r>
              <a:rPr lang="en-US" dirty="0">
                <a:latin typeface="Times New Roman" charset="0"/>
              </a:rPr>
              <a:t> </a:t>
            </a:r>
            <a:r>
              <a:rPr lang="en-US" dirty="0" smtClean="0">
                <a:latin typeface="Times New Roman" charset="0"/>
              </a:rPr>
              <a:t>is </a:t>
            </a:r>
            <a:r>
              <a:rPr lang="en-US" dirty="0">
                <a:latin typeface="Times New Roman" charset="0"/>
              </a:rPr>
              <a:t>considered adequate  with respect to the multiple condition coverage criterion if  the condition  coverage of  </a:t>
            </a:r>
            <a:r>
              <a:rPr lang="en-US" dirty="0">
                <a:solidFill>
                  <a:srgbClr val="FF0000"/>
                </a:solidFill>
                <a:latin typeface="Times New Roman" charset="0"/>
              </a:rPr>
              <a:t>T</a:t>
            </a:r>
            <a:r>
              <a:rPr lang="en-US" dirty="0">
                <a:latin typeface="Times New Roman" charset="0"/>
              </a:rPr>
              <a:t> </a:t>
            </a:r>
            <a:r>
              <a:rPr lang="en-US" dirty="0" smtClean="0">
                <a:latin typeface="Times New Roman" charset="0"/>
              </a:rPr>
              <a:t>with </a:t>
            </a:r>
            <a:r>
              <a:rPr lang="en-US" dirty="0">
                <a:latin typeface="Times New Roman" charset="0"/>
              </a:rPr>
              <a:t>respect to ( P, R ) is 1.</a:t>
            </a:r>
          </a:p>
        </p:txBody>
      </p:sp>
    </p:spTree>
    <p:extLst>
      <p:ext uri="{BB962C8B-B14F-4D97-AF65-F5344CB8AC3E}">
        <p14:creationId xmlns:p14="http://schemas.microsoft.com/office/powerpoint/2010/main" val="265593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0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kumimoji="1" lang="en-US" sz="3200" dirty="0" smtClean="0">
                <a:latin typeface="Tahoma" charset="0"/>
              </a:rPr>
              <a:t>Chapter 2:</a:t>
            </a:r>
            <a:endParaRPr lang="en-GB" sz="3200" dirty="0" smtClean="0"/>
          </a:p>
        </p:txBody>
      </p:sp>
      <p:sp>
        <p:nvSpPr>
          <p:cNvPr id="6147" name="Rectangle 3"/>
          <p:cNvSpPr>
            <a:spLocks noGrp="1" noChangeArrowheads="1"/>
          </p:cNvSpPr>
          <p:nvPr>
            <p:ph type="subTitle" idx="4294967295"/>
          </p:nvPr>
        </p:nvSpPr>
        <p:spPr>
          <a:xfrm>
            <a:off x="1485900" y="2232025"/>
            <a:ext cx="6934200" cy="1752600"/>
          </a:xfrm>
        </p:spPr>
        <p:txBody>
          <a:bodyPr/>
          <a:lstStyle/>
          <a:p>
            <a:pPr marL="0" indent="0" algn="ctr" eaLnBrk="1" hangingPunct="1">
              <a:spcBef>
                <a:spcPct val="40000"/>
              </a:spcBef>
              <a:buNone/>
            </a:pPr>
            <a:r>
              <a:rPr kumimoji="1" lang="en-US" sz="3200" dirty="0" smtClean="0">
                <a:latin typeface="Tahoma" charset="0"/>
              </a:rPr>
              <a:t>Preliminaries</a:t>
            </a:r>
            <a:r>
              <a:rPr kumimoji="1" lang="en-US" sz="3200" smtClean="0">
                <a:latin typeface="Tahoma" charset="0"/>
              </a:rPr>
              <a:t>: Mathematical</a:t>
            </a:r>
            <a:endParaRPr lang="en-GB" sz="3200" dirty="0">
              <a:solidFill>
                <a:schemeClr val="tx2"/>
              </a:solidFill>
              <a:latin typeface="+mj-lt"/>
              <a:ea typeface="+mj-ea"/>
              <a:cs typeface="+mj-cs"/>
            </a:endParaRPr>
          </a:p>
        </p:txBody>
      </p:sp>
      <p:sp>
        <p:nvSpPr>
          <p:cNvPr id="5" name="TextBox 4"/>
          <p:cNvSpPr txBox="1"/>
          <p:nvPr/>
        </p:nvSpPr>
        <p:spPr>
          <a:xfrm>
            <a:off x="0" y="6021288"/>
            <a:ext cx="1702008" cy="246221"/>
          </a:xfrm>
          <a:prstGeom prst="rect">
            <a:avLst/>
          </a:prstGeom>
          <a:noFill/>
        </p:spPr>
        <p:txBody>
          <a:bodyPr wrap="none" rtlCol="0">
            <a:spAutoFit/>
          </a:bodyPr>
          <a:lstStyle/>
          <a:p>
            <a:r>
              <a:rPr lang="en-US" dirty="0" smtClean="0"/>
              <a:t>Updated: July 12,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2"/>
          <p:cNvSpPr>
            <a:spLocks noGrp="1" noChangeArrowheads="1"/>
          </p:cNvSpPr>
          <p:nvPr>
            <p:ph type="title"/>
          </p:nvPr>
        </p:nvSpPr>
        <p:spPr/>
        <p:txBody>
          <a:bodyPr/>
          <a:lstStyle/>
          <a:p>
            <a:pPr eaLnBrk="1" hangingPunct="1"/>
            <a:r>
              <a:rPr lang="en-US" sz="2800" dirty="0">
                <a:latin typeface="Arial" charset="0"/>
              </a:rPr>
              <a:t>Multiple condition coverage: Example</a:t>
            </a:r>
            <a:endParaRPr lang="en-US" sz="4800" dirty="0">
              <a:latin typeface="Arial" charset="0"/>
            </a:endParaRPr>
          </a:p>
        </p:txBody>
      </p:sp>
      <p:sp>
        <p:nvSpPr>
          <p:cNvPr id="201732" name="Text Box 3"/>
          <p:cNvSpPr txBox="1">
            <a:spLocks noChangeArrowheads="1"/>
          </p:cNvSpPr>
          <p:nvPr/>
        </p:nvSpPr>
        <p:spPr bwMode="auto">
          <a:xfrm>
            <a:off x="272480" y="1287487"/>
            <a:ext cx="933846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following program with specifications in the table.</a:t>
            </a:r>
          </a:p>
        </p:txBody>
      </p:sp>
      <p:grpSp>
        <p:nvGrpSpPr>
          <p:cNvPr id="201733" name="Group 6"/>
          <p:cNvGrpSpPr>
            <a:grpSpLocks/>
          </p:cNvGrpSpPr>
          <p:nvPr/>
        </p:nvGrpSpPr>
        <p:grpSpPr bwMode="auto">
          <a:xfrm>
            <a:off x="302684" y="2318321"/>
            <a:ext cx="3965840" cy="2106613"/>
            <a:chOff x="208" y="2456"/>
            <a:chExt cx="2306" cy="1327"/>
          </a:xfrm>
        </p:grpSpPr>
        <p:pic>
          <p:nvPicPr>
            <p:cNvPr id="2017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2456"/>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17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 y="2991"/>
              <a:ext cx="229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2017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286570"/>
            <a:ext cx="455916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72168" name="Text Box 8"/>
          <p:cNvSpPr txBox="1">
            <a:spLocks noChangeArrowheads="1"/>
          </p:cNvSpPr>
          <p:nvPr/>
        </p:nvSpPr>
        <p:spPr bwMode="auto">
          <a:xfrm>
            <a:off x="1957123" y="4590033"/>
            <a:ext cx="746389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There is an obvious error in the program, computation of S for one of the four combinations, line 3 in the table, has been left out.</a:t>
            </a:r>
            <a:endParaRPr lang="en-US"/>
          </a:p>
        </p:txBody>
      </p:sp>
    </p:spTree>
    <p:extLst>
      <p:ext uri="{BB962C8B-B14F-4D97-AF65-F5344CB8AC3E}">
        <p14:creationId xmlns:p14="http://schemas.microsoft.com/office/powerpoint/2010/main" val="266269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68" grpId="0"/>
    </p:bld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p:nvPr>
        </p:nvSpPr>
        <p:spPr/>
        <p:txBody>
          <a:bodyPr/>
          <a:lstStyle/>
          <a:p>
            <a:pPr eaLnBrk="1" hangingPunct="1"/>
            <a:r>
              <a:rPr lang="en-US" sz="2800" dirty="0">
                <a:latin typeface="Arial" charset="0"/>
              </a:rPr>
              <a:t>Multiple condition coverage: Example (contd.)</a:t>
            </a:r>
            <a:endParaRPr lang="en-US" sz="4800" dirty="0">
              <a:latin typeface="Arial" charset="0"/>
            </a:endParaRPr>
          </a:p>
        </p:txBody>
      </p:sp>
      <p:grpSp>
        <p:nvGrpSpPr>
          <p:cNvPr id="203780" name="Group 4"/>
          <p:cNvGrpSpPr>
            <a:grpSpLocks/>
          </p:cNvGrpSpPr>
          <p:nvPr/>
        </p:nvGrpSpPr>
        <p:grpSpPr bwMode="auto">
          <a:xfrm>
            <a:off x="282046" y="3265488"/>
            <a:ext cx="3965840" cy="2106612"/>
            <a:chOff x="208" y="2456"/>
            <a:chExt cx="2306" cy="1327"/>
          </a:xfrm>
        </p:grpSpPr>
        <p:pic>
          <p:nvPicPr>
            <p:cNvPr id="2037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2456"/>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37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 y="2991"/>
              <a:ext cx="229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2037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885" y="3033714"/>
            <a:ext cx="5257404"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03782" name="Text Box 10"/>
          <p:cNvSpPr txBox="1">
            <a:spLocks noChangeArrowheads="1"/>
          </p:cNvSpPr>
          <p:nvPr/>
        </p:nvSpPr>
        <p:spPr bwMode="auto">
          <a:xfrm>
            <a:off x="2648744" y="1628800"/>
            <a:ext cx="629443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Is T adequate with respect to decision coverage? Multiple condition coverage? Does it reveal the error?</a:t>
            </a:r>
          </a:p>
        </p:txBody>
      </p:sp>
    </p:spTree>
    <p:extLst>
      <p:ext uri="{BB962C8B-B14F-4D97-AF65-F5344CB8AC3E}">
        <p14:creationId xmlns:p14="http://schemas.microsoft.com/office/powerpoint/2010/main" val="929956938"/>
      </p:ext>
    </p:extLst>
  </p:cSld>
  <p:clrMapOvr>
    <a:masterClrMapping/>
  </p:clrMapOvr>
  <p:timing>
    <p:tnLst>
      <p:par>
        <p:cTn xmlns:p14="http://schemas.microsoft.com/office/powerpoint/2010/mai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2"/>
          <p:cNvSpPr>
            <a:spLocks noGrp="1" noChangeArrowheads="1"/>
          </p:cNvSpPr>
          <p:nvPr>
            <p:ph type="title"/>
          </p:nvPr>
        </p:nvSpPr>
        <p:spPr/>
        <p:txBody>
          <a:bodyPr/>
          <a:lstStyle/>
          <a:p>
            <a:pPr eaLnBrk="1" hangingPunct="1"/>
            <a:r>
              <a:rPr lang="en-US" sz="2800" dirty="0">
                <a:latin typeface="Arial" charset="0"/>
              </a:rPr>
              <a:t>Multiple condition coverage: Example (contd.)</a:t>
            </a:r>
            <a:endParaRPr lang="en-US" sz="4800" dirty="0">
              <a:latin typeface="Arial" charset="0"/>
            </a:endParaRPr>
          </a:p>
        </p:txBody>
      </p:sp>
      <p:grpSp>
        <p:nvGrpSpPr>
          <p:cNvPr id="205828" name="Group 3"/>
          <p:cNvGrpSpPr>
            <a:grpSpLocks/>
          </p:cNvGrpSpPr>
          <p:nvPr/>
        </p:nvGrpSpPr>
        <p:grpSpPr bwMode="auto">
          <a:xfrm>
            <a:off x="282046" y="3022600"/>
            <a:ext cx="3965840" cy="2106613"/>
            <a:chOff x="208" y="2456"/>
            <a:chExt cx="2306" cy="1327"/>
          </a:xfrm>
        </p:grpSpPr>
        <p:pic>
          <p:nvPicPr>
            <p:cNvPr id="2058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2456"/>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58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 y="2991"/>
              <a:ext cx="229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205829" name="Text Box 7"/>
          <p:cNvSpPr txBox="1">
            <a:spLocks noChangeArrowheads="1"/>
          </p:cNvSpPr>
          <p:nvPr/>
        </p:nvSpPr>
        <p:spPr bwMode="auto">
          <a:xfrm>
            <a:off x="1640632" y="1628800"/>
            <a:ext cx="7574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To improve decision coverage we add t3 to T and obtain T</a:t>
            </a:r>
            <a:r>
              <a:rPr lang="ja-JP" altLang="en-US" dirty="0">
                <a:latin typeface="Times New Roman" charset="0"/>
              </a:rPr>
              <a:t>’</a:t>
            </a:r>
            <a:r>
              <a:rPr lang="en-US" dirty="0">
                <a:latin typeface="Times New Roman" charset="0"/>
              </a:rPr>
              <a:t>.</a:t>
            </a:r>
          </a:p>
        </p:txBody>
      </p:sp>
      <p:pic>
        <p:nvPicPr>
          <p:cNvPr id="13762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986" y="3208339"/>
            <a:ext cx="505962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76265" name="Text Box 9"/>
          <p:cNvSpPr txBox="1">
            <a:spLocks noChangeArrowheads="1"/>
          </p:cNvSpPr>
          <p:nvPr/>
        </p:nvSpPr>
        <p:spPr bwMode="auto">
          <a:xfrm>
            <a:off x="4376936" y="5085184"/>
            <a:ext cx="4048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Does T</a:t>
            </a:r>
            <a:r>
              <a:rPr lang="ja-JP" altLang="en-US" dirty="0">
                <a:latin typeface="Times New Roman" charset="0"/>
              </a:rPr>
              <a:t>’</a:t>
            </a:r>
            <a:r>
              <a:rPr lang="en-US" dirty="0">
                <a:latin typeface="Times New Roman" charset="0"/>
              </a:rPr>
              <a:t> reveal the error?</a:t>
            </a:r>
          </a:p>
        </p:txBody>
      </p:sp>
    </p:spTree>
    <p:extLst>
      <p:ext uri="{BB962C8B-B14F-4D97-AF65-F5344CB8AC3E}">
        <p14:creationId xmlns:p14="http://schemas.microsoft.com/office/powerpoint/2010/main" val="285072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6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6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5" grpId="0"/>
    </p:bld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ChangeArrowheads="1"/>
          </p:cNvSpPr>
          <p:nvPr>
            <p:ph type="title"/>
          </p:nvPr>
        </p:nvSpPr>
        <p:spPr/>
        <p:txBody>
          <a:bodyPr/>
          <a:lstStyle/>
          <a:p>
            <a:pPr eaLnBrk="1" hangingPunct="1"/>
            <a:r>
              <a:rPr lang="en-US" sz="2800" dirty="0">
                <a:latin typeface="Arial" charset="0"/>
              </a:rPr>
              <a:t>Multiple condition coverage: Example (contd.)</a:t>
            </a:r>
            <a:endParaRPr lang="en-US" sz="4800" dirty="0">
              <a:latin typeface="Arial" charset="0"/>
            </a:endParaRPr>
          </a:p>
        </p:txBody>
      </p:sp>
      <p:sp>
        <p:nvSpPr>
          <p:cNvPr id="1378310" name="Text Box 6"/>
          <p:cNvSpPr txBox="1">
            <a:spLocks noChangeArrowheads="1"/>
          </p:cNvSpPr>
          <p:nvPr/>
        </p:nvSpPr>
        <p:spPr bwMode="auto">
          <a:xfrm>
            <a:off x="407379" y="1669507"/>
            <a:ext cx="900998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In class exercise</a:t>
            </a:r>
            <a:r>
              <a:rPr lang="en-US" dirty="0">
                <a:latin typeface="Times New Roman" charset="0"/>
              </a:rPr>
              <a:t>: Construct a table showing the simple conditions covered by </a:t>
            </a:r>
            <a:r>
              <a:rPr lang="en-US" dirty="0">
                <a:solidFill>
                  <a:srgbClr val="FF0000"/>
                </a:solidFill>
                <a:latin typeface="Times New Roman" charset="0"/>
              </a:rPr>
              <a:t>T</a:t>
            </a:r>
            <a:r>
              <a:rPr lang="ja-JP" altLang="en-US" dirty="0">
                <a:solidFill>
                  <a:srgbClr val="FF0000"/>
                </a:solidFill>
                <a:latin typeface="Times New Roman" charset="0"/>
              </a:rPr>
              <a:t>’</a:t>
            </a:r>
            <a:r>
              <a:rPr lang="en-US" dirty="0">
                <a:latin typeface="Times New Roman" charset="0"/>
              </a:rPr>
              <a:t>. Do you notice that some combinations of simple conditions remain uncovered?</a:t>
            </a:r>
          </a:p>
        </p:txBody>
      </p:sp>
      <p:sp>
        <p:nvSpPr>
          <p:cNvPr id="1378313" name="Text Box 9"/>
          <p:cNvSpPr txBox="1">
            <a:spLocks noChangeArrowheads="1"/>
          </p:cNvSpPr>
          <p:nvPr/>
        </p:nvSpPr>
        <p:spPr bwMode="auto">
          <a:xfrm>
            <a:off x="407379" y="3324353"/>
            <a:ext cx="900998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Now add a test to </a:t>
            </a:r>
            <a:r>
              <a:rPr lang="en-US" dirty="0">
                <a:solidFill>
                  <a:srgbClr val="FF0000"/>
                </a:solidFill>
                <a:latin typeface="Times New Roman" charset="0"/>
              </a:rPr>
              <a:t>T</a:t>
            </a:r>
            <a:r>
              <a:rPr lang="ja-JP" altLang="en-US" dirty="0">
                <a:solidFill>
                  <a:srgbClr val="FF0000"/>
                </a:solidFill>
                <a:latin typeface="Times New Roman" charset="0"/>
              </a:rPr>
              <a:t>’</a:t>
            </a:r>
            <a:r>
              <a:rPr lang="en-US" dirty="0">
                <a:solidFill>
                  <a:srgbClr val="FF0000"/>
                </a:solidFill>
                <a:latin typeface="Times New Roman" charset="0"/>
              </a:rPr>
              <a:t> </a:t>
            </a:r>
            <a:r>
              <a:rPr lang="en-US" dirty="0">
                <a:latin typeface="Times New Roman" charset="0"/>
              </a:rPr>
              <a:t>to cover the uncovered combinations. Does your test reveal the error? If yes, then under what conditions?</a:t>
            </a:r>
          </a:p>
        </p:txBody>
      </p:sp>
    </p:spTree>
    <p:extLst>
      <p:ext uri="{BB962C8B-B14F-4D97-AF65-F5344CB8AC3E}">
        <p14:creationId xmlns:p14="http://schemas.microsoft.com/office/powerpoint/2010/main" val="3813991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83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10" grpId="0"/>
      <p:bldP spid="1378313" grpId="0"/>
    </p:bld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ChangeArrowheads="1"/>
          </p:cNvSpPr>
          <p:nvPr>
            <p:ph type="body" idx="4294967295"/>
          </p:nvPr>
        </p:nvSpPr>
        <p:spPr>
          <a:xfrm>
            <a:off x="705004" y="2911915"/>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7.2.7 LCSAJ </a:t>
            </a:r>
            <a:r>
              <a:rPr lang="en-US" dirty="0">
                <a:solidFill>
                  <a:schemeClr val="folHlink"/>
                </a:solidFill>
                <a:latin typeface="Century Gothic" charset="0"/>
                <a:ea typeface="Osaka" charset="0"/>
                <a:cs typeface="Osaka" charset="0"/>
              </a:rPr>
              <a:t>coverage</a:t>
            </a:r>
          </a:p>
        </p:txBody>
      </p:sp>
    </p:spTree>
    <p:extLst>
      <p:ext uri="{BB962C8B-B14F-4D97-AF65-F5344CB8AC3E}">
        <p14:creationId xmlns:p14="http://schemas.microsoft.com/office/powerpoint/2010/main" val="1370178133"/>
      </p:ext>
    </p:extLst>
  </p:cSld>
  <p:clrMapOvr>
    <a:masterClrMapping/>
  </p:clrMapOvr>
  <p:timing>
    <p:tnLst>
      <p:par>
        <p:cTn xmlns:p14="http://schemas.microsoft.com/office/powerpoint/2010/mai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ChangeArrowheads="1"/>
          </p:cNvSpPr>
          <p:nvPr>
            <p:ph type="title"/>
          </p:nvPr>
        </p:nvSpPr>
        <p:spPr/>
        <p:txBody>
          <a:bodyPr/>
          <a:lstStyle/>
          <a:p>
            <a:pPr eaLnBrk="1" hangingPunct="1"/>
            <a:r>
              <a:rPr lang="en-US" sz="2800" dirty="0">
                <a:latin typeface="Arial" charset="0"/>
              </a:rPr>
              <a:t>Linear Code Sequence and Jump (LCSAJ)</a:t>
            </a:r>
            <a:endParaRPr lang="en-US" sz="4800" dirty="0">
              <a:latin typeface="Arial" charset="0"/>
            </a:endParaRPr>
          </a:p>
        </p:txBody>
      </p:sp>
      <p:sp>
        <p:nvSpPr>
          <p:cNvPr id="1380355" name="Text Box 3"/>
          <p:cNvSpPr txBox="1">
            <a:spLocks noChangeArrowheads="1"/>
          </p:cNvSpPr>
          <p:nvPr/>
        </p:nvSpPr>
        <p:spPr bwMode="auto">
          <a:xfrm>
            <a:off x="272480" y="1340768"/>
            <a:ext cx="900998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Execution of sequential  programs that contain at least one condition, proceeds in pairs  where the first element of the pair is a  sequence of  statements, executed one after the other, and  terminated by a jump to the next such pair. </a:t>
            </a:r>
          </a:p>
        </p:txBody>
      </p:sp>
      <p:sp>
        <p:nvSpPr>
          <p:cNvPr id="1380356" name="Text Box 4"/>
          <p:cNvSpPr txBox="1">
            <a:spLocks noChangeArrowheads="1"/>
          </p:cNvSpPr>
          <p:nvPr/>
        </p:nvSpPr>
        <p:spPr bwMode="auto">
          <a:xfrm>
            <a:off x="272480" y="3027826"/>
            <a:ext cx="900998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a:t>
            </a:r>
            <a:r>
              <a:rPr lang="en-US" dirty="0">
                <a:solidFill>
                  <a:schemeClr val="hlink"/>
                </a:solidFill>
                <a:latin typeface="Times New Roman" charset="0"/>
              </a:rPr>
              <a:t>Linear Code Sequence and Jump</a:t>
            </a:r>
            <a:r>
              <a:rPr lang="en-US" dirty="0">
                <a:latin typeface="Times New Roman" charset="0"/>
              </a:rPr>
              <a:t> is a  program unit comprised of a textual code sequence that terminates in  a jump to the beginning of another  code sequence and jump. </a:t>
            </a:r>
          </a:p>
        </p:txBody>
      </p:sp>
      <p:sp>
        <p:nvSpPr>
          <p:cNvPr id="1380357" name="Text Box 5"/>
          <p:cNvSpPr txBox="1">
            <a:spLocks noChangeArrowheads="1"/>
          </p:cNvSpPr>
          <p:nvPr/>
        </p:nvSpPr>
        <p:spPr bwMode="auto">
          <a:xfrm>
            <a:off x="272480" y="4725144"/>
            <a:ext cx="900998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An LCSAJ is represented as a triple (X, Y, Z) where X  and Y are, respectively,  locations of the first  and the last statements and Z is the location to which the statement at Y jumps.</a:t>
            </a:r>
          </a:p>
        </p:txBody>
      </p:sp>
    </p:spTree>
    <p:extLst>
      <p:ext uri="{BB962C8B-B14F-4D97-AF65-F5344CB8AC3E}">
        <p14:creationId xmlns:p14="http://schemas.microsoft.com/office/powerpoint/2010/main" val="735324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0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5" grpId="0"/>
      <p:bldP spid="1380356" grpId="0"/>
      <p:bldP spid="1380357" grpId="0"/>
    </p:bld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title"/>
          </p:nvPr>
        </p:nvSpPr>
        <p:spPr/>
        <p:txBody>
          <a:bodyPr/>
          <a:lstStyle/>
          <a:p>
            <a:pPr eaLnBrk="1" hangingPunct="1"/>
            <a:r>
              <a:rPr lang="en-US" sz="2800" dirty="0">
                <a:latin typeface="Arial" charset="0"/>
              </a:rPr>
              <a:t>Linear Code Sequence and Jump (LCSAJ)</a:t>
            </a:r>
            <a:endParaRPr lang="en-US" sz="4800" dirty="0">
              <a:latin typeface="Arial" charset="0"/>
            </a:endParaRPr>
          </a:p>
        </p:txBody>
      </p:sp>
      <p:sp>
        <p:nvSpPr>
          <p:cNvPr id="214020" name="Text Box 3"/>
          <p:cNvSpPr txBox="1">
            <a:spLocks noChangeArrowheads="1"/>
          </p:cNvSpPr>
          <p:nvPr/>
        </p:nvSpPr>
        <p:spPr bwMode="auto">
          <a:xfrm>
            <a:off x="323321" y="2062163"/>
            <a:ext cx="90099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2400">
                <a:latin typeface="Times New Roman" charset="0"/>
              </a:rPr>
              <a:t>Consider this program.</a:t>
            </a:r>
          </a:p>
        </p:txBody>
      </p:sp>
      <p:grpSp>
        <p:nvGrpSpPr>
          <p:cNvPr id="214021" name="Group 8"/>
          <p:cNvGrpSpPr>
            <a:grpSpLocks/>
          </p:cNvGrpSpPr>
          <p:nvPr/>
        </p:nvGrpSpPr>
        <p:grpSpPr bwMode="auto">
          <a:xfrm>
            <a:off x="509058" y="2640013"/>
            <a:ext cx="2834217" cy="3179762"/>
            <a:chOff x="680" y="1972"/>
            <a:chExt cx="1648" cy="2003"/>
          </a:xfrm>
        </p:grpSpPr>
        <p:pic>
          <p:nvPicPr>
            <p:cNvPr id="2140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 y="2223"/>
              <a:ext cx="1648"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40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 y="1972"/>
              <a:ext cx="96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13824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872" y="1412776"/>
            <a:ext cx="542078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82410" name="Text Box 10"/>
          <p:cNvSpPr txBox="1">
            <a:spLocks noChangeArrowheads="1"/>
          </p:cNvSpPr>
          <p:nvPr/>
        </p:nvSpPr>
        <p:spPr bwMode="auto">
          <a:xfrm>
            <a:off x="3368824" y="3356992"/>
            <a:ext cx="6332273"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last statement in an LCSAJ  (X, Y, Z) is a jump and Z may be program exit. When control arrives at statement X, follows through to statement Y, and then jumps to statement Z, we say that the LCSAJ (X, Y, Z) is  </a:t>
            </a:r>
            <a:r>
              <a:rPr lang="en-US" dirty="0">
                <a:solidFill>
                  <a:schemeClr val="hlink"/>
                </a:solidFill>
                <a:latin typeface="Times New Roman" charset="0"/>
              </a:rPr>
              <a:t>traversed</a:t>
            </a:r>
            <a:r>
              <a:rPr lang="en-US" dirty="0">
                <a:latin typeface="Times New Roman" charset="0"/>
              </a:rPr>
              <a:t> or </a:t>
            </a:r>
            <a:r>
              <a:rPr lang="en-US" dirty="0">
                <a:solidFill>
                  <a:schemeClr val="hlink"/>
                </a:solidFill>
                <a:latin typeface="Times New Roman" charset="0"/>
              </a:rPr>
              <a:t>covered </a:t>
            </a:r>
            <a:r>
              <a:rPr lang="en-US" dirty="0">
                <a:latin typeface="Times New Roman" charset="0"/>
              </a:rPr>
              <a:t>or  </a:t>
            </a:r>
            <a:r>
              <a:rPr lang="en-US" dirty="0">
                <a:solidFill>
                  <a:schemeClr val="hlink"/>
                </a:solidFill>
                <a:latin typeface="Times New Roman" charset="0"/>
              </a:rPr>
              <a:t>exercised.</a:t>
            </a:r>
            <a:endParaRPr lang="en-US" dirty="0">
              <a:latin typeface="Times New Roman" charset="0"/>
            </a:endParaRPr>
          </a:p>
        </p:txBody>
      </p:sp>
    </p:spTree>
    <p:extLst>
      <p:ext uri="{BB962C8B-B14F-4D97-AF65-F5344CB8AC3E}">
        <p14:creationId xmlns:p14="http://schemas.microsoft.com/office/powerpoint/2010/main" val="148751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0" grpId="0"/>
    </p:bld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ChangeArrowheads="1"/>
          </p:cNvSpPr>
          <p:nvPr>
            <p:ph type="title"/>
          </p:nvPr>
        </p:nvSpPr>
        <p:spPr/>
        <p:txBody>
          <a:bodyPr/>
          <a:lstStyle/>
          <a:p>
            <a:pPr eaLnBrk="1" hangingPunct="1"/>
            <a:r>
              <a:rPr lang="en-US" sz="2800" dirty="0">
                <a:latin typeface="Arial" charset="0"/>
              </a:rPr>
              <a:t>LCSAJ coverage: Example 1</a:t>
            </a:r>
            <a:endParaRPr lang="en-US" sz="4800" dirty="0">
              <a:latin typeface="Arial" charset="0"/>
            </a:endParaRPr>
          </a:p>
        </p:txBody>
      </p:sp>
      <p:sp>
        <p:nvSpPr>
          <p:cNvPr id="1384451" name="Text Box 3"/>
          <p:cNvSpPr txBox="1">
            <a:spLocks noChangeArrowheads="1"/>
          </p:cNvSpPr>
          <p:nvPr/>
        </p:nvSpPr>
        <p:spPr bwMode="auto">
          <a:xfrm>
            <a:off x="3642519" y="3703638"/>
            <a:ext cx="578366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t1 covers (1,4,7) and (7, 8, exit). t2  covers (1, 6, exit) is executed. T  covers all three LCSAJs.</a:t>
            </a:r>
          </a:p>
        </p:txBody>
      </p:sp>
      <p:grpSp>
        <p:nvGrpSpPr>
          <p:cNvPr id="216069" name="Group 9"/>
          <p:cNvGrpSpPr>
            <a:grpSpLocks/>
          </p:cNvGrpSpPr>
          <p:nvPr/>
        </p:nvGrpSpPr>
        <p:grpSpPr bwMode="auto">
          <a:xfrm>
            <a:off x="288925" y="2301876"/>
            <a:ext cx="2834217" cy="3179763"/>
            <a:chOff x="680" y="1972"/>
            <a:chExt cx="1648" cy="2003"/>
          </a:xfrm>
        </p:grpSpPr>
        <p:pic>
          <p:nvPicPr>
            <p:cNvPr id="2160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 y="2223"/>
              <a:ext cx="1648"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607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 y="1972"/>
              <a:ext cx="96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2160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519" y="2076450"/>
            <a:ext cx="5695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83400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p:bld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ChangeArrowheads="1"/>
          </p:cNvSpPr>
          <p:nvPr>
            <p:ph type="title"/>
          </p:nvPr>
        </p:nvSpPr>
        <p:spPr/>
        <p:txBody>
          <a:bodyPr/>
          <a:lstStyle/>
          <a:p>
            <a:pPr eaLnBrk="1" hangingPunct="1"/>
            <a:r>
              <a:rPr lang="en-US" sz="2800" dirty="0">
                <a:latin typeface="Arial" charset="0"/>
              </a:rPr>
              <a:t>LCSAJ coverage: Example 2</a:t>
            </a:r>
            <a:endParaRPr lang="en-US" sz="4800" dirty="0">
              <a:latin typeface="Arial" charset="0"/>
            </a:endParaRPr>
          </a:p>
        </p:txBody>
      </p:sp>
      <p:pic>
        <p:nvPicPr>
          <p:cNvPr id="2181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340768"/>
            <a:ext cx="818620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86499" name="Text Box 3"/>
          <p:cNvSpPr txBox="1">
            <a:spLocks noChangeArrowheads="1"/>
          </p:cNvSpPr>
          <p:nvPr/>
        </p:nvSpPr>
        <p:spPr bwMode="auto">
          <a:xfrm>
            <a:off x="4578085" y="3551239"/>
            <a:ext cx="4732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charset="0"/>
              </a:rPr>
              <a:t>In class exercise</a:t>
            </a:r>
            <a:r>
              <a:rPr lang="en-US" dirty="0">
                <a:latin typeface="Times New Roman" charset="0"/>
              </a:rPr>
              <a:t>: Find all LCSAJs</a:t>
            </a:r>
          </a:p>
        </p:txBody>
      </p:sp>
    </p:spTree>
    <p:extLst>
      <p:ext uri="{BB962C8B-B14F-4D97-AF65-F5344CB8AC3E}">
        <p14:creationId xmlns:p14="http://schemas.microsoft.com/office/powerpoint/2010/main" val="3866757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6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499" grpId="0"/>
    </p:bld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2"/>
          <p:cNvSpPr>
            <a:spLocks noGrp="1" noChangeArrowheads="1"/>
          </p:cNvSpPr>
          <p:nvPr>
            <p:ph type="title"/>
          </p:nvPr>
        </p:nvSpPr>
        <p:spPr/>
        <p:txBody>
          <a:bodyPr/>
          <a:lstStyle/>
          <a:p>
            <a:pPr eaLnBrk="1" hangingPunct="1"/>
            <a:r>
              <a:rPr lang="en-US" sz="2800" dirty="0">
                <a:latin typeface="Arial" charset="0"/>
              </a:rPr>
              <a:t>LCSAJ coverage: Example 2 (contd.)</a:t>
            </a:r>
            <a:endParaRPr lang="en-US" sz="4800" dirty="0">
              <a:latin typeface="Arial" charset="0"/>
            </a:endParaRPr>
          </a:p>
        </p:txBody>
      </p:sp>
      <p:pic>
        <p:nvPicPr>
          <p:cNvPr id="2201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85" y="1338986"/>
            <a:ext cx="6364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 name="Group 8"/>
          <p:cNvGrpSpPr>
            <a:grpSpLocks/>
          </p:cNvGrpSpPr>
          <p:nvPr/>
        </p:nvGrpSpPr>
        <p:grpSpPr bwMode="auto">
          <a:xfrm>
            <a:off x="285486" y="4199662"/>
            <a:ext cx="8492331" cy="1487487"/>
            <a:chOff x="166" y="3013"/>
            <a:chExt cx="4938" cy="937"/>
          </a:xfrm>
        </p:grpSpPr>
        <p:pic>
          <p:nvPicPr>
            <p:cNvPr id="2201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 y="3270"/>
              <a:ext cx="310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0167" name="Text Box 7"/>
            <p:cNvSpPr txBox="1">
              <a:spLocks noChangeArrowheads="1"/>
            </p:cNvSpPr>
            <p:nvPr/>
          </p:nvSpPr>
          <p:spPr bwMode="auto">
            <a:xfrm>
              <a:off x="166" y="3013"/>
              <a:ext cx="2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Verify</a:t>
              </a:r>
              <a:r>
                <a:rPr lang="en-US">
                  <a:latin typeface="Times New Roman"/>
                  <a:cs typeface="Times New Roman"/>
                </a:rPr>
                <a:t>: This set covers all LCSAJs.</a:t>
              </a:r>
            </a:p>
          </p:txBody>
        </p:sp>
      </p:grpSp>
    </p:spTree>
    <p:extLst>
      <p:ext uri="{BB962C8B-B14F-4D97-AF65-F5344CB8AC3E}">
        <p14:creationId xmlns:p14="http://schemas.microsoft.com/office/powerpoint/2010/main" val="3368827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4294967295"/>
          </p:nvPr>
        </p:nvSpPr>
        <p:spPr>
          <a:xfrm>
            <a:off x="1485900" y="2914650"/>
            <a:ext cx="8420100" cy="658813"/>
          </a:xfr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2.1 Predicates and Boolean expressions</a:t>
            </a:r>
            <a:endParaRPr lang="en-US" sz="28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969360441"/>
      </p:ext>
    </p:extLst>
  </p:cSld>
  <p:clrMapOvr>
    <a:masterClrMapping/>
  </p:clrMapOvr>
  <p:timing>
    <p:tnLst>
      <p:par>
        <p:cTn xmlns:p14="http://schemas.microsoft.com/office/powerpoint/2010/mai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title"/>
          </p:nvPr>
        </p:nvSpPr>
        <p:spPr/>
        <p:txBody>
          <a:bodyPr/>
          <a:lstStyle/>
          <a:p>
            <a:pPr eaLnBrk="1" hangingPunct="1"/>
            <a:r>
              <a:rPr lang="en-US" sz="2800" dirty="0">
                <a:latin typeface="Arial" charset="0"/>
              </a:rPr>
              <a:t>LCSAJ coverage: Definition</a:t>
            </a:r>
            <a:endParaRPr lang="en-US" sz="4800" dirty="0">
              <a:latin typeface="Arial" charset="0"/>
            </a:endParaRPr>
          </a:p>
        </p:txBody>
      </p:sp>
      <p:sp>
        <p:nvSpPr>
          <p:cNvPr id="222212" name="Text Box 7"/>
          <p:cNvSpPr txBox="1">
            <a:spLocks noChangeArrowheads="1"/>
          </p:cNvSpPr>
          <p:nvPr/>
        </p:nvSpPr>
        <p:spPr bwMode="auto">
          <a:xfrm>
            <a:off x="930408" y="1627128"/>
            <a:ext cx="777517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The LCSAJ coverage of a test set  T  with respect to  (P, R)  is computed as</a:t>
            </a:r>
          </a:p>
        </p:txBody>
      </p:sp>
      <p:pic>
        <p:nvPicPr>
          <p:cNvPr id="2222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416" y="2835214"/>
            <a:ext cx="550333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2214" name="Text Box 9"/>
          <p:cNvSpPr txBox="1">
            <a:spLocks noChangeArrowheads="1"/>
          </p:cNvSpPr>
          <p:nvPr/>
        </p:nvSpPr>
        <p:spPr bwMode="auto">
          <a:xfrm>
            <a:off x="930408" y="4065527"/>
            <a:ext cx="777517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 is considered adequate with respect to the LCSAJ coverage criterion if the LCSAJ coverage of T with respect to (P, R) is .</a:t>
            </a:r>
          </a:p>
        </p:txBody>
      </p:sp>
    </p:spTree>
    <p:extLst>
      <p:ext uri="{BB962C8B-B14F-4D97-AF65-F5344CB8AC3E}">
        <p14:creationId xmlns:p14="http://schemas.microsoft.com/office/powerpoint/2010/main" val="1207072395"/>
      </p:ext>
    </p:extLst>
  </p:cSld>
  <p:clrMapOvr>
    <a:masterClrMapping/>
  </p:clrMapOvr>
  <p:timing>
    <p:tnLst>
      <p:par>
        <p:cTn xmlns:p14="http://schemas.microsoft.com/office/powerpoint/2010/mai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756492" y="2846006"/>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7.2.8 Modified condition/decision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909867022"/>
      </p:ext>
    </p:extLst>
  </p:cSld>
  <p:clrMapOvr>
    <a:masterClrMapping/>
  </p:clrMapOvr>
  <p:timing>
    <p:tnLst>
      <p:par>
        <p:cTn xmlns:p14="http://schemas.microsoft.com/office/powerpoint/2010/mai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2"/>
          <p:cNvSpPr>
            <a:spLocks noGrp="1" noChangeArrowheads="1"/>
          </p:cNvSpPr>
          <p:nvPr>
            <p:ph type="title"/>
          </p:nvPr>
        </p:nvSpPr>
        <p:spPr/>
        <p:txBody>
          <a:bodyPr/>
          <a:lstStyle/>
          <a:p>
            <a:pPr eaLnBrk="1" hangingPunct="1"/>
            <a:r>
              <a:rPr lang="en-US" sz="2800" dirty="0">
                <a:latin typeface="Arial" charset="0"/>
              </a:rPr>
              <a:t>Modified Condition/Decision (MC/DC) Coverage</a:t>
            </a:r>
            <a:endParaRPr lang="en-US" sz="4800" dirty="0">
              <a:latin typeface="Arial" charset="0"/>
            </a:endParaRPr>
          </a:p>
        </p:txBody>
      </p:sp>
      <p:sp>
        <p:nvSpPr>
          <p:cNvPr id="226308" name="Text Box 3"/>
          <p:cNvSpPr txBox="1">
            <a:spLocks noChangeArrowheads="1"/>
          </p:cNvSpPr>
          <p:nvPr/>
        </p:nvSpPr>
        <p:spPr bwMode="auto">
          <a:xfrm>
            <a:off x="488504" y="1372894"/>
            <a:ext cx="892915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Obtaining multiple condition coverage might become expensive when there are many embedded simple conditions. When a  compound condition  </a:t>
            </a:r>
            <a:r>
              <a:rPr lang="en-US" dirty="0">
                <a:solidFill>
                  <a:srgbClr val="FF0000"/>
                </a:solidFill>
                <a:latin typeface="Times New Roman" charset="0"/>
              </a:rPr>
              <a:t>C</a:t>
            </a:r>
            <a:r>
              <a:rPr lang="en-US" dirty="0">
                <a:latin typeface="Times New Roman" charset="0"/>
              </a:rPr>
              <a:t> contains  </a:t>
            </a:r>
            <a:r>
              <a:rPr lang="en-US" dirty="0">
                <a:solidFill>
                  <a:srgbClr val="FF0000"/>
                </a:solidFill>
                <a:latin typeface="Times New Roman" charset="0"/>
              </a:rPr>
              <a:t>n</a:t>
            </a:r>
            <a:r>
              <a:rPr lang="en-US" dirty="0">
                <a:latin typeface="Times New Roman" charset="0"/>
              </a:rPr>
              <a:t> simple conditions, the maximum number of tests required to cover </a:t>
            </a:r>
            <a:r>
              <a:rPr lang="en-US" dirty="0">
                <a:solidFill>
                  <a:srgbClr val="FF0000"/>
                </a:solidFill>
                <a:latin typeface="Times New Roman" charset="0"/>
              </a:rPr>
              <a:t>C</a:t>
            </a:r>
            <a:r>
              <a:rPr lang="en-US" dirty="0">
                <a:latin typeface="Times New Roman" charset="0"/>
              </a:rPr>
              <a:t>  is </a:t>
            </a:r>
            <a:r>
              <a:rPr lang="en-US" dirty="0">
                <a:solidFill>
                  <a:srgbClr val="FF0000"/>
                </a:solidFill>
                <a:latin typeface="Times New Roman" charset="0"/>
              </a:rPr>
              <a:t>2</a:t>
            </a:r>
            <a:r>
              <a:rPr lang="en-US" baseline="30000" dirty="0">
                <a:solidFill>
                  <a:srgbClr val="FF0000"/>
                </a:solidFill>
                <a:latin typeface="Times New Roman" charset="0"/>
              </a:rPr>
              <a:t>n</a:t>
            </a:r>
            <a:r>
              <a:rPr lang="en-US" dirty="0">
                <a:latin typeface="Times New Roman" charset="0"/>
              </a:rPr>
              <a:t> . </a:t>
            </a:r>
          </a:p>
        </p:txBody>
      </p:sp>
      <p:pic>
        <p:nvPicPr>
          <p:cNvPr id="2263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3441258"/>
            <a:ext cx="514561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09645685"/>
      </p:ext>
    </p:extLst>
  </p:cSld>
  <p:clrMapOvr>
    <a:masterClrMapping/>
  </p:clrMapOvr>
  <p:timing>
    <p:tnLst>
      <p:par>
        <p:cTn xmlns:p14="http://schemas.microsoft.com/office/powerpoint/2010/mai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2"/>
          <p:cNvSpPr>
            <a:spLocks noGrp="1" noChangeArrowheads="1"/>
          </p:cNvSpPr>
          <p:nvPr>
            <p:ph type="title"/>
          </p:nvPr>
        </p:nvSpPr>
        <p:spPr/>
        <p:txBody>
          <a:bodyPr/>
          <a:lstStyle/>
          <a:p>
            <a:pPr eaLnBrk="1" hangingPunct="1"/>
            <a:r>
              <a:rPr lang="en-US" sz="2800" dirty="0">
                <a:latin typeface="Arial" charset="0"/>
              </a:rPr>
              <a:t>Compound conditions and MC/DC</a:t>
            </a:r>
            <a:endParaRPr lang="en-US" sz="4800" dirty="0">
              <a:latin typeface="Arial" charset="0"/>
            </a:endParaRPr>
          </a:p>
        </p:txBody>
      </p:sp>
      <p:sp>
        <p:nvSpPr>
          <p:cNvPr id="1394691" name="Text Box 3"/>
          <p:cNvSpPr txBox="1">
            <a:spLocks noChangeArrowheads="1"/>
          </p:cNvSpPr>
          <p:nvPr/>
        </p:nvSpPr>
        <p:spPr bwMode="auto">
          <a:xfrm>
            <a:off x="380075" y="1464098"/>
            <a:ext cx="892915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MC/DC coverage requires that every compound condition in a program must be tested by </a:t>
            </a:r>
            <a:r>
              <a:rPr lang="en-US" dirty="0">
                <a:solidFill>
                  <a:schemeClr val="hlink"/>
                </a:solidFill>
                <a:latin typeface="Times New Roman" charset="0"/>
              </a:rPr>
              <a:t>demonstrating</a:t>
            </a:r>
            <a:r>
              <a:rPr lang="en-US" dirty="0">
                <a:latin typeface="Times New Roman" charset="0"/>
              </a:rPr>
              <a:t> that each simple condition within the compound condition has an </a:t>
            </a:r>
            <a:r>
              <a:rPr lang="en-US" dirty="0">
                <a:solidFill>
                  <a:schemeClr val="hlink"/>
                </a:solidFill>
                <a:latin typeface="Times New Roman" charset="0"/>
              </a:rPr>
              <a:t>independent effect</a:t>
            </a:r>
            <a:r>
              <a:rPr lang="en-US" dirty="0">
                <a:latin typeface="Times New Roman" charset="0"/>
              </a:rPr>
              <a:t> on its outcome.</a:t>
            </a:r>
          </a:p>
        </p:txBody>
      </p:sp>
      <p:sp>
        <p:nvSpPr>
          <p:cNvPr id="1394693" name="Text Box 5"/>
          <p:cNvSpPr txBox="1">
            <a:spLocks noChangeArrowheads="1"/>
          </p:cNvSpPr>
          <p:nvPr/>
        </p:nvSpPr>
        <p:spPr bwMode="auto">
          <a:xfrm>
            <a:off x="380075" y="3564360"/>
            <a:ext cx="892915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smtClean="0">
                <a:latin typeface="Times New Roman" charset="0"/>
              </a:rPr>
              <a:t>Thus, </a:t>
            </a:r>
            <a:r>
              <a:rPr lang="en-US" dirty="0">
                <a:latin typeface="Times New Roman" charset="0"/>
              </a:rPr>
              <a:t>MC/DC coverage is a weaker criterion than the multiple condition coverage criterion.</a:t>
            </a:r>
          </a:p>
        </p:txBody>
      </p:sp>
    </p:spTree>
    <p:extLst>
      <p:ext uri="{BB962C8B-B14F-4D97-AF65-F5344CB8AC3E}">
        <p14:creationId xmlns:p14="http://schemas.microsoft.com/office/powerpoint/2010/main" val="289048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4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4691" grpId="0"/>
      <p:bldP spid="1394693" grpId="0"/>
    </p:bld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192" y="1252538"/>
            <a:ext cx="5728627"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30404" name="Rectangle 2"/>
          <p:cNvSpPr>
            <a:spLocks noGrp="1" noChangeArrowheads="1"/>
          </p:cNvSpPr>
          <p:nvPr>
            <p:ph type="title"/>
          </p:nvPr>
        </p:nvSpPr>
        <p:spPr/>
        <p:txBody>
          <a:bodyPr/>
          <a:lstStyle/>
          <a:p>
            <a:pPr eaLnBrk="1" hangingPunct="1"/>
            <a:r>
              <a:rPr lang="en-US" sz="2800" dirty="0">
                <a:latin typeface="Arial" charset="0"/>
              </a:rPr>
              <a:t>MC/DC coverage: Simple conditions</a:t>
            </a:r>
            <a:endParaRPr lang="en-US" sz="4800" dirty="0">
              <a:latin typeface="Arial" charset="0"/>
            </a:endParaRPr>
          </a:p>
        </p:txBody>
      </p:sp>
    </p:spTree>
    <p:extLst>
      <p:ext uri="{BB962C8B-B14F-4D97-AF65-F5344CB8AC3E}">
        <p14:creationId xmlns:p14="http://schemas.microsoft.com/office/powerpoint/2010/main" val="1194774005"/>
      </p:ext>
    </p:extLst>
  </p:cSld>
  <p:clrMapOvr>
    <a:masterClrMapping/>
  </p:clrMapOvr>
  <p:timing>
    <p:tnLst>
      <p:par>
        <p:cTn xmlns:p14="http://schemas.microsoft.com/office/powerpoint/2010/mai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773655" y="2828845"/>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7.2.9 MC/DC adequate tests for compound conditions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title"/>
          </p:nvPr>
        </p:nvSpPr>
        <p:spPr/>
        <p:txBody>
          <a:bodyPr/>
          <a:lstStyle/>
          <a:p>
            <a:pPr eaLnBrk="1" hangingPunct="1"/>
            <a:r>
              <a:rPr lang="en-US" sz="2800" dirty="0" smtClean="0">
                <a:latin typeface="Arial" charset="0"/>
              </a:rPr>
              <a:t>Generating </a:t>
            </a:r>
            <a:r>
              <a:rPr lang="en-US" sz="2800" dirty="0">
                <a:latin typeface="Arial" charset="0"/>
              </a:rPr>
              <a:t>tests for compound conditions</a:t>
            </a:r>
            <a:endParaRPr lang="en-US" sz="4800" dirty="0">
              <a:latin typeface="Arial" charset="0"/>
            </a:endParaRPr>
          </a:p>
        </p:txBody>
      </p:sp>
      <p:sp>
        <p:nvSpPr>
          <p:cNvPr id="232452" name="Text Box 5"/>
          <p:cNvSpPr txBox="1">
            <a:spLocks noChangeArrowheads="1"/>
          </p:cNvSpPr>
          <p:nvPr/>
        </p:nvSpPr>
        <p:spPr bwMode="auto">
          <a:xfrm>
            <a:off x="416496" y="1268760"/>
            <a:ext cx="911661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t>Let C=C1 and C2 and C3. </a:t>
            </a:r>
            <a:r>
              <a:rPr lang="en-US" dirty="0">
                <a:latin typeface="Times New Roman" charset="0"/>
              </a:rPr>
              <a:t>Create a table with five columns and four rows. Label the columns as  Test,  C1,  C2 , C3  and C, from left to right. An optional column labeled </a:t>
            </a:r>
            <a:r>
              <a:rPr lang="ja-JP" altLang="en-US" dirty="0">
                <a:latin typeface="Times New Roman" charset="0"/>
              </a:rPr>
              <a:t>“</a:t>
            </a:r>
            <a:r>
              <a:rPr lang="en-US" dirty="0">
                <a:latin typeface="Times New Roman" charset="0"/>
              </a:rPr>
              <a:t>Comments</a:t>
            </a:r>
            <a:r>
              <a:rPr lang="ja-JP" altLang="en-US" dirty="0">
                <a:latin typeface="Times New Roman" charset="0"/>
              </a:rPr>
              <a:t>”</a:t>
            </a:r>
            <a:r>
              <a:rPr lang="en-US" dirty="0">
                <a:latin typeface="Times New Roman" charset="0"/>
              </a:rPr>
              <a:t> may be added. The column labeled Test  contains rows labeled by test case numbers  t1  through  t4 . The remaining entries are empty. </a:t>
            </a:r>
            <a:endParaRPr lang="en-US" dirty="0"/>
          </a:p>
        </p:txBody>
      </p:sp>
      <p:pic>
        <p:nvPicPr>
          <p:cNvPr id="13987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254" y="3823593"/>
            <a:ext cx="6438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7091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2"/>
          <p:cNvSpPr>
            <a:spLocks noGrp="1" noChangeArrowheads="1"/>
          </p:cNvSpPr>
          <p:nvPr>
            <p:ph type="title"/>
          </p:nvPr>
        </p:nvSpPr>
        <p:spPr/>
        <p:txBody>
          <a:bodyPr/>
          <a:lstStyle/>
          <a:p>
            <a:pPr eaLnBrk="1" hangingPunct="1">
              <a:lnSpc>
                <a:spcPts val="3600"/>
              </a:lnSpc>
            </a:pPr>
            <a:r>
              <a:rPr lang="en-US" sz="2800" dirty="0" smtClean="0">
                <a:latin typeface="Arial" charset="0"/>
              </a:rPr>
              <a:t>Generating </a:t>
            </a:r>
            <a:r>
              <a:rPr lang="en-US" sz="2800" dirty="0">
                <a:latin typeface="Arial" charset="0"/>
              </a:rPr>
              <a:t>tests for compound conditions (contd.)</a:t>
            </a:r>
            <a:endParaRPr lang="en-US" sz="4800" dirty="0">
              <a:latin typeface="Arial" charset="0"/>
            </a:endParaRPr>
          </a:p>
        </p:txBody>
      </p:sp>
      <p:sp>
        <p:nvSpPr>
          <p:cNvPr id="234500" name="Rectangle 3"/>
          <p:cNvSpPr>
            <a:spLocks noChangeArrowheads="1"/>
          </p:cNvSpPr>
          <p:nvPr/>
        </p:nvSpPr>
        <p:spPr bwMode="auto">
          <a:xfrm>
            <a:off x="256250" y="1549743"/>
            <a:ext cx="905470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Copy all entries in columns  C1 , C2 , and C  from the table for simple conditions into columns  C2,  C3, and C of the empty table. </a:t>
            </a:r>
          </a:p>
        </p:txBody>
      </p:sp>
      <p:pic>
        <p:nvPicPr>
          <p:cNvPr id="1400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 y="3024529"/>
            <a:ext cx="799359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17963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0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2"/>
          <p:cNvSpPr>
            <a:spLocks noGrp="1" noChangeArrowheads="1"/>
          </p:cNvSpPr>
          <p:nvPr>
            <p:ph type="title"/>
          </p:nvPr>
        </p:nvSpPr>
        <p:spPr/>
        <p:txBody>
          <a:bodyPr/>
          <a:lstStyle/>
          <a:p>
            <a:pPr eaLnBrk="1" hangingPunct="1"/>
            <a:r>
              <a:rPr lang="en-US" sz="2800" dirty="0" smtClean="0">
                <a:latin typeface="Arial" charset="0"/>
              </a:rPr>
              <a:t>Generating </a:t>
            </a:r>
            <a:r>
              <a:rPr lang="en-US" sz="2800" dirty="0">
                <a:latin typeface="Arial" charset="0"/>
              </a:rPr>
              <a:t>tests for compound conditions (contd.)</a:t>
            </a:r>
            <a:endParaRPr lang="en-US" sz="4800" dirty="0">
              <a:latin typeface="Arial" charset="0"/>
            </a:endParaRPr>
          </a:p>
        </p:txBody>
      </p:sp>
      <p:sp>
        <p:nvSpPr>
          <p:cNvPr id="236548" name="Rectangle 3"/>
          <p:cNvSpPr>
            <a:spLocks noChangeArrowheads="1"/>
          </p:cNvSpPr>
          <p:nvPr/>
        </p:nvSpPr>
        <p:spPr bwMode="auto">
          <a:xfrm>
            <a:off x="342062" y="1498259"/>
            <a:ext cx="9054703"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Fill the first three rows in the column marked C1 with true and the last row with false.</a:t>
            </a:r>
          </a:p>
        </p:txBody>
      </p:sp>
      <p:pic>
        <p:nvPicPr>
          <p:cNvPr id="140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33" y="2630145"/>
            <a:ext cx="847513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25911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2"/>
          <p:cNvSpPr>
            <a:spLocks noGrp="1" noChangeArrowheads="1"/>
          </p:cNvSpPr>
          <p:nvPr>
            <p:ph type="title"/>
          </p:nvPr>
        </p:nvSpPr>
        <p:spPr/>
        <p:txBody>
          <a:bodyPr/>
          <a:lstStyle/>
          <a:p>
            <a:pPr eaLnBrk="1" hangingPunct="1"/>
            <a:r>
              <a:rPr lang="en-US" sz="2800">
                <a:latin typeface="Arial" charset="0"/>
              </a:rPr>
              <a:t>MC/DC coverage: Generating tests for compound conditions (contd.)</a:t>
            </a:r>
            <a:endParaRPr lang="en-US" sz="4800">
              <a:latin typeface="Arial" charset="0"/>
            </a:endParaRPr>
          </a:p>
        </p:txBody>
      </p:sp>
      <p:sp>
        <p:nvSpPr>
          <p:cNvPr id="238596" name="Rectangle 3"/>
          <p:cNvSpPr>
            <a:spLocks noChangeArrowheads="1"/>
          </p:cNvSpPr>
          <p:nvPr/>
        </p:nvSpPr>
        <p:spPr bwMode="auto">
          <a:xfrm>
            <a:off x="366317" y="1628457"/>
            <a:ext cx="905470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Fill the last row under columns  labeled   C2 ,  C3 , and  C  with </a:t>
            </a:r>
            <a:r>
              <a:rPr lang="en-US" sz="2000" dirty="0">
                <a:solidFill>
                  <a:schemeClr val="hlink"/>
                </a:solidFill>
                <a:latin typeface="Times New Roman" charset="0"/>
              </a:rPr>
              <a:t>true</a:t>
            </a:r>
            <a:r>
              <a:rPr lang="en-US" sz="2000" dirty="0">
                <a:latin typeface="Times New Roman" charset="0"/>
              </a:rPr>
              <a:t>, </a:t>
            </a:r>
            <a:r>
              <a:rPr lang="en-US" sz="2000" dirty="0">
                <a:solidFill>
                  <a:schemeClr val="hlink"/>
                </a:solidFill>
                <a:latin typeface="Times New Roman" charset="0"/>
              </a:rPr>
              <a:t>true</a:t>
            </a:r>
            <a:r>
              <a:rPr lang="en-US" sz="2000" dirty="0">
                <a:latin typeface="Times New Roman" charset="0"/>
              </a:rPr>
              <a:t>,  and </a:t>
            </a:r>
            <a:r>
              <a:rPr lang="en-US" sz="2000" dirty="0">
                <a:solidFill>
                  <a:schemeClr val="hlink"/>
                </a:solidFill>
                <a:latin typeface="Times New Roman" charset="0"/>
              </a:rPr>
              <a:t>false,</a:t>
            </a:r>
            <a:r>
              <a:rPr lang="en-US" sz="2000" dirty="0">
                <a:latin typeface="Times New Roman" charset="0"/>
              </a:rPr>
              <a:t> respectively.</a:t>
            </a:r>
          </a:p>
        </p:txBody>
      </p:sp>
      <p:sp>
        <p:nvSpPr>
          <p:cNvPr id="1404934" name="Rectangle 6"/>
          <p:cNvSpPr>
            <a:spLocks noChangeArrowheads="1"/>
          </p:cNvSpPr>
          <p:nvPr/>
        </p:nvSpPr>
        <p:spPr bwMode="auto">
          <a:xfrm>
            <a:off x="460154" y="4922818"/>
            <a:ext cx="905470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a:latin typeface="Times New Roman" charset="0"/>
              </a:rPr>
              <a:t>We now have a table containing MC/DC adequate tests for  C=(C1 AND C2 AND C3)  derived from tests for  C=(C1 AND C2) .</a:t>
            </a:r>
          </a:p>
        </p:txBody>
      </p:sp>
      <p:grpSp>
        <p:nvGrpSpPr>
          <p:cNvPr id="2" name="Group 14"/>
          <p:cNvGrpSpPr>
            <a:grpSpLocks/>
          </p:cNvGrpSpPr>
          <p:nvPr/>
        </p:nvGrpSpPr>
        <p:grpSpPr bwMode="auto">
          <a:xfrm>
            <a:off x="589138" y="2568556"/>
            <a:ext cx="8597239" cy="2136775"/>
            <a:chOff x="288" y="1845"/>
            <a:chExt cx="4999" cy="1346"/>
          </a:xfrm>
        </p:grpSpPr>
        <p:pic>
          <p:nvPicPr>
            <p:cNvPr id="2385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 y="1961"/>
              <a:ext cx="4520"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38600" name="Group 13"/>
            <p:cNvGrpSpPr>
              <a:grpSpLocks/>
            </p:cNvGrpSpPr>
            <p:nvPr/>
          </p:nvGrpSpPr>
          <p:grpSpPr bwMode="auto">
            <a:xfrm>
              <a:off x="288" y="1845"/>
              <a:ext cx="458" cy="1195"/>
              <a:chOff x="288" y="1845"/>
              <a:chExt cx="458" cy="1195"/>
            </a:xfrm>
          </p:grpSpPr>
          <p:sp>
            <p:nvSpPr>
              <p:cNvPr id="238601" name="Line 11"/>
              <p:cNvSpPr>
                <a:spLocks noChangeShapeType="1"/>
              </p:cNvSpPr>
              <p:nvPr/>
            </p:nvSpPr>
            <p:spPr bwMode="auto">
              <a:xfrm>
                <a:off x="298" y="3029"/>
                <a:ext cx="44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8602" name="Line 12"/>
              <p:cNvSpPr>
                <a:spLocks noChangeShapeType="1"/>
              </p:cNvSpPr>
              <p:nvPr/>
            </p:nvSpPr>
            <p:spPr bwMode="auto">
              <a:xfrm>
                <a:off x="288" y="1845"/>
                <a:ext cx="0" cy="119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2572987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4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z="3600">
                <a:latin typeface="Arial" charset="0"/>
              </a:rPr>
              <a:t>Where do predicates arise?</a:t>
            </a:r>
            <a:endParaRPr lang="en-US">
              <a:latin typeface="Arial" charset="0"/>
            </a:endParaRPr>
          </a:p>
        </p:txBody>
      </p:sp>
      <p:sp>
        <p:nvSpPr>
          <p:cNvPr id="595971" name="Text Box 3"/>
          <p:cNvSpPr txBox="1">
            <a:spLocks noChangeArrowheads="1"/>
          </p:cNvSpPr>
          <p:nvPr/>
        </p:nvSpPr>
        <p:spPr bwMode="auto">
          <a:xfrm>
            <a:off x="522817" y="2157414"/>
            <a:ext cx="8832850"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Predicates arise from requirements in a variety of applications. Here is an example from  </a:t>
            </a:r>
            <a:r>
              <a:rPr lang="en-US" dirty="0" err="1">
                <a:latin typeface="Times New Roman"/>
                <a:cs typeface="Times New Roman"/>
              </a:rPr>
              <a:t>Paradkar</a:t>
            </a:r>
            <a:r>
              <a:rPr lang="en-US" dirty="0">
                <a:latin typeface="Times New Roman"/>
                <a:cs typeface="Times New Roman"/>
              </a:rPr>
              <a:t>, Tai, and </a:t>
            </a:r>
            <a:r>
              <a:rPr lang="en-US" dirty="0" err="1">
                <a:latin typeface="Times New Roman"/>
                <a:cs typeface="Times New Roman"/>
              </a:rPr>
              <a:t>Vouk</a:t>
            </a:r>
            <a:r>
              <a:rPr lang="en-US" dirty="0">
                <a:latin typeface="Times New Roman"/>
                <a:cs typeface="Times New Roman"/>
              </a:rPr>
              <a:t>, </a:t>
            </a:r>
            <a:r>
              <a:rPr lang="ja-JP" altLang="en-US" dirty="0">
                <a:latin typeface="Times New Roman"/>
                <a:cs typeface="Times New Roman"/>
              </a:rPr>
              <a:t>“</a:t>
            </a:r>
            <a:r>
              <a:rPr lang="en-US" altLang="ja-JP" dirty="0">
                <a:latin typeface="Times New Roman"/>
                <a:cs typeface="Times New Roman"/>
              </a:rPr>
              <a:t>Specification based testing using cause-effect graphs, Annals of Software Engineering,</a:t>
            </a:r>
            <a:r>
              <a:rPr lang="ja-JP" altLang="en-US" dirty="0">
                <a:latin typeface="Times New Roman"/>
                <a:cs typeface="Times New Roman"/>
              </a:rPr>
              <a:t>”</a:t>
            </a:r>
            <a:r>
              <a:rPr lang="en-US" altLang="ja-JP" dirty="0">
                <a:latin typeface="Times New Roman"/>
                <a:cs typeface="Times New Roman"/>
              </a:rPr>
              <a:t> V 4,  </a:t>
            </a:r>
            <a:r>
              <a:rPr lang="en-US" altLang="ja-JP" dirty="0" err="1">
                <a:latin typeface="Times New Roman"/>
                <a:cs typeface="Times New Roman"/>
              </a:rPr>
              <a:t>pp</a:t>
            </a:r>
            <a:r>
              <a:rPr lang="en-US" altLang="ja-JP" dirty="0">
                <a:latin typeface="Times New Roman"/>
                <a:cs typeface="Times New Roman"/>
              </a:rPr>
              <a:t> 133-157, 1997.</a:t>
            </a:r>
            <a:endParaRPr lang="en-US" dirty="0">
              <a:latin typeface="Times New Roman"/>
              <a:cs typeface="Times New Roman"/>
            </a:endParaRPr>
          </a:p>
        </p:txBody>
      </p:sp>
      <p:sp>
        <p:nvSpPr>
          <p:cNvPr id="595973" name="Text Box 5"/>
          <p:cNvSpPr txBox="1">
            <a:spLocks noChangeArrowheads="1"/>
          </p:cNvSpPr>
          <p:nvPr/>
        </p:nvSpPr>
        <p:spPr bwMode="auto">
          <a:xfrm>
            <a:off x="503900" y="4270376"/>
            <a:ext cx="883285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A boiler needs to be to be shut down when the following conditions hold:</a:t>
            </a:r>
          </a:p>
        </p:txBody>
      </p:sp>
    </p:spTree>
    <p:extLst>
      <p:ext uri="{BB962C8B-B14F-4D97-AF65-F5344CB8AC3E}">
        <p14:creationId xmlns:p14="http://schemas.microsoft.com/office/powerpoint/2010/main" val="3326288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5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p:bldP spid="595973" grpId="0"/>
    </p:bld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2"/>
          <p:cNvSpPr>
            <a:spLocks noGrp="1" noChangeArrowheads="1"/>
          </p:cNvSpPr>
          <p:nvPr>
            <p:ph type="title"/>
          </p:nvPr>
        </p:nvSpPr>
        <p:spPr/>
        <p:txBody>
          <a:bodyPr/>
          <a:lstStyle/>
          <a:p>
            <a:pPr eaLnBrk="1" hangingPunct="1"/>
            <a:r>
              <a:rPr lang="en-US" sz="2800">
                <a:latin typeface="Arial" charset="0"/>
              </a:rPr>
              <a:t>MC/DC coverage: Generating tests for compound conditions (contd.)</a:t>
            </a:r>
            <a:endParaRPr lang="en-US" sz="4800">
              <a:latin typeface="Arial" charset="0"/>
            </a:endParaRPr>
          </a:p>
        </p:txBody>
      </p:sp>
      <p:sp>
        <p:nvSpPr>
          <p:cNvPr id="240644" name="Rectangle 3"/>
          <p:cNvSpPr>
            <a:spLocks noChangeArrowheads="1"/>
          </p:cNvSpPr>
          <p:nvPr/>
        </p:nvSpPr>
        <p:spPr bwMode="auto">
          <a:xfrm>
            <a:off x="256250" y="2201863"/>
            <a:ext cx="905470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The  procedure illustrated above can be extended to derive tests for any compound condition using tests for a simpler compound condition </a:t>
            </a:r>
            <a:r>
              <a:rPr lang="en-US" sz="2000" dirty="0" smtClean="0">
                <a:latin typeface="Times New Roman" charset="0"/>
              </a:rPr>
              <a:t>(solve </a:t>
            </a:r>
            <a:r>
              <a:rPr lang="en-US" sz="2000" dirty="0">
                <a:latin typeface="Times New Roman" charset="0"/>
              </a:rPr>
              <a:t>Exercises </a:t>
            </a:r>
            <a:r>
              <a:rPr lang="en-US" sz="2000" dirty="0" smtClean="0">
                <a:latin typeface="Times New Roman" charset="0"/>
              </a:rPr>
              <a:t>7.15 </a:t>
            </a:r>
            <a:r>
              <a:rPr lang="en-US" sz="2000" dirty="0">
                <a:latin typeface="Times New Roman" charset="0"/>
              </a:rPr>
              <a:t>and </a:t>
            </a:r>
            <a:r>
              <a:rPr lang="en-US" sz="2000" dirty="0" smtClean="0">
                <a:latin typeface="Times New Roman" charset="0"/>
              </a:rPr>
              <a:t>7.16</a:t>
            </a:r>
            <a:r>
              <a:rPr lang="en-US" sz="2000" dirty="0">
                <a:latin typeface="Times New Roman" charset="0"/>
              </a:rPr>
              <a:t>).</a:t>
            </a:r>
          </a:p>
        </p:txBody>
      </p:sp>
    </p:spTree>
    <p:extLst>
      <p:ext uri="{BB962C8B-B14F-4D97-AF65-F5344CB8AC3E}">
        <p14:creationId xmlns:p14="http://schemas.microsoft.com/office/powerpoint/2010/main" val="296345749"/>
      </p:ext>
    </p:extLst>
  </p:cSld>
  <p:clrMapOvr>
    <a:masterClrMapping/>
  </p:clrMapOvr>
  <p:timing>
    <p:tnLst>
      <p:par>
        <p:cTn xmlns:p14="http://schemas.microsoft.com/office/powerpoint/2010/mai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19192" y="2811683"/>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7.2.10 Definition of MC/DC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Grp="1" noChangeArrowheads="1"/>
          </p:cNvSpPr>
          <p:nvPr>
            <p:ph type="title"/>
          </p:nvPr>
        </p:nvSpPr>
        <p:spPr/>
        <p:txBody>
          <a:bodyPr/>
          <a:lstStyle/>
          <a:p>
            <a:pPr eaLnBrk="1" hangingPunct="1"/>
            <a:r>
              <a:rPr lang="en-US" sz="2800" dirty="0">
                <a:latin typeface="Arial" charset="0"/>
              </a:rPr>
              <a:t>MC/DC coverage: Definition</a:t>
            </a:r>
            <a:endParaRPr lang="en-US" sz="4800" dirty="0">
              <a:latin typeface="Arial" charset="0"/>
            </a:endParaRPr>
          </a:p>
        </p:txBody>
      </p:sp>
      <p:sp>
        <p:nvSpPr>
          <p:cNvPr id="242692" name="Rectangle 3"/>
          <p:cNvSpPr>
            <a:spLocks noChangeArrowheads="1"/>
          </p:cNvSpPr>
          <p:nvPr/>
        </p:nvSpPr>
        <p:spPr bwMode="auto">
          <a:xfrm>
            <a:off x="290785" y="1268760"/>
            <a:ext cx="905470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A test set </a:t>
            </a:r>
            <a:r>
              <a:rPr lang="en-US" sz="2000" dirty="0">
                <a:solidFill>
                  <a:srgbClr val="FF0000"/>
                </a:solidFill>
                <a:latin typeface="Times New Roman" charset="0"/>
              </a:rPr>
              <a:t>T</a:t>
            </a:r>
            <a:r>
              <a:rPr lang="en-US" sz="2000" dirty="0">
                <a:latin typeface="Times New Roman" charset="0"/>
              </a:rPr>
              <a:t> for program  </a:t>
            </a:r>
            <a:r>
              <a:rPr lang="en-US" sz="2000" dirty="0">
                <a:solidFill>
                  <a:srgbClr val="FF0000"/>
                </a:solidFill>
                <a:latin typeface="Times New Roman" charset="0"/>
              </a:rPr>
              <a:t>P</a:t>
            </a:r>
            <a:r>
              <a:rPr lang="en-US" sz="2000" dirty="0">
                <a:latin typeface="Times New Roman" charset="0"/>
              </a:rPr>
              <a:t> written to meet requirements  </a:t>
            </a:r>
            <a:r>
              <a:rPr lang="en-US" sz="2000" dirty="0">
                <a:solidFill>
                  <a:srgbClr val="FF0000"/>
                </a:solidFill>
                <a:latin typeface="Times New Roman" charset="0"/>
              </a:rPr>
              <a:t>R</a:t>
            </a:r>
            <a:r>
              <a:rPr lang="en-US" sz="2000" dirty="0">
                <a:latin typeface="Times New Roman" charset="0"/>
              </a:rPr>
              <a:t>, is considered adequate with respect to the MC/DC coverage criterion if  upon the execution of  </a:t>
            </a:r>
            <a:r>
              <a:rPr lang="en-US" sz="2000" dirty="0">
                <a:solidFill>
                  <a:srgbClr val="FF0000"/>
                </a:solidFill>
                <a:latin typeface="Times New Roman" charset="0"/>
              </a:rPr>
              <a:t>P</a:t>
            </a:r>
            <a:r>
              <a:rPr lang="en-US" sz="2000" dirty="0">
                <a:latin typeface="Times New Roman" charset="0"/>
              </a:rPr>
              <a:t>  on each test in  </a:t>
            </a:r>
            <a:r>
              <a:rPr lang="en-US" sz="2000" dirty="0">
                <a:solidFill>
                  <a:srgbClr val="FF0000"/>
                </a:solidFill>
                <a:latin typeface="Times New Roman" charset="0"/>
              </a:rPr>
              <a:t>T</a:t>
            </a:r>
            <a:r>
              <a:rPr lang="en-US" sz="2000" dirty="0">
                <a:latin typeface="Times New Roman" charset="0"/>
              </a:rPr>
              <a:t>, the following requirements are met.</a:t>
            </a:r>
          </a:p>
        </p:txBody>
      </p:sp>
      <p:sp>
        <p:nvSpPr>
          <p:cNvPr id="1409028" name="Text Box 4"/>
          <p:cNvSpPr txBox="1">
            <a:spLocks noChangeArrowheads="1"/>
          </p:cNvSpPr>
          <p:nvPr/>
        </p:nvSpPr>
        <p:spPr bwMode="auto">
          <a:xfrm>
            <a:off x="272480" y="3116736"/>
            <a:ext cx="924216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Char char="•"/>
            </a:pPr>
            <a:r>
              <a:rPr lang="en-US" dirty="0">
                <a:latin typeface="Times New Roman" charset="0"/>
              </a:rPr>
              <a:t>Each block in  </a:t>
            </a:r>
            <a:r>
              <a:rPr lang="en-US" dirty="0">
                <a:solidFill>
                  <a:srgbClr val="FF0000"/>
                </a:solidFill>
                <a:latin typeface="Times New Roman" charset="0"/>
              </a:rPr>
              <a:t>P</a:t>
            </a:r>
            <a:r>
              <a:rPr lang="en-US" dirty="0">
                <a:latin typeface="Times New Roman" charset="0"/>
              </a:rPr>
              <a:t>  has been covered.</a:t>
            </a:r>
          </a:p>
          <a:p>
            <a:pPr>
              <a:buFont typeface="Arial" charset="0"/>
              <a:buChar char="•"/>
            </a:pPr>
            <a:r>
              <a:rPr lang="en-US" dirty="0">
                <a:latin typeface="Times New Roman" charset="0"/>
              </a:rPr>
              <a:t>Each simple condition in </a:t>
            </a:r>
            <a:r>
              <a:rPr lang="en-US" dirty="0">
                <a:solidFill>
                  <a:srgbClr val="FF0000"/>
                </a:solidFill>
                <a:latin typeface="Times New Roman" charset="0"/>
              </a:rPr>
              <a:t>P</a:t>
            </a:r>
            <a:r>
              <a:rPr lang="en-US" dirty="0">
                <a:latin typeface="Times New Roman" charset="0"/>
              </a:rPr>
              <a:t> has taken both true and false values.</a:t>
            </a:r>
          </a:p>
          <a:p>
            <a:pPr>
              <a:buFont typeface="Arial" charset="0"/>
              <a:buChar char="•"/>
            </a:pPr>
            <a:r>
              <a:rPr lang="en-US" dirty="0">
                <a:latin typeface="Times New Roman" charset="0"/>
              </a:rPr>
              <a:t>Each decision in </a:t>
            </a:r>
            <a:r>
              <a:rPr lang="en-US" dirty="0">
                <a:solidFill>
                  <a:srgbClr val="FF0000"/>
                </a:solidFill>
                <a:latin typeface="Times New Roman" charset="0"/>
              </a:rPr>
              <a:t>P</a:t>
            </a:r>
            <a:r>
              <a:rPr lang="en-US" dirty="0">
                <a:latin typeface="Times New Roman" charset="0"/>
              </a:rPr>
              <a:t> has taken all possible outcomes.</a:t>
            </a:r>
          </a:p>
          <a:p>
            <a:pPr>
              <a:buFont typeface="Arial" charset="0"/>
              <a:buChar char="•"/>
            </a:pPr>
            <a:r>
              <a:rPr lang="en-US" dirty="0">
                <a:latin typeface="Times New Roman" charset="0"/>
              </a:rPr>
              <a:t>Each simple condition within a compound condition </a:t>
            </a:r>
            <a:r>
              <a:rPr lang="en-US" dirty="0">
                <a:solidFill>
                  <a:srgbClr val="FF0000"/>
                </a:solidFill>
                <a:latin typeface="Times New Roman" charset="0"/>
              </a:rPr>
              <a:t>C</a:t>
            </a:r>
            <a:r>
              <a:rPr lang="en-US" dirty="0">
                <a:latin typeface="Times New Roman" charset="0"/>
              </a:rPr>
              <a:t>  in  </a:t>
            </a:r>
            <a:r>
              <a:rPr lang="en-US" dirty="0">
                <a:solidFill>
                  <a:srgbClr val="FF0000"/>
                </a:solidFill>
                <a:latin typeface="Times New Roman" charset="0"/>
              </a:rPr>
              <a:t>P</a:t>
            </a:r>
            <a:r>
              <a:rPr lang="en-US" dirty="0">
                <a:latin typeface="Times New Roman" charset="0"/>
              </a:rPr>
              <a:t>  has been shown to independently effect the outcome of  </a:t>
            </a:r>
            <a:r>
              <a:rPr lang="en-US" dirty="0">
                <a:solidFill>
                  <a:srgbClr val="FF0000"/>
                </a:solidFill>
                <a:latin typeface="Times New Roman" charset="0"/>
              </a:rPr>
              <a:t>C</a:t>
            </a:r>
            <a:r>
              <a:rPr lang="en-US" dirty="0" smtClean="0">
                <a:latin typeface="Times New Roman" charset="0"/>
              </a:rPr>
              <a:t>. </a:t>
            </a:r>
            <a:r>
              <a:rPr lang="en-US" i="1" dirty="0" smtClean="0">
                <a:solidFill>
                  <a:schemeClr val="hlink"/>
                </a:solidFill>
                <a:latin typeface="Times New Roman" charset="0"/>
              </a:rPr>
              <a:t>This </a:t>
            </a:r>
            <a:r>
              <a:rPr lang="en-US" i="1" dirty="0">
                <a:solidFill>
                  <a:schemeClr val="hlink"/>
                </a:solidFill>
                <a:latin typeface="Times New Roman" charset="0"/>
              </a:rPr>
              <a:t>is the MC part of the coverage we discussed.</a:t>
            </a:r>
            <a:endParaRPr lang="en-US" dirty="0"/>
          </a:p>
        </p:txBody>
      </p:sp>
    </p:spTree>
    <p:extLst>
      <p:ext uri="{BB962C8B-B14F-4D97-AF65-F5344CB8AC3E}">
        <p14:creationId xmlns:p14="http://schemas.microsoft.com/office/powerpoint/2010/main" val="88874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28" grpId="0"/>
    </p:bld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2"/>
          <p:cNvSpPr>
            <a:spLocks noGrp="1" noChangeArrowheads="1"/>
          </p:cNvSpPr>
          <p:nvPr>
            <p:ph type="title"/>
          </p:nvPr>
        </p:nvSpPr>
        <p:spPr/>
        <p:txBody>
          <a:bodyPr/>
          <a:lstStyle/>
          <a:p>
            <a:pPr eaLnBrk="1" hangingPunct="1"/>
            <a:r>
              <a:rPr lang="en-US" sz="2800" dirty="0" smtClean="0">
                <a:latin typeface="Arial" charset="0"/>
              </a:rPr>
              <a:t>Analysis</a:t>
            </a:r>
            <a:endParaRPr lang="en-US" sz="4800" dirty="0">
              <a:latin typeface="Arial" charset="0"/>
            </a:endParaRPr>
          </a:p>
        </p:txBody>
      </p:sp>
      <p:sp>
        <p:nvSpPr>
          <p:cNvPr id="1411075" name="Rectangle 3"/>
          <p:cNvSpPr>
            <a:spLocks noChangeArrowheads="1"/>
          </p:cNvSpPr>
          <p:nvPr/>
        </p:nvSpPr>
        <p:spPr bwMode="auto">
          <a:xfrm>
            <a:off x="272480" y="1484784"/>
            <a:ext cx="905470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The first three requirements above correspond  to block, condition, and decision coverage, respectively.</a:t>
            </a:r>
          </a:p>
        </p:txBody>
      </p:sp>
      <p:sp>
        <p:nvSpPr>
          <p:cNvPr id="1411077" name="Rectangle 5"/>
          <p:cNvSpPr>
            <a:spLocks noChangeArrowheads="1"/>
          </p:cNvSpPr>
          <p:nvPr/>
        </p:nvSpPr>
        <p:spPr bwMode="auto">
          <a:xfrm>
            <a:off x="272480" y="2818651"/>
            <a:ext cx="905470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The fourth requirement corresponds to ``MC" coverage. </a:t>
            </a:r>
            <a:r>
              <a:rPr lang="en-US" sz="2000" dirty="0" smtClean="0">
                <a:latin typeface="Times New Roman" charset="0"/>
              </a:rPr>
              <a:t>Thus, the </a:t>
            </a:r>
            <a:r>
              <a:rPr lang="en-US" sz="2000" dirty="0">
                <a:latin typeface="Times New Roman" charset="0"/>
              </a:rPr>
              <a:t>MC/DC coverage criterion is a mix of  four coverage criteria based on the flow of control.</a:t>
            </a:r>
          </a:p>
        </p:txBody>
      </p:sp>
      <p:sp>
        <p:nvSpPr>
          <p:cNvPr id="1411079" name="Rectangle 7"/>
          <p:cNvSpPr>
            <a:spLocks noChangeArrowheads="1"/>
          </p:cNvSpPr>
          <p:nvPr/>
        </p:nvSpPr>
        <p:spPr bwMode="auto">
          <a:xfrm>
            <a:off x="272480" y="4142259"/>
            <a:ext cx="905470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a:latin typeface="Times New Roman" charset="0"/>
              </a:rPr>
              <a:t>With regard to the second requirement, it is to be noted that conditions that are not part of a decision, such as the one in the following statement A= (p&lt;q) OR (x&gt;y) are also included in the set of conditions to be covered.</a:t>
            </a:r>
          </a:p>
        </p:txBody>
      </p:sp>
    </p:spTree>
    <p:extLst>
      <p:ext uri="{BB962C8B-B14F-4D97-AF65-F5344CB8AC3E}">
        <p14:creationId xmlns:p14="http://schemas.microsoft.com/office/powerpoint/2010/main" val="3584845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1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10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1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5" grpId="0"/>
      <p:bldP spid="1411077" grpId="0"/>
      <p:bldP spid="1411079" grpId="0"/>
    </p:bld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ChangeArrowheads="1"/>
          </p:cNvSpPr>
          <p:nvPr>
            <p:ph type="title"/>
          </p:nvPr>
        </p:nvSpPr>
        <p:spPr/>
        <p:txBody>
          <a:bodyPr/>
          <a:lstStyle/>
          <a:p>
            <a:pPr eaLnBrk="1" hangingPunct="1"/>
            <a:r>
              <a:rPr lang="en-US" sz="2800" dirty="0" smtClean="0">
                <a:latin typeface="Arial" charset="0"/>
              </a:rPr>
              <a:t>Analysis </a:t>
            </a:r>
            <a:r>
              <a:rPr lang="en-US" sz="2800" dirty="0">
                <a:latin typeface="Arial" charset="0"/>
              </a:rPr>
              <a:t>(contd.)</a:t>
            </a:r>
            <a:endParaRPr lang="en-US" sz="4800" dirty="0">
              <a:latin typeface="Arial" charset="0"/>
            </a:endParaRPr>
          </a:p>
        </p:txBody>
      </p:sp>
      <p:sp>
        <p:nvSpPr>
          <p:cNvPr id="246788" name="Rectangle 3"/>
          <p:cNvSpPr>
            <a:spLocks noChangeArrowheads="1"/>
          </p:cNvSpPr>
          <p:nvPr/>
        </p:nvSpPr>
        <p:spPr bwMode="auto">
          <a:xfrm>
            <a:off x="275169" y="1533043"/>
            <a:ext cx="905470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With regard to the fourth requirement, a condition such as (</a:t>
            </a:r>
            <a:r>
              <a:rPr lang="en-US" sz="2000" dirty="0">
                <a:solidFill>
                  <a:srgbClr val="FF0000"/>
                </a:solidFill>
                <a:latin typeface="Times New Roman" charset="0"/>
              </a:rPr>
              <a:t>A</a:t>
            </a:r>
            <a:r>
              <a:rPr lang="en-US" sz="2000" dirty="0">
                <a:latin typeface="Times New Roman" charset="0"/>
              </a:rPr>
              <a:t> AND B) OR (C AND </a:t>
            </a:r>
            <a:r>
              <a:rPr lang="en-US" sz="2000" dirty="0">
                <a:solidFill>
                  <a:srgbClr val="FF0000"/>
                </a:solidFill>
                <a:latin typeface="Times New Roman" charset="0"/>
              </a:rPr>
              <a:t>A</a:t>
            </a:r>
            <a:r>
              <a:rPr lang="en-US" sz="2000" dirty="0">
                <a:latin typeface="Times New Roman" charset="0"/>
              </a:rPr>
              <a:t>) poses a problem. It is not possible to keep the first occurrence of </a:t>
            </a:r>
            <a:r>
              <a:rPr lang="en-US" sz="2000" dirty="0">
                <a:solidFill>
                  <a:srgbClr val="FF0000"/>
                </a:solidFill>
                <a:latin typeface="Times New Roman" charset="0"/>
              </a:rPr>
              <a:t>A</a:t>
            </a:r>
            <a:r>
              <a:rPr lang="en-US" sz="2000" dirty="0">
                <a:latin typeface="Times New Roman" charset="0"/>
              </a:rPr>
              <a:t> fixed while varying the value of its second occurrence.</a:t>
            </a:r>
          </a:p>
        </p:txBody>
      </p:sp>
      <p:sp>
        <p:nvSpPr>
          <p:cNvPr id="1413124" name="Rectangle 4"/>
          <p:cNvSpPr>
            <a:spLocks noChangeArrowheads="1"/>
          </p:cNvSpPr>
          <p:nvPr/>
        </p:nvSpPr>
        <p:spPr bwMode="auto">
          <a:xfrm>
            <a:off x="256250" y="3593618"/>
            <a:ext cx="905470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Here the first occurrence of </a:t>
            </a:r>
            <a:r>
              <a:rPr lang="en-US" sz="2000" dirty="0">
                <a:solidFill>
                  <a:srgbClr val="FF0000"/>
                </a:solidFill>
                <a:latin typeface="Times New Roman" charset="0"/>
              </a:rPr>
              <a:t>A</a:t>
            </a:r>
            <a:r>
              <a:rPr lang="en-US" sz="2000" dirty="0">
                <a:latin typeface="Times New Roman" charset="0"/>
              </a:rPr>
              <a:t> is said to be</a:t>
            </a:r>
            <a:r>
              <a:rPr lang="en-US" sz="2000" dirty="0">
                <a:solidFill>
                  <a:schemeClr val="hlink"/>
                </a:solidFill>
                <a:latin typeface="Times New Roman" charset="0"/>
              </a:rPr>
              <a:t> coupled</a:t>
            </a:r>
            <a:r>
              <a:rPr lang="en-US" sz="2000" dirty="0">
                <a:latin typeface="Times New Roman" charset="0"/>
              </a:rPr>
              <a:t> to its second occurrence. In such cases an adequate test set need only demonstrate the independent effect of any one occurrence of the coupled condition</a:t>
            </a:r>
          </a:p>
        </p:txBody>
      </p:sp>
    </p:spTree>
    <p:extLst>
      <p:ext uri="{BB962C8B-B14F-4D97-AF65-F5344CB8AC3E}">
        <p14:creationId xmlns:p14="http://schemas.microsoft.com/office/powerpoint/2010/main" val="2722580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4" grpId="0"/>
    </p:bld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p:txBody>
          <a:bodyPr/>
          <a:lstStyle/>
          <a:p>
            <a:pPr eaLnBrk="1" hangingPunct="1"/>
            <a:r>
              <a:rPr lang="en-US" sz="2800" dirty="0" smtClean="0">
                <a:latin typeface="Arial" charset="0"/>
              </a:rPr>
              <a:t>Adequacy</a:t>
            </a:r>
            <a:endParaRPr lang="en-US" sz="4800" dirty="0">
              <a:latin typeface="Arial" charset="0"/>
            </a:endParaRPr>
          </a:p>
        </p:txBody>
      </p:sp>
      <p:sp>
        <p:nvSpPr>
          <p:cNvPr id="248836" name="Rectangle 3"/>
          <p:cNvSpPr>
            <a:spLocks noChangeArrowheads="1"/>
          </p:cNvSpPr>
          <p:nvPr/>
        </p:nvSpPr>
        <p:spPr bwMode="auto">
          <a:xfrm>
            <a:off x="272480" y="1268760"/>
            <a:ext cx="905470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Let  C</a:t>
            </a:r>
            <a:r>
              <a:rPr lang="en-US" sz="2000" baseline="-25000" dirty="0">
                <a:latin typeface="Times New Roman" charset="0"/>
              </a:rPr>
              <a:t>1</a:t>
            </a:r>
            <a:r>
              <a:rPr lang="en-US" sz="2000" dirty="0">
                <a:latin typeface="Times New Roman" charset="0"/>
              </a:rPr>
              <a:t>, C</a:t>
            </a:r>
            <a:r>
              <a:rPr lang="en-US" sz="2000" baseline="-25000" dirty="0">
                <a:latin typeface="Times New Roman" charset="0"/>
              </a:rPr>
              <a:t>2</a:t>
            </a:r>
            <a:r>
              <a:rPr lang="en-US" sz="2000" dirty="0">
                <a:latin typeface="Times New Roman" charset="0"/>
              </a:rPr>
              <a:t>, .., C</a:t>
            </a:r>
            <a:r>
              <a:rPr lang="en-US" sz="2000" baseline="-25000" dirty="0">
                <a:latin typeface="Times New Roman" charset="0"/>
              </a:rPr>
              <a:t>N</a:t>
            </a:r>
            <a:r>
              <a:rPr lang="en-US" sz="2000" dirty="0">
                <a:latin typeface="Times New Roman" charset="0"/>
              </a:rPr>
              <a:t>  be  the conditions in  P. </a:t>
            </a:r>
            <a:r>
              <a:rPr lang="en-US" sz="2000" dirty="0" err="1">
                <a:latin typeface="Times New Roman" charset="0"/>
              </a:rPr>
              <a:t>ni</a:t>
            </a:r>
            <a:r>
              <a:rPr lang="en-US" sz="2000" dirty="0">
                <a:latin typeface="Times New Roman" charset="0"/>
              </a:rPr>
              <a:t>  denote  the number of simple conditions in </a:t>
            </a:r>
            <a:r>
              <a:rPr lang="en-US" sz="2000" dirty="0" err="1">
                <a:latin typeface="Times New Roman" charset="0"/>
              </a:rPr>
              <a:t>C</a:t>
            </a:r>
            <a:r>
              <a:rPr lang="en-US" sz="2000" baseline="-25000" dirty="0" err="1">
                <a:latin typeface="Times New Roman" charset="0"/>
              </a:rPr>
              <a:t>i</a:t>
            </a:r>
            <a:r>
              <a:rPr lang="en-US" sz="2000" dirty="0">
                <a:latin typeface="Times New Roman" charset="0"/>
              </a:rPr>
              <a:t> , </a:t>
            </a:r>
            <a:r>
              <a:rPr lang="en-US" sz="2000" dirty="0" err="1">
                <a:latin typeface="Times New Roman" charset="0"/>
              </a:rPr>
              <a:t>e</a:t>
            </a:r>
            <a:r>
              <a:rPr lang="en-US" sz="2000" baseline="-25000" dirty="0" err="1">
                <a:latin typeface="Times New Roman" charset="0"/>
              </a:rPr>
              <a:t>i</a:t>
            </a:r>
            <a:r>
              <a:rPr lang="en-US" sz="2000" dirty="0">
                <a:latin typeface="Times New Roman" charset="0"/>
              </a:rPr>
              <a:t>  the number of simple conditions  shown to have  independent affect on the outcome of  </a:t>
            </a:r>
            <a:r>
              <a:rPr lang="en-US" sz="2000" dirty="0" err="1">
                <a:latin typeface="Times New Roman" charset="0"/>
              </a:rPr>
              <a:t>C</a:t>
            </a:r>
            <a:r>
              <a:rPr lang="en-US" sz="2000" baseline="-25000" dirty="0" err="1">
                <a:latin typeface="Times New Roman" charset="0"/>
              </a:rPr>
              <a:t>i</a:t>
            </a:r>
            <a:r>
              <a:rPr lang="en-US" sz="2000" dirty="0">
                <a:latin typeface="Times New Roman" charset="0"/>
              </a:rPr>
              <a:t>, and f</a:t>
            </a:r>
            <a:r>
              <a:rPr lang="en-US" sz="2000" baseline="-25000" dirty="0">
                <a:latin typeface="Times New Roman" charset="0"/>
              </a:rPr>
              <a:t>i</a:t>
            </a:r>
            <a:r>
              <a:rPr lang="en-US" sz="2000" dirty="0">
                <a:latin typeface="Times New Roman" charset="0"/>
              </a:rPr>
              <a:t> the number of infeasible simple conditions in  </a:t>
            </a:r>
            <a:r>
              <a:rPr lang="en-US" sz="2000" dirty="0" err="1">
                <a:latin typeface="Times New Roman" charset="0"/>
              </a:rPr>
              <a:t>C</a:t>
            </a:r>
            <a:r>
              <a:rPr lang="en-US" sz="2000" baseline="-25000" dirty="0" err="1">
                <a:latin typeface="Times New Roman" charset="0"/>
              </a:rPr>
              <a:t>i</a:t>
            </a:r>
            <a:r>
              <a:rPr lang="en-US" sz="2000" dirty="0">
                <a:latin typeface="Times New Roman" charset="0"/>
              </a:rPr>
              <a:t> .  </a:t>
            </a:r>
          </a:p>
        </p:txBody>
      </p:sp>
      <p:grpSp>
        <p:nvGrpSpPr>
          <p:cNvPr id="2" name="Group 8"/>
          <p:cNvGrpSpPr>
            <a:grpSpLocks/>
          </p:cNvGrpSpPr>
          <p:nvPr/>
        </p:nvGrpSpPr>
        <p:grpSpPr bwMode="auto">
          <a:xfrm>
            <a:off x="272480" y="3011665"/>
            <a:ext cx="9054703" cy="1862138"/>
            <a:chOff x="149" y="2385"/>
            <a:chExt cx="5265" cy="1173"/>
          </a:xfrm>
        </p:grpSpPr>
        <p:sp>
          <p:nvSpPr>
            <p:cNvPr id="248839" name="Rectangle 4"/>
            <p:cNvSpPr>
              <a:spLocks noChangeArrowheads="1"/>
            </p:cNvSpPr>
            <p:nvPr/>
          </p:nvSpPr>
          <p:spPr bwMode="auto">
            <a:xfrm>
              <a:off x="149" y="2385"/>
              <a:ext cx="5265"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a:latin typeface="Times New Roman" charset="0"/>
                </a:rPr>
                <a:t>The MC coverage of T for program P subject to requirements R, denoted by MC</a:t>
              </a:r>
              <a:r>
                <a:rPr lang="en-US" sz="2000" baseline="-25000">
                  <a:latin typeface="Times New Roman" charset="0"/>
                </a:rPr>
                <a:t>c</a:t>
              </a:r>
              <a:r>
                <a:rPr lang="en-US" sz="2000">
                  <a:latin typeface="Times New Roman" charset="0"/>
                </a:rPr>
                <a:t>, is computed as follows.</a:t>
              </a:r>
            </a:p>
          </p:txBody>
        </p:sp>
        <p:pic>
          <p:nvPicPr>
            <p:cNvPr id="2488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 y="3014"/>
              <a:ext cx="209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415174" name="Rectangle 6"/>
          <p:cNvSpPr>
            <a:spLocks noChangeArrowheads="1"/>
          </p:cNvSpPr>
          <p:nvPr/>
        </p:nvSpPr>
        <p:spPr bwMode="auto">
          <a:xfrm>
            <a:off x="272480" y="5165030"/>
            <a:ext cx="905470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pPr>
            <a:r>
              <a:rPr lang="en-US" sz="2000" dirty="0">
                <a:latin typeface="Times New Roman" charset="0"/>
              </a:rPr>
              <a:t>Test set   T  is considered adequate with respect to the MC coverage if  </a:t>
            </a:r>
            <a:r>
              <a:rPr lang="en-US" sz="2000" dirty="0" err="1">
                <a:latin typeface="Times New Roman" charset="0"/>
              </a:rPr>
              <a:t>MC</a:t>
            </a:r>
            <a:r>
              <a:rPr lang="en-US" sz="2000" baseline="-25000" dirty="0" err="1">
                <a:latin typeface="Times New Roman" charset="0"/>
              </a:rPr>
              <a:t>c</a:t>
            </a:r>
            <a:r>
              <a:rPr lang="en-US" sz="2000" dirty="0">
                <a:latin typeface="Times New Roman" charset="0"/>
              </a:rPr>
              <a:t>=1  of  T  is 1. </a:t>
            </a:r>
          </a:p>
        </p:txBody>
      </p:sp>
    </p:spTree>
    <p:extLst>
      <p:ext uri="{BB962C8B-B14F-4D97-AF65-F5344CB8AC3E}">
        <p14:creationId xmlns:p14="http://schemas.microsoft.com/office/powerpoint/2010/main" val="1288673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4" grpId="0"/>
    </p:bld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p:txBody>
          <a:bodyPr/>
          <a:lstStyle/>
          <a:p>
            <a:pPr eaLnBrk="1" hangingPunct="1"/>
            <a:r>
              <a:rPr lang="en-US" sz="2800" dirty="0" smtClean="0">
                <a:latin typeface="Arial" charset="0"/>
              </a:rPr>
              <a:t>Example</a:t>
            </a:r>
            <a:endParaRPr lang="en-US" sz="4800" dirty="0">
              <a:latin typeface="Arial" charset="0"/>
            </a:endParaRPr>
          </a:p>
        </p:txBody>
      </p:sp>
      <p:sp>
        <p:nvSpPr>
          <p:cNvPr id="1417219" name="Rectangle 3"/>
          <p:cNvSpPr>
            <a:spLocks noChangeArrowheads="1"/>
          </p:cNvSpPr>
          <p:nvPr/>
        </p:nvSpPr>
        <p:spPr bwMode="auto">
          <a:xfrm>
            <a:off x="671465" y="2220201"/>
            <a:ext cx="8236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2000" dirty="0">
                <a:solidFill>
                  <a:schemeClr val="hlink"/>
                </a:solidFill>
                <a:latin typeface="Times New Roman" charset="0"/>
              </a:rPr>
              <a:t>R1.1</a:t>
            </a:r>
            <a:r>
              <a:rPr lang="en-US" sz="2000" dirty="0">
                <a:latin typeface="Times New Roman" charset="0"/>
              </a:rPr>
              <a:t>: Invoke fire-1 when  (x&lt;y)  AND (z * z &gt; y)  AND (</a:t>
            </a:r>
            <a:r>
              <a:rPr lang="en-US" sz="2000" dirty="0" err="1">
                <a:latin typeface="Times New Roman" charset="0"/>
              </a:rPr>
              <a:t>prev</a:t>
            </a:r>
            <a:r>
              <a:rPr lang="en-US" sz="2000" dirty="0">
                <a:latin typeface="Times New Roman" charset="0"/>
              </a:rPr>
              <a:t>=``East").</a:t>
            </a:r>
          </a:p>
        </p:txBody>
      </p:sp>
      <p:sp>
        <p:nvSpPr>
          <p:cNvPr id="1417224" name="Rectangle 8"/>
          <p:cNvSpPr>
            <a:spLocks noChangeArrowheads="1"/>
          </p:cNvSpPr>
          <p:nvPr/>
        </p:nvSpPr>
        <p:spPr bwMode="auto">
          <a:xfrm>
            <a:off x="671465" y="3193118"/>
            <a:ext cx="8270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2000">
                <a:solidFill>
                  <a:schemeClr val="hlink"/>
                </a:solidFill>
                <a:latin typeface="Times New Roman" charset="0"/>
              </a:rPr>
              <a:t>R1.2</a:t>
            </a:r>
            <a:r>
              <a:rPr lang="en-US" sz="2000">
                <a:latin typeface="Times New Roman" charset="0"/>
              </a:rPr>
              <a:t>: Invoke fire-2 when  (x&lt;y)  AND (z * z </a:t>
            </a:r>
            <a:r>
              <a:rPr lang="en-US" sz="2000">
                <a:latin typeface="Times New Roman" charset="0"/>
                <a:sym typeface="Symbol" charset="0"/>
              </a:rPr>
              <a:t></a:t>
            </a:r>
            <a:r>
              <a:rPr lang="en-US" sz="2000">
                <a:latin typeface="Times New Roman" charset="0"/>
              </a:rPr>
              <a:t> y) OR (current=``South").</a:t>
            </a:r>
          </a:p>
        </p:txBody>
      </p:sp>
      <p:sp>
        <p:nvSpPr>
          <p:cNvPr id="1417225" name="Rectangle 9"/>
          <p:cNvSpPr>
            <a:spLocks noChangeArrowheads="1"/>
          </p:cNvSpPr>
          <p:nvPr/>
        </p:nvSpPr>
        <p:spPr bwMode="auto">
          <a:xfrm>
            <a:off x="722802" y="4166035"/>
            <a:ext cx="8519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2000" dirty="0">
                <a:solidFill>
                  <a:schemeClr val="hlink"/>
                </a:solidFill>
                <a:latin typeface="Times New Roman" charset="0"/>
              </a:rPr>
              <a:t>R1.3</a:t>
            </a:r>
            <a:r>
              <a:rPr lang="en-US" sz="2000" dirty="0">
                <a:latin typeface="Times New Roman" charset="0"/>
              </a:rPr>
              <a:t>: Invoke fire-3 when none of the two conditions above is  true.</a:t>
            </a:r>
          </a:p>
        </p:txBody>
      </p:sp>
      <p:sp>
        <p:nvSpPr>
          <p:cNvPr id="1417226" name="Rectangle 10"/>
          <p:cNvSpPr>
            <a:spLocks noChangeArrowheads="1"/>
          </p:cNvSpPr>
          <p:nvPr/>
        </p:nvSpPr>
        <p:spPr bwMode="auto">
          <a:xfrm>
            <a:off x="744449" y="5138951"/>
            <a:ext cx="799388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nSpc>
                <a:spcPts val="3600"/>
              </a:lnSpc>
            </a:pPr>
            <a:r>
              <a:rPr lang="en-US" sz="2000" dirty="0">
                <a:solidFill>
                  <a:schemeClr val="hlink"/>
                </a:solidFill>
                <a:latin typeface="Times New Roman" charset="0"/>
              </a:rPr>
              <a:t>R2</a:t>
            </a:r>
            <a:r>
              <a:rPr lang="en-US" sz="2000" dirty="0">
                <a:latin typeface="Times New Roman" charset="0"/>
              </a:rPr>
              <a:t>: The invocation described above must continue  until an input Boolean variable becomes  true.</a:t>
            </a:r>
          </a:p>
        </p:txBody>
      </p:sp>
      <p:sp>
        <p:nvSpPr>
          <p:cNvPr id="250888" name="Text Box 11"/>
          <p:cNvSpPr txBox="1">
            <a:spLocks noChangeArrowheads="1"/>
          </p:cNvSpPr>
          <p:nvPr/>
        </p:nvSpPr>
        <p:spPr bwMode="auto">
          <a:xfrm>
            <a:off x="272480" y="1268760"/>
            <a:ext cx="482229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t>Consider the following </a:t>
            </a:r>
            <a:r>
              <a:rPr lang="en-US" dirty="0">
                <a:latin typeface="Times New Roman"/>
                <a:cs typeface="Times New Roman"/>
              </a:rPr>
              <a:t>requirements</a:t>
            </a:r>
            <a:r>
              <a:rPr lang="en-US" dirty="0"/>
              <a:t>:</a:t>
            </a:r>
          </a:p>
        </p:txBody>
      </p:sp>
    </p:spTree>
    <p:extLst>
      <p:ext uri="{BB962C8B-B14F-4D97-AF65-F5344CB8AC3E}">
        <p14:creationId xmlns:p14="http://schemas.microsoft.com/office/powerpoint/2010/main" val="268378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7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7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72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7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p:bldP spid="1417224" grpId="0"/>
      <p:bldP spid="1417225" grpId="0"/>
      <p:bldP spid="1417226" grpId="0"/>
    </p:bld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grpSp>
        <p:nvGrpSpPr>
          <p:cNvPr id="252932" name="Group 12"/>
          <p:cNvGrpSpPr>
            <a:grpSpLocks/>
          </p:cNvGrpSpPr>
          <p:nvPr/>
        </p:nvGrpSpPr>
        <p:grpSpPr bwMode="auto">
          <a:xfrm>
            <a:off x="632520" y="1412776"/>
            <a:ext cx="6196409" cy="4197350"/>
            <a:chOff x="351" y="1321"/>
            <a:chExt cx="3976" cy="2911"/>
          </a:xfrm>
        </p:grpSpPr>
        <p:pic>
          <p:nvPicPr>
            <p:cNvPr id="2529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1321"/>
              <a:ext cx="179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5293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 y="2048"/>
              <a:ext cx="3976"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1400420903"/>
      </p:ext>
    </p:extLst>
  </p:cSld>
  <p:clrMapOvr>
    <a:masterClrMapping/>
  </p:clrMapOvr>
  <p:timing>
    <p:tnLst>
      <p:par>
        <p:cTn xmlns:p14="http://schemas.microsoft.com/office/powerpoint/2010/mai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pic>
        <p:nvPicPr>
          <p:cNvPr id="25498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52" y="1653009"/>
            <a:ext cx="8143213"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44164499"/>
      </p:ext>
    </p:extLst>
  </p:cSld>
  <p:clrMapOvr>
    <a:masterClrMapping/>
  </p:clrMapOvr>
  <p:timing>
    <p:tnLst>
      <p:par>
        <p:cTn xmlns:p14="http://schemas.microsoft.com/office/powerpoint/2010/mai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sp>
        <p:nvSpPr>
          <p:cNvPr id="257028" name="Text Box 4"/>
          <p:cNvSpPr txBox="1">
            <a:spLocks noChangeArrowheads="1"/>
          </p:cNvSpPr>
          <p:nvPr/>
        </p:nvSpPr>
        <p:spPr bwMode="auto">
          <a:xfrm>
            <a:off x="776536" y="1484784"/>
            <a:ext cx="831691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Verify that the following set T1 of four tests, executed in the given order, is adequate with respect to statement, block, and decision coverage criteria but not with respect to the condition coverage criterion.</a:t>
            </a:r>
          </a:p>
        </p:txBody>
      </p:sp>
      <p:pic>
        <p:nvPicPr>
          <p:cNvPr id="257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36" y="3573017"/>
            <a:ext cx="7455980" cy="190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2307197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p:txBody>
          <a:bodyPr/>
          <a:lstStyle/>
          <a:p>
            <a:pPr eaLnBrk="1" hangingPunct="1"/>
            <a:r>
              <a:rPr lang="en-US" sz="3600">
                <a:latin typeface="Arial" charset="0"/>
              </a:rPr>
              <a:t>Boiler shutdown conditions</a:t>
            </a:r>
            <a:endParaRPr lang="en-US">
              <a:latin typeface="Arial" charset="0"/>
            </a:endParaRPr>
          </a:p>
        </p:txBody>
      </p:sp>
      <p:sp>
        <p:nvSpPr>
          <p:cNvPr id="183299" name="Text Box 1027"/>
          <p:cNvSpPr txBox="1">
            <a:spLocks noChangeArrowheads="1"/>
          </p:cNvSpPr>
          <p:nvPr/>
        </p:nvSpPr>
        <p:spPr bwMode="auto">
          <a:xfrm>
            <a:off x="560512" y="1560155"/>
            <a:ext cx="88328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AutoNum type="arabicPeriod"/>
            </a:pPr>
            <a:r>
              <a:rPr lang="en-US" dirty="0">
                <a:latin typeface="Times New Roman"/>
                <a:cs typeface="Times New Roman"/>
              </a:rPr>
              <a:t>The water level in the boiler is below X lbs. (a)</a:t>
            </a:r>
          </a:p>
          <a:p>
            <a:pPr>
              <a:lnSpc>
                <a:spcPct val="140000"/>
              </a:lnSpc>
              <a:buFont typeface="Arial" charset="0"/>
              <a:buAutoNum type="arabicPeriod"/>
            </a:pPr>
            <a:r>
              <a:rPr lang="en-US" dirty="0">
                <a:latin typeface="Times New Roman"/>
                <a:cs typeface="Times New Roman"/>
              </a:rPr>
              <a:t>The water level in the boiler is above Y lbs. (b)</a:t>
            </a:r>
          </a:p>
          <a:p>
            <a:pPr>
              <a:buFont typeface="Arial" charset="0"/>
              <a:buAutoNum type="arabicPeriod"/>
            </a:pPr>
            <a:r>
              <a:rPr lang="en-US" dirty="0">
                <a:latin typeface="Times New Roman"/>
                <a:cs typeface="Times New Roman"/>
              </a:rPr>
              <a:t>A water pump has failed. (c)</a:t>
            </a:r>
          </a:p>
          <a:p>
            <a:pPr>
              <a:buFont typeface="Arial" charset="0"/>
              <a:buAutoNum type="arabicPeriod"/>
            </a:pPr>
            <a:r>
              <a:rPr lang="en-US" dirty="0">
                <a:latin typeface="Times New Roman"/>
                <a:cs typeface="Times New Roman"/>
              </a:rPr>
              <a:t>A pump monitor has failed. (d)</a:t>
            </a:r>
          </a:p>
          <a:p>
            <a:pPr>
              <a:buFont typeface="Arial" charset="0"/>
              <a:buAutoNum type="arabicPeriod"/>
            </a:pPr>
            <a:r>
              <a:rPr lang="en-US" dirty="0">
                <a:latin typeface="Times New Roman"/>
                <a:cs typeface="Times New Roman"/>
              </a:rPr>
              <a:t>Steam meter has failed. (e)</a:t>
            </a:r>
          </a:p>
        </p:txBody>
      </p:sp>
      <p:sp>
        <p:nvSpPr>
          <p:cNvPr id="183300" name="Text Box 1030"/>
          <p:cNvSpPr txBox="1">
            <a:spLocks noChangeArrowheads="1"/>
          </p:cNvSpPr>
          <p:nvPr/>
        </p:nvSpPr>
        <p:spPr bwMode="auto">
          <a:xfrm>
            <a:off x="488504" y="4584491"/>
            <a:ext cx="873654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boiler is to be shut down when </a:t>
            </a:r>
            <a:r>
              <a:rPr lang="en-US" dirty="0">
                <a:solidFill>
                  <a:schemeClr val="hlink"/>
                </a:solidFill>
                <a:latin typeface="Times New Roman"/>
                <a:cs typeface="Times New Roman"/>
              </a:rPr>
              <a:t>a</a:t>
            </a:r>
            <a:r>
              <a:rPr lang="en-US" dirty="0">
                <a:latin typeface="Times New Roman"/>
                <a:cs typeface="Times New Roman"/>
              </a:rPr>
              <a:t> or </a:t>
            </a:r>
            <a:r>
              <a:rPr lang="en-US" dirty="0">
                <a:solidFill>
                  <a:schemeClr val="hlink"/>
                </a:solidFill>
                <a:latin typeface="Times New Roman"/>
                <a:cs typeface="Times New Roman"/>
              </a:rPr>
              <a:t>b</a:t>
            </a:r>
            <a:r>
              <a:rPr lang="en-US" dirty="0">
                <a:latin typeface="Times New Roman"/>
                <a:cs typeface="Times New Roman"/>
              </a:rPr>
              <a:t> is true or the boiler is in </a:t>
            </a:r>
            <a:r>
              <a:rPr lang="en-US" dirty="0">
                <a:solidFill>
                  <a:schemeClr val="hlink"/>
                </a:solidFill>
                <a:latin typeface="Times New Roman"/>
                <a:cs typeface="Times New Roman"/>
              </a:rPr>
              <a:t>degraded mode</a:t>
            </a:r>
            <a:r>
              <a:rPr lang="en-US" dirty="0">
                <a:latin typeface="Times New Roman"/>
                <a:cs typeface="Times New Roman"/>
              </a:rPr>
              <a:t> and the </a:t>
            </a:r>
            <a:r>
              <a:rPr lang="en-US" dirty="0">
                <a:solidFill>
                  <a:schemeClr val="hlink"/>
                </a:solidFill>
                <a:latin typeface="Times New Roman"/>
                <a:cs typeface="Times New Roman"/>
              </a:rPr>
              <a:t>steam meter fails</a:t>
            </a:r>
            <a:r>
              <a:rPr lang="en-US" dirty="0">
                <a:latin typeface="Times New Roman"/>
                <a:cs typeface="Times New Roman"/>
              </a:rPr>
              <a:t>. We combine these five conditions to form a compound condition (predicate) for boiler shutdown. </a:t>
            </a:r>
          </a:p>
        </p:txBody>
      </p:sp>
      <p:grpSp>
        <p:nvGrpSpPr>
          <p:cNvPr id="183301" name="Group 1034"/>
          <p:cNvGrpSpPr>
            <a:grpSpLocks/>
          </p:cNvGrpSpPr>
          <p:nvPr/>
        </p:nvGrpSpPr>
        <p:grpSpPr bwMode="auto">
          <a:xfrm>
            <a:off x="5313040" y="2808180"/>
            <a:ext cx="3983038" cy="714375"/>
            <a:chOff x="3091" y="2001"/>
            <a:chExt cx="2316" cy="450"/>
          </a:xfrm>
        </p:grpSpPr>
        <p:sp>
          <p:nvSpPr>
            <p:cNvPr id="183302" name="Text Box 1031"/>
            <p:cNvSpPr txBox="1">
              <a:spLocks noChangeArrowheads="1"/>
            </p:cNvSpPr>
            <p:nvPr/>
          </p:nvSpPr>
          <p:spPr bwMode="auto">
            <a:xfrm>
              <a:off x="3277" y="2001"/>
              <a:ext cx="2130" cy="450"/>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Boiler in degraded mode when either is true.</a:t>
              </a:r>
            </a:p>
          </p:txBody>
        </p:sp>
        <p:sp>
          <p:nvSpPr>
            <p:cNvPr id="183303" name="AutoShape 1032"/>
            <p:cNvSpPr>
              <a:spLocks/>
            </p:cNvSpPr>
            <p:nvPr/>
          </p:nvSpPr>
          <p:spPr bwMode="auto">
            <a:xfrm>
              <a:off x="3091" y="2024"/>
              <a:ext cx="85" cy="405"/>
            </a:xfrm>
            <a:prstGeom prst="rightBrace">
              <a:avLst>
                <a:gd name="adj1" fmla="val 39706"/>
                <a:gd name="adj2" fmla="val 50000"/>
              </a:avLst>
            </a:prstGeom>
            <a:noFill/>
            <a:ln w="12700"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948718266"/>
      </p:ext>
    </p:extLst>
  </p:cSld>
  <p:clrMapOvr>
    <a:masterClrMapping/>
  </p:clrMapOvr>
  <p:timing>
    <p:tnLst>
      <p:par>
        <p:cTn xmlns:p14="http://schemas.microsoft.com/office/powerpoint/2010/mai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sp>
        <p:nvSpPr>
          <p:cNvPr id="259076" name="Text Box 3"/>
          <p:cNvSpPr txBox="1">
            <a:spLocks noChangeArrowheads="1"/>
          </p:cNvSpPr>
          <p:nvPr/>
        </p:nvSpPr>
        <p:spPr bwMode="auto">
          <a:xfrm>
            <a:off x="416496" y="1340768"/>
            <a:ext cx="894119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Verify that the following set </a:t>
            </a:r>
            <a:r>
              <a:rPr lang="en-US" dirty="0">
                <a:solidFill>
                  <a:srgbClr val="FF0000"/>
                </a:solidFill>
                <a:latin typeface="Times New Roman"/>
                <a:cs typeface="Times New Roman"/>
              </a:rPr>
              <a:t>T2</a:t>
            </a:r>
            <a:r>
              <a:rPr lang="en-US" dirty="0">
                <a:latin typeface="Times New Roman"/>
                <a:cs typeface="Times New Roman"/>
              </a:rPr>
              <a:t>, obtained by adding </a:t>
            </a:r>
            <a:r>
              <a:rPr lang="en-US" dirty="0">
                <a:solidFill>
                  <a:srgbClr val="FF0000"/>
                </a:solidFill>
                <a:latin typeface="Times New Roman"/>
                <a:cs typeface="Times New Roman"/>
              </a:rPr>
              <a:t>t5</a:t>
            </a:r>
            <a:r>
              <a:rPr lang="en-US" dirty="0">
                <a:latin typeface="Times New Roman"/>
                <a:cs typeface="Times New Roman"/>
              </a:rPr>
              <a:t> to</a:t>
            </a:r>
            <a:r>
              <a:rPr lang="en-US" dirty="0">
                <a:solidFill>
                  <a:srgbClr val="FF0000"/>
                </a:solidFill>
                <a:latin typeface="Times New Roman"/>
                <a:cs typeface="Times New Roman"/>
              </a:rPr>
              <a:t> T1</a:t>
            </a:r>
            <a:r>
              <a:rPr lang="en-US" dirty="0">
                <a:latin typeface="Times New Roman"/>
                <a:cs typeface="Times New Roman"/>
              </a:rPr>
              <a:t>, is adequate with respect to the condition coverage but not with respect to the multiple condition coverage criterion. </a:t>
            </a:r>
            <a:r>
              <a:rPr lang="en-US" dirty="0">
                <a:solidFill>
                  <a:schemeClr val="hlink"/>
                </a:solidFill>
                <a:latin typeface="Times New Roman"/>
                <a:cs typeface="Times New Roman"/>
              </a:rPr>
              <a:t>Note that sequencing of tests is important in this case!</a:t>
            </a:r>
          </a:p>
        </p:txBody>
      </p:sp>
      <p:pic>
        <p:nvPicPr>
          <p:cNvPr id="259077" name="Picture 7" descr="T1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945" y="3286668"/>
            <a:ext cx="5298679"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814584"/>
      </p:ext>
    </p:extLst>
  </p:cSld>
  <p:clrMapOvr>
    <a:masterClrMapping/>
  </p:clrMapOvr>
  <p:timing>
    <p:tnLst>
      <p:par>
        <p:cTn xmlns:p14="http://schemas.microsoft.com/office/powerpoint/2010/mai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sp>
        <p:nvSpPr>
          <p:cNvPr id="261124" name="Text Box 3"/>
          <p:cNvSpPr txBox="1">
            <a:spLocks noChangeArrowheads="1"/>
          </p:cNvSpPr>
          <p:nvPr/>
        </p:nvSpPr>
        <p:spPr bwMode="auto">
          <a:xfrm>
            <a:off x="344488" y="1381817"/>
            <a:ext cx="894119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Verify that the following set </a:t>
            </a:r>
            <a:r>
              <a:rPr lang="en-US" dirty="0">
                <a:solidFill>
                  <a:srgbClr val="FF0000"/>
                </a:solidFill>
                <a:latin typeface="Times New Roman"/>
                <a:cs typeface="Times New Roman"/>
              </a:rPr>
              <a:t>T3</a:t>
            </a:r>
            <a:r>
              <a:rPr lang="en-US" dirty="0">
                <a:latin typeface="Times New Roman"/>
                <a:cs typeface="Times New Roman"/>
              </a:rPr>
              <a:t>, obtained by adding t6, t7, t8, and t9 to </a:t>
            </a:r>
            <a:r>
              <a:rPr lang="en-US" dirty="0">
                <a:solidFill>
                  <a:srgbClr val="FF0000"/>
                </a:solidFill>
                <a:latin typeface="Times New Roman"/>
                <a:cs typeface="Times New Roman"/>
              </a:rPr>
              <a:t>T2</a:t>
            </a:r>
            <a:r>
              <a:rPr lang="en-US" dirty="0">
                <a:latin typeface="Times New Roman"/>
                <a:cs typeface="Times New Roman"/>
              </a:rPr>
              <a:t> is adequate with respect to MC/DC coverage criterion. </a:t>
            </a:r>
            <a:r>
              <a:rPr lang="en-US" dirty="0">
                <a:solidFill>
                  <a:schemeClr val="hlink"/>
                </a:solidFill>
                <a:latin typeface="Times New Roman"/>
                <a:cs typeface="Times New Roman"/>
              </a:rPr>
              <a:t>Note again that sequencing of tests is important in this case (especially for t1 and t7)!</a:t>
            </a:r>
          </a:p>
        </p:txBody>
      </p:sp>
      <p:pic>
        <p:nvPicPr>
          <p:cNvPr id="261125" name="Picture 6" descr="T3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3140968"/>
            <a:ext cx="51886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364231"/>
      </p:ext>
    </p:extLst>
  </p:cSld>
  <p:clrMapOvr>
    <a:masterClrMapping/>
  </p:clrMapOvr>
  <p:timing>
    <p:tnLst>
      <p:par>
        <p:cTn xmlns:p14="http://schemas.microsoft.com/office/powerpoint/2010/mai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62099" y="2854586"/>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7.2.12 Error detection and MC/DC adequacy</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ChangeArrowheads="1"/>
          </p:cNvSpPr>
          <p:nvPr>
            <p:ph type="title"/>
          </p:nvPr>
        </p:nvSpPr>
        <p:spPr/>
        <p:txBody>
          <a:bodyPr/>
          <a:lstStyle/>
          <a:p>
            <a:pPr eaLnBrk="1" hangingPunct="1">
              <a:lnSpc>
                <a:spcPts val="3600"/>
              </a:lnSpc>
            </a:pPr>
            <a:r>
              <a:rPr lang="en-US" sz="2800" dirty="0">
                <a:latin typeface="Arial" charset="0"/>
              </a:rPr>
              <a:t>MC/DC adequacy and error detection</a:t>
            </a:r>
            <a:endParaRPr lang="en-US" sz="4800" dirty="0">
              <a:latin typeface="Arial" charset="0"/>
            </a:endParaRPr>
          </a:p>
        </p:txBody>
      </p:sp>
      <p:sp>
        <p:nvSpPr>
          <p:cNvPr id="263172" name="Text Box 3"/>
          <p:cNvSpPr txBox="1">
            <a:spLocks noChangeArrowheads="1"/>
          </p:cNvSpPr>
          <p:nvPr/>
        </p:nvSpPr>
        <p:spPr bwMode="auto">
          <a:xfrm>
            <a:off x="293340" y="1303933"/>
            <a:ext cx="758428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We consider the following three types of errors.</a:t>
            </a:r>
            <a:endParaRPr lang="en-US" dirty="0">
              <a:solidFill>
                <a:schemeClr val="hlink"/>
              </a:solidFill>
              <a:latin typeface="Times New Roman"/>
              <a:cs typeface="Times New Roman"/>
            </a:endParaRPr>
          </a:p>
        </p:txBody>
      </p:sp>
      <p:sp>
        <p:nvSpPr>
          <p:cNvPr id="1429509" name="Text Box 5"/>
          <p:cNvSpPr txBox="1">
            <a:spLocks noChangeArrowheads="1"/>
          </p:cNvSpPr>
          <p:nvPr/>
        </p:nvSpPr>
        <p:spPr bwMode="auto">
          <a:xfrm>
            <a:off x="386208" y="3363640"/>
            <a:ext cx="9252479"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a:cs typeface="Times New Roman"/>
              </a:rPr>
              <a:t>Incorrect Boolean operator</a:t>
            </a:r>
            <a:r>
              <a:rPr lang="en-US">
                <a:latin typeface="Times New Roman"/>
                <a:cs typeface="Times New Roman"/>
              </a:rPr>
              <a:t>: One or more Boolean operators is incorrect. For example, the correct condition is  (x&lt;y AND done) which has been coded as  (x&lt;y OR done).</a:t>
            </a:r>
          </a:p>
        </p:txBody>
      </p:sp>
      <p:sp>
        <p:nvSpPr>
          <p:cNvPr id="1429510" name="Text Box 6"/>
          <p:cNvSpPr txBox="1">
            <a:spLocks noChangeArrowheads="1"/>
          </p:cNvSpPr>
          <p:nvPr/>
        </p:nvSpPr>
        <p:spPr bwMode="auto">
          <a:xfrm>
            <a:off x="386208" y="1937346"/>
            <a:ext cx="925247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a:cs typeface="Times New Roman"/>
              </a:rPr>
              <a:t>Missing condition</a:t>
            </a:r>
            <a:r>
              <a:rPr lang="en-US">
                <a:latin typeface="Times New Roman"/>
                <a:cs typeface="Times New Roman"/>
              </a:rPr>
              <a:t>:  One or more simple conditions is missing from a compound condition. For example, the correct condition should be (x&lt;y AND done) but the condition coded is (done).</a:t>
            </a:r>
          </a:p>
        </p:txBody>
      </p:sp>
      <p:sp>
        <p:nvSpPr>
          <p:cNvPr id="1429511" name="Text Box 7"/>
          <p:cNvSpPr txBox="1">
            <a:spLocks noChangeArrowheads="1"/>
          </p:cNvSpPr>
          <p:nvPr/>
        </p:nvSpPr>
        <p:spPr bwMode="auto">
          <a:xfrm>
            <a:off x="386208" y="4328269"/>
            <a:ext cx="925247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a:cs typeface="Times New Roman"/>
              </a:rPr>
              <a:t>Mixed</a:t>
            </a:r>
            <a:r>
              <a:rPr lang="en-US" dirty="0">
                <a:latin typeface="Times New Roman"/>
                <a:cs typeface="Times New Roman"/>
              </a:rPr>
              <a:t>: One or more simple conditions is missing and one or more Boolean operators is incorrect. For example, the correct condition should be (x&lt;y AND z*x </a:t>
            </a:r>
            <a:r>
              <a:rPr lang="en-US" dirty="0">
                <a:latin typeface="Times New Roman"/>
                <a:cs typeface="Times New Roman"/>
                <a:sym typeface="Symbol" charset="0"/>
              </a:rPr>
              <a:t></a:t>
            </a:r>
            <a:r>
              <a:rPr lang="en-US" dirty="0">
                <a:latin typeface="Times New Roman"/>
                <a:cs typeface="Times New Roman"/>
              </a:rPr>
              <a:t> y AND d=``South") has been coded as (x&lt;y OR z*x </a:t>
            </a:r>
            <a:r>
              <a:rPr lang="en-US" dirty="0">
                <a:latin typeface="Times New Roman"/>
                <a:cs typeface="Times New Roman"/>
                <a:sym typeface="Symbol" charset="0"/>
              </a:rPr>
              <a:t></a:t>
            </a:r>
            <a:r>
              <a:rPr lang="en-US" dirty="0">
                <a:latin typeface="Times New Roman"/>
                <a:cs typeface="Times New Roman"/>
              </a:rPr>
              <a:t>  y).</a:t>
            </a:r>
          </a:p>
        </p:txBody>
      </p:sp>
    </p:spTree>
    <p:extLst>
      <p:ext uri="{BB962C8B-B14F-4D97-AF65-F5344CB8AC3E}">
        <p14:creationId xmlns:p14="http://schemas.microsoft.com/office/powerpoint/2010/main" val="345700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95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9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9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09" grpId="0"/>
      <p:bldP spid="1429510" grpId="0"/>
      <p:bldP spid="1429511" grpId="0"/>
    </p:bld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2"/>
          <p:cNvSpPr>
            <a:spLocks noGrp="1" noChangeArrowheads="1"/>
          </p:cNvSpPr>
          <p:nvPr>
            <p:ph type="title"/>
          </p:nvPr>
        </p:nvSpPr>
        <p:spPr/>
        <p:txBody>
          <a:bodyPr/>
          <a:lstStyle/>
          <a:p>
            <a:pPr eaLnBrk="1" hangingPunct="1"/>
            <a:r>
              <a:rPr lang="en-US" sz="2800" dirty="0" smtClean="0">
                <a:latin typeface="Arial" charset="0"/>
              </a:rPr>
              <a:t>Example</a:t>
            </a:r>
            <a:endParaRPr lang="en-US" sz="4800" dirty="0">
              <a:latin typeface="Arial" charset="0"/>
            </a:endParaRPr>
          </a:p>
        </p:txBody>
      </p:sp>
      <p:sp>
        <p:nvSpPr>
          <p:cNvPr id="265220" name="Text Box 5"/>
          <p:cNvSpPr txBox="1">
            <a:spLocks noChangeArrowheads="1"/>
          </p:cNvSpPr>
          <p:nvPr/>
        </p:nvSpPr>
        <p:spPr bwMode="auto">
          <a:xfrm>
            <a:off x="272480" y="1388545"/>
            <a:ext cx="925247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Suppose that condition C=C</a:t>
            </a:r>
            <a:r>
              <a:rPr lang="en-US" baseline="-25000" dirty="0">
                <a:latin typeface="Times New Roman" charset="0"/>
              </a:rPr>
              <a:t>1</a:t>
            </a:r>
            <a:r>
              <a:rPr lang="en-US" dirty="0">
                <a:latin typeface="Times New Roman" charset="0"/>
              </a:rPr>
              <a:t> AND C</a:t>
            </a:r>
            <a:r>
              <a:rPr lang="en-US" baseline="-25000" dirty="0">
                <a:latin typeface="Times New Roman" charset="0"/>
              </a:rPr>
              <a:t>2</a:t>
            </a:r>
            <a:r>
              <a:rPr lang="en-US" dirty="0">
                <a:latin typeface="Times New Roman" charset="0"/>
              </a:rPr>
              <a:t> AND C</a:t>
            </a:r>
            <a:r>
              <a:rPr lang="en-US" baseline="-25000" dirty="0">
                <a:latin typeface="Times New Roman" charset="0"/>
              </a:rPr>
              <a:t>3</a:t>
            </a:r>
            <a:r>
              <a:rPr lang="en-US" dirty="0">
                <a:latin typeface="Times New Roman" charset="0"/>
              </a:rPr>
              <a:t> has been coded as C'=C</a:t>
            </a:r>
            <a:r>
              <a:rPr lang="en-US" baseline="-25000" dirty="0">
                <a:latin typeface="Times New Roman" charset="0"/>
              </a:rPr>
              <a:t>1</a:t>
            </a:r>
            <a:r>
              <a:rPr lang="en-US" dirty="0">
                <a:latin typeface="Times New Roman" charset="0"/>
              </a:rPr>
              <a:t> AND C</a:t>
            </a:r>
            <a:r>
              <a:rPr lang="en-US" baseline="-25000" dirty="0">
                <a:latin typeface="Times New Roman" charset="0"/>
              </a:rPr>
              <a:t>2</a:t>
            </a:r>
            <a:r>
              <a:rPr lang="en-US" dirty="0">
                <a:latin typeface="Times New Roman" charset="0"/>
              </a:rPr>
              <a:t>. Four tests that form an MC/DC adequate set are in the following table. Verify that the following set of four tests is MC/DC adequate but does not reveal the error.</a:t>
            </a:r>
          </a:p>
        </p:txBody>
      </p:sp>
      <p:pic>
        <p:nvPicPr>
          <p:cNvPr id="1431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867" y="3547520"/>
            <a:ext cx="6246283"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2011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1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ChangeArrowheads="1"/>
          </p:cNvSpPr>
          <p:nvPr>
            <p:ph type="title"/>
          </p:nvPr>
        </p:nvSpPr>
        <p:spPr/>
        <p:txBody>
          <a:bodyPr/>
          <a:lstStyle/>
          <a:p>
            <a:pPr eaLnBrk="1" hangingPunct="1"/>
            <a:r>
              <a:rPr lang="en-US" sz="2800" dirty="0">
                <a:latin typeface="Arial" charset="0"/>
              </a:rPr>
              <a:t>MC/DC and condition coverage</a:t>
            </a:r>
            <a:endParaRPr lang="en-US" sz="4800" dirty="0">
              <a:latin typeface="Arial" charset="0"/>
            </a:endParaRPr>
          </a:p>
        </p:txBody>
      </p:sp>
      <p:sp>
        <p:nvSpPr>
          <p:cNvPr id="267268" name="Text Box 3"/>
          <p:cNvSpPr txBox="1">
            <a:spLocks noChangeArrowheads="1"/>
          </p:cNvSpPr>
          <p:nvPr/>
        </p:nvSpPr>
        <p:spPr bwMode="auto">
          <a:xfrm>
            <a:off x="200472" y="1631821"/>
            <a:ext cx="925247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Several examples in the book show that satisfying the MC/DC adequacy criteria does not necessarily imply that errors made while  coding conditions will be revealed. </a:t>
            </a:r>
            <a:r>
              <a:rPr lang="en-US" i="1" dirty="0">
                <a:solidFill>
                  <a:schemeClr val="hlink"/>
                </a:solidFill>
                <a:latin typeface="Times New Roman" charset="0"/>
              </a:rPr>
              <a:t>However, the examples do favor MC/DC over condition coverage. </a:t>
            </a:r>
          </a:p>
        </p:txBody>
      </p:sp>
      <p:sp>
        <p:nvSpPr>
          <p:cNvPr id="1433605" name="Text Box 5"/>
          <p:cNvSpPr txBox="1">
            <a:spLocks noChangeArrowheads="1"/>
          </p:cNvSpPr>
          <p:nvPr/>
        </p:nvSpPr>
        <p:spPr bwMode="auto">
          <a:xfrm>
            <a:off x="200473" y="3578095"/>
            <a:ext cx="91131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The examples also show that an MC/DC adequate test will </a:t>
            </a:r>
            <a:r>
              <a:rPr lang="en-US" i="1">
                <a:solidFill>
                  <a:schemeClr val="hlink"/>
                </a:solidFill>
                <a:latin typeface="Times New Roman" charset="0"/>
              </a:rPr>
              <a:t>likely</a:t>
            </a:r>
            <a:r>
              <a:rPr lang="en-US">
                <a:latin typeface="Times New Roman" charset="0"/>
              </a:rPr>
              <a:t> reveal more errors than a decision or condition-coverage adequate test. (Note the emphasis on </a:t>
            </a:r>
            <a:r>
              <a:rPr lang="ja-JP" altLang="en-US">
                <a:latin typeface="Times New Roman" charset="0"/>
              </a:rPr>
              <a:t>“</a:t>
            </a:r>
            <a:r>
              <a:rPr lang="en-US">
                <a:latin typeface="Times New Roman" charset="0"/>
              </a:rPr>
              <a:t>likely.</a:t>
            </a:r>
            <a:r>
              <a:rPr lang="ja-JP" altLang="en-US">
                <a:latin typeface="Times New Roman" charset="0"/>
              </a:rPr>
              <a:t>”</a:t>
            </a:r>
            <a:r>
              <a:rPr lang="en-US">
                <a:latin typeface="Times New Roman" charset="0"/>
              </a:rPr>
              <a:t>) </a:t>
            </a:r>
          </a:p>
        </p:txBody>
      </p:sp>
    </p:spTree>
    <p:extLst>
      <p:ext uri="{BB962C8B-B14F-4D97-AF65-F5344CB8AC3E}">
        <p14:creationId xmlns:p14="http://schemas.microsoft.com/office/powerpoint/2010/main" val="2498440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05" grpId="0"/>
    </p:bld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2"/>
          <p:cNvSpPr>
            <a:spLocks noGrp="1" noChangeArrowheads="1"/>
          </p:cNvSpPr>
          <p:nvPr>
            <p:ph type="title"/>
          </p:nvPr>
        </p:nvSpPr>
        <p:spPr/>
        <p:txBody>
          <a:bodyPr/>
          <a:lstStyle/>
          <a:p>
            <a:pPr eaLnBrk="1" hangingPunct="1"/>
            <a:r>
              <a:rPr lang="en-US" sz="2800" dirty="0">
                <a:latin typeface="Arial" charset="0"/>
              </a:rPr>
              <a:t>MC/DC and short circuit evaluation</a:t>
            </a:r>
            <a:endParaRPr lang="en-US" sz="4800" dirty="0">
              <a:latin typeface="Arial" charset="0"/>
            </a:endParaRPr>
          </a:p>
        </p:txBody>
      </p:sp>
      <p:sp>
        <p:nvSpPr>
          <p:cNvPr id="269316" name="Text Box 3"/>
          <p:cNvSpPr txBox="1">
            <a:spLocks noChangeArrowheads="1"/>
          </p:cNvSpPr>
          <p:nvPr/>
        </p:nvSpPr>
        <p:spPr bwMode="auto">
          <a:xfrm>
            <a:off x="272480" y="1988840"/>
            <a:ext cx="925247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C=C1 AND C2.</a:t>
            </a:r>
            <a:r>
              <a:rPr lang="en-US" i="1" dirty="0">
                <a:solidFill>
                  <a:schemeClr val="hlink"/>
                </a:solidFill>
                <a:latin typeface="Times New Roman" charset="0"/>
              </a:rPr>
              <a:t> </a:t>
            </a:r>
          </a:p>
        </p:txBody>
      </p:sp>
      <p:sp>
        <p:nvSpPr>
          <p:cNvPr id="269317" name="Text Box 4"/>
          <p:cNvSpPr txBox="1">
            <a:spLocks noChangeArrowheads="1"/>
          </p:cNvSpPr>
          <p:nvPr/>
        </p:nvSpPr>
        <p:spPr bwMode="auto">
          <a:xfrm>
            <a:off x="272481" y="2951269"/>
            <a:ext cx="91131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The outcome of the above condition does not depend on C2 when C1 is false. When using  short-circuit evaluation,  condition C2 is not evaluated if C1 evaluates to false. </a:t>
            </a:r>
          </a:p>
        </p:txBody>
      </p:sp>
      <p:sp>
        <p:nvSpPr>
          <p:cNvPr id="1435653" name="Text Box 5"/>
          <p:cNvSpPr txBox="1">
            <a:spLocks noChangeArrowheads="1"/>
          </p:cNvSpPr>
          <p:nvPr/>
        </p:nvSpPr>
        <p:spPr bwMode="auto">
          <a:xfrm>
            <a:off x="272480" y="4365104"/>
            <a:ext cx="874686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smtClean="0">
                <a:latin typeface="Times New Roman" charset="0"/>
              </a:rPr>
              <a:t>Thus, the </a:t>
            </a:r>
            <a:r>
              <a:rPr lang="en-US" dirty="0">
                <a:latin typeface="Times New Roman" charset="0"/>
              </a:rPr>
              <a:t>combination C1=false and C2=true, or the combination C1=false and C2=false may be infeasible if the programming language allows, or requires as in C, </a:t>
            </a:r>
            <a:r>
              <a:rPr lang="en-US" dirty="0">
                <a:solidFill>
                  <a:schemeClr val="hlink"/>
                </a:solidFill>
                <a:latin typeface="Times New Roman" charset="0"/>
              </a:rPr>
              <a:t>short circuit</a:t>
            </a:r>
            <a:r>
              <a:rPr lang="en-US" dirty="0">
                <a:latin typeface="Times New Roman" charset="0"/>
              </a:rPr>
              <a:t> evaluation.</a:t>
            </a:r>
            <a:endParaRPr lang="en-US" dirty="0"/>
          </a:p>
        </p:txBody>
      </p:sp>
    </p:spTree>
    <p:extLst>
      <p:ext uri="{BB962C8B-B14F-4D97-AF65-F5344CB8AC3E}">
        <p14:creationId xmlns:p14="http://schemas.microsoft.com/office/powerpoint/2010/main" val="2731394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3" grpId="0"/>
    </p:bld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2"/>
          <p:cNvSpPr>
            <a:spLocks noGrp="1" noChangeArrowheads="1"/>
          </p:cNvSpPr>
          <p:nvPr>
            <p:ph type="title"/>
          </p:nvPr>
        </p:nvSpPr>
        <p:spPr/>
        <p:txBody>
          <a:bodyPr/>
          <a:lstStyle/>
          <a:p>
            <a:pPr eaLnBrk="1" hangingPunct="1"/>
            <a:r>
              <a:rPr lang="en-US" sz="2800" dirty="0">
                <a:latin typeface="Arial" charset="0"/>
              </a:rPr>
              <a:t>MC/DC and decision dependence</a:t>
            </a:r>
            <a:endParaRPr lang="en-US" sz="4800" dirty="0">
              <a:latin typeface="Arial" charset="0"/>
            </a:endParaRPr>
          </a:p>
        </p:txBody>
      </p:sp>
      <p:sp>
        <p:nvSpPr>
          <p:cNvPr id="271364" name="Text Box 4"/>
          <p:cNvSpPr txBox="1">
            <a:spLocks noChangeArrowheads="1"/>
          </p:cNvSpPr>
          <p:nvPr/>
        </p:nvSpPr>
        <p:spPr bwMode="auto">
          <a:xfrm>
            <a:off x="272480" y="1628800"/>
            <a:ext cx="91131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Dependence of one decision on another might also lead to an infeasible combination. Consider, for example, the following sequence of statements.</a:t>
            </a:r>
          </a:p>
        </p:txBody>
      </p:sp>
      <p:grpSp>
        <p:nvGrpSpPr>
          <p:cNvPr id="2" name="Group 12"/>
          <p:cNvGrpSpPr>
            <a:grpSpLocks/>
          </p:cNvGrpSpPr>
          <p:nvPr/>
        </p:nvGrpSpPr>
        <p:grpSpPr bwMode="auto">
          <a:xfrm>
            <a:off x="704528" y="3212976"/>
            <a:ext cx="7986713" cy="2897187"/>
            <a:chOff x="401" y="2171"/>
            <a:chExt cx="4644" cy="1825"/>
          </a:xfrm>
        </p:grpSpPr>
        <p:grpSp>
          <p:nvGrpSpPr>
            <p:cNvPr id="271366" name="Group 8"/>
            <p:cNvGrpSpPr>
              <a:grpSpLocks/>
            </p:cNvGrpSpPr>
            <p:nvPr/>
          </p:nvGrpSpPr>
          <p:grpSpPr bwMode="auto">
            <a:xfrm>
              <a:off x="401" y="2171"/>
              <a:ext cx="2632" cy="1825"/>
              <a:chOff x="401" y="2171"/>
              <a:chExt cx="2632" cy="1825"/>
            </a:xfrm>
          </p:grpSpPr>
          <p:pic>
            <p:nvPicPr>
              <p:cNvPr id="2713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 y="2436"/>
                <a:ext cx="2632"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713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 y="2171"/>
                <a:ext cx="161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271367" name="Group 11"/>
            <p:cNvGrpSpPr>
              <a:grpSpLocks/>
            </p:cNvGrpSpPr>
            <p:nvPr/>
          </p:nvGrpSpPr>
          <p:grpSpPr bwMode="auto">
            <a:xfrm>
              <a:off x="3117" y="3225"/>
              <a:ext cx="1928" cy="252"/>
              <a:chOff x="3117" y="3225"/>
              <a:chExt cx="1928" cy="252"/>
            </a:xfrm>
          </p:grpSpPr>
          <p:sp>
            <p:nvSpPr>
              <p:cNvPr id="271368" name="Text Box 9"/>
              <p:cNvSpPr txBox="1">
                <a:spLocks noChangeArrowheads="1"/>
              </p:cNvSpPr>
              <p:nvPr/>
            </p:nvSpPr>
            <p:spPr bwMode="auto">
              <a:xfrm>
                <a:off x="3454" y="3225"/>
                <a:ext cx="15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latin typeface="Times New Roman"/>
                    <a:cs typeface="Times New Roman"/>
                  </a:rPr>
                  <a:t>Infeasible condition A&lt;5</a:t>
                </a:r>
              </a:p>
            </p:txBody>
          </p:sp>
          <p:sp>
            <p:nvSpPr>
              <p:cNvPr id="271369" name="Line 10"/>
              <p:cNvSpPr>
                <a:spLocks noChangeShapeType="1"/>
              </p:cNvSpPr>
              <p:nvPr/>
            </p:nvSpPr>
            <p:spPr bwMode="auto">
              <a:xfrm flipH="1">
                <a:off x="3117" y="3350"/>
                <a:ext cx="33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grpSp>
    </p:spTree>
    <p:extLst>
      <p:ext uri="{BB962C8B-B14F-4D97-AF65-F5344CB8AC3E}">
        <p14:creationId xmlns:p14="http://schemas.microsoft.com/office/powerpoint/2010/main" val="189864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2"/>
          <p:cNvSpPr>
            <a:spLocks noGrp="1" noChangeArrowheads="1"/>
          </p:cNvSpPr>
          <p:nvPr>
            <p:ph type="title"/>
          </p:nvPr>
        </p:nvSpPr>
        <p:spPr/>
        <p:txBody>
          <a:bodyPr/>
          <a:lstStyle/>
          <a:p>
            <a:pPr eaLnBrk="1" hangingPunct="1"/>
            <a:r>
              <a:rPr lang="en-US" sz="2800" dirty="0">
                <a:latin typeface="Arial" charset="0"/>
              </a:rPr>
              <a:t>Infeasibility and reachability</a:t>
            </a:r>
            <a:endParaRPr lang="en-US" sz="4800" dirty="0">
              <a:latin typeface="Arial" charset="0"/>
            </a:endParaRPr>
          </a:p>
        </p:txBody>
      </p:sp>
      <p:sp>
        <p:nvSpPr>
          <p:cNvPr id="273412" name="Text Box 3"/>
          <p:cNvSpPr txBox="1">
            <a:spLocks noChangeArrowheads="1"/>
          </p:cNvSpPr>
          <p:nvPr/>
        </p:nvSpPr>
        <p:spPr bwMode="auto">
          <a:xfrm>
            <a:off x="4328716" y="3894563"/>
            <a:ext cx="509574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this case the second decision is not reachable due an error at line 3. It may, however, be feasible. </a:t>
            </a:r>
          </a:p>
        </p:txBody>
      </p:sp>
      <p:pic>
        <p:nvPicPr>
          <p:cNvPr id="2734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84" y="3443714"/>
            <a:ext cx="288581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73414" name="Text Box 11"/>
          <p:cNvSpPr txBox="1">
            <a:spLocks noChangeArrowheads="1"/>
          </p:cNvSpPr>
          <p:nvPr/>
        </p:nvSpPr>
        <p:spPr bwMode="auto">
          <a:xfrm>
            <a:off x="416496" y="1266258"/>
            <a:ext cx="911317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Note that </a:t>
            </a:r>
            <a:r>
              <a:rPr lang="en-US" dirty="0">
                <a:solidFill>
                  <a:schemeClr val="hlink"/>
                </a:solidFill>
                <a:latin typeface="Times New Roman" charset="0"/>
              </a:rPr>
              <a:t>infeasibility</a:t>
            </a:r>
            <a:r>
              <a:rPr lang="en-US" dirty="0">
                <a:latin typeface="Times New Roman" charset="0"/>
              </a:rPr>
              <a:t> is different from </a:t>
            </a:r>
            <a:r>
              <a:rPr lang="en-US" dirty="0">
                <a:solidFill>
                  <a:schemeClr val="hlink"/>
                </a:solidFill>
                <a:latin typeface="Times New Roman" charset="0"/>
              </a:rPr>
              <a:t>reachability</a:t>
            </a:r>
            <a:r>
              <a:rPr lang="en-US" dirty="0">
                <a:latin typeface="Times New Roman" charset="0"/>
              </a:rPr>
              <a:t>. A decision might be reachable but not feasible and vice versa. In the sequence above, both decisions are reachable but the second decision is not feasible. Consider the following sequence.</a:t>
            </a:r>
          </a:p>
        </p:txBody>
      </p:sp>
    </p:spTree>
    <p:extLst>
      <p:ext uri="{BB962C8B-B14F-4D97-AF65-F5344CB8AC3E}">
        <p14:creationId xmlns:p14="http://schemas.microsoft.com/office/powerpoint/2010/main" val="1233348232"/>
      </p:ext>
    </p:extLst>
  </p:cSld>
  <p:clrMapOvr>
    <a:masterClrMapping/>
  </p:clrMapOvr>
  <p:timing>
    <p:tnLst>
      <p:par>
        <p:cTn xmlns:p14="http://schemas.microsoft.com/office/powerpoint/2010/mai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87842" y="2657234"/>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7.2.15 Tracing test cases to requirements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p:txBody>
          <a:bodyPr/>
          <a:lstStyle/>
          <a:p>
            <a:pPr eaLnBrk="1" hangingPunct="1"/>
            <a:r>
              <a:rPr lang="en-US" sz="3600">
                <a:latin typeface="Arial" charset="0"/>
              </a:rPr>
              <a:t>Boiler shutdown conditions</a:t>
            </a:r>
            <a:endParaRPr lang="en-US">
              <a:latin typeface="Arial" charset="0"/>
            </a:endParaRPr>
          </a:p>
        </p:txBody>
      </p:sp>
      <p:sp>
        <p:nvSpPr>
          <p:cNvPr id="777220" name="Text Box 1028"/>
          <p:cNvSpPr txBox="1">
            <a:spLocks noChangeArrowheads="1"/>
          </p:cNvSpPr>
          <p:nvPr/>
        </p:nvSpPr>
        <p:spPr bwMode="auto">
          <a:xfrm>
            <a:off x="344488" y="1412776"/>
            <a:ext cx="8832850"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Denoting the five conditions above as </a:t>
            </a:r>
            <a:r>
              <a:rPr lang="en-US" dirty="0">
                <a:solidFill>
                  <a:schemeClr val="hlink"/>
                </a:solidFill>
                <a:latin typeface="Times New Roman"/>
                <a:cs typeface="Times New Roman"/>
              </a:rPr>
              <a:t>a</a:t>
            </a:r>
            <a:r>
              <a:rPr lang="en-US" dirty="0">
                <a:latin typeface="Times New Roman"/>
                <a:cs typeface="Times New Roman"/>
              </a:rPr>
              <a:t> through </a:t>
            </a:r>
            <a:r>
              <a:rPr lang="en-US" dirty="0">
                <a:solidFill>
                  <a:schemeClr val="hlink"/>
                </a:solidFill>
                <a:latin typeface="Times New Roman"/>
                <a:cs typeface="Times New Roman"/>
              </a:rPr>
              <a:t>e</a:t>
            </a:r>
            <a:r>
              <a:rPr lang="en-US" dirty="0">
                <a:latin typeface="Times New Roman"/>
                <a:cs typeface="Times New Roman"/>
              </a:rPr>
              <a:t>, we obtain the following Boolean expression </a:t>
            </a:r>
            <a:r>
              <a:rPr lang="en-US" dirty="0">
                <a:solidFill>
                  <a:schemeClr val="hlink"/>
                </a:solidFill>
                <a:latin typeface="Times New Roman"/>
                <a:cs typeface="Times New Roman"/>
              </a:rPr>
              <a:t>E</a:t>
            </a:r>
            <a:r>
              <a:rPr lang="en-US" dirty="0">
                <a:latin typeface="Times New Roman"/>
                <a:cs typeface="Times New Roman"/>
              </a:rPr>
              <a:t>  that when true must force a boiler shutdown:</a:t>
            </a:r>
          </a:p>
          <a:p>
            <a:pPr>
              <a:lnSpc>
                <a:spcPts val="3600"/>
              </a:lnSpc>
            </a:pPr>
            <a:r>
              <a:rPr lang="en-US" dirty="0">
                <a:latin typeface="Times New Roman"/>
                <a:cs typeface="Times New Roman"/>
              </a:rPr>
              <a:t>		E=</a:t>
            </a:r>
            <a:r>
              <a:rPr lang="en-US" dirty="0" err="1">
                <a:latin typeface="Times New Roman"/>
                <a:cs typeface="Times New Roman"/>
              </a:rPr>
              <a:t>a+b</a:t>
            </a:r>
            <a:r>
              <a:rPr lang="en-US" dirty="0">
                <a:latin typeface="Times New Roman"/>
                <a:cs typeface="Times New Roman"/>
              </a:rPr>
              <a:t>+(</a:t>
            </a:r>
            <a:r>
              <a:rPr lang="en-US" dirty="0" err="1">
                <a:latin typeface="Times New Roman"/>
                <a:cs typeface="Times New Roman"/>
              </a:rPr>
              <a:t>c+d</a:t>
            </a:r>
            <a:r>
              <a:rPr lang="en-US" dirty="0">
                <a:latin typeface="Times New Roman"/>
                <a:cs typeface="Times New Roman"/>
              </a:rPr>
              <a:t>)</a:t>
            </a:r>
            <a:r>
              <a:rPr lang="en-US" dirty="0" smtClean="0">
                <a:latin typeface="Times New Roman"/>
                <a:cs typeface="Times New Roman"/>
              </a:rPr>
              <a:t>e</a:t>
            </a:r>
            <a:endParaRPr lang="en-US" dirty="0">
              <a:latin typeface="Times New Roman"/>
              <a:cs typeface="Times New Roman"/>
            </a:endParaRPr>
          </a:p>
          <a:p>
            <a:pPr>
              <a:lnSpc>
                <a:spcPts val="3600"/>
              </a:lnSpc>
            </a:pPr>
            <a:r>
              <a:rPr lang="en-US" dirty="0">
                <a:latin typeface="Times New Roman"/>
                <a:cs typeface="Times New Roman"/>
              </a:rPr>
              <a:t>where the + sign indicates </a:t>
            </a:r>
            <a:r>
              <a:rPr lang="ja-JP" altLang="en-US" dirty="0">
                <a:latin typeface="Times New Roman"/>
                <a:cs typeface="Times New Roman"/>
              </a:rPr>
              <a:t>“</a:t>
            </a:r>
            <a:r>
              <a:rPr lang="en-US" altLang="ja-JP" dirty="0">
                <a:latin typeface="Times New Roman"/>
                <a:cs typeface="Times New Roman"/>
              </a:rPr>
              <a:t>OR</a:t>
            </a:r>
            <a:r>
              <a:rPr lang="ja-JP" altLang="en-US" dirty="0">
                <a:latin typeface="Times New Roman"/>
                <a:cs typeface="Times New Roman"/>
              </a:rPr>
              <a:t>”</a:t>
            </a:r>
            <a:r>
              <a:rPr lang="en-US" altLang="ja-JP" dirty="0">
                <a:latin typeface="Times New Roman"/>
                <a:cs typeface="Times New Roman"/>
              </a:rPr>
              <a:t> and a multiplication indicates </a:t>
            </a:r>
            <a:r>
              <a:rPr lang="ja-JP" altLang="en-US" dirty="0">
                <a:latin typeface="Times New Roman"/>
                <a:cs typeface="Times New Roman"/>
              </a:rPr>
              <a:t>“</a:t>
            </a:r>
            <a:r>
              <a:rPr lang="en-US" altLang="ja-JP" dirty="0">
                <a:latin typeface="Times New Roman"/>
                <a:cs typeface="Times New Roman"/>
              </a:rPr>
              <a:t>AND.</a:t>
            </a:r>
            <a:r>
              <a:rPr lang="ja-JP" altLang="en-US" dirty="0">
                <a:latin typeface="Times New Roman"/>
                <a:cs typeface="Times New Roman"/>
              </a:rPr>
              <a:t>”</a:t>
            </a:r>
            <a:endParaRPr lang="en-US" dirty="0">
              <a:latin typeface="Times New Roman"/>
              <a:cs typeface="Times New Roman"/>
            </a:endParaRPr>
          </a:p>
        </p:txBody>
      </p:sp>
      <p:sp>
        <p:nvSpPr>
          <p:cNvPr id="777221" name="Text Box 1029"/>
          <p:cNvSpPr txBox="1">
            <a:spLocks noChangeArrowheads="1"/>
          </p:cNvSpPr>
          <p:nvPr/>
        </p:nvSpPr>
        <p:spPr bwMode="auto">
          <a:xfrm>
            <a:off x="344488" y="4457901"/>
            <a:ext cx="88328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goal of predicate-based test generation is to generate tests from a predicate</a:t>
            </a:r>
            <a:r>
              <a:rPr lang="en-US" dirty="0">
                <a:solidFill>
                  <a:schemeClr val="hlink"/>
                </a:solidFill>
                <a:latin typeface="Times New Roman"/>
                <a:cs typeface="Times New Roman"/>
              </a:rPr>
              <a:t> p</a:t>
            </a:r>
            <a:r>
              <a:rPr lang="en-US" dirty="0">
                <a:latin typeface="Times New Roman"/>
                <a:cs typeface="Times New Roman"/>
              </a:rPr>
              <a:t> that guarantee the detection of any error that belongs to a class of errors in the coding of </a:t>
            </a:r>
            <a:r>
              <a:rPr lang="en-US" dirty="0">
                <a:solidFill>
                  <a:schemeClr val="hlink"/>
                </a:solidFill>
                <a:latin typeface="Times New Roman"/>
                <a:cs typeface="Times New Roman"/>
              </a:rPr>
              <a:t>p</a:t>
            </a:r>
            <a:r>
              <a:rPr lang="en-US" dirty="0">
                <a:latin typeface="Times New Roman"/>
                <a:cs typeface="Times New Roman"/>
              </a:rPr>
              <a:t>.</a:t>
            </a:r>
          </a:p>
        </p:txBody>
      </p:sp>
    </p:spTree>
    <p:extLst>
      <p:ext uri="{BB962C8B-B14F-4D97-AF65-F5344CB8AC3E}">
        <p14:creationId xmlns:p14="http://schemas.microsoft.com/office/powerpoint/2010/main" val="444650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7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0" grpId="0"/>
      <p:bldP spid="777221" grpId="0"/>
    </p:bld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2"/>
          <p:cNvSpPr>
            <a:spLocks noGrp="1" noChangeArrowheads="1"/>
          </p:cNvSpPr>
          <p:nvPr>
            <p:ph type="title"/>
          </p:nvPr>
        </p:nvSpPr>
        <p:spPr/>
        <p:txBody>
          <a:bodyPr/>
          <a:lstStyle/>
          <a:p>
            <a:pPr eaLnBrk="1" hangingPunct="1"/>
            <a:r>
              <a:rPr lang="en-US" sz="2800" dirty="0">
                <a:latin typeface="Arial" charset="0"/>
              </a:rPr>
              <a:t>Test trace back</a:t>
            </a:r>
            <a:endParaRPr lang="en-US" sz="4800" dirty="0">
              <a:latin typeface="Arial" charset="0"/>
            </a:endParaRPr>
          </a:p>
        </p:txBody>
      </p:sp>
      <p:sp>
        <p:nvSpPr>
          <p:cNvPr id="1441795" name="Text Box 3"/>
          <p:cNvSpPr txBox="1">
            <a:spLocks noChangeArrowheads="1"/>
          </p:cNvSpPr>
          <p:nvPr/>
        </p:nvSpPr>
        <p:spPr bwMode="auto">
          <a:xfrm>
            <a:off x="349118" y="3320644"/>
            <a:ext cx="872794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Advantages of trace back:  Assists us in determining whether or not the new test case is redundant. </a:t>
            </a:r>
          </a:p>
        </p:txBody>
      </p:sp>
      <p:sp>
        <p:nvSpPr>
          <p:cNvPr id="275461" name="Text Box 5"/>
          <p:cNvSpPr txBox="1">
            <a:spLocks noChangeArrowheads="1"/>
          </p:cNvSpPr>
          <p:nvPr/>
        </p:nvSpPr>
        <p:spPr bwMode="auto">
          <a:xfrm>
            <a:off x="344488" y="1239312"/>
            <a:ext cx="911317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When enhancing a test set to satisfy a given coverage criterion, it is desirable to ask the following question: </a:t>
            </a:r>
            <a:r>
              <a:rPr lang="en-US" dirty="0">
                <a:solidFill>
                  <a:schemeClr val="hlink"/>
                </a:solidFill>
                <a:latin typeface="Times New Roman" charset="0"/>
              </a:rPr>
              <a:t>What portions of the requirements are  tested when the program under test is executed against the newly added test case?</a:t>
            </a:r>
            <a:r>
              <a:rPr lang="en-US" dirty="0">
                <a:latin typeface="Times New Roman" charset="0"/>
              </a:rPr>
              <a:t> The task of relating the new test case to the requirements is known as </a:t>
            </a:r>
            <a:r>
              <a:rPr lang="en-US" dirty="0">
                <a:solidFill>
                  <a:schemeClr val="hlink"/>
                </a:solidFill>
                <a:latin typeface="Times New Roman" charset="0"/>
              </a:rPr>
              <a:t>test trace-back</a:t>
            </a:r>
            <a:r>
              <a:rPr lang="en-US" dirty="0">
                <a:latin typeface="Times New Roman" charset="0"/>
              </a:rPr>
              <a:t>. </a:t>
            </a:r>
          </a:p>
        </p:txBody>
      </p:sp>
      <p:sp>
        <p:nvSpPr>
          <p:cNvPr id="1441798" name="Text Box 6"/>
          <p:cNvSpPr txBox="1">
            <a:spLocks noChangeArrowheads="1"/>
          </p:cNvSpPr>
          <p:nvPr/>
        </p:nvSpPr>
        <p:spPr bwMode="auto">
          <a:xfrm>
            <a:off x="349118" y="4478647"/>
            <a:ext cx="872794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It has the likelihood of revealing errors and ambiguities in the requirements. </a:t>
            </a:r>
          </a:p>
        </p:txBody>
      </p:sp>
      <p:sp>
        <p:nvSpPr>
          <p:cNvPr id="1441799" name="Text Box 7"/>
          <p:cNvSpPr txBox="1">
            <a:spLocks noChangeArrowheads="1"/>
          </p:cNvSpPr>
          <p:nvPr/>
        </p:nvSpPr>
        <p:spPr bwMode="auto">
          <a:xfrm>
            <a:off x="349118" y="5043509"/>
            <a:ext cx="872794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It assists with the process of documenting tests against requirements.</a:t>
            </a:r>
          </a:p>
        </p:txBody>
      </p:sp>
      <p:sp>
        <p:nvSpPr>
          <p:cNvPr id="1441800" name="Text Box 8"/>
          <p:cNvSpPr txBox="1">
            <a:spLocks noChangeArrowheads="1"/>
          </p:cNvSpPr>
          <p:nvPr/>
        </p:nvSpPr>
        <p:spPr bwMode="auto">
          <a:xfrm>
            <a:off x="3095626" y="5600721"/>
            <a:ext cx="555664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i="1" dirty="0">
                <a:solidFill>
                  <a:schemeClr val="hlink"/>
                </a:solidFill>
                <a:latin typeface="Times New Roman"/>
                <a:cs typeface="Times New Roman"/>
              </a:rPr>
              <a:t>See </a:t>
            </a:r>
            <a:r>
              <a:rPr lang="en-US" i="1" dirty="0" smtClean="0">
                <a:solidFill>
                  <a:schemeClr val="hlink"/>
                </a:solidFill>
                <a:latin typeface="Times New Roman"/>
                <a:cs typeface="Times New Roman"/>
              </a:rPr>
              <a:t>example 7.27</a:t>
            </a:r>
            <a:r>
              <a:rPr lang="en-US" i="1" dirty="0" smtClean="0">
                <a:solidFill>
                  <a:schemeClr val="hlink"/>
                </a:solidFill>
              </a:rPr>
              <a:t>.</a:t>
            </a:r>
            <a:endParaRPr lang="en-US" dirty="0"/>
          </a:p>
        </p:txBody>
      </p:sp>
    </p:spTree>
    <p:extLst>
      <p:ext uri="{BB962C8B-B14F-4D97-AF65-F5344CB8AC3E}">
        <p14:creationId xmlns:p14="http://schemas.microsoft.com/office/powerpoint/2010/main" val="2275179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p:bldP spid="1441798" grpId="0"/>
      <p:bldP spid="1441799" grpId="0"/>
      <p:bldP spid="1441800" grpId="0"/>
    </p:bld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2"/>
          <p:cNvSpPr>
            <a:spLocks noGrp="1" noChangeArrowheads="1"/>
          </p:cNvSpPr>
          <p:nvPr>
            <p:ph type="body" idx="4294967295"/>
          </p:nvPr>
        </p:nvSpPr>
        <p:spPr>
          <a:xfrm>
            <a:off x="670680" y="2846006"/>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7.3 Concepts from data flow</a:t>
            </a:r>
          </a:p>
          <a:p>
            <a:pPr eaLnBrk="1" hangingPunct="1">
              <a:buFont typeface="Monotype Sorts" charset="0"/>
              <a:buNone/>
            </a:pPr>
            <a:r>
              <a:rPr lang="en-US" dirty="0" smtClean="0">
                <a:solidFill>
                  <a:schemeClr val="folHlink"/>
                </a:solidFill>
                <a:latin typeface="Century Gothic" charset="0"/>
                <a:ea typeface="Osaka" charset="0"/>
                <a:cs typeface="Osaka" charset="0"/>
              </a:rPr>
              <a:t>7.3.1 Definitions and uses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193370242"/>
      </p:ext>
    </p:extLst>
  </p:cSld>
  <p:clrMapOvr>
    <a:masterClrMapping/>
  </p:clrMapOvr>
  <p:timing>
    <p:tnLst>
      <p:par>
        <p:cTn xmlns:p14="http://schemas.microsoft.com/office/powerpoint/2010/mai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2"/>
          <p:cNvSpPr>
            <a:spLocks noGrp="1" noChangeArrowheads="1"/>
          </p:cNvSpPr>
          <p:nvPr>
            <p:ph type="title"/>
          </p:nvPr>
        </p:nvSpPr>
        <p:spPr/>
        <p:txBody>
          <a:bodyPr/>
          <a:lstStyle/>
          <a:p>
            <a:pPr eaLnBrk="1" hangingPunct="1"/>
            <a:r>
              <a:rPr lang="en-US" sz="2800" dirty="0">
                <a:latin typeface="Arial" charset="0"/>
              </a:rPr>
              <a:t>Basic concepts</a:t>
            </a:r>
            <a:endParaRPr lang="en-US" sz="4800" dirty="0">
              <a:latin typeface="Arial" charset="0"/>
            </a:endParaRPr>
          </a:p>
        </p:txBody>
      </p:sp>
      <p:sp>
        <p:nvSpPr>
          <p:cNvPr id="1466371" name="Text Box 3"/>
          <p:cNvSpPr txBox="1">
            <a:spLocks noChangeArrowheads="1"/>
          </p:cNvSpPr>
          <p:nvPr/>
        </p:nvSpPr>
        <p:spPr bwMode="auto">
          <a:xfrm>
            <a:off x="349118" y="3668713"/>
            <a:ext cx="872794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Test adequacy criteria based on the flow of data are useful in improving tests that are adequate with respect to control-flow based criteria. Let us look at an example. </a:t>
            </a:r>
          </a:p>
        </p:txBody>
      </p:sp>
      <p:sp>
        <p:nvSpPr>
          <p:cNvPr id="1466372" name="Text Box 4"/>
          <p:cNvSpPr txBox="1">
            <a:spLocks noChangeArrowheads="1"/>
          </p:cNvSpPr>
          <p:nvPr/>
        </p:nvSpPr>
        <p:spPr bwMode="auto">
          <a:xfrm>
            <a:off x="344488" y="1844824"/>
            <a:ext cx="911317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We will now examine some test adequacy criteria based on the flow of </a:t>
            </a:r>
            <a:r>
              <a:rPr lang="ja-JP" altLang="en-US" dirty="0">
                <a:latin typeface="Times New Roman"/>
                <a:cs typeface="Times New Roman"/>
              </a:rPr>
              <a:t>“</a:t>
            </a:r>
            <a:r>
              <a:rPr lang="en-US" dirty="0">
                <a:latin typeface="Times New Roman"/>
                <a:cs typeface="Times New Roman"/>
              </a:rPr>
              <a:t>data</a:t>
            </a:r>
            <a:r>
              <a:rPr lang="ja-JP" altLang="en-US" dirty="0">
                <a:latin typeface="Times New Roman"/>
                <a:cs typeface="Times New Roman"/>
              </a:rPr>
              <a:t>”</a:t>
            </a:r>
            <a:r>
              <a:rPr lang="en-US" dirty="0">
                <a:latin typeface="Times New Roman"/>
                <a:cs typeface="Times New Roman"/>
              </a:rPr>
              <a:t> in a program. This is in contrast to criteria based on </a:t>
            </a:r>
            <a:r>
              <a:rPr lang="ja-JP" altLang="en-US" dirty="0">
                <a:latin typeface="Times New Roman"/>
                <a:cs typeface="Times New Roman"/>
              </a:rPr>
              <a:t>“</a:t>
            </a:r>
            <a:r>
              <a:rPr lang="en-US" dirty="0">
                <a:latin typeface="Times New Roman"/>
                <a:cs typeface="Times New Roman"/>
              </a:rPr>
              <a:t>flow of control</a:t>
            </a:r>
            <a:r>
              <a:rPr lang="ja-JP" altLang="en-US" dirty="0">
                <a:latin typeface="Times New Roman"/>
                <a:cs typeface="Times New Roman"/>
              </a:rPr>
              <a:t>”</a:t>
            </a:r>
            <a:r>
              <a:rPr lang="en-US" dirty="0">
                <a:latin typeface="Times New Roman"/>
                <a:cs typeface="Times New Roman"/>
              </a:rPr>
              <a:t> that we have examined so far.</a:t>
            </a:r>
          </a:p>
        </p:txBody>
      </p:sp>
    </p:spTree>
    <p:extLst>
      <p:ext uri="{BB962C8B-B14F-4D97-AF65-F5344CB8AC3E}">
        <p14:creationId xmlns:p14="http://schemas.microsoft.com/office/powerpoint/2010/main" val="1725831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6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6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1" grpId="0"/>
      <p:bldP spid="1466372" grpId="0"/>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2"/>
          <p:cNvSpPr>
            <a:spLocks noGrp="1" noChangeArrowheads="1"/>
          </p:cNvSpPr>
          <p:nvPr>
            <p:ph type="title"/>
          </p:nvPr>
        </p:nvSpPr>
        <p:spPr/>
        <p:txBody>
          <a:bodyPr/>
          <a:lstStyle/>
          <a:p>
            <a:pPr eaLnBrk="1" hangingPunct="1"/>
            <a:r>
              <a:rPr lang="en-US" sz="2800" dirty="0">
                <a:latin typeface="Arial" charset="0"/>
              </a:rPr>
              <a:t>Example: Test enhancement using data flow</a:t>
            </a:r>
            <a:endParaRPr lang="en-US" sz="4800" dirty="0">
              <a:latin typeface="Arial" charset="0"/>
            </a:endParaRPr>
          </a:p>
        </p:txBody>
      </p:sp>
      <p:pic>
        <p:nvPicPr>
          <p:cNvPr id="281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81" y="2198688"/>
            <a:ext cx="708554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68420" name="Text Box 4"/>
          <p:cNvSpPr txBox="1">
            <a:spLocks noChangeArrowheads="1"/>
          </p:cNvSpPr>
          <p:nvPr/>
        </p:nvSpPr>
        <p:spPr bwMode="auto">
          <a:xfrm>
            <a:off x="3871252" y="1783189"/>
            <a:ext cx="54259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Here is an MC/DC adequate test set that does not reveal the error.</a:t>
            </a:r>
          </a:p>
        </p:txBody>
      </p:sp>
      <p:pic>
        <p:nvPicPr>
          <p:cNvPr id="1468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621" y="2676525"/>
            <a:ext cx="282045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89151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8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0" grpId="0"/>
    </p:bld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2"/>
          <p:cNvSpPr>
            <a:spLocks noGrp="1" noChangeArrowheads="1"/>
          </p:cNvSpPr>
          <p:nvPr>
            <p:ph type="title"/>
          </p:nvPr>
        </p:nvSpPr>
        <p:spPr>
          <a:xfrm>
            <a:off x="17162" y="242888"/>
            <a:ext cx="9906000" cy="614362"/>
          </a:xfrm>
        </p:spPr>
        <p:txBody>
          <a:bodyPr/>
          <a:lstStyle/>
          <a:p>
            <a:pPr eaLnBrk="1" hangingPunct="1"/>
            <a:r>
              <a:rPr lang="en-US" sz="2800" dirty="0">
                <a:latin typeface="Arial" charset="0"/>
              </a:rPr>
              <a:t>Example (contd.)</a:t>
            </a:r>
            <a:endParaRPr lang="en-US" sz="4800" dirty="0">
              <a:latin typeface="Arial" charset="0"/>
            </a:endParaRPr>
          </a:p>
        </p:txBody>
      </p:sp>
      <p:pic>
        <p:nvPicPr>
          <p:cNvPr id="1470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81" y="2198688"/>
            <a:ext cx="708554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70468" name="Text Box 4"/>
          <p:cNvSpPr txBox="1">
            <a:spLocks noChangeArrowheads="1"/>
          </p:cNvSpPr>
          <p:nvPr/>
        </p:nvSpPr>
        <p:spPr bwMode="auto">
          <a:xfrm>
            <a:off x="3728864" y="1340768"/>
            <a:ext cx="584729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Neither of the two tests force the use of z defined on line 6, at line 9. To do so one requires a test that causes conditions at lines 5 and 8 to be true. </a:t>
            </a:r>
          </a:p>
        </p:txBody>
      </p:sp>
      <p:sp>
        <p:nvSpPr>
          <p:cNvPr id="1470470" name="Text Box 6"/>
          <p:cNvSpPr txBox="1">
            <a:spLocks noChangeArrowheads="1"/>
          </p:cNvSpPr>
          <p:nvPr/>
        </p:nvSpPr>
        <p:spPr bwMode="auto">
          <a:xfrm>
            <a:off x="3719910" y="4848226"/>
            <a:ext cx="509574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An MC/DC adequate test does not force the execution of this path and hence the divide by zero error is not revealed.</a:t>
            </a:r>
            <a:endParaRPr lang="en-US"/>
          </a:p>
        </p:txBody>
      </p:sp>
    </p:spTree>
    <p:extLst>
      <p:ext uri="{BB962C8B-B14F-4D97-AF65-F5344CB8AC3E}">
        <p14:creationId xmlns:p14="http://schemas.microsoft.com/office/powerpoint/2010/main" val="1622564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0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04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0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8" grpId="0"/>
      <p:bldP spid="1470470" grpId="0"/>
    </p:bld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ChangeArrowheads="1"/>
          </p:cNvSpPr>
          <p:nvPr>
            <p:ph type="title"/>
          </p:nvPr>
        </p:nvSpPr>
        <p:spPr>
          <a:xfrm>
            <a:off x="8581" y="242888"/>
            <a:ext cx="9906000" cy="614362"/>
          </a:xfrm>
        </p:spPr>
        <p:txBody>
          <a:bodyPr/>
          <a:lstStyle/>
          <a:p>
            <a:pPr eaLnBrk="1" hangingPunct="1"/>
            <a:r>
              <a:rPr lang="en-US" sz="2800" dirty="0">
                <a:latin typeface="Arial" charset="0"/>
              </a:rPr>
              <a:t>Example (contd.)</a:t>
            </a:r>
            <a:endParaRPr lang="en-US" sz="4800" dirty="0">
              <a:latin typeface="Arial" charset="0"/>
            </a:endParaRPr>
          </a:p>
        </p:txBody>
      </p:sp>
      <p:sp>
        <p:nvSpPr>
          <p:cNvPr id="1472516" name="Text Box 4"/>
          <p:cNvSpPr txBox="1">
            <a:spLocks noChangeArrowheads="1"/>
          </p:cNvSpPr>
          <p:nvPr/>
        </p:nvSpPr>
        <p:spPr bwMode="auto">
          <a:xfrm>
            <a:off x="848544" y="1357586"/>
            <a:ext cx="824984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Verify that the following test set covers all </a:t>
            </a:r>
            <a:r>
              <a:rPr lang="en-US" dirty="0" err="1">
                <a:solidFill>
                  <a:schemeClr val="hlink"/>
                </a:solidFill>
                <a:latin typeface="Times New Roman" charset="0"/>
              </a:rPr>
              <a:t>def</a:t>
            </a:r>
            <a:r>
              <a:rPr lang="en-US" dirty="0">
                <a:solidFill>
                  <a:schemeClr val="hlink"/>
                </a:solidFill>
                <a:latin typeface="Times New Roman" charset="0"/>
              </a:rPr>
              <a:t>-use pairs</a:t>
            </a:r>
            <a:r>
              <a:rPr lang="en-US" dirty="0">
                <a:latin typeface="Times New Roman" charset="0"/>
              </a:rPr>
              <a:t> of z and reveals the error.</a:t>
            </a:r>
          </a:p>
        </p:txBody>
      </p:sp>
      <p:pic>
        <p:nvPicPr>
          <p:cNvPr id="1472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56" y="2679379"/>
            <a:ext cx="6507692"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72519" name="Text Box 7"/>
          <p:cNvSpPr txBox="1">
            <a:spLocks noChangeArrowheads="1"/>
          </p:cNvSpPr>
          <p:nvPr/>
        </p:nvSpPr>
        <p:spPr bwMode="auto">
          <a:xfrm>
            <a:off x="644923" y="5222553"/>
            <a:ext cx="8249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a:solidFill>
                  <a:schemeClr val="hlink"/>
                </a:solidFill>
                <a:latin typeface="Times New Roman" charset="0"/>
              </a:rPr>
              <a:t>Would an LCSAJ adequate test also reveal the error?</a:t>
            </a:r>
            <a:endParaRPr lang="en-US">
              <a:latin typeface="Times New Roman" charset="0"/>
            </a:endParaRPr>
          </a:p>
        </p:txBody>
      </p:sp>
    </p:spTree>
    <p:extLst>
      <p:ext uri="{BB962C8B-B14F-4D97-AF65-F5344CB8AC3E}">
        <p14:creationId xmlns:p14="http://schemas.microsoft.com/office/powerpoint/2010/main" val="322958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2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2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2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516" grpId="0"/>
      <p:bldP spid="1472519" grpId="0"/>
    </p:bld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2"/>
          <p:cNvSpPr>
            <a:spLocks noGrp="1" noChangeArrowheads="1"/>
          </p:cNvSpPr>
          <p:nvPr>
            <p:ph type="title"/>
          </p:nvPr>
        </p:nvSpPr>
        <p:spPr/>
        <p:txBody>
          <a:bodyPr/>
          <a:lstStyle/>
          <a:p>
            <a:pPr eaLnBrk="1" hangingPunct="1"/>
            <a:r>
              <a:rPr lang="en-US" sz="2800" dirty="0">
                <a:latin typeface="Arial" charset="0"/>
              </a:rPr>
              <a:t>Definitions and uses</a:t>
            </a:r>
            <a:endParaRPr lang="en-US" sz="4800" dirty="0">
              <a:latin typeface="Arial" charset="0"/>
            </a:endParaRPr>
          </a:p>
        </p:txBody>
      </p:sp>
      <p:sp>
        <p:nvSpPr>
          <p:cNvPr id="1474563" name="Text Box 3"/>
          <p:cNvSpPr txBox="1">
            <a:spLocks noChangeArrowheads="1"/>
          </p:cNvSpPr>
          <p:nvPr/>
        </p:nvSpPr>
        <p:spPr bwMode="auto">
          <a:xfrm>
            <a:off x="454026" y="1446756"/>
            <a:ext cx="878125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program written in a  procedural language, such as C and Java, contains variables. Variables are defined by assigning values to them and are used in expressions. </a:t>
            </a:r>
          </a:p>
        </p:txBody>
      </p:sp>
      <p:sp>
        <p:nvSpPr>
          <p:cNvPr id="1474566" name="Text Box 6"/>
          <p:cNvSpPr txBox="1">
            <a:spLocks noChangeArrowheads="1"/>
          </p:cNvSpPr>
          <p:nvPr/>
        </p:nvSpPr>
        <p:spPr bwMode="auto">
          <a:xfrm>
            <a:off x="491556" y="2820756"/>
            <a:ext cx="878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Statement </a:t>
            </a:r>
            <a:r>
              <a:rPr lang="en-US">
                <a:solidFill>
                  <a:schemeClr val="hlink"/>
                </a:solidFill>
                <a:latin typeface="Times New Roman" charset="0"/>
              </a:rPr>
              <a:t>x=y+z</a:t>
            </a:r>
            <a:r>
              <a:rPr lang="en-US">
                <a:latin typeface="Times New Roman" charset="0"/>
              </a:rPr>
              <a:t> defines variable </a:t>
            </a:r>
            <a:r>
              <a:rPr lang="en-US">
                <a:solidFill>
                  <a:schemeClr val="hlink"/>
                </a:solidFill>
                <a:latin typeface="Times New Roman" charset="0"/>
              </a:rPr>
              <a:t>x</a:t>
            </a:r>
            <a:r>
              <a:rPr lang="en-US">
                <a:latin typeface="Times New Roman" charset="0"/>
              </a:rPr>
              <a:t> and uses</a:t>
            </a:r>
            <a:r>
              <a:rPr lang="en-US">
                <a:solidFill>
                  <a:schemeClr val="hlink"/>
                </a:solidFill>
                <a:latin typeface="Times New Roman" charset="0"/>
              </a:rPr>
              <a:t> </a:t>
            </a:r>
            <a:r>
              <a:rPr lang="en-US">
                <a:latin typeface="Times New Roman" charset="0"/>
              </a:rPr>
              <a:t>variables</a:t>
            </a:r>
            <a:r>
              <a:rPr lang="en-US">
                <a:solidFill>
                  <a:schemeClr val="hlink"/>
                </a:solidFill>
                <a:latin typeface="Times New Roman" charset="0"/>
              </a:rPr>
              <a:t> y</a:t>
            </a:r>
            <a:r>
              <a:rPr lang="en-US">
                <a:latin typeface="Times New Roman" charset="0"/>
              </a:rPr>
              <a:t> and </a:t>
            </a:r>
            <a:r>
              <a:rPr lang="en-US">
                <a:solidFill>
                  <a:schemeClr val="hlink"/>
                </a:solidFill>
                <a:latin typeface="Times New Roman" charset="0"/>
              </a:rPr>
              <a:t>z.</a:t>
            </a:r>
            <a:r>
              <a:rPr lang="en-US">
                <a:latin typeface="Times New Roman" charset="0"/>
              </a:rPr>
              <a:t> </a:t>
            </a:r>
          </a:p>
        </p:txBody>
      </p:sp>
      <p:sp>
        <p:nvSpPr>
          <p:cNvPr id="1474567" name="Text Box 7"/>
          <p:cNvSpPr txBox="1">
            <a:spLocks noChangeArrowheads="1"/>
          </p:cNvSpPr>
          <p:nvPr/>
        </p:nvSpPr>
        <p:spPr bwMode="auto">
          <a:xfrm>
            <a:off x="491556" y="3604851"/>
            <a:ext cx="878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Declaration </a:t>
            </a:r>
            <a:r>
              <a:rPr lang="en-US">
                <a:solidFill>
                  <a:schemeClr val="hlink"/>
                </a:solidFill>
                <a:latin typeface="Times New Roman" charset="0"/>
              </a:rPr>
              <a:t>int x, y, A[10];</a:t>
            </a:r>
            <a:r>
              <a:rPr lang="en-US">
                <a:latin typeface="Times New Roman" charset="0"/>
              </a:rPr>
              <a:t> defines three variables.</a:t>
            </a:r>
          </a:p>
        </p:txBody>
      </p:sp>
      <p:sp>
        <p:nvSpPr>
          <p:cNvPr id="1474568" name="Text Box 8"/>
          <p:cNvSpPr txBox="1">
            <a:spLocks noChangeArrowheads="1"/>
          </p:cNvSpPr>
          <p:nvPr/>
        </p:nvSpPr>
        <p:spPr bwMode="auto">
          <a:xfrm>
            <a:off x="491556" y="4388946"/>
            <a:ext cx="878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Statement </a:t>
            </a:r>
            <a:r>
              <a:rPr lang="en-US">
                <a:solidFill>
                  <a:schemeClr val="hlink"/>
                </a:solidFill>
                <a:latin typeface="Times New Roman" charset="0"/>
              </a:rPr>
              <a:t>scanf(``%d %d", &amp;x, &amp;y) </a:t>
            </a:r>
            <a:r>
              <a:rPr lang="en-US">
                <a:latin typeface="Times New Roman" charset="0"/>
              </a:rPr>
              <a:t>defines variables</a:t>
            </a:r>
            <a:r>
              <a:rPr lang="en-US">
                <a:solidFill>
                  <a:schemeClr val="hlink"/>
                </a:solidFill>
                <a:latin typeface="Times New Roman" charset="0"/>
              </a:rPr>
              <a:t> x and y.</a:t>
            </a:r>
            <a:endParaRPr lang="en-US">
              <a:latin typeface="Times New Roman" charset="0"/>
            </a:endParaRPr>
          </a:p>
        </p:txBody>
      </p:sp>
      <p:sp>
        <p:nvSpPr>
          <p:cNvPr id="1474569" name="Text Box 9"/>
          <p:cNvSpPr txBox="1">
            <a:spLocks noChangeArrowheads="1"/>
          </p:cNvSpPr>
          <p:nvPr/>
        </p:nvSpPr>
        <p:spPr bwMode="auto">
          <a:xfrm>
            <a:off x="491556" y="5173040"/>
            <a:ext cx="8781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Statement </a:t>
            </a:r>
            <a:r>
              <a:rPr lang="en-US">
                <a:solidFill>
                  <a:schemeClr val="hlink"/>
                </a:solidFill>
                <a:latin typeface="Times New Roman" charset="0"/>
              </a:rPr>
              <a:t>printf(``Output: %d \n", x+y) </a:t>
            </a:r>
            <a:r>
              <a:rPr lang="en-US">
                <a:latin typeface="Times New Roman" charset="0"/>
              </a:rPr>
              <a:t>uses variables</a:t>
            </a:r>
            <a:r>
              <a:rPr lang="en-US">
                <a:solidFill>
                  <a:schemeClr val="hlink"/>
                </a:solidFill>
                <a:latin typeface="Times New Roman" charset="0"/>
              </a:rPr>
              <a:t> x and y.</a:t>
            </a:r>
          </a:p>
        </p:txBody>
      </p:sp>
    </p:spTree>
    <p:extLst>
      <p:ext uri="{BB962C8B-B14F-4D97-AF65-F5344CB8AC3E}">
        <p14:creationId xmlns:p14="http://schemas.microsoft.com/office/powerpoint/2010/main" val="3157195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3" grpId="0"/>
      <p:bldP spid="1474566" grpId="0"/>
      <p:bldP spid="1474567" grpId="0"/>
      <p:bldP spid="1474568" grpId="0"/>
      <p:bldP spid="1474569" grpId="0"/>
    </p:bld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2"/>
          <p:cNvSpPr>
            <a:spLocks noGrp="1" noChangeArrowheads="1"/>
          </p:cNvSpPr>
          <p:nvPr>
            <p:ph type="title"/>
          </p:nvPr>
        </p:nvSpPr>
        <p:spPr/>
        <p:txBody>
          <a:bodyPr/>
          <a:lstStyle/>
          <a:p>
            <a:pPr eaLnBrk="1" hangingPunct="1"/>
            <a:r>
              <a:rPr lang="en-US" sz="2800" dirty="0">
                <a:latin typeface="Arial" charset="0"/>
              </a:rPr>
              <a:t>Definitions and uses (contd.)</a:t>
            </a:r>
            <a:endParaRPr lang="en-US" sz="4800" dirty="0">
              <a:latin typeface="Arial" charset="0"/>
            </a:endParaRPr>
          </a:p>
        </p:txBody>
      </p:sp>
      <p:sp>
        <p:nvSpPr>
          <p:cNvPr id="1476611" name="Text Box 3"/>
          <p:cNvSpPr txBox="1">
            <a:spLocks noChangeArrowheads="1"/>
          </p:cNvSpPr>
          <p:nvPr/>
        </p:nvSpPr>
        <p:spPr bwMode="auto">
          <a:xfrm>
            <a:off x="454026" y="2095501"/>
            <a:ext cx="878125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parameter </a:t>
            </a:r>
            <a:r>
              <a:rPr lang="en-US" dirty="0">
                <a:solidFill>
                  <a:schemeClr val="hlink"/>
                </a:solidFill>
                <a:latin typeface="Times New Roman" charset="0"/>
              </a:rPr>
              <a:t>x </a:t>
            </a:r>
            <a:r>
              <a:rPr lang="en-US" dirty="0">
                <a:latin typeface="Times New Roman" charset="0"/>
              </a:rPr>
              <a:t>passed as call-by-value to  a function, is considered as a use of, or a reference to, </a:t>
            </a:r>
            <a:r>
              <a:rPr lang="en-US" dirty="0">
                <a:solidFill>
                  <a:schemeClr val="hlink"/>
                </a:solidFill>
                <a:latin typeface="Times New Roman" charset="0"/>
              </a:rPr>
              <a:t>x</a:t>
            </a:r>
            <a:r>
              <a:rPr lang="en-US" dirty="0">
                <a:latin typeface="Times New Roman" charset="0"/>
              </a:rPr>
              <a:t>.</a:t>
            </a:r>
          </a:p>
        </p:txBody>
      </p:sp>
      <p:sp>
        <p:nvSpPr>
          <p:cNvPr id="1476612" name="Text Box 4"/>
          <p:cNvSpPr txBox="1">
            <a:spLocks noChangeArrowheads="1"/>
          </p:cNvSpPr>
          <p:nvPr/>
        </p:nvSpPr>
        <p:spPr bwMode="auto">
          <a:xfrm>
            <a:off x="454026" y="3284984"/>
            <a:ext cx="878125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parameter </a:t>
            </a:r>
            <a:r>
              <a:rPr lang="en-US" dirty="0">
                <a:solidFill>
                  <a:schemeClr val="hlink"/>
                </a:solidFill>
                <a:latin typeface="Times New Roman" charset="0"/>
              </a:rPr>
              <a:t>x</a:t>
            </a:r>
            <a:r>
              <a:rPr lang="en-US" dirty="0">
                <a:latin typeface="Times New Roman" charset="0"/>
              </a:rPr>
              <a:t> passed as call-by-reference,  serves as a definition and  use of </a:t>
            </a:r>
            <a:r>
              <a:rPr lang="en-US" dirty="0">
                <a:solidFill>
                  <a:schemeClr val="hlink"/>
                </a:solidFill>
                <a:latin typeface="Times New Roman" charset="0"/>
              </a:rPr>
              <a:t>x</a:t>
            </a:r>
            <a:endParaRPr lang="en-US" dirty="0">
              <a:latin typeface="Times New Roman" charset="0"/>
            </a:endParaRPr>
          </a:p>
        </p:txBody>
      </p:sp>
    </p:spTree>
    <p:extLst>
      <p:ext uri="{BB962C8B-B14F-4D97-AF65-F5344CB8AC3E}">
        <p14:creationId xmlns:p14="http://schemas.microsoft.com/office/powerpoint/2010/main" val="3365836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6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1" grpId="0"/>
      <p:bldP spid="1476612" grpId="0"/>
    </p:bld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2"/>
          <p:cNvSpPr>
            <a:spLocks noGrp="1" noChangeArrowheads="1"/>
          </p:cNvSpPr>
          <p:nvPr>
            <p:ph type="title"/>
          </p:nvPr>
        </p:nvSpPr>
        <p:spPr/>
        <p:txBody>
          <a:bodyPr/>
          <a:lstStyle/>
          <a:p>
            <a:pPr eaLnBrk="1" hangingPunct="1"/>
            <a:r>
              <a:rPr lang="en-US" sz="2800" dirty="0">
                <a:latin typeface="Arial" charset="0"/>
              </a:rPr>
              <a:t>Definitions and uses: Pointers</a:t>
            </a:r>
            <a:endParaRPr lang="en-US" sz="4800" dirty="0">
              <a:latin typeface="Arial" charset="0"/>
            </a:endParaRPr>
          </a:p>
        </p:txBody>
      </p:sp>
      <p:sp>
        <p:nvSpPr>
          <p:cNvPr id="1478659" name="Text Box 3"/>
          <p:cNvSpPr txBox="1">
            <a:spLocks noChangeArrowheads="1"/>
          </p:cNvSpPr>
          <p:nvPr/>
        </p:nvSpPr>
        <p:spPr bwMode="auto">
          <a:xfrm>
            <a:off x="488504" y="1700808"/>
            <a:ext cx="878125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the following sequence of statements that use pointers.</a:t>
            </a:r>
          </a:p>
        </p:txBody>
      </p:sp>
      <p:sp>
        <p:nvSpPr>
          <p:cNvPr id="1478660" name="Text Box 4"/>
          <p:cNvSpPr txBox="1">
            <a:spLocks noChangeArrowheads="1"/>
          </p:cNvSpPr>
          <p:nvPr/>
        </p:nvSpPr>
        <p:spPr bwMode="auto">
          <a:xfrm>
            <a:off x="471224" y="4221164"/>
            <a:ext cx="878125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 first of the above statements defines a pointer variable</a:t>
            </a:r>
            <a:r>
              <a:rPr lang="en-US">
                <a:solidFill>
                  <a:schemeClr val="hlink"/>
                </a:solidFill>
                <a:latin typeface="Times New Roman" charset="0"/>
              </a:rPr>
              <a:t> z</a:t>
            </a:r>
            <a:r>
              <a:rPr lang="en-US">
                <a:latin typeface="Times New Roman" charset="0"/>
              </a:rPr>
              <a:t> the second defines </a:t>
            </a:r>
            <a:r>
              <a:rPr lang="en-US">
                <a:solidFill>
                  <a:schemeClr val="hlink"/>
                </a:solidFill>
                <a:latin typeface="Times New Roman" charset="0"/>
              </a:rPr>
              <a:t>y</a:t>
            </a:r>
            <a:r>
              <a:rPr lang="en-US">
                <a:latin typeface="Times New Roman" charset="0"/>
              </a:rPr>
              <a:t> and uses </a:t>
            </a:r>
            <a:r>
              <a:rPr lang="en-US">
                <a:solidFill>
                  <a:schemeClr val="hlink"/>
                </a:solidFill>
                <a:latin typeface="Times New Roman" charset="0"/>
              </a:rPr>
              <a:t>z</a:t>
            </a:r>
            <a:r>
              <a:rPr lang="en-US">
                <a:latin typeface="Times New Roman" charset="0"/>
              </a:rPr>
              <a:t> the third defines </a:t>
            </a:r>
            <a:r>
              <a:rPr lang="en-US">
                <a:solidFill>
                  <a:schemeClr val="hlink"/>
                </a:solidFill>
                <a:latin typeface="Times New Roman" charset="0"/>
              </a:rPr>
              <a:t>x</a:t>
            </a:r>
            <a:r>
              <a:rPr lang="en-US">
                <a:latin typeface="Times New Roman" charset="0"/>
              </a:rPr>
              <a:t> through the pointer variable </a:t>
            </a:r>
            <a:r>
              <a:rPr lang="en-US">
                <a:solidFill>
                  <a:schemeClr val="hlink"/>
                </a:solidFill>
                <a:latin typeface="Times New Roman" charset="0"/>
              </a:rPr>
              <a:t>z</a:t>
            </a:r>
            <a:r>
              <a:rPr lang="en-US">
                <a:latin typeface="Times New Roman" charset="0"/>
              </a:rPr>
              <a:t> and the last defines </a:t>
            </a:r>
            <a:r>
              <a:rPr lang="en-US">
                <a:solidFill>
                  <a:schemeClr val="hlink"/>
                </a:solidFill>
                <a:latin typeface="Times New Roman" charset="0"/>
              </a:rPr>
              <a:t>y</a:t>
            </a:r>
            <a:r>
              <a:rPr lang="en-US">
                <a:latin typeface="Times New Roman" charset="0"/>
              </a:rPr>
              <a:t> and uses </a:t>
            </a:r>
            <a:r>
              <a:rPr lang="en-US">
                <a:solidFill>
                  <a:schemeClr val="hlink"/>
                </a:solidFill>
                <a:latin typeface="Times New Roman" charset="0"/>
              </a:rPr>
              <a:t>x</a:t>
            </a:r>
            <a:r>
              <a:rPr lang="en-US">
                <a:latin typeface="Times New Roman" charset="0"/>
              </a:rPr>
              <a:t> accessed through the pointer variable </a:t>
            </a:r>
            <a:r>
              <a:rPr lang="en-US">
                <a:solidFill>
                  <a:schemeClr val="hlink"/>
                </a:solidFill>
                <a:latin typeface="Times New Roman" charset="0"/>
              </a:rPr>
              <a:t>z</a:t>
            </a:r>
            <a:r>
              <a:rPr lang="en-US">
                <a:latin typeface="Times New Roman" charset="0"/>
              </a:rPr>
              <a:t>.</a:t>
            </a:r>
          </a:p>
        </p:txBody>
      </p:sp>
      <p:pic>
        <p:nvPicPr>
          <p:cNvPr id="1478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531" y="2593975"/>
            <a:ext cx="121073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3843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8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86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8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59" grpId="0"/>
      <p:bldP spid="1478660" grpId="0"/>
    </p:bld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2"/>
          <p:cNvSpPr>
            <a:spLocks noGrp="1" noChangeArrowheads="1"/>
          </p:cNvSpPr>
          <p:nvPr>
            <p:ph type="title"/>
          </p:nvPr>
        </p:nvSpPr>
        <p:spPr/>
        <p:txBody>
          <a:bodyPr/>
          <a:lstStyle/>
          <a:p>
            <a:pPr eaLnBrk="1" hangingPunct="1"/>
            <a:r>
              <a:rPr lang="en-US" sz="2800" dirty="0">
                <a:latin typeface="Arial" charset="0"/>
              </a:rPr>
              <a:t>Definitions and uses: Arrays</a:t>
            </a:r>
            <a:endParaRPr lang="en-US" sz="4800" dirty="0">
              <a:latin typeface="Arial" charset="0"/>
            </a:endParaRPr>
          </a:p>
        </p:txBody>
      </p:sp>
      <p:sp>
        <p:nvSpPr>
          <p:cNvPr id="1480707" name="Text Box 3"/>
          <p:cNvSpPr txBox="1">
            <a:spLocks noChangeArrowheads="1"/>
          </p:cNvSpPr>
          <p:nvPr/>
        </p:nvSpPr>
        <p:spPr bwMode="auto">
          <a:xfrm>
            <a:off x="488504" y="1484784"/>
            <a:ext cx="878125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Arrays are also tricky. Consider the following declaration and two statements in C:</a:t>
            </a:r>
          </a:p>
        </p:txBody>
      </p:sp>
      <p:sp>
        <p:nvSpPr>
          <p:cNvPr id="1480708" name="Text Box 4"/>
          <p:cNvSpPr txBox="1">
            <a:spLocks noChangeArrowheads="1"/>
          </p:cNvSpPr>
          <p:nvPr/>
        </p:nvSpPr>
        <p:spPr bwMode="auto">
          <a:xfrm>
            <a:off x="416190" y="3714057"/>
            <a:ext cx="8781256"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The first statement defines variable </a:t>
            </a:r>
            <a:r>
              <a:rPr lang="en-US">
                <a:solidFill>
                  <a:schemeClr val="hlink"/>
                </a:solidFill>
                <a:latin typeface="Times New Roman" charset="0"/>
              </a:rPr>
              <a:t>A</a:t>
            </a:r>
            <a:r>
              <a:rPr lang="en-US">
                <a:latin typeface="Times New Roman" charset="0"/>
              </a:rPr>
              <a:t>. The second statement defines </a:t>
            </a:r>
            <a:r>
              <a:rPr lang="en-US">
                <a:solidFill>
                  <a:schemeClr val="hlink"/>
                </a:solidFill>
                <a:latin typeface="Times New Roman" charset="0"/>
              </a:rPr>
              <a:t>A</a:t>
            </a:r>
            <a:r>
              <a:rPr lang="en-US">
                <a:latin typeface="Times New Roman" charset="0"/>
              </a:rPr>
              <a:t> and uses </a:t>
            </a:r>
            <a:r>
              <a:rPr lang="en-US">
                <a:solidFill>
                  <a:schemeClr val="hlink"/>
                </a:solidFill>
                <a:latin typeface="Times New Roman" charset="0"/>
              </a:rPr>
              <a:t>i</a:t>
            </a:r>
            <a:r>
              <a:rPr lang="en-US">
                <a:latin typeface="Times New Roman" charset="0"/>
              </a:rPr>
              <a:t> , </a:t>
            </a:r>
            <a:r>
              <a:rPr lang="en-US">
                <a:solidFill>
                  <a:schemeClr val="hlink"/>
                </a:solidFill>
                <a:latin typeface="Times New Roman" charset="0"/>
              </a:rPr>
              <a:t>x</a:t>
            </a:r>
            <a:r>
              <a:rPr lang="en-US">
                <a:latin typeface="Times New Roman" charset="0"/>
              </a:rPr>
              <a:t>, and </a:t>
            </a:r>
            <a:r>
              <a:rPr lang="en-US">
                <a:solidFill>
                  <a:schemeClr val="hlink"/>
                </a:solidFill>
                <a:latin typeface="Times New Roman" charset="0"/>
              </a:rPr>
              <a:t>y</a:t>
            </a:r>
            <a:r>
              <a:rPr lang="en-US">
                <a:latin typeface="Times New Roman" charset="0"/>
              </a:rPr>
              <a:t>.  Alternate: second statement defines </a:t>
            </a:r>
            <a:r>
              <a:rPr lang="en-US">
                <a:solidFill>
                  <a:schemeClr val="hlink"/>
                </a:solidFill>
                <a:latin typeface="Times New Roman" charset="0"/>
              </a:rPr>
              <a:t>A[i]</a:t>
            </a:r>
            <a:r>
              <a:rPr lang="en-US">
                <a:latin typeface="Times New Roman" charset="0"/>
              </a:rPr>
              <a:t> and not the entire array </a:t>
            </a:r>
            <a:r>
              <a:rPr lang="en-US">
                <a:solidFill>
                  <a:schemeClr val="hlink"/>
                </a:solidFill>
                <a:latin typeface="Times New Roman" charset="0"/>
              </a:rPr>
              <a:t>A</a:t>
            </a:r>
            <a:r>
              <a:rPr lang="en-US">
                <a:latin typeface="Times New Roman" charset="0"/>
              </a:rPr>
              <a:t>.  The choice of whether to consider the entire array </a:t>
            </a:r>
            <a:r>
              <a:rPr lang="en-US">
                <a:solidFill>
                  <a:schemeClr val="hlink"/>
                </a:solidFill>
                <a:latin typeface="Times New Roman" charset="0"/>
              </a:rPr>
              <a:t>A</a:t>
            </a:r>
            <a:r>
              <a:rPr lang="en-US">
                <a:latin typeface="Times New Roman" charset="0"/>
              </a:rPr>
              <a:t> as defined or the specific element depends upon how stringent is the requirement for coverage analysis.</a:t>
            </a:r>
          </a:p>
        </p:txBody>
      </p:sp>
      <p:pic>
        <p:nvPicPr>
          <p:cNvPr id="1480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592" y="2783781"/>
            <a:ext cx="151341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02566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0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07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7" grpId="0"/>
      <p:bldP spid="148070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z="3600">
                <a:latin typeface="Arial" charset="0"/>
              </a:rPr>
              <a:t>Another example</a:t>
            </a:r>
            <a:endParaRPr lang="en-US">
              <a:latin typeface="Arial" charset="0"/>
            </a:endParaRPr>
          </a:p>
        </p:txBody>
      </p:sp>
      <p:sp>
        <p:nvSpPr>
          <p:cNvPr id="598019" name="Text Box 3"/>
          <p:cNvSpPr txBox="1">
            <a:spLocks noChangeArrowheads="1"/>
          </p:cNvSpPr>
          <p:nvPr/>
        </p:nvSpPr>
        <p:spPr bwMode="auto">
          <a:xfrm>
            <a:off x="272480" y="1412776"/>
            <a:ext cx="9402101"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condition is  represented formally as a predicate, also known as a Boolean expression.  For example, consider the requirement </a:t>
            </a:r>
          </a:p>
          <a:p>
            <a:pPr>
              <a:lnSpc>
                <a:spcPts val="3600"/>
              </a:lnSpc>
            </a:pPr>
            <a:r>
              <a:rPr lang="en-US" i="1" dirty="0">
                <a:solidFill>
                  <a:schemeClr val="hlink"/>
                </a:solidFill>
                <a:latin typeface="Times New Roman" charset="0"/>
              </a:rPr>
              <a:t>``</a:t>
            </a:r>
            <a:r>
              <a:rPr lang="en-US" i="1" dirty="0">
                <a:latin typeface="Times New Roman" charset="0"/>
              </a:rPr>
              <a:t>if</a:t>
            </a:r>
            <a:r>
              <a:rPr lang="en-US" i="1" dirty="0">
                <a:solidFill>
                  <a:schemeClr val="hlink"/>
                </a:solidFill>
                <a:latin typeface="Times New Roman" charset="0"/>
              </a:rPr>
              <a:t> </a:t>
            </a:r>
            <a:r>
              <a:rPr lang="en-US" i="1" dirty="0">
                <a:solidFill>
                  <a:schemeClr val="folHlink"/>
                </a:solidFill>
                <a:latin typeface="Times New Roman" charset="0"/>
              </a:rPr>
              <a:t>the printer is ON </a:t>
            </a:r>
            <a:r>
              <a:rPr lang="en-US" i="1" dirty="0">
                <a:solidFill>
                  <a:schemeClr val="hlink"/>
                </a:solidFill>
                <a:latin typeface="Times New Roman" charset="0"/>
              </a:rPr>
              <a:t>and</a:t>
            </a:r>
            <a:r>
              <a:rPr lang="en-US" i="1" dirty="0">
                <a:solidFill>
                  <a:schemeClr val="folHlink"/>
                </a:solidFill>
                <a:latin typeface="Times New Roman" charset="0"/>
              </a:rPr>
              <a:t> has paper</a:t>
            </a:r>
            <a:r>
              <a:rPr lang="en-US" i="1" dirty="0">
                <a:solidFill>
                  <a:schemeClr val="hlink"/>
                </a:solidFill>
                <a:latin typeface="Times New Roman" charset="0"/>
              </a:rPr>
              <a:t> </a:t>
            </a:r>
            <a:r>
              <a:rPr lang="en-US" i="1" dirty="0">
                <a:latin typeface="Times New Roman" charset="0"/>
              </a:rPr>
              <a:t>then</a:t>
            </a:r>
            <a:r>
              <a:rPr lang="en-US" i="1" dirty="0">
                <a:solidFill>
                  <a:schemeClr val="hlink"/>
                </a:solidFill>
                <a:latin typeface="Times New Roman" charset="0"/>
              </a:rPr>
              <a:t> send document to printer</a:t>
            </a:r>
            <a:r>
              <a:rPr lang="en-US" dirty="0" smtClean="0">
                <a:latin typeface="Times New Roman" charset="0"/>
              </a:rPr>
              <a:t>.” </a:t>
            </a:r>
            <a:endParaRPr lang="en-US" dirty="0">
              <a:latin typeface="Times New Roman" charset="0"/>
            </a:endParaRPr>
          </a:p>
          <a:p>
            <a:pPr>
              <a:lnSpc>
                <a:spcPts val="3600"/>
              </a:lnSpc>
            </a:pPr>
            <a:r>
              <a:rPr lang="en-US" dirty="0">
                <a:latin typeface="Times New Roman" charset="0"/>
              </a:rPr>
              <a:t>This statement consists of a</a:t>
            </a:r>
            <a:r>
              <a:rPr lang="en-US" dirty="0">
                <a:solidFill>
                  <a:schemeClr val="hlink"/>
                </a:solidFill>
                <a:latin typeface="Times New Roman" charset="0"/>
              </a:rPr>
              <a:t> </a:t>
            </a:r>
            <a:r>
              <a:rPr lang="en-US" dirty="0">
                <a:solidFill>
                  <a:schemeClr val="folHlink"/>
                </a:solidFill>
                <a:latin typeface="Times New Roman" charset="0"/>
              </a:rPr>
              <a:t>condition</a:t>
            </a:r>
            <a:r>
              <a:rPr lang="en-US" dirty="0">
                <a:latin typeface="Times New Roman" charset="0"/>
              </a:rPr>
              <a:t> part and an </a:t>
            </a:r>
            <a:r>
              <a:rPr lang="en-US" dirty="0">
                <a:solidFill>
                  <a:schemeClr val="hlink"/>
                </a:solidFill>
                <a:latin typeface="Times New Roman" charset="0"/>
              </a:rPr>
              <a:t>action</a:t>
            </a:r>
            <a:r>
              <a:rPr lang="en-US" dirty="0">
                <a:latin typeface="Times New Roman" charset="0"/>
              </a:rPr>
              <a:t> part. The following predicate represents the condition part of the statement.</a:t>
            </a:r>
          </a:p>
        </p:txBody>
      </p:sp>
      <p:sp>
        <p:nvSpPr>
          <p:cNvPr id="598020" name="Text Box 4"/>
          <p:cNvSpPr txBox="1">
            <a:spLocks noChangeArrowheads="1"/>
          </p:cNvSpPr>
          <p:nvPr/>
        </p:nvSpPr>
        <p:spPr bwMode="auto">
          <a:xfrm>
            <a:off x="704528" y="4725144"/>
            <a:ext cx="8590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err="1">
                <a:latin typeface="Times New Roman" charset="0"/>
              </a:rPr>
              <a:t>p</a:t>
            </a:r>
            <a:r>
              <a:rPr lang="en-US" baseline="-25000" dirty="0" err="1">
                <a:latin typeface="Times New Roman" charset="0"/>
              </a:rPr>
              <a:t>r</a:t>
            </a:r>
            <a:r>
              <a:rPr lang="en-US" dirty="0">
                <a:latin typeface="Times New Roman" charset="0"/>
              </a:rPr>
              <a:t>: (</a:t>
            </a:r>
            <a:r>
              <a:rPr lang="en-US" dirty="0" err="1" smtClean="0">
                <a:latin typeface="Times New Roman" charset="0"/>
              </a:rPr>
              <a:t>printer_status</a:t>
            </a:r>
            <a:r>
              <a:rPr lang="en-US" dirty="0">
                <a:latin typeface="Times New Roman" charset="0"/>
              </a:rPr>
              <a:t>=ON) </a:t>
            </a:r>
            <a:r>
              <a:rPr lang="en-US" dirty="0">
                <a:latin typeface="Times New Roman" charset="0"/>
                <a:sym typeface="Symbol" charset="0"/>
              </a:rPr>
              <a:t></a:t>
            </a:r>
            <a:r>
              <a:rPr lang="en-US" dirty="0">
                <a:latin typeface="Times New Roman" charset="0"/>
              </a:rPr>
              <a:t> (</a:t>
            </a:r>
            <a:r>
              <a:rPr lang="en-US" dirty="0" err="1" smtClean="0">
                <a:latin typeface="Times New Roman" charset="0"/>
              </a:rPr>
              <a:t>printer_tray</a:t>
            </a:r>
            <a:r>
              <a:rPr lang="en-US" dirty="0">
                <a:latin typeface="Times New Roman" charset="0"/>
                <a:sym typeface="Symbol" charset="0"/>
              </a:rPr>
              <a:t>=</a:t>
            </a:r>
            <a:r>
              <a:rPr lang="en-US" dirty="0">
                <a:latin typeface="Times New Roman" charset="0"/>
              </a:rPr>
              <a:t> empty) </a:t>
            </a:r>
          </a:p>
        </p:txBody>
      </p:sp>
    </p:spTree>
    <p:extLst>
      <p:ext uri="{BB962C8B-B14F-4D97-AF65-F5344CB8AC3E}">
        <p14:creationId xmlns:p14="http://schemas.microsoft.com/office/powerpoint/2010/main" val="1416715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8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p:bldP spid="598020" grpId="0"/>
    </p:bld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584867" y="2562848"/>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7.3.2 C-use and p-use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p:txBody>
          <a:bodyPr/>
          <a:lstStyle/>
          <a:p>
            <a:pPr eaLnBrk="1" hangingPunct="1"/>
            <a:r>
              <a:rPr lang="en-US" sz="2800" dirty="0">
                <a:latin typeface="Arial" charset="0"/>
              </a:rPr>
              <a:t>c</a:t>
            </a:r>
            <a:r>
              <a:rPr lang="en-US" sz="2800" dirty="0" smtClean="0">
                <a:latin typeface="Arial" charset="0"/>
              </a:rPr>
              <a:t>-</a:t>
            </a:r>
            <a:r>
              <a:rPr lang="en-US" sz="2800" dirty="0">
                <a:latin typeface="Arial" charset="0"/>
              </a:rPr>
              <a:t>use</a:t>
            </a:r>
            <a:endParaRPr lang="en-US" sz="4800" dirty="0">
              <a:latin typeface="Arial" charset="0"/>
            </a:endParaRPr>
          </a:p>
        </p:txBody>
      </p:sp>
      <p:sp>
        <p:nvSpPr>
          <p:cNvPr id="1482756" name="Text Box 4"/>
          <p:cNvSpPr txBox="1">
            <a:spLocks noChangeArrowheads="1"/>
          </p:cNvSpPr>
          <p:nvPr/>
        </p:nvSpPr>
        <p:spPr bwMode="auto">
          <a:xfrm>
            <a:off x="416496" y="1426231"/>
            <a:ext cx="87812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Uses of a variable that occur within an expression as part of an assignment statement,  in an output statement,  as a parameter within a function call,  and in subscript expressions, are classified as  </a:t>
            </a:r>
            <a:r>
              <a:rPr lang="en-US" dirty="0">
                <a:solidFill>
                  <a:schemeClr val="hlink"/>
                </a:solidFill>
                <a:latin typeface="Times New Roman" charset="0"/>
              </a:rPr>
              <a:t>c-use</a:t>
            </a:r>
            <a:r>
              <a:rPr lang="en-US" dirty="0">
                <a:latin typeface="Times New Roman" charset="0"/>
              </a:rPr>
              <a:t>, where the ``c" in c-use stands for </a:t>
            </a:r>
            <a:r>
              <a:rPr lang="en-US" dirty="0">
                <a:solidFill>
                  <a:schemeClr val="hlink"/>
                </a:solidFill>
                <a:latin typeface="Times New Roman" charset="0"/>
              </a:rPr>
              <a:t>computational</a:t>
            </a:r>
            <a:r>
              <a:rPr lang="en-US" dirty="0">
                <a:latin typeface="Times New Roman" charset="0"/>
              </a:rPr>
              <a:t>. </a:t>
            </a:r>
          </a:p>
          <a:p>
            <a:endParaRPr lang="en-US" dirty="0">
              <a:latin typeface="Times New Roman" charset="0"/>
            </a:endParaRPr>
          </a:p>
          <a:p>
            <a:r>
              <a:rPr lang="en-US" dirty="0">
                <a:latin typeface="Times New Roman" charset="0"/>
              </a:rPr>
              <a:t>How many </a:t>
            </a:r>
            <a:r>
              <a:rPr lang="en-US" dirty="0">
                <a:solidFill>
                  <a:schemeClr val="hlink"/>
                </a:solidFill>
                <a:latin typeface="Times New Roman" charset="0"/>
              </a:rPr>
              <a:t>c-uses</a:t>
            </a:r>
            <a:r>
              <a:rPr lang="en-US" dirty="0">
                <a:latin typeface="Times New Roman" charset="0"/>
              </a:rPr>
              <a:t> of</a:t>
            </a:r>
            <a:r>
              <a:rPr lang="en-US" dirty="0">
                <a:solidFill>
                  <a:schemeClr val="hlink"/>
                </a:solidFill>
                <a:latin typeface="Times New Roman" charset="0"/>
              </a:rPr>
              <a:t> x</a:t>
            </a:r>
            <a:r>
              <a:rPr lang="en-US" dirty="0">
                <a:latin typeface="Times New Roman" charset="0"/>
              </a:rPr>
              <a:t> can you find in the following statements?</a:t>
            </a:r>
          </a:p>
        </p:txBody>
      </p:sp>
      <p:pic>
        <p:nvPicPr>
          <p:cNvPr id="14827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984" y="4653136"/>
            <a:ext cx="1651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82759" name="Text Box 7"/>
          <p:cNvSpPr txBox="1">
            <a:spLocks noChangeArrowheads="1"/>
          </p:cNvSpPr>
          <p:nvPr/>
        </p:nvSpPr>
        <p:spPr bwMode="auto">
          <a:xfrm>
            <a:off x="729639" y="5431012"/>
            <a:ext cx="1324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Answer: 5</a:t>
            </a:r>
          </a:p>
        </p:txBody>
      </p:sp>
    </p:spTree>
    <p:extLst>
      <p:ext uri="{BB962C8B-B14F-4D97-AF65-F5344CB8AC3E}">
        <p14:creationId xmlns:p14="http://schemas.microsoft.com/office/powerpoint/2010/main" val="4004636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2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2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6" grpId="0"/>
      <p:bldP spid="1482759" grpId="0"/>
    </p:bld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2"/>
          <p:cNvSpPr>
            <a:spLocks noGrp="1" noChangeArrowheads="1"/>
          </p:cNvSpPr>
          <p:nvPr>
            <p:ph type="title"/>
          </p:nvPr>
        </p:nvSpPr>
        <p:spPr/>
        <p:txBody>
          <a:bodyPr/>
          <a:lstStyle/>
          <a:p>
            <a:pPr eaLnBrk="1" hangingPunct="1"/>
            <a:r>
              <a:rPr lang="en-US" sz="2800" dirty="0">
                <a:latin typeface="Arial" charset="0"/>
              </a:rPr>
              <a:t>p-use</a:t>
            </a:r>
            <a:endParaRPr lang="en-US" sz="4800" dirty="0">
              <a:latin typeface="Arial" charset="0"/>
            </a:endParaRPr>
          </a:p>
        </p:txBody>
      </p:sp>
      <p:sp>
        <p:nvSpPr>
          <p:cNvPr id="1484803" name="Text Box 3"/>
          <p:cNvSpPr txBox="1">
            <a:spLocks noChangeArrowheads="1"/>
          </p:cNvSpPr>
          <p:nvPr/>
        </p:nvSpPr>
        <p:spPr bwMode="auto">
          <a:xfrm>
            <a:off x="444214" y="1309467"/>
            <a:ext cx="8781256" cy="26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occurrence of a  variable  in an expression  used as a condition in a branch statement such as an </a:t>
            </a:r>
            <a:r>
              <a:rPr lang="en-US" dirty="0">
                <a:solidFill>
                  <a:schemeClr val="hlink"/>
                </a:solidFill>
                <a:latin typeface="Times New Roman" charset="0"/>
              </a:rPr>
              <a:t>if</a:t>
            </a:r>
            <a:r>
              <a:rPr lang="en-US" dirty="0">
                <a:latin typeface="Times New Roman" charset="0"/>
              </a:rPr>
              <a:t> and a </a:t>
            </a:r>
            <a:r>
              <a:rPr lang="en-US" dirty="0">
                <a:solidFill>
                  <a:schemeClr val="hlink"/>
                </a:solidFill>
                <a:latin typeface="Times New Roman" charset="0"/>
              </a:rPr>
              <a:t>while</a:t>
            </a:r>
            <a:r>
              <a:rPr lang="en-US" dirty="0">
                <a:latin typeface="Times New Roman" charset="0"/>
              </a:rPr>
              <a:t>, is  considered as a </a:t>
            </a:r>
            <a:r>
              <a:rPr lang="en-US" dirty="0">
                <a:solidFill>
                  <a:schemeClr val="hlink"/>
                </a:solidFill>
                <a:latin typeface="Times New Roman" charset="0"/>
              </a:rPr>
              <a:t>p-use.</a:t>
            </a:r>
            <a:r>
              <a:rPr lang="en-US" dirty="0">
                <a:latin typeface="Times New Roman" charset="0"/>
              </a:rPr>
              <a:t> The ``p" in p-use stands for </a:t>
            </a:r>
            <a:r>
              <a:rPr lang="en-US" dirty="0">
                <a:solidFill>
                  <a:schemeClr val="hlink"/>
                </a:solidFill>
                <a:latin typeface="Times New Roman" charset="0"/>
              </a:rPr>
              <a:t>predicate</a:t>
            </a:r>
            <a:r>
              <a:rPr lang="en-US" dirty="0">
                <a:latin typeface="Times New Roman" charset="0"/>
              </a:rPr>
              <a:t>. </a:t>
            </a:r>
          </a:p>
          <a:p>
            <a:pPr>
              <a:lnSpc>
                <a:spcPts val="3600"/>
              </a:lnSpc>
            </a:pPr>
            <a:endParaRPr lang="en-US" dirty="0">
              <a:latin typeface="Times New Roman" charset="0"/>
            </a:endParaRPr>
          </a:p>
          <a:p>
            <a:pPr>
              <a:lnSpc>
                <a:spcPts val="3600"/>
              </a:lnSpc>
            </a:pPr>
            <a:r>
              <a:rPr lang="en-US" dirty="0">
                <a:latin typeface="Times New Roman" charset="0"/>
              </a:rPr>
              <a:t>How many </a:t>
            </a:r>
            <a:r>
              <a:rPr lang="en-US" dirty="0">
                <a:solidFill>
                  <a:schemeClr val="hlink"/>
                </a:solidFill>
                <a:latin typeface="Times New Roman" charset="0"/>
              </a:rPr>
              <a:t>p-uses</a:t>
            </a:r>
            <a:r>
              <a:rPr lang="en-US" dirty="0">
                <a:latin typeface="Times New Roman" charset="0"/>
              </a:rPr>
              <a:t> of</a:t>
            </a:r>
            <a:r>
              <a:rPr lang="en-US" dirty="0">
                <a:solidFill>
                  <a:schemeClr val="hlink"/>
                </a:solidFill>
                <a:latin typeface="Times New Roman" charset="0"/>
              </a:rPr>
              <a:t> z </a:t>
            </a:r>
            <a:r>
              <a:rPr lang="en-US" dirty="0">
                <a:latin typeface="Times New Roman" charset="0"/>
              </a:rPr>
              <a:t>and </a:t>
            </a:r>
            <a:r>
              <a:rPr lang="en-US" dirty="0">
                <a:solidFill>
                  <a:schemeClr val="hlink"/>
                </a:solidFill>
                <a:latin typeface="Times New Roman" charset="0"/>
              </a:rPr>
              <a:t>x</a:t>
            </a:r>
            <a:r>
              <a:rPr lang="en-US" dirty="0">
                <a:latin typeface="Times New Roman" charset="0"/>
              </a:rPr>
              <a:t> can you find in the following statements</a:t>
            </a:r>
            <a:r>
              <a:rPr lang="en-US" dirty="0" smtClean="0">
                <a:latin typeface="Times New Roman" charset="0"/>
              </a:rPr>
              <a:t>?</a:t>
            </a:r>
            <a:endParaRPr lang="en-US" dirty="0">
              <a:latin typeface="Times New Roman" charset="0"/>
            </a:endParaRPr>
          </a:p>
        </p:txBody>
      </p:sp>
      <p:pic>
        <p:nvPicPr>
          <p:cNvPr id="1484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775" y="4868863"/>
            <a:ext cx="2765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84806" name="Text Box 6"/>
          <p:cNvSpPr txBox="1">
            <a:spLocks noChangeArrowheads="1"/>
          </p:cNvSpPr>
          <p:nvPr/>
        </p:nvSpPr>
        <p:spPr bwMode="auto">
          <a:xfrm>
            <a:off x="5752704" y="5830889"/>
            <a:ext cx="3464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Answer: 3 (2 of z and 1 of x)</a:t>
            </a:r>
          </a:p>
        </p:txBody>
      </p:sp>
    </p:spTree>
    <p:extLst>
      <p:ext uri="{BB962C8B-B14F-4D97-AF65-F5344CB8AC3E}">
        <p14:creationId xmlns:p14="http://schemas.microsoft.com/office/powerpoint/2010/main" val="3384610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03" grpId="0"/>
      <p:bldP spid="1484806" grpId="0"/>
    </p:bld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ChangeArrowheads="1"/>
          </p:cNvSpPr>
          <p:nvPr>
            <p:ph type="title"/>
          </p:nvPr>
        </p:nvSpPr>
        <p:spPr/>
        <p:txBody>
          <a:bodyPr/>
          <a:lstStyle/>
          <a:p>
            <a:pPr eaLnBrk="1" hangingPunct="1"/>
            <a:r>
              <a:rPr lang="en-US" sz="2800" dirty="0">
                <a:latin typeface="Arial" charset="0"/>
              </a:rPr>
              <a:t>p-use: possible confusion</a:t>
            </a:r>
            <a:endParaRPr lang="en-US" sz="4800" dirty="0">
              <a:latin typeface="Arial" charset="0"/>
            </a:endParaRPr>
          </a:p>
        </p:txBody>
      </p:sp>
      <p:grpSp>
        <p:nvGrpSpPr>
          <p:cNvPr id="2" name="Group 7"/>
          <p:cNvGrpSpPr>
            <a:grpSpLocks/>
          </p:cNvGrpSpPr>
          <p:nvPr/>
        </p:nvGrpSpPr>
        <p:grpSpPr bwMode="auto">
          <a:xfrm>
            <a:off x="416190" y="2157414"/>
            <a:ext cx="8781256" cy="1127125"/>
            <a:chOff x="242" y="1359"/>
            <a:chExt cx="5106" cy="710"/>
          </a:xfrm>
        </p:grpSpPr>
        <p:sp>
          <p:nvSpPr>
            <p:cNvPr id="300038" name="Text Box 3"/>
            <p:cNvSpPr txBox="1">
              <a:spLocks noChangeArrowheads="1"/>
            </p:cNvSpPr>
            <p:nvPr/>
          </p:nvSpPr>
          <p:spPr bwMode="auto">
            <a:xfrm>
              <a:off x="242" y="1359"/>
              <a:ext cx="51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Consider the statement:</a:t>
              </a:r>
            </a:p>
          </p:txBody>
        </p:sp>
        <p:pic>
          <p:nvPicPr>
            <p:cNvPr id="300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 y="1781"/>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486854" name="Text Box 6"/>
          <p:cNvSpPr txBox="1">
            <a:spLocks noChangeArrowheads="1"/>
          </p:cNvSpPr>
          <p:nvPr/>
        </p:nvSpPr>
        <p:spPr bwMode="auto">
          <a:xfrm>
            <a:off x="454026" y="3562350"/>
            <a:ext cx="87812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The use of </a:t>
            </a:r>
            <a:r>
              <a:rPr lang="en-US">
                <a:solidFill>
                  <a:schemeClr val="hlink"/>
                </a:solidFill>
                <a:latin typeface="Times New Roman" charset="0"/>
              </a:rPr>
              <a:t>A</a:t>
            </a:r>
            <a:r>
              <a:rPr lang="en-US">
                <a:latin typeface="Times New Roman" charset="0"/>
              </a:rPr>
              <a:t> is clearly a p-use.</a:t>
            </a:r>
          </a:p>
          <a:p>
            <a:endParaRPr lang="en-US">
              <a:latin typeface="Times New Roman" charset="0"/>
            </a:endParaRPr>
          </a:p>
          <a:p>
            <a:r>
              <a:rPr lang="en-US" i="1">
                <a:solidFill>
                  <a:schemeClr val="hlink"/>
                </a:solidFill>
                <a:latin typeface="Times New Roman" charset="0"/>
              </a:rPr>
              <a:t>Is the use of x  in the subscript, a c-use or a p-use? Discuss.</a:t>
            </a:r>
            <a:endParaRPr lang="en-US">
              <a:latin typeface="Times New Roman" charset="0"/>
            </a:endParaRPr>
          </a:p>
        </p:txBody>
      </p:sp>
    </p:spTree>
    <p:extLst>
      <p:ext uri="{BB962C8B-B14F-4D97-AF65-F5344CB8AC3E}">
        <p14:creationId xmlns:p14="http://schemas.microsoft.com/office/powerpoint/2010/main" val="417027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6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854" grpId="0"/>
    </p:bld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2"/>
          <p:cNvSpPr>
            <a:spLocks noGrp="1" noChangeArrowheads="1"/>
          </p:cNvSpPr>
          <p:nvPr>
            <p:ph type="title"/>
          </p:nvPr>
        </p:nvSpPr>
        <p:spPr/>
        <p:txBody>
          <a:bodyPr/>
          <a:lstStyle/>
          <a:p>
            <a:pPr eaLnBrk="1" hangingPunct="1">
              <a:lnSpc>
                <a:spcPts val="3600"/>
              </a:lnSpc>
            </a:pPr>
            <a:r>
              <a:rPr lang="en-US" sz="2800" dirty="0">
                <a:latin typeface="Arial" charset="0"/>
              </a:rPr>
              <a:t>C-uses within a basic block</a:t>
            </a:r>
            <a:endParaRPr lang="en-US" sz="4800" dirty="0">
              <a:latin typeface="Arial" charset="0"/>
            </a:endParaRPr>
          </a:p>
        </p:txBody>
      </p:sp>
      <p:sp>
        <p:nvSpPr>
          <p:cNvPr id="1489926" name="Text Box 6"/>
          <p:cNvSpPr txBox="1">
            <a:spLocks noChangeArrowheads="1"/>
          </p:cNvSpPr>
          <p:nvPr/>
        </p:nvSpPr>
        <p:spPr bwMode="auto">
          <a:xfrm>
            <a:off x="415884" y="2536262"/>
            <a:ext cx="8781256"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While there are two definitions of </a:t>
            </a:r>
            <a:r>
              <a:rPr lang="en-US">
                <a:solidFill>
                  <a:schemeClr val="hlink"/>
                </a:solidFill>
                <a:latin typeface="Times New Roman" charset="0"/>
              </a:rPr>
              <a:t>p</a:t>
            </a:r>
            <a:r>
              <a:rPr lang="en-US">
                <a:latin typeface="Times New Roman" charset="0"/>
              </a:rPr>
              <a:t> in this block, only the second definition will propagate to the next block. The first definition of </a:t>
            </a:r>
            <a:r>
              <a:rPr lang="en-US">
                <a:solidFill>
                  <a:schemeClr val="hlink"/>
                </a:solidFill>
                <a:latin typeface="Times New Roman" charset="0"/>
              </a:rPr>
              <a:t>p</a:t>
            </a:r>
            <a:r>
              <a:rPr lang="en-US">
                <a:latin typeface="Times New Roman" charset="0"/>
              </a:rPr>
              <a:t> is considered </a:t>
            </a:r>
            <a:r>
              <a:rPr lang="en-US">
                <a:solidFill>
                  <a:schemeClr val="hlink"/>
                </a:solidFill>
                <a:latin typeface="Times New Roman" charset="0"/>
              </a:rPr>
              <a:t>local</a:t>
            </a:r>
            <a:r>
              <a:rPr lang="en-US">
                <a:latin typeface="Times New Roman" charset="0"/>
              </a:rPr>
              <a:t> to the block while the second definition is </a:t>
            </a:r>
            <a:r>
              <a:rPr lang="en-US">
                <a:solidFill>
                  <a:schemeClr val="hlink"/>
                </a:solidFill>
                <a:latin typeface="Times New Roman" charset="0"/>
              </a:rPr>
              <a:t>global</a:t>
            </a:r>
            <a:r>
              <a:rPr lang="en-US">
                <a:latin typeface="Times New Roman" charset="0"/>
              </a:rPr>
              <a:t>. </a:t>
            </a:r>
            <a:r>
              <a:rPr lang="en-US" i="1">
                <a:latin typeface="Times New Roman" charset="0"/>
              </a:rPr>
              <a:t>We are concerned with global definitions, and uses.</a:t>
            </a:r>
          </a:p>
        </p:txBody>
      </p:sp>
      <p:grpSp>
        <p:nvGrpSpPr>
          <p:cNvPr id="302085" name="Group 8"/>
          <p:cNvGrpSpPr>
            <a:grpSpLocks/>
          </p:cNvGrpSpPr>
          <p:nvPr/>
        </p:nvGrpSpPr>
        <p:grpSpPr bwMode="auto">
          <a:xfrm>
            <a:off x="416190" y="1436125"/>
            <a:ext cx="8781256" cy="812800"/>
            <a:chOff x="242" y="1283"/>
            <a:chExt cx="5106" cy="512"/>
          </a:xfrm>
        </p:grpSpPr>
        <p:sp>
          <p:nvSpPr>
            <p:cNvPr id="302087" name="Text Box 4"/>
            <p:cNvSpPr txBox="1">
              <a:spLocks noChangeArrowheads="1"/>
            </p:cNvSpPr>
            <p:nvPr/>
          </p:nvSpPr>
          <p:spPr bwMode="auto">
            <a:xfrm>
              <a:off x="242" y="1359"/>
              <a:ext cx="51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Consider the basic block</a:t>
              </a:r>
            </a:p>
          </p:txBody>
        </p:sp>
        <p:pic>
          <p:nvPicPr>
            <p:cNvPr id="3020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 y="1283"/>
              <a:ext cx="5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489929" name="Text Box 9"/>
          <p:cNvSpPr txBox="1">
            <a:spLocks noChangeArrowheads="1"/>
          </p:cNvSpPr>
          <p:nvPr/>
        </p:nvSpPr>
        <p:spPr bwMode="auto">
          <a:xfrm>
            <a:off x="415884" y="4741301"/>
            <a:ext cx="878125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Note that y and z are </a:t>
            </a:r>
            <a:r>
              <a:rPr lang="en-US">
                <a:solidFill>
                  <a:schemeClr val="hlink"/>
                </a:solidFill>
                <a:latin typeface="Times New Roman" charset="0"/>
              </a:rPr>
              <a:t>global uses</a:t>
            </a:r>
            <a:r>
              <a:rPr lang="en-US">
                <a:latin typeface="Times New Roman" charset="0"/>
              </a:rPr>
              <a:t>; their definitions flow into this block from some other block.</a:t>
            </a:r>
          </a:p>
        </p:txBody>
      </p:sp>
    </p:spTree>
    <p:extLst>
      <p:ext uri="{BB962C8B-B14F-4D97-AF65-F5344CB8AC3E}">
        <p14:creationId xmlns:p14="http://schemas.microsoft.com/office/powerpoint/2010/main" val="1845687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99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9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6" grpId="0"/>
      <p:bldP spid="1489929" grpId="0"/>
    </p:bld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19192"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7.3.4 Data flow graph</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2"/>
          <p:cNvSpPr>
            <a:spLocks noGrp="1" noChangeArrowheads="1"/>
          </p:cNvSpPr>
          <p:nvPr>
            <p:ph type="title"/>
          </p:nvPr>
        </p:nvSpPr>
        <p:spPr/>
        <p:txBody>
          <a:bodyPr/>
          <a:lstStyle/>
          <a:p>
            <a:pPr eaLnBrk="1" hangingPunct="1"/>
            <a:r>
              <a:rPr lang="en-US" sz="2800" dirty="0">
                <a:latin typeface="Arial" charset="0"/>
              </a:rPr>
              <a:t>Data flow graph</a:t>
            </a:r>
            <a:endParaRPr lang="en-US" sz="4800" dirty="0">
              <a:latin typeface="Arial" charset="0"/>
            </a:endParaRPr>
          </a:p>
        </p:txBody>
      </p:sp>
      <p:sp>
        <p:nvSpPr>
          <p:cNvPr id="1491971" name="Text Box 3"/>
          <p:cNvSpPr txBox="1">
            <a:spLocks noChangeArrowheads="1"/>
          </p:cNvSpPr>
          <p:nvPr/>
        </p:nvSpPr>
        <p:spPr bwMode="auto">
          <a:xfrm>
            <a:off x="431527" y="1707366"/>
            <a:ext cx="8781256"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data-flow graph of a program, also known as </a:t>
            </a:r>
            <a:r>
              <a:rPr lang="en-US" dirty="0" err="1">
                <a:latin typeface="Times New Roman" charset="0"/>
              </a:rPr>
              <a:t>def</a:t>
            </a:r>
            <a:r>
              <a:rPr lang="en-US" dirty="0">
                <a:latin typeface="Times New Roman" charset="0"/>
              </a:rPr>
              <a:t>-use graph, captures the flow of  definitions  (also known as </a:t>
            </a:r>
            <a:r>
              <a:rPr lang="en-US" dirty="0" err="1">
                <a:latin typeface="Times New Roman" charset="0"/>
              </a:rPr>
              <a:t>defs</a:t>
            </a:r>
            <a:r>
              <a:rPr lang="en-US" dirty="0">
                <a:latin typeface="Times New Roman" charset="0"/>
              </a:rPr>
              <a:t>) across basic blocks in a program. </a:t>
            </a:r>
          </a:p>
        </p:txBody>
      </p:sp>
      <p:sp>
        <p:nvSpPr>
          <p:cNvPr id="1491975" name="Text Box 7"/>
          <p:cNvSpPr txBox="1">
            <a:spLocks noChangeArrowheads="1"/>
          </p:cNvSpPr>
          <p:nvPr/>
        </p:nvSpPr>
        <p:spPr bwMode="auto">
          <a:xfrm>
            <a:off x="431527" y="3506003"/>
            <a:ext cx="8781256"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It   is similar to a control flow graph of a program in that the  nodes, edges, and all paths thorough the control flow graph are preserved in the data flow graph. An example follows. </a:t>
            </a:r>
          </a:p>
        </p:txBody>
      </p:sp>
    </p:spTree>
    <p:extLst>
      <p:ext uri="{BB962C8B-B14F-4D97-AF65-F5344CB8AC3E}">
        <p14:creationId xmlns:p14="http://schemas.microsoft.com/office/powerpoint/2010/main" val="2898283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19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1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1971" grpId="0"/>
      <p:bldP spid="1491975" grpId="0"/>
    </p:bld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2"/>
          <p:cNvSpPr>
            <a:spLocks noGrp="1" noChangeArrowheads="1"/>
          </p:cNvSpPr>
          <p:nvPr>
            <p:ph type="title"/>
          </p:nvPr>
        </p:nvSpPr>
        <p:spPr/>
        <p:txBody>
          <a:bodyPr/>
          <a:lstStyle/>
          <a:p>
            <a:pPr eaLnBrk="1" hangingPunct="1"/>
            <a:r>
              <a:rPr lang="en-US" sz="2800" dirty="0" smtClean="0">
                <a:latin typeface="Arial" charset="0"/>
              </a:rPr>
              <a:t>Example</a:t>
            </a:r>
            <a:endParaRPr lang="en-US" sz="4800" dirty="0">
              <a:latin typeface="Arial" charset="0"/>
            </a:endParaRPr>
          </a:p>
        </p:txBody>
      </p:sp>
      <p:sp>
        <p:nvSpPr>
          <p:cNvPr id="1494019" name="Text Box 3"/>
          <p:cNvSpPr txBox="1">
            <a:spLocks noChangeArrowheads="1"/>
          </p:cNvSpPr>
          <p:nvPr/>
        </p:nvSpPr>
        <p:spPr bwMode="auto">
          <a:xfrm>
            <a:off x="416496" y="1438174"/>
            <a:ext cx="863507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a program, find its basic blocks, compute </a:t>
            </a:r>
            <a:r>
              <a:rPr lang="en-US" dirty="0" err="1">
                <a:solidFill>
                  <a:schemeClr val="hlink"/>
                </a:solidFill>
                <a:latin typeface="Times New Roman" charset="0"/>
              </a:rPr>
              <a:t>defs</a:t>
            </a:r>
            <a:r>
              <a:rPr lang="en-US" dirty="0">
                <a:latin typeface="Times New Roman" charset="0"/>
              </a:rPr>
              <a:t>, </a:t>
            </a:r>
            <a:r>
              <a:rPr lang="en-US" dirty="0">
                <a:solidFill>
                  <a:schemeClr val="hlink"/>
                </a:solidFill>
                <a:latin typeface="Times New Roman" charset="0"/>
              </a:rPr>
              <a:t>c-uses </a:t>
            </a:r>
            <a:r>
              <a:rPr lang="en-US" dirty="0">
                <a:latin typeface="Times New Roman" charset="0"/>
              </a:rPr>
              <a:t>and </a:t>
            </a:r>
            <a:r>
              <a:rPr lang="en-US" dirty="0">
                <a:solidFill>
                  <a:schemeClr val="hlink"/>
                </a:solidFill>
                <a:latin typeface="Times New Roman" charset="0"/>
              </a:rPr>
              <a:t>p-uses</a:t>
            </a:r>
            <a:r>
              <a:rPr lang="en-US" dirty="0">
                <a:latin typeface="Times New Roman" charset="0"/>
              </a:rPr>
              <a:t> in each block. Each block becomes a</a:t>
            </a:r>
            <a:r>
              <a:rPr lang="en-US" dirty="0">
                <a:solidFill>
                  <a:schemeClr val="hlink"/>
                </a:solidFill>
                <a:latin typeface="Times New Roman" charset="0"/>
              </a:rPr>
              <a:t> node </a:t>
            </a:r>
            <a:r>
              <a:rPr lang="en-US" dirty="0">
                <a:latin typeface="Times New Roman" charset="0"/>
              </a:rPr>
              <a:t>in the </a:t>
            </a:r>
            <a:r>
              <a:rPr lang="en-US" dirty="0" err="1">
                <a:latin typeface="Times New Roman" charset="0"/>
              </a:rPr>
              <a:t>def</a:t>
            </a:r>
            <a:r>
              <a:rPr lang="en-US" dirty="0">
                <a:latin typeface="Times New Roman" charset="0"/>
              </a:rPr>
              <a:t>-use graph (this is similar to the control flow graph).</a:t>
            </a:r>
          </a:p>
        </p:txBody>
      </p:sp>
      <p:sp>
        <p:nvSpPr>
          <p:cNvPr id="1494020" name="Text Box 4"/>
          <p:cNvSpPr txBox="1">
            <a:spLocks noChangeArrowheads="1"/>
          </p:cNvSpPr>
          <p:nvPr/>
        </p:nvSpPr>
        <p:spPr bwMode="auto">
          <a:xfrm>
            <a:off x="398992" y="3174168"/>
            <a:ext cx="878125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Attach defs, c-use and p-use to each node in the graph. Label each edge with the condition which when true causes the edge to be taken. </a:t>
            </a:r>
          </a:p>
        </p:txBody>
      </p:sp>
      <p:sp>
        <p:nvSpPr>
          <p:cNvPr id="1494021" name="Text Box 5"/>
          <p:cNvSpPr txBox="1">
            <a:spLocks noChangeArrowheads="1"/>
          </p:cNvSpPr>
          <p:nvPr/>
        </p:nvSpPr>
        <p:spPr bwMode="auto">
          <a:xfrm>
            <a:off x="398992" y="4448497"/>
            <a:ext cx="878125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We use </a:t>
            </a:r>
            <a:r>
              <a:rPr lang="en-US">
                <a:solidFill>
                  <a:schemeClr val="hlink"/>
                </a:solidFill>
                <a:latin typeface="Times New Roman" charset="0"/>
              </a:rPr>
              <a:t>d</a:t>
            </a:r>
            <a:r>
              <a:rPr lang="en-US" baseline="-25000">
                <a:solidFill>
                  <a:schemeClr val="hlink"/>
                </a:solidFill>
                <a:latin typeface="Times New Roman" charset="0"/>
              </a:rPr>
              <a:t>i</a:t>
            </a:r>
            <a:r>
              <a:rPr lang="en-US">
                <a:solidFill>
                  <a:schemeClr val="hlink"/>
                </a:solidFill>
                <a:latin typeface="Times New Roman" charset="0"/>
              </a:rPr>
              <a:t>(x)</a:t>
            </a:r>
            <a:r>
              <a:rPr lang="en-US">
                <a:latin typeface="Times New Roman" charset="0"/>
              </a:rPr>
              <a:t> to refer to the definition of variable </a:t>
            </a:r>
            <a:r>
              <a:rPr lang="en-US">
                <a:solidFill>
                  <a:schemeClr val="hlink"/>
                </a:solidFill>
                <a:latin typeface="Times New Roman" charset="0"/>
              </a:rPr>
              <a:t>x</a:t>
            </a:r>
            <a:r>
              <a:rPr lang="en-US">
                <a:latin typeface="Times New Roman" charset="0"/>
              </a:rPr>
              <a:t> at node </a:t>
            </a:r>
            <a:r>
              <a:rPr lang="en-US">
                <a:solidFill>
                  <a:schemeClr val="hlink"/>
                </a:solidFill>
                <a:latin typeface="Times New Roman" charset="0"/>
              </a:rPr>
              <a:t>i</a:t>
            </a:r>
            <a:r>
              <a:rPr lang="en-US">
                <a:latin typeface="Times New Roman" charset="0"/>
              </a:rPr>
              <a:t>. Similarly, </a:t>
            </a:r>
            <a:r>
              <a:rPr lang="en-US">
                <a:solidFill>
                  <a:schemeClr val="hlink"/>
                </a:solidFill>
                <a:latin typeface="Times New Roman" charset="0"/>
              </a:rPr>
              <a:t>u</a:t>
            </a:r>
            <a:r>
              <a:rPr lang="en-US" baseline="-25000">
                <a:solidFill>
                  <a:schemeClr val="hlink"/>
                </a:solidFill>
                <a:latin typeface="Times New Roman" charset="0"/>
              </a:rPr>
              <a:t>i</a:t>
            </a:r>
            <a:r>
              <a:rPr lang="en-US">
                <a:solidFill>
                  <a:schemeClr val="hlink"/>
                </a:solidFill>
                <a:latin typeface="Times New Roman" charset="0"/>
              </a:rPr>
              <a:t>(x)</a:t>
            </a:r>
            <a:r>
              <a:rPr lang="en-US">
                <a:latin typeface="Times New Roman" charset="0"/>
              </a:rPr>
              <a:t> refers to the use of variable </a:t>
            </a:r>
            <a:r>
              <a:rPr lang="en-US">
                <a:solidFill>
                  <a:schemeClr val="hlink"/>
                </a:solidFill>
                <a:latin typeface="Times New Roman" charset="0"/>
              </a:rPr>
              <a:t>x</a:t>
            </a:r>
            <a:r>
              <a:rPr lang="en-US">
                <a:latin typeface="Times New Roman" charset="0"/>
              </a:rPr>
              <a:t> at node </a:t>
            </a:r>
            <a:r>
              <a:rPr lang="en-US">
                <a:solidFill>
                  <a:schemeClr val="hlink"/>
                </a:solidFill>
                <a:latin typeface="Times New Roman" charset="0"/>
              </a:rPr>
              <a:t>i</a:t>
            </a:r>
            <a:r>
              <a:rPr lang="en-US">
                <a:latin typeface="Times New Roman" charset="0"/>
              </a:rPr>
              <a:t>.</a:t>
            </a:r>
          </a:p>
        </p:txBody>
      </p:sp>
    </p:spTree>
    <p:extLst>
      <p:ext uri="{BB962C8B-B14F-4D97-AF65-F5344CB8AC3E}">
        <p14:creationId xmlns:p14="http://schemas.microsoft.com/office/powerpoint/2010/main" val="2791817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4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4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4019" grpId="0"/>
      <p:bldP spid="1494020" grpId="0"/>
      <p:bldP spid="1494021" grpId="0"/>
    </p:bld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2"/>
          <p:cNvSpPr>
            <a:spLocks noGrp="1" noChangeArrowheads="1"/>
          </p:cNvSpPr>
          <p:nvPr>
            <p:ph type="title"/>
          </p:nvPr>
        </p:nvSpPr>
        <p:spPr/>
        <p:txBody>
          <a:bodyPr/>
          <a:lstStyle/>
          <a:p>
            <a:pPr eaLnBrk="1" hangingPunct="1"/>
            <a:r>
              <a:rPr lang="en-US" sz="2800" dirty="0" smtClean="0">
                <a:latin typeface="Arial" charset="0"/>
              </a:rPr>
              <a:t>Example </a:t>
            </a:r>
            <a:r>
              <a:rPr lang="en-US" sz="2800" dirty="0">
                <a:latin typeface="Arial" charset="0"/>
              </a:rPr>
              <a:t>(contd.)</a:t>
            </a:r>
            <a:endParaRPr lang="en-US" sz="4800" dirty="0">
              <a:latin typeface="Arial" charset="0"/>
            </a:endParaRPr>
          </a:p>
        </p:txBody>
      </p:sp>
      <p:pic>
        <p:nvPicPr>
          <p:cNvPr id="1496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434877"/>
            <a:ext cx="353073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2" name="Group 8"/>
          <p:cNvGrpSpPr>
            <a:grpSpLocks/>
          </p:cNvGrpSpPr>
          <p:nvPr/>
        </p:nvGrpSpPr>
        <p:grpSpPr bwMode="auto">
          <a:xfrm>
            <a:off x="3100786" y="1079277"/>
            <a:ext cx="5678752" cy="1879600"/>
            <a:chOff x="1803" y="1216"/>
            <a:chExt cx="3302" cy="1184"/>
          </a:xfrm>
        </p:grpSpPr>
        <p:pic>
          <p:nvPicPr>
            <p:cNvPr id="3082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 y="1216"/>
              <a:ext cx="2360"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08237" name="Line 7"/>
            <p:cNvSpPr>
              <a:spLocks noChangeShapeType="1"/>
            </p:cNvSpPr>
            <p:nvPr/>
          </p:nvSpPr>
          <p:spPr bwMode="auto">
            <a:xfrm>
              <a:off x="1803" y="1536"/>
              <a:ext cx="704"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1"/>
          <p:cNvGrpSpPr>
            <a:grpSpLocks/>
          </p:cNvGrpSpPr>
          <p:nvPr/>
        </p:nvGrpSpPr>
        <p:grpSpPr bwMode="auto">
          <a:xfrm>
            <a:off x="4768983" y="3025552"/>
            <a:ext cx="3357033" cy="2779712"/>
            <a:chOff x="2773" y="2325"/>
            <a:chExt cx="1952" cy="1751"/>
          </a:xfrm>
        </p:grpSpPr>
        <p:pic>
          <p:nvPicPr>
            <p:cNvPr id="3082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2356"/>
              <a:ext cx="1664"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08235" name="Line 10"/>
            <p:cNvSpPr>
              <a:spLocks noChangeShapeType="1"/>
            </p:cNvSpPr>
            <p:nvPr/>
          </p:nvSpPr>
          <p:spPr bwMode="auto">
            <a:xfrm>
              <a:off x="2773" y="2325"/>
              <a:ext cx="544" cy="31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4"/>
          <p:cNvGrpSpPr>
            <a:grpSpLocks/>
          </p:cNvGrpSpPr>
          <p:nvPr/>
        </p:nvGrpSpPr>
        <p:grpSpPr bwMode="auto">
          <a:xfrm>
            <a:off x="3440832" y="5301208"/>
            <a:ext cx="2044832" cy="896937"/>
            <a:chOff x="2247" y="3627"/>
            <a:chExt cx="1189" cy="565"/>
          </a:xfrm>
        </p:grpSpPr>
        <p:sp>
          <p:nvSpPr>
            <p:cNvPr id="308232" name="Text Box 12"/>
            <p:cNvSpPr txBox="1">
              <a:spLocks noChangeArrowheads="1"/>
            </p:cNvSpPr>
            <p:nvPr/>
          </p:nvSpPr>
          <p:spPr bwMode="auto">
            <a:xfrm>
              <a:off x="2247" y="3940"/>
              <a:ext cx="1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a:cs typeface="Times New Roman"/>
                </a:rPr>
                <a:t>Unreachable node</a:t>
              </a:r>
              <a:endParaRPr lang="en-US" dirty="0">
                <a:latin typeface="Times New Roman"/>
                <a:cs typeface="Times New Roman"/>
              </a:endParaRPr>
            </a:p>
          </p:txBody>
        </p:sp>
        <p:sp>
          <p:nvSpPr>
            <p:cNvPr id="308233" name="Line 13"/>
            <p:cNvSpPr>
              <a:spLocks noChangeShapeType="1"/>
            </p:cNvSpPr>
            <p:nvPr/>
          </p:nvSpPr>
          <p:spPr bwMode="auto">
            <a:xfrm flipV="1">
              <a:off x="2795" y="3627"/>
              <a:ext cx="512" cy="266"/>
            </a:xfrm>
            <a:prstGeom prst="line">
              <a:avLst/>
            </a:prstGeom>
            <a:noFill/>
            <a:ln w="1270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633528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6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447566"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7.3.5 </a:t>
            </a:r>
            <a:r>
              <a:rPr lang="en-US" dirty="0" err="1" smtClean="0">
                <a:solidFill>
                  <a:schemeClr val="folHlink"/>
                </a:solidFill>
                <a:latin typeface="Century Gothic" charset="0"/>
                <a:ea typeface="Osaka" charset="0"/>
                <a:cs typeface="Osaka" charset="0"/>
              </a:rPr>
              <a:t>Def</a:t>
            </a:r>
            <a:r>
              <a:rPr lang="en-US" dirty="0" smtClean="0">
                <a:solidFill>
                  <a:schemeClr val="folHlink"/>
                </a:solidFill>
                <a:latin typeface="Century Gothic" charset="0"/>
                <a:ea typeface="Osaka" charset="0"/>
                <a:cs typeface="Osaka" charset="0"/>
              </a:rPr>
              <a:t>-clear paths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a:latin typeface="Tahoma" charset="0"/>
              </a:rPr>
              <a:t>Errors: Examples</a:t>
            </a:r>
            <a:endParaRPr lang="en-US">
              <a:latin typeface="Tahoma" charset="0"/>
            </a:endParaRPr>
          </a:p>
        </p:txBody>
      </p:sp>
      <p:pic>
        <p:nvPicPr>
          <p:cNvPr id="36867" name="Picture 3" descr="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340768"/>
            <a:ext cx="6517866" cy="43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2495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p:txBody>
          <a:bodyPr/>
          <a:lstStyle/>
          <a:p>
            <a:pPr eaLnBrk="1" hangingPunct="1"/>
            <a:r>
              <a:rPr lang="en-US" sz="3600">
                <a:latin typeface="Arial" charset="0"/>
              </a:rPr>
              <a:t>Test generation from predicates</a:t>
            </a:r>
            <a:endParaRPr lang="en-US">
              <a:latin typeface="Arial" charset="0"/>
            </a:endParaRPr>
          </a:p>
        </p:txBody>
      </p:sp>
      <p:sp>
        <p:nvSpPr>
          <p:cNvPr id="773123" name="Text Box 1027"/>
          <p:cNvSpPr txBox="1">
            <a:spLocks noChangeArrowheads="1"/>
          </p:cNvSpPr>
          <p:nvPr/>
        </p:nvSpPr>
        <p:spPr bwMode="auto">
          <a:xfrm>
            <a:off x="416496" y="1700808"/>
            <a:ext cx="8832850"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will now examine two techniques, named BOR and  BRO for generating tests  that are guaranteed to detect certain faults in the coding of conditions. The conditions from which tests are generated might arise from requirements or might be embedded in the program to be tested.</a:t>
            </a:r>
          </a:p>
        </p:txBody>
      </p:sp>
      <p:sp>
        <p:nvSpPr>
          <p:cNvPr id="773124" name="Text Box 1028"/>
          <p:cNvSpPr txBox="1">
            <a:spLocks noChangeArrowheads="1"/>
          </p:cNvSpPr>
          <p:nvPr/>
        </p:nvSpPr>
        <p:spPr bwMode="auto">
          <a:xfrm>
            <a:off x="560512" y="4235604"/>
            <a:ext cx="8832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Conditions guard actions. For example, </a:t>
            </a:r>
          </a:p>
          <a:p>
            <a:r>
              <a:rPr lang="en-US" dirty="0" smtClean="0">
                <a:solidFill>
                  <a:schemeClr val="hlink"/>
                </a:solidFill>
                <a:latin typeface="Times New Roman" charset="0"/>
              </a:rPr>
              <a:t>	if</a:t>
            </a:r>
            <a:r>
              <a:rPr lang="en-US" dirty="0" smtClean="0">
                <a:latin typeface="Times New Roman" charset="0"/>
              </a:rPr>
              <a:t> </a:t>
            </a:r>
            <a:r>
              <a:rPr lang="en-US" dirty="0">
                <a:latin typeface="Times New Roman" charset="0"/>
              </a:rPr>
              <a:t>condition </a:t>
            </a:r>
            <a:r>
              <a:rPr lang="en-US" dirty="0">
                <a:solidFill>
                  <a:schemeClr val="hlink"/>
                </a:solidFill>
                <a:latin typeface="Times New Roman" charset="0"/>
              </a:rPr>
              <a:t>then</a:t>
            </a:r>
            <a:r>
              <a:rPr lang="en-US" dirty="0">
                <a:latin typeface="Times New Roman" charset="0"/>
              </a:rPr>
              <a:t> action</a:t>
            </a:r>
          </a:p>
          <a:p>
            <a:r>
              <a:rPr lang="en-US" dirty="0">
                <a:latin typeface="Times New Roman" charset="0"/>
              </a:rPr>
              <a:t>i</a:t>
            </a:r>
            <a:r>
              <a:rPr lang="en-US" dirty="0" smtClean="0">
                <a:latin typeface="Times New Roman" charset="0"/>
              </a:rPr>
              <a:t>s </a:t>
            </a:r>
            <a:r>
              <a:rPr lang="en-US" dirty="0">
                <a:latin typeface="Times New Roman" charset="0"/>
              </a:rPr>
              <a:t>a typical format of many functional requirements.</a:t>
            </a:r>
          </a:p>
        </p:txBody>
      </p:sp>
    </p:spTree>
    <p:extLst>
      <p:ext uri="{BB962C8B-B14F-4D97-AF65-F5344CB8AC3E}">
        <p14:creationId xmlns:p14="http://schemas.microsoft.com/office/powerpoint/2010/main" val="98233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p:bldP spid="773124" grpId="0"/>
    </p:bld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2"/>
          <p:cNvSpPr>
            <a:spLocks noGrp="1" noChangeArrowheads="1"/>
          </p:cNvSpPr>
          <p:nvPr>
            <p:ph type="title"/>
          </p:nvPr>
        </p:nvSpPr>
        <p:spPr>
          <a:xfrm>
            <a:off x="8581" y="242888"/>
            <a:ext cx="9906000" cy="614362"/>
          </a:xfrm>
        </p:spPr>
        <p:txBody>
          <a:bodyPr/>
          <a:lstStyle/>
          <a:p>
            <a:pPr eaLnBrk="1" hangingPunct="1"/>
            <a:r>
              <a:rPr lang="en-US" sz="2800" dirty="0" err="1">
                <a:latin typeface="Arial" charset="0"/>
              </a:rPr>
              <a:t>Def</a:t>
            </a:r>
            <a:r>
              <a:rPr lang="en-US" sz="2800" dirty="0">
                <a:latin typeface="Arial" charset="0"/>
              </a:rPr>
              <a:t>-clear path</a:t>
            </a:r>
            <a:endParaRPr lang="en-US" sz="4800" dirty="0">
              <a:latin typeface="Arial" charset="0"/>
            </a:endParaRPr>
          </a:p>
        </p:txBody>
      </p:sp>
      <p:pic>
        <p:nvPicPr>
          <p:cNvPr id="14981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323" y="1773238"/>
            <a:ext cx="332091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10277" name="Text Box 13"/>
          <p:cNvSpPr txBox="1">
            <a:spLocks noChangeArrowheads="1"/>
          </p:cNvSpPr>
          <p:nvPr/>
        </p:nvSpPr>
        <p:spPr bwMode="auto">
          <a:xfrm>
            <a:off x="322965" y="1124744"/>
            <a:ext cx="585417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Any path starting from a node at which variable </a:t>
            </a:r>
            <a:r>
              <a:rPr lang="en-US" dirty="0">
                <a:solidFill>
                  <a:srgbClr val="FF0000"/>
                </a:solidFill>
                <a:latin typeface="Times New Roman"/>
                <a:cs typeface="Times New Roman"/>
              </a:rPr>
              <a:t>x</a:t>
            </a:r>
            <a:r>
              <a:rPr lang="en-US" dirty="0">
                <a:latin typeface="Times New Roman"/>
                <a:cs typeface="Times New Roman"/>
              </a:rPr>
              <a:t> is </a:t>
            </a:r>
            <a:r>
              <a:rPr lang="en-US" dirty="0">
                <a:solidFill>
                  <a:schemeClr val="hlink"/>
                </a:solidFill>
                <a:latin typeface="Times New Roman"/>
                <a:cs typeface="Times New Roman"/>
              </a:rPr>
              <a:t>defined</a:t>
            </a:r>
            <a:r>
              <a:rPr lang="en-US" dirty="0">
                <a:latin typeface="Times New Roman"/>
                <a:cs typeface="Times New Roman"/>
              </a:rPr>
              <a:t> and ending at a node at which </a:t>
            </a:r>
            <a:r>
              <a:rPr lang="en-US" dirty="0">
                <a:solidFill>
                  <a:srgbClr val="FF0000"/>
                </a:solidFill>
                <a:latin typeface="Times New Roman"/>
                <a:cs typeface="Times New Roman"/>
              </a:rPr>
              <a:t>x</a:t>
            </a:r>
            <a:r>
              <a:rPr lang="en-US" dirty="0">
                <a:latin typeface="Times New Roman"/>
                <a:cs typeface="Times New Roman"/>
              </a:rPr>
              <a:t> is </a:t>
            </a:r>
            <a:r>
              <a:rPr lang="en-US" dirty="0">
                <a:solidFill>
                  <a:schemeClr val="hlink"/>
                </a:solidFill>
                <a:latin typeface="Times New Roman"/>
                <a:cs typeface="Times New Roman"/>
              </a:rPr>
              <a:t>used</a:t>
            </a:r>
            <a:r>
              <a:rPr lang="en-US" dirty="0">
                <a:latin typeface="Times New Roman"/>
                <a:cs typeface="Times New Roman"/>
              </a:rPr>
              <a:t>, without redefining </a:t>
            </a:r>
            <a:r>
              <a:rPr lang="en-US" dirty="0">
                <a:solidFill>
                  <a:srgbClr val="FF0000"/>
                </a:solidFill>
                <a:latin typeface="Times New Roman"/>
                <a:cs typeface="Times New Roman"/>
              </a:rPr>
              <a:t>x</a:t>
            </a:r>
            <a:r>
              <a:rPr lang="en-US" dirty="0">
                <a:latin typeface="Times New Roman"/>
                <a:cs typeface="Times New Roman"/>
              </a:rPr>
              <a:t> anywhere else along the path, is a </a:t>
            </a:r>
            <a:r>
              <a:rPr lang="en-US" dirty="0" err="1">
                <a:solidFill>
                  <a:schemeClr val="hlink"/>
                </a:solidFill>
                <a:latin typeface="Times New Roman"/>
                <a:cs typeface="Times New Roman"/>
              </a:rPr>
              <a:t>def</a:t>
            </a:r>
            <a:r>
              <a:rPr lang="en-US" dirty="0">
                <a:solidFill>
                  <a:schemeClr val="hlink"/>
                </a:solidFill>
                <a:latin typeface="Times New Roman"/>
                <a:cs typeface="Times New Roman"/>
              </a:rPr>
              <a:t>-clear path</a:t>
            </a:r>
            <a:r>
              <a:rPr lang="en-US" dirty="0">
                <a:latin typeface="Times New Roman"/>
                <a:cs typeface="Times New Roman"/>
              </a:rPr>
              <a:t> for </a:t>
            </a:r>
            <a:r>
              <a:rPr lang="en-US" dirty="0">
                <a:solidFill>
                  <a:srgbClr val="FF0000"/>
                </a:solidFill>
                <a:latin typeface="Times New Roman"/>
                <a:cs typeface="Times New Roman"/>
              </a:rPr>
              <a:t>x</a:t>
            </a:r>
            <a:r>
              <a:rPr lang="en-US" dirty="0">
                <a:latin typeface="Times New Roman"/>
                <a:cs typeface="Times New Roman"/>
              </a:rPr>
              <a:t>.</a:t>
            </a:r>
          </a:p>
        </p:txBody>
      </p:sp>
      <p:sp>
        <p:nvSpPr>
          <p:cNvPr id="1498126" name="Text Box 14"/>
          <p:cNvSpPr txBox="1">
            <a:spLocks noChangeArrowheads="1"/>
          </p:cNvSpPr>
          <p:nvPr/>
        </p:nvSpPr>
        <p:spPr bwMode="auto">
          <a:xfrm>
            <a:off x="322965" y="3371801"/>
            <a:ext cx="585417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Path 2-5 is </a:t>
            </a:r>
            <a:r>
              <a:rPr lang="en-US" dirty="0" err="1">
                <a:latin typeface="Times New Roman"/>
                <a:cs typeface="Times New Roman"/>
              </a:rPr>
              <a:t>def</a:t>
            </a:r>
            <a:r>
              <a:rPr lang="en-US" dirty="0">
                <a:latin typeface="Times New Roman"/>
                <a:cs typeface="Times New Roman"/>
              </a:rPr>
              <a:t>-clear for variable </a:t>
            </a:r>
            <a:r>
              <a:rPr lang="en-US" dirty="0">
                <a:solidFill>
                  <a:srgbClr val="FF0000"/>
                </a:solidFill>
                <a:latin typeface="Times New Roman"/>
                <a:cs typeface="Times New Roman"/>
              </a:rPr>
              <a:t>z</a:t>
            </a:r>
            <a:r>
              <a:rPr lang="en-US" dirty="0">
                <a:latin typeface="Times New Roman"/>
                <a:cs typeface="Times New Roman"/>
              </a:rPr>
              <a:t> defined at node 2 and used at node 5. Path 1-2-5 is NOT </a:t>
            </a:r>
            <a:r>
              <a:rPr lang="en-US" dirty="0" err="1">
                <a:latin typeface="Times New Roman"/>
                <a:cs typeface="Times New Roman"/>
              </a:rPr>
              <a:t>def</a:t>
            </a:r>
            <a:r>
              <a:rPr lang="en-US" dirty="0">
                <a:latin typeface="Times New Roman"/>
                <a:cs typeface="Times New Roman"/>
              </a:rPr>
              <a:t>-clear for variable </a:t>
            </a:r>
            <a:r>
              <a:rPr lang="en-US" dirty="0">
                <a:solidFill>
                  <a:srgbClr val="FF0000"/>
                </a:solidFill>
                <a:latin typeface="Times New Roman"/>
                <a:cs typeface="Times New Roman"/>
              </a:rPr>
              <a:t>z</a:t>
            </a:r>
            <a:r>
              <a:rPr lang="en-US" dirty="0">
                <a:latin typeface="Times New Roman"/>
                <a:cs typeface="Times New Roman"/>
              </a:rPr>
              <a:t> defined at node 1 and used at node 5.</a:t>
            </a:r>
          </a:p>
        </p:txBody>
      </p:sp>
      <p:sp>
        <p:nvSpPr>
          <p:cNvPr id="1498127" name="Text Box 15"/>
          <p:cNvSpPr txBox="1">
            <a:spLocks noChangeArrowheads="1"/>
          </p:cNvSpPr>
          <p:nvPr/>
        </p:nvSpPr>
        <p:spPr bwMode="auto">
          <a:xfrm>
            <a:off x="322965" y="5157192"/>
            <a:ext cx="58541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smtClean="0">
                <a:latin typeface="Times New Roman"/>
                <a:cs typeface="Times New Roman"/>
              </a:rPr>
              <a:t>Thus, definition </a:t>
            </a:r>
            <a:r>
              <a:rPr lang="en-US" dirty="0">
                <a:latin typeface="Times New Roman"/>
                <a:cs typeface="Times New Roman"/>
              </a:rPr>
              <a:t>of </a:t>
            </a:r>
            <a:r>
              <a:rPr lang="en-US" dirty="0">
                <a:solidFill>
                  <a:srgbClr val="FF0000"/>
                </a:solidFill>
                <a:latin typeface="Times New Roman"/>
                <a:cs typeface="Times New Roman"/>
              </a:rPr>
              <a:t>z</a:t>
            </a:r>
            <a:r>
              <a:rPr lang="en-US" dirty="0">
                <a:latin typeface="Times New Roman"/>
                <a:cs typeface="Times New Roman"/>
              </a:rPr>
              <a:t> at node 2 is</a:t>
            </a:r>
            <a:r>
              <a:rPr lang="en-US" dirty="0">
                <a:solidFill>
                  <a:schemeClr val="hlink"/>
                </a:solidFill>
                <a:latin typeface="Times New Roman"/>
                <a:cs typeface="Times New Roman"/>
              </a:rPr>
              <a:t> live</a:t>
            </a:r>
            <a:r>
              <a:rPr lang="en-US" dirty="0">
                <a:latin typeface="Times New Roman"/>
                <a:cs typeface="Times New Roman"/>
              </a:rPr>
              <a:t> at node 5 while that at node 1 is not live at node 5.</a:t>
            </a:r>
          </a:p>
        </p:txBody>
      </p:sp>
    </p:spTree>
    <p:extLst>
      <p:ext uri="{BB962C8B-B14F-4D97-AF65-F5344CB8AC3E}">
        <p14:creationId xmlns:p14="http://schemas.microsoft.com/office/powerpoint/2010/main" val="770815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81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81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8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26" grpId="0"/>
      <p:bldP spid="1498127" grpId="0"/>
    </p:bld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2"/>
          <p:cNvSpPr>
            <a:spLocks noGrp="1" noChangeArrowheads="1"/>
          </p:cNvSpPr>
          <p:nvPr>
            <p:ph type="title"/>
          </p:nvPr>
        </p:nvSpPr>
        <p:spPr/>
        <p:txBody>
          <a:bodyPr/>
          <a:lstStyle/>
          <a:p>
            <a:pPr eaLnBrk="1" hangingPunct="1"/>
            <a:r>
              <a:rPr lang="en-US" sz="2800" dirty="0" err="1">
                <a:latin typeface="Arial" charset="0"/>
              </a:rPr>
              <a:t>Def</a:t>
            </a:r>
            <a:r>
              <a:rPr lang="en-US" sz="2800" dirty="0">
                <a:latin typeface="Arial" charset="0"/>
              </a:rPr>
              <a:t>-clear path (another example</a:t>
            </a:r>
            <a:r>
              <a:rPr lang="en-US" sz="2800" dirty="0" smtClean="0">
                <a:latin typeface="Arial" charset="0"/>
              </a:rPr>
              <a:t>)</a:t>
            </a:r>
            <a:endParaRPr lang="en-US" sz="4800" dirty="0">
              <a:latin typeface="Arial" charset="0"/>
            </a:endParaRPr>
          </a:p>
        </p:txBody>
      </p:sp>
      <p:sp>
        <p:nvSpPr>
          <p:cNvPr id="1500170" name="Text Box 10"/>
          <p:cNvSpPr txBox="1">
            <a:spLocks noChangeArrowheads="1"/>
          </p:cNvSpPr>
          <p:nvPr/>
        </p:nvSpPr>
        <p:spPr bwMode="auto">
          <a:xfrm>
            <a:off x="3352966" y="5565107"/>
            <a:ext cx="5278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Find </a:t>
            </a:r>
            <a:r>
              <a:rPr lang="en-US" i="1" dirty="0" err="1">
                <a:solidFill>
                  <a:schemeClr val="hlink"/>
                </a:solidFill>
                <a:latin typeface="Times New Roman"/>
                <a:cs typeface="Times New Roman"/>
              </a:rPr>
              <a:t>def</a:t>
            </a:r>
            <a:r>
              <a:rPr lang="en-US" i="1" dirty="0">
                <a:solidFill>
                  <a:schemeClr val="hlink"/>
                </a:solidFill>
                <a:latin typeface="Times New Roman"/>
                <a:cs typeface="Times New Roman"/>
              </a:rPr>
              <a:t>-clear paths for </a:t>
            </a:r>
            <a:r>
              <a:rPr lang="en-US" i="1" dirty="0" err="1">
                <a:solidFill>
                  <a:schemeClr val="hlink"/>
                </a:solidFill>
                <a:latin typeface="Times New Roman"/>
                <a:cs typeface="Times New Roman"/>
              </a:rPr>
              <a:t>defs</a:t>
            </a:r>
            <a:r>
              <a:rPr lang="en-US" i="1" dirty="0">
                <a:solidFill>
                  <a:schemeClr val="hlink"/>
                </a:solidFill>
                <a:latin typeface="Times New Roman"/>
                <a:cs typeface="Times New Roman"/>
              </a:rPr>
              <a:t> and uses of x and z.</a:t>
            </a:r>
          </a:p>
          <a:p>
            <a:r>
              <a:rPr lang="en-US" i="1" dirty="0">
                <a:solidFill>
                  <a:schemeClr val="hlink"/>
                </a:solidFill>
                <a:latin typeface="Times New Roman"/>
                <a:cs typeface="Times New Roman"/>
              </a:rPr>
              <a:t>Which definitions are live at node 4?</a:t>
            </a:r>
          </a:p>
        </p:txBody>
      </p:sp>
      <p:grpSp>
        <p:nvGrpSpPr>
          <p:cNvPr id="2" name="Group 12"/>
          <p:cNvGrpSpPr>
            <a:grpSpLocks/>
          </p:cNvGrpSpPr>
          <p:nvPr/>
        </p:nvGrpSpPr>
        <p:grpSpPr bwMode="auto">
          <a:xfrm>
            <a:off x="2936776" y="1340768"/>
            <a:ext cx="6679671" cy="4216400"/>
            <a:chOff x="1695" y="1225"/>
            <a:chExt cx="3884" cy="2656"/>
          </a:xfrm>
        </p:grpSpPr>
        <p:pic>
          <p:nvPicPr>
            <p:cNvPr id="3123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 y="1225"/>
              <a:ext cx="2560"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123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 y="1243"/>
              <a:ext cx="1024"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12331" name="Line 11"/>
            <p:cNvSpPr>
              <a:spLocks noChangeShapeType="1"/>
            </p:cNvSpPr>
            <p:nvPr/>
          </p:nvSpPr>
          <p:spPr bwMode="auto">
            <a:xfrm>
              <a:off x="1888" y="1717"/>
              <a:ext cx="576"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2326" name="Group 14"/>
          <p:cNvGrpSpPr>
            <a:grpSpLocks/>
          </p:cNvGrpSpPr>
          <p:nvPr/>
        </p:nvGrpSpPr>
        <p:grpSpPr bwMode="auto">
          <a:xfrm>
            <a:off x="429320" y="1337593"/>
            <a:ext cx="2448983" cy="4552950"/>
            <a:chOff x="237" y="1146"/>
            <a:chExt cx="1424" cy="2868"/>
          </a:xfrm>
        </p:grpSpPr>
        <p:pic>
          <p:nvPicPr>
            <p:cNvPr id="3123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 y="1350"/>
              <a:ext cx="1424"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12328" name="Text Box 13"/>
            <p:cNvSpPr txBox="1">
              <a:spLocks noChangeArrowheads="1"/>
            </p:cNvSpPr>
            <p:nvPr/>
          </p:nvSpPr>
          <p:spPr bwMode="auto">
            <a:xfrm>
              <a:off x="1062" y="1146"/>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smtClean="0"/>
                <a:t>P7.16</a:t>
              </a:r>
              <a:endParaRPr lang="en-US" dirty="0"/>
            </a:p>
          </p:txBody>
        </p:sp>
      </p:grpSp>
    </p:spTree>
    <p:extLst>
      <p:ext uri="{BB962C8B-B14F-4D97-AF65-F5344CB8AC3E}">
        <p14:creationId xmlns:p14="http://schemas.microsoft.com/office/powerpoint/2010/main" val="3963436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0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170" grpId="0"/>
    </p:bld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396079" y="2854586"/>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7.3.6 </a:t>
            </a:r>
            <a:r>
              <a:rPr lang="en-US" dirty="0" err="1" smtClean="0">
                <a:solidFill>
                  <a:schemeClr val="folHlink"/>
                </a:solidFill>
                <a:latin typeface="Century Gothic" charset="0"/>
                <a:ea typeface="Osaka" charset="0"/>
                <a:cs typeface="Osaka" charset="0"/>
              </a:rPr>
              <a:t>def</a:t>
            </a:r>
            <a:r>
              <a:rPr lang="en-US" dirty="0" smtClean="0">
                <a:solidFill>
                  <a:schemeClr val="folHlink"/>
                </a:solidFill>
                <a:latin typeface="Century Gothic" charset="0"/>
                <a:ea typeface="Osaka" charset="0"/>
                <a:cs typeface="Osaka" charset="0"/>
              </a:rPr>
              <a:t>-use pairs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2"/>
          <p:cNvSpPr>
            <a:spLocks noGrp="1" noChangeArrowheads="1"/>
          </p:cNvSpPr>
          <p:nvPr>
            <p:ph type="title"/>
          </p:nvPr>
        </p:nvSpPr>
        <p:spPr>
          <a:xfrm>
            <a:off x="8581" y="242888"/>
            <a:ext cx="9906000" cy="614362"/>
          </a:xfrm>
        </p:spPr>
        <p:txBody>
          <a:bodyPr/>
          <a:lstStyle/>
          <a:p>
            <a:pPr eaLnBrk="1" hangingPunct="1"/>
            <a:r>
              <a:rPr lang="en-US" sz="2800" dirty="0" err="1">
                <a:latin typeface="Arial" charset="0"/>
              </a:rPr>
              <a:t>Def</a:t>
            </a:r>
            <a:r>
              <a:rPr lang="en-US" sz="2800" dirty="0">
                <a:latin typeface="Arial" charset="0"/>
              </a:rPr>
              <a:t>-use pairs</a:t>
            </a:r>
            <a:endParaRPr lang="en-US" sz="4800" dirty="0">
              <a:latin typeface="Arial" charset="0"/>
            </a:endParaRPr>
          </a:p>
        </p:txBody>
      </p:sp>
      <p:sp>
        <p:nvSpPr>
          <p:cNvPr id="314372" name="Text Box 4"/>
          <p:cNvSpPr txBox="1">
            <a:spLocks noChangeArrowheads="1"/>
          </p:cNvSpPr>
          <p:nvPr/>
        </p:nvSpPr>
        <p:spPr bwMode="auto">
          <a:xfrm>
            <a:off x="344489" y="1412776"/>
            <a:ext cx="860411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err="1">
                <a:latin typeface="Times New Roman"/>
                <a:cs typeface="Times New Roman"/>
              </a:rPr>
              <a:t>Def</a:t>
            </a:r>
            <a:r>
              <a:rPr lang="en-US" dirty="0">
                <a:latin typeface="Times New Roman"/>
                <a:cs typeface="Times New Roman"/>
              </a:rPr>
              <a:t> of a variable at line l</a:t>
            </a:r>
            <a:r>
              <a:rPr lang="en-US" baseline="-25000" dirty="0">
                <a:latin typeface="Times New Roman"/>
                <a:cs typeface="Times New Roman"/>
              </a:rPr>
              <a:t>1</a:t>
            </a:r>
            <a:r>
              <a:rPr lang="en-US" dirty="0">
                <a:latin typeface="Times New Roman"/>
                <a:cs typeface="Times New Roman"/>
              </a:rPr>
              <a:t> and its use at line l</a:t>
            </a:r>
            <a:r>
              <a:rPr lang="en-US" baseline="-25000" dirty="0">
                <a:latin typeface="Times New Roman"/>
                <a:cs typeface="Times New Roman"/>
              </a:rPr>
              <a:t>2 </a:t>
            </a:r>
            <a:r>
              <a:rPr lang="en-US" dirty="0">
                <a:latin typeface="Times New Roman"/>
                <a:cs typeface="Times New Roman"/>
              </a:rPr>
              <a:t>constitute a </a:t>
            </a:r>
            <a:r>
              <a:rPr lang="en-US" dirty="0" err="1">
                <a:latin typeface="Times New Roman"/>
                <a:cs typeface="Times New Roman"/>
              </a:rPr>
              <a:t>def</a:t>
            </a:r>
            <a:r>
              <a:rPr lang="en-US" dirty="0">
                <a:latin typeface="Times New Roman"/>
                <a:cs typeface="Times New Roman"/>
              </a:rPr>
              <a:t>-use pair. l</a:t>
            </a:r>
            <a:r>
              <a:rPr lang="en-US" baseline="-25000" dirty="0">
                <a:latin typeface="Times New Roman"/>
                <a:cs typeface="Times New Roman"/>
              </a:rPr>
              <a:t>1</a:t>
            </a:r>
            <a:r>
              <a:rPr lang="en-US" dirty="0">
                <a:latin typeface="Times New Roman"/>
                <a:cs typeface="Times New Roman"/>
              </a:rPr>
              <a:t> and l</a:t>
            </a:r>
            <a:r>
              <a:rPr lang="en-US" baseline="-25000" dirty="0">
                <a:latin typeface="Times New Roman"/>
                <a:cs typeface="Times New Roman"/>
              </a:rPr>
              <a:t>2</a:t>
            </a:r>
            <a:r>
              <a:rPr lang="en-US" dirty="0">
                <a:latin typeface="Times New Roman"/>
                <a:cs typeface="Times New Roman"/>
              </a:rPr>
              <a:t> can be the same.</a:t>
            </a:r>
          </a:p>
        </p:txBody>
      </p:sp>
      <p:sp>
        <p:nvSpPr>
          <p:cNvPr id="1502217" name="Text Box 9"/>
          <p:cNvSpPr txBox="1">
            <a:spLocks noChangeArrowheads="1"/>
          </p:cNvSpPr>
          <p:nvPr/>
        </p:nvSpPr>
        <p:spPr bwMode="auto">
          <a:xfrm>
            <a:off x="344488" y="2617060"/>
            <a:ext cx="931439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dcu (di(x)) denotes the set of all nodes where di(x)) is live and used. </a:t>
            </a:r>
          </a:p>
        </p:txBody>
      </p:sp>
      <p:sp>
        <p:nvSpPr>
          <p:cNvPr id="1502218" name="Text Box 10"/>
          <p:cNvSpPr txBox="1">
            <a:spLocks noChangeArrowheads="1"/>
          </p:cNvSpPr>
          <p:nvPr/>
        </p:nvSpPr>
        <p:spPr bwMode="auto">
          <a:xfrm>
            <a:off x="344488" y="3359679"/>
            <a:ext cx="931439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dpu (di(x)) denotes the set of all edges (k, l) such that there is a def-clear path from node i  to edge (k, l) and x is used at node k.</a:t>
            </a:r>
          </a:p>
        </p:txBody>
      </p:sp>
      <p:sp>
        <p:nvSpPr>
          <p:cNvPr id="1502219" name="Text Box 11"/>
          <p:cNvSpPr txBox="1">
            <a:spLocks noChangeArrowheads="1"/>
          </p:cNvSpPr>
          <p:nvPr/>
        </p:nvSpPr>
        <p:spPr bwMode="auto">
          <a:xfrm>
            <a:off x="344488" y="4563963"/>
            <a:ext cx="931439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We say that a def-use pair </a:t>
            </a:r>
            <a:r>
              <a:rPr lang="en-US">
                <a:solidFill>
                  <a:schemeClr val="hlink"/>
                </a:solidFill>
                <a:latin typeface="Times New Roman"/>
                <a:cs typeface="Times New Roman"/>
              </a:rPr>
              <a:t>(d</a:t>
            </a:r>
            <a:r>
              <a:rPr lang="en-US" baseline="-25000">
                <a:solidFill>
                  <a:schemeClr val="hlink"/>
                </a:solidFill>
                <a:latin typeface="Times New Roman"/>
                <a:cs typeface="Times New Roman"/>
              </a:rPr>
              <a:t>i</a:t>
            </a:r>
            <a:r>
              <a:rPr lang="en-US">
                <a:solidFill>
                  <a:schemeClr val="hlink"/>
                </a:solidFill>
                <a:latin typeface="Times New Roman"/>
                <a:cs typeface="Times New Roman"/>
              </a:rPr>
              <a:t>(x), u</a:t>
            </a:r>
            <a:r>
              <a:rPr lang="en-US" baseline="-25000">
                <a:solidFill>
                  <a:schemeClr val="hlink"/>
                </a:solidFill>
                <a:latin typeface="Times New Roman"/>
                <a:cs typeface="Times New Roman"/>
              </a:rPr>
              <a:t>j</a:t>
            </a:r>
            <a:r>
              <a:rPr lang="en-US">
                <a:solidFill>
                  <a:schemeClr val="hlink"/>
                </a:solidFill>
                <a:latin typeface="Times New Roman"/>
                <a:cs typeface="Times New Roman"/>
              </a:rPr>
              <a:t>(x))</a:t>
            </a:r>
            <a:r>
              <a:rPr lang="en-US">
                <a:latin typeface="Times New Roman"/>
                <a:cs typeface="Times New Roman"/>
              </a:rPr>
              <a:t> is covered when a def-clear path that includes nodes i to node j is executed. If </a:t>
            </a:r>
            <a:r>
              <a:rPr lang="en-US">
                <a:solidFill>
                  <a:schemeClr val="hlink"/>
                </a:solidFill>
                <a:latin typeface="Times New Roman"/>
                <a:cs typeface="Times New Roman"/>
              </a:rPr>
              <a:t>u</a:t>
            </a:r>
            <a:r>
              <a:rPr lang="en-US" baseline="-25000">
                <a:solidFill>
                  <a:schemeClr val="hlink"/>
                </a:solidFill>
                <a:latin typeface="Times New Roman"/>
                <a:cs typeface="Times New Roman"/>
              </a:rPr>
              <a:t>j</a:t>
            </a:r>
            <a:r>
              <a:rPr lang="en-US">
                <a:solidFill>
                  <a:schemeClr val="hlink"/>
                </a:solidFill>
                <a:latin typeface="Times New Roman"/>
                <a:cs typeface="Times New Roman"/>
              </a:rPr>
              <a:t>(x))</a:t>
            </a:r>
            <a:r>
              <a:rPr lang="en-US">
                <a:latin typeface="Times New Roman"/>
                <a:cs typeface="Times New Roman"/>
              </a:rPr>
              <a:t> is a p-use  then all edges of the kind (j, k) must also be taken during some executions.</a:t>
            </a:r>
          </a:p>
        </p:txBody>
      </p:sp>
    </p:spTree>
    <p:extLst>
      <p:ext uri="{BB962C8B-B14F-4D97-AF65-F5344CB8AC3E}">
        <p14:creationId xmlns:p14="http://schemas.microsoft.com/office/powerpoint/2010/main" val="411421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22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22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2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17" grpId="0"/>
      <p:bldP spid="1502218" grpId="0"/>
      <p:bldP spid="1502219" grpId="0"/>
    </p:bld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
          <p:cNvSpPr>
            <a:spLocks noGrp="1" noChangeArrowheads="1"/>
          </p:cNvSpPr>
          <p:nvPr>
            <p:ph type="title"/>
          </p:nvPr>
        </p:nvSpPr>
        <p:spPr/>
        <p:txBody>
          <a:bodyPr/>
          <a:lstStyle/>
          <a:p>
            <a:pPr eaLnBrk="1" hangingPunct="1"/>
            <a:r>
              <a:rPr lang="en-US" sz="2800" dirty="0" err="1">
                <a:latin typeface="Arial" charset="0"/>
              </a:rPr>
              <a:t>Def</a:t>
            </a:r>
            <a:r>
              <a:rPr lang="en-US" sz="2800" dirty="0">
                <a:latin typeface="Arial" charset="0"/>
              </a:rPr>
              <a:t>-use pairs (example)</a:t>
            </a:r>
            <a:endParaRPr lang="en-US" sz="4800" dirty="0">
              <a:latin typeface="Arial" charset="0"/>
            </a:endParaRPr>
          </a:p>
        </p:txBody>
      </p:sp>
      <p:pic>
        <p:nvPicPr>
          <p:cNvPr id="316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452" y="990600"/>
            <a:ext cx="3394869"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164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35" y="3951289"/>
            <a:ext cx="621016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759068327"/>
      </p:ext>
    </p:extLst>
  </p:cSld>
  <p:clrMapOvr>
    <a:masterClrMapping/>
  </p:clrMapOvr>
  <p:timing>
    <p:tnLst>
      <p:par>
        <p:cTn xmlns:p14="http://schemas.microsoft.com/office/powerpoint/2010/mai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2"/>
          <p:cNvSpPr>
            <a:spLocks noGrp="1" noChangeArrowheads="1"/>
          </p:cNvSpPr>
          <p:nvPr>
            <p:ph type="title"/>
          </p:nvPr>
        </p:nvSpPr>
        <p:spPr/>
        <p:txBody>
          <a:bodyPr/>
          <a:lstStyle/>
          <a:p>
            <a:pPr eaLnBrk="1" hangingPunct="1"/>
            <a:r>
              <a:rPr lang="en-US" sz="2800" dirty="0" err="1">
                <a:latin typeface="Arial" charset="0"/>
              </a:rPr>
              <a:t>Def</a:t>
            </a:r>
            <a:r>
              <a:rPr lang="en-US" sz="2800" dirty="0">
                <a:latin typeface="Arial" charset="0"/>
              </a:rPr>
              <a:t>-use pairs: Minimal set</a:t>
            </a:r>
            <a:endParaRPr lang="en-US" sz="4800" dirty="0">
              <a:latin typeface="Arial" charset="0"/>
            </a:endParaRPr>
          </a:p>
        </p:txBody>
      </p:sp>
      <p:sp>
        <p:nvSpPr>
          <p:cNvPr id="318468" name="Text Box 5"/>
          <p:cNvSpPr txBox="1">
            <a:spLocks noChangeArrowheads="1"/>
          </p:cNvSpPr>
          <p:nvPr/>
        </p:nvSpPr>
        <p:spPr bwMode="auto">
          <a:xfrm>
            <a:off x="230452" y="1527999"/>
            <a:ext cx="912521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err="1">
                <a:latin typeface="Times New Roman"/>
                <a:cs typeface="Times New Roman"/>
              </a:rPr>
              <a:t>Def</a:t>
            </a:r>
            <a:r>
              <a:rPr lang="en-US" dirty="0">
                <a:latin typeface="Times New Roman"/>
                <a:cs typeface="Times New Roman"/>
              </a:rPr>
              <a:t>-use pairs are items to be covered during testing. However, in some cases, coverage of a </a:t>
            </a:r>
            <a:r>
              <a:rPr lang="en-US" dirty="0" err="1">
                <a:latin typeface="Times New Roman"/>
                <a:cs typeface="Times New Roman"/>
              </a:rPr>
              <a:t>def</a:t>
            </a:r>
            <a:r>
              <a:rPr lang="en-US" dirty="0">
                <a:latin typeface="Times New Roman"/>
                <a:cs typeface="Times New Roman"/>
              </a:rPr>
              <a:t>-use pair implies coverage of another </a:t>
            </a:r>
            <a:r>
              <a:rPr lang="en-US" dirty="0" err="1">
                <a:latin typeface="Times New Roman"/>
                <a:cs typeface="Times New Roman"/>
              </a:rPr>
              <a:t>def</a:t>
            </a:r>
            <a:r>
              <a:rPr lang="en-US" dirty="0">
                <a:latin typeface="Times New Roman"/>
                <a:cs typeface="Times New Roman"/>
              </a:rPr>
              <a:t>-use pair. Analysis of the data flow graph can reveal a minimal set of </a:t>
            </a:r>
            <a:r>
              <a:rPr lang="en-US" dirty="0" err="1">
                <a:latin typeface="Times New Roman"/>
                <a:cs typeface="Times New Roman"/>
              </a:rPr>
              <a:t>def</a:t>
            </a:r>
            <a:r>
              <a:rPr lang="en-US" dirty="0">
                <a:latin typeface="Times New Roman"/>
                <a:cs typeface="Times New Roman"/>
              </a:rPr>
              <a:t>-use pairs whose coverage implies coverage of all </a:t>
            </a:r>
            <a:r>
              <a:rPr lang="en-US" dirty="0" err="1">
                <a:latin typeface="Times New Roman"/>
                <a:cs typeface="Times New Roman"/>
              </a:rPr>
              <a:t>def</a:t>
            </a:r>
            <a:r>
              <a:rPr lang="en-US" dirty="0">
                <a:latin typeface="Times New Roman"/>
                <a:cs typeface="Times New Roman"/>
              </a:rPr>
              <a:t>-use pairs.</a:t>
            </a:r>
          </a:p>
        </p:txBody>
      </p:sp>
      <p:sp>
        <p:nvSpPr>
          <p:cNvPr id="1506310" name="Text Box 6"/>
          <p:cNvSpPr txBox="1">
            <a:spLocks noChangeArrowheads="1"/>
          </p:cNvSpPr>
          <p:nvPr/>
        </p:nvSpPr>
        <p:spPr bwMode="auto">
          <a:xfrm>
            <a:off x="211533" y="3542537"/>
            <a:ext cx="848373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i="1">
                <a:solidFill>
                  <a:schemeClr val="hlink"/>
                </a:solidFill>
                <a:latin typeface="Times New Roman"/>
                <a:cs typeface="Times New Roman"/>
              </a:rPr>
              <a:t>Exercise: Analyze the def-use graph shown in the previous slide and determine a minimal set of def-uses to be covered.</a:t>
            </a:r>
          </a:p>
        </p:txBody>
      </p:sp>
    </p:spTree>
    <p:extLst>
      <p:ext uri="{BB962C8B-B14F-4D97-AF65-F5344CB8AC3E}">
        <p14:creationId xmlns:p14="http://schemas.microsoft.com/office/powerpoint/2010/main" val="111498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310" grpId="0"/>
    </p:bld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2"/>
          <p:cNvSpPr>
            <a:spLocks noGrp="1" noChangeArrowheads="1"/>
          </p:cNvSpPr>
          <p:nvPr>
            <p:ph type="title"/>
          </p:nvPr>
        </p:nvSpPr>
        <p:spPr/>
        <p:txBody>
          <a:bodyPr/>
          <a:lstStyle/>
          <a:p>
            <a:pPr eaLnBrk="1" hangingPunct="1"/>
            <a:r>
              <a:rPr lang="en-US" sz="2800" dirty="0">
                <a:latin typeface="Arial" charset="0"/>
              </a:rPr>
              <a:t>Data flow based adequacy</a:t>
            </a:r>
            <a:endParaRPr lang="en-US" sz="4800" dirty="0">
              <a:latin typeface="Arial" charset="0"/>
            </a:endParaRPr>
          </a:p>
        </p:txBody>
      </p:sp>
      <p:sp>
        <p:nvSpPr>
          <p:cNvPr id="320516" name="Text Box 3"/>
          <p:cNvSpPr txBox="1">
            <a:spLocks noChangeArrowheads="1"/>
          </p:cNvSpPr>
          <p:nvPr/>
        </p:nvSpPr>
        <p:spPr bwMode="auto">
          <a:xfrm>
            <a:off x="297310" y="1691794"/>
            <a:ext cx="91252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CU: total number of c-uses in a program.</a:t>
            </a:r>
          </a:p>
          <a:p>
            <a:r>
              <a:rPr lang="en-US" dirty="0">
                <a:latin typeface="Times New Roman"/>
                <a:cs typeface="Times New Roman"/>
              </a:rPr>
              <a:t>PU: total number of p-uses.</a:t>
            </a:r>
          </a:p>
        </p:txBody>
      </p:sp>
      <p:sp>
        <p:nvSpPr>
          <p:cNvPr id="1508356" name="Text Box 4"/>
          <p:cNvSpPr txBox="1">
            <a:spLocks noChangeArrowheads="1"/>
          </p:cNvSpPr>
          <p:nvPr/>
        </p:nvSpPr>
        <p:spPr bwMode="auto">
          <a:xfrm>
            <a:off x="272480" y="3842857"/>
            <a:ext cx="84837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a:latin typeface="Times New Roman"/>
                <a:cs typeface="Times New Roman"/>
              </a:rPr>
              <a:t>Given a total of n variables v</a:t>
            </a:r>
            <a:r>
              <a:rPr lang="en-US" i="1" baseline="-25000">
                <a:latin typeface="Times New Roman"/>
                <a:cs typeface="Times New Roman"/>
              </a:rPr>
              <a:t>1</a:t>
            </a:r>
            <a:r>
              <a:rPr lang="en-US" i="1">
                <a:latin typeface="Times New Roman"/>
                <a:cs typeface="Times New Roman"/>
              </a:rPr>
              <a:t>, v</a:t>
            </a:r>
            <a:r>
              <a:rPr lang="en-US" i="1" baseline="-25000">
                <a:latin typeface="Times New Roman"/>
                <a:cs typeface="Times New Roman"/>
              </a:rPr>
              <a:t>2</a:t>
            </a:r>
            <a:r>
              <a:rPr lang="en-US" i="1">
                <a:latin typeface="Times New Roman"/>
                <a:cs typeface="Times New Roman"/>
              </a:rPr>
              <a:t>…v</a:t>
            </a:r>
            <a:r>
              <a:rPr lang="en-US" i="1" baseline="-25000">
                <a:latin typeface="Times New Roman"/>
                <a:cs typeface="Times New Roman"/>
              </a:rPr>
              <a:t>n</a:t>
            </a:r>
            <a:r>
              <a:rPr lang="en-US" i="1">
                <a:latin typeface="Times New Roman"/>
                <a:cs typeface="Times New Roman"/>
              </a:rPr>
              <a:t>  each defined at d</a:t>
            </a:r>
            <a:r>
              <a:rPr lang="en-US" i="1" baseline="-25000">
                <a:latin typeface="Times New Roman"/>
                <a:cs typeface="Times New Roman"/>
              </a:rPr>
              <a:t>i</a:t>
            </a:r>
            <a:r>
              <a:rPr lang="en-US" i="1">
                <a:latin typeface="Times New Roman"/>
                <a:cs typeface="Times New Roman"/>
              </a:rPr>
              <a:t> nodes.</a:t>
            </a:r>
            <a:endParaRPr lang="en-US" i="1">
              <a:solidFill>
                <a:schemeClr val="hlink"/>
              </a:solidFill>
              <a:latin typeface="Times New Roman"/>
              <a:cs typeface="Times New Roman"/>
            </a:endParaRPr>
          </a:p>
        </p:txBody>
      </p:sp>
      <p:pic>
        <p:nvPicPr>
          <p:cNvPr id="1508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501" y="2628418"/>
            <a:ext cx="289269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200295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8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356" grpId="0"/>
    </p:bld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79261" y="2682976"/>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7.4 Adequacy criteria based on data flow</a:t>
            </a:r>
          </a:p>
          <a:p>
            <a:pPr eaLnBrk="1" hangingPunct="1">
              <a:buFont typeface="Monotype Sorts" charset="0"/>
              <a:buNone/>
            </a:pPr>
            <a:r>
              <a:rPr lang="en-US" dirty="0" smtClean="0">
                <a:solidFill>
                  <a:schemeClr val="folHlink"/>
                </a:solidFill>
                <a:latin typeface="Century Gothic" charset="0"/>
                <a:ea typeface="Osaka" charset="0"/>
                <a:cs typeface="Osaka" charset="0"/>
              </a:rPr>
              <a:t>7.4.1, c-use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2"/>
          <p:cNvSpPr>
            <a:spLocks noGrp="1" noChangeArrowheads="1"/>
          </p:cNvSpPr>
          <p:nvPr>
            <p:ph type="title"/>
          </p:nvPr>
        </p:nvSpPr>
        <p:spPr/>
        <p:txBody>
          <a:bodyPr/>
          <a:lstStyle/>
          <a:p>
            <a:pPr eaLnBrk="1" hangingPunct="1"/>
            <a:r>
              <a:rPr lang="en-US" sz="2800" dirty="0">
                <a:latin typeface="Arial" charset="0"/>
              </a:rPr>
              <a:t>C-use coverage</a:t>
            </a:r>
            <a:endParaRPr lang="en-US" sz="4800" dirty="0">
              <a:latin typeface="Arial" charset="0"/>
            </a:endParaRPr>
          </a:p>
        </p:txBody>
      </p:sp>
      <p:pic>
        <p:nvPicPr>
          <p:cNvPr id="3225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18" y="2230438"/>
            <a:ext cx="826875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49364350"/>
      </p:ext>
    </p:extLst>
  </p:cSld>
  <p:clrMapOvr>
    <a:masterClrMapping/>
  </p:clrMapOvr>
  <p:timing>
    <p:tnLst>
      <p:par>
        <p:cTn xmlns:p14="http://schemas.microsoft.com/office/powerpoint/2010/mai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2"/>
          <p:cNvSpPr>
            <a:spLocks noGrp="1" noChangeArrowheads="1"/>
          </p:cNvSpPr>
          <p:nvPr>
            <p:ph type="title"/>
          </p:nvPr>
        </p:nvSpPr>
        <p:spPr/>
        <p:txBody>
          <a:bodyPr/>
          <a:lstStyle/>
          <a:p>
            <a:pPr eaLnBrk="1" hangingPunct="1"/>
            <a:r>
              <a:rPr lang="en-US" sz="2800" dirty="0">
                <a:latin typeface="Arial" charset="0"/>
              </a:rPr>
              <a:t>C-use coverage: path traversed</a:t>
            </a:r>
            <a:endParaRPr lang="en-US" sz="4800" dirty="0">
              <a:latin typeface="Arial" charset="0"/>
            </a:endParaRPr>
          </a:p>
        </p:txBody>
      </p:sp>
      <p:pic>
        <p:nvPicPr>
          <p:cNvPr id="324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41" y="2097088"/>
            <a:ext cx="23939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4613" name="Text Box 5"/>
          <p:cNvSpPr txBox="1">
            <a:spLocks noChangeArrowheads="1"/>
          </p:cNvSpPr>
          <p:nvPr/>
        </p:nvSpPr>
        <p:spPr bwMode="auto">
          <a:xfrm>
            <a:off x="3286369" y="1705816"/>
            <a:ext cx="613449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Path </a:t>
            </a:r>
            <a:r>
              <a:rPr lang="en-US" dirty="0">
                <a:solidFill>
                  <a:schemeClr val="hlink"/>
                </a:solidFill>
                <a:latin typeface="Times New Roman"/>
                <a:cs typeface="Times New Roman"/>
              </a:rPr>
              <a:t>(Start, .. q, k, .., </a:t>
            </a:r>
            <a:r>
              <a:rPr lang="en-US" dirty="0">
                <a:solidFill>
                  <a:srgbClr val="FF0000"/>
                </a:solidFill>
                <a:latin typeface="Times New Roman"/>
                <a:cs typeface="Times New Roman"/>
              </a:rPr>
              <a:t>z</a:t>
            </a:r>
            <a:r>
              <a:rPr lang="en-US" dirty="0">
                <a:solidFill>
                  <a:schemeClr val="hlink"/>
                </a:solidFill>
                <a:latin typeface="Times New Roman"/>
                <a:cs typeface="Times New Roman"/>
              </a:rPr>
              <a:t>, .. End)</a:t>
            </a:r>
            <a:r>
              <a:rPr lang="en-US" dirty="0">
                <a:latin typeface="Times New Roman"/>
                <a:cs typeface="Times New Roman"/>
              </a:rPr>
              <a:t> covers the c-use at node </a:t>
            </a:r>
            <a:r>
              <a:rPr lang="en-US" dirty="0">
                <a:solidFill>
                  <a:srgbClr val="FF0000"/>
                </a:solidFill>
                <a:latin typeface="Times New Roman"/>
                <a:cs typeface="Times New Roman"/>
              </a:rPr>
              <a:t>z</a:t>
            </a:r>
            <a:r>
              <a:rPr lang="en-US" dirty="0">
                <a:latin typeface="Times New Roman"/>
                <a:cs typeface="Times New Roman"/>
              </a:rPr>
              <a:t> of </a:t>
            </a:r>
            <a:r>
              <a:rPr lang="en-US" dirty="0">
                <a:solidFill>
                  <a:srgbClr val="FF0000"/>
                </a:solidFill>
                <a:latin typeface="Times New Roman"/>
                <a:cs typeface="Times New Roman"/>
              </a:rPr>
              <a:t>x</a:t>
            </a:r>
            <a:r>
              <a:rPr lang="en-US" dirty="0">
                <a:latin typeface="Times New Roman"/>
                <a:cs typeface="Times New Roman"/>
              </a:rPr>
              <a:t> defined at node </a:t>
            </a:r>
            <a:r>
              <a:rPr lang="en-US" dirty="0">
                <a:solidFill>
                  <a:srgbClr val="FF0000"/>
                </a:solidFill>
                <a:latin typeface="Times New Roman"/>
                <a:cs typeface="Times New Roman"/>
              </a:rPr>
              <a:t>q</a:t>
            </a:r>
            <a:r>
              <a:rPr lang="en-US" dirty="0">
                <a:latin typeface="Times New Roman"/>
                <a:cs typeface="Times New Roman"/>
              </a:rPr>
              <a:t> given that  (k …, </a:t>
            </a:r>
            <a:r>
              <a:rPr lang="en-US" dirty="0">
                <a:solidFill>
                  <a:srgbClr val="FF0000"/>
                </a:solidFill>
                <a:latin typeface="Times New Roman"/>
                <a:cs typeface="Times New Roman"/>
              </a:rPr>
              <a:t>z</a:t>
            </a:r>
            <a:r>
              <a:rPr lang="en-US" dirty="0">
                <a:latin typeface="Times New Roman"/>
                <a:cs typeface="Times New Roman"/>
              </a:rPr>
              <a:t>) is </a:t>
            </a:r>
            <a:r>
              <a:rPr lang="en-US" dirty="0" err="1">
                <a:latin typeface="Times New Roman"/>
                <a:cs typeface="Times New Roman"/>
              </a:rPr>
              <a:t>def</a:t>
            </a:r>
            <a:r>
              <a:rPr lang="en-US" dirty="0">
                <a:latin typeface="Times New Roman"/>
                <a:cs typeface="Times New Roman"/>
              </a:rPr>
              <a:t> clear with respect to </a:t>
            </a:r>
            <a:r>
              <a:rPr lang="en-US" dirty="0">
                <a:solidFill>
                  <a:srgbClr val="FF0000"/>
                </a:solidFill>
                <a:latin typeface="Times New Roman"/>
                <a:cs typeface="Times New Roman"/>
              </a:rPr>
              <a:t>x</a:t>
            </a:r>
          </a:p>
        </p:txBody>
      </p:sp>
      <p:grpSp>
        <p:nvGrpSpPr>
          <p:cNvPr id="324614" name="Group 8"/>
          <p:cNvGrpSpPr>
            <a:grpSpLocks/>
          </p:cNvGrpSpPr>
          <p:nvPr/>
        </p:nvGrpSpPr>
        <p:grpSpPr bwMode="auto">
          <a:xfrm>
            <a:off x="1706033" y="4452939"/>
            <a:ext cx="3351875" cy="396875"/>
            <a:chOff x="1184" y="3050"/>
            <a:chExt cx="1949" cy="250"/>
          </a:xfrm>
        </p:grpSpPr>
        <p:sp>
          <p:nvSpPr>
            <p:cNvPr id="324616" name="Text Box 6"/>
            <p:cNvSpPr txBox="1">
              <a:spLocks noChangeArrowheads="1"/>
            </p:cNvSpPr>
            <p:nvPr/>
          </p:nvSpPr>
          <p:spPr bwMode="auto">
            <a:xfrm>
              <a:off x="1939" y="3050"/>
              <a:ext cx="11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c-use of </a:t>
              </a:r>
              <a:r>
                <a:rPr lang="en-US" dirty="0">
                  <a:solidFill>
                    <a:srgbClr val="FF0000"/>
                  </a:solidFill>
                  <a:latin typeface="Times New Roman"/>
                  <a:cs typeface="Times New Roman"/>
                </a:rPr>
                <a:t>x</a:t>
              </a:r>
              <a:r>
                <a:rPr lang="en-US" dirty="0">
                  <a:latin typeface="Times New Roman"/>
                  <a:cs typeface="Times New Roman"/>
                </a:rPr>
                <a:t> </a:t>
              </a:r>
            </a:p>
          </p:txBody>
        </p:sp>
        <p:sp>
          <p:nvSpPr>
            <p:cNvPr id="324617" name="Line 7"/>
            <p:cNvSpPr>
              <a:spLocks noChangeShapeType="1"/>
            </p:cNvSpPr>
            <p:nvPr/>
          </p:nvSpPr>
          <p:spPr bwMode="auto">
            <a:xfrm flipH="1" flipV="1">
              <a:off x="1184" y="3175"/>
              <a:ext cx="640" cy="11"/>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16553" name="Text Box 9"/>
          <p:cNvSpPr txBox="1">
            <a:spLocks noChangeArrowheads="1"/>
          </p:cNvSpPr>
          <p:nvPr/>
        </p:nvSpPr>
        <p:spPr bwMode="auto">
          <a:xfrm>
            <a:off x="4366489" y="3866056"/>
            <a:ext cx="5279760"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Exercise</a:t>
            </a:r>
            <a:r>
              <a:rPr lang="en-US" dirty="0">
                <a:latin typeface="Times New Roman"/>
                <a:cs typeface="Times New Roman"/>
              </a:rPr>
              <a:t>: Find the c-use coverage  when  program </a:t>
            </a:r>
            <a:r>
              <a:rPr lang="en-US" dirty="0" smtClean="0">
                <a:latin typeface="Times New Roman"/>
                <a:cs typeface="Times New Roman"/>
              </a:rPr>
              <a:t>P7.16 </a:t>
            </a:r>
            <a:r>
              <a:rPr lang="en-US" dirty="0">
                <a:latin typeface="Times New Roman"/>
                <a:cs typeface="Times New Roman"/>
              </a:rPr>
              <a:t>is executed against the following test:</a:t>
            </a:r>
          </a:p>
          <a:p>
            <a:pPr>
              <a:lnSpc>
                <a:spcPts val="3600"/>
              </a:lnSpc>
              <a:spcBef>
                <a:spcPct val="50000"/>
              </a:spcBef>
            </a:pPr>
            <a:r>
              <a:rPr lang="en-US" dirty="0">
                <a:latin typeface="Times New Roman"/>
                <a:cs typeface="Times New Roman"/>
              </a:rPr>
              <a:t>t1: &lt;</a:t>
            </a:r>
            <a:r>
              <a:rPr lang="en-US" dirty="0">
                <a:solidFill>
                  <a:srgbClr val="FF0000"/>
                </a:solidFill>
                <a:latin typeface="Times New Roman"/>
                <a:cs typeface="Times New Roman"/>
              </a:rPr>
              <a:t>x</a:t>
            </a:r>
            <a:r>
              <a:rPr lang="en-US" dirty="0">
                <a:latin typeface="Times New Roman"/>
                <a:cs typeface="Times New Roman"/>
              </a:rPr>
              <a:t>=5, y=-1, count=1&gt;</a:t>
            </a:r>
          </a:p>
        </p:txBody>
      </p:sp>
    </p:spTree>
    <p:extLst>
      <p:ext uri="{BB962C8B-B14F-4D97-AF65-F5344CB8AC3E}">
        <p14:creationId xmlns:p14="http://schemas.microsoft.com/office/powerpoint/2010/main" val="3762194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5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z="3600" dirty="0">
                <a:latin typeface="Arial" charset="0"/>
              </a:rPr>
              <a:t>Predicates</a:t>
            </a:r>
            <a:endParaRPr lang="en-US" dirty="0">
              <a:latin typeface="Arial" charset="0"/>
            </a:endParaRPr>
          </a:p>
        </p:txBody>
      </p:sp>
      <p:sp>
        <p:nvSpPr>
          <p:cNvPr id="191491" name="Text Box 5"/>
          <p:cNvSpPr txBox="1">
            <a:spLocks noChangeArrowheads="1"/>
          </p:cNvSpPr>
          <p:nvPr/>
        </p:nvSpPr>
        <p:spPr bwMode="auto">
          <a:xfrm>
            <a:off x="344488" y="1286264"/>
            <a:ext cx="88328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charset="0"/>
              </a:rPr>
              <a:t>Relational operators (</a:t>
            </a:r>
            <a:r>
              <a:rPr lang="en-US" dirty="0" err="1">
                <a:solidFill>
                  <a:schemeClr val="hlink"/>
                </a:solidFill>
                <a:latin typeface="Times New Roman" charset="0"/>
              </a:rPr>
              <a:t>relop</a:t>
            </a:r>
            <a:r>
              <a:rPr lang="en-US" dirty="0">
                <a:solidFill>
                  <a:schemeClr val="hlink"/>
                </a:solidFill>
                <a:latin typeface="Times New Roman" charset="0"/>
              </a:rPr>
              <a:t>)</a:t>
            </a:r>
            <a:r>
              <a:rPr lang="en-US" dirty="0">
                <a:latin typeface="Times New Roman" charset="0"/>
              </a:rPr>
              <a:t>:	 {&lt;, </a:t>
            </a:r>
            <a:r>
              <a:rPr lang="en-US" dirty="0">
                <a:latin typeface="Times New Roman" charset="0"/>
                <a:sym typeface="Symbol" charset="0"/>
              </a:rPr>
              <a:t>, &gt;, , =, .}</a:t>
            </a:r>
          </a:p>
          <a:p>
            <a:r>
              <a:rPr lang="en-US" dirty="0">
                <a:latin typeface="Times New Roman" charset="0"/>
                <a:sym typeface="Symbol" charset="0"/>
              </a:rPr>
              <a:t>				 = and == are equivalent.</a:t>
            </a:r>
            <a:endParaRPr lang="en-US" dirty="0">
              <a:latin typeface="Times New Roman" charset="0"/>
            </a:endParaRPr>
          </a:p>
          <a:p>
            <a:r>
              <a:rPr lang="en-US" dirty="0">
                <a:solidFill>
                  <a:schemeClr val="hlink"/>
                </a:solidFill>
                <a:latin typeface="Times New Roman" charset="0"/>
              </a:rPr>
              <a:t>Boolean operators (bop)</a:t>
            </a:r>
            <a:r>
              <a:rPr lang="en-US" dirty="0">
                <a:latin typeface="Times New Roman" charset="0"/>
              </a:rPr>
              <a:t>: 	{!,</a:t>
            </a:r>
            <a:r>
              <a:rPr lang="en-US" dirty="0">
                <a:latin typeface="Times New Roman" charset="0"/>
                <a:sym typeface="Symbol" charset="0"/>
              </a:rPr>
              <a:t>,, </a:t>
            </a:r>
            <a:r>
              <a:rPr lang="en-US" dirty="0" err="1">
                <a:latin typeface="Times New Roman" charset="0"/>
                <a:sym typeface="Symbol" charset="0"/>
              </a:rPr>
              <a:t>xor</a:t>
            </a:r>
            <a:r>
              <a:rPr lang="en-US" dirty="0">
                <a:latin typeface="Times New Roman" charset="0"/>
                <a:sym typeface="Symbol" charset="0"/>
              </a:rPr>
              <a:t>} also known as </a:t>
            </a:r>
          </a:p>
          <a:p>
            <a:r>
              <a:rPr lang="en-US" dirty="0">
                <a:latin typeface="Times New Roman" charset="0"/>
                <a:sym typeface="Symbol" charset="0"/>
              </a:rPr>
              <a:t>			     	{not, AND, OR, XOR}</a:t>
            </a:r>
            <a:r>
              <a:rPr lang="en-US" dirty="0" smtClean="0">
                <a:latin typeface="Times New Roman" charset="0"/>
                <a:sym typeface="Symbol" charset="0"/>
              </a:rPr>
              <a:t>.</a:t>
            </a:r>
            <a:endParaRPr lang="en-US" dirty="0">
              <a:latin typeface="Times New Roman" charset="0"/>
            </a:endParaRPr>
          </a:p>
          <a:p>
            <a:r>
              <a:rPr lang="en-US" dirty="0">
                <a:solidFill>
                  <a:schemeClr val="hlink"/>
                </a:solidFill>
                <a:latin typeface="Times New Roman" charset="0"/>
              </a:rPr>
              <a:t>Relational expression</a:t>
            </a:r>
            <a:r>
              <a:rPr lang="en-US" dirty="0">
                <a:latin typeface="Times New Roman" charset="0"/>
              </a:rPr>
              <a:t>: e1 </a:t>
            </a:r>
            <a:r>
              <a:rPr lang="en-US" dirty="0" err="1">
                <a:solidFill>
                  <a:schemeClr val="hlink"/>
                </a:solidFill>
                <a:latin typeface="Times New Roman" charset="0"/>
              </a:rPr>
              <a:t>relop</a:t>
            </a:r>
            <a:r>
              <a:rPr lang="en-US" dirty="0">
                <a:latin typeface="Times New Roman" charset="0"/>
              </a:rPr>
              <a:t>  e2. (e.g. </a:t>
            </a:r>
            <a:r>
              <a:rPr lang="en-US" dirty="0" err="1">
                <a:latin typeface="Times New Roman" charset="0"/>
              </a:rPr>
              <a:t>a+b</a:t>
            </a:r>
            <a:r>
              <a:rPr lang="en-US" dirty="0">
                <a:latin typeface="Times New Roman" charset="0"/>
              </a:rPr>
              <a:t>&lt;c)</a:t>
            </a:r>
          </a:p>
          <a:p>
            <a:r>
              <a:rPr lang="en-US" dirty="0" smtClean="0">
                <a:latin typeface="Times New Roman" charset="0"/>
              </a:rPr>
              <a:t>e1 </a:t>
            </a:r>
            <a:r>
              <a:rPr lang="en-US" dirty="0">
                <a:latin typeface="Times New Roman" charset="0"/>
              </a:rPr>
              <a:t>and e2 are expressions whose values </a:t>
            </a:r>
            <a:r>
              <a:rPr lang="en-US" dirty="0" smtClean="0">
                <a:latin typeface="Times New Roman" charset="0"/>
              </a:rPr>
              <a:t>can </a:t>
            </a:r>
            <a:r>
              <a:rPr lang="en-US" dirty="0">
                <a:latin typeface="Times New Roman" charset="0"/>
              </a:rPr>
              <a:t>be compared using </a:t>
            </a:r>
            <a:r>
              <a:rPr lang="en-US" dirty="0" err="1">
                <a:solidFill>
                  <a:schemeClr val="hlink"/>
                </a:solidFill>
                <a:latin typeface="Times New Roman" charset="0"/>
              </a:rPr>
              <a:t>relop</a:t>
            </a:r>
            <a:r>
              <a:rPr lang="en-US" dirty="0">
                <a:latin typeface="Times New Roman" charset="0"/>
              </a:rPr>
              <a:t>.</a:t>
            </a:r>
          </a:p>
          <a:p>
            <a:r>
              <a:rPr lang="en-US" dirty="0">
                <a:solidFill>
                  <a:schemeClr val="hlink"/>
                </a:solidFill>
                <a:latin typeface="Times New Roman" charset="0"/>
              </a:rPr>
              <a:t>Simple predicate</a:t>
            </a:r>
            <a:r>
              <a:rPr lang="en-US" dirty="0">
                <a:latin typeface="Times New Roman" charset="0"/>
              </a:rPr>
              <a:t>: 	A Boolean variable or a relational</a:t>
            </a:r>
          </a:p>
          <a:p>
            <a:r>
              <a:rPr lang="en-US" dirty="0">
                <a:latin typeface="Times New Roman" charset="0"/>
              </a:rPr>
              <a:t>			expression. (x&lt;0)</a:t>
            </a:r>
          </a:p>
          <a:p>
            <a:r>
              <a:rPr lang="en-US" dirty="0">
                <a:solidFill>
                  <a:schemeClr val="hlink"/>
                </a:solidFill>
                <a:latin typeface="Times New Roman" charset="0"/>
              </a:rPr>
              <a:t>Compound predicate</a:t>
            </a:r>
            <a:r>
              <a:rPr lang="en-US" dirty="0">
                <a:latin typeface="Times New Roman" charset="0"/>
              </a:rPr>
              <a:t>: Join one or more simple predicates </a:t>
            </a:r>
          </a:p>
          <a:p>
            <a:r>
              <a:rPr lang="en-US" dirty="0">
                <a:latin typeface="Times New Roman" charset="0"/>
              </a:rPr>
              <a:t>			using </a:t>
            </a:r>
            <a:r>
              <a:rPr lang="en-US" dirty="0">
                <a:solidFill>
                  <a:schemeClr val="hlink"/>
                </a:solidFill>
                <a:latin typeface="Times New Roman" charset="0"/>
              </a:rPr>
              <a:t>bop</a:t>
            </a:r>
            <a:r>
              <a:rPr lang="en-US" dirty="0">
                <a:latin typeface="Times New Roman" charset="0"/>
              </a:rPr>
              <a:t>. (gender==</a:t>
            </a:r>
            <a:r>
              <a:rPr lang="ja-JP" altLang="en-US" dirty="0">
                <a:latin typeface="Times New Roman" charset="0"/>
              </a:rPr>
              <a:t>“</a:t>
            </a:r>
            <a:r>
              <a:rPr lang="en-US" altLang="ja-JP" dirty="0">
                <a:latin typeface="Times New Roman" charset="0"/>
              </a:rPr>
              <a:t>female</a:t>
            </a:r>
            <a:r>
              <a:rPr lang="ja-JP" altLang="en-US" dirty="0">
                <a:latin typeface="Times New Roman" charset="0"/>
              </a:rPr>
              <a:t>”</a:t>
            </a:r>
            <a:r>
              <a:rPr lang="en-US" altLang="ja-JP" dirty="0">
                <a:latin typeface="Times New Roman" charset="0"/>
                <a:sym typeface="Symbol" charset="0"/>
              </a:rPr>
              <a:t>age&gt;65)</a:t>
            </a:r>
            <a:endParaRPr lang="en-US" dirty="0">
              <a:latin typeface="Times New Roman" charset="0"/>
              <a:sym typeface="Symbol" charset="0"/>
            </a:endParaRPr>
          </a:p>
        </p:txBody>
      </p:sp>
    </p:spTree>
    <p:extLst>
      <p:ext uri="{BB962C8B-B14F-4D97-AF65-F5344CB8AC3E}">
        <p14:creationId xmlns:p14="http://schemas.microsoft.com/office/powerpoint/2010/main" val="2370833488"/>
      </p:ext>
    </p:extLst>
  </p:cSld>
  <p:clrMapOvr>
    <a:masterClrMapping/>
  </p:clrMapOvr>
  <p:timing>
    <p:tnLst>
      <p:par>
        <p:cTn xmlns:p14="http://schemas.microsoft.com/office/powerpoint/2010/mai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96423" y="2903334"/>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7.4 Adequacy criteria based on data flow</a:t>
            </a:r>
          </a:p>
          <a:p>
            <a:pPr eaLnBrk="1" hangingPunct="1">
              <a:buFont typeface="Monotype Sorts" charset="0"/>
              <a:buNone/>
            </a:pPr>
            <a:r>
              <a:rPr lang="en-US" dirty="0" smtClean="0">
                <a:solidFill>
                  <a:schemeClr val="folHlink"/>
                </a:solidFill>
                <a:latin typeface="Century Gothic" charset="0"/>
                <a:ea typeface="Osaka" charset="0"/>
                <a:cs typeface="Osaka" charset="0"/>
              </a:rPr>
              <a:t>7.4.2 </a:t>
            </a:r>
            <a:r>
              <a:rPr lang="en-US" dirty="0">
                <a:solidFill>
                  <a:schemeClr val="folHlink"/>
                </a:solidFill>
                <a:latin typeface="Century Gothic" charset="0"/>
                <a:ea typeface="Osaka" charset="0"/>
                <a:cs typeface="Osaka" charset="0"/>
              </a:rPr>
              <a:t>p</a:t>
            </a:r>
            <a:r>
              <a:rPr lang="en-US" dirty="0" smtClean="0">
                <a:solidFill>
                  <a:schemeClr val="folHlink"/>
                </a:solidFill>
                <a:latin typeface="Century Gothic" charset="0"/>
                <a:ea typeface="Osaka" charset="0"/>
                <a:cs typeface="Osaka" charset="0"/>
              </a:rPr>
              <a:t>-use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497133946"/>
      </p:ext>
    </p:extLst>
  </p:cSld>
  <p:clrMapOvr>
    <a:masterClrMapping/>
  </p:clrMapOvr>
  <p:timing>
    <p:tnLst>
      <p:par>
        <p:cTn xmlns:p14="http://schemas.microsoft.com/office/powerpoint/2010/mai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2"/>
          <p:cNvSpPr>
            <a:spLocks noGrp="1" noChangeArrowheads="1"/>
          </p:cNvSpPr>
          <p:nvPr>
            <p:ph type="title"/>
          </p:nvPr>
        </p:nvSpPr>
        <p:spPr/>
        <p:txBody>
          <a:bodyPr/>
          <a:lstStyle/>
          <a:p>
            <a:pPr eaLnBrk="1" hangingPunct="1"/>
            <a:r>
              <a:rPr lang="en-US" sz="2800" dirty="0">
                <a:latin typeface="Arial" charset="0"/>
              </a:rPr>
              <a:t>p-use coverage</a:t>
            </a:r>
            <a:endParaRPr lang="en-US" sz="4800" dirty="0">
              <a:latin typeface="Arial" charset="0"/>
            </a:endParaRPr>
          </a:p>
        </p:txBody>
      </p:sp>
      <p:pic>
        <p:nvPicPr>
          <p:cNvPr id="3266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85" y="2400300"/>
            <a:ext cx="860755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26906513"/>
      </p:ext>
    </p:extLst>
  </p:cSld>
  <p:clrMapOvr>
    <a:masterClrMapping/>
  </p:clrMapOvr>
  <p:timing>
    <p:tnLst>
      <p:par>
        <p:cTn xmlns:p14="http://schemas.microsoft.com/office/powerpoint/2010/mai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2"/>
          <p:cNvSpPr>
            <a:spLocks noGrp="1" noChangeArrowheads="1"/>
          </p:cNvSpPr>
          <p:nvPr>
            <p:ph type="title"/>
          </p:nvPr>
        </p:nvSpPr>
        <p:spPr/>
        <p:txBody>
          <a:bodyPr/>
          <a:lstStyle/>
          <a:p>
            <a:pPr eaLnBrk="1" hangingPunct="1"/>
            <a:r>
              <a:rPr lang="en-US" sz="2800" dirty="0">
                <a:latin typeface="Arial" charset="0"/>
              </a:rPr>
              <a:t>p-use coverage: paths traversed</a:t>
            </a:r>
            <a:endParaRPr lang="en-US" sz="4800" dirty="0">
              <a:latin typeface="Arial" charset="0"/>
            </a:endParaRPr>
          </a:p>
        </p:txBody>
      </p:sp>
      <p:pic>
        <p:nvPicPr>
          <p:cNvPr id="328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43100"/>
            <a:ext cx="6581643"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18597" name="Text Box 5"/>
          <p:cNvSpPr txBox="1">
            <a:spLocks noChangeArrowheads="1"/>
          </p:cNvSpPr>
          <p:nvPr/>
        </p:nvSpPr>
        <p:spPr bwMode="auto">
          <a:xfrm>
            <a:off x="5707990" y="2109789"/>
            <a:ext cx="39589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Exercise</a:t>
            </a:r>
            <a:r>
              <a:rPr lang="en-US" dirty="0">
                <a:latin typeface="Times New Roman"/>
                <a:cs typeface="Times New Roman"/>
              </a:rPr>
              <a:t>: Find the p-use coverage  when  program </a:t>
            </a:r>
            <a:r>
              <a:rPr lang="en-US" dirty="0" smtClean="0">
                <a:latin typeface="Times New Roman"/>
                <a:cs typeface="Times New Roman"/>
              </a:rPr>
              <a:t>P7.16 </a:t>
            </a:r>
            <a:r>
              <a:rPr lang="en-US" dirty="0">
                <a:latin typeface="Times New Roman"/>
                <a:cs typeface="Times New Roman"/>
              </a:rPr>
              <a:t>is executed against the following test:</a:t>
            </a:r>
          </a:p>
          <a:p>
            <a:pPr>
              <a:spcBef>
                <a:spcPct val="50000"/>
              </a:spcBef>
            </a:pPr>
            <a:r>
              <a:rPr lang="en-US" dirty="0">
                <a:latin typeface="Times New Roman"/>
                <a:cs typeface="Times New Roman"/>
              </a:rPr>
              <a:t>t2: &lt;x=-2, y=-1, count=3&gt;</a:t>
            </a:r>
          </a:p>
        </p:txBody>
      </p:sp>
    </p:spTree>
    <p:extLst>
      <p:ext uri="{BB962C8B-B14F-4D97-AF65-F5344CB8AC3E}">
        <p14:creationId xmlns:p14="http://schemas.microsoft.com/office/powerpoint/2010/main" val="1068116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8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597" grpId="0"/>
    </p:bld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541961" y="2708717"/>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7.4 Adequacy criteria based on data flow</a:t>
            </a:r>
          </a:p>
          <a:p>
            <a:pPr eaLnBrk="1" hangingPunct="1">
              <a:buFont typeface="Monotype Sorts" charset="0"/>
              <a:buNone/>
            </a:pPr>
            <a:r>
              <a:rPr lang="en-US" dirty="0" smtClean="0">
                <a:solidFill>
                  <a:schemeClr val="folHlink"/>
                </a:solidFill>
                <a:latin typeface="Century Gothic" charset="0"/>
                <a:ea typeface="Osaka" charset="0"/>
                <a:cs typeface="Osaka" charset="0"/>
              </a:rPr>
              <a:t>7.4.3, all-uses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497133946"/>
      </p:ext>
    </p:extLst>
  </p:cSld>
  <p:clrMapOvr>
    <a:masterClrMapping/>
  </p:clrMapOvr>
  <p:timing>
    <p:tnLst>
      <p:par>
        <p:cTn xmlns:p14="http://schemas.microsoft.com/office/powerpoint/2010/mai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2"/>
          <p:cNvSpPr>
            <a:spLocks noGrp="1" noChangeArrowheads="1"/>
          </p:cNvSpPr>
          <p:nvPr>
            <p:ph type="title"/>
          </p:nvPr>
        </p:nvSpPr>
        <p:spPr/>
        <p:txBody>
          <a:bodyPr/>
          <a:lstStyle/>
          <a:p>
            <a:pPr eaLnBrk="1" hangingPunct="1"/>
            <a:r>
              <a:rPr lang="en-US" sz="2800" dirty="0">
                <a:latin typeface="Arial" charset="0"/>
              </a:rPr>
              <a:t>All-uses coverage</a:t>
            </a:r>
            <a:endParaRPr lang="en-US" sz="4800" dirty="0">
              <a:latin typeface="Arial" charset="0"/>
            </a:endParaRPr>
          </a:p>
        </p:txBody>
      </p:sp>
      <p:pic>
        <p:nvPicPr>
          <p:cNvPr id="330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64" y="1839149"/>
            <a:ext cx="8158692"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14502" name="Text Box 6"/>
          <p:cNvSpPr txBox="1">
            <a:spLocks noChangeArrowheads="1"/>
          </p:cNvSpPr>
          <p:nvPr/>
        </p:nvSpPr>
        <p:spPr bwMode="auto">
          <a:xfrm>
            <a:off x="242491" y="4928424"/>
            <a:ext cx="922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New Roman"/>
                <a:cs typeface="Times New Roman"/>
              </a:rPr>
              <a:t>Exercise</a:t>
            </a:r>
            <a:r>
              <a:rPr lang="en-US" dirty="0">
                <a:latin typeface="Times New Roman"/>
                <a:cs typeface="Times New Roman"/>
              </a:rPr>
              <a:t>: Is T={t1, t2} adequate </a:t>
            </a:r>
            <a:r>
              <a:rPr lang="en-US" dirty="0" err="1">
                <a:latin typeface="Times New Roman"/>
                <a:cs typeface="Times New Roman"/>
              </a:rPr>
              <a:t>w.r.t</a:t>
            </a:r>
            <a:r>
              <a:rPr lang="en-US" dirty="0">
                <a:latin typeface="Times New Roman"/>
                <a:cs typeface="Times New Roman"/>
              </a:rPr>
              <a:t>. to all-uses  coverage for </a:t>
            </a:r>
            <a:r>
              <a:rPr lang="en-US" dirty="0" smtClean="0">
                <a:latin typeface="Times New Roman"/>
                <a:cs typeface="Times New Roman"/>
              </a:rPr>
              <a:t>P7.16</a:t>
            </a:r>
            <a:r>
              <a:rPr lang="en-US" dirty="0">
                <a:latin typeface="Times New Roman"/>
                <a:cs typeface="Times New Roman"/>
              </a:rPr>
              <a:t>?</a:t>
            </a:r>
          </a:p>
        </p:txBody>
      </p:sp>
    </p:spTree>
    <p:extLst>
      <p:ext uri="{BB962C8B-B14F-4D97-AF65-F5344CB8AC3E}">
        <p14:creationId xmlns:p14="http://schemas.microsoft.com/office/powerpoint/2010/main" val="2558752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4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502" grpId="0"/>
    </p:bld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2"/>
          <p:cNvSpPr>
            <a:spLocks noGrp="1" noChangeArrowheads="1"/>
          </p:cNvSpPr>
          <p:nvPr>
            <p:ph type="title"/>
          </p:nvPr>
        </p:nvSpPr>
        <p:spPr>
          <a:xfrm>
            <a:off x="8581" y="242888"/>
            <a:ext cx="9906000" cy="614362"/>
          </a:xfrm>
        </p:spPr>
        <p:txBody>
          <a:bodyPr/>
          <a:lstStyle/>
          <a:p>
            <a:pPr eaLnBrk="1" hangingPunct="1">
              <a:lnSpc>
                <a:spcPts val="3600"/>
              </a:lnSpc>
            </a:pPr>
            <a:r>
              <a:rPr lang="en-US" sz="2800" dirty="0">
                <a:latin typeface="Arial" charset="0"/>
              </a:rPr>
              <a:t>Infeasible p- and c-uses</a:t>
            </a:r>
            <a:endParaRPr lang="en-US" sz="4800" dirty="0">
              <a:latin typeface="Arial" charset="0"/>
            </a:endParaRPr>
          </a:p>
        </p:txBody>
      </p:sp>
      <p:sp>
        <p:nvSpPr>
          <p:cNvPr id="1520644" name="Text Box 4"/>
          <p:cNvSpPr txBox="1">
            <a:spLocks noChangeArrowheads="1"/>
          </p:cNvSpPr>
          <p:nvPr/>
        </p:nvSpPr>
        <p:spPr bwMode="auto">
          <a:xfrm>
            <a:off x="398992" y="2151064"/>
            <a:ext cx="840118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Coverage of a c- or a p-use requires a path to be traversed through the program. However, if this path is infeasible, then some c- and p-uses that require this path to be traversed might also be infeasible. </a:t>
            </a:r>
          </a:p>
        </p:txBody>
      </p:sp>
      <p:sp>
        <p:nvSpPr>
          <p:cNvPr id="1520645" name="Text Box 5"/>
          <p:cNvSpPr txBox="1">
            <a:spLocks noChangeArrowheads="1"/>
          </p:cNvSpPr>
          <p:nvPr/>
        </p:nvSpPr>
        <p:spPr bwMode="auto">
          <a:xfrm>
            <a:off x="398992" y="4149080"/>
            <a:ext cx="840118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Infeasible uses are often difficult to determine without some hint from a test tool. </a:t>
            </a:r>
          </a:p>
        </p:txBody>
      </p:sp>
    </p:spTree>
    <p:extLst>
      <p:ext uri="{BB962C8B-B14F-4D97-AF65-F5344CB8AC3E}">
        <p14:creationId xmlns:p14="http://schemas.microsoft.com/office/powerpoint/2010/main" val="240277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0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0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644" grpId="0"/>
      <p:bldP spid="1520645" grpId="0"/>
    </p:bld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2"/>
          <p:cNvSpPr>
            <a:spLocks noGrp="1" noChangeArrowheads="1"/>
          </p:cNvSpPr>
          <p:nvPr>
            <p:ph type="title"/>
          </p:nvPr>
        </p:nvSpPr>
        <p:spPr/>
        <p:txBody>
          <a:bodyPr/>
          <a:lstStyle/>
          <a:p>
            <a:pPr eaLnBrk="1" hangingPunct="1"/>
            <a:r>
              <a:rPr lang="en-US" sz="2800" dirty="0">
                <a:latin typeface="Arial" charset="0"/>
              </a:rPr>
              <a:t>Infeasible c-use: Example</a:t>
            </a:r>
            <a:endParaRPr lang="en-US" sz="4800" dirty="0">
              <a:latin typeface="Arial" charset="0"/>
            </a:endParaRPr>
          </a:p>
        </p:txBody>
      </p:sp>
      <p:sp>
        <p:nvSpPr>
          <p:cNvPr id="334852" name="Text Box 3"/>
          <p:cNvSpPr txBox="1">
            <a:spLocks noChangeArrowheads="1"/>
          </p:cNvSpPr>
          <p:nvPr/>
        </p:nvSpPr>
        <p:spPr bwMode="auto">
          <a:xfrm>
            <a:off x="5038989" y="2133600"/>
            <a:ext cx="44026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Consider the c-use  at node 4 of </a:t>
            </a:r>
            <a:r>
              <a:rPr lang="en-US" dirty="0">
                <a:solidFill>
                  <a:schemeClr val="hlink"/>
                </a:solidFill>
                <a:latin typeface="Times New Roman" charset="0"/>
              </a:rPr>
              <a:t>z</a:t>
            </a:r>
            <a:r>
              <a:rPr lang="en-US" dirty="0">
                <a:latin typeface="Times New Roman" charset="0"/>
              </a:rPr>
              <a:t> defined at node 5.  </a:t>
            </a:r>
          </a:p>
          <a:p>
            <a:pPr>
              <a:spcBef>
                <a:spcPct val="50000"/>
              </a:spcBef>
            </a:pPr>
            <a:r>
              <a:rPr lang="en-US" i="1" dirty="0">
                <a:solidFill>
                  <a:schemeClr val="hlink"/>
                </a:solidFill>
                <a:latin typeface="Times New Roman" charset="0"/>
              </a:rPr>
              <a:t>Show that this c-use is infeasible.</a:t>
            </a:r>
          </a:p>
        </p:txBody>
      </p:sp>
      <p:pic>
        <p:nvPicPr>
          <p:cNvPr id="3348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85" y="2041525"/>
            <a:ext cx="3394869"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39461861"/>
      </p:ext>
    </p:extLst>
  </p:cSld>
  <p:clrMapOvr>
    <a:masterClrMapping/>
  </p:clrMapOvr>
  <p:timing>
    <p:tnLst>
      <p:par>
        <p:cTn xmlns:p14="http://schemas.microsoft.com/office/powerpoint/2010/mai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747911" y="2811683"/>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7.4.4 k-</a:t>
            </a:r>
            <a:r>
              <a:rPr lang="en-US" dirty="0" err="1" smtClean="0">
                <a:solidFill>
                  <a:schemeClr val="folHlink"/>
                </a:solidFill>
                <a:latin typeface="Century Gothic" charset="0"/>
                <a:ea typeface="Osaka" charset="0"/>
                <a:cs typeface="Osaka" charset="0"/>
              </a:rPr>
              <a:t>dr</a:t>
            </a:r>
            <a:r>
              <a:rPr lang="en-US" dirty="0" smtClean="0">
                <a:solidFill>
                  <a:schemeClr val="folHlink"/>
                </a:solidFill>
                <a:latin typeface="Century Gothic" charset="0"/>
                <a:ea typeface="Osaka" charset="0"/>
                <a:cs typeface="Osaka" charset="0"/>
              </a:rPr>
              <a:t> chain coverage</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228637724"/>
      </p:ext>
    </p:extLst>
  </p:cSld>
  <p:clrMapOvr>
    <a:masterClrMapping/>
  </p:clrMapOvr>
  <p:timing>
    <p:tnLst>
      <p:par>
        <p:cTn xmlns:p14="http://schemas.microsoft.com/office/powerpoint/2010/mai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2"/>
          <p:cNvSpPr>
            <a:spLocks noGrp="1" noChangeArrowheads="1"/>
          </p:cNvSpPr>
          <p:nvPr>
            <p:ph type="title"/>
          </p:nvPr>
        </p:nvSpPr>
        <p:spPr/>
        <p:txBody>
          <a:bodyPr/>
          <a:lstStyle/>
          <a:p>
            <a:pPr eaLnBrk="1" hangingPunct="1"/>
            <a:r>
              <a:rPr lang="en-US" sz="2800" dirty="0">
                <a:latin typeface="Arial" charset="0"/>
              </a:rPr>
              <a:t>Other data-flow based criteria</a:t>
            </a:r>
            <a:endParaRPr lang="en-US" sz="4800" dirty="0">
              <a:latin typeface="Arial" charset="0"/>
            </a:endParaRPr>
          </a:p>
        </p:txBody>
      </p:sp>
      <p:sp>
        <p:nvSpPr>
          <p:cNvPr id="336900" name="Text Box 3"/>
          <p:cNvSpPr txBox="1">
            <a:spLocks noChangeArrowheads="1"/>
          </p:cNvSpPr>
          <p:nvPr/>
        </p:nvSpPr>
        <p:spPr bwMode="auto">
          <a:xfrm>
            <a:off x="395553" y="1751948"/>
            <a:ext cx="889820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There exist several other adequacy criteria based on data flows. Some of these are more powerful in their error-detection effectiveness than the c-, p-, and all-uses criteria.  </a:t>
            </a:r>
          </a:p>
        </p:txBody>
      </p:sp>
      <p:sp>
        <p:nvSpPr>
          <p:cNvPr id="1524741" name="Text Box 5"/>
          <p:cNvSpPr txBox="1">
            <a:spLocks noChangeArrowheads="1"/>
          </p:cNvSpPr>
          <p:nvPr/>
        </p:nvSpPr>
        <p:spPr bwMode="auto">
          <a:xfrm>
            <a:off x="374610" y="3469350"/>
            <a:ext cx="889820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Examples: (a) def-use chain or k-dr chain coverage. These are alternating sequences of def-use for one or more variables. (b) Data context and ordered data context coverage.</a:t>
            </a:r>
          </a:p>
        </p:txBody>
      </p:sp>
    </p:spTree>
    <p:extLst>
      <p:ext uri="{BB962C8B-B14F-4D97-AF65-F5344CB8AC3E}">
        <p14:creationId xmlns:p14="http://schemas.microsoft.com/office/powerpoint/2010/main" val="210684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4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4741" grpId="0"/>
    </p:bld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body" idx="4294967295"/>
          </p:nvPr>
        </p:nvSpPr>
        <p:spPr>
          <a:xfrm>
            <a:off x="696423"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7.6 The “subsumes” relation</a:t>
            </a:r>
          </a:p>
        </p:txBody>
      </p:sp>
    </p:spTree>
    <p:extLst>
      <p:ext uri="{BB962C8B-B14F-4D97-AF65-F5344CB8AC3E}">
        <p14:creationId xmlns:p14="http://schemas.microsoft.com/office/powerpoint/2010/main" val="349713394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z="3600">
                <a:latin typeface="Arial" charset="0"/>
              </a:rPr>
              <a:t>Boolean expressions</a:t>
            </a:r>
            <a:endParaRPr lang="en-US">
              <a:latin typeface="Arial" charset="0"/>
            </a:endParaRPr>
          </a:p>
        </p:txBody>
      </p:sp>
      <p:sp>
        <p:nvSpPr>
          <p:cNvPr id="193539" name="Text Box 3"/>
          <p:cNvSpPr txBox="1">
            <a:spLocks noChangeArrowheads="1"/>
          </p:cNvSpPr>
          <p:nvPr/>
        </p:nvSpPr>
        <p:spPr bwMode="auto">
          <a:xfrm>
            <a:off x="560512" y="1412776"/>
            <a:ext cx="88328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charset="0"/>
              </a:rPr>
              <a:t>Boolean expression</a:t>
            </a:r>
            <a:r>
              <a:rPr lang="en-US" dirty="0">
                <a:latin typeface="Times New Roman" charset="0"/>
              </a:rPr>
              <a:t>: one or more Boolean variables </a:t>
            </a:r>
            <a:r>
              <a:rPr lang="en-US" dirty="0" smtClean="0">
                <a:latin typeface="Times New Roman" charset="0"/>
              </a:rPr>
              <a:t>joined by </a:t>
            </a:r>
            <a:r>
              <a:rPr lang="en-US" dirty="0">
                <a:solidFill>
                  <a:schemeClr val="hlink"/>
                </a:solidFill>
                <a:latin typeface="Times New Roman" charset="0"/>
              </a:rPr>
              <a:t>bop</a:t>
            </a:r>
            <a:r>
              <a:rPr lang="en-US" dirty="0">
                <a:latin typeface="Times New Roman" charset="0"/>
              </a:rPr>
              <a:t>. </a:t>
            </a:r>
            <a:r>
              <a:rPr lang="en-US" dirty="0" smtClean="0">
                <a:latin typeface="Times New Roman" charset="0"/>
              </a:rPr>
              <a:t>			(</a:t>
            </a:r>
            <a:r>
              <a:rPr lang="en-US" dirty="0" err="1">
                <a:latin typeface="Times New Roman" charset="0"/>
              </a:rPr>
              <a:t>a</a:t>
            </a:r>
            <a:r>
              <a:rPr lang="en-US" dirty="0" err="1">
                <a:latin typeface="Times New Roman" charset="0"/>
                <a:sym typeface="Symbol" charset="0"/>
              </a:rPr>
              <a:t>b</a:t>
            </a:r>
            <a:r>
              <a:rPr lang="en-US" dirty="0">
                <a:latin typeface="Times New Roman" charset="0"/>
                <a:sym typeface="Symbol" charset="0"/>
              </a:rPr>
              <a:t>!c</a:t>
            </a:r>
            <a:r>
              <a:rPr lang="en-US" dirty="0" smtClean="0">
                <a:latin typeface="Times New Roman" charset="0"/>
                <a:sym typeface="Symbol" charset="0"/>
              </a:rPr>
              <a:t>)</a:t>
            </a:r>
            <a:endParaRPr lang="en-US" dirty="0">
              <a:latin typeface="Times New Roman" charset="0"/>
              <a:sym typeface="Symbol" charset="0"/>
            </a:endParaRPr>
          </a:p>
          <a:p>
            <a:r>
              <a:rPr lang="en-US" dirty="0">
                <a:latin typeface="Times New Roman" charset="0"/>
                <a:sym typeface="Symbol" charset="0"/>
              </a:rPr>
              <a:t>a, b, and c are also known as </a:t>
            </a:r>
            <a:r>
              <a:rPr lang="en-US" dirty="0">
                <a:solidFill>
                  <a:schemeClr val="hlink"/>
                </a:solidFill>
                <a:latin typeface="Times New Roman" charset="0"/>
                <a:sym typeface="Symbol" charset="0"/>
              </a:rPr>
              <a:t>literals</a:t>
            </a:r>
            <a:r>
              <a:rPr lang="en-US" dirty="0">
                <a:latin typeface="Times New Roman" charset="0"/>
                <a:sym typeface="Symbol" charset="0"/>
              </a:rPr>
              <a:t>. Negation is also denoted by placing a bar over a Boolean expression such as </a:t>
            </a:r>
            <a:r>
              <a:rPr lang="en-US" dirty="0" smtClean="0">
                <a:latin typeface="Times New Roman" charset="0"/>
                <a:sym typeface="Symbol" charset="0"/>
              </a:rPr>
              <a:t>in</a:t>
            </a:r>
          </a:p>
          <a:p>
            <a:endParaRPr lang="en-US" dirty="0" smtClean="0">
              <a:latin typeface="Times New Roman" charset="0"/>
              <a:sym typeface="Symbol" charset="0"/>
            </a:endParaRPr>
          </a:p>
          <a:p>
            <a:r>
              <a:rPr lang="en-US" dirty="0" smtClean="0">
                <a:latin typeface="Times New Roman" charset="0"/>
                <a:sym typeface="Symbol" charset="0"/>
              </a:rPr>
              <a:t>We </a:t>
            </a:r>
            <a:r>
              <a:rPr lang="en-US" dirty="0">
                <a:latin typeface="Times New Roman" charset="0"/>
                <a:sym typeface="Symbol" charset="0"/>
              </a:rPr>
              <a:t>also write </a:t>
            </a:r>
            <a:r>
              <a:rPr lang="en-US" dirty="0" err="1">
                <a:solidFill>
                  <a:schemeClr val="hlink"/>
                </a:solidFill>
                <a:latin typeface="Times New Roman" charset="0"/>
                <a:sym typeface="Symbol" charset="0"/>
              </a:rPr>
              <a:t>ab</a:t>
            </a:r>
            <a:r>
              <a:rPr lang="en-US" dirty="0">
                <a:latin typeface="Times New Roman" charset="0"/>
                <a:sym typeface="Symbol" charset="0"/>
              </a:rPr>
              <a:t> for </a:t>
            </a:r>
            <a:r>
              <a:rPr lang="en-US" dirty="0" err="1">
                <a:solidFill>
                  <a:schemeClr val="hlink"/>
                </a:solidFill>
                <a:latin typeface="Times New Roman" charset="0"/>
                <a:sym typeface="Symbol" charset="0"/>
              </a:rPr>
              <a:t>ab</a:t>
            </a:r>
            <a:r>
              <a:rPr lang="en-US" dirty="0">
                <a:latin typeface="Times New Roman" charset="0"/>
                <a:sym typeface="Symbol" charset="0"/>
              </a:rPr>
              <a:t> and </a:t>
            </a:r>
            <a:r>
              <a:rPr lang="en-US" dirty="0" err="1">
                <a:solidFill>
                  <a:schemeClr val="hlink"/>
                </a:solidFill>
                <a:latin typeface="Times New Roman" charset="0"/>
                <a:sym typeface="Symbol" charset="0"/>
              </a:rPr>
              <a:t>a+b</a:t>
            </a:r>
            <a:r>
              <a:rPr lang="en-US" dirty="0">
                <a:latin typeface="Times New Roman" charset="0"/>
                <a:sym typeface="Symbol" charset="0"/>
              </a:rPr>
              <a:t> for </a:t>
            </a:r>
            <a:r>
              <a:rPr lang="en-US" dirty="0" err="1">
                <a:solidFill>
                  <a:schemeClr val="hlink"/>
                </a:solidFill>
                <a:latin typeface="Times New Roman" charset="0"/>
                <a:sym typeface="Symbol" charset="0"/>
              </a:rPr>
              <a:t>ab</a:t>
            </a:r>
            <a:r>
              <a:rPr lang="en-US" dirty="0">
                <a:latin typeface="Times New Roman" charset="0"/>
                <a:sym typeface="Symbol" charset="0"/>
              </a:rPr>
              <a:t> when there is no confusion.</a:t>
            </a:r>
          </a:p>
          <a:p>
            <a:endParaRPr lang="en-US" dirty="0">
              <a:latin typeface="Times New Roman" charset="0"/>
              <a:sym typeface="Symbol" charset="0"/>
            </a:endParaRPr>
          </a:p>
          <a:p>
            <a:r>
              <a:rPr lang="en-US" dirty="0">
                <a:solidFill>
                  <a:schemeClr val="hlink"/>
                </a:solidFill>
                <a:latin typeface="Times New Roman" charset="0"/>
                <a:sym typeface="Symbol" charset="0"/>
              </a:rPr>
              <a:t>Singular Boolean expression</a:t>
            </a:r>
            <a:r>
              <a:rPr lang="en-US" dirty="0">
                <a:latin typeface="Times New Roman" charset="0"/>
                <a:sym typeface="Symbol" charset="0"/>
              </a:rPr>
              <a:t>: When each literal appears </a:t>
            </a:r>
          </a:p>
          <a:p>
            <a:r>
              <a:rPr lang="en-US" dirty="0">
                <a:latin typeface="Times New Roman" charset="0"/>
                <a:sym typeface="Symbol" charset="0"/>
              </a:rPr>
              <a:t>		only once, e.g</a:t>
            </a:r>
            <a:r>
              <a:rPr lang="en-US" dirty="0" smtClean="0">
                <a:latin typeface="Times New Roman" charset="0"/>
                <a:sym typeface="Symbol" charset="0"/>
              </a:rPr>
              <a:t>., in  </a:t>
            </a:r>
            <a:r>
              <a:rPr lang="en-US" dirty="0">
                <a:latin typeface="Times New Roman" charset="0"/>
              </a:rPr>
              <a:t>(</a:t>
            </a:r>
            <a:r>
              <a:rPr lang="en-US" dirty="0" err="1">
                <a:latin typeface="Times New Roman" charset="0"/>
              </a:rPr>
              <a:t>a</a:t>
            </a:r>
            <a:r>
              <a:rPr lang="en-US" dirty="0" err="1">
                <a:latin typeface="Times New Roman" charset="0"/>
                <a:sym typeface="Symbol" charset="0"/>
              </a:rPr>
              <a:t>b</a:t>
            </a:r>
            <a:r>
              <a:rPr lang="en-US" dirty="0">
                <a:latin typeface="Times New Roman" charset="0"/>
                <a:sym typeface="Symbol" charset="0"/>
              </a:rPr>
              <a:t>!c)</a:t>
            </a:r>
          </a:p>
        </p:txBody>
      </p:sp>
      <p:graphicFrame>
        <p:nvGraphicFramePr>
          <p:cNvPr id="3" name="Object 2"/>
          <p:cNvGraphicFramePr>
            <a:graphicFrameLocks noChangeAspect="1"/>
          </p:cNvGraphicFramePr>
          <p:nvPr>
            <p:extLst>
              <p:ext uri="{D42A27DB-BD31-4B8C-83A1-F6EECF244321}">
                <p14:modId xmlns:p14="http://schemas.microsoft.com/office/powerpoint/2010/main" val="1946769003"/>
              </p:ext>
            </p:extLst>
          </p:nvPr>
        </p:nvGraphicFramePr>
        <p:xfrm>
          <a:off x="4520952" y="2861174"/>
          <a:ext cx="991878" cy="554285"/>
        </p:xfrm>
        <a:graphic>
          <a:graphicData uri="http://schemas.openxmlformats.org/presentationml/2006/ole">
            <mc:AlternateContent xmlns:mc="http://schemas.openxmlformats.org/markup-compatibility/2006">
              <mc:Choice xmlns:v="urn:schemas-microsoft-com:vml" Requires="v">
                <p:oleObj spid="_x0000_s1092" name="Equation" r:id="rId4" imgW="431800" imgH="241300" progId="Equation.3">
                  <p:embed/>
                </p:oleObj>
              </mc:Choice>
              <mc:Fallback>
                <p:oleObj name="Equation" r:id="rId4" imgW="431800" imgH="241300" progId="Equation.3">
                  <p:embed/>
                  <p:pic>
                    <p:nvPicPr>
                      <p:cNvPr id="0" name=""/>
                      <p:cNvPicPr/>
                      <p:nvPr/>
                    </p:nvPicPr>
                    <p:blipFill>
                      <a:blip r:embed="rId5"/>
                      <a:stretch>
                        <a:fillRect/>
                      </a:stretch>
                    </p:blipFill>
                    <p:spPr>
                      <a:xfrm>
                        <a:off x="4520952" y="2861174"/>
                        <a:ext cx="991878" cy="554285"/>
                      </a:xfrm>
                      <a:prstGeom prst="rect">
                        <a:avLst/>
                      </a:prstGeom>
                    </p:spPr>
                  </p:pic>
                </p:oleObj>
              </mc:Fallback>
            </mc:AlternateContent>
          </a:graphicData>
        </a:graphic>
      </p:graphicFrame>
    </p:spTree>
    <p:extLst>
      <p:ext uri="{BB962C8B-B14F-4D97-AF65-F5344CB8AC3E}">
        <p14:creationId xmlns:p14="http://schemas.microsoft.com/office/powerpoint/2010/main" val="2491817298"/>
      </p:ext>
    </p:extLst>
  </p:cSld>
  <p:clrMapOvr>
    <a:masterClrMapping/>
  </p:clrMapOvr>
  <p:timing>
    <p:tnLst>
      <p:par>
        <p:cTn xmlns:p14="http://schemas.microsoft.com/office/powerpoint/2010/mai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2"/>
          <p:cNvSpPr>
            <a:spLocks noGrp="1" noChangeArrowheads="1"/>
          </p:cNvSpPr>
          <p:nvPr>
            <p:ph type="title"/>
          </p:nvPr>
        </p:nvSpPr>
        <p:spPr>
          <a:xfrm>
            <a:off x="8581" y="242888"/>
            <a:ext cx="9906000" cy="614362"/>
          </a:xfrm>
        </p:spPr>
        <p:txBody>
          <a:bodyPr/>
          <a:lstStyle/>
          <a:p>
            <a:pPr eaLnBrk="1" hangingPunct="1"/>
            <a:r>
              <a:rPr lang="en-US" sz="2800" dirty="0">
                <a:latin typeface="Arial" charset="0"/>
              </a:rPr>
              <a:t>Subsumes relation</a:t>
            </a:r>
            <a:endParaRPr lang="en-US" sz="4800" dirty="0">
              <a:latin typeface="Arial" charset="0"/>
            </a:endParaRPr>
          </a:p>
        </p:txBody>
      </p:sp>
      <p:sp>
        <p:nvSpPr>
          <p:cNvPr id="338948" name="Text Box 3"/>
          <p:cNvSpPr txBox="1">
            <a:spLocks noChangeArrowheads="1"/>
          </p:cNvSpPr>
          <p:nvPr/>
        </p:nvSpPr>
        <p:spPr bwMode="auto">
          <a:xfrm>
            <a:off x="293423" y="1674723"/>
            <a:ext cx="889820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rPr>
              <a:t>Subsumes</a:t>
            </a:r>
            <a:r>
              <a:rPr lang="en-US" dirty="0">
                <a:latin typeface="Times New Roman" charset="0"/>
              </a:rPr>
              <a:t>: Given a test set T that is adequate with respect to criterion C1, what can we conclude about the adequacy of T with respect to another criterion C2?</a:t>
            </a:r>
          </a:p>
        </p:txBody>
      </p:sp>
      <p:sp>
        <p:nvSpPr>
          <p:cNvPr id="1534980" name="Text Box 4"/>
          <p:cNvSpPr txBox="1">
            <a:spLocks noChangeArrowheads="1"/>
          </p:cNvSpPr>
          <p:nvPr/>
        </p:nvSpPr>
        <p:spPr bwMode="auto">
          <a:xfrm>
            <a:off x="344488" y="3392125"/>
            <a:ext cx="889820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solidFill>
                  <a:schemeClr val="hlink"/>
                </a:solidFill>
                <a:latin typeface="Times New Roman" charset="0"/>
              </a:rPr>
              <a:t>Effectiveness</a:t>
            </a:r>
            <a:r>
              <a:rPr lang="en-US">
                <a:latin typeface="Times New Roman" charset="0"/>
              </a:rPr>
              <a:t>: Given a test set T that is adequate with respect to criterion C, what can we expect regarding its effectiveness in revealing errors?</a:t>
            </a:r>
          </a:p>
        </p:txBody>
      </p:sp>
    </p:spTree>
    <p:extLst>
      <p:ext uri="{BB962C8B-B14F-4D97-AF65-F5344CB8AC3E}">
        <p14:creationId xmlns:p14="http://schemas.microsoft.com/office/powerpoint/2010/main" val="3649751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4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4980" grpId="0"/>
    </p:bld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2"/>
          <p:cNvSpPr>
            <a:spLocks noGrp="1" noChangeArrowheads="1"/>
          </p:cNvSpPr>
          <p:nvPr>
            <p:ph type="title"/>
          </p:nvPr>
        </p:nvSpPr>
        <p:spPr/>
        <p:txBody>
          <a:bodyPr/>
          <a:lstStyle/>
          <a:p>
            <a:pPr eaLnBrk="1" hangingPunct="1"/>
            <a:r>
              <a:rPr lang="en-US" sz="2800" dirty="0">
                <a:latin typeface="Arial" charset="0"/>
              </a:rPr>
              <a:t>Subsumes relationship</a:t>
            </a:r>
            <a:endParaRPr lang="en-US" sz="4800" dirty="0">
              <a:latin typeface="Arial" charset="0"/>
            </a:endParaRPr>
          </a:p>
        </p:txBody>
      </p:sp>
      <p:pic>
        <p:nvPicPr>
          <p:cNvPr id="340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946" y="1655240"/>
            <a:ext cx="3976158"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85018808"/>
      </p:ext>
    </p:extLst>
  </p:cSld>
  <p:clrMapOvr>
    <a:masterClrMapping/>
  </p:clrMapOvr>
  <p:timing>
    <p:tnLst>
      <p:par>
        <p:cTn xmlns:p14="http://schemas.microsoft.com/office/powerpoint/2010/mai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2"/>
          <p:cNvSpPr>
            <a:spLocks noGrp="1" noChangeArrowheads="1"/>
          </p:cNvSpPr>
          <p:nvPr>
            <p:ph type="title"/>
          </p:nvPr>
        </p:nvSpPr>
        <p:spPr/>
        <p:txBody>
          <a:bodyPr/>
          <a:lstStyle/>
          <a:p>
            <a:pPr eaLnBrk="1" hangingPunct="1"/>
            <a:r>
              <a:rPr lang="en-US" sz="2800" dirty="0">
                <a:latin typeface="Arial" charset="0"/>
              </a:rPr>
              <a:t>Summary</a:t>
            </a:r>
            <a:endParaRPr lang="en-US" sz="4800" dirty="0">
              <a:latin typeface="Arial" charset="0"/>
            </a:endParaRPr>
          </a:p>
        </p:txBody>
      </p:sp>
      <p:sp>
        <p:nvSpPr>
          <p:cNvPr id="345092" name="Text Box 3"/>
          <p:cNvSpPr txBox="1">
            <a:spLocks noChangeArrowheads="1"/>
          </p:cNvSpPr>
          <p:nvPr/>
        </p:nvSpPr>
        <p:spPr bwMode="auto">
          <a:xfrm>
            <a:off x="344488" y="1503511"/>
            <a:ext cx="889820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We have introduced the notion of test adequacy and enhancement.</a:t>
            </a:r>
          </a:p>
        </p:txBody>
      </p:sp>
      <p:sp>
        <p:nvSpPr>
          <p:cNvPr id="1526788" name="Text Box 4"/>
          <p:cNvSpPr txBox="1">
            <a:spLocks noChangeArrowheads="1"/>
          </p:cNvSpPr>
          <p:nvPr/>
        </p:nvSpPr>
        <p:spPr bwMode="auto">
          <a:xfrm>
            <a:off x="344488" y="2203673"/>
            <a:ext cx="889820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Two types of adequacy criteria considered: one based on control flow and the other on data flow.</a:t>
            </a:r>
          </a:p>
        </p:txBody>
      </p:sp>
      <p:sp>
        <p:nvSpPr>
          <p:cNvPr id="1526789" name="Text Box 5"/>
          <p:cNvSpPr txBox="1">
            <a:spLocks noChangeArrowheads="1"/>
          </p:cNvSpPr>
          <p:nvPr/>
        </p:nvSpPr>
        <p:spPr bwMode="auto">
          <a:xfrm>
            <a:off x="344488" y="3365500"/>
            <a:ext cx="889820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solidFill>
                  <a:schemeClr val="hlink"/>
                </a:solidFill>
                <a:latin typeface="Times New Roman" charset="0"/>
              </a:rPr>
              <a:t>Control flow based</a:t>
            </a:r>
            <a:r>
              <a:rPr lang="en-US">
                <a:latin typeface="Times New Roman" charset="0"/>
              </a:rPr>
              <a:t>: statement, decision, condition, multiple condition, MC/DC, and LCSAJ coverage. Many more exist.</a:t>
            </a:r>
          </a:p>
        </p:txBody>
      </p:sp>
      <p:sp>
        <p:nvSpPr>
          <p:cNvPr id="1526790" name="Text Box 6"/>
          <p:cNvSpPr txBox="1">
            <a:spLocks noChangeArrowheads="1"/>
          </p:cNvSpPr>
          <p:nvPr/>
        </p:nvSpPr>
        <p:spPr bwMode="auto">
          <a:xfrm>
            <a:off x="344488" y="4527327"/>
            <a:ext cx="889820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solidFill>
                  <a:schemeClr val="hlink"/>
                </a:solidFill>
                <a:latin typeface="Times New Roman" charset="0"/>
              </a:rPr>
              <a:t>Data flow based</a:t>
            </a:r>
            <a:r>
              <a:rPr lang="en-US">
                <a:latin typeface="Times New Roman" charset="0"/>
              </a:rPr>
              <a:t>: c-use, p-uses, all-uses, k-dr chain, data context, elementary data context. Many more exist.</a:t>
            </a:r>
          </a:p>
        </p:txBody>
      </p:sp>
    </p:spTree>
    <p:extLst>
      <p:ext uri="{BB962C8B-B14F-4D97-AF65-F5344CB8AC3E}">
        <p14:creationId xmlns:p14="http://schemas.microsoft.com/office/powerpoint/2010/main" val="2553105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7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67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6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788" grpId="0"/>
      <p:bldP spid="1526789" grpId="0"/>
      <p:bldP spid="1526790" grpId="0"/>
    </p:bld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2"/>
          <p:cNvSpPr>
            <a:spLocks noGrp="1" noChangeArrowheads="1"/>
          </p:cNvSpPr>
          <p:nvPr>
            <p:ph type="title"/>
          </p:nvPr>
        </p:nvSpPr>
        <p:spPr/>
        <p:txBody>
          <a:bodyPr/>
          <a:lstStyle/>
          <a:p>
            <a:pPr eaLnBrk="1" hangingPunct="1"/>
            <a:r>
              <a:rPr lang="en-US" sz="2800">
                <a:latin typeface="Arial" charset="0"/>
              </a:rPr>
              <a:t>Summary (contd.)</a:t>
            </a:r>
            <a:endParaRPr lang="en-US" sz="4800">
              <a:latin typeface="Arial" charset="0"/>
            </a:endParaRPr>
          </a:p>
        </p:txBody>
      </p:sp>
      <p:sp>
        <p:nvSpPr>
          <p:cNvPr id="347140" name="Text Box 3"/>
          <p:cNvSpPr txBox="1">
            <a:spLocks noChangeArrowheads="1"/>
          </p:cNvSpPr>
          <p:nvPr/>
        </p:nvSpPr>
        <p:spPr bwMode="auto">
          <a:xfrm>
            <a:off x="388461" y="1525970"/>
            <a:ext cx="8898202"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Use of any of the criteria discussed here requires a test tool that measures coverage during testing and displays it in a user-friendly manner. </a:t>
            </a:r>
            <a:r>
              <a:rPr lang="en-US" dirty="0" err="1">
                <a:latin typeface="Times New Roman" charset="0"/>
              </a:rPr>
              <a:t>xSUDS</a:t>
            </a:r>
            <a:r>
              <a:rPr lang="en-US" dirty="0">
                <a:latin typeface="Times New Roman" charset="0"/>
              </a:rPr>
              <a:t> is one such set of tools. Several other commercial </a:t>
            </a:r>
            <a:r>
              <a:rPr lang="en-US" dirty="0" smtClean="0">
                <a:latin typeface="Times New Roman" charset="0"/>
              </a:rPr>
              <a:t>tools, such as </a:t>
            </a:r>
            <a:r>
              <a:rPr lang="en-US" dirty="0" err="1" smtClean="0">
                <a:latin typeface="Times New Roman" charset="0"/>
              </a:rPr>
              <a:t>PaRTe</a:t>
            </a:r>
            <a:r>
              <a:rPr lang="en-US" dirty="0" smtClean="0">
                <a:latin typeface="Times New Roman" charset="0"/>
              </a:rPr>
              <a:t>, </a:t>
            </a:r>
            <a:r>
              <a:rPr lang="en-US" dirty="0" err="1" smtClean="0">
                <a:latin typeface="Times New Roman" charset="0"/>
              </a:rPr>
              <a:t>Cobertura</a:t>
            </a:r>
            <a:r>
              <a:rPr lang="en-US" dirty="0" smtClean="0">
                <a:latin typeface="Times New Roman" charset="0"/>
              </a:rPr>
              <a:t>, and </a:t>
            </a:r>
            <a:r>
              <a:rPr lang="en-US" dirty="0" err="1" smtClean="0">
                <a:latin typeface="Times New Roman" charset="0"/>
              </a:rPr>
              <a:t>Bullseye</a:t>
            </a:r>
            <a:r>
              <a:rPr lang="en-US" dirty="0" smtClean="0">
                <a:latin typeface="Times New Roman" charset="0"/>
              </a:rPr>
              <a:t>, </a:t>
            </a:r>
            <a:r>
              <a:rPr lang="en-US" dirty="0">
                <a:latin typeface="Times New Roman" charset="0"/>
              </a:rPr>
              <a:t>are available.</a:t>
            </a:r>
          </a:p>
        </p:txBody>
      </p:sp>
      <p:sp>
        <p:nvSpPr>
          <p:cNvPr id="1528837" name="Text Box 5"/>
          <p:cNvSpPr txBox="1">
            <a:spLocks noChangeArrowheads="1"/>
          </p:cNvSpPr>
          <p:nvPr/>
        </p:nvSpPr>
        <p:spPr bwMode="auto">
          <a:xfrm>
            <a:off x="388461" y="3511932"/>
            <a:ext cx="8898202"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Several test organizations believe that code coverage is useful at unit-level. This is a myth and needs to be shattered. Incremental assessment of code coverage and enhancement of tests can allow the application of coverage-based testing to large programs. </a:t>
            </a:r>
          </a:p>
        </p:txBody>
      </p:sp>
    </p:spTree>
    <p:extLst>
      <p:ext uri="{BB962C8B-B14F-4D97-AF65-F5344CB8AC3E}">
        <p14:creationId xmlns:p14="http://schemas.microsoft.com/office/powerpoint/2010/main" val="1246048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8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837" grpId="0"/>
    </p:bld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2"/>
          <p:cNvSpPr>
            <a:spLocks noGrp="1" noChangeArrowheads="1"/>
          </p:cNvSpPr>
          <p:nvPr>
            <p:ph type="title"/>
          </p:nvPr>
        </p:nvSpPr>
        <p:spPr/>
        <p:txBody>
          <a:bodyPr/>
          <a:lstStyle/>
          <a:p>
            <a:pPr eaLnBrk="1" hangingPunct="1"/>
            <a:r>
              <a:rPr lang="en-US" sz="2800">
                <a:latin typeface="Arial" charset="0"/>
              </a:rPr>
              <a:t>Summary (contd.)</a:t>
            </a:r>
            <a:endParaRPr lang="en-US" sz="4800">
              <a:latin typeface="Arial" charset="0"/>
            </a:endParaRPr>
          </a:p>
        </p:txBody>
      </p:sp>
      <p:sp>
        <p:nvSpPr>
          <p:cNvPr id="349188" name="Text Box 3"/>
          <p:cNvSpPr txBox="1">
            <a:spLocks noChangeArrowheads="1"/>
          </p:cNvSpPr>
          <p:nvPr/>
        </p:nvSpPr>
        <p:spPr bwMode="auto">
          <a:xfrm>
            <a:off x="285486" y="1749064"/>
            <a:ext cx="889820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Even though coverage is not guaranteed to reveal all program errors, it is the perhaps the most effective way to assess the amount of code that has been tested and what remains untested.</a:t>
            </a:r>
          </a:p>
        </p:txBody>
      </p:sp>
      <p:sp>
        <p:nvSpPr>
          <p:cNvPr id="1530884" name="Text Box 4"/>
          <p:cNvSpPr txBox="1">
            <a:spLocks noChangeArrowheads="1"/>
          </p:cNvSpPr>
          <p:nvPr/>
        </p:nvSpPr>
        <p:spPr bwMode="auto">
          <a:xfrm>
            <a:off x="285486" y="3735027"/>
            <a:ext cx="889820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Tests derived using black-box approaches can almost always be enhanced using one or more of the assessment criteria discussed.</a:t>
            </a:r>
          </a:p>
        </p:txBody>
      </p:sp>
    </p:spTree>
    <p:extLst>
      <p:ext uri="{BB962C8B-B14F-4D97-AF65-F5344CB8AC3E}">
        <p14:creationId xmlns:p14="http://schemas.microsoft.com/office/powerpoint/2010/main" val="2572384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0884" grpId="0"/>
    </p:bld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1974" y="823899"/>
            <a:ext cx="9906000" cy="604837"/>
          </a:xfrm>
          <a:noFill/>
        </p:spPr>
        <p:txBody>
          <a:bodyPr/>
          <a:lstStyle/>
          <a:p>
            <a:pPr eaLnBrk="1" hangingPunct="1"/>
            <a:r>
              <a:rPr lang="en-US" sz="3200" dirty="0" smtClean="0"/>
              <a:t>Chapter 8</a:t>
            </a:r>
            <a:endParaRPr lang="en-GB" sz="3200" dirty="0" smtClean="0"/>
          </a:p>
        </p:txBody>
      </p:sp>
      <p:sp>
        <p:nvSpPr>
          <p:cNvPr id="6147" name="Rectangle 3"/>
          <p:cNvSpPr>
            <a:spLocks noGrp="1" noChangeArrowheads="1"/>
          </p:cNvSpPr>
          <p:nvPr>
            <p:ph type="body" idx="1"/>
          </p:nvPr>
        </p:nvSpPr>
        <p:spPr>
          <a:xfrm>
            <a:off x="466726" y="2000240"/>
            <a:ext cx="8486802" cy="2071702"/>
          </a:xfrm>
        </p:spPr>
        <p:txBody>
          <a:bodyPr/>
          <a:lstStyle/>
          <a:p>
            <a:pPr marL="0" indent="0" algn="ctr" eaLnBrk="1" hangingPunct="1">
              <a:spcBef>
                <a:spcPct val="40000"/>
              </a:spcBef>
              <a:buNone/>
            </a:pPr>
            <a:r>
              <a:rPr kumimoji="1" lang="en-US" sz="3200" dirty="0">
                <a:latin typeface="Arial" charset="0"/>
              </a:rPr>
              <a:t>Test Adequacy Measurement and Enhancement Using Mutation</a:t>
            </a:r>
            <a:endParaRPr lang="en-GB" sz="3200" dirty="0">
              <a:solidFill>
                <a:schemeClr val="tx2"/>
              </a:solidFill>
              <a:latin typeface="+mj-lt"/>
              <a:ea typeface="+mj-ea"/>
              <a:cs typeface="+mj-cs"/>
            </a:endParaRPr>
          </a:p>
        </p:txBody>
      </p:sp>
      <p:sp>
        <p:nvSpPr>
          <p:cNvPr id="2" name="TextBox 1"/>
          <p:cNvSpPr txBox="1"/>
          <p:nvPr/>
        </p:nvSpPr>
        <p:spPr>
          <a:xfrm>
            <a:off x="102975" y="6075025"/>
            <a:ext cx="1702008" cy="246221"/>
          </a:xfrm>
          <a:prstGeom prst="rect">
            <a:avLst/>
          </a:prstGeom>
          <a:noFill/>
        </p:spPr>
        <p:txBody>
          <a:bodyPr wrap="none" rtlCol="0">
            <a:spAutoFit/>
          </a:bodyPr>
          <a:lstStyle/>
          <a:p>
            <a:r>
              <a:rPr lang="en-US" dirty="0" smtClean="0"/>
              <a:t>Updated: July 18,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88504" y="476672"/>
            <a:ext cx="8442457" cy="595313"/>
          </a:xfrm>
        </p:spPr>
        <p:txBody>
          <a:bodyPr/>
          <a:lstStyle/>
          <a:p>
            <a:pPr eaLnBrk="1" hangingPunct="1"/>
            <a:r>
              <a:rPr lang="en-US" sz="3600" dirty="0">
                <a:latin typeface="Arial" charset="0"/>
              </a:rPr>
              <a:t>Learning Objectives</a:t>
            </a:r>
            <a:endParaRPr lang="en-US" sz="4800" dirty="0">
              <a:latin typeface="Arial" charset="0"/>
            </a:endParaRPr>
          </a:p>
        </p:txBody>
      </p:sp>
      <p:sp>
        <p:nvSpPr>
          <p:cNvPr id="19460" name="Rectangle 11"/>
          <p:cNvSpPr>
            <a:spLocks noChangeArrowheads="1"/>
          </p:cNvSpPr>
          <p:nvPr/>
        </p:nvSpPr>
        <p:spPr bwMode="auto">
          <a:xfrm>
            <a:off x="488503" y="3224659"/>
            <a:ext cx="8365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Competent programmer hypothesis and the coupling effect.</a:t>
            </a:r>
          </a:p>
        </p:txBody>
      </p:sp>
      <p:sp>
        <p:nvSpPr>
          <p:cNvPr id="19461" name="Rectangle 13"/>
          <p:cNvSpPr>
            <a:spLocks noChangeArrowheads="1"/>
          </p:cNvSpPr>
          <p:nvPr/>
        </p:nvSpPr>
        <p:spPr bwMode="auto">
          <a:xfrm>
            <a:off x="488504" y="1556792"/>
            <a:ext cx="8473414" cy="92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What is test adequacy? What is test enhancement? When to measure test adequacy and how to use it to enhance tests?</a:t>
            </a:r>
          </a:p>
        </p:txBody>
      </p:sp>
      <p:sp>
        <p:nvSpPr>
          <p:cNvPr id="19462" name="Rectangle 15"/>
          <p:cNvSpPr>
            <a:spLocks noChangeArrowheads="1"/>
          </p:cNvSpPr>
          <p:nvPr/>
        </p:nvSpPr>
        <p:spPr bwMode="auto">
          <a:xfrm>
            <a:off x="488504" y="2636911"/>
            <a:ext cx="8163852" cy="58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What is program mutation?</a:t>
            </a:r>
          </a:p>
        </p:txBody>
      </p:sp>
      <p:sp>
        <p:nvSpPr>
          <p:cNvPr id="19463" name="Rectangle 20"/>
          <p:cNvSpPr>
            <a:spLocks noChangeArrowheads="1"/>
          </p:cNvSpPr>
          <p:nvPr/>
        </p:nvSpPr>
        <p:spPr bwMode="auto">
          <a:xfrm>
            <a:off x="488504" y="3933056"/>
            <a:ext cx="821716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Strengths and limitations of test adequacy based on program mutation. </a:t>
            </a:r>
          </a:p>
        </p:txBody>
      </p:sp>
      <p:sp>
        <p:nvSpPr>
          <p:cNvPr id="19464" name="Rectangle 21"/>
          <p:cNvSpPr>
            <a:spLocks noChangeArrowheads="1"/>
          </p:cNvSpPr>
          <p:nvPr/>
        </p:nvSpPr>
        <p:spPr bwMode="auto">
          <a:xfrm>
            <a:off x="488504" y="5174704"/>
            <a:ext cx="821716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Tools for mutation testing</a:t>
            </a:r>
          </a:p>
        </p:txBody>
      </p:sp>
      <p:sp>
        <p:nvSpPr>
          <p:cNvPr id="19465" name="Rectangle 23"/>
          <p:cNvSpPr>
            <a:spLocks noChangeArrowheads="1"/>
          </p:cNvSpPr>
          <p:nvPr/>
        </p:nvSpPr>
        <p:spPr bwMode="auto">
          <a:xfrm>
            <a:off x="488504" y="4581128"/>
            <a:ext cx="821716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Mutation operators</a:t>
            </a:r>
          </a:p>
        </p:txBody>
      </p:sp>
    </p:spTree>
    <p:extLst>
      <p:ext uri="{BB962C8B-B14F-4D97-AF65-F5344CB8AC3E}">
        <p14:creationId xmlns:p14="http://schemas.microsoft.com/office/powerpoint/2010/main" val="3413669259"/>
      </p:ext>
    </p:extLst>
  </p:cSld>
  <p:clrMapOvr>
    <a:masterClrMapping/>
  </p:clrMapOvr>
  <p:timing>
    <p:tnLst>
      <p:par>
        <p:cTn xmlns:p14="http://schemas.microsoft.com/office/powerpoint/2010/mai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60512" y="476672"/>
            <a:ext cx="8442457" cy="595313"/>
          </a:xfrm>
        </p:spPr>
        <p:txBody>
          <a:bodyPr/>
          <a:lstStyle/>
          <a:p>
            <a:pPr eaLnBrk="1" hangingPunct="1"/>
            <a:r>
              <a:rPr lang="en-US" sz="3600" dirty="0">
                <a:latin typeface="Arial" charset="0"/>
              </a:rPr>
              <a:t>What is adequacy?</a:t>
            </a:r>
            <a:endParaRPr lang="en-US" sz="4800" dirty="0">
              <a:latin typeface="Arial" charset="0"/>
            </a:endParaRPr>
          </a:p>
        </p:txBody>
      </p:sp>
      <p:sp>
        <p:nvSpPr>
          <p:cNvPr id="1210371" name="Rectangle 3"/>
          <p:cNvSpPr>
            <a:spLocks noChangeArrowheads="1"/>
          </p:cNvSpPr>
          <p:nvPr/>
        </p:nvSpPr>
        <p:spPr bwMode="auto">
          <a:xfrm>
            <a:off x="507421" y="2928343"/>
            <a:ext cx="8951516" cy="165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Suppose now that a set T  containing  k  tests has been constructed to test  P  to determine whether or not it meets all the requirements in  R . Also, P  has been executed against each test in  T  and has produced correct behavior.</a:t>
            </a:r>
          </a:p>
        </p:txBody>
      </p:sp>
      <p:sp>
        <p:nvSpPr>
          <p:cNvPr id="1210372" name="Rectangle 4"/>
          <p:cNvSpPr>
            <a:spLocks noChangeArrowheads="1"/>
          </p:cNvSpPr>
          <p:nvPr/>
        </p:nvSpPr>
        <p:spPr bwMode="auto">
          <a:xfrm>
            <a:off x="488504" y="1484784"/>
            <a:ext cx="894979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Consider a program  P  written to meet a set   R  of functional requirements.  We notate such a  P  and  R  as ( P, R).  Let   R  contain  n  requirements labeled  R1, R2,…, </a:t>
            </a:r>
            <a:r>
              <a:rPr lang="en-US" sz="2000" dirty="0" err="1">
                <a:latin typeface="Times New Roman" charset="0"/>
              </a:rPr>
              <a:t>Rn</a:t>
            </a:r>
            <a:r>
              <a:rPr lang="en-US" sz="2000" dirty="0">
                <a:latin typeface="Times New Roman" charset="0"/>
              </a:rPr>
              <a:t> . </a:t>
            </a:r>
          </a:p>
        </p:txBody>
      </p:sp>
      <p:sp>
        <p:nvSpPr>
          <p:cNvPr id="1210375" name="Rectangle 7"/>
          <p:cNvSpPr>
            <a:spLocks noChangeArrowheads="1"/>
          </p:cNvSpPr>
          <p:nvPr/>
        </p:nvSpPr>
        <p:spPr bwMode="auto">
          <a:xfrm>
            <a:off x="506065" y="4437112"/>
            <a:ext cx="880361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We now ask: </a:t>
            </a:r>
            <a:r>
              <a:rPr lang="en-US" sz="2000" dirty="0">
                <a:solidFill>
                  <a:schemeClr val="hlink"/>
                </a:solidFill>
                <a:latin typeface="Times New Roman" charset="0"/>
              </a:rPr>
              <a:t>Is  T  good enough</a:t>
            </a:r>
            <a:r>
              <a:rPr lang="en-US" sz="2000" dirty="0">
                <a:latin typeface="Times New Roman" charset="0"/>
              </a:rPr>
              <a:t>? This question can be stated differently as: </a:t>
            </a:r>
            <a:r>
              <a:rPr lang="en-US" sz="2000" dirty="0">
                <a:solidFill>
                  <a:schemeClr val="hlink"/>
                </a:solidFill>
                <a:latin typeface="Times New Roman" charset="0"/>
              </a:rPr>
              <a:t>Has  P  been tested thoroughly</a:t>
            </a:r>
            <a:r>
              <a:rPr lang="en-US" sz="2000" dirty="0">
                <a:latin typeface="Times New Roman" charset="0"/>
              </a:rPr>
              <a:t>?, or as:  </a:t>
            </a:r>
            <a:r>
              <a:rPr lang="en-US" sz="2000" dirty="0">
                <a:solidFill>
                  <a:schemeClr val="hlink"/>
                </a:solidFill>
                <a:latin typeface="Times New Roman" charset="0"/>
              </a:rPr>
              <a:t>Is  T  adequate? </a:t>
            </a:r>
          </a:p>
        </p:txBody>
      </p:sp>
    </p:spTree>
    <p:extLst>
      <p:ext uri="{BB962C8B-B14F-4D97-AF65-F5344CB8AC3E}">
        <p14:creationId xmlns:p14="http://schemas.microsoft.com/office/powerpoint/2010/main" val="39939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0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0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1" grpId="0"/>
      <p:bldP spid="1210372" grpId="0"/>
      <p:bldP spid="1210375" grpId="0"/>
    </p:bld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32520" y="332656"/>
            <a:ext cx="8442457" cy="595313"/>
          </a:xfrm>
        </p:spPr>
        <p:txBody>
          <a:bodyPr/>
          <a:lstStyle/>
          <a:p>
            <a:pPr eaLnBrk="1" hangingPunct="1"/>
            <a:r>
              <a:rPr lang="en-US" sz="3600" dirty="0">
                <a:latin typeface="Arial" charset="0"/>
              </a:rPr>
              <a:t>What is program mutation?</a:t>
            </a:r>
            <a:endParaRPr lang="en-US" sz="4800" dirty="0">
              <a:latin typeface="Arial" charset="0"/>
            </a:endParaRPr>
          </a:p>
        </p:txBody>
      </p:sp>
      <p:sp>
        <p:nvSpPr>
          <p:cNvPr id="1541124" name="Rectangle 4"/>
          <p:cNvSpPr>
            <a:spLocks noChangeArrowheads="1"/>
          </p:cNvSpPr>
          <p:nvPr/>
        </p:nvSpPr>
        <p:spPr bwMode="auto">
          <a:xfrm>
            <a:off x="631164" y="2039938"/>
            <a:ext cx="8949796"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Suppose that program P has been tested against a test set T and P has not failed on any test case in T. Now suppose we do the following:</a:t>
            </a:r>
          </a:p>
        </p:txBody>
      </p:sp>
      <p:grpSp>
        <p:nvGrpSpPr>
          <p:cNvPr id="23557" name="Group 11"/>
          <p:cNvGrpSpPr>
            <a:grpSpLocks/>
          </p:cNvGrpSpPr>
          <p:nvPr/>
        </p:nvGrpSpPr>
        <p:grpSpPr bwMode="auto">
          <a:xfrm>
            <a:off x="2648744" y="3501008"/>
            <a:ext cx="4012275" cy="847725"/>
            <a:chOff x="1041" y="2021"/>
            <a:chExt cx="2333" cy="534"/>
          </a:xfrm>
        </p:grpSpPr>
        <p:sp>
          <p:nvSpPr>
            <p:cNvPr id="23559" name="Text Box 8"/>
            <p:cNvSpPr txBox="1">
              <a:spLocks noChangeArrowheads="1"/>
            </p:cNvSpPr>
            <p:nvPr/>
          </p:nvSpPr>
          <p:spPr bwMode="auto">
            <a:xfrm>
              <a:off x="1706" y="2021"/>
              <a:ext cx="7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Changed to </a:t>
              </a:r>
            </a:p>
          </p:txBody>
        </p:sp>
        <p:grpSp>
          <p:nvGrpSpPr>
            <p:cNvPr id="23560" name="Group 10"/>
            <p:cNvGrpSpPr>
              <a:grpSpLocks/>
            </p:cNvGrpSpPr>
            <p:nvPr/>
          </p:nvGrpSpPr>
          <p:grpSpPr bwMode="auto">
            <a:xfrm>
              <a:off x="1041" y="2303"/>
              <a:ext cx="2333" cy="252"/>
              <a:chOff x="1041" y="2303"/>
              <a:chExt cx="2333" cy="252"/>
            </a:xfrm>
          </p:grpSpPr>
          <p:sp>
            <p:nvSpPr>
              <p:cNvPr id="23561" name="Text Box 6"/>
              <p:cNvSpPr txBox="1">
                <a:spLocks noChangeArrowheads="1"/>
              </p:cNvSpPr>
              <p:nvPr/>
            </p:nvSpPr>
            <p:spPr bwMode="auto">
              <a:xfrm>
                <a:off x="1041" y="2303"/>
                <a:ext cx="1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P</a:t>
                </a:r>
              </a:p>
            </p:txBody>
          </p:sp>
          <p:sp>
            <p:nvSpPr>
              <p:cNvPr id="23562" name="Text Box 7"/>
              <p:cNvSpPr txBox="1">
                <a:spLocks noChangeArrowheads="1"/>
              </p:cNvSpPr>
              <p:nvPr/>
            </p:nvSpPr>
            <p:spPr bwMode="auto">
              <a:xfrm>
                <a:off x="3110" y="2303"/>
                <a:ext cx="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P</a:t>
                </a:r>
                <a:r>
                  <a:rPr lang="ja-JP" altLang="en-US">
                    <a:latin typeface="Times New Roman"/>
                    <a:cs typeface="Times New Roman"/>
                  </a:rPr>
                  <a:t>’</a:t>
                </a:r>
                <a:endParaRPr lang="en-US">
                  <a:latin typeface="Times New Roman"/>
                  <a:cs typeface="Times New Roman"/>
                </a:endParaRPr>
              </a:p>
            </p:txBody>
          </p:sp>
          <p:sp>
            <p:nvSpPr>
              <p:cNvPr id="23563" name="Line 9"/>
              <p:cNvSpPr>
                <a:spLocks noChangeShapeType="1"/>
              </p:cNvSpPr>
              <p:nvPr/>
            </p:nvSpPr>
            <p:spPr bwMode="auto">
              <a:xfrm>
                <a:off x="1372" y="2432"/>
                <a:ext cx="1611"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grpSp>
      <p:sp>
        <p:nvSpPr>
          <p:cNvPr id="23558" name="Text Box 12"/>
          <p:cNvSpPr txBox="1">
            <a:spLocks noChangeArrowheads="1"/>
          </p:cNvSpPr>
          <p:nvPr/>
        </p:nvSpPr>
        <p:spPr bwMode="auto">
          <a:xfrm>
            <a:off x="1386152" y="4781551"/>
            <a:ext cx="600632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What behavior do you expect from P</a:t>
            </a:r>
            <a:r>
              <a:rPr lang="ja-JP" altLang="en-US" dirty="0">
                <a:latin typeface="Times New Roman"/>
                <a:cs typeface="Times New Roman"/>
              </a:rPr>
              <a:t>’</a:t>
            </a:r>
            <a:r>
              <a:rPr lang="en-US" dirty="0">
                <a:latin typeface="Times New Roman"/>
                <a:cs typeface="Times New Roman"/>
              </a:rPr>
              <a:t> against tests in T?</a:t>
            </a:r>
          </a:p>
        </p:txBody>
      </p:sp>
    </p:spTree>
    <p:extLst>
      <p:ext uri="{BB962C8B-B14F-4D97-AF65-F5344CB8AC3E}">
        <p14:creationId xmlns:p14="http://schemas.microsoft.com/office/powerpoint/2010/main" val="1259204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1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24" grpId="0"/>
      <p:bldP spid="23558" grpId="0"/>
    </p:bld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32520" y="404664"/>
            <a:ext cx="8442457" cy="595313"/>
          </a:xfrm>
        </p:spPr>
        <p:txBody>
          <a:bodyPr/>
          <a:lstStyle/>
          <a:p>
            <a:pPr eaLnBrk="1" hangingPunct="1"/>
            <a:r>
              <a:rPr lang="en-US" sz="3600" dirty="0">
                <a:latin typeface="Arial" charset="0"/>
              </a:rPr>
              <a:t>What is program mutation? [2]</a:t>
            </a:r>
            <a:endParaRPr lang="en-US" sz="4800" dirty="0">
              <a:latin typeface="Arial" charset="0"/>
            </a:endParaRPr>
          </a:p>
        </p:txBody>
      </p:sp>
      <p:sp>
        <p:nvSpPr>
          <p:cNvPr id="1543171" name="Rectangle 3"/>
          <p:cNvSpPr>
            <a:spLocks noChangeArrowheads="1"/>
          </p:cNvSpPr>
          <p:nvPr/>
        </p:nvSpPr>
        <p:spPr bwMode="auto">
          <a:xfrm>
            <a:off x="612246" y="2039938"/>
            <a:ext cx="894979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P</a:t>
            </a:r>
            <a:r>
              <a:rPr lang="ja-JP" altLang="en-US" sz="2000" dirty="0">
                <a:latin typeface="Times New Roman"/>
                <a:cs typeface="Times New Roman"/>
              </a:rPr>
              <a:t>’</a:t>
            </a:r>
            <a:r>
              <a:rPr lang="en-US" sz="2000" dirty="0">
                <a:latin typeface="Times New Roman"/>
                <a:cs typeface="Times New Roman"/>
              </a:rPr>
              <a:t> is known as a </a:t>
            </a:r>
            <a:r>
              <a:rPr lang="en-US" sz="2000" dirty="0">
                <a:solidFill>
                  <a:schemeClr val="hlink"/>
                </a:solidFill>
                <a:latin typeface="Times New Roman"/>
                <a:cs typeface="Times New Roman"/>
              </a:rPr>
              <a:t>mutant</a:t>
            </a:r>
            <a:r>
              <a:rPr lang="en-US" sz="2000" dirty="0">
                <a:latin typeface="Times New Roman"/>
                <a:cs typeface="Times New Roman"/>
              </a:rPr>
              <a:t> of P.</a:t>
            </a:r>
          </a:p>
        </p:txBody>
      </p:sp>
      <p:sp>
        <p:nvSpPr>
          <p:cNvPr id="1543179" name="Rectangle 11"/>
          <p:cNvSpPr>
            <a:spLocks noChangeArrowheads="1"/>
          </p:cNvSpPr>
          <p:nvPr/>
        </p:nvSpPr>
        <p:spPr bwMode="auto">
          <a:xfrm>
            <a:off x="574410" y="2903538"/>
            <a:ext cx="8949796"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There might be a test t in T such that P(t)≠P</a:t>
            </a:r>
            <a:r>
              <a:rPr lang="ja-JP" altLang="en-US" sz="2000" dirty="0">
                <a:latin typeface="Times New Roman"/>
                <a:cs typeface="Times New Roman"/>
              </a:rPr>
              <a:t>’</a:t>
            </a:r>
            <a:r>
              <a:rPr lang="en-US" sz="2000" dirty="0">
                <a:latin typeface="Times New Roman"/>
                <a:cs typeface="Times New Roman"/>
              </a:rPr>
              <a:t>(t). In this case we say that t </a:t>
            </a:r>
            <a:r>
              <a:rPr lang="en-US" sz="2000" dirty="0">
                <a:solidFill>
                  <a:schemeClr val="hlink"/>
                </a:solidFill>
                <a:latin typeface="Times New Roman"/>
                <a:cs typeface="Times New Roman"/>
              </a:rPr>
              <a:t>distinguishes</a:t>
            </a:r>
            <a:r>
              <a:rPr lang="en-US" sz="2000" dirty="0">
                <a:latin typeface="Times New Roman"/>
                <a:cs typeface="Times New Roman"/>
              </a:rPr>
              <a:t> P</a:t>
            </a:r>
            <a:r>
              <a:rPr lang="ja-JP" altLang="en-US" sz="2000" dirty="0">
                <a:latin typeface="Times New Roman"/>
                <a:cs typeface="Times New Roman"/>
              </a:rPr>
              <a:t>’</a:t>
            </a:r>
            <a:r>
              <a:rPr lang="en-US" sz="2000" dirty="0">
                <a:latin typeface="Times New Roman"/>
                <a:cs typeface="Times New Roman"/>
              </a:rPr>
              <a:t> from P. Or, that t has </a:t>
            </a:r>
            <a:r>
              <a:rPr lang="en-US" sz="2000" dirty="0">
                <a:solidFill>
                  <a:schemeClr val="hlink"/>
                </a:solidFill>
                <a:latin typeface="Times New Roman"/>
                <a:cs typeface="Times New Roman"/>
              </a:rPr>
              <a:t>killed</a:t>
            </a:r>
            <a:r>
              <a:rPr lang="en-US" sz="2000" dirty="0">
                <a:latin typeface="Times New Roman"/>
                <a:cs typeface="Times New Roman"/>
              </a:rPr>
              <a:t> P</a:t>
            </a:r>
            <a:r>
              <a:rPr lang="ja-JP" altLang="en-US" sz="2000" dirty="0">
                <a:latin typeface="Times New Roman"/>
                <a:cs typeface="Times New Roman"/>
              </a:rPr>
              <a:t>’</a:t>
            </a:r>
            <a:r>
              <a:rPr lang="en-US" sz="2000" dirty="0">
                <a:latin typeface="Times New Roman"/>
                <a:cs typeface="Times New Roman"/>
              </a:rPr>
              <a:t>.</a:t>
            </a:r>
          </a:p>
        </p:txBody>
      </p:sp>
      <p:sp>
        <p:nvSpPr>
          <p:cNvPr id="1543180" name="Rectangle 12"/>
          <p:cNvSpPr>
            <a:spLocks noChangeArrowheads="1"/>
          </p:cNvSpPr>
          <p:nvPr/>
        </p:nvSpPr>
        <p:spPr bwMode="auto">
          <a:xfrm>
            <a:off x="574410" y="4221088"/>
            <a:ext cx="8949796" cy="134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There might be not be any test t in T such that P(t)≠P</a:t>
            </a:r>
            <a:r>
              <a:rPr lang="ja-JP" altLang="en-US" sz="2000" dirty="0">
                <a:latin typeface="Times New Roman"/>
                <a:cs typeface="Times New Roman"/>
              </a:rPr>
              <a:t>’</a:t>
            </a:r>
            <a:r>
              <a:rPr lang="en-US" sz="2000" dirty="0">
                <a:latin typeface="Times New Roman"/>
                <a:cs typeface="Times New Roman"/>
              </a:rPr>
              <a:t>(t). In this case we say that T  is unable to distinguish P and P</a:t>
            </a:r>
            <a:r>
              <a:rPr lang="ja-JP" altLang="en-US" sz="2000" dirty="0">
                <a:latin typeface="Times New Roman"/>
                <a:cs typeface="Times New Roman"/>
              </a:rPr>
              <a:t>’</a:t>
            </a:r>
            <a:r>
              <a:rPr lang="en-US" sz="2000" dirty="0">
                <a:latin typeface="Times New Roman"/>
                <a:cs typeface="Times New Roman"/>
              </a:rPr>
              <a:t>. Hence P</a:t>
            </a:r>
            <a:r>
              <a:rPr lang="ja-JP" altLang="en-US" sz="2000" dirty="0">
                <a:latin typeface="Times New Roman"/>
                <a:cs typeface="Times New Roman"/>
              </a:rPr>
              <a:t>’</a:t>
            </a:r>
            <a:r>
              <a:rPr lang="en-US" sz="2000" dirty="0">
                <a:latin typeface="Times New Roman"/>
                <a:cs typeface="Times New Roman"/>
              </a:rPr>
              <a:t> is considered </a:t>
            </a:r>
            <a:r>
              <a:rPr lang="en-US" sz="2000" dirty="0">
                <a:solidFill>
                  <a:schemeClr val="hlink"/>
                </a:solidFill>
                <a:latin typeface="Times New Roman"/>
                <a:cs typeface="Times New Roman"/>
              </a:rPr>
              <a:t>live</a:t>
            </a:r>
            <a:r>
              <a:rPr lang="en-US" sz="2000" dirty="0">
                <a:latin typeface="Times New Roman"/>
                <a:cs typeface="Times New Roman"/>
              </a:rPr>
              <a:t> in the test process.</a:t>
            </a:r>
          </a:p>
        </p:txBody>
      </p:sp>
    </p:spTree>
    <p:extLst>
      <p:ext uri="{BB962C8B-B14F-4D97-AF65-F5344CB8AC3E}">
        <p14:creationId xmlns:p14="http://schemas.microsoft.com/office/powerpoint/2010/main" val="1508655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3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31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3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1" grpId="0"/>
      <p:bldP spid="1543179" grpId="0"/>
      <p:bldP spid="154318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z="3600">
                <a:latin typeface="Arial" charset="0"/>
              </a:rPr>
              <a:t>Boolean expressions (contd.)</a:t>
            </a:r>
            <a:endParaRPr lang="en-US">
              <a:latin typeface="Arial" charset="0"/>
            </a:endParaRPr>
          </a:p>
        </p:txBody>
      </p:sp>
      <p:sp>
        <p:nvSpPr>
          <p:cNvPr id="195587" name="Text Box 3"/>
          <p:cNvSpPr txBox="1">
            <a:spLocks noChangeArrowheads="1"/>
          </p:cNvSpPr>
          <p:nvPr/>
        </p:nvSpPr>
        <p:spPr bwMode="auto">
          <a:xfrm>
            <a:off x="419854" y="1587751"/>
            <a:ext cx="883285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latin typeface="Times New Roman" charset="0"/>
              </a:rPr>
              <a:t>Disjunctive normal form (DNF)</a:t>
            </a:r>
            <a:r>
              <a:rPr lang="en-US" dirty="0">
                <a:latin typeface="Times New Roman" charset="0"/>
              </a:rPr>
              <a:t>: Sum of product terms:</a:t>
            </a:r>
            <a:endParaRPr lang="en-US" dirty="0">
              <a:latin typeface="Times New Roman" charset="0"/>
              <a:sym typeface="Symbol" charset="0"/>
            </a:endParaRPr>
          </a:p>
          <a:p>
            <a:r>
              <a:rPr lang="en-US" dirty="0">
                <a:latin typeface="Times New Roman" charset="0"/>
                <a:sym typeface="Symbol" charset="0"/>
              </a:rPr>
              <a:t>		e.g. (p q) +(</a:t>
            </a:r>
            <a:r>
              <a:rPr lang="en-US" dirty="0" err="1">
                <a:latin typeface="Times New Roman" charset="0"/>
                <a:sym typeface="Symbol" charset="0"/>
              </a:rPr>
              <a:t>rs</a:t>
            </a:r>
            <a:r>
              <a:rPr lang="en-US" dirty="0">
                <a:latin typeface="Times New Roman" charset="0"/>
                <a:sym typeface="Symbol" charset="0"/>
              </a:rPr>
              <a:t>) + (a c).</a:t>
            </a:r>
          </a:p>
          <a:p>
            <a:endParaRPr lang="en-US" dirty="0">
              <a:latin typeface="Times New Roman" charset="0"/>
              <a:sym typeface="Symbol" charset="0"/>
            </a:endParaRPr>
          </a:p>
          <a:p>
            <a:r>
              <a:rPr lang="en-US" dirty="0">
                <a:solidFill>
                  <a:schemeClr val="hlink"/>
                </a:solidFill>
                <a:latin typeface="Times New Roman" charset="0"/>
                <a:sym typeface="Symbol" charset="0"/>
              </a:rPr>
              <a:t>Conjunctive normal form (CNF): </a:t>
            </a:r>
            <a:r>
              <a:rPr lang="en-US" dirty="0">
                <a:latin typeface="Times New Roman" charset="0"/>
                <a:sym typeface="Symbol" charset="0"/>
              </a:rPr>
              <a:t>Product of sums:</a:t>
            </a:r>
          </a:p>
          <a:p>
            <a:r>
              <a:rPr lang="en-US" dirty="0">
                <a:latin typeface="Times New Roman" charset="0"/>
                <a:sym typeface="Symbol" charset="0"/>
              </a:rPr>
              <a:t>		e.g.: (</a:t>
            </a:r>
            <a:r>
              <a:rPr lang="en-US" dirty="0" err="1">
                <a:latin typeface="Times New Roman" charset="0"/>
                <a:sym typeface="Symbol" charset="0"/>
              </a:rPr>
              <a:t>p+q</a:t>
            </a:r>
            <a:r>
              <a:rPr lang="en-US" dirty="0">
                <a:latin typeface="Times New Roman" charset="0"/>
                <a:sym typeface="Symbol" charset="0"/>
              </a:rPr>
              <a:t>)(</a:t>
            </a:r>
            <a:r>
              <a:rPr lang="en-US" dirty="0" err="1">
                <a:latin typeface="Times New Roman" charset="0"/>
                <a:sym typeface="Symbol" charset="0"/>
              </a:rPr>
              <a:t>r+s</a:t>
            </a:r>
            <a:r>
              <a:rPr lang="en-US" dirty="0">
                <a:latin typeface="Times New Roman" charset="0"/>
                <a:sym typeface="Symbol" charset="0"/>
              </a:rPr>
              <a:t>)(</a:t>
            </a:r>
            <a:r>
              <a:rPr lang="en-US" dirty="0" err="1">
                <a:latin typeface="Times New Roman" charset="0"/>
                <a:sym typeface="Symbol" charset="0"/>
              </a:rPr>
              <a:t>a+c</a:t>
            </a:r>
            <a:r>
              <a:rPr lang="en-US" dirty="0">
                <a:latin typeface="Times New Roman" charset="0"/>
                <a:sym typeface="Symbol" charset="0"/>
              </a:rPr>
              <a:t>)</a:t>
            </a:r>
          </a:p>
          <a:p>
            <a:endParaRPr lang="en-US" dirty="0">
              <a:latin typeface="Times New Roman" charset="0"/>
              <a:sym typeface="Symbol" charset="0"/>
            </a:endParaRPr>
          </a:p>
          <a:p>
            <a:r>
              <a:rPr lang="en-US" i="1" dirty="0">
                <a:latin typeface="Times New Roman" charset="0"/>
                <a:sym typeface="Symbol" charset="0"/>
              </a:rPr>
              <a:t>Any Boolean expression in DNF can be converted to an equivalent CNF and vice versa</a:t>
            </a:r>
            <a:r>
              <a:rPr lang="en-US" i="1" dirty="0" smtClean="0">
                <a:latin typeface="Times New Roman" charset="0"/>
                <a:sym typeface="Symbol" charset="0"/>
              </a:rPr>
              <a:t>.</a:t>
            </a:r>
            <a:endParaRPr lang="en-US" i="1" dirty="0">
              <a:latin typeface="Times New Roman" charset="0"/>
              <a:sym typeface="Symbol" charset="0"/>
            </a:endParaRPr>
          </a:p>
          <a:p>
            <a:r>
              <a:rPr lang="en-US" i="1" dirty="0">
                <a:latin typeface="Times New Roman" charset="0"/>
                <a:sym typeface="Symbol" charset="0"/>
              </a:rPr>
              <a:t>e.g</a:t>
            </a:r>
            <a:r>
              <a:rPr lang="en-US" i="1" dirty="0" smtClean="0">
                <a:latin typeface="Times New Roman" charset="0"/>
                <a:sym typeface="Symbol" charset="0"/>
              </a:rPr>
              <a:t>., CNF</a:t>
            </a:r>
            <a:r>
              <a:rPr lang="en-US" i="1" dirty="0">
                <a:latin typeface="Times New Roman" charset="0"/>
                <a:sym typeface="Symbol" charset="0"/>
              </a:rPr>
              <a:t>: (p+!r)(</a:t>
            </a:r>
            <a:r>
              <a:rPr lang="en-US" i="1" dirty="0" err="1">
                <a:latin typeface="Times New Roman" charset="0"/>
                <a:sym typeface="Symbol" charset="0"/>
              </a:rPr>
              <a:t>p+s</a:t>
            </a:r>
            <a:r>
              <a:rPr lang="en-US" i="1" dirty="0">
                <a:latin typeface="Times New Roman" charset="0"/>
                <a:sym typeface="Symbol" charset="0"/>
              </a:rPr>
              <a:t>)(q+!r)(</a:t>
            </a:r>
            <a:r>
              <a:rPr lang="en-US" i="1" dirty="0" err="1">
                <a:latin typeface="Times New Roman" charset="0"/>
                <a:sym typeface="Symbol" charset="0"/>
              </a:rPr>
              <a:t>q+s</a:t>
            </a:r>
            <a:r>
              <a:rPr lang="en-US" i="1" dirty="0">
                <a:latin typeface="Times New Roman" charset="0"/>
                <a:sym typeface="Symbol" charset="0"/>
              </a:rPr>
              <a:t>) is equivalent to DNF: (</a:t>
            </a:r>
            <a:r>
              <a:rPr lang="en-US" i="1" dirty="0" err="1">
                <a:latin typeface="Times New Roman" charset="0"/>
                <a:sym typeface="Symbol" charset="0"/>
              </a:rPr>
              <a:t>pq</a:t>
            </a:r>
            <a:r>
              <a:rPr lang="en-US" i="1" dirty="0">
                <a:latin typeface="Times New Roman" charset="0"/>
                <a:sym typeface="Symbol" charset="0"/>
              </a:rPr>
              <a:t>+!</a:t>
            </a:r>
            <a:r>
              <a:rPr lang="en-US" i="1" dirty="0" err="1">
                <a:latin typeface="Times New Roman" charset="0"/>
                <a:sym typeface="Symbol" charset="0"/>
              </a:rPr>
              <a:t>rs</a:t>
            </a:r>
            <a:r>
              <a:rPr lang="en-US" i="1" dirty="0">
                <a:latin typeface="Times New Roman" charset="0"/>
                <a:sym typeface="Symbol" charset="0"/>
              </a:rPr>
              <a:t>)</a:t>
            </a:r>
          </a:p>
        </p:txBody>
      </p:sp>
    </p:spTree>
    <p:extLst>
      <p:ext uri="{BB962C8B-B14F-4D97-AF65-F5344CB8AC3E}">
        <p14:creationId xmlns:p14="http://schemas.microsoft.com/office/powerpoint/2010/main" val="1235433836"/>
      </p:ext>
    </p:extLst>
  </p:cSld>
  <p:clrMapOvr>
    <a:masterClrMapping/>
  </p:clrMapOvr>
  <p:timing>
    <p:tnLst>
      <p:par>
        <p:cTn xmlns:p14="http://schemas.microsoft.com/office/powerpoint/2010/mai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32520" y="476672"/>
            <a:ext cx="8442457" cy="595313"/>
          </a:xfrm>
        </p:spPr>
        <p:txBody>
          <a:bodyPr/>
          <a:lstStyle/>
          <a:p>
            <a:pPr eaLnBrk="1" hangingPunct="1"/>
            <a:r>
              <a:rPr lang="en-US" sz="3600" dirty="0">
                <a:latin typeface="Arial" charset="0"/>
              </a:rPr>
              <a:t>What is program mutation? [3]</a:t>
            </a:r>
            <a:endParaRPr lang="en-US" sz="4800" dirty="0">
              <a:latin typeface="Arial" charset="0"/>
            </a:endParaRPr>
          </a:p>
        </p:txBody>
      </p:sp>
      <p:sp>
        <p:nvSpPr>
          <p:cNvPr id="1545219" name="Rectangle 3"/>
          <p:cNvSpPr>
            <a:spLocks noChangeArrowheads="1"/>
          </p:cNvSpPr>
          <p:nvPr/>
        </p:nvSpPr>
        <p:spPr bwMode="auto">
          <a:xfrm>
            <a:off x="488504" y="1844824"/>
            <a:ext cx="8949796"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If there does not exist any test case t  in the </a:t>
            </a:r>
            <a:r>
              <a:rPr lang="en-US" sz="2000" dirty="0" smtClean="0">
                <a:latin typeface="Times New Roman"/>
                <a:cs typeface="Times New Roman"/>
              </a:rPr>
              <a:t>input </a:t>
            </a:r>
            <a:r>
              <a:rPr lang="en-US" sz="2000" dirty="0">
                <a:latin typeface="Times New Roman"/>
                <a:cs typeface="Times New Roman"/>
              </a:rPr>
              <a:t>domain of P that distinguishes P from P</a:t>
            </a:r>
            <a:r>
              <a:rPr lang="ja-JP" altLang="en-US" sz="2000" dirty="0">
                <a:latin typeface="Times New Roman"/>
                <a:cs typeface="Times New Roman"/>
              </a:rPr>
              <a:t>’</a:t>
            </a:r>
            <a:r>
              <a:rPr lang="en-US" sz="2000" dirty="0">
                <a:latin typeface="Times New Roman"/>
                <a:cs typeface="Times New Roman"/>
              </a:rPr>
              <a:t> then P</a:t>
            </a:r>
            <a:r>
              <a:rPr lang="ja-JP" altLang="en-US" sz="2000" dirty="0">
                <a:latin typeface="Times New Roman"/>
                <a:cs typeface="Times New Roman"/>
              </a:rPr>
              <a:t>’</a:t>
            </a:r>
            <a:r>
              <a:rPr lang="en-US" sz="2000" dirty="0">
                <a:latin typeface="Times New Roman"/>
                <a:cs typeface="Times New Roman"/>
              </a:rPr>
              <a:t> is said to be </a:t>
            </a:r>
            <a:r>
              <a:rPr lang="en-US" sz="2000" dirty="0">
                <a:solidFill>
                  <a:schemeClr val="hlink"/>
                </a:solidFill>
                <a:latin typeface="Times New Roman"/>
                <a:cs typeface="Times New Roman"/>
              </a:rPr>
              <a:t>equivalent</a:t>
            </a:r>
            <a:r>
              <a:rPr lang="en-US" sz="2000" dirty="0">
                <a:latin typeface="Times New Roman"/>
                <a:cs typeface="Times New Roman"/>
              </a:rPr>
              <a:t> to P.</a:t>
            </a:r>
          </a:p>
        </p:txBody>
      </p:sp>
      <p:sp>
        <p:nvSpPr>
          <p:cNvPr id="1545220" name="Rectangle 4"/>
          <p:cNvSpPr>
            <a:spLocks noChangeArrowheads="1"/>
          </p:cNvSpPr>
          <p:nvPr/>
        </p:nvSpPr>
        <p:spPr bwMode="auto">
          <a:xfrm>
            <a:off x="506547" y="3140968"/>
            <a:ext cx="894979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If P</a:t>
            </a:r>
            <a:r>
              <a:rPr lang="ja-JP" altLang="en-US" sz="2000" dirty="0">
                <a:latin typeface="Times New Roman"/>
                <a:cs typeface="Times New Roman"/>
              </a:rPr>
              <a:t>’</a:t>
            </a:r>
            <a:r>
              <a:rPr lang="en-US" sz="2000" dirty="0">
                <a:latin typeface="Times New Roman"/>
                <a:cs typeface="Times New Roman"/>
              </a:rPr>
              <a:t> is not equivalent to P but no test in T is able to distinguish it from P then T is considered </a:t>
            </a:r>
            <a:r>
              <a:rPr lang="en-US" sz="2000" dirty="0">
                <a:solidFill>
                  <a:schemeClr val="hlink"/>
                </a:solidFill>
                <a:latin typeface="Times New Roman"/>
                <a:cs typeface="Times New Roman"/>
              </a:rPr>
              <a:t>inadequate.</a:t>
            </a:r>
            <a:endParaRPr lang="en-US" sz="2000" dirty="0">
              <a:latin typeface="Times New Roman"/>
              <a:cs typeface="Times New Roman"/>
            </a:endParaRPr>
          </a:p>
        </p:txBody>
      </p:sp>
      <p:sp>
        <p:nvSpPr>
          <p:cNvPr id="1545221" name="Rectangle 5"/>
          <p:cNvSpPr>
            <a:spLocks noChangeArrowheads="1"/>
          </p:cNvSpPr>
          <p:nvPr/>
        </p:nvSpPr>
        <p:spPr bwMode="auto">
          <a:xfrm>
            <a:off x="557934" y="4293096"/>
            <a:ext cx="8949796"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A non-equivalent and live mutant offers the tester an opportunity to generate a new test case and hence </a:t>
            </a:r>
            <a:r>
              <a:rPr lang="en-US" sz="2000" dirty="0">
                <a:solidFill>
                  <a:schemeClr val="hlink"/>
                </a:solidFill>
                <a:latin typeface="Times New Roman"/>
                <a:cs typeface="Times New Roman"/>
              </a:rPr>
              <a:t>enhance</a:t>
            </a:r>
            <a:r>
              <a:rPr lang="en-US" sz="2000" dirty="0">
                <a:latin typeface="Times New Roman"/>
                <a:cs typeface="Times New Roman"/>
              </a:rPr>
              <a:t> T.</a:t>
            </a:r>
          </a:p>
        </p:txBody>
      </p:sp>
      <p:sp>
        <p:nvSpPr>
          <p:cNvPr id="27655" name="Text Box 6"/>
          <p:cNvSpPr txBox="1">
            <a:spLocks noChangeArrowheads="1"/>
          </p:cNvSpPr>
          <p:nvPr/>
        </p:nvSpPr>
        <p:spPr bwMode="auto">
          <a:xfrm>
            <a:off x="2267779" y="5627689"/>
            <a:ext cx="5033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i="1" dirty="0">
                <a:solidFill>
                  <a:schemeClr val="hlink"/>
                </a:solidFill>
                <a:latin typeface="Times New Roman"/>
                <a:cs typeface="Times New Roman"/>
              </a:rPr>
              <a:t>We will refer to program mutation as mutation</a:t>
            </a:r>
            <a:r>
              <a:rPr lang="en-US" dirty="0">
                <a:latin typeface="Times New Roman"/>
                <a:cs typeface="Times New Roman"/>
              </a:rPr>
              <a:t>.</a:t>
            </a:r>
          </a:p>
        </p:txBody>
      </p:sp>
    </p:spTree>
    <p:extLst>
      <p:ext uri="{BB962C8B-B14F-4D97-AF65-F5344CB8AC3E}">
        <p14:creationId xmlns:p14="http://schemas.microsoft.com/office/powerpoint/2010/main" val="1232121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5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5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5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219" grpId="0"/>
      <p:bldP spid="1545220" grpId="0"/>
      <p:bldP spid="1545221" grpId="0"/>
      <p:bldP spid="27655" grpId="0"/>
    </p:bld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10134" y="323031"/>
            <a:ext cx="8442457" cy="595313"/>
          </a:xfrm>
        </p:spPr>
        <p:txBody>
          <a:bodyPr/>
          <a:lstStyle/>
          <a:p>
            <a:pPr eaLnBrk="1" hangingPunct="1"/>
            <a:r>
              <a:rPr lang="en-US" sz="3600" dirty="0">
                <a:latin typeface="Arial" charset="0"/>
              </a:rPr>
              <a:t>Test adequacy using mutation [1]</a:t>
            </a:r>
            <a:endParaRPr lang="en-US" sz="4800" dirty="0">
              <a:latin typeface="Arial" charset="0"/>
            </a:endParaRPr>
          </a:p>
        </p:txBody>
      </p:sp>
      <p:sp>
        <p:nvSpPr>
          <p:cNvPr id="1547267" name="Rectangle 3"/>
          <p:cNvSpPr>
            <a:spLocks noChangeArrowheads="1"/>
          </p:cNvSpPr>
          <p:nvPr/>
        </p:nvSpPr>
        <p:spPr bwMode="auto">
          <a:xfrm>
            <a:off x="488504" y="1844824"/>
            <a:ext cx="8949796" cy="95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Given a test set T for program P that must meet requirements R, a test adequacy assessment procedure proceeds as follows.</a:t>
            </a:r>
          </a:p>
        </p:txBody>
      </p:sp>
      <p:sp>
        <p:nvSpPr>
          <p:cNvPr id="1547268" name="Rectangle 4"/>
          <p:cNvSpPr>
            <a:spLocks noChangeArrowheads="1"/>
          </p:cNvSpPr>
          <p:nvPr/>
        </p:nvSpPr>
        <p:spPr bwMode="auto">
          <a:xfrm>
            <a:off x="488504" y="3140968"/>
            <a:ext cx="894979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1</a:t>
            </a:r>
            <a:r>
              <a:rPr lang="en-US" sz="2000" dirty="0">
                <a:latin typeface="Times New Roman" charset="0"/>
              </a:rPr>
              <a:t>: Create a set M of mutants of P. Let M={M</a:t>
            </a:r>
            <a:r>
              <a:rPr lang="en-US" sz="2000" baseline="-25000" dirty="0">
                <a:latin typeface="Times New Roman" charset="0"/>
              </a:rPr>
              <a:t>0</a:t>
            </a:r>
            <a:r>
              <a:rPr lang="en-US" sz="2000" dirty="0">
                <a:latin typeface="Times New Roman" charset="0"/>
              </a:rPr>
              <a:t>, M</a:t>
            </a:r>
            <a:r>
              <a:rPr lang="en-US" sz="2000" baseline="-25000" dirty="0">
                <a:latin typeface="Times New Roman" charset="0"/>
              </a:rPr>
              <a:t>1</a:t>
            </a:r>
            <a:r>
              <a:rPr lang="en-US" sz="2000" dirty="0">
                <a:latin typeface="Times New Roman" charset="0"/>
              </a:rPr>
              <a:t>…M</a:t>
            </a:r>
            <a:r>
              <a:rPr lang="en-US" sz="2000" baseline="-25000" dirty="0">
                <a:latin typeface="Times New Roman" charset="0"/>
              </a:rPr>
              <a:t>k</a:t>
            </a:r>
            <a:r>
              <a:rPr lang="en-US" sz="2000" dirty="0">
                <a:latin typeface="Times New Roman" charset="0"/>
              </a:rPr>
              <a:t>}. Note that we have k mutants.</a:t>
            </a:r>
          </a:p>
        </p:txBody>
      </p:sp>
      <p:sp>
        <p:nvSpPr>
          <p:cNvPr id="1547269" name="Rectangle 5"/>
          <p:cNvSpPr>
            <a:spLocks noChangeArrowheads="1"/>
          </p:cNvSpPr>
          <p:nvPr/>
        </p:nvSpPr>
        <p:spPr bwMode="auto">
          <a:xfrm>
            <a:off x="488504" y="4469649"/>
            <a:ext cx="8949796" cy="141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2</a:t>
            </a:r>
            <a:r>
              <a:rPr lang="en-US" sz="2000" dirty="0">
                <a:latin typeface="Times New Roman" charset="0"/>
              </a:rPr>
              <a:t>: For each mutant </a:t>
            </a:r>
            <a:r>
              <a:rPr lang="en-US" sz="2000" dirty="0" err="1">
                <a:latin typeface="Times New Roman" charset="0"/>
              </a:rPr>
              <a:t>M</a:t>
            </a:r>
            <a:r>
              <a:rPr lang="en-US" sz="2000" baseline="-25000" dirty="0" err="1">
                <a:latin typeface="Times New Roman" charset="0"/>
              </a:rPr>
              <a:t>i</a:t>
            </a:r>
            <a:r>
              <a:rPr lang="en-US" sz="2000" baseline="-25000" dirty="0">
                <a:latin typeface="Times New Roman" charset="0"/>
              </a:rPr>
              <a:t> </a:t>
            </a:r>
            <a:r>
              <a:rPr lang="en-US" sz="2000" dirty="0">
                <a:latin typeface="Times New Roman" charset="0"/>
              </a:rPr>
              <a:t>find if there exists a t in T such that </a:t>
            </a:r>
            <a:r>
              <a:rPr lang="en-US" sz="2000" dirty="0" err="1">
                <a:latin typeface="Times New Roman" charset="0"/>
              </a:rPr>
              <a:t>M</a:t>
            </a:r>
            <a:r>
              <a:rPr lang="en-US" sz="2000" baseline="-25000" dirty="0" err="1">
                <a:latin typeface="Times New Roman" charset="0"/>
              </a:rPr>
              <a:t>i</a:t>
            </a:r>
            <a:r>
              <a:rPr lang="en-US" sz="2000" dirty="0">
                <a:latin typeface="Times New Roman" charset="0"/>
              </a:rPr>
              <a:t>(t) ≠P(t). If such a t exists then </a:t>
            </a:r>
            <a:r>
              <a:rPr lang="en-US" sz="2000" dirty="0" err="1">
                <a:latin typeface="Times New Roman" charset="0"/>
              </a:rPr>
              <a:t>M</a:t>
            </a:r>
            <a:r>
              <a:rPr lang="en-US" sz="2000" baseline="-25000" dirty="0" err="1">
                <a:latin typeface="Times New Roman" charset="0"/>
              </a:rPr>
              <a:t>i</a:t>
            </a:r>
            <a:r>
              <a:rPr lang="en-US" sz="2000" baseline="-25000" dirty="0">
                <a:latin typeface="Times New Roman" charset="0"/>
              </a:rPr>
              <a:t> </a:t>
            </a:r>
            <a:r>
              <a:rPr lang="en-US" sz="2000" dirty="0">
                <a:latin typeface="Times New Roman" charset="0"/>
              </a:rPr>
              <a:t>is considered killed and removed from further consideration.</a:t>
            </a:r>
            <a:endParaRPr lang="en-US" sz="2000" baseline="-25000" dirty="0">
              <a:latin typeface="Times New Roman" charset="0"/>
            </a:endParaRPr>
          </a:p>
        </p:txBody>
      </p:sp>
    </p:spTree>
    <p:extLst>
      <p:ext uri="{BB962C8B-B14F-4D97-AF65-F5344CB8AC3E}">
        <p14:creationId xmlns:p14="http://schemas.microsoft.com/office/powerpoint/2010/main" val="3192816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7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7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267" grpId="0"/>
      <p:bldP spid="1547268" grpId="0"/>
      <p:bldP spid="1547269" grpId="0"/>
    </p:bld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51166" y="467047"/>
            <a:ext cx="8442457" cy="595313"/>
          </a:xfrm>
        </p:spPr>
        <p:txBody>
          <a:bodyPr/>
          <a:lstStyle/>
          <a:p>
            <a:pPr eaLnBrk="1" hangingPunct="1"/>
            <a:r>
              <a:rPr lang="en-US" sz="3600" dirty="0">
                <a:latin typeface="Arial" charset="0"/>
              </a:rPr>
              <a:t>Test adequacy using mutation [2]</a:t>
            </a:r>
            <a:endParaRPr lang="en-US" sz="4800" dirty="0">
              <a:latin typeface="Arial" charset="0"/>
            </a:endParaRPr>
          </a:p>
        </p:txBody>
      </p:sp>
      <p:sp>
        <p:nvSpPr>
          <p:cNvPr id="1549316" name="Rectangle 4"/>
          <p:cNvSpPr>
            <a:spLocks noChangeArrowheads="1"/>
          </p:cNvSpPr>
          <p:nvPr/>
        </p:nvSpPr>
        <p:spPr bwMode="auto">
          <a:xfrm>
            <a:off x="389933" y="2060848"/>
            <a:ext cx="8949796"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a:cs typeface="Times New Roman"/>
              </a:rPr>
              <a:t>Step 3</a:t>
            </a:r>
            <a:r>
              <a:rPr lang="en-US" sz="2000" dirty="0">
                <a:latin typeface="Times New Roman"/>
                <a:cs typeface="Times New Roman"/>
              </a:rPr>
              <a:t>: At the end of Step 2 suppose that k</a:t>
            </a:r>
            <a:r>
              <a:rPr lang="en-US" sz="2000" baseline="-25000" dirty="0">
                <a:latin typeface="Times New Roman"/>
                <a:cs typeface="Times New Roman"/>
              </a:rPr>
              <a:t>1 </a:t>
            </a:r>
            <a:r>
              <a:rPr lang="en-US" sz="2000" dirty="0">
                <a:latin typeface="Times New Roman"/>
                <a:cs typeface="Times New Roman"/>
              </a:rPr>
              <a:t>≤ k mutants have been killed and (k-k</a:t>
            </a:r>
            <a:r>
              <a:rPr lang="en-US" sz="2000" baseline="-25000" dirty="0">
                <a:latin typeface="Times New Roman"/>
                <a:cs typeface="Times New Roman"/>
              </a:rPr>
              <a:t>1</a:t>
            </a:r>
            <a:r>
              <a:rPr lang="en-US" sz="2000" dirty="0">
                <a:latin typeface="Times New Roman"/>
                <a:cs typeface="Times New Roman"/>
              </a:rPr>
              <a:t>) mutants are live. </a:t>
            </a:r>
          </a:p>
        </p:txBody>
      </p:sp>
      <p:sp>
        <p:nvSpPr>
          <p:cNvPr id="31749" name="Text Box 7"/>
          <p:cNvSpPr txBox="1">
            <a:spLocks noChangeArrowheads="1"/>
          </p:cNvSpPr>
          <p:nvPr/>
        </p:nvSpPr>
        <p:spPr bwMode="auto">
          <a:xfrm>
            <a:off x="915754" y="3215622"/>
            <a:ext cx="82721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Wingdings" charset="0"/>
              <a:buNone/>
            </a:pPr>
            <a:r>
              <a:rPr lang="en-US" dirty="0">
                <a:latin typeface="Times New Roman"/>
                <a:cs typeface="Times New Roman"/>
              </a:rPr>
              <a:t>Case 1:  (k-k</a:t>
            </a:r>
            <a:r>
              <a:rPr lang="en-US" baseline="-25000" dirty="0">
                <a:latin typeface="Times New Roman"/>
                <a:cs typeface="Times New Roman"/>
              </a:rPr>
              <a:t>1</a:t>
            </a:r>
            <a:r>
              <a:rPr lang="en-US" dirty="0">
                <a:latin typeface="Times New Roman"/>
                <a:cs typeface="Times New Roman"/>
              </a:rPr>
              <a:t>)=0: T is adequate with respect to mutation. </a:t>
            </a:r>
          </a:p>
          <a:p>
            <a:pPr>
              <a:buFont typeface="Wingdings" charset="0"/>
              <a:buChar char="§"/>
            </a:pPr>
            <a:endParaRPr lang="en-US" dirty="0">
              <a:latin typeface="Times New Roman"/>
              <a:cs typeface="Times New Roman"/>
            </a:endParaRPr>
          </a:p>
          <a:p>
            <a:pPr>
              <a:buFont typeface="Wingdings" charset="0"/>
              <a:buNone/>
            </a:pPr>
            <a:r>
              <a:rPr lang="en-US" dirty="0">
                <a:latin typeface="Times New Roman"/>
                <a:cs typeface="Times New Roman"/>
              </a:rPr>
              <a:t>Case 2: (k-k</a:t>
            </a:r>
            <a:r>
              <a:rPr lang="en-US" baseline="-25000" dirty="0">
                <a:latin typeface="Times New Roman"/>
                <a:cs typeface="Times New Roman"/>
              </a:rPr>
              <a:t>1</a:t>
            </a:r>
            <a:r>
              <a:rPr lang="en-US" dirty="0">
                <a:latin typeface="Times New Roman"/>
                <a:cs typeface="Times New Roman"/>
              </a:rPr>
              <a:t>)&gt;0 then we compute the mutation score (MS) as follows:</a:t>
            </a:r>
          </a:p>
        </p:txBody>
      </p:sp>
      <p:sp>
        <p:nvSpPr>
          <p:cNvPr id="31750" name="Text Box 8"/>
          <p:cNvSpPr txBox="1">
            <a:spLocks noChangeArrowheads="1"/>
          </p:cNvSpPr>
          <p:nvPr/>
        </p:nvSpPr>
        <p:spPr bwMode="auto">
          <a:xfrm>
            <a:off x="3293402" y="4754504"/>
            <a:ext cx="1571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MS=k</a:t>
            </a:r>
            <a:r>
              <a:rPr lang="en-US" baseline="-25000" dirty="0"/>
              <a:t>1</a:t>
            </a:r>
            <a:r>
              <a:rPr lang="en-US" dirty="0"/>
              <a:t>/(k-e)</a:t>
            </a:r>
          </a:p>
        </p:txBody>
      </p:sp>
      <p:sp>
        <p:nvSpPr>
          <p:cNvPr id="31751" name="Text Box 9"/>
          <p:cNvSpPr txBox="1">
            <a:spLocks noChangeArrowheads="1"/>
          </p:cNvSpPr>
          <p:nvPr/>
        </p:nvSpPr>
        <p:spPr bwMode="auto">
          <a:xfrm>
            <a:off x="1143972" y="5405889"/>
            <a:ext cx="6600017"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w</a:t>
            </a:r>
            <a:r>
              <a:rPr lang="en-US" dirty="0" smtClean="0">
                <a:latin typeface="Times New Roman"/>
                <a:cs typeface="Times New Roman"/>
              </a:rPr>
              <a:t>here </a:t>
            </a:r>
            <a:r>
              <a:rPr lang="en-US" dirty="0">
                <a:latin typeface="Times New Roman"/>
                <a:cs typeface="Times New Roman"/>
              </a:rPr>
              <a:t>e is the number of equivalent mutants. Note: e ≤ (k-k</a:t>
            </a:r>
            <a:r>
              <a:rPr lang="en-US" baseline="-25000" dirty="0">
                <a:latin typeface="Times New Roman"/>
                <a:cs typeface="Times New Roman"/>
              </a:rPr>
              <a:t>1</a:t>
            </a:r>
            <a:r>
              <a:rPr lang="en-US" dirty="0">
                <a:latin typeface="Times New Roman"/>
                <a:cs typeface="Times New Roman"/>
              </a:rPr>
              <a:t>).</a:t>
            </a:r>
          </a:p>
        </p:txBody>
      </p:sp>
    </p:spTree>
    <p:extLst>
      <p:ext uri="{BB962C8B-B14F-4D97-AF65-F5344CB8AC3E}">
        <p14:creationId xmlns:p14="http://schemas.microsoft.com/office/powerpoint/2010/main" val="3405343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9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9316" grpId="0"/>
      <p:bldP spid="31749" grpId="0"/>
      <p:bldP spid="31750" grpId="0"/>
      <p:bldP spid="31751" grpId="0"/>
    </p:bld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704528" y="476672"/>
            <a:ext cx="8442457" cy="595313"/>
          </a:xfrm>
        </p:spPr>
        <p:txBody>
          <a:bodyPr/>
          <a:lstStyle/>
          <a:p>
            <a:pPr eaLnBrk="1" hangingPunct="1"/>
            <a:r>
              <a:rPr lang="en-US" sz="3600" dirty="0">
                <a:latin typeface="Arial" charset="0"/>
              </a:rPr>
              <a:t>Test enhancement using mutation</a:t>
            </a:r>
            <a:endParaRPr lang="en-US" sz="4800" dirty="0">
              <a:latin typeface="Arial" charset="0"/>
            </a:endParaRPr>
          </a:p>
        </p:txBody>
      </p:sp>
      <p:sp>
        <p:nvSpPr>
          <p:cNvPr id="1553411" name="Rectangle 3"/>
          <p:cNvSpPr>
            <a:spLocks noChangeArrowheads="1"/>
          </p:cNvSpPr>
          <p:nvPr/>
        </p:nvSpPr>
        <p:spPr bwMode="auto">
          <a:xfrm>
            <a:off x="432386" y="1953420"/>
            <a:ext cx="8949796"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One has the opportunity to enhance a test set </a:t>
            </a:r>
            <a:r>
              <a:rPr lang="en-US" sz="2000" dirty="0">
                <a:solidFill>
                  <a:srgbClr val="FF0000"/>
                </a:solidFill>
                <a:latin typeface="Times New Roman" charset="0"/>
              </a:rPr>
              <a:t>T</a:t>
            </a:r>
            <a:r>
              <a:rPr lang="en-US" sz="2000" dirty="0">
                <a:latin typeface="Times New Roman" charset="0"/>
              </a:rPr>
              <a:t> after having assessed its adequacy.</a:t>
            </a:r>
          </a:p>
        </p:txBody>
      </p:sp>
      <p:sp>
        <p:nvSpPr>
          <p:cNvPr id="1553415" name="Rectangle 7"/>
          <p:cNvSpPr>
            <a:spLocks noChangeArrowheads="1"/>
          </p:cNvSpPr>
          <p:nvPr/>
        </p:nvSpPr>
        <p:spPr bwMode="auto">
          <a:xfrm>
            <a:off x="432386" y="3284984"/>
            <a:ext cx="8949796"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1:</a:t>
            </a:r>
            <a:r>
              <a:rPr lang="en-US" sz="2000" dirty="0">
                <a:latin typeface="Times New Roman" charset="0"/>
              </a:rPr>
              <a:t> If the mutation score (MS) is 1, then some other technique, or a different set of mutants, needs to be used to help enhance </a:t>
            </a:r>
            <a:r>
              <a:rPr lang="en-US" sz="2000" dirty="0">
                <a:solidFill>
                  <a:srgbClr val="FF0000"/>
                </a:solidFill>
                <a:latin typeface="Times New Roman" charset="0"/>
              </a:rPr>
              <a:t>T</a:t>
            </a:r>
            <a:r>
              <a:rPr lang="en-US" sz="2000" dirty="0">
                <a:latin typeface="Times New Roman" charset="0"/>
              </a:rPr>
              <a:t>.</a:t>
            </a:r>
          </a:p>
        </p:txBody>
      </p:sp>
      <p:sp>
        <p:nvSpPr>
          <p:cNvPr id="1553416" name="Rectangle 8"/>
          <p:cNvSpPr>
            <a:spLocks noChangeArrowheads="1"/>
          </p:cNvSpPr>
          <p:nvPr/>
        </p:nvSpPr>
        <p:spPr bwMode="auto">
          <a:xfrm>
            <a:off x="432386" y="4653136"/>
            <a:ext cx="8949796" cy="145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2: </a:t>
            </a:r>
            <a:r>
              <a:rPr lang="en-US" sz="2000" dirty="0">
                <a:latin typeface="Times New Roman" charset="0"/>
              </a:rPr>
              <a:t>If the mutation score (MS) is less than 1, then there exist live mutants that are not equivalent to </a:t>
            </a:r>
            <a:r>
              <a:rPr lang="en-US" sz="2000" dirty="0">
                <a:solidFill>
                  <a:srgbClr val="FF0000"/>
                </a:solidFill>
                <a:latin typeface="Times New Roman" charset="0"/>
              </a:rPr>
              <a:t>P</a:t>
            </a:r>
            <a:r>
              <a:rPr lang="en-US" sz="2000" dirty="0">
                <a:latin typeface="Times New Roman" charset="0"/>
              </a:rPr>
              <a:t>.  Each live mutant needs to be distinguished from</a:t>
            </a:r>
            <a:r>
              <a:rPr lang="en-US" sz="2000" dirty="0">
                <a:solidFill>
                  <a:srgbClr val="FF0000"/>
                </a:solidFill>
                <a:latin typeface="Times New Roman" charset="0"/>
              </a:rPr>
              <a:t> P</a:t>
            </a:r>
            <a:r>
              <a:rPr lang="en-US" sz="2000" dirty="0">
                <a:latin typeface="Times New Roman" charset="0"/>
              </a:rPr>
              <a:t>. </a:t>
            </a:r>
          </a:p>
        </p:txBody>
      </p:sp>
    </p:spTree>
    <p:extLst>
      <p:ext uri="{BB962C8B-B14F-4D97-AF65-F5344CB8AC3E}">
        <p14:creationId xmlns:p14="http://schemas.microsoft.com/office/powerpoint/2010/main" val="2435979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3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34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3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1" grpId="0"/>
      <p:bldP spid="1553415" grpId="0"/>
      <p:bldP spid="1553416" grpId="0"/>
    </p:bld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68990" y="395039"/>
            <a:ext cx="8442457" cy="595313"/>
          </a:xfrm>
        </p:spPr>
        <p:txBody>
          <a:bodyPr/>
          <a:lstStyle/>
          <a:p>
            <a:pPr eaLnBrk="1" hangingPunct="1"/>
            <a:r>
              <a:rPr lang="en-US" sz="3600" dirty="0">
                <a:latin typeface="Arial" charset="0"/>
              </a:rPr>
              <a:t>Test enhancement using mutation [2]</a:t>
            </a:r>
            <a:endParaRPr lang="en-US" sz="4800" dirty="0">
              <a:latin typeface="Arial" charset="0"/>
            </a:endParaRPr>
          </a:p>
        </p:txBody>
      </p:sp>
      <p:sp>
        <p:nvSpPr>
          <p:cNvPr id="1555459" name="Rectangle 3"/>
          <p:cNvSpPr>
            <a:spLocks noChangeArrowheads="1"/>
          </p:cNvSpPr>
          <p:nvPr/>
        </p:nvSpPr>
        <p:spPr bwMode="auto">
          <a:xfrm>
            <a:off x="418296" y="1854915"/>
            <a:ext cx="8949796" cy="110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3:</a:t>
            </a:r>
            <a:r>
              <a:rPr lang="en-US" sz="2000" dirty="0">
                <a:latin typeface="Times New Roman" charset="0"/>
              </a:rPr>
              <a:t> Hence a new test </a:t>
            </a:r>
            <a:r>
              <a:rPr lang="en-US" sz="2000" dirty="0">
                <a:solidFill>
                  <a:srgbClr val="FF0000"/>
                </a:solidFill>
                <a:latin typeface="Times New Roman" charset="0"/>
              </a:rPr>
              <a:t>t</a:t>
            </a:r>
            <a:r>
              <a:rPr lang="en-US" sz="2000" dirty="0">
                <a:latin typeface="Times New Roman" charset="0"/>
              </a:rPr>
              <a:t> is designed with the objective of distinguishing at least one of the live mutants; let us say </a:t>
            </a:r>
            <a:r>
              <a:rPr lang="en-US" sz="2000" dirty="0" smtClean="0">
                <a:latin typeface="Times New Roman" charset="0"/>
              </a:rPr>
              <a:t>this mutant is </a:t>
            </a:r>
            <a:r>
              <a:rPr lang="en-US" sz="2000" dirty="0">
                <a:solidFill>
                  <a:srgbClr val="FF0000"/>
                </a:solidFill>
                <a:latin typeface="Times New Roman" charset="0"/>
              </a:rPr>
              <a:t>m</a:t>
            </a:r>
            <a:r>
              <a:rPr lang="en-US" sz="2000" dirty="0">
                <a:latin typeface="Times New Roman" charset="0"/>
              </a:rPr>
              <a:t>.</a:t>
            </a:r>
          </a:p>
        </p:txBody>
      </p:sp>
      <p:sp>
        <p:nvSpPr>
          <p:cNvPr id="1555460" name="Rectangle 4"/>
          <p:cNvSpPr>
            <a:spLocks noChangeArrowheads="1"/>
          </p:cNvSpPr>
          <p:nvPr/>
        </p:nvSpPr>
        <p:spPr bwMode="auto">
          <a:xfrm>
            <a:off x="502179" y="3482975"/>
            <a:ext cx="8949796"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endParaRPr lang="en-US" sz="2400">
              <a:latin typeface="Times New Roman" charset="0"/>
            </a:endParaRPr>
          </a:p>
        </p:txBody>
      </p:sp>
      <p:sp>
        <p:nvSpPr>
          <p:cNvPr id="1555461" name="Rectangle 5"/>
          <p:cNvSpPr>
            <a:spLocks noChangeArrowheads="1"/>
          </p:cNvSpPr>
          <p:nvPr/>
        </p:nvSpPr>
        <p:spPr bwMode="auto">
          <a:xfrm>
            <a:off x="441604" y="3273446"/>
            <a:ext cx="8949796"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4:</a:t>
            </a:r>
            <a:r>
              <a:rPr lang="en-US" sz="2000" dirty="0">
                <a:latin typeface="Times New Roman" charset="0"/>
              </a:rPr>
              <a:t> If </a:t>
            </a:r>
            <a:r>
              <a:rPr lang="en-US" sz="2000" dirty="0">
                <a:solidFill>
                  <a:srgbClr val="FF0000"/>
                </a:solidFill>
                <a:latin typeface="Times New Roman" charset="0"/>
              </a:rPr>
              <a:t>t</a:t>
            </a:r>
            <a:r>
              <a:rPr lang="en-US" sz="2000" dirty="0">
                <a:latin typeface="Times New Roman" charset="0"/>
              </a:rPr>
              <a:t> does not distinguish </a:t>
            </a:r>
            <a:r>
              <a:rPr lang="en-US" sz="2000" dirty="0">
                <a:solidFill>
                  <a:srgbClr val="FF0000"/>
                </a:solidFill>
                <a:latin typeface="Times New Roman" charset="0"/>
              </a:rPr>
              <a:t>m</a:t>
            </a:r>
            <a:r>
              <a:rPr lang="en-US" sz="2000" dirty="0">
                <a:latin typeface="Times New Roman" charset="0"/>
              </a:rPr>
              <a:t> then another test </a:t>
            </a:r>
            <a:r>
              <a:rPr lang="en-US" sz="2000" dirty="0" smtClean="0">
                <a:solidFill>
                  <a:srgbClr val="FF0000"/>
                </a:solidFill>
                <a:latin typeface="Times New Roman" charset="0"/>
              </a:rPr>
              <a:t>t’</a:t>
            </a:r>
            <a:r>
              <a:rPr lang="en-US" sz="2000" dirty="0" smtClean="0">
                <a:latin typeface="Times New Roman" charset="0"/>
              </a:rPr>
              <a:t> </a:t>
            </a:r>
            <a:r>
              <a:rPr lang="en-US" sz="2000" dirty="0">
                <a:latin typeface="Times New Roman" charset="0"/>
              </a:rPr>
              <a:t>needs to be designed to distinguish </a:t>
            </a:r>
            <a:r>
              <a:rPr lang="en-US" sz="2000" dirty="0">
                <a:solidFill>
                  <a:srgbClr val="FF0000"/>
                </a:solidFill>
                <a:latin typeface="Times New Roman" charset="0"/>
              </a:rPr>
              <a:t>m</a:t>
            </a:r>
            <a:r>
              <a:rPr lang="en-US" sz="2000" dirty="0">
                <a:latin typeface="Times New Roman" charset="0"/>
              </a:rPr>
              <a:t>. Suppose that </a:t>
            </a:r>
            <a:r>
              <a:rPr lang="en-US" sz="2000" dirty="0">
                <a:solidFill>
                  <a:srgbClr val="FF0000"/>
                </a:solidFill>
                <a:latin typeface="Times New Roman" charset="0"/>
              </a:rPr>
              <a:t>t</a:t>
            </a:r>
            <a:r>
              <a:rPr lang="en-US" sz="2000" dirty="0">
                <a:latin typeface="Times New Roman" charset="0"/>
              </a:rPr>
              <a:t> does distinguish m.</a:t>
            </a:r>
          </a:p>
        </p:txBody>
      </p:sp>
      <p:sp>
        <p:nvSpPr>
          <p:cNvPr id="1555462" name="Rectangle 6"/>
          <p:cNvSpPr>
            <a:spLocks noChangeArrowheads="1"/>
          </p:cNvSpPr>
          <p:nvPr/>
        </p:nvSpPr>
        <p:spPr bwMode="auto">
          <a:xfrm>
            <a:off x="453705" y="4715317"/>
            <a:ext cx="8949796" cy="88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5:</a:t>
            </a:r>
            <a:r>
              <a:rPr lang="en-US" sz="2000" dirty="0">
                <a:latin typeface="Times New Roman" charset="0"/>
              </a:rPr>
              <a:t> It </a:t>
            </a:r>
            <a:r>
              <a:rPr lang="en-US" sz="2000" dirty="0" smtClean="0">
                <a:latin typeface="Times New Roman" charset="0"/>
              </a:rPr>
              <a:t>is </a:t>
            </a:r>
            <a:r>
              <a:rPr lang="en-US" sz="2000" dirty="0">
                <a:latin typeface="Times New Roman" charset="0"/>
              </a:rPr>
              <a:t>possible that </a:t>
            </a:r>
            <a:r>
              <a:rPr lang="en-US" sz="2000" dirty="0">
                <a:solidFill>
                  <a:srgbClr val="FF0000"/>
                </a:solidFill>
                <a:latin typeface="Times New Roman" charset="0"/>
              </a:rPr>
              <a:t>t</a:t>
            </a:r>
            <a:r>
              <a:rPr lang="en-US" sz="2000" dirty="0">
                <a:latin typeface="Times New Roman" charset="0"/>
              </a:rPr>
              <a:t> </a:t>
            </a:r>
            <a:r>
              <a:rPr lang="en-US" sz="2000" dirty="0" smtClean="0">
                <a:latin typeface="Times New Roman" charset="0"/>
              </a:rPr>
              <a:t> also </a:t>
            </a:r>
            <a:r>
              <a:rPr lang="en-US" sz="2000" dirty="0">
                <a:latin typeface="Times New Roman" charset="0"/>
              </a:rPr>
              <a:t>distinguishes other live mutants.</a:t>
            </a:r>
          </a:p>
        </p:txBody>
      </p:sp>
    </p:spTree>
    <p:extLst>
      <p:ext uri="{BB962C8B-B14F-4D97-AF65-F5344CB8AC3E}">
        <p14:creationId xmlns:p14="http://schemas.microsoft.com/office/powerpoint/2010/main" val="192815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5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5554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54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5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59" grpId="0"/>
      <p:bldP spid="1555460" grpId="0"/>
      <p:bldP spid="1555461" grpId="0"/>
      <p:bldP spid="1555462" grpId="0"/>
    </p:bld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591106" y="539055"/>
            <a:ext cx="8442457" cy="595313"/>
          </a:xfrm>
        </p:spPr>
        <p:txBody>
          <a:bodyPr/>
          <a:lstStyle/>
          <a:p>
            <a:pPr eaLnBrk="1" hangingPunct="1"/>
            <a:r>
              <a:rPr lang="en-US" sz="3600" dirty="0">
                <a:latin typeface="Arial" charset="0"/>
              </a:rPr>
              <a:t>Test enhancement using mutation [3]</a:t>
            </a:r>
            <a:endParaRPr lang="en-US" sz="4800" dirty="0">
              <a:latin typeface="Arial" charset="0"/>
            </a:endParaRPr>
          </a:p>
        </p:txBody>
      </p:sp>
      <p:sp>
        <p:nvSpPr>
          <p:cNvPr id="1557507" name="Rectangle 3"/>
          <p:cNvSpPr>
            <a:spLocks noChangeArrowheads="1"/>
          </p:cNvSpPr>
          <p:nvPr/>
        </p:nvSpPr>
        <p:spPr bwMode="auto">
          <a:xfrm>
            <a:off x="447146" y="2398713"/>
            <a:ext cx="8949796"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solidFill>
                  <a:schemeClr val="hlink"/>
                </a:solidFill>
                <a:latin typeface="Times New Roman" charset="0"/>
              </a:rPr>
              <a:t>Step 6:</a:t>
            </a:r>
            <a:r>
              <a:rPr lang="en-US" sz="2000" dirty="0">
                <a:latin typeface="Times New Roman" charset="0"/>
              </a:rPr>
              <a:t> </a:t>
            </a:r>
            <a:r>
              <a:rPr lang="en-US" sz="2000" dirty="0" smtClean="0">
                <a:latin typeface="Times New Roman" charset="0"/>
              </a:rPr>
              <a:t>Add </a:t>
            </a:r>
            <a:r>
              <a:rPr lang="en-US" sz="2000" dirty="0" smtClean="0">
                <a:solidFill>
                  <a:srgbClr val="FF0000"/>
                </a:solidFill>
                <a:latin typeface="Times New Roman" charset="0"/>
              </a:rPr>
              <a:t>t</a:t>
            </a:r>
            <a:r>
              <a:rPr lang="en-US" sz="2000" dirty="0" smtClean="0">
                <a:latin typeface="Times New Roman" charset="0"/>
              </a:rPr>
              <a:t> </a:t>
            </a:r>
            <a:r>
              <a:rPr lang="en-US" sz="2000" dirty="0">
                <a:latin typeface="Times New Roman" charset="0"/>
              </a:rPr>
              <a:t>to </a:t>
            </a:r>
            <a:r>
              <a:rPr lang="en-US" sz="2000" dirty="0">
                <a:solidFill>
                  <a:srgbClr val="FF0000"/>
                </a:solidFill>
                <a:latin typeface="Times New Roman" charset="0"/>
              </a:rPr>
              <a:t>T</a:t>
            </a:r>
            <a:r>
              <a:rPr lang="en-US" sz="2000" dirty="0">
                <a:latin typeface="Times New Roman" charset="0"/>
              </a:rPr>
              <a:t> and  re-</a:t>
            </a:r>
            <a:r>
              <a:rPr lang="en-US" sz="2000" dirty="0" smtClean="0">
                <a:latin typeface="Times New Roman" charset="0"/>
              </a:rPr>
              <a:t>compute </a:t>
            </a:r>
            <a:r>
              <a:rPr lang="en-US" sz="2000" dirty="0">
                <a:latin typeface="Times New Roman" charset="0"/>
              </a:rPr>
              <a:t>the mutation score (MS).</a:t>
            </a:r>
          </a:p>
        </p:txBody>
      </p:sp>
      <p:sp>
        <p:nvSpPr>
          <p:cNvPr id="1557508" name="Rectangle 4"/>
          <p:cNvSpPr>
            <a:spLocks noChangeArrowheads="1"/>
          </p:cNvSpPr>
          <p:nvPr/>
        </p:nvSpPr>
        <p:spPr bwMode="auto">
          <a:xfrm>
            <a:off x="447146" y="3482975"/>
            <a:ext cx="8949796"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endParaRPr lang="en-US" sz="2400">
              <a:latin typeface="Times New Roman" charset="0"/>
            </a:endParaRPr>
          </a:p>
        </p:txBody>
      </p:sp>
      <p:sp>
        <p:nvSpPr>
          <p:cNvPr id="1557509" name="Rectangle 5"/>
          <p:cNvSpPr>
            <a:spLocks noChangeArrowheads="1"/>
          </p:cNvSpPr>
          <p:nvPr/>
        </p:nvSpPr>
        <p:spPr bwMode="auto">
          <a:xfrm>
            <a:off x="447146" y="3803650"/>
            <a:ext cx="8949796"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Repeat the enhancement process from Step 1.</a:t>
            </a:r>
          </a:p>
        </p:txBody>
      </p:sp>
    </p:spTree>
    <p:extLst>
      <p:ext uri="{BB962C8B-B14F-4D97-AF65-F5344CB8AC3E}">
        <p14:creationId xmlns:p14="http://schemas.microsoft.com/office/powerpoint/2010/main" val="1219534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5575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7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07" grpId="0"/>
      <p:bldP spid="1557508" grpId="0"/>
      <p:bldP spid="1557509" grpId="0"/>
    </p:bld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47146" y="539055"/>
            <a:ext cx="8442457" cy="595313"/>
          </a:xfrm>
        </p:spPr>
        <p:txBody>
          <a:bodyPr/>
          <a:lstStyle/>
          <a:p>
            <a:pPr eaLnBrk="1" hangingPunct="1"/>
            <a:r>
              <a:rPr lang="en-US" sz="3600" dirty="0">
                <a:latin typeface="Arial" charset="0"/>
              </a:rPr>
              <a:t>Error detection using mutation</a:t>
            </a:r>
            <a:endParaRPr lang="en-US" sz="4800" dirty="0">
              <a:latin typeface="Arial" charset="0"/>
            </a:endParaRPr>
          </a:p>
        </p:txBody>
      </p:sp>
      <p:sp>
        <p:nvSpPr>
          <p:cNvPr id="1559555" name="Rectangle 3"/>
          <p:cNvSpPr>
            <a:spLocks noChangeArrowheads="1"/>
          </p:cNvSpPr>
          <p:nvPr/>
        </p:nvSpPr>
        <p:spPr bwMode="auto">
          <a:xfrm>
            <a:off x="447146" y="1818740"/>
            <a:ext cx="8949796"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As with any test enhancement technique, there is no guarantee that tests derived to distinguish live mutants will reveal a yet undiscovered error in </a:t>
            </a:r>
            <a:r>
              <a:rPr lang="en-US" sz="2000" dirty="0">
                <a:solidFill>
                  <a:srgbClr val="FF0000"/>
                </a:solidFill>
                <a:latin typeface="Times New Roman" charset="0"/>
              </a:rPr>
              <a:t>P</a:t>
            </a:r>
            <a:r>
              <a:rPr lang="en-US" sz="2000" dirty="0">
                <a:latin typeface="Times New Roman" charset="0"/>
              </a:rPr>
              <a:t>. Nevertheless, empirical studies have found to be the most powerful of all  formal test enhancement techniques.</a:t>
            </a:r>
          </a:p>
        </p:txBody>
      </p:sp>
      <p:sp>
        <p:nvSpPr>
          <p:cNvPr id="1559557" name="Rectangle 5"/>
          <p:cNvSpPr>
            <a:spLocks noChangeArrowheads="1"/>
          </p:cNvSpPr>
          <p:nvPr/>
        </p:nvSpPr>
        <p:spPr bwMode="auto">
          <a:xfrm>
            <a:off x="447146" y="4060465"/>
            <a:ext cx="894979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The next simple example illustrates how test enhancement using mutation detects errors.</a:t>
            </a:r>
          </a:p>
        </p:txBody>
      </p:sp>
    </p:spTree>
    <p:extLst>
      <p:ext uri="{BB962C8B-B14F-4D97-AF65-F5344CB8AC3E}">
        <p14:creationId xmlns:p14="http://schemas.microsoft.com/office/powerpoint/2010/main" val="610416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9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9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5" grpId="0"/>
      <p:bldP spid="1559557" grpId="0"/>
    </p:bld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47146" y="395039"/>
            <a:ext cx="8442457" cy="595313"/>
          </a:xfrm>
        </p:spPr>
        <p:txBody>
          <a:bodyPr/>
          <a:lstStyle/>
          <a:p>
            <a:pPr eaLnBrk="1" hangingPunct="1"/>
            <a:r>
              <a:rPr lang="en-US" sz="3600" dirty="0">
                <a:latin typeface="Arial" charset="0"/>
              </a:rPr>
              <a:t>Error detection using mutation [2]</a:t>
            </a:r>
            <a:endParaRPr lang="en-US" sz="4800" dirty="0">
              <a:latin typeface="Arial" charset="0"/>
            </a:endParaRPr>
          </a:p>
        </p:txBody>
      </p:sp>
      <p:sp>
        <p:nvSpPr>
          <p:cNvPr id="1561603" name="Rectangle 3"/>
          <p:cNvSpPr>
            <a:spLocks noChangeArrowheads="1"/>
          </p:cNvSpPr>
          <p:nvPr/>
        </p:nvSpPr>
        <p:spPr bwMode="auto">
          <a:xfrm>
            <a:off x="455146" y="1995426"/>
            <a:ext cx="8949796" cy="95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Consider the following function </a:t>
            </a:r>
            <a:r>
              <a:rPr lang="en-US" sz="2000" dirty="0">
                <a:solidFill>
                  <a:schemeClr val="hlink"/>
                </a:solidFill>
                <a:latin typeface="Times New Roman"/>
                <a:cs typeface="Times New Roman"/>
              </a:rPr>
              <a:t>foo</a:t>
            </a:r>
            <a:r>
              <a:rPr lang="en-US" sz="2000" dirty="0">
                <a:latin typeface="Times New Roman"/>
                <a:cs typeface="Times New Roman"/>
              </a:rPr>
              <a:t> that is required to return the sum of two integers x and y. Clearly </a:t>
            </a:r>
            <a:r>
              <a:rPr lang="en-US" sz="2000" dirty="0">
                <a:solidFill>
                  <a:schemeClr val="hlink"/>
                </a:solidFill>
                <a:latin typeface="Times New Roman"/>
                <a:cs typeface="Times New Roman"/>
              </a:rPr>
              <a:t>foo</a:t>
            </a:r>
            <a:r>
              <a:rPr lang="en-US" sz="2000" dirty="0">
                <a:latin typeface="Times New Roman"/>
                <a:cs typeface="Times New Roman"/>
              </a:rPr>
              <a:t> is incorrect.</a:t>
            </a:r>
          </a:p>
        </p:txBody>
      </p:sp>
      <p:sp>
        <p:nvSpPr>
          <p:cNvPr id="41989" name="Text Box 6"/>
          <p:cNvSpPr txBox="1">
            <a:spLocks noChangeArrowheads="1"/>
          </p:cNvSpPr>
          <p:nvPr/>
        </p:nvSpPr>
        <p:spPr bwMode="auto">
          <a:xfrm>
            <a:off x="2080680" y="3446403"/>
            <a:ext cx="18749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(x-y);</a:t>
            </a:r>
          </a:p>
          <a:p>
            <a:r>
              <a:rPr lang="en-US" dirty="0">
                <a:latin typeface="Times New Roman"/>
                <a:cs typeface="Times New Roman"/>
              </a:rPr>
              <a:t>}</a:t>
            </a:r>
          </a:p>
        </p:txBody>
      </p:sp>
      <p:sp>
        <p:nvSpPr>
          <p:cNvPr id="41990" name="Text Box 7"/>
          <p:cNvSpPr txBox="1">
            <a:spLocks noChangeArrowheads="1"/>
          </p:cNvSpPr>
          <p:nvPr/>
        </p:nvSpPr>
        <p:spPr bwMode="auto">
          <a:xfrm>
            <a:off x="5321040" y="3802003"/>
            <a:ext cx="3007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This should be return (</a:t>
            </a:r>
            <a:r>
              <a:rPr lang="en-US" dirty="0" err="1">
                <a:latin typeface="Times New Roman"/>
                <a:cs typeface="Times New Roman"/>
              </a:rPr>
              <a:t>x+y</a:t>
            </a:r>
            <a:r>
              <a:rPr lang="en-US" dirty="0">
                <a:latin typeface="Times New Roman"/>
                <a:cs typeface="Times New Roman"/>
              </a:rPr>
              <a:t>)</a:t>
            </a:r>
          </a:p>
        </p:txBody>
      </p:sp>
      <p:sp>
        <p:nvSpPr>
          <p:cNvPr id="41991" name="Line 8"/>
          <p:cNvSpPr>
            <a:spLocks noChangeShapeType="1"/>
          </p:cNvSpPr>
          <p:nvPr/>
        </p:nvSpPr>
        <p:spPr bwMode="auto">
          <a:xfrm flipH="1">
            <a:off x="4222611" y="4014087"/>
            <a:ext cx="715433"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2284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1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3" grpId="0"/>
    </p:bld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520608" y="611063"/>
            <a:ext cx="8442457" cy="595313"/>
          </a:xfrm>
        </p:spPr>
        <p:txBody>
          <a:bodyPr/>
          <a:lstStyle/>
          <a:p>
            <a:pPr eaLnBrk="1" hangingPunct="1"/>
            <a:r>
              <a:rPr lang="en-US" sz="3600" dirty="0">
                <a:latin typeface="Arial" charset="0"/>
              </a:rPr>
              <a:t>Error detection using mutation [3]</a:t>
            </a:r>
            <a:endParaRPr lang="en-US" sz="4800" dirty="0">
              <a:latin typeface="Arial" charset="0"/>
            </a:endParaRPr>
          </a:p>
        </p:txBody>
      </p:sp>
      <p:sp>
        <p:nvSpPr>
          <p:cNvPr id="1563651" name="Rectangle 3"/>
          <p:cNvSpPr>
            <a:spLocks noChangeArrowheads="1"/>
          </p:cNvSpPr>
          <p:nvPr/>
        </p:nvSpPr>
        <p:spPr bwMode="auto">
          <a:xfrm>
            <a:off x="447146" y="2204864"/>
            <a:ext cx="8949796" cy="117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Now suppose that </a:t>
            </a:r>
            <a:r>
              <a:rPr lang="en-US" sz="2000" dirty="0">
                <a:solidFill>
                  <a:schemeClr val="hlink"/>
                </a:solidFill>
                <a:latin typeface="Times New Roman" charset="0"/>
              </a:rPr>
              <a:t>foo</a:t>
            </a:r>
            <a:r>
              <a:rPr lang="en-US" sz="2000" dirty="0">
                <a:latin typeface="Times New Roman" charset="0"/>
              </a:rPr>
              <a:t> has been tested using a test set T that contains two tests:</a:t>
            </a:r>
          </a:p>
          <a:p>
            <a:pPr marL="457200" indent="-457200"/>
            <a:r>
              <a:rPr lang="en-US" sz="2000" dirty="0">
                <a:latin typeface="Times New Roman" charset="0"/>
              </a:rPr>
              <a:t>			T={ t1: &lt;x=1, y=0&gt;, t2: &lt;x=-1, y=0&gt;}</a:t>
            </a:r>
          </a:p>
          <a:p>
            <a:pPr marL="457200" indent="-457200">
              <a:buFont typeface="Wingdings" charset="0"/>
              <a:buNone/>
            </a:pPr>
            <a:endParaRPr lang="en-US" sz="2000" dirty="0">
              <a:latin typeface="Times New Roman" charset="0"/>
            </a:endParaRPr>
          </a:p>
          <a:p>
            <a:pPr marL="457200" indent="-457200">
              <a:buFont typeface="Wingdings" charset="0"/>
              <a:buNone/>
            </a:pPr>
            <a:r>
              <a:rPr lang="en-US" sz="2000" dirty="0">
                <a:latin typeface="Times New Roman" charset="0"/>
              </a:rPr>
              <a:t>			</a:t>
            </a:r>
          </a:p>
        </p:txBody>
      </p:sp>
      <p:sp>
        <p:nvSpPr>
          <p:cNvPr id="1563655" name="Rectangle 7"/>
          <p:cNvSpPr>
            <a:spLocks noChangeArrowheads="1"/>
          </p:cNvSpPr>
          <p:nvPr/>
        </p:nvSpPr>
        <p:spPr bwMode="auto">
          <a:xfrm>
            <a:off x="344488" y="4149080"/>
            <a:ext cx="894979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charset="0"/>
              </a:rPr>
              <a:t>First note that </a:t>
            </a:r>
            <a:r>
              <a:rPr lang="en-US" sz="2000" dirty="0">
                <a:solidFill>
                  <a:schemeClr val="hlink"/>
                </a:solidFill>
                <a:latin typeface="Times New Roman" charset="0"/>
              </a:rPr>
              <a:t>foo</a:t>
            </a:r>
            <a:r>
              <a:rPr lang="en-US" sz="2000" dirty="0">
                <a:latin typeface="Times New Roman" charset="0"/>
              </a:rPr>
              <a:t> behaves perfectly fine on each test in, i.e. </a:t>
            </a:r>
            <a:r>
              <a:rPr lang="en-US" sz="2000" dirty="0">
                <a:solidFill>
                  <a:schemeClr val="hlink"/>
                </a:solidFill>
                <a:latin typeface="Times New Roman" charset="0"/>
              </a:rPr>
              <a:t>foo</a:t>
            </a:r>
            <a:r>
              <a:rPr lang="en-US" sz="2000" dirty="0">
                <a:latin typeface="Times New Roman" charset="0"/>
              </a:rPr>
              <a:t> returns the expected value for each test case in T. Also, T is adequate with respect to all control and data flow based test adequacy criteria.</a:t>
            </a:r>
          </a:p>
        </p:txBody>
      </p:sp>
    </p:spTree>
    <p:extLst>
      <p:ext uri="{BB962C8B-B14F-4D97-AF65-F5344CB8AC3E}">
        <p14:creationId xmlns:p14="http://schemas.microsoft.com/office/powerpoint/2010/main" val="2292161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3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3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651" grpId="0"/>
      <p:bldP spid="1563655" grpId="0"/>
    </p:bld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95432" y="354691"/>
            <a:ext cx="8442457" cy="1103313"/>
          </a:xfrm>
        </p:spPr>
        <p:txBody>
          <a:bodyPr/>
          <a:lstStyle/>
          <a:p>
            <a:pPr eaLnBrk="1" hangingPunct="1"/>
            <a:r>
              <a:rPr lang="en-US" sz="3600" dirty="0">
                <a:latin typeface="Arial" charset="0"/>
              </a:rPr>
              <a:t>Error detection using mutation [4]</a:t>
            </a:r>
            <a:endParaRPr lang="en-US" sz="4800" dirty="0">
              <a:latin typeface="Arial" charset="0"/>
            </a:endParaRPr>
          </a:p>
        </p:txBody>
      </p:sp>
      <p:sp>
        <p:nvSpPr>
          <p:cNvPr id="1565700" name="Rectangle 4"/>
          <p:cNvSpPr>
            <a:spLocks noChangeArrowheads="1"/>
          </p:cNvSpPr>
          <p:nvPr/>
        </p:nvSpPr>
        <p:spPr bwMode="auto">
          <a:xfrm>
            <a:off x="486851" y="4797152"/>
            <a:ext cx="8949796"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600"/>
              </a:lnSpc>
              <a:spcBef>
                <a:spcPts val="600"/>
              </a:spcBef>
              <a:spcAft>
                <a:spcPts val="600"/>
              </a:spcAft>
              <a:buFont typeface="Wingdings" charset="0"/>
              <a:buChar char="§"/>
            </a:pPr>
            <a:r>
              <a:rPr lang="en-US" sz="2000" dirty="0">
                <a:latin typeface="Times New Roman"/>
                <a:cs typeface="Times New Roman"/>
              </a:rPr>
              <a:t>Note that M1 is obtained by replacing the - operator by a + operator, M2 by replacing y by 0, and M3 by replacing x by 0.</a:t>
            </a:r>
          </a:p>
        </p:txBody>
      </p:sp>
      <p:grpSp>
        <p:nvGrpSpPr>
          <p:cNvPr id="46085" name="Group 17"/>
          <p:cNvGrpSpPr>
            <a:grpSpLocks/>
          </p:cNvGrpSpPr>
          <p:nvPr/>
        </p:nvGrpSpPr>
        <p:grpSpPr bwMode="auto">
          <a:xfrm>
            <a:off x="309562" y="3032126"/>
            <a:ext cx="8616156" cy="1444625"/>
            <a:chOff x="167" y="1910"/>
            <a:chExt cx="5010" cy="910"/>
          </a:xfrm>
        </p:grpSpPr>
        <p:grpSp>
          <p:nvGrpSpPr>
            <p:cNvPr id="46087" name="Group 7"/>
            <p:cNvGrpSpPr>
              <a:grpSpLocks/>
            </p:cNvGrpSpPr>
            <p:nvPr/>
          </p:nvGrpSpPr>
          <p:grpSpPr bwMode="auto">
            <a:xfrm>
              <a:off x="167" y="1910"/>
              <a:ext cx="1463" cy="910"/>
              <a:chOff x="167" y="1965"/>
              <a:chExt cx="1463" cy="910"/>
            </a:xfrm>
          </p:grpSpPr>
          <p:sp>
            <p:nvSpPr>
              <p:cNvPr id="46094" name="Text Box 5"/>
              <p:cNvSpPr txBox="1">
                <a:spLocks noChangeArrowheads="1"/>
              </p:cNvSpPr>
              <p:nvPr/>
            </p:nvSpPr>
            <p:spPr bwMode="auto">
              <a:xfrm>
                <a:off x="540" y="2041"/>
                <a:ext cx="109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int foo(int x, y){</a:t>
                </a:r>
              </a:p>
              <a:p>
                <a:r>
                  <a:rPr lang="en-US">
                    <a:latin typeface="Times New Roman"/>
                    <a:cs typeface="Times New Roman"/>
                  </a:rPr>
                  <a:t>return (x</a:t>
                </a:r>
                <a:r>
                  <a:rPr lang="en-US">
                    <a:solidFill>
                      <a:schemeClr val="hlink"/>
                    </a:solidFill>
                    <a:latin typeface="Times New Roman"/>
                    <a:cs typeface="Times New Roman"/>
                  </a:rPr>
                  <a:t>+</a:t>
                </a:r>
                <a:r>
                  <a:rPr lang="en-US">
                    <a:latin typeface="Times New Roman"/>
                    <a:cs typeface="Times New Roman"/>
                  </a:rPr>
                  <a:t>y);</a:t>
                </a:r>
              </a:p>
              <a:p>
                <a:r>
                  <a:rPr lang="en-US">
                    <a:latin typeface="Times New Roman"/>
                    <a:cs typeface="Times New Roman"/>
                  </a:rPr>
                  <a:t>}</a:t>
                </a:r>
              </a:p>
            </p:txBody>
          </p:sp>
          <p:sp>
            <p:nvSpPr>
              <p:cNvPr id="46095" name="Text Box 6"/>
              <p:cNvSpPr txBox="1">
                <a:spLocks noChangeArrowheads="1"/>
              </p:cNvSpPr>
              <p:nvPr/>
            </p:nvSpPr>
            <p:spPr bwMode="auto">
              <a:xfrm>
                <a:off x="167" y="1965"/>
                <a:ext cx="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M1:</a:t>
                </a:r>
              </a:p>
            </p:txBody>
          </p:sp>
        </p:grpSp>
        <p:grpSp>
          <p:nvGrpSpPr>
            <p:cNvPr id="46088" name="Group 9"/>
            <p:cNvGrpSpPr>
              <a:grpSpLocks/>
            </p:cNvGrpSpPr>
            <p:nvPr/>
          </p:nvGrpSpPr>
          <p:grpSpPr bwMode="auto">
            <a:xfrm>
              <a:off x="1940" y="1910"/>
              <a:ext cx="1463" cy="910"/>
              <a:chOff x="167" y="1965"/>
              <a:chExt cx="1463" cy="910"/>
            </a:xfrm>
          </p:grpSpPr>
          <p:sp>
            <p:nvSpPr>
              <p:cNvPr id="46092" name="Text Box 10"/>
              <p:cNvSpPr txBox="1">
                <a:spLocks noChangeArrowheads="1"/>
              </p:cNvSpPr>
              <p:nvPr/>
            </p:nvSpPr>
            <p:spPr bwMode="auto">
              <a:xfrm>
                <a:off x="540" y="2041"/>
                <a:ext cx="109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(x-</a:t>
                </a:r>
                <a:r>
                  <a:rPr lang="en-US" dirty="0">
                    <a:solidFill>
                      <a:schemeClr val="hlink"/>
                    </a:solidFill>
                    <a:latin typeface="Times New Roman"/>
                    <a:cs typeface="Times New Roman"/>
                  </a:rPr>
                  <a:t>0</a:t>
                </a:r>
                <a:r>
                  <a:rPr lang="en-US" dirty="0">
                    <a:latin typeface="Times New Roman"/>
                    <a:cs typeface="Times New Roman"/>
                  </a:rPr>
                  <a:t>);</a:t>
                </a:r>
              </a:p>
              <a:p>
                <a:r>
                  <a:rPr lang="en-US" dirty="0">
                    <a:latin typeface="Times New Roman"/>
                    <a:cs typeface="Times New Roman"/>
                  </a:rPr>
                  <a:t>}</a:t>
                </a:r>
              </a:p>
            </p:txBody>
          </p:sp>
          <p:sp>
            <p:nvSpPr>
              <p:cNvPr id="46093" name="Text Box 11"/>
              <p:cNvSpPr txBox="1">
                <a:spLocks noChangeArrowheads="1"/>
              </p:cNvSpPr>
              <p:nvPr/>
            </p:nvSpPr>
            <p:spPr bwMode="auto">
              <a:xfrm>
                <a:off x="167" y="1965"/>
                <a:ext cx="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M2:</a:t>
                </a:r>
              </a:p>
            </p:txBody>
          </p:sp>
        </p:grpSp>
        <p:grpSp>
          <p:nvGrpSpPr>
            <p:cNvPr id="46089" name="Group 12"/>
            <p:cNvGrpSpPr>
              <a:grpSpLocks/>
            </p:cNvGrpSpPr>
            <p:nvPr/>
          </p:nvGrpSpPr>
          <p:grpSpPr bwMode="auto">
            <a:xfrm>
              <a:off x="3714" y="1910"/>
              <a:ext cx="1463" cy="910"/>
              <a:chOff x="167" y="1965"/>
              <a:chExt cx="1463" cy="910"/>
            </a:xfrm>
          </p:grpSpPr>
          <p:sp>
            <p:nvSpPr>
              <p:cNvPr id="46090" name="Text Box 13"/>
              <p:cNvSpPr txBox="1">
                <a:spLocks noChangeArrowheads="1"/>
              </p:cNvSpPr>
              <p:nvPr/>
            </p:nvSpPr>
            <p:spPr bwMode="auto">
              <a:xfrm>
                <a:off x="540" y="2041"/>
                <a:ext cx="109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a:t>
                </a:r>
                <a:r>
                  <a:rPr lang="en-US" dirty="0">
                    <a:solidFill>
                      <a:schemeClr val="hlink"/>
                    </a:solidFill>
                    <a:latin typeface="Times New Roman"/>
                    <a:cs typeface="Times New Roman"/>
                  </a:rPr>
                  <a:t>0</a:t>
                </a:r>
                <a:r>
                  <a:rPr lang="en-US" dirty="0">
                    <a:latin typeface="Times New Roman"/>
                    <a:cs typeface="Times New Roman"/>
                  </a:rPr>
                  <a:t>+y);</a:t>
                </a:r>
              </a:p>
              <a:p>
                <a:r>
                  <a:rPr lang="en-US" dirty="0">
                    <a:latin typeface="Times New Roman"/>
                    <a:cs typeface="Times New Roman"/>
                  </a:rPr>
                  <a:t>}</a:t>
                </a:r>
              </a:p>
            </p:txBody>
          </p:sp>
          <p:sp>
            <p:nvSpPr>
              <p:cNvPr id="46091" name="Text Box 14"/>
              <p:cNvSpPr txBox="1">
                <a:spLocks noChangeArrowheads="1"/>
              </p:cNvSpPr>
              <p:nvPr/>
            </p:nvSpPr>
            <p:spPr bwMode="auto">
              <a:xfrm>
                <a:off x="167" y="1965"/>
                <a:ext cx="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M3:</a:t>
                </a:r>
              </a:p>
            </p:txBody>
          </p:sp>
        </p:grpSp>
      </p:grpSp>
      <p:sp>
        <p:nvSpPr>
          <p:cNvPr id="46086" name="Rectangle 15"/>
          <p:cNvSpPr>
            <a:spLocks noChangeArrowheads="1"/>
          </p:cNvSpPr>
          <p:nvPr/>
        </p:nvSpPr>
        <p:spPr bwMode="auto">
          <a:xfrm>
            <a:off x="718748" y="1665860"/>
            <a:ext cx="83220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Let us evaluate the adequacy of </a:t>
            </a:r>
            <a:r>
              <a:rPr lang="en-US" sz="2000" dirty="0">
                <a:solidFill>
                  <a:srgbClr val="FF0000"/>
                </a:solidFill>
                <a:latin typeface="Times New Roman"/>
                <a:cs typeface="Times New Roman"/>
              </a:rPr>
              <a:t>T</a:t>
            </a:r>
            <a:r>
              <a:rPr lang="en-US" sz="2000" dirty="0">
                <a:latin typeface="Times New Roman"/>
                <a:cs typeface="Times New Roman"/>
              </a:rPr>
              <a:t> using mutation. Suppose that the following three mutants are generated from </a:t>
            </a:r>
            <a:r>
              <a:rPr lang="en-US" sz="2000" dirty="0">
                <a:solidFill>
                  <a:schemeClr val="hlink"/>
                </a:solidFill>
                <a:latin typeface="Times New Roman"/>
                <a:cs typeface="Times New Roman"/>
              </a:rPr>
              <a:t>foo</a:t>
            </a:r>
            <a:r>
              <a:rPr lang="en-US" sz="2000" dirty="0">
                <a:latin typeface="Times New Roman"/>
                <a:cs typeface="Times New Roman"/>
              </a:rPr>
              <a:t>.</a:t>
            </a:r>
          </a:p>
        </p:txBody>
      </p:sp>
    </p:spTree>
    <p:extLst>
      <p:ext uri="{BB962C8B-B14F-4D97-AF65-F5344CB8AC3E}">
        <p14:creationId xmlns:p14="http://schemas.microsoft.com/office/powerpoint/2010/main" val="2920009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70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z="3600">
                <a:latin typeface="Arial" charset="0"/>
              </a:rPr>
              <a:t>Boolean expressions (contd.)</a:t>
            </a:r>
            <a:endParaRPr lang="en-US">
              <a:latin typeface="Arial" charset="0"/>
            </a:endParaRPr>
          </a:p>
        </p:txBody>
      </p:sp>
      <p:sp>
        <p:nvSpPr>
          <p:cNvPr id="197635" name="Text Box 3"/>
          <p:cNvSpPr txBox="1">
            <a:spLocks noChangeArrowheads="1"/>
          </p:cNvSpPr>
          <p:nvPr/>
        </p:nvSpPr>
        <p:spPr bwMode="auto">
          <a:xfrm>
            <a:off x="488504" y="1916832"/>
            <a:ext cx="8832850"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solidFill>
                  <a:schemeClr val="hlink"/>
                </a:solidFill>
                <a:latin typeface="Times New Roman" charset="0"/>
                <a:sym typeface="Symbol" charset="0"/>
              </a:rPr>
              <a:t>Mutually singular:</a:t>
            </a:r>
            <a:r>
              <a:rPr lang="en-US" dirty="0">
                <a:latin typeface="Times New Roman" charset="0"/>
                <a:sym typeface="Symbol" charset="0"/>
              </a:rPr>
              <a:t> Boolean expressions e1 and e2 are mutually singular when they do not share any literal</a:t>
            </a:r>
            <a:r>
              <a:rPr lang="en-US" dirty="0" smtClean="0">
                <a:latin typeface="Times New Roman" charset="0"/>
                <a:sym typeface="Symbol" charset="0"/>
              </a:rPr>
              <a:t>.</a:t>
            </a:r>
            <a:endParaRPr lang="en-US" dirty="0">
              <a:latin typeface="Times New Roman" charset="0"/>
              <a:sym typeface="Symbol" charset="0"/>
            </a:endParaRPr>
          </a:p>
          <a:p>
            <a:pPr>
              <a:lnSpc>
                <a:spcPts val="3600"/>
              </a:lnSpc>
            </a:pPr>
            <a:r>
              <a:rPr lang="en-US" dirty="0" smtClean="0">
                <a:latin typeface="Times New Roman" charset="0"/>
                <a:sym typeface="Symbol" charset="0"/>
              </a:rPr>
              <a:t>If </a:t>
            </a:r>
            <a:r>
              <a:rPr lang="en-US" dirty="0">
                <a:latin typeface="Times New Roman" charset="0"/>
                <a:sym typeface="Symbol" charset="0"/>
              </a:rPr>
              <a:t>expression E contains components e</a:t>
            </a:r>
            <a:r>
              <a:rPr lang="en-US" baseline="-25000" dirty="0">
                <a:latin typeface="Times New Roman" charset="0"/>
                <a:sym typeface="Symbol" charset="0"/>
              </a:rPr>
              <a:t>1</a:t>
            </a:r>
            <a:r>
              <a:rPr lang="en-US" dirty="0">
                <a:latin typeface="Times New Roman" charset="0"/>
                <a:sym typeface="Symbol" charset="0"/>
              </a:rPr>
              <a:t>, e</a:t>
            </a:r>
            <a:r>
              <a:rPr lang="en-US" baseline="-25000" dirty="0">
                <a:latin typeface="Times New Roman" charset="0"/>
                <a:sym typeface="Symbol" charset="0"/>
              </a:rPr>
              <a:t>2</a:t>
            </a:r>
            <a:r>
              <a:rPr lang="en-US" dirty="0">
                <a:latin typeface="Times New Roman" charset="0"/>
                <a:sym typeface="Symbol" charset="0"/>
              </a:rPr>
              <a:t>,.. then </a:t>
            </a:r>
            <a:r>
              <a:rPr lang="en-US" dirty="0" err="1">
                <a:latin typeface="Times New Roman" charset="0"/>
                <a:sym typeface="Symbol" charset="0"/>
              </a:rPr>
              <a:t>e</a:t>
            </a:r>
            <a:r>
              <a:rPr lang="en-US" baseline="-25000" dirty="0" err="1">
                <a:latin typeface="Times New Roman" charset="0"/>
                <a:sym typeface="Symbol" charset="0"/>
              </a:rPr>
              <a:t>i</a:t>
            </a:r>
            <a:r>
              <a:rPr lang="en-US" dirty="0">
                <a:latin typeface="Times New Roman" charset="0"/>
                <a:sym typeface="Symbol" charset="0"/>
              </a:rPr>
              <a:t> is considered singular only if it is non-singular and mutually singular with the remaining elements of E.</a:t>
            </a:r>
          </a:p>
        </p:txBody>
      </p:sp>
    </p:spTree>
    <p:extLst>
      <p:ext uri="{BB962C8B-B14F-4D97-AF65-F5344CB8AC3E}">
        <p14:creationId xmlns:p14="http://schemas.microsoft.com/office/powerpoint/2010/main" val="164055204"/>
      </p:ext>
    </p:extLst>
  </p:cSld>
  <p:clrMapOvr>
    <a:masterClrMapping/>
  </p:clrMapOvr>
  <p:timing>
    <p:tnLst>
      <p:par>
        <p:cTn xmlns:p14="http://schemas.microsoft.com/office/powerpoint/2010/mai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524537" y="380432"/>
            <a:ext cx="8442457" cy="1103313"/>
          </a:xfrm>
        </p:spPr>
        <p:txBody>
          <a:bodyPr/>
          <a:lstStyle/>
          <a:p>
            <a:pPr eaLnBrk="1" hangingPunct="1"/>
            <a:r>
              <a:rPr lang="en-US" sz="3600" dirty="0">
                <a:latin typeface="Arial" charset="0"/>
              </a:rPr>
              <a:t>Error detection using mutation [4]</a:t>
            </a:r>
            <a:endParaRPr lang="en-US" sz="4800" dirty="0">
              <a:latin typeface="Arial" charset="0"/>
            </a:endParaRPr>
          </a:p>
        </p:txBody>
      </p:sp>
      <p:sp>
        <p:nvSpPr>
          <p:cNvPr id="48132" name="Rectangle 13"/>
          <p:cNvSpPr>
            <a:spLocks noChangeArrowheads="1"/>
          </p:cNvSpPr>
          <p:nvPr/>
        </p:nvSpPr>
        <p:spPr bwMode="auto">
          <a:xfrm>
            <a:off x="416554" y="1604568"/>
            <a:ext cx="83220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charset="0"/>
              </a:rPr>
              <a:t>Next we execute each mutant against tests in </a:t>
            </a:r>
            <a:r>
              <a:rPr lang="en-US" sz="2000" dirty="0">
                <a:solidFill>
                  <a:srgbClr val="FF0000"/>
                </a:solidFill>
                <a:latin typeface="Times New Roman" charset="0"/>
              </a:rPr>
              <a:t>T</a:t>
            </a:r>
            <a:r>
              <a:rPr lang="en-US" sz="2000" dirty="0">
                <a:latin typeface="Times New Roman" charset="0"/>
              </a:rPr>
              <a:t> until the mutant is distinguished or we have exhausted all tests. Here is what we get.</a:t>
            </a:r>
          </a:p>
        </p:txBody>
      </p:sp>
      <p:graphicFrame>
        <p:nvGraphicFramePr>
          <p:cNvPr id="1567831" name="Group 87"/>
          <p:cNvGraphicFramePr>
            <a:graphicFrameLocks noGrp="1"/>
          </p:cNvGraphicFramePr>
          <p:nvPr>
            <p:extLst>
              <p:ext uri="{D42A27DB-BD31-4B8C-83A1-F6EECF244321}">
                <p14:modId xmlns:p14="http://schemas.microsoft.com/office/powerpoint/2010/main" val="2727076931"/>
              </p:ext>
            </p:extLst>
          </p:nvPr>
        </p:nvGraphicFramePr>
        <p:xfrm>
          <a:off x="1058531" y="3645024"/>
          <a:ext cx="7254081" cy="2227263"/>
        </p:xfrm>
        <a:graphic>
          <a:graphicData uri="http://schemas.openxmlformats.org/drawingml/2006/table">
            <a:tbl>
              <a:tblPr/>
              <a:tblGrid>
                <a:gridCol w="1513417"/>
                <a:gridCol w="1374113"/>
                <a:gridCol w="1339718"/>
                <a:gridCol w="1577048"/>
                <a:gridCol w="1449785"/>
              </a:tblGrid>
              <a:tr h="7445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Test (t)</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hlink"/>
                          </a:solidFill>
                          <a:effectLst/>
                          <a:latin typeface="Arial" charset="0"/>
                          <a:ea typeface="ＭＳ Ｐゴシック" charset="0"/>
                          <a:cs typeface="ＭＳ Ｐゴシック" charset="0"/>
                        </a:rPr>
                        <a:t>foo(t)</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M1(t)</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M2(t)</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M3(t)</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t1</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t2</a:t>
                      </a: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Live</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Live</a:t>
                      </a:r>
                    </a:p>
                  </a:txBody>
                  <a:tcPr marL="99060" marR="9906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hlink"/>
                          </a:solidFill>
                          <a:effectLst/>
                          <a:latin typeface="Arial" charset="0"/>
                          <a:ea typeface="ＭＳ Ｐゴシック" charset="0"/>
                          <a:cs typeface="ＭＳ Ｐゴシック" charset="0"/>
                        </a:rPr>
                        <a:t>Killed</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9060" marR="9906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8165" name="Rectangle 56"/>
          <p:cNvSpPr>
            <a:spLocks noChangeArrowheads="1"/>
          </p:cNvSpPr>
          <p:nvPr/>
        </p:nvSpPr>
        <p:spPr bwMode="auto">
          <a:xfrm>
            <a:off x="2432720" y="2981325"/>
            <a:ext cx="4119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buFont typeface="Wingdings" charset="0"/>
              <a:buNone/>
            </a:pPr>
            <a:r>
              <a:rPr lang="en-US" sz="2000" dirty="0">
                <a:solidFill>
                  <a:srgbClr val="FF0000"/>
                </a:solidFill>
                <a:latin typeface="Times New Roman" charset="0"/>
              </a:rPr>
              <a:t>T</a:t>
            </a:r>
            <a:r>
              <a:rPr lang="en-US" sz="2000" dirty="0">
                <a:latin typeface="Times New Roman" charset="0"/>
              </a:rPr>
              <a:t>={ t1: &lt;x=1, y=0&gt;, t2: &lt;x=-1, y=0&gt;}</a:t>
            </a:r>
          </a:p>
        </p:txBody>
      </p:sp>
    </p:spTree>
    <p:extLst>
      <p:ext uri="{BB962C8B-B14F-4D97-AF65-F5344CB8AC3E}">
        <p14:creationId xmlns:p14="http://schemas.microsoft.com/office/powerpoint/2010/main" val="1378610405"/>
      </p:ext>
    </p:extLst>
  </p:cSld>
  <p:clrMapOvr>
    <a:masterClrMapping/>
  </p:clrMapOvr>
  <p:timing>
    <p:tnLst>
      <p:par>
        <p:cTn xmlns:p14="http://schemas.microsoft.com/office/powerpoint/2010/mai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761759" y="620688"/>
            <a:ext cx="8442457" cy="1103313"/>
          </a:xfrm>
        </p:spPr>
        <p:txBody>
          <a:bodyPr/>
          <a:lstStyle/>
          <a:p>
            <a:pPr eaLnBrk="1" hangingPunct="1"/>
            <a:r>
              <a:rPr lang="en-US" sz="3600" dirty="0">
                <a:latin typeface="Arial" charset="0"/>
              </a:rPr>
              <a:t>Error detection using mutation [5]</a:t>
            </a:r>
            <a:endParaRPr lang="en-US" sz="4800" dirty="0">
              <a:latin typeface="Arial" charset="0"/>
            </a:endParaRPr>
          </a:p>
        </p:txBody>
      </p:sp>
      <p:sp>
        <p:nvSpPr>
          <p:cNvPr id="50180" name="Rectangle 3"/>
          <p:cNvSpPr>
            <a:spLocks noChangeArrowheads="1"/>
          </p:cNvSpPr>
          <p:nvPr/>
        </p:nvSpPr>
        <p:spPr bwMode="auto">
          <a:xfrm>
            <a:off x="742989" y="2019301"/>
            <a:ext cx="832207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After executing all three mutants we find that two are live and one is distinguished. Computation of mutation score requires us to determine of any of the live mutants is equivalent.</a:t>
            </a:r>
          </a:p>
        </p:txBody>
      </p:sp>
      <p:sp>
        <p:nvSpPr>
          <p:cNvPr id="50181" name="Text Box 40"/>
          <p:cNvSpPr txBox="1">
            <a:spLocks noChangeArrowheads="1"/>
          </p:cNvSpPr>
          <p:nvPr/>
        </p:nvSpPr>
        <p:spPr bwMode="auto">
          <a:xfrm>
            <a:off x="776536" y="4222751"/>
            <a:ext cx="85404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i="1" dirty="0">
                <a:solidFill>
                  <a:schemeClr val="hlink"/>
                </a:solidFill>
                <a:latin typeface="Times New Roman"/>
                <a:cs typeface="Times New Roman"/>
              </a:rPr>
              <a:t>In class exercise: Determine whether or not the two live mutants are equivalent  to </a:t>
            </a:r>
            <a:r>
              <a:rPr lang="en-US" i="1" dirty="0">
                <a:solidFill>
                  <a:schemeClr val="folHlink"/>
                </a:solidFill>
                <a:latin typeface="Times New Roman"/>
                <a:cs typeface="Times New Roman"/>
              </a:rPr>
              <a:t>foo </a:t>
            </a:r>
            <a:r>
              <a:rPr lang="en-US" i="1" dirty="0">
                <a:solidFill>
                  <a:schemeClr val="hlink"/>
                </a:solidFill>
                <a:latin typeface="Times New Roman"/>
                <a:cs typeface="Times New Roman"/>
              </a:rPr>
              <a:t>and compute the mutation score of </a:t>
            </a:r>
            <a:r>
              <a:rPr lang="en-US" i="1" dirty="0">
                <a:solidFill>
                  <a:srgbClr val="FF0000"/>
                </a:solidFill>
                <a:latin typeface="Times New Roman"/>
                <a:cs typeface="Times New Roman"/>
              </a:rPr>
              <a:t>T</a:t>
            </a:r>
            <a:r>
              <a:rPr lang="en-US" i="1" dirty="0">
                <a:solidFill>
                  <a:schemeClr val="hlink"/>
                </a:solidFill>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948677917"/>
      </p:ext>
    </p:extLst>
  </p:cSld>
  <p:clrMapOvr>
    <a:masterClrMapping/>
  </p:clrMapOvr>
  <p:timing>
    <p:tnLst>
      <p:par>
        <p:cTn xmlns:p14="http://schemas.microsoft.com/office/powerpoint/2010/mai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41866" y="426699"/>
            <a:ext cx="8442457" cy="1103313"/>
          </a:xfrm>
        </p:spPr>
        <p:txBody>
          <a:bodyPr/>
          <a:lstStyle/>
          <a:p>
            <a:pPr eaLnBrk="1" hangingPunct="1"/>
            <a:r>
              <a:rPr lang="en-US" sz="3600" dirty="0">
                <a:latin typeface="Arial" charset="0"/>
              </a:rPr>
              <a:t>Error detection using mutation [6]</a:t>
            </a:r>
            <a:endParaRPr lang="en-US" sz="4800" dirty="0">
              <a:latin typeface="Arial" charset="0"/>
            </a:endParaRPr>
          </a:p>
        </p:txBody>
      </p:sp>
      <p:sp>
        <p:nvSpPr>
          <p:cNvPr id="52228" name="Rectangle 3"/>
          <p:cNvSpPr>
            <a:spLocks noChangeArrowheads="1"/>
          </p:cNvSpPr>
          <p:nvPr/>
        </p:nvSpPr>
        <p:spPr bwMode="auto">
          <a:xfrm>
            <a:off x="740354" y="1589740"/>
            <a:ext cx="775502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nSpc>
                <a:spcPts val="3600"/>
              </a:lnSpc>
              <a:spcBef>
                <a:spcPts val="600"/>
              </a:spcBef>
              <a:spcAft>
                <a:spcPts val="600"/>
              </a:spcAft>
            </a:pPr>
            <a:r>
              <a:rPr lang="en-US" sz="2000" dirty="0">
                <a:latin typeface="Times New Roman"/>
                <a:cs typeface="Times New Roman"/>
              </a:rPr>
              <a:t>Let us examine the following two live mutants.</a:t>
            </a:r>
          </a:p>
        </p:txBody>
      </p:sp>
      <p:grpSp>
        <p:nvGrpSpPr>
          <p:cNvPr id="52229" name="Group 15"/>
          <p:cNvGrpSpPr>
            <a:grpSpLocks/>
          </p:cNvGrpSpPr>
          <p:nvPr/>
        </p:nvGrpSpPr>
        <p:grpSpPr bwMode="auto">
          <a:xfrm>
            <a:off x="1117782" y="2306943"/>
            <a:ext cx="5565245" cy="1426953"/>
            <a:chOff x="167" y="2332"/>
            <a:chExt cx="3236" cy="1042"/>
          </a:xfrm>
        </p:grpSpPr>
        <p:grpSp>
          <p:nvGrpSpPr>
            <p:cNvPr id="52232" name="Group 6"/>
            <p:cNvGrpSpPr>
              <a:grpSpLocks/>
            </p:cNvGrpSpPr>
            <p:nvPr/>
          </p:nvGrpSpPr>
          <p:grpSpPr bwMode="auto">
            <a:xfrm>
              <a:off x="167" y="2332"/>
              <a:ext cx="1463" cy="1042"/>
              <a:chOff x="167" y="1965"/>
              <a:chExt cx="1463" cy="1042"/>
            </a:xfrm>
          </p:grpSpPr>
          <p:sp>
            <p:nvSpPr>
              <p:cNvPr id="52236" name="Text Box 7"/>
              <p:cNvSpPr txBox="1">
                <a:spLocks noChangeArrowheads="1"/>
              </p:cNvSpPr>
              <p:nvPr/>
            </p:nvSpPr>
            <p:spPr bwMode="auto">
              <a:xfrm>
                <a:off x="540" y="2041"/>
                <a:ext cx="1090"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a:t>
                </a:r>
                <a:r>
                  <a:rPr lang="en-US" dirty="0" err="1">
                    <a:latin typeface="Times New Roman"/>
                    <a:cs typeface="Times New Roman"/>
                  </a:rPr>
                  <a:t>x</a:t>
                </a:r>
                <a:r>
                  <a:rPr lang="en-US" dirty="0" err="1">
                    <a:solidFill>
                      <a:schemeClr val="hlink"/>
                    </a:solidFill>
                    <a:latin typeface="Times New Roman"/>
                    <a:cs typeface="Times New Roman"/>
                  </a:rPr>
                  <a:t>+</a:t>
                </a:r>
                <a:r>
                  <a:rPr lang="en-US" dirty="0" err="1">
                    <a:latin typeface="Times New Roman"/>
                    <a:cs typeface="Times New Roman"/>
                  </a:rPr>
                  <a:t>y</a:t>
                </a:r>
                <a:r>
                  <a:rPr lang="en-US" dirty="0">
                    <a:latin typeface="Times New Roman"/>
                    <a:cs typeface="Times New Roman"/>
                  </a:rPr>
                  <a:t>);</a:t>
                </a:r>
              </a:p>
              <a:p>
                <a:r>
                  <a:rPr lang="en-US" dirty="0">
                    <a:latin typeface="Times New Roman"/>
                    <a:cs typeface="Times New Roman"/>
                  </a:rPr>
                  <a:t>}</a:t>
                </a:r>
              </a:p>
            </p:txBody>
          </p:sp>
          <p:sp>
            <p:nvSpPr>
              <p:cNvPr id="52237" name="Text Box 8"/>
              <p:cNvSpPr txBox="1">
                <a:spLocks noChangeArrowheads="1"/>
              </p:cNvSpPr>
              <p:nvPr/>
            </p:nvSpPr>
            <p:spPr bwMode="auto">
              <a:xfrm>
                <a:off x="167" y="1965"/>
                <a:ext cx="3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M1:</a:t>
                </a:r>
              </a:p>
            </p:txBody>
          </p:sp>
        </p:grpSp>
        <p:grpSp>
          <p:nvGrpSpPr>
            <p:cNvPr id="52233" name="Group 9"/>
            <p:cNvGrpSpPr>
              <a:grpSpLocks/>
            </p:cNvGrpSpPr>
            <p:nvPr/>
          </p:nvGrpSpPr>
          <p:grpSpPr bwMode="auto">
            <a:xfrm>
              <a:off x="1940" y="2332"/>
              <a:ext cx="1463" cy="1042"/>
              <a:chOff x="167" y="1965"/>
              <a:chExt cx="1463" cy="1042"/>
            </a:xfrm>
          </p:grpSpPr>
          <p:sp>
            <p:nvSpPr>
              <p:cNvPr id="52234" name="Text Box 10"/>
              <p:cNvSpPr txBox="1">
                <a:spLocks noChangeArrowheads="1"/>
              </p:cNvSpPr>
              <p:nvPr/>
            </p:nvSpPr>
            <p:spPr bwMode="auto">
              <a:xfrm>
                <a:off x="540" y="2041"/>
                <a:ext cx="1090"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(x-</a:t>
                </a:r>
                <a:r>
                  <a:rPr lang="en-US" dirty="0">
                    <a:solidFill>
                      <a:schemeClr val="hlink"/>
                    </a:solidFill>
                    <a:latin typeface="Times New Roman"/>
                    <a:cs typeface="Times New Roman"/>
                  </a:rPr>
                  <a:t>0</a:t>
                </a:r>
                <a:r>
                  <a:rPr lang="en-US" dirty="0">
                    <a:latin typeface="Times New Roman"/>
                    <a:cs typeface="Times New Roman"/>
                  </a:rPr>
                  <a:t>);</a:t>
                </a:r>
              </a:p>
              <a:p>
                <a:r>
                  <a:rPr lang="en-US" dirty="0">
                    <a:latin typeface="Times New Roman"/>
                    <a:cs typeface="Times New Roman"/>
                  </a:rPr>
                  <a:t>}</a:t>
                </a:r>
              </a:p>
            </p:txBody>
          </p:sp>
          <p:sp>
            <p:nvSpPr>
              <p:cNvPr id="52235" name="Text Box 11"/>
              <p:cNvSpPr txBox="1">
                <a:spLocks noChangeArrowheads="1"/>
              </p:cNvSpPr>
              <p:nvPr/>
            </p:nvSpPr>
            <p:spPr bwMode="auto">
              <a:xfrm>
                <a:off x="167" y="1965"/>
                <a:ext cx="3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M2:</a:t>
                </a:r>
              </a:p>
            </p:txBody>
          </p:sp>
        </p:grpSp>
      </p:grpSp>
      <p:sp>
        <p:nvSpPr>
          <p:cNvPr id="52230" name="Text Box 16"/>
          <p:cNvSpPr txBox="1">
            <a:spLocks noChangeArrowheads="1"/>
          </p:cNvSpPr>
          <p:nvPr/>
        </p:nvSpPr>
        <p:spPr bwMode="auto">
          <a:xfrm>
            <a:off x="740354" y="3719520"/>
            <a:ext cx="7144015"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Let us focus on M1. A test that distinguishes M1 from </a:t>
            </a:r>
            <a:r>
              <a:rPr lang="en-US" dirty="0">
                <a:solidFill>
                  <a:schemeClr val="hlink"/>
                </a:solidFill>
                <a:latin typeface="Times New Roman"/>
                <a:cs typeface="Times New Roman"/>
              </a:rPr>
              <a:t>foo</a:t>
            </a:r>
            <a:r>
              <a:rPr lang="en-US" dirty="0">
                <a:latin typeface="Times New Roman"/>
                <a:cs typeface="Times New Roman"/>
              </a:rPr>
              <a:t> must satisfy the following condition:</a:t>
            </a:r>
          </a:p>
          <a:p>
            <a:pPr>
              <a:lnSpc>
                <a:spcPts val="3600"/>
              </a:lnSpc>
              <a:spcBef>
                <a:spcPts val="600"/>
              </a:spcBef>
              <a:spcAft>
                <a:spcPts val="600"/>
              </a:spcAft>
            </a:pPr>
            <a:r>
              <a:rPr lang="en-US" dirty="0">
                <a:latin typeface="Times New Roman"/>
                <a:cs typeface="Times New Roman"/>
              </a:rPr>
              <a:t>	</a:t>
            </a:r>
            <a:r>
              <a:rPr lang="en-US" dirty="0" err="1">
                <a:latin typeface="Times New Roman"/>
                <a:cs typeface="Times New Roman"/>
              </a:rPr>
              <a:t>x-y≠x+y</a:t>
            </a:r>
            <a:r>
              <a:rPr lang="en-US" dirty="0">
                <a:latin typeface="Times New Roman"/>
                <a:cs typeface="Times New Roman"/>
              </a:rPr>
              <a:t> implies y ≠0.</a:t>
            </a:r>
          </a:p>
        </p:txBody>
      </p:sp>
      <p:sp>
        <p:nvSpPr>
          <p:cNvPr id="52231" name="Text Box 17"/>
          <p:cNvSpPr txBox="1">
            <a:spLocks noChangeArrowheads="1"/>
          </p:cNvSpPr>
          <p:nvPr/>
        </p:nvSpPr>
        <p:spPr bwMode="auto">
          <a:xfrm>
            <a:off x="740354" y="5272073"/>
            <a:ext cx="7144015"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Hence we get t3: &lt;x=1, y=1&gt;</a:t>
            </a:r>
          </a:p>
        </p:txBody>
      </p:sp>
    </p:spTree>
    <p:extLst>
      <p:ext uri="{BB962C8B-B14F-4D97-AF65-F5344CB8AC3E}">
        <p14:creationId xmlns:p14="http://schemas.microsoft.com/office/powerpoint/2010/main" val="4220210000"/>
      </p:ext>
    </p:extLst>
  </p:cSld>
  <p:clrMapOvr>
    <a:masterClrMapping/>
  </p:clrMapOvr>
  <p:timing>
    <p:tnLst>
      <p:par>
        <p:cTn xmlns:p14="http://schemas.microsoft.com/office/powerpoint/2010/mai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404151" y="308425"/>
            <a:ext cx="8442457" cy="1103313"/>
          </a:xfrm>
        </p:spPr>
        <p:txBody>
          <a:bodyPr/>
          <a:lstStyle/>
          <a:p>
            <a:pPr eaLnBrk="1" hangingPunct="1"/>
            <a:r>
              <a:rPr lang="en-US" sz="3600" dirty="0">
                <a:latin typeface="Arial" charset="0"/>
              </a:rPr>
              <a:t>Error detection using mutation [7]</a:t>
            </a:r>
            <a:endParaRPr lang="en-US" sz="4800" dirty="0">
              <a:latin typeface="Arial" charset="0"/>
            </a:endParaRPr>
          </a:p>
        </p:txBody>
      </p:sp>
      <p:sp>
        <p:nvSpPr>
          <p:cNvPr id="54276" name="Rectangle 3"/>
          <p:cNvSpPr>
            <a:spLocks noChangeArrowheads="1"/>
          </p:cNvSpPr>
          <p:nvPr/>
        </p:nvSpPr>
        <p:spPr bwMode="auto">
          <a:xfrm>
            <a:off x="550688" y="1431772"/>
            <a:ext cx="832207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Executing </a:t>
            </a:r>
            <a:r>
              <a:rPr lang="en-US" sz="2000" dirty="0">
                <a:solidFill>
                  <a:schemeClr val="hlink"/>
                </a:solidFill>
                <a:latin typeface="Times New Roman"/>
                <a:cs typeface="Times New Roman"/>
              </a:rPr>
              <a:t>foo</a:t>
            </a:r>
            <a:r>
              <a:rPr lang="en-US" sz="2000" dirty="0">
                <a:latin typeface="Times New Roman"/>
                <a:cs typeface="Times New Roman"/>
              </a:rPr>
              <a:t> on t3 gives us </a:t>
            </a:r>
            <a:r>
              <a:rPr lang="en-US" sz="2000" dirty="0">
                <a:solidFill>
                  <a:schemeClr val="hlink"/>
                </a:solidFill>
                <a:latin typeface="Times New Roman"/>
                <a:cs typeface="Times New Roman"/>
              </a:rPr>
              <a:t>foo</a:t>
            </a:r>
            <a:r>
              <a:rPr lang="en-US" sz="2000" dirty="0">
                <a:latin typeface="Times New Roman"/>
                <a:cs typeface="Times New Roman"/>
              </a:rPr>
              <a:t>(t3)=0. However, according to the requirements we must get </a:t>
            </a:r>
            <a:r>
              <a:rPr lang="en-US" sz="2000" dirty="0">
                <a:solidFill>
                  <a:schemeClr val="hlink"/>
                </a:solidFill>
                <a:latin typeface="Times New Roman"/>
                <a:cs typeface="Times New Roman"/>
              </a:rPr>
              <a:t>foo</a:t>
            </a:r>
            <a:r>
              <a:rPr lang="en-US" sz="2000" dirty="0">
                <a:latin typeface="Times New Roman"/>
                <a:cs typeface="Times New Roman"/>
              </a:rPr>
              <a:t>(t3)=2. </a:t>
            </a:r>
            <a:r>
              <a:rPr lang="en-US" sz="2000" dirty="0" smtClean="0">
                <a:latin typeface="Times New Roman"/>
                <a:cs typeface="Times New Roman"/>
              </a:rPr>
              <a:t>Thus, t3  </a:t>
            </a:r>
            <a:r>
              <a:rPr lang="en-US" sz="2000" dirty="0">
                <a:latin typeface="Times New Roman"/>
                <a:cs typeface="Times New Roman"/>
              </a:rPr>
              <a:t>distinguishes M1 from </a:t>
            </a:r>
            <a:r>
              <a:rPr lang="en-US" sz="2000" dirty="0">
                <a:solidFill>
                  <a:schemeClr val="hlink"/>
                </a:solidFill>
                <a:latin typeface="Times New Roman"/>
                <a:cs typeface="Times New Roman"/>
              </a:rPr>
              <a:t>foo</a:t>
            </a:r>
            <a:r>
              <a:rPr lang="en-US" sz="2000" dirty="0">
                <a:latin typeface="Times New Roman"/>
                <a:cs typeface="Times New Roman"/>
              </a:rPr>
              <a:t> and  also reveals the error.</a:t>
            </a:r>
          </a:p>
        </p:txBody>
      </p:sp>
      <p:grpSp>
        <p:nvGrpSpPr>
          <p:cNvPr id="54277" name="Group 4"/>
          <p:cNvGrpSpPr>
            <a:grpSpLocks/>
          </p:cNvGrpSpPr>
          <p:nvPr/>
        </p:nvGrpSpPr>
        <p:grpSpPr bwMode="auto">
          <a:xfrm>
            <a:off x="1390806" y="3347166"/>
            <a:ext cx="5565245" cy="1444625"/>
            <a:chOff x="167" y="2332"/>
            <a:chExt cx="3236" cy="910"/>
          </a:xfrm>
        </p:grpSpPr>
        <p:grpSp>
          <p:nvGrpSpPr>
            <p:cNvPr id="54279" name="Group 5"/>
            <p:cNvGrpSpPr>
              <a:grpSpLocks/>
            </p:cNvGrpSpPr>
            <p:nvPr/>
          </p:nvGrpSpPr>
          <p:grpSpPr bwMode="auto">
            <a:xfrm>
              <a:off x="167" y="2332"/>
              <a:ext cx="1463" cy="910"/>
              <a:chOff x="167" y="1965"/>
              <a:chExt cx="1463" cy="910"/>
            </a:xfrm>
          </p:grpSpPr>
          <p:sp>
            <p:nvSpPr>
              <p:cNvPr id="54283" name="Text Box 6"/>
              <p:cNvSpPr txBox="1">
                <a:spLocks noChangeArrowheads="1"/>
              </p:cNvSpPr>
              <p:nvPr/>
            </p:nvSpPr>
            <p:spPr bwMode="auto">
              <a:xfrm>
                <a:off x="540" y="2041"/>
                <a:ext cx="109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foo(</a:t>
                </a:r>
                <a:r>
                  <a:rPr lang="en-US" dirty="0" err="1">
                    <a:latin typeface="Times New Roman"/>
                    <a:cs typeface="Times New Roman"/>
                  </a:rPr>
                  <a:t>int</a:t>
                </a:r>
                <a:r>
                  <a:rPr lang="en-US" dirty="0">
                    <a:latin typeface="Times New Roman"/>
                    <a:cs typeface="Times New Roman"/>
                  </a:rPr>
                  <a:t> x, y){</a:t>
                </a:r>
              </a:p>
              <a:p>
                <a:r>
                  <a:rPr lang="en-US" dirty="0">
                    <a:latin typeface="Times New Roman"/>
                    <a:cs typeface="Times New Roman"/>
                  </a:rPr>
                  <a:t>return (</a:t>
                </a:r>
                <a:r>
                  <a:rPr lang="en-US" dirty="0" err="1">
                    <a:latin typeface="Times New Roman"/>
                    <a:cs typeface="Times New Roman"/>
                  </a:rPr>
                  <a:t>x</a:t>
                </a:r>
                <a:r>
                  <a:rPr lang="en-US" dirty="0" err="1">
                    <a:solidFill>
                      <a:schemeClr val="hlink"/>
                    </a:solidFill>
                    <a:latin typeface="Times New Roman"/>
                    <a:cs typeface="Times New Roman"/>
                  </a:rPr>
                  <a:t>+</a:t>
                </a:r>
                <a:r>
                  <a:rPr lang="en-US" dirty="0" err="1">
                    <a:latin typeface="Times New Roman"/>
                    <a:cs typeface="Times New Roman"/>
                  </a:rPr>
                  <a:t>y</a:t>
                </a:r>
                <a:r>
                  <a:rPr lang="en-US" dirty="0">
                    <a:latin typeface="Times New Roman"/>
                    <a:cs typeface="Times New Roman"/>
                  </a:rPr>
                  <a:t>);</a:t>
                </a:r>
              </a:p>
              <a:p>
                <a:r>
                  <a:rPr lang="en-US" dirty="0">
                    <a:latin typeface="Times New Roman"/>
                    <a:cs typeface="Times New Roman"/>
                  </a:rPr>
                  <a:t>}</a:t>
                </a:r>
              </a:p>
            </p:txBody>
          </p:sp>
          <p:sp>
            <p:nvSpPr>
              <p:cNvPr id="54284" name="Text Box 7"/>
              <p:cNvSpPr txBox="1">
                <a:spLocks noChangeArrowheads="1"/>
              </p:cNvSpPr>
              <p:nvPr/>
            </p:nvSpPr>
            <p:spPr bwMode="auto">
              <a:xfrm>
                <a:off x="167" y="1965"/>
                <a:ext cx="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M1:</a:t>
                </a:r>
              </a:p>
            </p:txBody>
          </p:sp>
        </p:grpSp>
        <p:grpSp>
          <p:nvGrpSpPr>
            <p:cNvPr id="54280" name="Group 8"/>
            <p:cNvGrpSpPr>
              <a:grpSpLocks/>
            </p:cNvGrpSpPr>
            <p:nvPr/>
          </p:nvGrpSpPr>
          <p:grpSpPr bwMode="auto">
            <a:xfrm>
              <a:off x="1940" y="2332"/>
              <a:ext cx="1463" cy="910"/>
              <a:chOff x="167" y="1965"/>
              <a:chExt cx="1463" cy="910"/>
            </a:xfrm>
          </p:grpSpPr>
          <p:sp>
            <p:nvSpPr>
              <p:cNvPr id="54281" name="Text Box 9"/>
              <p:cNvSpPr txBox="1">
                <a:spLocks noChangeArrowheads="1"/>
              </p:cNvSpPr>
              <p:nvPr/>
            </p:nvSpPr>
            <p:spPr bwMode="auto">
              <a:xfrm>
                <a:off x="540" y="2041"/>
                <a:ext cx="109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int foo(int x, y){</a:t>
                </a:r>
              </a:p>
              <a:p>
                <a:r>
                  <a:rPr lang="en-US">
                    <a:latin typeface="Times New Roman"/>
                    <a:cs typeface="Times New Roman"/>
                  </a:rPr>
                  <a:t>return (x-</a:t>
                </a:r>
                <a:r>
                  <a:rPr lang="en-US">
                    <a:solidFill>
                      <a:schemeClr val="hlink"/>
                    </a:solidFill>
                    <a:latin typeface="Times New Roman"/>
                    <a:cs typeface="Times New Roman"/>
                  </a:rPr>
                  <a:t>0</a:t>
                </a:r>
                <a:r>
                  <a:rPr lang="en-US">
                    <a:latin typeface="Times New Roman"/>
                    <a:cs typeface="Times New Roman"/>
                  </a:rPr>
                  <a:t>);</a:t>
                </a:r>
              </a:p>
              <a:p>
                <a:r>
                  <a:rPr lang="en-US">
                    <a:latin typeface="Times New Roman"/>
                    <a:cs typeface="Times New Roman"/>
                  </a:rPr>
                  <a:t>}</a:t>
                </a:r>
              </a:p>
            </p:txBody>
          </p:sp>
          <p:sp>
            <p:nvSpPr>
              <p:cNvPr id="54282" name="Text Box 10"/>
              <p:cNvSpPr txBox="1">
                <a:spLocks noChangeArrowheads="1"/>
              </p:cNvSpPr>
              <p:nvPr/>
            </p:nvSpPr>
            <p:spPr bwMode="auto">
              <a:xfrm>
                <a:off x="167" y="1965"/>
                <a:ext cx="3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M2:</a:t>
                </a:r>
              </a:p>
            </p:txBody>
          </p:sp>
        </p:grpSp>
      </p:grpSp>
      <p:sp>
        <p:nvSpPr>
          <p:cNvPr id="54278" name="Text Box 13"/>
          <p:cNvSpPr txBox="1">
            <a:spLocks noChangeArrowheads="1"/>
          </p:cNvSpPr>
          <p:nvPr/>
        </p:nvSpPr>
        <p:spPr bwMode="auto">
          <a:xfrm>
            <a:off x="576839" y="4899088"/>
            <a:ext cx="85404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i="1" dirty="0">
                <a:solidFill>
                  <a:schemeClr val="hlink"/>
                </a:solidFill>
                <a:latin typeface="Times New Roman"/>
                <a:cs typeface="Times New Roman"/>
              </a:rPr>
              <a:t>In class exercise: (a) Will any test that distinguishes also reveal the error? (b) Will any test that distinguishes M2 reveal the error?</a:t>
            </a:r>
            <a:endParaRPr lang="en-US" dirty="0">
              <a:latin typeface="Times New Roman"/>
              <a:cs typeface="Times New Roman"/>
            </a:endParaRPr>
          </a:p>
        </p:txBody>
      </p:sp>
    </p:spTree>
    <p:extLst>
      <p:ext uri="{BB962C8B-B14F-4D97-AF65-F5344CB8AC3E}">
        <p14:creationId xmlns:p14="http://schemas.microsoft.com/office/powerpoint/2010/main" val="4047478173"/>
      </p:ext>
    </p:extLst>
  </p:cSld>
  <p:clrMapOvr>
    <a:masterClrMapping/>
  </p:clrMapOvr>
  <p:timing>
    <p:tnLst>
      <p:par>
        <p:cTn xmlns:p14="http://schemas.microsoft.com/office/powerpoint/2010/mai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93092" y="279319"/>
            <a:ext cx="8442457" cy="1103313"/>
          </a:xfrm>
        </p:spPr>
        <p:txBody>
          <a:bodyPr/>
          <a:lstStyle/>
          <a:p>
            <a:pPr eaLnBrk="1" hangingPunct="1"/>
            <a:r>
              <a:rPr lang="en-US" sz="3600" dirty="0">
                <a:latin typeface="Arial" charset="0"/>
              </a:rPr>
              <a:t>Guaranteed error detection</a:t>
            </a:r>
            <a:endParaRPr lang="en-US" sz="4800" dirty="0">
              <a:latin typeface="Arial" charset="0"/>
            </a:endParaRPr>
          </a:p>
        </p:txBody>
      </p:sp>
      <p:sp>
        <p:nvSpPr>
          <p:cNvPr id="56324" name="Rectangle 3"/>
          <p:cNvSpPr>
            <a:spLocks noChangeArrowheads="1"/>
          </p:cNvSpPr>
          <p:nvPr/>
        </p:nvSpPr>
        <p:spPr bwMode="auto">
          <a:xfrm>
            <a:off x="393092" y="1510183"/>
            <a:ext cx="83220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Sometimes there exists a mutant P</a:t>
            </a:r>
            <a:r>
              <a:rPr lang="ja-JP" altLang="en-US" sz="2000" dirty="0">
                <a:latin typeface="Times New Roman"/>
                <a:cs typeface="Times New Roman"/>
              </a:rPr>
              <a:t>’</a:t>
            </a:r>
            <a:r>
              <a:rPr lang="en-US" sz="2000" dirty="0">
                <a:latin typeface="Times New Roman"/>
                <a:cs typeface="Times New Roman"/>
              </a:rPr>
              <a:t> of program P such that any test </a:t>
            </a:r>
            <a:r>
              <a:rPr lang="en-US" sz="2000" dirty="0">
                <a:solidFill>
                  <a:srgbClr val="FF0000"/>
                </a:solidFill>
                <a:latin typeface="Times New Roman"/>
                <a:cs typeface="Times New Roman"/>
              </a:rPr>
              <a:t>t</a:t>
            </a:r>
            <a:r>
              <a:rPr lang="en-US" sz="2000" dirty="0">
                <a:latin typeface="Times New Roman"/>
                <a:cs typeface="Times New Roman"/>
              </a:rPr>
              <a:t> that distinguishes P</a:t>
            </a:r>
            <a:r>
              <a:rPr lang="ja-JP" altLang="en-US" sz="2000" dirty="0">
                <a:latin typeface="Times New Roman"/>
                <a:cs typeface="Times New Roman"/>
              </a:rPr>
              <a:t>’</a:t>
            </a:r>
            <a:r>
              <a:rPr lang="en-US" sz="2000" dirty="0">
                <a:latin typeface="Times New Roman"/>
                <a:cs typeface="Times New Roman"/>
              </a:rPr>
              <a:t> from P also causes P to fail. More formally:</a:t>
            </a:r>
          </a:p>
        </p:txBody>
      </p:sp>
      <p:sp>
        <p:nvSpPr>
          <p:cNvPr id="56325" name="Text Box 12"/>
          <p:cNvSpPr txBox="1">
            <a:spLocks noChangeArrowheads="1"/>
          </p:cNvSpPr>
          <p:nvPr/>
        </p:nvSpPr>
        <p:spPr bwMode="auto">
          <a:xfrm>
            <a:off x="1401822" y="2734319"/>
            <a:ext cx="729707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Let P</a:t>
            </a:r>
            <a:r>
              <a:rPr lang="ja-JP" altLang="en-US" dirty="0">
                <a:latin typeface="Times New Roman"/>
                <a:cs typeface="Times New Roman"/>
              </a:rPr>
              <a:t>’</a:t>
            </a:r>
            <a:r>
              <a:rPr lang="en-US" dirty="0">
                <a:latin typeface="Times New Roman"/>
                <a:cs typeface="Times New Roman"/>
              </a:rPr>
              <a:t> be a mutant of P and </a:t>
            </a:r>
            <a:r>
              <a:rPr lang="en-US" dirty="0">
                <a:solidFill>
                  <a:srgbClr val="FF0000"/>
                </a:solidFill>
                <a:latin typeface="Times New Roman"/>
                <a:cs typeface="Times New Roman"/>
              </a:rPr>
              <a:t>t</a:t>
            </a:r>
            <a:r>
              <a:rPr lang="en-US" dirty="0">
                <a:latin typeface="Times New Roman"/>
                <a:cs typeface="Times New Roman"/>
              </a:rPr>
              <a:t> a test in the input domain of P. We say that P</a:t>
            </a:r>
            <a:r>
              <a:rPr lang="ja-JP" altLang="en-US" dirty="0">
                <a:latin typeface="Times New Roman"/>
                <a:cs typeface="Times New Roman"/>
              </a:rPr>
              <a:t>’</a:t>
            </a:r>
            <a:r>
              <a:rPr lang="en-US" dirty="0">
                <a:latin typeface="Times New Roman"/>
                <a:cs typeface="Times New Roman"/>
              </a:rPr>
              <a:t> is an </a:t>
            </a:r>
            <a:r>
              <a:rPr lang="en-US" dirty="0">
                <a:solidFill>
                  <a:schemeClr val="hlink"/>
                </a:solidFill>
                <a:latin typeface="Times New Roman"/>
                <a:cs typeface="Times New Roman"/>
              </a:rPr>
              <a:t>error revealing</a:t>
            </a:r>
            <a:r>
              <a:rPr lang="en-US" dirty="0">
                <a:latin typeface="Times New Roman"/>
                <a:cs typeface="Times New Roman"/>
              </a:rPr>
              <a:t> mutant if the following condition holds for any </a:t>
            </a:r>
            <a:r>
              <a:rPr lang="en-US" dirty="0">
                <a:solidFill>
                  <a:srgbClr val="FF0000"/>
                </a:solidFill>
                <a:latin typeface="Times New Roman"/>
                <a:cs typeface="Times New Roman"/>
              </a:rPr>
              <a:t>t</a:t>
            </a:r>
            <a:r>
              <a:rPr lang="en-US" dirty="0">
                <a:latin typeface="Times New Roman"/>
                <a:cs typeface="Times New Roman"/>
              </a:rPr>
              <a:t>.</a:t>
            </a:r>
          </a:p>
        </p:txBody>
      </p:sp>
      <p:sp>
        <p:nvSpPr>
          <p:cNvPr id="56326" name="Text Box 13"/>
          <p:cNvSpPr txBox="1">
            <a:spLocks noChangeArrowheads="1"/>
          </p:cNvSpPr>
          <p:nvPr/>
        </p:nvSpPr>
        <p:spPr bwMode="auto">
          <a:xfrm>
            <a:off x="1483438" y="4174968"/>
            <a:ext cx="723172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latin typeface="Times New Roman"/>
                <a:cs typeface="Times New Roman"/>
              </a:rPr>
              <a:t>P</a:t>
            </a:r>
            <a:r>
              <a:rPr lang="ja-JP" altLang="en-US" dirty="0">
                <a:latin typeface="Times New Roman"/>
                <a:cs typeface="Times New Roman"/>
              </a:rPr>
              <a:t>’</a:t>
            </a:r>
            <a:r>
              <a:rPr lang="en-US" dirty="0">
                <a:latin typeface="Times New Roman"/>
                <a:cs typeface="Times New Roman"/>
              </a:rPr>
              <a:t>(</a:t>
            </a:r>
            <a:r>
              <a:rPr lang="en-US" dirty="0">
                <a:solidFill>
                  <a:srgbClr val="FF0000"/>
                </a:solidFill>
                <a:latin typeface="Times New Roman"/>
                <a:cs typeface="Times New Roman"/>
              </a:rPr>
              <a:t>t</a:t>
            </a:r>
            <a:r>
              <a:rPr lang="en-US" dirty="0">
                <a:latin typeface="Times New Roman"/>
                <a:cs typeface="Times New Roman"/>
              </a:rPr>
              <a:t>) ≠P(</a:t>
            </a:r>
            <a:r>
              <a:rPr lang="en-US" dirty="0">
                <a:solidFill>
                  <a:srgbClr val="FF0000"/>
                </a:solidFill>
                <a:latin typeface="Times New Roman"/>
                <a:cs typeface="Times New Roman"/>
              </a:rPr>
              <a:t>t</a:t>
            </a:r>
            <a:r>
              <a:rPr lang="en-US" dirty="0">
                <a:latin typeface="Times New Roman"/>
                <a:cs typeface="Times New Roman"/>
              </a:rPr>
              <a:t>) and P(</a:t>
            </a:r>
            <a:r>
              <a:rPr lang="en-US" dirty="0">
                <a:solidFill>
                  <a:srgbClr val="FF0000"/>
                </a:solidFill>
                <a:latin typeface="Times New Roman"/>
                <a:cs typeface="Times New Roman"/>
              </a:rPr>
              <a:t>t</a:t>
            </a:r>
            <a:r>
              <a:rPr lang="en-US" dirty="0">
                <a:latin typeface="Times New Roman"/>
                <a:cs typeface="Times New Roman"/>
              </a:rPr>
              <a:t>) ≠R(</a:t>
            </a:r>
            <a:r>
              <a:rPr lang="en-US" dirty="0">
                <a:solidFill>
                  <a:srgbClr val="FF0000"/>
                </a:solidFill>
                <a:latin typeface="Times New Roman"/>
                <a:cs typeface="Times New Roman"/>
              </a:rPr>
              <a:t>t</a:t>
            </a:r>
            <a:r>
              <a:rPr lang="en-US" dirty="0">
                <a:latin typeface="Times New Roman"/>
                <a:cs typeface="Times New Roman"/>
              </a:rPr>
              <a:t>), where R(</a:t>
            </a:r>
            <a:r>
              <a:rPr lang="en-US" dirty="0">
                <a:solidFill>
                  <a:srgbClr val="FF0000"/>
                </a:solidFill>
                <a:latin typeface="Times New Roman"/>
                <a:cs typeface="Times New Roman"/>
              </a:rPr>
              <a:t>t</a:t>
            </a:r>
            <a:r>
              <a:rPr lang="en-US" dirty="0">
                <a:latin typeface="Times New Roman"/>
                <a:cs typeface="Times New Roman"/>
              </a:rPr>
              <a:t>) is the expected response of P based on its requirements.</a:t>
            </a:r>
          </a:p>
        </p:txBody>
      </p:sp>
      <p:sp>
        <p:nvSpPr>
          <p:cNvPr id="56327" name="Text Box 14"/>
          <p:cNvSpPr txBox="1">
            <a:spLocks noChangeArrowheads="1"/>
          </p:cNvSpPr>
          <p:nvPr/>
        </p:nvSpPr>
        <p:spPr bwMode="auto">
          <a:xfrm>
            <a:off x="1084583" y="5147350"/>
            <a:ext cx="76328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i="1" dirty="0">
                <a:solidFill>
                  <a:schemeClr val="hlink"/>
                </a:solidFill>
                <a:latin typeface="Times New Roman"/>
                <a:cs typeface="Times New Roman"/>
              </a:rPr>
              <a:t>Is M1 in the previous example an error revealing mutant? What about M2?</a:t>
            </a:r>
            <a:endParaRPr lang="en-US" dirty="0">
              <a:latin typeface="Times New Roman"/>
              <a:cs typeface="Times New Roman"/>
            </a:endParaRPr>
          </a:p>
        </p:txBody>
      </p:sp>
    </p:spTree>
    <p:extLst>
      <p:ext uri="{BB962C8B-B14F-4D97-AF65-F5344CB8AC3E}">
        <p14:creationId xmlns:p14="http://schemas.microsoft.com/office/powerpoint/2010/main" val="2739079895"/>
      </p:ext>
    </p:extLst>
  </p:cSld>
  <p:clrMapOvr>
    <a:masterClrMapping/>
  </p:clrMapOvr>
  <p:timing>
    <p:tnLst>
      <p:par>
        <p:cTn xmlns:p14="http://schemas.microsoft.com/office/powerpoint/2010/mai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84983" y="363272"/>
            <a:ext cx="8442457" cy="1103313"/>
          </a:xfrm>
        </p:spPr>
        <p:txBody>
          <a:bodyPr/>
          <a:lstStyle/>
          <a:p>
            <a:pPr eaLnBrk="1" hangingPunct="1"/>
            <a:r>
              <a:rPr lang="en-US" sz="3600" dirty="0">
                <a:latin typeface="Arial" charset="0"/>
              </a:rPr>
              <a:t>Distinguishing a mutant</a:t>
            </a:r>
            <a:endParaRPr lang="en-US" sz="4800" dirty="0">
              <a:latin typeface="Arial" charset="0"/>
            </a:endParaRPr>
          </a:p>
        </p:txBody>
      </p:sp>
      <p:sp>
        <p:nvSpPr>
          <p:cNvPr id="58372" name="Rectangle 3"/>
          <p:cNvSpPr>
            <a:spLocks noChangeArrowheads="1"/>
          </p:cNvSpPr>
          <p:nvPr/>
        </p:nvSpPr>
        <p:spPr bwMode="auto">
          <a:xfrm>
            <a:off x="730913" y="1616014"/>
            <a:ext cx="83220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A test case </a:t>
            </a:r>
            <a:r>
              <a:rPr lang="en-US" sz="2000" dirty="0">
                <a:solidFill>
                  <a:srgbClr val="FF0000"/>
                </a:solidFill>
                <a:latin typeface="Times New Roman"/>
                <a:cs typeface="Times New Roman"/>
              </a:rPr>
              <a:t>t</a:t>
            </a:r>
            <a:r>
              <a:rPr lang="en-US" sz="2000" dirty="0">
                <a:latin typeface="Times New Roman"/>
                <a:cs typeface="Times New Roman"/>
              </a:rPr>
              <a:t> that distinguishes a mutant m from its parent  program P program must satisfy the following three conditions:</a:t>
            </a:r>
          </a:p>
        </p:txBody>
      </p:sp>
      <p:sp>
        <p:nvSpPr>
          <p:cNvPr id="58373" name="Text Box 4"/>
          <p:cNvSpPr txBox="1">
            <a:spLocks noChangeArrowheads="1"/>
          </p:cNvSpPr>
          <p:nvPr/>
        </p:nvSpPr>
        <p:spPr bwMode="auto">
          <a:xfrm>
            <a:off x="695937" y="2854265"/>
            <a:ext cx="81965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solidFill>
                  <a:schemeClr val="hlink"/>
                </a:solidFill>
                <a:latin typeface="Times New Roman"/>
                <a:cs typeface="Times New Roman"/>
              </a:rPr>
              <a:t>Condition 1</a:t>
            </a:r>
            <a:r>
              <a:rPr lang="en-US" dirty="0">
                <a:latin typeface="Times New Roman"/>
                <a:cs typeface="Times New Roman"/>
              </a:rPr>
              <a:t>: Reachability:</a:t>
            </a:r>
            <a:r>
              <a:rPr lang="en-US" dirty="0">
                <a:solidFill>
                  <a:srgbClr val="FF0000"/>
                </a:solidFill>
                <a:latin typeface="Times New Roman"/>
                <a:cs typeface="Times New Roman"/>
              </a:rPr>
              <a:t> t </a:t>
            </a:r>
            <a:r>
              <a:rPr lang="en-US" dirty="0">
                <a:latin typeface="Times New Roman"/>
                <a:cs typeface="Times New Roman"/>
              </a:rPr>
              <a:t>must cause </a:t>
            </a:r>
            <a:r>
              <a:rPr lang="en-US" dirty="0">
                <a:solidFill>
                  <a:srgbClr val="FF0000"/>
                </a:solidFill>
                <a:latin typeface="Times New Roman"/>
                <a:cs typeface="Times New Roman"/>
              </a:rPr>
              <a:t>m</a:t>
            </a:r>
            <a:r>
              <a:rPr lang="en-US" dirty="0">
                <a:latin typeface="Times New Roman"/>
                <a:cs typeface="Times New Roman"/>
              </a:rPr>
              <a:t> to follow a path that arrives at the mutated statement in </a:t>
            </a:r>
            <a:r>
              <a:rPr lang="en-US" dirty="0">
                <a:solidFill>
                  <a:srgbClr val="FF0000"/>
                </a:solidFill>
                <a:latin typeface="Times New Roman"/>
                <a:cs typeface="Times New Roman"/>
              </a:rPr>
              <a:t>m</a:t>
            </a:r>
            <a:r>
              <a:rPr lang="en-US" dirty="0">
                <a:latin typeface="Times New Roman"/>
                <a:cs typeface="Times New Roman"/>
              </a:rPr>
              <a:t>.   </a:t>
            </a:r>
          </a:p>
        </p:txBody>
      </p:sp>
      <p:sp>
        <p:nvSpPr>
          <p:cNvPr id="58374" name="Text Box 7"/>
          <p:cNvSpPr txBox="1">
            <a:spLocks noChangeArrowheads="1"/>
          </p:cNvSpPr>
          <p:nvPr/>
        </p:nvSpPr>
        <p:spPr bwMode="auto">
          <a:xfrm>
            <a:off x="695937" y="3973863"/>
            <a:ext cx="81965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solidFill>
                  <a:schemeClr val="hlink"/>
                </a:solidFill>
                <a:latin typeface="Times New Roman"/>
                <a:cs typeface="Times New Roman"/>
              </a:rPr>
              <a:t>Condition 2</a:t>
            </a:r>
            <a:r>
              <a:rPr lang="en-US" dirty="0">
                <a:latin typeface="Times New Roman"/>
                <a:cs typeface="Times New Roman"/>
              </a:rPr>
              <a:t>: Infection: If S</a:t>
            </a:r>
            <a:r>
              <a:rPr lang="en-US" baseline="-25000" dirty="0">
                <a:latin typeface="Times New Roman"/>
                <a:cs typeface="Times New Roman"/>
              </a:rPr>
              <a:t>in</a:t>
            </a:r>
            <a:r>
              <a:rPr lang="en-US" dirty="0">
                <a:latin typeface="Times New Roman"/>
                <a:cs typeface="Times New Roman"/>
              </a:rPr>
              <a:t> is the state of the mutant upon arrival at the mutant statement and </a:t>
            </a:r>
            <a:r>
              <a:rPr lang="en-US" dirty="0" err="1">
                <a:latin typeface="Times New Roman"/>
                <a:cs typeface="Times New Roman"/>
              </a:rPr>
              <a:t>S</a:t>
            </a:r>
            <a:r>
              <a:rPr lang="en-US" baseline="-25000" dirty="0" err="1">
                <a:latin typeface="Times New Roman"/>
                <a:cs typeface="Times New Roman"/>
              </a:rPr>
              <a:t>out</a:t>
            </a:r>
            <a:r>
              <a:rPr lang="en-US" dirty="0">
                <a:latin typeface="Times New Roman"/>
                <a:cs typeface="Times New Roman"/>
              </a:rPr>
              <a:t> the state soon  after the execution of the mutated statement, then S</a:t>
            </a:r>
            <a:r>
              <a:rPr lang="en-US" baseline="-25000" dirty="0">
                <a:latin typeface="Times New Roman"/>
                <a:cs typeface="Times New Roman"/>
              </a:rPr>
              <a:t>in</a:t>
            </a:r>
            <a:r>
              <a:rPr lang="en-US" dirty="0">
                <a:latin typeface="Times New Roman"/>
                <a:cs typeface="Times New Roman"/>
              </a:rPr>
              <a:t>≠ </a:t>
            </a:r>
            <a:r>
              <a:rPr lang="en-US" dirty="0" err="1">
                <a:latin typeface="Times New Roman"/>
                <a:cs typeface="Times New Roman"/>
              </a:rPr>
              <a:t>S</a:t>
            </a:r>
            <a:r>
              <a:rPr lang="en-US" baseline="-25000" dirty="0" err="1">
                <a:latin typeface="Times New Roman"/>
                <a:cs typeface="Times New Roman"/>
              </a:rPr>
              <a:t>out</a:t>
            </a:r>
            <a:r>
              <a:rPr lang="en-US" dirty="0">
                <a:latin typeface="Times New Roman"/>
                <a:cs typeface="Times New Roman"/>
              </a:rPr>
              <a:t>.</a:t>
            </a:r>
          </a:p>
        </p:txBody>
      </p:sp>
    </p:spTree>
    <p:extLst>
      <p:ext uri="{BB962C8B-B14F-4D97-AF65-F5344CB8AC3E}">
        <p14:creationId xmlns:p14="http://schemas.microsoft.com/office/powerpoint/2010/main" val="832889982"/>
      </p:ext>
    </p:extLst>
  </p:cSld>
  <p:clrMapOvr>
    <a:masterClrMapping/>
  </p:clrMapOvr>
  <p:timing>
    <p:tnLst>
      <p:par>
        <p:cTn xmlns:p14="http://schemas.microsoft.com/office/powerpoint/2010/mai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26"/>
          <p:cNvSpPr>
            <a:spLocks noGrp="1" noChangeArrowheads="1"/>
          </p:cNvSpPr>
          <p:nvPr>
            <p:ph type="title"/>
          </p:nvPr>
        </p:nvSpPr>
        <p:spPr>
          <a:xfrm>
            <a:off x="447619" y="354691"/>
            <a:ext cx="8442457" cy="1103313"/>
          </a:xfrm>
        </p:spPr>
        <p:txBody>
          <a:bodyPr/>
          <a:lstStyle/>
          <a:p>
            <a:pPr eaLnBrk="1" hangingPunct="1"/>
            <a:r>
              <a:rPr lang="en-US" sz="3600" dirty="0">
                <a:latin typeface="Arial" charset="0"/>
              </a:rPr>
              <a:t>Distinguishing a mutant [2]</a:t>
            </a:r>
            <a:endParaRPr lang="en-US" sz="4800" dirty="0">
              <a:latin typeface="Arial" charset="0"/>
            </a:endParaRPr>
          </a:p>
        </p:txBody>
      </p:sp>
      <p:sp>
        <p:nvSpPr>
          <p:cNvPr id="60420" name="Text Box 1030"/>
          <p:cNvSpPr txBox="1">
            <a:spLocks noChangeArrowheads="1"/>
          </p:cNvSpPr>
          <p:nvPr/>
        </p:nvSpPr>
        <p:spPr bwMode="auto">
          <a:xfrm>
            <a:off x="776536" y="2118528"/>
            <a:ext cx="819652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dirty="0">
                <a:solidFill>
                  <a:schemeClr val="hlink"/>
                </a:solidFill>
                <a:latin typeface="Times New Roman"/>
                <a:cs typeface="Times New Roman"/>
              </a:rPr>
              <a:t>Condition 3</a:t>
            </a:r>
            <a:r>
              <a:rPr lang="en-US" dirty="0">
                <a:latin typeface="Times New Roman"/>
                <a:cs typeface="Times New Roman"/>
              </a:rPr>
              <a:t>: Propagation: If difference between S</a:t>
            </a:r>
            <a:r>
              <a:rPr lang="en-US" baseline="-25000" dirty="0">
                <a:latin typeface="Times New Roman"/>
                <a:cs typeface="Times New Roman"/>
              </a:rPr>
              <a:t>in</a:t>
            </a:r>
            <a:r>
              <a:rPr lang="en-US" dirty="0">
                <a:latin typeface="Times New Roman"/>
                <a:cs typeface="Times New Roman"/>
              </a:rPr>
              <a:t> and </a:t>
            </a:r>
            <a:r>
              <a:rPr lang="en-US" dirty="0" err="1">
                <a:latin typeface="Times New Roman"/>
                <a:cs typeface="Times New Roman"/>
              </a:rPr>
              <a:t>S</a:t>
            </a:r>
            <a:r>
              <a:rPr lang="en-US" baseline="-25000" dirty="0" err="1">
                <a:latin typeface="Times New Roman"/>
                <a:cs typeface="Times New Roman"/>
              </a:rPr>
              <a:t>out</a:t>
            </a:r>
            <a:r>
              <a:rPr lang="en-US" dirty="0">
                <a:latin typeface="Times New Roman"/>
                <a:cs typeface="Times New Roman"/>
              </a:rPr>
              <a:t> must propagate to the output of m such that the output of m is different from that of P.</a:t>
            </a:r>
          </a:p>
        </p:txBody>
      </p:sp>
      <p:sp>
        <p:nvSpPr>
          <p:cNvPr id="60421" name="Text Box 1031"/>
          <p:cNvSpPr txBox="1">
            <a:spLocks noChangeArrowheads="1"/>
          </p:cNvSpPr>
          <p:nvPr/>
        </p:nvSpPr>
        <p:spPr bwMode="auto">
          <a:xfrm>
            <a:off x="1131778" y="3800642"/>
            <a:ext cx="72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pPr>
            <a:r>
              <a:rPr lang="en-US" i="1" dirty="0">
                <a:solidFill>
                  <a:schemeClr val="hlink"/>
                </a:solidFill>
                <a:latin typeface="Times New Roman"/>
                <a:cs typeface="Times New Roman"/>
              </a:rPr>
              <a:t>Exercise: Show that in the previous example both t1 and t2 satisfy the above three conditions for M3.</a:t>
            </a:r>
            <a:endParaRPr lang="en-US" dirty="0">
              <a:latin typeface="Times New Roman"/>
              <a:cs typeface="Times New Roman"/>
            </a:endParaRPr>
          </a:p>
        </p:txBody>
      </p:sp>
    </p:spTree>
    <p:extLst>
      <p:ext uri="{BB962C8B-B14F-4D97-AF65-F5344CB8AC3E}">
        <p14:creationId xmlns:p14="http://schemas.microsoft.com/office/powerpoint/2010/main" val="1776780956"/>
      </p:ext>
    </p:extLst>
  </p:cSld>
  <p:clrMapOvr>
    <a:masterClrMapping/>
  </p:clrMapOvr>
  <p:timing>
    <p:tnLst>
      <p:par>
        <p:cTn xmlns:p14="http://schemas.microsoft.com/office/powerpoint/2010/mai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26"/>
          <p:cNvSpPr>
            <a:spLocks noGrp="1" noChangeArrowheads="1"/>
          </p:cNvSpPr>
          <p:nvPr>
            <p:ph type="title"/>
          </p:nvPr>
        </p:nvSpPr>
        <p:spPr>
          <a:xfrm>
            <a:off x="457536" y="377069"/>
            <a:ext cx="8442457" cy="1103313"/>
          </a:xfrm>
        </p:spPr>
        <p:txBody>
          <a:bodyPr/>
          <a:lstStyle/>
          <a:p>
            <a:pPr eaLnBrk="1" hangingPunct="1"/>
            <a:r>
              <a:rPr lang="en-US" sz="3600" dirty="0">
                <a:latin typeface="Arial" charset="0"/>
              </a:rPr>
              <a:t>Equivalent mutants</a:t>
            </a:r>
            <a:endParaRPr lang="en-US" sz="4800" dirty="0">
              <a:latin typeface="Arial" charset="0"/>
            </a:endParaRPr>
          </a:p>
        </p:txBody>
      </p:sp>
      <p:sp>
        <p:nvSpPr>
          <p:cNvPr id="62468" name="Text Box 1027"/>
          <p:cNvSpPr txBox="1">
            <a:spLocks noChangeArrowheads="1"/>
          </p:cNvSpPr>
          <p:nvPr/>
        </p:nvSpPr>
        <p:spPr bwMode="auto">
          <a:xfrm>
            <a:off x="589654" y="1541141"/>
            <a:ext cx="81965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The problem of deciding whether or not a mutant is equivalent to its parent program is </a:t>
            </a:r>
            <a:r>
              <a:rPr lang="en-US" dirty="0" err="1">
                <a:latin typeface="Times New Roman"/>
                <a:cs typeface="Times New Roman"/>
              </a:rPr>
              <a:t>undecidable</a:t>
            </a:r>
            <a:r>
              <a:rPr lang="en-US" dirty="0">
                <a:latin typeface="Times New Roman"/>
                <a:cs typeface="Times New Roman"/>
              </a:rPr>
              <a:t>. Hence there is no way to fully automate the detection of equivalent mutants.</a:t>
            </a:r>
          </a:p>
        </p:txBody>
      </p:sp>
      <p:sp>
        <p:nvSpPr>
          <p:cNvPr id="62469" name="Text Box 1029"/>
          <p:cNvSpPr txBox="1">
            <a:spLocks noChangeArrowheads="1"/>
          </p:cNvSpPr>
          <p:nvPr/>
        </p:nvSpPr>
        <p:spPr bwMode="auto">
          <a:xfrm>
            <a:off x="589654" y="3343347"/>
            <a:ext cx="81965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The number of equivalent mutants can vary from one program to another. However, empirical studies have shown that one can expect about 5% of the generated mutants to the equivalent to the parent program.</a:t>
            </a:r>
          </a:p>
        </p:txBody>
      </p:sp>
      <p:sp>
        <p:nvSpPr>
          <p:cNvPr id="62470" name="Text Box 1030"/>
          <p:cNvSpPr txBox="1">
            <a:spLocks noChangeArrowheads="1"/>
          </p:cNvSpPr>
          <p:nvPr/>
        </p:nvSpPr>
        <p:spPr bwMode="auto">
          <a:xfrm>
            <a:off x="589654" y="5145552"/>
            <a:ext cx="819652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Char char="•"/>
            </a:pPr>
            <a:r>
              <a:rPr lang="en-US" dirty="0">
                <a:latin typeface="Times New Roman"/>
                <a:cs typeface="Times New Roman"/>
              </a:rPr>
              <a:t>Identifying equivalent mutants is generally a manual and often time consuming--as well as frustrating--process.</a:t>
            </a:r>
          </a:p>
        </p:txBody>
      </p:sp>
    </p:spTree>
    <p:extLst>
      <p:ext uri="{BB962C8B-B14F-4D97-AF65-F5344CB8AC3E}">
        <p14:creationId xmlns:p14="http://schemas.microsoft.com/office/powerpoint/2010/main" val="1108120130"/>
      </p:ext>
    </p:extLst>
  </p:cSld>
  <p:clrMapOvr>
    <a:masterClrMapping/>
  </p:clrMapOvr>
  <p:timing>
    <p:tnLst>
      <p:par>
        <p:cTn xmlns:p14="http://schemas.microsoft.com/office/powerpoint/2010/mai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381963" y="177472"/>
            <a:ext cx="8442457" cy="518872"/>
          </a:xfrm>
        </p:spPr>
        <p:txBody>
          <a:bodyPr/>
          <a:lstStyle/>
          <a:p>
            <a:pPr eaLnBrk="1" hangingPunct="1"/>
            <a:r>
              <a:rPr lang="en-US" sz="3600" dirty="0">
                <a:latin typeface="Arial" charset="0"/>
              </a:rPr>
              <a:t>A misconception</a:t>
            </a:r>
            <a:endParaRPr lang="en-US" sz="4800" dirty="0">
              <a:latin typeface="Arial" charset="0"/>
            </a:endParaRPr>
          </a:p>
        </p:txBody>
      </p:sp>
      <p:sp>
        <p:nvSpPr>
          <p:cNvPr id="64516" name="Rectangle 3"/>
          <p:cNvSpPr>
            <a:spLocks noChangeArrowheads="1"/>
          </p:cNvSpPr>
          <p:nvPr/>
        </p:nvSpPr>
        <p:spPr bwMode="auto">
          <a:xfrm>
            <a:off x="381963" y="825052"/>
            <a:ext cx="8944636"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ts val="3600"/>
              </a:lnSpc>
              <a:spcBef>
                <a:spcPts val="600"/>
              </a:spcBef>
              <a:spcAft>
                <a:spcPts val="600"/>
              </a:spcAft>
            </a:pPr>
            <a:r>
              <a:rPr lang="en-US" sz="2000" dirty="0">
                <a:latin typeface="Times New Roman"/>
                <a:cs typeface="Times New Roman"/>
              </a:rPr>
              <a:t>There is a widespread misconception amongst testing educators, researchers, and practitioners that any </a:t>
            </a:r>
            <a:r>
              <a:rPr lang="ja-JP" altLang="en-US" sz="2000" dirty="0">
                <a:latin typeface="Times New Roman"/>
                <a:cs typeface="Times New Roman"/>
              </a:rPr>
              <a:t>“</a:t>
            </a:r>
            <a:r>
              <a:rPr lang="en-US" sz="2000" dirty="0">
                <a:latin typeface="Times New Roman"/>
                <a:cs typeface="Times New Roman"/>
              </a:rPr>
              <a:t>coverage</a:t>
            </a:r>
            <a:r>
              <a:rPr lang="ja-JP" altLang="en-US" sz="2000" dirty="0">
                <a:latin typeface="Times New Roman"/>
                <a:cs typeface="Times New Roman"/>
              </a:rPr>
              <a:t>”</a:t>
            </a:r>
            <a:r>
              <a:rPr lang="en-US" sz="2000" dirty="0">
                <a:latin typeface="Times New Roman"/>
                <a:cs typeface="Times New Roman"/>
              </a:rPr>
              <a:t> based technique, including mutation, will not be able to detect errors due to missing path. Consider the following programs.</a:t>
            </a:r>
          </a:p>
        </p:txBody>
      </p:sp>
      <p:grpSp>
        <p:nvGrpSpPr>
          <p:cNvPr id="64517" name="Group 18"/>
          <p:cNvGrpSpPr>
            <a:grpSpLocks/>
          </p:cNvGrpSpPr>
          <p:nvPr/>
        </p:nvGrpSpPr>
        <p:grpSpPr bwMode="auto">
          <a:xfrm>
            <a:off x="772381" y="2427705"/>
            <a:ext cx="7409070" cy="3996550"/>
            <a:chOff x="426" y="2277"/>
            <a:chExt cx="4296" cy="2747"/>
          </a:xfrm>
        </p:grpSpPr>
        <p:sp>
          <p:nvSpPr>
            <p:cNvPr id="64518" name="Text Box 6"/>
            <p:cNvSpPr txBox="1">
              <a:spLocks noChangeArrowheads="1"/>
            </p:cNvSpPr>
            <p:nvPr/>
          </p:nvSpPr>
          <p:spPr bwMode="auto">
            <a:xfrm>
              <a:off x="426" y="2528"/>
              <a:ext cx="1087" cy="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a:t>
              </a:r>
              <a:r>
                <a:rPr lang="en-US" dirty="0">
                  <a:solidFill>
                    <a:schemeClr val="hlink"/>
                  </a:solidFill>
                  <a:latin typeface="Times New Roman"/>
                  <a:cs typeface="Times New Roman"/>
                </a:rPr>
                <a:t>foo</a:t>
              </a:r>
              <a:r>
                <a:rPr lang="en-US" dirty="0">
                  <a:latin typeface="Times New Roman"/>
                  <a:cs typeface="Times New Roman"/>
                </a:rPr>
                <a:t>(</a:t>
              </a:r>
              <a:r>
                <a:rPr lang="en-US" dirty="0" err="1">
                  <a:latin typeface="Times New Roman"/>
                  <a:cs typeface="Times New Roman"/>
                </a:rPr>
                <a:t>int</a:t>
              </a:r>
              <a:r>
                <a:rPr lang="en-US" dirty="0">
                  <a:latin typeface="Times New Roman"/>
                  <a:cs typeface="Times New Roman"/>
                </a:rPr>
                <a:t> x, y){</a:t>
              </a:r>
            </a:p>
            <a:p>
              <a:r>
                <a:rPr lang="en-US" dirty="0" err="1">
                  <a:latin typeface="Times New Roman"/>
                  <a:cs typeface="Times New Roman"/>
                </a:rPr>
                <a:t>int</a:t>
              </a:r>
              <a:r>
                <a:rPr lang="en-US" dirty="0">
                  <a:latin typeface="Times New Roman"/>
                  <a:cs typeface="Times New Roman"/>
                </a:rPr>
                <a:t> p=0;</a:t>
              </a:r>
            </a:p>
            <a:p>
              <a:r>
                <a:rPr lang="en-US" dirty="0">
                  <a:latin typeface="Times New Roman"/>
                  <a:cs typeface="Times New Roman"/>
                </a:rPr>
                <a:t>if(x&lt;y)</a:t>
              </a:r>
            </a:p>
            <a:p>
              <a:r>
                <a:rPr lang="en-US" dirty="0">
                  <a:latin typeface="Times New Roman"/>
                  <a:cs typeface="Times New Roman"/>
                </a:rPr>
                <a:t>	p=p+1;</a:t>
              </a:r>
            </a:p>
            <a:p>
              <a:r>
                <a:rPr lang="en-US" dirty="0">
                  <a:latin typeface="Times New Roman"/>
                  <a:cs typeface="Times New Roman"/>
                </a:rPr>
                <a:t>return(</a:t>
              </a:r>
              <a:r>
                <a:rPr lang="en-US" dirty="0" err="1">
                  <a:latin typeface="Times New Roman"/>
                  <a:cs typeface="Times New Roman"/>
                </a:rPr>
                <a:t>x+p</a:t>
              </a:r>
              <a:r>
                <a:rPr lang="en-US" dirty="0">
                  <a:latin typeface="Times New Roman"/>
                  <a:cs typeface="Times New Roman"/>
                </a:rPr>
                <a:t>*y)</a:t>
              </a:r>
            </a:p>
            <a:p>
              <a:r>
                <a:rPr lang="en-US" dirty="0">
                  <a:latin typeface="Times New Roman"/>
                  <a:cs typeface="Times New Roman"/>
                </a:rPr>
                <a:t>}</a:t>
              </a:r>
            </a:p>
          </p:txBody>
        </p:sp>
        <p:sp>
          <p:nvSpPr>
            <p:cNvPr id="64519" name="Text Box 12"/>
            <p:cNvSpPr txBox="1">
              <a:spLocks noChangeArrowheads="1"/>
            </p:cNvSpPr>
            <p:nvPr/>
          </p:nvSpPr>
          <p:spPr bwMode="auto">
            <a:xfrm>
              <a:off x="3605" y="2528"/>
              <a:ext cx="1087"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err="1">
                  <a:latin typeface="Times New Roman"/>
                  <a:cs typeface="Times New Roman"/>
                </a:rPr>
                <a:t>int</a:t>
              </a:r>
              <a:r>
                <a:rPr lang="en-US" dirty="0">
                  <a:latin typeface="Times New Roman"/>
                  <a:cs typeface="Times New Roman"/>
                </a:rPr>
                <a:t> </a:t>
              </a:r>
              <a:r>
                <a:rPr lang="en-US" dirty="0">
                  <a:solidFill>
                    <a:schemeClr val="hlink"/>
                  </a:solidFill>
                  <a:latin typeface="Times New Roman"/>
                  <a:cs typeface="Times New Roman"/>
                </a:rPr>
                <a:t>foo</a:t>
              </a:r>
              <a:r>
                <a:rPr lang="en-US" dirty="0">
                  <a:latin typeface="Times New Roman"/>
                  <a:cs typeface="Times New Roman"/>
                </a:rPr>
                <a:t>(</a:t>
              </a:r>
              <a:r>
                <a:rPr lang="en-US" dirty="0" err="1">
                  <a:latin typeface="Times New Roman"/>
                  <a:cs typeface="Times New Roman"/>
                </a:rPr>
                <a:t>int</a:t>
              </a:r>
              <a:r>
                <a:rPr lang="en-US" dirty="0">
                  <a:latin typeface="Times New Roman"/>
                  <a:cs typeface="Times New Roman"/>
                </a:rPr>
                <a:t> x, y){</a:t>
              </a:r>
            </a:p>
            <a:p>
              <a:r>
                <a:rPr lang="en-US" dirty="0" err="1">
                  <a:latin typeface="Times New Roman"/>
                  <a:cs typeface="Times New Roman"/>
                </a:rPr>
                <a:t>int</a:t>
              </a:r>
              <a:r>
                <a:rPr lang="en-US" dirty="0">
                  <a:latin typeface="Times New Roman"/>
                  <a:cs typeface="Times New Roman"/>
                </a:rPr>
                <a:t> p=0;</a:t>
              </a:r>
            </a:p>
            <a:p>
              <a:r>
                <a:rPr lang="en-US" dirty="0">
                  <a:latin typeface="Times New Roman"/>
                  <a:cs typeface="Times New Roman"/>
                </a:rPr>
                <a:t>if(x&lt;y)</a:t>
              </a:r>
            </a:p>
            <a:p>
              <a:r>
                <a:rPr lang="en-US" dirty="0">
                  <a:latin typeface="Times New Roman"/>
                  <a:cs typeface="Times New Roman"/>
                </a:rPr>
                <a:t>	p=p+1;</a:t>
              </a:r>
            </a:p>
            <a:p>
              <a:r>
                <a:rPr lang="en-US" dirty="0">
                  <a:latin typeface="Times New Roman"/>
                  <a:cs typeface="Times New Roman"/>
                </a:rPr>
                <a:t>else</a:t>
              </a:r>
            </a:p>
            <a:p>
              <a:r>
                <a:rPr lang="en-US" dirty="0">
                  <a:latin typeface="Times New Roman"/>
                  <a:cs typeface="Times New Roman"/>
                </a:rPr>
                <a:t>	p=p-1;</a:t>
              </a:r>
            </a:p>
            <a:p>
              <a:r>
                <a:rPr lang="en-US" dirty="0">
                  <a:latin typeface="Times New Roman"/>
                  <a:cs typeface="Times New Roman"/>
                </a:rPr>
                <a:t>return(</a:t>
              </a:r>
              <a:r>
                <a:rPr lang="en-US" dirty="0" err="1">
                  <a:latin typeface="Times New Roman"/>
                  <a:cs typeface="Times New Roman"/>
                </a:rPr>
                <a:t>x+p</a:t>
              </a:r>
              <a:r>
                <a:rPr lang="en-US" dirty="0">
                  <a:latin typeface="Times New Roman"/>
                  <a:cs typeface="Times New Roman"/>
                </a:rPr>
                <a:t>*y)</a:t>
              </a:r>
            </a:p>
            <a:p>
              <a:r>
                <a:rPr lang="en-US" dirty="0">
                  <a:latin typeface="Times New Roman"/>
                  <a:cs typeface="Times New Roman"/>
                </a:rPr>
                <a:t>}</a:t>
              </a:r>
            </a:p>
          </p:txBody>
        </p:sp>
        <p:grpSp>
          <p:nvGrpSpPr>
            <p:cNvPr id="64520" name="Group 15"/>
            <p:cNvGrpSpPr>
              <a:grpSpLocks/>
            </p:cNvGrpSpPr>
            <p:nvPr/>
          </p:nvGrpSpPr>
          <p:grpSpPr bwMode="auto">
            <a:xfrm>
              <a:off x="1603" y="3230"/>
              <a:ext cx="1302" cy="275"/>
              <a:chOff x="1504" y="3098"/>
              <a:chExt cx="1302" cy="275"/>
            </a:xfrm>
          </p:grpSpPr>
          <p:sp>
            <p:nvSpPr>
              <p:cNvPr id="64523" name="Text Box 13"/>
              <p:cNvSpPr txBox="1">
                <a:spLocks noChangeArrowheads="1"/>
              </p:cNvSpPr>
              <p:nvPr/>
            </p:nvSpPr>
            <p:spPr bwMode="auto">
              <a:xfrm>
                <a:off x="1915" y="3098"/>
                <a:ext cx="89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Missing else</a:t>
                </a:r>
              </a:p>
            </p:txBody>
          </p:sp>
          <p:sp>
            <p:nvSpPr>
              <p:cNvPr id="64524" name="Line 14"/>
              <p:cNvSpPr>
                <a:spLocks noChangeShapeType="1"/>
              </p:cNvSpPr>
              <p:nvPr/>
            </p:nvSpPr>
            <p:spPr bwMode="auto">
              <a:xfrm flipH="1">
                <a:off x="1504" y="3223"/>
                <a:ext cx="26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sp>
          <p:nvSpPr>
            <p:cNvPr id="64521" name="Text Box 16"/>
            <p:cNvSpPr txBox="1">
              <a:spLocks noChangeArrowheads="1"/>
            </p:cNvSpPr>
            <p:nvPr/>
          </p:nvSpPr>
          <p:spPr bwMode="auto">
            <a:xfrm>
              <a:off x="469" y="2278"/>
              <a:ext cx="123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folHlink"/>
                  </a:solidFill>
                  <a:latin typeface="Times New Roman"/>
                  <a:cs typeface="Times New Roman"/>
                </a:rPr>
                <a:t>Program under test</a:t>
              </a:r>
            </a:p>
          </p:txBody>
        </p:sp>
        <p:sp>
          <p:nvSpPr>
            <p:cNvPr id="64522" name="Text Box 17"/>
            <p:cNvSpPr txBox="1">
              <a:spLocks noChangeArrowheads="1"/>
            </p:cNvSpPr>
            <p:nvPr/>
          </p:nvSpPr>
          <p:spPr bwMode="auto">
            <a:xfrm>
              <a:off x="3628" y="2277"/>
              <a:ext cx="109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folHlink"/>
                  </a:solidFill>
                  <a:latin typeface="Times New Roman"/>
                  <a:cs typeface="Times New Roman"/>
                </a:rPr>
                <a:t>Correct program</a:t>
              </a:r>
            </a:p>
          </p:txBody>
        </p:sp>
      </p:grpSp>
    </p:spTree>
    <p:extLst>
      <p:ext uri="{BB962C8B-B14F-4D97-AF65-F5344CB8AC3E}">
        <p14:creationId xmlns:p14="http://schemas.microsoft.com/office/powerpoint/2010/main" val="3334077961"/>
      </p:ext>
    </p:extLst>
  </p:cSld>
  <p:clrMapOvr>
    <a:masterClrMapping/>
  </p:clrMapOvr>
  <p:timing>
    <p:tnLst>
      <p:par>
        <p:cTn xmlns:p14="http://schemas.microsoft.com/office/powerpoint/2010/mai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32520" y="332656"/>
            <a:ext cx="8442457" cy="1103313"/>
          </a:xfrm>
        </p:spPr>
        <p:txBody>
          <a:bodyPr/>
          <a:lstStyle/>
          <a:p>
            <a:pPr eaLnBrk="1" hangingPunct="1"/>
            <a:r>
              <a:rPr lang="en-US" sz="3600" dirty="0">
                <a:latin typeface="Arial" charset="0"/>
              </a:rPr>
              <a:t>A misconception [2]</a:t>
            </a:r>
            <a:endParaRPr lang="en-US" sz="4800" dirty="0">
              <a:latin typeface="Arial" charset="0"/>
            </a:endParaRPr>
          </a:p>
        </p:txBody>
      </p:sp>
      <p:sp>
        <p:nvSpPr>
          <p:cNvPr id="66564" name="Rectangle 3"/>
          <p:cNvSpPr>
            <a:spLocks noChangeArrowheads="1"/>
          </p:cNvSpPr>
          <p:nvPr/>
        </p:nvSpPr>
        <p:spPr bwMode="auto">
          <a:xfrm>
            <a:off x="704528" y="1412776"/>
            <a:ext cx="8322071"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nSpc>
                <a:spcPts val="3600"/>
              </a:lnSpc>
              <a:spcBef>
                <a:spcPts val="600"/>
              </a:spcBef>
              <a:spcAft>
                <a:spcPts val="600"/>
              </a:spcAft>
              <a:buFont typeface="Arial" charset="0"/>
              <a:buAutoNum type="alphaLcParenBoth"/>
            </a:pPr>
            <a:r>
              <a:rPr lang="en-US" sz="2000" dirty="0">
                <a:latin typeface="Times New Roman" charset="0"/>
              </a:rPr>
              <a:t>Suggest at least one mutant  M of </a:t>
            </a:r>
            <a:r>
              <a:rPr lang="en-US" sz="2000" dirty="0">
                <a:solidFill>
                  <a:schemeClr val="hlink"/>
                </a:solidFill>
                <a:latin typeface="Times New Roman" charset="0"/>
              </a:rPr>
              <a:t>foo</a:t>
            </a:r>
            <a:r>
              <a:rPr lang="en-US" sz="2000" dirty="0">
                <a:latin typeface="Times New Roman" charset="0"/>
              </a:rPr>
              <a:t> that is guaranteed to reveal the error; in other words M is an error revealing mutant. </a:t>
            </a:r>
          </a:p>
          <a:p>
            <a:pPr marL="457200" indent="-457200">
              <a:lnSpc>
                <a:spcPts val="3600"/>
              </a:lnSpc>
              <a:spcBef>
                <a:spcPts val="600"/>
              </a:spcBef>
              <a:spcAft>
                <a:spcPts val="600"/>
              </a:spcAft>
              <a:buFont typeface="Arial" charset="0"/>
              <a:buAutoNum type="alphaLcParenBoth"/>
            </a:pPr>
            <a:endParaRPr lang="en-US" sz="2000" dirty="0">
              <a:latin typeface="Times New Roman" charset="0"/>
            </a:endParaRPr>
          </a:p>
          <a:p>
            <a:pPr marL="457200" indent="-457200">
              <a:lnSpc>
                <a:spcPts val="3600"/>
              </a:lnSpc>
              <a:spcBef>
                <a:spcPts val="600"/>
              </a:spcBef>
              <a:spcAft>
                <a:spcPts val="600"/>
              </a:spcAft>
            </a:pPr>
            <a:r>
              <a:rPr lang="en-US" sz="2000" dirty="0">
                <a:latin typeface="Times New Roman" charset="0"/>
              </a:rPr>
              <a:t>(b) Suppose T is decision adequate for </a:t>
            </a:r>
            <a:r>
              <a:rPr lang="en-US" sz="2000" dirty="0">
                <a:solidFill>
                  <a:schemeClr val="hlink"/>
                </a:solidFill>
                <a:latin typeface="Times New Roman" charset="0"/>
              </a:rPr>
              <a:t>foo</a:t>
            </a:r>
            <a:r>
              <a:rPr lang="en-US" sz="2000" dirty="0">
                <a:latin typeface="Times New Roman" charset="0"/>
              </a:rPr>
              <a:t>. Is T guaranteed to reveal the error?</a:t>
            </a:r>
          </a:p>
          <a:p>
            <a:pPr marL="457200" indent="-457200">
              <a:lnSpc>
                <a:spcPts val="3600"/>
              </a:lnSpc>
              <a:spcBef>
                <a:spcPts val="600"/>
              </a:spcBef>
              <a:spcAft>
                <a:spcPts val="600"/>
              </a:spcAft>
            </a:pPr>
            <a:endParaRPr lang="en-US" sz="2000" dirty="0">
              <a:latin typeface="Times New Roman" charset="0"/>
            </a:endParaRPr>
          </a:p>
          <a:p>
            <a:pPr marL="457200" indent="-457200">
              <a:lnSpc>
                <a:spcPts val="3600"/>
              </a:lnSpc>
              <a:spcBef>
                <a:spcPts val="600"/>
              </a:spcBef>
              <a:spcAft>
                <a:spcPts val="600"/>
              </a:spcAft>
            </a:pPr>
            <a:r>
              <a:rPr lang="en-US" sz="2000" dirty="0">
                <a:latin typeface="Times New Roman" charset="0"/>
              </a:rPr>
              <a:t>(c) Suppose T is </a:t>
            </a:r>
            <a:r>
              <a:rPr lang="en-US" sz="2000" dirty="0" err="1">
                <a:latin typeface="Times New Roman" charset="0"/>
              </a:rPr>
              <a:t>def</a:t>
            </a:r>
            <a:r>
              <a:rPr lang="en-US" sz="2000" dirty="0">
                <a:latin typeface="Times New Roman" charset="0"/>
              </a:rPr>
              <a:t>-use adequate for </a:t>
            </a:r>
            <a:r>
              <a:rPr lang="en-US" sz="2000" dirty="0">
                <a:solidFill>
                  <a:schemeClr val="hlink"/>
                </a:solidFill>
                <a:latin typeface="Times New Roman" charset="0"/>
              </a:rPr>
              <a:t>foo</a:t>
            </a:r>
            <a:r>
              <a:rPr lang="en-US" sz="2000" dirty="0">
                <a:latin typeface="Times New Roman" charset="0"/>
              </a:rPr>
              <a:t>. Is T guaranteed to reveal the error?</a:t>
            </a:r>
          </a:p>
          <a:p>
            <a:pPr marL="457200" indent="-457200"/>
            <a:endParaRPr lang="en-US" sz="2000" dirty="0">
              <a:latin typeface="Times New Roman" charset="0"/>
            </a:endParaRPr>
          </a:p>
        </p:txBody>
      </p:sp>
    </p:spTree>
    <p:extLst>
      <p:ext uri="{BB962C8B-B14F-4D97-AF65-F5344CB8AC3E}">
        <p14:creationId xmlns:p14="http://schemas.microsoft.com/office/powerpoint/2010/main" val="194727880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z="3600">
                <a:latin typeface="Arial" charset="0"/>
              </a:rPr>
              <a:t>Boolean expressions: Syntax tree representation</a:t>
            </a:r>
            <a:endParaRPr lang="en-US">
              <a:latin typeface="Arial" charset="0"/>
            </a:endParaRPr>
          </a:p>
        </p:txBody>
      </p:sp>
      <p:sp>
        <p:nvSpPr>
          <p:cNvPr id="608269" name="Text Box 13"/>
          <p:cNvSpPr txBox="1">
            <a:spLocks noChangeArrowheads="1"/>
          </p:cNvSpPr>
          <p:nvPr/>
        </p:nvSpPr>
        <p:spPr bwMode="auto">
          <a:xfrm>
            <a:off x="232173" y="2155826"/>
            <a:ext cx="47791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Abstract syntax tree (AST) for: (</a:t>
            </a:r>
            <a:r>
              <a:rPr lang="en-US" dirty="0" err="1">
                <a:latin typeface="Times New Roman"/>
                <a:cs typeface="Times New Roman"/>
              </a:rPr>
              <a:t>a+b</a:t>
            </a:r>
            <a:r>
              <a:rPr lang="en-US" dirty="0">
                <a:latin typeface="Times New Roman"/>
                <a:cs typeface="Times New Roman"/>
              </a:rPr>
              <a:t>)&lt;c </a:t>
            </a:r>
            <a:r>
              <a:rPr lang="en-US" dirty="0">
                <a:latin typeface="Times New Roman"/>
                <a:cs typeface="Times New Roman"/>
                <a:sym typeface="Symbol" charset="0"/>
              </a:rPr>
              <a:t>!p.</a:t>
            </a:r>
          </a:p>
          <a:p>
            <a:r>
              <a:rPr lang="en-US" dirty="0">
                <a:latin typeface="Times New Roman"/>
                <a:cs typeface="Times New Roman"/>
                <a:sym typeface="Symbol" charset="0"/>
              </a:rPr>
              <a:t>Notice that internal nodes are labeled by</a:t>
            </a:r>
          </a:p>
          <a:p>
            <a:r>
              <a:rPr lang="en-US" dirty="0">
                <a:latin typeface="Times New Roman"/>
                <a:cs typeface="Times New Roman"/>
                <a:sym typeface="Symbol" charset="0"/>
              </a:rPr>
              <a:t>Boolean and relational  operators</a:t>
            </a:r>
          </a:p>
        </p:txBody>
      </p:sp>
      <p:sp>
        <p:nvSpPr>
          <p:cNvPr id="608272" name="Text Box 16"/>
          <p:cNvSpPr txBox="1">
            <a:spLocks noChangeArrowheads="1"/>
          </p:cNvSpPr>
          <p:nvPr/>
        </p:nvSpPr>
        <p:spPr bwMode="auto">
          <a:xfrm>
            <a:off x="232172" y="4067175"/>
            <a:ext cx="3458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Root node: OR-node is labeled as </a:t>
            </a:r>
            <a:r>
              <a:rPr lang="en-US">
                <a:latin typeface="Times New Roman"/>
                <a:cs typeface="Times New Roman"/>
                <a:sym typeface="Symbol" charset="0"/>
              </a:rPr>
              <a:t>.</a:t>
            </a:r>
            <a:r>
              <a:rPr lang="en-US">
                <a:latin typeface="Times New Roman"/>
                <a:cs typeface="Times New Roman"/>
              </a:rPr>
              <a:t> </a:t>
            </a:r>
          </a:p>
        </p:txBody>
      </p:sp>
      <p:grpSp>
        <p:nvGrpSpPr>
          <p:cNvPr id="199685" name="Group 26"/>
          <p:cNvGrpSpPr>
            <a:grpSpLocks/>
          </p:cNvGrpSpPr>
          <p:nvPr/>
        </p:nvGrpSpPr>
        <p:grpSpPr bwMode="auto">
          <a:xfrm>
            <a:off x="3800872" y="2276872"/>
            <a:ext cx="4913444" cy="3940175"/>
            <a:chOff x="2183" y="1645"/>
            <a:chExt cx="2857" cy="2482"/>
          </a:xfrm>
        </p:grpSpPr>
        <p:sp>
          <p:nvSpPr>
            <p:cNvPr id="199686" name="Text Box 4"/>
            <p:cNvSpPr txBox="1">
              <a:spLocks noChangeArrowheads="1"/>
            </p:cNvSpPr>
            <p:nvPr/>
          </p:nvSpPr>
          <p:spPr bwMode="auto">
            <a:xfrm>
              <a:off x="3537" y="2109"/>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sym typeface="Symbol" charset="0"/>
                </a:rPr>
                <a:t></a:t>
              </a:r>
              <a:endParaRPr lang="en-US" dirty="0">
                <a:latin typeface="Times New Roman"/>
                <a:cs typeface="Times New Roman"/>
              </a:endParaRPr>
            </a:p>
          </p:txBody>
        </p:sp>
        <p:sp>
          <p:nvSpPr>
            <p:cNvPr id="199687" name="Text Box 5"/>
            <p:cNvSpPr txBox="1">
              <a:spLocks noChangeArrowheads="1"/>
            </p:cNvSpPr>
            <p:nvPr/>
          </p:nvSpPr>
          <p:spPr bwMode="auto">
            <a:xfrm>
              <a:off x="2183" y="3246"/>
              <a:ext cx="4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(a+b)</a:t>
              </a:r>
            </a:p>
          </p:txBody>
        </p:sp>
        <p:sp>
          <p:nvSpPr>
            <p:cNvPr id="199688" name="Text Box 6"/>
            <p:cNvSpPr txBox="1">
              <a:spLocks noChangeArrowheads="1"/>
            </p:cNvSpPr>
            <p:nvPr/>
          </p:nvSpPr>
          <p:spPr bwMode="auto">
            <a:xfrm>
              <a:off x="3206" y="3245"/>
              <a:ext cx="1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c</a:t>
              </a:r>
            </a:p>
          </p:txBody>
        </p:sp>
        <p:sp>
          <p:nvSpPr>
            <p:cNvPr id="199689" name="Text Box 7"/>
            <p:cNvSpPr txBox="1">
              <a:spLocks noChangeArrowheads="1"/>
            </p:cNvSpPr>
            <p:nvPr/>
          </p:nvSpPr>
          <p:spPr bwMode="auto">
            <a:xfrm>
              <a:off x="4679" y="2829"/>
              <a:ext cx="1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a:t>
              </a:r>
            </a:p>
          </p:txBody>
        </p:sp>
        <p:sp>
          <p:nvSpPr>
            <p:cNvPr id="199690" name="Text Box 8"/>
            <p:cNvSpPr txBox="1">
              <a:spLocks noChangeArrowheads="1"/>
            </p:cNvSpPr>
            <p:nvPr/>
          </p:nvSpPr>
          <p:spPr bwMode="auto">
            <a:xfrm>
              <a:off x="2793" y="2778"/>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&lt;</a:t>
              </a:r>
            </a:p>
          </p:txBody>
        </p:sp>
        <p:sp>
          <p:nvSpPr>
            <p:cNvPr id="199691" name="Line 9"/>
            <p:cNvSpPr>
              <a:spLocks noChangeShapeType="1"/>
            </p:cNvSpPr>
            <p:nvPr/>
          </p:nvSpPr>
          <p:spPr bwMode="auto">
            <a:xfrm flipH="1">
              <a:off x="2977" y="2325"/>
              <a:ext cx="587" cy="48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99692" name="Line 10"/>
            <p:cNvSpPr>
              <a:spLocks noChangeShapeType="1"/>
            </p:cNvSpPr>
            <p:nvPr/>
          </p:nvSpPr>
          <p:spPr bwMode="auto">
            <a:xfrm flipH="1">
              <a:off x="2486" y="2954"/>
              <a:ext cx="384" cy="246"/>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99693" name="Line 11"/>
            <p:cNvSpPr>
              <a:spLocks noChangeShapeType="1"/>
            </p:cNvSpPr>
            <p:nvPr/>
          </p:nvSpPr>
          <p:spPr bwMode="auto">
            <a:xfrm>
              <a:off x="2902" y="2954"/>
              <a:ext cx="374" cy="22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99694" name="Line 12"/>
            <p:cNvSpPr>
              <a:spLocks noChangeShapeType="1"/>
            </p:cNvSpPr>
            <p:nvPr/>
          </p:nvSpPr>
          <p:spPr bwMode="auto">
            <a:xfrm>
              <a:off x="3713" y="2314"/>
              <a:ext cx="928" cy="5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99695" name="Text Box 14"/>
            <p:cNvSpPr txBox="1">
              <a:spLocks noChangeArrowheads="1"/>
            </p:cNvSpPr>
            <p:nvPr/>
          </p:nvSpPr>
          <p:spPr bwMode="auto">
            <a:xfrm>
              <a:off x="3174" y="3875"/>
              <a:ext cx="7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Leaf nodes</a:t>
              </a:r>
            </a:p>
          </p:txBody>
        </p:sp>
        <p:sp>
          <p:nvSpPr>
            <p:cNvPr id="199696" name="Text Box 15"/>
            <p:cNvSpPr txBox="1">
              <a:spLocks noChangeArrowheads="1"/>
            </p:cNvSpPr>
            <p:nvPr/>
          </p:nvSpPr>
          <p:spPr bwMode="auto">
            <a:xfrm>
              <a:off x="3516" y="1645"/>
              <a:ext cx="15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Root node (AND-node)</a:t>
              </a:r>
            </a:p>
          </p:txBody>
        </p:sp>
        <p:sp>
          <p:nvSpPr>
            <p:cNvPr id="199697" name="Freeform 18"/>
            <p:cNvSpPr>
              <a:spLocks/>
            </p:cNvSpPr>
            <p:nvPr/>
          </p:nvSpPr>
          <p:spPr bwMode="auto">
            <a:xfrm>
              <a:off x="2528" y="3541"/>
              <a:ext cx="704" cy="384"/>
            </a:xfrm>
            <a:custGeom>
              <a:avLst/>
              <a:gdLst>
                <a:gd name="T0" fmla="*/ 704 w 704"/>
                <a:gd name="T1" fmla="*/ 384 h 384"/>
                <a:gd name="T2" fmla="*/ 267 w 704"/>
                <a:gd name="T3" fmla="*/ 299 h 384"/>
                <a:gd name="T4" fmla="*/ 0 w 704"/>
                <a:gd name="T5" fmla="*/ 0 h 384"/>
                <a:gd name="T6" fmla="*/ 0 60000 65536"/>
                <a:gd name="T7" fmla="*/ 0 60000 65536"/>
                <a:gd name="T8" fmla="*/ 0 60000 65536"/>
                <a:gd name="T9" fmla="*/ 0 w 704"/>
                <a:gd name="T10" fmla="*/ 0 h 384"/>
                <a:gd name="T11" fmla="*/ 704 w 704"/>
                <a:gd name="T12" fmla="*/ 384 h 384"/>
              </a:gdLst>
              <a:ahLst/>
              <a:cxnLst>
                <a:cxn ang="T6">
                  <a:pos x="T0" y="T1"/>
                </a:cxn>
                <a:cxn ang="T7">
                  <a:pos x="T2" y="T3"/>
                </a:cxn>
                <a:cxn ang="T8">
                  <a:pos x="T4" y="T5"/>
                </a:cxn>
              </a:cxnLst>
              <a:rect l="T9" t="T10" r="T11" b="T12"/>
              <a:pathLst>
                <a:path w="704" h="384">
                  <a:moveTo>
                    <a:pt x="704" y="384"/>
                  </a:moveTo>
                  <a:cubicBezTo>
                    <a:pt x="544" y="373"/>
                    <a:pt x="384" y="363"/>
                    <a:pt x="267" y="299"/>
                  </a:cubicBezTo>
                  <a:cubicBezTo>
                    <a:pt x="150" y="235"/>
                    <a:pt x="75" y="117"/>
                    <a:pt x="0" y="0"/>
                  </a:cubicBezTo>
                </a:path>
              </a:pathLst>
            </a:custGeom>
            <a:noFill/>
            <a:ln w="28575">
              <a:solidFill>
                <a:schemeClr val="hlink"/>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sp>
          <p:nvSpPr>
            <p:cNvPr id="199698" name="Freeform 19"/>
            <p:cNvSpPr>
              <a:spLocks/>
            </p:cNvSpPr>
            <p:nvPr/>
          </p:nvSpPr>
          <p:spPr bwMode="auto">
            <a:xfrm>
              <a:off x="3392" y="3467"/>
              <a:ext cx="216" cy="373"/>
            </a:xfrm>
            <a:custGeom>
              <a:avLst/>
              <a:gdLst>
                <a:gd name="T0" fmla="*/ 0 w 216"/>
                <a:gd name="T1" fmla="*/ 373 h 373"/>
                <a:gd name="T2" fmla="*/ 213 w 216"/>
                <a:gd name="T3" fmla="*/ 256 h 373"/>
                <a:gd name="T4" fmla="*/ 21 w 216"/>
                <a:gd name="T5" fmla="*/ 0 h 373"/>
                <a:gd name="T6" fmla="*/ 0 60000 65536"/>
                <a:gd name="T7" fmla="*/ 0 60000 65536"/>
                <a:gd name="T8" fmla="*/ 0 60000 65536"/>
                <a:gd name="T9" fmla="*/ 0 w 216"/>
                <a:gd name="T10" fmla="*/ 0 h 373"/>
                <a:gd name="T11" fmla="*/ 216 w 216"/>
                <a:gd name="T12" fmla="*/ 373 h 373"/>
              </a:gdLst>
              <a:ahLst/>
              <a:cxnLst>
                <a:cxn ang="T6">
                  <a:pos x="T0" y="T1"/>
                </a:cxn>
                <a:cxn ang="T7">
                  <a:pos x="T2" y="T3"/>
                </a:cxn>
                <a:cxn ang="T8">
                  <a:pos x="T4" y="T5"/>
                </a:cxn>
              </a:cxnLst>
              <a:rect l="T9" t="T10" r="T11" b="T12"/>
              <a:pathLst>
                <a:path w="216" h="373">
                  <a:moveTo>
                    <a:pt x="0" y="373"/>
                  </a:moveTo>
                  <a:cubicBezTo>
                    <a:pt x="105" y="345"/>
                    <a:pt x="210" y="318"/>
                    <a:pt x="213" y="256"/>
                  </a:cubicBezTo>
                  <a:cubicBezTo>
                    <a:pt x="216" y="194"/>
                    <a:pt x="118" y="97"/>
                    <a:pt x="21" y="0"/>
                  </a:cubicBezTo>
                </a:path>
              </a:pathLst>
            </a:custGeom>
            <a:noFill/>
            <a:ln w="28575">
              <a:solidFill>
                <a:schemeClr val="hlink"/>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sp>
          <p:nvSpPr>
            <p:cNvPr id="199699" name="Freeform 20"/>
            <p:cNvSpPr>
              <a:spLocks/>
            </p:cNvSpPr>
            <p:nvPr/>
          </p:nvSpPr>
          <p:spPr bwMode="auto">
            <a:xfrm>
              <a:off x="4043" y="3541"/>
              <a:ext cx="938" cy="342"/>
            </a:xfrm>
            <a:custGeom>
              <a:avLst/>
              <a:gdLst>
                <a:gd name="T0" fmla="*/ 0 w 874"/>
                <a:gd name="T1" fmla="*/ 342 h 726"/>
                <a:gd name="T2" fmla="*/ 801 w 874"/>
                <a:gd name="T3" fmla="*/ 271 h 726"/>
                <a:gd name="T4" fmla="*/ 824 w 874"/>
                <a:gd name="T5" fmla="*/ 0 h 726"/>
                <a:gd name="T6" fmla="*/ 0 60000 65536"/>
                <a:gd name="T7" fmla="*/ 0 60000 65536"/>
                <a:gd name="T8" fmla="*/ 0 60000 65536"/>
                <a:gd name="T9" fmla="*/ 0 w 874"/>
                <a:gd name="T10" fmla="*/ 0 h 726"/>
                <a:gd name="T11" fmla="*/ 874 w 874"/>
                <a:gd name="T12" fmla="*/ 726 h 726"/>
              </a:gdLst>
              <a:ahLst/>
              <a:cxnLst>
                <a:cxn ang="T6">
                  <a:pos x="T0" y="T1"/>
                </a:cxn>
                <a:cxn ang="T7">
                  <a:pos x="T2" y="T3"/>
                </a:cxn>
                <a:cxn ang="T8">
                  <a:pos x="T4" y="T5"/>
                </a:cxn>
              </a:cxnLst>
              <a:rect l="T9" t="T10" r="T11" b="T12"/>
              <a:pathLst>
                <a:path w="874" h="726">
                  <a:moveTo>
                    <a:pt x="0" y="726"/>
                  </a:moveTo>
                  <a:cubicBezTo>
                    <a:pt x="309" y="711"/>
                    <a:pt x="618" y="697"/>
                    <a:pt x="746" y="576"/>
                  </a:cubicBezTo>
                  <a:cubicBezTo>
                    <a:pt x="874" y="455"/>
                    <a:pt x="821" y="227"/>
                    <a:pt x="768" y="0"/>
                  </a:cubicBezTo>
                </a:path>
              </a:pathLst>
            </a:custGeom>
            <a:noFill/>
            <a:ln w="28575">
              <a:solidFill>
                <a:schemeClr val="hlink"/>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Times New Roman"/>
                <a:cs typeface="Times New Roman"/>
              </a:endParaRPr>
            </a:p>
          </p:txBody>
        </p:sp>
        <p:sp>
          <p:nvSpPr>
            <p:cNvPr id="199700" name="Line 21"/>
            <p:cNvSpPr>
              <a:spLocks noChangeShapeType="1"/>
            </p:cNvSpPr>
            <p:nvPr/>
          </p:nvSpPr>
          <p:spPr bwMode="auto">
            <a:xfrm flipH="1">
              <a:off x="3819" y="1984"/>
              <a:ext cx="522" cy="203"/>
            </a:xfrm>
            <a:prstGeom prst="line">
              <a:avLst/>
            </a:prstGeom>
            <a:noFill/>
            <a:ln w="28575">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sp>
          <p:nvSpPr>
            <p:cNvPr id="199701" name="Text Box 24"/>
            <p:cNvSpPr txBox="1">
              <a:spLocks noChangeArrowheads="1"/>
            </p:cNvSpPr>
            <p:nvPr/>
          </p:nvSpPr>
          <p:spPr bwMode="auto">
            <a:xfrm>
              <a:off x="4657" y="3298"/>
              <a:ext cx="1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p</a:t>
              </a:r>
            </a:p>
          </p:txBody>
        </p:sp>
        <p:sp>
          <p:nvSpPr>
            <p:cNvPr id="199702" name="Line 25"/>
            <p:cNvSpPr>
              <a:spLocks noChangeShapeType="1"/>
            </p:cNvSpPr>
            <p:nvPr/>
          </p:nvSpPr>
          <p:spPr bwMode="auto">
            <a:xfrm>
              <a:off x="4757" y="3072"/>
              <a:ext cx="0" cy="2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2000">
                <a:latin typeface="Times New Roman"/>
                <a:cs typeface="Times New Roman"/>
              </a:endParaRPr>
            </a:p>
          </p:txBody>
        </p:sp>
      </p:grpSp>
    </p:spTree>
    <p:extLst>
      <p:ext uri="{BB962C8B-B14F-4D97-AF65-F5344CB8AC3E}">
        <p14:creationId xmlns:p14="http://schemas.microsoft.com/office/powerpoint/2010/main" val="4188263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8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9" grpId="0"/>
      <p:bldP spid="608272" grpId="0"/>
    </p:bld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524537" y="371852"/>
            <a:ext cx="8442457" cy="1103313"/>
          </a:xfrm>
        </p:spPr>
        <p:txBody>
          <a:bodyPr/>
          <a:lstStyle/>
          <a:p>
            <a:pPr eaLnBrk="1" hangingPunct="1"/>
            <a:r>
              <a:rPr lang="en-US" sz="3600" dirty="0">
                <a:latin typeface="Arial" charset="0"/>
              </a:rPr>
              <a:t>Mutant operators</a:t>
            </a:r>
            <a:endParaRPr lang="en-US" sz="4800" dirty="0">
              <a:latin typeface="Arial" charset="0"/>
            </a:endParaRPr>
          </a:p>
        </p:txBody>
      </p:sp>
      <p:sp>
        <p:nvSpPr>
          <p:cNvPr id="68612" name="Rectangle 3"/>
          <p:cNvSpPr>
            <a:spLocks noChangeArrowheads="1"/>
          </p:cNvSpPr>
          <p:nvPr/>
        </p:nvSpPr>
        <p:spPr bwMode="auto">
          <a:xfrm>
            <a:off x="524537" y="2019301"/>
            <a:ext cx="832207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nSpc>
                <a:spcPts val="3600"/>
              </a:lnSpc>
              <a:spcBef>
                <a:spcPts val="600"/>
              </a:spcBef>
              <a:spcAft>
                <a:spcPts val="600"/>
              </a:spcAft>
              <a:buFont typeface="Arial" charset="0"/>
              <a:buChar char="•"/>
            </a:pPr>
            <a:r>
              <a:rPr lang="en-US" sz="2000" dirty="0">
                <a:latin typeface="Times New Roman" charset="0"/>
              </a:rPr>
              <a:t>A mutant operator O is a function that maps the program under test to  a set of k (zero or more) mutants of P.</a:t>
            </a:r>
          </a:p>
        </p:txBody>
      </p:sp>
      <p:sp>
        <p:nvSpPr>
          <p:cNvPr id="68613" name="Text Box 4"/>
          <p:cNvSpPr txBox="1">
            <a:spLocks noChangeArrowheads="1"/>
          </p:cNvSpPr>
          <p:nvPr/>
        </p:nvSpPr>
        <p:spPr bwMode="auto">
          <a:xfrm>
            <a:off x="2345796" y="4205289"/>
            <a:ext cx="703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O(P)</a:t>
            </a:r>
          </a:p>
        </p:txBody>
      </p:sp>
      <p:grpSp>
        <p:nvGrpSpPr>
          <p:cNvPr id="68614" name="Group 8"/>
          <p:cNvGrpSpPr>
            <a:grpSpLocks/>
          </p:cNvGrpSpPr>
          <p:nvPr/>
        </p:nvGrpSpPr>
        <p:grpSpPr bwMode="auto">
          <a:xfrm>
            <a:off x="5018355" y="3443289"/>
            <a:ext cx="522817" cy="1941512"/>
            <a:chOff x="2918" y="2169"/>
            <a:chExt cx="304" cy="1223"/>
          </a:xfrm>
        </p:grpSpPr>
        <p:sp>
          <p:nvSpPr>
            <p:cNvPr id="68619" name="Text Box 5"/>
            <p:cNvSpPr txBox="1">
              <a:spLocks noChangeArrowheads="1"/>
            </p:cNvSpPr>
            <p:nvPr/>
          </p:nvSpPr>
          <p:spPr bwMode="auto">
            <a:xfrm>
              <a:off x="2918" y="2169"/>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M1</a:t>
              </a:r>
            </a:p>
          </p:txBody>
        </p:sp>
        <p:sp>
          <p:nvSpPr>
            <p:cNvPr id="68620" name="Text Box 6"/>
            <p:cNvSpPr txBox="1">
              <a:spLocks noChangeArrowheads="1"/>
            </p:cNvSpPr>
            <p:nvPr/>
          </p:nvSpPr>
          <p:spPr bwMode="auto">
            <a:xfrm>
              <a:off x="2918" y="2654"/>
              <a:ext cx="3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M2</a:t>
              </a:r>
            </a:p>
          </p:txBody>
        </p:sp>
        <p:sp>
          <p:nvSpPr>
            <p:cNvPr id="68621" name="Text Box 7"/>
            <p:cNvSpPr txBox="1">
              <a:spLocks noChangeArrowheads="1"/>
            </p:cNvSpPr>
            <p:nvPr/>
          </p:nvSpPr>
          <p:spPr bwMode="auto">
            <a:xfrm>
              <a:off x="2918" y="3140"/>
              <a:ext cx="2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Mk</a:t>
              </a:r>
            </a:p>
          </p:txBody>
        </p:sp>
      </p:grpSp>
      <p:sp>
        <p:nvSpPr>
          <p:cNvPr id="68615" name="Text Box 9"/>
          <p:cNvSpPr txBox="1">
            <a:spLocks noChangeArrowheads="1"/>
          </p:cNvSpPr>
          <p:nvPr/>
        </p:nvSpPr>
        <p:spPr bwMode="auto">
          <a:xfrm>
            <a:off x="5069946" y="4494214"/>
            <a:ext cx="471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t>….</a:t>
            </a:r>
          </a:p>
        </p:txBody>
      </p:sp>
      <p:sp>
        <p:nvSpPr>
          <p:cNvPr id="68616" name="Line 10"/>
          <p:cNvSpPr>
            <a:spLocks noChangeShapeType="1"/>
          </p:cNvSpPr>
          <p:nvPr/>
        </p:nvSpPr>
        <p:spPr bwMode="auto">
          <a:xfrm flipV="1">
            <a:off x="3062950" y="3725863"/>
            <a:ext cx="1798902" cy="660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11"/>
          <p:cNvSpPr>
            <a:spLocks noChangeShapeType="1"/>
          </p:cNvSpPr>
          <p:nvPr/>
        </p:nvSpPr>
        <p:spPr bwMode="auto">
          <a:xfrm>
            <a:off x="3062950" y="4402138"/>
            <a:ext cx="18161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2"/>
          <p:cNvSpPr>
            <a:spLocks noChangeShapeType="1"/>
          </p:cNvSpPr>
          <p:nvPr/>
        </p:nvSpPr>
        <p:spPr bwMode="auto">
          <a:xfrm>
            <a:off x="3026833" y="4402138"/>
            <a:ext cx="1907250" cy="77946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23220912"/>
      </p:ext>
    </p:extLst>
  </p:cSld>
  <p:clrMapOvr>
    <a:masterClrMapping/>
  </p:clrMapOvr>
  <p:timing>
    <p:tnLst>
      <p:par>
        <p:cTn xmlns:p14="http://schemas.microsoft.com/office/powerpoint/2010/mai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579571" y="389013"/>
            <a:ext cx="8442457" cy="1103313"/>
          </a:xfrm>
        </p:spPr>
        <p:txBody>
          <a:bodyPr/>
          <a:lstStyle/>
          <a:p>
            <a:pPr eaLnBrk="1" hangingPunct="1"/>
            <a:r>
              <a:rPr lang="en-US" sz="3600" dirty="0">
                <a:latin typeface="Arial" charset="0"/>
              </a:rPr>
              <a:t>Mutant operators [2]</a:t>
            </a:r>
            <a:endParaRPr lang="en-US" sz="4800" dirty="0">
              <a:latin typeface="Arial" charset="0"/>
            </a:endParaRPr>
          </a:p>
        </p:txBody>
      </p:sp>
      <p:sp>
        <p:nvSpPr>
          <p:cNvPr id="70660" name="Rectangle 3"/>
          <p:cNvSpPr>
            <a:spLocks noChangeArrowheads="1"/>
          </p:cNvSpPr>
          <p:nvPr/>
        </p:nvSpPr>
        <p:spPr bwMode="auto">
          <a:xfrm>
            <a:off x="524537" y="2019301"/>
            <a:ext cx="832207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nSpc>
                <a:spcPts val="3600"/>
              </a:lnSpc>
              <a:spcBef>
                <a:spcPts val="600"/>
              </a:spcBef>
              <a:spcAft>
                <a:spcPts val="600"/>
              </a:spcAft>
              <a:buFont typeface="Arial" charset="0"/>
              <a:buChar char="•"/>
            </a:pPr>
            <a:r>
              <a:rPr lang="en-US" sz="2000" dirty="0">
                <a:latin typeface="Times New Roman" charset="0"/>
              </a:rPr>
              <a:t>A mutant operator creates mutants by making simple changes in the program under test.</a:t>
            </a:r>
          </a:p>
        </p:txBody>
      </p:sp>
      <p:sp>
        <p:nvSpPr>
          <p:cNvPr id="70661" name="Rectangle 13"/>
          <p:cNvSpPr>
            <a:spLocks noChangeArrowheads="1"/>
          </p:cNvSpPr>
          <p:nvPr/>
        </p:nvSpPr>
        <p:spPr bwMode="auto">
          <a:xfrm>
            <a:off x="579571" y="3441700"/>
            <a:ext cx="832207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nSpc>
                <a:spcPts val="3600"/>
              </a:lnSpc>
              <a:spcBef>
                <a:spcPts val="600"/>
              </a:spcBef>
              <a:spcAft>
                <a:spcPts val="600"/>
              </a:spcAft>
              <a:buFont typeface="Arial" charset="0"/>
              <a:buChar char="•"/>
            </a:pPr>
            <a:r>
              <a:rPr lang="en-US" sz="2000" dirty="0">
                <a:latin typeface="Times New Roman" charset="0"/>
              </a:rPr>
              <a:t>For example, the </a:t>
            </a:r>
            <a:r>
              <a:rPr lang="ja-JP" altLang="en-US" sz="2000" dirty="0">
                <a:latin typeface="Times New Roman" charset="0"/>
              </a:rPr>
              <a:t>“</a:t>
            </a:r>
            <a:r>
              <a:rPr lang="en-US" sz="2000" dirty="0">
                <a:latin typeface="Times New Roman" charset="0"/>
              </a:rPr>
              <a:t>variable replacement</a:t>
            </a:r>
            <a:r>
              <a:rPr lang="ja-JP" altLang="en-US" sz="2000" dirty="0">
                <a:latin typeface="Times New Roman" charset="0"/>
              </a:rPr>
              <a:t>”</a:t>
            </a:r>
            <a:r>
              <a:rPr lang="en-US" sz="2000" dirty="0">
                <a:latin typeface="Times New Roman" charset="0"/>
              </a:rPr>
              <a:t> mutant operator replaces a variable name by another variable declared in the program. An </a:t>
            </a:r>
            <a:r>
              <a:rPr lang="ja-JP" altLang="en-US" sz="2000" dirty="0">
                <a:latin typeface="Times New Roman" charset="0"/>
              </a:rPr>
              <a:t>“</a:t>
            </a:r>
            <a:r>
              <a:rPr lang="en-US" sz="2000" dirty="0">
                <a:latin typeface="Times New Roman" charset="0"/>
              </a:rPr>
              <a:t>relational operator replacement</a:t>
            </a:r>
            <a:r>
              <a:rPr lang="ja-JP" altLang="en-US" sz="2000" dirty="0">
                <a:latin typeface="Times New Roman" charset="0"/>
              </a:rPr>
              <a:t>”</a:t>
            </a:r>
            <a:r>
              <a:rPr lang="en-US" sz="2000" dirty="0">
                <a:latin typeface="Times New Roman" charset="0"/>
              </a:rPr>
              <a:t> mutant operator replaces  relational operator </a:t>
            </a:r>
            <a:r>
              <a:rPr lang="en-US" sz="2000" dirty="0" err="1">
                <a:latin typeface="Times New Roman" charset="0"/>
              </a:rPr>
              <a:t>wirh</a:t>
            </a:r>
            <a:r>
              <a:rPr lang="en-US" sz="2000" dirty="0">
                <a:latin typeface="Times New Roman" charset="0"/>
              </a:rPr>
              <a:t> another relational operator.</a:t>
            </a:r>
          </a:p>
        </p:txBody>
      </p:sp>
    </p:spTree>
    <p:extLst>
      <p:ext uri="{BB962C8B-B14F-4D97-AF65-F5344CB8AC3E}">
        <p14:creationId xmlns:p14="http://schemas.microsoft.com/office/powerpoint/2010/main" val="577529886"/>
      </p:ext>
    </p:extLst>
  </p:cSld>
  <p:clrMapOvr>
    <a:masterClrMapping/>
  </p:clrMapOvr>
  <p:timing>
    <p:tnLst>
      <p:par>
        <p:cTn xmlns:p14="http://schemas.microsoft.com/office/powerpoint/2010/mai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560512" y="548680"/>
            <a:ext cx="8442457" cy="1103313"/>
          </a:xfrm>
        </p:spPr>
        <p:txBody>
          <a:bodyPr/>
          <a:lstStyle/>
          <a:p>
            <a:pPr eaLnBrk="1" hangingPunct="1"/>
            <a:r>
              <a:rPr lang="en-US" sz="3600" dirty="0">
                <a:latin typeface="Arial" charset="0"/>
              </a:rPr>
              <a:t>Mutant operators: Examples</a:t>
            </a:r>
            <a:endParaRPr lang="en-US" sz="4800" dirty="0">
              <a:latin typeface="Arial" charset="0"/>
            </a:endParaRPr>
          </a:p>
        </p:txBody>
      </p:sp>
      <p:graphicFrame>
        <p:nvGraphicFramePr>
          <p:cNvPr id="1588294" name="Group 70"/>
          <p:cNvGraphicFramePr>
            <a:graphicFrameLocks noGrp="1"/>
          </p:cNvGraphicFramePr>
          <p:nvPr>
            <p:extLst>
              <p:ext uri="{D42A27DB-BD31-4B8C-83A1-F6EECF244321}">
                <p14:modId xmlns:p14="http://schemas.microsoft.com/office/powerpoint/2010/main" val="3916327778"/>
              </p:ext>
            </p:extLst>
          </p:nvPr>
        </p:nvGraphicFramePr>
        <p:xfrm>
          <a:off x="488504" y="1772816"/>
          <a:ext cx="8595519" cy="4206875"/>
        </p:xfrm>
        <a:graphic>
          <a:graphicData uri="http://schemas.openxmlformats.org/drawingml/2006/table">
            <a:tbl>
              <a:tblPr/>
              <a:tblGrid>
                <a:gridCol w="3054350"/>
                <a:gridCol w="2770584"/>
                <a:gridCol w="2770585"/>
              </a:tblGrid>
              <a:tr h="3963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1" i="0" u="none" strike="noStrike" cap="none" normalizeH="0" baseline="0" dirty="0">
                          <a:ln>
                            <a:noFill/>
                          </a:ln>
                          <a:solidFill>
                            <a:schemeClr val="tx1"/>
                          </a:solidFill>
                          <a:effectLst/>
                          <a:latin typeface="Times New Roman"/>
                          <a:cs typeface="Times New Roman"/>
                        </a:rPr>
                        <a:t>Mutant operator</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1" i="0" u="none" strike="noStrike" cap="none" normalizeH="0" baseline="0">
                          <a:ln>
                            <a:noFill/>
                          </a:ln>
                          <a:solidFill>
                            <a:schemeClr val="tx1"/>
                          </a:solidFill>
                          <a:effectLst/>
                          <a:latin typeface="Times New Roman"/>
                          <a:cs typeface="Times New Roman"/>
                        </a:rPr>
                        <a:t>In P</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1" i="0" u="none" strike="noStrike" cap="none" normalizeH="0" baseline="0">
                          <a:ln>
                            <a:noFill/>
                          </a:ln>
                          <a:solidFill>
                            <a:schemeClr val="tx1"/>
                          </a:solidFill>
                          <a:effectLst/>
                          <a:latin typeface="Times New Roman"/>
                          <a:cs typeface="Times New Roman"/>
                        </a:rPr>
                        <a:t>In mutant</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1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Variable replacement</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dirty="0">
                          <a:ln>
                            <a:noFill/>
                          </a:ln>
                          <a:solidFill>
                            <a:schemeClr val="tx1"/>
                          </a:solidFill>
                          <a:effectLst/>
                          <a:latin typeface="Times New Roman"/>
                          <a:cs typeface="Times New Roman"/>
                        </a:rPr>
                        <a:t>z=x*y+1;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x=x*y+1;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z=x*x+1;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1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Relational operator replacement</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dirty="0">
                          <a:ln>
                            <a:noFill/>
                          </a:ln>
                          <a:solidFill>
                            <a:schemeClr val="tx1"/>
                          </a:solidFill>
                          <a:effectLst/>
                          <a:latin typeface="Times New Roman"/>
                          <a:cs typeface="Times New Roman"/>
                        </a:rPr>
                        <a:t>if (x&lt;y)</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if(x&gt;y)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if(x&lt;=y)</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1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Off-by-1</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z=x*y+1;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z=x*(y+1)+1;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z=(x+1)*y+1;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1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Replacement by 0</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z=x*y+1;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z=0*y+1;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z=0;</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21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Arithmetic operator replacement</a:t>
                      </a:r>
                    </a:p>
                  </a:txBody>
                  <a:tcPr marL="99060" marR="99060"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a:ln>
                            <a:noFill/>
                          </a:ln>
                          <a:solidFill>
                            <a:schemeClr val="tx1"/>
                          </a:solidFill>
                          <a:effectLst/>
                          <a:latin typeface="Times New Roman"/>
                          <a:cs typeface="Times New Roman"/>
                        </a:rPr>
                        <a:t>z=x*y+1;</a:t>
                      </a:r>
                    </a:p>
                  </a:txBody>
                  <a:tcPr marL="99060" marR="99060"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dirty="0">
                          <a:ln>
                            <a:noFill/>
                          </a:ln>
                          <a:solidFill>
                            <a:schemeClr val="tx1"/>
                          </a:solidFill>
                          <a:effectLst/>
                          <a:latin typeface="Times New Roman"/>
                          <a:cs typeface="Times New Roman"/>
                        </a:rPr>
                        <a:t>z=x*y-1;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07" charset="2"/>
                        <a:buNone/>
                        <a:tabLst/>
                      </a:pPr>
                      <a:r>
                        <a:rPr kumimoji="0" lang="en-US" sz="2000" b="0" i="0" u="none" strike="noStrike" cap="none" normalizeH="0" baseline="0" dirty="0">
                          <a:ln>
                            <a:noFill/>
                          </a:ln>
                          <a:solidFill>
                            <a:schemeClr val="tx1"/>
                          </a:solidFill>
                          <a:effectLst/>
                          <a:latin typeface="Times New Roman"/>
                          <a:cs typeface="Times New Roman"/>
                        </a:rPr>
                        <a:t>z=x+y-1;</a:t>
                      </a:r>
                    </a:p>
                  </a:txBody>
                  <a:tcPr marL="99060" marR="99060"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401037652"/>
      </p:ext>
    </p:extLst>
  </p:cSld>
  <p:clrMapOvr>
    <a:masterClrMapping/>
  </p:clrMapOvr>
  <p:timing>
    <p:tnLst>
      <p:par>
        <p:cTn xmlns:p14="http://schemas.microsoft.com/office/powerpoint/2010/mai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30134" y="276651"/>
            <a:ext cx="8442457" cy="1103313"/>
          </a:xfrm>
        </p:spPr>
        <p:txBody>
          <a:bodyPr/>
          <a:lstStyle/>
          <a:p>
            <a:pPr eaLnBrk="1" hangingPunct="1"/>
            <a:r>
              <a:rPr lang="en-US" sz="3600" dirty="0">
                <a:latin typeface="Arial" charset="0"/>
              </a:rPr>
              <a:t>Mutants: First order and higher order</a:t>
            </a:r>
            <a:endParaRPr lang="en-US" sz="4800" dirty="0">
              <a:latin typeface="Arial" charset="0"/>
            </a:endParaRPr>
          </a:p>
        </p:txBody>
      </p:sp>
      <p:sp>
        <p:nvSpPr>
          <p:cNvPr id="74756" name="Text Box 33"/>
          <p:cNvSpPr txBox="1">
            <a:spLocks noChangeArrowheads="1"/>
          </p:cNvSpPr>
          <p:nvPr/>
        </p:nvSpPr>
        <p:spPr bwMode="auto">
          <a:xfrm>
            <a:off x="799090" y="1379964"/>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A mutant obtained by making exactly </a:t>
            </a:r>
            <a:r>
              <a:rPr lang="ja-JP" altLang="en-US" dirty="0">
                <a:latin typeface="Times New Roman"/>
                <a:cs typeface="Times New Roman"/>
              </a:rPr>
              <a:t>“</a:t>
            </a:r>
            <a:r>
              <a:rPr lang="en-US" dirty="0">
                <a:latin typeface="Times New Roman"/>
                <a:cs typeface="Times New Roman"/>
              </a:rPr>
              <a:t>one change</a:t>
            </a:r>
            <a:r>
              <a:rPr lang="ja-JP" altLang="en-US" dirty="0">
                <a:latin typeface="Times New Roman"/>
                <a:cs typeface="Times New Roman"/>
              </a:rPr>
              <a:t>”</a:t>
            </a:r>
            <a:r>
              <a:rPr lang="en-US" dirty="0">
                <a:latin typeface="Times New Roman"/>
                <a:cs typeface="Times New Roman"/>
              </a:rPr>
              <a:t> is considered first order.</a:t>
            </a:r>
          </a:p>
        </p:txBody>
      </p:sp>
      <p:sp>
        <p:nvSpPr>
          <p:cNvPr id="74757" name="Text Box 34"/>
          <p:cNvSpPr txBox="1">
            <a:spLocks noChangeArrowheads="1"/>
          </p:cNvSpPr>
          <p:nvPr/>
        </p:nvSpPr>
        <p:spPr bwMode="auto">
          <a:xfrm>
            <a:off x="799090" y="2332854"/>
            <a:ext cx="81896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A mutant obtained by making two changes is a second order mutant. Similarly higher order mutants can be defined. For example, a second order mutant of z=</a:t>
            </a:r>
            <a:r>
              <a:rPr lang="en-US" dirty="0" err="1">
                <a:latin typeface="Times New Roman"/>
                <a:cs typeface="Times New Roman"/>
              </a:rPr>
              <a:t>x+y</a:t>
            </a:r>
            <a:r>
              <a:rPr lang="en-US" dirty="0">
                <a:latin typeface="Times New Roman"/>
                <a:cs typeface="Times New Roman"/>
              </a:rPr>
              <a:t>; is x=</a:t>
            </a:r>
            <a:r>
              <a:rPr lang="en-US" dirty="0" err="1">
                <a:latin typeface="Times New Roman"/>
                <a:cs typeface="Times New Roman"/>
              </a:rPr>
              <a:t>z+y</a:t>
            </a:r>
            <a:r>
              <a:rPr lang="en-US" dirty="0">
                <a:latin typeface="Times New Roman"/>
                <a:cs typeface="Times New Roman"/>
              </a:rPr>
              <a:t>; where the variable replacement operator has been applied twice.</a:t>
            </a:r>
          </a:p>
        </p:txBody>
      </p:sp>
      <p:sp>
        <p:nvSpPr>
          <p:cNvPr id="74758" name="Text Box 35"/>
          <p:cNvSpPr txBox="1">
            <a:spLocks noChangeArrowheads="1"/>
          </p:cNvSpPr>
          <p:nvPr/>
        </p:nvSpPr>
        <p:spPr bwMode="auto">
          <a:xfrm>
            <a:off x="791944" y="4213013"/>
            <a:ext cx="81896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In practice only first order mutants are generated for two reasons: (a) to lower the cost of testing and (b) most higher order mutants are killed by tests adequate with respect to first order mutants. [See coupling effect later.]</a:t>
            </a:r>
          </a:p>
        </p:txBody>
      </p:sp>
    </p:spTree>
    <p:extLst>
      <p:ext uri="{BB962C8B-B14F-4D97-AF65-F5344CB8AC3E}">
        <p14:creationId xmlns:p14="http://schemas.microsoft.com/office/powerpoint/2010/main" val="1553071670"/>
      </p:ext>
    </p:extLst>
  </p:cSld>
  <p:clrMapOvr>
    <a:masterClrMapping/>
  </p:clrMapOvr>
  <p:timing>
    <p:tnLst>
      <p:par>
        <p:cTn xmlns:p14="http://schemas.microsoft.com/office/powerpoint/2010/mai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683582" y="404664"/>
            <a:ext cx="8442457" cy="1103313"/>
          </a:xfrm>
        </p:spPr>
        <p:txBody>
          <a:bodyPr/>
          <a:lstStyle/>
          <a:p>
            <a:pPr eaLnBrk="1" hangingPunct="1"/>
            <a:r>
              <a:rPr lang="en-US" sz="3600" dirty="0">
                <a:latin typeface="Arial" charset="0"/>
              </a:rPr>
              <a:t>Mutant operators: basis</a:t>
            </a:r>
            <a:endParaRPr lang="en-US" sz="4800" dirty="0">
              <a:latin typeface="Arial" charset="0"/>
            </a:endParaRPr>
          </a:p>
        </p:txBody>
      </p:sp>
      <p:sp>
        <p:nvSpPr>
          <p:cNvPr id="76804" name="Text Box 3"/>
          <p:cNvSpPr txBox="1">
            <a:spLocks noChangeArrowheads="1"/>
          </p:cNvSpPr>
          <p:nvPr/>
        </p:nvSpPr>
        <p:spPr bwMode="auto">
          <a:xfrm>
            <a:off x="930558" y="1693961"/>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A mutant operator models a simple mistake that could be made by a programmer</a:t>
            </a:r>
          </a:p>
        </p:txBody>
      </p:sp>
      <p:sp>
        <p:nvSpPr>
          <p:cNvPr id="76805" name="Text Box 4"/>
          <p:cNvSpPr txBox="1">
            <a:spLocks noChangeArrowheads="1"/>
          </p:cNvSpPr>
          <p:nvPr/>
        </p:nvSpPr>
        <p:spPr bwMode="auto">
          <a:xfrm>
            <a:off x="930558" y="2996952"/>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Several error studies have revealed that programmers--novice and experts--make simple mistakes. For example, instead of using x&lt;y+1 one might use x&lt;y.</a:t>
            </a:r>
          </a:p>
        </p:txBody>
      </p:sp>
      <p:sp>
        <p:nvSpPr>
          <p:cNvPr id="76806" name="Text Box 5"/>
          <p:cNvSpPr txBox="1">
            <a:spLocks noChangeArrowheads="1"/>
          </p:cNvSpPr>
          <p:nvPr/>
        </p:nvSpPr>
        <p:spPr bwMode="auto">
          <a:xfrm>
            <a:off x="930558" y="4725144"/>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While programmers make </a:t>
            </a:r>
            <a:r>
              <a:rPr lang="ja-JP" altLang="en-US" dirty="0">
                <a:latin typeface="Times New Roman"/>
                <a:cs typeface="Times New Roman"/>
              </a:rPr>
              <a:t>“</a:t>
            </a:r>
            <a:r>
              <a:rPr lang="en-US" dirty="0">
                <a:latin typeface="Times New Roman"/>
                <a:cs typeface="Times New Roman"/>
              </a:rPr>
              <a:t>complex mistakes</a:t>
            </a:r>
            <a:r>
              <a:rPr lang="ja-JP" altLang="en-US" dirty="0">
                <a:latin typeface="Times New Roman"/>
                <a:cs typeface="Times New Roman"/>
              </a:rPr>
              <a:t>”</a:t>
            </a:r>
            <a:r>
              <a:rPr lang="en-US" dirty="0">
                <a:latin typeface="Times New Roman"/>
                <a:cs typeface="Times New Roman"/>
              </a:rPr>
              <a:t> too, mutant operators model simple mistakes. As we shall see later, the </a:t>
            </a:r>
            <a:r>
              <a:rPr lang="ja-JP" altLang="en-US" dirty="0">
                <a:latin typeface="Times New Roman"/>
                <a:cs typeface="Times New Roman"/>
              </a:rPr>
              <a:t>“</a:t>
            </a:r>
            <a:r>
              <a:rPr lang="en-US" dirty="0">
                <a:latin typeface="Times New Roman"/>
                <a:cs typeface="Times New Roman"/>
              </a:rPr>
              <a:t>coupling effect</a:t>
            </a:r>
            <a:r>
              <a:rPr lang="ja-JP" altLang="en-US" dirty="0">
                <a:latin typeface="Times New Roman"/>
                <a:cs typeface="Times New Roman"/>
              </a:rPr>
              <a:t>”</a:t>
            </a:r>
            <a:r>
              <a:rPr lang="en-US" dirty="0">
                <a:latin typeface="Times New Roman"/>
                <a:cs typeface="Times New Roman"/>
              </a:rPr>
              <a:t> explains why only simple  mistakes are modeled.  </a:t>
            </a:r>
          </a:p>
        </p:txBody>
      </p:sp>
    </p:spTree>
    <p:extLst>
      <p:ext uri="{BB962C8B-B14F-4D97-AF65-F5344CB8AC3E}">
        <p14:creationId xmlns:p14="http://schemas.microsoft.com/office/powerpoint/2010/main" val="3472900388"/>
      </p:ext>
    </p:extLst>
  </p:cSld>
  <p:clrMapOvr>
    <a:masterClrMapping/>
  </p:clrMapOvr>
  <p:timing>
    <p:tnLst>
      <p:par>
        <p:cTn xmlns:p14="http://schemas.microsoft.com/office/powerpoint/2010/mai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1026"/>
          <p:cNvSpPr>
            <a:spLocks noGrp="1" noChangeArrowheads="1"/>
          </p:cNvSpPr>
          <p:nvPr>
            <p:ph type="title"/>
          </p:nvPr>
        </p:nvSpPr>
        <p:spPr>
          <a:xfrm>
            <a:off x="699846" y="332459"/>
            <a:ext cx="8442457" cy="648270"/>
          </a:xfrm>
        </p:spPr>
        <p:txBody>
          <a:bodyPr/>
          <a:lstStyle/>
          <a:p>
            <a:pPr eaLnBrk="1" hangingPunct="1"/>
            <a:r>
              <a:rPr lang="en-US" sz="3600" dirty="0">
                <a:latin typeface="Arial" charset="0"/>
              </a:rPr>
              <a:t>Mutant operators: Goodness</a:t>
            </a:r>
            <a:endParaRPr lang="en-US" sz="4800" dirty="0">
              <a:latin typeface="Arial" charset="0"/>
            </a:endParaRPr>
          </a:p>
        </p:txBody>
      </p:sp>
      <p:sp>
        <p:nvSpPr>
          <p:cNvPr id="78852" name="Text Box 1027"/>
          <p:cNvSpPr txBox="1">
            <a:spLocks noChangeArrowheads="1"/>
          </p:cNvSpPr>
          <p:nvPr/>
        </p:nvSpPr>
        <p:spPr bwMode="auto">
          <a:xfrm>
            <a:off x="793407" y="1118017"/>
            <a:ext cx="81896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The design of mutation operators is based on guidelines and experience. It is </a:t>
            </a:r>
            <a:r>
              <a:rPr lang="en-US" dirty="0" smtClean="0">
                <a:latin typeface="Times New Roman"/>
                <a:cs typeface="Times New Roman"/>
              </a:rPr>
              <a:t>Thus, evident </a:t>
            </a:r>
            <a:r>
              <a:rPr lang="en-US" dirty="0">
                <a:latin typeface="Times New Roman"/>
                <a:cs typeface="Times New Roman"/>
              </a:rPr>
              <a:t>that two groups might arrive at a different set of mutation operators for the same programming language. How should we judge whether or not that a set of mutation operators is </a:t>
            </a:r>
            <a:r>
              <a:rPr lang="ja-JP" altLang="en-US" dirty="0">
                <a:latin typeface="Times New Roman"/>
                <a:cs typeface="Times New Roman"/>
              </a:rPr>
              <a:t>“</a:t>
            </a:r>
            <a:r>
              <a:rPr lang="en-US" dirty="0">
                <a:latin typeface="Times New Roman"/>
                <a:cs typeface="Times New Roman"/>
              </a:rPr>
              <a:t>good enough?</a:t>
            </a:r>
            <a:r>
              <a:rPr lang="ja-JP" altLang="en-US" dirty="0">
                <a:latin typeface="Times New Roman"/>
                <a:cs typeface="Times New Roman"/>
              </a:rPr>
              <a:t>”</a:t>
            </a:r>
            <a:r>
              <a:rPr lang="en-US" dirty="0">
                <a:latin typeface="Times New Roman"/>
                <a:cs typeface="Times New Roman"/>
              </a:rPr>
              <a:t> </a:t>
            </a:r>
          </a:p>
        </p:txBody>
      </p:sp>
      <p:sp>
        <p:nvSpPr>
          <p:cNvPr id="78853" name="Text Box 1028"/>
          <p:cNvSpPr txBox="1">
            <a:spLocks noChangeArrowheads="1"/>
          </p:cNvSpPr>
          <p:nvPr/>
        </p:nvSpPr>
        <p:spPr bwMode="auto">
          <a:xfrm>
            <a:off x="742460" y="3458648"/>
            <a:ext cx="8189648" cy="25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914400" indent="-457200">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Informal definition: </a:t>
            </a:r>
          </a:p>
          <a:p>
            <a:pPr lvl="1">
              <a:lnSpc>
                <a:spcPts val="3600"/>
              </a:lnSpc>
              <a:spcBef>
                <a:spcPts val="600"/>
              </a:spcBef>
              <a:spcAft>
                <a:spcPts val="600"/>
              </a:spcAft>
              <a:buFont typeface="Arial" charset="0"/>
              <a:buChar char="•"/>
            </a:pPr>
            <a:r>
              <a:rPr lang="en-US" dirty="0">
                <a:latin typeface="Times New Roman"/>
                <a:cs typeface="Times New Roman"/>
              </a:rPr>
              <a:t>Let S1 and S2 denote two sets of mutation operators for language L. Based on the effectiveness criteria, we say that S1 is superior to S2 if mutants generated using S1 guarantee a larger number of errors detected over a set of erroneous programs.</a:t>
            </a:r>
          </a:p>
        </p:txBody>
      </p:sp>
    </p:spTree>
    <p:extLst>
      <p:ext uri="{BB962C8B-B14F-4D97-AF65-F5344CB8AC3E}">
        <p14:creationId xmlns:p14="http://schemas.microsoft.com/office/powerpoint/2010/main" val="3830356760"/>
      </p:ext>
    </p:extLst>
  </p:cSld>
  <p:clrMapOvr>
    <a:masterClrMapping/>
  </p:clrMapOvr>
  <p:timing>
    <p:tnLst>
      <p:par>
        <p:cTn xmlns:p14="http://schemas.microsoft.com/office/powerpoint/2010/mai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617406" y="404664"/>
            <a:ext cx="8442457" cy="1103313"/>
          </a:xfrm>
        </p:spPr>
        <p:txBody>
          <a:bodyPr/>
          <a:lstStyle/>
          <a:p>
            <a:pPr eaLnBrk="1" hangingPunct="1"/>
            <a:r>
              <a:rPr lang="en-US" sz="3600" dirty="0">
                <a:latin typeface="Arial" charset="0"/>
              </a:rPr>
              <a:t>Mutant operators: Goodness [2]</a:t>
            </a:r>
            <a:endParaRPr lang="en-US" sz="4800" dirty="0">
              <a:latin typeface="Arial" charset="0"/>
            </a:endParaRPr>
          </a:p>
        </p:txBody>
      </p:sp>
      <p:sp>
        <p:nvSpPr>
          <p:cNvPr id="80900" name="Text Box 3"/>
          <p:cNvSpPr txBox="1">
            <a:spLocks noChangeArrowheads="1"/>
          </p:cNvSpPr>
          <p:nvPr/>
        </p:nvSpPr>
        <p:spPr bwMode="auto">
          <a:xfrm>
            <a:off x="741496" y="1783045"/>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Generally one uses a small set of highly effective mutation operators rather than the complete set of operators. </a:t>
            </a:r>
          </a:p>
        </p:txBody>
      </p:sp>
      <p:sp>
        <p:nvSpPr>
          <p:cNvPr id="80901" name="Text Box 4"/>
          <p:cNvSpPr txBox="1">
            <a:spLocks noChangeArrowheads="1"/>
          </p:cNvSpPr>
          <p:nvPr/>
        </p:nvSpPr>
        <p:spPr bwMode="auto">
          <a:xfrm>
            <a:off x="741496" y="2891119"/>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Experiments have revealed relatively small sets of mutation operators for C and Fortran. We say that one is using </a:t>
            </a:r>
            <a:r>
              <a:rPr lang="ja-JP" altLang="en-US" dirty="0">
                <a:latin typeface="Times New Roman"/>
                <a:cs typeface="Times New Roman"/>
              </a:rPr>
              <a:t>“</a:t>
            </a:r>
            <a:r>
              <a:rPr lang="en-US" dirty="0">
                <a:latin typeface="Times New Roman"/>
                <a:cs typeface="Times New Roman"/>
              </a:rPr>
              <a:t>constrained</a:t>
            </a:r>
            <a:r>
              <a:rPr lang="ja-JP" altLang="en-US" dirty="0">
                <a:latin typeface="Times New Roman"/>
                <a:cs typeface="Times New Roman"/>
              </a:rPr>
              <a:t>”</a:t>
            </a:r>
            <a:r>
              <a:rPr lang="en-US" dirty="0">
                <a:latin typeface="Times New Roman"/>
                <a:cs typeface="Times New Roman"/>
              </a:rPr>
              <a:t> or </a:t>
            </a:r>
            <a:r>
              <a:rPr lang="ja-JP" altLang="en-US" dirty="0">
                <a:latin typeface="Times New Roman"/>
                <a:cs typeface="Times New Roman"/>
              </a:rPr>
              <a:t>“</a:t>
            </a:r>
            <a:r>
              <a:rPr lang="en-US" dirty="0">
                <a:latin typeface="Times New Roman"/>
                <a:cs typeface="Times New Roman"/>
              </a:rPr>
              <a:t>selective</a:t>
            </a:r>
            <a:r>
              <a:rPr lang="ja-JP" altLang="en-US" dirty="0">
                <a:latin typeface="Times New Roman"/>
                <a:cs typeface="Times New Roman"/>
              </a:rPr>
              <a:t>”</a:t>
            </a:r>
            <a:r>
              <a:rPr lang="en-US" dirty="0">
                <a:latin typeface="Times New Roman"/>
                <a:cs typeface="Times New Roman"/>
              </a:rPr>
              <a:t> mutation when one uses this small set of mutation operators.</a:t>
            </a:r>
          </a:p>
        </p:txBody>
      </p:sp>
    </p:spTree>
    <p:extLst>
      <p:ext uri="{BB962C8B-B14F-4D97-AF65-F5344CB8AC3E}">
        <p14:creationId xmlns:p14="http://schemas.microsoft.com/office/powerpoint/2010/main" val="3158793946"/>
      </p:ext>
    </p:extLst>
  </p:cSld>
  <p:clrMapOvr>
    <a:masterClrMapping/>
  </p:clrMapOvr>
  <p:timing>
    <p:tnLst>
      <p:par>
        <p:cTn xmlns:p14="http://schemas.microsoft.com/office/powerpoint/2010/mai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606705" y="244998"/>
            <a:ext cx="8442457" cy="1103313"/>
          </a:xfrm>
        </p:spPr>
        <p:txBody>
          <a:bodyPr/>
          <a:lstStyle/>
          <a:p>
            <a:pPr eaLnBrk="1" hangingPunct="1"/>
            <a:r>
              <a:rPr lang="en-US" sz="3600" dirty="0">
                <a:latin typeface="Arial" charset="0"/>
              </a:rPr>
              <a:t>Mutant operators: Language dependence</a:t>
            </a:r>
            <a:endParaRPr lang="en-US" sz="4800" dirty="0">
              <a:latin typeface="Arial" charset="0"/>
            </a:endParaRPr>
          </a:p>
        </p:txBody>
      </p:sp>
      <p:sp>
        <p:nvSpPr>
          <p:cNvPr id="82948" name="Text Box 3"/>
          <p:cNvSpPr txBox="1">
            <a:spLocks noChangeArrowheads="1"/>
          </p:cNvSpPr>
          <p:nvPr/>
        </p:nvSpPr>
        <p:spPr bwMode="auto">
          <a:xfrm>
            <a:off x="705611" y="1896414"/>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For each programming language one develops a set of mutant operators.</a:t>
            </a:r>
          </a:p>
        </p:txBody>
      </p:sp>
      <p:sp>
        <p:nvSpPr>
          <p:cNvPr id="82949" name="Text Box 4"/>
          <p:cNvSpPr txBox="1">
            <a:spLocks noChangeArrowheads="1"/>
          </p:cNvSpPr>
          <p:nvPr/>
        </p:nvSpPr>
        <p:spPr bwMode="auto">
          <a:xfrm>
            <a:off x="724529" y="2936226"/>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Languages differ in their syntax thereby offering opportunities for making mistakes that duffer between two languages. This leads to differences in the set of mutant operators for two languages.</a:t>
            </a:r>
          </a:p>
        </p:txBody>
      </p:sp>
      <p:sp>
        <p:nvSpPr>
          <p:cNvPr id="82950" name="Text Box 5"/>
          <p:cNvSpPr txBox="1">
            <a:spLocks noChangeArrowheads="1"/>
          </p:cNvSpPr>
          <p:nvPr/>
        </p:nvSpPr>
        <p:spPr bwMode="auto">
          <a:xfrm>
            <a:off x="707331" y="4587226"/>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Arial" charset="0"/>
              <a:buChar char="•"/>
            </a:pPr>
            <a:r>
              <a:rPr lang="en-US" dirty="0">
                <a:latin typeface="Times New Roman"/>
                <a:cs typeface="Times New Roman"/>
              </a:rPr>
              <a:t>Mutant operators have been developed for languages such as Fortran, C, Ada, Lisp, and Java. [See the text for a comparison of mutant operators across several languages.]</a:t>
            </a:r>
          </a:p>
        </p:txBody>
      </p:sp>
    </p:spTree>
    <p:extLst>
      <p:ext uri="{BB962C8B-B14F-4D97-AF65-F5344CB8AC3E}">
        <p14:creationId xmlns:p14="http://schemas.microsoft.com/office/powerpoint/2010/main" val="2022930484"/>
      </p:ext>
    </p:extLst>
  </p:cSld>
  <p:clrMapOvr>
    <a:masterClrMapping/>
  </p:clrMapOvr>
  <p:timing>
    <p:tnLst>
      <p:par>
        <p:cTn xmlns:p14="http://schemas.microsoft.com/office/powerpoint/2010/mai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743485" y="548680"/>
            <a:ext cx="8442457" cy="1103313"/>
          </a:xfrm>
        </p:spPr>
        <p:txBody>
          <a:bodyPr/>
          <a:lstStyle/>
          <a:p>
            <a:pPr eaLnBrk="1" hangingPunct="1"/>
            <a:r>
              <a:rPr lang="en-US" sz="3600" dirty="0">
                <a:latin typeface="Arial" charset="0"/>
              </a:rPr>
              <a:t>Competent programmer hypothesis (CPH)</a:t>
            </a:r>
            <a:endParaRPr lang="en-US" sz="4800" dirty="0">
              <a:latin typeface="Arial" charset="0"/>
            </a:endParaRPr>
          </a:p>
        </p:txBody>
      </p:sp>
      <p:sp>
        <p:nvSpPr>
          <p:cNvPr id="84996" name="Text Box 3"/>
          <p:cNvSpPr txBox="1">
            <a:spLocks noChangeArrowheads="1"/>
          </p:cNvSpPr>
          <p:nvPr/>
        </p:nvSpPr>
        <p:spPr bwMode="auto">
          <a:xfrm>
            <a:off x="945886" y="1953678"/>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CPH states that given a problem statement, a programmer writes a program P that is in the general neighborhood of the set of correct programs. </a:t>
            </a:r>
          </a:p>
        </p:txBody>
      </p:sp>
      <p:sp>
        <p:nvSpPr>
          <p:cNvPr id="84997" name="Text Box 4"/>
          <p:cNvSpPr txBox="1">
            <a:spLocks noChangeArrowheads="1"/>
          </p:cNvSpPr>
          <p:nvPr/>
        </p:nvSpPr>
        <p:spPr bwMode="auto">
          <a:xfrm>
            <a:off x="964804" y="3387725"/>
            <a:ext cx="8189648"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An extreme interpretation of CPH  is that when asked to write a program to find the account balance, given an account number, a programmer is unlikely to write a program that deposits money into an account. Of course</a:t>
            </a:r>
            <a:r>
              <a:rPr lang="en-US" dirty="0" smtClean="0">
                <a:latin typeface="Times New Roman" charset="0"/>
              </a:rPr>
              <a:t>, while </a:t>
            </a:r>
            <a:r>
              <a:rPr lang="en-US" dirty="0">
                <a:latin typeface="Times New Roman" charset="0"/>
              </a:rPr>
              <a:t>such a situation is unlikely to arise, a devious programmer might certainly write such a program. </a:t>
            </a:r>
          </a:p>
        </p:txBody>
      </p:sp>
    </p:spTree>
    <p:extLst>
      <p:ext uri="{BB962C8B-B14F-4D97-AF65-F5344CB8AC3E}">
        <p14:creationId xmlns:p14="http://schemas.microsoft.com/office/powerpoint/2010/main" val="4165173967"/>
      </p:ext>
    </p:extLst>
  </p:cSld>
  <p:clrMapOvr>
    <a:masterClrMapping/>
  </p:clrMapOvr>
  <p:timing>
    <p:tnLst>
      <p:par>
        <p:cTn xmlns:p14="http://schemas.microsoft.com/office/powerpoint/2010/mai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787146" y="332656"/>
            <a:ext cx="8442457" cy="1103313"/>
          </a:xfrm>
        </p:spPr>
        <p:txBody>
          <a:bodyPr/>
          <a:lstStyle/>
          <a:p>
            <a:pPr eaLnBrk="1" hangingPunct="1"/>
            <a:r>
              <a:rPr lang="en-US" sz="3600" dirty="0">
                <a:latin typeface="Arial" charset="0"/>
              </a:rPr>
              <a:t>Competent programmer hypothesis (CPH) [2]</a:t>
            </a:r>
            <a:endParaRPr lang="en-US" sz="4800" dirty="0">
              <a:latin typeface="Arial" charset="0"/>
            </a:endParaRPr>
          </a:p>
        </p:txBody>
      </p:sp>
      <p:sp>
        <p:nvSpPr>
          <p:cNvPr id="87044" name="Text Box 3"/>
          <p:cNvSpPr txBox="1">
            <a:spLocks noChangeArrowheads="1"/>
          </p:cNvSpPr>
          <p:nvPr/>
        </p:nvSpPr>
        <p:spPr bwMode="auto">
          <a:xfrm>
            <a:off x="774087" y="1455333"/>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A more reasonable interpretation of the CPH is that the program written to satisfy a set of requirements will be a few mutants away from a correct program.</a:t>
            </a:r>
          </a:p>
        </p:txBody>
      </p:sp>
      <p:sp>
        <p:nvSpPr>
          <p:cNvPr id="87045" name="Text Box 4"/>
          <p:cNvSpPr txBox="1">
            <a:spLocks noChangeArrowheads="1"/>
          </p:cNvSpPr>
          <p:nvPr/>
        </p:nvSpPr>
        <p:spPr bwMode="auto">
          <a:xfrm>
            <a:off x="774087" y="3018313"/>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The CPH assumes that the programmer knows of an algorithm to solve the problem at hand, and if not, will find one prior to writing the program. </a:t>
            </a:r>
          </a:p>
        </p:txBody>
      </p:sp>
      <p:sp>
        <p:nvSpPr>
          <p:cNvPr id="87046" name="Text Box 5"/>
          <p:cNvSpPr txBox="1">
            <a:spLocks noChangeArrowheads="1"/>
          </p:cNvSpPr>
          <p:nvPr/>
        </p:nvSpPr>
        <p:spPr bwMode="auto">
          <a:xfrm>
            <a:off x="774087" y="4119629"/>
            <a:ext cx="81896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It is </a:t>
            </a:r>
            <a:r>
              <a:rPr lang="en-US" dirty="0" smtClean="0">
                <a:latin typeface="Times New Roman" charset="0"/>
              </a:rPr>
              <a:t>Thus, safe </a:t>
            </a:r>
            <a:r>
              <a:rPr lang="en-US" dirty="0">
                <a:latin typeface="Times New Roman" charset="0"/>
              </a:rPr>
              <a:t>to assume that when asked to write a program to sort a list of numbers, a competent programs knows of, and makes use of, at least one sorting algorithm. Mistakes will lead to a program that can be corrected by applying one or more first order mutations. </a:t>
            </a:r>
          </a:p>
        </p:txBody>
      </p:sp>
    </p:spTree>
    <p:extLst>
      <p:ext uri="{BB962C8B-B14F-4D97-AF65-F5344CB8AC3E}">
        <p14:creationId xmlns:p14="http://schemas.microsoft.com/office/powerpoint/2010/main" val="41265173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4294967295"/>
          </p:nvPr>
        </p:nvSpPr>
        <p:spPr>
          <a:xfrm>
            <a:off x="542925" y="2911915"/>
            <a:ext cx="8420100" cy="931863"/>
          </a:xfrm>
        </p:spPr>
        <p:txBody>
          <a:bodyPr/>
          <a:lstStyle/>
          <a:p>
            <a:pPr eaLnBrk="1" hangingPunct="1">
              <a:lnSpc>
                <a:spcPct val="90000"/>
              </a:lnSpc>
              <a:buFont typeface="Monotype Sorts" charset="0"/>
              <a:buNone/>
            </a:pPr>
            <a:r>
              <a:rPr lang="en-US" sz="2800" dirty="0" smtClean="0">
                <a:solidFill>
                  <a:schemeClr val="folHlink"/>
                </a:solidFill>
                <a:latin typeface="Century Gothic" charset="0"/>
                <a:ea typeface="Osaka" charset="0"/>
                <a:cs typeface="Osaka" charset="0"/>
              </a:rPr>
              <a:t>2.2 Program </a:t>
            </a:r>
            <a:r>
              <a:rPr lang="en-US" sz="2800" dirty="0">
                <a:solidFill>
                  <a:schemeClr val="folHlink"/>
                </a:solidFill>
                <a:latin typeface="Century Gothic" charset="0"/>
                <a:ea typeface="Osaka" charset="0"/>
                <a:cs typeface="Osaka" charset="0"/>
              </a:rPr>
              <a:t>representation: Control flow graphs</a:t>
            </a:r>
          </a:p>
        </p:txBody>
      </p:sp>
    </p:spTree>
    <p:extLst>
      <p:ext uri="{BB962C8B-B14F-4D97-AF65-F5344CB8AC3E}">
        <p14:creationId xmlns:p14="http://schemas.microsoft.com/office/powerpoint/2010/main" val="2267614694"/>
      </p:ext>
    </p:extLst>
  </p:cSld>
  <p:clrMapOvr>
    <a:masterClrMapping/>
  </p:clrMapOvr>
  <p:timing>
    <p:tnLst>
      <p:par>
        <p:cTn xmlns:p14="http://schemas.microsoft.com/office/powerpoint/2010/mai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337415" y="397593"/>
            <a:ext cx="8442457" cy="1103313"/>
          </a:xfrm>
        </p:spPr>
        <p:txBody>
          <a:bodyPr/>
          <a:lstStyle/>
          <a:p>
            <a:pPr eaLnBrk="1" hangingPunct="1"/>
            <a:r>
              <a:rPr lang="en-US" sz="3600" dirty="0">
                <a:latin typeface="Arial" charset="0"/>
              </a:rPr>
              <a:t>Coupling effect</a:t>
            </a:r>
            <a:endParaRPr lang="en-US" sz="4800" dirty="0">
              <a:latin typeface="Arial" charset="0"/>
            </a:endParaRPr>
          </a:p>
        </p:txBody>
      </p:sp>
      <p:sp>
        <p:nvSpPr>
          <p:cNvPr id="89092" name="Text Box 3"/>
          <p:cNvSpPr txBox="1">
            <a:spLocks noChangeArrowheads="1"/>
          </p:cNvSpPr>
          <p:nvPr/>
        </p:nvSpPr>
        <p:spPr bwMode="auto">
          <a:xfrm>
            <a:off x="945886" y="1735620"/>
            <a:ext cx="8189648"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a:cs typeface="Times New Roman"/>
              </a:rPr>
              <a:t>The coupling effect has been  paraphrased by  </a:t>
            </a:r>
            <a:r>
              <a:rPr lang="en-US" dirty="0" err="1">
                <a:latin typeface="Times New Roman"/>
                <a:cs typeface="Times New Roman"/>
              </a:rPr>
              <a:t>DeMillo</a:t>
            </a:r>
            <a:r>
              <a:rPr lang="en-US" dirty="0">
                <a:latin typeface="Times New Roman"/>
                <a:cs typeface="Times New Roman"/>
              </a:rPr>
              <a:t>, Lipton, and </a:t>
            </a:r>
            <a:r>
              <a:rPr lang="en-US" dirty="0" err="1">
                <a:latin typeface="Times New Roman"/>
                <a:cs typeface="Times New Roman"/>
              </a:rPr>
              <a:t>Sayward</a:t>
            </a:r>
            <a:r>
              <a:rPr lang="en-US" dirty="0">
                <a:latin typeface="Times New Roman"/>
                <a:cs typeface="Times New Roman"/>
              </a:rPr>
              <a:t>  as follows: </a:t>
            </a:r>
            <a:r>
              <a:rPr lang="ja-JP" altLang="en-US" dirty="0">
                <a:latin typeface="Times New Roman"/>
                <a:cs typeface="Times New Roman"/>
              </a:rPr>
              <a:t>“</a:t>
            </a:r>
            <a:r>
              <a:rPr lang="en-US" dirty="0">
                <a:latin typeface="Times New Roman"/>
                <a:cs typeface="Times New Roman"/>
              </a:rPr>
              <a:t>Test data that distinguishes all programs differing from a correct one by only simple errors is so sensitive that it also implicitly distinguishes more complex errors</a:t>
            </a:r>
            <a:r>
              <a:rPr lang="ja-JP" altLang="en-US" dirty="0" smtClean="0">
                <a:latin typeface="Times New Roman"/>
                <a:cs typeface="Times New Roman"/>
              </a:rPr>
              <a:t>”</a:t>
            </a:r>
            <a:endParaRPr lang="en-US" dirty="0">
              <a:latin typeface="Times New Roman"/>
              <a:cs typeface="Times New Roman"/>
            </a:endParaRPr>
          </a:p>
        </p:txBody>
      </p:sp>
      <p:sp>
        <p:nvSpPr>
          <p:cNvPr id="89093" name="Text Box 5"/>
          <p:cNvSpPr txBox="1">
            <a:spLocks noChangeArrowheads="1"/>
          </p:cNvSpPr>
          <p:nvPr/>
        </p:nvSpPr>
        <p:spPr bwMode="auto">
          <a:xfrm>
            <a:off x="945886" y="4281139"/>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a:cs typeface="Times New Roman"/>
              </a:rPr>
              <a:t>Stated alternately, again in the words of </a:t>
            </a:r>
            <a:r>
              <a:rPr lang="en-US" dirty="0" err="1">
                <a:latin typeface="Times New Roman"/>
                <a:cs typeface="Times New Roman"/>
              </a:rPr>
              <a:t>DeMillo</a:t>
            </a:r>
            <a:r>
              <a:rPr lang="en-US" dirty="0">
                <a:latin typeface="Times New Roman"/>
                <a:cs typeface="Times New Roman"/>
              </a:rPr>
              <a:t>, Lipton and </a:t>
            </a:r>
            <a:r>
              <a:rPr lang="en-US" dirty="0" err="1">
                <a:latin typeface="Times New Roman"/>
                <a:cs typeface="Times New Roman"/>
              </a:rPr>
              <a:t>Sayward</a:t>
            </a:r>
            <a:r>
              <a:rPr lang="en-US" dirty="0">
                <a:latin typeface="Times New Roman"/>
                <a:cs typeface="Times New Roman"/>
              </a:rPr>
              <a:t> ``..seemingly simple tests can be quite sensitive via the coupling effect."</a:t>
            </a:r>
          </a:p>
        </p:txBody>
      </p:sp>
    </p:spTree>
    <p:extLst>
      <p:ext uri="{BB962C8B-B14F-4D97-AF65-F5344CB8AC3E}">
        <p14:creationId xmlns:p14="http://schemas.microsoft.com/office/powerpoint/2010/main" val="3147006467"/>
      </p:ext>
    </p:extLst>
  </p:cSld>
  <p:clrMapOvr>
    <a:masterClrMapping/>
  </p:clrMapOvr>
  <p:timing>
    <p:tnLst>
      <p:par>
        <p:cTn xmlns:p14="http://schemas.microsoft.com/office/powerpoint/2010/mai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200099" y="354691"/>
            <a:ext cx="8442457" cy="1103313"/>
          </a:xfrm>
        </p:spPr>
        <p:txBody>
          <a:bodyPr/>
          <a:lstStyle/>
          <a:p>
            <a:pPr eaLnBrk="1" hangingPunct="1"/>
            <a:r>
              <a:rPr lang="en-US" sz="3600" dirty="0">
                <a:latin typeface="Arial" charset="0"/>
              </a:rPr>
              <a:t>Coupling effect [2]</a:t>
            </a:r>
            <a:endParaRPr lang="en-US" sz="4800" dirty="0">
              <a:latin typeface="Arial" charset="0"/>
            </a:endParaRPr>
          </a:p>
        </p:txBody>
      </p:sp>
      <p:sp>
        <p:nvSpPr>
          <p:cNvPr id="91140" name="Text Box 3"/>
          <p:cNvSpPr txBox="1">
            <a:spLocks noChangeArrowheads="1"/>
          </p:cNvSpPr>
          <p:nvPr/>
        </p:nvSpPr>
        <p:spPr bwMode="auto">
          <a:xfrm>
            <a:off x="909771" y="1704614"/>
            <a:ext cx="8189648" cy="18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For some input, a non-equivalent mutant forces a slight perturbation in the state space of the program under test. This perturbation takes place at the point of mutation and has the potential of infecting the entire state of the program. </a:t>
            </a:r>
          </a:p>
        </p:txBody>
      </p:sp>
      <p:sp>
        <p:nvSpPr>
          <p:cNvPr id="91141" name="Text Box 4"/>
          <p:cNvSpPr txBox="1">
            <a:spLocks noChangeArrowheads="1"/>
          </p:cNvSpPr>
          <p:nvPr/>
        </p:nvSpPr>
        <p:spPr bwMode="auto">
          <a:xfrm>
            <a:off x="873656" y="3676289"/>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It is during an analysis of the behavior of the mutant in relation to that of its parent that one discovers complex faults.</a:t>
            </a:r>
          </a:p>
        </p:txBody>
      </p:sp>
    </p:spTree>
    <p:extLst>
      <p:ext uri="{BB962C8B-B14F-4D97-AF65-F5344CB8AC3E}">
        <p14:creationId xmlns:p14="http://schemas.microsoft.com/office/powerpoint/2010/main" val="2334229962"/>
      </p:ext>
    </p:extLst>
  </p:cSld>
  <p:clrMapOvr>
    <a:masterClrMapping/>
  </p:clrMapOvr>
  <p:timing>
    <p:tnLst>
      <p:par>
        <p:cTn xmlns:p14="http://schemas.microsoft.com/office/powerpoint/2010/mai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418476" y="426699"/>
            <a:ext cx="8442457" cy="1103313"/>
          </a:xfrm>
        </p:spPr>
        <p:txBody>
          <a:bodyPr/>
          <a:lstStyle/>
          <a:p>
            <a:pPr eaLnBrk="1" hangingPunct="1"/>
            <a:r>
              <a:rPr lang="en-US" sz="3600" dirty="0">
                <a:latin typeface="Arial" charset="0"/>
              </a:rPr>
              <a:t>Tools for mutation testing</a:t>
            </a:r>
            <a:endParaRPr lang="en-US" sz="4800" dirty="0">
              <a:latin typeface="Arial" charset="0"/>
            </a:endParaRPr>
          </a:p>
        </p:txBody>
      </p:sp>
      <p:sp>
        <p:nvSpPr>
          <p:cNvPr id="93188" name="Text Box 3"/>
          <p:cNvSpPr txBox="1">
            <a:spLocks noChangeArrowheads="1"/>
          </p:cNvSpPr>
          <p:nvPr/>
        </p:nvSpPr>
        <p:spPr bwMode="auto">
          <a:xfrm>
            <a:off x="982001" y="1704613"/>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As with any other type of test adequacy assessment, mutation based assessment must be done with the help of a tool.</a:t>
            </a:r>
          </a:p>
        </p:txBody>
      </p:sp>
      <p:sp>
        <p:nvSpPr>
          <p:cNvPr id="93189" name="Text Box 4"/>
          <p:cNvSpPr txBox="1">
            <a:spLocks noChangeArrowheads="1"/>
          </p:cNvSpPr>
          <p:nvPr/>
        </p:nvSpPr>
        <p:spPr bwMode="auto">
          <a:xfrm>
            <a:off x="945886" y="3042875"/>
            <a:ext cx="8189648"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There are few mutation testing tools available freely. Two such tools are </a:t>
            </a:r>
            <a:r>
              <a:rPr lang="en-US" dirty="0" err="1">
                <a:solidFill>
                  <a:schemeClr val="hlink"/>
                </a:solidFill>
                <a:latin typeface="Times New Roman" charset="0"/>
              </a:rPr>
              <a:t>Proteum</a:t>
            </a:r>
            <a:r>
              <a:rPr lang="en-US" dirty="0">
                <a:latin typeface="Times New Roman" charset="0"/>
              </a:rPr>
              <a:t> for C from Professor </a:t>
            </a:r>
            <a:r>
              <a:rPr lang="en-US" dirty="0" err="1" smtClean="0">
                <a:latin typeface="Times New Roman" charset="0"/>
              </a:rPr>
              <a:t>Josè</a:t>
            </a:r>
            <a:r>
              <a:rPr lang="en-US" dirty="0" smtClean="0">
                <a:latin typeface="Times New Roman" charset="0"/>
              </a:rPr>
              <a:t> Maldonado </a:t>
            </a:r>
            <a:r>
              <a:rPr lang="en-US" dirty="0">
                <a:latin typeface="Times New Roman" charset="0"/>
              </a:rPr>
              <a:t>and </a:t>
            </a:r>
            <a:r>
              <a:rPr lang="en-US" dirty="0" err="1">
                <a:solidFill>
                  <a:schemeClr val="hlink"/>
                </a:solidFill>
                <a:latin typeface="Times New Roman" charset="0"/>
              </a:rPr>
              <a:t>muJava</a:t>
            </a:r>
            <a:r>
              <a:rPr lang="en-US" dirty="0">
                <a:latin typeface="Times New Roman" charset="0"/>
              </a:rPr>
              <a:t> for Java from Professor Jeff Offutt.  We are not aware of any commercially available tool for mutation testing. See the textbook for a more complete listing of mutation tools. </a:t>
            </a:r>
          </a:p>
        </p:txBody>
      </p:sp>
    </p:spTree>
    <p:extLst>
      <p:ext uri="{BB962C8B-B14F-4D97-AF65-F5344CB8AC3E}">
        <p14:creationId xmlns:p14="http://schemas.microsoft.com/office/powerpoint/2010/main" val="1701734823"/>
      </p:ext>
    </p:extLst>
  </p:cSld>
  <p:clrMapOvr>
    <a:masterClrMapping/>
  </p:clrMapOvr>
  <p:timing>
    <p:tnLst>
      <p:par>
        <p:cTn xmlns:p14="http://schemas.microsoft.com/office/powerpoint/2010/mai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493393" y="363271"/>
            <a:ext cx="8442457" cy="1103313"/>
          </a:xfrm>
        </p:spPr>
        <p:txBody>
          <a:bodyPr/>
          <a:lstStyle/>
          <a:p>
            <a:pPr eaLnBrk="1" hangingPunct="1"/>
            <a:r>
              <a:rPr lang="en-US" sz="3600" dirty="0">
                <a:latin typeface="Arial" charset="0"/>
              </a:rPr>
              <a:t>Tools for mutation testing: Features</a:t>
            </a:r>
            <a:endParaRPr lang="en-US" sz="4800" dirty="0">
              <a:latin typeface="Arial" charset="0"/>
            </a:endParaRPr>
          </a:p>
        </p:txBody>
      </p:sp>
      <p:sp>
        <p:nvSpPr>
          <p:cNvPr id="95236" name="Text Box 3"/>
          <p:cNvSpPr txBox="1">
            <a:spLocks noChangeArrowheads="1"/>
          </p:cNvSpPr>
          <p:nvPr/>
        </p:nvSpPr>
        <p:spPr bwMode="auto">
          <a:xfrm>
            <a:off x="746202" y="1747517"/>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Tx/>
              <a:buChar char="•"/>
            </a:pPr>
            <a:r>
              <a:rPr lang="en-US" dirty="0">
                <a:latin typeface="Times New Roman" charset="0"/>
              </a:rPr>
              <a:t>A typical tool for mutation testing offers the following </a:t>
            </a:r>
            <a:r>
              <a:rPr lang="en-US" dirty="0" smtClean="0">
                <a:latin typeface="Times New Roman" charset="0"/>
              </a:rPr>
              <a:t>features.</a:t>
            </a:r>
            <a:endParaRPr lang="en-US" dirty="0">
              <a:latin typeface="Times New Roman" charset="0"/>
            </a:endParaRPr>
          </a:p>
        </p:txBody>
      </p:sp>
      <p:sp>
        <p:nvSpPr>
          <p:cNvPr id="95237" name="Text Box 4"/>
          <p:cNvSpPr txBox="1">
            <a:spLocks noChangeArrowheads="1"/>
          </p:cNvSpPr>
          <p:nvPr/>
        </p:nvSpPr>
        <p:spPr bwMode="auto">
          <a:xfrm>
            <a:off x="1054045" y="2830191"/>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A selectable palette of mutation operators.</a:t>
            </a:r>
          </a:p>
        </p:txBody>
      </p:sp>
      <p:sp>
        <p:nvSpPr>
          <p:cNvPr id="95238" name="Text Box 5"/>
          <p:cNvSpPr txBox="1">
            <a:spLocks noChangeArrowheads="1"/>
          </p:cNvSpPr>
          <p:nvPr/>
        </p:nvSpPr>
        <p:spPr bwMode="auto">
          <a:xfrm>
            <a:off x="1054045" y="3873178"/>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Execution of the program under test against T and saving the output for comparison against that of mutants.</a:t>
            </a:r>
          </a:p>
        </p:txBody>
      </p:sp>
      <p:sp>
        <p:nvSpPr>
          <p:cNvPr id="95239" name="Text Box 6"/>
          <p:cNvSpPr txBox="1">
            <a:spLocks noChangeArrowheads="1"/>
          </p:cNvSpPr>
          <p:nvPr/>
        </p:nvSpPr>
        <p:spPr bwMode="auto">
          <a:xfrm>
            <a:off x="1054045" y="4845560"/>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Generation of mutants.</a:t>
            </a:r>
          </a:p>
        </p:txBody>
      </p:sp>
      <p:sp>
        <p:nvSpPr>
          <p:cNvPr id="95240" name="Text Box 7"/>
          <p:cNvSpPr txBox="1">
            <a:spLocks noChangeArrowheads="1"/>
          </p:cNvSpPr>
          <p:nvPr/>
        </p:nvSpPr>
        <p:spPr bwMode="auto">
          <a:xfrm>
            <a:off x="1054045" y="3350891"/>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Management of test set T.</a:t>
            </a:r>
          </a:p>
        </p:txBody>
      </p:sp>
    </p:spTree>
    <p:extLst>
      <p:ext uri="{BB962C8B-B14F-4D97-AF65-F5344CB8AC3E}">
        <p14:creationId xmlns:p14="http://schemas.microsoft.com/office/powerpoint/2010/main" val="2009405357"/>
      </p:ext>
    </p:extLst>
  </p:cSld>
  <p:clrMapOvr>
    <a:masterClrMapping/>
  </p:clrMapOvr>
  <p:timing>
    <p:tnLst>
      <p:par>
        <p:cTn xmlns:p14="http://schemas.microsoft.com/office/powerpoint/2010/mai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248592" y="358054"/>
            <a:ext cx="8442457" cy="1103313"/>
          </a:xfrm>
        </p:spPr>
        <p:txBody>
          <a:bodyPr/>
          <a:lstStyle/>
          <a:p>
            <a:pPr eaLnBrk="1" hangingPunct="1"/>
            <a:r>
              <a:rPr lang="en-US" sz="3600" dirty="0">
                <a:latin typeface="Arial" charset="0"/>
              </a:rPr>
              <a:t>Tools for mutation testing: Features [2]</a:t>
            </a:r>
            <a:endParaRPr lang="en-US" sz="4800" dirty="0">
              <a:latin typeface="Arial" charset="0"/>
            </a:endParaRPr>
          </a:p>
        </p:txBody>
      </p:sp>
      <p:sp>
        <p:nvSpPr>
          <p:cNvPr id="97284" name="Text Box 4"/>
          <p:cNvSpPr txBox="1">
            <a:spLocks noChangeArrowheads="1"/>
          </p:cNvSpPr>
          <p:nvPr/>
        </p:nvSpPr>
        <p:spPr bwMode="auto">
          <a:xfrm>
            <a:off x="739511" y="2034473"/>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Mutant execution and computation of mutation score using user identified equivalent mutants.</a:t>
            </a:r>
          </a:p>
        </p:txBody>
      </p:sp>
      <p:sp>
        <p:nvSpPr>
          <p:cNvPr id="97285" name="Text Box 5"/>
          <p:cNvSpPr txBox="1">
            <a:spLocks noChangeArrowheads="1"/>
          </p:cNvSpPr>
          <p:nvPr/>
        </p:nvSpPr>
        <p:spPr bwMode="auto">
          <a:xfrm>
            <a:off x="739511" y="3207635"/>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Incremental mutation testing: i.e. allows the application of a subset of mutation operators to a portion of the program under test. </a:t>
            </a:r>
          </a:p>
        </p:txBody>
      </p:sp>
      <p:sp>
        <p:nvSpPr>
          <p:cNvPr id="97286" name="Text Box 8"/>
          <p:cNvSpPr txBox="1">
            <a:spLocks noChangeArrowheads="1"/>
          </p:cNvSpPr>
          <p:nvPr/>
        </p:nvSpPr>
        <p:spPr bwMode="auto">
          <a:xfrm>
            <a:off x="739511" y="4380797"/>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err="1">
                <a:latin typeface="Times New Roman" charset="0"/>
              </a:rPr>
              <a:t>Mothra</a:t>
            </a:r>
            <a:r>
              <a:rPr lang="en-US" dirty="0">
                <a:latin typeface="Times New Roman" charset="0"/>
              </a:rPr>
              <a:t>, an advanced mutation tool for Fortran also provided automatic test generation using </a:t>
            </a:r>
            <a:r>
              <a:rPr lang="en-US" dirty="0" err="1">
                <a:latin typeface="Times New Roman" charset="0"/>
              </a:rPr>
              <a:t>DeMillo</a:t>
            </a:r>
            <a:r>
              <a:rPr lang="en-US" dirty="0">
                <a:latin typeface="Times New Roman" charset="0"/>
              </a:rPr>
              <a:t> and Offutt</a:t>
            </a:r>
            <a:r>
              <a:rPr lang="ja-JP" altLang="en-US" dirty="0">
                <a:latin typeface="Times New Roman" charset="0"/>
              </a:rPr>
              <a:t>’</a:t>
            </a:r>
            <a:r>
              <a:rPr lang="en-US" dirty="0">
                <a:latin typeface="Times New Roman" charset="0"/>
              </a:rPr>
              <a:t>s method.</a:t>
            </a:r>
          </a:p>
        </p:txBody>
      </p:sp>
    </p:spTree>
    <p:extLst>
      <p:ext uri="{BB962C8B-B14F-4D97-AF65-F5344CB8AC3E}">
        <p14:creationId xmlns:p14="http://schemas.microsoft.com/office/powerpoint/2010/main" val="1284284429"/>
      </p:ext>
    </p:extLst>
  </p:cSld>
  <p:clrMapOvr>
    <a:masterClrMapping/>
  </p:clrMapOvr>
  <p:timing>
    <p:tnLst>
      <p:par>
        <p:cTn xmlns:p14="http://schemas.microsoft.com/office/powerpoint/2010/mai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310971" y="340894"/>
            <a:ext cx="8442457" cy="1103313"/>
          </a:xfrm>
        </p:spPr>
        <p:txBody>
          <a:bodyPr/>
          <a:lstStyle/>
          <a:p>
            <a:pPr eaLnBrk="1" hangingPunct="1"/>
            <a:r>
              <a:rPr lang="en-US" sz="3600" dirty="0">
                <a:latin typeface="Arial" charset="0"/>
              </a:rPr>
              <a:t>Mutation and system testing</a:t>
            </a:r>
            <a:endParaRPr lang="en-US" sz="4800" dirty="0">
              <a:latin typeface="Arial" charset="0"/>
            </a:endParaRPr>
          </a:p>
        </p:txBody>
      </p:sp>
      <p:sp>
        <p:nvSpPr>
          <p:cNvPr id="99332" name="Text Box 3"/>
          <p:cNvSpPr txBox="1">
            <a:spLocks noChangeArrowheads="1"/>
          </p:cNvSpPr>
          <p:nvPr/>
        </p:nvSpPr>
        <p:spPr bwMode="auto">
          <a:xfrm>
            <a:off x="686687" y="1674724"/>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Adequacy assessment using mutation is often recommended only for relatively small units, e.g. a class in Java or a small collection of functions in C.</a:t>
            </a:r>
          </a:p>
        </p:txBody>
      </p:sp>
      <p:sp>
        <p:nvSpPr>
          <p:cNvPr id="99333" name="Text Box 5"/>
          <p:cNvSpPr txBox="1">
            <a:spLocks noChangeArrowheads="1"/>
          </p:cNvSpPr>
          <p:nvPr/>
        </p:nvSpPr>
        <p:spPr bwMode="auto">
          <a:xfrm>
            <a:off x="678106" y="3402916"/>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However, given a good tool, one can use mutation to assess adequacy of system tests. </a:t>
            </a:r>
          </a:p>
        </p:txBody>
      </p:sp>
      <p:sp>
        <p:nvSpPr>
          <p:cNvPr id="99334" name="Text Box 6"/>
          <p:cNvSpPr txBox="1">
            <a:spLocks noChangeArrowheads="1"/>
          </p:cNvSpPr>
          <p:nvPr/>
        </p:nvSpPr>
        <p:spPr bwMode="auto">
          <a:xfrm>
            <a:off x="652816" y="4627052"/>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The following procedure is recommended to assess the adequacy of system tests.</a:t>
            </a:r>
          </a:p>
        </p:txBody>
      </p:sp>
    </p:spTree>
    <p:extLst>
      <p:ext uri="{BB962C8B-B14F-4D97-AF65-F5344CB8AC3E}">
        <p14:creationId xmlns:p14="http://schemas.microsoft.com/office/powerpoint/2010/main" val="1750675151"/>
      </p:ext>
    </p:extLst>
  </p:cSld>
  <p:clrMapOvr>
    <a:masterClrMapping/>
  </p:clrMapOvr>
  <p:timing>
    <p:tnLst>
      <p:par>
        <p:cTn xmlns:p14="http://schemas.microsoft.com/office/powerpoint/2010/mai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a:xfrm>
            <a:off x="257170" y="337530"/>
            <a:ext cx="8442457" cy="1103313"/>
          </a:xfrm>
        </p:spPr>
        <p:txBody>
          <a:bodyPr/>
          <a:lstStyle/>
          <a:p>
            <a:pPr eaLnBrk="1" hangingPunct="1"/>
            <a:r>
              <a:rPr lang="en-US" sz="3600" dirty="0">
                <a:latin typeface="Arial" charset="0"/>
              </a:rPr>
              <a:t>Mutation and system testing [2]</a:t>
            </a:r>
            <a:endParaRPr lang="en-US" sz="4800" dirty="0">
              <a:latin typeface="Arial" charset="0"/>
            </a:endParaRPr>
          </a:p>
        </p:txBody>
      </p:sp>
      <p:sp>
        <p:nvSpPr>
          <p:cNvPr id="101380" name="Text Box 3"/>
          <p:cNvSpPr txBox="1">
            <a:spLocks noChangeArrowheads="1"/>
          </p:cNvSpPr>
          <p:nvPr/>
        </p:nvSpPr>
        <p:spPr bwMode="auto">
          <a:xfrm>
            <a:off x="653953" y="1534015"/>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Step 1</a:t>
            </a:r>
            <a:r>
              <a:rPr lang="en-US" dirty="0">
                <a:latin typeface="Times New Roman" charset="0"/>
              </a:rPr>
              <a:t>: Identify a set </a:t>
            </a:r>
            <a:r>
              <a:rPr lang="en-US" dirty="0">
                <a:solidFill>
                  <a:srgbClr val="FF0000"/>
                </a:solidFill>
                <a:latin typeface="Times New Roman" charset="0"/>
              </a:rPr>
              <a:t>U</a:t>
            </a:r>
            <a:r>
              <a:rPr lang="en-US" dirty="0">
                <a:latin typeface="Times New Roman" charset="0"/>
              </a:rPr>
              <a:t> of application units that are critical to the safe and secure functioning of the application. Repeat the following steps for each unit in </a:t>
            </a:r>
            <a:r>
              <a:rPr lang="en-US" dirty="0">
                <a:solidFill>
                  <a:srgbClr val="FF0000"/>
                </a:solidFill>
                <a:latin typeface="Times New Roman" charset="0"/>
              </a:rPr>
              <a:t>U</a:t>
            </a:r>
            <a:r>
              <a:rPr lang="en-US" dirty="0">
                <a:latin typeface="Times New Roman" charset="0"/>
              </a:rPr>
              <a:t>.</a:t>
            </a:r>
          </a:p>
        </p:txBody>
      </p:sp>
      <p:sp>
        <p:nvSpPr>
          <p:cNvPr id="101381" name="Text Box 4"/>
          <p:cNvSpPr txBox="1">
            <a:spLocks noChangeArrowheads="1"/>
          </p:cNvSpPr>
          <p:nvPr/>
        </p:nvSpPr>
        <p:spPr bwMode="auto">
          <a:xfrm>
            <a:off x="653953" y="3118191"/>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Step 2</a:t>
            </a:r>
            <a:r>
              <a:rPr lang="en-US" dirty="0">
                <a:latin typeface="Times New Roman" charset="0"/>
              </a:rPr>
              <a:t>: Select a small set of mutation operators. This selection is best guided by the operators defined by Eric Wong or Jeff Offutt. [See </a:t>
            </a:r>
            <a:r>
              <a:rPr lang="en-US" dirty="0" smtClean="0">
                <a:latin typeface="Times New Roman" charset="0"/>
              </a:rPr>
              <a:t>the text for </a:t>
            </a:r>
            <a:r>
              <a:rPr lang="en-US" dirty="0">
                <a:latin typeface="Times New Roman" charset="0"/>
              </a:rPr>
              <a:t>details.]</a:t>
            </a:r>
          </a:p>
        </p:txBody>
      </p:sp>
      <p:sp>
        <p:nvSpPr>
          <p:cNvPr id="101382" name="Text Box 5"/>
          <p:cNvSpPr txBox="1">
            <a:spLocks noChangeArrowheads="1"/>
          </p:cNvSpPr>
          <p:nvPr/>
        </p:nvSpPr>
        <p:spPr bwMode="auto">
          <a:xfrm>
            <a:off x="653953" y="4705567"/>
            <a:ext cx="818964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Step 3</a:t>
            </a:r>
            <a:r>
              <a:rPr lang="en-US" dirty="0">
                <a:latin typeface="Times New Roman" charset="0"/>
              </a:rPr>
              <a:t>: Apply the operators to the selected unit.</a:t>
            </a:r>
          </a:p>
        </p:txBody>
      </p:sp>
    </p:spTree>
    <p:extLst>
      <p:ext uri="{BB962C8B-B14F-4D97-AF65-F5344CB8AC3E}">
        <p14:creationId xmlns:p14="http://schemas.microsoft.com/office/powerpoint/2010/main" val="857800128"/>
      </p:ext>
    </p:extLst>
  </p:cSld>
  <p:clrMapOvr>
    <a:masterClrMapping/>
  </p:clrMapOvr>
  <p:timing>
    <p:tnLst>
      <p:par>
        <p:cTn xmlns:p14="http://schemas.microsoft.com/office/powerpoint/2010/mai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75431" y="440496"/>
            <a:ext cx="8442457" cy="1103313"/>
          </a:xfrm>
        </p:spPr>
        <p:txBody>
          <a:bodyPr/>
          <a:lstStyle/>
          <a:p>
            <a:pPr eaLnBrk="1" hangingPunct="1"/>
            <a:r>
              <a:rPr lang="en-US" sz="3600" dirty="0">
                <a:latin typeface="Arial" charset="0"/>
              </a:rPr>
              <a:t>Mutation and system testing [3]</a:t>
            </a:r>
            <a:endParaRPr lang="en-US" sz="4800" dirty="0">
              <a:latin typeface="Arial" charset="0"/>
            </a:endParaRPr>
          </a:p>
        </p:txBody>
      </p:sp>
      <p:sp>
        <p:nvSpPr>
          <p:cNvPr id="103428" name="Text Box 3"/>
          <p:cNvSpPr txBox="1">
            <a:spLocks noChangeArrowheads="1"/>
          </p:cNvSpPr>
          <p:nvPr/>
        </p:nvSpPr>
        <p:spPr bwMode="auto">
          <a:xfrm>
            <a:off x="728240" y="1709856"/>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Step 4</a:t>
            </a:r>
            <a:r>
              <a:rPr lang="en-US" dirty="0">
                <a:latin typeface="Times New Roman" charset="0"/>
              </a:rPr>
              <a:t>: Assess the adequacy of </a:t>
            </a:r>
            <a:r>
              <a:rPr lang="en-US" dirty="0">
                <a:solidFill>
                  <a:srgbClr val="FF0000"/>
                </a:solidFill>
                <a:latin typeface="Times New Roman" charset="0"/>
              </a:rPr>
              <a:t>T</a:t>
            </a:r>
            <a:r>
              <a:rPr lang="en-US" dirty="0">
                <a:latin typeface="Times New Roman" charset="0"/>
              </a:rPr>
              <a:t> using the mutants so generated. If necessary, enhance </a:t>
            </a:r>
            <a:r>
              <a:rPr lang="en-US" dirty="0">
                <a:solidFill>
                  <a:srgbClr val="FF0000"/>
                </a:solidFill>
                <a:latin typeface="Times New Roman" charset="0"/>
              </a:rPr>
              <a:t>T</a:t>
            </a:r>
            <a:r>
              <a:rPr lang="en-US" dirty="0">
                <a:latin typeface="Times New Roman" charset="0"/>
              </a:rPr>
              <a:t>.</a:t>
            </a:r>
          </a:p>
        </p:txBody>
      </p:sp>
      <p:sp>
        <p:nvSpPr>
          <p:cNvPr id="103429" name="Text Box 4"/>
          <p:cNvSpPr txBox="1">
            <a:spLocks noChangeArrowheads="1"/>
          </p:cNvSpPr>
          <p:nvPr/>
        </p:nvSpPr>
        <p:spPr bwMode="auto">
          <a:xfrm>
            <a:off x="728240" y="2933992"/>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Step 5</a:t>
            </a:r>
            <a:r>
              <a:rPr lang="en-US" dirty="0">
                <a:latin typeface="Times New Roman" charset="0"/>
              </a:rPr>
              <a:t>: Repeat Steps 3 and 4 for the next unit until all units have been considered. </a:t>
            </a:r>
          </a:p>
        </p:txBody>
      </p:sp>
      <p:sp>
        <p:nvSpPr>
          <p:cNvPr id="103430" name="Text Box 5"/>
          <p:cNvSpPr txBox="1">
            <a:spLocks noChangeArrowheads="1"/>
          </p:cNvSpPr>
          <p:nvPr/>
        </p:nvSpPr>
        <p:spPr bwMode="auto">
          <a:xfrm>
            <a:off x="1145157" y="4127792"/>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latin typeface="Times New Roman" charset="0"/>
              </a:rPr>
              <a:t>We have now assessed </a:t>
            </a:r>
            <a:r>
              <a:rPr lang="en-US" dirty="0">
                <a:solidFill>
                  <a:srgbClr val="FF0000"/>
                </a:solidFill>
                <a:latin typeface="Times New Roman" charset="0"/>
              </a:rPr>
              <a:t>T</a:t>
            </a:r>
            <a:r>
              <a:rPr lang="en-US" dirty="0">
                <a:latin typeface="Times New Roman" charset="0"/>
              </a:rPr>
              <a:t>, and perhaps enhanced it. Note the use of incremental testing and constrained mutation (</a:t>
            </a:r>
            <a:r>
              <a:rPr lang="en-US" dirty="0" smtClean="0">
                <a:latin typeface="Times New Roman" charset="0"/>
              </a:rPr>
              <a:t>i.e., </a:t>
            </a:r>
            <a:r>
              <a:rPr lang="en-US" dirty="0">
                <a:latin typeface="Times New Roman" charset="0"/>
              </a:rPr>
              <a:t>use of a limited set of highly effective mutation operators).</a:t>
            </a:r>
          </a:p>
        </p:txBody>
      </p:sp>
    </p:spTree>
    <p:extLst>
      <p:ext uri="{BB962C8B-B14F-4D97-AF65-F5344CB8AC3E}">
        <p14:creationId xmlns:p14="http://schemas.microsoft.com/office/powerpoint/2010/main" val="3675702306"/>
      </p:ext>
    </p:extLst>
  </p:cSld>
  <p:clrMapOvr>
    <a:masterClrMapping/>
  </p:clrMapOvr>
  <p:timing>
    <p:tnLst>
      <p:par>
        <p:cTn xmlns:p14="http://schemas.microsoft.com/office/powerpoint/2010/mai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xfrm>
            <a:off x="726061" y="620688"/>
            <a:ext cx="8442457" cy="1103313"/>
          </a:xfrm>
        </p:spPr>
        <p:txBody>
          <a:bodyPr/>
          <a:lstStyle/>
          <a:p>
            <a:pPr eaLnBrk="1" hangingPunct="1"/>
            <a:r>
              <a:rPr lang="en-US" sz="3600" dirty="0">
                <a:latin typeface="Arial" charset="0"/>
              </a:rPr>
              <a:t>Mutation and system testing [4]</a:t>
            </a:r>
            <a:endParaRPr lang="en-US" sz="4800" dirty="0">
              <a:latin typeface="Arial" charset="0"/>
            </a:endParaRPr>
          </a:p>
        </p:txBody>
      </p:sp>
      <p:sp>
        <p:nvSpPr>
          <p:cNvPr id="105476" name="Text Box 3"/>
          <p:cNvSpPr txBox="1">
            <a:spLocks noChangeArrowheads="1"/>
          </p:cNvSpPr>
          <p:nvPr/>
        </p:nvSpPr>
        <p:spPr bwMode="auto">
          <a:xfrm>
            <a:off x="703396" y="2446339"/>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Clr>
                <a:schemeClr val="hlink"/>
              </a:buClr>
              <a:buFont typeface="Wingdings" charset="0"/>
              <a:buChar char="§"/>
            </a:pPr>
            <a:r>
              <a:rPr lang="en-US" dirty="0">
                <a:solidFill>
                  <a:schemeClr val="hlink"/>
                </a:solidFill>
                <a:latin typeface="Times New Roman" charset="0"/>
              </a:rPr>
              <a:t>Application of mutation, and other advanced test assessment and enhancement techniques, is recommended for applications that must meet stringent availability, security, safety requirements.</a:t>
            </a:r>
            <a:endParaRPr lang="en-US" dirty="0">
              <a:latin typeface="Times New Roman" charset="0"/>
            </a:endParaRPr>
          </a:p>
        </p:txBody>
      </p:sp>
    </p:spTree>
    <p:extLst>
      <p:ext uri="{BB962C8B-B14F-4D97-AF65-F5344CB8AC3E}">
        <p14:creationId xmlns:p14="http://schemas.microsoft.com/office/powerpoint/2010/main" val="1808931548"/>
      </p:ext>
    </p:extLst>
  </p:cSld>
  <p:clrMapOvr>
    <a:masterClrMapping/>
  </p:clrMapOvr>
  <p:timing>
    <p:tnLst>
      <p:par>
        <p:cTn xmlns:p14="http://schemas.microsoft.com/office/powerpoint/2010/mai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479729" y="325586"/>
            <a:ext cx="8442457" cy="1103313"/>
          </a:xfrm>
        </p:spPr>
        <p:txBody>
          <a:bodyPr/>
          <a:lstStyle/>
          <a:p>
            <a:pPr eaLnBrk="1" hangingPunct="1"/>
            <a:r>
              <a:rPr lang="en-US" sz="3600" dirty="0">
                <a:latin typeface="Arial" charset="0"/>
              </a:rPr>
              <a:t>Summary</a:t>
            </a:r>
            <a:endParaRPr lang="en-US" sz="4800" dirty="0">
              <a:latin typeface="Arial" charset="0"/>
            </a:endParaRPr>
          </a:p>
        </p:txBody>
      </p:sp>
      <p:sp>
        <p:nvSpPr>
          <p:cNvPr id="107524" name="Text Box 3"/>
          <p:cNvSpPr txBox="1">
            <a:spLocks noChangeArrowheads="1"/>
          </p:cNvSpPr>
          <p:nvPr/>
        </p:nvSpPr>
        <p:spPr bwMode="auto">
          <a:xfrm>
            <a:off x="732538" y="1590554"/>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Wingdings" charset="0"/>
              <a:buChar char="§"/>
            </a:pPr>
            <a:r>
              <a:rPr lang="en-US" dirty="0">
                <a:latin typeface="Times New Roman" charset="0"/>
              </a:rPr>
              <a:t>Mutation testing is the most powerful technique for the assessment and enhancement of tests.</a:t>
            </a:r>
          </a:p>
        </p:txBody>
      </p:sp>
      <p:sp>
        <p:nvSpPr>
          <p:cNvPr id="107525" name="Text Box 4"/>
          <p:cNvSpPr txBox="1">
            <a:spLocks noChangeArrowheads="1"/>
          </p:cNvSpPr>
          <p:nvPr/>
        </p:nvSpPr>
        <p:spPr bwMode="auto">
          <a:xfrm>
            <a:off x="746729" y="4114414"/>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Wingdings" charset="0"/>
              <a:buChar char="§"/>
            </a:pPr>
            <a:r>
              <a:rPr lang="en-US" dirty="0">
                <a:latin typeface="Times New Roman" charset="0"/>
              </a:rPr>
              <a:t>Identification of equivalent mutants is an </a:t>
            </a:r>
            <a:r>
              <a:rPr lang="en-US" dirty="0" err="1">
                <a:latin typeface="Times New Roman" charset="0"/>
              </a:rPr>
              <a:t>undecidable</a:t>
            </a:r>
            <a:r>
              <a:rPr lang="en-US" dirty="0">
                <a:latin typeface="Times New Roman" charset="0"/>
              </a:rPr>
              <a:t> problem--similar the identification of infeasible paths in control or data flow based test assessment.</a:t>
            </a:r>
          </a:p>
        </p:txBody>
      </p:sp>
      <p:sp>
        <p:nvSpPr>
          <p:cNvPr id="107526" name="Text Box 5"/>
          <p:cNvSpPr txBox="1">
            <a:spLocks noChangeArrowheads="1"/>
          </p:cNvSpPr>
          <p:nvPr/>
        </p:nvSpPr>
        <p:spPr bwMode="auto">
          <a:xfrm>
            <a:off x="746729" y="2818271"/>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Wingdings" charset="0"/>
              <a:buChar char="§"/>
            </a:pPr>
            <a:r>
              <a:rPr lang="en-US" dirty="0">
                <a:latin typeface="Times New Roman" charset="0"/>
              </a:rPr>
              <a:t>Mutation, as with any other test assessment technique, must be applied incrementally and with assistance from good tools.</a:t>
            </a:r>
          </a:p>
        </p:txBody>
      </p:sp>
    </p:spTree>
    <p:extLst>
      <p:ext uri="{BB962C8B-B14F-4D97-AF65-F5344CB8AC3E}">
        <p14:creationId xmlns:p14="http://schemas.microsoft.com/office/powerpoint/2010/main" val="25958155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3200" dirty="0">
                <a:latin typeface="Tahoma" charset="0"/>
              </a:rPr>
              <a:t>Program representation: Basic blocks</a:t>
            </a:r>
            <a:endParaRPr lang="en-US" dirty="0">
              <a:latin typeface="Tahoma" charset="0"/>
            </a:endParaRPr>
          </a:p>
        </p:txBody>
      </p:sp>
      <p:sp>
        <p:nvSpPr>
          <p:cNvPr id="112643" name="Text Box 3"/>
          <p:cNvSpPr txBox="1">
            <a:spLocks noChangeArrowheads="1"/>
          </p:cNvSpPr>
          <p:nvPr/>
        </p:nvSpPr>
        <p:spPr bwMode="auto">
          <a:xfrm>
            <a:off x="560512" y="1700808"/>
            <a:ext cx="821544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A </a:t>
            </a:r>
            <a:r>
              <a:rPr lang="en-US" dirty="0">
                <a:solidFill>
                  <a:schemeClr val="hlink"/>
                </a:solidFill>
                <a:latin typeface="Times New Roman" charset="0"/>
              </a:rPr>
              <a:t>basic block</a:t>
            </a:r>
            <a:r>
              <a:rPr lang="en-US" dirty="0">
                <a:latin typeface="Times New Roman" charset="0"/>
              </a:rPr>
              <a:t> in  program P is a sequence of consecutive statements with a single entry and a single exit point.  </a:t>
            </a:r>
            <a:r>
              <a:rPr lang="en-US" dirty="0" smtClean="0">
                <a:latin typeface="Times New Roman" charset="0"/>
              </a:rPr>
              <a:t>Thus, a  </a:t>
            </a:r>
            <a:r>
              <a:rPr lang="en-US" dirty="0">
                <a:latin typeface="Times New Roman" charset="0"/>
              </a:rPr>
              <a:t>block has  unique entry and  exit points. </a:t>
            </a:r>
          </a:p>
        </p:txBody>
      </p:sp>
      <p:sp>
        <p:nvSpPr>
          <p:cNvPr id="112644" name="Text Box 4"/>
          <p:cNvSpPr txBox="1">
            <a:spLocks noChangeArrowheads="1"/>
          </p:cNvSpPr>
          <p:nvPr/>
        </p:nvSpPr>
        <p:spPr bwMode="auto">
          <a:xfrm>
            <a:off x="560512" y="3427413"/>
            <a:ext cx="8748581"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Control always enters a basic block at its entry point and exits from its exit point. There is no possibility of exit or a halt at any point inside the basic block except at its exit point. The entry and exit points of a basic block coincide when the block contains only one statement.</a:t>
            </a:r>
          </a:p>
        </p:txBody>
      </p:sp>
    </p:spTree>
    <p:extLst>
      <p:ext uri="{BB962C8B-B14F-4D97-AF65-F5344CB8AC3E}">
        <p14:creationId xmlns:p14="http://schemas.microsoft.com/office/powerpoint/2010/main" val="143124130"/>
      </p:ext>
    </p:extLst>
  </p:cSld>
  <p:clrMapOvr>
    <a:masterClrMapping/>
  </p:clrMapOvr>
  <p:timing>
    <p:tnLst>
      <p:par>
        <p:cTn xmlns:p14="http://schemas.microsoft.com/office/powerpoint/2010/mai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416546" y="256942"/>
            <a:ext cx="8442457" cy="1103313"/>
          </a:xfrm>
        </p:spPr>
        <p:txBody>
          <a:bodyPr/>
          <a:lstStyle/>
          <a:p>
            <a:pPr eaLnBrk="1" hangingPunct="1"/>
            <a:r>
              <a:rPr lang="en-US" sz="3600" dirty="0">
                <a:latin typeface="Arial" charset="0"/>
              </a:rPr>
              <a:t>Summary [2]</a:t>
            </a:r>
            <a:endParaRPr lang="en-US" sz="4800" dirty="0">
              <a:latin typeface="Arial" charset="0"/>
            </a:endParaRPr>
          </a:p>
        </p:txBody>
      </p:sp>
      <p:sp>
        <p:nvSpPr>
          <p:cNvPr id="109572" name="Text Box 3"/>
          <p:cNvSpPr txBox="1">
            <a:spLocks noChangeArrowheads="1"/>
          </p:cNvSpPr>
          <p:nvPr/>
        </p:nvSpPr>
        <p:spPr bwMode="auto">
          <a:xfrm>
            <a:off x="654229" y="1660926"/>
            <a:ext cx="8189648"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Wingdings" charset="0"/>
              <a:buChar char="§"/>
            </a:pPr>
            <a:r>
              <a:rPr lang="en-US" dirty="0">
                <a:latin typeface="Times New Roman" charset="0"/>
              </a:rPr>
              <a:t>While mutation testing is often recommended for unit testing, when done carefully and incrementally, it can be used for the assessment of system  and other types of tests applied to an entire </a:t>
            </a:r>
            <a:r>
              <a:rPr lang="en-US" dirty="0" smtClean="0">
                <a:latin typeface="Times New Roman" charset="0"/>
              </a:rPr>
              <a:t>application.</a:t>
            </a:r>
            <a:endParaRPr lang="en-US" dirty="0">
              <a:latin typeface="Times New Roman" charset="0"/>
            </a:endParaRPr>
          </a:p>
        </p:txBody>
      </p:sp>
      <p:sp>
        <p:nvSpPr>
          <p:cNvPr id="109573" name="Text Box 4"/>
          <p:cNvSpPr txBox="1">
            <a:spLocks noChangeArrowheads="1"/>
          </p:cNvSpPr>
          <p:nvPr/>
        </p:nvSpPr>
        <p:spPr bwMode="auto">
          <a:xfrm>
            <a:off x="669355" y="3893174"/>
            <a:ext cx="818964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ts val="600"/>
              </a:spcBef>
              <a:spcAft>
                <a:spcPts val="600"/>
              </a:spcAft>
              <a:buFont typeface="Wingdings" charset="0"/>
              <a:buChar char="§"/>
            </a:pPr>
            <a:r>
              <a:rPr lang="en-US" dirty="0">
                <a:latin typeface="Times New Roman" charset="0"/>
              </a:rPr>
              <a:t>Mutation is a highly recommended technique for use in the assurance of quality of highly available, secure, and safe systems. </a:t>
            </a:r>
          </a:p>
        </p:txBody>
      </p:sp>
    </p:spTree>
    <p:extLst>
      <p:ext uri="{BB962C8B-B14F-4D97-AF65-F5344CB8AC3E}">
        <p14:creationId xmlns:p14="http://schemas.microsoft.com/office/powerpoint/2010/main" val="2159907874"/>
      </p:ext>
    </p:extLst>
  </p:cSld>
  <p:clrMapOvr>
    <a:masterClrMapping/>
  </p:clrMapOvr>
  <p:timing>
    <p:tnLst>
      <p:par>
        <p:cTn xmlns:p14="http://schemas.microsoft.com/office/powerpoint/2010/mai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9</a:t>
            </a:r>
            <a:endParaRPr lang="en-GB" sz="3200" dirty="0" smtClean="0"/>
          </a:p>
        </p:txBody>
      </p:sp>
      <p:sp>
        <p:nvSpPr>
          <p:cNvPr id="6147" name="Rectangle 3"/>
          <p:cNvSpPr>
            <a:spLocks noGrp="1" noChangeArrowheads="1"/>
          </p:cNvSpPr>
          <p:nvPr>
            <p:ph type="body" idx="4294967295"/>
          </p:nvPr>
        </p:nvSpPr>
        <p:spPr>
          <a:xfrm>
            <a:off x="709613" y="2060575"/>
            <a:ext cx="8486775" cy="2071688"/>
          </a:xfrm>
        </p:spPr>
        <p:txBody>
          <a:bodyPr/>
          <a:lstStyle/>
          <a:p>
            <a:pPr marL="0" indent="0" algn="ctr" eaLnBrk="1" hangingPunct="1">
              <a:spcBef>
                <a:spcPct val="40000"/>
              </a:spcBef>
              <a:buNone/>
            </a:pPr>
            <a:r>
              <a:rPr kumimoji="1" lang="en-US" sz="3200" dirty="0">
                <a:latin typeface="Tahoma" charset="0"/>
              </a:rPr>
              <a:t>Test Selection, Minimization, and Prioritization for Regression </a:t>
            </a:r>
            <a:r>
              <a:rPr kumimoji="1" lang="en-US" sz="3200" dirty="0" smtClean="0">
                <a:latin typeface="Tahoma" charset="0"/>
              </a:rPr>
              <a:t>Testing</a:t>
            </a:r>
            <a:endParaRPr lang="en-GB" sz="3200" dirty="0">
              <a:solidFill>
                <a:schemeClr val="tx2"/>
              </a:solidFill>
              <a:latin typeface="+mj-lt"/>
              <a:ea typeface="+mj-ea"/>
              <a:cs typeface="+mj-cs"/>
            </a:endParaRPr>
          </a:p>
        </p:txBody>
      </p:sp>
      <p:sp>
        <p:nvSpPr>
          <p:cNvPr id="3" name="TextBox 2"/>
          <p:cNvSpPr txBox="1"/>
          <p:nvPr/>
        </p:nvSpPr>
        <p:spPr>
          <a:xfrm>
            <a:off x="200472" y="6021288"/>
            <a:ext cx="1702008" cy="246221"/>
          </a:xfrm>
          <a:prstGeom prst="rect">
            <a:avLst/>
          </a:prstGeom>
          <a:noFill/>
        </p:spPr>
        <p:txBody>
          <a:bodyPr wrap="none" rtlCol="0">
            <a:spAutoFit/>
          </a:bodyPr>
          <a:lstStyle/>
          <a:p>
            <a:r>
              <a:rPr lang="en-US" dirty="0" smtClean="0"/>
              <a:t>Updated: July 17,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3600" dirty="0">
                <a:latin typeface="Tahoma" charset="0"/>
              </a:rPr>
              <a:t>Learning Objectives</a:t>
            </a:r>
            <a:endParaRPr lang="en-US" sz="4800" dirty="0">
              <a:latin typeface="Tahoma" charset="0"/>
            </a:endParaRPr>
          </a:p>
        </p:txBody>
      </p:sp>
      <p:sp>
        <p:nvSpPr>
          <p:cNvPr id="87043" name="Rectangle 3"/>
          <p:cNvSpPr>
            <a:spLocks noGrp="1" noChangeArrowheads="1"/>
          </p:cNvSpPr>
          <p:nvPr>
            <p:ph type="body" idx="4294967295"/>
          </p:nvPr>
        </p:nvSpPr>
        <p:spPr>
          <a:xfrm>
            <a:off x="868495" y="3032125"/>
            <a:ext cx="8420100" cy="468313"/>
          </a:xfrm>
        </p:spPr>
        <p:txBody>
          <a:bodyPr/>
          <a:lstStyle/>
          <a:p>
            <a:pPr marL="0" indent="0" eaLnBrk="1" hangingPunct="1">
              <a:buNone/>
            </a:pPr>
            <a:r>
              <a:rPr lang="en-US" dirty="0" smtClean="0">
                <a:latin typeface="Times New Roman"/>
                <a:cs typeface="Times New Roman"/>
              </a:rPr>
              <a:t> How </a:t>
            </a:r>
            <a:r>
              <a:rPr lang="en-US" dirty="0">
                <a:latin typeface="Times New Roman"/>
                <a:cs typeface="Times New Roman"/>
              </a:rPr>
              <a:t>to select a subset of tests for regression testing?</a:t>
            </a:r>
          </a:p>
        </p:txBody>
      </p:sp>
      <p:sp>
        <p:nvSpPr>
          <p:cNvPr id="87046" name="Rectangle 6"/>
          <p:cNvSpPr>
            <a:spLocks noChangeArrowheads="1"/>
          </p:cNvSpPr>
          <p:nvPr/>
        </p:nvSpPr>
        <p:spPr bwMode="auto">
          <a:xfrm>
            <a:off x="868495" y="3933297"/>
            <a:ext cx="8420100" cy="50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90000"/>
              </a:lnSpc>
              <a:spcBef>
                <a:spcPct val="20000"/>
              </a:spcBef>
              <a:buClr>
                <a:schemeClr val="hlink"/>
              </a:buClr>
              <a:buSzPct val="55000"/>
            </a:pPr>
            <a:r>
              <a:rPr lang="en-US" sz="2000" dirty="0">
                <a:latin typeface="Times New Roman"/>
                <a:cs typeface="Times New Roman"/>
              </a:rPr>
              <a:t>How to select or minimize a set of tests for regression testing?</a:t>
            </a:r>
          </a:p>
        </p:txBody>
      </p:sp>
      <p:sp>
        <p:nvSpPr>
          <p:cNvPr id="87051" name="Rectangle 11"/>
          <p:cNvSpPr>
            <a:spLocks noChangeArrowheads="1"/>
          </p:cNvSpPr>
          <p:nvPr/>
        </p:nvSpPr>
        <p:spPr bwMode="auto">
          <a:xfrm>
            <a:off x="868495" y="4841876"/>
            <a:ext cx="84201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lnSpc>
                <a:spcPct val="90000"/>
              </a:lnSpc>
              <a:spcBef>
                <a:spcPct val="20000"/>
              </a:spcBef>
              <a:buClr>
                <a:schemeClr val="hlink"/>
              </a:buClr>
              <a:buSzPct val="55000"/>
            </a:pPr>
            <a:r>
              <a:rPr lang="en-US" sz="2000" dirty="0">
                <a:latin typeface="Times New Roman"/>
                <a:cs typeface="Times New Roman"/>
              </a:rPr>
              <a:t>How to prioritize a set of tests for regression testing?</a:t>
            </a:r>
          </a:p>
          <a:p>
            <a:pPr marL="742950" lvl="1" indent="-285750" eaLnBrk="1" hangingPunct="1">
              <a:lnSpc>
                <a:spcPct val="90000"/>
              </a:lnSpc>
              <a:spcBef>
                <a:spcPct val="20000"/>
              </a:spcBef>
              <a:buClr>
                <a:schemeClr val="hlink"/>
              </a:buClr>
              <a:buSzPct val="55000"/>
              <a:buFont typeface="Wingdings" charset="0"/>
              <a:buChar char="n"/>
            </a:pPr>
            <a:endParaRPr lang="en-US" sz="2000" dirty="0">
              <a:latin typeface="Times New Roman"/>
              <a:cs typeface="Times New Roman"/>
            </a:endParaRPr>
          </a:p>
        </p:txBody>
      </p:sp>
      <p:sp>
        <p:nvSpPr>
          <p:cNvPr id="87053" name="Rectangle 13"/>
          <p:cNvSpPr>
            <a:spLocks noChangeArrowheads="1"/>
          </p:cNvSpPr>
          <p:nvPr/>
        </p:nvSpPr>
        <p:spPr bwMode="auto">
          <a:xfrm>
            <a:off x="868495" y="2132013"/>
            <a:ext cx="8420100" cy="50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folHlink"/>
              </a:buClr>
              <a:buSzPct val="60000"/>
            </a:pPr>
            <a:r>
              <a:rPr lang="en-US" sz="2000" dirty="0">
                <a:latin typeface="Times New Roman"/>
                <a:cs typeface="Times New Roman"/>
              </a:rPr>
              <a:t>What is regression testing?</a:t>
            </a:r>
          </a:p>
        </p:txBody>
      </p:sp>
    </p:spTree>
    <p:extLst>
      <p:ext uri="{BB962C8B-B14F-4D97-AF65-F5344CB8AC3E}">
        <p14:creationId xmlns:p14="http://schemas.microsoft.com/office/powerpoint/2010/main" val="1814962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87046" grpId="0" autoUpdateAnimBg="0"/>
      <p:bldP spid="87051" grpId="0" autoUpdateAnimBg="0"/>
      <p:bldP spid="87053" grpId="0" build="p" autoUpdateAnimBg="0"/>
    </p:bld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1485900"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9.1. What </a:t>
            </a:r>
            <a:r>
              <a:rPr lang="en-US" dirty="0">
                <a:solidFill>
                  <a:schemeClr val="folHlink"/>
                </a:solidFill>
                <a:latin typeface="Century Gothic" charset="0"/>
                <a:ea typeface="Osaka" charset="0"/>
                <a:cs typeface="Osaka" charset="0"/>
              </a:rPr>
              <a:t>is regression testing?</a:t>
            </a:r>
          </a:p>
        </p:txBody>
      </p:sp>
    </p:spTree>
    <p:extLst>
      <p:ext uri="{BB962C8B-B14F-4D97-AF65-F5344CB8AC3E}">
        <p14:creationId xmlns:p14="http://schemas.microsoft.com/office/powerpoint/2010/main" val="2868880786"/>
      </p:ext>
    </p:extLst>
  </p:cSld>
  <p:clrMapOvr>
    <a:masterClrMapping/>
  </p:clrMapOvr>
  <p:timing>
    <p:tnLst>
      <p:par>
        <p:cTn xmlns:p14="http://schemas.microsoft.com/office/powerpoint/2010/mai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3600" dirty="0">
                <a:latin typeface="Tahoma" charset="0"/>
              </a:rPr>
              <a:t>Regression testing</a:t>
            </a:r>
            <a:endParaRPr lang="en-US" dirty="0">
              <a:latin typeface="Tahoma" charset="0"/>
            </a:endParaRPr>
          </a:p>
        </p:txBody>
      </p:sp>
      <p:pic>
        <p:nvPicPr>
          <p:cNvPr id="34820" name="Picture 9" descr="regressionTestingSequ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521" y="2452688"/>
            <a:ext cx="542078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17007"/>
      </p:ext>
    </p:extLst>
  </p:cSld>
  <p:clrMapOvr>
    <a:masterClrMapping/>
  </p:clrMapOvr>
  <p:timing>
    <p:tnLst>
      <p:par>
        <p:cTn xmlns:p14="http://schemas.microsoft.com/office/powerpoint/2010/mai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z="3600" dirty="0">
                <a:latin typeface="Tahoma" charset="0"/>
              </a:rPr>
              <a:t>What tests to use?</a:t>
            </a:r>
            <a:endParaRPr lang="en-US" dirty="0">
              <a:latin typeface="Tahoma" charset="0"/>
            </a:endParaRPr>
          </a:p>
        </p:txBody>
      </p:sp>
      <p:sp>
        <p:nvSpPr>
          <p:cNvPr id="36868" name="Text Box 4"/>
          <p:cNvSpPr txBox="1">
            <a:spLocks noChangeArrowheads="1"/>
          </p:cNvSpPr>
          <p:nvPr/>
        </p:nvSpPr>
        <p:spPr bwMode="auto">
          <a:xfrm>
            <a:off x="1315641" y="2981325"/>
            <a:ext cx="7187009"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All valid tests from the previous version and new tests created to test any added functionality. [This is the TEST-ALL approach.]</a:t>
            </a:r>
          </a:p>
        </p:txBody>
      </p:sp>
      <p:sp>
        <p:nvSpPr>
          <p:cNvPr id="36869" name="Text Box 5"/>
          <p:cNvSpPr txBox="1">
            <a:spLocks noChangeArrowheads="1"/>
          </p:cNvSpPr>
          <p:nvPr/>
        </p:nvSpPr>
        <p:spPr bwMode="auto">
          <a:xfrm>
            <a:off x="834099" y="2224089"/>
            <a:ext cx="718700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Idea 1:</a:t>
            </a:r>
          </a:p>
        </p:txBody>
      </p:sp>
      <p:sp>
        <p:nvSpPr>
          <p:cNvPr id="36870" name="Text Box 6"/>
          <p:cNvSpPr txBox="1">
            <a:spLocks noChangeArrowheads="1"/>
          </p:cNvSpPr>
          <p:nvPr/>
        </p:nvSpPr>
        <p:spPr bwMode="auto">
          <a:xfrm>
            <a:off x="834099" y="4578351"/>
            <a:ext cx="7187009"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a:cs typeface="Times"/>
              </a:rPr>
              <a:t>What are the strengths and shortcomings of this approach?</a:t>
            </a:r>
          </a:p>
        </p:txBody>
      </p:sp>
    </p:spTree>
    <p:extLst>
      <p:ext uri="{BB962C8B-B14F-4D97-AF65-F5344CB8AC3E}">
        <p14:creationId xmlns:p14="http://schemas.microsoft.com/office/powerpoint/2010/main" val="3785138683"/>
      </p:ext>
    </p:extLst>
  </p:cSld>
  <p:clrMapOvr>
    <a:masterClrMapping/>
  </p:clrMapOvr>
  <p:timing>
    <p:tnLst>
      <p:par>
        <p:cTn xmlns:p14="http://schemas.microsoft.com/office/powerpoint/2010/mai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z="3600" dirty="0">
                <a:latin typeface="Tahoma" charset="0"/>
              </a:rPr>
              <a:t>The test-all approach</a:t>
            </a:r>
            <a:endParaRPr lang="en-US" dirty="0">
              <a:latin typeface="Tahoma" charset="0"/>
            </a:endParaRPr>
          </a:p>
        </p:txBody>
      </p:sp>
      <p:sp>
        <p:nvSpPr>
          <p:cNvPr id="38916" name="Text Box 3"/>
          <p:cNvSpPr txBox="1">
            <a:spLocks noChangeArrowheads="1"/>
          </p:cNvSpPr>
          <p:nvPr/>
        </p:nvSpPr>
        <p:spPr bwMode="auto">
          <a:xfrm>
            <a:off x="1059392" y="2292350"/>
            <a:ext cx="718701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The test-all approach is best when you want to be certain that the the new version works on all tests developed for the previous version and any new tests.</a:t>
            </a:r>
          </a:p>
        </p:txBody>
      </p:sp>
      <p:sp>
        <p:nvSpPr>
          <p:cNvPr id="38917" name="Text Box 6"/>
          <p:cNvSpPr txBox="1">
            <a:spLocks noChangeArrowheads="1"/>
          </p:cNvSpPr>
          <p:nvPr/>
        </p:nvSpPr>
        <p:spPr bwMode="auto">
          <a:xfrm>
            <a:off x="1059392" y="3943350"/>
            <a:ext cx="718701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a:cs typeface="Times"/>
              </a:rPr>
              <a:t>But what if you have limited resources to run tests and have to meet a deadline? What if running all tests as well as meeting the deadline is simply not possible?</a:t>
            </a:r>
          </a:p>
        </p:txBody>
      </p:sp>
    </p:spTree>
    <p:extLst>
      <p:ext uri="{BB962C8B-B14F-4D97-AF65-F5344CB8AC3E}">
        <p14:creationId xmlns:p14="http://schemas.microsoft.com/office/powerpoint/2010/main" val="247240382"/>
      </p:ext>
    </p:extLst>
  </p:cSld>
  <p:clrMapOvr>
    <a:masterClrMapping/>
  </p:clrMapOvr>
  <p:timing>
    <p:tnLst>
      <p:par>
        <p:cTn xmlns:p14="http://schemas.microsoft.com/office/powerpoint/2010/mai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z="3600" dirty="0">
                <a:latin typeface="Tahoma" charset="0"/>
              </a:rPr>
              <a:t>Test selection</a:t>
            </a:r>
            <a:endParaRPr lang="en-US" dirty="0">
              <a:latin typeface="Tahoma" charset="0"/>
            </a:endParaRPr>
          </a:p>
        </p:txBody>
      </p:sp>
      <p:sp>
        <p:nvSpPr>
          <p:cNvPr id="40964" name="Text Box 3"/>
          <p:cNvSpPr txBox="1">
            <a:spLocks noChangeArrowheads="1"/>
          </p:cNvSpPr>
          <p:nvPr/>
        </p:nvSpPr>
        <p:spPr bwMode="auto">
          <a:xfrm>
            <a:off x="977529" y="2450678"/>
            <a:ext cx="7187010" cy="119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Select a subset </a:t>
            </a:r>
            <a:r>
              <a:rPr lang="en-US" dirty="0" err="1">
                <a:solidFill>
                  <a:srgbClr val="FF0000"/>
                </a:solidFill>
                <a:latin typeface="Times"/>
                <a:cs typeface="Times"/>
              </a:rPr>
              <a:t>Tr</a:t>
            </a:r>
            <a:r>
              <a:rPr lang="en-US" dirty="0">
                <a:latin typeface="Times"/>
                <a:cs typeface="Times"/>
              </a:rPr>
              <a:t> of the original test set T such that successful execution of the modified code P</a:t>
            </a:r>
            <a:r>
              <a:rPr lang="ja-JP" altLang="en-US" dirty="0">
                <a:latin typeface="Times"/>
                <a:cs typeface="Times"/>
              </a:rPr>
              <a:t>’</a:t>
            </a:r>
            <a:r>
              <a:rPr lang="en-US" dirty="0">
                <a:latin typeface="Times"/>
                <a:cs typeface="Times"/>
              </a:rPr>
              <a:t> against </a:t>
            </a:r>
            <a:r>
              <a:rPr lang="en-US" dirty="0" err="1">
                <a:solidFill>
                  <a:srgbClr val="FF0000"/>
                </a:solidFill>
                <a:latin typeface="Times"/>
                <a:cs typeface="Times"/>
              </a:rPr>
              <a:t>Tr</a:t>
            </a:r>
            <a:r>
              <a:rPr lang="en-US" dirty="0">
                <a:latin typeface="Times"/>
                <a:cs typeface="Times"/>
              </a:rPr>
              <a:t> implies that  all the functionality carried over from the original code P to </a:t>
            </a:r>
            <a:r>
              <a:rPr lang="en-US" dirty="0" smtClean="0">
                <a:latin typeface="Times"/>
                <a:cs typeface="Times"/>
              </a:rPr>
              <a:t>P</a:t>
            </a:r>
            <a:r>
              <a:rPr lang="ja-JP" altLang="en-US" dirty="0" smtClean="0">
                <a:latin typeface="Times"/>
                <a:cs typeface="Times"/>
              </a:rPr>
              <a:t>‘</a:t>
            </a:r>
            <a:r>
              <a:rPr lang="en-US" dirty="0" smtClean="0">
                <a:latin typeface="Times"/>
                <a:cs typeface="Times"/>
              </a:rPr>
              <a:t>is </a:t>
            </a:r>
            <a:r>
              <a:rPr lang="en-US" dirty="0">
                <a:latin typeface="Times"/>
                <a:cs typeface="Times"/>
              </a:rPr>
              <a:t>intact.</a:t>
            </a:r>
          </a:p>
        </p:txBody>
      </p:sp>
      <p:sp>
        <p:nvSpPr>
          <p:cNvPr id="40965" name="Text Box 5"/>
          <p:cNvSpPr txBox="1">
            <a:spLocks noChangeArrowheads="1"/>
          </p:cNvSpPr>
          <p:nvPr/>
        </p:nvSpPr>
        <p:spPr bwMode="auto">
          <a:xfrm>
            <a:off x="848544" y="1772816"/>
            <a:ext cx="718700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Idea 2:</a:t>
            </a:r>
          </a:p>
        </p:txBody>
      </p:sp>
      <p:sp>
        <p:nvSpPr>
          <p:cNvPr id="40966" name="Text Box 6"/>
          <p:cNvSpPr txBox="1">
            <a:spLocks noChangeArrowheads="1"/>
          </p:cNvSpPr>
          <p:nvPr/>
        </p:nvSpPr>
        <p:spPr bwMode="auto">
          <a:xfrm>
            <a:off x="1844304" y="4304877"/>
            <a:ext cx="718701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Finding </a:t>
            </a:r>
            <a:r>
              <a:rPr lang="en-US" dirty="0" err="1">
                <a:solidFill>
                  <a:srgbClr val="FF0000"/>
                </a:solidFill>
                <a:latin typeface="Times"/>
                <a:cs typeface="Times"/>
              </a:rPr>
              <a:t>Tr</a:t>
            </a:r>
            <a:r>
              <a:rPr lang="en-US" dirty="0">
                <a:latin typeface="Times"/>
                <a:cs typeface="Times"/>
              </a:rPr>
              <a:t> can be done using several methods. We will discuss two of these known as test minimization and test prioritization.</a:t>
            </a:r>
          </a:p>
        </p:txBody>
      </p:sp>
    </p:spTree>
    <p:extLst>
      <p:ext uri="{BB962C8B-B14F-4D97-AF65-F5344CB8AC3E}">
        <p14:creationId xmlns:p14="http://schemas.microsoft.com/office/powerpoint/2010/main" val="2295894600"/>
      </p:ext>
    </p:extLst>
  </p:cSld>
  <p:clrMapOvr>
    <a:masterClrMapping/>
  </p:clrMapOvr>
  <p:timing>
    <p:tnLst>
      <p:par>
        <p:cTn xmlns:p14="http://schemas.microsoft.com/office/powerpoint/2010/mai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93449" y="2820264"/>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9.3. Regression test selection: The problem</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390003967"/>
      </p:ext>
    </p:extLst>
  </p:cSld>
  <p:clrMapOvr>
    <a:masterClrMapping/>
  </p:clrMapOvr>
  <p:timing>
    <p:tnLst>
      <p:par>
        <p:cTn xmlns:p14="http://schemas.microsoft.com/office/powerpoint/2010/mai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z="2800" dirty="0">
                <a:latin typeface="Tahoma" charset="0"/>
              </a:rPr>
              <a:t>Regression Test Selection problem</a:t>
            </a:r>
            <a:endParaRPr lang="en-US" dirty="0">
              <a:latin typeface="Tahoma" charset="0"/>
            </a:endParaRPr>
          </a:p>
        </p:txBody>
      </p:sp>
      <p:pic>
        <p:nvPicPr>
          <p:cNvPr id="43012" name="Picture 5" descr="RTSProb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2470150"/>
            <a:ext cx="30956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4088904" y="1628800"/>
            <a:ext cx="5192052"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Given test set T, our goal is to determine </a:t>
            </a:r>
            <a:r>
              <a:rPr lang="en-US" dirty="0" err="1">
                <a:latin typeface="Times"/>
                <a:cs typeface="Times"/>
              </a:rPr>
              <a:t>Tr</a:t>
            </a:r>
            <a:r>
              <a:rPr lang="en-US" dirty="0">
                <a:latin typeface="Times"/>
                <a:cs typeface="Times"/>
              </a:rPr>
              <a:t> such that successful execution of P</a:t>
            </a:r>
            <a:r>
              <a:rPr lang="ja-JP" altLang="en-US" dirty="0">
                <a:latin typeface="Times"/>
                <a:cs typeface="Times"/>
              </a:rPr>
              <a:t>’</a:t>
            </a:r>
            <a:r>
              <a:rPr lang="en-US" dirty="0">
                <a:latin typeface="Times"/>
                <a:cs typeface="Times"/>
              </a:rPr>
              <a:t> against </a:t>
            </a:r>
            <a:r>
              <a:rPr lang="en-US" dirty="0" err="1">
                <a:latin typeface="Times"/>
                <a:cs typeface="Times"/>
              </a:rPr>
              <a:t>Tr</a:t>
            </a:r>
            <a:r>
              <a:rPr lang="en-US" dirty="0">
                <a:latin typeface="Times"/>
                <a:cs typeface="Times"/>
              </a:rPr>
              <a:t> implies that modified or newly added code in P</a:t>
            </a:r>
            <a:r>
              <a:rPr lang="ja-JP" altLang="en-US" dirty="0">
                <a:latin typeface="Times"/>
                <a:cs typeface="Times"/>
              </a:rPr>
              <a:t>’</a:t>
            </a:r>
            <a:r>
              <a:rPr lang="en-US" dirty="0">
                <a:latin typeface="Times"/>
                <a:cs typeface="Times"/>
              </a:rPr>
              <a:t> has not broken the code carried over from P. </a:t>
            </a:r>
          </a:p>
        </p:txBody>
      </p:sp>
      <p:sp>
        <p:nvSpPr>
          <p:cNvPr id="43014" name="Text Box 7"/>
          <p:cNvSpPr txBox="1">
            <a:spLocks noChangeArrowheads="1"/>
          </p:cNvSpPr>
          <p:nvPr/>
        </p:nvSpPr>
        <p:spPr bwMode="auto">
          <a:xfrm>
            <a:off x="4088904" y="3851301"/>
            <a:ext cx="5192052" cy="19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a:latin typeface="Times"/>
                <a:cs typeface="Times"/>
              </a:rPr>
              <a:t>Note that some tests might become obsolete when P is modified to P</a:t>
            </a:r>
            <a:r>
              <a:rPr lang="ja-JP" altLang="en-US">
                <a:latin typeface="Times"/>
                <a:cs typeface="Times"/>
              </a:rPr>
              <a:t>’</a:t>
            </a:r>
            <a:r>
              <a:rPr lang="en-US">
                <a:latin typeface="Times"/>
                <a:cs typeface="Times"/>
              </a:rPr>
              <a:t>. Such tests are not included in the regression subset Tr. The task of identifying such obsolete tests is known as </a:t>
            </a:r>
            <a:r>
              <a:rPr lang="en-US">
                <a:solidFill>
                  <a:schemeClr val="hlink"/>
                </a:solidFill>
                <a:latin typeface="Times"/>
                <a:cs typeface="Times"/>
              </a:rPr>
              <a:t>test revalidation</a:t>
            </a:r>
            <a:r>
              <a:rPr lang="en-US">
                <a:latin typeface="Times"/>
                <a:cs typeface="Times"/>
              </a:rPr>
              <a:t>. </a:t>
            </a:r>
          </a:p>
        </p:txBody>
      </p:sp>
    </p:spTree>
    <p:extLst>
      <p:ext uri="{BB962C8B-B14F-4D97-AF65-F5344CB8AC3E}">
        <p14:creationId xmlns:p14="http://schemas.microsoft.com/office/powerpoint/2010/main" val="76737056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3200" dirty="0">
                <a:latin typeface="Tahoma" charset="0"/>
              </a:rPr>
              <a:t>Basic blocks: Example</a:t>
            </a:r>
            <a:endParaRPr lang="en-US" dirty="0">
              <a:latin typeface="Tahoma" charset="0"/>
            </a:endParaRPr>
          </a:p>
        </p:txBody>
      </p:sp>
      <p:pic>
        <p:nvPicPr>
          <p:cNvPr id="114691" name="Picture 5"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69" y="2051771"/>
            <a:ext cx="304059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6" descr="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098" y="2458171"/>
            <a:ext cx="33020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Freeform 7"/>
          <p:cNvSpPr>
            <a:spLocks/>
          </p:cNvSpPr>
          <p:nvPr/>
        </p:nvSpPr>
        <p:spPr bwMode="auto">
          <a:xfrm>
            <a:off x="2404269" y="2659785"/>
            <a:ext cx="2476500" cy="2797175"/>
          </a:xfrm>
          <a:custGeom>
            <a:avLst/>
            <a:gdLst>
              <a:gd name="T0" fmla="*/ 0 w 1365"/>
              <a:gd name="T1" fmla="*/ 2275013 h 1666"/>
              <a:gd name="T2" fmla="*/ 839037 w 1365"/>
              <a:gd name="T3" fmla="*/ 2417726 h 1666"/>
              <a:gd name="T4" fmla="*/ 2286000 w 1365"/>
              <a:gd name="T5" fmla="*/ 0 h 1666"/>
              <a:gd name="T6" fmla="*/ 0 60000 65536"/>
              <a:gd name="T7" fmla="*/ 0 60000 65536"/>
              <a:gd name="T8" fmla="*/ 0 60000 65536"/>
              <a:gd name="T9" fmla="*/ 0 w 1365"/>
              <a:gd name="T10" fmla="*/ 0 h 1666"/>
              <a:gd name="T11" fmla="*/ 1365 w 1365"/>
              <a:gd name="T12" fmla="*/ 1666 h 1666"/>
            </a:gdLst>
            <a:ahLst/>
            <a:cxnLst>
              <a:cxn ang="T6">
                <a:pos x="T0" y="T1"/>
              </a:cxn>
              <a:cxn ang="T7">
                <a:pos x="T2" y="T3"/>
              </a:cxn>
              <a:cxn ang="T8">
                <a:pos x="T4" y="T5"/>
              </a:cxn>
            </a:cxnLst>
            <a:rect l="T9" t="T10" r="T11" b="T12"/>
            <a:pathLst>
              <a:path w="1365" h="1666">
                <a:moveTo>
                  <a:pt x="0" y="1355"/>
                </a:moveTo>
                <a:cubicBezTo>
                  <a:pt x="136" y="1510"/>
                  <a:pt x="273" y="1666"/>
                  <a:pt x="501" y="1440"/>
                </a:cubicBezTo>
                <a:cubicBezTo>
                  <a:pt x="729" y="1214"/>
                  <a:pt x="1218" y="240"/>
                  <a:pt x="1365" y="0"/>
                </a:cubicBezTo>
              </a:path>
            </a:pathLst>
          </a:custGeom>
          <a:noFill/>
          <a:ln w="12700" cap="sq">
            <a:solidFill>
              <a:schemeClr val="tx1"/>
            </a:solidFill>
            <a:round/>
            <a:headEnd type="none" w="sm" len="sm"/>
            <a:tailEnd type="arrow"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4694" name="Text Box 9"/>
          <p:cNvSpPr txBox="1">
            <a:spLocks noChangeArrowheads="1"/>
          </p:cNvSpPr>
          <p:nvPr/>
        </p:nvSpPr>
        <p:spPr bwMode="auto">
          <a:xfrm>
            <a:off x="1336279" y="1491384"/>
            <a:ext cx="4547129"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rPr>
              <a:t>Example: Computing x raised to y</a:t>
            </a:r>
          </a:p>
        </p:txBody>
      </p:sp>
    </p:spTree>
    <p:extLst>
      <p:ext uri="{BB962C8B-B14F-4D97-AF65-F5344CB8AC3E}">
        <p14:creationId xmlns:p14="http://schemas.microsoft.com/office/powerpoint/2010/main" val="2638898664"/>
      </p:ext>
    </p:extLst>
  </p:cSld>
  <p:clrMapOvr>
    <a:masterClrMapping/>
  </p:clrMapOvr>
  <p:timing>
    <p:tnLst>
      <p:par>
        <p:cTn xmlns:p14="http://schemas.microsoft.com/office/powerpoint/2010/mai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sz="2800" dirty="0">
                <a:latin typeface="Tahoma" charset="0"/>
              </a:rPr>
              <a:t>Regression Test Process</a:t>
            </a:r>
            <a:endParaRPr lang="en-US" dirty="0">
              <a:latin typeface="Tahoma" charset="0"/>
            </a:endParaRPr>
          </a:p>
        </p:txBody>
      </p:sp>
      <p:sp>
        <p:nvSpPr>
          <p:cNvPr id="45060" name="Text Box 4"/>
          <p:cNvSpPr txBox="1">
            <a:spLocks noChangeArrowheads="1"/>
          </p:cNvSpPr>
          <p:nvPr/>
        </p:nvSpPr>
        <p:spPr bwMode="auto">
          <a:xfrm>
            <a:off x="670719" y="1700808"/>
            <a:ext cx="777861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pPr>
            <a:r>
              <a:rPr lang="en-US" dirty="0">
                <a:latin typeface="Times"/>
                <a:cs typeface="Times"/>
              </a:rPr>
              <a:t>Now that we know what the regression test selection problem is, let us look at an overall regression test process. </a:t>
            </a:r>
          </a:p>
        </p:txBody>
      </p:sp>
      <p:sp>
        <p:nvSpPr>
          <p:cNvPr id="45061" name="Text Box 6"/>
          <p:cNvSpPr txBox="1">
            <a:spLocks noChangeArrowheads="1"/>
          </p:cNvSpPr>
          <p:nvPr/>
        </p:nvSpPr>
        <p:spPr bwMode="auto">
          <a:xfrm>
            <a:off x="464344" y="2989858"/>
            <a:ext cx="1584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 selection</a:t>
            </a:r>
          </a:p>
        </p:txBody>
      </p:sp>
      <p:sp>
        <p:nvSpPr>
          <p:cNvPr id="45062" name="Text Box 7"/>
          <p:cNvSpPr txBox="1">
            <a:spLocks noChangeArrowheads="1"/>
          </p:cNvSpPr>
          <p:nvPr/>
        </p:nvSpPr>
        <p:spPr bwMode="auto">
          <a:xfrm>
            <a:off x="2799822" y="2989858"/>
            <a:ext cx="1213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 setup</a:t>
            </a:r>
          </a:p>
        </p:txBody>
      </p:sp>
      <p:sp>
        <p:nvSpPr>
          <p:cNvPr id="45063" name="Text Box 8"/>
          <p:cNvSpPr txBox="1">
            <a:spLocks noChangeArrowheads="1"/>
          </p:cNvSpPr>
          <p:nvPr/>
        </p:nvSpPr>
        <p:spPr bwMode="auto">
          <a:xfrm>
            <a:off x="4758664" y="2989858"/>
            <a:ext cx="1826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 sequencing</a:t>
            </a:r>
          </a:p>
        </p:txBody>
      </p:sp>
      <p:sp>
        <p:nvSpPr>
          <p:cNvPr id="45064" name="Text Box 9"/>
          <p:cNvSpPr txBox="1">
            <a:spLocks noChangeArrowheads="1"/>
          </p:cNvSpPr>
          <p:nvPr/>
        </p:nvSpPr>
        <p:spPr bwMode="auto">
          <a:xfrm>
            <a:off x="4758665" y="3688358"/>
            <a:ext cx="1669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Test execution</a:t>
            </a:r>
          </a:p>
        </p:txBody>
      </p:sp>
      <p:sp>
        <p:nvSpPr>
          <p:cNvPr id="45065" name="Text Box 10"/>
          <p:cNvSpPr txBox="1">
            <a:spLocks noChangeArrowheads="1"/>
          </p:cNvSpPr>
          <p:nvPr/>
        </p:nvSpPr>
        <p:spPr bwMode="auto">
          <a:xfrm>
            <a:off x="4758665" y="4386858"/>
            <a:ext cx="1787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Output analysis</a:t>
            </a:r>
          </a:p>
        </p:txBody>
      </p:sp>
      <p:sp>
        <p:nvSpPr>
          <p:cNvPr id="45066" name="Text Box 11"/>
          <p:cNvSpPr txBox="1">
            <a:spLocks noChangeArrowheads="1"/>
          </p:cNvSpPr>
          <p:nvPr/>
        </p:nvSpPr>
        <p:spPr bwMode="auto">
          <a:xfrm>
            <a:off x="1757627" y="4386858"/>
            <a:ext cx="18294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Error correction</a:t>
            </a:r>
          </a:p>
        </p:txBody>
      </p:sp>
      <p:sp>
        <p:nvSpPr>
          <p:cNvPr id="45067" name="Line 13"/>
          <p:cNvSpPr>
            <a:spLocks noChangeShapeType="1"/>
          </p:cNvSpPr>
          <p:nvPr/>
        </p:nvSpPr>
        <p:spPr bwMode="auto">
          <a:xfrm>
            <a:off x="2366433" y="3231157"/>
            <a:ext cx="4127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45068" name="Line 14"/>
          <p:cNvSpPr>
            <a:spLocks noChangeShapeType="1"/>
          </p:cNvSpPr>
          <p:nvPr/>
        </p:nvSpPr>
        <p:spPr bwMode="auto">
          <a:xfrm>
            <a:off x="4333875" y="3205757"/>
            <a:ext cx="4127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45069" name="Line 15"/>
          <p:cNvSpPr>
            <a:spLocks noChangeShapeType="1"/>
          </p:cNvSpPr>
          <p:nvPr/>
        </p:nvSpPr>
        <p:spPr bwMode="auto">
          <a:xfrm rot="5400000">
            <a:off x="5436658" y="3621037"/>
            <a:ext cx="3810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45070" name="Line 16"/>
          <p:cNvSpPr>
            <a:spLocks noChangeShapeType="1"/>
          </p:cNvSpPr>
          <p:nvPr/>
        </p:nvSpPr>
        <p:spPr bwMode="auto">
          <a:xfrm rot="5400000">
            <a:off x="5464175" y="4247157"/>
            <a:ext cx="3810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sp>
        <p:nvSpPr>
          <p:cNvPr id="45071" name="Line 17"/>
          <p:cNvSpPr>
            <a:spLocks noChangeShapeType="1"/>
          </p:cNvSpPr>
          <p:nvPr/>
        </p:nvSpPr>
        <p:spPr bwMode="auto">
          <a:xfrm rot="10800000">
            <a:off x="4044950" y="4602757"/>
            <a:ext cx="4127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sz="2000">
              <a:latin typeface="Times"/>
              <a:cs typeface="Times"/>
            </a:endParaRPr>
          </a:p>
        </p:txBody>
      </p:sp>
      <p:grpSp>
        <p:nvGrpSpPr>
          <p:cNvPr id="45072" name="Group 21"/>
          <p:cNvGrpSpPr>
            <a:grpSpLocks/>
          </p:cNvGrpSpPr>
          <p:nvPr/>
        </p:nvGrpSpPr>
        <p:grpSpPr bwMode="auto">
          <a:xfrm>
            <a:off x="464344" y="3421658"/>
            <a:ext cx="8089900" cy="2235200"/>
            <a:chOff x="270" y="2368"/>
            <a:chExt cx="4704" cy="1408"/>
          </a:xfrm>
        </p:grpSpPr>
        <p:sp>
          <p:nvSpPr>
            <p:cNvPr id="45073" name="Text Box 18"/>
            <p:cNvSpPr txBox="1">
              <a:spLocks noChangeArrowheads="1"/>
            </p:cNvSpPr>
            <p:nvPr/>
          </p:nvSpPr>
          <p:spPr bwMode="auto">
            <a:xfrm>
              <a:off x="270" y="3524"/>
              <a:ext cx="47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chemeClr val="hlink"/>
                  </a:solidFill>
                </a:rPr>
                <a:t>In this chapter we will learn how to select tests for regression testing.</a:t>
              </a:r>
            </a:p>
          </p:txBody>
        </p:sp>
        <p:sp>
          <p:nvSpPr>
            <p:cNvPr id="45074" name="AutoShape 20"/>
            <p:cNvSpPr>
              <a:spLocks noChangeArrowheads="1"/>
            </p:cNvSpPr>
            <p:nvPr/>
          </p:nvSpPr>
          <p:spPr bwMode="auto">
            <a:xfrm>
              <a:off x="408" y="2368"/>
              <a:ext cx="291" cy="1088"/>
            </a:xfrm>
            <a:prstGeom prst="upArrow">
              <a:avLst>
                <a:gd name="adj1" fmla="val 50000"/>
                <a:gd name="adj2" fmla="val 93471"/>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val="1278653301"/>
      </p:ext>
    </p:extLst>
  </p:cSld>
  <p:clrMapOvr>
    <a:masterClrMapping/>
  </p:clrMapOvr>
  <p:timing>
    <p:tnLst>
      <p:par>
        <p:cTn xmlns:p14="http://schemas.microsoft.com/office/powerpoint/2010/mai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4294967295"/>
          </p:nvPr>
        </p:nvSpPr>
        <p:spPr>
          <a:xfrm>
            <a:off x="538347" y="2636838"/>
            <a:ext cx="7994650" cy="931862"/>
          </a:xfrm>
        </p:spPr>
        <p:txBody>
          <a:bodyPr/>
          <a:lstStyle/>
          <a:p>
            <a:pPr eaLnBrk="1" hangingPunct="1">
              <a:lnSpc>
                <a:spcPct val="110000"/>
              </a:lnSpc>
              <a:buFont typeface="Monotype Sorts" charset="0"/>
              <a:buNone/>
            </a:pPr>
            <a:r>
              <a:rPr lang="en-US" sz="2400" dirty="0">
                <a:solidFill>
                  <a:schemeClr val="folHlink"/>
                </a:solidFill>
                <a:latin typeface="Century Gothic" charset="0"/>
                <a:ea typeface="Osaka" charset="0"/>
                <a:cs typeface="Osaka" charset="0"/>
              </a:rPr>
              <a:t>	</a:t>
            </a:r>
            <a:r>
              <a:rPr lang="en-US" sz="2400" dirty="0" smtClean="0">
                <a:solidFill>
                  <a:schemeClr val="folHlink"/>
                </a:solidFill>
                <a:latin typeface="Century Gothic" charset="0"/>
                <a:ea typeface="Osaka" charset="0"/>
                <a:cs typeface="Osaka" charset="0"/>
              </a:rPr>
              <a:t>9.5. Test </a:t>
            </a:r>
            <a:r>
              <a:rPr lang="en-US" sz="2400" dirty="0">
                <a:solidFill>
                  <a:schemeClr val="folHlink"/>
                </a:solidFill>
                <a:latin typeface="Century Gothic" charset="0"/>
                <a:ea typeface="Osaka" charset="0"/>
                <a:cs typeface="Osaka" charset="0"/>
              </a:rPr>
              <a:t>selection using execution </a:t>
            </a:r>
            <a:r>
              <a:rPr lang="en-US" sz="2400" dirty="0" smtClean="0">
                <a:solidFill>
                  <a:schemeClr val="folHlink"/>
                </a:solidFill>
                <a:latin typeface="Century Gothic" charset="0"/>
                <a:ea typeface="Osaka" charset="0"/>
                <a:cs typeface="Osaka" charset="0"/>
              </a:rPr>
              <a:t>trace</a:t>
            </a:r>
            <a:endParaRPr lang="en-US" sz="24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1360918743"/>
      </p:ext>
    </p:extLst>
  </p:cSld>
  <p:clrMapOvr>
    <a:masterClrMapping/>
  </p:clrMapOvr>
  <p:timing>
    <p:tnLst>
      <p:par>
        <p:cTn xmlns:p14="http://schemas.microsoft.com/office/powerpoint/2010/mai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z="3600" dirty="0">
                <a:latin typeface="Tahoma" charset="0"/>
              </a:rPr>
              <a:t>Overview of a test selection method</a:t>
            </a:r>
            <a:endParaRPr lang="en-US" dirty="0">
              <a:latin typeface="Tahoma" charset="0"/>
            </a:endParaRPr>
          </a:p>
        </p:txBody>
      </p:sp>
      <p:sp>
        <p:nvSpPr>
          <p:cNvPr id="49156" name="Text Box 53"/>
          <p:cNvSpPr txBox="1">
            <a:spLocks noChangeArrowheads="1"/>
          </p:cNvSpPr>
          <p:nvPr/>
        </p:nvSpPr>
        <p:spPr bwMode="auto">
          <a:xfrm>
            <a:off x="992560" y="1628800"/>
            <a:ext cx="80142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a:latin typeface="Times"/>
                <a:cs typeface="Times"/>
              </a:rPr>
              <a:t>Step 1: Given P and test set T, find the </a:t>
            </a:r>
            <a:r>
              <a:rPr lang="en-US">
                <a:solidFill>
                  <a:schemeClr val="hlink"/>
                </a:solidFill>
                <a:latin typeface="Times"/>
                <a:cs typeface="Times"/>
              </a:rPr>
              <a:t>execution trace</a:t>
            </a:r>
            <a:r>
              <a:rPr lang="en-US">
                <a:latin typeface="Times"/>
                <a:cs typeface="Times"/>
              </a:rPr>
              <a:t> of P for each test in T.</a:t>
            </a:r>
            <a:endParaRPr lang="en-US" i="1">
              <a:solidFill>
                <a:schemeClr val="hlink"/>
              </a:solidFill>
              <a:latin typeface="Times"/>
              <a:cs typeface="Times"/>
            </a:endParaRPr>
          </a:p>
        </p:txBody>
      </p:sp>
      <p:sp>
        <p:nvSpPr>
          <p:cNvPr id="49157" name="Text Box 55"/>
          <p:cNvSpPr txBox="1">
            <a:spLocks noChangeArrowheads="1"/>
          </p:cNvSpPr>
          <p:nvPr/>
        </p:nvSpPr>
        <p:spPr bwMode="auto">
          <a:xfrm>
            <a:off x="992560" y="2513693"/>
            <a:ext cx="801422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a:latin typeface="Times"/>
                <a:cs typeface="Times"/>
              </a:rPr>
              <a:t>Step 2: Extract </a:t>
            </a:r>
            <a:r>
              <a:rPr lang="en-US">
                <a:solidFill>
                  <a:schemeClr val="hlink"/>
                </a:solidFill>
                <a:latin typeface="Times"/>
                <a:cs typeface="Times"/>
              </a:rPr>
              <a:t>test vectors</a:t>
            </a:r>
            <a:r>
              <a:rPr lang="en-US">
                <a:latin typeface="Times"/>
                <a:cs typeface="Times"/>
              </a:rPr>
              <a:t> from the execution traces for each node in the CFG of P </a:t>
            </a:r>
            <a:endParaRPr lang="en-US" i="1">
              <a:solidFill>
                <a:schemeClr val="hlink"/>
              </a:solidFill>
              <a:latin typeface="Times"/>
              <a:cs typeface="Times"/>
            </a:endParaRPr>
          </a:p>
        </p:txBody>
      </p:sp>
      <p:sp>
        <p:nvSpPr>
          <p:cNvPr id="49158" name="Text Box 56"/>
          <p:cNvSpPr txBox="1">
            <a:spLocks noChangeArrowheads="1"/>
          </p:cNvSpPr>
          <p:nvPr/>
        </p:nvSpPr>
        <p:spPr bwMode="auto">
          <a:xfrm>
            <a:off x="992560" y="3842034"/>
            <a:ext cx="8014229"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Step 3: Construct </a:t>
            </a:r>
            <a:r>
              <a:rPr lang="en-US" dirty="0">
                <a:solidFill>
                  <a:schemeClr val="hlink"/>
                </a:solidFill>
                <a:latin typeface="Times"/>
                <a:cs typeface="Times"/>
              </a:rPr>
              <a:t>syntax trees</a:t>
            </a:r>
            <a:r>
              <a:rPr lang="en-US" dirty="0">
                <a:latin typeface="Times"/>
                <a:cs typeface="Times"/>
              </a:rPr>
              <a:t> for each node in the CFGs of P and P</a:t>
            </a:r>
            <a:r>
              <a:rPr lang="ja-JP" altLang="en-US" dirty="0">
                <a:latin typeface="Times"/>
                <a:cs typeface="Times"/>
              </a:rPr>
              <a:t>’</a:t>
            </a:r>
            <a:r>
              <a:rPr lang="en-US" dirty="0">
                <a:latin typeface="Times"/>
                <a:cs typeface="Times"/>
              </a:rPr>
              <a:t>. This step can be executed while constructing the CFGs of P and </a:t>
            </a:r>
            <a:r>
              <a:rPr lang="en-US" dirty="0" smtClean="0">
                <a:latin typeface="Times"/>
                <a:cs typeface="Times"/>
              </a:rPr>
              <a:t>P’.</a:t>
            </a:r>
            <a:endParaRPr lang="en-US" i="1" dirty="0">
              <a:solidFill>
                <a:schemeClr val="hlink"/>
              </a:solidFill>
              <a:latin typeface="Times"/>
              <a:cs typeface="Times"/>
            </a:endParaRPr>
          </a:p>
        </p:txBody>
      </p:sp>
      <p:sp>
        <p:nvSpPr>
          <p:cNvPr id="49159" name="Text Box 57"/>
          <p:cNvSpPr txBox="1">
            <a:spLocks noChangeArrowheads="1"/>
          </p:cNvSpPr>
          <p:nvPr/>
        </p:nvSpPr>
        <p:spPr bwMode="auto">
          <a:xfrm>
            <a:off x="992560" y="5157813"/>
            <a:ext cx="801422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a:latin typeface="Times"/>
                <a:cs typeface="Times"/>
              </a:rPr>
              <a:t>Step 4: Traverse the CFGs and determine the a subset of T appropriate for regression testing of P</a:t>
            </a:r>
            <a:r>
              <a:rPr lang="ja-JP" altLang="en-US">
                <a:latin typeface="Times"/>
                <a:cs typeface="Times"/>
              </a:rPr>
              <a:t>’</a:t>
            </a:r>
            <a:r>
              <a:rPr lang="en-US">
                <a:latin typeface="Times"/>
                <a:cs typeface="Times"/>
              </a:rPr>
              <a:t>.</a:t>
            </a:r>
            <a:endParaRPr lang="en-US" i="1">
              <a:solidFill>
                <a:schemeClr val="hlink"/>
              </a:solidFill>
              <a:latin typeface="Times"/>
              <a:cs typeface="Times"/>
            </a:endParaRPr>
          </a:p>
        </p:txBody>
      </p:sp>
    </p:spTree>
    <p:extLst>
      <p:ext uri="{BB962C8B-B14F-4D97-AF65-F5344CB8AC3E}">
        <p14:creationId xmlns:p14="http://schemas.microsoft.com/office/powerpoint/2010/main" val="3210442134"/>
      </p:ext>
    </p:extLst>
  </p:cSld>
  <p:clrMapOvr>
    <a:masterClrMapping/>
  </p:clrMapOvr>
  <p:timing>
    <p:tnLst>
      <p:par>
        <p:cTn xmlns:p14="http://schemas.microsoft.com/office/powerpoint/2010/mai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8581" y="242888"/>
            <a:ext cx="9906000" cy="614362"/>
          </a:xfrm>
        </p:spPr>
        <p:txBody>
          <a:bodyPr/>
          <a:lstStyle/>
          <a:p>
            <a:pPr eaLnBrk="1" hangingPunct="1"/>
            <a:r>
              <a:rPr lang="en-US" sz="3600" dirty="0">
                <a:latin typeface="Tahoma" charset="0"/>
              </a:rPr>
              <a:t>Execution Trace [1]</a:t>
            </a:r>
            <a:endParaRPr lang="en-US" dirty="0">
              <a:latin typeface="Tahoma" charset="0"/>
            </a:endParaRPr>
          </a:p>
        </p:txBody>
      </p:sp>
      <p:sp>
        <p:nvSpPr>
          <p:cNvPr id="51204" name="Text Box 3"/>
          <p:cNvSpPr txBox="1">
            <a:spLocks noChangeArrowheads="1"/>
          </p:cNvSpPr>
          <p:nvPr/>
        </p:nvSpPr>
        <p:spPr bwMode="auto">
          <a:xfrm>
            <a:off x="405077" y="1773560"/>
            <a:ext cx="801422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Let G=(N, E) denote the CFG of program </a:t>
            </a:r>
            <a:r>
              <a:rPr lang="en-US" dirty="0">
                <a:solidFill>
                  <a:srgbClr val="FF0000"/>
                </a:solidFill>
                <a:latin typeface="Times"/>
                <a:cs typeface="Times"/>
              </a:rPr>
              <a:t>P</a:t>
            </a:r>
            <a:r>
              <a:rPr lang="en-US" dirty="0">
                <a:latin typeface="Times"/>
                <a:cs typeface="Times"/>
              </a:rPr>
              <a:t>. </a:t>
            </a:r>
            <a:r>
              <a:rPr lang="en-US" dirty="0" smtClean="0">
                <a:latin typeface="Times"/>
                <a:cs typeface="Times"/>
              </a:rPr>
              <a:t> </a:t>
            </a:r>
            <a:r>
              <a:rPr lang="en-US" dirty="0" smtClean="0">
                <a:solidFill>
                  <a:srgbClr val="FF0000"/>
                </a:solidFill>
                <a:latin typeface="Times"/>
                <a:cs typeface="Times"/>
              </a:rPr>
              <a:t>N</a:t>
            </a:r>
            <a:r>
              <a:rPr lang="en-US" dirty="0" smtClean="0">
                <a:latin typeface="Times"/>
                <a:cs typeface="Times"/>
              </a:rPr>
              <a:t> </a:t>
            </a:r>
            <a:r>
              <a:rPr lang="en-US" dirty="0">
                <a:latin typeface="Times"/>
                <a:cs typeface="Times"/>
              </a:rPr>
              <a:t>is a finite set of nodes and </a:t>
            </a:r>
            <a:r>
              <a:rPr lang="en-US" dirty="0">
                <a:solidFill>
                  <a:srgbClr val="FF0000"/>
                </a:solidFill>
                <a:latin typeface="Times"/>
                <a:cs typeface="Times"/>
              </a:rPr>
              <a:t>E</a:t>
            </a:r>
            <a:r>
              <a:rPr lang="en-US" dirty="0">
                <a:latin typeface="Times"/>
                <a:cs typeface="Times"/>
              </a:rPr>
              <a:t> a finite set of edges connecting the nodes. Suppose that nodes in </a:t>
            </a:r>
            <a:r>
              <a:rPr lang="en-US" dirty="0">
                <a:solidFill>
                  <a:srgbClr val="FF0000"/>
                </a:solidFill>
                <a:latin typeface="Times"/>
                <a:cs typeface="Times"/>
              </a:rPr>
              <a:t>N</a:t>
            </a:r>
            <a:r>
              <a:rPr lang="en-US" dirty="0">
                <a:latin typeface="Times"/>
                <a:cs typeface="Times"/>
              </a:rPr>
              <a:t> are numbered 1, 2, and so on and that Start and End are two special nodes as discussed in Chapter 1.</a:t>
            </a:r>
            <a:endParaRPr lang="en-US" i="1" dirty="0">
              <a:solidFill>
                <a:schemeClr val="hlink"/>
              </a:solidFill>
              <a:latin typeface="Times"/>
              <a:cs typeface="Times"/>
            </a:endParaRPr>
          </a:p>
        </p:txBody>
      </p:sp>
      <p:sp>
        <p:nvSpPr>
          <p:cNvPr id="51205" name="Text Box 4"/>
          <p:cNvSpPr txBox="1">
            <a:spLocks noChangeArrowheads="1"/>
          </p:cNvSpPr>
          <p:nvPr/>
        </p:nvSpPr>
        <p:spPr bwMode="auto">
          <a:xfrm>
            <a:off x="395155" y="4072259"/>
            <a:ext cx="8014229"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Let </a:t>
            </a:r>
            <a:r>
              <a:rPr lang="en-US" dirty="0" err="1">
                <a:solidFill>
                  <a:srgbClr val="FF0000"/>
                </a:solidFill>
                <a:latin typeface="Times"/>
                <a:cs typeface="Times"/>
              </a:rPr>
              <a:t>T</a:t>
            </a:r>
            <a:r>
              <a:rPr lang="en-US" baseline="-25000" dirty="0" err="1">
                <a:solidFill>
                  <a:srgbClr val="FF0000"/>
                </a:solidFill>
                <a:latin typeface="Times"/>
                <a:cs typeface="Times"/>
              </a:rPr>
              <a:t>no</a:t>
            </a:r>
            <a:r>
              <a:rPr lang="en-US" dirty="0">
                <a:latin typeface="Times"/>
                <a:cs typeface="Times"/>
              </a:rPr>
              <a:t> be the set of all valid tests for P</a:t>
            </a:r>
            <a:r>
              <a:rPr lang="ja-JP" altLang="en-US" dirty="0">
                <a:latin typeface="Times"/>
                <a:cs typeface="Times"/>
              </a:rPr>
              <a:t>’</a:t>
            </a:r>
            <a:r>
              <a:rPr lang="en-US" dirty="0">
                <a:latin typeface="Times"/>
                <a:cs typeface="Times"/>
              </a:rPr>
              <a:t>. </a:t>
            </a:r>
            <a:r>
              <a:rPr lang="en-US" dirty="0" smtClean="0">
                <a:latin typeface="Times"/>
                <a:cs typeface="Times"/>
              </a:rPr>
              <a:t>Thus, </a:t>
            </a:r>
            <a:r>
              <a:rPr lang="en-US" dirty="0" err="1">
                <a:solidFill>
                  <a:srgbClr val="FF0000"/>
                </a:solidFill>
                <a:latin typeface="Times"/>
                <a:cs typeface="Times"/>
              </a:rPr>
              <a:t>T</a:t>
            </a:r>
            <a:r>
              <a:rPr lang="en-US" baseline="-25000" dirty="0" err="1">
                <a:solidFill>
                  <a:srgbClr val="FF0000"/>
                </a:solidFill>
                <a:latin typeface="Times"/>
                <a:cs typeface="Times"/>
              </a:rPr>
              <a:t>no</a:t>
            </a:r>
            <a:r>
              <a:rPr lang="en-US" dirty="0">
                <a:latin typeface="Times"/>
                <a:cs typeface="Times"/>
              </a:rPr>
              <a:t> contains only tests valid for P</a:t>
            </a:r>
            <a:r>
              <a:rPr lang="ja-JP" altLang="en-US" dirty="0">
                <a:latin typeface="Times"/>
                <a:cs typeface="Times"/>
              </a:rPr>
              <a:t>’</a:t>
            </a:r>
            <a:r>
              <a:rPr lang="en-US" dirty="0">
                <a:latin typeface="Times"/>
                <a:cs typeface="Times"/>
              </a:rPr>
              <a:t>. It is obtained by discarding all tests that have become obsolete for some reason.</a:t>
            </a:r>
            <a:endParaRPr lang="en-US" i="1" dirty="0">
              <a:solidFill>
                <a:schemeClr val="hlink"/>
              </a:solidFill>
              <a:latin typeface="Times"/>
              <a:cs typeface="Times"/>
            </a:endParaRPr>
          </a:p>
        </p:txBody>
      </p:sp>
    </p:spTree>
    <p:extLst>
      <p:ext uri="{BB962C8B-B14F-4D97-AF65-F5344CB8AC3E}">
        <p14:creationId xmlns:p14="http://schemas.microsoft.com/office/powerpoint/2010/main" val="2392924950"/>
      </p:ext>
    </p:extLst>
  </p:cSld>
  <p:clrMapOvr>
    <a:masterClrMapping/>
  </p:clrMapOvr>
  <p:timing>
    <p:tnLst>
      <p:par>
        <p:cTn xmlns:p14="http://schemas.microsoft.com/office/powerpoint/2010/mai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sz="3600" dirty="0">
                <a:latin typeface="Tahoma" charset="0"/>
              </a:rPr>
              <a:t>Execution Trace [2]</a:t>
            </a:r>
            <a:endParaRPr lang="en-US" dirty="0">
              <a:latin typeface="Tahoma" charset="0"/>
            </a:endParaRPr>
          </a:p>
        </p:txBody>
      </p:sp>
      <p:sp>
        <p:nvSpPr>
          <p:cNvPr id="53252" name="Text Box 3"/>
          <p:cNvSpPr txBox="1">
            <a:spLocks noChangeArrowheads="1"/>
          </p:cNvSpPr>
          <p:nvPr/>
        </p:nvSpPr>
        <p:spPr bwMode="auto">
          <a:xfrm>
            <a:off x="920552" y="1412776"/>
            <a:ext cx="8509529"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An execution trace of program </a:t>
            </a:r>
            <a:r>
              <a:rPr lang="en-US" dirty="0">
                <a:solidFill>
                  <a:srgbClr val="FF0000"/>
                </a:solidFill>
                <a:latin typeface="Times"/>
                <a:cs typeface="Times"/>
              </a:rPr>
              <a:t>P</a:t>
            </a:r>
            <a:r>
              <a:rPr lang="en-US" dirty="0">
                <a:latin typeface="Times"/>
                <a:cs typeface="Times"/>
              </a:rPr>
              <a:t>  for some test t in </a:t>
            </a:r>
            <a:r>
              <a:rPr lang="en-US" dirty="0" err="1">
                <a:solidFill>
                  <a:srgbClr val="FF0000"/>
                </a:solidFill>
                <a:latin typeface="Times"/>
                <a:cs typeface="Times"/>
              </a:rPr>
              <a:t>T</a:t>
            </a:r>
            <a:r>
              <a:rPr lang="en-US" baseline="-25000" dirty="0" err="1">
                <a:solidFill>
                  <a:srgbClr val="FF0000"/>
                </a:solidFill>
                <a:latin typeface="Times"/>
                <a:cs typeface="Times"/>
              </a:rPr>
              <a:t>no</a:t>
            </a:r>
            <a:r>
              <a:rPr lang="en-US" dirty="0">
                <a:latin typeface="Times"/>
                <a:cs typeface="Times"/>
              </a:rPr>
              <a:t> is the sequence of nodes in </a:t>
            </a:r>
            <a:r>
              <a:rPr lang="en-US" dirty="0">
                <a:solidFill>
                  <a:srgbClr val="FF0000"/>
                </a:solidFill>
                <a:latin typeface="Times"/>
                <a:cs typeface="Times"/>
              </a:rPr>
              <a:t>G</a:t>
            </a:r>
            <a:r>
              <a:rPr lang="en-US" dirty="0">
                <a:latin typeface="Times"/>
                <a:cs typeface="Times"/>
              </a:rPr>
              <a:t> traversed when </a:t>
            </a:r>
            <a:r>
              <a:rPr lang="en-US" dirty="0">
                <a:solidFill>
                  <a:srgbClr val="FF0000"/>
                </a:solidFill>
                <a:latin typeface="Times"/>
                <a:cs typeface="Times"/>
              </a:rPr>
              <a:t>P</a:t>
            </a:r>
            <a:r>
              <a:rPr lang="en-US" dirty="0">
                <a:latin typeface="Times"/>
                <a:cs typeface="Times"/>
              </a:rPr>
              <a:t> is executed against </a:t>
            </a:r>
            <a:r>
              <a:rPr lang="en-US" dirty="0">
                <a:solidFill>
                  <a:srgbClr val="FF0000"/>
                </a:solidFill>
                <a:latin typeface="Times"/>
                <a:cs typeface="Times"/>
              </a:rPr>
              <a:t>t</a:t>
            </a:r>
            <a:r>
              <a:rPr lang="en-US" dirty="0">
                <a:latin typeface="Times"/>
                <a:cs typeface="Times"/>
              </a:rPr>
              <a:t>. As an example, consider the following program. </a:t>
            </a:r>
            <a:endParaRPr lang="en-US" i="1" dirty="0">
              <a:solidFill>
                <a:schemeClr val="hlink"/>
              </a:solidFill>
              <a:latin typeface="Times"/>
              <a:cs typeface="Times"/>
            </a:endParaRPr>
          </a:p>
        </p:txBody>
      </p:sp>
      <p:pic>
        <p:nvPicPr>
          <p:cNvPr id="53253" name="Picture 5"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0" y="3068960"/>
            <a:ext cx="777345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165363"/>
      </p:ext>
    </p:extLst>
  </p:cSld>
  <p:clrMapOvr>
    <a:masterClrMapping/>
  </p:clrMapOvr>
  <p:timing>
    <p:tnLst>
      <p:par>
        <p:cTn xmlns:p14="http://schemas.microsoft.com/office/powerpoint/2010/mai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sz="3600" dirty="0">
                <a:latin typeface="Tahoma" charset="0"/>
              </a:rPr>
              <a:t>Execution Trace [3]</a:t>
            </a:r>
            <a:endParaRPr lang="en-US" dirty="0">
              <a:latin typeface="Tahoma" charset="0"/>
            </a:endParaRPr>
          </a:p>
        </p:txBody>
      </p:sp>
      <p:sp>
        <p:nvSpPr>
          <p:cNvPr id="55300" name="Text Box 3"/>
          <p:cNvSpPr txBox="1">
            <a:spLocks noChangeArrowheads="1"/>
          </p:cNvSpPr>
          <p:nvPr/>
        </p:nvSpPr>
        <p:spPr bwMode="auto">
          <a:xfrm>
            <a:off x="858816" y="1395016"/>
            <a:ext cx="850952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Here is a CFG for our example program.</a:t>
            </a:r>
            <a:endParaRPr lang="en-US" i="1" dirty="0">
              <a:solidFill>
                <a:schemeClr val="hlink"/>
              </a:solidFill>
              <a:latin typeface="Times"/>
              <a:cs typeface="Times"/>
            </a:endParaRPr>
          </a:p>
        </p:txBody>
      </p:sp>
      <p:pic>
        <p:nvPicPr>
          <p:cNvPr id="55301" name="Picture 4" descr="CFG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2276872"/>
            <a:ext cx="690668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4891"/>
      </p:ext>
    </p:extLst>
  </p:cSld>
  <p:clrMapOvr>
    <a:masterClrMapping/>
  </p:clrMapOvr>
  <p:timing>
    <p:tnLst>
      <p:par>
        <p:cTn xmlns:p14="http://schemas.microsoft.com/office/powerpoint/2010/mai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sz="3600" dirty="0">
                <a:latin typeface="Tahoma" charset="0"/>
              </a:rPr>
              <a:t>Execution Trace [4]</a:t>
            </a:r>
            <a:endParaRPr lang="en-US" dirty="0">
              <a:latin typeface="Tahoma" charset="0"/>
            </a:endParaRPr>
          </a:p>
        </p:txBody>
      </p:sp>
      <p:sp>
        <p:nvSpPr>
          <p:cNvPr id="57348" name="Text Box 3"/>
          <p:cNvSpPr txBox="1">
            <a:spLocks noChangeArrowheads="1"/>
          </p:cNvSpPr>
          <p:nvPr/>
        </p:nvSpPr>
        <p:spPr bwMode="auto">
          <a:xfrm>
            <a:off x="659756" y="1302739"/>
            <a:ext cx="85095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Now consider the following set of three tests and the corresponding trace.</a:t>
            </a:r>
            <a:endParaRPr lang="en-US" i="1" dirty="0">
              <a:solidFill>
                <a:schemeClr val="hlink"/>
              </a:solidFill>
              <a:latin typeface="Times"/>
              <a:cs typeface="Times"/>
            </a:endParaRPr>
          </a:p>
        </p:txBody>
      </p:sp>
      <p:pic>
        <p:nvPicPr>
          <p:cNvPr id="57349" name="Picture 6" descr="test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020" y="2094827"/>
            <a:ext cx="308186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executionTr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37" y="3375989"/>
            <a:ext cx="745701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80961"/>
      </p:ext>
    </p:extLst>
  </p:cSld>
  <p:clrMapOvr>
    <a:masterClrMapping/>
  </p:clrMapOvr>
  <p:timing>
    <p:tnLst>
      <p:par>
        <p:cTn xmlns:p14="http://schemas.microsoft.com/office/powerpoint/2010/mai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sz="3600" dirty="0">
                <a:latin typeface="Tahoma" charset="0"/>
              </a:rPr>
              <a:t>Test vector</a:t>
            </a:r>
            <a:endParaRPr lang="en-US" dirty="0">
              <a:latin typeface="Tahoma" charset="0"/>
            </a:endParaRPr>
          </a:p>
        </p:txBody>
      </p:sp>
      <p:sp>
        <p:nvSpPr>
          <p:cNvPr id="59396" name="Text Box 3"/>
          <p:cNvSpPr txBox="1">
            <a:spLocks noChangeArrowheads="1"/>
          </p:cNvSpPr>
          <p:nvPr/>
        </p:nvSpPr>
        <p:spPr bwMode="auto">
          <a:xfrm>
            <a:off x="753777" y="1460552"/>
            <a:ext cx="8509529"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A test vector for node n, denoted by test(n), is the set of tests that traverse node n in the CFG. For program P we obtain the following test vectors.</a:t>
            </a:r>
            <a:endParaRPr lang="en-US" i="1" dirty="0">
              <a:solidFill>
                <a:schemeClr val="hlink"/>
              </a:solidFill>
              <a:latin typeface="Times"/>
              <a:cs typeface="Times"/>
            </a:endParaRPr>
          </a:p>
        </p:txBody>
      </p:sp>
      <p:pic>
        <p:nvPicPr>
          <p:cNvPr id="59397" name="Picture 6" descr="test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937" y="2943506"/>
            <a:ext cx="5861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714721"/>
      </p:ext>
    </p:extLst>
  </p:cSld>
  <p:clrMapOvr>
    <a:masterClrMapping/>
  </p:clrMapOvr>
  <p:timing>
    <p:tnLst>
      <p:par>
        <p:cTn xmlns:p14="http://schemas.microsoft.com/office/powerpoint/2010/mai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z="3600" dirty="0">
                <a:latin typeface="Tahoma" charset="0"/>
              </a:rPr>
              <a:t>Syntax trees</a:t>
            </a:r>
            <a:endParaRPr lang="en-US" dirty="0">
              <a:latin typeface="Tahoma" charset="0"/>
            </a:endParaRPr>
          </a:p>
        </p:txBody>
      </p:sp>
      <p:sp>
        <p:nvSpPr>
          <p:cNvPr id="61444" name="Text Box 3"/>
          <p:cNvSpPr txBox="1">
            <a:spLocks noChangeArrowheads="1"/>
          </p:cNvSpPr>
          <p:nvPr/>
        </p:nvSpPr>
        <p:spPr bwMode="auto">
          <a:xfrm>
            <a:off x="813846" y="1244529"/>
            <a:ext cx="8509529"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A syntax tree is constructed for each node of CFG(P) and CFG(P</a:t>
            </a:r>
            <a:r>
              <a:rPr lang="ja-JP" altLang="en-US" dirty="0">
                <a:latin typeface="Times"/>
                <a:cs typeface="Times"/>
              </a:rPr>
              <a:t>’</a:t>
            </a:r>
            <a:r>
              <a:rPr lang="en-US" dirty="0">
                <a:latin typeface="Times"/>
                <a:cs typeface="Times"/>
              </a:rPr>
              <a:t>). Recall that each node represents a basic block. Here sample syntax trees for the example program. </a:t>
            </a:r>
            <a:endParaRPr lang="en-US" i="1" dirty="0">
              <a:solidFill>
                <a:schemeClr val="hlink"/>
              </a:solidFill>
              <a:latin typeface="Times"/>
              <a:cs typeface="Times"/>
            </a:endParaRPr>
          </a:p>
        </p:txBody>
      </p:sp>
      <p:pic>
        <p:nvPicPr>
          <p:cNvPr id="61445" name="Picture 5" descr="syntax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990" y="2756697"/>
            <a:ext cx="6144816"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28476"/>
      </p:ext>
    </p:extLst>
  </p:cSld>
  <p:clrMapOvr>
    <a:masterClrMapping/>
  </p:clrMapOvr>
  <p:timing>
    <p:tnLst>
      <p:par>
        <p:cTn xmlns:p14="http://schemas.microsoft.com/office/powerpoint/2010/main" id="1" dur="indefinite" restart="never" nodeType="tmRoot"/>
      </p:par>
    </p:tnLst>
  </p:timing>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sz="3600" dirty="0">
                <a:latin typeface="Tahoma" charset="0"/>
              </a:rPr>
              <a:t>Test selection [1] </a:t>
            </a:r>
            <a:endParaRPr lang="en-US" dirty="0">
              <a:latin typeface="Tahoma" charset="0"/>
            </a:endParaRPr>
          </a:p>
        </p:txBody>
      </p:sp>
      <p:sp>
        <p:nvSpPr>
          <p:cNvPr id="63492" name="Text Box 3"/>
          <p:cNvSpPr txBox="1">
            <a:spLocks noChangeArrowheads="1"/>
          </p:cNvSpPr>
          <p:nvPr/>
        </p:nvSpPr>
        <p:spPr bwMode="auto">
          <a:xfrm>
            <a:off x="776536" y="1628800"/>
            <a:ext cx="8509529"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Given the execution traces and the CFGs for P and P</a:t>
            </a:r>
            <a:r>
              <a:rPr lang="ja-JP" altLang="en-US" dirty="0">
                <a:latin typeface="Times"/>
                <a:cs typeface="Times"/>
              </a:rPr>
              <a:t>’</a:t>
            </a:r>
            <a:r>
              <a:rPr lang="en-US" dirty="0">
                <a:latin typeface="Times"/>
                <a:cs typeface="Times"/>
              </a:rPr>
              <a:t>, the following three steps are executed to obtain a subset T</a:t>
            </a:r>
            <a:r>
              <a:rPr lang="ja-JP" altLang="en-US" dirty="0">
                <a:latin typeface="Times"/>
                <a:cs typeface="Times"/>
              </a:rPr>
              <a:t>’</a:t>
            </a:r>
            <a:r>
              <a:rPr lang="en-US" dirty="0">
                <a:latin typeface="Times"/>
                <a:cs typeface="Times"/>
              </a:rPr>
              <a:t> of T for regression testing of P</a:t>
            </a:r>
            <a:r>
              <a:rPr lang="ja-JP" altLang="en-US" dirty="0">
                <a:latin typeface="Times"/>
                <a:cs typeface="Times"/>
              </a:rPr>
              <a:t>’</a:t>
            </a:r>
            <a:r>
              <a:rPr lang="en-US" dirty="0">
                <a:latin typeface="Times"/>
                <a:cs typeface="Times"/>
              </a:rPr>
              <a:t>. </a:t>
            </a:r>
            <a:endParaRPr lang="en-US" i="1" dirty="0">
              <a:solidFill>
                <a:schemeClr val="hlink"/>
              </a:solidFill>
              <a:latin typeface="Times"/>
              <a:cs typeface="Times"/>
            </a:endParaRPr>
          </a:p>
        </p:txBody>
      </p:sp>
      <p:pic>
        <p:nvPicPr>
          <p:cNvPr id="63493" name="Picture 5" descr="selection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97" y="3168328"/>
            <a:ext cx="7019996"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23705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3200" dirty="0">
                <a:latin typeface="Tahoma" charset="0"/>
              </a:rPr>
              <a:t>Basic blocks: Example (contd.)</a:t>
            </a:r>
            <a:endParaRPr lang="en-US" dirty="0">
              <a:latin typeface="Tahoma" charset="0"/>
            </a:endParaRPr>
          </a:p>
        </p:txBody>
      </p:sp>
      <p:sp>
        <p:nvSpPr>
          <p:cNvPr id="116739" name="Text Box 6"/>
          <p:cNvSpPr txBox="1">
            <a:spLocks noChangeArrowheads="1"/>
          </p:cNvSpPr>
          <p:nvPr/>
        </p:nvSpPr>
        <p:spPr bwMode="auto">
          <a:xfrm>
            <a:off x="1336279" y="1963738"/>
            <a:ext cx="4547129"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rPr>
              <a:t>Basic blocks</a:t>
            </a:r>
          </a:p>
        </p:txBody>
      </p:sp>
      <p:pic>
        <p:nvPicPr>
          <p:cNvPr id="116740" name="Picture 7" descr="basic-blocks-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021" y="2354263"/>
            <a:ext cx="683789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323126"/>
      </p:ext>
    </p:extLst>
  </p:cSld>
  <p:clrMapOvr>
    <a:masterClrMapping/>
  </p:clrMapOvr>
  <p:timing>
    <p:tnLst>
      <p:par>
        <p:cTn xmlns:p14="http://schemas.microsoft.com/office/powerpoint/2010/mai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sz="3600" dirty="0">
                <a:latin typeface="Tahoma" charset="0"/>
              </a:rPr>
              <a:t>Test selection [2] </a:t>
            </a:r>
            <a:endParaRPr lang="en-US" dirty="0">
              <a:latin typeface="Tahoma" charset="0"/>
            </a:endParaRPr>
          </a:p>
        </p:txBody>
      </p:sp>
      <p:sp>
        <p:nvSpPr>
          <p:cNvPr id="65540" name="Text Box 3"/>
          <p:cNvSpPr txBox="1">
            <a:spLocks noChangeArrowheads="1"/>
          </p:cNvSpPr>
          <p:nvPr/>
        </p:nvSpPr>
        <p:spPr bwMode="auto">
          <a:xfrm>
            <a:off x="584231" y="1647242"/>
            <a:ext cx="8509529"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The basic idea underlying the </a:t>
            </a:r>
            <a:r>
              <a:rPr lang="en-US" dirty="0" err="1">
                <a:solidFill>
                  <a:srgbClr val="FF0000"/>
                </a:solidFill>
                <a:latin typeface="Times"/>
                <a:cs typeface="Times"/>
              </a:rPr>
              <a:t>SelectTests</a:t>
            </a:r>
            <a:r>
              <a:rPr lang="en-US" dirty="0">
                <a:latin typeface="Times"/>
                <a:cs typeface="Times"/>
              </a:rPr>
              <a:t> procedure is to traverse the two CFGs from their respective START nodes using a recursive descent procedure. </a:t>
            </a:r>
            <a:endParaRPr lang="en-US" i="1" dirty="0">
              <a:solidFill>
                <a:schemeClr val="hlink"/>
              </a:solidFill>
              <a:latin typeface="Times"/>
              <a:cs typeface="Times"/>
            </a:endParaRPr>
          </a:p>
        </p:txBody>
      </p:sp>
      <p:sp>
        <p:nvSpPr>
          <p:cNvPr id="65541" name="Text Box 5"/>
          <p:cNvSpPr txBox="1">
            <a:spLocks noChangeArrowheads="1"/>
          </p:cNvSpPr>
          <p:nvPr/>
        </p:nvSpPr>
        <p:spPr bwMode="auto">
          <a:xfrm>
            <a:off x="570472" y="3234743"/>
            <a:ext cx="8509529" cy="136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a:latin typeface="Times"/>
                <a:cs typeface="Times"/>
              </a:rPr>
              <a:t>The descent proceeds in parallel and the corresponding nodes are compared. If two two nodes N in CFG(P) and N</a:t>
            </a:r>
            <a:r>
              <a:rPr lang="ja-JP" altLang="en-US">
                <a:latin typeface="Times"/>
                <a:cs typeface="Times"/>
              </a:rPr>
              <a:t>’</a:t>
            </a:r>
            <a:r>
              <a:rPr lang="en-US">
                <a:latin typeface="Times"/>
                <a:cs typeface="Times"/>
              </a:rPr>
              <a:t> in CFG( P</a:t>
            </a:r>
            <a:r>
              <a:rPr lang="ja-JP" altLang="en-US">
                <a:latin typeface="Times"/>
                <a:cs typeface="Times"/>
              </a:rPr>
              <a:t>’</a:t>
            </a:r>
            <a:r>
              <a:rPr lang="en-US">
                <a:latin typeface="Times"/>
                <a:cs typeface="Times"/>
              </a:rPr>
              <a:t>) are found to be syntactically different, all tests in test (N) are added to T</a:t>
            </a:r>
            <a:r>
              <a:rPr lang="ja-JP" altLang="en-US">
                <a:latin typeface="Times"/>
                <a:cs typeface="Times"/>
              </a:rPr>
              <a:t>’</a:t>
            </a:r>
            <a:r>
              <a:rPr lang="en-US">
                <a:latin typeface="Times"/>
                <a:cs typeface="Times"/>
              </a:rPr>
              <a:t>. </a:t>
            </a:r>
            <a:endParaRPr lang="en-US" i="1">
              <a:solidFill>
                <a:schemeClr val="hlink"/>
              </a:solidFill>
              <a:latin typeface="Times"/>
              <a:cs typeface="Times"/>
            </a:endParaRPr>
          </a:p>
        </p:txBody>
      </p:sp>
    </p:spTree>
    <p:extLst>
      <p:ext uri="{BB962C8B-B14F-4D97-AF65-F5344CB8AC3E}">
        <p14:creationId xmlns:p14="http://schemas.microsoft.com/office/powerpoint/2010/main" val="196122649"/>
      </p:ext>
    </p:extLst>
  </p:cSld>
  <p:clrMapOvr>
    <a:masterClrMapping/>
  </p:clrMapOvr>
  <p:timing>
    <p:tnLst>
      <p:par>
        <p:cTn xmlns:p14="http://schemas.microsoft.com/office/powerpoint/2010/mai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sz="3600" dirty="0">
                <a:latin typeface="Tahoma" charset="0"/>
              </a:rPr>
              <a:t>Test selection example </a:t>
            </a:r>
            <a:endParaRPr lang="en-US" dirty="0">
              <a:latin typeface="Tahoma" charset="0"/>
            </a:endParaRPr>
          </a:p>
        </p:txBody>
      </p:sp>
      <p:sp>
        <p:nvSpPr>
          <p:cNvPr id="67588" name="Text Box 3"/>
          <p:cNvSpPr txBox="1">
            <a:spLocks noChangeArrowheads="1"/>
          </p:cNvSpPr>
          <p:nvPr/>
        </p:nvSpPr>
        <p:spPr bwMode="auto">
          <a:xfrm>
            <a:off x="563870" y="1670844"/>
            <a:ext cx="850952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Suppose that function g1 in P is modified as follows. </a:t>
            </a:r>
            <a:endParaRPr lang="en-US" i="1" dirty="0">
              <a:solidFill>
                <a:schemeClr val="hlink"/>
              </a:solidFill>
              <a:latin typeface="Times"/>
              <a:cs typeface="Times"/>
            </a:endParaRPr>
          </a:p>
        </p:txBody>
      </p:sp>
      <p:pic>
        <p:nvPicPr>
          <p:cNvPr id="67589" name="Picture 5" descr="modified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78" y="2603501"/>
            <a:ext cx="473286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571113" y="4744244"/>
            <a:ext cx="850952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a:latin typeface="Times"/>
                <a:cs typeface="Times"/>
              </a:rPr>
              <a:t>Try the SelectTests algorithm and check if you get T</a:t>
            </a:r>
            <a:r>
              <a:rPr lang="ja-JP" altLang="en-US">
                <a:latin typeface="Times"/>
                <a:cs typeface="Times"/>
              </a:rPr>
              <a:t>’</a:t>
            </a:r>
            <a:r>
              <a:rPr lang="en-US">
                <a:latin typeface="Times"/>
                <a:cs typeface="Times"/>
              </a:rPr>
              <a:t>={t1, t3}.</a:t>
            </a:r>
            <a:endParaRPr lang="en-US" i="1">
              <a:solidFill>
                <a:schemeClr val="hlink"/>
              </a:solidFill>
              <a:latin typeface="Times"/>
              <a:cs typeface="Times"/>
            </a:endParaRPr>
          </a:p>
        </p:txBody>
      </p:sp>
    </p:spTree>
    <p:extLst>
      <p:ext uri="{BB962C8B-B14F-4D97-AF65-F5344CB8AC3E}">
        <p14:creationId xmlns:p14="http://schemas.microsoft.com/office/powerpoint/2010/main" val="3567217582"/>
      </p:ext>
    </p:extLst>
  </p:cSld>
  <p:clrMapOvr>
    <a:masterClrMapping/>
  </p:clrMapOvr>
  <p:timing>
    <p:tnLst>
      <p:par>
        <p:cTn xmlns:p14="http://schemas.microsoft.com/office/powerpoint/2010/mai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sz="3600">
                <a:latin typeface="Tahoma" charset="0"/>
              </a:rPr>
              <a:t>Issues with SelectTests </a:t>
            </a:r>
            <a:endParaRPr lang="en-US">
              <a:latin typeface="Tahoma" charset="0"/>
            </a:endParaRPr>
          </a:p>
        </p:txBody>
      </p:sp>
      <p:sp>
        <p:nvSpPr>
          <p:cNvPr id="69636" name="Text Box 3"/>
          <p:cNvSpPr txBox="1">
            <a:spLocks noChangeArrowheads="1"/>
          </p:cNvSpPr>
          <p:nvPr/>
        </p:nvSpPr>
        <p:spPr bwMode="auto">
          <a:xfrm>
            <a:off x="859896" y="2184401"/>
            <a:ext cx="8509529"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40000"/>
              </a:lnSpc>
              <a:spcBef>
                <a:spcPct val="50000"/>
              </a:spcBef>
            </a:pPr>
            <a:r>
              <a:rPr lang="en-US" dirty="0">
                <a:latin typeface="Times"/>
                <a:cs typeface="Times"/>
              </a:rPr>
              <a:t>Think:</a:t>
            </a:r>
          </a:p>
          <a:p>
            <a:pPr>
              <a:lnSpc>
                <a:spcPct val="140000"/>
              </a:lnSpc>
              <a:spcBef>
                <a:spcPct val="50000"/>
              </a:spcBef>
            </a:pPr>
            <a:r>
              <a:rPr lang="en-US" dirty="0">
                <a:latin typeface="Times"/>
                <a:cs typeface="Times"/>
              </a:rPr>
              <a:t>What tests will be selected when only, say, one </a:t>
            </a:r>
            <a:r>
              <a:rPr lang="en-US" dirty="0" smtClean="0">
                <a:latin typeface="Times"/>
                <a:cs typeface="Times"/>
              </a:rPr>
              <a:t>declaration </a:t>
            </a:r>
            <a:r>
              <a:rPr lang="en-US" dirty="0">
                <a:latin typeface="Times"/>
                <a:cs typeface="Times"/>
              </a:rPr>
              <a:t>is modified? </a:t>
            </a:r>
          </a:p>
          <a:p>
            <a:pPr>
              <a:lnSpc>
                <a:spcPct val="140000"/>
              </a:lnSpc>
              <a:spcBef>
                <a:spcPct val="50000"/>
              </a:spcBef>
            </a:pPr>
            <a:r>
              <a:rPr lang="en-US" i="1" dirty="0">
                <a:solidFill>
                  <a:schemeClr val="hlink"/>
                </a:solidFill>
                <a:latin typeface="Times"/>
                <a:cs typeface="Times"/>
              </a:rPr>
              <a:t>Can you think of a way to select only tests that correspond to variables in the modified declaration? </a:t>
            </a:r>
          </a:p>
        </p:txBody>
      </p:sp>
    </p:spTree>
    <p:extLst>
      <p:ext uri="{BB962C8B-B14F-4D97-AF65-F5344CB8AC3E}">
        <p14:creationId xmlns:p14="http://schemas.microsoft.com/office/powerpoint/2010/main" val="1139730833"/>
      </p:ext>
    </p:extLst>
  </p:cSld>
  <p:clrMapOvr>
    <a:masterClrMapping/>
  </p:clrMapOvr>
  <p:timing>
    <p:tnLst>
      <p:par>
        <p:cTn xmlns:p14="http://schemas.microsoft.com/office/powerpoint/2010/mai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4294967295"/>
          </p:nvPr>
        </p:nvSpPr>
        <p:spPr>
          <a:xfrm>
            <a:off x="0" y="2708275"/>
            <a:ext cx="7994650" cy="931863"/>
          </a:xfrm>
        </p:spPr>
        <p:txBody>
          <a:bodyPr/>
          <a:lstStyle/>
          <a:p>
            <a:pPr eaLnBrk="1" hangingPunct="1">
              <a:lnSpc>
                <a:spcPct val="110000"/>
              </a:lnSpc>
              <a:buFont typeface="Monotype Sorts" charset="0"/>
              <a:buNone/>
            </a:pPr>
            <a:r>
              <a:rPr lang="en-US" sz="2400" dirty="0">
                <a:solidFill>
                  <a:schemeClr val="folHlink"/>
                </a:solidFill>
                <a:latin typeface="Century Gothic" charset="0"/>
                <a:ea typeface="Osaka" charset="0"/>
                <a:cs typeface="Osaka" charset="0"/>
              </a:rPr>
              <a:t>	</a:t>
            </a:r>
            <a:r>
              <a:rPr lang="en-US" sz="2400" dirty="0" smtClean="0">
                <a:solidFill>
                  <a:schemeClr val="folHlink"/>
                </a:solidFill>
                <a:latin typeface="Century Gothic" charset="0"/>
                <a:ea typeface="Osaka" charset="0"/>
                <a:cs typeface="Osaka" charset="0"/>
              </a:rPr>
              <a:t>9.6. Test </a:t>
            </a:r>
            <a:r>
              <a:rPr lang="en-US" sz="2400" dirty="0">
                <a:solidFill>
                  <a:schemeClr val="folHlink"/>
                </a:solidFill>
                <a:latin typeface="Century Gothic" charset="0"/>
                <a:ea typeface="Osaka" charset="0"/>
                <a:cs typeface="Osaka" charset="0"/>
              </a:rPr>
              <a:t>selection using dynamic slicing</a:t>
            </a:r>
          </a:p>
        </p:txBody>
      </p:sp>
    </p:spTree>
    <p:extLst>
      <p:ext uri="{BB962C8B-B14F-4D97-AF65-F5344CB8AC3E}">
        <p14:creationId xmlns:p14="http://schemas.microsoft.com/office/powerpoint/2010/main" val="543918230"/>
      </p:ext>
    </p:extLst>
  </p:cSld>
  <p:clrMapOvr>
    <a:masterClrMapping/>
  </p:clrMapOvr>
  <p:timing>
    <p:tnLst>
      <p:par>
        <p:cTn xmlns:p14="http://schemas.microsoft.com/office/powerpoint/2010/mai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dirty="0">
                <a:latin typeface="Tahoma" charset="0"/>
              </a:rPr>
              <a:t>Dynamic slice</a:t>
            </a:r>
          </a:p>
        </p:txBody>
      </p:sp>
      <p:sp>
        <p:nvSpPr>
          <p:cNvPr id="73732" name="Text Box 3"/>
          <p:cNvSpPr txBox="1">
            <a:spLocks noChangeArrowheads="1"/>
          </p:cNvSpPr>
          <p:nvPr/>
        </p:nvSpPr>
        <p:spPr bwMode="auto">
          <a:xfrm>
            <a:off x="632520" y="1772816"/>
            <a:ext cx="801422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a:cs typeface="Times"/>
              </a:rPr>
              <a:t>Let L be a location in program </a:t>
            </a:r>
            <a:r>
              <a:rPr lang="en-US" dirty="0">
                <a:solidFill>
                  <a:srgbClr val="FF0000"/>
                </a:solidFill>
                <a:latin typeface="Times"/>
                <a:cs typeface="Times"/>
              </a:rPr>
              <a:t>P</a:t>
            </a:r>
            <a:r>
              <a:rPr lang="en-US" dirty="0">
                <a:latin typeface="Times"/>
                <a:cs typeface="Times"/>
              </a:rPr>
              <a:t> and </a:t>
            </a:r>
            <a:r>
              <a:rPr lang="en-US" dirty="0">
                <a:solidFill>
                  <a:srgbClr val="FF0000"/>
                </a:solidFill>
                <a:latin typeface="Times"/>
                <a:cs typeface="Times"/>
              </a:rPr>
              <a:t>v</a:t>
            </a:r>
            <a:r>
              <a:rPr lang="en-US" dirty="0">
                <a:latin typeface="Times"/>
                <a:cs typeface="Times"/>
              </a:rPr>
              <a:t> a variable used at L.</a:t>
            </a:r>
            <a:endParaRPr lang="en-US" i="1" dirty="0">
              <a:solidFill>
                <a:schemeClr val="hlink"/>
              </a:solidFill>
              <a:latin typeface="Times"/>
              <a:cs typeface="Times"/>
            </a:endParaRPr>
          </a:p>
        </p:txBody>
      </p:sp>
      <p:sp>
        <p:nvSpPr>
          <p:cNvPr id="73733" name="Text Box 4"/>
          <p:cNvSpPr txBox="1">
            <a:spLocks noChangeArrowheads="1"/>
          </p:cNvSpPr>
          <p:nvPr/>
        </p:nvSpPr>
        <p:spPr bwMode="auto">
          <a:xfrm>
            <a:off x="632520" y="2396705"/>
            <a:ext cx="8014229"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a:cs typeface="Times"/>
              </a:rPr>
              <a:t>Let trace(</a:t>
            </a:r>
            <a:r>
              <a:rPr lang="en-US" dirty="0">
                <a:solidFill>
                  <a:srgbClr val="FF0000"/>
                </a:solidFill>
                <a:latin typeface="Times"/>
                <a:cs typeface="Times"/>
              </a:rPr>
              <a:t>t</a:t>
            </a:r>
            <a:r>
              <a:rPr lang="en-US" dirty="0">
                <a:latin typeface="Times"/>
                <a:cs typeface="Times"/>
              </a:rPr>
              <a:t>) be the execution trace of </a:t>
            </a:r>
            <a:r>
              <a:rPr lang="en-US" dirty="0">
                <a:solidFill>
                  <a:srgbClr val="FF0000"/>
                </a:solidFill>
                <a:latin typeface="Times"/>
                <a:cs typeface="Times"/>
              </a:rPr>
              <a:t>P</a:t>
            </a:r>
            <a:r>
              <a:rPr lang="en-US" dirty="0">
                <a:latin typeface="Times"/>
                <a:cs typeface="Times"/>
              </a:rPr>
              <a:t> when executed against test </a:t>
            </a:r>
            <a:r>
              <a:rPr lang="en-US" dirty="0">
                <a:solidFill>
                  <a:srgbClr val="FF0000"/>
                </a:solidFill>
                <a:latin typeface="Times"/>
                <a:cs typeface="Times"/>
              </a:rPr>
              <a:t>t</a:t>
            </a:r>
            <a:r>
              <a:rPr lang="en-US" dirty="0">
                <a:latin typeface="Times"/>
                <a:cs typeface="Times"/>
              </a:rPr>
              <a:t>.</a:t>
            </a:r>
            <a:endParaRPr lang="en-US" i="1" dirty="0">
              <a:solidFill>
                <a:schemeClr val="hlink"/>
              </a:solidFill>
              <a:latin typeface="Times"/>
              <a:cs typeface="Times"/>
            </a:endParaRPr>
          </a:p>
        </p:txBody>
      </p:sp>
      <p:sp>
        <p:nvSpPr>
          <p:cNvPr id="73734" name="Text Box 5"/>
          <p:cNvSpPr txBox="1">
            <a:spLocks noChangeArrowheads="1"/>
          </p:cNvSpPr>
          <p:nvPr/>
        </p:nvSpPr>
        <p:spPr bwMode="auto">
          <a:xfrm>
            <a:off x="632520" y="3385716"/>
            <a:ext cx="8014229"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solidFill>
                  <a:schemeClr val="hlink"/>
                </a:solidFill>
                <a:latin typeface="Times"/>
                <a:cs typeface="Times"/>
              </a:rPr>
              <a:t>The dynamic slice of </a:t>
            </a:r>
            <a:r>
              <a:rPr lang="en-US" dirty="0">
                <a:solidFill>
                  <a:srgbClr val="FF0000"/>
                </a:solidFill>
                <a:latin typeface="Times"/>
                <a:cs typeface="Times"/>
              </a:rPr>
              <a:t>P</a:t>
            </a:r>
            <a:r>
              <a:rPr lang="en-US" dirty="0">
                <a:solidFill>
                  <a:schemeClr val="hlink"/>
                </a:solidFill>
                <a:latin typeface="Times"/>
                <a:cs typeface="Times"/>
              </a:rPr>
              <a:t> with respect to </a:t>
            </a:r>
            <a:r>
              <a:rPr lang="en-US" dirty="0">
                <a:solidFill>
                  <a:srgbClr val="FF0000"/>
                </a:solidFill>
                <a:latin typeface="Times"/>
                <a:cs typeface="Times"/>
              </a:rPr>
              <a:t>t</a:t>
            </a:r>
            <a:r>
              <a:rPr lang="en-US" dirty="0">
                <a:solidFill>
                  <a:schemeClr val="hlink"/>
                </a:solidFill>
                <a:latin typeface="Times"/>
                <a:cs typeface="Times"/>
              </a:rPr>
              <a:t> and </a:t>
            </a:r>
            <a:r>
              <a:rPr lang="en-US" dirty="0">
                <a:solidFill>
                  <a:srgbClr val="FF0000"/>
                </a:solidFill>
                <a:latin typeface="Times"/>
                <a:cs typeface="Times"/>
              </a:rPr>
              <a:t>v</a:t>
            </a:r>
            <a:r>
              <a:rPr lang="en-US" dirty="0">
                <a:solidFill>
                  <a:schemeClr val="hlink"/>
                </a:solidFill>
                <a:latin typeface="Times"/>
                <a:cs typeface="Times"/>
              </a:rPr>
              <a:t>, denoted as DS(</a:t>
            </a:r>
            <a:r>
              <a:rPr lang="en-US" dirty="0">
                <a:solidFill>
                  <a:srgbClr val="FF0000"/>
                </a:solidFill>
                <a:latin typeface="Times"/>
                <a:cs typeface="Times"/>
              </a:rPr>
              <a:t>t</a:t>
            </a:r>
            <a:r>
              <a:rPr lang="en-US" dirty="0">
                <a:solidFill>
                  <a:schemeClr val="hlink"/>
                </a:solidFill>
                <a:latin typeface="Times"/>
                <a:cs typeface="Times"/>
              </a:rPr>
              <a:t>, </a:t>
            </a:r>
            <a:r>
              <a:rPr lang="en-US" dirty="0">
                <a:solidFill>
                  <a:srgbClr val="FF0000"/>
                </a:solidFill>
                <a:latin typeface="Times"/>
                <a:cs typeface="Times"/>
              </a:rPr>
              <a:t>v</a:t>
            </a:r>
            <a:r>
              <a:rPr lang="en-US" dirty="0">
                <a:solidFill>
                  <a:schemeClr val="hlink"/>
                </a:solidFill>
                <a:latin typeface="Times"/>
                <a:cs typeface="Times"/>
              </a:rPr>
              <a:t>, L), is the set of statements in </a:t>
            </a:r>
            <a:r>
              <a:rPr lang="en-US" dirty="0">
                <a:solidFill>
                  <a:srgbClr val="FF0000"/>
                </a:solidFill>
                <a:latin typeface="Times"/>
                <a:cs typeface="Times"/>
              </a:rPr>
              <a:t>P</a:t>
            </a:r>
            <a:r>
              <a:rPr lang="en-US" dirty="0">
                <a:solidFill>
                  <a:schemeClr val="hlink"/>
                </a:solidFill>
                <a:latin typeface="Times"/>
                <a:cs typeface="Times"/>
              </a:rPr>
              <a:t> that (a) lie in trace(t) and (b) effected the value of </a:t>
            </a:r>
            <a:r>
              <a:rPr lang="en-US" dirty="0">
                <a:solidFill>
                  <a:srgbClr val="FF0000"/>
                </a:solidFill>
                <a:latin typeface="Times"/>
                <a:cs typeface="Times"/>
              </a:rPr>
              <a:t>v</a:t>
            </a:r>
            <a:r>
              <a:rPr lang="en-US" dirty="0">
                <a:solidFill>
                  <a:schemeClr val="hlink"/>
                </a:solidFill>
                <a:latin typeface="Times"/>
                <a:cs typeface="Times"/>
              </a:rPr>
              <a:t> at L.</a:t>
            </a:r>
          </a:p>
        </p:txBody>
      </p:sp>
      <p:sp>
        <p:nvSpPr>
          <p:cNvPr id="73735" name="Text Box 6"/>
          <p:cNvSpPr txBox="1">
            <a:spLocks noChangeArrowheads="1"/>
          </p:cNvSpPr>
          <p:nvPr/>
        </p:nvSpPr>
        <p:spPr bwMode="auto">
          <a:xfrm>
            <a:off x="1361711" y="4706517"/>
            <a:ext cx="801422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i="1" dirty="0">
                <a:latin typeface="Times"/>
                <a:cs typeface="Times"/>
              </a:rPr>
              <a:t>Question: What is the dynamic slice of </a:t>
            </a:r>
            <a:r>
              <a:rPr lang="en-US" i="1" dirty="0">
                <a:solidFill>
                  <a:srgbClr val="FF0000"/>
                </a:solidFill>
                <a:latin typeface="Times"/>
                <a:cs typeface="Times"/>
              </a:rPr>
              <a:t>P</a:t>
            </a:r>
            <a:r>
              <a:rPr lang="en-US" i="1" dirty="0">
                <a:latin typeface="Times"/>
                <a:cs typeface="Times"/>
              </a:rPr>
              <a:t> with respect to </a:t>
            </a:r>
            <a:r>
              <a:rPr lang="en-US" i="1" dirty="0">
                <a:solidFill>
                  <a:srgbClr val="FF0000"/>
                </a:solidFill>
                <a:latin typeface="Times"/>
                <a:cs typeface="Times"/>
              </a:rPr>
              <a:t>v</a:t>
            </a:r>
            <a:r>
              <a:rPr lang="en-US" i="1" dirty="0">
                <a:latin typeface="Times"/>
                <a:cs typeface="Times"/>
              </a:rPr>
              <a:t> and </a:t>
            </a:r>
            <a:r>
              <a:rPr lang="en-US" i="1" dirty="0">
                <a:solidFill>
                  <a:srgbClr val="FF0000"/>
                </a:solidFill>
                <a:latin typeface="Times"/>
                <a:cs typeface="Times"/>
              </a:rPr>
              <a:t>t</a:t>
            </a:r>
            <a:r>
              <a:rPr lang="en-US" i="1" dirty="0">
                <a:latin typeface="Times"/>
                <a:cs typeface="Times"/>
              </a:rPr>
              <a:t> if L is not in trace(</a:t>
            </a:r>
            <a:r>
              <a:rPr lang="en-US" i="1" dirty="0">
                <a:solidFill>
                  <a:srgbClr val="FF0000"/>
                </a:solidFill>
                <a:latin typeface="Times"/>
                <a:cs typeface="Times"/>
              </a:rPr>
              <a:t>t</a:t>
            </a:r>
            <a:r>
              <a:rPr lang="en-US" i="1" dirty="0">
                <a:latin typeface="Times"/>
                <a:cs typeface="Times"/>
              </a:rPr>
              <a:t>)?</a:t>
            </a:r>
            <a:endParaRPr lang="en-US" i="1" dirty="0">
              <a:solidFill>
                <a:schemeClr val="hlink"/>
              </a:solidFill>
              <a:latin typeface="Times"/>
              <a:cs typeface="Times"/>
            </a:endParaRPr>
          </a:p>
        </p:txBody>
      </p:sp>
    </p:spTree>
    <p:extLst>
      <p:ext uri="{BB962C8B-B14F-4D97-AF65-F5344CB8AC3E}">
        <p14:creationId xmlns:p14="http://schemas.microsoft.com/office/powerpoint/2010/main" val="3571260399"/>
      </p:ext>
    </p:extLst>
  </p:cSld>
  <p:clrMapOvr>
    <a:masterClrMapping/>
  </p:clrMapOvr>
  <p:timing>
    <p:tnLst>
      <p:par>
        <p:cTn xmlns:p14="http://schemas.microsoft.com/office/powerpoint/2010/mai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sz="3600" dirty="0">
                <a:latin typeface="Tahoma" charset="0"/>
              </a:rPr>
              <a:t>Dynamic dependence graph (DDG)</a:t>
            </a:r>
            <a:endParaRPr lang="en-US" dirty="0">
              <a:latin typeface="Tahoma" charset="0"/>
            </a:endParaRPr>
          </a:p>
        </p:txBody>
      </p:sp>
      <p:sp>
        <p:nvSpPr>
          <p:cNvPr id="75780" name="Text Box 3"/>
          <p:cNvSpPr txBox="1">
            <a:spLocks noChangeArrowheads="1"/>
          </p:cNvSpPr>
          <p:nvPr/>
        </p:nvSpPr>
        <p:spPr bwMode="auto">
          <a:xfrm>
            <a:off x="1341614" y="2414568"/>
            <a:ext cx="818620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1: Initialize G with a node for each declaration. There are no edges among these nodes.</a:t>
            </a:r>
          </a:p>
        </p:txBody>
      </p:sp>
      <p:sp>
        <p:nvSpPr>
          <p:cNvPr id="75781" name="Text Box 4"/>
          <p:cNvSpPr txBox="1">
            <a:spLocks noChangeArrowheads="1"/>
          </p:cNvSpPr>
          <p:nvPr/>
        </p:nvSpPr>
        <p:spPr bwMode="auto">
          <a:xfrm>
            <a:off x="618715" y="1412433"/>
            <a:ext cx="865915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The DDG is needed to obtain a dynamic slice. Here is how a DDG G is constructed.</a:t>
            </a:r>
          </a:p>
        </p:txBody>
      </p:sp>
      <p:sp>
        <p:nvSpPr>
          <p:cNvPr id="75782" name="Text Box 6"/>
          <p:cNvSpPr txBox="1">
            <a:spLocks noChangeArrowheads="1"/>
          </p:cNvSpPr>
          <p:nvPr/>
        </p:nvSpPr>
        <p:spPr bwMode="auto">
          <a:xfrm>
            <a:off x="1341614" y="3405168"/>
            <a:ext cx="776142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Step 2: Add to G the first node in trace(t).</a:t>
            </a:r>
          </a:p>
        </p:txBody>
      </p:sp>
      <p:sp>
        <p:nvSpPr>
          <p:cNvPr id="75783" name="Text Box 7"/>
          <p:cNvSpPr txBox="1">
            <a:spLocks noChangeArrowheads="1"/>
          </p:cNvSpPr>
          <p:nvPr/>
        </p:nvSpPr>
        <p:spPr bwMode="auto">
          <a:xfrm>
            <a:off x="1341614" y="4090968"/>
            <a:ext cx="7761420"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Step 3: For each successive statement in trace(t) a new node n is added to G. Control and data dependence edges are added from n to the existing nodes in G. [Recall from Chapter </a:t>
            </a:r>
            <a:r>
              <a:rPr lang="en-US" dirty="0" smtClean="0">
                <a:latin typeface="Times New Roman"/>
                <a:cs typeface="Times New Roman"/>
              </a:rPr>
              <a:t>2 </a:t>
            </a:r>
            <a:r>
              <a:rPr lang="en-US" dirty="0">
                <a:latin typeface="Times New Roman"/>
                <a:cs typeface="Times New Roman"/>
              </a:rPr>
              <a:t>the definitions of control and data dependence edges.] </a:t>
            </a:r>
          </a:p>
        </p:txBody>
      </p:sp>
    </p:spTree>
    <p:extLst>
      <p:ext uri="{BB962C8B-B14F-4D97-AF65-F5344CB8AC3E}">
        <p14:creationId xmlns:p14="http://schemas.microsoft.com/office/powerpoint/2010/main" val="2010642208"/>
      </p:ext>
    </p:extLst>
  </p:cSld>
  <p:clrMapOvr>
    <a:masterClrMapping/>
  </p:clrMapOvr>
  <p:timing>
    <p:tnLst>
      <p:par>
        <p:cTn xmlns:p14="http://schemas.microsoft.com/office/powerpoint/2010/mai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sz="3600" dirty="0">
                <a:latin typeface="Tahoma" charset="0"/>
              </a:rPr>
              <a:t>Construction of a DDG: Example [1]</a:t>
            </a:r>
            <a:endParaRPr lang="en-US" dirty="0">
              <a:latin typeface="Tahoma" charset="0"/>
            </a:endParaRPr>
          </a:p>
        </p:txBody>
      </p:sp>
      <p:pic>
        <p:nvPicPr>
          <p:cNvPr id="77828" name="Picture 11" descr="Program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178050"/>
            <a:ext cx="233891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12"/>
          <p:cNvSpPr txBox="1">
            <a:spLocks noChangeArrowheads="1"/>
          </p:cNvSpPr>
          <p:nvPr/>
        </p:nvSpPr>
        <p:spPr bwMode="auto">
          <a:xfrm>
            <a:off x="2803260" y="2051051"/>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smtClean="0">
                <a:latin typeface="Times"/>
                <a:cs typeface="Times"/>
              </a:rPr>
              <a:t>Let </a:t>
            </a:r>
            <a:r>
              <a:rPr lang="en-US" dirty="0" smtClean="0">
                <a:solidFill>
                  <a:srgbClr val="FF0000"/>
                </a:solidFill>
                <a:latin typeface="Times"/>
                <a:cs typeface="Times"/>
              </a:rPr>
              <a:t>t</a:t>
            </a:r>
            <a:r>
              <a:rPr lang="en-US" dirty="0">
                <a:latin typeface="Times"/>
                <a:cs typeface="Times"/>
              </a:rPr>
              <a:t>: &lt;x=2, y=4&gt;</a:t>
            </a:r>
          </a:p>
          <a:p>
            <a:endParaRPr lang="en-US" dirty="0">
              <a:latin typeface="Times"/>
              <a:cs typeface="Times"/>
            </a:endParaRPr>
          </a:p>
          <a:p>
            <a:r>
              <a:rPr lang="en-US" dirty="0">
                <a:latin typeface="Times"/>
                <a:cs typeface="Times"/>
              </a:rPr>
              <a:t>Assume successive values of </a:t>
            </a:r>
            <a:r>
              <a:rPr lang="en-US" dirty="0">
                <a:solidFill>
                  <a:srgbClr val="FF0000"/>
                </a:solidFill>
                <a:latin typeface="Times"/>
                <a:cs typeface="Times"/>
              </a:rPr>
              <a:t>x</a:t>
            </a:r>
            <a:r>
              <a:rPr lang="en-US" dirty="0">
                <a:latin typeface="Times"/>
                <a:cs typeface="Times"/>
              </a:rPr>
              <a:t> to be 2, 0 and </a:t>
            </a:r>
            <a:r>
              <a:rPr lang="en-US" dirty="0" smtClean="0">
                <a:latin typeface="Times"/>
                <a:cs typeface="Times"/>
              </a:rPr>
              <a:t>5, </a:t>
            </a:r>
            <a:r>
              <a:rPr lang="en-US" dirty="0">
                <a:latin typeface="Times"/>
                <a:cs typeface="Times"/>
              </a:rPr>
              <a:t>and for these </a:t>
            </a:r>
            <a:r>
              <a:rPr lang="en-US" dirty="0" smtClean="0">
                <a:latin typeface="Times"/>
                <a:cs typeface="Times"/>
              </a:rPr>
              <a:t>values f1</a:t>
            </a:r>
            <a:r>
              <a:rPr lang="en-US" dirty="0">
                <a:latin typeface="Times"/>
                <a:cs typeface="Times"/>
              </a:rPr>
              <a:t>(</a:t>
            </a:r>
            <a:r>
              <a:rPr lang="en-US" dirty="0">
                <a:solidFill>
                  <a:srgbClr val="FF0000"/>
                </a:solidFill>
                <a:latin typeface="Times"/>
                <a:cs typeface="Times"/>
              </a:rPr>
              <a:t>x</a:t>
            </a:r>
            <a:r>
              <a:rPr lang="en-US" dirty="0">
                <a:latin typeface="Times"/>
                <a:cs typeface="Times"/>
              </a:rPr>
              <a:t>) is 0, 2, and 3 respectively</a:t>
            </a:r>
            <a:r>
              <a:rPr lang="en-US" dirty="0" smtClean="0">
                <a:latin typeface="Times"/>
                <a:cs typeface="Times"/>
              </a:rPr>
              <a:t>.</a:t>
            </a:r>
            <a:endParaRPr lang="en-US" dirty="0">
              <a:latin typeface="Times"/>
              <a:cs typeface="Times"/>
            </a:endParaRPr>
          </a:p>
          <a:p>
            <a:r>
              <a:rPr lang="en-US" dirty="0">
                <a:latin typeface="Times"/>
                <a:cs typeface="Times"/>
              </a:rPr>
              <a:t>trace(t)={1, 2, 3, 4, 6, 7, 2, 3, 5, 6, 7, 2</a:t>
            </a:r>
            <a:r>
              <a:rPr lang="en-US" dirty="0" smtClean="0">
                <a:latin typeface="Times"/>
                <a:cs typeface="Times"/>
              </a:rPr>
              <a:t>, 8</a:t>
            </a:r>
            <a:r>
              <a:rPr lang="en-US" dirty="0">
                <a:latin typeface="Times"/>
                <a:cs typeface="Times"/>
              </a:rPr>
              <a:t>}</a:t>
            </a:r>
          </a:p>
        </p:txBody>
      </p:sp>
      <p:sp>
        <p:nvSpPr>
          <p:cNvPr id="77830" name="Text Box 13"/>
          <p:cNvSpPr txBox="1">
            <a:spLocks noChangeArrowheads="1"/>
          </p:cNvSpPr>
          <p:nvPr/>
        </p:nvSpPr>
        <p:spPr bwMode="auto">
          <a:xfrm>
            <a:off x="2803260" y="4725144"/>
            <a:ext cx="650597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Ignore declarations for simplicity. Add a node to G corresponding to statement 1.</a:t>
            </a:r>
          </a:p>
        </p:txBody>
      </p:sp>
      <p:grpSp>
        <p:nvGrpSpPr>
          <p:cNvPr id="77831" name="Group 16"/>
          <p:cNvGrpSpPr>
            <a:grpSpLocks/>
          </p:cNvGrpSpPr>
          <p:nvPr/>
        </p:nvGrpSpPr>
        <p:grpSpPr bwMode="auto">
          <a:xfrm>
            <a:off x="4304928" y="5661248"/>
            <a:ext cx="715433" cy="533400"/>
            <a:chOff x="2516" y="3288"/>
            <a:chExt cx="416" cy="336"/>
          </a:xfrm>
        </p:grpSpPr>
        <p:sp>
          <p:nvSpPr>
            <p:cNvPr id="77832" name="Oval 14"/>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7833" name="Text Box 15"/>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rgbClr val="FFFF00"/>
                  </a:solidFill>
                </a:rPr>
                <a:t>1</a:t>
              </a:r>
            </a:p>
          </p:txBody>
        </p:sp>
      </p:grpSp>
    </p:spTree>
    <p:extLst>
      <p:ext uri="{BB962C8B-B14F-4D97-AF65-F5344CB8AC3E}">
        <p14:creationId xmlns:p14="http://schemas.microsoft.com/office/powerpoint/2010/main" val="27213959"/>
      </p:ext>
    </p:extLst>
  </p:cSld>
  <p:clrMapOvr>
    <a:masterClrMapping/>
  </p:clrMapOvr>
  <p:timing>
    <p:tnLst>
      <p:par>
        <p:cTn xmlns:p14="http://schemas.microsoft.com/office/powerpoint/2010/mai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sz="3600" dirty="0">
                <a:latin typeface="Tahoma" charset="0"/>
              </a:rPr>
              <a:t>Construction of a DDG: Example [2]</a:t>
            </a:r>
            <a:endParaRPr lang="en-US" dirty="0">
              <a:latin typeface="Tahoma" charset="0"/>
            </a:endParaRPr>
          </a:p>
        </p:txBody>
      </p:sp>
      <p:pic>
        <p:nvPicPr>
          <p:cNvPr id="79876" name="Picture 3" descr="Program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484784"/>
            <a:ext cx="233891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a:off x="2720661" y="1160462"/>
            <a:ext cx="639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trace(t)={</a:t>
            </a:r>
            <a:r>
              <a:rPr lang="en-US" dirty="0">
                <a:solidFill>
                  <a:srgbClr val="089128"/>
                </a:solidFill>
                <a:latin typeface="Times"/>
                <a:cs typeface="Times"/>
              </a:rPr>
              <a:t>1</a:t>
            </a:r>
            <a:r>
              <a:rPr lang="en-US" dirty="0">
                <a:latin typeface="Times"/>
                <a:cs typeface="Times"/>
              </a:rPr>
              <a:t>, </a:t>
            </a:r>
            <a:r>
              <a:rPr lang="en-US" dirty="0">
                <a:solidFill>
                  <a:srgbClr val="089128"/>
                </a:solidFill>
                <a:latin typeface="Times"/>
                <a:cs typeface="Times"/>
              </a:rPr>
              <a:t>2</a:t>
            </a:r>
            <a:r>
              <a:rPr lang="en-US" dirty="0">
                <a:latin typeface="Times"/>
                <a:cs typeface="Times"/>
              </a:rPr>
              <a:t>, </a:t>
            </a:r>
            <a:r>
              <a:rPr lang="en-US" dirty="0">
                <a:solidFill>
                  <a:srgbClr val="089128"/>
                </a:solidFill>
                <a:latin typeface="Times"/>
                <a:cs typeface="Times"/>
              </a:rPr>
              <a:t>3</a:t>
            </a:r>
            <a:r>
              <a:rPr lang="en-US" dirty="0">
                <a:latin typeface="Times"/>
                <a:cs typeface="Times"/>
              </a:rPr>
              <a:t>, 4, 6, 7, 2, 3, 5, 6, 7, 2, 8}</a:t>
            </a:r>
          </a:p>
        </p:txBody>
      </p:sp>
      <p:sp>
        <p:nvSpPr>
          <p:cNvPr id="79878" name="Text Box 5"/>
          <p:cNvSpPr txBox="1">
            <a:spLocks noChangeArrowheads="1"/>
          </p:cNvSpPr>
          <p:nvPr/>
        </p:nvSpPr>
        <p:spPr bwMode="auto">
          <a:xfrm>
            <a:off x="2720662" y="1757362"/>
            <a:ext cx="6505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Add another node corresponding to statement 2 in trace(t). Also add a data dependence edge from 2 to 1 as statement 2 is data dependent on statement 1.</a:t>
            </a:r>
          </a:p>
        </p:txBody>
      </p:sp>
      <p:grpSp>
        <p:nvGrpSpPr>
          <p:cNvPr id="3" name="Group 2"/>
          <p:cNvGrpSpPr/>
          <p:nvPr/>
        </p:nvGrpSpPr>
        <p:grpSpPr>
          <a:xfrm>
            <a:off x="3584848" y="2924944"/>
            <a:ext cx="2834217" cy="533400"/>
            <a:chOff x="5124979" y="3657600"/>
            <a:chExt cx="2834217" cy="533400"/>
          </a:xfrm>
        </p:grpSpPr>
        <p:grpSp>
          <p:nvGrpSpPr>
            <p:cNvPr id="79879" name="Group 6"/>
            <p:cNvGrpSpPr>
              <a:grpSpLocks/>
            </p:cNvGrpSpPr>
            <p:nvPr/>
          </p:nvGrpSpPr>
          <p:grpSpPr bwMode="auto">
            <a:xfrm>
              <a:off x="5124979" y="3657600"/>
              <a:ext cx="715433" cy="533400"/>
              <a:chOff x="2516" y="3288"/>
              <a:chExt cx="416" cy="336"/>
            </a:xfrm>
          </p:grpSpPr>
          <p:sp>
            <p:nvSpPr>
              <p:cNvPr id="79900" name="Oval 7"/>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9901" name="Text Box 8"/>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rgbClr val="FFFF00"/>
                    </a:solidFill>
                  </a:rPr>
                  <a:t>1</a:t>
                </a:r>
              </a:p>
            </p:txBody>
          </p:sp>
        </p:grpSp>
        <p:grpSp>
          <p:nvGrpSpPr>
            <p:cNvPr id="79880" name="Group 9"/>
            <p:cNvGrpSpPr>
              <a:grpSpLocks/>
            </p:cNvGrpSpPr>
            <p:nvPr/>
          </p:nvGrpSpPr>
          <p:grpSpPr bwMode="auto">
            <a:xfrm>
              <a:off x="7243763" y="3657600"/>
              <a:ext cx="715433" cy="533400"/>
              <a:chOff x="2516" y="3288"/>
              <a:chExt cx="416" cy="336"/>
            </a:xfrm>
          </p:grpSpPr>
          <p:sp>
            <p:nvSpPr>
              <p:cNvPr id="79898" name="Oval 10"/>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9899" name="Text Box 11"/>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rgbClr val="FFFF00"/>
                    </a:solidFill>
                  </a:rPr>
                  <a:t>2</a:t>
                </a:r>
              </a:p>
            </p:txBody>
          </p:sp>
        </p:grpSp>
        <p:sp>
          <p:nvSpPr>
            <p:cNvPr id="79881" name="Line 12"/>
            <p:cNvSpPr>
              <a:spLocks noChangeShapeType="1"/>
            </p:cNvSpPr>
            <p:nvPr/>
          </p:nvSpPr>
          <p:spPr bwMode="auto">
            <a:xfrm flipH="1">
              <a:off x="5819775" y="3924300"/>
              <a:ext cx="14033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9882" name="Text Box 13"/>
          <p:cNvSpPr txBox="1">
            <a:spLocks noChangeArrowheads="1"/>
          </p:cNvSpPr>
          <p:nvPr/>
        </p:nvSpPr>
        <p:spPr bwMode="auto">
          <a:xfrm>
            <a:off x="2720661" y="3824758"/>
            <a:ext cx="65059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Add yet another node corresponding to statement 3 in trace(t). Also add a data dependence edge from node 3 to node 1 as statement 3 is data dependent on statement 1 and a control edge from node 3 to 2.</a:t>
            </a:r>
          </a:p>
        </p:txBody>
      </p:sp>
      <p:grpSp>
        <p:nvGrpSpPr>
          <p:cNvPr id="4" name="Group 3"/>
          <p:cNvGrpSpPr/>
          <p:nvPr/>
        </p:nvGrpSpPr>
        <p:grpSpPr>
          <a:xfrm>
            <a:off x="3872880" y="5373216"/>
            <a:ext cx="4430183" cy="887412"/>
            <a:chOff x="3872971" y="5697538"/>
            <a:chExt cx="4430183" cy="887412"/>
          </a:xfrm>
        </p:grpSpPr>
        <p:grpSp>
          <p:nvGrpSpPr>
            <p:cNvPr id="79883" name="Group 14"/>
            <p:cNvGrpSpPr>
              <a:grpSpLocks/>
            </p:cNvGrpSpPr>
            <p:nvPr/>
          </p:nvGrpSpPr>
          <p:grpSpPr bwMode="auto">
            <a:xfrm>
              <a:off x="3872971" y="6051550"/>
              <a:ext cx="715433" cy="533400"/>
              <a:chOff x="2516" y="3288"/>
              <a:chExt cx="416" cy="336"/>
            </a:xfrm>
          </p:grpSpPr>
          <p:sp>
            <p:nvSpPr>
              <p:cNvPr id="79896" name="Oval 15"/>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9897" name="Text Box 16"/>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rgbClr val="FFFF00"/>
                    </a:solidFill>
                  </a:rPr>
                  <a:t>1</a:t>
                </a:r>
              </a:p>
            </p:txBody>
          </p:sp>
        </p:grpSp>
        <p:grpSp>
          <p:nvGrpSpPr>
            <p:cNvPr id="79884" name="Group 17"/>
            <p:cNvGrpSpPr>
              <a:grpSpLocks/>
            </p:cNvGrpSpPr>
            <p:nvPr/>
          </p:nvGrpSpPr>
          <p:grpSpPr bwMode="auto">
            <a:xfrm>
              <a:off x="5991754" y="6051550"/>
              <a:ext cx="715433" cy="533400"/>
              <a:chOff x="2516" y="3288"/>
              <a:chExt cx="416" cy="336"/>
            </a:xfrm>
          </p:grpSpPr>
          <p:sp>
            <p:nvSpPr>
              <p:cNvPr id="79894" name="Oval 18"/>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9895" name="Text Box 19"/>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rgbClr val="FFFF00"/>
                    </a:solidFill>
                  </a:rPr>
                  <a:t>2</a:t>
                </a:r>
              </a:p>
            </p:txBody>
          </p:sp>
        </p:grpSp>
        <p:sp>
          <p:nvSpPr>
            <p:cNvPr id="79885" name="Line 20"/>
            <p:cNvSpPr>
              <a:spLocks noChangeShapeType="1"/>
            </p:cNvSpPr>
            <p:nvPr/>
          </p:nvSpPr>
          <p:spPr bwMode="auto">
            <a:xfrm flipH="1">
              <a:off x="4567767" y="6318250"/>
              <a:ext cx="14033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79886" name="Group 21"/>
            <p:cNvGrpSpPr>
              <a:grpSpLocks/>
            </p:cNvGrpSpPr>
            <p:nvPr/>
          </p:nvGrpSpPr>
          <p:grpSpPr bwMode="auto">
            <a:xfrm>
              <a:off x="7587721" y="6051550"/>
              <a:ext cx="715433" cy="533400"/>
              <a:chOff x="2516" y="3288"/>
              <a:chExt cx="416" cy="336"/>
            </a:xfrm>
          </p:grpSpPr>
          <p:sp>
            <p:nvSpPr>
              <p:cNvPr id="79892" name="Oval 22"/>
              <p:cNvSpPr>
                <a:spLocks noChangeArrowheads="1"/>
              </p:cNvSpPr>
              <p:nvPr/>
            </p:nvSpPr>
            <p:spPr bwMode="auto">
              <a:xfrm>
                <a:off x="2516" y="3288"/>
                <a:ext cx="416" cy="336"/>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sp>
            <p:nvSpPr>
              <p:cNvPr id="79893" name="Text Box 23"/>
              <p:cNvSpPr txBox="1">
                <a:spLocks noChangeArrowheads="1"/>
              </p:cNvSpPr>
              <p:nvPr/>
            </p:nvSpPr>
            <p:spPr bwMode="auto">
              <a:xfrm>
                <a:off x="2623" y="3331"/>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solidFill>
                      <a:srgbClr val="FFFF00"/>
                    </a:solidFill>
                  </a:rPr>
                  <a:t>3</a:t>
                </a:r>
              </a:p>
            </p:txBody>
          </p:sp>
        </p:grpSp>
        <p:sp>
          <p:nvSpPr>
            <p:cNvPr id="79887" name="Line 24"/>
            <p:cNvSpPr>
              <a:spLocks noChangeShapeType="1"/>
            </p:cNvSpPr>
            <p:nvPr/>
          </p:nvSpPr>
          <p:spPr bwMode="auto">
            <a:xfrm flipH="1">
              <a:off x="6741583" y="6311900"/>
              <a:ext cx="825500" cy="0"/>
            </a:xfrm>
            <a:prstGeom prst="line">
              <a:avLst/>
            </a:prstGeom>
            <a:noFill/>
            <a:ln w="12700">
              <a:solidFill>
                <a:schemeClr val="tx1"/>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88" name="Freeform 27"/>
            <p:cNvSpPr>
              <a:spLocks/>
            </p:cNvSpPr>
            <p:nvPr/>
          </p:nvSpPr>
          <p:spPr bwMode="auto">
            <a:xfrm>
              <a:off x="4443942" y="5697538"/>
              <a:ext cx="3508375" cy="360362"/>
            </a:xfrm>
            <a:custGeom>
              <a:avLst/>
              <a:gdLst>
                <a:gd name="T0" fmla="*/ 1992 w 1992"/>
                <a:gd name="T1" fmla="*/ 179 h 195"/>
                <a:gd name="T2" fmla="*/ 1264 w 1992"/>
                <a:gd name="T3" fmla="*/ 3 h 195"/>
                <a:gd name="T4" fmla="*/ 0 w 1992"/>
                <a:gd name="T5" fmla="*/ 195 h 195"/>
                <a:gd name="T6" fmla="*/ 0 60000 65536"/>
                <a:gd name="T7" fmla="*/ 0 60000 65536"/>
                <a:gd name="T8" fmla="*/ 0 60000 65536"/>
                <a:gd name="T9" fmla="*/ 0 w 1992"/>
                <a:gd name="T10" fmla="*/ 0 h 195"/>
                <a:gd name="T11" fmla="*/ 1992 w 1992"/>
                <a:gd name="T12" fmla="*/ 195 h 195"/>
              </a:gdLst>
              <a:ahLst/>
              <a:cxnLst>
                <a:cxn ang="T6">
                  <a:pos x="T0" y="T1"/>
                </a:cxn>
                <a:cxn ang="T7">
                  <a:pos x="T2" y="T3"/>
                </a:cxn>
                <a:cxn ang="T8">
                  <a:pos x="T4" y="T5"/>
                </a:cxn>
              </a:cxnLst>
              <a:rect l="T9" t="T10" r="T11" b="T12"/>
              <a:pathLst>
                <a:path w="1992" h="195">
                  <a:moveTo>
                    <a:pt x="1992" y="179"/>
                  </a:moveTo>
                  <a:cubicBezTo>
                    <a:pt x="1794" y="89"/>
                    <a:pt x="1596" y="0"/>
                    <a:pt x="1264" y="3"/>
                  </a:cubicBezTo>
                  <a:cubicBezTo>
                    <a:pt x="932" y="6"/>
                    <a:pt x="466" y="100"/>
                    <a:pt x="0" y="195"/>
                  </a:cubicBezTo>
                </a:path>
              </a:pathLst>
            </a:custGeom>
            <a:noFill/>
            <a:ln w="12700" cap="sq">
              <a:solidFill>
                <a:schemeClr val="tx1"/>
              </a:solidFill>
              <a:round/>
              <a:headEnd type="none" w="sm" len="sm"/>
              <a:tailEnd type="arrow"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9" name="Text Box 28"/>
          <p:cNvSpPr txBox="1">
            <a:spLocks noChangeArrowheads="1"/>
          </p:cNvSpPr>
          <p:nvPr/>
        </p:nvSpPr>
        <p:spPr bwMode="auto">
          <a:xfrm>
            <a:off x="120386" y="4977285"/>
            <a:ext cx="1638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a:t>3 if(f1(x)==0)</a:t>
            </a:r>
            <a:endParaRPr lang="en-US"/>
          </a:p>
        </p:txBody>
      </p:sp>
      <p:sp>
        <p:nvSpPr>
          <p:cNvPr id="79890" name="Freeform 29"/>
          <p:cNvSpPr>
            <a:spLocks/>
          </p:cNvSpPr>
          <p:nvPr/>
        </p:nvSpPr>
        <p:spPr bwMode="auto">
          <a:xfrm>
            <a:off x="116946" y="2202334"/>
            <a:ext cx="309563" cy="2819400"/>
          </a:xfrm>
          <a:custGeom>
            <a:avLst/>
            <a:gdLst>
              <a:gd name="T0" fmla="*/ 60 w 180"/>
              <a:gd name="T1" fmla="*/ 1776 h 1776"/>
              <a:gd name="T2" fmla="*/ 20 w 180"/>
              <a:gd name="T3" fmla="*/ 496 h 1776"/>
              <a:gd name="T4" fmla="*/ 180 w 180"/>
              <a:gd name="T5" fmla="*/ 0 h 1776"/>
              <a:gd name="T6" fmla="*/ 0 60000 65536"/>
              <a:gd name="T7" fmla="*/ 0 60000 65536"/>
              <a:gd name="T8" fmla="*/ 0 60000 65536"/>
              <a:gd name="T9" fmla="*/ 0 w 180"/>
              <a:gd name="T10" fmla="*/ 0 h 1776"/>
              <a:gd name="T11" fmla="*/ 180 w 180"/>
              <a:gd name="T12" fmla="*/ 1776 h 1776"/>
            </a:gdLst>
            <a:ahLst/>
            <a:cxnLst>
              <a:cxn ang="T6">
                <a:pos x="T0" y="T1"/>
              </a:cxn>
              <a:cxn ang="T7">
                <a:pos x="T2" y="T3"/>
              </a:cxn>
              <a:cxn ang="T8">
                <a:pos x="T4" y="T5"/>
              </a:cxn>
            </a:cxnLst>
            <a:rect l="T9" t="T10" r="T11" b="T12"/>
            <a:pathLst>
              <a:path w="180" h="1776">
                <a:moveTo>
                  <a:pt x="60" y="1776"/>
                </a:moveTo>
                <a:cubicBezTo>
                  <a:pt x="30" y="1284"/>
                  <a:pt x="0" y="792"/>
                  <a:pt x="20" y="496"/>
                </a:cubicBezTo>
                <a:cubicBezTo>
                  <a:pt x="40" y="200"/>
                  <a:pt x="110" y="100"/>
                  <a:pt x="180" y="0"/>
                </a:cubicBezTo>
              </a:path>
            </a:pathLst>
          </a:custGeom>
          <a:noFill/>
          <a:ln w="12700" cap="sq">
            <a:solidFill>
              <a:schemeClr val="hlink"/>
            </a:solidFill>
            <a:round/>
            <a:headEnd type="arrow"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91" name="Text Box 30"/>
          <p:cNvSpPr txBox="1">
            <a:spLocks noChangeArrowheads="1"/>
          </p:cNvSpPr>
          <p:nvPr/>
        </p:nvSpPr>
        <p:spPr bwMode="auto">
          <a:xfrm>
            <a:off x="326761" y="4634385"/>
            <a:ext cx="136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a:t>should be…</a:t>
            </a:r>
            <a:endParaRPr lang="en-US"/>
          </a:p>
        </p:txBody>
      </p:sp>
    </p:spTree>
    <p:extLst>
      <p:ext uri="{BB962C8B-B14F-4D97-AF65-F5344CB8AC3E}">
        <p14:creationId xmlns:p14="http://schemas.microsoft.com/office/powerpoint/2010/main" val="1623770138"/>
      </p:ext>
    </p:extLst>
  </p:cSld>
  <p:clrMapOvr>
    <a:masterClrMapping/>
  </p:clrMapOvr>
  <p:timing>
    <p:tnLst>
      <p:par>
        <p:cTn xmlns:p14="http://schemas.microsoft.com/office/powerpoint/2010/mai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sz="3600" dirty="0">
                <a:latin typeface="Tahoma" charset="0"/>
              </a:rPr>
              <a:t>Construction of a DDG: Example [3]</a:t>
            </a:r>
            <a:endParaRPr lang="en-US" dirty="0">
              <a:latin typeface="Tahoma" charset="0"/>
            </a:endParaRPr>
          </a:p>
        </p:txBody>
      </p:sp>
      <p:pic>
        <p:nvPicPr>
          <p:cNvPr id="81924" name="Picture 3" descr="Program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178050"/>
            <a:ext cx="233891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4"/>
          <p:cNvSpPr txBox="1">
            <a:spLocks noChangeArrowheads="1"/>
          </p:cNvSpPr>
          <p:nvPr/>
        </p:nvSpPr>
        <p:spPr bwMode="auto">
          <a:xfrm>
            <a:off x="2706952" y="1949451"/>
            <a:ext cx="639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trace(t)={</a:t>
            </a:r>
            <a:r>
              <a:rPr lang="en-US" dirty="0">
                <a:solidFill>
                  <a:srgbClr val="089128"/>
                </a:solidFill>
                <a:latin typeface="Times"/>
                <a:cs typeface="Times"/>
              </a:rPr>
              <a:t>1</a:t>
            </a:r>
            <a:r>
              <a:rPr lang="en-US" dirty="0">
                <a:latin typeface="Times"/>
                <a:cs typeface="Times"/>
              </a:rPr>
              <a:t>, </a:t>
            </a:r>
            <a:r>
              <a:rPr lang="en-US" dirty="0">
                <a:solidFill>
                  <a:srgbClr val="089128"/>
                </a:solidFill>
                <a:latin typeface="Times"/>
                <a:cs typeface="Times"/>
              </a:rPr>
              <a:t>2</a:t>
            </a:r>
            <a:r>
              <a:rPr lang="en-US" dirty="0">
                <a:latin typeface="Times"/>
                <a:cs typeface="Times"/>
              </a:rPr>
              <a:t>, </a:t>
            </a:r>
            <a:r>
              <a:rPr lang="en-US" dirty="0">
                <a:solidFill>
                  <a:srgbClr val="089128"/>
                </a:solidFill>
                <a:latin typeface="Times"/>
                <a:cs typeface="Times"/>
              </a:rPr>
              <a:t>3</a:t>
            </a:r>
            <a:r>
              <a:rPr lang="en-US" dirty="0">
                <a:latin typeface="Times"/>
                <a:cs typeface="Times"/>
              </a:rPr>
              <a:t>, 4, 6, 7, 2, 3, 5, 6, 7, 2, 8}</a:t>
            </a:r>
          </a:p>
        </p:txBody>
      </p:sp>
      <p:sp>
        <p:nvSpPr>
          <p:cNvPr id="81926" name="Text Box 26"/>
          <p:cNvSpPr txBox="1">
            <a:spLocks noChangeArrowheads="1"/>
          </p:cNvSpPr>
          <p:nvPr/>
        </p:nvSpPr>
        <p:spPr bwMode="auto">
          <a:xfrm>
            <a:off x="120386" y="5670551"/>
            <a:ext cx="1638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a:t>3 if(f1(x)==0)</a:t>
            </a:r>
            <a:endParaRPr lang="en-US"/>
          </a:p>
        </p:txBody>
      </p:sp>
      <p:sp>
        <p:nvSpPr>
          <p:cNvPr id="81927" name="Freeform 27"/>
          <p:cNvSpPr>
            <a:spLocks/>
          </p:cNvSpPr>
          <p:nvPr/>
        </p:nvSpPr>
        <p:spPr bwMode="auto">
          <a:xfrm>
            <a:off x="116946" y="2895600"/>
            <a:ext cx="309563" cy="2819400"/>
          </a:xfrm>
          <a:custGeom>
            <a:avLst/>
            <a:gdLst>
              <a:gd name="T0" fmla="*/ 60 w 180"/>
              <a:gd name="T1" fmla="*/ 1776 h 1776"/>
              <a:gd name="T2" fmla="*/ 20 w 180"/>
              <a:gd name="T3" fmla="*/ 496 h 1776"/>
              <a:gd name="T4" fmla="*/ 180 w 180"/>
              <a:gd name="T5" fmla="*/ 0 h 1776"/>
              <a:gd name="T6" fmla="*/ 0 60000 65536"/>
              <a:gd name="T7" fmla="*/ 0 60000 65536"/>
              <a:gd name="T8" fmla="*/ 0 60000 65536"/>
              <a:gd name="T9" fmla="*/ 0 w 180"/>
              <a:gd name="T10" fmla="*/ 0 h 1776"/>
              <a:gd name="T11" fmla="*/ 180 w 180"/>
              <a:gd name="T12" fmla="*/ 1776 h 1776"/>
            </a:gdLst>
            <a:ahLst/>
            <a:cxnLst>
              <a:cxn ang="T6">
                <a:pos x="T0" y="T1"/>
              </a:cxn>
              <a:cxn ang="T7">
                <a:pos x="T2" y="T3"/>
              </a:cxn>
              <a:cxn ang="T8">
                <a:pos x="T4" y="T5"/>
              </a:cxn>
            </a:cxnLst>
            <a:rect l="T9" t="T10" r="T11" b="T12"/>
            <a:pathLst>
              <a:path w="180" h="1776">
                <a:moveTo>
                  <a:pt x="60" y="1776"/>
                </a:moveTo>
                <a:cubicBezTo>
                  <a:pt x="30" y="1284"/>
                  <a:pt x="0" y="792"/>
                  <a:pt x="20" y="496"/>
                </a:cubicBezTo>
                <a:cubicBezTo>
                  <a:pt x="40" y="200"/>
                  <a:pt x="110" y="100"/>
                  <a:pt x="180" y="0"/>
                </a:cubicBezTo>
              </a:path>
            </a:pathLst>
          </a:custGeom>
          <a:noFill/>
          <a:ln w="12700" cap="sq">
            <a:solidFill>
              <a:schemeClr val="hlink"/>
            </a:solidFill>
            <a:round/>
            <a:headEnd type="arrow"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8" name="Text Box 28"/>
          <p:cNvSpPr txBox="1">
            <a:spLocks noChangeArrowheads="1"/>
          </p:cNvSpPr>
          <p:nvPr/>
        </p:nvSpPr>
        <p:spPr bwMode="auto">
          <a:xfrm>
            <a:off x="326761" y="5327651"/>
            <a:ext cx="136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sz="1800"/>
              <a:t>should be…</a:t>
            </a:r>
            <a:endParaRPr lang="en-US"/>
          </a:p>
        </p:txBody>
      </p:sp>
      <p:pic>
        <p:nvPicPr>
          <p:cNvPr id="81929" name="Picture 29" descr="ddgP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129" y="3822700"/>
            <a:ext cx="521440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Text Box 30"/>
          <p:cNvSpPr txBox="1">
            <a:spLocks noChangeArrowheads="1"/>
          </p:cNvSpPr>
          <p:nvPr/>
        </p:nvSpPr>
        <p:spPr bwMode="auto">
          <a:xfrm>
            <a:off x="2706953" y="2546351"/>
            <a:ext cx="650597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Continuing this way we obtain the following DDG for program P and trace(t).</a:t>
            </a:r>
          </a:p>
        </p:txBody>
      </p:sp>
    </p:spTree>
    <p:extLst>
      <p:ext uri="{BB962C8B-B14F-4D97-AF65-F5344CB8AC3E}">
        <p14:creationId xmlns:p14="http://schemas.microsoft.com/office/powerpoint/2010/main" val="1524769493"/>
      </p:ext>
    </p:extLst>
  </p:cSld>
  <p:clrMapOvr>
    <a:masterClrMapping/>
  </p:clrMapOvr>
  <p:timing>
    <p:tnLst>
      <p:par>
        <p:cTn xmlns:p14="http://schemas.microsoft.com/office/powerpoint/2010/mai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sz="3600" dirty="0">
                <a:latin typeface="Tahoma" charset="0"/>
              </a:rPr>
              <a:t>Obtaining dynamic slice (DS)</a:t>
            </a:r>
            <a:endParaRPr lang="en-US" dirty="0">
              <a:latin typeface="Tahoma" charset="0"/>
            </a:endParaRPr>
          </a:p>
        </p:txBody>
      </p:sp>
      <p:sp>
        <p:nvSpPr>
          <p:cNvPr id="83972" name="Text Box 3"/>
          <p:cNvSpPr txBox="1">
            <a:spLocks noChangeArrowheads="1"/>
          </p:cNvSpPr>
          <p:nvPr/>
        </p:nvSpPr>
        <p:spPr bwMode="auto">
          <a:xfrm>
            <a:off x="632520" y="2324186"/>
            <a:ext cx="7525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Step 2: Construct the dynamic dependence graph G from P and trace(t).</a:t>
            </a:r>
          </a:p>
        </p:txBody>
      </p:sp>
      <p:sp>
        <p:nvSpPr>
          <p:cNvPr id="83973" name="Text Box 4"/>
          <p:cNvSpPr txBox="1">
            <a:spLocks noChangeArrowheads="1"/>
          </p:cNvSpPr>
          <p:nvPr/>
        </p:nvSpPr>
        <p:spPr bwMode="auto">
          <a:xfrm>
            <a:off x="632520" y="1700808"/>
            <a:ext cx="5346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Step 1: Execute P against test t and obtain trace(t).</a:t>
            </a:r>
          </a:p>
        </p:txBody>
      </p:sp>
      <p:sp>
        <p:nvSpPr>
          <p:cNvPr id="83974" name="Text Box 5"/>
          <p:cNvSpPr txBox="1">
            <a:spLocks noChangeArrowheads="1"/>
          </p:cNvSpPr>
          <p:nvPr/>
        </p:nvSpPr>
        <p:spPr bwMode="auto">
          <a:xfrm>
            <a:off x="632520" y="2947564"/>
            <a:ext cx="792824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Step 3: Identify in G node n labeled L that contains the last assignment to v. If no such node exists then the dynamic slice is empty, other wise execute Step 4.</a:t>
            </a:r>
          </a:p>
        </p:txBody>
      </p:sp>
      <p:sp>
        <p:nvSpPr>
          <p:cNvPr id="83975" name="Text Box 6"/>
          <p:cNvSpPr txBox="1">
            <a:spLocks noChangeArrowheads="1"/>
          </p:cNvSpPr>
          <p:nvPr/>
        </p:nvSpPr>
        <p:spPr bwMode="auto">
          <a:xfrm>
            <a:off x="632520" y="4177308"/>
            <a:ext cx="792824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Step 4: Find in G the set DS(t, v, n) of all nodes reachable from n, including n. DS(t, v, n) is the dynamic slice of P with respect to v at location L and test t.</a:t>
            </a:r>
          </a:p>
        </p:txBody>
      </p:sp>
    </p:spTree>
    <p:extLst>
      <p:ext uri="{BB962C8B-B14F-4D97-AF65-F5344CB8AC3E}">
        <p14:creationId xmlns:p14="http://schemas.microsoft.com/office/powerpoint/2010/main" val="4179220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Tahoma" charset="0"/>
              </a:rPr>
              <a:t>Error, faults, failures</a:t>
            </a:r>
          </a:p>
        </p:txBody>
      </p:sp>
      <p:pic>
        <p:nvPicPr>
          <p:cNvPr id="38915" name="Picture 5" descr="error-d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12" y="980728"/>
            <a:ext cx="4950095" cy="52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40111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200" dirty="0">
                <a:latin typeface="Tahoma" charset="0"/>
              </a:rPr>
              <a:t>Control Flow Graph (CFG)</a:t>
            </a:r>
            <a:endParaRPr lang="en-US" dirty="0">
              <a:latin typeface="Tahoma" charset="0"/>
            </a:endParaRPr>
          </a:p>
        </p:txBody>
      </p:sp>
      <p:sp>
        <p:nvSpPr>
          <p:cNvPr id="118787" name="Text Box 5"/>
          <p:cNvSpPr txBox="1">
            <a:spLocks noChangeArrowheads="1"/>
          </p:cNvSpPr>
          <p:nvPr/>
        </p:nvSpPr>
        <p:spPr bwMode="auto">
          <a:xfrm>
            <a:off x="257969" y="2095501"/>
            <a:ext cx="939006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a:t>
            </a:r>
            <a:r>
              <a:rPr lang="en-US" dirty="0">
                <a:solidFill>
                  <a:schemeClr val="hlink"/>
                </a:solidFill>
                <a:latin typeface="Times New Roman" charset="0"/>
              </a:rPr>
              <a:t>control flow graph</a:t>
            </a:r>
            <a:r>
              <a:rPr lang="en-US" dirty="0">
                <a:latin typeface="Times New Roman" charset="0"/>
              </a:rPr>
              <a:t>  (or flow graph) G is defined as a finite set N of nodes and a finite set E of edges.   An edge (</a:t>
            </a:r>
            <a:r>
              <a:rPr lang="en-US" dirty="0" err="1">
                <a:latin typeface="Times New Roman" charset="0"/>
              </a:rPr>
              <a:t>i</a:t>
            </a:r>
            <a:r>
              <a:rPr lang="en-US" dirty="0">
                <a:latin typeface="Times New Roman" charset="0"/>
              </a:rPr>
              <a:t>, j)  in E connects two nodes </a:t>
            </a:r>
            <a:r>
              <a:rPr lang="en-US" dirty="0" err="1">
                <a:latin typeface="Times New Roman" charset="0"/>
              </a:rPr>
              <a:t>n</a:t>
            </a:r>
            <a:r>
              <a:rPr lang="en-US" baseline="-25000" dirty="0" err="1">
                <a:latin typeface="Times New Roman" charset="0"/>
              </a:rPr>
              <a:t>i</a:t>
            </a:r>
            <a:r>
              <a:rPr lang="en-US" dirty="0">
                <a:latin typeface="Times New Roman" charset="0"/>
              </a:rPr>
              <a:t> and </a:t>
            </a:r>
            <a:r>
              <a:rPr lang="en-US" dirty="0" err="1">
                <a:latin typeface="Times New Roman" charset="0"/>
              </a:rPr>
              <a:t>n</a:t>
            </a:r>
            <a:r>
              <a:rPr lang="en-US" baseline="-25000" dirty="0" err="1">
                <a:latin typeface="Times New Roman" charset="0"/>
              </a:rPr>
              <a:t>j</a:t>
            </a:r>
            <a:r>
              <a:rPr lang="en-US" baseline="-25000" dirty="0">
                <a:latin typeface="Times New Roman" charset="0"/>
              </a:rPr>
              <a:t> </a:t>
            </a:r>
            <a:r>
              <a:rPr lang="en-US" dirty="0">
                <a:latin typeface="Times New Roman" charset="0"/>
              </a:rPr>
              <a:t>in N.  We often write G= (N, E) to denote a  flow graph G with nodes given by  N  and edges by  E.</a:t>
            </a:r>
            <a:endParaRPr lang="en-US" dirty="0"/>
          </a:p>
        </p:txBody>
      </p:sp>
    </p:spTree>
    <p:extLst>
      <p:ext uri="{BB962C8B-B14F-4D97-AF65-F5344CB8AC3E}">
        <p14:creationId xmlns:p14="http://schemas.microsoft.com/office/powerpoint/2010/main" val="508539586"/>
      </p:ext>
    </p:extLst>
  </p:cSld>
  <p:clrMapOvr>
    <a:masterClrMapping/>
  </p:clrMapOvr>
  <p:timing>
    <p:tnLst>
      <p:par>
        <p:cTn xmlns:p14="http://schemas.microsoft.com/office/powerpoint/2010/mai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sz="3600" dirty="0">
                <a:latin typeface="Tahoma" charset="0"/>
              </a:rPr>
              <a:t>Obtaining dynamic slice: Example</a:t>
            </a:r>
            <a:endParaRPr lang="en-US" dirty="0">
              <a:latin typeface="Tahoma" charset="0"/>
            </a:endParaRPr>
          </a:p>
        </p:txBody>
      </p:sp>
      <p:sp>
        <p:nvSpPr>
          <p:cNvPr id="86020" name="Text Box 3"/>
          <p:cNvSpPr txBox="1">
            <a:spLocks noChangeArrowheads="1"/>
          </p:cNvSpPr>
          <p:nvPr/>
        </p:nvSpPr>
        <p:spPr bwMode="auto">
          <a:xfrm>
            <a:off x="560512" y="2864570"/>
            <a:ext cx="3935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We already have the DDG of P for </a:t>
            </a:r>
            <a:r>
              <a:rPr lang="en-US" dirty="0">
                <a:solidFill>
                  <a:srgbClr val="FF0000"/>
                </a:solidFill>
                <a:latin typeface="Times"/>
                <a:cs typeface="Times"/>
              </a:rPr>
              <a:t>t</a:t>
            </a:r>
            <a:r>
              <a:rPr lang="en-US" dirty="0">
                <a:latin typeface="Times"/>
                <a:cs typeface="Times"/>
              </a:rPr>
              <a:t>. </a:t>
            </a:r>
          </a:p>
        </p:txBody>
      </p:sp>
      <p:sp>
        <p:nvSpPr>
          <p:cNvPr id="86021" name="Text Box 4"/>
          <p:cNvSpPr txBox="1">
            <a:spLocks noChangeArrowheads="1"/>
          </p:cNvSpPr>
          <p:nvPr/>
        </p:nvSpPr>
        <p:spPr bwMode="auto">
          <a:xfrm>
            <a:off x="560512" y="1916832"/>
            <a:ext cx="838570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Suppose we want to compute the dynamic slice of P with respect to variable </a:t>
            </a:r>
            <a:r>
              <a:rPr lang="en-US" dirty="0">
                <a:solidFill>
                  <a:srgbClr val="FF0000"/>
                </a:solidFill>
                <a:latin typeface="Times"/>
                <a:cs typeface="Times"/>
              </a:rPr>
              <a:t>w</a:t>
            </a:r>
            <a:r>
              <a:rPr lang="en-US" dirty="0">
                <a:latin typeface="Times"/>
                <a:cs typeface="Times"/>
              </a:rPr>
              <a:t> at line 8 and test </a:t>
            </a:r>
            <a:r>
              <a:rPr lang="en-US" dirty="0">
                <a:solidFill>
                  <a:srgbClr val="FF0000"/>
                </a:solidFill>
                <a:latin typeface="Times"/>
                <a:cs typeface="Times"/>
              </a:rPr>
              <a:t>t</a:t>
            </a:r>
            <a:r>
              <a:rPr lang="en-US" dirty="0">
                <a:latin typeface="Times"/>
                <a:cs typeface="Times"/>
              </a:rPr>
              <a:t> shown earlier. </a:t>
            </a:r>
          </a:p>
        </p:txBody>
      </p:sp>
      <p:sp>
        <p:nvSpPr>
          <p:cNvPr id="86022" name="Text Box 7"/>
          <p:cNvSpPr txBox="1">
            <a:spLocks noChangeArrowheads="1"/>
          </p:cNvSpPr>
          <p:nvPr/>
        </p:nvSpPr>
        <p:spPr bwMode="auto">
          <a:xfrm>
            <a:off x="560512" y="3507507"/>
            <a:ext cx="8337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a:cs typeface="Times"/>
              </a:rPr>
              <a:t>First identify the last definition of </a:t>
            </a:r>
            <a:r>
              <a:rPr lang="en-US" dirty="0">
                <a:solidFill>
                  <a:srgbClr val="FF0000"/>
                </a:solidFill>
                <a:latin typeface="Times"/>
                <a:cs typeface="Times"/>
              </a:rPr>
              <a:t>w</a:t>
            </a:r>
            <a:r>
              <a:rPr lang="en-US" dirty="0">
                <a:latin typeface="Times"/>
                <a:cs typeface="Times"/>
              </a:rPr>
              <a:t> in the DDG. This occurs at line 7 as marked. </a:t>
            </a:r>
          </a:p>
        </p:txBody>
      </p:sp>
      <p:sp>
        <p:nvSpPr>
          <p:cNvPr id="86023" name="Text Box 8"/>
          <p:cNvSpPr txBox="1">
            <a:spLocks noChangeArrowheads="1"/>
          </p:cNvSpPr>
          <p:nvPr/>
        </p:nvSpPr>
        <p:spPr bwMode="auto">
          <a:xfrm>
            <a:off x="560512" y="4456832"/>
            <a:ext cx="8337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a:cs typeface="Times"/>
              </a:rPr>
              <a:t>Traverse the DDG backwards from node 7 and collect all nodes reachable from 7. This gives us the following dynamic slice: {1, 2, 3, 5, 6, 7, 8}.</a:t>
            </a:r>
          </a:p>
        </p:txBody>
      </p:sp>
    </p:spTree>
    <p:extLst>
      <p:ext uri="{BB962C8B-B14F-4D97-AF65-F5344CB8AC3E}">
        <p14:creationId xmlns:p14="http://schemas.microsoft.com/office/powerpoint/2010/main" val="3492581483"/>
      </p:ext>
    </p:extLst>
  </p:cSld>
  <p:clrMapOvr>
    <a:masterClrMapping/>
  </p:clrMapOvr>
  <p:timing>
    <p:tnLst>
      <p:par>
        <p:cTn xmlns:p14="http://schemas.microsoft.com/office/powerpoint/2010/mai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sz="3600" dirty="0">
                <a:latin typeface="Tahoma" charset="0"/>
              </a:rPr>
              <a:t>Test selection using dynamic slice</a:t>
            </a:r>
            <a:endParaRPr lang="en-US" dirty="0">
              <a:latin typeface="Tahoma" charset="0"/>
            </a:endParaRPr>
          </a:p>
        </p:txBody>
      </p:sp>
      <p:sp>
        <p:nvSpPr>
          <p:cNvPr id="88068" name="Text Box 3"/>
          <p:cNvSpPr txBox="1">
            <a:spLocks noChangeArrowheads="1"/>
          </p:cNvSpPr>
          <p:nvPr/>
        </p:nvSpPr>
        <p:spPr bwMode="auto">
          <a:xfrm>
            <a:off x="725752" y="3616306"/>
            <a:ext cx="850265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a:cs typeface="Times"/>
              </a:rPr>
              <a:t>Find DS(t) for P. If any of the modified nodes is in DS(t) then add t to T</a:t>
            </a:r>
            <a:r>
              <a:rPr lang="ja-JP" altLang="en-US">
                <a:latin typeface="Times"/>
                <a:cs typeface="Times"/>
              </a:rPr>
              <a:t>’</a:t>
            </a:r>
            <a:r>
              <a:rPr lang="en-US">
                <a:latin typeface="Times"/>
                <a:cs typeface="Times"/>
              </a:rPr>
              <a:t>. </a:t>
            </a:r>
          </a:p>
        </p:txBody>
      </p:sp>
      <p:sp>
        <p:nvSpPr>
          <p:cNvPr id="88069" name="Text Box 4"/>
          <p:cNvSpPr txBox="1">
            <a:spLocks noChangeArrowheads="1"/>
          </p:cNvSpPr>
          <p:nvPr/>
        </p:nvSpPr>
        <p:spPr bwMode="auto">
          <a:xfrm>
            <a:off x="711994" y="1817668"/>
            <a:ext cx="838570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Let T be the test set used to test P. P</a:t>
            </a:r>
            <a:r>
              <a:rPr lang="ja-JP" altLang="en-US" dirty="0">
                <a:latin typeface="Times"/>
                <a:cs typeface="Times"/>
              </a:rPr>
              <a:t>’</a:t>
            </a:r>
            <a:r>
              <a:rPr lang="en-US" dirty="0">
                <a:latin typeface="Times"/>
                <a:cs typeface="Times"/>
              </a:rPr>
              <a:t> is the modified program. Let n1, n2, ..nk be the nodes in the CFG of P modified to obtain P</a:t>
            </a:r>
            <a:r>
              <a:rPr lang="ja-JP" altLang="en-US" dirty="0">
                <a:latin typeface="Times"/>
                <a:cs typeface="Times"/>
              </a:rPr>
              <a:t>’</a:t>
            </a:r>
            <a:r>
              <a:rPr lang="en-US" dirty="0">
                <a:latin typeface="Times"/>
                <a:cs typeface="Times"/>
              </a:rPr>
              <a:t>. </a:t>
            </a:r>
            <a:r>
              <a:rPr lang="en-US" dirty="0">
                <a:solidFill>
                  <a:schemeClr val="hlink"/>
                </a:solidFill>
                <a:latin typeface="Times"/>
                <a:cs typeface="Times"/>
              </a:rPr>
              <a:t>Which tests from T should be used to obtain a regression test T</a:t>
            </a:r>
            <a:r>
              <a:rPr lang="ja-JP" altLang="en-US" dirty="0">
                <a:solidFill>
                  <a:schemeClr val="hlink"/>
                </a:solidFill>
                <a:latin typeface="Times"/>
                <a:cs typeface="Times"/>
              </a:rPr>
              <a:t>’</a:t>
            </a:r>
            <a:r>
              <a:rPr lang="en-US" dirty="0">
                <a:solidFill>
                  <a:schemeClr val="hlink"/>
                </a:solidFill>
                <a:latin typeface="Times"/>
                <a:cs typeface="Times"/>
              </a:rPr>
              <a:t> for P</a:t>
            </a:r>
            <a:r>
              <a:rPr lang="ja-JP" altLang="en-US" dirty="0">
                <a:solidFill>
                  <a:schemeClr val="hlink"/>
                </a:solidFill>
                <a:latin typeface="Times"/>
                <a:cs typeface="Times"/>
              </a:rPr>
              <a:t>’</a:t>
            </a:r>
            <a:r>
              <a:rPr lang="en-US" dirty="0">
                <a:latin typeface="Times"/>
                <a:cs typeface="Times"/>
              </a:rPr>
              <a:t>? </a:t>
            </a:r>
          </a:p>
        </p:txBody>
      </p:sp>
    </p:spTree>
    <p:extLst>
      <p:ext uri="{BB962C8B-B14F-4D97-AF65-F5344CB8AC3E}">
        <p14:creationId xmlns:p14="http://schemas.microsoft.com/office/powerpoint/2010/main" val="1289069473"/>
      </p:ext>
    </p:extLst>
  </p:cSld>
  <p:clrMapOvr>
    <a:masterClrMapping/>
  </p:clrMapOvr>
  <p:timing>
    <p:tnLst>
      <p:par>
        <p:cTn xmlns:p14="http://schemas.microsoft.com/office/powerpoint/2010/mai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sz="2800" dirty="0">
                <a:latin typeface="Tahoma" charset="0"/>
              </a:rPr>
              <a:t>In class exercise</a:t>
            </a:r>
            <a:endParaRPr lang="en-US" dirty="0">
              <a:latin typeface="Tahoma" charset="0"/>
            </a:endParaRPr>
          </a:p>
        </p:txBody>
      </p:sp>
      <p:sp>
        <p:nvSpPr>
          <p:cNvPr id="90116" name="Text Box 5"/>
          <p:cNvSpPr txBox="1">
            <a:spLocks noChangeArrowheads="1"/>
          </p:cNvSpPr>
          <p:nvPr/>
        </p:nvSpPr>
        <p:spPr bwMode="auto">
          <a:xfrm>
            <a:off x="848544" y="1916832"/>
            <a:ext cx="8053785" cy="26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a:cs typeface="Times"/>
              </a:rPr>
              <a:t>Suppose line 4 in the example program  P shown earlier is modified to obtain P</a:t>
            </a:r>
            <a:r>
              <a:rPr lang="ja-JP" altLang="en-US" dirty="0">
                <a:latin typeface="Times"/>
                <a:cs typeface="Times"/>
              </a:rPr>
              <a:t>’</a:t>
            </a:r>
            <a:r>
              <a:rPr lang="en-US" dirty="0">
                <a:latin typeface="Times"/>
                <a:cs typeface="Times"/>
              </a:rPr>
              <a:t>. </a:t>
            </a:r>
          </a:p>
          <a:p>
            <a:pPr>
              <a:lnSpc>
                <a:spcPts val="3600"/>
              </a:lnSpc>
              <a:buFont typeface="Arial" charset="0"/>
              <a:buAutoNum type="alphaLcParenBoth"/>
            </a:pPr>
            <a:r>
              <a:rPr lang="en-US" dirty="0">
                <a:latin typeface="Times"/>
                <a:cs typeface="Times"/>
              </a:rPr>
              <a:t>Should t be included in T</a:t>
            </a:r>
            <a:r>
              <a:rPr lang="ja-JP" altLang="en-US" dirty="0">
                <a:latin typeface="Times"/>
                <a:cs typeface="Times"/>
              </a:rPr>
              <a:t>’</a:t>
            </a:r>
            <a:r>
              <a:rPr lang="en-US" dirty="0">
                <a:latin typeface="Times"/>
                <a:cs typeface="Times"/>
              </a:rPr>
              <a:t>?</a:t>
            </a:r>
          </a:p>
          <a:p>
            <a:pPr>
              <a:lnSpc>
                <a:spcPts val="3600"/>
              </a:lnSpc>
              <a:buFont typeface="Arial" charset="0"/>
              <a:buAutoNum type="alphaLcParenBoth"/>
            </a:pPr>
            <a:r>
              <a:rPr lang="en-US" dirty="0">
                <a:latin typeface="Times"/>
                <a:cs typeface="Times"/>
              </a:rPr>
              <a:t>Will t be included in T</a:t>
            </a:r>
            <a:r>
              <a:rPr lang="ja-JP" altLang="en-US" dirty="0">
                <a:latin typeface="Times"/>
                <a:cs typeface="Times"/>
              </a:rPr>
              <a:t>’</a:t>
            </a:r>
            <a:r>
              <a:rPr lang="en-US" dirty="0">
                <a:latin typeface="Times"/>
                <a:cs typeface="Times"/>
              </a:rPr>
              <a:t> if we were to use the execution slice instead of the dynamic slice to make our decision?</a:t>
            </a:r>
          </a:p>
        </p:txBody>
      </p:sp>
    </p:spTree>
    <p:extLst>
      <p:ext uri="{BB962C8B-B14F-4D97-AF65-F5344CB8AC3E}">
        <p14:creationId xmlns:p14="http://schemas.microsoft.com/office/powerpoint/2010/main" val="60441123"/>
      </p:ext>
    </p:extLst>
  </p:cSld>
  <p:clrMapOvr>
    <a:masterClrMapping/>
  </p:clrMapOvr>
  <p:timing>
    <p:tnLst>
      <p:par>
        <p:cTn xmlns:p14="http://schemas.microsoft.com/office/powerpoint/2010/mai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sz="2800" dirty="0">
                <a:latin typeface="Tahoma" charset="0"/>
              </a:rPr>
              <a:t>Teasers [1]</a:t>
            </a:r>
            <a:endParaRPr lang="en-US" dirty="0">
              <a:latin typeface="Tahoma" charset="0"/>
            </a:endParaRPr>
          </a:p>
        </p:txBody>
      </p:sp>
      <p:sp>
        <p:nvSpPr>
          <p:cNvPr id="92164" name="Text Box 3"/>
          <p:cNvSpPr txBox="1">
            <a:spLocks noChangeArrowheads="1"/>
          </p:cNvSpPr>
          <p:nvPr/>
        </p:nvSpPr>
        <p:spPr bwMode="auto">
          <a:xfrm>
            <a:off x="491861" y="1640401"/>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You </a:t>
            </a:r>
            <a:r>
              <a:rPr lang="en-US" dirty="0">
                <a:latin typeface="Times"/>
                <a:cs typeface="Times"/>
              </a:rPr>
              <a:t>may have noticed that a DDG could be huge, especially for large programs. How can one reduce the size of the DDG and still obtain the correct DS?</a:t>
            </a:r>
          </a:p>
        </p:txBody>
      </p:sp>
      <p:sp>
        <p:nvSpPr>
          <p:cNvPr id="92165" name="Text Box 4"/>
          <p:cNvSpPr txBox="1">
            <a:spLocks noChangeArrowheads="1"/>
          </p:cNvSpPr>
          <p:nvPr/>
        </p:nvSpPr>
        <p:spPr bwMode="auto">
          <a:xfrm>
            <a:off x="491861" y="3268904"/>
            <a:ext cx="805378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The </a:t>
            </a:r>
            <a:r>
              <a:rPr lang="en-US" dirty="0">
                <a:latin typeface="Times"/>
                <a:cs typeface="Times"/>
              </a:rPr>
              <a:t>DS contains all statements in </a:t>
            </a:r>
            <a:r>
              <a:rPr lang="en-US" dirty="0">
                <a:solidFill>
                  <a:srgbClr val="FF0000"/>
                </a:solidFill>
                <a:latin typeface="Times"/>
                <a:cs typeface="Times"/>
              </a:rPr>
              <a:t>trace(t) </a:t>
            </a:r>
            <a:r>
              <a:rPr lang="en-US" dirty="0">
                <a:latin typeface="Times"/>
                <a:cs typeface="Times"/>
              </a:rPr>
              <a:t>that had an effect on w, the variable of interest. However there could be a statement </a:t>
            </a:r>
            <a:r>
              <a:rPr lang="en-US" dirty="0">
                <a:solidFill>
                  <a:srgbClr val="FF0000"/>
                </a:solidFill>
                <a:latin typeface="Times"/>
                <a:cs typeface="Times"/>
              </a:rPr>
              <a:t>s</a:t>
            </a:r>
            <a:r>
              <a:rPr lang="en-US" dirty="0">
                <a:latin typeface="Times"/>
                <a:cs typeface="Times"/>
              </a:rPr>
              <a:t> in </a:t>
            </a:r>
            <a:r>
              <a:rPr lang="en-US" dirty="0">
                <a:solidFill>
                  <a:srgbClr val="FF0000"/>
                </a:solidFill>
                <a:latin typeface="Times"/>
                <a:cs typeface="Times"/>
              </a:rPr>
              <a:t>trace(t) </a:t>
            </a:r>
            <a:r>
              <a:rPr lang="en-US" dirty="0">
                <a:latin typeface="Times"/>
                <a:cs typeface="Times"/>
              </a:rPr>
              <a:t>that did not have an effect but could affect </a:t>
            </a:r>
            <a:r>
              <a:rPr lang="en-US" dirty="0">
                <a:solidFill>
                  <a:srgbClr val="FF0000"/>
                </a:solidFill>
                <a:latin typeface="Times"/>
                <a:cs typeface="Times"/>
              </a:rPr>
              <a:t>w</a:t>
            </a:r>
            <a:r>
              <a:rPr lang="en-US" dirty="0">
                <a:latin typeface="Times"/>
                <a:cs typeface="Times"/>
              </a:rPr>
              <a:t> if changed.  How can such statements be identified? [Hint: Read about potential dependence.]</a:t>
            </a:r>
          </a:p>
        </p:txBody>
      </p:sp>
    </p:spTree>
    <p:extLst>
      <p:ext uri="{BB962C8B-B14F-4D97-AF65-F5344CB8AC3E}">
        <p14:creationId xmlns:p14="http://schemas.microsoft.com/office/powerpoint/2010/main" val="450408561"/>
      </p:ext>
    </p:extLst>
  </p:cSld>
  <p:clrMapOvr>
    <a:masterClrMapping/>
  </p:clrMapOvr>
  <p:timing>
    <p:tnLst>
      <p:par>
        <p:cTn xmlns:p14="http://schemas.microsoft.com/office/powerpoint/2010/mai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8581" y="242888"/>
            <a:ext cx="9906000" cy="614362"/>
          </a:xfrm>
        </p:spPr>
        <p:txBody>
          <a:bodyPr/>
          <a:lstStyle/>
          <a:p>
            <a:pPr eaLnBrk="1" hangingPunct="1"/>
            <a:r>
              <a:rPr lang="en-US" sz="2800" dirty="0">
                <a:latin typeface="Tahoma" charset="0"/>
              </a:rPr>
              <a:t>Teasers [2]</a:t>
            </a:r>
            <a:endParaRPr lang="en-US" dirty="0">
              <a:latin typeface="Tahoma" charset="0"/>
            </a:endParaRPr>
          </a:p>
        </p:txBody>
      </p:sp>
      <p:sp>
        <p:nvSpPr>
          <p:cNvPr id="94212" name="Text Box 3"/>
          <p:cNvSpPr txBox="1">
            <a:spLocks noChangeArrowheads="1"/>
          </p:cNvSpPr>
          <p:nvPr/>
        </p:nvSpPr>
        <p:spPr bwMode="auto">
          <a:xfrm>
            <a:off x="560512" y="1772816"/>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Suppose </a:t>
            </a:r>
            <a:r>
              <a:rPr lang="en-US" dirty="0">
                <a:latin typeface="Times"/>
                <a:cs typeface="Times"/>
              </a:rPr>
              <a:t>statement </a:t>
            </a:r>
            <a:r>
              <a:rPr lang="en-US" dirty="0">
                <a:solidFill>
                  <a:srgbClr val="FF0000"/>
                </a:solidFill>
                <a:latin typeface="Times"/>
                <a:cs typeface="Times"/>
              </a:rPr>
              <a:t>s</a:t>
            </a:r>
            <a:r>
              <a:rPr lang="en-US" dirty="0">
                <a:latin typeface="Times"/>
                <a:cs typeface="Times"/>
              </a:rPr>
              <a:t> in P is deleted to obtain P</a:t>
            </a:r>
            <a:r>
              <a:rPr lang="ja-JP" altLang="en-US" dirty="0">
                <a:latin typeface="Times"/>
                <a:cs typeface="Times"/>
              </a:rPr>
              <a:t>’</a:t>
            </a:r>
            <a:r>
              <a:rPr lang="en-US" dirty="0">
                <a:latin typeface="Times"/>
                <a:cs typeface="Times"/>
              </a:rPr>
              <a:t>? How would you find the tests that should be included in the regression test suite?</a:t>
            </a:r>
          </a:p>
        </p:txBody>
      </p:sp>
      <p:sp>
        <p:nvSpPr>
          <p:cNvPr id="94213" name="Text Box 4"/>
          <p:cNvSpPr txBox="1">
            <a:spLocks noChangeArrowheads="1"/>
          </p:cNvSpPr>
          <p:nvPr/>
        </p:nvSpPr>
        <p:spPr bwMode="auto">
          <a:xfrm>
            <a:off x="560512" y="3004716"/>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Suppose </a:t>
            </a:r>
            <a:r>
              <a:rPr lang="en-US" dirty="0">
                <a:latin typeface="Times"/>
                <a:cs typeface="Times"/>
              </a:rPr>
              <a:t>statement </a:t>
            </a:r>
            <a:r>
              <a:rPr lang="en-US" dirty="0">
                <a:solidFill>
                  <a:srgbClr val="FF0000"/>
                </a:solidFill>
                <a:latin typeface="Times"/>
                <a:cs typeface="Times"/>
              </a:rPr>
              <a:t>s</a:t>
            </a:r>
            <a:r>
              <a:rPr lang="en-US" dirty="0">
                <a:latin typeface="Times"/>
                <a:cs typeface="Times"/>
              </a:rPr>
              <a:t> is added to P to obtain P</a:t>
            </a:r>
            <a:r>
              <a:rPr lang="ja-JP" altLang="en-US" dirty="0">
                <a:latin typeface="Times"/>
                <a:cs typeface="Times"/>
              </a:rPr>
              <a:t>’</a:t>
            </a:r>
            <a:r>
              <a:rPr lang="en-US" dirty="0">
                <a:latin typeface="Times"/>
                <a:cs typeface="Times"/>
              </a:rPr>
              <a:t>? How would you find the tests that should be included in the regression test suite?</a:t>
            </a:r>
          </a:p>
        </p:txBody>
      </p:sp>
      <p:sp>
        <p:nvSpPr>
          <p:cNvPr id="94214" name="Text Box 5"/>
          <p:cNvSpPr txBox="1">
            <a:spLocks noChangeArrowheads="1"/>
          </p:cNvSpPr>
          <p:nvPr/>
        </p:nvSpPr>
        <p:spPr bwMode="auto">
          <a:xfrm>
            <a:off x="560512" y="4135016"/>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In </a:t>
            </a:r>
            <a:r>
              <a:rPr lang="en-US" dirty="0">
                <a:latin typeface="Times"/>
                <a:cs typeface="Times"/>
              </a:rPr>
              <a:t>our example we used variable </a:t>
            </a:r>
            <a:r>
              <a:rPr lang="en-US" dirty="0">
                <a:solidFill>
                  <a:srgbClr val="FF0000"/>
                </a:solidFill>
                <a:latin typeface="Times"/>
                <a:cs typeface="Times"/>
              </a:rPr>
              <a:t>w</a:t>
            </a:r>
            <a:r>
              <a:rPr lang="en-US" dirty="0">
                <a:latin typeface="Times"/>
                <a:cs typeface="Times"/>
              </a:rPr>
              <a:t> to compute the dynamic slice. While selecting regression tests, how would you select the variable for which to obtain the dynamic slice?</a:t>
            </a:r>
          </a:p>
        </p:txBody>
      </p:sp>
    </p:spTree>
    <p:extLst>
      <p:ext uri="{BB962C8B-B14F-4D97-AF65-F5344CB8AC3E}">
        <p14:creationId xmlns:p14="http://schemas.microsoft.com/office/powerpoint/2010/main" val="2675802741"/>
      </p:ext>
    </p:extLst>
  </p:cSld>
  <p:clrMapOvr>
    <a:masterClrMapping/>
  </p:clrMapOvr>
  <p:timing>
    <p:tnLst>
      <p:par>
        <p:cTn xmlns:p14="http://schemas.microsoft.com/office/powerpoint/2010/mai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443953" y="2708275"/>
            <a:ext cx="7994650" cy="931863"/>
          </a:xfrm>
        </p:spPr>
        <p:txBody>
          <a:bodyPr/>
          <a:lstStyle/>
          <a:p>
            <a:pPr eaLnBrk="1" hangingPunct="1">
              <a:lnSpc>
                <a:spcPct val="110000"/>
              </a:lnSpc>
              <a:buFont typeface="Monotype Sorts" charset="0"/>
              <a:buNone/>
            </a:pPr>
            <a:r>
              <a:rPr lang="en-US" sz="2400" dirty="0">
                <a:solidFill>
                  <a:schemeClr val="folHlink"/>
                </a:solidFill>
                <a:latin typeface="Century Gothic" charset="0"/>
                <a:ea typeface="Osaka" charset="0"/>
                <a:cs typeface="Osaka" charset="0"/>
              </a:rPr>
              <a:t>	</a:t>
            </a:r>
            <a:r>
              <a:rPr lang="en-US" sz="2400" dirty="0" smtClean="0">
                <a:solidFill>
                  <a:schemeClr val="folHlink"/>
                </a:solidFill>
                <a:latin typeface="Century Gothic" charset="0"/>
                <a:ea typeface="Osaka" charset="0"/>
                <a:cs typeface="Osaka" charset="0"/>
              </a:rPr>
              <a:t>9.8 Test </a:t>
            </a:r>
            <a:r>
              <a:rPr lang="en-US" sz="2400" dirty="0">
                <a:solidFill>
                  <a:schemeClr val="folHlink"/>
                </a:solidFill>
                <a:latin typeface="Century Gothic" charset="0"/>
                <a:ea typeface="Osaka" charset="0"/>
                <a:cs typeface="Osaka" charset="0"/>
              </a:rPr>
              <a:t>selection using test minimization</a:t>
            </a:r>
          </a:p>
        </p:txBody>
      </p:sp>
    </p:spTree>
    <p:extLst>
      <p:ext uri="{BB962C8B-B14F-4D97-AF65-F5344CB8AC3E}">
        <p14:creationId xmlns:p14="http://schemas.microsoft.com/office/powerpoint/2010/main" val="142879304"/>
      </p:ext>
    </p:extLst>
  </p:cSld>
  <p:clrMapOvr>
    <a:masterClrMapping/>
  </p:clrMapOvr>
  <p:timing>
    <p:tnLst>
      <p:par>
        <p:cTn xmlns:p14="http://schemas.microsoft.com/office/powerpoint/2010/mai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sz="2800" dirty="0">
                <a:latin typeface="Tahoma" charset="0"/>
              </a:rPr>
              <a:t>Test minimization [1]</a:t>
            </a:r>
            <a:endParaRPr lang="en-US" dirty="0">
              <a:latin typeface="Tahoma" charset="0"/>
            </a:endParaRPr>
          </a:p>
        </p:txBody>
      </p:sp>
      <p:sp>
        <p:nvSpPr>
          <p:cNvPr id="98308" name="Text Box 3"/>
          <p:cNvSpPr txBox="1">
            <a:spLocks noChangeArrowheads="1"/>
          </p:cNvSpPr>
          <p:nvPr/>
        </p:nvSpPr>
        <p:spPr bwMode="auto">
          <a:xfrm>
            <a:off x="560512" y="2060848"/>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Test </a:t>
            </a:r>
            <a:r>
              <a:rPr lang="en-US" dirty="0">
                <a:latin typeface="Times"/>
                <a:cs typeface="Times"/>
              </a:rPr>
              <a:t>minimization is yet another method for selecting tests for regression testing.</a:t>
            </a:r>
          </a:p>
        </p:txBody>
      </p:sp>
      <p:sp>
        <p:nvSpPr>
          <p:cNvPr id="98309" name="Text Box 4"/>
          <p:cNvSpPr txBox="1">
            <a:spLocks noChangeArrowheads="1"/>
          </p:cNvSpPr>
          <p:nvPr/>
        </p:nvSpPr>
        <p:spPr bwMode="auto">
          <a:xfrm>
            <a:off x="560512" y="3292748"/>
            <a:ext cx="805378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To </a:t>
            </a:r>
            <a:r>
              <a:rPr lang="en-US" dirty="0">
                <a:latin typeface="Times"/>
                <a:cs typeface="Times"/>
              </a:rPr>
              <a:t>illustrate test minimization, suppose that P contains two functions, </a:t>
            </a:r>
            <a:r>
              <a:rPr lang="en-US" dirty="0">
                <a:solidFill>
                  <a:srgbClr val="FF0000"/>
                </a:solidFill>
                <a:latin typeface="Times"/>
                <a:cs typeface="Times"/>
              </a:rPr>
              <a:t>main</a:t>
            </a:r>
            <a:r>
              <a:rPr lang="en-US" dirty="0">
                <a:latin typeface="Times"/>
                <a:cs typeface="Times"/>
              </a:rPr>
              <a:t> and </a:t>
            </a:r>
            <a:r>
              <a:rPr lang="en-US" dirty="0">
                <a:solidFill>
                  <a:srgbClr val="FF0000"/>
                </a:solidFill>
                <a:latin typeface="Times"/>
                <a:cs typeface="Times"/>
              </a:rPr>
              <a:t>f</a:t>
            </a:r>
            <a:r>
              <a:rPr lang="en-US" dirty="0">
                <a:latin typeface="Times"/>
                <a:cs typeface="Times"/>
              </a:rPr>
              <a:t>. Now suppose that P is tested using test cases </a:t>
            </a:r>
            <a:r>
              <a:rPr lang="en-US" dirty="0">
                <a:solidFill>
                  <a:srgbClr val="FF0000"/>
                </a:solidFill>
                <a:latin typeface="Times"/>
                <a:cs typeface="Times"/>
              </a:rPr>
              <a:t>t1</a:t>
            </a:r>
            <a:r>
              <a:rPr lang="en-US" dirty="0">
                <a:latin typeface="Times"/>
                <a:cs typeface="Times"/>
              </a:rPr>
              <a:t> and </a:t>
            </a:r>
            <a:r>
              <a:rPr lang="en-US" dirty="0">
                <a:solidFill>
                  <a:srgbClr val="FF0000"/>
                </a:solidFill>
                <a:latin typeface="Times"/>
                <a:cs typeface="Times"/>
              </a:rPr>
              <a:t>t2</a:t>
            </a:r>
            <a:r>
              <a:rPr lang="en-US" dirty="0">
                <a:latin typeface="Times"/>
                <a:cs typeface="Times"/>
              </a:rPr>
              <a:t>. During testing it was observed that </a:t>
            </a:r>
            <a:r>
              <a:rPr lang="en-US" dirty="0">
                <a:solidFill>
                  <a:srgbClr val="FF0000"/>
                </a:solidFill>
                <a:latin typeface="Times"/>
                <a:cs typeface="Times"/>
              </a:rPr>
              <a:t>t1</a:t>
            </a:r>
            <a:r>
              <a:rPr lang="en-US" dirty="0">
                <a:latin typeface="Times"/>
                <a:cs typeface="Times"/>
              </a:rPr>
              <a:t> causes the execution of main but not of </a:t>
            </a:r>
            <a:r>
              <a:rPr lang="en-US" dirty="0">
                <a:solidFill>
                  <a:srgbClr val="FF0000"/>
                </a:solidFill>
                <a:latin typeface="Times"/>
                <a:cs typeface="Times"/>
              </a:rPr>
              <a:t>f </a:t>
            </a:r>
            <a:r>
              <a:rPr lang="en-US" dirty="0">
                <a:latin typeface="Times"/>
                <a:cs typeface="Times"/>
              </a:rPr>
              <a:t>and </a:t>
            </a:r>
            <a:r>
              <a:rPr lang="en-US" dirty="0">
                <a:solidFill>
                  <a:srgbClr val="FF0000"/>
                </a:solidFill>
                <a:latin typeface="Times"/>
                <a:cs typeface="Times"/>
              </a:rPr>
              <a:t>t2</a:t>
            </a:r>
            <a:r>
              <a:rPr lang="en-US" dirty="0">
                <a:latin typeface="Times"/>
                <a:cs typeface="Times"/>
              </a:rPr>
              <a:t> does cause the execution of both </a:t>
            </a:r>
            <a:r>
              <a:rPr lang="en-US" dirty="0">
                <a:solidFill>
                  <a:srgbClr val="FF0000"/>
                </a:solidFill>
                <a:latin typeface="Times"/>
                <a:cs typeface="Times"/>
              </a:rPr>
              <a:t>main</a:t>
            </a:r>
            <a:r>
              <a:rPr lang="en-US" dirty="0">
                <a:latin typeface="Times"/>
                <a:cs typeface="Times"/>
              </a:rPr>
              <a:t> and </a:t>
            </a:r>
            <a:r>
              <a:rPr lang="en-US" dirty="0">
                <a:solidFill>
                  <a:srgbClr val="FF0000"/>
                </a:solidFill>
                <a:latin typeface="Times"/>
                <a:cs typeface="Times"/>
              </a:rPr>
              <a:t>f</a:t>
            </a:r>
            <a:r>
              <a:rPr lang="en-US" dirty="0">
                <a:latin typeface="Times"/>
                <a:cs typeface="Times"/>
              </a:rPr>
              <a:t>.  </a:t>
            </a:r>
          </a:p>
        </p:txBody>
      </p:sp>
    </p:spTree>
    <p:extLst>
      <p:ext uri="{BB962C8B-B14F-4D97-AF65-F5344CB8AC3E}">
        <p14:creationId xmlns:p14="http://schemas.microsoft.com/office/powerpoint/2010/main" val="2177700679"/>
      </p:ext>
    </p:extLst>
  </p:cSld>
  <p:clrMapOvr>
    <a:masterClrMapping/>
  </p:clrMapOvr>
  <p:timing>
    <p:tnLst>
      <p:par>
        <p:cTn xmlns:p14="http://schemas.microsoft.com/office/powerpoint/2010/mai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sz="2800" dirty="0">
                <a:latin typeface="Tahoma" charset="0"/>
              </a:rPr>
              <a:t>Test minimization [2]</a:t>
            </a:r>
            <a:endParaRPr lang="en-US" dirty="0">
              <a:latin typeface="Tahoma" charset="0"/>
            </a:endParaRPr>
          </a:p>
        </p:txBody>
      </p:sp>
      <p:sp>
        <p:nvSpPr>
          <p:cNvPr id="100356" name="Text Box 3"/>
          <p:cNvSpPr txBox="1">
            <a:spLocks noChangeArrowheads="1"/>
          </p:cNvSpPr>
          <p:nvPr/>
        </p:nvSpPr>
        <p:spPr bwMode="auto">
          <a:xfrm>
            <a:off x="488504" y="1900817"/>
            <a:ext cx="80537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dirty="0" smtClean="0">
                <a:latin typeface="Times"/>
                <a:cs typeface="Times"/>
              </a:rPr>
              <a:t>	Now </a:t>
            </a:r>
            <a:r>
              <a:rPr lang="en-US" dirty="0">
                <a:latin typeface="Times"/>
                <a:cs typeface="Times"/>
              </a:rPr>
              <a:t>suppose that P</a:t>
            </a:r>
            <a:r>
              <a:rPr lang="ja-JP" altLang="en-US" dirty="0">
                <a:latin typeface="Times"/>
                <a:cs typeface="Times"/>
              </a:rPr>
              <a:t>’</a:t>
            </a:r>
            <a:r>
              <a:rPr lang="en-US" dirty="0">
                <a:latin typeface="Times"/>
                <a:cs typeface="Times"/>
              </a:rPr>
              <a:t> is obtained from P by making some modification to</a:t>
            </a:r>
            <a:r>
              <a:rPr lang="en-US" dirty="0">
                <a:solidFill>
                  <a:srgbClr val="FF0000"/>
                </a:solidFill>
                <a:latin typeface="Times"/>
                <a:cs typeface="Times"/>
              </a:rPr>
              <a:t> f</a:t>
            </a:r>
            <a:r>
              <a:rPr lang="en-US" dirty="0">
                <a:latin typeface="Times"/>
                <a:cs typeface="Times"/>
              </a:rPr>
              <a:t>.</a:t>
            </a:r>
          </a:p>
        </p:txBody>
      </p:sp>
      <p:sp>
        <p:nvSpPr>
          <p:cNvPr id="100357" name="Text Box 4"/>
          <p:cNvSpPr txBox="1">
            <a:spLocks noChangeArrowheads="1"/>
          </p:cNvSpPr>
          <p:nvPr/>
        </p:nvSpPr>
        <p:spPr bwMode="auto">
          <a:xfrm>
            <a:off x="488504" y="2871355"/>
            <a:ext cx="80537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i="1" dirty="0" smtClean="0">
                <a:solidFill>
                  <a:schemeClr val="hlink"/>
                </a:solidFill>
                <a:latin typeface="Times"/>
                <a:cs typeface="Times"/>
              </a:rPr>
              <a:t>	Which </a:t>
            </a:r>
            <a:r>
              <a:rPr lang="en-US" i="1" dirty="0">
                <a:solidFill>
                  <a:schemeClr val="hlink"/>
                </a:solidFill>
                <a:latin typeface="Times"/>
                <a:cs typeface="Times"/>
              </a:rPr>
              <a:t>of the two test cases should be included in the regression test suite?</a:t>
            </a:r>
          </a:p>
        </p:txBody>
      </p:sp>
      <p:sp>
        <p:nvSpPr>
          <p:cNvPr id="100358" name="Text Box 5"/>
          <p:cNvSpPr txBox="1">
            <a:spLocks noChangeArrowheads="1"/>
          </p:cNvSpPr>
          <p:nvPr/>
        </p:nvSpPr>
        <p:spPr bwMode="auto">
          <a:xfrm>
            <a:off x="488504" y="3841893"/>
            <a:ext cx="80537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dirty="0" smtClean="0">
                <a:latin typeface="Times"/>
                <a:cs typeface="Times"/>
              </a:rPr>
              <a:t>	Obviously </a:t>
            </a:r>
            <a:r>
              <a:rPr lang="en-US" dirty="0">
                <a:latin typeface="Times"/>
                <a:cs typeface="Times"/>
              </a:rPr>
              <a:t>there is no need to execute P</a:t>
            </a:r>
            <a:r>
              <a:rPr lang="ja-JP" altLang="en-US" dirty="0">
                <a:latin typeface="Times"/>
                <a:cs typeface="Times"/>
              </a:rPr>
              <a:t>’</a:t>
            </a:r>
            <a:r>
              <a:rPr lang="en-US" dirty="0">
                <a:latin typeface="Times"/>
                <a:cs typeface="Times"/>
              </a:rPr>
              <a:t> against </a:t>
            </a:r>
            <a:r>
              <a:rPr lang="en-US" dirty="0">
                <a:solidFill>
                  <a:srgbClr val="FF0000"/>
                </a:solidFill>
                <a:latin typeface="Times"/>
                <a:cs typeface="Times"/>
              </a:rPr>
              <a:t>t1</a:t>
            </a:r>
            <a:r>
              <a:rPr lang="en-US" dirty="0">
                <a:latin typeface="Times"/>
                <a:cs typeface="Times"/>
              </a:rPr>
              <a:t> as it does not cause the execution of </a:t>
            </a:r>
            <a:r>
              <a:rPr lang="en-US" dirty="0">
                <a:solidFill>
                  <a:srgbClr val="FF0000"/>
                </a:solidFill>
                <a:latin typeface="Times"/>
                <a:cs typeface="Times"/>
              </a:rPr>
              <a:t>f</a:t>
            </a:r>
            <a:r>
              <a:rPr lang="en-US" dirty="0">
                <a:latin typeface="Times"/>
                <a:cs typeface="Times"/>
              </a:rPr>
              <a:t>. </a:t>
            </a:r>
            <a:r>
              <a:rPr lang="en-US" dirty="0" smtClean="0">
                <a:latin typeface="Times"/>
                <a:cs typeface="Times"/>
              </a:rPr>
              <a:t>Thus, the </a:t>
            </a:r>
            <a:r>
              <a:rPr lang="en-US" dirty="0">
                <a:latin typeface="Times"/>
                <a:cs typeface="Times"/>
              </a:rPr>
              <a:t>regression test suite consists of only </a:t>
            </a:r>
            <a:r>
              <a:rPr lang="en-US" dirty="0">
                <a:solidFill>
                  <a:srgbClr val="FF0000"/>
                </a:solidFill>
                <a:latin typeface="Times"/>
                <a:cs typeface="Times"/>
              </a:rPr>
              <a:t>t2</a:t>
            </a:r>
            <a:r>
              <a:rPr lang="en-US" dirty="0">
                <a:latin typeface="Times"/>
                <a:cs typeface="Times"/>
              </a:rPr>
              <a:t>. </a:t>
            </a:r>
          </a:p>
        </p:txBody>
      </p:sp>
      <p:sp>
        <p:nvSpPr>
          <p:cNvPr id="100359" name="Text Box 6"/>
          <p:cNvSpPr txBox="1">
            <a:spLocks noChangeArrowheads="1"/>
          </p:cNvSpPr>
          <p:nvPr/>
        </p:nvSpPr>
        <p:spPr bwMode="auto">
          <a:xfrm>
            <a:off x="488504" y="4812432"/>
            <a:ext cx="805378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dirty="0" smtClean="0">
                <a:latin typeface="Times"/>
                <a:cs typeface="Times"/>
              </a:rPr>
              <a:t>	In </a:t>
            </a:r>
            <a:r>
              <a:rPr lang="en-US" dirty="0">
                <a:latin typeface="Times"/>
                <a:cs typeface="Times"/>
              </a:rPr>
              <a:t>this example we have used function coverage to </a:t>
            </a:r>
            <a:r>
              <a:rPr lang="en-US" dirty="0">
                <a:solidFill>
                  <a:schemeClr val="hlink"/>
                </a:solidFill>
                <a:latin typeface="Times"/>
                <a:cs typeface="Times"/>
              </a:rPr>
              <a:t>minimize</a:t>
            </a:r>
            <a:r>
              <a:rPr lang="en-US" dirty="0">
                <a:latin typeface="Times"/>
                <a:cs typeface="Times"/>
              </a:rPr>
              <a:t> a test suite {t1, t2} to a obtain the regression test suite {t2}. </a:t>
            </a:r>
          </a:p>
        </p:txBody>
      </p:sp>
    </p:spTree>
    <p:extLst>
      <p:ext uri="{BB962C8B-B14F-4D97-AF65-F5344CB8AC3E}">
        <p14:creationId xmlns:p14="http://schemas.microsoft.com/office/powerpoint/2010/main" val="3229778353"/>
      </p:ext>
    </p:extLst>
  </p:cSld>
  <p:clrMapOvr>
    <a:masterClrMapping/>
  </p:clrMapOvr>
  <p:timing>
    <p:tnLst>
      <p:par>
        <p:cTn xmlns:p14="http://schemas.microsoft.com/office/powerpoint/2010/mai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sz="2800" dirty="0">
                <a:latin typeface="Tahoma" charset="0"/>
              </a:rPr>
              <a:t>Test minimization [3]</a:t>
            </a:r>
            <a:endParaRPr lang="en-US" dirty="0">
              <a:latin typeface="Tahoma" charset="0"/>
            </a:endParaRPr>
          </a:p>
        </p:txBody>
      </p:sp>
      <p:sp>
        <p:nvSpPr>
          <p:cNvPr id="102404" name="Text Box 3"/>
          <p:cNvSpPr txBox="1">
            <a:spLocks noChangeArrowheads="1"/>
          </p:cNvSpPr>
          <p:nvPr/>
        </p:nvSpPr>
        <p:spPr bwMode="auto">
          <a:xfrm>
            <a:off x="416496" y="2060848"/>
            <a:ext cx="8053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buFont typeface="Arial" charset="0"/>
              <a:buNone/>
            </a:pPr>
            <a:r>
              <a:rPr lang="en-US" dirty="0" smtClean="0">
                <a:latin typeface="Times"/>
                <a:cs typeface="Times"/>
              </a:rPr>
              <a:t>	Test </a:t>
            </a:r>
            <a:r>
              <a:rPr lang="en-US" dirty="0">
                <a:latin typeface="Times"/>
                <a:cs typeface="Times"/>
              </a:rPr>
              <a:t>minimization is based on the coverage of testable entities in P.</a:t>
            </a:r>
          </a:p>
        </p:txBody>
      </p:sp>
      <p:sp>
        <p:nvSpPr>
          <p:cNvPr id="102405" name="Text Box 5"/>
          <p:cNvSpPr txBox="1">
            <a:spLocks noChangeArrowheads="1"/>
          </p:cNvSpPr>
          <p:nvPr/>
        </p:nvSpPr>
        <p:spPr bwMode="auto">
          <a:xfrm>
            <a:off x="416496" y="2976865"/>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Testable </a:t>
            </a:r>
            <a:r>
              <a:rPr lang="en-US" dirty="0">
                <a:latin typeface="Times"/>
                <a:cs typeface="Times"/>
              </a:rPr>
              <a:t>entities include, for example, program statements, decisions, </a:t>
            </a:r>
            <a:r>
              <a:rPr lang="en-US" dirty="0" err="1">
                <a:latin typeface="Times"/>
                <a:cs typeface="Times"/>
              </a:rPr>
              <a:t>def</a:t>
            </a:r>
            <a:r>
              <a:rPr lang="en-US" dirty="0">
                <a:latin typeface="Times"/>
                <a:cs typeface="Times"/>
              </a:rPr>
              <a:t>-use chains, and mutants.</a:t>
            </a:r>
          </a:p>
        </p:txBody>
      </p:sp>
      <p:sp>
        <p:nvSpPr>
          <p:cNvPr id="102406" name="Text Box 6"/>
          <p:cNvSpPr txBox="1">
            <a:spLocks noChangeArrowheads="1"/>
          </p:cNvSpPr>
          <p:nvPr/>
        </p:nvSpPr>
        <p:spPr bwMode="auto">
          <a:xfrm>
            <a:off x="416496" y="4194448"/>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One </a:t>
            </a:r>
            <a:r>
              <a:rPr lang="en-US" dirty="0">
                <a:latin typeface="Times"/>
                <a:cs typeface="Times"/>
              </a:rPr>
              <a:t>uses the following procedure to minimize a test set based on a </a:t>
            </a:r>
            <a:r>
              <a:rPr lang="en-US" dirty="0" smtClean="0">
                <a:latin typeface="Times"/>
                <a:cs typeface="Times"/>
              </a:rPr>
              <a:t>selected </a:t>
            </a:r>
            <a:r>
              <a:rPr lang="en-US" dirty="0">
                <a:latin typeface="Times"/>
                <a:cs typeface="Times"/>
              </a:rPr>
              <a:t>testable entity.</a:t>
            </a:r>
          </a:p>
        </p:txBody>
      </p:sp>
    </p:spTree>
    <p:extLst>
      <p:ext uri="{BB962C8B-B14F-4D97-AF65-F5344CB8AC3E}">
        <p14:creationId xmlns:p14="http://schemas.microsoft.com/office/powerpoint/2010/main" val="2920724881"/>
      </p:ext>
    </p:extLst>
  </p:cSld>
  <p:clrMapOvr>
    <a:masterClrMapping/>
  </p:clrMapOvr>
  <p:timing>
    <p:tnLst>
      <p:par>
        <p:cTn xmlns:p14="http://schemas.microsoft.com/office/powerpoint/2010/mai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sz="2800" dirty="0">
                <a:latin typeface="Tahoma" charset="0"/>
              </a:rPr>
              <a:t>A procedure for test minimization</a:t>
            </a:r>
            <a:endParaRPr lang="en-US" dirty="0">
              <a:latin typeface="Tahoma" charset="0"/>
            </a:endParaRPr>
          </a:p>
        </p:txBody>
      </p:sp>
      <p:sp>
        <p:nvSpPr>
          <p:cNvPr id="104452" name="Text Box 3"/>
          <p:cNvSpPr txBox="1">
            <a:spLocks noChangeArrowheads="1"/>
          </p:cNvSpPr>
          <p:nvPr/>
        </p:nvSpPr>
        <p:spPr bwMode="auto">
          <a:xfrm>
            <a:off x="416496" y="1496385"/>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 1: </a:t>
            </a:r>
            <a:r>
              <a:rPr lang="en-US" dirty="0" smtClean="0">
                <a:latin typeface="Times New Roman"/>
                <a:cs typeface="Times New Roman"/>
              </a:rPr>
              <a:t>	Identify </a:t>
            </a:r>
            <a:r>
              <a:rPr lang="en-US" dirty="0">
                <a:latin typeface="Times New Roman"/>
                <a:cs typeface="Times New Roman"/>
              </a:rPr>
              <a:t>the type of testable entity to be used for test minimization. </a:t>
            </a:r>
            <a:r>
              <a:rPr lang="en-US" dirty="0" smtClean="0">
                <a:latin typeface="Times New Roman"/>
                <a:cs typeface="Times New Roman"/>
              </a:rPr>
              <a:t>	Let </a:t>
            </a:r>
            <a:r>
              <a:rPr lang="en-US" dirty="0">
                <a:latin typeface="Times New Roman"/>
                <a:cs typeface="Times New Roman"/>
              </a:rPr>
              <a:t>e1, e2, ..</a:t>
            </a:r>
            <a:r>
              <a:rPr lang="en-US" dirty="0" err="1">
                <a:latin typeface="Times New Roman"/>
                <a:cs typeface="Times New Roman"/>
              </a:rPr>
              <a:t>ek</a:t>
            </a:r>
            <a:r>
              <a:rPr lang="en-US" dirty="0">
                <a:latin typeface="Times New Roman"/>
                <a:cs typeface="Times New Roman"/>
              </a:rPr>
              <a:t> be the</a:t>
            </a:r>
            <a:r>
              <a:rPr lang="en-US" dirty="0">
                <a:solidFill>
                  <a:srgbClr val="FF0000"/>
                </a:solidFill>
                <a:latin typeface="Times New Roman"/>
                <a:cs typeface="Times New Roman"/>
              </a:rPr>
              <a:t> k </a:t>
            </a:r>
            <a:r>
              <a:rPr lang="en-US" dirty="0">
                <a:latin typeface="Times New Roman"/>
                <a:cs typeface="Times New Roman"/>
              </a:rPr>
              <a:t>testable entities of type </a:t>
            </a:r>
            <a:r>
              <a:rPr lang="en-US" dirty="0">
                <a:solidFill>
                  <a:srgbClr val="FF0000"/>
                </a:solidFill>
                <a:latin typeface="Times New Roman"/>
                <a:cs typeface="Times New Roman"/>
              </a:rPr>
              <a:t>TE</a:t>
            </a:r>
            <a:r>
              <a:rPr lang="en-US" dirty="0">
                <a:latin typeface="Times New Roman"/>
                <a:cs typeface="Times New Roman"/>
              </a:rPr>
              <a:t> present in </a:t>
            </a:r>
            <a:r>
              <a:rPr lang="en-US" dirty="0">
                <a:solidFill>
                  <a:srgbClr val="FF0000"/>
                </a:solidFill>
                <a:latin typeface="Times New Roman"/>
                <a:cs typeface="Times New Roman"/>
              </a:rPr>
              <a:t>P</a:t>
            </a:r>
            <a:r>
              <a:rPr lang="en-US" dirty="0">
                <a:latin typeface="Times New Roman"/>
                <a:cs typeface="Times New Roman"/>
              </a:rPr>
              <a:t>. In </a:t>
            </a:r>
            <a:r>
              <a:rPr lang="en-US" dirty="0" smtClean="0">
                <a:latin typeface="Times New Roman"/>
                <a:cs typeface="Times New Roman"/>
              </a:rPr>
              <a:t>	our </a:t>
            </a:r>
            <a:r>
              <a:rPr lang="en-US" dirty="0">
                <a:latin typeface="Times New Roman"/>
                <a:cs typeface="Times New Roman"/>
              </a:rPr>
              <a:t>previous example </a:t>
            </a:r>
            <a:r>
              <a:rPr lang="en-US" dirty="0">
                <a:solidFill>
                  <a:srgbClr val="FF0000"/>
                </a:solidFill>
                <a:latin typeface="Times New Roman"/>
                <a:cs typeface="Times New Roman"/>
              </a:rPr>
              <a:t>TE</a:t>
            </a:r>
            <a:r>
              <a:rPr lang="en-US" dirty="0">
                <a:latin typeface="Times New Roman"/>
                <a:cs typeface="Times New Roman"/>
              </a:rPr>
              <a:t> is function.</a:t>
            </a:r>
          </a:p>
        </p:txBody>
      </p:sp>
      <p:sp>
        <p:nvSpPr>
          <p:cNvPr id="104453" name="Text Box 4"/>
          <p:cNvSpPr txBox="1">
            <a:spLocks noChangeArrowheads="1"/>
          </p:cNvSpPr>
          <p:nvPr/>
        </p:nvSpPr>
        <p:spPr bwMode="auto">
          <a:xfrm>
            <a:off x="416496" y="2931485"/>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 2: </a:t>
            </a:r>
            <a:r>
              <a:rPr lang="en-US" dirty="0" smtClean="0">
                <a:latin typeface="Times New Roman"/>
                <a:cs typeface="Times New Roman"/>
              </a:rPr>
              <a:t>	Execute </a:t>
            </a:r>
            <a:r>
              <a:rPr lang="en-US" dirty="0">
                <a:solidFill>
                  <a:srgbClr val="FF0000"/>
                </a:solidFill>
                <a:latin typeface="Times New Roman"/>
                <a:cs typeface="Times New Roman"/>
              </a:rPr>
              <a:t>P</a:t>
            </a:r>
            <a:r>
              <a:rPr lang="en-US" dirty="0">
                <a:latin typeface="Times New Roman"/>
                <a:cs typeface="Times New Roman"/>
              </a:rPr>
              <a:t> against all elements of test set </a:t>
            </a:r>
            <a:r>
              <a:rPr lang="en-US" dirty="0">
                <a:solidFill>
                  <a:srgbClr val="FF0000"/>
                </a:solidFill>
                <a:latin typeface="Times New Roman"/>
                <a:cs typeface="Times New Roman"/>
              </a:rPr>
              <a:t>T</a:t>
            </a:r>
            <a:r>
              <a:rPr lang="en-US" dirty="0">
                <a:latin typeface="Times New Roman"/>
                <a:cs typeface="Times New Roman"/>
              </a:rPr>
              <a:t> and for each test </a:t>
            </a:r>
            <a:r>
              <a:rPr lang="en-US" dirty="0">
                <a:solidFill>
                  <a:srgbClr val="FF0000"/>
                </a:solidFill>
                <a:latin typeface="Times New Roman"/>
                <a:cs typeface="Times New Roman"/>
              </a:rPr>
              <a:t>t</a:t>
            </a:r>
            <a:r>
              <a:rPr lang="en-US" dirty="0">
                <a:latin typeface="Times New Roman"/>
                <a:cs typeface="Times New Roman"/>
              </a:rPr>
              <a:t> in </a:t>
            </a:r>
            <a:r>
              <a:rPr lang="en-US" dirty="0">
                <a:solidFill>
                  <a:srgbClr val="FF0000"/>
                </a:solidFill>
                <a:latin typeface="Times New Roman"/>
                <a:cs typeface="Times New Roman"/>
              </a:rPr>
              <a:t>T</a:t>
            </a:r>
            <a:r>
              <a:rPr lang="en-US" dirty="0">
                <a:latin typeface="Times New Roman"/>
                <a:cs typeface="Times New Roman"/>
              </a:rPr>
              <a:t> </a:t>
            </a:r>
            <a:r>
              <a:rPr lang="en-US" dirty="0" smtClean="0">
                <a:latin typeface="Times New Roman"/>
                <a:cs typeface="Times New Roman"/>
              </a:rPr>
              <a:t>	determine which </a:t>
            </a:r>
            <a:r>
              <a:rPr lang="en-US" dirty="0">
                <a:latin typeface="Times New Roman"/>
                <a:cs typeface="Times New Roman"/>
              </a:rPr>
              <a:t>of the </a:t>
            </a:r>
            <a:r>
              <a:rPr lang="en-US" dirty="0">
                <a:solidFill>
                  <a:srgbClr val="FF0000"/>
                </a:solidFill>
                <a:latin typeface="Times New Roman"/>
                <a:cs typeface="Times New Roman"/>
              </a:rPr>
              <a:t>k</a:t>
            </a:r>
            <a:r>
              <a:rPr lang="en-US" dirty="0">
                <a:latin typeface="Times New Roman"/>
                <a:cs typeface="Times New Roman"/>
              </a:rPr>
              <a:t> testable entities is covered.</a:t>
            </a:r>
          </a:p>
        </p:txBody>
      </p:sp>
      <p:sp>
        <p:nvSpPr>
          <p:cNvPr id="104454" name="Text Box 6"/>
          <p:cNvSpPr txBox="1">
            <a:spLocks noChangeArrowheads="1"/>
          </p:cNvSpPr>
          <p:nvPr/>
        </p:nvSpPr>
        <p:spPr bwMode="auto">
          <a:xfrm>
            <a:off x="416496" y="4061785"/>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 3: </a:t>
            </a:r>
            <a:r>
              <a:rPr lang="en-US" dirty="0" smtClean="0">
                <a:latin typeface="Times New Roman"/>
                <a:cs typeface="Times New Roman"/>
              </a:rPr>
              <a:t>	Find </a:t>
            </a:r>
            <a:r>
              <a:rPr lang="en-US" dirty="0">
                <a:latin typeface="Times New Roman"/>
                <a:cs typeface="Times New Roman"/>
              </a:rPr>
              <a:t>a minimal subset </a:t>
            </a:r>
            <a:r>
              <a:rPr lang="en-US" dirty="0" smtClean="0">
                <a:latin typeface="Times New Roman"/>
                <a:cs typeface="Times New Roman"/>
              </a:rPr>
              <a:t>T</a:t>
            </a:r>
            <a:r>
              <a:rPr lang="ja-JP" altLang="en-US" dirty="0" smtClean="0">
                <a:latin typeface="Times New Roman"/>
                <a:cs typeface="Times New Roman"/>
              </a:rPr>
              <a:t>’</a:t>
            </a:r>
            <a:r>
              <a:rPr lang="en-US" dirty="0" smtClean="0">
                <a:latin typeface="Times New Roman"/>
                <a:cs typeface="Times New Roman"/>
              </a:rPr>
              <a:t>of </a:t>
            </a:r>
            <a:r>
              <a:rPr lang="en-US" dirty="0">
                <a:solidFill>
                  <a:srgbClr val="FF0000"/>
                </a:solidFill>
                <a:latin typeface="Times New Roman"/>
                <a:cs typeface="Times New Roman"/>
              </a:rPr>
              <a:t>T</a:t>
            </a:r>
            <a:r>
              <a:rPr lang="en-US" dirty="0">
                <a:latin typeface="Times New Roman"/>
                <a:cs typeface="Times New Roman"/>
              </a:rPr>
              <a:t> such that each testable entity is </a:t>
            </a:r>
            <a:r>
              <a:rPr lang="en-US" dirty="0" smtClean="0">
                <a:latin typeface="Times New Roman"/>
                <a:cs typeface="Times New Roman"/>
              </a:rPr>
              <a:t>	covered by </a:t>
            </a:r>
            <a:r>
              <a:rPr lang="en-US" dirty="0">
                <a:latin typeface="Times New Roman"/>
                <a:cs typeface="Times New Roman"/>
              </a:rPr>
              <a:t>at least one test in T</a:t>
            </a:r>
            <a:r>
              <a:rPr lang="ja-JP" altLang="en-US" dirty="0">
                <a:latin typeface="Times New Roman"/>
                <a:cs typeface="Times New Roman"/>
              </a:rPr>
              <a:t>’</a:t>
            </a:r>
            <a:r>
              <a:rPr lang="en-US" dirty="0">
                <a:latin typeface="Times New Roman"/>
                <a:cs typeface="Times New Roman"/>
              </a:rPr>
              <a:t>.</a:t>
            </a:r>
          </a:p>
        </p:txBody>
      </p:sp>
    </p:spTree>
    <p:extLst>
      <p:ext uri="{BB962C8B-B14F-4D97-AF65-F5344CB8AC3E}">
        <p14:creationId xmlns:p14="http://schemas.microsoft.com/office/powerpoint/2010/main" val="23569760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3200" dirty="0">
                <a:latin typeface="Tahoma" charset="0"/>
              </a:rPr>
              <a:t>Control Flow Graph (CFG)</a:t>
            </a:r>
            <a:endParaRPr lang="en-US" dirty="0">
              <a:latin typeface="Tahoma" charset="0"/>
            </a:endParaRPr>
          </a:p>
        </p:txBody>
      </p:sp>
      <p:sp>
        <p:nvSpPr>
          <p:cNvPr id="120835" name="Text Box 4"/>
          <p:cNvSpPr txBox="1">
            <a:spLocks noChangeArrowheads="1"/>
          </p:cNvSpPr>
          <p:nvPr/>
        </p:nvSpPr>
        <p:spPr bwMode="auto">
          <a:xfrm>
            <a:off x="416496" y="1484784"/>
            <a:ext cx="909425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In  a flow graph of a program, each basic block  becomes a node and edges are used to indicate  the  flow of control between  blocks. </a:t>
            </a:r>
          </a:p>
        </p:txBody>
      </p:sp>
      <p:sp>
        <p:nvSpPr>
          <p:cNvPr id="120836" name="Text Box 5"/>
          <p:cNvSpPr txBox="1">
            <a:spLocks noChangeArrowheads="1"/>
          </p:cNvSpPr>
          <p:nvPr/>
        </p:nvSpPr>
        <p:spPr bwMode="auto">
          <a:xfrm>
            <a:off x="416495" y="2685082"/>
            <a:ext cx="872966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Blocks and nodes are labeled such that block b</a:t>
            </a:r>
            <a:r>
              <a:rPr lang="en-US" baseline="-25000">
                <a:latin typeface="Times New Roman" charset="0"/>
              </a:rPr>
              <a:t>i</a:t>
            </a:r>
            <a:r>
              <a:rPr lang="en-US">
                <a:latin typeface="Times New Roman" charset="0"/>
              </a:rPr>
              <a:t> corresponds to node n</a:t>
            </a:r>
            <a:r>
              <a:rPr lang="en-US" baseline="-25000">
                <a:latin typeface="Times New Roman" charset="0"/>
              </a:rPr>
              <a:t>i</a:t>
            </a:r>
            <a:r>
              <a:rPr lang="en-US">
                <a:latin typeface="Times New Roman" charset="0"/>
              </a:rPr>
              <a:t>. An edge (i, j) connecting basic blocks b</a:t>
            </a:r>
            <a:r>
              <a:rPr lang="en-US" baseline="-25000">
                <a:latin typeface="Times New Roman" charset="0"/>
              </a:rPr>
              <a:t>i</a:t>
            </a:r>
            <a:r>
              <a:rPr lang="en-US">
                <a:latin typeface="Times New Roman" charset="0"/>
              </a:rPr>
              <a:t> and b</a:t>
            </a:r>
            <a:r>
              <a:rPr lang="en-US" baseline="-25000">
                <a:latin typeface="Times New Roman" charset="0"/>
              </a:rPr>
              <a:t>j</a:t>
            </a:r>
            <a:r>
              <a:rPr lang="en-US">
                <a:latin typeface="Times New Roman" charset="0"/>
              </a:rPr>
              <a:t> implies that control can  go from block b</a:t>
            </a:r>
            <a:r>
              <a:rPr lang="en-US" baseline="-25000">
                <a:latin typeface="Times New Roman" charset="0"/>
              </a:rPr>
              <a:t>i</a:t>
            </a:r>
            <a:r>
              <a:rPr lang="en-US">
                <a:latin typeface="Times New Roman" charset="0"/>
              </a:rPr>
              <a:t> to block b</a:t>
            </a:r>
            <a:r>
              <a:rPr lang="en-US" baseline="-25000">
                <a:latin typeface="Times New Roman" charset="0"/>
              </a:rPr>
              <a:t>j</a:t>
            </a:r>
            <a:r>
              <a:rPr lang="en-US">
                <a:latin typeface="Times New Roman" charset="0"/>
              </a:rPr>
              <a:t>.  </a:t>
            </a:r>
            <a:endParaRPr lang="en-US"/>
          </a:p>
        </p:txBody>
      </p:sp>
      <p:sp>
        <p:nvSpPr>
          <p:cNvPr id="120837" name="Text Box 6"/>
          <p:cNvSpPr txBox="1">
            <a:spLocks noChangeArrowheads="1"/>
          </p:cNvSpPr>
          <p:nvPr/>
        </p:nvSpPr>
        <p:spPr bwMode="auto">
          <a:xfrm>
            <a:off x="416495" y="4347046"/>
            <a:ext cx="906674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We also assume that there is a node labeled </a:t>
            </a:r>
            <a:r>
              <a:rPr lang="en-US">
                <a:solidFill>
                  <a:schemeClr val="hlink"/>
                </a:solidFill>
                <a:latin typeface="Times New Roman" charset="0"/>
              </a:rPr>
              <a:t>Start</a:t>
            </a:r>
            <a:r>
              <a:rPr lang="en-US">
                <a:latin typeface="Times New Roman" charset="0"/>
              </a:rPr>
              <a:t> in N that has no incoming edge, and another node labeled </a:t>
            </a:r>
            <a:r>
              <a:rPr lang="en-US">
                <a:solidFill>
                  <a:schemeClr val="hlink"/>
                </a:solidFill>
                <a:latin typeface="Times New Roman" charset="0"/>
              </a:rPr>
              <a:t>End</a:t>
            </a:r>
            <a:r>
              <a:rPr lang="en-US">
                <a:latin typeface="Times New Roman" charset="0"/>
              </a:rPr>
              <a:t>, also in N,  that has no outgoing edge.</a:t>
            </a:r>
            <a:endParaRPr lang="en-US"/>
          </a:p>
        </p:txBody>
      </p:sp>
    </p:spTree>
    <p:extLst>
      <p:ext uri="{BB962C8B-B14F-4D97-AF65-F5344CB8AC3E}">
        <p14:creationId xmlns:p14="http://schemas.microsoft.com/office/powerpoint/2010/main" val="2241203564"/>
      </p:ext>
    </p:extLst>
  </p:cSld>
  <p:clrMapOvr>
    <a:masterClrMapping/>
  </p:clrMapOvr>
  <p:timing>
    <p:tnLst>
      <p:par>
        <p:cTn xmlns:p14="http://schemas.microsoft.com/office/powerpoint/2010/mai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sz="2800" dirty="0">
                <a:latin typeface="Tahoma" charset="0"/>
              </a:rPr>
              <a:t>Test minimization: Example</a:t>
            </a:r>
            <a:endParaRPr lang="en-US" dirty="0">
              <a:latin typeface="Tahoma" charset="0"/>
            </a:endParaRPr>
          </a:p>
        </p:txBody>
      </p:sp>
      <p:sp>
        <p:nvSpPr>
          <p:cNvPr id="106500" name="Text Box 3"/>
          <p:cNvSpPr txBox="1">
            <a:spLocks noChangeArrowheads="1"/>
          </p:cNvSpPr>
          <p:nvPr/>
        </p:nvSpPr>
        <p:spPr bwMode="auto">
          <a:xfrm>
            <a:off x="971476" y="1002420"/>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 1: </a:t>
            </a:r>
            <a:r>
              <a:rPr lang="en-US" dirty="0" smtClean="0">
                <a:latin typeface="Times New Roman"/>
                <a:cs typeface="Times New Roman"/>
              </a:rPr>
              <a:t>	Let </a:t>
            </a:r>
            <a:r>
              <a:rPr lang="en-US" dirty="0">
                <a:latin typeface="Times New Roman"/>
                <a:cs typeface="Times New Roman"/>
              </a:rPr>
              <a:t>the </a:t>
            </a:r>
            <a:r>
              <a:rPr lang="en-US" dirty="0">
                <a:solidFill>
                  <a:schemeClr val="hlink"/>
                </a:solidFill>
                <a:latin typeface="Times New Roman"/>
                <a:cs typeface="Times New Roman"/>
              </a:rPr>
              <a:t>basic block</a:t>
            </a:r>
            <a:r>
              <a:rPr lang="en-US" dirty="0">
                <a:latin typeface="Times New Roman"/>
                <a:cs typeface="Times New Roman"/>
              </a:rPr>
              <a:t> be the testable entity of interest. The basic </a:t>
            </a:r>
            <a:r>
              <a:rPr lang="en-US" dirty="0" smtClean="0">
                <a:latin typeface="Times New Roman"/>
                <a:cs typeface="Times New Roman"/>
              </a:rPr>
              <a:t>	blocks </a:t>
            </a:r>
            <a:r>
              <a:rPr lang="en-US" dirty="0">
                <a:latin typeface="Times New Roman"/>
                <a:cs typeface="Times New Roman"/>
              </a:rPr>
              <a:t>for a sample program are shown here for both main and </a:t>
            </a:r>
            <a:r>
              <a:rPr lang="en-US" dirty="0" smtClean="0">
                <a:latin typeface="Times New Roman"/>
                <a:cs typeface="Times New Roman"/>
              </a:rPr>
              <a:t>	function </a:t>
            </a:r>
            <a:r>
              <a:rPr lang="en-US" dirty="0">
                <a:latin typeface="Times New Roman"/>
                <a:cs typeface="Times New Roman"/>
              </a:rPr>
              <a:t>f1.</a:t>
            </a:r>
          </a:p>
        </p:txBody>
      </p:sp>
      <p:pic>
        <p:nvPicPr>
          <p:cNvPr id="106501" name="Picture 6" descr="CFG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2990850"/>
            <a:ext cx="455400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7"/>
          <p:cNvSpPr txBox="1">
            <a:spLocks noChangeArrowheads="1"/>
          </p:cNvSpPr>
          <p:nvPr/>
        </p:nvSpPr>
        <p:spPr bwMode="auto">
          <a:xfrm>
            <a:off x="4259717" y="2246317"/>
            <a:ext cx="5136769"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 2: </a:t>
            </a:r>
            <a:r>
              <a:rPr lang="en-US" dirty="0" smtClean="0">
                <a:latin typeface="Times New Roman"/>
                <a:cs typeface="Times New Roman"/>
              </a:rPr>
              <a:t>	Suppose </a:t>
            </a:r>
            <a:r>
              <a:rPr lang="en-US" dirty="0">
                <a:latin typeface="Times New Roman"/>
                <a:cs typeface="Times New Roman"/>
              </a:rPr>
              <a:t>the coverage of the basic </a:t>
            </a:r>
            <a:r>
              <a:rPr lang="en-US" dirty="0" smtClean="0">
                <a:latin typeface="Times New Roman"/>
                <a:cs typeface="Times New Roman"/>
              </a:rPr>
              <a:t>	blocks when </a:t>
            </a:r>
            <a:r>
              <a:rPr lang="en-US" dirty="0">
                <a:latin typeface="Times New Roman"/>
                <a:cs typeface="Times New Roman"/>
              </a:rPr>
              <a:t>executed against three </a:t>
            </a:r>
            <a:r>
              <a:rPr lang="en-US" dirty="0" smtClean="0">
                <a:latin typeface="Times New Roman"/>
                <a:cs typeface="Times New Roman"/>
              </a:rPr>
              <a:t>	tests </a:t>
            </a:r>
            <a:r>
              <a:rPr lang="en-US" dirty="0">
                <a:latin typeface="Times New Roman"/>
                <a:cs typeface="Times New Roman"/>
              </a:rPr>
              <a:t>is as follows:</a:t>
            </a:r>
          </a:p>
        </p:txBody>
      </p:sp>
      <p:sp>
        <p:nvSpPr>
          <p:cNvPr id="106503" name="Text Box 8"/>
          <p:cNvSpPr txBox="1">
            <a:spLocks noChangeArrowheads="1"/>
          </p:cNvSpPr>
          <p:nvPr/>
        </p:nvSpPr>
        <p:spPr bwMode="auto">
          <a:xfrm>
            <a:off x="4933875" y="3714138"/>
            <a:ext cx="268377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t1: main: 1, 2, 3. f1: 1, 3</a:t>
            </a:r>
          </a:p>
        </p:txBody>
      </p:sp>
      <p:sp>
        <p:nvSpPr>
          <p:cNvPr id="106504" name="Text Box 9"/>
          <p:cNvSpPr txBox="1">
            <a:spLocks noChangeArrowheads="1"/>
          </p:cNvSpPr>
          <p:nvPr/>
        </p:nvSpPr>
        <p:spPr bwMode="auto">
          <a:xfrm>
            <a:off x="4933875" y="4195651"/>
            <a:ext cx="242729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t2: main: 1, 3. f1: 1, 3</a:t>
            </a:r>
          </a:p>
        </p:txBody>
      </p:sp>
      <p:sp>
        <p:nvSpPr>
          <p:cNvPr id="106505" name="Text Box 10"/>
          <p:cNvSpPr txBox="1">
            <a:spLocks noChangeArrowheads="1"/>
          </p:cNvSpPr>
          <p:nvPr/>
        </p:nvSpPr>
        <p:spPr bwMode="auto">
          <a:xfrm>
            <a:off x="4933875" y="4677165"/>
            <a:ext cx="268377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a:cs typeface="Times New Roman"/>
              </a:rPr>
              <a:t>t1: main: 1, 3. f1: 1, 2, 3</a:t>
            </a:r>
          </a:p>
        </p:txBody>
      </p:sp>
      <p:sp>
        <p:nvSpPr>
          <p:cNvPr id="106506" name="Text Box 11"/>
          <p:cNvSpPr txBox="1">
            <a:spLocks noChangeArrowheads="1"/>
          </p:cNvSpPr>
          <p:nvPr/>
        </p:nvSpPr>
        <p:spPr bwMode="auto">
          <a:xfrm>
            <a:off x="4383543" y="5205515"/>
            <a:ext cx="480681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New Roman"/>
                <a:cs typeface="Times New Roman"/>
              </a:rPr>
              <a:t>Step3: </a:t>
            </a:r>
            <a:r>
              <a:rPr lang="en-US" dirty="0" smtClean="0">
                <a:latin typeface="Times New Roman"/>
                <a:cs typeface="Times New Roman"/>
              </a:rPr>
              <a:t>	A </a:t>
            </a:r>
            <a:r>
              <a:rPr lang="en-US" dirty="0">
                <a:latin typeface="Times New Roman"/>
                <a:cs typeface="Times New Roman"/>
              </a:rPr>
              <a:t>minimal test set for regression </a:t>
            </a:r>
            <a:r>
              <a:rPr lang="en-US" dirty="0" smtClean="0">
                <a:latin typeface="Times New Roman"/>
                <a:cs typeface="Times New Roman"/>
              </a:rPr>
              <a:t>	testing </a:t>
            </a:r>
            <a:r>
              <a:rPr lang="en-US" dirty="0">
                <a:latin typeface="Times New Roman"/>
                <a:cs typeface="Times New Roman"/>
              </a:rPr>
              <a:t>is {t1, t3}.</a:t>
            </a:r>
          </a:p>
        </p:txBody>
      </p:sp>
    </p:spTree>
    <p:extLst>
      <p:ext uri="{BB962C8B-B14F-4D97-AF65-F5344CB8AC3E}">
        <p14:creationId xmlns:p14="http://schemas.microsoft.com/office/powerpoint/2010/main" val="4264902710"/>
      </p:ext>
    </p:extLst>
  </p:cSld>
  <p:clrMapOvr>
    <a:masterClrMapping/>
  </p:clrMapOvr>
  <p:timing>
    <p:tnLst>
      <p:par>
        <p:cTn xmlns:p14="http://schemas.microsoft.com/office/powerpoint/2010/mai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sz="2800" dirty="0">
                <a:latin typeface="Tahoma" charset="0"/>
              </a:rPr>
              <a:t>Test minimization: Teasers</a:t>
            </a:r>
            <a:endParaRPr lang="en-US" dirty="0">
              <a:latin typeface="Tahoma" charset="0"/>
            </a:endParaRPr>
          </a:p>
        </p:txBody>
      </p:sp>
      <p:sp>
        <p:nvSpPr>
          <p:cNvPr id="108548" name="Text Box 3"/>
          <p:cNvSpPr txBox="1">
            <a:spLocks noChangeArrowheads="1"/>
          </p:cNvSpPr>
          <p:nvPr/>
        </p:nvSpPr>
        <p:spPr bwMode="auto">
          <a:xfrm>
            <a:off x="1064568" y="2060848"/>
            <a:ext cx="643030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Is </a:t>
            </a:r>
            <a:r>
              <a:rPr lang="en-US" dirty="0">
                <a:latin typeface="Times"/>
                <a:cs typeface="Times"/>
              </a:rPr>
              <a:t>the minimal test set unique? Why or why not?</a:t>
            </a:r>
          </a:p>
        </p:txBody>
      </p:sp>
      <p:sp>
        <p:nvSpPr>
          <p:cNvPr id="108549" name="Text Box 10"/>
          <p:cNvSpPr txBox="1">
            <a:spLocks noChangeArrowheads="1"/>
          </p:cNvSpPr>
          <p:nvPr/>
        </p:nvSpPr>
        <p:spPr bwMode="auto">
          <a:xfrm>
            <a:off x="1064568" y="3105493"/>
            <a:ext cx="8287677"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Is </a:t>
            </a:r>
            <a:r>
              <a:rPr lang="en-US" dirty="0">
                <a:latin typeface="Times"/>
                <a:cs typeface="Times"/>
              </a:rPr>
              <a:t>test minimization NP hard? How is the traditional set cover problem in mathematics related to the test minimization problem?</a:t>
            </a:r>
          </a:p>
        </p:txBody>
      </p:sp>
      <p:sp>
        <p:nvSpPr>
          <p:cNvPr id="108550" name="Text Box 11"/>
          <p:cNvSpPr txBox="1">
            <a:spLocks noChangeArrowheads="1"/>
          </p:cNvSpPr>
          <p:nvPr/>
        </p:nvSpPr>
        <p:spPr bwMode="auto">
          <a:xfrm>
            <a:off x="1064568" y="4461148"/>
            <a:ext cx="643030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What </a:t>
            </a:r>
            <a:r>
              <a:rPr lang="en-US" dirty="0">
                <a:latin typeface="Times"/>
                <a:cs typeface="Times"/>
              </a:rPr>
              <a:t>criteria should be used to decide the kind of testable entity to be used for minimization?</a:t>
            </a:r>
          </a:p>
        </p:txBody>
      </p:sp>
    </p:spTree>
    <p:extLst>
      <p:ext uri="{BB962C8B-B14F-4D97-AF65-F5344CB8AC3E}">
        <p14:creationId xmlns:p14="http://schemas.microsoft.com/office/powerpoint/2010/main" val="1410159237"/>
      </p:ext>
    </p:extLst>
  </p:cSld>
  <p:clrMapOvr>
    <a:masterClrMapping/>
  </p:clrMapOvr>
  <p:timing>
    <p:tnLst>
      <p:par>
        <p:cTn xmlns:p14="http://schemas.microsoft.com/office/powerpoint/2010/mai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4294967295"/>
          </p:nvPr>
        </p:nvSpPr>
        <p:spPr>
          <a:xfrm>
            <a:off x="0" y="2708275"/>
            <a:ext cx="7994650" cy="931863"/>
          </a:xfrm>
        </p:spPr>
        <p:txBody>
          <a:bodyPr/>
          <a:lstStyle/>
          <a:p>
            <a:pPr eaLnBrk="1" hangingPunct="1">
              <a:lnSpc>
                <a:spcPct val="110000"/>
              </a:lnSpc>
              <a:buFont typeface="Monotype Sorts" charset="0"/>
              <a:buNone/>
            </a:pPr>
            <a:r>
              <a:rPr lang="en-US" sz="2400" dirty="0">
                <a:solidFill>
                  <a:schemeClr val="folHlink"/>
                </a:solidFill>
                <a:latin typeface="Century Gothic" charset="0"/>
                <a:ea typeface="Osaka" charset="0"/>
                <a:cs typeface="Osaka" charset="0"/>
              </a:rPr>
              <a:t>	</a:t>
            </a:r>
            <a:r>
              <a:rPr lang="en-US" sz="2400" dirty="0" smtClean="0">
                <a:solidFill>
                  <a:schemeClr val="folHlink"/>
                </a:solidFill>
                <a:latin typeface="Century Gothic" charset="0"/>
                <a:ea typeface="Osaka" charset="0"/>
                <a:cs typeface="Osaka" charset="0"/>
              </a:rPr>
              <a:t>9.9 Test </a:t>
            </a:r>
            <a:r>
              <a:rPr lang="en-US" sz="2400" dirty="0">
                <a:solidFill>
                  <a:schemeClr val="folHlink"/>
                </a:solidFill>
                <a:latin typeface="Century Gothic" charset="0"/>
                <a:ea typeface="Osaka" charset="0"/>
                <a:cs typeface="Osaka" charset="0"/>
              </a:rPr>
              <a:t>selection using test prioritization</a:t>
            </a:r>
          </a:p>
        </p:txBody>
      </p:sp>
    </p:spTree>
    <p:extLst>
      <p:ext uri="{BB962C8B-B14F-4D97-AF65-F5344CB8AC3E}">
        <p14:creationId xmlns:p14="http://schemas.microsoft.com/office/powerpoint/2010/main" val="3735547682"/>
      </p:ext>
    </p:extLst>
  </p:cSld>
  <p:clrMapOvr>
    <a:masterClrMapping/>
  </p:clrMapOvr>
  <p:timing>
    <p:tnLst>
      <p:par>
        <p:cTn xmlns:p14="http://schemas.microsoft.com/office/powerpoint/2010/mai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sz="3600" dirty="0">
                <a:latin typeface="Tahoma" charset="0"/>
              </a:rPr>
              <a:t>Test prioritization</a:t>
            </a:r>
            <a:endParaRPr lang="en-US" dirty="0">
              <a:latin typeface="Tahoma" charset="0"/>
            </a:endParaRPr>
          </a:p>
        </p:txBody>
      </p:sp>
      <p:sp>
        <p:nvSpPr>
          <p:cNvPr id="112644" name="Text Box 3"/>
          <p:cNvSpPr txBox="1">
            <a:spLocks noChangeArrowheads="1"/>
          </p:cNvSpPr>
          <p:nvPr/>
        </p:nvSpPr>
        <p:spPr bwMode="auto">
          <a:xfrm>
            <a:off x="560512" y="1412776"/>
            <a:ext cx="8014229"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New Roman"/>
                <a:cs typeface="Times New Roman"/>
              </a:rPr>
              <a:t>Note that test minimization will likely discard test cases. There is a small chance that if P</a:t>
            </a:r>
            <a:r>
              <a:rPr lang="ja-JP" altLang="en-US" dirty="0">
                <a:latin typeface="Times New Roman"/>
                <a:cs typeface="Times New Roman"/>
              </a:rPr>
              <a:t>’</a:t>
            </a:r>
            <a:r>
              <a:rPr lang="en-US" dirty="0">
                <a:latin typeface="Times New Roman"/>
                <a:cs typeface="Times New Roman"/>
              </a:rPr>
              <a:t> were executed against a discarded test case it would reveal an error in the modification made.  </a:t>
            </a:r>
            <a:endParaRPr lang="en-US" i="1" dirty="0">
              <a:solidFill>
                <a:schemeClr val="hlink"/>
              </a:solidFill>
              <a:latin typeface="Times New Roman"/>
              <a:cs typeface="Times New Roman"/>
            </a:endParaRPr>
          </a:p>
        </p:txBody>
      </p:sp>
      <p:sp>
        <p:nvSpPr>
          <p:cNvPr id="112645" name="Text Box 4"/>
          <p:cNvSpPr txBox="1">
            <a:spLocks noChangeArrowheads="1"/>
          </p:cNvSpPr>
          <p:nvPr/>
        </p:nvSpPr>
        <p:spPr bwMode="auto">
          <a:xfrm>
            <a:off x="560512" y="2967733"/>
            <a:ext cx="8014229"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New Roman"/>
                <a:cs typeface="Times New Roman"/>
              </a:rPr>
              <a:t>When very high quality software is desired, it might not be wise to discard test cases as in test minimization. In such cases one uses </a:t>
            </a:r>
            <a:r>
              <a:rPr lang="en-US">
                <a:solidFill>
                  <a:schemeClr val="hlink"/>
                </a:solidFill>
                <a:latin typeface="Times New Roman"/>
                <a:cs typeface="Times New Roman"/>
              </a:rPr>
              <a:t>test prioritization</a:t>
            </a:r>
            <a:r>
              <a:rPr lang="en-US">
                <a:latin typeface="Times New Roman"/>
                <a:cs typeface="Times New Roman"/>
              </a:rPr>
              <a:t>.  </a:t>
            </a:r>
            <a:endParaRPr lang="en-US" i="1">
              <a:solidFill>
                <a:schemeClr val="hlink"/>
              </a:solidFill>
              <a:latin typeface="Times New Roman"/>
              <a:cs typeface="Times New Roman"/>
            </a:endParaRPr>
          </a:p>
        </p:txBody>
      </p:sp>
      <p:sp>
        <p:nvSpPr>
          <p:cNvPr id="112646" name="Text Box 5"/>
          <p:cNvSpPr txBox="1">
            <a:spLocks noChangeArrowheads="1"/>
          </p:cNvSpPr>
          <p:nvPr/>
        </p:nvSpPr>
        <p:spPr bwMode="auto">
          <a:xfrm>
            <a:off x="560512" y="4155977"/>
            <a:ext cx="8014229"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New Roman"/>
                <a:cs typeface="Times New Roman"/>
              </a:rPr>
              <a:t>Tests are prioritized based on some criteria. For example, tests that cover the maximum number of a selected testable entity could be given  the highest priority, the one with the next highest coverage m the next higher priority and so on.</a:t>
            </a:r>
            <a:endParaRPr lang="en-US" i="1">
              <a:solidFill>
                <a:schemeClr val="hlink"/>
              </a:solidFill>
              <a:latin typeface="Times New Roman"/>
              <a:cs typeface="Times New Roman"/>
            </a:endParaRPr>
          </a:p>
        </p:txBody>
      </p:sp>
    </p:spTree>
    <p:extLst>
      <p:ext uri="{BB962C8B-B14F-4D97-AF65-F5344CB8AC3E}">
        <p14:creationId xmlns:p14="http://schemas.microsoft.com/office/powerpoint/2010/main" val="254820594"/>
      </p:ext>
    </p:extLst>
  </p:cSld>
  <p:clrMapOvr>
    <a:masterClrMapping/>
  </p:clrMapOvr>
  <p:timing>
    <p:tnLst>
      <p:par>
        <p:cTn xmlns:p14="http://schemas.microsoft.com/office/powerpoint/2010/mai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US" sz="2800" dirty="0">
                <a:latin typeface="Tahoma" charset="0"/>
              </a:rPr>
              <a:t>A procedure for test prioritization</a:t>
            </a:r>
            <a:endParaRPr lang="en-US" dirty="0">
              <a:latin typeface="Tahoma" charset="0"/>
            </a:endParaRPr>
          </a:p>
        </p:txBody>
      </p:sp>
      <p:sp>
        <p:nvSpPr>
          <p:cNvPr id="114692" name="Text Box 3"/>
          <p:cNvSpPr txBox="1">
            <a:spLocks noChangeArrowheads="1"/>
          </p:cNvSpPr>
          <p:nvPr/>
        </p:nvSpPr>
        <p:spPr bwMode="auto">
          <a:xfrm>
            <a:off x="416496" y="1988840"/>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a:cs typeface="Times"/>
              </a:rPr>
              <a:t>Step 1: </a:t>
            </a:r>
            <a:r>
              <a:rPr lang="en-US" dirty="0" smtClean="0">
                <a:latin typeface="Times"/>
                <a:cs typeface="Times"/>
              </a:rPr>
              <a:t>	Identify </a:t>
            </a:r>
            <a:r>
              <a:rPr lang="en-US" dirty="0">
                <a:latin typeface="Times"/>
                <a:cs typeface="Times"/>
              </a:rPr>
              <a:t>the type of testable entity to be used for test minimization. </a:t>
            </a:r>
            <a:r>
              <a:rPr lang="en-US" dirty="0" smtClean="0">
                <a:latin typeface="Times"/>
                <a:cs typeface="Times"/>
              </a:rPr>
              <a:t>	Let </a:t>
            </a:r>
            <a:r>
              <a:rPr lang="en-US" dirty="0">
                <a:latin typeface="Times"/>
                <a:cs typeface="Times"/>
              </a:rPr>
              <a:t>e</a:t>
            </a:r>
            <a:r>
              <a:rPr lang="en-US" baseline="-25000" dirty="0">
                <a:latin typeface="Times"/>
                <a:cs typeface="Times"/>
              </a:rPr>
              <a:t>1</a:t>
            </a:r>
            <a:r>
              <a:rPr lang="en-US" dirty="0">
                <a:latin typeface="Times"/>
                <a:cs typeface="Times"/>
              </a:rPr>
              <a:t>, e</a:t>
            </a:r>
            <a:r>
              <a:rPr lang="en-US" baseline="-25000" dirty="0">
                <a:latin typeface="Times"/>
                <a:cs typeface="Times"/>
              </a:rPr>
              <a:t>2</a:t>
            </a:r>
            <a:r>
              <a:rPr lang="en-US" dirty="0">
                <a:latin typeface="Times"/>
                <a:cs typeface="Times"/>
              </a:rPr>
              <a:t>, ..</a:t>
            </a:r>
            <a:r>
              <a:rPr lang="en-US" dirty="0" err="1">
                <a:latin typeface="Times"/>
                <a:cs typeface="Times"/>
              </a:rPr>
              <a:t>e</a:t>
            </a:r>
            <a:r>
              <a:rPr lang="en-US" baseline="-25000" dirty="0" err="1">
                <a:latin typeface="Times"/>
                <a:cs typeface="Times"/>
              </a:rPr>
              <a:t>k</a:t>
            </a:r>
            <a:r>
              <a:rPr lang="en-US" dirty="0">
                <a:latin typeface="Times"/>
                <a:cs typeface="Times"/>
              </a:rPr>
              <a:t> be the </a:t>
            </a:r>
            <a:r>
              <a:rPr lang="en-US" dirty="0">
                <a:solidFill>
                  <a:srgbClr val="FF0000"/>
                </a:solidFill>
                <a:latin typeface="Times"/>
                <a:cs typeface="Times"/>
              </a:rPr>
              <a:t>k</a:t>
            </a:r>
            <a:r>
              <a:rPr lang="en-US" dirty="0">
                <a:latin typeface="Times"/>
                <a:cs typeface="Times"/>
              </a:rPr>
              <a:t> testable entities of type TE present in P. In </a:t>
            </a:r>
            <a:r>
              <a:rPr lang="en-US" dirty="0" smtClean="0">
                <a:latin typeface="Times"/>
                <a:cs typeface="Times"/>
              </a:rPr>
              <a:t>	our </a:t>
            </a:r>
            <a:r>
              <a:rPr lang="en-US" dirty="0">
                <a:latin typeface="Times"/>
                <a:cs typeface="Times"/>
              </a:rPr>
              <a:t>previous example TE is function.</a:t>
            </a:r>
          </a:p>
        </p:txBody>
      </p:sp>
      <p:sp>
        <p:nvSpPr>
          <p:cNvPr id="114693" name="Text Box 4"/>
          <p:cNvSpPr txBox="1">
            <a:spLocks noChangeArrowheads="1"/>
          </p:cNvSpPr>
          <p:nvPr/>
        </p:nvSpPr>
        <p:spPr bwMode="auto">
          <a:xfrm>
            <a:off x="416496" y="3432230"/>
            <a:ext cx="8053785"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a:latin typeface="Times"/>
                <a:cs typeface="Times"/>
              </a:rPr>
              <a:t>Step 2: </a:t>
            </a:r>
            <a:r>
              <a:rPr lang="en-US" dirty="0" smtClean="0">
                <a:latin typeface="Times"/>
                <a:cs typeface="Times"/>
              </a:rPr>
              <a:t>	Execute </a:t>
            </a:r>
            <a:r>
              <a:rPr lang="en-US" dirty="0">
                <a:latin typeface="Times"/>
                <a:cs typeface="Times"/>
              </a:rPr>
              <a:t>P against all elements of test set T and for each test </a:t>
            </a:r>
            <a:r>
              <a:rPr lang="en-US" dirty="0">
                <a:solidFill>
                  <a:srgbClr val="FF0000"/>
                </a:solidFill>
                <a:latin typeface="Times"/>
                <a:cs typeface="Times"/>
              </a:rPr>
              <a:t>t</a:t>
            </a:r>
            <a:r>
              <a:rPr lang="en-US" dirty="0">
                <a:latin typeface="Times"/>
                <a:cs typeface="Times"/>
              </a:rPr>
              <a:t> in T. </a:t>
            </a:r>
            <a:r>
              <a:rPr lang="en-US" dirty="0" smtClean="0">
                <a:latin typeface="Times"/>
                <a:cs typeface="Times"/>
              </a:rPr>
              <a:t>	For </a:t>
            </a:r>
            <a:r>
              <a:rPr lang="en-US" dirty="0">
                <a:latin typeface="Times"/>
                <a:cs typeface="Times"/>
              </a:rPr>
              <a:t>each </a:t>
            </a:r>
            <a:r>
              <a:rPr lang="en-US" dirty="0">
                <a:solidFill>
                  <a:srgbClr val="FF0000"/>
                </a:solidFill>
                <a:latin typeface="Times"/>
                <a:cs typeface="Times"/>
              </a:rPr>
              <a:t>t</a:t>
            </a:r>
            <a:r>
              <a:rPr lang="en-US" dirty="0">
                <a:latin typeface="Times"/>
                <a:cs typeface="Times"/>
              </a:rPr>
              <a:t> in T compute the number of  distinct testable entities </a:t>
            </a:r>
            <a:r>
              <a:rPr lang="en-US" dirty="0" smtClean="0">
                <a:latin typeface="Times"/>
                <a:cs typeface="Times"/>
              </a:rPr>
              <a:t>	covered</a:t>
            </a:r>
            <a:r>
              <a:rPr lang="en-US" dirty="0">
                <a:latin typeface="Times"/>
                <a:cs typeface="Times"/>
              </a:rPr>
              <a:t>.</a:t>
            </a:r>
          </a:p>
        </p:txBody>
      </p:sp>
      <p:sp>
        <p:nvSpPr>
          <p:cNvPr id="114694" name="Text Box 5"/>
          <p:cNvSpPr txBox="1">
            <a:spLocks noChangeArrowheads="1"/>
          </p:cNvSpPr>
          <p:nvPr/>
        </p:nvSpPr>
        <p:spPr bwMode="auto">
          <a:xfrm>
            <a:off x="416496" y="4875619"/>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Step	 </a:t>
            </a:r>
            <a:r>
              <a:rPr lang="en-US" dirty="0">
                <a:latin typeface="Times"/>
                <a:cs typeface="Times"/>
              </a:rPr>
              <a:t>3: </a:t>
            </a:r>
            <a:r>
              <a:rPr lang="en-US" dirty="0" smtClean="0">
                <a:latin typeface="Times"/>
                <a:cs typeface="Times"/>
              </a:rPr>
              <a:t>	Arrange </a:t>
            </a:r>
            <a:r>
              <a:rPr lang="en-US" dirty="0">
                <a:latin typeface="Times"/>
                <a:cs typeface="Times"/>
              </a:rPr>
              <a:t>the tests in T in the order of their respective coverage. Test </a:t>
            </a:r>
            <a:r>
              <a:rPr lang="en-US" dirty="0" smtClean="0">
                <a:latin typeface="Times"/>
                <a:cs typeface="Times"/>
              </a:rPr>
              <a:t>	with </a:t>
            </a:r>
            <a:r>
              <a:rPr lang="en-US" dirty="0">
                <a:latin typeface="Times"/>
                <a:cs typeface="Times"/>
              </a:rPr>
              <a:t>the maximum coverage gets the highest priority and so on.</a:t>
            </a:r>
          </a:p>
        </p:txBody>
      </p:sp>
    </p:spTree>
    <p:extLst>
      <p:ext uri="{BB962C8B-B14F-4D97-AF65-F5344CB8AC3E}">
        <p14:creationId xmlns:p14="http://schemas.microsoft.com/office/powerpoint/2010/main" val="3726968693"/>
      </p:ext>
    </p:extLst>
  </p:cSld>
  <p:clrMapOvr>
    <a:masterClrMapping/>
  </p:clrMapOvr>
  <p:timing>
    <p:tnLst>
      <p:par>
        <p:cTn xmlns:p14="http://schemas.microsoft.com/office/powerpoint/2010/mai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eaLnBrk="1" hangingPunct="1"/>
            <a:r>
              <a:rPr lang="en-US" sz="2800" dirty="0">
                <a:latin typeface="Tahoma" charset="0"/>
              </a:rPr>
              <a:t>Using test prioritization</a:t>
            </a:r>
            <a:endParaRPr lang="en-US" dirty="0">
              <a:latin typeface="Tahoma" charset="0"/>
            </a:endParaRPr>
          </a:p>
        </p:txBody>
      </p:sp>
      <p:sp>
        <p:nvSpPr>
          <p:cNvPr id="116740" name="Text Box 3"/>
          <p:cNvSpPr txBox="1">
            <a:spLocks noChangeArrowheads="1"/>
          </p:cNvSpPr>
          <p:nvPr/>
        </p:nvSpPr>
        <p:spPr bwMode="auto">
          <a:xfrm>
            <a:off x="395553" y="1831071"/>
            <a:ext cx="805378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Once </a:t>
            </a:r>
            <a:r>
              <a:rPr lang="en-US" dirty="0">
                <a:latin typeface="Times"/>
                <a:cs typeface="Times"/>
              </a:rPr>
              <a:t>the tests are prioritized one has the option of using all tests for regression testing or a subset. The choice is guided by several factors such as the resources available for regression testing and the desired product quality.</a:t>
            </a:r>
          </a:p>
        </p:txBody>
      </p:sp>
      <p:sp>
        <p:nvSpPr>
          <p:cNvPr id="116741" name="Text Box 6"/>
          <p:cNvSpPr txBox="1">
            <a:spLocks noChangeArrowheads="1"/>
          </p:cNvSpPr>
          <p:nvPr/>
        </p:nvSpPr>
        <p:spPr bwMode="auto">
          <a:xfrm>
            <a:off x="395553" y="3846574"/>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a:cs typeface="Times"/>
              </a:rPr>
              <a:t>	In </a:t>
            </a:r>
            <a:r>
              <a:rPr lang="en-US" dirty="0">
                <a:latin typeface="Times"/>
                <a:cs typeface="Times"/>
              </a:rPr>
              <a:t>any case test are discarded only after careful consideration that does not depend only on the coverage criteria used.</a:t>
            </a:r>
          </a:p>
        </p:txBody>
      </p:sp>
    </p:spTree>
    <p:extLst>
      <p:ext uri="{BB962C8B-B14F-4D97-AF65-F5344CB8AC3E}">
        <p14:creationId xmlns:p14="http://schemas.microsoft.com/office/powerpoint/2010/main" val="1380770761"/>
      </p:ext>
    </p:extLst>
  </p:cSld>
  <p:clrMapOvr>
    <a:masterClrMapping/>
  </p:clrMapOvr>
  <p:timing>
    <p:tnLst>
      <p:par>
        <p:cTn xmlns:p14="http://schemas.microsoft.com/office/powerpoint/2010/mai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4294967295"/>
          </p:nvPr>
        </p:nvSpPr>
        <p:spPr>
          <a:xfrm>
            <a:off x="0" y="2708275"/>
            <a:ext cx="7994650" cy="931863"/>
          </a:xfrm>
        </p:spPr>
        <p:txBody>
          <a:bodyPr/>
          <a:lstStyle/>
          <a:p>
            <a:pPr eaLnBrk="1" hangingPunct="1">
              <a:lnSpc>
                <a:spcPct val="110000"/>
              </a:lnSpc>
              <a:buFont typeface="Monotype Sorts" charset="0"/>
              <a:buNone/>
            </a:pPr>
            <a:r>
              <a:rPr lang="en-US" sz="2400" dirty="0">
                <a:solidFill>
                  <a:schemeClr val="folHlink"/>
                </a:solidFill>
                <a:latin typeface="Century Gothic" charset="0"/>
                <a:ea typeface="Osaka" charset="0"/>
                <a:cs typeface="Osaka" charset="0"/>
              </a:rPr>
              <a:t>	</a:t>
            </a:r>
            <a:r>
              <a:rPr lang="en-US" sz="2400" dirty="0" smtClean="0">
                <a:solidFill>
                  <a:schemeClr val="folHlink"/>
                </a:solidFill>
                <a:latin typeface="Century Gothic" charset="0"/>
                <a:ea typeface="Osaka" charset="0"/>
                <a:cs typeface="Osaka" charset="0"/>
              </a:rPr>
              <a:t>9.10. Tools</a:t>
            </a:r>
            <a:endParaRPr lang="en-US" sz="2400"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4155630035"/>
      </p:ext>
    </p:extLst>
  </p:cSld>
  <p:clrMapOvr>
    <a:masterClrMapping/>
  </p:clrMapOvr>
  <p:timing>
    <p:tnLst>
      <p:par>
        <p:cTn xmlns:p14="http://schemas.microsoft.com/office/powerpoint/2010/mai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pPr eaLnBrk="1" hangingPunct="1"/>
            <a:r>
              <a:rPr lang="en-US" sz="2800" dirty="0">
                <a:latin typeface="Tahoma" charset="0"/>
              </a:rPr>
              <a:t>Tools for regression testing</a:t>
            </a:r>
            <a:endParaRPr lang="en-US" dirty="0">
              <a:latin typeface="Tahoma" charset="0"/>
            </a:endParaRPr>
          </a:p>
        </p:txBody>
      </p:sp>
      <p:sp>
        <p:nvSpPr>
          <p:cNvPr id="118788" name="Text Box 3"/>
          <p:cNvSpPr txBox="1">
            <a:spLocks noChangeArrowheads="1"/>
          </p:cNvSpPr>
          <p:nvPr/>
        </p:nvSpPr>
        <p:spPr bwMode="auto">
          <a:xfrm>
            <a:off x="416496" y="1628800"/>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New Roman"/>
                <a:cs typeface="Times New Roman"/>
              </a:rPr>
              <a:t>	Methods </a:t>
            </a:r>
            <a:r>
              <a:rPr lang="en-US" dirty="0">
                <a:latin typeface="Times New Roman"/>
                <a:cs typeface="Times New Roman"/>
              </a:rPr>
              <a:t>for test selection described here require the use of an automated tool for all but trivial programs.</a:t>
            </a:r>
          </a:p>
        </p:txBody>
      </p:sp>
      <p:sp>
        <p:nvSpPr>
          <p:cNvPr id="118789" name="Text Box 4"/>
          <p:cNvSpPr txBox="1">
            <a:spLocks noChangeArrowheads="1"/>
          </p:cNvSpPr>
          <p:nvPr/>
        </p:nvSpPr>
        <p:spPr bwMode="auto">
          <a:xfrm>
            <a:off x="416496" y="2684609"/>
            <a:ext cx="8053785"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New Roman"/>
                <a:cs typeface="Times New Roman"/>
              </a:rPr>
              <a:t>	</a:t>
            </a:r>
            <a:r>
              <a:rPr lang="en-US" dirty="0" err="1" smtClean="0">
                <a:solidFill>
                  <a:srgbClr val="FF0000"/>
                </a:solidFill>
                <a:latin typeface="Times New Roman"/>
                <a:cs typeface="Times New Roman"/>
              </a:rPr>
              <a:t>xSuds</a:t>
            </a:r>
            <a:r>
              <a:rPr lang="en-US" dirty="0" smtClean="0">
                <a:latin typeface="Times New Roman"/>
                <a:cs typeface="Times New Roman"/>
              </a:rPr>
              <a:t> </a:t>
            </a:r>
            <a:r>
              <a:rPr lang="en-US" dirty="0">
                <a:latin typeface="Times New Roman"/>
                <a:cs typeface="Times New Roman"/>
              </a:rPr>
              <a:t>from Telcordia Technologies can be used for </a:t>
            </a:r>
            <a:r>
              <a:rPr lang="en-US" dirty="0">
                <a:solidFill>
                  <a:srgbClr val="FF0000"/>
                </a:solidFill>
                <a:latin typeface="Times New Roman"/>
                <a:cs typeface="Times New Roman"/>
              </a:rPr>
              <a:t>C</a:t>
            </a:r>
            <a:r>
              <a:rPr lang="en-US" dirty="0">
                <a:latin typeface="Times New Roman"/>
                <a:cs typeface="Times New Roman"/>
              </a:rPr>
              <a:t> programs to minimize and prioritize tests. </a:t>
            </a:r>
          </a:p>
        </p:txBody>
      </p:sp>
      <p:sp>
        <p:nvSpPr>
          <p:cNvPr id="118790" name="Text Box 5"/>
          <p:cNvSpPr txBox="1">
            <a:spLocks noChangeArrowheads="1"/>
          </p:cNvSpPr>
          <p:nvPr/>
        </p:nvSpPr>
        <p:spPr bwMode="auto">
          <a:xfrm>
            <a:off x="416496" y="3740417"/>
            <a:ext cx="8053785"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buFont typeface="Arial" charset="0"/>
              <a:buNone/>
            </a:pPr>
            <a:r>
              <a:rPr lang="en-US" dirty="0" smtClean="0">
                <a:latin typeface="Times New Roman"/>
                <a:cs typeface="Times New Roman"/>
              </a:rPr>
              <a:t>	Many </a:t>
            </a:r>
            <a:r>
              <a:rPr lang="en-US" dirty="0">
                <a:latin typeface="Times New Roman"/>
                <a:cs typeface="Times New Roman"/>
              </a:rPr>
              <a:t>commercial tools for regression testing simply run the tests automatically; they do not use any of the algorithms described here for test selection. Instead they rely on the tester for test selection. Such tool are especially useful when all tests are to be rerun.</a:t>
            </a:r>
          </a:p>
        </p:txBody>
      </p:sp>
    </p:spTree>
    <p:extLst>
      <p:ext uri="{BB962C8B-B14F-4D97-AF65-F5344CB8AC3E}">
        <p14:creationId xmlns:p14="http://schemas.microsoft.com/office/powerpoint/2010/main" val="3441354588"/>
      </p:ext>
    </p:extLst>
  </p:cSld>
  <p:clrMapOvr>
    <a:masterClrMapping/>
  </p:clrMapOvr>
  <p:timing>
    <p:tnLst>
      <p:par>
        <p:cTn xmlns:p14="http://schemas.microsoft.com/office/powerpoint/2010/mai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a:xfrm>
            <a:off x="8581" y="242888"/>
            <a:ext cx="9906000" cy="614362"/>
          </a:xfrm>
        </p:spPr>
        <p:txBody>
          <a:bodyPr/>
          <a:lstStyle/>
          <a:p>
            <a:pPr eaLnBrk="1" hangingPunct="1"/>
            <a:r>
              <a:rPr lang="en-US" dirty="0">
                <a:latin typeface="Tahoma" charset="0"/>
              </a:rPr>
              <a:t>Summary [1]</a:t>
            </a:r>
          </a:p>
        </p:txBody>
      </p:sp>
      <p:sp>
        <p:nvSpPr>
          <p:cNvPr id="120836" name="Text Box 3"/>
          <p:cNvSpPr txBox="1">
            <a:spLocks noChangeArrowheads="1"/>
          </p:cNvSpPr>
          <p:nvPr/>
        </p:nvSpPr>
        <p:spPr bwMode="auto">
          <a:xfrm>
            <a:off x="822061" y="1912235"/>
            <a:ext cx="8014229"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a:cs typeface="Times"/>
              </a:rPr>
              <a:t>Regression testing is an essential phase of software product development.</a:t>
            </a:r>
            <a:endParaRPr lang="en-US" i="1" dirty="0">
              <a:solidFill>
                <a:schemeClr val="hlink"/>
              </a:solidFill>
              <a:latin typeface="Times"/>
              <a:cs typeface="Times"/>
            </a:endParaRPr>
          </a:p>
        </p:txBody>
      </p:sp>
      <p:sp>
        <p:nvSpPr>
          <p:cNvPr id="120837" name="Text Box 4"/>
          <p:cNvSpPr txBox="1">
            <a:spLocks noChangeArrowheads="1"/>
          </p:cNvSpPr>
          <p:nvPr/>
        </p:nvSpPr>
        <p:spPr bwMode="auto">
          <a:xfrm>
            <a:off x="822061" y="2730075"/>
            <a:ext cx="801422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In a situation where test resources are limited and deadlines are to be met, execution of all tests might not be feasible.</a:t>
            </a:r>
            <a:endParaRPr lang="en-US" i="1">
              <a:solidFill>
                <a:schemeClr val="hlink"/>
              </a:solidFill>
              <a:latin typeface="Times"/>
              <a:cs typeface="Times"/>
            </a:endParaRPr>
          </a:p>
        </p:txBody>
      </p:sp>
      <p:sp>
        <p:nvSpPr>
          <p:cNvPr id="120838" name="Text Box 5"/>
          <p:cNvSpPr txBox="1">
            <a:spLocks noChangeArrowheads="1"/>
          </p:cNvSpPr>
          <p:nvPr/>
        </p:nvSpPr>
        <p:spPr bwMode="auto">
          <a:xfrm>
            <a:off x="822061" y="3918834"/>
            <a:ext cx="8014229"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In such situations one can make use of sophisticated technique for selecting a subset of all tests and hence reduce the time for regression testing.</a:t>
            </a:r>
            <a:endParaRPr lang="en-US" i="1">
              <a:solidFill>
                <a:schemeClr val="hlink"/>
              </a:solidFill>
              <a:latin typeface="Times"/>
              <a:cs typeface="Times"/>
            </a:endParaRPr>
          </a:p>
        </p:txBody>
      </p:sp>
    </p:spTree>
    <p:extLst>
      <p:ext uri="{BB962C8B-B14F-4D97-AF65-F5344CB8AC3E}">
        <p14:creationId xmlns:p14="http://schemas.microsoft.com/office/powerpoint/2010/main" val="3911737333"/>
      </p:ext>
    </p:extLst>
  </p:cSld>
  <p:clrMapOvr>
    <a:masterClrMapping/>
  </p:clrMapOvr>
  <p:timing>
    <p:tnLst>
      <p:par>
        <p:cTn xmlns:p14="http://schemas.microsoft.com/office/powerpoint/2010/mai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lstStyle/>
          <a:p>
            <a:pPr eaLnBrk="1" hangingPunct="1"/>
            <a:r>
              <a:rPr lang="en-US" dirty="0">
                <a:latin typeface="Tahoma" charset="0"/>
              </a:rPr>
              <a:t>Summary [2]</a:t>
            </a:r>
          </a:p>
        </p:txBody>
      </p:sp>
      <p:sp>
        <p:nvSpPr>
          <p:cNvPr id="122884" name="Text Box 3"/>
          <p:cNvSpPr txBox="1">
            <a:spLocks noChangeArrowheads="1"/>
          </p:cNvSpPr>
          <p:nvPr/>
        </p:nvSpPr>
        <p:spPr bwMode="auto">
          <a:xfrm>
            <a:off x="776536" y="1844824"/>
            <a:ext cx="801422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a:cs typeface="Times"/>
              </a:rPr>
              <a:t>Test selection for regression testing can be done using any of the following methods:</a:t>
            </a:r>
            <a:endParaRPr lang="en-US" i="1" dirty="0">
              <a:solidFill>
                <a:schemeClr val="hlink"/>
              </a:solidFill>
              <a:latin typeface="Times"/>
              <a:cs typeface="Times"/>
            </a:endParaRPr>
          </a:p>
        </p:txBody>
      </p:sp>
      <p:sp>
        <p:nvSpPr>
          <p:cNvPr id="122885" name="Text Box 4"/>
          <p:cNvSpPr txBox="1">
            <a:spLocks noChangeArrowheads="1"/>
          </p:cNvSpPr>
          <p:nvPr/>
        </p:nvSpPr>
        <p:spPr bwMode="auto">
          <a:xfrm>
            <a:off x="776536" y="2789387"/>
            <a:ext cx="801422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Select only the modification traversing tests [based on CFGs].</a:t>
            </a:r>
            <a:endParaRPr lang="en-US" i="1">
              <a:solidFill>
                <a:schemeClr val="hlink"/>
              </a:solidFill>
              <a:latin typeface="Times"/>
              <a:cs typeface="Times"/>
            </a:endParaRPr>
          </a:p>
        </p:txBody>
      </p:sp>
      <p:sp>
        <p:nvSpPr>
          <p:cNvPr id="122886" name="Text Box 5"/>
          <p:cNvSpPr txBox="1">
            <a:spLocks noChangeArrowheads="1"/>
          </p:cNvSpPr>
          <p:nvPr/>
        </p:nvSpPr>
        <p:spPr bwMode="auto">
          <a:xfrm>
            <a:off x="776536" y="3368825"/>
            <a:ext cx="801422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Select tests using execution slices [based on execution traces].</a:t>
            </a:r>
            <a:endParaRPr lang="en-US" i="1">
              <a:solidFill>
                <a:schemeClr val="hlink"/>
              </a:solidFill>
              <a:latin typeface="Times"/>
              <a:cs typeface="Times"/>
            </a:endParaRPr>
          </a:p>
        </p:txBody>
      </p:sp>
      <p:sp>
        <p:nvSpPr>
          <p:cNvPr id="122887" name="Text Box 6"/>
          <p:cNvSpPr txBox="1">
            <a:spLocks noChangeArrowheads="1"/>
          </p:cNvSpPr>
          <p:nvPr/>
        </p:nvSpPr>
        <p:spPr bwMode="auto">
          <a:xfrm>
            <a:off x="776536" y="3948263"/>
            <a:ext cx="8014229"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Select tests using dynamic  slices [based on execution traces and dynamic slices].</a:t>
            </a:r>
            <a:endParaRPr lang="en-US" i="1">
              <a:solidFill>
                <a:schemeClr val="hlink"/>
              </a:solidFill>
              <a:latin typeface="Times"/>
              <a:cs typeface="Times"/>
            </a:endParaRPr>
          </a:p>
        </p:txBody>
      </p:sp>
      <p:sp>
        <p:nvSpPr>
          <p:cNvPr id="122888" name="Text Box 7"/>
          <p:cNvSpPr txBox="1">
            <a:spLocks noChangeArrowheads="1"/>
          </p:cNvSpPr>
          <p:nvPr/>
        </p:nvSpPr>
        <p:spPr bwMode="auto">
          <a:xfrm>
            <a:off x="776536" y="4892824"/>
            <a:ext cx="8014229"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Select tests using code coverage [based on the coverage of testable entities].</a:t>
            </a:r>
            <a:endParaRPr lang="en-US" i="1">
              <a:solidFill>
                <a:schemeClr val="hlink"/>
              </a:solidFill>
              <a:latin typeface="Times"/>
              <a:cs typeface="Times"/>
            </a:endParaRPr>
          </a:p>
        </p:txBody>
      </p:sp>
    </p:spTree>
    <p:extLst>
      <p:ext uri="{BB962C8B-B14F-4D97-AF65-F5344CB8AC3E}">
        <p14:creationId xmlns:p14="http://schemas.microsoft.com/office/powerpoint/2010/main" val="418588272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z="3200" dirty="0">
                <a:latin typeface="Tahoma" charset="0"/>
              </a:rPr>
              <a:t>CFG Example</a:t>
            </a:r>
            <a:endParaRPr lang="en-US" dirty="0">
              <a:latin typeface="Tahoma" charset="0"/>
            </a:endParaRPr>
          </a:p>
        </p:txBody>
      </p:sp>
      <p:sp>
        <p:nvSpPr>
          <p:cNvPr id="122883" name="Text Box 7"/>
          <p:cNvSpPr txBox="1">
            <a:spLocks noChangeArrowheads="1"/>
          </p:cNvSpPr>
          <p:nvPr/>
        </p:nvSpPr>
        <p:spPr bwMode="auto">
          <a:xfrm>
            <a:off x="275167" y="2166939"/>
            <a:ext cx="41076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N={Start, 1, 2, 3, 4, 5, 6, 7, </a:t>
            </a:r>
            <a:r>
              <a:rPr lang="en-US" dirty="0" smtClean="0">
                <a:latin typeface="Times New Roman" charset="0"/>
              </a:rPr>
              <a:t>8</a:t>
            </a:r>
            <a:r>
              <a:rPr lang="en-US" dirty="0">
                <a:latin typeface="Times New Roman" charset="0"/>
              </a:rPr>
              <a:t>, 9, End}</a:t>
            </a:r>
          </a:p>
        </p:txBody>
      </p:sp>
      <p:sp>
        <p:nvSpPr>
          <p:cNvPr id="122884" name="Text Box 8"/>
          <p:cNvSpPr txBox="1">
            <a:spLocks noChangeArrowheads="1"/>
          </p:cNvSpPr>
          <p:nvPr/>
        </p:nvSpPr>
        <p:spPr bwMode="auto">
          <a:xfrm>
            <a:off x="275167" y="3081338"/>
            <a:ext cx="5370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charset="0"/>
              </a:rPr>
              <a:t>E={(Start,1), (1, 2), (1, 3), (2,4), </a:t>
            </a:r>
            <a:r>
              <a:rPr lang="en-US" dirty="0" smtClean="0">
                <a:latin typeface="Times New Roman" charset="0"/>
              </a:rPr>
              <a:t> (</a:t>
            </a:r>
            <a:r>
              <a:rPr lang="en-US" dirty="0">
                <a:latin typeface="Times New Roman" charset="0"/>
              </a:rPr>
              <a:t>3, 4), (4, 5),  (5, 6), (6, 5), </a:t>
            </a:r>
            <a:r>
              <a:rPr lang="en-US" dirty="0" smtClean="0">
                <a:latin typeface="Times New Roman" charset="0"/>
              </a:rPr>
              <a:t>(</a:t>
            </a:r>
            <a:r>
              <a:rPr lang="en-US" dirty="0">
                <a:latin typeface="Times New Roman" charset="0"/>
              </a:rPr>
              <a:t>5, 7), (7, 8), (7, 9),  (9, End)}</a:t>
            </a:r>
            <a:endParaRPr lang="en-US" dirty="0"/>
          </a:p>
        </p:txBody>
      </p:sp>
      <p:pic>
        <p:nvPicPr>
          <p:cNvPr id="122885" name="Picture 9" descr="exponentiation-flow-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96" y="908720"/>
            <a:ext cx="3386269"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497752"/>
      </p:ext>
    </p:extLst>
  </p:cSld>
  <p:clrMapOvr>
    <a:masterClrMapping/>
  </p:clrMapOvr>
  <p:timing>
    <p:tnLst>
      <p:par>
        <p:cTn xmlns:p14="http://schemas.microsoft.com/office/powerpoint/2010/mai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eaLnBrk="1" hangingPunct="1"/>
            <a:r>
              <a:rPr lang="en-US" dirty="0">
                <a:latin typeface="Tahoma" charset="0"/>
              </a:rPr>
              <a:t>Summary [3]</a:t>
            </a:r>
          </a:p>
        </p:txBody>
      </p:sp>
      <p:sp>
        <p:nvSpPr>
          <p:cNvPr id="124932" name="Text Box 7"/>
          <p:cNvSpPr txBox="1">
            <a:spLocks noChangeArrowheads="1"/>
          </p:cNvSpPr>
          <p:nvPr/>
        </p:nvSpPr>
        <p:spPr bwMode="auto">
          <a:xfrm>
            <a:off x="848544" y="1916832"/>
            <a:ext cx="8014229"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dirty="0">
                <a:latin typeface="Times"/>
                <a:cs typeface="Times"/>
              </a:rPr>
              <a:t>Select tests using a combination of code coverage  and human judgment [based on amount of the coverage of testable entities].</a:t>
            </a:r>
            <a:endParaRPr lang="en-US" i="1" dirty="0">
              <a:solidFill>
                <a:schemeClr val="hlink"/>
              </a:solidFill>
              <a:latin typeface="Times"/>
              <a:cs typeface="Times"/>
            </a:endParaRPr>
          </a:p>
        </p:txBody>
      </p:sp>
      <p:sp>
        <p:nvSpPr>
          <p:cNvPr id="124933" name="Text Box 8"/>
          <p:cNvSpPr txBox="1">
            <a:spLocks noChangeArrowheads="1"/>
          </p:cNvSpPr>
          <p:nvPr/>
        </p:nvSpPr>
        <p:spPr bwMode="auto">
          <a:xfrm>
            <a:off x="862302" y="3364633"/>
            <a:ext cx="8014229"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37931725" indent="-37474525">
              <a:defRPr sz="2000">
                <a:solidFill>
                  <a:schemeClr val="tx1"/>
                </a:solidFill>
                <a:latin typeface="Tahoma" charset="0"/>
                <a:ea typeface="ＭＳ Ｐゴシック" charset="0"/>
              </a:defRPr>
            </a:lvl2pPr>
            <a:lvl3pPr>
              <a:defRPr sz="20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marL="457200" eaLnBrk="0" fontAlgn="base" hangingPunct="0">
              <a:spcBef>
                <a:spcPct val="0"/>
              </a:spcBef>
              <a:spcAft>
                <a:spcPct val="0"/>
              </a:spcAft>
              <a:defRPr sz="2000">
                <a:solidFill>
                  <a:schemeClr val="tx1"/>
                </a:solidFill>
                <a:latin typeface="Tahoma" charset="0"/>
                <a:ea typeface="ＭＳ Ｐゴシック" charset="0"/>
              </a:defRPr>
            </a:lvl6pPr>
            <a:lvl7pPr marL="914400" eaLnBrk="0" fontAlgn="base" hangingPunct="0">
              <a:spcBef>
                <a:spcPct val="0"/>
              </a:spcBef>
              <a:spcAft>
                <a:spcPct val="0"/>
              </a:spcAft>
              <a:defRPr sz="2000">
                <a:solidFill>
                  <a:schemeClr val="tx1"/>
                </a:solidFill>
                <a:latin typeface="Tahoma" charset="0"/>
                <a:ea typeface="ＭＳ Ｐゴシック" charset="0"/>
              </a:defRPr>
            </a:lvl7pPr>
            <a:lvl8pPr marL="1371600" eaLnBrk="0" fontAlgn="base" hangingPunct="0">
              <a:spcBef>
                <a:spcPct val="0"/>
              </a:spcBef>
              <a:spcAft>
                <a:spcPct val="0"/>
              </a:spcAft>
              <a:defRPr sz="2000">
                <a:solidFill>
                  <a:schemeClr val="tx1"/>
                </a:solidFill>
                <a:latin typeface="Tahoma" charset="0"/>
                <a:ea typeface="ＭＳ Ｐゴシック" charset="0"/>
              </a:defRPr>
            </a:lvl8pPr>
            <a:lvl9pPr marL="1828800" eaLnBrk="0" fontAlgn="base" hangingPunct="0">
              <a:spcBef>
                <a:spcPct val="0"/>
              </a:spcBef>
              <a:spcAft>
                <a:spcPct val="0"/>
              </a:spcAft>
              <a:defRPr sz="2000">
                <a:solidFill>
                  <a:schemeClr val="tx1"/>
                </a:solidFill>
                <a:latin typeface="Tahoma" charset="0"/>
                <a:ea typeface="ＭＳ Ｐゴシック" charset="0"/>
              </a:defRPr>
            </a:lvl9pPr>
          </a:lstStyle>
          <a:p>
            <a:pPr>
              <a:lnSpc>
                <a:spcPct val="120000"/>
              </a:lnSpc>
              <a:spcBef>
                <a:spcPct val="50000"/>
              </a:spcBef>
            </a:pPr>
            <a:r>
              <a:rPr lang="en-US">
                <a:latin typeface="Times"/>
                <a:cs typeface="Times"/>
              </a:rPr>
              <a:t>Use of any of the techniques mentioned here requires access to sophisticated tools. Most commercially available tools are best in situations where test selection is done manually and do not use the techniques described in this chapter.</a:t>
            </a:r>
            <a:endParaRPr lang="en-US" i="1">
              <a:solidFill>
                <a:schemeClr val="hlink"/>
              </a:solidFill>
              <a:latin typeface="Times"/>
              <a:cs typeface="Times"/>
            </a:endParaRPr>
          </a:p>
        </p:txBody>
      </p:sp>
    </p:spTree>
    <p:extLst>
      <p:ext uri="{BB962C8B-B14F-4D97-AF65-F5344CB8AC3E}">
        <p14:creationId xmlns:p14="http://schemas.microsoft.com/office/powerpoint/2010/main" val="1312154002"/>
      </p:ext>
    </p:extLst>
  </p:cSld>
  <p:clrMapOvr>
    <a:masterClrMapping/>
  </p:clrMapOvr>
  <p:timing>
    <p:tnLst>
      <p:par>
        <p:cTn xmlns:p14="http://schemas.microsoft.com/office/powerpoint/2010/mai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10</a:t>
            </a:r>
            <a:endParaRPr lang="en-GB" sz="3200" dirty="0" smtClean="0"/>
          </a:p>
        </p:txBody>
      </p:sp>
      <p:sp>
        <p:nvSpPr>
          <p:cNvPr id="6147" name="Rectangle 3"/>
          <p:cNvSpPr>
            <a:spLocks noGrp="1" noChangeArrowheads="1"/>
          </p:cNvSpPr>
          <p:nvPr>
            <p:ph type="body" idx="4294967295"/>
          </p:nvPr>
        </p:nvSpPr>
        <p:spPr>
          <a:xfrm>
            <a:off x="709613" y="2000250"/>
            <a:ext cx="8486775" cy="852488"/>
          </a:xfrm>
        </p:spPr>
        <p:txBody>
          <a:bodyPr/>
          <a:lstStyle/>
          <a:p>
            <a:pPr marL="0" indent="0" algn="ctr" eaLnBrk="1" hangingPunct="1">
              <a:spcBef>
                <a:spcPct val="40000"/>
              </a:spcBef>
              <a:buNone/>
            </a:pPr>
            <a:r>
              <a:rPr kumimoji="1" lang="en-US" sz="3200" dirty="0" smtClean="0">
                <a:latin typeface="Tahoma" charset="0"/>
              </a:rPr>
              <a:t>Unit Testing</a:t>
            </a:r>
          </a:p>
          <a:p>
            <a:pPr marL="0" indent="0" algn="ctr" eaLnBrk="1" hangingPunct="1">
              <a:spcBef>
                <a:spcPct val="40000"/>
              </a:spcBef>
              <a:buNone/>
            </a:pPr>
            <a:endParaRPr kumimoji="1" lang="en-US" sz="3200" dirty="0">
              <a:solidFill>
                <a:schemeClr val="tx2"/>
              </a:solidFill>
              <a:latin typeface="Tahoma" charset="0"/>
              <a:ea typeface="+mj-ea"/>
              <a:cs typeface="+mj-cs"/>
            </a:endParaRPr>
          </a:p>
          <a:p>
            <a:pPr marL="0" indent="0" algn="ctr" eaLnBrk="1" hangingPunct="1">
              <a:spcBef>
                <a:spcPct val="40000"/>
              </a:spcBef>
              <a:buNone/>
            </a:pPr>
            <a:r>
              <a:rPr kumimoji="1" lang="en-US" sz="3200" dirty="0" smtClean="0">
                <a:solidFill>
                  <a:schemeClr val="tx2"/>
                </a:solidFill>
                <a:latin typeface="Tahoma" charset="0"/>
                <a:ea typeface="+mj-ea"/>
                <a:cs typeface="+mj-cs"/>
              </a:rPr>
              <a:t>[Under Construction]</a:t>
            </a:r>
            <a:endParaRPr lang="en-GB" sz="320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sz="3200" dirty="0" smtClean="0"/>
              <a:t>Chapter 11</a:t>
            </a:r>
            <a:endParaRPr lang="en-GB" sz="3200" dirty="0" smtClean="0"/>
          </a:p>
        </p:txBody>
      </p:sp>
      <p:sp>
        <p:nvSpPr>
          <p:cNvPr id="6147" name="Rectangle 3"/>
          <p:cNvSpPr>
            <a:spLocks noGrp="1" noChangeArrowheads="1"/>
          </p:cNvSpPr>
          <p:nvPr>
            <p:ph type="body" idx="4294967295"/>
          </p:nvPr>
        </p:nvSpPr>
        <p:spPr>
          <a:xfrm>
            <a:off x="709613" y="2000250"/>
            <a:ext cx="8486775" cy="852488"/>
          </a:xfrm>
        </p:spPr>
        <p:txBody>
          <a:bodyPr/>
          <a:lstStyle/>
          <a:p>
            <a:pPr marL="0" indent="0" algn="ctr" eaLnBrk="1" hangingPunct="1">
              <a:spcBef>
                <a:spcPct val="40000"/>
              </a:spcBef>
              <a:buNone/>
            </a:pPr>
            <a:r>
              <a:rPr kumimoji="1" lang="en-US" sz="3200" dirty="0" smtClean="0">
                <a:latin typeface="Tahoma" charset="0"/>
              </a:rPr>
              <a:t>Integration Testing</a:t>
            </a:r>
          </a:p>
          <a:p>
            <a:pPr marL="0" indent="0" algn="ctr" eaLnBrk="1" hangingPunct="1">
              <a:spcBef>
                <a:spcPct val="40000"/>
              </a:spcBef>
              <a:buNone/>
            </a:pPr>
            <a:endParaRPr kumimoji="1" lang="en-US" sz="3200" dirty="0">
              <a:solidFill>
                <a:schemeClr val="tx2"/>
              </a:solidFill>
              <a:latin typeface="Tahoma" charset="0"/>
              <a:ea typeface="+mj-ea"/>
              <a:cs typeface="+mj-cs"/>
            </a:endParaRPr>
          </a:p>
          <a:p>
            <a:pPr marL="0" indent="0" algn="ctr" eaLnBrk="1" hangingPunct="1">
              <a:spcBef>
                <a:spcPct val="40000"/>
              </a:spcBef>
              <a:buNone/>
            </a:pPr>
            <a:r>
              <a:rPr kumimoji="1" lang="en-US" sz="3200" dirty="0" smtClean="0">
                <a:solidFill>
                  <a:schemeClr val="tx2"/>
                </a:solidFill>
                <a:latin typeface="Tahoma" charset="0"/>
                <a:ea typeface="+mj-ea"/>
                <a:cs typeface="+mj-cs"/>
              </a:rPr>
              <a:t>[Under Construction]</a:t>
            </a:r>
            <a:endParaRPr lang="en-GB" sz="320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3200" dirty="0">
                <a:latin typeface="Tahoma" charset="0"/>
              </a:rPr>
              <a:t>CFG Example</a:t>
            </a:r>
            <a:endParaRPr lang="en-US" dirty="0">
              <a:latin typeface="Tahoma" charset="0"/>
            </a:endParaRPr>
          </a:p>
        </p:txBody>
      </p:sp>
      <p:sp>
        <p:nvSpPr>
          <p:cNvPr id="124931" name="Text Box 3"/>
          <p:cNvSpPr txBox="1">
            <a:spLocks noChangeArrowheads="1"/>
          </p:cNvSpPr>
          <p:nvPr/>
        </p:nvSpPr>
        <p:spPr bwMode="auto">
          <a:xfrm>
            <a:off x="200472" y="2514502"/>
            <a:ext cx="41076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N={Start, 1, 2, 3, 4, 5, 6, 7, </a:t>
            </a:r>
            <a:r>
              <a:rPr lang="en-US" dirty="0" smtClean="0">
                <a:latin typeface="Times New Roman"/>
                <a:cs typeface="Times New Roman"/>
              </a:rPr>
              <a:t>8</a:t>
            </a:r>
            <a:r>
              <a:rPr lang="en-US" dirty="0">
                <a:latin typeface="Times New Roman"/>
                <a:cs typeface="Times New Roman"/>
              </a:rPr>
              <a:t>, 9, End}</a:t>
            </a:r>
          </a:p>
        </p:txBody>
      </p:sp>
      <p:sp>
        <p:nvSpPr>
          <p:cNvPr id="124932" name="Text Box 4"/>
          <p:cNvSpPr txBox="1">
            <a:spLocks noChangeArrowheads="1"/>
          </p:cNvSpPr>
          <p:nvPr/>
        </p:nvSpPr>
        <p:spPr bwMode="auto">
          <a:xfrm>
            <a:off x="200472" y="3428901"/>
            <a:ext cx="5040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E={(Start,1), (1, 2), (1, 3), (2,4), </a:t>
            </a:r>
            <a:r>
              <a:rPr lang="en-US" dirty="0" smtClean="0">
                <a:latin typeface="Times New Roman"/>
                <a:cs typeface="Times New Roman"/>
              </a:rPr>
              <a:t>(</a:t>
            </a:r>
            <a:r>
              <a:rPr lang="en-US" dirty="0">
                <a:latin typeface="Times New Roman"/>
                <a:cs typeface="Times New Roman"/>
              </a:rPr>
              <a:t>3, 4), (4, 5),  (5, 6), (6, 5), </a:t>
            </a:r>
            <a:r>
              <a:rPr lang="en-US" dirty="0" smtClean="0">
                <a:latin typeface="Times New Roman"/>
                <a:cs typeface="Times New Roman"/>
              </a:rPr>
              <a:t>(</a:t>
            </a:r>
            <a:r>
              <a:rPr lang="en-US" dirty="0">
                <a:latin typeface="Times New Roman"/>
                <a:cs typeface="Times New Roman"/>
              </a:rPr>
              <a:t>5, 7), (7, 8), (7, 9),  (9, End)}</a:t>
            </a:r>
          </a:p>
        </p:txBody>
      </p:sp>
      <p:pic>
        <p:nvPicPr>
          <p:cNvPr id="124933" name="Picture 6" descr="exponentiation-flow-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992" y="1144588"/>
            <a:ext cx="360812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7"/>
          <p:cNvSpPr txBox="1">
            <a:spLocks noChangeArrowheads="1"/>
          </p:cNvSpPr>
          <p:nvPr/>
        </p:nvSpPr>
        <p:spPr bwMode="auto">
          <a:xfrm>
            <a:off x="200472" y="1412776"/>
            <a:ext cx="5040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Same CFG with statements removed.</a:t>
            </a:r>
          </a:p>
        </p:txBody>
      </p:sp>
    </p:spTree>
    <p:extLst>
      <p:ext uri="{BB962C8B-B14F-4D97-AF65-F5344CB8AC3E}">
        <p14:creationId xmlns:p14="http://schemas.microsoft.com/office/powerpoint/2010/main" val="414472974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z="3200" dirty="0">
                <a:latin typeface="Tahoma" charset="0"/>
              </a:rPr>
              <a:t>Paths</a:t>
            </a:r>
            <a:endParaRPr lang="en-US" dirty="0">
              <a:latin typeface="Tahoma" charset="0"/>
            </a:endParaRPr>
          </a:p>
        </p:txBody>
      </p:sp>
      <p:sp>
        <p:nvSpPr>
          <p:cNvPr id="126979" name="Text Box 4"/>
          <p:cNvSpPr txBox="1">
            <a:spLocks noChangeArrowheads="1"/>
          </p:cNvSpPr>
          <p:nvPr/>
        </p:nvSpPr>
        <p:spPr bwMode="auto">
          <a:xfrm>
            <a:off x="275167" y="1569815"/>
            <a:ext cx="897903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Consider a flow graph G= (N, E). A sequence of k edges, k&gt;0,  (e_1, e_2, … </a:t>
            </a:r>
            <a:r>
              <a:rPr lang="en-US" dirty="0" err="1">
                <a:latin typeface="Times New Roman" charset="0"/>
              </a:rPr>
              <a:t>e_k</a:t>
            </a:r>
            <a:r>
              <a:rPr lang="en-US" dirty="0">
                <a:latin typeface="Times New Roman" charset="0"/>
              </a:rPr>
              <a:t>) , denotes a path  of length k through the flow graph if the following  sequence condition holds.</a:t>
            </a:r>
          </a:p>
        </p:txBody>
      </p:sp>
      <p:sp>
        <p:nvSpPr>
          <p:cNvPr id="126980" name="Text Box 5"/>
          <p:cNvSpPr txBox="1">
            <a:spLocks noChangeArrowheads="1"/>
          </p:cNvSpPr>
          <p:nvPr/>
        </p:nvSpPr>
        <p:spPr bwMode="auto">
          <a:xfrm>
            <a:off x="275167" y="3326103"/>
            <a:ext cx="760835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that </a:t>
            </a:r>
            <a:r>
              <a:rPr lang="en-US" dirty="0" err="1">
                <a:latin typeface="Times New Roman" charset="0"/>
              </a:rPr>
              <a:t>n</a:t>
            </a:r>
            <a:r>
              <a:rPr lang="en-US" baseline="-25000" dirty="0" err="1">
                <a:latin typeface="Times New Roman" charset="0"/>
              </a:rPr>
              <a:t>p</a:t>
            </a:r>
            <a:r>
              <a:rPr lang="en-US" dirty="0">
                <a:latin typeface="Times New Roman" charset="0"/>
              </a:rPr>
              <a:t>, </a:t>
            </a:r>
            <a:r>
              <a:rPr lang="en-US" dirty="0" err="1">
                <a:latin typeface="Times New Roman" charset="0"/>
              </a:rPr>
              <a:t>n</a:t>
            </a:r>
            <a:r>
              <a:rPr lang="en-US" baseline="-25000" dirty="0" err="1">
                <a:latin typeface="Times New Roman" charset="0"/>
              </a:rPr>
              <a:t>q</a:t>
            </a:r>
            <a:r>
              <a:rPr lang="en-US" dirty="0">
                <a:latin typeface="Times New Roman" charset="0"/>
              </a:rPr>
              <a:t>, n</a:t>
            </a:r>
            <a:r>
              <a:rPr lang="en-US" baseline="-25000" dirty="0">
                <a:latin typeface="Times New Roman" charset="0"/>
              </a:rPr>
              <a:t>r</a:t>
            </a:r>
            <a:r>
              <a:rPr lang="en-US" dirty="0">
                <a:latin typeface="Times New Roman" charset="0"/>
              </a:rPr>
              <a:t>, and n</a:t>
            </a:r>
            <a:r>
              <a:rPr lang="en-US" baseline="-25000" dirty="0">
                <a:latin typeface="Times New Roman" charset="0"/>
              </a:rPr>
              <a:t>s</a:t>
            </a:r>
            <a:r>
              <a:rPr lang="en-US" dirty="0">
                <a:latin typeface="Times New Roman" charset="0"/>
              </a:rPr>
              <a:t> are nodes belonging to N, and 0&lt; </a:t>
            </a:r>
            <a:r>
              <a:rPr lang="en-US" dirty="0" err="1">
                <a:latin typeface="Times New Roman" charset="0"/>
              </a:rPr>
              <a:t>i</a:t>
            </a:r>
            <a:r>
              <a:rPr lang="en-US" dirty="0">
                <a:latin typeface="Times New Roman" charset="0"/>
              </a:rPr>
              <a:t>&lt;k, if  </a:t>
            </a:r>
            <a:r>
              <a:rPr lang="en-US" dirty="0" err="1">
                <a:latin typeface="Times New Roman" charset="0"/>
              </a:rPr>
              <a:t>e</a:t>
            </a:r>
            <a:r>
              <a:rPr lang="en-US" baseline="-25000" dirty="0" err="1">
                <a:latin typeface="Times New Roman" charset="0"/>
              </a:rPr>
              <a:t>i</a:t>
            </a:r>
            <a:r>
              <a:rPr lang="en-US" dirty="0">
                <a:latin typeface="Times New Roman" charset="0"/>
              </a:rPr>
              <a:t> = (</a:t>
            </a:r>
            <a:r>
              <a:rPr lang="en-US" dirty="0" err="1">
                <a:latin typeface="Times New Roman" charset="0"/>
              </a:rPr>
              <a:t>n</a:t>
            </a:r>
            <a:r>
              <a:rPr lang="en-US" baseline="-25000" dirty="0" err="1">
                <a:latin typeface="Times New Roman" charset="0"/>
              </a:rPr>
              <a:t>p</a:t>
            </a:r>
            <a:r>
              <a:rPr lang="en-US" dirty="0">
                <a:latin typeface="Times New Roman" charset="0"/>
              </a:rPr>
              <a:t>, </a:t>
            </a:r>
            <a:r>
              <a:rPr lang="en-US" dirty="0" err="1">
                <a:latin typeface="Times New Roman" charset="0"/>
              </a:rPr>
              <a:t>n</a:t>
            </a:r>
            <a:r>
              <a:rPr lang="en-US" baseline="-25000" dirty="0" err="1">
                <a:latin typeface="Times New Roman" charset="0"/>
              </a:rPr>
              <a:t>q</a:t>
            </a:r>
            <a:r>
              <a:rPr lang="en-US" dirty="0">
                <a:latin typeface="Times New Roman" charset="0"/>
              </a:rPr>
              <a:t>) and e</a:t>
            </a:r>
            <a:r>
              <a:rPr lang="en-US" baseline="-25000" dirty="0">
                <a:latin typeface="Times New Roman" charset="0"/>
              </a:rPr>
              <a:t>i+1</a:t>
            </a:r>
            <a:r>
              <a:rPr lang="en-US" dirty="0">
                <a:latin typeface="Times New Roman" charset="0"/>
              </a:rPr>
              <a:t> = (n</a:t>
            </a:r>
            <a:r>
              <a:rPr lang="en-US" baseline="-25000" dirty="0">
                <a:latin typeface="Times New Roman" charset="0"/>
              </a:rPr>
              <a:t>r</a:t>
            </a:r>
            <a:r>
              <a:rPr lang="en-US" dirty="0">
                <a:latin typeface="Times New Roman" charset="0"/>
              </a:rPr>
              <a:t>, n</a:t>
            </a:r>
            <a:r>
              <a:rPr lang="en-US" baseline="-25000" dirty="0">
                <a:latin typeface="Times New Roman" charset="0"/>
              </a:rPr>
              <a:t>s</a:t>
            </a:r>
            <a:r>
              <a:rPr lang="en-US" dirty="0">
                <a:latin typeface="Times New Roman" charset="0"/>
              </a:rPr>
              <a:t>) then </a:t>
            </a:r>
            <a:r>
              <a:rPr lang="en-US" dirty="0" err="1">
                <a:latin typeface="Times New Roman" charset="0"/>
              </a:rPr>
              <a:t>n</a:t>
            </a:r>
            <a:r>
              <a:rPr lang="en-US" baseline="-25000" dirty="0" err="1">
                <a:latin typeface="Times New Roman" charset="0"/>
              </a:rPr>
              <a:t>q</a:t>
            </a:r>
            <a:r>
              <a:rPr lang="en-US" dirty="0">
                <a:latin typeface="Times New Roman" charset="0"/>
              </a:rPr>
              <a:t> = n</a:t>
            </a:r>
            <a:r>
              <a:rPr lang="en-US" baseline="-25000" dirty="0">
                <a:latin typeface="Times New Roman" charset="0"/>
              </a:rPr>
              <a:t>r</a:t>
            </a:r>
            <a:r>
              <a:rPr lang="en-US" dirty="0">
                <a:latin typeface="Times New Roman" charset="0"/>
              </a:rPr>
              <a:t>. }</a:t>
            </a:r>
          </a:p>
        </p:txBody>
      </p:sp>
    </p:spTree>
    <p:extLst>
      <p:ext uri="{BB962C8B-B14F-4D97-AF65-F5344CB8AC3E}">
        <p14:creationId xmlns:p14="http://schemas.microsoft.com/office/powerpoint/2010/main" val="24927777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z="3200" dirty="0">
                <a:latin typeface="Tahoma" charset="0"/>
              </a:rPr>
              <a:t>Paths: sample paths through the exponentiation flow graph</a:t>
            </a:r>
            <a:endParaRPr lang="en-US" dirty="0">
              <a:latin typeface="Tahoma" charset="0"/>
            </a:endParaRPr>
          </a:p>
        </p:txBody>
      </p:sp>
      <p:sp>
        <p:nvSpPr>
          <p:cNvPr id="129027" name="Text Box 6"/>
          <p:cNvSpPr txBox="1">
            <a:spLocks noChangeArrowheads="1"/>
          </p:cNvSpPr>
          <p:nvPr/>
        </p:nvSpPr>
        <p:spPr bwMode="auto">
          <a:xfrm>
            <a:off x="488504" y="2293665"/>
            <a:ext cx="49248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p</a:t>
            </a:r>
            <a:r>
              <a:rPr lang="en-US" baseline="-25000" dirty="0">
                <a:latin typeface="Times New Roman"/>
                <a:cs typeface="Times New Roman"/>
              </a:rPr>
              <a:t>1</a:t>
            </a:r>
            <a:r>
              <a:rPr lang="en-US" dirty="0">
                <a:latin typeface="Times New Roman"/>
                <a:cs typeface="Times New Roman"/>
              </a:rPr>
              <a:t>= ( Start, 1, 2, 4, 5,  6, 5, 7, 9, End)</a:t>
            </a:r>
          </a:p>
          <a:p>
            <a:r>
              <a:rPr lang="en-US" dirty="0">
                <a:latin typeface="Times New Roman"/>
                <a:cs typeface="Times New Roman"/>
              </a:rPr>
              <a:t>p</a:t>
            </a:r>
            <a:r>
              <a:rPr lang="en-US" baseline="-25000" dirty="0">
                <a:latin typeface="Times New Roman"/>
                <a:cs typeface="Times New Roman"/>
              </a:rPr>
              <a:t>2</a:t>
            </a:r>
            <a:r>
              <a:rPr lang="en-US" dirty="0">
                <a:latin typeface="Times New Roman"/>
                <a:cs typeface="Times New Roman"/>
              </a:rPr>
              <a:t>= (Start, 1, 3, 4, 5, 6, 5, 7, 9, End)</a:t>
            </a:r>
          </a:p>
        </p:txBody>
      </p:sp>
      <p:pic>
        <p:nvPicPr>
          <p:cNvPr id="129028" name="Picture 7" descr="exponentiation-flow-grap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141" y="1658938"/>
            <a:ext cx="340346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Text Box 8"/>
          <p:cNvSpPr txBox="1">
            <a:spLocks noChangeArrowheads="1"/>
          </p:cNvSpPr>
          <p:nvPr/>
        </p:nvSpPr>
        <p:spPr bwMode="auto">
          <a:xfrm>
            <a:off x="261408" y="1881982"/>
            <a:ext cx="5207529"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latin typeface="Times New Roman"/>
                <a:cs typeface="Times New Roman"/>
              </a:rPr>
              <a:t>Two feasible and complete paths:</a:t>
            </a:r>
          </a:p>
        </p:txBody>
      </p:sp>
      <p:sp>
        <p:nvSpPr>
          <p:cNvPr id="129030" name="Text Box 9"/>
          <p:cNvSpPr txBox="1">
            <a:spLocks noChangeArrowheads="1"/>
          </p:cNvSpPr>
          <p:nvPr/>
        </p:nvSpPr>
        <p:spPr bwMode="auto">
          <a:xfrm>
            <a:off x="261408" y="5101977"/>
            <a:ext cx="2976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Bold edges: complete path.</a:t>
            </a:r>
          </a:p>
        </p:txBody>
      </p:sp>
      <p:sp>
        <p:nvSpPr>
          <p:cNvPr id="129031" name="Text Box 10"/>
          <p:cNvSpPr txBox="1">
            <a:spLocks noChangeArrowheads="1"/>
          </p:cNvSpPr>
          <p:nvPr/>
        </p:nvSpPr>
        <p:spPr bwMode="auto">
          <a:xfrm>
            <a:off x="261408" y="5575052"/>
            <a:ext cx="2599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a:cs typeface="Times New Roman"/>
              </a:rPr>
              <a:t>Dashed edges: subpath.</a:t>
            </a:r>
          </a:p>
        </p:txBody>
      </p:sp>
      <p:sp>
        <p:nvSpPr>
          <p:cNvPr id="129032" name="Text Box 11"/>
          <p:cNvSpPr txBox="1">
            <a:spLocks noChangeArrowheads="1"/>
          </p:cNvSpPr>
          <p:nvPr/>
        </p:nvSpPr>
        <p:spPr bwMode="auto">
          <a:xfrm>
            <a:off x="488504" y="3949849"/>
            <a:ext cx="48697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latin typeface="Times New Roman"/>
                <a:cs typeface="Times New Roman"/>
              </a:rPr>
              <a:t>p</a:t>
            </a:r>
            <a:r>
              <a:rPr lang="en-US" baseline="-25000" dirty="0">
                <a:latin typeface="Times New Roman"/>
                <a:cs typeface="Times New Roman"/>
              </a:rPr>
              <a:t>1</a:t>
            </a:r>
            <a:r>
              <a:rPr lang="en-US" dirty="0">
                <a:latin typeface="Times New Roman"/>
                <a:cs typeface="Times New Roman"/>
              </a:rPr>
              <a:t>= ( (Start, 1), (1, 2), (2, 4), (4, 5),  (5, 6), (6, 5),  (5, 7), (7, 9), (9, End))</a:t>
            </a:r>
          </a:p>
        </p:txBody>
      </p:sp>
      <p:sp>
        <p:nvSpPr>
          <p:cNvPr id="129033" name="Text Box 12"/>
          <p:cNvSpPr txBox="1">
            <a:spLocks noChangeArrowheads="1"/>
          </p:cNvSpPr>
          <p:nvPr/>
        </p:nvSpPr>
        <p:spPr bwMode="auto">
          <a:xfrm>
            <a:off x="261408" y="3321845"/>
            <a:ext cx="485841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latin typeface="Times New Roman"/>
                <a:cs typeface="Times New Roman"/>
              </a:rPr>
              <a:t>Specified unambiguously using edges:</a:t>
            </a:r>
          </a:p>
        </p:txBody>
      </p:sp>
    </p:spTree>
    <p:extLst>
      <p:ext uri="{BB962C8B-B14F-4D97-AF65-F5344CB8AC3E}">
        <p14:creationId xmlns:p14="http://schemas.microsoft.com/office/powerpoint/2010/main" val="70241321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4697" y="287578"/>
            <a:ext cx="8198328" cy="614362"/>
          </a:xfrm>
        </p:spPr>
        <p:txBody>
          <a:bodyPr/>
          <a:lstStyle/>
          <a:p>
            <a:pPr eaLnBrk="1" hangingPunct="1"/>
            <a:r>
              <a:rPr lang="en-US" sz="3200" dirty="0">
                <a:latin typeface="Tahoma" charset="0"/>
              </a:rPr>
              <a:t>Paths: </a:t>
            </a:r>
            <a:r>
              <a:rPr lang="en-US" sz="3200" dirty="0" smtClean="0">
                <a:latin typeface="Tahoma" charset="0"/>
              </a:rPr>
              <a:t>infeasible</a:t>
            </a:r>
            <a:endParaRPr lang="en-US" dirty="0">
              <a:latin typeface="Tahoma" charset="0"/>
            </a:endParaRPr>
          </a:p>
        </p:txBody>
      </p:sp>
      <p:sp>
        <p:nvSpPr>
          <p:cNvPr id="131075" name="Text Box 3"/>
          <p:cNvSpPr txBox="1">
            <a:spLocks noChangeArrowheads="1"/>
          </p:cNvSpPr>
          <p:nvPr/>
        </p:nvSpPr>
        <p:spPr bwMode="auto">
          <a:xfrm>
            <a:off x="369756" y="4244011"/>
            <a:ext cx="56116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p</a:t>
            </a:r>
            <a:r>
              <a:rPr lang="en-US" baseline="-25000">
                <a:latin typeface="Times New Roman" charset="0"/>
              </a:rPr>
              <a:t>1</a:t>
            </a:r>
            <a:r>
              <a:rPr lang="en-US">
                <a:latin typeface="Times New Roman" charset="0"/>
              </a:rPr>
              <a:t>= ( Start, 1, 3, 4, 5, 6, 5, 7, 8, 9, End)</a:t>
            </a:r>
          </a:p>
          <a:p>
            <a:r>
              <a:rPr lang="en-US">
                <a:latin typeface="Times New Roman" charset="0"/>
              </a:rPr>
              <a:t>p</a:t>
            </a:r>
            <a:r>
              <a:rPr lang="en-US" baseline="-25000">
                <a:latin typeface="Times New Roman" charset="0"/>
              </a:rPr>
              <a:t>2</a:t>
            </a:r>
            <a:r>
              <a:rPr lang="en-US">
                <a:latin typeface="Times New Roman" charset="0"/>
              </a:rPr>
              <a:t>= (Start, 1, 1, 2, 4,  5, 7,  9, , End)</a:t>
            </a:r>
          </a:p>
        </p:txBody>
      </p:sp>
      <p:sp>
        <p:nvSpPr>
          <p:cNvPr id="131076" name="Text Box 5"/>
          <p:cNvSpPr txBox="1">
            <a:spLocks noChangeArrowheads="1"/>
          </p:cNvSpPr>
          <p:nvPr/>
        </p:nvSpPr>
        <p:spPr bwMode="auto">
          <a:xfrm>
            <a:off x="386954" y="1765922"/>
            <a:ext cx="538982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A path  p  through  a flow graph for program P is considered </a:t>
            </a:r>
            <a:r>
              <a:rPr lang="en-US" dirty="0">
                <a:solidFill>
                  <a:schemeClr val="hlink"/>
                </a:solidFill>
                <a:latin typeface="Times New Roman" charset="0"/>
              </a:rPr>
              <a:t>feasible</a:t>
            </a:r>
            <a:r>
              <a:rPr lang="en-US" dirty="0">
                <a:latin typeface="Times New Roman" charset="0"/>
              </a:rPr>
              <a:t> if there exists at least one test case which when input to P causes p to be traversed.</a:t>
            </a:r>
          </a:p>
        </p:txBody>
      </p:sp>
      <p:pic>
        <p:nvPicPr>
          <p:cNvPr id="131077" name="Picture 9" descr="exponentiation-flow-gra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227" y="1143001"/>
            <a:ext cx="338627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37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3200" dirty="0">
                <a:latin typeface="Tahoma" charset="0"/>
              </a:rPr>
              <a:t>Number of paths</a:t>
            </a:r>
            <a:endParaRPr lang="en-US" dirty="0">
              <a:latin typeface="Tahoma" charset="0"/>
            </a:endParaRPr>
          </a:p>
        </p:txBody>
      </p:sp>
      <p:sp>
        <p:nvSpPr>
          <p:cNvPr id="133123" name="Text Box 4"/>
          <p:cNvSpPr txBox="1">
            <a:spLocks noChangeArrowheads="1"/>
          </p:cNvSpPr>
          <p:nvPr/>
        </p:nvSpPr>
        <p:spPr bwMode="auto">
          <a:xfrm>
            <a:off x="488504" y="1575464"/>
            <a:ext cx="832551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There can be many distinct paths through a program. A program with no condition contains exactly one path that begins at node  Start and terminates at node End. </a:t>
            </a:r>
          </a:p>
        </p:txBody>
      </p:sp>
      <p:sp>
        <p:nvSpPr>
          <p:cNvPr id="133124" name="Text Box 6"/>
          <p:cNvSpPr txBox="1">
            <a:spLocks noChangeArrowheads="1"/>
          </p:cNvSpPr>
          <p:nvPr/>
        </p:nvSpPr>
        <p:spPr bwMode="auto">
          <a:xfrm>
            <a:off x="488504" y="3162965"/>
            <a:ext cx="87176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Each additional condition in the program can increases the number of distinct paths by at least one. </a:t>
            </a:r>
          </a:p>
        </p:txBody>
      </p:sp>
      <p:sp>
        <p:nvSpPr>
          <p:cNvPr id="133125" name="Text Box 7"/>
          <p:cNvSpPr txBox="1">
            <a:spLocks noChangeArrowheads="1"/>
          </p:cNvSpPr>
          <p:nvPr/>
        </p:nvSpPr>
        <p:spPr bwMode="auto">
          <a:xfrm>
            <a:off x="488505" y="4385340"/>
            <a:ext cx="788696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Depending on  their location,  conditions can have a multiplicative effect on the number of paths. </a:t>
            </a:r>
            <a:endParaRPr lang="en-US"/>
          </a:p>
        </p:txBody>
      </p:sp>
    </p:spTree>
    <p:extLst>
      <p:ext uri="{BB962C8B-B14F-4D97-AF65-F5344CB8AC3E}">
        <p14:creationId xmlns:p14="http://schemas.microsoft.com/office/powerpoint/2010/main" val="374453553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body" idx="4294967295"/>
          </p:nvPr>
        </p:nvSpPr>
        <p:spPr>
          <a:xfrm>
            <a:off x="1485900" y="2914650"/>
            <a:ext cx="8420100" cy="931863"/>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2.6 Strings, languages, and regular expressions</a:t>
            </a:r>
            <a:endParaRPr lang="en-US" dirty="0">
              <a:solidFill>
                <a:schemeClr val="folHlink"/>
              </a:solidFill>
              <a:latin typeface="Century Gothic" charset="0"/>
              <a:ea typeface="Osaka" charset="0"/>
              <a:cs typeface="Osaka" charset="0"/>
            </a:endParaRPr>
          </a:p>
        </p:txBody>
      </p:sp>
    </p:spTree>
    <p:extLst>
      <p:ext uri="{BB962C8B-B14F-4D97-AF65-F5344CB8AC3E}">
        <p14:creationId xmlns:p14="http://schemas.microsoft.com/office/powerpoint/2010/main" val="40318374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p:txBody>
          <a:bodyPr/>
          <a:lstStyle/>
          <a:p>
            <a:pPr eaLnBrk="1" hangingPunct="1"/>
            <a:r>
              <a:rPr lang="en-US" sz="3200">
                <a:latin typeface="Tahoma" charset="0"/>
              </a:rPr>
              <a:t>Strings</a:t>
            </a:r>
            <a:endParaRPr lang="en-US">
              <a:latin typeface="Tahoma" charset="0"/>
            </a:endParaRPr>
          </a:p>
        </p:txBody>
      </p:sp>
      <p:sp>
        <p:nvSpPr>
          <p:cNvPr id="145411" name="Text Box 1027"/>
          <p:cNvSpPr txBox="1">
            <a:spLocks noChangeArrowheads="1"/>
          </p:cNvSpPr>
          <p:nvPr/>
        </p:nvSpPr>
        <p:spPr bwMode="auto">
          <a:xfrm>
            <a:off x="632883" y="1963739"/>
            <a:ext cx="807958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Strings play an important role in testing. A string serves as a test input.  Examples: 1011; </a:t>
            </a:r>
            <a:r>
              <a:rPr lang="en-US" dirty="0" err="1">
                <a:latin typeface="Times New Roman"/>
                <a:cs typeface="Times New Roman"/>
              </a:rPr>
              <a:t>AaBc</a:t>
            </a:r>
            <a:r>
              <a:rPr lang="en-US" dirty="0">
                <a:latin typeface="Times New Roman"/>
                <a:cs typeface="Times New Roman"/>
              </a:rPr>
              <a:t>; </a:t>
            </a:r>
            <a:r>
              <a:rPr lang="ja-JP" altLang="en-US" dirty="0">
                <a:latin typeface="Times New Roman"/>
                <a:cs typeface="Times New Roman"/>
              </a:rPr>
              <a:t>“</a:t>
            </a:r>
            <a:r>
              <a:rPr lang="en-US" altLang="ja-JP" dirty="0">
                <a:latin typeface="Times New Roman"/>
                <a:cs typeface="Times New Roman"/>
              </a:rPr>
              <a:t>Hello world</a:t>
            </a:r>
            <a:r>
              <a:rPr lang="ja-JP" altLang="en-US" dirty="0">
                <a:latin typeface="Times New Roman"/>
                <a:cs typeface="Times New Roman"/>
              </a:rPr>
              <a:t>”</a:t>
            </a:r>
            <a:r>
              <a:rPr lang="en-US" altLang="ja-JP" dirty="0">
                <a:latin typeface="Times New Roman"/>
                <a:cs typeface="Times New Roman"/>
              </a:rPr>
              <a:t>.</a:t>
            </a:r>
            <a:endParaRPr lang="en-US" dirty="0">
              <a:latin typeface="Times New Roman"/>
              <a:cs typeface="Times New Roman"/>
            </a:endParaRPr>
          </a:p>
        </p:txBody>
      </p:sp>
      <p:sp>
        <p:nvSpPr>
          <p:cNvPr id="145412" name="Text Box 1028"/>
          <p:cNvSpPr txBox="1">
            <a:spLocks noChangeArrowheads="1"/>
          </p:cNvSpPr>
          <p:nvPr/>
        </p:nvSpPr>
        <p:spPr bwMode="auto">
          <a:xfrm>
            <a:off x="632883" y="3126387"/>
            <a:ext cx="8827691"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a:cs typeface="Times New Roman"/>
              </a:rPr>
              <a:t>A collection of strings also forms a language. For example, a set of all strings consisting of zeros and ones is the language of binary numbers. In this section we provide a brief introduction to strings and languages.</a:t>
            </a:r>
          </a:p>
        </p:txBody>
      </p:sp>
    </p:spTree>
    <p:extLst>
      <p:ext uri="{BB962C8B-B14F-4D97-AF65-F5344CB8AC3E}">
        <p14:creationId xmlns:p14="http://schemas.microsoft.com/office/powerpoint/2010/main" val="29166122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4294967295"/>
          </p:nvPr>
        </p:nvSpPr>
        <p:spPr>
          <a:xfrm>
            <a:off x="1485900" y="2914650"/>
            <a:ext cx="8420100" cy="931863"/>
          </a:xfrm>
          <a:prstGeom prst="rect">
            <a:avLst/>
          </a:prstGeo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1.2 Software </a:t>
            </a:r>
            <a:r>
              <a:rPr lang="en-US" dirty="0">
                <a:solidFill>
                  <a:schemeClr val="folHlink"/>
                </a:solidFill>
                <a:latin typeface="Century Gothic" charset="0"/>
                <a:ea typeface="Osaka" charset="0"/>
                <a:cs typeface="Osaka" charset="0"/>
              </a:rPr>
              <a:t>Quality</a:t>
            </a:r>
          </a:p>
        </p:txBody>
      </p:sp>
    </p:spTree>
    <p:extLst>
      <p:ext uri="{BB962C8B-B14F-4D97-AF65-F5344CB8AC3E}">
        <p14:creationId xmlns:p14="http://schemas.microsoft.com/office/powerpoint/2010/main" val="45003950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p:txBody>
          <a:bodyPr/>
          <a:lstStyle/>
          <a:p>
            <a:pPr eaLnBrk="1" hangingPunct="1"/>
            <a:r>
              <a:rPr lang="en-US" sz="3200">
                <a:latin typeface="Tahoma" charset="0"/>
              </a:rPr>
              <a:t>Alphabet</a:t>
            </a:r>
            <a:endParaRPr lang="en-US">
              <a:latin typeface="Tahoma" charset="0"/>
            </a:endParaRPr>
          </a:p>
        </p:txBody>
      </p:sp>
      <p:sp>
        <p:nvSpPr>
          <p:cNvPr id="147459" name="Text Box 1027"/>
          <p:cNvSpPr txBox="1">
            <a:spLocks noChangeArrowheads="1"/>
          </p:cNvSpPr>
          <p:nvPr/>
        </p:nvSpPr>
        <p:spPr bwMode="auto">
          <a:xfrm>
            <a:off x="319882" y="1533823"/>
            <a:ext cx="807958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collection of symbols is known as an </a:t>
            </a:r>
            <a:r>
              <a:rPr lang="en-US" dirty="0">
                <a:solidFill>
                  <a:schemeClr val="hlink"/>
                </a:solidFill>
                <a:latin typeface="Times New Roman" charset="0"/>
              </a:rPr>
              <a:t>alphabet</a:t>
            </a:r>
            <a:r>
              <a:rPr lang="en-US" dirty="0">
                <a:latin typeface="Times New Roman" charset="0"/>
              </a:rPr>
              <a:t>. We use  an upper case letter such as X and Y to denote alphabets. </a:t>
            </a:r>
          </a:p>
        </p:txBody>
      </p:sp>
      <p:sp>
        <p:nvSpPr>
          <p:cNvPr id="147460" name="Text Box 1028"/>
          <p:cNvSpPr txBox="1">
            <a:spLocks noChangeArrowheads="1"/>
          </p:cNvSpPr>
          <p:nvPr/>
        </p:nvSpPr>
        <p:spPr bwMode="auto">
          <a:xfrm>
            <a:off x="319881" y="3089572"/>
            <a:ext cx="8827691"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Though alphabets can be infinite,  we are concerned only with finite alphabets. For example, X={0, 1} is an alphabet consisting of two symbols 0 and 1. Another alphabet is Y={dog, cat, horse, lion}that consists of four symbols ``dog", ``cat", ``horse", and ``lion". </a:t>
            </a:r>
          </a:p>
        </p:txBody>
      </p:sp>
    </p:spTree>
    <p:extLst>
      <p:ext uri="{BB962C8B-B14F-4D97-AF65-F5344CB8AC3E}">
        <p14:creationId xmlns:p14="http://schemas.microsoft.com/office/powerpoint/2010/main" val="155564084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pPr eaLnBrk="1" hangingPunct="1"/>
            <a:r>
              <a:rPr lang="en-US" sz="3200">
                <a:latin typeface="Tahoma" charset="0"/>
              </a:rPr>
              <a:t>Strings over an Alphabet</a:t>
            </a:r>
            <a:endParaRPr lang="en-US">
              <a:latin typeface="Tahoma" charset="0"/>
            </a:endParaRPr>
          </a:p>
        </p:txBody>
      </p:sp>
      <p:sp>
        <p:nvSpPr>
          <p:cNvPr id="149507" name="Text Box 1027"/>
          <p:cNvSpPr txBox="1">
            <a:spLocks noChangeArrowheads="1"/>
          </p:cNvSpPr>
          <p:nvPr/>
        </p:nvSpPr>
        <p:spPr bwMode="auto">
          <a:xfrm>
            <a:off x="266478" y="1535260"/>
            <a:ext cx="892899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string   over an alphabet X is any sequence of zero or more symbols that belong to X. For example, 0110 is a string over the alphabet {0, 1}.  Also, </a:t>
            </a:r>
            <a:r>
              <a:rPr lang="en-US" dirty="0">
                <a:solidFill>
                  <a:schemeClr val="hlink"/>
                </a:solidFill>
                <a:latin typeface="Times New Roman" charset="0"/>
              </a:rPr>
              <a:t>dog cat dog dog lion</a:t>
            </a:r>
            <a:r>
              <a:rPr lang="en-US" dirty="0">
                <a:latin typeface="Times New Roman" charset="0"/>
              </a:rPr>
              <a:t> is a string over the alphabet {dog, cat, horse, lion}. </a:t>
            </a:r>
          </a:p>
        </p:txBody>
      </p:sp>
      <p:sp>
        <p:nvSpPr>
          <p:cNvPr id="149508" name="Text Box 1029"/>
          <p:cNvSpPr txBox="1">
            <a:spLocks noChangeArrowheads="1"/>
          </p:cNvSpPr>
          <p:nvPr/>
        </p:nvSpPr>
        <p:spPr bwMode="auto">
          <a:xfrm>
            <a:off x="266478" y="3435720"/>
            <a:ext cx="8977899"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We will use lower case letters such as p, q, r to denote strings.  The length of a string is the number of symbols in that string. Given a string s, we denote its length by |s|. </a:t>
            </a:r>
            <a:r>
              <a:rPr lang="en-US" dirty="0" smtClean="0">
                <a:latin typeface="Times New Roman" charset="0"/>
              </a:rPr>
              <a:t>Thus, </a:t>
            </a:r>
            <a:r>
              <a:rPr lang="en-US" dirty="0">
                <a:latin typeface="Times New Roman" charset="0"/>
              </a:rPr>
              <a:t>|1011|=4 and |dog cat dog|=3. A string of length 0, also known as an </a:t>
            </a:r>
            <a:r>
              <a:rPr lang="en-US" dirty="0">
                <a:solidFill>
                  <a:schemeClr val="hlink"/>
                </a:solidFill>
                <a:latin typeface="Times New Roman" charset="0"/>
              </a:rPr>
              <a:t>empty string</a:t>
            </a:r>
            <a:r>
              <a:rPr lang="en-US" dirty="0">
                <a:latin typeface="Times New Roman" charset="0"/>
              </a:rPr>
              <a:t>, is denoted by </a:t>
            </a:r>
            <a:r>
              <a:rPr lang="en-US" dirty="0">
                <a:latin typeface="Times New Roman" charset="0"/>
                <a:sym typeface="Symbol" charset="0"/>
              </a:rPr>
              <a:t></a:t>
            </a:r>
            <a:r>
              <a:rPr lang="en-US" dirty="0">
                <a:latin typeface="Times New Roman" charset="0"/>
              </a:rPr>
              <a:t>. </a:t>
            </a:r>
            <a:endParaRPr lang="en-US" dirty="0"/>
          </a:p>
        </p:txBody>
      </p:sp>
      <p:sp>
        <p:nvSpPr>
          <p:cNvPr id="149509" name="Text Box 1030"/>
          <p:cNvSpPr txBox="1">
            <a:spLocks noChangeArrowheads="1"/>
          </p:cNvSpPr>
          <p:nvPr/>
        </p:nvSpPr>
        <p:spPr bwMode="auto">
          <a:xfrm>
            <a:off x="529696" y="5468939"/>
            <a:ext cx="87846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i="1" dirty="0">
                <a:solidFill>
                  <a:schemeClr val="hlink"/>
                </a:solidFill>
              </a:rPr>
              <a:t>Note that </a:t>
            </a:r>
            <a:r>
              <a:rPr lang="en-US" sz="2400" i="1" dirty="0">
                <a:solidFill>
                  <a:schemeClr val="hlink"/>
                </a:solidFill>
                <a:latin typeface="Times New Roman" charset="0"/>
                <a:sym typeface="Symbol" charset="0"/>
              </a:rPr>
              <a:t> denotes an empty string and also stands for </a:t>
            </a:r>
            <a:r>
              <a:rPr lang="ja-JP" altLang="en-US" sz="2400" i="1" dirty="0">
                <a:solidFill>
                  <a:schemeClr val="hlink"/>
                </a:solidFill>
                <a:latin typeface="Times New Roman" charset="0"/>
                <a:sym typeface="Symbol" charset="0"/>
              </a:rPr>
              <a:t>“</a:t>
            </a:r>
            <a:r>
              <a:rPr lang="en-US" altLang="ja-JP" sz="2400" i="1" dirty="0">
                <a:solidFill>
                  <a:schemeClr val="hlink"/>
                </a:solidFill>
                <a:latin typeface="Times New Roman" charset="0"/>
                <a:sym typeface="Symbol" charset="0"/>
              </a:rPr>
              <a:t>element of</a:t>
            </a:r>
            <a:r>
              <a:rPr lang="ja-JP" altLang="en-US" sz="2400" i="1" dirty="0">
                <a:solidFill>
                  <a:schemeClr val="hlink"/>
                </a:solidFill>
                <a:latin typeface="Times New Roman" charset="0"/>
                <a:sym typeface="Symbol" charset="0"/>
              </a:rPr>
              <a:t>”</a:t>
            </a:r>
            <a:r>
              <a:rPr lang="en-US" altLang="ja-JP" sz="2400" i="1" dirty="0">
                <a:solidFill>
                  <a:schemeClr val="hlink"/>
                </a:solidFill>
                <a:latin typeface="Times New Roman" charset="0"/>
                <a:sym typeface="Symbol" charset="0"/>
              </a:rPr>
              <a:t> when used with sets.</a:t>
            </a:r>
            <a:r>
              <a:rPr lang="en-US" altLang="ja-JP" i="1" dirty="0">
                <a:solidFill>
                  <a:schemeClr val="hlink"/>
                </a:solidFill>
              </a:rPr>
              <a:t> </a:t>
            </a:r>
            <a:endParaRPr lang="en-US" i="1" dirty="0">
              <a:solidFill>
                <a:schemeClr val="hlink"/>
              </a:solidFill>
            </a:endParaRPr>
          </a:p>
        </p:txBody>
      </p:sp>
    </p:spTree>
    <p:extLst>
      <p:ext uri="{BB962C8B-B14F-4D97-AF65-F5344CB8AC3E}">
        <p14:creationId xmlns:p14="http://schemas.microsoft.com/office/powerpoint/2010/main" val="21706049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p:txBody>
          <a:bodyPr/>
          <a:lstStyle/>
          <a:p>
            <a:pPr eaLnBrk="1" hangingPunct="1"/>
            <a:r>
              <a:rPr lang="en-US" sz="3200">
                <a:latin typeface="Tahoma" charset="0"/>
              </a:rPr>
              <a:t>String concatenation</a:t>
            </a:r>
            <a:endParaRPr lang="en-US">
              <a:latin typeface="Tahoma" charset="0"/>
            </a:endParaRPr>
          </a:p>
        </p:txBody>
      </p:sp>
      <p:sp>
        <p:nvSpPr>
          <p:cNvPr id="151555" name="Text Box 1027"/>
          <p:cNvSpPr txBox="1">
            <a:spLocks noChangeArrowheads="1"/>
          </p:cNvSpPr>
          <p:nvPr/>
        </p:nvSpPr>
        <p:spPr bwMode="auto">
          <a:xfrm>
            <a:off x="223573" y="2320926"/>
            <a:ext cx="886896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s1 and s2 be two strings over alphabet X. We write s1.s2 to denote the </a:t>
            </a:r>
            <a:r>
              <a:rPr lang="en-US" dirty="0">
                <a:solidFill>
                  <a:schemeClr val="hlink"/>
                </a:solidFill>
                <a:latin typeface="Times New Roman" charset="0"/>
              </a:rPr>
              <a:t>concatenation</a:t>
            </a:r>
            <a:r>
              <a:rPr lang="en-US" dirty="0">
                <a:latin typeface="Times New Roman" charset="0"/>
              </a:rPr>
              <a:t> of strings s1 and s2.</a:t>
            </a:r>
          </a:p>
        </p:txBody>
      </p:sp>
      <p:sp>
        <p:nvSpPr>
          <p:cNvPr id="151556" name="Text Box 1028"/>
          <p:cNvSpPr txBox="1">
            <a:spLocks noChangeArrowheads="1"/>
          </p:cNvSpPr>
          <p:nvPr/>
        </p:nvSpPr>
        <p:spPr bwMode="auto">
          <a:xfrm>
            <a:off x="223573" y="3676650"/>
            <a:ext cx="919392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For example, given the alphabet X={0, 1}, and two strings 011 and 101 over X, we obtain 011.101=011101. It is easy to see that |s1.s2|=|s1|+|s2|. Also, for any string s, we have s. </a:t>
            </a:r>
            <a:r>
              <a:rPr lang="en-US" dirty="0">
                <a:latin typeface="Times New Roman" charset="0"/>
                <a:sym typeface="Symbol" charset="0"/>
              </a:rPr>
              <a:t></a:t>
            </a:r>
            <a:r>
              <a:rPr lang="en-US" dirty="0">
                <a:latin typeface="Times New Roman" charset="0"/>
              </a:rPr>
              <a:t> =s and </a:t>
            </a:r>
            <a:r>
              <a:rPr lang="en-US" dirty="0">
                <a:latin typeface="Times New Roman" charset="0"/>
                <a:sym typeface="Symbol" charset="0"/>
              </a:rPr>
              <a:t></a:t>
            </a:r>
            <a:r>
              <a:rPr lang="en-US" dirty="0">
                <a:latin typeface="Times New Roman" charset="0"/>
              </a:rPr>
              <a:t>.s=s</a:t>
            </a:r>
            <a:r>
              <a:rPr lang="en-US" dirty="0" smtClean="0">
                <a:latin typeface="Times New Roman" charset="0"/>
              </a:rPr>
              <a:t>.</a:t>
            </a:r>
            <a:endParaRPr lang="en-US" dirty="0">
              <a:latin typeface="Times New Roman" charset="0"/>
            </a:endParaRPr>
          </a:p>
        </p:txBody>
      </p:sp>
    </p:spTree>
    <p:extLst>
      <p:ext uri="{BB962C8B-B14F-4D97-AF65-F5344CB8AC3E}">
        <p14:creationId xmlns:p14="http://schemas.microsoft.com/office/powerpoint/2010/main" val="401695795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p:txBody>
          <a:bodyPr/>
          <a:lstStyle/>
          <a:p>
            <a:pPr eaLnBrk="1" hangingPunct="1"/>
            <a:r>
              <a:rPr lang="en-US" sz="3200">
                <a:latin typeface="Tahoma" charset="0"/>
              </a:rPr>
              <a:t>Languages</a:t>
            </a:r>
            <a:endParaRPr lang="en-US">
              <a:latin typeface="Tahoma" charset="0"/>
            </a:endParaRPr>
          </a:p>
        </p:txBody>
      </p:sp>
      <p:sp>
        <p:nvSpPr>
          <p:cNvPr id="153603" name="Text Box 1027"/>
          <p:cNvSpPr txBox="1">
            <a:spLocks noChangeArrowheads="1"/>
          </p:cNvSpPr>
          <p:nvPr/>
        </p:nvSpPr>
        <p:spPr bwMode="auto">
          <a:xfrm>
            <a:off x="272480" y="1700808"/>
            <a:ext cx="886896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A set L of strings over an alphabet X is known as a </a:t>
            </a:r>
            <a:r>
              <a:rPr lang="en-US" dirty="0">
                <a:solidFill>
                  <a:schemeClr val="hlink"/>
                </a:solidFill>
                <a:latin typeface="Times New Roman" charset="0"/>
              </a:rPr>
              <a:t>language.</a:t>
            </a:r>
            <a:r>
              <a:rPr lang="en-US" dirty="0">
                <a:latin typeface="Times New Roman" charset="0"/>
              </a:rPr>
              <a:t> A language can be finite or infinite.</a:t>
            </a:r>
          </a:p>
        </p:txBody>
      </p:sp>
      <p:sp>
        <p:nvSpPr>
          <p:cNvPr id="153604" name="Text Box 1028"/>
          <p:cNvSpPr txBox="1">
            <a:spLocks noChangeArrowheads="1"/>
          </p:cNvSpPr>
          <p:nvPr/>
        </p:nvSpPr>
        <p:spPr bwMode="auto">
          <a:xfrm>
            <a:off x="272480" y="3056533"/>
            <a:ext cx="8948077" cy="237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following sets are finite </a:t>
            </a:r>
            <a:r>
              <a:rPr lang="en-US" dirty="0" smtClean="0">
                <a:latin typeface="Times New Roman" charset="0"/>
              </a:rPr>
              <a:t>languages </a:t>
            </a:r>
            <a:r>
              <a:rPr lang="en-US" dirty="0">
                <a:latin typeface="Times New Roman" charset="0"/>
              </a:rPr>
              <a:t>over the binary alphabet {0, 1}</a:t>
            </a:r>
            <a:r>
              <a:rPr lang="en-US" dirty="0" smtClean="0">
                <a:latin typeface="Times New Roman" charset="0"/>
              </a:rPr>
              <a:t>:</a:t>
            </a:r>
            <a:endParaRPr lang="en-US" dirty="0">
              <a:latin typeface="Times New Roman" charset="0"/>
            </a:endParaRPr>
          </a:p>
          <a:p>
            <a:pPr>
              <a:lnSpc>
                <a:spcPts val="3600"/>
              </a:lnSpc>
            </a:pPr>
            <a:r>
              <a:rPr lang="en-US" dirty="0">
                <a:latin typeface="Times New Roman" charset="0"/>
                <a:sym typeface="Symbol" charset="0"/>
              </a:rPr>
              <a:t></a:t>
            </a:r>
            <a:r>
              <a:rPr lang="en-US" dirty="0">
                <a:latin typeface="Times New Roman" charset="0"/>
              </a:rPr>
              <a:t>: The empty set</a:t>
            </a:r>
          </a:p>
          <a:p>
            <a:pPr>
              <a:lnSpc>
                <a:spcPts val="3600"/>
              </a:lnSpc>
            </a:pPr>
            <a:r>
              <a:rPr lang="en-US" dirty="0">
                <a:latin typeface="Times New Roman" charset="0"/>
              </a:rPr>
              <a:t>{</a:t>
            </a:r>
            <a:r>
              <a:rPr lang="en-US" dirty="0">
                <a:latin typeface="Times New Roman" charset="0"/>
                <a:sym typeface="Symbol" charset="0"/>
              </a:rPr>
              <a:t></a:t>
            </a:r>
            <a:r>
              <a:rPr lang="en-US" dirty="0">
                <a:latin typeface="Times New Roman" charset="0"/>
              </a:rPr>
              <a:t>}: A language consisting only of one string of length zero</a:t>
            </a:r>
          </a:p>
          <a:p>
            <a:pPr>
              <a:lnSpc>
                <a:spcPts val="3600"/>
              </a:lnSpc>
            </a:pPr>
            <a:r>
              <a:rPr lang="en-US" dirty="0">
                <a:latin typeface="Times New Roman" charset="0"/>
              </a:rPr>
              <a:t>{00, 11, 0101}: A language containing three strings</a:t>
            </a:r>
            <a:endParaRPr lang="en-US" dirty="0"/>
          </a:p>
        </p:txBody>
      </p:sp>
    </p:spTree>
    <p:extLst>
      <p:ext uri="{BB962C8B-B14F-4D97-AF65-F5344CB8AC3E}">
        <p14:creationId xmlns:p14="http://schemas.microsoft.com/office/powerpoint/2010/main" val="106132617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title"/>
          </p:nvPr>
        </p:nvSpPr>
        <p:spPr/>
        <p:txBody>
          <a:bodyPr/>
          <a:lstStyle/>
          <a:p>
            <a:pPr eaLnBrk="1" hangingPunct="1"/>
            <a:r>
              <a:rPr lang="en-US" sz="3200">
                <a:latin typeface="Tahoma" charset="0"/>
              </a:rPr>
              <a:t>Regular expressions</a:t>
            </a:r>
            <a:endParaRPr lang="en-US">
              <a:latin typeface="Tahoma" charset="0"/>
            </a:endParaRPr>
          </a:p>
        </p:txBody>
      </p:sp>
      <p:sp>
        <p:nvSpPr>
          <p:cNvPr id="155651" name="Text Box 1027"/>
          <p:cNvSpPr txBox="1">
            <a:spLocks noChangeArrowheads="1"/>
          </p:cNvSpPr>
          <p:nvPr/>
        </p:nvSpPr>
        <p:spPr bwMode="auto">
          <a:xfrm>
            <a:off x="488504" y="1628800"/>
            <a:ext cx="8868966"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Given a finite alphabet X, the following are </a:t>
            </a:r>
            <a:r>
              <a:rPr lang="en-US" dirty="0">
                <a:solidFill>
                  <a:schemeClr val="hlink"/>
                </a:solidFill>
                <a:latin typeface="Times New Roman" charset="0"/>
              </a:rPr>
              <a:t>regular expressions</a:t>
            </a:r>
            <a:r>
              <a:rPr lang="en-US" dirty="0">
                <a:latin typeface="Times New Roman" charset="0"/>
              </a:rPr>
              <a:t> over X:</a:t>
            </a:r>
          </a:p>
        </p:txBody>
      </p:sp>
      <p:sp>
        <p:nvSpPr>
          <p:cNvPr id="155652" name="Text Box 1029"/>
          <p:cNvSpPr txBox="1">
            <a:spLocks noChangeArrowheads="1"/>
          </p:cNvSpPr>
          <p:nvPr/>
        </p:nvSpPr>
        <p:spPr bwMode="auto">
          <a:xfrm>
            <a:off x="462707" y="2828950"/>
            <a:ext cx="9224963"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If  a belongs to X, then a  is a regular expression that denotes the set {a}.</a:t>
            </a:r>
          </a:p>
          <a:p>
            <a:pPr>
              <a:lnSpc>
                <a:spcPts val="3600"/>
              </a:lnSpc>
            </a:pPr>
            <a:endParaRPr lang="en-US">
              <a:latin typeface="Times New Roman" charset="0"/>
            </a:endParaRPr>
          </a:p>
          <a:p>
            <a:pPr>
              <a:lnSpc>
                <a:spcPts val="3600"/>
              </a:lnSpc>
            </a:pPr>
            <a:r>
              <a:rPr lang="en-US">
                <a:latin typeface="Times New Roman" charset="0"/>
              </a:rPr>
              <a:t>Let  r1 and r2 be two  regular expressions over the alphabet X that  denote, respectively, sets L1 and L2.  Then r1.r2 is a regular expression that denotes the  set L1.L2.</a:t>
            </a:r>
            <a:endParaRPr lang="en-US"/>
          </a:p>
        </p:txBody>
      </p:sp>
    </p:spTree>
    <p:extLst>
      <p:ext uri="{BB962C8B-B14F-4D97-AF65-F5344CB8AC3E}">
        <p14:creationId xmlns:p14="http://schemas.microsoft.com/office/powerpoint/2010/main" val="236024728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p:txBody>
          <a:bodyPr/>
          <a:lstStyle/>
          <a:p>
            <a:pPr eaLnBrk="1" hangingPunct="1"/>
            <a:r>
              <a:rPr lang="en-US" sz="3200">
                <a:latin typeface="Tahoma" charset="0"/>
              </a:rPr>
              <a:t>Regular expressions (contd.)</a:t>
            </a:r>
            <a:endParaRPr lang="en-US">
              <a:latin typeface="Tahoma" charset="0"/>
            </a:endParaRPr>
          </a:p>
        </p:txBody>
      </p:sp>
      <p:sp>
        <p:nvSpPr>
          <p:cNvPr id="157699" name="Text Box 1028"/>
          <p:cNvSpPr txBox="1">
            <a:spLocks noChangeArrowheads="1"/>
          </p:cNvSpPr>
          <p:nvPr/>
        </p:nvSpPr>
        <p:spPr bwMode="auto">
          <a:xfrm>
            <a:off x="200472" y="1700808"/>
            <a:ext cx="8911960"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If r is a regular expression that denotes the set L then r</a:t>
            </a:r>
            <a:r>
              <a:rPr lang="en-US" baseline="30000" dirty="0">
                <a:latin typeface="Times New Roman" charset="0"/>
              </a:rPr>
              <a:t>+</a:t>
            </a:r>
            <a:r>
              <a:rPr lang="en-US" dirty="0">
                <a:latin typeface="Times New Roman" charset="0"/>
              </a:rPr>
              <a:t>  is a  regular expression that denotes  the set obtained by concatenating L with itself one or more times also written as L</a:t>
            </a:r>
            <a:r>
              <a:rPr lang="en-US" baseline="30000" dirty="0">
                <a:latin typeface="Times New Roman" charset="0"/>
              </a:rPr>
              <a:t>+</a:t>
            </a:r>
            <a:r>
              <a:rPr lang="en-US" dirty="0">
                <a:latin typeface="Times New Roman" charset="0"/>
              </a:rPr>
              <a:t> Also, r</a:t>
            </a:r>
            <a:r>
              <a:rPr lang="en-US" baseline="30000" dirty="0">
                <a:latin typeface="Times New Roman" charset="0"/>
              </a:rPr>
              <a:t>*</a:t>
            </a:r>
            <a:r>
              <a:rPr lang="en-US" dirty="0">
                <a:latin typeface="Times New Roman" charset="0"/>
              </a:rPr>
              <a:t> known as the </a:t>
            </a:r>
            <a:r>
              <a:rPr lang="en-US" dirty="0" err="1">
                <a:latin typeface="Times New Roman" charset="0"/>
              </a:rPr>
              <a:t>Kleene</a:t>
            </a:r>
            <a:r>
              <a:rPr lang="en-US" dirty="0">
                <a:latin typeface="Times New Roman" charset="0"/>
              </a:rPr>
              <a:t> closure  of r, is a regular expression. If r denotes the set L then r</a:t>
            </a:r>
            <a:r>
              <a:rPr lang="en-US" baseline="30000" dirty="0">
                <a:latin typeface="Times New Roman" charset="0"/>
              </a:rPr>
              <a:t>*</a:t>
            </a:r>
            <a:r>
              <a:rPr lang="en-US" dirty="0">
                <a:latin typeface="Times New Roman" charset="0"/>
              </a:rPr>
              <a:t> denotes the set {</a:t>
            </a:r>
            <a:r>
              <a:rPr lang="en-US" dirty="0">
                <a:latin typeface="Times New Roman" charset="0"/>
                <a:sym typeface="Symbol" charset="0"/>
              </a:rPr>
              <a:t></a:t>
            </a:r>
            <a:r>
              <a:rPr lang="en-US" dirty="0">
                <a:latin typeface="Times New Roman" charset="0"/>
              </a:rPr>
              <a:t>}</a:t>
            </a:r>
            <a:r>
              <a:rPr lang="en-US" dirty="0">
                <a:latin typeface="Times New Roman" charset="0"/>
                <a:sym typeface="Symbol" charset="0"/>
              </a:rPr>
              <a:t></a:t>
            </a:r>
            <a:r>
              <a:rPr lang="en-US" dirty="0">
                <a:latin typeface="Times New Roman" charset="0"/>
              </a:rPr>
              <a:t> L</a:t>
            </a:r>
            <a:r>
              <a:rPr lang="en-US" baseline="30000" dirty="0">
                <a:latin typeface="Times New Roman" charset="0"/>
              </a:rPr>
              <a:t>+</a:t>
            </a:r>
            <a:r>
              <a:rPr lang="en-US" dirty="0">
                <a:latin typeface="Times New Roman" charset="0"/>
              </a:rPr>
              <a:t>. </a:t>
            </a:r>
          </a:p>
        </p:txBody>
      </p:sp>
      <p:sp>
        <p:nvSpPr>
          <p:cNvPr id="157700" name="Text Box 1029"/>
          <p:cNvSpPr txBox="1">
            <a:spLocks noChangeArrowheads="1"/>
          </p:cNvSpPr>
          <p:nvPr/>
        </p:nvSpPr>
        <p:spPr bwMode="auto">
          <a:xfrm>
            <a:off x="200472" y="4333875"/>
            <a:ext cx="922496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If r1 and r2 are regular expressions that denote, respectively, sets L1 and L2, then r1r2 is also a regular expression that denotes the set L1 </a:t>
            </a:r>
            <a:r>
              <a:rPr lang="en-US">
                <a:latin typeface="Times New Roman" charset="0"/>
                <a:sym typeface="Symbol" charset="0"/>
              </a:rPr>
              <a:t></a:t>
            </a:r>
            <a:r>
              <a:rPr lang="en-US">
                <a:latin typeface="Times New Roman" charset="0"/>
              </a:rPr>
              <a:t> L2.</a:t>
            </a:r>
            <a:endParaRPr lang="en-US"/>
          </a:p>
        </p:txBody>
      </p:sp>
    </p:spTree>
    <p:extLst>
      <p:ext uri="{BB962C8B-B14F-4D97-AF65-F5344CB8AC3E}">
        <p14:creationId xmlns:p14="http://schemas.microsoft.com/office/powerpoint/2010/main" val="230032700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dirty="0">
                <a:latin typeface="Tahoma" charset="0"/>
              </a:rPr>
              <a:t>Summary</a:t>
            </a:r>
          </a:p>
        </p:txBody>
      </p:sp>
      <p:sp>
        <p:nvSpPr>
          <p:cNvPr id="206851" name="Text Box 53"/>
          <p:cNvSpPr txBox="1">
            <a:spLocks noChangeArrowheads="1"/>
          </p:cNvSpPr>
          <p:nvPr/>
        </p:nvSpPr>
        <p:spPr bwMode="auto">
          <a:xfrm>
            <a:off x="1207294" y="2844801"/>
            <a:ext cx="8014229"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i="1" dirty="0">
                <a:solidFill>
                  <a:schemeClr val="hlink"/>
                </a:solidFill>
              </a:rPr>
              <a:t>We have </a:t>
            </a:r>
            <a:r>
              <a:rPr lang="en-US" i="1" dirty="0" smtClean="0">
                <a:solidFill>
                  <a:schemeClr val="hlink"/>
                </a:solidFill>
              </a:rPr>
              <a:t>introduced mathematical preliminaries an understanding of which will be useful while you go through the remaining parts of this book.  </a:t>
            </a:r>
            <a:r>
              <a:rPr lang="en-US" i="1" dirty="0">
                <a:solidFill>
                  <a:schemeClr val="hlink"/>
                </a:solidFill>
              </a:rPr>
              <a:t>Exercises at the end of Chapter </a:t>
            </a:r>
            <a:r>
              <a:rPr lang="en-US" i="1" dirty="0" smtClean="0">
                <a:solidFill>
                  <a:schemeClr val="hlink"/>
                </a:solidFill>
              </a:rPr>
              <a:t>2 </a:t>
            </a:r>
            <a:r>
              <a:rPr lang="en-US" i="1" dirty="0">
                <a:solidFill>
                  <a:schemeClr val="hlink"/>
                </a:solidFill>
              </a:rPr>
              <a:t>will help you sharpen your understanding. </a:t>
            </a:r>
          </a:p>
        </p:txBody>
      </p:sp>
    </p:spTree>
    <p:extLst>
      <p:ext uri="{BB962C8B-B14F-4D97-AF65-F5344CB8AC3E}">
        <p14:creationId xmlns:p14="http://schemas.microsoft.com/office/powerpoint/2010/main" val="17901882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2888"/>
            <a:ext cx="9906000" cy="614362"/>
          </a:xfrm>
          <a:noFill/>
        </p:spPr>
        <p:txBody>
          <a:bodyPr/>
          <a:lstStyle/>
          <a:p>
            <a:pPr eaLnBrk="1" hangingPunct="1"/>
            <a:r>
              <a:rPr lang="en-US" sz="3200" dirty="0" smtClean="0"/>
              <a:t>Chapter 3</a:t>
            </a:r>
            <a:endParaRPr lang="en-GB" sz="3200" dirty="0" smtClean="0"/>
          </a:p>
        </p:txBody>
      </p:sp>
      <p:sp>
        <p:nvSpPr>
          <p:cNvPr id="6147" name="Rectangle 3"/>
          <p:cNvSpPr>
            <a:spLocks noGrp="1" noChangeArrowheads="1"/>
          </p:cNvSpPr>
          <p:nvPr>
            <p:ph type="body" idx="4294967295"/>
          </p:nvPr>
        </p:nvSpPr>
        <p:spPr>
          <a:xfrm>
            <a:off x="709613" y="2000250"/>
            <a:ext cx="8486775" cy="1068388"/>
          </a:xfrm>
          <a:prstGeom prst="rect">
            <a:avLst/>
          </a:prstGeom>
        </p:spPr>
        <p:txBody>
          <a:bodyPr/>
          <a:lstStyle/>
          <a:p>
            <a:pPr marL="0" indent="0" algn="ctr" eaLnBrk="1" hangingPunct="1">
              <a:spcBef>
                <a:spcPct val="40000"/>
              </a:spcBef>
              <a:buNone/>
            </a:pPr>
            <a:r>
              <a:rPr kumimoji="1" lang="en-US" sz="3200" dirty="0" smtClean="0">
                <a:latin typeface="Arial" charset="0"/>
              </a:rPr>
              <a:t>Domain Partitioning</a:t>
            </a:r>
            <a:endParaRPr lang="en-GB" sz="3200" dirty="0">
              <a:solidFill>
                <a:schemeClr val="tx2"/>
              </a:solidFill>
              <a:latin typeface="+mj-lt"/>
              <a:ea typeface="+mj-ea"/>
              <a:cs typeface="+mj-cs"/>
            </a:endParaRPr>
          </a:p>
        </p:txBody>
      </p:sp>
      <p:sp>
        <p:nvSpPr>
          <p:cNvPr id="3" name="TextBox 2"/>
          <p:cNvSpPr txBox="1"/>
          <p:nvPr/>
        </p:nvSpPr>
        <p:spPr>
          <a:xfrm>
            <a:off x="128464" y="6093296"/>
            <a:ext cx="1702008" cy="246221"/>
          </a:xfrm>
          <a:prstGeom prst="rect">
            <a:avLst/>
          </a:prstGeom>
          <a:noFill/>
        </p:spPr>
        <p:txBody>
          <a:bodyPr wrap="none" rtlCol="0">
            <a:spAutoFit/>
          </a:bodyPr>
          <a:lstStyle/>
          <a:p>
            <a:r>
              <a:rPr lang="en-US" dirty="0" smtClean="0"/>
              <a:t>Updated: July 12,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a:latin typeface="Arial" charset="0"/>
              </a:rPr>
              <a:t>Learning Objectives</a:t>
            </a:r>
            <a:endParaRPr lang="en-US" sz="4800">
              <a:latin typeface="Arial" charset="0"/>
            </a:endParaRPr>
          </a:p>
        </p:txBody>
      </p:sp>
      <p:sp>
        <p:nvSpPr>
          <p:cNvPr id="87046" name="Rectangle 6"/>
          <p:cNvSpPr>
            <a:spLocks noChangeArrowheads="1"/>
          </p:cNvSpPr>
          <p:nvPr/>
        </p:nvSpPr>
        <p:spPr bwMode="auto">
          <a:xfrm>
            <a:off x="704528" y="4575175"/>
            <a:ext cx="84201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i="1" dirty="0">
                <a:latin typeface="Times New Roman" charset="0"/>
              </a:rPr>
              <a:t>Cause effect graphing has been omitted from these slides. </a:t>
            </a:r>
          </a:p>
        </p:txBody>
      </p:sp>
      <p:sp>
        <p:nvSpPr>
          <p:cNvPr id="87053" name="Rectangle 13"/>
          <p:cNvSpPr>
            <a:spLocks noChangeArrowheads="1"/>
          </p:cNvSpPr>
          <p:nvPr/>
        </p:nvSpPr>
        <p:spPr bwMode="auto">
          <a:xfrm>
            <a:off x="722313" y="2243139"/>
            <a:ext cx="5814616"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dirty="0">
                <a:latin typeface="Times New Roman" charset="0"/>
              </a:rPr>
              <a:t>Equivalence class  partitioning</a:t>
            </a:r>
          </a:p>
        </p:txBody>
      </p:sp>
      <p:sp>
        <p:nvSpPr>
          <p:cNvPr id="87055" name="Rectangle 15"/>
          <p:cNvSpPr>
            <a:spLocks noChangeArrowheads="1"/>
          </p:cNvSpPr>
          <p:nvPr/>
        </p:nvSpPr>
        <p:spPr bwMode="auto">
          <a:xfrm>
            <a:off x="722313" y="2909889"/>
            <a:ext cx="403635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charset="0"/>
              <a:buChar char="§"/>
            </a:pPr>
            <a:r>
              <a:rPr lang="en-US" sz="2000">
                <a:latin typeface="Times New Roman" charset="0"/>
              </a:rPr>
              <a:t>Boundary value analysis</a:t>
            </a:r>
          </a:p>
        </p:txBody>
      </p:sp>
      <p:grpSp>
        <p:nvGrpSpPr>
          <p:cNvPr id="2" name="Group 19"/>
          <p:cNvGrpSpPr>
            <a:grpSpLocks/>
          </p:cNvGrpSpPr>
          <p:nvPr/>
        </p:nvGrpSpPr>
        <p:grpSpPr bwMode="auto">
          <a:xfrm>
            <a:off x="4664968" y="2387601"/>
            <a:ext cx="4605601" cy="1039813"/>
            <a:chOff x="2923" y="1504"/>
            <a:chExt cx="2678" cy="655"/>
          </a:xfrm>
        </p:grpSpPr>
        <p:sp>
          <p:nvSpPr>
            <p:cNvPr id="29705" name="Text Box 17"/>
            <p:cNvSpPr txBox="1">
              <a:spLocks noChangeArrowheads="1"/>
            </p:cNvSpPr>
            <p:nvPr/>
          </p:nvSpPr>
          <p:spPr bwMode="auto">
            <a:xfrm>
              <a:off x="3132" y="1525"/>
              <a:ext cx="246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hlink"/>
                  </a:solidFill>
                </a:rPr>
                <a:t>Essential black-box techniques for generating tests for functional testing.</a:t>
              </a:r>
            </a:p>
          </p:txBody>
        </p:sp>
        <p:sp>
          <p:nvSpPr>
            <p:cNvPr id="29706" name="AutoShape 18"/>
            <p:cNvSpPr>
              <a:spLocks/>
            </p:cNvSpPr>
            <p:nvPr/>
          </p:nvSpPr>
          <p:spPr bwMode="auto">
            <a:xfrm>
              <a:off x="2923" y="1504"/>
              <a:ext cx="149" cy="611"/>
            </a:xfrm>
            <a:prstGeom prst="rightBrace">
              <a:avLst>
                <a:gd name="adj1" fmla="val 55481"/>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302664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53" grpId="0" build="p" autoUpdateAnimBg="0"/>
      <p:bldP spid="8705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a:latin typeface="Arial" charset="0"/>
              </a:rPr>
              <a:t>Applications of test generation techniques</a:t>
            </a:r>
            <a:endParaRPr lang="en-US" sz="4800">
              <a:latin typeface="Arial" charset="0"/>
            </a:endParaRPr>
          </a:p>
        </p:txBody>
      </p:sp>
      <p:sp>
        <p:nvSpPr>
          <p:cNvPr id="762883" name="Rectangle 3"/>
          <p:cNvSpPr>
            <a:spLocks noChangeArrowheads="1"/>
          </p:cNvSpPr>
          <p:nvPr/>
        </p:nvSpPr>
        <p:spPr bwMode="auto">
          <a:xfrm>
            <a:off x="416496" y="1772816"/>
            <a:ext cx="84201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dirty="0">
                <a:latin typeface="Times New Roman" charset="0"/>
              </a:rPr>
              <a:t>Test generation techniques described in this chapter belong to the </a:t>
            </a:r>
            <a:r>
              <a:rPr lang="en-US" sz="2000" dirty="0">
                <a:solidFill>
                  <a:schemeClr val="hlink"/>
                </a:solidFill>
                <a:latin typeface="Times New Roman" charset="0"/>
              </a:rPr>
              <a:t>black-box</a:t>
            </a:r>
            <a:r>
              <a:rPr lang="en-US" sz="2000" dirty="0">
                <a:latin typeface="Times New Roman" charset="0"/>
              </a:rPr>
              <a:t> testing category.</a:t>
            </a:r>
          </a:p>
        </p:txBody>
      </p:sp>
      <p:sp>
        <p:nvSpPr>
          <p:cNvPr id="762887" name="Rectangle 7"/>
          <p:cNvSpPr>
            <a:spLocks noChangeArrowheads="1"/>
          </p:cNvSpPr>
          <p:nvPr/>
        </p:nvSpPr>
        <p:spPr bwMode="auto">
          <a:xfrm>
            <a:off x="416496" y="3095202"/>
            <a:ext cx="84201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0000"/>
              </a:lnSpc>
            </a:pPr>
            <a:r>
              <a:rPr lang="en-US" sz="2000">
                <a:latin typeface="Times New Roman" charset="0"/>
              </a:rPr>
              <a:t>These techniques are useful during </a:t>
            </a:r>
            <a:r>
              <a:rPr lang="en-US" sz="2000">
                <a:solidFill>
                  <a:schemeClr val="hlink"/>
                </a:solidFill>
                <a:latin typeface="Times New Roman" charset="0"/>
              </a:rPr>
              <a:t>functional testing</a:t>
            </a:r>
            <a:r>
              <a:rPr lang="en-US" sz="2000">
                <a:latin typeface="Times New Roman" charset="0"/>
              </a:rPr>
              <a:t> where the objective is to test whether or not an application, unit, system, or subsystem, correctly implements the functionality as per the given requirements</a:t>
            </a:r>
          </a:p>
        </p:txBody>
      </p:sp>
    </p:spTree>
    <p:extLst>
      <p:ext uri="{BB962C8B-B14F-4D97-AF65-F5344CB8AC3E}">
        <p14:creationId xmlns:p14="http://schemas.microsoft.com/office/powerpoint/2010/main" val="2134181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2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2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p:bldP spid="76288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Tahoma" charset="0"/>
              </a:rPr>
              <a:t>Software quality</a:t>
            </a:r>
          </a:p>
        </p:txBody>
      </p:sp>
      <p:sp>
        <p:nvSpPr>
          <p:cNvPr id="43011" name="Text Box 5"/>
          <p:cNvSpPr txBox="1">
            <a:spLocks noChangeArrowheads="1"/>
          </p:cNvSpPr>
          <p:nvPr/>
        </p:nvSpPr>
        <p:spPr bwMode="auto">
          <a:xfrm>
            <a:off x="920552" y="1988840"/>
            <a:ext cx="7990152"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dirty="0">
                <a:latin typeface="Times New Roman" charset="0"/>
              </a:rPr>
              <a:t>Static quality attributes</a:t>
            </a:r>
            <a:r>
              <a:rPr lang="en-US" dirty="0">
                <a:latin typeface="Times New Roman" charset="0"/>
              </a:rPr>
              <a:t>:  structured, maintainable, testable code as well as the availability of correct and complete documentation.</a:t>
            </a:r>
          </a:p>
        </p:txBody>
      </p:sp>
      <p:sp>
        <p:nvSpPr>
          <p:cNvPr id="43012" name="Text Box 6"/>
          <p:cNvSpPr txBox="1">
            <a:spLocks noChangeArrowheads="1"/>
          </p:cNvSpPr>
          <p:nvPr/>
        </p:nvSpPr>
        <p:spPr bwMode="auto">
          <a:xfrm>
            <a:off x="937750" y="3654127"/>
            <a:ext cx="799015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b="1">
                <a:latin typeface="Times New Roman" charset="0"/>
              </a:rPr>
              <a:t>Dynamic quality attributes</a:t>
            </a:r>
            <a:r>
              <a:rPr lang="en-US">
                <a:latin typeface="Times New Roman" charset="0"/>
              </a:rPr>
              <a:t>:  software reliability, correctness, completeness, consistency, usability, and performance</a:t>
            </a:r>
          </a:p>
        </p:txBody>
      </p:sp>
    </p:spTree>
    <p:extLst>
      <p:ext uri="{BB962C8B-B14F-4D97-AF65-F5344CB8AC3E}">
        <p14:creationId xmlns:p14="http://schemas.microsoft.com/office/powerpoint/2010/main" val="245341325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z="3600">
                <a:latin typeface="Arial" charset="0"/>
              </a:rPr>
              <a:t>Functional Testing: Test Documents (IEEE829 Standard)</a:t>
            </a:r>
            <a:endParaRPr lang="en-US" sz="4800">
              <a:latin typeface="Arial" charset="0"/>
            </a:endParaRPr>
          </a:p>
        </p:txBody>
      </p:sp>
      <p:grpSp>
        <p:nvGrpSpPr>
          <p:cNvPr id="2" name="Group 48"/>
          <p:cNvGrpSpPr>
            <a:grpSpLocks/>
          </p:cNvGrpSpPr>
          <p:nvPr/>
        </p:nvGrpSpPr>
        <p:grpSpPr bwMode="auto">
          <a:xfrm>
            <a:off x="971684" y="2257574"/>
            <a:ext cx="8181048" cy="3856038"/>
            <a:chOff x="565" y="1656"/>
            <a:chExt cx="4757" cy="2429"/>
          </a:xfrm>
        </p:grpSpPr>
        <p:sp>
          <p:nvSpPr>
            <p:cNvPr id="33826" name="Rectangle 36"/>
            <p:cNvSpPr>
              <a:spLocks noChangeArrowheads="1"/>
            </p:cNvSpPr>
            <p:nvPr/>
          </p:nvSpPr>
          <p:spPr bwMode="auto">
            <a:xfrm>
              <a:off x="565" y="1952"/>
              <a:ext cx="4757" cy="2133"/>
            </a:xfrm>
            <a:prstGeom prst="rect">
              <a:avLst/>
            </a:prstGeom>
            <a:solidFill>
              <a:srgbClr val="EFA717">
                <a:alpha val="50195"/>
              </a:srgbClr>
            </a:solidFill>
            <a:ln w="12700" cap="sq">
              <a:solidFill>
                <a:schemeClr val="tx1"/>
              </a:solidFill>
              <a:miter lim="800000"/>
              <a:headEnd type="none" w="sm" len="sm"/>
              <a:tailEnd type="none" w="sm" len="sm"/>
            </a:ln>
          </p:spPr>
          <p:txBody>
            <a:bodyPr wrap="none" anchor="ctr"/>
            <a:lstStyle/>
            <a:p>
              <a:endParaRPr lang="en-US"/>
            </a:p>
          </p:txBody>
        </p:sp>
        <p:grpSp>
          <p:nvGrpSpPr>
            <p:cNvPr id="33827" name="Group 47"/>
            <p:cNvGrpSpPr>
              <a:grpSpLocks/>
            </p:cNvGrpSpPr>
            <p:nvPr/>
          </p:nvGrpSpPr>
          <p:grpSpPr bwMode="auto">
            <a:xfrm>
              <a:off x="806" y="1656"/>
              <a:ext cx="1941" cy="694"/>
              <a:chOff x="806" y="1656"/>
              <a:chExt cx="1941" cy="694"/>
            </a:xfrm>
          </p:grpSpPr>
          <p:grpSp>
            <p:nvGrpSpPr>
              <p:cNvPr id="33828" name="Group 46"/>
              <p:cNvGrpSpPr>
                <a:grpSpLocks/>
              </p:cNvGrpSpPr>
              <p:nvPr/>
            </p:nvGrpSpPr>
            <p:grpSpPr bwMode="auto">
              <a:xfrm>
                <a:off x="806" y="1675"/>
                <a:ext cx="699" cy="675"/>
                <a:chOff x="806" y="1675"/>
                <a:chExt cx="699" cy="675"/>
              </a:xfrm>
            </p:grpSpPr>
            <p:sp>
              <p:nvSpPr>
                <p:cNvPr id="33830" name="Text Box 13"/>
                <p:cNvSpPr txBox="1">
                  <a:spLocks noChangeArrowheads="1"/>
                </p:cNvSpPr>
                <p:nvPr/>
              </p:nvSpPr>
              <p:spPr bwMode="auto">
                <a:xfrm>
                  <a:off x="806" y="2098"/>
                  <a:ext cx="6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Plan</a:t>
                  </a:r>
                </a:p>
              </p:txBody>
            </p:sp>
            <p:sp>
              <p:nvSpPr>
                <p:cNvPr id="33831" name="Line 31"/>
                <p:cNvSpPr>
                  <a:spLocks noChangeShapeType="1"/>
                </p:cNvSpPr>
                <p:nvPr/>
              </p:nvSpPr>
              <p:spPr bwMode="auto">
                <a:xfrm>
                  <a:off x="1066" y="1675"/>
                  <a:ext cx="0" cy="437"/>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33829" name="AutoShape 35"/>
              <p:cNvCxnSpPr>
                <a:cxnSpLocks noChangeShapeType="1"/>
                <a:stCxn id="33810" idx="2"/>
                <a:endCxn id="33830" idx="0"/>
              </p:cNvCxnSpPr>
              <p:nvPr/>
            </p:nvCxnSpPr>
            <p:spPr bwMode="auto">
              <a:xfrm rot="5400000">
                <a:off x="1730" y="1081"/>
                <a:ext cx="442" cy="1592"/>
              </a:xfrm>
              <a:prstGeom prst="bentConnector3">
                <a:avLst>
                  <a:gd name="adj1" fmla="val 50000"/>
                </a:avLst>
              </a:prstGeom>
              <a:noFill/>
              <a:ln w="12700" cap="sq">
                <a:solidFill>
                  <a:schemeClr val="tx1"/>
                </a:solidFill>
                <a:miter lim="800000"/>
                <a:headEnd type="triangle" w="sm" len="sm"/>
                <a:tailEnd type="triangle" w="sm" len="sm"/>
              </a:ln>
              <a:extLst>
                <a:ext uri="{909E8E84-426E-40dd-AFC4-6F175D3DCCD1}">
                  <a14:hiddenFill xmlns:a14="http://schemas.microsoft.com/office/drawing/2010/main">
                    <a:noFill/>
                  </a14:hiddenFill>
                </a:ext>
              </a:extLst>
            </p:spPr>
          </p:cxnSp>
        </p:grpSp>
      </p:grpSp>
      <p:sp>
        <p:nvSpPr>
          <p:cNvPr id="754737" name="Rectangle 49"/>
          <p:cNvSpPr>
            <a:spLocks noChangeArrowheads="1"/>
          </p:cNvSpPr>
          <p:nvPr/>
        </p:nvSpPr>
        <p:spPr bwMode="auto">
          <a:xfrm>
            <a:off x="3210851" y="2913210"/>
            <a:ext cx="1595967" cy="823143"/>
          </a:xfrm>
          <a:prstGeom prst="rect">
            <a:avLst/>
          </a:prstGeom>
          <a:solidFill>
            <a:schemeClr val="bg2">
              <a:lumMod val="95000"/>
            </a:schemeClr>
          </a:solidFill>
          <a:ln w="12700" cap="sq">
            <a:solidFill>
              <a:schemeClr val="bg1"/>
            </a:solidFill>
            <a:miter lim="800000"/>
            <a:headEnd type="none" w="sm" len="sm"/>
            <a:tailEnd type="none" w="sm" len="sm"/>
          </a:ln>
        </p:spPr>
        <p:txBody>
          <a:bodyPr wrap="none" anchor="ctr"/>
          <a:lstStyle/>
          <a:p>
            <a:endParaRPr lang="en-US"/>
          </a:p>
        </p:txBody>
      </p:sp>
      <p:sp>
        <p:nvSpPr>
          <p:cNvPr id="754700" name="Text Box 12"/>
          <p:cNvSpPr txBox="1">
            <a:spLocks noChangeArrowheads="1"/>
          </p:cNvSpPr>
          <p:nvPr/>
        </p:nvSpPr>
        <p:spPr bwMode="auto">
          <a:xfrm>
            <a:off x="1350037" y="1844824"/>
            <a:ext cx="173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Requirements</a:t>
            </a:r>
          </a:p>
        </p:txBody>
      </p:sp>
      <p:grpSp>
        <p:nvGrpSpPr>
          <p:cNvPr id="5" name="Group 39"/>
          <p:cNvGrpSpPr>
            <a:grpSpLocks/>
          </p:cNvGrpSpPr>
          <p:nvPr/>
        </p:nvGrpSpPr>
        <p:grpSpPr bwMode="auto">
          <a:xfrm>
            <a:off x="2732750" y="2959251"/>
            <a:ext cx="1946805" cy="862013"/>
            <a:chOff x="1589" y="2098"/>
            <a:chExt cx="1132" cy="543"/>
          </a:xfrm>
        </p:grpSpPr>
        <p:sp>
          <p:nvSpPr>
            <p:cNvPr id="33824" name="Text Box 14"/>
            <p:cNvSpPr txBox="1">
              <a:spLocks noChangeArrowheads="1"/>
            </p:cNvSpPr>
            <p:nvPr/>
          </p:nvSpPr>
          <p:spPr bwMode="auto">
            <a:xfrm>
              <a:off x="1854" y="2098"/>
              <a:ext cx="867"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solidFill>
                    <a:schemeClr val="bg1">
                      <a:lumMod val="50000"/>
                    </a:schemeClr>
                  </a:solidFill>
                </a:rPr>
                <a:t>Test Design</a:t>
              </a:r>
            </a:p>
            <a:p>
              <a:r>
                <a:rPr lang="en-US" dirty="0">
                  <a:solidFill>
                    <a:schemeClr val="bg1">
                      <a:lumMod val="50000"/>
                    </a:schemeClr>
                  </a:solidFill>
                </a:rPr>
                <a:t>Spec.</a:t>
              </a:r>
            </a:p>
          </p:txBody>
        </p:sp>
        <p:sp>
          <p:nvSpPr>
            <p:cNvPr id="33825" name="Line 21"/>
            <p:cNvSpPr>
              <a:spLocks noChangeShapeType="1"/>
            </p:cNvSpPr>
            <p:nvPr/>
          </p:nvSpPr>
          <p:spPr bwMode="auto">
            <a:xfrm>
              <a:off x="1589" y="2229"/>
              <a:ext cx="26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40"/>
          <p:cNvGrpSpPr>
            <a:grpSpLocks/>
          </p:cNvGrpSpPr>
          <p:nvPr/>
        </p:nvGrpSpPr>
        <p:grpSpPr bwMode="auto">
          <a:xfrm>
            <a:off x="4842935" y="2959251"/>
            <a:ext cx="1719792" cy="862013"/>
            <a:chOff x="2816" y="2098"/>
            <a:chExt cx="1000" cy="543"/>
          </a:xfrm>
        </p:grpSpPr>
        <p:sp>
          <p:nvSpPr>
            <p:cNvPr id="33822" name="Text Box 15"/>
            <p:cNvSpPr txBox="1">
              <a:spLocks noChangeArrowheads="1"/>
            </p:cNvSpPr>
            <p:nvPr/>
          </p:nvSpPr>
          <p:spPr bwMode="auto">
            <a:xfrm>
              <a:off x="3082" y="2098"/>
              <a:ext cx="73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Case</a:t>
              </a:r>
            </a:p>
            <a:p>
              <a:r>
                <a:rPr lang="en-US"/>
                <a:t>Spec.</a:t>
              </a:r>
            </a:p>
          </p:txBody>
        </p:sp>
        <p:sp>
          <p:nvSpPr>
            <p:cNvPr id="33823" name="Line 22"/>
            <p:cNvSpPr>
              <a:spLocks noChangeShapeType="1"/>
            </p:cNvSpPr>
            <p:nvPr/>
          </p:nvSpPr>
          <p:spPr bwMode="auto">
            <a:xfrm>
              <a:off x="2816" y="2229"/>
              <a:ext cx="26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41"/>
          <p:cNvGrpSpPr>
            <a:grpSpLocks/>
          </p:cNvGrpSpPr>
          <p:nvPr/>
        </p:nvGrpSpPr>
        <p:grpSpPr bwMode="auto">
          <a:xfrm>
            <a:off x="6712346" y="2959249"/>
            <a:ext cx="2313119" cy="400050"/>
            <a:chOff x="3903" y="2098"/>
            <a:chExt cx="1345" cy="252"/>
          </a:xfrm>
        </p:grpSpPr>
        <p:sp>
          <p:nvSpPr>
            <p:cNvPr id="33820" name="Text Box 16"/>
            <p:cNvSpPr txBox="1">
              <a:spLocks noChangeArrowheads="1"/>
            </p:cNvSpPr>
            <p:nvPr/>
          </p:nvSpPr>
          <p:spPr bwMode="auto">
            <a:xfrm>
              <a:off x="4167" y="2098"/>
              <a:ext cx="10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Procedure</a:t>
              </a:r>
            </a:p>
          </p:txBody>
        </p:sp>
        <p:sp>
          <p:nvSpPr>
            <p:cNvPr id="33821" name="Line 23"/>
            <p:cNvSpPr>
              <a:spLocks noChangeShapeType="1"/>
            </p:cNvSpPr>
            <p:nvPr/>
          </p:nvSpPr>
          <p:spPr bwMode="auto">
            <a:xfrm>
              <a:off x="3903" y="2239"/>
              <a:ext cx="26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42"/>
          <p:cNvGrpSpPr>
            <a:grpSpLocks/>
          </p:cNvGrpSpPr>
          <p:nvPr/>
        </p:nvGrpSpPr>
        <p:grpSpPr bwMode="auto">
          <a:xfrm>
            <a:off x="1313921" y="3286276"/>
            <a:ext cx="6782859" cy="1830388"/>
            <a:chOff x="764" y="2304"/>
            <a:chExt cx="3944" cy="1153"/>
          </a:xfrm>
        </p:grpSpPr>
        <p:sp>
          <p:nvSpPr>
            <p:cNvPr id="33818" name="Text Box 17"/>
            <p:cNvSpPr txBox="1">
              <a:spLocks noChangeArrowheads="1"/>
            </p:cNvSpPr>
            <p:nvPr/>
          </p:nvSpPr>
          <p:spPr bwMode="auto">
            <a:xfrm>
              <a:off x="764" y="2914"/>
              <a:ext cx="145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item transmittal</a:t>
              </a:r>
            </a:p>
            <a:p>
              <a:r>
                <a:rPr lang="en-US"/>
                <a:t>report</a:t>
              </a:r>
            </a:p>
          </p:txBody>
        </p:sp>
        <p:cxnSp>
          <p:nvCxnSpPr>
            <p:cNvPr id="33819" name="AutoShape 27"/>
            <p:cNvCxnSpPr>
              <a:cxnSpLocks noChangeShapeType="1"/>
              <a:stCxn id="33820" idx="2"/>
              <a:endCxn id="33818" idx="0"/>
            </p:cNvCxnSpPr>
            <p:nvPr/>
          </p:nvCxnSpPr>
          <p:spPr bwMode="auto">
            <a:xfrm rot="5400000">
              <a:off x="2795" y="1001"/>
              <a:ext cx="609" cy="3216"/>
            </a:xfrm>
            <a:prstGeom prst="bentConnector3">
              <a:avLst>
                <a:gd name="adj1" fmla="val 50000"/>
              </a:avLst>
            </a:prstGeom>
            <a:noFill/>
            <a:ln w="12700" cap="sq">
              <a:solidFill>
                <a:schemeClr val="tx1"/>
              </a:solidFill>
              <a:miter lim="800000"/>
              <a:headEnd type="none" w="sm" len="sm"/>
              <a:tailEnd type="triangle" w="med" len="med"/>
            </a:ln>
            <a:extLst>
              <a:ext uri="{909E8E84-426E-40dd-AFC4-6F175D3DCCD1}">
                <a14:hiddenFill xmlns:a14="http://schemas.microsoft.com/office/drawing/2010/main">
                  <a:noFill/>
                </a14:hiddenFill>
              </a:ext>
            </a:extLst>
          </p:spPr>
        </p:cxnSp>
      </p:grpSp>
      <p:grpSp>
        <p:nvGrpSpPr>
          <p:cNvPr id="9" name="Group 43"/>
          <p:cNvGrpSpPr>
            <a:grpSpLocks/>
          </p:cNvGrpSpPr>
          <p:nvPr/>
        </p:nvGrpSpPr>
        <p:grpSpPr bwMode="auto">
          <a:xfrm>
            <a:off x="4254765" y="4254649"/>
            <a:ext cx="1859095" cy="400050"/>
            <a:chOff x="2474" y="2914"/>
            <a:chExt cx="1081" cy="252"/>
          </a:xfrm>
        </p:grpSpPr>
        <p:sp>
          <p:nvSpPr>
            <p:cNvPr id="33816" name="Text Box 18"/>
            <p:cNvSpPr txBox="1">
              <a:spLocks noChangeArrowheads="1"/>
            </p:cNvSpPr>
            <p:nvPr/>
          </p:nvSpPr>
          <p:spPr bwMode="auto">
            <a:xfrm>
              <a:off x="2937" y="2914"/>
              <a:ext cx="6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log</a:t>
              </a:r>
            </a:p>
          </p:txBody>
        </p:sp>
        <p:sp>
          <p:nvSpPr>
            <p:cNvPr id="33817" name="Line 28"/>
            <p:cNvSpPr>
              <a:spLocks noChangeShapeType="1"/>
            </p:cNvSpPr>
            <p:nvPr/>
          </p:nvSpPr>
          <p:spPr bwMode="auto">
            <a:xfrm>
              <a:off x="2474" y="3040"/>
              <a:ext cx="363"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44"/>
          <p:cNvGrpSpPr>
            <a:grpSpLocks/>
          </p:cNvGrpSpPr>
          <p:nvPr/>
        </p:nvGrpSpPr>
        <p:grpSpPr bwMode="auto">
          <a:xfrm>
            <a:off x="6475017" y="4096394"/>
            <a:ext cx="2371593" cy="862013"/>
            <a:chOff x="3765" y="2914"/>
            <a:chExt cx="1379" cy="543"/>
          </a:xfrm>
        </p:grpSpPr>
        <p:sp>
          <p:nvSpPr>
            <p:cNvPr id="33814" name="Text Box 19"/>
            <p:cNvSpPr txBox="1">
              <a:spLocks noChangeArrowheads="1"/>
            </p:cNvSpPr>
            <p:nvPr/>
          </p:nvSpPr>
          <p:spPr bwMode="auto">
            <a:xfrm>
              <a:off x="4209" y="2914"/>
              <a:ext cx="93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Test incident</a:t>
              </a:r>
            </a:p>
            <a:p>
              <a:r>
                <a:rPr lang="en-US" dirty="0"/>
                <a:t>report</a:t>
              </a:r>
            </a:p>
          </p:txBody>
        </p:sp>
        <p:sp>
          <p:nvSpPr>
            <p:cNvPr id="33815" name="Line 29"/>
            <p:cNvSpPr>
              <a:spLocks noChangeShapeType="1"/>
            </p:cNvSpPr>
            <p:nvPr/>
          </p:nvSpPr>
          <p:spPr bwMode="auto">
            <a:xfrm>
              <a:off x="3765" y="3141"/>
              <a:ext cx="26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45"/>
          <p:cNvGrpSpPr>
            <a:grpSpLocks/>
          </p:cNvGrpSpPr>
          <p:nvPr/>
        </p:nvGrpSpPr>
        <p:grpSpPr bwMode="auto">
          <a:xfrm>
            <a:off x="7238603" y="4929338"/>
            <a:ext cx="1766225" cy="1233488"/>
            <a:chOff x="4209" y="3339"/>
            <a:chExt cx="1027" cy="777"/>
          </a:xfrm>
        </p:grpSpPr>
        <p:sp>
          <p:nvSpPr>
            <p:cNvPr id="33812" name="Text Box 20"/>
            <p:cNvSpPr txBox="1">
              <a:spLocks noChangeArrowheads="1"/>
            </p:cNvSpPr>
            <p:nvPr/>
          </p:nvSpPr>
          <p:spPr bwMode="auto">
            <a:xfrm>
              <a:off x="4209" y="3573"/>
              <a:ext cx="1027"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dirty="0"/>
                <a:t>Test summary</a:t>
              </a:r>
            </a:p>
            <a:p>
              <a:r>
                <a:rPr lang="en-US" dirty="0"/>
                <a:t>report</a:t>
              </a:r>
            </a:p>
          </p:txBody>
        </p:sp>
        <p:sp>
          <p:nvSpPr>
            <p:cNvPr id="33813" name="Line 30"/>
            <p:cNvSpPr>
              <a:spLocks noChangeShapeType="1"/>
            </p:cNvSpPr>
            <p:nvPr/>
          </p:nvSpPr>
          <p:spPr bwMode="auto">
            <a:xfrm>
              <a:off x="4682" y="3339"/>
              <a:ext cx="0" cy="288"/>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38"/>
          <p:cNvGrpSpPr>
            <a:grpSpLocks/>
          </p:cNvGrpSpPr>
          <p:nvPr/>
        </p:nvGrpSpPr>
        <p:grpSpPr bwMode="auto">
          <a:xfrm>
            <a:off x="3338116" y="1860699"/>
            <a:ext cx="1945084" cy="396875"/>
            <a:chOff x="1941" y="1406"/>
            <a:chExt cx="1131" cy="250"/>
          </a:xfrm>
        </p:grpSpPr>
        <p:sp>
          <p:nvSpPr>
            <p:cNvPr id="33810" name="Text Box 32"/>
            <p:cNvSpPr txBox="1">
              <a:spLocks noChangeArrowheads="1"/>
            </p:cNvSpPr>
            <p:nvPr/>
          </p:nvSpPr>
          <p:spPr bwMode="auto">
            <a:xfrm>
              <a:off x="2423" y="1406"/>
              <a:ext cx="6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t>Model</a:t>
              </a:r>
            </a:p>
          </p:txBody>
        </p:sp>
        <p:sp>
          <p:nvSpPr>
            <p:cNvPr id="33811" name="Line 34"/>
            <p:cNvSpPr>
              <a:spLocks noChangeShapeType="1"/>
            </p:cNvSpPr>
            <p:nvPr/>
          </p:nvSpPr>
          <p:spPr bwMode="auto">
            <a:xfrm>
              <a:off x="1941" y="1536"/>
              <a:ext cx="405"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54725" name="Text Box 37"/>
          <p:cNvSpPr txBox="1">
            <a:spLocks noChangeArrowheads="1"/>
          </p:cNvSpPr>
          <p:nvPr/>
        </p:nvSpPr>
        <p:spPr bwMode="auto">
          <a:xfrm>
            <a:off x="6026150" y="1911350"/>
            <a:ext cx="3542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sz="1400"/>
              <a:t>Reference: Lee Copland. A Practitioners Guide to software Test Design</a:t>
            </a:r>
          </a:p>
        </p:txBody>
      </p:sp>
      <p:grpSp>
        <p:nvGrpSpPr>
          <p:cNvPr id="13" name="Group 52"/>
          <p:cNvGrpSpPr>
            <a:grpSpLocks/>
          </p:cNvGrpSpPr>
          <p:nvPr/>
        </p:nvGrpSpPr>
        <p:grpSpPr bwMode="auto">
          <a:xfrm>
            <a:off x="1642401" y="3832374"/>
            <a:ext cx="3226329" cy="2233613"/>
            <a:chOff x="955" y="2538"/>
            <a:chExt cx="1876" cy="1407"/>
          </a:xfrm>
        </p:grpSpPr>
        <p:sp>
          <p:nvSpPr>
            <p:cNvPr id="33808" name="Text Box 50"/>
            <p:cNvSpPr txBox="1">
              <a:spLocks noChangeArrowheads="1"/>
            </p:cNvSpPr>
            <p:nvPr/>
          </p:nvSpPr>
          <p:spPr bwMode="auto">
            <a:xfrm>
              <a:off x="955" y="3693"/>
              <a:ext cx="18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t>Test generation techniques</a:t>
              </a:r>
            </a:p>
          </p:txBody>
        </p:sp>
        <p:sp>
          <p:nvSpPr>
            <p:cNvPr id="33809" name="Line 51"/>
            <p:cNvSpPr>
              <a:spLocks noChangeShapeType="1"/>
            </p:cNvSpPr>
            <p:nvPr/>
          </p:nvSpPr>
          <p:spPr bwMode="auto">
            <a:xfrm flipV="1">
              <a:off x="2325" y="2538"/>
              <a:ext cx="0" cy="1152"/>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68097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4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547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4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37" grpId="0" animBg="1"/>
      <p:bldP spid="754700" grpId="0"/>
      <p:bldP spid="75472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p:cNvSpPr>
            <a:spLocks noGrp="1" noChangeArrowheads="1"/>
          </p:cNvSpPr>
          <p:nvPr>
            <p:ph type="title"/>
          </p:nvPr>
        </p:nvSpPr>
        <p:spPr/>
        <p:txBody>
          <a:bodyPr/>
          <a:lstStyle/>
          <a:p>
            <a:pPr eaLnBrk="1" hangingPunct="1"/>
            <a:r>
              <a:rPr lang="en-US" sz="3600">
                <a:latin typeface="Arial" charset="0"/>
              </a:rPr>
              <a:t>Functional Testing: Documents</a:t>
            </a:r>
            <a:endParaRPr lang="en-US" sz="4800">
              <a:latin typeface="Arial" charset="0"/>
            </a:endParaRPr>
          </a:p>
        </p:txBody>
      </p:sp>
      <p:sp>
        <p:nvSpPr>
          <p:cNvPr id="35843" name="Text Box 40"/>
          <p:cNvSpPr txBox="1">
            <a:spLocks noChangeArrowheads="1"/>
          </p:cNvSpPr>
          <p:nvPr/>
        </p:nvSpPr>
        <p:spPr bwMode="auto">
          <a:xfrm>
            <a:off x="776536" y="1263544"/>
            <a:ext cx="8208912"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Test Plan:</a:t>
            </a:r>
            <a:r>
              <a:rPr lang="en-US" dirty="0">
                <a:latin typeface="Times New Roman"/>
                <a:cs typeface="Times New Roman"/>
              </a:rPr>
              <a:t> Describe scope, approach, resources, </a:t>
            </a:r>
            <a:r>
              <a:rPr lang="en-US" dirty="0" smtClean="0">
                <a:latin typeface="Times New Roman"/>
                <a:cs typeface="Times New Roman"/>
              </a:rPr>
              <a:t>test schedule</a:t>
            </a:r>
            <a:r>
              <a:rPr lang="en-US" dirty="0">
                <a:latin typeface="Times New Roman"/>
                <a:cs typeface="Times New Roman"/>
              </a:rPr>
              <a:t>, items to be tested, deliverables, responsibilities, approvals needed. </a:t>
            </a:r>
            <a:r>
              <a:rPr lang="en-US" dirty="0" smtClean="0">
                <a:latin typeface="Times New Roman"/>
                <a:cs typeface="Times New Roman"/>
              </a:rPr>
              <a:t> Could </a:t>
            </a:r>
            <a:r>
              <a:rPr lang="en-US" dirty="0">
                <a:latin typeface="Times New Roman"/>
                <a:cs typeface="Times New Roman"/>
              </a:rPr>
              <a:t>be used at the system test level or at lower levels.</a:t>
            </a:r>
          </a:p>
        </p:txBody>
      </p:sp>
      <p:sp>
        <p:nvSpPr>
          <p:cNvPr id="35844" name="Text Box 41"/>
          <p:cNvSpPr txBox="1">
            <a:spLocks noChangeArrowheads="1"/>
          </p:cNvSpPr>
          <p:nvPr/>
        </p:nvSpPr>
        <p:spPr bwMode="auto">
          <a:xfrm>
            <a:off x="776536" y="2847720"/>
            <a:ext cx="777689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Test design spec:</a:t>
            </a:r>
            <a:r>
              <a:rPr lang="en-US" dirty="0">
                <a:latin typeface="Times New Roman"/>
                <a:cs typeface="Times New Roman"/>
              </a:rPr>
              <a:t> Identifies a subset of features to be tested and identifies the test cases to test the features in this subset. </a:t>
            </a:r>
          </a:p>
        </p:txBody>
      </p:sp>
      <p:sp>
        <p:nvSpPr>
          <p:cNvPr id="35845" name="Text Box 42"/>
          <p:cNvSpPr txBox="1">
            <a:spLocks noChangeArrowheads="1"/>
          </p:cNvSpPr>
          <p:nvPr/>
        </p:nvSpPr>
        <p:spPr bwMode="auto">
          <a:xfrm>
            <a:off x="776536" y="3927840"/>
            <a:ext cx="7776898" cy="2375009"/>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solidFill>
                  <a:schemeClr val="hlink"/>
                </a:solidFill>
                <a:latin typeface="Times New Roman"/>
                <a:cs typeface="Times New Roman"/>
              </a:rPr>
              <a:t>Test case spec:</a:t>
            </a:r>
            <a:r>
              <a:rPr lang="en-US" dirty="0">
                <a:latin typeface="Times New Roman"/>
                <a:cs typeface="Times New Roman"/>
              </a:rPr>
              <a:t> Lists inputs, expected outputs, features to be tested by this test case, and any other special requirements e.g. setting of environment variables and test procedures. Dependencies with other test cases are specified here. Each test case has a unique ID for reference in other documents. </a:t>
            </a:r>
          </a:p>
        </p:txBody>
      </p:sp>
    </p:spTree>
    <p:extLst>
      <p:ext uri="{BB962C8B-B14F-4D97-AF65-F5344CB8AC3E}">
        <p14:creationId xmlns:p14="http://schemas.microsoft.com/office/powerpoint/2010/main" val="51469820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a:latin typeface="Arial" charset="0"/>
              </a:rPr>
              <a:t>Functional Testing: Documents (contd)</a:t>
            </a:r>
            <a:endParaRPr lang="en-US" sz="4800">
              <a:latin typeface="Arial" charset="0"/>
            </a:endParaRPr>
          </a:p>
        </p:txBody>
      </p:sp>
      <p:sp>
        <p:nvSpPr>
          <p:cNvPr id="37891" name="Text Box 3"/>
          <p:cNvSpPr txBox="1">
            <a:spLocks noChangeArrowheads="1"/>
          </p:cNvSpPr>
          <p:nvPr/>
        </p:nvSpPr>
        <p:spPr bwMode="auto">
          <a:xfrm>
            <a:off x="748110" y="1844824"/>
            <a:ext cx="7776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dirty="0">
                <a:solidFill>
                  <a:schemeClr val="hlink"/>
                </a:solidFill>
                <a:latin typeface="Times New Roman"/>
                <a:cs typeface="Times New Roman"/>
              </a:rPr>
              <a:t>Test procedure spec:</a:t>
            </a:r>
            <a:r>
              <a:rPr lang="en-US" dirty="0">
                <a:latin typeface="Times New Roman"/>
                <a:cs typeface="Times New Roman"/>
              </a:rPr>
              <a:t> Describe the procedure for executing a test case.</a:t>
            </a:r>
          </a:p>
        </p:txBody>
      </p:sp>
      <p:sp>
        <p:nvSpPr>
          <p:cNvPr id="37892" name="Text Box 4"/>
          <p:cNvSpPr txBox="1">
            <a:spLocks noChangeArrowheads="1"/>
          </p:cNvSpPr>
          <p:nvPr/>
        </p:nvSpPr>
        <p:spPr bwMode="auto">
          <a:xfrm>
            <a:off x="748110" y="2583453"/>
            <a:ext cx="777689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New Roman"/>
                <a:cs typeface="Times New Roman"/>
              </a:rPr>
              <a:t>Test transmittal report:</a:t>
            </a:r>
            <a:r>
              <a:rPr lang="en-US">
                <a:latin typeface="Times New Roman"/>
                <a:cs typeface="Times New Roman"/>
              </a:rPr>
              <a:t> Identifies the test items being provided for testing, e.g. a database.</a:t>
            </a:r>
          </a:p>
        </p:txBody>
      </p:sp>
      <p:sp>
        <p:nvSpPr>
          <p:cNvPr id="37893" name="Text Box 5"/>
          <p:cNvSpPr txBox="1">
            <a:spLocks noChangeArrowheads="1"/>
          </p:cNvSpPr>
          <p:nvPr/>
        </p:nvSpPr>
        <p:spPr bwMode="auto">
          <a:xfrm>
            <a:off x="748110" y="3623647"/>
            <a:ext cx="777689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New Roman"/>
                <a:cs typeface="Times New Roman"/>
              </a:rPr>
              <a:t>Test log:</a:t>
            </a:r>
            <a:r>
              <a:rPr lang="en-US">
                <a:latin typeface="Times New Roman"/>
                <a:cs typeface="Times New Roman"/>
              </a:rPr>
              <a:t> A log observations during the execution of a test.</a:t>
            </a:r>
          </a:p>
        </p:txBody>
      </p:sp>
      <p:sp>
        <p:nvSpPr>
          <p:cNvPr id="37894" name="Text Box 6"/>
          <p:cNvSpPr txBox="1">
            <a:spLocks noChangeArrowheads="1"/>
          </p:cNvSpPr>
          <p:nvPr/>
        </p:nvSpPr>
        <p:spPr bwMode="auto">
          <a:xfrm>
            <a:off x="748110" y="4359041"/>
            <a:ext cx="777689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New Roman"/>
                <a:cs typeface="Times New Roman"/>
              </a:rPr>
              <a:t>Test incident report:</a:t>
            </a:r>
            <a:r>
              <a:rPr lang="en-US">
                <a:latin typeface="Times New Roman"/>
                <a:cs typeface="Times New Roman"/>
              </a:rPr>
              <a:t> Document any special event that is recommended for further investigation.</a:t>
            </a:r>
          </a:p>
        </p:txBody>
      </p:sp>
      <p:sp>
        <p:nvSpPr>
          <p:cNvPr id="37895" name="Text Box 7"/>
          <p:cNvSpPr txBox="1">
            <a:spLocks noChangeArrowheads="1"/>
          </p:cNvSpPr>
          <p:nvPr/>
        </p:nvSpPr>
        <p:spPr bwMode="auto">
          <a:xfrm>
            <a:off x="748110" y="5399236"/>
            <a:ext cx="777689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spcBef>
                <a:spcPct val="50000"/>
              </a:spcBef>
            </a:pPr>
            <a:r>
              <a:rPr lang="en-US">
                <a:solidFill>
                  <a:schemeClr val="hlink"/>
                </a:solidFill>
                <a:latin typeface="Times New Roman"/>
                <a:cs typeface="Times New Roman"/>
              </a:rPr>
              <a:t>Test summary:</a:t>
            </a:r>
            <a:r>
              <a:rPr lang="en-US">
                <a:latin typeface="Times New Roman"/>
                <a:cs typeface="Times New Roman"/>
              </a:rPr>
              <a:t> Summarize the results of testing activities and provide an evaluation.</a:t>
            </a:r>
          </a:p>
        </p:txBody>
      </p:sp>
    </p:spTree>
    <p:extLst>
      <p:ext uri="{BB962C8B-B14F-4D97-AF65-F5344CB8AC3E}">
        <p14:creationId xmlns:p14="http://schemas.microsoft.com/office/powerpoint/2010/main" val="119432881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a:latin typeface="Arial" charset="0"/>
              </a:rPr>
              <a:t>Test generation techniques in this chapter</a:t>
            </a:r>
            <a:endParaRPr lang="en-US" sz="4800">
              <a:latin typeface="Arial" charset="0"/>
            </a:endParaRPr>
          </a:p>
        </p:txBody>
      </p:sp>
      <p:sp>
        <p:nvSpPr>
          <p:cNvPr id="39939" name="Text Box 3"/>
          <p:cNvSpPr txBox="1">
            <a:spLocks noChangeArrowheads="1"/>
          </p:cNvSpPr>
          <p:nvPr/>
        </p:nvSpPr>
        <p:spPr bwMode="auto">
          <a:xfrm>
            <a:off x="748110" y="2217739"/>
            <a:ext cx="777689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smtClean="0">
                <a:latin typeface="Times New Roman"/>
                <a:cs typeface="Times New Roman"/>
              </a:rPr>
              <a:t>Three </a:t>
            </a:r>
            <a:r>
              <a:rPr lang="en-US" dirty="0">
                <a:latin typeface="Times New Roman"/>
                <a:cs typeface="Times New Roman"/>
              </a:rPr>
              <a:t>techniques are considered: equivalence partitioning, boundary value analysis, </a:t>
            </a:r>
            <a:r>
              <a:rPr lang="en-US" dirty="0" smtClean="0">
                <a:latin typeface="Times New Roman"/>
                <a:cs typeface="Times New Roman"/>
              </a:rPr>
              <a:t>and category partitioning.</a:t>
            </a:r>
            <a:endParaRPr lang="en-US" dirty="0">
              <a:latin typeface="Times New Roman"/>
              <a:cs typeface="Times New Roman"/>
            </a:endParaRPr>
          </a:p>
        </p:txBody>
      </p:sp>
      <p:sp>
        <p:nvSpPr>
          <p:cNvPr id="39940" name="Text Box 4"/>
          <p:cNvSpPr txBox="1">
            <a:spLocks noChangeArrowheads="1"/>
          </p:cNvSpPr>
          <p:nvPr/>
        </p:nvSpPr>
        <p:spPr bwMode="auto">
          <a:xfrm>
            <a:off x="748110" y="3792539"/>
            <a:ext cx="7776898"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a:cs typeface="Times New Roman"/>
              </a:rPr>
              <a:t>Each of these test generation techniques </a:t>
            </a:r>
            <a:r>
              <a:rPr lang="en-US" dirty="0" smtClean="0">
                <a:latin typeface="Times New Roman"/>
                <a:cs typeface="Times New Roman"/>
              </a:rPr>
              <a:t>is </a:t>
            </a:r>
            <a:r>
              <a:rPr lang="en-US" dirty="0">
                <a:latin typeface="Times New Roman"/>
                <a:cs typeface="Times New Roman"/>
              </a:rPr>
              <a:t>black-box </a:t>
            </a:r>
            <a:r>
              <a:rPr lang="en-US" dirty="0" smtClean="0">
                <a:latin typeface="Times New Roman"/>
                <a:cs typeface="Times New Roman"/>
              </a:rPr>
              <a:t>and </a:t>
            </a:r>
            <a:r>
              <a:rPr lang="en-US" dirty="0">
                <a:latin typeface="Times New Roman"/>
                <a:cs typeface="Times New Roman"/>
              </a:rPr>
              <a:t>useful for generating test cases during functional testing.</a:t>
            </a:r>
          </a:p>
        </p:txBody>
      </p:sp>
    </p:spTree>
    <p:extLst>
      <p:ext uri="{BB962C8B-B14F-4D97-AF65-F5344CB8AC3E}">
        <p14:creationId xmlns:p14="http://schemas.microsoft.com/office/powerpoint/2010/main" val="405916625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4294967295"/>
          </p:nvPr>
        </p:nvSpPr>
        <p:spPr>
          <a:xfrm>
            <a:off x="1485900" y="2906713"/>
            <a:ext cx="8420100" cy="1500187"/>
          </a:xfrm>
        </p:spPr>
        <p:txBody>
          <a:bodyPr/>
          <a:lstStyle/>
          <a:p>
            <a:pPr eaLnBrk="1" hangingPunct="1">
              <a:buFont typeface="Monotype Sorts" charset="0"/>
              <a:buNone/>
            </a:pPr>
            <a:r>
              <a:rPr lang="en-US" dirty="0" smtClean="0">
                <a:solidFill>
                  <a:schemeClr val="folHlink"/>
                </a:solidFill>
                <a:latin typeface="Century Gothic" charset="0"/>
                <a:ea typeface="Osaka" charset="0"/>
                <a:cs typeface="Osaka" charset="0"/>
              </a:rPr>
              <a:t>3.2 The </a:t>
            </a:r>
            <a:r>
              <a:rPr lang="en-US" dirty="0">
                <a:solidFill>
                  <a:schemeClr val="folHlink"/>
                </a:solidFill>
                <a:latin typeface="Century Gothic" charset="0"/>
                <a:ea typeface="Osaka" charset="0"/>
                <a:cs typeface="Osaka" charset="0"/>
              </a:rPr>
              <a:t>test selection problem</a:t>
            </a:r>
          </a:p>
        </p:txBody>
      </p:sp>
    </p:spTree>
    <p:extLst>
      <p:ext uri="{BB962C8B-B14F-4D97-AF65-F5344CB8AC3E}">
        <p14:creationId xmlns:p14="http://schemas.microsoft.com/office/powerpoint/2010/main" val="217293385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a:latin typeface="Arial" charset="0"/>
              </a:rPr>
              <a:t>Requirements and test generation</a:t>
            </a:r>
            <a:endParaRPr lang="en-US">
              <a:latin typeface="Arial" charset="0"/>
            </a:endParaRPr>
          </a:p>
        </p:txBody>
      </p:sp>
      <p:sp>
        <p:nvSpPr>
          <p:cNvPr id="129031" name="Text Box 7"/>
          <p:cNvSpPr txBox="1">
            <a:spLocks noChangeArrowheads="1"/>
          </p:cNvSpPr>
          <p:nvPr/>
        </p:nvSpPr>
        <p:spPr bwMode="auto">
          <a:xfrm>
            <a:off x="488504" y="1556792"/>
            <a:ext cx="90392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Requirements serve as the starting point for the generation of tests. During the initial phases of development, requirements may exist only in the minds of one or more people. </a:t>
            </a:r>
          </a:p>
        </p:txBody>
      </p:sp>
      <p:sp>
        <p:nvSpPr>
          <p:cNvPr id="129032" name="Text Box 8"/>
          <p:cNvSpPr txBox="1">
            <a:spLocks noChangeArrowheads="1"/>
          </p:cNvSpPr>
          <p:nvPr/>
        </p:nvSpPr>
        <p:spPr bwMode="auto">
          <a:xfrm>
            <a:off x="488505" y="3304922"/>
            <a:ext cx="858176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a:latin typeface="Times New Roman" charset="0"/>
              </a:rPr>
              <a:t>These requirements, more aptly ideas, are then specified  rigorously using modeling elements such as use cases, sequence diagrams, and statecharts in UML. </a:t>
            </a:r>
          </a:p>
        </p:txBody>
      </p:sp>
      <p:sp>
        <p:nvSpPr>
          <p:cNvPr id="129033" name="Text Box 9"/>
          <p:cNvSpPr txBox="1">
            <a:spLocks noChangeArrowheads="1"/>
          </p:cNvSpPr>
          <p:nvPr/>
        </p:nvSpPr>
        <p:spPr bwMode="auto">
          <a:xfrm>
            <a:off x="488504" y="4581128"/>
            <a:ext cx="872966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spcBef>
                <a:spcPct val="50000"/>
              </a:spcBef>
            </a:pPr>
            <a:r>
              <a:rPr lang="en-US" dirty="0">
                <a:latin typeface="Times New Roman" charset="0"/>
              </a:rPr>
              <a:t>Rigorously specified requirements are often transformed into formal requirements using requirements specification languages such as Z, S, and RSML.</a:t>
            </a:r>
          </a:p>
        </p:txBody>
      </p:sp>
    </p:spTree>
    <p:extLst>
      <p:ext uri="{BB962C8B-B14F-4D97-AF65-F5344CB8AC3E}">
        <p14:creationId xmlns:p14="http://schemas.microsoft.com/office/powerpoint/2010/main" val="3820926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2" grpId="0"/>
      <p:bldP spid="12903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a:latin typeface="Arial" charset="0"/>
              </a:rPr>
              <a:t>Test generation techniques</a:t>
            </a:r>
            <a:endParaRPr lang="en-US">
              <a:latin typeface="Arial" charset="0"/>
            </a:endParaRPr>
          </a:p>
        </p:txBody>
      </p:sp>
      <p:pic>
        <p:nvPicPr>
          <p:cNvPr id="46083" name="Picture 6" descr="techniques-overview-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412776"/>
            <a:ext cx="5226000" cy="48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92319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a:latin typeface="Arial" charset="0"/>
              </a:rPr>
              <a:t>Test selection problem</a:t>
            </a:r>
            <a:endParaRPr lang="en-US">
              <a:latin typeface="Arial" charset="0"/>
            </a:endParaRPr>
          </a:p>
        </p:txBody>
      </p:sp>
      <p:sp>
        <p:nvSpPr>
          <p:cNvPr id="459780" name="Text Box 4"/>
          <p:cNvSpPr txBox="1">
            <a:spLocks noChangeArrowheads="1"/>
          </p:cNvSpPr>
          <p:nvPr/>
        </p:nvSpPr>
        <p:spPr bwMode="auto">
          <a:xfrm>
            <a:off x="524538" y="2019301"/>
            <a:ext cx="859379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Let D denote the input domain of a program P. The test selection problem is to select a  subset T  of tests such  that execution of P against each element of T will reveal all errors in  P. </a:t>
            </a:r>
            <a:endParaRPr lang="en-US" dirty="0"/>
          </a:p>
        </p:txBody>
      </p:sp>
      <p:sp>
        <p:nvSpPr>
          <p:cNvPr id="459781" name="Text Box 5"/>
          <p:cNvSpPr txBox="1">
            <a:spLocks noChangeArrowheads="1"/>
          </p:cNvSpPr>
          <p:nvPr/>
        </p:nvSpPr>
        <p:spPr bwMode="auto">
          <a:xfrm>
            <a:off x="524537" y="3779839"/>
            <a:ext cx="831175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a:latin typeface="Times New Roman" charset="0"/>
              </a:rPr>
              <a:t>In general there does not exist any algorithm to construct such a test set. However, there are heuristics and model based methods that can be used to generate tests that will reveal certain type of faults. </a:t>
            </a:r>
            <a:endParaRPr lang="en-US"/>
          </a:p>
        </p:txBody>
      </p:sp>
    </p:spTree>
    <p:extLst>
      <p:ext uri="{BB962C8B-B14F-4D97-AF65-F5344CB8AC3E}">
        <p14:creationId xmlns:p14="http://schemas.microsoft.com/office/powerpoint/2010/main" val="418991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p:bldP spid="45978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a:latin typeface="Arial" charset="0"/>
              </a:rPr>
              <a:t>Test selection problem (contd.)</a:t>
            </a:r>
            <a:endParaRPr lang="en-US">
              <a:latin typeface="Arial" charset="0"/>
            </a:endParaRPr>
          </a:p>
        </p:txBody>
      </p:sp>
      <p:sp>
        <p:nvSpPr>
          <p:cNvPr id="461829" name="Text Box 5"/>
          <p:cNvSpPr txBox="1">
            <a:spLocks noChangeArrowheads="1"/>
          </p:cNvSpPr>
          <p:nvPr/>
        </p:nvSpPr>
        <p:spPr bwMode="auto">
          <a:xfrm>
            <a:off x="583011" y="2249489"/>
            <a:ext cx="8361627"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challenge  is to construct a test set T</a:t>
            </a:r>
            <a:r>
              <a:rPr lang="en-US" dirty="0">
                <a:latin typeface="Times New Roman" charset="0"/>
                <a:sym typeface="Symbol" charset="0"/>
              </a:rPr>
              <a:t></a:t>
            </a:r>
            <a:r>
              <a:rPr lang="en-US" dirty="0">
                <a:latin typeface="Times New Roman" charset="0"/>
              </a:rPr>
              <a:t>D that will reveal as many errors in P as possible. The problem of test selection is difficult due primarily to the size  and complexity of the input domain of P.</a:t>
            </a:r>
            <a:endParaRPr lang="en-US" dirty="0"/>
          </a:p>
        </p:txBody>
      </p:sp>
    </p:spTree>
    <p:extLst>
      <p:ext uri="{BB962C8B-B14F-4D97-AF65-F5344CB8AC3E}">
        <p14:creationId xmlns:p14="http://schemas.microsoft.com/office/powerpoint/2010/main" val="2491879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a:latin typeface="Arial" charset="0"/>
              </a:rPr>
              <a:t>Exhaustive testing</a:t>
            </a:r>
            <a:endParaRPr lang="en-US">
              <a:latin typeface="Arial" charset="0"/>
            </a:endParaRPr>
          </a:p>
        </p:txBody>
      </p:sp>
      <p:sp>
        <p:nvSpPr>
          <p:cNvPr id="463876" name="Text Box 4"/>
          <p:cNvSpPr txBox="1">
            <a:spLocks noChangeArrowheads="1"/>
          </p:cNvSpPr>
          <p:nvPr/>
        </p:nvSpPr>
        <p:spPr bwMode="auto">
          <a:xfrm>
            <a:off x="440267" y="2365376"/>
            <a:ext cx="8808773"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a:lnSpc>
                <a:spcPts val="3600"/>
              </a:lnSpc>
            </a:pPr>
            <a:r>
              <a:rPr lang="en-US" dirty="0">
                <a:latin typeface="Times New Roman" charset="0"/>
              </a:rPr>
              <a:t>The large size of the input domain  prevents a tester from exhaustively testing the program under test against all possible inputs.  By ``exhaustive" testing we mean testing the given program against every element in its input domain. </a:t>
            </a:r>
            <a:endParaRPr lang="en-US" dirty="0"/>
          </a:p>
        </p:txBody>
      </p:sp>
      <p:sp>
        <p:nvSpPr>
          <p:cNvPr id="463877" name="Text Box 5"/>
          <p:cNvSpPr txBox="1">
            <a:spLocks noChangeArrowheads="1"/>
          </p:cNvSpPr>
          <p:nvPr/>
        </p:nvSpPr>
        <p:spPr bwMode="auto">
          <a:xfrm>
            <a:off x="440267" y="4400550"/>
            <a:ext cx="8973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charset="0"/>
                <a:ea typeface="ＭＳ Ｐゴシック" charset="0"/>
                <a:cs typeface="ＭＳ Ｐゴシック" charset="0"/>
              </a:defRPr>
            </a:lvl1pPr>
            <a:lvl2pPr marL="742950" indent="-285750">
              <a:defRPr sz="2000">
                <a:solidFill>
                  <a:schemeClr val="tx1"/>
                </a:solidFill>
                <a:latin typeface="Tahoma" charset="0"/>
                <a:ea typeface="ＭＳ Ｐゴシック" charset="0"/>
              </a:defRPr>
            </a:lvl2pPr>
            <a:lvl3pPr marL="1143000" indent="-228600">
              <a:defRPr sz="2000">
                <a:solidFill>
                  <a:schemeClr val="tx1"/>
                </a:solidFill>
                <a:latin typeface="Tahoma" charset="0"/>
                <a:ea typeface="ＭＳ Ｐゴシック" charset="0"/>
              </a:defRPr>
            </a:lvl3pPr>
            <a:lvl4pPr marL="1600200" indent="-228600">
              <a:defRPr sz="2000">
                <a:solidFill>
                  <a:schemeClr val="tx1"/>
                </a:solidFill>
                <a:latin typeface="Tahoma" charset="0"/>
                <a:ea typeface="ＭＳ Ｐゴシック" charset="0"/>
              </a:defRPr>
            </a:lvl4pPr>
            <a:lvl5pPr marL="2057400" indent="-22860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r>
              <a:rPr lang="en-US">
                <a:latin typeface="Times New Roman" charset="0"/>
              </a:rPr>
              <a:t>The complexity makes it harder to select individual tests. </a:t>
            </a:r>
            <a:endParaRPr lang="en-US"/>
          </a:p>
        </p:txBody>
      </p:sp>
    </p:spTree>
    <p:extLst>
      <p:ext uri="{BB962C8B-B14F-4D97-AF65-F5344CB8AC3E}">
        <p14:creationId xmlns:p14="http://schemas.microsoft.com/office/powerpoint/2010/main" val="1205165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p:bldP spid="463877" grpId="0"/>
    </p:bldLst>
  </p:timing>
</p:sld>
</file>

<file path=ppt/theme/theme1.xml><?xml version="1.0" encoding="utf-8"?>
<a:theme xmlns:a="http://schemas.openxmlformats.org/drawingml/2006/main" name="FoundationsBookMasterTemplate">
  <a:themeElements>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blue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arson_Presentation">
  <a:themeElements>
    <a:clrScheme name="Pearson_Presentation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Presentatio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Presentation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Presentation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arson_Key Point">
  <a:themeElements>
    <a:clrScheme name="Pearson_Key Point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Key Poin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Key Point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Key Point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earson_Thank you">
  <a:themeElements>
    <a:clrScheme name="Pearson_Thank you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Thank you">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Thank you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Thank you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314</TotalTime>
  <Words>45218</Words>
  <Application>Microsoft Macintosh PowerPoint</Application>
  <PresentationFormat>A4 Paper (210x297 mm)</PresentationFormat>
  <Paragraphs>3913</Paragraphs>
  <Slides>722</Slides>
  <Notes>710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722</vt:i4>
      </vt:variant>
    </vt:vector>
  </HeadingPairs>
  <TitlesOfParts>
    <vt:vector size="727" baseType="lpstr">
      <vt:lpstr>FoundationsBookMasterTemplate</vt:lpstr>
      <vt:lpstr>Pearson_Presentation</vt:lpstr>
      <vt:lpstr>Pearson_Key Point</vt:lpstr>
      <vt:lpstr>Pearson_Thank you</vt:lpstr>
      <vt:lpstr>Equation</vt:lpstr>
      <vt:lpstr>Foundations of Software Testing 2E ADITYA P. MATHUR</vt:lpstr>
      <vt:lpstr>Chapter 1:</vt:lpstr>
      <vt:lpstr>Learning Objectives</vt:lpstr>
      <vt:lpstr>PowerPoint Presentation</vt:lpstr>
      <vt:lpstr>Errors</vt:lpstr>
      <vt:lpstr>Errors: Examples</vt:lpstr>
      <vt:lpstr>Error, faults, failures</vt:lpstr>
      <vt:lpstr>PowerPoint Presentation</vt:lpstr>
      <vt:lpstr>Software quality</vt:lpstr>
      <vt:lpstr>Software quality (contd.)</vt:lpstr>
      <vt:lpstr>Software quality (contd.)</vt:lpstr>
      <vt:lpstr>PowerPoint Presentation</vt:lpstr>
      <vt:lpstr>Requirements, behavior, correctness</vt:lpstr>
      <vt:lpstr>Requirements: Incompleteness</vt:lpstr>
      <vt:lpstr>Requirements: Ambiguity</vt:lpstr>
      <vt:lpstr>Input domain (Input space)</vt:lpstr>
      <vt:lpstr>Input domain (Continued)</vt:lpstr>
      <vt:lpstr>Input domain (Continued)</vt:lpstr>
      <vt:lpstr>Valid/Invalid Inputs</vt:lpstr>
      <vt:lpstr>PowerPoint Presentation</vt:lpstr>
      <vt:lpstr>Correctness</vt:lpstr>
      <vt:lpstr>Correctness and Testing</vt:lpstr>
      <vt:lpstr>Software reliability: two definitions</vt:lpstr>
      <vt:lpstr>Operational profile</vt:lpstr>
      <vt:lpstr>Operational profile</vt:lpstr>
      <vt:lpstr>Operational profile</vt:lpstr>
      <vt:lpstr>PowerPoint Presentation</vt:lpstr>
      <vt:lpstr>Testing and debugging</vt:lpstr>
      <vt:lpstr>A test/debug cycle</vt:lpstr>
      <vt:lpstr>Test plan</vt:lpstr>
      <vt:lpstr>Test plan (contd.)</vt:lpstr>
      <vt:lpstr>Test case/data</vt:lpstr>
      <vt:lpstr>Program behavior</vt:lpstr>
      <vt:lpstr>Program behavior: Example</vt:lpstr>
      <vt:lpstr>Program behavior: Example (contd.)</vt:lpstr>
      <vt:lpstr>Behavior: observation and analysis</vt:lpstr>
      <vt:lpstr>Oracle: Example</vt:lpstr>
      <vt:lpstr>Oracle: Programs</vt:lpstr>
      <vt:lpstr>Oracle: Construction</vt:lpstr>
      <vt:lpstr>Oracle construction: Example</vt:lpstr>
      <vt:lpstr>Testing and verification</vt:lpstr>
      <vt:lpstr>Testing and verification (contd.)</vt:lpstr>
      <vt:lpstr>PowerPoint Presentation</vt:lpstr>
      <vt:lpstr>Test generation</vt:lpstr>
      <vt:lpstr>Test generation strategies</vt:lpstr>
      <vt:lpstr>Test generation strategies (Summary)</vt:lpstr>
      <vt:lpstr>PowerPoint Presentation</vt:lpstr>
      <vt:lpstr>Types of testing</vt:lpstr>
      <vt:lpstr>C1: Source of test generation</vt:lpstr>
      <vt:lpstr>C2: Lifecycle phase</vt:lpstr>
      <vt:lpstr>C3: Goal of specific testing activity</vt:lpstr>
      <vt:lpstr>C4: Artifact under test</vt:lpstr>
      <vt:lpstr>Summary</vt:lpstr>
      <vt:lpstr>Chapter 2:</vt:lpstr>
      <vt:lpstr>PowerPoint Presentation</vt:lpstr>
      <vt:lpstr>Where do predicates arise?</vt:lpstr>
      <vt:lpstr>Boiler shutdown conditions</vt:lpstr>
      <vt:lpstr>Boiler shutdown conditions</vt:lpstr>
      <vt:lpstr>Another example</vt:lpstr>
      <vt:lpstr>Test generation from predicates</vt:lpstr>
      <vt:lpstr>Predicates</vt:lpstr>
      <vt:lpstr>Boolean expressions</vt:lpstr>
      <vt:lpstr>Boolean expressions (contd.)</vt:lpstr>
      <vt:lpstr>Boolean expressions (contd.)</vt:lpstr>
      <vt:lpstr>Boolean expressions: Syntax tree representation</vt:lpstr>
      <vt:lpstr>PowerPoint Presentation</vt:lpstr>
      <vt:lpstr>Program representation: Basic blocks</vt:lpstr>
      <vt:lpstr>Basic blocks: Example</vt:lpstr>
      <vt:lpstr>Basic blocks: Example (contd.)</vt:lpstr>
      <vt:lpstr>Control Flow Graph (CFG)</vt:lpstr>
      <vt:lpstr>Control Flow Graph (CFG)</vt:lpstr>
      <vt:lpstr>CFG Example</vt:lpstr>
      <vt:lpstr>CFG Example</vt:lpstr>
      <vt:lpstr>Paths</vt:lpstr>
      <vt:lpstr>Paths: sample paths through the exponentiation flow graph</vt:lpstr>
      <vt:lpstr>Paths: infeasible</vt:lpstr>
      <vt:lpstr>Number of paths</vt:lpstr>
      <vt:lpstr>PowerPoint Presentation</vt:lpstr>
      <vt:lpstr>Strings</vt:lpstr>
      <vt:lpstr>Alphabet</vt:lpstr>
      <vt:lpstr>Strings over an Alphabet</vt:lpstr>
      <vt:lpstr>String concatenation</vt:lpstr>
      <vt:lpstr>Languages</vt:lpstr>
      <vt:lpstr>Regular expressions</vt:lpstr>
      <vt:lpstr>Regular expressions (contd.)</vt:lpstr>
      <vt:lpstr>Summary</vt:lpstr>
      <vt:lpstr>Chapter 3</vt:lpstr>
      <vt:lpstr>Learning Objectives</vt:lpstr>
      <vt:lpstr>Applications of test generation techniques</vt:lpstr>
      <vt:lpstr>Functional Testing: Test Documents (IEEE829 Standard)</vt:lpstr>
      <vt:lpstr>Functional Testing: Documents</vt:lpstr>
      <vt:lpstr>Functional Testing: Documents (contd)</vt:lpstr>
      <vt:lpstr>Test generation techniques in this chapter</vt:lpstr>
      <vt:lpstr>PowerPoint Presentation</vt:lpstr>
      <vt:lpstr>Requirements and test generation</vt:lpstr>
      <vt:lpstr>Test generation techniques</vt:lpstr>
      <vt:lpstr>Test selection problem</vt:lpstr>
      <vt:lpstr>Test selection problem (contd.)</vt:lpstr>
      <vt:lpstr>Exhaustive testing</vt:lpstr>
      <vt:lpstr>Large input domain</vt:lpstr>
      <vt:lpstr>Complex input domain</vt:lpstr>
      <vt:lpstr>PowerPoint Presentation</vt:lpstr>
      <vt:lpstr>Equivalence partitioning</vt:lpstr>
      <vt:lpstr>Subdomains</vt:lpstr>
      <vt:lpstr>Program behavior and equivalence classes</vt:lpstr>
      <vt:lpstr>Faults targeted</vt:lpstr>
      <vt:lpstr>Faults targeted (contd.)</vt:lpstr>
      <vt:lpstr>Example 1</vt:lpstr>
      <vt:lpstr>Example 1 (contd.)</vt:lpstr>
      <vt:lpstr>Example 1 (contd.)</vt:lpstr>
      <vt:lpstr>Example 1 (contd.)</vt:lpstr>
      <vt:lpstr>Effectiveness</vt:lpstr>
      <vt:lpstr>Example 2</vt:lpstr>
      <vt:lpstr>Example 2 (contd.)</vt:lpstr>
      <vt:lpstr>Example 2 (contd.)</vt:lpstr>
      <vt:lpstr>Example 2 (contd.)</vt:lpstr>
      <vt:lpstr>Equivalence classes based on program output</vt:lpstr>
      <vt:lpstr>Equivalence classes based on program output (contd.)</vt:lpstr>
      <vt:lpstr>Equivalence classes for variables: range</vt:lpstr>
      <vt:lpstr>Equivalence classes for variables: strings</vt:lpstr>
      <vt:lpstr>Equivalence classes for variables: enumeration</vt:lpstr>
      <vt:lpstr>Equivalence classes for variables: arrays</vt:lpstr>
      <vt:lpstr>Equivalence classes for variables: compound data type</vt:lpstr>
      <vt:lpstr>Equivalence classes for variables: compound data type: Example</vt:lpstr>
      <vt:lpstr>uni-dimensional partitioning</vt:lpstr>
      <vt:lpstr>Multidimensional partitioning</vt:lpstr>
      <vt:lpstr>Partitioning Example</vt:lpstr>
      <vt:lpstr>Partitioning Example (contd.)</vt:lpstr>
      <vt:lpstr>Partitioning Example (contd.)</vt:lpstr>
      <vt:lpstr>Partitioning Example (contd.)</vt:lpstr>
      <vt:lpstr>Systematic procedure for equivalence partitioning</vt:lpstr>
      <vt:lpstr>Systematic procedure for equivalence partitioning (contd.)</vt:lpstr>
      <vt:lpstr>Systematic procedure for equivalence partitioning (contd.)</vt:lpstr>
      <vt:lpstr>Systematic procedure for equivalence partitioning (contd.)</vt:lpstr>
      <vt:lpstr>Boiler control example (BCS)</vt:lpstr>
      <vt:lpstr>BCS: example (contd.)</vt:lpstr>
      <vt:lpstr>BCS: example (contd.)</vt:lpstr>
      <vt:lpstr>BCS: example (contd.)</vt:lpstr>
      <vt:lpstr>BCS: example (contd.)</vt:lpstr>
      <vt:lpstr>BCS: 1. Identify input domain</vt:lpstr>
      <vt:lpstr>BCS:  Variables, types, values</vt:lpstr>
      <vt:lpstr>BCS:  Input domain </vt:lpstr>
      <vt:lpstr>BCS:  2. Equivalence classing </vt:lpstr>
      <vt:lpstr>BCS:  3. Combine equivalence classes (contd.)</vt:lpstr>
      <vt:lpstr>BCS:  4. Discard infeasible equivalence classes</vt:lpstr>
      <vt:lpstr>BCS:  4. Discard infeasible equivalence classes (contd.)</vt:lpstr>
      <vt:lpstr>Selecting test data</vt:lpstr>
      <vt:lpstr>GUI design and equivalence classes</vt:lpstr>
      <vt:lpstr>GUI design and equivalence classes (contd.)</vt:lpstr>
      <vt:lpstr>GUI design and equivalence classes (contd.)</vt:lpstr>
      <vt:lpstr>PowerPoint Presentation</vt:lpstr>
      <vt:lpstr>Errors at the boundaries</vt:lpstr>
      <vt:lpstr>Boundary value analysis (BVA)</vt:lpstr>
      <vt:lpstr>BVA: Procedure</vt:lpstr>
      <vt:lpstr>BVA: Example: 1. Create equivalence classes</vt:lpstr>
      <vt:lpstr>BVA: Example: 2. Identify boundaries</vt:lpstr>
      <vt:lpstr>BVA: Example: 3. Construct test set</vt:lpstr>
      <vt:lpstr>BVA: In-class exercise</vt:lpstr>
      <vt:lpstr>BVA: Recommendations</vt:lpstr>
      <vt:lpstr>PowerPoint Presentation</vt:lpstr>
      <vt:lpstr>Where do predicates arise?</vt:lpstr>
      <vt:lpstr>Boiler shutdown conditions</vt:lpstr>
      <vt:lpstr>Boiler shutdown conditions</vt:lpstr>
      <vt:lpstr>Another example</vt:lpstr>
      <vt:lpstr>Summary</vt:lpstr>
      <vt:lpstr>Chapter 4</vt:lpstr>
      <vt:lpstr>Learning Objectives</vt:lpstr>
      <vt:lpstr>PowerPoint Presentation</vt:lpstr>
      <vt:lpstr>Fault model for predicate testing</vt:lpstr>
      <vt:lpstr>Boolean operator faults</vt:lpstr>
      <vt:lpstr>Relational operator faults</vt:lpstr>
      <vt:lpstr>Arithmetic expression faults</vt:lpstr>
      <vt:lpstr>Arithmetic expression faults: Examples</vt:lpstr>
      <vt:lpstr>Arithmetic expression faults: In class exercise</vt:lpstr>
      <vt:lpstr>Goal of predicate testing</vt:lpstr>
      <vt:lpstr>Goal of predicate testing (contd.)</vt:lpstr>
      <vt:lpstr>Missing or extra Boolean variable faults</vt:lpstr>
      <vt:lpstr>PowerPoint Presentation</vt:lpstr>
      <vt:lpstr>Predicate constraints: BR symbols</vt:lpstr>
      <vt:lpstr>Infeasible constraints</vt:lpstr>
      <vt:lpstr>Predicate constraints</vt:lpstr>
      <vt:lpstr>True and false constraints</vt:lpstr>
      <vt:lpstr>Predicate constraints: Example</vt:lpstr>
      <vt:lpstr>PowerPoint Presentation</vt:lpstr>
      <vt:lpstr>Predicate testing: criteria</vt:lpstr>
      <vt:lpstr>Predicate testing: BOR testing criterion</vt:lpstr>
      <vt:lpstr>Predicate testing: BRO testing criterion</vt:lpstr>
      <vt:lpstr>Predicate testing: BRE testing criterion</vt:lpstr>
      <vt:lpstr>Predicate testing: guaranteeing fault detection</vt:lpstr>
      <vt:lpstr>Guaranteeing fault detection: example</vt:lpstr>
      <vt:lpstr>Guaranteeing fault detection: In class exercise</vt:lpstr>
      <vt:lpstr>PowerPoint Presentation</vt:lpstr>
      <vt:lpstr>Algorithms for generating BOR, BRO, and BRE adequate tests</vt:lpstr>
      <vt:lpstr>Set products: Example</vt:lpstr>
      <vt:lpstr>Generation of BOR constraint set</vt:lpstr>
      <vt:lpstr>Generation of the BOR constraint set</vt:lpstr>
      <vt:lpstr>Generation of the BOR constraint set (contd.)</vt:lpstr>
      <vt:lpstr>Generation of the BOR constraint set (contd.)</vt:lpstr>
      <vt:lpstr>Generation of  TBOR</vt:lpstr>
      <vt:lpstr>Generation of BRO constraint set</vt:lpstr>
      <vt:lpstr>BRO constraint set</vt:lpstr>
      <vt:lpstr>BRO constraint set: Example</vt:lpstr>
      <vt:lpstr>BRO constraint set: Example (contd.)</vt:lpstr>
      <vt:lpstr>BRO constraint set: Example (contd.)</vt:lpstr>
      <vt:lpstr>BRO constraint set: Example (contd.)</vt:lpstr>
      <vt:lpstr>BRO constraint set: Example (contd.)</vt:lpstr>
      <vt:lpstr>BRO constraint set: Example (contd.)</vt:lpstr>
      <vt:lpstr>BRO constraint set: In-class exercise</vt:lpstr>
      <vt:lpstr>PowerPoint Presentation</vt:lpstr>
      <vt:lpstr>BOR constraints for non-singular expressions</vt:lpstr>
      <vt:lpstr>Non-singular expressions and DNF: Examples</vt:lpstr>
      <vt:lpstr>Generating BOR constraints for non-singular expressions</vt:lpstr>
      <vt:lpstr>Meaning Impact (MI) procedure</vt:lpstr>
      <vt:lpstr>MI procedure: An Example</vt:lpstr>
      <vt:lpstr>MI procedure: Example (contd.)</vt:lpstr>
      <vt:lpstr>MI procedure: Example (contd.)</vt:lpstr>
      <vt:lpstr>MI procedure: Example (contd.)</vt:lpstr>
      <vt:lpstr>MI procedure: Example (contd.)</vt:lpstr>
      <vt:lpstr>MI procedure: Example (contd.)</vt:lpstr>
      <vt:lpstr>MI procedure: Example (contd.)</vt:lpstr>
      <vt:lpstr>MI procedure: Example (contd.)</vt:lpstr>
      <vt:lpstr>BOR-MI-CSET procedure</vt:lpstr>
      <vt:lpstr>BOR-MI-CSET: Example</vt:lpstr>
      <vt:lpstr>BOR-MI-CSET: Example (contd.)</vt:lpstr>
      <vt:lpstr>BOR-MI-CSET: Example (contd.)</vt:lpstr>
      <vt:lpstr>BOR-MI-CSET: Example (contd.)</vt:lpstr>
      <vt:lpstr>BOR-MI-CSET: Example (contd.)</vt:lpstr>
      <vt:lpstr>BOR-MI-CSET: Example (contd.)</vt:lpstr>
      <vt:lpstr>BOR-MI-CSET: Example (contd.)</vt:lpstr>
      <vt:lpstr>BOR-MI-CSET: Example (contd.)</vt:lpstr>
      <vt:lpstr>Summary</vt:lpstr>
      <vt:lpstr>Summary (contd.)</vt:lpstr>
      <vt:lpstr>Chapter 5</vt:lpstr>
      <vt:lpstr>Learning Objectives</vt:lpstr>
      <vt:lpstr>Where are these methods used?</vt:lpstr>
      <vt:lpstr>PowerPoint Presentation</vt:lpstr>
      <vt:lpstr>What is a Finite State Machine? </vt:lpstr>
      <vt:lpstr>What is a Finite State Machine? </vt:lpstr>
      <vt:lpstr>Requirements or design specification?</vt:lpstr>
      <vt:lpstr>Where are FSMs used?</vt:lpstr>
      <vt:lpstr>FSM and statcharts</vt:lpstr>
      <vt:lpstr>FSM (Mealy machine): Formal definition</vt:lpstr>
      <vt:lpstr>FSM (Moore machine): Formal definition</vt:lpstr>
      <vt:lpstr>FSM: Formal definition (contd.)</vt:lpstr>
      <vt:lpstr>Test generation from FSMs</vt:lpstr>
      <vt:lpstr>Embedded systems</vt:lpstr>
      <vt:lpstr>Specifying embedded systems</vt:lpstr>
      <vt:lpstr>FSM: lamp example</vt:lpstr>
      <vt:lpstr>FSM: Actions with state transitions</vt:lpstr>
      <vt:lpstr>FSM: Formal definition</vt:lpstr>
      <vt:lpstr>FSM: Formal definition (contd.)</vt:lpstr>
      <vt:lpstr>State diagram representation of FSM</vt:lpstr>
      <vt:lpstr>PowerPoint Presentation</vt:lpstr>
      <vt:lpstr>Tabular representation of FSM</vt:lpstr>
      <vt:lpstr>Tabular representation of FSM: Example</vt:lpstr>
      <vt:lpstr>PowerPoint Presentation</vt:lpstr>
      <vt:lpstr>Properties of FSM</vt:lpstr>
      <vt:lpstr>Properties of FSM: Equivalence</vt:lpstr>
      <vt:lpstr>Properties of FSM: Distinguishable</vt:lpstr>
      <vt:lpstr>Properties of FSM: Machine Equivalence</vt:lpstr>
      <vt:lpstr>Properties of FSM: k-equivalence</vt:lpstr>
      <vt:lpstr>Properties of FSM: k-equivalence (contd.)</vt:lpstr>
      <vt:lpstr>Example: Completely specified machine</vt:lpstr>
      <vt:lpstr>PowerPoint Presentation</vt:lpstr>
      <vt:lpstr>Faults in implementation</vt:lpstr>
      <vt:lpstr>Fault model</vt:lpstr>
      <vt:lpstr>Fault model (contd.)</vt:lpstr>
      <vt:lpstr>PowerPoint Presentation</vt:lpstr>
      <vt:lpstr>Assumptions for test generation</vt:lpstr>
      <vt:lpstr>Chow’s (W) method</vt:lpstr>
      <vt:lpstr>Step 1: Estimation of m</vt:lpstr>
      <vt:lpstr>Step 2: Construction of the W-set</vt:lpstr>
      <vt:lpstr>Example of a W-set</vt:lpstr>
      <vt:lpstr>Steps in the construction of W-set</vt:lpstr>
      <vt:lpstr>What is a k-equivalence partition of Q?</vt:lpstr>
      <vt:lpstr>How to construct  a k-equivalence partition?</vt:lpstr>
      <vt:lpstr>Construct 1-equivalence partition</vt:lpstr>
      <vt:lpstr>Construct 2-equivalence partition: Rewrite P1 table</vt:lpstr>
      <vt:lpstr>Construct 2-equivalence partition: Construct P2 table</vt:lpstr>
      <vt:lpstr>Construct 3-equivalence partition: Construct P3 table</vt:lpstr>
      <vt:lpstr>Construct 4-equivalence partition: Construct P4 table</vt:lpstr>
      <vt:lpstr>k-equivalence partition: Convergence</vt:lpstr>
      <vt:lpstr>Finding distinguishing sequences: Example</vt:lpstr>
      <vt:lpstr>Finding the distinguishing sequences: Example (contd.)</vt:lpstr>
      <vt:lpstr>Finding the distinguishing sequences: Example (contd.)</vt:lpstr>
      <vt:lpstr>Finding the distinguishing sequences: Example (contd.)</vt:lpstr>
      <vt:lpstr>Chow’s method: where are we?</vt:lpstr>
      <vt:lpstr>Step 3: (a) Construct the testing tree for M</vt:lpstr>
      <vt:lpstr>Example:  Construct the testing tree for M</vt:lpstr>
      <vt:lpstr>Chow’s method: where are we?</vt:lpstr>
      <vt:lpstr>Step 3: (b) Find the transition cover set from the testing tree</vt:lpstr>
      <vt:lpstr>Chow’s method: where are we?</vt:lpstr>
      <vt:lpstr>Step 4: Construct set Z from W and m</vt:lpstr>
      <vt:lpstr>Chow’s method: where are we?</vt:lpstr>
      <vt:lpstr>Step 5: Desired test set=P.Z</vt:lpstr>
      <vt:lpstr>Example 1: Testing an erroneous application</vt:lpstr>
      <vt:lpstr>Example 2: Extra state. N=5, m=6.</vt:lpstr>
      <vt:lpstr>Error detection process: in-class discussion</vt:lpstr>
      <vt:lpstr>PowerPoint Presentation</vt:lpstr>
      <vt:lpstr>The partial W (Wp) method</vt:lpstr>
      <vt:lpstr>State cover set</vt:lpstr>
      <vt:lpstr>State identification set</vt:lpstr>
      <vt:lpstr>State identification set: Example</vt:lpstr>
      <vt:lpstr>Wp method: Example: Step 1: Compute S, P, W, Wi,W</vt:lpstr>
      <vt:lpstr>Wp method: Example: Step 2: Compute T1 [m=n]</vt:lpstr>
      <vt:lpstr>Wp method: Example: Step 3: Compute R and  [m=n]</vt:lpstr>
      <vt:lpstr>Wp method: Example: Step 4: Compute T2 [m=n]</vt:lpstr>
      <vt:lpstr>Wp method: Example: Savings</vt:lpstr>
      <vt:lpstr>Testing using the Wp method</vt:lpstr>
      <vt:lpstr>Wp method:</vt:lpstr>
      <vt:lpstr>PowerPoint Presentation</vt:lpstr>
      <vt:lpstr>PowerPoint Presentation</vt:lpstr>
      <vt:lpstr>Automata-theoretic vs. Control theoretic techniques</vt:lpstr>
      <vt:lpstr>Control theoretic techniques</vt:lpstr>
      <vt:lpstr>Control theoretic techniques (contd.)</vt:lpstr>
      <vt:lpstr>Control theoretic techniques (contd.)</vt:lpstr>
      <vt:lpstr>Control theoretic technique: Example 1</vt:lpstr>
      <vt:lpstr>Control theoretic technique: Example 2</vt:lpstr>
      <vt:lpstr>Control theoretic technique: Example 3</vt:lpstr>
      <vt:lpstr>Summary</vt:lpstr>
      <vt:lpstr>Summary (contd.)</vt:lpstr>
      <vt:lpstr>Chapter 6</vt:lpstr>
      <vt:lpstr>Learning Objectives</vt:lpstr>
      <vt:lpstr>PowerPoint Presentation</vt:lpstr>
      <vt:lpstr>Test configuration</vt:lpstr>
      <vt:lpstr>Test configuration: Example</vt:lpstr>
      <vt:lpstr>Test configuration and test set</vt:lpstr>
      <vt:lpstr>Motivation</vt:lpstr>
      <vt:lpstr>Motivation [2]</vt:lpstr>
      <vt:lpstr>Motivation [3]</vt:lpstr>
      <vt:lpstr>Motivation [4]</vt:lpstr>
      <vt:lpstr>PowerPoint Presentation</vt:lpstr>
      <vt:lpstr>Modeling: Input  and configuration space [1]</vt:lpstr>
      <vt:lpstr>Modeling: Input  and configuration space [2]</vt:lpstr>
      <vt:lpstr>Factors and levels</vt:lpstr>
      <vt:lpstr>Factor combinations</vt:lpstr>
      <vt:lpstr>Factor combinations: Too large?</vt:lpstr>
      <vt:lpstr>Example: Pizza Delivery Service (PDS) [1]</vt:lpstr>
      <vt:lpstr>Pizza Delivery Service (PDS): Specs</vt:lpstr>
      <vt:lpstr>PDS: Input space model</vt:lpstr>
      <vt:lpstr>Example: Testing a GUI</vt:lpstr>
      <vt:lpstr>Example: The UNIX sort utility</vt:lpstr>
      <vt:lpstr>Example: Compatibility testing</vt:lpstr>
      <vt:lpstr>Compatibility testing: Factor levels</vt:lpstr>
      <vt:lpstr>Compatibility testing: Combinations</vt:lpstr>
      <vt:lpstr>Compatibility testing: Reduced combinations</vt:lpstr>
      <vt:lpstr>Compatibility testing: Reduced combinations-2</vt:lpstr>
      <vt:lpstr>PowerPoint Presentation</vt:lpstr>
      <vt:lpstr>Combinatorial test design process</vt:lpstr>
      <vt:lpstr>Combinatorial test design process: steps</vt:lpstr>
      <vt:lpstr>Combinatorial test design process: test inputs</vt:lpstr>
      <vt:lpstr>Combinatorial test design process: summary</vt:lpstr>
      <vt:lpstr>PowerPoint Presentation</vt:lpstr>
      <vt:lpstr>Fault model</vt:lpstr>
      <vt:lpstr>t-way interaction faults</vt:lpstr>
      <vt:lpstr>Pairwise interaction fault: Example</vt:lpstr>
      <vt:lpstr>3-way interaction fault: Example</vt:lpstr>
      <vt:lpstr>Fault vectors</vt:lpstr>
      <vt:lpstr>Fault vectors: Example</vt:lpstr>
      <vt:lpstr>Goal reviewed</vt:lpstr>
      <vt:lpstr>Goal reviewed</vt:lpstr>
      <vt:lpstr>PowerPoint Presentation</vt:lpstr>
      <vt:lpstr>Latin Squares</vt:lpstr>
      <vt:lpstr>Larger Latin Squares</vt:lpstr>
      <vt:lpstr>Modulo arithmetic and Latin Squares</vt:lpstr>
      <vt:lpstr>PowerPoint Presentation</vt:lpstr>
      <vt:lpstr>Mutually Orthogonal Latin Squares (MOLS)</vt:lpstr>
      <vt:lpstr>MOLS: Example</vt:lpstr>
      <vt:lpstr>MOLS: How many of a given order?</vt:lpstr>
      <vt:lpstr>MOLS: Construction [1]</vt:lpstr>
      <vt:lpstr>MOLS: Construction [2]</vt:lpstr>
      <vt:lpstr>MOLS: Construction [3]</vt:lpstr>
      <vt:lpstr>MOLS: Construction, limitation</vt:lpstr>
      <vt:lpstr>PowerPoint Presentation</vt:lpstr>
      <vt:lpstr>Pairwise designs</vt:lpstr>
      <vt:lpstr>Pairwise designs: Example</vt:lpstr>
      <vt:lpstr>Pairwise designs: Reducing the combinations</vt:lpstr>
      <vt:lpstr>Example: ChemFun applet</vt:lpstr>
      <vt:lpstr>Example: ChemFun applet</vt:lpstr>
      <vt:lpstr>Example: ChemFun applet: Factor identification</vt:lpstr>
      <vt:lpstr>ChemFun applet: Input/Output</vt:lpstr>
      <vt:lpstr>ChemFun applet: Step 1</vt:lpstr>
      <vt:lpstr>ChemFun applet: Step 2</vt:lpstr>
      <vt:lpstr>ChemFun applet: Step 3</vt:lpstr>
      <vt:lpstr>ChemFun applet: Step 4</vt:lpstr>
      <vt:lpstr>ChemFun applet: Step 4 (contd.)</vt:lpstr>
      <vt:lpstr>ChemFun applet: tests</vt:lpstr>
      <vt:lpstr>ChemFun applet:  All tests</vt:lpstr>
      <vt:lpstr>PowerPoint Presentation</vt:lpstr>
      <vt:lpstr>Pairwise designs: Multi-valued factors</vt:lpstr>
      <vt:lpstr>Multi-valued factors: Sample problem</vt:lpstr>
      <vt:lpstr>Sample problem (contd.)</vt:lpstr>
      <vt:lpstr>DNA sequencing: factors and levels</vt:lpstr>
      <vt:lpstr>DNA sequencing: Approach to test design</vt:lpstr>
      <vt:lpstr>DNA sequencing: Test design algorithm</vt:lpstr>
      <vt:lpstr>Test design algorithm: Step 1</vt:lpstr>
      <vt:lpstr>Test design algorithm: Step 2</vt:lpstr>
      <vt:lpstr>Test design algorithm: Step 3 (contd.)</vt:lpstr>
      <vt:lpstr>Test design algorithm: Step 4</vt:lpstr>
      <vt:lpstr>Test design algorithm: Step 5</vt:lpstr>
      <vt:lpstr>Test design algorithm: Step 6 [1]</vt:lpstr>
      <vt:lpstr>Test design algorithm: Step 6 [2]</vt:lpstr>
      <vt:lpstr>Test design algorithm: Step 6 [3]</vt:lpstr>
      <vt:lpstr>Test design algorithm: Step 6 [4]</vt:lpstr>
      <vt:lpstr>Test design algorithm: Step 6 [5]</vt:lpstr>
      <vt:lpstr>Test design algorithm: Design configurations</vt:lpstr>
      <vt:lpstr>Shortcomings of using MOLS</vt:lpstr>
      <vt:lpstr>PowerPoint Presentation</vt:lpstr>
      <vt:lpstr>Orthogonal arrays</vt:lpstr>
      <vt:lpstr>Orthogonal arrays: Example</vt:lpstr>
      <vt:lpstr>Orthogonal arrays: Index</vt:lpstr>
      <vt:lpstr>Orthogonal arrays: Another example</vt:lpstr>
      <vt:lpstr>Orthogonal arrays: Alternate notations</vt:lpstr>
      <vt:lpstr>PowerPoint Presentation</vt:lpstr>
      <vt:lpstr>Mixed level Orthogonal arrays</vt:lpstr>
      <vt:lpstr>Mixed level Orthogonal arrays: Notation</vt:lpstr>
      <vt:lpstr>Mixed level Orthogonal arrays: Index and balance</vt:lpstr>
      <vt:lpstr>Mixed level Orthogonal arrays: Example</vt:lpstr>
      <vt:lpstr>Mixed level Orthogonal arrays: Example</vt:lpstr>
      <vt:lpstr>Mixed level Orthogonal arrays: Test generation: Pizza delivery</vt:lpstr>
      <vt:lpstr>Test generation: Pizza delivery: Array </vt:lpstr>
      <vt:lpstr>Test generation: Pizza delivery: test configurations</vt:lpstr>
      <vt:lpstr>PowerPoint Presentation</vt:lpstr>
      <vt:lpstr>The “Balance” requirement</vt:lpstr>
      <vt:lpstr>Covering array</vt:lpstr>
      <vt:lpstr>Covering array and orthogonal array</vt:lpstr>
      <vt:lpstr>Covering array: Example</vt:lpstr>
      <vt:lpstr>Mixed level covering arrays</vt:lpstr>
      <vt:lpstr>Mixed level covering array: Example</vt:lpstr>
      <vt:lpstr>PowerPoint Presentation</vt:lpstr>
      <vt:lpstr>Arrays of strength &gt;2</vt:lpstr>
      <vt:lpstr>Pacemaker example</vt:lpstr>
      <vt:lpstr>Generating mixed level covering arrays</vt:lpstr>
      <vt:lpstr>PowerPoint Presentation</vt:lpstr>
      <vt:lpstr>IPO procedure</vt:lpstr>
      <vt:lpstr>IPO procedure: Example</vt:lpstr>
      <vt:lpstr>IPO procedure: main procedure</vt:lpstr>
      <vt:lpstr>IPO procedure: Horizontal growth</vt:lpstr>
      <vt:lpstr>Horizontal growth: Extend</vt:lpstr>
      <vt:lpstr>Horizontal growth: Optimal extension</vt:lpstr>
      <vt:lpstr>Horizontal growth: Update and extend remaining</vt:lpstr>
      <vt:lpstr>Horizontal growth: Done</vt:lpstr>
      <vt:lpstr>Vertical growth</vt:lpstr>
      <vt:lpstr>Vertical growth (contd.)</vt:lpstr>
      <vt:lpstr>Final covering array</vt:lpstr>
      <vt:lpstr>Practicalities</vt:lpstr>
      <vt:lpstr>Tools</vt:lpstr>
      <vt:lpstr>Summary</vt:lpstr>
      <vt:lpstr>Chapter 7</vt:lpstr>
      <vt:lpstr>Learning Objectives</vt:lpstr>
      <vt:lpstr>PowerPoint Presentation</vt:lpstr>
      <vt:lpstr>What is adequacy?</vt:lpstr>
      <vt:lpstr>Measurement of adequacy</vt:lpstr>
      <vt:lpstr>Example</vt:lpstr>
      <vt:lpstr>Example (contd.)</vt:lpstr>
      <vt:lpstr>Black-box and white-box criteria</vt:lpstr>
      <vt:lpstr>Coverage</vt:lpstr>
      <vt:lpstr>Example</vt:lpstr>
      <vt:lpstr>Another Example</vt:lpstr>
      <vt:lpstr>Another Example (contd.)</vt:lpstr>
      <vt:lpstr>Code-based coverage domain</vt:lpstr>
      <vt:lpstr>Example</vt:lpstr>
      <vt:lpstr>Example (contd.)</vt:lpstr>
      <vt:lpstr>Lesson</vt:lpstr>
      <vt:lpstr>PowerPoint Presentation</vt:lpstr>
      <vt:lpstr>Test Enhancement</vt:lpstr>
      <vt:lpstr>Test Enhancement: Example</vt:lpstr>
      <vt:lpstr>Test Enhancement: Procedure</vt:lpstr>
      <vt:lpstr>Test Enhancement: Example</vt:lpstr>
      <vt:lpstr>Test Enhancement: Example (contd.)</vt:lpstr>
      <vt:lpstr>Test Enhancement: Example: Path coverage</vt:lpstr>
      <vt:lpstr>Example: Path coverage (contd.)</vt:lpstr>
      <vt:lpstr>Example: Path coverage (contd.)</vt:lpstr>
      <vt:lpstr>Example: Path coverage (contd.)</vt:lpstr>
      <vt:lpstr>Example: Path coverage (contd.)</vt:lpstr>
      <vt:lpstr>PowerPoint Presentation</vt:lpstr>
      <vt:lpstr>Infeasibility</vt:lpstr>
      <vt:lpstr>Demonstrating feasibility</vt:lpstr>
      <vt:lpstr>Infeasible path: Example</vt:lpstr>
      <vt:lpstr>Example: Flow graph and paths</vt:lpstr>
      <vt:lpstr>Adequacy and infeasibility</vt:lpstr>
      <vt:lpstr>PowerPoint Presentation</vt:lpstr>
      <vt:lpstr>Test enhancement</vt:lpstr>
      <vt:lpstr>Example</vt:lpstr>
      <vt:lpstr>Example (contd.)</vt:lpstr>
      <vt:lpstr>Example (contd.)</vt:lpstr>
      <vt:lpstr>Example (contd.)</vt:lpstr>
      <vt:lpstr>Example (contd.)</vt:lpstr>
      <vt:lpstr>Example (contd.)</vt:lpstr>
      <vt:lpstr>Example (contd.)</vt:lpstr>
      <vt:lpstr>Example (contd.)</vt:lpstr>
      <vt:lpstr>Example (contd.)</vt:lpstr>
      <vt:lpstr>Example (contd.)</vt:lpstr>
      <vt:lpstr>PowerPoint Presentation</vt:lpstr>
      <vt:lpstr>Multiple executions</vt:lpstr>
      <vt:lpstr>Multiple executions (contd.)</vt:lpstr>
      <vt:lpstr>PowerPoint Presentation</vt:lpstr>
      <vt:lpstr>Declarations and basic blocks</vt:lpstr>
      <vt:lpstr>Statement coverage</vt:lpstr>
      <vt:lpstr>Block coverage</vt:lpstr>
      <vt:lpstr>Example: statement coverage</vt:lpstr>
      <vt:lpstr>Example: block coverage</vt:lpstr>
      <vt:lpstr>Example: block coverage (contd.)</vt:lpstr>
      <vt:lpstr>Coverage values</vt:lpstr>
      <vt:lpstr>PowerPoint Presentation</vt:lpstr>
      <vt:lpstr>Conditions</vt:lpstr>
      <vt:lpstr>Simple and compound conditions</vt:lpstr>
      <vt:lpstr>Conditions as decisions</vt:lpstr>
      <vt:lpstr>Outcomes of a decision</vt:lpstr>
      <vt:lpstr>Undefined condition</vt:lpstr>
      <vt:lpstr>Coupled conditions</vt:lpstr>
      <vt:lpstr>PowerPoint Presentation</vt:lpstr>
      <vt:lpstr>Conditions within assignments</vt:lpstr>
      <vt:lpstr>Decision coverage</vt:lpstr>
      <vt:lpstr>Decision coverage: switch statement</vt:lpstr>
      <vt:lpstr>Decision coverage: Example</vt:lpstr>
      <vt:lpstr>Decision coverage: Example (contd.)</vt:lpstr>
      <vt:lpstr>Decision coverage: Computation</vt:lpstr>
      <vt:lpstr>Decision coverage: domain</vt:lpstr>
      <vt:lpstr>PowerPoint Presentation</vt:lpstr>
      <vt:lpstr>Condition coverage</vt:lpstr>
      <vt:lpstr>PowerPoint Presentation</vt:lpstr>
      <vt:lpstr>Decision and condition coverage</vt:lpstr>
      <vt:lpstr>Decision and condition coverage (contd)</vt:lpstr>
      <vt:lpstr>Decision and condition coverage (contd)</vt:lpstr>
      <vt:lpstr>Condition coverage </vt:lpstr>
      <vt:lpstr>Condition coverage: alternate formula </vt:lpstr>
      <vt:lpstr>Condition coverage: Example </vt:lpstr>
      <vt:lpstr>Condition coverage: Example (contd.) </vt:lpstr>
      <vt:lpstr>Condition coverage: Example (contd.) </vt:lpstr>
      <vt:lpstr>Condition/decision coverage</vt:lpstr>
      <vt:lpstr>Condition/decision coverage: Example</vt:lpstr>
      <vt:lpstr>Condition/decision coverage: Definition</vt:lpstr>
      <vt:lpstr>Condition/decision coverage: Example</vt:lpstr>
      <vt:lpstr>PowerPoint Presentation</vt:lpstr>
      <vt:lpstr>Multiple condition coverage</vt:lpstr>
      <vt:lpstr>Multiple condition coverage: Example</vt:lpstr>
      <vt:lpstr>Multiple condition coverage: Definition</vt:lpstr>
      <vt:lpstr>Multiple condition coverage: Definition (contd.)</vt:lpstr>
      <vt:lpstr>Multiple condition coverage: Example</vt:lpstr>
      <vt:lpstr>Multiple condition coverage: Example (contd.)</vt:lpstr>
      <vt:lpstr>Multiple condition coverage: Example (contd.)</vt:lpstr>
      <vt:lpstr>Multiple condition coverage: Example (contd.)</vt:lpstr>
      <vt:lpstr>PowerPoint Presentation</vt:lpstr>
      <vt:lpstr>Linear Code Sequence and Jump (LCSAJ)</vt:lpstr>
      <vt:lpstr>Linear Code Sequence and Jump (LCSAJ)</vt:lpstr>
      <vt:lpstr>LCSAJ coverage: Example 1</vt:lpstr>
      <vt:lpstr>LCSAJ coverage: Example 2</vt:lpstr>
      <vt:lpstr>LCSAJ coverage: Example 2 (contd.)</vt:lpstr>
      <vt:lpstr>LCSAJ coverage: Definition</vt:lpstr>
      <vt:lpstr>PowerPoint Presentation</vt:lpstr>
      <vt:lpstr>Modified Condition/Decision (MC/DC) Coverage</vt:lpstr>
      <vt:lpstr>Compound conditions and MC/DC</vt:lpstr>
      <vt:lpstr>MC/DC coverage: Simple conditions</vt:lpstr>
      <vt:lpstr>PowerPoint Presentation</vt:lpstr>
      <vt:lpstr>Generating tests for compound conditions</vt:lpstr>
      <vt:lpstr>Generating tests for compound conditions (contd.)</vt:lpstr>
      <vt:lpstr>Generating tests for compound conditions (contd.)</vt:lpstr>
      <vt:lpstr>MC/DC coverage: Generating tests for compound conditions (contd.)</vt:lpstr>
      <vt:lpstr>MC/DC coverage: Generating tests for compound conditions (contd.)</vt:lpstr>
      <vt:lpstr>PowerPoint Presentation</vt:lpstr>
      <vt:lpstr>MC/DC coverage: Definition</vt:lpstr>
      <vt:lpstr>Analysis</vt:lpstr>
      <vt:lpstr>Analysis (contd.)</vt:lpstr>
      <vt:lpstr>Adequacy</vt:lpstr>
      <vt:lpstr>Example</vt:lpstr>
      <vt:lpstr>Example (contd.)</vt:lpstr>
      <vt:lpstr>Example (contd.)</vt:lpstr>
      <vt:lpstr>Example (contd.)</vt:lpstr>
      <vt:lpstr>Example (contd.)</vt:lpstr>
      <vt:lpstr>Example (contd.)</vt:lpstr>
      <vt:lpstr>PowerPoint Presentation</vt:lpstr>
      <vt:lpstr>MC/DC adequacy and error detection</vt:lpstr>
      <vt:lpstr>Example</vt:lpstr>
      <vt:lpstr>MC/DC and condition coverage</vt:lpstr>
      <vt:lpstr>MC/DC and short circuit evaluation</vt:lpstr>
      <vt:lpstr>MC/DC and decision dependence</vt:lpstr>
      <vt:lpstr>Infeasibility and reachability</vt:lpstr>
      <vt:lpstr>PowerPoint Presentation</vt:lpstr>
      <vt:lpstr>Test trace back</vt:lpstr>
      <vt:lpstr>PowerPoint Presentation</vt:lpstr>
      <vt:lpstr>Basic concepts</vt:lpstr>
      <vt:lpstr>Example: Test enhancement using data flow</vt:lpstr>
      <vt:lpstr>Example (contd.)</vt:lpstr>
      <vt:lpstr>Example (contd.)</vt:lpstr>
      <vt:lpstr>Definitions and uses</vt:lpstr>
      <vt:lpstr>Definitions and uses (contd.)</vt:lpstr>
      <vt:lpstr>Definitions and uses: Pointers</vt:lpstr>
      <vt:lpstr>Definitions and uses: Arrays</vt:lpstr>
      <vt:lpstr>PowerPoint Presentation</vt:lpstr>
      <vt:lpstr>c-use</vt:lpstr>
      <vt:lpstr>p-use</vt:lpstr>
      <vt:lpstr>p-use: possible confusion</vt:lpstr>
      <vt:lpstr>C-uses within a basic block</vt:lpstr>
      <vt:lpstr>PowerPoint Presentation</vt:lpstr>
      <vt:lpstr>Data flow graph</vt:lpstr>
      <vt:lpstr>Example</vt:lpstr>
      <vt:lpstr>Example (contd.)</vt:lpstr>
      <vt:lpstr>PowerPoint Presentation</vt:lpstr>
      <vt:lpstr>Def-clear path</vt:lpstr>
      <vt:lpstr>Def-clear path (another example)</vt:lpstr>
      <vt:lpstr>PowerPoint Presentation</vt:lpstr>
      <vt:lpstr>Def-use pairs</vt:lpstr>
      <vt:lpstr>Def-use pairs (example)</vt:lpstr>
      <vt:lpstr>Def-use pairs: Minimal set</vt:lpstr>
      <vt:lpstr>Data flow based adequacy</vt:lpstr>
      <vt:lpstr>PowerPoint Presentation</vt:lpstr>
      <vt:lpstr>C-use coverage</vt:lpstr>
      <vt:lpstr>C-use coverage: path traversed</vt:lpstr>
      <vt:lpstr>PowerPoint Presentation</vt:lpstr>
      <vt:lpstr>p-use coverage</vt:lpstr>
      <vt:lpstr>p-use coverage: paths traversed</vt:lpstr>
      <vt:lpstr>PowerPoint Presentation</vt:lpstr>
      <vt:lpstr>All-uses coverage</vt:lpstr>
      <vt:lpstr>Infeasible p- and c-uses</vt:lpstr>
      <vt:lpstr>Infeasible c-use: Example</vt:lpstr>
      <vt:lpstr>PowerPoint Presentation</vt:lpstr>
      <vt:lpstr>Other data-flow based criteria</vt:lpstr>
      <vt:lpstr>PowerPoint Presentation</vt:lpstr>
      <vt:lpstr>Subsumes relation</vt:lpstr>
      <vt:lpstr>Subsumes relationship</vt:lpstr>
      <vt:lpstr>Summary</vt:lpstr>
      <vt:lpstr>Summary (contd.)</vt:lpstr>
      <vt:lpstr>Summary (contd.)</vt:lpstr>
      <vt:lpstr>Chapter 8</vt:lpstr>
      <vt:lpstr>Learning Objectives</vt:lpstr>
      <vt:lpstr>What is adequacy?</vt:lpstr>
      <vt:lpstr>What is program mutation?</vt:lpstr>
      <vt:lpstr>What is program mutation? [2]</vt:lpstr>
      <vt:lpstr>What is program mutation? [3]</vt:lpstr>
      <vt:lpstr>Test adequacy using mutation [1]</vt:lpstr>
      <vt:lpstr>Test adequacy using mutation [2]</vt:lpstr>
      <vt:lpstr>Test enhancement using mutation</vt:lpstr>
      <vt:lpstr>Test enhancement using mutation [2]</vt:lpstr>
      <vt:lpstr>Test enhancement using mutation [3]</vt:lpstr>
      <vt:lpstr>Error detection using mutation</vt:lpstr>
      <vt:lpstr>Error detection using mutation [2]</vt:lpstr>
      <vt:lpstr>Error detection using mutation [3]</vt:lpstr>
      <vt:lpstr>Error detection using mutation [4]</vt:lpstr>
      <vt:lpstr>Error detection using mutation [4]</vt:lpstr>
      <vt:lpstr>Error detection using mutation [5]</vt:lpstr>
      <vt:lpstr>Error detection using mutation [6]</vt:lpstr>
      <vt:lpstr>Error detection using mutation [7]</vt:lpstr>
      <vt:lpstr>Guaranteed error detection</vt:lpstr>
      <vt:lpstr>Distinguishing a mutant</vt:lpstr>
      <vt:lpstr>Distinguishing a mutant [2]</vt:lpstr>
      <vt:lpstr>Equivalent mutants</vt:lpstr>
      <vt:lpstr>A misconception</vt:lpstr>
      <vt:lpstr>A misconception [2]</vt:lpstr>
      <vt:lpstr>Mutant operators</vt:lpstr>
      <vt:lpstr>Mutant operators [2]</vt:lpstr>
      <vt:lpstr>Mutant operators: Examples</vt:lpstr>
      <vt:lpstr>Mutants: First order and higher order</vt:lpstr>
      <vt:lpstr>Mutant operators: basis</vt:lpstr>
      <vt:lpstr>Mutant operators: Goodness</vt:lpstr>
      <vt:lpstr>Mutant operators: Goodness [2]</vt:lpstr>
      <vt:lpstr>Mutant operators: Language dependence</vt:lpstr>
      <vt:lpstr>Competent programmer hypothesis (CPH)</vt:lpstr>
      <vt:lpstr>Competent programmer hypothesis (CPH) [2]</vt:lpstr>
      <vt:lpstr>Coupling effect</vt:lpstr>
      <vt:lpstr>Coupling effect [2]</vt:lpstr>
      <vt:lpstr>Tools for mutation testing</vt:lpstr>
      <vt:lpstr>Tools for mutation testing: Features</vt:lpstr>
      <vt:lpstr>Tools for mutation testing: Features [2]</vt:lpstr>
      <vt:lpstr>Mutation and system testing</vt:lpstr>
      <vt:lpstr>Mutation and system testing [2]</vt:lpstr>
      <vt:lpstr>Mutation and system testing [3]</vt:lpstr>
      <vt:lpstr>Mutation and system testing [4]</vt:lpstr>
      <vt:lpstr>Summary</vt:lpstr>
      <vt:lpstr>Summary [2]</vt:lpstr>
      <vt:lpstr>Chapter 9</vt:lpstr>
      <vt:lpstr>Learning Objectives</vt:lpstr>
      <vt:lpstr>PowerPoint Presentation</vt:lpstr>
      <vt:lpstr>Regression testing</vt:lpstr>
      <vt:lpstr>What tests to use?</vt:lpstr>
      <vt:lpstr>The test-all approach</vt:lpstr>
      <vt:lpstr>Test selection</vt:lpstr>
      <vt:lpstr>PowerPoint Presentation</vt:lpstr>
      <vt:lpstr>Regression Test Selection problem</vt:lpstr>
      <vt:lpstr>Regression Test Process</vt:lpstr>
      <vt:lpstr>PowerPoint Presentation</vt:lpstr>
      <vt:lpstr>Overview of a test selection method</vt:lpstr>
      <vt:lpstr>Execution Trace [1]</vt:lpstr>
      <vt:lpstr>Execution Trace [2]</vt:lpstr>
      <vt:lpstr>Execution Trace [3]</vt:lpstr>
      <vt:lpstr>Execution Trace [4]</vt:lpstr>
      <vt:lpstr>Test vector</vt:lpstr>
      <vt:lpstr>Syntax trees</vt:lpstr>
      <vt:lpstr>Test selection [1] </vt:lpstr>
      <vt:lpstr>Test selection [2] </vt:lpstr>
      <vt:lpstr>Test selection example </vt:lpstr>
      <vt:lpstr>Issues with SelectTests </vt:lpstr>
      <vt:lpstr>PowerPoint Presentation</vt:lpstr>
      <vt:lpstr>Dynamic slice</vt:lpstr>
      <vt:lpstr>Dynamic dependence graph (DDG)</vt:lpstr>
      <vt:lpstr>Construction of a DDG: Example [1]</vt:lpstr>
      <vt:lpstr>Construction of a DDG: Example [2]</vt:lpstr>
      <vt:lpstr>Construction of a DDG: Example [3]</vt:lpstr>
      <vt:lpstr>Obtaining dynamic slice (DS)</vt:lpstr>
      <vt:lpstr>Obtaining dynamic slice: Example</vt:lpstr>
      <vt:lpstr>Test selection using dynamic slice</vt:lpstr>
      <vt:lpstr>In class exercise</vt:lpstr>
      <vt:lpstr>Teasers [1]</vt:lpstr>
      <vt:lpstr>Teasers [2]</vt:lpstr>
      <vt:lpstr>PowerPoint Presentation</vt:lpstr>
      <vt:lpstr>Test minimization [1]</vt:lpstr>
      <vt:lpstr>Test minimization [2]</vt:lpstr>
      <vt:lpstr>Test minimization [3]</vt:lpstr>
      <vt:lpstr>A procedure for test minimization</vt:lpstr>
      <vt:lpstr>Test minimization: Example</vt:lpstr>
      <vt:lpstr>Test minimization: Teasers</vt:lpstr>
      <vt:lpstr>PowerPoint Presentation</vt:lpstr>
      <vt:lpstr>Test prioritization</vt:lpstr>
      <vt:lpstr>A procedure for test prioritization</vt:lpstr>
      <vt:lpstr>Using test prioritization</vt:lpstr>
      <vt:lpstr>PowerPoint Presentation</vt:lpstr>
      <vt:lpstr>Tools for regression testing</vt:lpstr>
      <vt:lpstr>Summary [1]</vt:lpstr>
      <vt:lpstr>Summary [2]</vt:lpstr>
      <vt:lpstr>Summary [3]</vt:lpstr>
      <vt:lpstr>Chapter 10</vt:lpstr>
      <vt:lpstr>Chapter 11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aditya_mathur</dc:creator>
  <cp:lastModifiedBy>aditya_mathur</cp:lastModifiedBy>
  <cp:revision>67</cp:revision>
  <dcterms:created xsi:type="dcterms:W3CDTF">2013-07-17T01:39:45Z</dcterms:created>
  <dcterms:modified xsi:type="dcterms:W3CDTF">2013-07-21T04:25:40Z</dcterms:modified>
</cp:coreProperties>
</file>