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9" d="100"/>
          <a:sy n="99" d="100"/>
        </p:scale>
        <p:origin x="88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64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6FF5E2-8D5E-A562-820F-1886650A4D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82288A-BC6A-FE9E-34D6-32F506C073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A2EC7-7EAE-408A-85FC-38458444A1DA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03C50-D79C-7BFB-7152-11266487DB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9F882-0A76-E762-9F8F-6B63D067D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2574B-5A8D-4DDA-88C1-A468D80D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3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FB96-96B7-4928-9F62-52E290EE3EC1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F581E-3540-4703-8DEF-DC32105067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4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7a5296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7a5296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d7a529689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d7a529689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667c3d03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667c3d03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d7a529689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d7a529689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d7a52968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d7a52968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d7a52968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d7a52968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d7a52968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d7a52968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d7a529689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d7a529689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d7a529689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6d7a529689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d7a529689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6d7a529689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6d7a529689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6d7a529689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d7a52968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d7a52968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6d7a52968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6d7a52968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6d7a52968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6d7a529689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d7a52968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d7a52968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6d7a529689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6d7a529689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d7a529689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6d7a529689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6d7a52968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6d7a52968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d7a529689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d7a529689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d7a52968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d7a52968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6d7a529689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6d7a529689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6d7a529689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6d7a529689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d7a52968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d7a529689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6d7a529689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6d7a529689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d7a52968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d7a52968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6d7a529689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6d7a529689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6d7a52968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6d7a52968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d7a52968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d7a52968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d7a529689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d7a529689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d7a52968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d7a529689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d7a52968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d7a52968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d817545ea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d817545ea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d7a52968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d7a52968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E145A-6859-8B21-0296-7915E66AD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1BAC3-A9D7-314A-BA6F-799884BD9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18174-CAAB-8208-9358-1CDA9486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A6A5-CF06-7348-CA95-6CF3BDD4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8D0CE-B559-77E3-A5AF-1A8D0F4F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C4EAD3-35AA-763B-7531-DDD764B65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3" y="6356350"/>
            <a:ext cx="1943111" cy="3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1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6E4B-5C24-1D02-203B-8588F77AE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A2DB6-B98F-5A7A-3C31-596BA84F3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6F41E-7EAC-A4F9-E401-119A3F4A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8AA1A-EEDD-8FAD-8AB4-2D07DE4D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BFBED-AFC1-ADDD-170E-02DB5917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8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941B28-D0EC-9563-1973-19FF513EB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D5E7C-E8F8-88E6-F4A6-A725D417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96E5-3F84-3092-5245-18B658EA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CD95E-A373-3BF9-42F1-772F2D3A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8B926-58A9-5F7C-ED19-B6C59986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955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55987-AB66-85DA-3674-0C16A91B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ED989-5323-AD39-701D-9D931C58D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1EE1D-58EF-1454-6A78-9137DA25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84DC4-5E3E-D622-7277-6F1878FED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11A0B-D8FF-6390-2AA6-1FF82C63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9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00FF-4910-BEFD-9D36-B8916042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EB626-30DD-3B33-6288-3593E2AE4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0371D-6E53-016F-99A9-C9666A7C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42B88-7D11-C19A-508C-DEA1039C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C8A33-0099-617C-55C6-CA1B6826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7C2D-18B3-73A9-8308-B6BD289F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80F1-899C-9D52-57D0-AE6B383E1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CD961-E66D-122B-7E0F-6CAC8DA9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274C9-2064-9ED5-5CC9-54699A27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BB8F8-359A-2728-D505-F9E62777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7913F-CDFE-43FA-BFC9-C1891C3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2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02E1-8DFA-0B00-9B99-A935AFE5A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A9ED0-9AF2-7B7E-389F-23623CAFC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14AEE-B1A1-84A0-E814-0E687047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17A65-5EC9-765C-1ED5-2C98DB6B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45293-E189-2AA9-42A9-6F3AEF8C6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422DE-2441-B1FA-7ED6-A56878F9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8972C-E97B-772D-532B-A8535328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DE654-4FEC-61A9-B0DF-65F9AF8A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F1CAA-F6E9-6648-7DFB-415F5EC5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122A3-3EBD-B2CB-BE89-27F03C61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72D19-04E6-A6C7-659D-048FE85B7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2EF5A-42B1-3044-FC64-59FBE37F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9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EE769-19DB-B771-98B4-134832FF4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420EF-2A32-BB67-8B2E-15AD5325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807DA-E286-E4DC-4362-FB43F6F5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4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4F98-F746-DF99-8CCE-09D7EDA5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CAC-9AC9-9E55-306C-D60349D02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F7A6-8161-EAF9-9068-3CD2665B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718FC-F5C7-04DB-3D85-176B06AE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D27FF-FFB5-F6A4-60EC-11ACE9D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4D60A-6730-50CC-D4DB-C73C545D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F609-F530-4CE5-5C23-C7D1A850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2222B-C16F-3869-438D-DD14E2A15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AFFDE-3433-D6BA-C3B8-3F4CDC59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73AF7-AB07-E692-BFF6-6DCB2D890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CEF06-5819-4BC0-41FB-80301B8D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4969C-518E-D17A-0155-DFEA90FE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5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D1DAB-CDA7-3958-53C3-B3DACBD0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13C41-3BA9-95B6-E615-7020801C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37E4C-F0CE-982A-6922-23BFDD644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F43DF-76F3-4BA0-8A06-B87EEAC3C806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F6E1B-A592-498F-052E-B47471689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3263-59F7-7A03-44E3-AF0E1D827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728F1-6E03-4E4C-94E9-9F3360F700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219DA9-ED84-7B9D-D424-D21CC616AB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3" y="6356350"/>
            <a:ext cx="1943111" cy="35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help.poliigon.com/en/articles/1712652-what-are-the-different-texture-maps-for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43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poliigon.com/en/articles/1712652-what-are-the-different-texture-maps-fo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kemi-games.com/a-game-of-tricks-ii-vertex-color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hyperlink" Target="https://theovermare.com/blog/2015/02/the-journey-of-the-light-physically-based-shadin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00507" y="47760"/>
            <a:ext cx="11590986" cy="135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latin typeface="Barlow SemiBold" panose="00000700000000000000" pitchFamily="2" charset="0"/>
              </a:rPr>
              <a:t>CS49000-Introduction to AR/VR</a:t>
            </a:r>
            <a:br>
              <a:rPr lang="en-US" sz="3600" dirty="0">
                <a:latin typeface="Barlow SemiBold" panose="00000700000000000000" pitchFamily="2" charset="0"/>
              </a:rPr>
            </a:br>
            <a:r>
              <a:rPr lang="en-US" sz="3600" dirty="0">
                <a:latin typeface="Barlow" panose="00000500000000000000" pitchFamily="2" charset="0"/>
              </a:rPr>
              <a:t>Lecture 3: </a:t>
            </a:r>
            <a:r>
              <a:rPr lang="en" sz="3600" b="1" dirty="0">
                <a:latin typeface="Barlow SemiBold" panose="00000700000000000000" pitchFamily="2" charset="0"/>
              </a:rPr>
              <a:t>High-Level Introduction to 3D Graphics</a:t>
            </a:r>
            <a:endParaRPr sz="3600" dirty="0">
              <a:latin typeface="Barlow SemiBold" panose="00000700000000000000" pitchFamily="2" charset="0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76968" y="5813295"/>
            <a:ext cx="119136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>
                <a:latin typeface="Barlow" panose="00000500000000000000" pitchFamily="2" charset="0"/>
              </a:rPr>
              <a:t>Images taken from Google images and sources are credited, when available.  They are not copyrighted by the Purdue Instructional Team </a:t>
            </a:r>
            <a:r>
              <a:rPr lang="en" sz="1333" dirty="0">
                <a:latin typeface="Barlow" panose="00000500000000000000" pitchFamily="2" charset="0"/>
                <a:sym typeface="Wingdings" panose="05000000000000000000" pitchFamily="2" charset="2"/>
              </a:rPr>
              <a:t></a:t>
            </a:r>
            <a:endParaRPr sz="1333" dirty="0">
              <a:latin typeface="Barlow" panose="00000500000000000000" pitchFamily="2" charset="0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515262"/>
            <a:ext cx="4140200" cy="29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0202" y="1515262"/>
            <a:ext cx="4241799" cy="209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0202" y="3611895"/>
            <a:ext cx="4241799" cy="21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0202" y="1515261"/>
            <a:ext cx="3810001" cy="179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0202" y="3307929"/>
            <a:ext cx="3810001" cy="214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" y="3309628"/>
            <a:ext cx="4140197" cy="24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4063568" y="5451028"/>
            <a:ext cx="41404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b="1">
                <a:latin typeface="Barlow" panose="00000500000000000000" pitchFamily="2" charset="0"/>
              </a:rPr>
              <a:t>These are all geometrically perfect spheres! -&gt;</a:t>
            </a:r>
            <a:endParaRPr sz="1333" b="1">
              <a:latin typeface="Barlow" panose="000005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4016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latin typeface="Barlow SemiBold" panose="00000700000000000000" pitchFamily="2" charset="0"/>
              </a:rPr>
              <a:t>More VEs</a:t>
            </a:r>
            <a:endParaRPr b="1" dirty="0">
              <a:latin typeface="Barlow SemiBold" panose="00000700000000000000" pitchFamily="2" charset="0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4173624"/>
            <a:ext cx="4842189" cy="272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400" y="0"/>
            <a:ext cx="4166277" cy="234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7677" y="0"/>
            <a:ext cx="3174323" cy="320408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9956800" y="3086100"/>
            <a:ext cx="2616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From Meehan 2002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219" name="Google Shape;21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8801" y="4071133"/>
            <a:ext cx="6803201" cy="24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08" y="1466133"/>
            <a:ext cx="4842192" cy="270749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2"/>
          <p:cNvSpPr txBox="1"/>
          <p:nvPr/>
        </p:nvSpPr>
        <p:spPr>
          <a:xfrm>
            <a:off x="9575600" y="6364133"/>
            <a:ext cx="26164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From Razzaque 2001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222" name="Google Shape;22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1401" y="2343134"/>
            <a:ext cx="4166265" cy="4166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 SemiBold" panose="00000700000000000000" pitchFamily="2" charset="0"/>
              </a:rPr>
              <a:t>Rotations</a:t>
            </a:r>
          </a:p>
        </p:txBody>
      </p:sp>
      <p:sp>
        <p:nvSpPr>
          <p:cNvPr id="228" name="Google Shape;228;p23"/>
          <p:cNvSpPr txBox="1">
            <a:spLocks noGrp="1"/>
          </p:cNvSpPr>
          <p:nvPr>
            <p:ph type="body" idx="1"/>
          </p:nvPr>
        </p:nvSpPr>
        <p:spPr>
          <a:xfrm>
            <a:off x="0" y="763600"/>
            <a:ext cx="12044800" cy="23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2 standards: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Quaternion</a:t>
            </a:r>
            <a:r>
              <a:rPr lang="en">
                <a:latin typeface="Barlow" panose="00000500000000000000" pitchFamily="2" charset="0"/>
              </a:rPr>
              <a:t>: composition of vectors: </a:t>
            </a:r>
            <a:r>
              <a:rPr lang="en" b="1">
                <a:latin typeface="Barlow" panose="00000500000000000000" pitchFamily="2" charset="0"/>
              </a:rPr>
              <a:t>(W, X, Y, Z)</a:t>
            </a:r>
            <a:r>
              <a:rPr lang="en">
                <a:latin typeface="Barlow" panose="00000500000000000000" pitchFamily="2" charset="0"/>
              </a:rPr>
              <a:t> [vector pointing forward &amp; rotation around it]</a:t>
            </a:r>
            <a:endParaRPr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Used more often in low-level graphics b/c they’re easier to use in transformation matrices (which are usually 4x4)….which PCs are really good at computing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Euler</a:t>
            </a:r>
            <a:r>
              <a:rPr lang="en">
                <a:latin typeface="Barlow" panose="00000500000000000000" pitchFamily="2" charset="0"/>
              </a:rPr>
              <a:t>: </a:t>
            </a:r>
            <a:r>
              <a:rPr lang="en" b="1">
                <a:latin typeface="Barlow" panose="00000500000000000000" pitchFamily="2" charset="0"/>
              </a:rPr>
              <a:t>(pitch, yaw, roll)</a:t>
            </a:r>
            <a:endParaRPr b="1"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Used in high-level APIs like game engines...although Quaterions usually used internally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9634" y="3328834"/>
            <a:ext cx="3062367" cy="300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3"/>
          <p:cNvSpPr txBox="1"/>
          <p:nvPr/>
        </p:nvSpPr>
        <p:spPr>
          <a:xfrm>
            <a:off x="9172000" y="6329967"/>
            <a:ext cx="30200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Conversion between them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231" name="Google Shape;2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8767" y="3303600"/>
            <a:ext cx="5236527" cy="33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" y="3303600"/>
            <a:ext cx="3413067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 txBox="1"/>
          <p:nvPr/>
        </p:nvSpPr>
        <p:spPr>
          <a:xfrm>
            <a:off x="1580000" y="5940240"/>
            <a:ext cx="30200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latin typeface="Barlow" panose="00000500000000000000" pitchFamily="2" charset="0"/>
              </a:rPr>
              <a:t>Quaternion</a:t>
            </a:r>
            <a:endParaRPr sz="2400" dirty="0">
              <a:latin typeface="Barlow" panose="00000500000000000000" pitchFamily="2" charset="0"/>
            </a:endParaRPr>
          </a:p>
        </p:txBody>
      </p:sp>
      <p:sp>
        <p:nvSpPr>
          <p:cNvPr id="234" name="Google Shape;234;p23"/>
          <p:cNvSpPr txBox="1"/>
          <p:nvPr/>
        </p:nvSpPr>
        <p:spPr>
          <a:xfrm>
            <a:off x="4600000" y="6329967"/>
            <a:ext cx="3020000" cy="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Euler</a:t>
            </a:r>
            <a:endParaRPr sz="2400"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 txBox="1">
            <a:spLocks noGrp="1"/>
          </p:cNvSpPr>
          <p:nvPr>
            <p:ph type="title"/>
          </p:nvPr>
        </p:nvSpPr>
        <p:spPr>
          <a:xfrm>
            <a:off x="226750" y="117266"/>
            <a:ext cx="11636699" cy="8405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4000" b="1" dirty="0">
                <a:latin typeface="Barlow SemiBold" panose="00000700000000000000" pitchFamily="2" charset="0"/>
              </a:rPr>
              <a:t>From Local/Relative Space to Global/World Space</a:t>
            </a:r>
          </a:p>
        </p:txBody>
      </p:sp>
      <p:sp>
        <p:nvSpPr>
          <p:cNvPr id="240" name="Google Shape;240;p24"/>
          <p:cNvSpPr txBox="1">
            <a:spLocks noGrp="1"/>
          </p:cNvSpPr>
          <p:nvPr>
            <p:ph type="body" idx="1"/>
          </p:nvPr>
        </p:nvSpPr>
        <p:spPr>
          <a:xfrm>
            <a:off x="415600" y="1028633"/>
            <a:ext cx="11360800" cy="185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400" dirty="0">
                <a:latin typeface="Barlow" panose="00000500000000000000" pitchFamily="2" charset="0"/>
              </a:rPr>
              <a:t>Put very simply, if 3D model is the node of a tree:</a:t>
            </a:r>
            <a:endParaRPr sz="24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traverse upwards through tree, adding all relative location &amp; rotation, multiply scales</a:t>
            </a:r>
            <a:endParaRPr sz="20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Stop after reaching world origin (aka root)</a:t>
            </a:r>
            <a:endParaRPr sz="2000" dirty="0"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 sz="1800" dirty="0">
                <a:latin typeface="Barlow" panose="00000500000000000000" pitchFamily="2" charset="0"/>
              </a:rPr>
              <a:t>(transform of root relative to itself is [position=(0,0,0), rotation=(0,0,0), scale=(1,1,1)]....so you can keep iterating but the result won’t change)</a:t>
            </a:r>
            <a:endParaRPr sz="1800" dirty="0">
              <a:latin typeface="Barlow" panose="00000500000000000000" pitchFamily="2" charset="0"/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5434" y="2857501"/>
            <a:ext cx="5503367" cy="38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701" y="2953834"/>
            <a:ext cx="3640633" cy="172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/>
          <p:nvPr/>
        </p:nvSpPr>
        <p:spPr>
          <a:xfrm>
            <a:off x="3822700" y="2882900"/>
            <a:ext cx="22224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latin typeface="Barlow" panose="00000500000000000000" pitchFamily="2" charset="0"/>
              </a:rPr>
              <a:t>&lt;-Name of Level is World Origin</a:t>
            </a:r>
            <a:endParaRPr sz="2000" dirty="0">
              <a:latin typeface="Barlow" panose="00000500000000000000" pitchFamily="2" charset="0"/>
            </a:endParaRPr>
          </a:p>
          <a:p>
            <a:endParaRPr sz="2000" dirty="0">
              <a:latin typeface="Barlow" panose="00000500000000000000" pitchFamily="2" charset="0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9334" y="4483101"/>
            <a:ext cx="2029100" cy="23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 txBox="1"/>
          <p:nvPr/>
        </p:nvSpPr>
        <p:spPr>
          <a:xfrm>
            <a:off x="4021667" y="3570500"/>
            <a:ext cx="2222400" cy="1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latin typeface="Barlow" panose="00000500000000000000" pitchFamily="2" charset="0"/>
              </a:rPr>
              <a:t>Same convention in UE4 </a:t>
            </a:r>
            <a:endParaRPr dirty="0">
              <a:solidFill>
                <a:schemeClr val="dk1"/>
              </a:solidFill>
              <a:latin typeface="Barlow" panose="00000500000000000000" pitchFamily="2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chemeClr val="dk1"/>
                </a:solidFill>
                <a:latin typeface="Barlow" panose="00000500000000000000" pitchFamily="2" charset="0"/>
              </a:rPr>
              <a:t>	V</a:t>
            </a:r>
            <a:endParaRPr dirty="0">
              <a:solidFill>
                <a:schemeClr val="dk1"/>
              </a:solidFill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8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 SemiBold" panose="00000700000000000000" pitchFamily="2" charset="0"/>
              </a:rPr>
              <a:t>Quick Intro to Low-Level Graphics APIs</a:t>
            </a:r>
          </a:p>
        </p:txBody>
      </p:sp>
      <p:sp>
        <p:nvSpPr>
          <p:cNvPr id="251" name="Google Shape;251;p25"/>
          <p:cNvSpPr txBox="1">
            <a:spLocks noGrp="1"/>
          </p:cNvSpPr>
          <p:nvPr>
            <p:ph type="body" idx="1"/>
          </p:nvPr>
        </p:nvSpPr>
        <p:spPr>
          <a:xfrm>
            <a:off x="9200" y="684201"/>
            <a:ext cx="11360800" cy="617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OpenGL (1992)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Made it possible to create graphics without going into hardware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Standardized graphics APIs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Still one of most widely compatible graphics APIs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Used by Unity and usually for simpler graphics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Direct3D (1995) -&gt; DirectX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DirectX describes entire range of MS’s “Direct” APIs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Originally a competitor to OpenGL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Everyone petitioned to Microsoft to play nice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They did, but the APIs never merged as industry hoped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Now used by UE4 and higher-end graphics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AMD Mantle (2013) -&gt; Vulkan (2016)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Newer API, accelerating in popularity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Meant to balance CPU &amp; GPU usage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Much lower-level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Apple Metal (2015)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Poor attempt to disrupt the game engine industry (depracate OpenGL)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252" name="Google Shape;2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1700" y="1509868"/>
            <a:ext cx="3445200" cy="208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6580" y="605307"/>
            <a:ext cx="2221120" cy="10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6800" y="5072967"/>
            <a:ext cx="3445200" cy="178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1768" y="3596668"/>
            <a:ext cx="4550233" cy="1208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 SemiBold" panose="00000700000000000000" pitchFamily="2" charset="0"/>
              </a:rPr>
              <a:t>Coordinate Systems</a:t>
            </a:r>
            <a:endParaRPr b="1" dirty="0">
              <a:latin typeface="Barlow SemiBold" panose="00000700000000000000" pitchFamily="2" charset="0"/>
            </a:endParaRPr>
          </a:p>
        </p:txBody>
      </p:sp>
      <p:sp>
        <p:nvSpPr>
          <p:cNvPr id="261" name="Google Shape;261;p26"/>
          <p:cNvSpPr txBox="1">
            <a:spLocks noGrp="1"/>
          </p:cNvSpPr>
          <p:nvPr>
            <p:ph type="body" idx="1"/>
          </p:nvPr>
        </p:nvSpPr>
        <p:spPr>
          <a:xfrm>
            <a:off x="-194000" y="622233"/>
            <a:ext cx="11985200" cy="28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400" dirty="0">
                <a:latin typeface="Barlow" panose="00000500000000000000" pitchFamily="2" charset="0"/>
              </a:rPr>
              <a:t>OpenGL-based systems (e.g. Unity) usually </a:t>
            </a:r>
            <a:r>
              <a:rPr lang="en" sz="2400" b="1" dirty="0">
                <a:latin typeface="Barlow" panose="00000500000000000000" pitchFamily="2" charset="0"/>
              </a:rPr>
              <a:t>Y-up</a:t>
            </a:r>
            <a:endParaRPr sz="2400" b="1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Philosophy that XY plane is the screen and </a:t>
            </a:r>
            <a:r>
              <a:rPr lang="en" sz="2000" b="1" dirty="0">
                <a:latin typeface="Barlow" panose="00000500000000000000" pitchFamily="2" charset="0"/>
              </a:rPr>
              <a:t>Z is out of screen (depth)</a:t>
            </a:r>
            <a:r>
              <a:rPr lang="en" sz="2000" dirty="0">
                <a:latin typeface="Barlow" panose="00000500000000000000" pitchFamily="2" charset="0"/>
              </a:rPr>
              <a:t>... Physics does this</a:t>
            </a:r>
            <a:endParaRPr sz="2000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DirectX-based systems (but not DirectX itself) (e.g. Unreal) usually </a:t>
            </a:r>
            <a:r>
              <a:rPr lang="en" sz="2400" b="1" dirty="0">
                <a:latin typeface="Barlow" panose="00000500000000000000" pitchFamily="2" charset="0"/>
              </a:rPr>
              <a:t>Z-up</a:t>
            </a:r>
            <a:endParaRPr sz="24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Philosophy that </a:t>
            </a:r>
            <a:r>
              <a:rPr lang="en" sz="2000" b="1" dirty="0">
                <a:latin typeface="Barlow" panose="00000500000000000000" pitchFamily="2" charset="0"/>
              </a:rPr>
              <a:t>Z is height</a:t>
            </a:r>
            <a:r>
              <a:rPr lang="en" sz="2000" dirty="0">
                <a:latin typeface="Barlow" panose="00000500000000000000" pitchFamily="2" charset="0"/>
              </a:rPr>
              <a:t>…which goes up in 3-space. Also follows 3D math conventions</a:t>
            </a:r>
            <a:endParaRPr sz="2000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Lower-level graphics APIs (non-game engines) are usually right-handed</a:t>
            </a:r>
            <a:endParaRPr sz="2400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Game engines (Unity, Unreal) usually left-handed</a:t>
            </a:r>
            <a:endParaRPr sz="24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Forward vector, right vector, up vector are positive</a:t>
            </a:r>
            <a:endParaRPr sz="2000" dirty="0">
              <a:latin typeface="Barlow" panose="00000500000000000000" pitchFamily="2" charset="0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834" y="2712234"/>
            <a:ext cx="4907365" cy="411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0" y="3477034"/>
            <a:ext cx="4210096" cy="317776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/>
          <p:nvPr/>
        </p:nvSpPr>
        <p:spPr>
          <a:xfrm>
            <a:off x="4572000" y="6268233"/>
            <a:ext cx="2311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000" dirty="0">
                <a:latin typeface="Barlow" panose="00000500000000000000" pitchFamily="2" charset="0"/>
              </a:rPr>
              <a:t>(I use finger guns)</a:t>
            </a:r>
            <a:endParaRPr sz="2000" dirty="0">
              <a:latin typeface="Barlow" panose="00000500000000000000" pitchFamily="2" charset="0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4622800" y="3606800"/>
            <a:ext cx="2260400" cy="2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Standard Color scheme:</a:t>
            </a:r>
            <a:endParaRPr sz="2400">
              <a:latin typeface="Barlow" panose="00000500000000000000" pitchFamily="2" charset="0"/>
            </a:endParaRPr>
          </a:p>
          <a:p>
            <a:pPr algn="ctr"/>
            <a:r>
              <a:rPr lang="en" sz="3200">
                <a:solidFill>
                  <a:srgbClr val="FF0000"/>
                </a:solidFill>
                <a:latin typeface="Barlow" panose="00000500000000000000" pitchFamily="2" charset="0"/>
              </a:rPr>
              <a:t>X</a:t>
            </a:r>
            <a:endParaRPr sz="3200">
              <a:solidFill>
                <a:srgbClr val="FF0000"/>
              </a:solidFill>
              <a:latin typeface="Barlow" panose="00000500000000000000" pitchFamily="2" charset="0"/>
            </a:endParaRPr>
          </a:p>
          <a:p>
            <a:pPr algn="ctr"/>
            <a:r>
              <a:rPr lang="en" sz="3200">
                <a:solidFill>
                  <a:srgbClr val="00FF00"/>
                </a:solidFill>
                <a:latin typeface="Barlow" panose="00000500000000000000" pitchFamily="2" charset="0"/>
              </a:rPr>
              <a:t>Y</a:t>
            </a:r>
            <a:endParaRPr sz="3200">
              <a:solidFill>
                <a:srgbClr val="00FF00"/>
              </a:solidFill>
              <a:latin typeface="Barlow" panose="00000500000000000000" pitchFamily="2" charset="0"/>
            </a:endParaRPr>
          </a:p>
          <a:p>
            <a:pPr algn="ctr"/>
            <a:r>
              <a:rPr lang="en" sz="3200">
                <a:solidFill>
                  <a:srgbClr val="0000FF"/>
                </a:solidFill>
                <a:latin typeface="Barlow" panose="00000500000000000000" pitchFamily="2" charset="0"/>
              </a:rPr>
              <a:t>Z</a:t>
            </a:r>
            <a:endParaRPr sz="3200">
              <a:solidFill>
                <a:srgbClr val="0000FF"/>
              </a:solidFill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000" b="1" dirty="0">
                <a:latin typeface="Barlow SemiBold" panose="00000700000000000000" pitchFamily="2" charset="0"/>
              </a:rPr>
              <a:t>Light Sources</a:t>
            </a:r>
            <a:endParaRPr sz="4000" b="1" dirty="0">
              <a:latin typeface="Barlow SemiBold" panose="00000700000000000000" pitchFamily="2" charset="0"/>
            </a:endParaRPr>
          </a:p>
        </p:txBody>
      </p:sp>
      <p:sp>
        <p:nvSpPr>
          <p:cNvPr id="271" name="Google Shape;271;p27"/>
          <p:cNvSpPr txBox="1">
            <a:spLocks noGrp="1"/>
          </p:cNvSpPr>
          <p:nvPr>
            <p:ph type="body" idx="1"/>
          </p:nvPr>
        </p:nvSpPr>
        <p:spPr>
          <a:xfrm>
            <a:off x="0" y="1028633"/>
            <a:ext cx="4495600" cy="288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Barlow" panose="00000500000000000000" pitchFamily="2" charset="0"/>
              </a:rPr>
              <a:t>Directional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Used for sun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Point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Spot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Ambient/SkyLight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Planar 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(used to approximate umbrellas… like in modelling)</a:t>
            </a:r>
            <a:endParaRPr dirty="0">
              <a:latin typeface="Barlow" panose="00000500000000000000" pitchFamily="2" charset="0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27" y="4622800"/>
            <a:ext cx="3198499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1033" y="183299"/>
            <a:ext cx="5131432" cy="273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0567" y="190501"/>
            <a:ext cx="5131431" cy="271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01899" y="2501901"/>
            <a:ext cx="4690101" cy="24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4001" y="3564267"/>
            <a:ext cx="4786065" cy="31921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7"/>
          <p:cNvCxnSpPr/>
          <p:nvPr/>
        </p:nvCxnSpPr>
        <p:spPr>
          <a:xfrm rot="10800000" flipH="1">
            <a:off x="2235200" y="1061133"/>
            <a:ext cx="2324000" cy="317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8" name="Google Shape;278;p27"/>
          <p:cNvCxnSpPr/>
          <p:nvPr/>
        </p:nvCxnSpPr>
        <p:spPr>
          <a:xfrm>
            <a:off x="1524000" y="2509033"/>
            <a:ext cx="7277200" cy="851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9" name="Google Shape;279;p27"/>
          <p:cNvCxnSpPr/>
          <p:nvPr/>
        </p:nvCxnSpPr>
        <p:spPr>
          <a:xfrm>
            <a:off x="1511300" y="2140733"/>
            <a:ext cx="7290000" cy="76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0" name="Google Shape;280;p27"/>
          <p:cNvCxnSpPr/>
          <p:nvPr/>
        </p:nvCxnSpPr>
        <p:spPr>
          <a:xfrm>
            <a:off x="1702733" y="3396067"/>
            <a:ext cx="2894800" cy="180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1" name="Google Shape;281;p27"/>
          <p:cNvCxnSpPr/>
          <p:nvPr/>
        </p:nvCxnSpPr>
        <p:spPr>
          <a:xfrm>
            <a:off x="762000" y="3512333"/>
            <a:ext cx="76400" cy="1028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>
            <a:spLocks noGrp="1"/>
          </p:cNvSpPr>
          <p:nvPr>
            <p:ph type="title"/>
          </p:nvPr>
        </p:nvSpPr>
        <p:spPr>
          <a:xfrm>
            <a:off x="2124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b="1" dirty="0">
                <a:latin typeface="Barlow SemiBold" panose="00000700000000000000" pitchFamily="2" charset="0"/>
              </a:rPr>
              <a:t>Many other parts of scene setup!</a:t>
            </a:r>
          </a:p>
        </p:txBody>
      </p:sp>
      <p:sp>
        <p:nvSpPr>
          <p:cNvPr id="287" name="Google Shape;287;p28"/>
          <p:cNvSpPr txBox="1">
            <a:spLocks noGrp="1"/>
          </p:cNvSpPr>
          <p:nvPr>
            <p:ph type="body" idx="1"/>
          </p:nvPr>
        </p:nvSpPr>
        <p:spPr>
          <a:xfrm>
            <a:off x="-92400" y="927033"/>
            <a:ext cx="3915200" cy="29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Barlow" panose="00000500000000000000" pitchFamily="2" charset="0"/>
              </a:rPr>
              <a:t>Volumetric fog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Particle generators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Decals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Physics, destructibility, fluids, etc.</a:t>
            </a:r>
            <a:endParaRPr dirty="0">
              <a:latin typeface="Barlow" panose="00000500000000000000" pitchFamily="2" charset="0"/>
            </a:endParaRPr>
          </a:p>
        </p:txBody>
      </p:sp>
      <p:pic>
        <p:nvPicPr>
          <p:cNvPr id="288" name="Google Shape;2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5401" y="214068"/>
            <a:ext cx="4441865" cy="254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3267" y="3035700"/>
            <a:ext cx="27940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7300" y="3035700"/>
            <a:ext cx="2794000" cy="27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01" y="3451233"/>
            <a:ext cx="5943599" cy="334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2799" y="702532"/>
            <a:ext cx="3769035" cy="2109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4800" b="1" dirty="0">
                <a:latin typeface="Barlow" panose="00000500000000000000" pitchFamily="2" charset="0"/>
              </a:rPr>
              <a:t>Scene/Model Parameter Setup</a:t>
            </a:r>
            <a:endParaRPr sz="4800" b="1" dirty="0">
              <a:latin typeface="Barlow" panose="00000500000000000000" pitchFamily="2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sz="4800" b="1" dirty="0">
              <a:latin typeface="Barlow" panose="00000500000000000000" pitchFamily="2" charset="0"/>
            </a:endParaRPr>
          </a:p>
          <a:p>
            <a:pPr algn="ctr"/>
            <a:endParaRPr sz="4800" b="1" dirty="0">
              <a:latin typeface="Barlow" panose="00000500000000000000" pitchFamily="2" charset="0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137333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Scene Setup (Geometry, transforms, etc.)</a:t>
            </a:r>
            <a:endParaRPr sz="2400">
              <a:latin typeface="Barlow" panose="00000500000000000000" pitchFamily="2" charset="0"/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2572000" y="1608667"/>
            <a:ext cx="2041600" cy="4158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Scene/Model Parameter Setup (shaders, materials)</a:t>
            </a:r>
            <a:endParaRPr sz="2400">
              <a:latin typeface="Barlow" panose="00000500000000000000" pitchFamily="2" charset="0"/>
            </a:endParaRPr>
          </a:p>
        </p:txBody>
      </p:sp>
      <p:cxnSp>
        <p:nvCxnSpPr>
          <p:cNvPr id="300" name="Google Shape;300;p29"/>
          <p:cNvCxnSpPr>
            <a:stCxn id="298" idx="3"/>
            <a:endCxn id="299" idx="1"/>
          </p:cNvCxnSpPr>
          <p:nvPr/>
        </p:nvCxnSpPr>
        <p:spPr>
          <a:xfrm>
            <a:off x="2178933" y="3687667"/>
            <a:ext cx="39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1" name="Google Shape;301;p29"/>
          <p:cNvSpPr/>
          <p:nvPr/>
        </p:nvSpPr>
        <p:spPr>
          <a:xfrm>
            <a:off x="50122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Rendering</a:t>
            </a:r>
            <a:endParaRPr sz="2400">
              <a:latin typeface="Barlow" panose="00000500000000000000" pitchFamily="2" charset="0"/>
            </a:endParaRPr>
          </a:p>
          <a:p>
            <a:pPr algn="ctr"/>
            <a:r>
              <a:rPr lang="en" sz="2400">
                <a:latin typeface="Barlow" panose="00000500000000000000" pitchFamily="2" charset="0"/>
              </a:rPr>
              <a:t>(Rasterization or Ray-tracing)</a:t>
            </a:r>
            <a:endParaRPr sz="2400">
              <a:latin typeface="Barlow" panose="00000500000000000000" pitchFamily="2" charset="0"/>
            </a:endParaRPr>
          </a:p>
        </p:txBody>
      </p:sp>
      <p:cxnSp>
        <p:nvCxnSpPr>
          <p:cNvPr id="302" name="Google Shape;302;p29"/>
          <p:cNvCxnSpPr>
            <a:stCxn id="299" idx="3"/>
            <a:endCxn id="301" idx="1"/>
          </p:cNvCxnSpPr>
          <p:nvPr/>
        </p:nvCxnSpPr>
        <p:spPr>
          <a:xfrm>
            <a:off x="4613600" y="3687667"/>
            <a:ext cx="398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3" name="Google Shape;303;p29"/>
          <p:cNvSpPr/>
          <p:nvPr/>
        </p:nvSpPr>
        <p:spPr>
          <a:xfrm>
            <a:off x="75486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Post-processing (anti-aliasing, blur, color grading, etc.)</a:t>
            </a:r>
            <a:endParaRPr sz="2400">
              <a:latin typeface="Barlow" panose="00000500000000000000" pitchFamily="2" charset="0"/>
            </a:endParaRPr>
          </a:p>
        </p:txBody>
      </p:sp>
      <p:cxnSp>
        <p:nvCxnSpPr>
          <p:cNvPr id="304" name="Google Shape;304;p29"/>
          <p:cNvCxnSpPr>
            <a:stCxn id="301" idx="3"/>
            <a:endCxn id="303" idx="1"/>
          </p:cNvCxnSpPr>
          <p:nvPr/>
        </p:nvCxnSpPr>
        <p:spPr>
          <a:xfrm>
            <a:off x="7053867" y="3687667"/>
            <a:ext cx="49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5" name="Google Shape;305;p29"/>
          <p:cNvCxnSpPr>
            <a:stCxn id="303" idx="3"/>
            <a:endCxn id="306" idx="1"/>
          </p:cNvCxnSpPr>
          <p:nvPr/>
        </p:nvCxnSpPr>
        <p:spPr>
          <a:xfrm>
            <a:off x="9590267" y="3687667"/>
            <a:ext cx="47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6" name="Google Shape;306;p29"/>
          <p:cNvSpPr/>
          <p:nvPr/>
        </p:nvSpPr>
        <p:spPr>
          <a:xfrm>
            <a:off x="10067600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chemeClr val="dk1"/>
                </a:solidFill>
                <a:latin typeface="Barlow" panose="00000500000000000000" pitchFamily="2" charset="0"/>
              </a:rPr>
              <a:t>Output to Display (buffered output)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33" y="2743200"/>
            <a:ext cx="2041600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32" y="4094801"/>
            <a:ext cx="2041600" cy="15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001" y="2933700"/>
            <a:ext cx="2041604" cy="102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2000" y="3954501"/>
            <a:ext cx="2041600" cy="8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2133" y="4938896"/>
            <a:ext cx="2041600" cy="82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2267" y="2661216"/>
            <a:ext cx="2041600" cy="127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0500" y="4013201"/>
            <a:ext cx="2041600" cy="173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48669" y="2933700"/>
            <a:ext cx="2039513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48674" y="4298001"/>
            <a:ext cx="2039501" cy="114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67608" y="2661201"/>
            <a:ext cx="2041600" cy="7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08409" y="3270167"/>
            <a:ext cx="3189992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328734" y="4316968"/>
            <a:ext cx="1508300" cy="139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>
            <a:spLocks noGrp="1"/>
          </p:cNvSpPr>
          <p:nvPr>
            <p:ph type="title"/>
          </p:nvPr>
        </p:nvSpPr>
        <p:spPr>
          <a:xfrm>
            <a:off x="1108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Giving Details to the 3D Scene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24" name="Google Shape;324;p30"/>
          <p:cNvSpPr txBox="1">
            <a:spLocks noGrp="1"/>
          </p:cNvSpPr>
          <p:nvPr>
            <p:ph type="body" idx="1"/>
          </p:nvPr>
        </p:nvSpPr>
        <p:spPr>
          <a:xfrm>
            <a:off x="110800" y="1028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Need to tell </a:t>
            </a:r>
            <a:r>
              <a:rPr lang="en" b="1">
                <a:latin typeface="Barlow" panose="00000500000000000000" pitchFamily="2" charset="0"/>
              </a:rPr>
              <a:t>renderer </a:t>
            </a:r>
            <a:r>
              <a:rPr lang="en">
                <a:latin typeface="Barlow" panose="00000500000000000000" pitchFamily="2" charset="0"/>
              </a:rPr>
              <a:t>(which outputs the image):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How to show the 3D model (colors, textures, etc.)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How model interacts with scene, esp. lighting (reflections, absorption, etc.)</a:t>
            </a:r>
            <a:endParaRPr>
              <a:latin typeface="Barlow" panose="00000500000000000000" pitchFamily="2" charset="0"/>
            </a:endParaRPr>
          </a:p>
          <a:p>
            <a:r>
              <a:rPr lang="en" b="1">
                <a:latin typeface="Barlow" panose="00000500000000000000" pitchFamily="2" charset="0"/>
              </a:rPr>
              <a:t>Materials </a:t>
            </a:r>
            <a:r>
              <a:rPr lang="en">
                <a:latin typeface="Barlow" panose="00000500000000000000" pitchFamily="2" charset="0"/>
              </a:rPr>
              <a:t>encode the model’s parameters (textures, colors, smoothness, etc.)</a:t>
            </a:r>
            <a:endParaRPr>
              <a:latin typeface="Barlow" panose="00000500000000000000" pitchFamily="2" charset="0"/>
            </a:endParaRPr>
          </a:p>
          <a:p>
            <a:r>
              <a:rPr lang="en" b="1">
                <a:latin typeface="Barlow" panose="00000500000000000000" pitchFamily="2" charset="0"/>
              </a:rPr>
              <a:t>Shaders </a:t>
            </a:r>
            <a:r>
              <a:rPr lang="en">
                <a:latin typeface="Barlow" panose="00000500000000000000" pitchFamily="2" charset="0"/>
              </a:rPr>
              <a:t>are mini-programs that tell renderer what to do with that info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325" name="Google Shape;3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200" y="3054933"/>
            <a:ext cx="9067803" cy="3621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>
            <a:spLocks noGrp="1"/>
          </p:cNvSpPr>
          <p:nvPr>
            <p:ph type="title"/>
          </p:nvPr>
        </p:nvSpPr>
        <p:spPr>
          <a:xfrm>
            <a:off x="415600" y="186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Textures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31" name="Google Shape;331;p31"/>
          <p:cNvSpPr txBox="1">
            <a:spLocks noGrp="1"/>
          </p:cNvSpPr>
          <p:nvPr>
            <p:ph type="body" idx="1"/>
          </p:nvPr>
        </p:nvSpPr>
        <p:spPr>
          <a:xfrm>
            <a:off x="415600" y="1130233"/>
            <a:ext cx="5147200" cy="15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Images...as simple as that!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Usually .png, .jpg, .tga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Could specify that they’re images used </a:t>
            </a:r>
            <a:r>
              <a:rPr lang="en" b="1">
                <a:latin typeface="Barlow" panose="00000500000000000000" pitchFamily="2" charset="0"/>
              </a:rPr>
              <a:t>before </a:t>
            </a:r>
            <a:r>
              <a:rPr lang="en">
                <a:latin typeface="Barlow" panose="00000500000000000000" pitchFamily="2" charset="0"/>
              </a:rPr>
              <a:t>rendering </a:t>
            </a:r>
            <a:r>
              <a:rPr lang="en" b="1">
                <a:latin typeface="Barlow" panose="00000500000000000000" pitchFamily="2" charset="0"/>
              </a:rPr>
              <a:t>for setup</a:t>
            </a:r>
            <a:endParaRPr b="1"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Have different purposes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332" name="Google Shape;3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3301834"/>
            <a:ext cx="3352964" cy="335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364" y="3301834"/>
            <a:ext cx="3363347" cy="335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8734" y="1"/>
            <a:ext cx="6683268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5911" y="3416300"/>
            <a:ext cx="3015951" cy="32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Barlow SemiBold" panose="00000700000000000000" pitchFamily="2" charset="0"/>
              </a:rPr>
              <a:t>“High-level”?</a:t>
            </a:r>
            <a:endParaRPr dirty="0">
              <a:latin typeface="Barlow SemiBold" panose="00000700000000000000" pitchFamily="2" charset="0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9200" y="9712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CS 334/434 –  Introduction to Computer Graphics </a:t>
            </a:r>
            <a:endParaRPr b="1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Hardware to software rendering pipelines</a:t>
            </a:r>
            <a:endParaRPr dirty="0">
              <a:latin typeface="Barlow" panose="00000500000000000000" pitchFamily="2" charset="0"/>
            </a:endParaRPr>
          </a:p>
          <a:p>
            <a:pPr marL="0" indent="0">
              <a:spcBef>
                <a:spcPts val="2133"/>
              </a:spcBef>
              <a:buNone/>
            </a:pPr>
            <a:endParaRPr dirty="0">
              <a:latin typeface="Barlow" panose="00000500000000000000" pitchFamily="2" charset="0"/>
            </a:endParaRPr>
          </a:p>
          <a:p>
            <a:pPr>
              <a:spcBef>
                <a:spcPts val="2133"/>
              </a:spcBef>
            </a:pPr>
            <a:r>
              <a:rPr lang="en" b="1" dirty="0">
                <a:latin typeface="Barlow" panose="00000500000000000000" pitchFamily="2" charset="0"/>
              </a:rPr>
              <a:t>Simplifying the concepts</a:t>
            </a:r>
            <a:endParaRPr b="1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Game engines </a:t>
            </a:r>
            <a:r>
              <a:rPr lang="en" b="1" dirty="0">
                <a:latin typeface="Barlow" panose="00000500000000000000" pitchFamily="2" charset="0"/>
              </a:rPr>
              <a:t>automatically </a:t>
            </a:r>
            <a:r>
              <a:rPr lang="en" dirty="0">
                <a:latin typeface="Barlow" panose="00000500000000000000" pitchFamily="2" charset="0"/>
              </a:rPr>
              <a:t>handle the low-level implementation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Game engines are basically </a:t>
            </a:r>
            <a:r>
              <a:rPr lang="en" b="1" dirty="0">
                <a:latin typeface="Barlow" panose="00000500000000000000" pitchFamily="2" charset="0"/>
              </a:rPr>
              <a:t>wrappers </a:t>
            </a:r>
            <a:r>
              <a:rPr lang="en" dirty="0">
                <a:latin typeface="Barlow" panose="00000500000000000000" pitchFamily="2" charset="0"/>
              </a:rPr>
              <a:t>for graphics APIs</a:t>
            </a:r>
            <a:endParaRPr dirty="0">
              <a:latin typeface="Barlow" panose="00000500000000000000" pitchFamily="2" charset="0"/>
            </a:endParaRPr>
          </a:p>
          <a:p>
            <a:pPr indent="0">
              <a:spcBef>
                <a:spcPts val="2133"/>
              </a:spcBef>
              <a:buNone/>
            </a:pPr>
            <a:endParaRPr dirty="0">
              <a:latin typeface="Barlow" panose="00000500000000000000" pitchFamily="2" charset="0"/>
            </a:endParaRPr>
          </a:p>
          <a:p>
            <a:pPr>
              <a:spcBef>
                <a:spcPts val="2133"/>
              </a:spcBef>
            </a:pPr>
            <a:r>
              <a:rPr lang="en" dirty="0">
                <a:latin typeface="Barlow" panose="00000500000000000000" pitchFamily="2" charset="0"/>
              </a:rPr>
              <a:t>This lecture is an overview of CG pipeline</a:t>
            </a:r>
            <a:endParaRPr dirty="0">
              <a:latin typeface="Barlow" panose="00000500000000000000" pitchFamily="2" charset="0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623" y="3921617"/>
            <a:ext cx="5134378" cy="293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1572" y="0"/>
            <a:ext cx="3640428" cy="2723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 txBox="1">
            <a:spLocks noGrp="1"/>
          </p:cNvSpPr>
          <p:nvPr>
            <p:ph type="title"/>
          </p:nvPr>
        </p:nvSpPr>
        <p:spPr>
          <a:xfrm>
            <a:off x="2124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Traditional 3D Graphics (90s)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41" name="Google Shape;341;p32"/>
          <p:cNvSpPr txBox="1">
            <a:spLocks noGrp="1"/>
          </p:cNvSpPr>
          <p:nvPr>
            <p:ph type="body" idx="1"/>
          </p:nvPr>
        </p:nvSpPr>
        <p:spPr>
          <a:xfrm>
            <a:off x="-194000" y="520633"/>
            <a:ext cx="8855200" cy="299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8722">
              <a:buSzPts val="1700"/>
            </a:pPr>
            <a:r>
              <a:rPr lang="en" sz="2267">
                <a:latin typeface="Barlow" panose="00000500000000000000" pitchFamily="2" charset="0"/>
              </a:rPr>
              <a:t>Computer hardware not strong enough to run in realtime</a:t>
            </a:r>
            <a:endParaRPr sz="2267">
              <a:latin typeface="Barlow" panose="00000500000000000000" pitchFamily="2" charset="0"/>
            </a:endParaRPr>
          </a:p>
          <a:p>
            <a:pPr indent="-448722">
              <a:buSzPts val="1700"/>
            </a:pPr>
            <a:r>
              <a:rPr lang="en" sz="2267">
                <a:latin typeface="Barlow" panose="00000500000000000000" pitchFamily="2" charset="0"/>
              </a:rPr>
              <a:t>Everything needed to be preprocessed &amp; stored somehow</a:t>
            </a:r>
            <a:endParaRPr sz="2267">
              <a:latin typeface="Barlow" panose="00000500000000000000" pitchFamily="2" charset="0"/>
            </a:endParaRPr>
          </a:p>
          <a:p>
            <a:pPr indent="-448722">
              <a:buSzPts val="1700"/>
            </a:pPr>
            <a:r>
              <a:rPr lang="en" sz="2267">
                <a:latin typeface="Barlow" panose="00000500000000000000" pitchFamily="2" charset="0"/>
              </a:rPr>
              <a:t>Materials were basically just </a:t>
            </a:r>
            <a:r>
              <a:rPr lang="en" sz="2267" b="1">
                <a:latin typeface="Barlow" panose="00000500000000000000" pitchFamily="2" charset="0"/>
              </a:rPr>
              <a:t>textures </a:t>
            </a:r>
            <a:r>
              <a:rPr lang="en" sz="2267">
                <a:latin typeface="Barlow" panose="00000500000000000000" pitchFamily="2" charset="0"/>
              </a:rPr>
              <a:t>with various elements baked onto them with </a:t>
            </a:r>
            <a:r>
              <a:rPr lang="en" sz="2267" b="1">
                <a:latin typeface="Barlow" panose="00000500000000000000" pitchFamily="2" charset="0"/>
              </a:rPr>
              <a:t>texture maps</a:t>
            </a:r>
            <a:r>
              <a:rPr lang="en" sz="2267">
                <a:latin typeface="Barlow" panose="00000500000000000000" pitchFamily="2" charset="0"/>
              </a:rPr>
              <a:t> (at time drawn by artists!)</a:t>
            </a:r>
            <a:endParaRPr sz="2267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Back then, mostly shadows and bumps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Maps are still important optimizations</a:t>
            </a:r>
            <a:endParaRPr>
              <a:latin typeface="Barlow" panose="00000500000000000000" pitchFamily="2" charset="0"/>
            </a:endParaRPr>
          </a:p>
          <a:p>
            <a:r>
              <a:rPr lang="en" b="1">
                <a:latin typeface="Barlow" panose="00000500000000000000" pitchFamily="2" charset="0"/>
              </a:rPr>
              <a:t>UV maps</a:t>
            </a:r>
            <a:r>
              <a:rPr lang="en">
                <a:latin typeface="Barlow" panose="00000500000000000000" pitchFamily="2" charset="0"/>
              </a:rPr>
              <a:t> used to apply the textures to 3D models</a:t>
            </a:r>
            <a:endParaRPr>
              <a:latin typeface="Barlow" panose="00000500000000000000" pitchFamily="2" charset="0"/>
            </a:endParaRPr>
          </a:p>
        </p:txBody>
      </p:sp>
      <p:sp>
        <p:nvSpPr>
          <p:cNvPr id="342" name="Google Shape;342;p32"/>
          <p:cNvSpPr txBox="1"/>
          <p:nvPr/>
        </p:nvSpPr>
        <p:spPr>
          <a:xfrm>
            <a:off x="2903133" y="5954900"/>
            <a:ext cx="9313200" cy="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Great resource for understanding different maps: </a:t>
            </a:r>
            <a:r>
              <a:rPr lang="en" sz="2400" u="sng">
                <a:solidFill>
                  <a:schemeClr val="hlink"/>
                </a:solidFill>
                <a:latin typeface="Barlow" panose="00000500000000000000" pitchFamily="2" charset="0"/>
                <a:hlinkClick r:id="rId3"/>
              </a:rPr>
              <a:t>https://help.poliigon.com/en/articles/1712652-what-are-the-different-texture-maps-for</a:t>
            </a:r>
            <a:r>
              <a:rPr lang="en" sz="2400">
                <a:latin typeface="Barlow" panose="00000500000000000000" pitchFamily="2" charset="0"/>
              </a:rPr>
              <a:t> 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343" name="Google Shape;3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4600" y="-24929"/>
            <a:ext cx="3327400" cy="24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74931"/>
            <a:ext cx="2393101" cy="179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9501" y="2470567"/>
            <a:ext cx="4762500" cy="357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3168" y="3474918"/>
            <a:ext cx="3168441" cy="21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01" y="5270500"/>
            <a:ext cx="2822247" cy="1587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2"/>
          <p:cNvSpPr/>
          <p:nvPr/>
        </p:nvSpPr>
        <p:spPr>
          <a:xfrm>
            <a:off x="1562100" y="3898900"/>
            <a:ext cx="1041600" cy="698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49" name="Google Shape;349;p32"/>
          <p:cNvSpPr/>
          <p:nvPr/>
        </p:nvSpPr>
        <p:spPr>
          <a:xfrm>
            <a:off x="698500" y="3517833"/>
            <a:ext cx="846800" cy="6984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50" name="Google Shape;350;p32"/>
          <p:cNvSpPr/>
          <p:nvPr/>
        </p:nvSpPr>
        <p:spPr>
          <a:xfrm>
            <a:off x="894233" y="4424297"/>
            <a:ext cx="363200" cy="388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825500" y="4813100"/>
            <a:ext cx="635200" cy="304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52" name="Google Shape;352;p32"/>
          <p:cNvSpPr/>
          <p:nvPr/>
        </p:nvSpPr>
        <p:spPr>
          <a:xfrm>
            <a:off x="1752600" y="6205300"/>
            <a:ext cx="635200" cy="555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53" name="Google Shape;353;p32"/>
          <p:cNvSpPr/>
          <p:nvPr/>
        </p:nvSpPr>
        <p:spPr>
          <a:xfrm>
            <a:off x="2971800" y="4681300"/>
            <a:ext cx="1651200" cy="555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sp>
        <p:nvSpPr>
          <p:cNvPr id="354" name="Google Shape;354;p32"/>
          <p:cNvSpPr/>
          <p:nvPr/>
        </p:nvSpPr>
        <p:spPr>
          <a:xfrm>
            <a:off x="10833100" y="1087200"/>
            <a:ext cx="846800" cy="5552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  <p:cxnSp>
        <p:nvCxnSpPr>
          <p:cNvPr id="355" name="Google Shape;355;p32"/>
          <p:cNvCxnSpPr/>
          <p:nvPr/>
        </p:nvCxnSpPr>
        <p:spPr>
          <a:xfrm rot="10800000" flipH="1">
            <a:off x="8521700" y="4236133"/>
            <a:ext cx="495200" cy="978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6" name="Google Shape;356;p32"/>
          <p:cNvCxnSpPr/>
          <p:nvPr/>
        </p:nvCxnSpPr>
        <p:spPr>
          <a:xfrm rot="10800000" flipH="1">
            <a:off x="11836400" y="3264100"/>
            <a:ext cx="76400" cy="1447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>
            <a:spLocks noGrp="1"/>
          </p:cNvSpPr>
          <p:nvPr>
            <p:ph type="title"/>
          </p:nvPr>
        </p:nvSpPr>
        <p:spPr>
          <a:xfrm>
            <a:off x="415600" y="-16233"/>
            <a:ext cx="294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UV mapping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62" name="Google Shape;362;p33"/>
          <p:cNvSpPr txBox="1">
            <a:spLocks noGrp="1"/>
          </p:cNvSpPr>
          <p:nvPr>
            <p:ph type="body" idx="1"/>
          </p:nvPr>
        </p:nvSpPr>
        <p:spPr>
          <a:xfrm>
            <a:off x="0" y="622233"/>
            <a:ext cx="12154400" cy="425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Texture is 2D, model is 3D….how do we put texture on model?</a:t>
            </a:r>
            <a:endParaRPr>
              <a:latin typeface="Barlow" panose="00000500000000000000" pitchFamily="2" charset="0"/>
            </a:endParaRPr>
          </a:p>
          <a:p>
            <a:r>
              <a:rPr lang="en" b="1">
                <a:latin typeface="Barlow" panose="00000500000000000000" pitchFamily="2" charset="0"/>
              </a:rPr>
              <a:t>UV mapping</a:t>
            </a:r>
            <a:r>
              <a:rPr lang="en">
                <a:latin typeface="Barlow" panose="00000500000000000000" pitchFamily="2" charset="0"/>
              </a:rPr>
              <a:t> is like wrapping a piece of paper (with image) around the model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Often do it through the inverse example:</a:t>
            </a:r>
            <a:r>
              <a:rPr lang="en" b="1">
                <a:latin typeface="Barlow" panose="00000500000000000000" pitchFamily="2" charset="0"/>
              </a:rPr>
              <a:t> UV unwrapping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flattening the model and overlaying the texture. Like origami!</a:t>
            </a:r>
            <a:endParaRPr>
              <a:latin typeface="Barlow" panose="00000500000000000000" pitchFamily="2" charset="0"/>
            </a:endParaRPr>
          </a:p>
          <a:p>
            <a:pPr marL="0" indent="0">
              <a:spcBef>
                <a:spcPts val="2133"/>
              </a:spcBef>
              <a:buNone/>
            </a:pPr>
            <a:endParaRPr>
              <a:latin typeface="Barlow" panose="00000500000000000000" pitchFamily="2" charset="0"/>
            </a:endParaRPr>
          </a:p>
          <a:p>
            <a:pPr marL="0" indent="0">
              <a:spcBef>
                <a:spcPts val="2133"/>
              </a:spcBef>
              <a:buNone/>
            </a:pPr>
            <a:endParaRPr>
              <a:latin typeface="Barlow" panose="00000500000000000000" pitchFamily="2" charset="0"/>
            </a:endParaRPr>
          </a:p>
          <a:p>
            <a:pPr marL="0" indent="0">
              <a:spcBef>
                <a:spcPts val="2133"/>
              </a:spcBef>
              <a:buNone/>
            </a:pPr>
            <a:endParaRPr>
              <a:latin typeface="Barlow" panose="00000500000000000000" pitchFamily="2" charset="0"/>
            </a:endParaRPr>
          </a:p>
          <a:p>
            <a:pPr marL="0" indent="0">
              <a:spcBef>
                <a:spcPts val="2133"/>
              </a:spcBef>
              <a:buNone/>
            </a:pPr>
            <a:endParaRPr>
              <a:latin typeface="Barlow" panose="00000500000000000000" pitchFamily="2" charset="0"/>
            </a:endParaRPr>
          </a:p>
          <a:p>
            <a:pPr>
              <a:spcBef>
                <a:spcPts val="2133"/>
              </a:spcBef>
            </a:pPr>
            <a:r>
              <a:rPr lang="en">
                <a:latin typeface="Barlow" panose="00000500000000000000" pitchFamily="2" charset="0"/>
              </a:rPr>
              <a:t>Optimization</a:t>
            </a:r>
            <a:r>
              <a:rPr lang="en" b="1">
                <a:latin typeface="Barlow" panose="00000500000000000000" pitchFamily="2" charset="0"/>
              </a:rPr>
              <a:t>: UV/Texture atlas</a:t>
            </a:r>
            <a:r>
              <a:rPr lang="en">
                <a:latin typeface="Barlow" panose="00000500000000000000" pitchFamily="2" charset="0"/>
              </a:rPr>
              <a:t>: 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mapping of many distinct texture/UVs of separate models/parts onto single texture/UV map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In many cases, it’s used to merge all textures in scene as one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UV atlas is generally extremely high resolution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363" name="Google Shape;3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67" y="2423699"/>
            <a:ext cx="3656332" cy="1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0401" y="2435034"/>
            <a:ext cx="5408033" cy="283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9764" y="2423701"/>
            <a:ext cx="3202969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3"/>
          <p:cNvSpPr txBox="1"/>
          <p:nvPr/>
        </p:nvSpPr>
        <p:spPr>
          <a:xfrm>
            <a:off x="65167" y="4038600"/>
            <a:ext cx="3656400" cy="1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^^^</a:t>
            </a:r>
            <a:endParaRPr sz="2400">
              <a:latin typeface="Barlow" panose="00000500000000000000" pitchFamily="2" charset="0"/>
            </a:endParaRPr>
          </a:p>
          <a:p>
            <a:r>
              <a:rPr lang="en" sz="2400">
                <a:latin typeface="Barlow" panose="00000500000000000000" pitchFamily="2" charset="0"/>
              </a:rPr>
              <a:t>We have a class at UNC on this called “</a:t>
            </a:r>
            <a:r>
              <a:rPr lang="en" sz="2400" b="1">
                <a:latin typeface="Barlow" panose="00000500000000000000" pitchFamily="2" charset="0"/>
              </a:rPr>
              <a:t>Visual Solid Shape!</a:t>
            </a:r>
            <a:r>
              <a:rPr lang="en" sz="2400">
                <a:latin typeface="Barlow" panose="00000500000000000000" pitchFamily="2" charset="0"/>
              </a:rPr>
              <a:t>”</a:t>
            </a:r>
            <a:endParaRPr sz="2400"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4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" panose="00000500000000000000" pitchFamily="2" charset="0"/>
              </a:rPr>
              <a:t>Maps, maps, and more maps!</a:t>
            </a:r>
          </a:p>
        </p:txBody>
      </p:sp>
      <p:sp>
        <p:nvSpPr>
          <p:cNvPr id="372" name="Google Shape;372;p34"/>
          <p:cNvSpPr txBox="1">
            <a:spLocks noGrp="1"/>
          </p:cNvSpPr>
          <p:nvPr>
            <p:ph type="body" idx="1"/>
          </p:nvPr>
        </p:nvSpPr>
        <p:spPr>
          <a:xfrm>
            <a:off x="-92400" y="6222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latin typeface="Barlow" panose="00000500000000000000" pitchFamily="2" charset="0"/>
              </a:rPr>
              <a:t>“</a:t>
            </a:r>
            <a:r>
              <a:rPr lang="en" b="1">
                <a:latin typeface="Barlow" panose="00000500000000000000" pitchFamily="2" charset="0"/>
              </a:rPr>
              <a:t>Map</a:t>
            </a:r>
            <a:r>
              <a:rPr lang="en">
                <a:latin typeface="Barlow" panose="00000500000000000000" pitchFamily="2" charset="0"/>
              </a:rPr>
              <a:t>” is used in so many contexts in game dev</a:t>
            </a:r>
            <a:endParaRPr>
              <a:latin typeface="Barlow" panose="00000500000000000000" pitchFamily="2" charset="0"/>
            </a:endParaRPr>
          </a:p>
          <a:p>
            <a:pPr indent="-423323">
              <a:buSzPts val="1400"/>
            </a:pPr>
            <a:r>
              <a:rPr lang="en" sz="1867">
                <a:latin typeface="Barlow" panose="00000500000000000000" pitchFamily="2" charset="0"/>
              </a:rPr>
              <a:t>Can refer to images/</a:t>
            </a:r>
            <a:r>
              <a:rPr lang="en" sz="1867" b="1">
                <a:latin typeface="Barlow" panose="00000500000000000000" pitchFamily="2" charset="0"/>
              </a:rPr>
              <a:t>texture maps</a:t>
            </a:r>
            <a:r>
              <a:rPr lang="en" sz="1867">
                <a:latin typeface="Barlow" panose="00000500000000000000" pitchFamily="2" charset="0"/>
              </a:rPr>
              <a:t> with specific roles (diffuse, opacity, normal, etc)</a:t>
            </a:r>
            <a:endParaRPr sz="1867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Can fake effects as in reflection/specular &amp; HDR maps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Can assist physically-based rendering (e.g. which part of the model is reflective?)</a:t>
            </a:r>
            <a:endParaRPr>
              <a:latin typeface="Barlow" panose="00000500000000000000" pitchFamily="2" charset="0"/>
            </a:endParaRPr>
          </a:p>
          <a:p>
            <a:pPr indent="-423323">
              <a:buSzPts val="1400"/>
            </a:pPr>
            <a:r>
              <a:rPr lang="en" sz="1867">
                <a:latin typeface="Barlow" panose="00000500000000000000" pitchFamily="2" charset="0"/>
              </a:rPr>
              <a:t>Can refer to </a:t>
            </a:r>
            <a:r>
              <a:rPr lang="en" sz="1867" b="1">
                <a:latin typeface="Barlow" panose="00000500000000000000" pitchFamily="2" charset="0"/>
              </a:rPr>
              <a:t>mathematical </a:t>
            </a:r>
            <a:r>
              <a:rPr lang="en" sz="1867">
                <a:latin typeface="Barlow" panose="00000500000000000000" pitchFamily="2" charset="0"/>
              </a:rPr>
              <a:t>mapping</a:t>
            </a:r>
            <a:endParaRPr sz="1867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Topology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Mapping between coordinate systems (local &amp; global, UV &amp; model space, etc.)</a:t>
            </a:r>
            <a:endParaRPr>
              <a:latin typeface="Barlow" panose="00000500000000000000" pitchFamily="2" charset="0"/>
            </a:endParaRPr>
          </a:p>
          <a:p>
            <a:pPr indent="-423323">
              <a:buSzPts val="1400"/>
            </a:pPr>
            <a:r>
              <a:rPr lang="en" sz="1867">
                <a:latin typeface="Barlow" panose="00000500000000000000" pitchFamily="2" charset="0"/>
              </a:rPr>
              <a:t>Can refer to </a:t>
            </a:r>
            <a:r>
              <a:rPr lang="en" sz="1867" b="1">
                <a:latin typeface="Barlow" panose="00000500000000000000" pitchFamily="2" charset="0"/>
              </a:rPr>
              <a:t>game maps</a:t>
            </a:r>
            <a:endParaRPr sz="1867" b="1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Often small levels, like multiplayer maps</a:t>
            </a:r>
            <a:endParaRPr>
              <a:latin typeface="Barlow" panose="00000500000000000000" pitchFamily="2" charset="0"/>
            </a:endParaRPr>
          </a:p>
          <a:p>
            <a:pPr indent="-423323">
              <a:buSzPts val="1400"/>
            </a:pPr>
            <a:r>
              <a:rPr lang="en" sz="1867">
                <a:latin typeface="Barlow" panose="00000500000000000000" pitchFamily="2" charset="0"/>
              </a:rPr>
              <a:t>Can be a </a:t>
            </a:r>
            <a:r>
              <a:rPr lang="en" sz="1867" b="1">
                <a:latin typeface="Barlow" panose="00000500000000000000" pitchFamily="2" charset="0"/>
              </a:rPr>
              <a:t>literal map</a:t>
            </a:r>
            <a:r>
              <a:rPr lang="en" sz="1867">
                <a:latin typeface="Barlow" panose="00000500000000000000" pitchFamily="2" charset="0"/>
              </a:rPr>
              <a:t> in your game!</a:t>
            </a:r>
            <a:endParaRPr sz="1867">
              <a:latin typeface="Barlow" panose="00000500000000000000" pitchFamily="2" charset="0"/>
            </a:endParaRPr>
          </a:p>
        </p:txBody>
      </p:sp>
      <p:pic>
        <p:nvPicPr>
          <p:cNvPr id="373" name="Google Shape;3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69534"/>
            <a:ext cx="3724200" cy="254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7403" y="0"/>
            <a:ext cx="2424600" cy="260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4201" y="4313135"/>
            <a:ext cx="4524284" cy="254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8500" y="4031822"/>
            <a:ext cx="3943501" cy="282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5"/>
          <p:cNvSpPr txBox="1">
            <a:spLocks noGrp="1"/>
          </p:cNvSpPr>
          <p:nvPr>
            <p:ph type="title"/>
          </p:nvPr>
        </p:nvSpPr>
        <p:spPr>
          <a:xfrm>
            <a:off x="4156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Diffuse Map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82" name="Google Shape;382;p35"/>
          <p:cNvSpPr txBox="1">
            <a:spLocks noGrp="1"/>
          </p:cNvSpPr>
          <p:nvPr>
            <p:ph type="body" idx="1"/>
          </p:nvPr>
        </p:nvSpPr>
        <p:spPr>
          <a:xfrm>
            <a:off x="0" y="622233"/>
            <a:ext cx="12192000" cy="412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The surface details of the model without effect of light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Color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Texture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Patterns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Flaws, randomized features, etc.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Anything besides solid colors start with a </a:t>
            </a:r>
            <a:r>
              <a:rPr lang="en" b="1">
                <a:latin typeface="Barlow" panose="00000500000000000000" pitchFamily="2" charset="0"/>
              </a:rPr>
              <a:t>texture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Can be used as is, or transformed through </a:t>
            </a:r>
            <a:r>
              <a:rPr lang="en" b="1">
                <a:latin typeface="Barlow" panose="00000500000000000000" pitchFamily="2" charset="0"/>
              </a:rPr>
              <a:t>Material Functions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Even solid colors usually treated like textures in game engines...4D RGBA Vector repeated per-pixel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Often synonymous with </a:t>
            </a:r>
            <a:r>
              <a:rPr lang="en" b="1">
                <a:latin typeface="Barlow" panose="00000500000000000000" pitchFamily="2" charset="0"/>
              </a:rPr>
              <a:t>albedo or base color</a:t>
            </a:r>
            <a:r>
              <a:rPr lang="en">
                <a:latin typeface="Barlow" panose="00000500000000000000" pitchFamily="2" charset="0"/>
              </a:rPr>
              <a:t> (in Unity) but </a:t>
            </a:r>
            <a:r>
              <a:rPr lang="en" i="1">
                <a:latin typeface="Barlow" panose="00000500000000000000" pitchFamily="2" charset="0"/>
              </a:rPr>
              <a:t>technically</a:t>
            </a:r>
            <a:r>
              <a:rPr lang="en">
                <a:latin typeface="Barlow" panose="00000500000000000000" pitchFamily="2" charset="0"/>
              </a:rPr>
              <a:t> not the same in theory</a:t>
            </a:r>
            <a:endParaRPr b="1">
              <a:latin typeface="Barlow" panose="00000500000000000000" pitchFamily="2" charset="0"/>
            </a:endParaRPr>
          </a:p>
        </p:txBody>
      </p:sp>
      <p:pic>
        <p:nvPicPr>
          <p:cNvPr id="383" name="Google Shape;3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8501" y="57167"/>
            <a:ext cx="3797300" cy="31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6500" y="4838700"/>
            <a:ext cx="2019301" cy="201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7500" y="3937000"/>
            <a:ext cx="29210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069" y="4453234"/>
            <a:ext cx="2495833" cy="2242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Some types of texture maps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392" name="Google Shape;392;p36"/>
          <p:cNvSpPr txBox="1"/>
          <p:nvPr/>
        </p:nvSpPr>
        <p:spPr>
          <a:xfrm>
            <a:off x="667933" y="5954900"/>
            <a:ext cx="9313200" cy="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Great resource for understanding different maps: </a:t>
            </a:r>
            <a:r>
              <a:rPr lang="en" sz="2400" u="sng">
                <a:solidFill>
                  <a:schemeClr val="hlink"/>
                </a:solidFill>
                <a:latin typeface="Barlow" panose="00000500000000000000" pitchFamily="2" charset="0"/>
                <a:hlinkClick r:id="rId3"/>
              </a:rPr>
              <a:t>https://help.poliigon.com/en/articles/1712652-what-are-the-different-texture-maps-for</a:t>
            </a:r>
            <a:r>
              <a:rPr lang="en" sz="2400">
                <a:latin typeface="Barlow" panose="00000500000000000000" pitchFamily="2" charset="0"/>
              </a:rPr>
              <a:t> 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393" name="Google Shape;3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800" y="672501"/>
            <a:ext cx="9390912" cy="528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Another Cheap Method: </a:t>
            </a:r>
            <a:r>
              <a:rPr lang="en" b="1">
                <a:latin typeface="Barlow" panose="00000500000000000000" pitchFamily="2" charset="0"/>
              </a:rPr>
              <a:t>Vertex Colors</a:t>
            </a:r>
            <a:endParaRPr b="1">
              <a:latin typeface="Barlow" panose="00000500000000000000" pitchFamily="2" charset="0"/>
            </a:endParaRPr>
          </a:p>
        </p:txBody>
      </p:sp>
      <p:sp>
        <p:nvSpPr>
          <p:cNvPr id="399" name="Google Shape;399;p37"/>
          <p:cNvSpPr txBox="1">
            <a:spLocks noGrp="1"/>
          </p:cNvSpPr>
          <p:nvPr>
            <p:ph type="body" idx="1"/>
          </p:nvPr>
        </p:nvSpPr>
        <p:spPr>
          <a:xfrm>
            <a:off x="9200" y="520633"/>
            <a:ext cx="8233200" cy="33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Give each vertex of the triangle a color and linearly interpolate (</a:t>
            </a:r>
            <a:r>
              <a:rPr lang="en" b="1">
                <a:latin typeface="Barlow" panose="00000500000000000000" pitchFamily="2" charset="0"/>
              </a:rPr>
              <a:t>lerp</a:t>
            </a:r>
            <a:r>
              <a:rPr lang="en">
                <a:latin typeface="Barlow" panose="00000500000000000000" pitchFamily="2" charset="0"/>
              </a:rPr>
              <a:t>) along the polygon (if there is one)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Very cheap and simple, but </a:t>
            </a:r>
            <a:r>
              <a:rPr lang="en" b="1">
                <a:latin typeface="Barlow" panose="00000500000000000000" pitchFamily="2" charset="0"/>
              </a:rPr>
              <a:t>major limitations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What if the model has few triangles (low-poly)?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What about sharp changes in topology? Corners of a cube?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Vertex colors</a:t>
            </a:r>
            <a:r>
              <a:rPr lang="en">
                <a:latin typeface="Barlow" panose="00000500000000000000" pitchFamily="2" charset="0"/>
              </a:rPr>
              <a:t> used for dense vertex-based models, e.g. 3D point clouds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Textures </a:t>
            </a:r>
            <a:r>
              <a:rPr lang="en">
                <a:latin typeface="Barlow" panose="00000500000000000000" pitchFamily="2" charset="0"/>
              </a:rPr>
              <a:t>used for polygon-based models</a:t>
            </a:r>
            <a:endParaRPr>
              <a:latin typeface="Barlow" panose="00000500000000000000" pitchFamily="2" charset="0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310433" y="6329300"/>
            <a:ext cx="11712400" cy="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Fun resource for more info: </a:t>
            </a:r>
            <a:r>
              <a:rPr lang="en" sz="2400" u="sng">
                <a:solidFill>
                  <a:schemeClr val="hlink"/>
                </a:solidFill>
                <a:latin typeface="Barlow" panose="00000500000000000000" pitchFamily="2" charset="0"/>
                <a:hlinkClick r:id="rId3"/>
              </a:rPr>
              <a:t>http://www.alkemi-games.com/a-game-of-tricks-ii-vertex-color/</a:t>
            </a:r>
            <a:r>
              <a:rPr lang="en" sz="2400">
                <a:latin typeface="Barlow" panose="00000500000000000000" pitchFamily="2" charset="0"/>
              </a:rPr>
              <a:t> 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401" name="Google Shape;40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199" y="3749050"/>
            <a:ext cx="4376636" cy="246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6551" y="149667"/>
            <a:ext cx="3416283" cy="289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42400" y="3533726"/>
            <a:ext cx="3856635" cy="289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Nowadays…Physically-Based Rendering!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409" name="Google Shape;409;p38"/>
          <p:cNvSpPr txBox="1">
            <a:spLocks noGrp="1"/>
          </p:cNvSpPr>
          <p:nvPr>
            <p:ph type="body" idx="1"/>
          </p:nvPr>
        </p:nvSpPr>
        <p:spPr>
          <a:xfrm>
            <a:off x="9200" y="6222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>
                <a:latin typeface="Barlow" panose="00000500000000000000" pitchFamily="2" charset="0"/>
              </a:rPr>
              <a:t>Light rays are predictable</a:t>
            </a:r>
            <a:r>
              <a:rPr lang="en">
                <a:latin typeface="Barlow" panose="00000500000000000000" pitchFamily="2" charset="0"/>
              </a:rPr>
              <a:t> as are most things in traditional physics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We use </a:t>
            </a:r>
            <a:r>
              <a:rPr lang="en" b="1">
                <a:latin typeface="Barlow" panose="00000500000000000000" pitchFamily="2" charset="0"/>
              </a:rPr>
              <a:t>global illumination</a:t>
            </a:r>
            <a:r>
              <a:rPr lang="en">
                <a:latin typeface="Barlow" panose="00000500000000000000" pitchFamily="2" charset="0"/>
              </a:rPr>
              <a:t> (GI) to model lighting of a scene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We use </a:t>
            </a:r>
            <a:r>
              <a:rPr lang="en" b="1">
                <a:latin typeface="Barlow" panose="00000500000000000000" pitchFamily="2" charset="0"/>
              </a:rPr>
              <a:t>physically-based rendering</a:t>
            </a:r>
            <a:r>
              <a:rPr lang="en">
                <a:latin typeface="Barlow" panose="00000500000000000000" pitchFamily="2" charset="0"/>
              </a:rPr>
              <a:t> (PBR) to model how meshes &amp; their materials interact with GI and approximate the light paths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Materials </a:t>
            </a:r>
            <a:r>
              <a:rPr lang="en">
                <a:latin typeface="Barlow" panose="00000500000000000000" pitchFamily="2" charset="0"/>
              </a:rPr>
              <a:t>include this description of interactions (smoothness, textures, etc.)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Shaders </a:t>
            </a:r>
            <a:r>
              <a:rPr lang="en">
                <a:latin typeface="Barlow" panose="00000500000000000000" pitchFamily="2" charset="0"/>
              </a:rPr>
              <a:t>include info about getting everything to render and display (like little C programs...e.g. What does it </a:t>
            </a:r>
            <a:r>
              <a:rPr lang="en" b="1">
                <a:latin typeface="Barlow" panose="00000500000000000000" pitchFamily="2" charset="0"/>
              </a:rPr>
              <a:t>mean </a:t>
            </a:r>
            <a:r>
              <a:rPr lang="en">
                <a:latin typeface="Barlow" panose="00000500000000000000" pitchFamily="2" charset="0"/>
              </a:rPr>
              <a:t>for an object to have 0.75 smoothness?)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Thus, </a:t>
            </a:r>
            <a:r>
              <a:rPr lang="en" b="1">
                <a:latin typeface="Barlow" panose="00000500000000000000" pitchFamily="2" charset="0"/>
              </a:rPr>
              <a:t>functions </a:t>
            </a:r>
            <a:r>
              <a:rPr lang="en">
                <a:latin typeface="Barlow" panose="00000500000000000000" pitchFamily="2" charset="0"/>
              </a:rPr>
              <a:t>can describe the light with parameters changed dynamically 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e.g. player position/rotation, moving lights, varying brightness, deformed mesh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10" name="Google Shape;4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0562" y="4321933"/>
            <a:ext cx="3381439" cy="253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9901" y="4321933"/>
            <a:ext cx="3260663" cy="253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262499"/>
            <a:ext cx="4978399" cy="259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>
            <a:spLocks noGrp="1"/>
          </p:cNvSpPr>
          <p:nvPr>
            <p:ph type="title"/>
          </p:nvPr>
        </p:nvSpPr>
        <p:spPr>
          <a:xfrm>
            <a:off x="110800" y="-16233"/>
            <a:ext cx="7283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Pre-PBR: Phong reflection model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418" name="Google Shape;418;p39"/>
          <p:cNvSpPr txBox="1">
            <a:spLocks noGrp="1"/>
          </p:cNvSpPr>
          <p:nvPr>
            <p:ph type="body" idx="1"/>
          </p:nvPr>
        </p:nvSpPr>
        <p:spPr>
          <a:xfrm>
            <a:off x="-206967" y="747367"/>
            <a:ext cx="12502400" cy="531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Start with texture/color &amp; mesh and apply reflection model on top of it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Reflection model: a function of </a:t>
            </a:r>
            <a:r>
              <a:rPr lang="en" b="1">
                <a:latin typeface="Barlow" panose="00000500000000000000" pitchFamily="2" charset="0"/>
              </a:rPr>
              <a:t>constants</a:t>
            </a:r>
            <a:endParaRPr b="1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Diffuse/Matte</a:t>
            </a:r>
            <a:r>
              <a:rPr lang="en">
                <a:latin typeface="Barlow" panose="00000500000000000000" pitchFamily="2" charset="0"/>
              </a:rPr>
              <a:t>: How much of the light’s color survives </a:t>
            </a:r>
            <a:endParaRPr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e.g. if light is blue &amp; diffuse is high, a lot of the blue survives and makes model more blue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Specular</a:t>
            </a:r>
            <a:r>
              <a:rPr lang="en">
                <a:latin typeface="Barlow" panose="00000500000000000000" pitchFamily="2" charset="0"/>
              </a:rPr>
              <a:t>: How much should light reflect and make the surface glossy</a:t>
            </a:r>
            <a:endParaRPr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Maximum specular means you can only see reflection of scene like HDR map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>
                <a:latin typeface="Barlow" panose="00000500000000000000" pitchFamily="2" charset="0"/>
              </a:rPr>
              <a:t>Ambient</a:t>
            </a:r>
            <a:r>
              <a:rPr lang="en">
                <a:latin typeface="Barlow" panose="00000500000000000000" pitchFamily="2" charset="0"/>
              </a:rPr>
              <a:t>: Base amount of light applied evenly throughout scene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Improved with Blinn-Phong model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Still in use today and is </a:t>
            </a:r>
            <a:r>
              <a:rPr lang="en" b="1">
                <a:latin typeface="Barlow" panose="00000500000000000000" pitchFamily="2" charset="0"/>
              </a:rPr>
              <a:t>de facto baseline</a:t>
            </a:r>
            <a:r>
              <a:rPr lang="en">
                <a:latin typeface="Barlow" panose="00000500000000000000" pitchFamily="2" charset="0"/>
              </a:rPr>
              <a:t> for 3D shaders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Not quite PBR since parameters are constants...PBR describes them as </a:t>
            </a:r>
            <a:r>
              <a:rPr lang="en" b="1">
                <a:latin typeface="Barlow" panose="00000500000000000000" pitchFamily="2" charset="0"/>
              </a:rPr>
              <a:t>functions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Thus, rough estimation</a:t>
            </a:r>
            <a:endParaRPr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>
                <a:latin typeface="Barlow" panose="00000500000000000000" pitchFamily="2" charset="0"/>
              </a:rPr>
              <a:t>Only option in Unity until </a:t>
            </a:r>
            <a:endParaRPr>
              <a:latin typeface="Barlow" panose="000005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>
                <a:latin typeface="Barlow" panose="00000500000000000000" pitchFamily="2" charset="0"/>
              </a:rPr>
              <a:t>HDRP</a:t>
            </a:r>
            <a:endParaRPr b="1">
              <a:latin typeface="Barlow" panose="00000500000000000000" pitchFamily="2" charset="0"/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4867" y="2320067"/>
            <a:ext cx="1865535" cy="186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933" y="4619033"/>
            <a:ext cx="8080032" cy="224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Quick History of 3D Shading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1"/>
          </p:nvPr>
        </p:nvSpPr>
        <p:spPr>
          <a:xfrm>
            <a:off x="-194000" y="622233"/>
            <a:ext cx="12079200" cy="530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Methods of </a:t>
            </a:r>
            <a:r>
              <a:rPr lang="en" b="1">
                <a:latin typeface="Barlow" panose="00000500000000000000" pitchFamily="2" charset="0"/>
              </a:rPr>
              <a:t>interpolating </a:t>
            </a:r>
            <a:r>
              <a:rPr lang="en">
                <a:latin typeface="Barlow" panose="00000500000000000000" pitchFamily="2" charset="0"/>
              </a:rPr>
              <a:t>model edges when rendering image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Can make model </a:t>
            </a:r>
            <a:r>
              <a:rPr lang="en" b="1">
                <a:latin typeface="Barlow" panose="00000500000000000000" pitchFamily="2" charset="0"/>
              </a:rPr>
              <a:t>appear smooth without geometrically smoothing</a:t>
            </a:r>
            <a:r>
              <a:rPr lang="en">
                <a:latin typeface="Barlow" panose="00000500000000000000" pitchFamily="2" charset="0"/>
              </a:rPr>
              <a:t> it (e.g. subdividing)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Visual trickery for a great optimization!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Such methods often called “</a:t>
            </a:r>
            <a:r>
              <a:rPr lang="en" b="1">
                <a:latin typeface="Barlow" panose="00000500000000000000" pitchFamily="2" charset="0"/>
              </a:rPr>
              <a:t>smooth shading</a:t>
            </a:r>
            <a:r>
              <a:rPr lang="en">
                <a:latin typeface="Barlow" panose="00000500000000000000" pitchFamily="2" charset="0"/>
              </a:rPr>
              <a:t>”...compare to “</a:t>
            </a:r>
            <a:r>
              <a:rPr lang="en" b="1">
                <a:latin typeface="Barlow" panose="00000500000000000000" pitchFamily="2" charset="0"/>
              </a:rPr>
              <a:t>flat shading</a:t>
            </a:r>
            <a:r>
              <a:rPr lang="en">
                <a:latin typeface="Barlow" panose="00000500000000000000" pitchFamily="2" charset="0"/>
              </a:rPr>
              <a:t>” below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One of the first smooth shading methods: </a:t>
            </a:r>
            <a:r>
              <a:rPr lang="en" b="1">
                <a:latin typeface="Barlow" panose="00000500000000000000" pitchFamily="2" charset="0"/>
              </a:rPr>
              <a:t>Gouraud shading</a:t>
            </a:r>
            <a:r>
              <a:rPr lang="en">
                <a:latin typeface="Barlow" panose="00000500000000000000" pitchFamily="2" charset="0"/>
              </a:rPr>
              <a:t> (1971)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Lerps between vertices...similar to vertex colors in concept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Massive contribution in computer graphics...allowed rendered models to have curves with few verts!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Another major contribution from Phong: </a:t>
            </a:r>
            <a:r>
              <a:rPr lang="en" b="1">
                <a:latin typeface="Barlow" panose="00000500000000000000" pitchFamily="2" charset="0"/>
              </a:rPr>
              <a:t>Phong shading</a:t>
            </a:r>
            <a:r>
              <a:rPr lang="en">
                <a:latin typeface="Barlow" panose="00000500000000000000" pitchFamily="2" charset="0"/>
              </a:rPr>
              <a:t> (1973)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Allows for interpolation WITH specularity!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Still a common method!</a:t>
            </a:r>
            <a:endParaRPr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>
                <a:latin typeface="Barlow" panose="00000500000000000000" pitchFamily="2" charset="0"/>
              </a:rPr>
              <a:t>Not important for the class, </a:t>
            </a:r>
            <a:endParaRPr>
              <a:latin typeface="Barlow" panose="000005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>
                <a:latin typeface="Barlow" panose="00000500000000000000" pitchFamily="2" charset="0"/>
              </a:rPr>
              <a:t>but good to know!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27" name="Google Shape;4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33" y="5122934"/>
            <a:ext cx="4833400" cy="175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2134" y="4114034"/>
            <a:ext cx="6859865" cy="2743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1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Basics of PBR</a:t>
            </a:r>
            <a:endParaRPr b="1" dirty="0">
              <a:latin typeface="Barlow" panose="00000500000000000000" pitchFamily="2" charset="0"/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00" y="2618836"/>
            <a:ext cx="9509000" cy="419913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1"/>
          <p:cNvSpPr txBox="1"/>
          <p:nvPr/>
        </p:nvSpPr>
        <p:spPr>
          <a:xfrm>
            <a:off x="159933" y="846667"/>
            <a:ext cx="11909600" cy="1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n" sz="2400" b="1">
                <a:latin typeface="Barlow" panose="00000500000000000000" pitchFamily="2" charset="0"/>
              </a:rPr>
              <a:t>Incident ray</a:t>
            </a:r>
            <a:r>
              <a:rPr lang="en" sz="2400">
                <a:latin typeface="Barlow" panose="00000500000000000000" pitchFamily="2" charset="0"/>
              </a:rPr>
              <a:t>=light ray</a:t>
            </a:r>
            <a:endParaRPr sz="2400">
              <a:latin typeface="Barlow" panose="00000500000000000000" pitchFamily="2" charset="0"/>
            </a:endParaRPr>
          </a:p>
          <a:p>
            <a:pPr marL="609585" indent="-457189">
              <a:buSzPts val="1800"/>
              <a:buChar char="●"/>
            </a:pPr>
            <a:r>
              <a:rPr lang="en" sz="2400" b="1">
                <a:latin typeface="Barlow" panose="00000500000000000000" pitchFamily="2" charset="0"/>
              </a:rPr>
              <a:t>Diffuse </a:t>
            </a:r>
            <a:r>
              <a:rPr lang="en" sz="2400">
                <a:latin typeface="Barlow" panose="00000500000000000000" pitchFamily="2" charset="0"/>
              </a:rPr>
              <a:t>reflections=rays that get scattered (detail of model that you see)</a:t>
            </a:r>
            <a:endParaRPr sz="2400">
              <a:latin typeface="Barlow" panose="00000500000000000000" pitchFamily="2" charset="0"/>
            </a:endParaRPr>
          </a:p>
          <a:p>
            <a:pPr marL="609585" indent="-457189">
              <a:buSzPts val="1800"/>
              <a:buChar char="●"/>
            </a:pPr>
            <a:r>
              <a:rPr lang="en" sz="2400" b="1">
                <a:latin typeface="Barlow" panose="00000500000000000000" pitchFamily="2" charset="0"/>
              </a:rPr>
              <a:t>Specular </a:t>
            </a:r>
            <a:r>
              <a:rPr lang="en" sz="2400">
                <a:latin typeface="Barlow" panose="00000500000000000000" pitchFamily="2" charset="0"/>
              </a:rPr>
              <a:t>reflections= rays that reflect the environment (ooooh shiny!)</a:t>
            </a:r>
            <a:endParaRPr sz="2400">
              <a:latin typeface="Barlow" panose="00000500000000000000" pitchFamily="2" charset="0"/>
            </a:endParaRPr>
          </a:p>
          <a:p>
            <a:pPr marL="609585" indent="-457189">
              <a:buSzPts val="1800"/>
              <a:buChar char="●"/>
            </a:pPr>
            <a:r>
              <a:rPr lang="en" sz="2400">
                <a:latin typeface="Barlow" panose="00000500000000000000" pitchFamily="2" charset="0"/>
              </a:rPr>
              <a:t>Sometimes we model </a:t>
            </a:r>
            <a:r>
              <a:rPr lang="en" sz="2400" b="1">
                <a:latin typeface="Barlow" panose="00000500000000000000" pitchFamily="2" charset="0"/>
              </a:rPr>
              <a:t>medium </a:t>
            </a:r>
            <a:r>
              <a:rPr lang="en" sz="2400">
                <a:latin typeface="Barlow" panose="00000500000000000000" pitchFamily="2" charset="0"/>
              </a:rPr>
              <a:t>(e.g. passing through water or glass)</a:t>
            </a:r>
            <a:endParaRPr sz="2400">
              <a:latin typeface="Barlow" panose="00000500000000000000" pitchFamily="2" charset="0"/>
            </a:endParaRPr>
          </a:p>
        </p:txBody>
      </p:sp>
      <p:sp>
        <p:nvSpPr>
          <p:cNvPr id="436" name="Google Shape;436;p41"/>
          <p:cNvSpPr txBox="1"/>
          <p:nvPr/>
        </p:nvSpPr>
        <p:spPr>
          <a:xfrm>
            <a:off x="9610600" y="5095067"/>
            <a:ext cx="2540000" cy="1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From “The Comprehensive PBR Guide” by Allegorithmic</a:t>
            </a:r>
            <a:endParaRPr sz="2400"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7263" y="2762263"/>
            <a:ext cx="3864733" cy="35821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108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dirty="0">
                <a:latin typeface="Barlow" panose="00000500000000000000" pitchFamily="2" charset="0"/>
              </a:rPr>
              <a:t>A fundamental problem:</a:t>
            </a:r>
            <a:r>
              <a:rPr lang="en" sz="3600" b="1" dirty="0">
                <a:latin typeface="Barlow" panose="00000500000000000000" pitchFamily="2" charset="0"/>
              </a:rPr>
              <a:t>3D&gt;2D</a:t>
            </a:r>
            <a:endParaRPr sz="3600" b="1" dirty="0">
              <a:latin typeface="Barlow" panose="00000500000000000000" pitchFamily="2" charset="0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-26333" y="848967"/>
            <a:ext cx="10580000" cy="531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latin typeface="Barlow" panose="00000500000000000000" pitchFamily="2" charset="0"/>
              </a:rPr>
              <a:t>End result is almost always 2D 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computer monitor, VR device screen, etc.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Exceptions: </a:t>
            </a:r>
            <a:r>
              <a:rPr lang="en" b="1" dirty="0">
                <a:latin typeface="Barlow" panose="00000500000000000000" pitchFamily="2" charset="0"/>
              </a:rPr>
              <a:t>holograms </a:t>
            </a:r>
            <a:r>
              <a:rPr lang="en" dirty="0">
                <a:latin typeface="Barlow" panose="00000500000000000000" pitchFamily="2" charset="0"/>
              </a:rPr>
              <a:t>(intersection of light rays create “3D” pixels)</a:t>
            </a:r>
            <a:endParaRPr dirty="0">
              <a:latin typeface="Barlow" panose="00000500000000000000" pitchFamily="2" charset="0"/>
            </a:endParaRPr>
          </a:p>
          <a:p>
            <a:pPr lvl="2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E.g. 3D holographic projector, (some) autostereoscopic displays [1,2]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Challenges: 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 dirty="0">
                <a:latin typeface="Barlow" panose="00000500000000000000" pitchFamily="2" charset="0"/>
              </a:rPr>
              <a:t>How to accurately project to 2D?</a:t>
            </a:r>
            <a:r>
              <a:rPr lang="en" dirty="0">
                <a:latin typeface="Barlow" panose="00000500000000000000" pitchFamily="2" charset="0"/>
              </a:rPr>
              <a:t> Distortion, visual effects, etc.?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b="1" dirty="0">
                <a:latin typeface="Barlow" panose="00000500000000000000" pitchFamily="2" charset="0"/>
              </a:rPr>
              <a:t>How to convince user that they’re looking at something 3D?</a:t>
            </a:r>
            <a:r>
              <a:rPr lang="en" dirty="0">
                <a:latin typeface="Barlow" panose="00000500000000000000" pitchFamily="2" charset="0"/>
              </a:rPr>
              <a:t> Estimate eyes?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Optimizations: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How to clean the image?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How to make the pipeline efficient?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How to make the image photorealistic?</a:t>
            </a:r>
            <a:endParaRPr dirty="0">
              <a:latin typeface="Barlow" panose="00000500000000000000" pitchFamily="2" charset="0"/>
            </a:endParaRPr>
          </a:p>
          <a:p>
            <a:r>
              <a:rPr lang="en" dirty="0">
                <a:latin typeface="Barlow" panose="00000500000000000000" pitchFamily="2" charset="0"/>
              </a:rPr>
              <a:t>Benefits: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Can create images very quickly if done well</a:t>
            </a:r>
            <a:endParaRPr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dirty="0">
                <a:latin typeface="Barlow" panose="00000500000000000000" pitchFamily="2" charset="0"/>
              </a:rPr>
              <a:t>Can make things look nice with visual trickery</a:t>
            </a:r>
            <a:endParaRPr dirty="0">
              <a:latin typeface="Barlow" panose="00000500000000000000" pitchFamily="2" charset="0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2062009" y="6198000"/>
            <a:ext cx="117124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>
                <a:latin typeface="Barlow" panose="00000500000000000000" pitchFamily="2" charset="0"/>
              </a:rPr>
              <a:t>[1] Dodgson, Neil A. "Autostereoscopic 3D displays." </a:t>
            </a:r>
            <a:r>
              <a:rPr lang="en" sz="1200" i="1" dirty="0">
                <a:latin typeface="Barlow" panose="00000500000000000000" pitchFamily="2" charset="0"/>
              </a:rPr>
              <a:t>Computer </a:t>
            </a:r>
            <a:r>
              <a:rPr lang="en" sz="1200" dirty="0">
                <a:latin typeface="Barlow" panose="00000500000000000000" pitchFamily="2" charset="0"/>
              </a:rPr>
              <a:t>38.8 (2005): 31-36.</a:t>
            </a:r>
            <a:endParaRPr sz="1200" dirty="0">
              <a:latin typeface="Barlow" panose="00000500000000000000" pitchFamily="2" charset="0"/>
            </a:endParaRPr>
          </a:p>
          <a:p>
            <a:r>
              <a:rPr lang="en" sz="1200" dirty="0">
                <a:latin typeface="Barlow" panose="00000500000000000000" pitchFamily="2" charset="0"/>
              </a:rPr>
              <a:t>[2] Dodgson, Neil A., J. R. Moore, and S. R. Lang. "Multi-view autostereoscopic 3D display." </a:t>
            </a:r>
            <a:r>
              <a:rPr lang="en" sz="1200" i="1" dirty="0">
                <a:latin typeface="Barlow" panose="00000500000000000000" pitchFamily="2" charset="0"/>
              </a:rPr>
              <a:t>International Broadcasting Convention</a:t>
            </a:r>
            <a:r>
              <a:rPr lang="en" sz="1200" dirty="0">
                <a:latin typeface="Barlow" panose="00000500000000000000" pitchFamily="2" charset="0"/>
              </a:rPr>
              <a:t>. Vol. 2. 1999.</a:t>
            </a:r>
            <a:endParaRPr sz="1200" dirty="0">
              <a:latin typeface="Barlow" panose="00000500000000000000" pitchFamily="2" charset="0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7710" y="1"/>
            <a:ext cx="2074292" cy="2762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5"/>
          <p:cNvCxnSpPr/>
          <p:nvPr/>
        </p:nvCxnSpPr>
        <p:spPr>
          <a:xfrm rot="10800000" flipH="1">
            <a:off x="9017000" y="2006400"/>
            <a:ext cx="990800" cy="7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5800" y="0"/>
            <a:ext cx="3081899" cy="154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How to actually implement PBR?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442" name="Google Shape;442;p42"/>
          <p:cNvSpPr txBox="1">
            <a:spLocks noGrp="1"/>
          </p:cNvSpPr>
          <p:nvPr>
            <p:ph type="body" idx="1"/>
          </p:nvPr>
        </p:nvSpPr>
        <p:spPr>
          <a:xfrm>
            <a:off x="9200" y="622233"/>
            <a:ext cx="11776400" cy="9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At first, it was mostly just mixing a bunch of lighting models together, such as: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43" name="Google Shape;44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00" y="1172067"/>
            <a:ext cx="11691600" cy="272803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2"/>
          <p:cNvSpPr txBox="1"/>
          <p:nvPr/>
        </p:nvSpPr>
        <p:spPr>
          <a:xfrm>
            <a:off x="139233" y="3818767"/>
            <a:ext cx="9563600" cy="9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latin typeface="Barlow" panose="00000500000000000000" pitchFamily="2" charset="0"/>
              </a:rPr>
              <a:t>Found on </a:t>
            </a:r>
            <a:r>
              <a:rPr lang="en" sz="1600" u="sng">
                <a:solidFill>
                  <a:schemeClr val="hlink"/>
                </a:solidFill>
                <a:latin typeface="Barlow" panose="00000500000000000000" pitchFamily="2" charset="0"/>
                <a:hlinkClick r:id="rId4"/>
              </a:rPr>
              <a:t>https://theovermare.com/blog/2015/02/the-journey-of-the-light-physically-based-shading/</a:t>
            </a:r>
            <a:endParaRPr sz="1600">
              <a:latin typeface="Barlow" panose="00000500000000000000" pitchFamily="2" charset="0"/>
            </a:endParaRPr>
          </a:p>
        </p:txBody>
      </p:sp>
      <p:sp>
        <p:nvSpPr>
          <p:cNvPr id="445" name="Google Shape;445;p42"/>
          <p:cNvSpPr txBox="1">
            <a:spLocks noGrp="1"/>
          </p:cNvSpPr>
          <p:nvPr>
            <p:ph type="body" idx="1"/>
          </p:nvPr>
        </p:nvSpPr>
        <p:spPr>
          <a:xfrm>
            <a:off x="9200" y="5092633"/>
            <a:ext cx="9693600" cy="9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In game engines, it’s much more complex but unnecessary to know the details unless you work that low-level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46" name="Google Shape;44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0917" y="3900100"/>
            <a:ext cx="2391084" cy="295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430" y="2933701"/>
            <a:ext cx="5741671" cy="430623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" panose="00000500000000000000" pitchFamily="2" charset="0"/>
              </a:rPr>
              <a:t>Shader Languages</a:t>
            </a:r>
            <a:endParaRPr b="1" dirty="0">
              <a:latin typeface="Barlow" panose="00000500000000000000" pitchFamily="2" charset="0"/>
            </a:endParaRPr>
          </a:p>
        </p:txBody>
      </p:sp>
      <p:sp>
        <p:nvSpPr>
          <p:cNvPr id="453" name="Google Shape;453;p43"/>
          <p:cNvSpPr txBox="1">
            <a:spLocks noGrp="1"/>
          </p:cNvSpPr>
          <p:nvPr>
            <p:ph type="body" idx="1"/>
          </p:nvPr>
        </p:nvSpPr>
        <p:spPr>
          <a:xfrm>
            <a:off x="0" y="565200"/>
            <a:ext cx="6096000" cy="608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>
                <a:latin typeface="Barlow" panose="00000500000000000000" pitchFamily="2" charset="0"/>
              </a:rPr>
              <a:t>GLSL</a:t>
            </a:r>
            <a:endParaRPr b="1"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OpenGL Shader Language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Similar to C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Usually only used if interfacing with OpenGL directly</a:t>
            </a:r>
            <a:endParaRPr>
              <a:latin typeface="Barlow" panose="00000500000000000000" pitchFamily="2" charset="0"/>
            </a:endParaRPr>
          </a:p>
          <a:p>
            <a:pPr marL="0" indent="0">
              <a:buNone/>
            </a:pPr>
            <a:endParaRPr b="1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en" b="1">
                <a:latin typeface="Barlow" panose="00000500000000000000" pitchFamily="2" charset="0"/>
              </a:rPr>
              <a:t>HLSL</a:t>
            </a:r>
            <a:endParaRPr b="1"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High-level shader language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What Unity, Unreal, and most other high-level APIs use &amp; expose to dev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Unity HDRP &amp; UE4 abstract them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Still pretty similar to C….more like C++</a:t>
            </a:r>
            <a:endParaRPr>
              <a:latin typeface="Barlow" panose="00000500000000000000" pitchFamily="2" charset="0"/>
            </a:endParaRPr>
          </a:p>
          <a:p>
            <a:pPr marL="0" indent="0">
              <a:buNone/>
            </a:pPr>
            <a:endParaRPr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en">
                <a:latin typeface="Barlow" panose="00000500000000000000" pitchFamily="2" charset="0"/>
              </a:rPr>
              <a:t>Rarely need to touch either one nowadays unless making shaders from scratch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54" name="Google Shape;45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867" y="1"/>
            <a:ext cx="6385132" cy="293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5" name="Google Shape;455;p43"/>
          <p:cNvCxnSpPr/>
          <p:nvPr/>
        </p:nvCxnSpPr>
        <p:spPr>
          <a:xfrm rot="10800000" flipH="1">
            <a:off x="1003300" y="825033"/>
            <a:ext cx="4940400" cy="109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6" name="Google Shape;456;p43"/>
          <p:cNvCxnSpPr/>
          <p:nvPr/>
        </p:nvCxnSpPr>
        <p:spPr>
          <a:xfrm>
            <a:off x="939800" y="3499633"/>
            <a:ext cx="5969200" cy="35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4"/>
          <p:cNvSpPr txBox="1">
            <a:spLocks noGrp="1"/>
          </p:cNvSpPr>
          <p:nvPr>
            <p:ph type="title"/>
          </p:nvPr>
        </p:nvSpPr>
        <p:spPr>
          <a:xfrm>
            <a:off x="110800" y="85367"/>
            <a:ext cx="11928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" panose="00000500000000000000" pitchFamily="2" charset="0"/>
              </a:rPr>
              <a:t>Emergence of Shader Graphs</a:t>
            </a:r>
          </a:p>
        </p:txBody>
      </p:sp>
      <p:sp>
        <p:nvSpPr>
          <p:cNvPr id="462" name="Google Shape;462;p44"/>
          <p:cNvSpPr txBox="1">
            <a:spLocks noGrp="1"/>
          </p:cNvSpPr>
          <p:nvPr>
            <p:ph type="body" idx="1"/>
          </p:nvPr>
        </p:nvSpPr>
        <p:spPr>
          <a:xfrm>
            <a:off x="110800" y="825433"/>
            <a:ext cx="11928800" cy="88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Shading more accessible to high-level devs.... Like game devs!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Results are immediately apparent &amp; can be displayed visually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Why wouldn’t we want to display graphics-related concepts graphically if possible?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63" name="Google Shape;4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25834"/>
            <a:ext cx="5388404" cy="371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601" y="2274600"/>
            <a:ext cx="6222999" cy="3797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44"/>
          <p:cNvCxnSpPr/>
          <p:nvPr/>
        </p:nvCxnSpPr>
        <p:spPr>
          <a:xfrm rot="10800000" flipH="1">
            <a:off x="3441700" y="4317800"/>
            <a:ext cx="3581600" cy="25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5"/>
          <p:cNvSpPr txBox="1">
            <a:spLocks noGrp="1"/>
          </p:cNvSpPr>
          <p:nvPr>
            <p:ph type="title"/>
          </p:nvPr>
        </p:nvSpPr>
        <p:spPr>
          <a:xfrm>
            <a:off x="9200" y="-16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" panose="00000500000000000000" pitchFamily="2" charset="0"/>
              </a:rPr>
              <a:t>PBR &amp; Material Functions (Composite of Shaders)</a:t>
            </a:r>
          </a:p>
        </p:txBody>
      </p:sp>
      <p:sp>
        <p:nvSpPr>
          <p:cNvPr id="471" name="Google Shape;471;p45"/>
          <p:cNvSpPr txBox="1">
            <a:spLocks noGrp="1"/>
          </p:cNvSpPr>
          <p:nvPr>
            <p:ph type="body" idx="1"/>
          </p:nvPr>
        </p:nvSpPr>
        <p:spPr>
          <a:xfrm>
            <a:off x="-221233" y="723833"/>
            <a:ext cx="12349600" cy="99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latin typeface="Barlow" panose="00000500000000000000" pitchFamily="2" charset="0"/>
              </a:rPr>
              <a:t>PBR enables all materials to be parameterized functions with realtime light response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Powerful for randomization, dynamic materials, etc.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472" name="Google Shape;4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3892" y="1625601"/>
            <a:ext cx="5576973" cy="360393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5"/>
          <p:cNvSpPr txBox="1"/>
          <p:nvPr/>
        </p:nvSpPr>
        <p:spPr>
          <a:xfrm>
            <a:off x="4493367" y="5562600"/>
            <a:ext cx="3772000" cy="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latin typeface="Barlow" panose="00000500000000000000" pitchFamily="2" charset="0"/>
              </a:rPr>
              <a:t>Randomized hair material in UE4 from Digital Human demo</a:t>
            </a:r>
            <a:endParaRPr sz="2400">
              <a:latin typeface="Barlow" panose="00000500000000000000" pitchFamily="2" charset="0"/>
            </a:endParaRPr>
          </a:p>
        </p:txBody>
      </p:sp>
      <p:pic>
        <p:nvPicPr>
          <p:cNvPr id="474" name="Google Shape;47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" y="4089533"/>
            <a:ext cx="3602000" cy="264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1" y="1832447"/>
            <a:ext cx="2960712" cy="1631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45"/>
          <p:cNvCxnSpPr>
            <a:stCxn id="475" idx="3"/>
            <a:endCxn id="472" idx="1"/>
          </p:cNvCxnSpPr>
          <p:nvPr/>
        </p:nvCxnSpPr>
        <p:spPr>
          <a:xfrm>
            <a:off x="2998815" y="2648088"/>
            <a:ext cx="735200" cy="7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77" name="Google Shape;47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0867" y="1285061"/>
            <a:ext cx="2817500" cy="394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44234" y="3923400"/>
            <a:ext cx="3684133" cy="293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45"/>
          <p:cNvCxnSpPr>
            <a:stCxn id="474" idx="0"/>
            <a:endCxn id="475" idx="2"/>
          </p:cNvCxnSpPr>
          <p:nvPr/>
        </p:nvCxnSpPr>
        <p:spPr>
          <a:xfrm rot="10800000">
            <a:off x="1518300" y="3463533"/>
            <a:ext cx="320800" cy="62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80" name="Google Shape;48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66101" y="1247532"/>
            <a:ext cx="1144767" cy="199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0" y="2997200"/>
            <a:ext cx="6096000" cy="386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2400" dirty="0">
                <a:latin typeface="Barlow" panose="00000500000000000000" pitchFamily="2" charset="0"/>
              </a:rPr>
              <a:t>Low-Level</a:t>
            </a:r>
            <a:endParaRPr sz="2400" dirty="0">
              <a:latin typeface="Barlow" panose="00000500000000000000" pitchFamily="2" charset="0"/>
            </a:endParaRPr>
          </a:p>
          <a:p>
            <a:pPr algn="r"/>
            <a:r>
              <a:rPr lang="en" sz="2400" dirty="0">
                <a:latin typeface="Barlow" panose="00000500000000000000" pitchFamily="2" charset="0"/>
              </a:rPr>
              <a:t>Pipelines</a:t>
            </a:r>
            <a:endParaRPr sz="2400" dirty="0">
              <a:latin typeface="Barlow" panose="00000500000000000000" pitchFamily="2" charset="0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6375400" y="3568700"/>
            <a:ext cx="5816400" cy="2476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Simplified Game/VR Pipeline</a:t>
            </a:r>
            <a:endParaRPr sz="2400">
              <a:latin typeface="Barlow" panose="00000500000000000000" pitchFamily="2" charset="0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402900" y="18215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b="1" dirty="0">
                <a:latin typeface="Barlow SemiBold" panose="00000700000000000000" pitchFamily="2" charset="0"/>
              </a:rPr>
              <a:t>High-Level 3D Graphics Pipeline</a:t>
            </a:r>
            <a:endParaRPr sz="4800" b="1" dirty="0">
              <a:latin typeface="Barlow SemiBold" panose="00000700000000000000" pitchFamily="2" charset="0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6502400" y="4047067"/>
            <a:ext cx="948800" cy="19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>
                <a:latin typeface="Barlow" panose="00000500000000000000" pitchFamily="2" charset="0"/>
              </a:rPr>
              <a:t>Scene Setup (Geometry, transforms, etc.)</a:t>
            </a:r>
            <a:endParaRPr sz="667">
              <a:latin typeface="Barlow" panose="00000500000000000000" pitchFamily="2" charset="0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7633896" y="4047067"/>
            <a:ext cx="948800" cy="19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>
                <a:latin typeface="Barlow" panose="00000500000000000000" pitchFamily="2" charset="0"/>
              </a:rPr>
              <a:t>Scene/Model Parameter Setup (shaders, materials)</a:t>
            </a:r>
            <a:endParaRPr sz="667">
              <a:latin typeface="Barlow" panose="00000500000000000000" pitchFamily="2" charset="0"/>
            </a:endParaRPr>
          </a:p>
        </p:txBody>
      </p:sp>
      <p:cxnSp>
        <p:nvCxnSpPr>
          <p:cNvPr id="91" name="Google Shape;91;p16"/>
          <p:cNvCxnSpPr>
            <a:stCxn id="89" idx="3"/>
            <a:endCxn id="90" idx="1"/>
          </p:cNvCxnSpPr>
          <p:nvPr/>
        </p:nvCxnSpPr>
        <p:spPr>
          <a:xfrm>
            <a:off x="7451200" y="5013267"/>
            <a:ext cx="18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2" name="Google Shape;92;p16"/>
          <p:cNvSpPr/>
          <p:nvPr/>
        </p:nvSpPr>
        <p:spPr>
          <a:xfrm>
            <a:off x="8767993" y="4047067"/>
            <a:ext cx="948800" cy="19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>
                <a:latin typeface="Barlow" panose="00000500000000000000" pitchFamily="2" charset="0"/>
              </a:rPr>
              <a:t>Rendering</a:t>
            </a:r>
            <a:endParaRPr sz="667">
              <a:latin typeface="Barlow" panose="00000500000000000000" pitchFamily="2" charset="0"/>
            </a:endParaRPr>
          </a:p>
          <a:p>
            <a:pPr algn="ctr"/>
            <a:r>
              <a:rPr lang="en" sz="667">
                <a:latin typeface="Barlow" panose="00000500000000000000" pitchFamily="2" charset="0"/>
              </a:rPr>
              <a:t>(Rasterization or Ray-tracing)</a:t>
            </a:r>
            <a:endParaRPr sz="667">
              <a:latin typeface="Barlow" panose="00000500000000000000" pitchFamily="2" charset="0"/>
            </a:endParaRPr>
          </a:p>
        </p:txBody>
      </p:sp>
      <p:cxnSp>
        <p:nvCxnSpPr>
          <p:cNvPr id="93" name="Google Shape;93;p16"/>
          <p:cNvCxnSpPr>
            <a:stCxn id="90" idx="3"/>
            <a:endCxn id="92" idx="1"/>
          </p:cNvCxnSpPr>
          <p:nvPr/>
        </p:nvCxnSpPr>
        <p:spPr>
          <a:xfrm>
            <a:off x="8582696" y="5013267"/>
            <a:ext cx="18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4" name="Google Shape;94;p16"/>
          <p:cNvSpPr/>
          <p:nvPr/>
        </p:nvSpPr>
        <p:spPr>
          <a:xfrm>
            <a:off x="9946769" y="4047067"/>
            <a:ext cx="948800" cy="19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>
                <a:latin typeface="Barlow" panose="00000500000000000000" pitchFamily="2" charset="0"/>
              </a:rPr>
              <a:t>Post-processing (anti-aliasing, blur, color grading, etc.)</a:t>
            </a:r>
            <a:endParaRPr sz="667">
              <a:latin typeface="Barlow" panose="00000500000000000000" pitchFamily="2" charset="0"/>
            </a:endParaRPr>
          </a:p>
        </p:txBody>
      </p:sp>
      <p:cxnSp>
        <p:nvCxnSpPr>
          <p:cNvPr id="95" name="Google Shape;95;p16"/>
          <p:cNvCxnSpPr>
            <a:stCxn id="92" idx="3"/>
            <a:endCxn id="94" idx="1"/>
          </p:cNvCxnSpPr>
          <p:nvPr/>
        </p:nvCxnSpPr>
        <p:spPr>
          <a:xfrm>
            <a:off x="9716793" y="5013267"/>
            <a:ext cx="230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" name="Google Shape;96;p16"/>
          <p:cNvCxnSpPr>
            <a:stCxn id="94" idx="3"/>
            <a:endCxn id="97" idx="1"/>
          </p:cNvCxnSpPr>
          <p:nvPr/>
        </p:nvCxnSpPr>
        <p:spPr>
          <a:xfrm>
            <a:off x="10895569" y="5013267"/>
            <a:ext cx="22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7" name="Google Shape;97;p16"/>
          <p:cNvSpPr/>
          <p:nvPr/>
        </p:nvSpPr>
        <p:spPr>
          <a:xfrm>
            <a:off x="11117427" y="4047067"/>
            <a:ext cx="948800" cy="193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67">
                <a:solidFill>
                  <a:schemeClr val="dk1"/>
                </a:solidFill>
                <a:latin typeface="Barlow" panose="00000500000000000000" pitchFamily="2" charset="0"/>
              </a:rPr>
              <a:t>Output to Display (buffered output)</a:t>
            </a:r>
            <a:endParaRPr sz="667">
              <a:latin typeface="Barlow" panose="00000500000000000000" pitchFamily="2" charset="0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66934" y="936742"/>
            <a:ext cx="11360800" cy="15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SzPts val="1400"/>
              <a:buChar char="●"/>
            </a:pPr>
            <a:r>
              <a:rPr lang="en" sz="2400" dirty="0">
                <a:latin typeface="Barlow" panose="00000500000000000000" pitchFamily="2" charset="0"/>
              </a:rPr>
              <a:t>Simplification of resources like OpenGL’s &amp; UE3 pipeline documentation</a:t>
            </a:r>
            <a:endParaRPr sz="2400" dirty="0">
              <a:latin typeface="Barlow" panose="00000500000000000000" pitchFamily="2" charset="0"/>
            </a:endParaRPr>
          </a:p>
          <a:p>
            <a:pPr marL="609585" indent="-423323">
              <a:buSzPts val="1400"/>
              <a:buChar char="●"/>
            </a:pPr>
            <a:r>
              <a:rPr lang="en" sz="2400" dirty="0">
                <a:latin typeface="Barlow" panose="00000500000000000000" pitchFamily="2" charset="0"/>
              </a:rPr>
              <a:t>Pipeline from perspective of game/VR dev.... </a:t>
            </a:r>
            <a:r>
              <a:rPr lang="en" sz="2400" b="1" dirty="0">
                <a:latin typeface="Barlow" panose="00000500000000000000" pitchFamily="2" charset="0"/>
              </a:rPr>
              <a:t>Not exactly how it flows internally</a:t>
            </a:r>
            <a:endParaRPr sz="2400" b="1" dirty="0">
              <a:latin typeface="Barlow" panose="00000500000000000000" pitchFamily="2" charset="0"/>
            </a:endParaRPr>
          </a:p>
          <a:p>
            <a:pPr marL="1219170" lvl="1" indent="-423323">
              <a:buSzPts val="1400"/>
              <a:buChar char="○"/>
            </a:pPr>
            <a:r>
              <a:rPr lang="en" sz="2400" dirty="0">
                <a:latin typeface="Barlow" panose="00000500000000000000" pitchFamily="2" charset="0"/>
              </a:rPr>
              <a:t>Think of it as “</a:t>
            </a:r>
            <a:r>
              <a:rPr lang="en" sz="2400" b="1" dirty="0">
                <a:latin typeface="Barlow" panose="00000500000000000000" pitchFamily="2" charset="0"/>
              </a:rPr>
              <a:t>order of things to worry about as a game/XR dev</a:t>
            </a:r>
            <a:r>
              <a:rPr lang="en" sz="2400" dirty="0">
                <a:latin typeface="Barlow" panose="00000500000000000000" pitchFamily="2" charset="0"/>
              </a:rPr>
              <a:t>”</a:t>
            </a:r>
            <a:endParaRPr sz="2400" dirty="0">
              <a:latin typeface="Barlow" panose="00000500000000000000" pitchFamily="2" charset="0"/>
            </a:endParaRPr>
          </a:p>
          <a:p>
            <a:pPr marL="1219170" lvl="1" indent="-423323">
              <a:buSzPts val="1400"/>
              <a:buChar char="○"/>
            </a:pPr>
            <a:r>
              <a:rPr lang="en" sz="2400" dirty="0">
                <a:latin typeface="Barlow" panose="00000500000000000000" pitchFamily="2" charset="0"/>
              </a:rPr>
              <a:t>Mix of graphics and development pipelines</a:t>
            </a:r>
            <a:endParaRPr sz="2400" dirty="0">
              <a:latin typeface="Barlow" panose="00000500000000000000" pitchFamily="2" charset="0"/>
            </a:endParaRPr>
          </a:p>
          <a:p>
            <a:pPr marL="609585"/>
            <a:endParaRPr sz="2400" dirty="0">
              <a:latin typeface="Barlow" panose="00000500000000000000" pitchFamily="2" charset="0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2400" y="4574334"/>
            <a:ext cx="948821" cy="53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2401" y="5202479"/>
            <a:ext cx="948817" cy="709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3897" y="4662867"/>
            <a:ext cx="948825" cy="47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3897" y="5137276"/>
            <a:ext cx="948820" cy="4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3958" y="5594766"/>
            <a:ext cx="948821" cy="38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67994" y="4536231"/>
            <a:ext cx="948820" cy="59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767173" y="5164557"/>
            <a:ext cx="948820" cy="80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46770" y="4662867"/>
            <a:ext cx="947852" cy="53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946773" y="5296915"/>
            <a:ext cx="947844" cy="53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117431" y="4536225"/>
            <a:ext cx="948821" cy="35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11074" y="4819237"/>
            <a:ext cx="1482525" cy="53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238787" y="5305730"/>
            <a:ext cx="700972" cy="6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6934" y="3429008"/>
            <a:ext cx="1841500" cy="337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92301" y="5246266"/>
            <a:ext cx="4135567" cy="158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70100" y="3250875"/>
            <a:ext cx="2424627" cy="19264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Google Shape;114;p16"/>
          <p:cNvCxnSpPr/>
          <p:nvPr/>
        </p:nvCxnSpPr>
        <p:spPr>
          <a:xfrm>
            <a:off x="6083300" y="2984500"/>
            <a:ext cx="6096000" cy="571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med" len="med"/>
            <a:tailEnd type="stealth" w="med" len="med"/>
          </a:ln>
        </p:spPr>
      </p:cxnSp>
      <p:cxnSp>
        <p:nvCxnSpPr>
          <p:cNvPr id="115" name="Google Shape;115;p16"/>
          <p:cNvCxnSpPr/>
          <p:nvPr/>
        </p:nvCxnSpPr>
        <p:spPr>
          <a:xfrm>
            <a:off x="25400" y="3022600"/>
            <a:ext cx="6350000" cy="533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med" len="med"/>
            <a:tailEnd type="stealth" w="med" len="med"/>
          </a:ln>
        </p:spPr>
      </p:cxnSp>
      <p:cxnSp>
        <p:nvCxnSpPr>
          <p:cNvPr id="116" name="Google Shape;116;p16"/>
          <p:cNvCxnSpPr/>
          <p:nvPr/>
        </p:nvCxnSpPr>
        <p:spPr>
          <a:xfrm rot="10800000" flipH="1">
            <a:off x="6108700" y="6045200"/>
            <a:ext cx="6070800" cy="812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med" len="med"/>
            <a:tailEnd type="stealth" w="med" len="med"/>
          </a:ln>
        </p:spPr>
      </p:cxnSp>
      <p:cxnSp>
        <p:nvCxnSpPr>
          <p:cNvPr id="117" name="Google Shape;117;p16"/>
          <p:cNvCxnSpPr/>
          <p:nvPr/>
        </p:nvCxnSpPr>
        <p:spPr>
          <a:xfrm rot="10800000" flipH="1">
            <a:off x="-12700" y="6045200"/>
            <a:ext cx="6413600" cy="812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Dot"/>
            <a:round/>
            <a:headEnd type="none" w="med" len="med"/>
            <a:tailEnd type="stealth" w="med" len="med"/>
          </a:ln>
        </p:spPr>
      </p:cxnSp>
      <p:sp>
        <p:nvSpPr>
          <p:cNvPr id="118" name="Google Shape;118;p16"/>
          <p:cNvSpPr/>
          <p:nvPr/>
        </p:nvSpPr>
        <p:spPr>
          <a:xfrm>
            <a:off x="5303333" y="4445633"/>
            <a:ext cx="948800" cy="64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Barlow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b="1" dirty="0">
                <a:latin typeface="Barlow SemiBold" panose="00000700000000000000" pitchFamily="2" charset="0"/>
              </a:rPr>
              <a:t>Simplified Game/XR Pipeline</a:t>
            </a:r>
            <a:endParaRPr sz="4800" b="1" dirty="0">
              <a:latin typeface="Barlow SemiBold" panose="00000700000000000000" pitchFamily="2" charset="0"/>
            </a:endParaRPr>
          </a:p>
        </p:txBody>
      </p:sp>
      <p:sp>
        <p:nvSpPr>
          <p:cNvPr id="124" name="Google Shape;124;p17"/>
          <p:cNvSpPr/>
          <p:nvPr/>
        </p:nvSpPr>
        <p:spPr>
          <a:xfrm>
            <a:off x="137333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latin typeface="Barlow" panose="00000500000000000000" pitchFamily="2" charset="0"/>
              </a:rPr>
              <a:t>Scene Setup </a:t>
            </a:r>
            <a:r>
              <a:rPr lang="en" dirty="0">
                <a:latin typeface="Barlow" panose="00000500000000000000" pitchFamily="2" charset="0"/>
              </a:rPr>
              <a:t>(Geometry, transforms, etc.)</a:t>
            </a:r>
            <a:endParaRPr sz="2400" dirty="0">
              <a:latin typeface="Barlow" panose="00000500000000000000" pitchFamily="2" charset="0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2572000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latin typeface="Barlow" panose="00000500000000000000" pitchFamily="2" charset="0"/>
              </a:rPr>
              <a:t>Scene/Model Parameter Setup (shaders, materials)</a:t>
            </a:r>
            <a:endParaRPr sz="2400">
              <a:latin typeface="Barlow" panose="00000500000000000000" pitchFamily="2" charset="0"/>
            </a:endParaRPr>
          </a:p>
        </p:txBody>
      </p:sp>
      <p:cxnSp>
        <p:nvCxnSpPr>
          <p:cNvPr id="126" name="Google Shape;126;p17"/>
          <p:cNvCxnSpPr>
            <a:stCxn id="124" idx="3"/>
            <a:endCxn id="125" idx="1"/>
          </p:cNvCxnSpPr>
          <p:nvPr/>
        </p:nvCxnSpPr>
        <p:spPr>
          <a:xfrm>
            <a:off x="2178933" y="3687667"/>
            <a:ext cx="39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" name="Google Shape;127;p17"/>
          <p:cNvSpPr/>
          <p:nvPr/>
        </p:nvSpPr>
        <p:spPr>
          <a:xfrm>
            <a:off x="50122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latin typeface="Barlow" panose="00000500000000000000" pitchFamily="2" charset="0"/>
              </a:rPr>
              <a:t>Rendering</a:t>
            </a:r>
            <a:endParaRPr sz="2400" dirty="0">
              <a:latin typeface="Barlow" panose="00000500000000000000" pitchFamily="2" charset="0"/>
            </a:endParaRPr>
          </a:p>
          <a:p>
            <a:pPr algn="ctr"/>
            <a:r>
              <a:rPr lang="en" sz="2000" dirty="0">
                <a:latin typeface="Barlow" panose="00000500000000000000" pitchFamily="2" charset="0"/>
              </a:rPr>
              <a:t>(Rasterization or Ray-tracing)</a:t>
            </a:r>
            <a:endParaRPr sz="2000" dirty="0">
              <a:latin typeface="Barlow" panose="00000500000000000000" pitchFamily="2" charset="0"/>
            </a:endParaRPr>
          </a:p>
        </p:txBody>
      </p:sp>
      <p:cxnSp>
        <p:nvCxnSpPr>
          <p:cNvPr id="128" name="Google Shape;128;p17"/>
          <p:cNvCxnSpPr>
            <a:stCxn id="125" idx="3"/>
            <a:endCxn id="127" idx="1"/>
          </p:cNvCxnSpPr>
          <p:nvPr/>
        </p:nvCxnSpPr>
        <p:spPr>
          <a:xfrm>
            <a:off x="4613600" y="3687667"/>
            <a:ext cx="398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" name="Google Shape;129;p17"/>
          <p:cNvSpPr/>
          <p:nvPr/>
        </p:nvSpPr>
        <p:spPr>
          <a:xfrm>
            <a:off x="75486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latin typeface="Barlow" panose="00000500000000000000" pitchFamily="2" charset="0"/>
              </a:rPr>
              <a:t>Post-processing </a:t>
            </a:r>
            <a:r>
              <a:rPr lang="en" dirty="0">
                <a:latin typeface="Barlow" panose="00000500000000000000" pitchFamily="2" charset="0"/>
              </a:rPr>
              <a:t>(anti-aliasing, blur, color grading, etc.)</a:t>
            </a:r>
            <a:endParaRPr dirty="0">
              <a:latin typeface="Barlow" panose="00000500000000000000" pitchFamily="2" charset="0"/>
            </a:endParaRPr>
          </a:p>
        </p:txBody>
      </p:sp>
      <p:cxnSp>
        <p:nvCxnSpPr>
          <p:cNvPr id="130" name="Google Shape;130;p17"/>
          <p:cNvCxnSpPr>
            <a:stCxn id="127" idx="3"/>
            <a:endCxn id="129" idx="1"/>
          </p:cNvCxnSpPr>
          <p:nvPr/>
        </p:nvCxnSpPr>
        <p:spPr>
          <a:xfrm>
            <a:off x="7053867" y="3687667"/>
            <a:ext cx="49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Google Shape;131;p17"/>
          <p:cNvCxnSpPr>
            <a:stCxn id="129" idx="3"/>
            <a:endCxn id="132" idx="1"/>
          </p:cNvCxnSpPr>
          <p:nvPr/>
        </p:nvCxnSpPr>
        <p:spPr>
          <a:xfrm>
            <a:off x="9590267" y="3687667"/>
            <a:ext cx="47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Google Shape;132;p17"/>
          <p:cNvSpPr/>
          <p:nvPr/>
        </p:nvSpPr>
        <p:spPr>
          <a:xfrm>
            <a:off x="10067600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dk1"/>
                </a:solidFill>
                <a:latin typeface="Barlow" panose="00000500000000000000" pitchFamily="2" charset="0"/>
              </a:rPr>
              <a:t>Output to Display </a:t>
            </a:r>
            <a:r>
              <a:rPr lang="en" dirty="0">
                <a:solidFill>
                  <a:schemeClr val="dk1"/>
                </a:solidFill>
                <a:latin typeface="Barlow" panose="00000500000000000000" pitchFamily="2" charset="0"/>
              </a:rPr>
              <a:t>(buffered output)</a:t>
            </a:r>
            <a:endParaRPr sz="2400" dirty="0">
              <a:latin typeface="Barlow" panose="00000500000000000000" pitchFamily="2" charset="0"/>
            </a:endParaRPr>
          </a:p>
        </p:txBody>
      </p:sp>
      <p:pic>
        <p:nvPicPr>
          <p:cNvPr id="133" name="Google Shape;13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33" y="2852602"/>
            <a:ext cx="2041600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32" y="4094801"/>
            <a:ext cx="2041600" cy="15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001" y="2933700"/>
            <a:ext cx="2041604" cy="102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2000" y="3954501"/>
            <a:ext cx="2041600" cy="8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2133" y="4938896"/>
            <a:ext cx="2041600" cy="82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7866" y="2788627"/>
            <a:ext cx="2041600" cy="127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0500" y="4013201"/>
            <a:ext cx="2041600" cy="173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9233" y="3344184"/>
            <a:ext cx="2039513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49716" y="4492584"/>
            <a:ext cx="2039501" cy="114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79468" y="2760198"/>
            <a:ext cx="2041600" cy="7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42349" y="3514542"/>
            <a:ext cx="3189992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334250" y="4538126"/>
            <a:ext cx="1508300" cy="139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5892800" y="5981700"/>
            <a:ext cx="6299200" cy="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solidFill>
                  <a:srgbClr val="B7B7B7"/>
                </a:solidFill>
                <a:latin typeface="Barlow" panose="00000500000000000000" pitchFamily="2" charset="0"/>
              </a:rPr>
              <a:t>(Some other intermediate rendering passes)</a:t>
            </a:r>
            <a:endParaRPr sz="2400" dirty="0">
              <a:solidFill>
                <a:srgbClr val="B7B7B7"/>
              </a:solidFill>
              <a:latin typeface="Barlow" panose="00000500000000000000" pitchFamily="2" charset="0"/>
            </a:endParaRPr>
          </a:p>
        </p:txBody>
      </p:sp>
      <p:cxnSp>
        <p:nvCxnSpPr>
          <p:cNvPr id="146" name="Google Shape;146;p17"/>
          <p:cNvCxnSpPr/>
          <p:nvPr/>
        </p:nvCxnSpPr>
        <p:spPr>
          <a:xfrm rot="10800000">
            <a:off x="9829700" y="3740933"/>
            <a:ext cx="63600" cy="23876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7" name="Google Shape;147;p17"/>
          <p:cNvCxnSpPr/>
          <p:nvPr/>
        </p:nvCxnSpPr>
        <p:spPr>
          <a:xfrm rot="10800000">
            <a:off x="7264200" y="3715333"/>
            <a:ext cx="25600" cy="23624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415600" y="85367"/>
            <a:ext cx="11360800" cy="114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800" b="1" dirty="0">
                <a:latin typeface="Barlow SemiBold" panose="00000700000000000000" pitchFamily="2" charset="0"/>
              </a:rPr>
              <a:t>Scene Setup</a:t>
            </a:r>
            <a:endParaRPr sz="4800" b="1" dirty="0">
              <a:latin typeface="Barlow SemiBold" panose="00000700000000000000" pitchFamily="2" charset="0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137333" y="1608667"/>
            <a:ext cx="2041600" cy="4158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latin typeface="Barlow" panose="00000500000000000000" pitchFamily="2" charset="0"/>
              </a:rPr>
              <a:t>Scene Setup (Geometry, transforms, etc.)</a:t>
            </a:r>
            <a:endParaRPr dirty="0">
              <a:latin typeface="Barlow" panose="00000500000000000000" pitchFamily="2" charset="0"/>
            </a:endParaRPr>
          </a:p>
        </p:txBody>
      </p:sp>
      <p:sp>
        <p:nvSpPr>
          <p:cNvPr id="154" name="Google Shape;154;p18"/>
          <p:cNvSpPr/>
          <p:nvPr/>
        </p:nvSpPr>
        <p:spPr>
          <a:xfrm>
            <a:off x="2572000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latin typeface="Barlow" panose="00000500000000000000" pitchFamily="2" charset="0"/>
              </a:rPr>
              <a:t>Scene/Model Parameter Setup (shaders, materials)</a:t>
            </a:r>
            <a:endParaRPr dirty="0">
              <a:latin typeface="Barlow" panose="00000500000000000000" pitchFamily="2" charset="0"/>
            </a:endParaRPr>
          </a:p>
        </p:txBody>
      </p:sp>
      <p:cxnSp>
        <p:nvCxnSpPr>
          <p:cNvPr id="155" name="Google Shape;155;p18"/>
          <p:cNvCxnSpPr>
            <a:stCxn id="153" idx="3"/>
            <a:endCxn id="154" idx="1"/>
          </p:cNvCxnSpPr>
          <p:nvPr/>
        </p:nvCxnSpPr>
        <p:spPr>
          <a:xfrm>
            <a:off x="2178933" y="3687667"/>
            <a:ext cx="39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6" name="Google Shape;156;p18"/>
          <p:cNvSpPr/>
          <p:nvPr/>
        </p:nvSpPr>
        <p:spPr>
          <a:xfrm>
            <a:off x="50122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>
                <a:latin typeface="Barlow" panose="00000500000000000000" pitchFamily="2" charset="0"/>
              </a:rPr>
              <a:t>Rendering</a:t>
            </a:r>
            <a:endParaRPr>
              <a:latin typeface="Barlow" panose="00000500000000000000" pitchFamily="2" charset="0"/>
            </a:endParaRPr>
          </a:p>
          <a:p>
            <a:pPr algn="ctr"/>
            <a:r>
              <a:rPr lang="en">
                <a:latin typeface="Barlow" panose="00000500000000000000" pitchFamily="2" charset="0"/>
              </a:rPr>
              <a:t>(Rasterization or Ray-tracing)</a:t>
            </a:r>
            <a:endParaRPr>
              <a:latin typeface="Barlow" panose="00000500000000000000" pitchFamily="2" charset="0"/>
            </a:endParaRPr>
          </a:p>
        </p:txBody>
      </p:sp>
      <p:cxnSp>
        <p:nvCxnSpPr>
          <p:cNvPr id="157" name="Google Shape;157;p18"/>
          <p:cNvCxnSpPr>
            <a:stCxn id="154" idx="3"/>
            <a:endCxn id="156" idx="1"/>
          </p:cNvCxnSpPr>
          <p:nvPr/>
        </p:nvCxnSpPr>
        <p:spPr>
          <a:xfrm>
            <a:off x="4613600" y="3687667"/>
            <a:ext cx="398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158;p18"/>
          <p:cNvSpPr/>
          <p:nvPr/>
        </p:nvSpPr>
        <p:spPr>
          <a:xfrm>
            <a:off x="7548667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>
                <a:latin typeface="Barlow" panose="00000500000000000000" pitchFamily="2" charset="0"/>
              </a:rPr>
              <a:t>Post-processing (anti-aliasing, blur, color grading, etc.)</a:t>
            </a:r>
            <a:endParaRPr>
              <a:latin typeface="Barlow" panose="00000500000000000000" pitchFamily="2" charset="0"/>
            </a:endParaRPr>
          </a:p>
        </p:txBody>
      </p:sp>
      <p:cxnSp>
        <p:nvCxnSpPr>
          <p:cNvPr id="159" name="Google Shape;159;p18"/>
          <p:cNvCxnSpPr>
            <a:stCxn id="156" idx="3"/>
            <a:endCxn id="158" idx="1"/>
          </p:cNvCxnSpPr>
          <p:nvPr/>
        </p:nvCxnSpPr>
        <p:spPr>
          <a:xfrm>
            <a:off x="7053867" y="3687667"/>
            <a:ext cx="49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0" name="Google Shape;160;p18"/>
          <p:cNvCxnSpPr>
            <a:stCxn id="158" idx="3"/>
            <a:endCxn id="161" idx="1"/>
          </p:cNvCxnSpPr>
          <p:nvPr/>
        </p:nvCxnSpPr>
        <p:spPr>
          <a:xfrm>
            <a:off x="9590267" y="3687667"/>
            <a:ext cx="47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1" name="Google Shape;161;p18"/>
          <p:cNvSpPr/>
          <p:nvPr/>
        </p:nvSpPr>
        <p:spPr>
          <a:xfrm>
            <a:off x="10067600" y="1608667"/>
            <a:ext cx="2041600" cy="4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Barlow" panose="00000500000000000000" pitchFamily="2" charset="0"/>
              </a:rPr>
              <a:t>Output to Display (buffered output)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33" y="2743200"/>
            <a:ext cx="2041600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32" y="4094801"/>
            <a:ext cx="2041600" cy="152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001" y="2933700"/>
            <a:ext cx="2041604" cy="102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2000" y="3954501"/>
            <a:ext cx="2041600" cy="88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2133" y="4938896"/>
            <a:ext cx="2041600" cy="82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2267" y="2661216"/>
            <a:ext cx="2041600" cy="127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0500" y="4013201"/>
            <a:ext cx="2041600" cy="173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48669" y="2933700"/>
            <a:ext cx="2039513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48674" y="4298001"/>
            <a:ext cx="2039501" cy="114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067608" y="2661201"/>
            <a:ext cx="2041600" cy="7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408409" y="3270167"/>
            <a:ext cx="3189992" cy="11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328734" y="4316968"/>
            <a:ext cx="1508300" cy="139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415600" y="18124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 dirty="0">
                <a:latin typeface="Barlow SemiBold" panose="00000700000000000000" pitchFamily="2" charset="0"/>
              </a:rPr>
              <a:t>3D Models/Meshes</a:t>
            </a:r>
            <a:endParaRPr b="1" dirty="0">
              <a:latin typeface="Barlow SemiBold" panose="00000700000000000000" pitchFamily="2" charset="0"/>
            </a:endParaRPr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1"/>
          </p:nvPr>
        </p:nvSpPr>
        <p:spPr>
          <a:xfrm>
            <a:off x="415600" y="1124510"/>
            <a:ext cx="11360800" cy="169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b="1">
                <a:latin typeface="Barlow" panose="00000500000000000000" pitchFamily="2" charset="0"/>
              </a:rPr>
              <a:t>Vertices</a:t>
            </a:r>
            <a:r>
              <a:rPr lang="en">
                <a:latin typeface="Barlow" panose="00000500000000000000" pitchFamily="2" charset="0"/>
              </a:rPr>
              <a:t>, </a:t>
            </a:r>
            <a:r>
              <a:rPr lang="en" b="1">
                <a:latin typeface="Barlow" panose="00000500000000000000" pitchFamily="2" charset="0"/>
              </a:rPr>
              <a:t>edges</a:t>
            </a:r>
            <a:r>
              <a:rPr lang="en">
                <a:latin typeface="Barlow" panose="00000500000000000000" pitchFamily="2" charset="0"/>
              </a:rPr>
              <a:t>, </a:t>
            </a:r>
            <a:r>
              <a:rPr lang="en" b="1">
                <a:latin typeface="Barlow" panose="00000500000000000000" pitchFamily="2" charset="0"/>
              </a:rPr>
              <a:t>faces</a:t>
            </a:r>
            <a:r>
              <a:rPr lang="en">
                <a:latin typeface="Barlow" panose="00000500000000000000" pitchFamily="2" charset="0"/>
              </a:rPr>
              <a:t> (aka polygons or polys)</a:t>
            </a:r>
            <a:endParaRPr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>
                <a:latin typeface="Barlow" panose="00000500000000000000" pitchFamily="2" charset="0"/>
              </a:rPr>
              <a:t>(usually tris/quads, game engines internally </a:t>
            </a:r>
            <a:r>
              <a:rPr lang="en" b="1">
                <a:latin typeface="Barlow" panose="00000500000000000000" pitchFamily="2" charset="0"/>
              </a:rPr>
              <a:t>triangulate </a:t>
            </a:r>
            <a:r>
              <a:rPr lang="en">
                <a:latin typeface="Barlow" panose="00000500000000000000" pitchFamily="2" charset="0"/>
              </a:rPr>
              <a:t>for optimizations and consistency)</a:t>
            </a:r>
            <a:endParaRPr>
              <a:latin typeface="Barlow" panose="00000500000000000000" pitchFamily="2" charset="0"/>
            </a:endParaRPr>
          </a:p>
          <a:p>
            <a:r>
              <a:rPr lang="en">
                <a:latin typeface="Barlow" panose="00000500000000000000" pitchFamily="2" charset="0"/>
              </a:rPr>
              <a:t>Often called </a:t>
            </a:r>
            <a:r>
              <a:rPr lang="en" b="1">
                <a:latin typeface="Barlow" panose="00000500000000000000" pitchFamily="2" charset="0"/>
              </a:rPr>
              <a:t>meshes</a:t>
            </a:r>
            <a:r>
              <a:rPr lang="en">
                <a:latin typeface="Barlow" panose="00000500000000000000" pitchFamily="2" charset="0"/>
              </a:rPr>
              <a:t>...bunch of vertices meshed together</a:t>
            </a:r>
            <a:endParaRPr>
              <a:latin typeface="Barlow" panose="00000500000000000000" pitchFamily="2" charset="0"/>
            </a:endParaRPr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89" y="2994178"/>
            <a:ext cx="3224967" cy="322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955" y="3017711"/>
            <a:ext cx="4590699" cy="322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2854" y="3017711"/>
            <a:ext cx="3575945" cy="3143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694733"/>
            <a:ext cx="1388380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2634" y="1227438"/>
            <a:ext cx="3929367" cy="19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415600" y="447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 SemiBold" panose="00000700000000000000" pitchFamily="2" charset="0"/>
              </a:rPr>
              <a:t>3D Primitives</a:t>
            </a:r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1"/>
          </p:nvPr>
        </p:nvSpPr>
        <p:spPr>
          <a:xfrm>
            <a:off x="415600" y="766767"/>
            <a:ext cx="11360800" cy="285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400" dirty="0">
                <a:latin typeface="Barlow" panose="00000500000000000000" pitchFamily="2" charset="0"/>
              </a:rPr>
              <a:t>“</a:t>
            </a:r>
            <a:r>
              <a:rPr lang="en" sz="2400" b="1" dirty="0">
                <a:latin typeface="Barlow" panose="00000500000000000000" pitchFamily="2" charset="0"/>
              </a:rPr>
              <a:t>Atomic</a:t>
            </a:r>
            <a:r>
              <a:rPr lang="en" sz="2400" dirty="0">
                <a:latin typeface="Barlow" panose="00000500000000000000" pitchFamily="2" charset="0"/>
              </a:rPr>
              <a:t>” shapes: any mesh can be decomposed into </a:t>
            </a:r>
            <a:r>
              <a:rPr lang="en" sz="2400" b="1" dirty="0">
                <a:latin typeface="Barlow" panose="00000500000000000000" pitchFamily="2" charset="0"/>
              </a:rPr>
              <a:t>geometric primitives</a:t>
            </a:r>
            <a:endParaRPr sz="2400" b="1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Among the most important concepts in optimization</a:t>
            </a:r>
            <a:endParaRPr sz="24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Extremely important for physics &amp; collisions!</a:t>
            </a:r>
            <a:endParaRPr sz="2000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Also have rendering optimizations… not important for now</a:t>
            </a:r>
            <a:endParaRPr sz="2000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Traditionally, primitives are </a:t>
            </a:r>
            <a:r>
              <a:rPr lang="en" sz="2400" b="1" dirty="0">
                <a:latin typeface="Barlow" panose="00000500000000000000" pitchFamily="2" charset="0"/>
              </a:rPr>
              <a:t>simple, convex shapes</a:t>
            </a:r>
            <a:endParaRPr sz="2400" b="1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so no “dents”....topology doesn’t suddenly flip direction</a:t>
            </a:r>
            <a:endParaRPr sz="2000" dirty="0">
              <a:latin typeface="Barlow" panose="00000500000000000000" pitchFamily="2" charset="0"/>
            </a:endParaRPr>
          </a:p>
          <a:p>
            <a:r>
              <a:rPr lang="en" sz="2400" dirty="0">
                <a:latin typeface="Barlow" panose="00000500000000000000" pitchFamily="2" charset="0"/>
              </a:rPr>
              <a:t>Definition changed over time to just mean </a:t>
            </a:r>
            <a:r>
              <a:rPr lang="en" sz="2400" b="1" dirty="0">
                <a:latin typeface="Barlow" panose="00000500000000000000" pitchFamily="2" charset="0"/>
              </a:rPr>
              <a:t>common shapes</a:t>
            </a:r>
            <a:endParaRPr sz="2400" b="1" dirty="0">
              <a:latin typeface="Barlow" panose="00000500000000000000" pitchFamily="2" charset="0"/>
            </a:endParaRPr>
          </a:p>
          <a:p>
            <a:pPr lvl="1"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E.g. Blender considers monkey a primitive</a:t>
            </a:r>
            <a:endParaRPr sz="2000" dirty="0">
              <a:latin typeface="Barlow" panose="00000500000000000000" pitchFamily="2" charset="0"/>
            </a:endParaRPr>
          </a:p>
        </p:txBody>
      </p:sp>
      <p:pic>
        <p:nvPicPr>
          <p:cNvPr id="191" name="Google Shape;19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" y="3866133"/>
            <a:ext cx="4761099" cy="2788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0"/>
          <p:cNvCxnSpPr/>
          <p:nvPr/>
        </p:nvCxnSpPr>
        <p:spPr>
          <a:xfrm flipH="1">
            <a:off x="309633" y="2645867"/>
            <a:ext cx="416000" cy="1150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3" name="Google Shape;1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7176" y="3798768"/>
            <a:ext cx="5328424" cy="2856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0"/>
          <p:cNvCxnSpPr/>
          <p:nvPr/>
        </p:nvCxnSpPr>
        <p:spPr>
          <a:xfrm>
            <a:off x="9308867" y="3305167"/>
            <a:ext cx="363200" cy="508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5" name="Google Shape;19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5195" y="3866134"/>
            <a:ext cx="1800967" cy="158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latin typeface="Barlow SemiBold" panose="00000700000000000000" pitchFamily="2" charset="0"/>
              </a:rPr>
              <a:t>3D Virtual Environments (VEs)</a:t>
            </a:r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0" y="763600"/>
            <a:ext cx="12052400" cy="35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sz="2400" dirty="0">
                <a:latin typeface="Barlow" panose="00000500000000000000" pitchFamily="2" charset="0"/>
              </a:rPr>
              <a:t>aka </a:t>
            </a:r>
            <a:r>
              <a:rPr lang="en" sz="2400" b="1" dirty="0">
                <a:latin typeface="Barlow" panose="00000500000000000000" pitchFamily="2" charset="0"/>
              </a:rPr>
              <a:t>scenes, levels, maps</a:t>
            </a:r>
            <a:endParaRPr sz="2400" b="1" dirty="0"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 sz="2400" b="1" dirty="0">
                <a:latin typeface="Barlow" panose="00000500000000000000" pitchFamily="2" charset="0"/>
              </a:rPr>
              <a:t>world/global origin</a:t>
            </a:r>
            <a:r>
              <a:rPr lang="en" sz="2400" dirty="0">
                <a:latin typeface="Barlow" panose="00000500000000000000" pitchFamily="2" charset="0"/>
              </a:rPr>
              <a:t> (like the origin in any 3D axes)</a:t>
            </a:r>
            <a:endParaRPr sz="2400" dirty="0"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 sz="2400" dirty="0">
                <a:latin typeface="Barlow" panose="00000500000000000000" pitchFamily="2" charset="0"/>
              </a:rPr>
              <a:t>All things with physical definition have a </a:t>
            </a:r>
            <a:r>
              <a:rPr lang="en" sz="2400" b="1" dirty="0">
                <a:latin typeface="Barlow" panose="00000500000000000000" pitchFamily="2" charset="0"/>
              </a:rPr>
              <a:t>transform </a:t>
            </a:r>
            <a:endParaRPr sz="2400" b="1" dirty="0">
              <a:latin typeface="Barlow" panose="000005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400" dirty="0">
                <a:latin typeface="Barlow" panose="00000500000000000000" pitchFamily="2" charset="0"/>
              </a:rPr>
              <a:t>(</a:t>
            </a:r>
            <a:r>
              <a:rPr lang="en" sz="2400" b="1" dirty="0">
                <a:latin typeface="Barlow" panose="00000500000000000000" pitchFamily="2" charset="0"/>
              </a:rPr>
              <a:t>location/position, rotation/orientation, scale</a:t>
            </a:r>
            <a:r>
              <a:rPr lang="en" sz="2400" dirty="0">
                <a:latin typeface="Barlow" panose="00000500000000000000" pitchFamily="2" charset="0"/>
              </a:rPr>
              <a:t>)</a:t>
            </a:r>
            <a:endParaRPr sz="2400" dirty="0">
              <a:latin typeface="Barlow" panose="00000500000000000000" pitchFamily="2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" sz="2000" dirty="0">
                <a:latin typeface="Barlow" panose="00000500000000000000" pitchFamily="2" charset="0"/>
              </a:rPr>
              <a:t>E.g. a class representing “game settings” doesn’t need transform</a:t>
            </a:r>
            <a:endParaRPr sz="2000" dirty="0"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 sz="2400" b="1" dirty="0">
                <a:latin typeface="Barlow" panose="00000500000000000000" pitchFamily="2" charset="0"/>
              </a:rPr>
              <a:t>Global/world</a:t>
            </a:r>
            <a:r>
              <a:rPr lang="en" sz="2400" dirty="0">
                <a:latin typeface="Barlow" panose="00000500000000000000" pitchFamily="2" charset="0"/>
              </a:rPr>
              <a:t> transform relative to world origin</a:t>
            </a:r>
            <a:endParaRPr sz="2400" dirty="0">
              <a:latin typeface="Barlow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" sz="2400" b="1" dirty="0">
                <a:latin typeface="Barlow" panose="00000500000000000000" pitchFamily="2" charset="0"/>
              </a:rPr>
              <a:t>Local/relative</a:t>
            </a:r>
            <a:r>
              <a:rPr lang="en" sz="2400" dirty="0">
                <a:latin typeface="Barlow" panose="00000500000000000000" pitchFamily="2" charset="0"/>
              </a:rPr>
              <a:t> transform relative to a parent (e.g. want human eyes parented to </a:t>
            </a:r>
            <a:endParaRPr sz="2400" dirty="0">
              <a:latin typeface="Barlow" panose="00000500000000000000" pitchFamily="2" charset="0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" sz="2400" dirty="0">
                <a:latin typeface="Barlow" panose="00000500000000000000" pitchFamily="2" charset="0"/>
              </a:rPr>
              <a:t>                      the body)</a:t>
            </a:r>
            <a:endParaRPr sz="2400" dirty="0">
              <a:latin typeface="Barlow" panose="00000500000000000000" pitchFamily="2" charset="0"/>
            </a:endParaRPr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1" y="3784634"/>
            <a:ext cx="1061167" cy="134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02" y="5286933"/>
            <a:ext cx="1061167" cy="15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5269" y="4292601"/>
            <a:ext cx="2551967" cy="239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4469" y="4292601"/>
            <a:ext cx="2551967" cy="23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6700" y="3702429"/>
            <a:ext cx="1276733" cy="315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7464" y="4292598"/>
            <a:ext cx="2344485" cy="23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09001" y="1"/>
            <a:ext cx="3682999" cy="29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80567" y="4292600"/>
            <a:ext cx="1807935" cy="2257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2424</Words>
  <Application>Microsoft Office PowerPoint</Application>
  <PresentationFormat>Widescreen</PresentationFormat>
  <Paragraphs>283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Barlow</vt:lpstr>
      <vt:lpstr>Barlow SemiBold</vt:lpstr>
      <vt:lpstr>Calibri</vt:lpstr>
      <vt:lpstr>Calibri Light</vt:lpstr>
      <vt:lpstr>Office Theme</vt:lpstr>
      <vt:lpstr>CS49000-Introduction to AR/VR Lecture 3: High-Level Introduction to 3D Graphics</vt:lpstr>
      <vt:lpstr>“High-level”?</vt:lpstr>
      <vt:lpstr>A fundamental problem:3D&gt;2D</vt:lpstr>
      <vt:lpstr>High-Level 3D Graphics Pipeline</vt:lpstr>
      <vt:lpstr>Simplified Game/XR Pipeline</vt:lpstr>
      <vt:lpstr>Scene Setup</vt:lpstr>
      <vt:lpstr>3D Models/Meshes</vt:lpstr>
      <vt:lpstr>3D Primitives</vt:lpstr>
      <vt:lpstr>3D Virtual Environments (VEs)</vt:lpstr>
      <vt:lpstr>More VEs</vt:lpstr>
      <vt:lpstr>Rotations</vt:lpstr>
      <vt:lpstr>From Local/Relative Space to Global/World Space</vt:lpstr>
      <vt:lpstr>Quick Intro to Low-Level Graphics APIs</vt:lpstr>
      <vt:lpstr>Coordinate Systems</vt:lpstr>
      <vt:lpstr>Light Sources</vt:lpstr>
      <vt:lpstr>Many other parts of scene setup!</vt:lpstr>
      <vt:lpstr>Scene/Model Parameter Setup  </vt:lpstr>
      <vt:lpstr>Giving Details to the 3D Scene</vt:lpstr>
      <vt:lpstr>Textures</vt:lpstr>
      <vt:lpstr>Traditional 3D Graphics (90s)</vt:lpstr>
      <vt:lpstr>UV mapping</vt:lpstr>
      <vt:lpstr>Maps, maps, and more maps!</vt:lpstr>
      <vt:lpstr>Diffuse Map</vt:lpstr>
      <vt:lpstr>Some types of texture maps</vt:lpstr>
      <vt:lpstr>Another Cheap Method: Vertex Colors</vt:lpstr>
      <vt:lpstr>Nowadays…Physically-Based Rendering!</vt:lpstr>
      <vt:lpstr>Pre-PBR: Phong reflection model</vt:lpstr>
      <vt:lpstr>Quick History of 3D Shading</vt:lpstr>
      <vt:lpstr>Basics of PBR</vt:lpstr>
      <vt:lpstr>How to actually implement PBR?</vt:lpstr>
      <vt:lpstr>Shader Languages</vt:lpstr>
      <vt:lpstr>Emergence of Shader Graphs</vt:lpstr>
      <vt:lpstr>PBR &amp; Material Functions (Composite of Shaders)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High-Level Introduction to 3D Graphics</dc:title>
  <dc:creator>Bera, Aniket</dc:creator>
  <cp:lastModifiedBy>Bera, Aniket</cp:lastModifiedBy>
  <cp:revision>6</cp:revision>
  <dcterms:created xsi:type="dcterms:W3CDTF">2023-01-20T01:50:15Z</dcterms:created>
  <dcterms:modified xsi:type="dcterms:W3CDTF">2023-01-22T01:56:37Z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2023-01-20T01:50:51Z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41df14a6-5593-46ae-8ece-70fda6883dae</vt:lpwstr>
  </property>
  <property fmtid="{D5CDD505-2E9C-101B-9397-08002B2CF9AE}" pid="8" name="MSIP_Label_4044bd30-2ed7-4c9d-9d12-46200872a97b_ContentBits">
    <vt:lpwstr>0</vt:lpwstr>
  </property>
</Properties>
</file>