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7" r:id="rId5"/>
    <p:sldId id="297" r:id="rId6"/>
    <p:sldId id="11143" r:id="rId7"/>
    <p:sldId id="11144" r:id="rId8"/>
    <p:sldId id="11145" r:id="rId9"/>
    <p:sldId id="262" r:id="rId10"/>
    <p:sldId id="309" r:id="rId11"/>
    <p:sldId id="312" r:id="rId12"/>
    <p:sldId id="304" r:id="rId13"/>
    <p:sldId id="298" r:id="rId14"/>
    <p:sldId id="299" r:id="rId15"/>
    <p:sldId id="303" r:id="rId16"/>
    <p:sldId id="292" r:id="rId17"/>
    <p:sldId id="272" r:id="rId18"/>
    <p:sldId id="310" r:id="rId19"/>
    <p:sldId id="275" r:id="rId20"/>
    <p:sldId id="311" r:id="rId21"/>
    <p:sldId id="313" r:id="rId22"/>
    <p:sldId id="306" r:id="rId23"/>
    <p:sldId id="307" r:id="rId24"/>
    <p:sldId id="308" r:id="rId25"/>
    <p:sldId id="11147" r:id="rId26"/>
    <p:sldId id="11148" r:id="rId27"/>
    <p:sldId id="315" r:id="rId28"/>
    <p:sldId id="11149" r:id="rId29"/>
    <p:sldId id="11157" r:id="rId30"/>
    <p:sldId id="265" r:id="rId31"/>
    <p:sldId id="11158" r:id="rId32"/>
    <p:sldId id="266" r:id="rId33"/>
    <p:sldId id="293" r:id="rId34"/>
    <p:sldId id="276" r:id="rId35"/>
    <p:sldId id="277" r:id="rId36"/>
    <p:sldId id="279" r:id="rId37"/>
    <p:sldId id="281" r:id="rId38"/>
    <p:sldId id="294" r:id="rId39"/>
    <p:sldId id="282" r:id="rId40"/>
    <p:sldId id="314" r:id="rId41"/>
    <p:sldId id="288" r:id="rId42"/>
    <p:sldId id="295" r:id="rId43"/>
    <p:sldId id="1116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166"/>
    <a:srgbClr val="CFB991"/>
    <a:srgbClr val="FFFFFF"/>
    <a:srgbClr val="4CD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45" autoAdjust="0"/>
    <p:restoredTop sz="80978" autoAdjust="0"/>
  </p:normalViewPr>
  <p:slideViewPr>
    <p:cSldViewPr snapToGrid="0" showGuides="1">
      <p:cViewPr varScale="1">
        <p:scale>
          <a:sx n="89" d="100"/>
          <a:sy n="89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B989A-1CE3-4C32-B92E-87E5092D5BC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E700-7FF2-4CDB-9ECB-B500C99D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F1F2-BF83-4008-9100-69ACA4AD5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Burdea</a:t>
            </a:r>
            <a:r>
              <a:rPr lang="en-US" altLang="en-US" dirty="0"/>
              <a:t>: Professor at Rutgers.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E700-7FF2-4CDB-9ECB-B500C99D8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5B68-C8D2-136C-0082-D318C6267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21904-9DA7-44D0-D296-E9DB78513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40BB-4175-44A6-EC81-998F5076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F3922-935C-D2AE-959B-0F804270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3D2DB-AC93-9188-786F-A522ACF1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4087E0-7296-0390-B68F-C7AE465A9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5E22-E50E-6341-375B-FA42B709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D3CFF-1CE0-646C-EEA4-E8EF9A82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963B-1F29-617B-A401-182C7B5B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4A9E3-85B6-89B0-800C-B49DE82E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AE87-8E73-DC78-5DE6-19514C39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3D54FA-F3D7-170C-5180-758265061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B6F51-9773-040A-3241-E846D091F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851EE-E215-AEE0-F609-CDC020FA8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F132D-A9DB-ED94-805F-0F4853B3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0BB7-7DAB-0610-D55F-408EF7FB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B570-CE2D-5298-FE29-98F92C36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8C24FF-AB2F-4B0C-13A9-03CDF5C2F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عنصر نائب للتاريخ 13">
            <a:extLst>
              <a:ext uri="{FF2B5EF4-FFF2-40B4-BE49-F238E27FC236}">
                <a16:creationId xmlns:a16="http://schemas.microsoft.com/office/drawing/2014/main" id="{DAA2C0AE-F329-DAC4-0698-BA072C7E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">
            <a:extLst>
              <a:ext uri="{FF2B5EF4-FFF2-40B4-BE49-F238E27FC236}">
                <a16:creationId xmlns:a16="http://schemas.microsoft.com/office/drawing/2014/main" id="{836703D7-3D1C-316D-0A40-B76A5D3A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Naji Shukri Alzaza</a:t>
            </a:r>
          </a:p>
        </p:txBody>
      </p:sp>
      <p:sp>
        <p:nvSpPr>
          <p:cNvPr id="7" name="عنصر نائب لرقم الشريحة 22">
            <a:extLst>
              <a:ext uri="{FF2B5EF4-FFF2-40B4-BE49-F238E27FC236}">
                <a16:creationId xmlns:a16="http://schemas.microsoft.com/office/drawing/2014/main" id="{A9DD399F-8BE7-FA8B-30B2-B049E0FF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2AAED-F4B8-4DFB-B201-31412FC6558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1E3130-8BD6-C0B1-5383-523E66EC3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11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C3B7-4B0F-09AF-91EE-E1DD3477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58B6E-1991-C807-3E13-F44F9A6DC1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B5C0D-3828-FF2A-B556-7DA10013D90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03E9B-A78B-1A22-D00D-9DEF8F57570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043D-F24B-9B4D-D070-FE109B419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027DD7A-476A-42C3-8A2C-39B440800B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5343C-6E41-C12A-693C-F9D76D51AD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97A34-D1FD-FA21-BF18-F046568913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262717-D8D2-AC59-9F01-E286CBA91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018B-64C1-BD6A-F544-38C95DBB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8C4040-4717-4813-43B1-ED1F7E261140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D4063-4FD6-0533-BCC9-B45C43AF7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A08CC-BBA3-F3D5-B9B4-6613E10DD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5CF46EA-FCF4-4B1B-A016-7DC1176E54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7617A7-A126-B14B-76BC-03F0967468D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8F3D50-D1F4-DCE7-2771-1C4D94E84D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44F77B-27EF-0E3C-18EE-B8C8F6F51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3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BCEE-552F-9038-FCF1-3EF3630D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377D-48CA-14EC-0083-0B385D7B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8018E-2572-EBEA-BC42-2B5F6847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9BA4-09D9-C45F-4E08-772DC9B4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1949-B340-12DF-E46F-4355AB44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9C3806-C3D8-49D2-BF4F-937D4325D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3608-4C78-39A5-8982-C5561487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8EFC-3964-B2E5-9C76-E85C0E68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0F099-6560-BD49-5B4D-961F1F49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C002D-AC68-9A47-94C1-F10EEFA7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DD51-422A-A8EB-2483-BB3298C1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9D9A76-EC2F-EEF6-AE16-349AD38A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B159-D9DD-28A3-3401-8561A5D7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D2F9-1AE4-BC93-51FC-5A9C4B2C8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3D178-0BBE-6F5F-6508-C8815C610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5BB2A-ADD6-FD2F-EA50-0B655F1A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52F76-2621-774D-1DB5-584C6769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45AD3-2FC0-0BF5-4397-76BF3AF5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7808A1-3A87-75C2-6EC0-C9C42BCF4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74FB-00C9-6A2A-6E45-6F56388F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9BF16-3C18-D11F-7656-5328E0425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CDBAA-18AB-3DC0-BC28-01F2619E5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8D238-D91B-54A9-0034-C35FA58EE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617A7-4543-5052-E262-850F780F0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A9BE0-0CA7-91B6-DC39-3A6FD28F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8ACF6-22F0-105C-1D15-1BEC5E0E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E3EA6-5553-A867-06D6-D9F3BAC3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48D8C-A366-2CF2-A934-87B5B9329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F9E1-A4DC-A997-7668-01B6470A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107E9-C37E-64B9-FBB7-90376035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BC702-3741-D2D3-8B2D-0CCDFD75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2A3F1-B749-E61E-A158-D620BF2F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19AA4E-EA43-7081-1DC2-AAFA226E4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0CFB5-6E17-B47E-82C9-0A6A7572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DEF3D-6888-D086-0D6B-0AD2471E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85D45-C927-FAC7-BB89-04B6088E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97156F-1002-E971-05AD-F460112B0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D507-94A7-8B3D-911D-8344298F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70CA-9975-9778-31BA-D57D1804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32E46-2159-3D0E-B39B-AA5D4468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BF3F-DDF2-5DB2-21B3-72E1A7D7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5141-7C62-9754-6B44-89897E6F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93CFB-FD9F-CBF1-EB4A-2FABA8FB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5BE459-86D8-9196-AAAF-81765FF83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F8B1-A6C1-FAEC-BA2B-F0291720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97478-EE89-6E38-AFA5-106C32744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5EA6-787A-5763-4B32-495A473A9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69CD4-8DAA-B6E2-63AA-E1E30A9E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47C6B-591F-CD8A-351A-C12E66A7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496C7-41C3-0EE6-25A9-27E0D8A2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4B15EE-D134-D7A0-62F4-4B806F4BE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6356350"/>
            <a:ext cx="1943111" cy="3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03235-A85B-F045-F124-F02C6F37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6F6E-9009-4DE0-A63C-0FCB5F5B5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CA95-2AA9-3721-F977-D3CDE885C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5C93-36B6-46C1-843A-FB1813D65B8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2160-318B-4057-14BA-3C119A283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A791-F62E-952A-CAA3-2352FCA71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5251-52BD-4929-A3E9-CAA13A23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C31B-4A8D-4EEA-B42C-2C0A0822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62" y="1489770"/>
            <a:ext cx="10781625" cy="187226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arlow SemiBold" panose="00000700000000000000" pitchFamily="2" charset="0"/>
              </a:rPr>
              <a:t> CS49000-Introduction to AR/VR</a:t>
            </a:r>
            <a:br>
              <a:rPr lang="en-US" sz="3600" dirty="0">
                <a:latin typeface="Barlow SemiBold" panose="00000700000000000000" pitchFamily="2" charset="0"/>
              </a:rPr>
            </a:br>
            <a:r>
              <a:rPr lang="en-US" sz="3600" dirty="0">
                <a:latin typeface="Barlow" panose="00000500000000000000" pitchFamily="2" charset="0"/>
              </a:rPr>
              <a:t>Lecture 2: History and Definitions of VR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70960-76E2-430D-BCBB-F214DB6587DC}"/>
              </a:ext>
            </a:extLst>
          </p:cNvPr>
          <p:cNvSpPr/>
          <p:nvPr/>
        </p:nvSpPr>
        <p:spPr>
          <a:xfrm>
            <a:off x="2283685" y="3695699"/>
            <a:ext cx="6953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Instructor: </a:t>
            </a:r>
            <a:r>
              <a:rPr lang="en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Aniket Bera</a:t>
            </a:r>
          </a:p>
        </p:txBody>
      </p:sp>
      <p:pic>
        <p:nvPicPr>
          <p:cNvPr id="5" name="Picture 4" descr="A person with a beard smiling&#10;&#10;Description automatically generated with medium confidence">
            <a:extLst>
              <a:ext uri="{FF2B5EF4-FFF2-40B4-BE49-F238E27FC236}">
                <a16:creationId xmlns:a16="http://schemas.microsoft.com/office/drawing/2014/main" id="{AD0838CF-C99C-E64D-1587-A9146643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0" y="5436394"/>
            <a:ext cx="797170" cy="79717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0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>
            <a:extLst>
              <a:ext uri="{FF2B5EF4-FFF2-40B4-BE49-F238E27FC236}">
                <a16:creationId xmlns:a16="http://schemas.microsoft.com/office/drawing/2014/main" id="{20C254F5-FD46-5A31-0656-0F78ED5AB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Barlow SemiBold" panose="00000700000000000000" pitchFamily="2" charset="0"/>
              </a:rPr>
              <a:t>Definitions of Virtual Reality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AEB68A07-7374-5ED1-389A-5D01F1F1038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00088" y="1600200"/>
            <a:ext cx="11137106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00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Sutherland (1965)</a:t>
            </a:r>
            <a:r>
              <a:rPr lang="en-US" altLang="en-US" sz="25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sz="25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“Don’t think of that thing as a screen, think of it as a window, a window through which one looks into a virtual world. The challenge to computer graphics is to make that virtual world look real, sound real, move and respond to interaction in real time, and even feel real.”</a:t>
            </a:r>
          </a:p>
          <a:p>
            <a:pPr eaLnBrk="1" hangingPunct="1"/>
            <a:endParaRPr lang="en-GB" altLang="en-US" sz="2500" b="1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500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Aukstakalnis</a:t>
            </a:r>
            <a:r>
              <a:rPr lang="en-GB" altLang="en-US" sz="2500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&amp; </a:t>
            </a:r>
            <a:r>
              <a:rPr lang="en-GB" altLang="en-US" sz="2500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Blatner</a:t>
            </a:r>
            <a:r>
              <a:rPr lang="en-GB" altLang="en-US" sz="2500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(1992)</a:t>
            </a:r>
            <a:r>
              <a:rPr lang="en-GB" altLang="en-US" sz="25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GB" altLang="en-US" sz="25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“VR is a way for human to visualise, manipulate and interact with computers and extremely complex data”.</a:t>
            </a:r>
          </a:p>
          <a:p>
            <a:pPr eaLnBrk="1" hangingPunct="1"/>
            <a:endParaRPr lang="en-GB" altLang="en-US" sz="2500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500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Bjelland</a:t>
            </a:r>
            <a:r>
              <a:rPr lang="en-GB" altLang="en-US" sz="2500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&amp; </a:t>
            </a:r>
            <a:r>
              <a:rPr lang="en-GB" altLang="en-US" sz="2500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Rlevy</a:t>
            </a:r>
            <a:r>
              <a:rPr lang="en-GB" altLang="en-US" sz="2500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(1994)</a:t>
            </a:r>
            <a:r>
              <a:rPr lang="en-GB" altLang="en-US" sz="25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GB" altLang="en-US" sz="25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VR arises from some basic senses of sight, sound, touch and smell that are created by artificial means.</a:t>
            </a:r>
            <a:endParaRPr lang="en-US" altLang="en-US" sz="2500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>
            <a:extLst>
              <a:ext uri="{FF2B5EF4-FFF2-40B4-BE49-F238E27FC236}">
                <a16:creationId xmlns:a16="http://schemas.microsoft.com/office/drawing/2014/main" id="{43B9358E-9C87-C544-7008-49EF84877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Barlow SemiBold" panose="00000700000000000000" pitchFamily="2" charset="0"/>
              </a:rPr>
              <a:t>Definitions of Virtual Reality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CFF3E90A-8D17-B54B-795C-28FD76E833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78657" y="1643063"/>
            <a:ext cx="11187112" cy="43791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Von </a:t>
            </a:r>
            <a:r>
              <a:rPr lang="en-GB" altLang="en-US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Schweber</a:t>
            </a:r>
            <a:r>
              <a:rPr lang="en-GB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&amp; Von </a:t>
            </a:r>
            <a:r>
              <a:rPr lang="en-GB" altLang="en-US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Schweber</a:t>
            </a:r>
            <a:r>
              <a:rPr lang="en-GB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(1995)</a:t>
            </a:r>
            <a:r>
              <a:rPr lang="en-GB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“Virtual reality lets you navigate and view a world of three dimensions in real time, with six degrees of freedom. In essence, virtual reality is clone of physical reality.”</a:t>
            </a:r>
          </a:p>
          <a:p>
            <a:pPr eaLnBrk="1" hangingPunct="1"/>
            <a:endParaRPr lang="en-GB" altLang="en-US" b="1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Isdale</a:t>
            </a:r>
            <a:r>
              <a:rPr lang="en-GB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(1998)</a:t>
            </a:r>
            <a:r>
              <a:rPr lang="en-GB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“VR as being a collection of technologies and hi-tech devices e.g. Head Mounted Display HMD, 3D-Stereophonic Audio, Motion Sensors, Cyber Glove etc”.</a:t>
            </a:r>
          </a:p>
          <a:p>
            <a:pPr eaLnBrk="1" hangingPunct="1"/>
            <a:endParaRPr lang="en-GB" altLang="en-US" b="1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Brooks (1999)</a:t>
            </a: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“an experience .. in which the user is effectively immersed in a responsive virtual world”.</a:t>
            </a:r>
          </a:p>
          <a:p>
            <a:pPr eaLnBrk="1" hangingPunct="1"/>
            <a:endParaRPr lang="en-US" altLang="en-US" dirty="0"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>
            <a:extLst>
              <a:ext uri="{FF2B5EF4-FFF2-40B4-BE49-F238E27FC236}">
                <a16:creationId xmlns:a16="http://schemas.microsoft.com/office/drawing/2014/main" id="{956987C9-A9A9-A457-87E7-7A30400F8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Barlow SemiBold" panose="00000700000000000000" pitchFamily="2" charset="0"/>
              </a:rPr>
              <a:t>Definitions of Virtual Reality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6B081C85-E6BB-8907-2E87-068731F6A48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533400" indent="-533400">
              <a:buClr>
                <a:schemeClr val="tx2"/>
              </a:buClr>
            </a:pPr>
            <a:r>
              <a:rPr lang="en-US" altLang="en-US" b="1" dirty="0" err="1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Zeltzer</a:t>
            </a:r>
            <a:r>
              <a:rPr lang="en-US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(1992)</a:t>
            </a: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-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Explains VR through the </a:t>
            </a:r>
            <a:r>
              <a:rPr lang="en-US" altLang="en-US" b="1" dirty="0">
                <a:latin typeface="Barlow" panose="00000500000000000000" pitchFamily="2" charset="0"/>
                <a:cs typeface="Arial" panose="020B0604020202020204" pitchFamily="34" charset="0"/>
              </a:rPr>
              <a:t>AIP Cube</a:t>
            </a:r>
            <a:r>
              <a:rPr lang="en-US" altLang="en-US" dirty="0">
                <a:solidFill>
                  <a:srgbClr val="FF99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(Autonomy, Interaction, Presence).</a:t>
            </a:r>
            <a:r>
              <a:rPr lang="en-US" altLang="en-US" dirty="0">
                <a:solidFill>
                  <a:srgbClr val="FF99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marL="533400" indent="-533400">
              <a:buClr>
                <a:schemeClr val="tx2"/>
              </a:buClr>
            </a:pPr>
            <a:endParaRPr lang="en-US" altLang="en-US" dirty="0">
              <a:solidFill>
                <a:srgbClr val="FF9900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marL="533400" indent="-533400"/>
            <a:r>
              <a:rPr lang="en-US" altLang="en-US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Zeltzer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assumes that any virtual environment has three components: </a:t>
            </a:r>
          </a:p>
          <a:p>
            <a:pPr marL="1447800" lvl="2" indent="-5334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A set of models/objects or processes.</a:t>
            </a:r>
            <a:endParaRPr lang="en-GB" altLang="en-US" dirty="0">
              <a:solidFill>
                <a:schemeClr val="tx2"/>
              </a:solidFill>
              <a:latin typeface="Barlow" panose="00000500000000000000" pitchFamily="2" charset="0"/>
            </a:endParaRPr>
          </a:p>
          <a:p>
            <a:pPr marL="1447800" lvl="2" indent="-5334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A means of modifying the states of these models.</a:t>
            </a:r>
            <a:endParaRPr lang="en-GB" altLang="en-US" dirty="0">
              <a:solidFill>
                <a:schemeClr val="tx2"/>
              </a:solidFill>
              <a:latin typeface="Barlow" panose="00000500000000000000" pitchFamily="2" charset="0"/>
            </a:endParaRPr>
          </a:p>
          <a:p>
            <a:pPr marL="1447800" lvl="2" indent="-5334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A range of sensory modalities to allow the participant to experience the virtual environment.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5" name="Rectangle 31">
            <a:extLst>
              <a:ext uri="{FF2B5EF4-FFF2-40B4-BE49-F238E27FC236}">
                <a16:creationId xmlns:a16="http://schemas.microsoft.com/office/drawing/2014/main" id="{2E62FE87-1139-7D24-BAF9-C9D8F9323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6193" y="228600"/>
            <a:ext cx="6453981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Barlow SemiBold" panose="00000700000000000000" pitchFamily="2" charset="0"/>
              </a:rPr>
              <a:t>Zeltzer</a:t>
            </a:r>
            <a:r>
              <a:rPr lang="en-US" dirty="0">
                <a:latin typeface="Barlow SemiBold" panose="00000700000000000000" pitchFamily="2" charset="0"/>
              </a:rPr>
              <a:t> AIP Cube</a:t>
            </a:r>
          </a:p>
        </p:txBody>
      </p:sp>
      <p:pic>
        <p:nvPicPr>
          <p:cNvPr id="20486" name="Picture 32">
            <a:extLst>
              <a:ext uri="{FF2B5EF4-FFF2-40B4-BE49-F238E27FC236}">
                <a16:creationId xmlns:a16="http://schemas.microsoft.com/office/drawing/2014/main" id="{001E9CA2-3473-4A0D-0571-E564ECD4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477170"/>
            <a:ext cx="5867400" cy="447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>
            <a:extLst>
              <a:ext uri="{FF2B5EF4-FFF2-40B4-BE49-F238E27FC236}">
                <a16:creationId xmlns:a16="http://schemas.microsoft.com/office/drawing/2014/main" id="{3B585D6B-0724-33BA-3021-F45C86442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Barlow SemiBold" panose="00000700000000000000" pitchFamily="2" charset="0"/>
              </a:rPr>
              <a:t>Zeltzer</a:t>
            </a:r>
            <a:r>
              <a:rPr lang="en-US" dirty="0">
                <a:latin typeface="Barlow SemiBold" panose="00000700000000000000" pitchFamily="2" charset="0"/>
              </a:rPr>
              <a:t> AIP Cube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2B8C7304-C6B3-8CD4-0872-3EC83CCF9E6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458200" cy="50593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Autonomy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: Qualitative measure of the virtual object’s ability to react to events and stimuli. </a:t>
            </a:r>
          </a:p>
          <a:p>
            <a:pPr marL="990600" lvl="1" indent="-533400">
              <a:buNone/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 For no reaction, autonomy = 0</a:t>
            </a:r>
          </a:p>
          <a:p>
            <a:pPr marL="990600" lvl="1" indent="-533400">
              <a:buNone/>
            </a:pPr>
            <a:r>
              <a:rPr lang="en-US" altLang="en-US" dirty="0">
                <a:latin typeface="Barlow" panose="00000500000000000000" pitchFamily="2" charset="0"/>
              </a:rPr>
              <a:t> For fully comprehensive reaction, autonomy = 1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. </a:t>
            </a:r>
          </a:p>
          <a:p>
            <a:pPr marL="990600" lvl="1" indent="-533400">
              <a:buNone/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 Scaling between 0 and 1 in this context is purely qualitative.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E46A2FA-2F8F-4F11-11F0-57B5C9AC8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Barlow SemiBold" panose="00000700000000000000" pitchFamily="2" charset="0"/>
              </a:rPr>
              <a:t>Zeltzer</a:t>
            </a:r>
            <a:r>
              <a:rPr lang="en-US" dirty="0">
                <a:latin typeface="Barlow SemiBold" panose="00000700000000000000" pitchFamily="2" charset="0"/>
              </a:rPr>
              <a:t> AIP Cube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CA7D7065-E32C-151F-2A22-FA61B163187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Interaction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: The degree of access to the parameters or variables of an object. </a:t>
            </a:r>
          </a:p>
          <a:p>
            <a:pPr marL="990600" lvl="1" indent="-533400">
              <a:buClr>
                <a:schemeClr val="tx1"/>
              </a:buClr>
            </a:pPr>
            <a:r>
              <a:rPr lang="en-US" altLang="en-US" dirty="0">
                <a:latin typeface="Barlow" panose="00000500000000000000" pitchFamily="2" charset="0"/>
              </a:rPr>
              <a:t> For no real time control of variables, interaction = 0. </a:t>
            </a:r>
          </a:p>
          <a:p>
            <a:pPr marL="990600" lvl="1" indent="-533400">
              <a:buClr>
                <a:schemeClr val="tx1"/>
              </a:buClr>
            </a:pPr>
            <a:r>
              <a:rPr lang="en-US" altLang="en-US" dirty="0">
                <a:latin typeface="Barlow" panose="00000500000000000000" pitchFamily="2" charset="0"/>
              </a:rPr>
              <a:t> For real time control of variables, interaction = 1. </a:t>
            </a:r>
          </a:p>
          <a:p>
            <a:pPr marL="533400" indent="-533400">
              <a:buNone/>
            </a:pP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	Whilst modern VE systems are capable of a high degree of interaction, the complexity of an application may inhibit or prevent interaction.</a:t>
            </a:r>
          </a:p>
          <a:p>
            <a:pPr marL="533400" indent="-533400">
              <a:buFontTx/>
              <a:buAutoNum type="arabicPeriod" startAt="3"/>
            </a:pPr>
            <a:r>
              <a:rPr lang="en-US" altLang="en-US" b="1" dirty="0">
                <a:solidFill>
                  <a:srgbClr val="FF66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Presence</a:t>
            </a: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: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 crude measure of the fidelity of the sensory input and output channels. Presence </a:t>
            </a: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is affected by the application of the VE.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>
            <a:extLst>
              <a:ext uri="{FF2B5EF4-FFF2-40B4-BE49-F238E27FC236}">
                <a16:creationId xmlns:a16="http://schemas.microsoft.com/office/drawing/2014/main" id="{D19FF7F3-5ADE-485A-24E7-E748EC6C8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Barlow SemiBold" panose="00000700000000000000" pitchFamily="2" charset="0"/>
              </a:rPr>
              <a:t>Zeltzer</a:t>
            </a:r>
            <a:r>
              <a:rPr lang="en-US" dirty="0">
                <a:latin typeface="Barlow SemiBold" panose="00000700000000000000" pitchFamily="2" charset="0"/>
              </a:rPr>
              <a:t> AIP Cube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E4868097-4AEB-483F-1751-80E28BFC2A3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The point (</a:t>
            </a:r>
            <a:r>
              <a:rPr lang="en-US" altLang="en-US" dirty="0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0,0,0</a:t>
            </a: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) represents very early graphics systems</a:t>
            </a:r>
          </a:p>
          <a:p>
            <a:pPr lvl="1" eaLnBrk="1" hangingPunct="1"/>
            <a:r>
              <a:rPr lang="en-US" altLang="en-US" dirty="0">
                <a:latin typeface="Barlow" panose="00000500000000000000" pitchFamily="2" charset="0"/>
              </a:rPr>
              <a:t>programmed in non-real-time batch mode</a:t>
            </a:r>
          </a:p>
          <a:p>
            <a:pPr lvl="1" eaLnBrk="1" hangingPunct="1"/>
            <a:r>
              <a:rPr lang="en-US" altLang="en-US" dirty="0">
                <a:latin typeface="Barlow" panose="00000500000000000000" pitchFamily="2" charset="0"/>
              </a:rPr>
              <a:t>no interactivity</a:t>
            </a:r>
          </a:p>
          <a:p>
            <a:pPr eaLnBrk="1" hangingPunct="1"/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Diagonally opposite, at (</a:t>
            </a:r>
            <a:r>
              <a:rPr lang="en-US" altLang="en-US" dirty="0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1,1,1</a:t>
            </a: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) is ideal virtual reality</a:t>
            </a:r>
          </a:p>
          <a:p>
            <a:pPr lvl="1" eaLnBrk="1" hangingPunct="1"/>
            <a:r>
              <a:rPr lang="en-US" altLang="en-US" dirty="0">
                <a:latin typeface="Barlow" panose="00000500000000000000" pitchFamily="2" charset="0"/>
              </a:rPr>
              <a:t>maximum autonomy, interaction and presence</a:t>
            </a:r>
          </a:p>
          <a:p>
            <a:pPr lvl="1" eaLnBrk="1" hangingPunct="1"/>
            <a:r>
              <a:rPr lang="en-US" altLang="en-US" dirty="0">
                <a:latin typeface="Barlow" panose="00000500000000000000" pitchFamily="2" charset="0"/>
              </a:rPr>
              <a:t>so good that you wouldn’t </a:t>
            </a:r>
            <a:r>
              <a:rPr lang="en-US" altLang="en-US" dirty="0" err="1">
                <a:latin typeface="Barlow" panose="00000500000000000000" pitchFamily="2" charset="0"/>
              </a:rPr>
              <a:t>realise</a:t>
            </a:r>
            <a:r>
              <a:rPr lang="en-US" altLang="en-US" dirty="0">
                <a:latin typeface="Barlow" panose="00000500000000000000" pitchFamily="2" charset="0"/>
              </a:rPr>
              <a:t> it wasn’t real</a:t>
            </a:r>
          </a:p>
          <a:p>
            <a:pPr eaLnBrk="1" hangingPunct="1"/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The point (</a:t>
            </a:r>
            <a:r>
              <a:rPr lang="en-US" altLang="en-US" dirty="0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0,1,0</a:t>
            </a: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) can sometimes be achieved today</a:t>
            </a:r>
          </a:p>
          <a:p>
            <a:pPr lvl="1" eaLnBrk="1" hangingPunct="1"/>
            <a:r>
              <a:rPr lang="en-US" altLang="en-US" dirty="0">
                <a:latin typeface="Barlow" panose="00000500000000000000" pitchFamily="2" charset="0"/>
              </a:rPr>
              <a:t>user can control all the variables of some objects in real time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EA1B074-8723-3529-5ECB-3F2718FE4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Barlow SemiBold" panose="00000700000000000000" pitchFamily="2" charset="0"/>
              </a:rPr>
              <a:t>Zeltzer</a:t>
            </a:r>
            <a:r>
              <a:rPr lang="en-US" dirty="0">
                <a:latin typeface="Barlow SemiBold" panose="00000700000000000000" pitchFamily="2" charset="0"/>
              </a:rPr>
              <a:t> AIP Cube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BAB5805A-8F6E-DF28-93A8-0B18C46E919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  <a:cs typeface="Arial" panose="020B0604020202020204" pitchFamily="34" charset="0"/>
              </a:rPr>
              <a:t>The point (</a:t>
            </a:r>
            <a:r>
              <a:rPr lang="en-US" altLang="en-US" sz="2300" dirty="0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0,1,1</a:t>
            </a:r>
            <a:r>
              <a:rPr lang="en-US" altLang="en-US" sz="2300" dirty="0">
                <a:latin typeface="Barlow" panose="00000500000000000000" pitchFamily="2" charset="0"/>
                <a:cs typeface="Arial" panose="020B0604020202020204" pitchFamily="34" charset="0"/>
              </a:rPr>
              <a:t>) represents experiencing a high degree of interactivity and presence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</a:rPr>
              <a:t>Some environments support regions close to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</a:rPr>
              <a:t>many VE’s lack autonomy, though this is changing with the increasing use of physically based models and autonomous agents.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  <a:cs typeface="Arial" panose="020B0604020202020204" pitchFamily="34" charset="0"/>
              </a:rPr>
              <a:t>The point (</a:t>
            </a:r>
            <a:r>
              <a:rPr lang="en-US" altLang="en-US" sz="2300" dirty="0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1,0,1</a:t>
            </a:r>
            <a:r>
              <a:rPr lang="en-US" altLang="en-US" sz="2300" dirty="0">
                <a:latin typeface="Barlow" panose="00000500000000000000" pitchFamily="2" charset="0"/>
                <a:cs typeface="Arial" panose="020B0604020202020204" pitchFamily="34" charset="0"/>
              </a:rPr>
              <a:t>) represents a high degree of presence and autonomy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</a:rPr>
              <a:t>a VE where the viewer is a passive observer but is fully immersed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</a:rPr>
              <a:t>may be able to modify the viewpoint, but no objects should respond to a change in the viewpoint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>
                <a:latin typeface="Barlow" panose="00000500000000000000" pitchFamily="2" charset="0"/>
              </a:rPr>
              <a:t>an IMAX film with stereo glasses &amp; sound could possibly be considered here.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977FC70-8B5F-BB4A-1D63-713A47730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arlow SemiBold" panose="00000700000000000000" pitchFamily="2" charset="0"/>
                <a:cs typeface="Arial" panose="020B0604020202020204" pitchFamily="34" charset="0"/>
              </a:rPr>
              <a:t>Properties of VR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A45B4F49-6497-4825-1070-D1DA249C8F8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Synthetically generated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Computers, 3D, real-time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Sensory feedback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I/O devices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Interaction, moving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In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In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In scale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Immersion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Being there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6827198B-DBEB-3954-C710-FC1327FC6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Barlow SemiBold" panose="00000700000000000000" pitchFamily="2" charset="0"/>
              </a:rPr>
              <a:t>Goal of Virtual Reality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F12753E2-6041-9765-1ECD-60E9E12C2F6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goal is to</a:t>
            </a:r>
            <a:r>
              <a:rPr lang="en-GB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remove the distinctions between the system and user’s environment. 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Ideally, user is presented with a make believe world created by the system. 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real world must be realistic that it allows the user to interact with it in a natural manner. 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However, this goal is yet to be achieved due to the current limitations in hardware and software technology.</a:t>
            </a:r>
            <a:r>
              <a:rPr lang="en-GB" altLang="en-US" sz="3200" i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</a:t>
            </a:r>
            <a:endParaRPr lang="en-US" altLang="en-US" sz="3200" i="1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068DD-EB80-DB92-FAF3-F162AF893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1DAD-CCE4-4C26-9830-9405758E683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609D6662-352D-BEE2-AF43-B9AB3C820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4000" dirty="0">
                <a:latin typeface="Barlow SemiBold" panose="00000700000000000000" pitchFamily="2" charset="0"/>
              </a:rPr>
              <a:t>Virtual Reality Definition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E613902-498D-1135-0988-4CD570790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What is virtual reality?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Virtual –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being in essence or effect, but not in fact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Example VRAM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latin typeface="Barlow" panose="00000500000000000000" pitchFamily="2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Reality –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the state or quality of being real.  Something that exists independently of ideas concerning it.  Something that constitutes a real or actual thing as distinguished from something that is merely apparent.</a:t>
            </a:r>
          </a:p>
        </p:txBody>
      </p:sp>
    </p:spTree>
    <p:extLst>
      <p:ext uri="{BB962C8B-B14F-4D97-AF65-F5344CB8AC3E}">
        <p14:creationId xmlns:p14="http://schemas.microsoft.com/office/powerpoint/2010/main" val="30832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>
            <a:extLst>
              <a:ext uri="{FF2B5EF4-FFF2-40B4-BE49-F238E27FC236}">
                <a16:creationId xmlns:a16="http://schemas.microsoft.com/office/drawing/2014/main" id="{2AEAAA3B-3528-EAB0-331B-75AB8E6FB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Barlow SemiBold" panose="00000700000000000000" pitchFamily="2" charset="0"/>
              </a:rPr>
              <a:t>Features of VR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A49FB0C-CEF0-FA74-5D60-BCD99AC7DE9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 medium of communication.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Requires physical immersion.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Provides synthetic sensory simulation.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Mentally immerse the user.</a:t>
            </a: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Interactivity and its captivating power contributes to the feelings of immersion, of being part of the action on the screen, that the user experiences.</a:t>
            </a:r>
            <a:endParaRPr lang="en-US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9" name="Rectangle 35">
            <a:extLst>
              <a:ext uri="{FF2B5EF4-FFF2-40B4-BE49-F238E27FC236}">
                <a16:creationId xmlns:a16="http://schemas.microsoft.com/office/drawing/2014/main" id="{D5293991-57F2-35DC-2EBD-99609EB03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How does VR deliver information?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10F830B-07AF-39D2-3204-80D5D7C549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14488"/>
            <a:ext cx="8229600" cy="21193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Human being have five (5) senses.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Based on current VR system, it can be concluded that three major senses are tackled by most VR system are: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Hearing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</a:rPr>
              <a:t>Touch</a:t>
            </a:r>
          </a:p>
        </p:txBody>
      </p:sp>
      <p:graphicFrame>
        <p:nvGraphicFramePr>
          <p:cNvPr id="88100" name="Group 36">
            <a:extLst>
              <a:ext uri="{FF2B5EF4-FFF2-40B4-BE49-F238E27FC236}">
                <a16:creationId xmlns:a16="http://schemas.microsoft.com/office/drawing/2014/main" id="{E0910DF6-A425-62A1-F580-5FA2382F1C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0981784"/>
              </p:ext>
            </p:extLst>
          </p:nvPr>
        </p:nvGraphicFramePr>
        <p:xfrm>
          <a:off x="5969795" y="3138488"/>
          <a:ext cx="3497263" cy="2651126"/>
        </p:xfrm>
        <a:graphic>
          <a:graphicData uri="http://schemas.openxmlformats.org/drawingml/2006/table">
            <a:tbl>
              <a:tblPr/>
              <a:tblGrid>
                <a:gridCol w="18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arlow" panose="00000500000000000000" pitchFamily="2" charset="0"/>
                        </a:rPr>
                        <a:t>Senses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arlow" panose="00000500000000000000" pitchFamily="2" charset="0"/>
                        </a:rPr>
                        <a:t>Percentage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Hearing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Smell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Touch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Taste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01" name="Rectangle 32">
            <a:extLst>
              <a:ext uri="{FF2B5EF4-FFF2-40B4-BE49-F238E27FC236}">
                <a16:creationId xmlns:a16="http://schemas.microsoft.com/office/drawing/2014/main" id="{F07B904C-ADE1-EC5B-218E-A009AAB5B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1" y="5943601"/>
            <a:ext cx="7191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FF6600"/>
                </a:solidFill>
                <a:latin typeface="Barlow" panose="00000500000000000000" pitchFamily="2" charset="0"/>
              </a:rPr>
              <a:t>Mazuryk</a:t>
            </a:r>
            <a:r>
              <a:rPr lang="en-US" altLang="en-US" sz="2000" b="1" dirty="0">
                <a:solidFill>
                  <a:srgbClr val="FF6600"/>
                </a:solidFill>
                <a:latin typeface="Barlow" panose="00000500000000000000" pitchFamily="2" charset="0"/>
              </a:rPr>
              <a:t> &amp; </a:t>
            </a:r>
            <a:r>
              <a:rPr lang="en-US" altLang="en-US" sz="2000" b="1" dirty="0" err="1">
                <a:solidFill>
                  <a:srgbClr val="FF6600"/>
                </a:solidFill>
                <a:latin typeface="Barlow" panose="00000500000000000000" pitchFamily="2" charset="0"/>
              </a:rPr>
              <a:t>Gervaultz</a:t>
            </a:r>
            <a:r>
              <a:rPr lang="en-US" altLang="en-US" sz="2000" b="1" dirty="0">
                <a:solidFill>
                  <a:srgbClr val="FF6600"/>
                </a:solidFill>
                <a:latin typeface="Barlow" panose="00000500000000000000" pitchFamily="2" charset="0"/>
              </a:rPr>
              <a:t> (1996)</a:t>
            </a:r>
            <a:r>
              <a:rPr lang="en-US" altLang="en-US" sz="2000" dirty="0">
                <a:solidFill>
                  <a:schemeClr val="tx2"/>
                </a:solidFill>
                <a:latin typeface="Barlow" panose="00000500000000000000" pitchFamily="2" charset="0"/>
              </a:rPr>
              <a:t> </a:t>
            </a:r>
            <a:r>
              <a:rPr lang="en-US" altLang="en-US" sz="2000" dirty="0">
                <a:latin typeface="Barlow" panose="00000500000000000000" pitchFamily="2" charset="0"/>
              </a:rPr>
              <a:t>shows the percentages of information that goes to human brain through human senses</a:t>
            </a:r>
            <a:r>
              <a:rPr lang="en-US" altLang="en-US" sz="2000" dirty="0">
                <a:solidFill>
                  <a:schemeClr val="tx2"/>
                </a:solidFill>
                <a:latin typeface="Barlow" panose="00000500000000000000" pitchFamily="2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E4EC9C0-D7FD-AC33-DBBA-85B4E2CC7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Barlow SemiBold" panose="00000700000000000000" pitchFamily="2" charset="0"/>
              </a:rPr>
              <a:t>Key Elements of Virtual Reality Experience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AB19E31-D11E-417C-D72F-B210D93961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7231" y="1600200"/>
            <a:ext cx="6760369" cy="46087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Virtual World  - content of a given medium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screen play, script, etc.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actors performing the play allows us to experience the virtual world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Immersion – sensation of being in an environment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mental immersion – suspension of disbelief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physical immersion – bodily entering the medium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Related to </a:t>
            </a:r>
            <a:r>
              <a:rPr lang="en-US" altLang="en-US" sz="2000" b="1" dirty="0">
                <a:latin typeface="Barlow" panose="00000500000000000000" pitchFamily="2" charset="0"/>
              </a:rPr>
              <a:t>presence</a:t>
            </a:r>
            <a:r>
              <a:rPr lang="en-US" altLang="en-US" sz="2000" dirty="0">
                <a:latin typeface="Barlow" panose="00000500000000000000" pitchFamily="2" charset="0"/>
              </a:rPr>
              <a:t> – (mentally immersed) the participant’s sensation of being in the virtual environment (Slater)</a:t>
            </a:r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03657AE0-4A56-4A08-5DFD-6D4916D8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62601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Barlow" panose="00000500000000000000" pitchFamily="2" charset="0"/>
              </a:rPr>
              <a:t>Walking Experiment at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UNC – Chapel Hill</a:t>
            </a:r>
          </a:p>
        </p:txBody>
      </p:sp>
      <p:pic>
        <p:nvPicPr>
          <p:cNvPr id="98312" name="Picture 8">
            <a:extLst>
              <a:ext uri="{FF2B5EF4-FFF2-40B4-BE49-F238E27FC236}">
                <a16:creationId xmlns:a16="http://schemas.microsoft.com/office/drawing/2014/main" id="{3D9B101E-90E7-AA6D-EE97-3ECD91CD53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1752600"/>
            <a:ext cx="3060700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5531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ACC44-595B-BBA7-FB19-FC2612C0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A9C-0094-4988-9476-5582BD60A7C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8E806A2-C3C7-D482-97B4-206B54D90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Barlow SemiBold" panose="00000700000000000000" pitchFamily="2" charset="0"/>
              </a:rPr>
              <a:t>Key Elements of Virtual Reality Experience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951DDF7-00B7-0938-6226-704AD8B73C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6818" y="1450181"/>
            <a:ext cx="5867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Sensory Feedback – information about the virtual world is presented to the participant’s senses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Visual (most common)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Audio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Touch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Interactivity – the virtual world responds to the user’s actions.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Computer makes this possible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Real-time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E5D82271-F446-2347-CBDE-25B69599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181601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Barlow" panose="00000500000000000000" pitchFamily="2" charset="0"/>
              </a:rPr>
              <a:t>Walking Experiment at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UNC – Chapel Hill</a:t>
            </a:r>
          </a:p>
        </p:txBody>
      </p:sp>
      <p:pic>
        <p:nvPicPr>
          <p:cNvPr id="99339" name="Picture 11">
            <a:extLst>
              <a:ext uri="{FF2B5EF4-FFF2-40B4-BE49-F238E27FC236}">
                <a16:creationId xmlns:a16="http://schemas.microsoft.com/office/drawing/2014/main" id="{FB95E4FE-4B2E-19A5-29FC-80AB333D8C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676400"/>
            <a:ext cx="2743200" cy="340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1226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465BB42-6A3D-558E-0C08-BC8FF8607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Barlow SemiBold" panose="00000700000000000000" pitchFamily="2" charset="0"/>
              </a:rPr>
              <a:t>Why VR?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DF4EE22-0154-6C48-8E88-6D3F9F2F9B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In groups – develop a set of guidelines for when to apply VR to a problem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Give three examples of applications that fit your definition, and three examples of common misconceptions.</a:t>
            </a:r>
          </a:p>
        </p:txBody>
      </p:sp>
      <p:pic>
        <p:nvPicPr>
          <p:cNvPr id="119812" name="Picture 4">
            <a:extLst>
              <a:ext uri="{FF2B5EF4-FFF2-40B4-BE49-F238E27FC236}">
                <a16:creationId xmlns:a16="http://schemas.microsoft.com/office/drawing/2014/main" id="{A0FEA21E-7A24-895C-3FA5-3311DC994C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752600"/>
            <a:ext cx="3168650" cy="3930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366CC-0B7C-037A-969B-450AA2D8E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15AE-270A-46AC-B4D5-0E2B312FBEE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431A9A42-F3CF-4F29-295F-D764DE117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altLang="en-US" sz="4000" dirty="0">
                <a:latin typeface="Barlow SemiBold" panose="00000700000000000000" pitchFamily="2" charset="0"/>
              </a:rPr>
              <a:t>Given these points… are these VR experiences?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D32C515-ACAE-64A6-7F05-0F81C5CA8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Virtual World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Immersion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Sensory Feedback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Interactivity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</a:rPr>
              <a:t>Create a table and decide how these items stack up as VR or not: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ZORK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Choose Your Own Adventure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Quake 3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Shrek (The movie)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747 Flight Simulator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Microsoft Flight Simulator 2004 (on a PC)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Barlow" panose="00000500000000000000" pitchFamily="2" charset="0"/>
              </a:rPr>
              <a:t>Where the Red Fern Grows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2DFAD-B4F3-BC60-D430-F69126A6F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D37A7-3DD6-49E7-889E-92A4EED74D7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A2DFA24-6D47-587F-7F60-F2687931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1143000"/>
          </a:xfrm>
        </p:spPr>
        <p:txBody>
          <a:bodyPr/>
          <a:lstStyle/>
          <a:p>
            <a:pPr algn="ctr"/>
            <a:r>
              <a:rPr lang="en-US" altLang="en-US" sz="3200" dirty="0">
                <a:latin typeface="Barlow SemiBold" panose="00000700000000000000" pitchFamily="2" charset="0"/>
              </a:rPr>
              <a:t>What are the primary intellectual components that create a virtual environment?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6E52024-61FA-018B-8E59-F6A2125EE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Hardware / Technology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r>
              <a:rPr lang="en-US" altLang="en-US" dirty="0">
                <a:latin typeface="Barlow" panose="00000500000000000000" pitchFamily="2" charset="0"/>
              </a:rPr>
              <a:t>User’s Perspective (the environment that is experienced)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r>
              <a:rPr lang="en-US" altLang="en-US" dirty="0">
                <a:latin typeface="Barlow" panose="00000500000000000000" pitchFamily="2" charset="0"/>
              </a:rPr>
              <a:t>System Software Design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r>
              <a:rPr lang="en-US" altLang="en-US" dirty="0">
                <a:latin typeface="Barlow" panose="00000500000000000000" pitchFamily="2" charset="0"/>
              </a:rPr>
              <a:t>Interaction Techniques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endParaRPr lang="en-US" altLang="en-US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14C9C-7F99-492F-B17E-32DBA7E3B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B469-0846-4378-AB52-B157227F203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4253C29-761D-B7AE-E2D3-84642CF09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arlow SemiBold" panose="00000700000000000000" pitchFamily="2" charset="0"/>
              </a:rPr>
              <a:t>User’s perspective</a:t>
            </a:r>
          </a:p>
        </p:txBody>
      </p:sp>
      <p:pic>
        <p:nvPicPr>
          <p:cNvPr id="20492" name="Picture 12">
            <a:extLst>
              <a:ext uri="{FF2B5EF4-FFF2-40B4-BE49-F238E27FC236}">
                <a16:creationId xmlns:a16="http://schemas.microsoft.com/office/drawing/2014/main" id="{E406E72D-1BCB-6226-248F-386A607E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953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Rectangle 14">
            <a:extLst>
              <a:ext uri="{FF2B5EF4-FFF2-40B4-BE49-F238E27FC236}">
                <a16:creationId xmlns:a16="http://schemas.microsoft.com/office/drawing/2014/main" id="{9E7DA890-C154-9CB1-AADD-FBF1599F703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905000"/>
            <a:ext cx="4038600" cy="4533900"/>
          </a:xfrm>
        </p:spPr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Setting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Objects in world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Other participants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Active/Passive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Factory Simulation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Architectural Walkthrough</a:t>
            </a:r>
          </a:p>
          <a:p>
            <a:pPr lvl="1"/>
            <a:endParaRPr lang="en-US" altLang="en-US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4ED037B-0B5A-E848-DA19-181A9AC6A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arlow SemiBold" panose="00000700000000000000" pitchFamily="2" charset="0"/>
              </a:rPr>
              <a:t>Hardware / Technology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D5B563DB-1703-6C47-29F4-84E31515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44" y="4140994"/>
            <a:ext cx="3409950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>
            <a:extLst>
              <a:ext uri="{FF2B5EF4-FFF2-40B4-BE49-F238E27FC236}">
                <a16:creationId xmlns:a16="http://schemas.microsoft.com/office/drawing/2014/main" id="{4F2649E1-6C76-F133-9D41-2495EE5F8D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847850"/>
            <a:ext cx="7772400" cy="4171950"/>
          </a:xfrm>
        </p:spPr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What display modalities and technologies will I use?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What sensor modalities and technologies will I use?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What is my computation environment?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How many active users do I wish to accommodate?</a:t>
            </a:r>
          </a:p>
          <a:p>
            <a:endParaRPr lang="en-US" altLang="en-US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95BFD-BDDF-21E1-6902-3FC362D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92F7-373D-48B1-8D33-F48F3ECE6FB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60B0429-A3A3-8E66-8EE1-5BE90A8C6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arlow SemiBold" panose="00000700000000000000" pitchFamily="2" charset="0"/>
              </a:rPr>
              <a:t>System Software Design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87BE29-7142-9A8B-59A8-E70349D76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Software structures that run the virtual environment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Rendering group</a:t>
            </a:r>
          </a:p>
          <a:p>
            <a:pPr lvl="2"/>
            <a:r>
              <a:rPr lang="en-US" altLang="en-US" dirty="0">
                <a:latin typeface="Barlow" panose="00000500000000000000" pitchFamily="2" charset="0"/>
              </a:rPr>
              <a:t>Graphics, audio, haptic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Sensor polling group</a:t>
            </a:r>
          </a:p>
          <a:p>
            <a:pPr lvl="2"/>
            <a:r>
              <a:rPr lang="en-US" altLang="en-US" dirty="0">
                <a:latin typeface="Barlow" panose="00000500000000000000" pitchFamily="2" charset="0"/>
              </a:rPr>
              <a:t>Separately poll each sensor hardware subsystem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Computation group</a:t>
            </a:r>
          </a:p>
          <a:p>
            <a:pPr lvl="2"/>
            <a:r>
              <a:rPr lang="en-US" altLang="en-US" dirty="0">
                <a:latin typeface="Barlow" panose="00000500000000000000" pitchFamily="2" charset="0"/>
              </a:rPr>
              <a:t>Manage the state of the environment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2CD7D-CAE7-061F-C52F-9EA3141AB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53F2-5579-430D-A089-17C712C883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D2D3A109-3103-E788-DDE9-755E9E6F2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arlow SemiBold" panose="00000700000000000000" pitchFamily="2" charset="0"/>
              </a:rPr>
              <a:t>Define VR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864E54E-207D-1346-F61E-B68CD81CD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Take a few minutes and write a 1-2 sentence definition.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What are the important components?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latin typeface="Barlow" panose="00000500000000000000" pitchFamily="2" charset="0"/>
              </a:rPr>
              <a:t>Burdea</a:t>
            </a:r>
            <a:r>
              <a:rPr lang="en-US" altLang="en-US" dirty="0">
                <a:latin typeface="Barlow" panose="00000500000000000000" pitchFamily="2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latin typeface="Barlow" panose="00000500000000000000" pitchFamily="2" charset="0"/>
              </a:rPr>
              <a:t>Virtual reality is a high-end user-computer interface that involves real-time simulation and interactions through multiple sensorial channels.  These sensorial modalities are visual, auditory, tactile, smell, and taste.</a:t>
            </a:r>
          </a:p>
        </p:txBody>
      </p:sp>
    </p:spTree>
    <p:extLst>
      <p:ext uri="{BB962C8B-B14F-4D97-AF65-F5344CB8AC3E}">
        <p14:creationId xmlns:p14="http://schemas.microsoft.com/office/powerpoint/2010/main" val="23850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B3AE7-10ED-EDF9-2A7B-D46DEDAF7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8479C-E716-4F71-9696-F4CB8964915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035DB55-9656-0D57-62E6-162DA4DCB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Barlow SemiBold" panose="00000700000000000000" pitchFamily="2" charset="0"/>
              </a:rPr>
              <a:t>Interaction Techniques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794C998-A981-12EC-DEF4-9E26C13280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Do I interact with the environment?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r>
              <a:rPr lang="en-US" altLang="en-US" dirty="0">
                <a:latin typeface="Barlow" panose="00000500000000000000" pitchFamily="2" charset="0"/>
              </a:rPr>
              <a:t>How do I interact with the environment?</a:t>
            </a:r>
          </a:p>
          <a:p>
            <a:endParaRPr lang="en-US" altLang="en-US" dirty="0">
              <a:latin typeface="Barlow" panose="00000500000000000000" pitchFamily="2" charset="0"/>
            </a:endParaRPr>
          </a:p>
          <a:p>
            <a:r>
              <a:rPr lang="en-US" altLang="en-US" dirty="0">
                <a:latin typeface="Barlow" panose="00000500000000000000" pitchFamily="2" charset="0"/>
              </a:rPr>
              <a:t>Not the same as what devices I use</a:t>
            </a:r>
          </a:p>
          <a:p>
            <a:endParaRPr lang="en-US" altLang="en-US" dirty="0">
              <a:latin typeface="Barlow" panose="00000500000000000000" pitchFamily="2" charset="0"/>
            </a:endParaRP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62A88F11-A2A1-8C80-ECC4-C65734874C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1143000"/>
            <a:ext cx="4352925" cy="290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>
            <a:extLst>
              <a:ext uri="{FF2B5EF4-FFF2-40B4-BE49-F238E27FC236}">
                <a16:creationId xmlns:a16="http://schemas.microsoft.com/office/drawing/2014/main" id="{57459798-B4D9-B0C7-F0A6-37B6780A6F5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29088"/>
            <a:ext cx="3429000" cy="2493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>
            <a:extLst>
              <a:ext uri="{FF2B5EF4-FFF2-40B4-BE49-F238E27FC236}">
                <a16:creationId xmlns:a16="http://schemas.microsoft.com/office/drawing/2014/main" id="{A99ED63A-A23C-6F78-A1CD-B0A8F1487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CC563E32-3B97-19EF-5743-31BB70834D8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722438"/>
            <a:ext cx="6019800" cy="5059362"/>
          </a:xfrm>
        </p:spPr>
        <p:txBody>
          <a:bodyPr/>
          <a:lstStyle/>
          <a:p>
            <a:pPr eaLnBrk="1" hangingPunct="1"/>
            <a:r>
              <a:rPr lang="en-US" altLang="en-US" sz="23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1916 - </a:t>
            </a:r>
            <a:r>
              <a:rPr lang="en-US" altLang="en-US" sz="23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U.S. Patent 1,183,492 for a head-based periscope display is awarded to Albert B. Pratt</a:t>
            </a:r>
          </a:p>
          <a:p>
            <a:pPr eaLnBrk="1" hangingPunct="1"/>
            <a:r>
              <a:rPr lang="en-US" altLang="en-US" sz="23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1929 -</a:t>
            </a:r>
            <a:r>
              <a:rPr lang="en-US" altLang="en-US" sz="23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Edward Link develops a simple mechanical flight simulator known as ‘penguin’ trainers to train pilots at a stationary (indoor) location. The trainee can learn to fly using instrument replicas in the cockpit of the trainer.</a:t>
            </a:r>
          </a:p>
          <a:p>
            <a:pPr eaLnBrk="1" hangingPunct="1"/>
            <a:r>
              <a:rPr lang="en-US" altLang="en-US" sz="23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1946 - </a:t>
            </a:r>
            <a:r>
              <a:rPr lang="en-US" altLang="en-US" sz="23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 first electronic digital computer, the ENIAC, developed at the University of Pennsylvania, is delivered to the U.S. Army.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23B1A740-2619-9F2A-528E-6F93C399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/>
          <a:stretch>
            <a:fillRect/>
          </a:stretch>
        </p:blipFill>
        <p:spPr bwMode="auto">
          <a:xfrm>
            <a:off x="8839200" y="914400"/>
            <a:ext cx="1430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01920D13-5A12-1A3B-C5E2-066765C3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438401"/>
            <a:ext cx="22955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mau0-1a">
            <a:extLst>
              <a:ext uri="{FF2B5EF4-FFF2-40B4-BE49-F238E27FC236}">
                <a16:creationId xmlns:a16="http://schemas.microsoft.com/office/drawing/2014/main" id="{90ACE8BF-A83D-093D-649B-EB7C5C20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1"/>
            <a:ext cx="2324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6492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>
            <a:extLst>
              <a:ext uri="{FF2B5EF4-FFF2-40B4-BE49-F238E27FC236}">
                <a16:creationId xmlns:a16="http://schemas.microsoft.com/office/drawing/2014/main" id="{44A4A1BC-2934-FB90-3C22-550338269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029162EE-B969-936C-E042-D35C123943E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722438"/>
            <a:ext cx="4038600" cy="5059362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1956 -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Morton Heilig develops </a:t>
            </a:r>
            <a:r>
              <a:rPr lang="en-US" altLang="en-US" sz="2400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Sensorama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, a multimodal experience display system. A single person would perceive the pre-recorded experience (e.g. a </a:t>
            </a:r>
            <a:r>
              <a:rPr lang="en-US" altLang="en-US" sz="2400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motorcylce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ride through Manhattan), via sights, sound, smell, vibration, and wind.</a:t>
            </a:r>
          </a:p>
        </p:txBody>
      </p:sp>
      <p:pic>
        <p:nvPicPr>
          <p:cNvPr id="30726" name="Picture 4">
            <a:extLst>
              <a:ext uri="{FF2B5EF4-FFF2-40B4-BE49-F238E27FC236}">
                <a16:creationId xmlns:a16="http://schemas.microsoft.com/office/drawing/2014/main" id="{17D8F47E-FBB2-9DAB-A0FB-902518A2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8675"/>
            <a:ext cx="1987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>
            <a:extLst>
              <a:ext uri="{FF2B5EF4-FFF2-40B4-BE49-F238E27FC236}">
                <a16:creationId xmlns:a16="http://schemas.microsoft.com/office/drawing/2014/main" id="{D57313EB-9172-F9BF-AA4A-B9F5288D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98676"/>
            <a:ext cx="2332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94232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>
            <a:extLst>
              <a:ext uri="{FF2B5EF4-FFF2-40B4-BE49-F238E27FC236}">
                <a16:creationId xmlns:a16="http://schemas.microsoft.com/office/drawing/2014/main" id="{3AEB3CAB-8C3E-9951-8211-B43E16CF9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F8211FE-3996-332A-2819-E4CD85D3513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798638"/>
            <a:ext cx="41910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1960 -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Morton Heilig receives a U.S. Patent for a Stereoscopic-Television Apparatus for Individual Use, which bears a striking similarity to HMDs of the 1990s and even included mechanisms for the display of aural and olfactory sensations as well as visual.</a:t>
            </a:r>
          </a:p>
        </p:txBody>
      </p:sp>
      <p:pic>
        <p:nvPicPr>
          <p:cNvPr id="31750" name="Picture 4">
            <a:extLst>
              <a:ext uri="{FF2B5EF4-FFF2-40B4-BE49-F238E27FC236}">
                <a16:creationId xmlns:a16="http://schemas.microsoft.com/office/drawing/2014/main" id="{737D3C8D-CF30-FA3F-D327-F6B9BAFD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>
            <a:fillRect/>
          </a:stretch>
        </p:blipFill>
        <p:spPr bwMode="auto">
          <a:xfrm>
            <a:off x="6096001" y="1676400"/>
            <a:ext cx="44624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4022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>
            <a:extLst>
              <a:ext uri="{FF2B5EF4-FFF2-40B4-BE49-F238E27FC236}">
                <a16:creationId xmlns:a16="http://schemas.microsoft.com/office/drawing/2014/main" id="{D8AB46C9-D366-B7DA-8A19-41FFB21D7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45BA140F-2ED0-20BE-4B0E-95AACCC70BE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570038"/>
            <a:ext cx="5105400" cy="505936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1961 -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Comeau &amp; Bryan created an HMD for use as a head-movement-following remote video camera viewing system. 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They went on to start the company Telefactor Corp. based on their research in telepresence.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2774" name="Picture 4" descr="fig11">
            <a:extLst>
              <a:ext uri="{FF2B5EF4-FFF2-40B4-BE49-F238E27FC236}">
                <a16:creationId xmlns:a16="http://schemas.microsoft.com/office/drawing/2014/main" id="{DE82B2E3-2F8C-5880-9A4D-0365CE69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570038"/>
            <a:ext cx="33210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0479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>
            <a:extLst>
              <a:ext uri="{FF2B5EF4-FFF2-40B4-BE49-F238E27FC236}">
                <a16:creationId xmlns:a16="http://schemas.microsoft.com/office/drawing/2014/main" id="{E1577F7D-41EE-D5EA-D5AA-742487A51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55CE8988-3393-955A-90AA-D79045154B3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722438"/>
            <a:ext cx="53340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1963 - 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MIT PhD student Ivan Sutherland introduces the world to interactive computer graphics with his </a:t>
            </a: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Sketchpad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application.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Sutherland’s work uses a light pen to perform selection and drawing interaction, in addition to keyboard input.</a:t>
            </a:r>
          </a:p>
        </p:txBody>
      </p:sp>
      <p:pic>
        <p:nvPicPr>
          <p:cNvPr id="33798" name="Picture 5" descr="Ivan Sutherland at the console of the TX-2 - Sketchpad Project">
            <a:extLst>
              <a:ext uri="{FF2B5EF4-FFF2-40B4-BE49-F238E27FC236}">
                <a16:creationId xmlns:a16="http://schemas.microsoft.com/office/drawing/2014/main" id="{257654D7-10E2-7CDE-2C74-F07D0BAC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4152" r="4274" b="12802"/>
          <a:stretch>
            <a:fillRect/>
          </a:stretch>
        </p:blipFill>
        <p:spPr bwMode="auto">
          <a:xfrm>
            <a:off x="7391401" y="1709738"/>
            <a:ext cx="30067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3F47230A-0504-4E47-F859-B3C1F151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97326"/>
            <a:ext cx="30114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2321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2D665A21-F73E-5FDA-27A0-BA9D479B3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EC27092A-0401-4A2C-AE09-837704190A5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46238"/>
            <a:ext cx="69342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Barlow" panose="00000500000000000000" pitchFamily="2" charset="0"/>
                <a:cs typeface="Arial" panose="020B0604020202020204" pitchFamily="34" charset="0"/>
              </a:rPr>
              <a:t>1965-68</a:t>
            </a:r>
            <a:r>
              <a:rPr lang="en-US" altLang="en-US" dirty="0">
                <a:latin typeface="Barlow" panose="00000500000000000000" pitchFamily="2" charset="0"/>
                <a:cs typeface="Arial" panose="020B0604020202020204" pitchFamily="34" charset="0"/>
              </a:rPr>
              <a:t> Sutherland’s inventions, the Ultimate Display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A window to virtual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Head-Mounted Display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Tracking of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Control of a remote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Synthetic 3D graphics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”It is a looking glass into mathematical wonderland”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Includes kinesthetic (haptic) as well as visual stimuli</a:t>
            </a:r>
          </a:p>
        </p:txBody>
      </p:sp>
      <p:pic>
        <p:nvPicPr>
          <p:cNvPr id="34822" name="Picture 5">
            <a:extLst>
              <a:ext uri="{FF2B5EF4-FFF2-40B4-BE49-F238E27FC236}">
                <a16:creationId xmlns:a16="http://schemas.microsoft.com/office/drawing/2014/main" id="{8417065D-6DA0-3781-54FB-04FC6ECA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1"/>
            <a:ext cx="1346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>
            <a:extLst>
              <a:ext uri="{FF2B5EF4-FFF2-40B4-BE49-F238E27FC236}">
                <a16:creationId xmlns:a16="http://schemas.microsoft.com/office/drawing/2014/main" id="{08B06106-2B05-7889-CD4A-F7201748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9" y="3733800"/>
            <a:ext cx="13541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>
            <a:extLst>
              <a:ext uri="{FF2B5EF4-FFF2-40B4-BE49-F238E27FC236}">
                <a16:creationId xmlns:a16="http://schemas.microsoft.com/office/drawing/2014/main" id="{06B927AC-AD18-BC1A-75CF-9BA8613F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1752600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03408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5DEC1B1-3BDD-FA2F-B5B2-6BF1C4BF3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D62A95C-93AC-4753-3A57-2718600BCE8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570038"/>
            <a:ext cx="5029200" cy="5059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Barlow" panose="00000500000000000000" pitchFamily="2" charset="0"/>
                <a:cs typeface="Arial" panose="020B0604020202020204" pitchFamily="34" charset="0"/>
              </a:rPr>
              <a:t>1977 -</a:t>
            </a:r>
            <a:r>
              <a:rPr lang="en-US" altLang="en-US" sz="2400" dirty="0">
                <a:latin typeface="Barlow" panose="00000500000000000000" pitchFamily="2" charset="0"/>
                <a:cs typeface="Arial" panose="020B0604020202020204" pitchFamily="34" charset="0"/>
              </a:rPr>
              <a:t> Aspen Movie Map was created at MIT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  <a:cs typeface="Arial" panose="020B0604020202020204" pitchFamily="34" charset="0"/>
              </a:rPr>
              <a:t>A crude virtual simulation of Aspen, Colorado in which users could wander the streets in one of three modes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summer, winter, and polygons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  <a:cs typeface="Arial" panose="020B0604020202020204" pitchFamily="34" charset="0"/>
              </a:rPr>
              <a:t>The first two were based on photographs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Barlow" panose="00000500000000000000" pitchFamily="2" charset="0"/>
              </a:rPr>
              <a:t>The researchers actually photographed every possible movement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arlow" panose="00000500000000000000" pitchFamily="2" charset="0"/>
                <a:cs typeface="Arial" panose="020B0604020202020204" pitchFamily="34" charset="0"/>
              </a:rPr>
              <a:t>The third was a basic 3D model of the city</a:t>
            </a:r>
          </a:p>
        </p:txBody>
      </p:sp>
      <p:pic>
        <p:nvPicPr>
          <p:cNvPr id="35846" name="Picture 4">
            <a:extLst>
              <a:ext uri="{FF2B5EF4-FFF2-40B4-BE49-F238E27FC236}">
                <a16:creationId xmlns:a16="http://schemas.microsoft.com/office/drawing/2014/main" id="{B08E2AE3-F28B-A3CB-4A0B-3DE88FDA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46239"/>
            <a:ext cx="3308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9736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>
            <a:extLst>
              <a:ext uri="{FF2B5EF4-FFF2-40B4-BE49-F238E27FC236}">
                <a16:creationId xmlns:a16="http://schemas.microsoft.com/office/drawing/2014/main" id="{4D1DFCF3-5A6A-6491-648B-ECFFFFA33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442B1A9E-F15A-8B18-1F43-A393808268A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12901"/>
            <a:ext cx="6172200" cy="50593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1985 -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Jaron Lanier developed and patented the “</a:t>
            </a:r>
            <a:r>
              <a:rPr lang="en-US" altLang="en-US" b="1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DataGlove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” and founded VPL Research </a:t>
            </a: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1989 -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Jaron Lanier is generally credited with coining the term “</a:t>
            </a:r>
            <a:r>
              <a:rPr lang="en-US" altLang="en-US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Virtual Reality</a:t>
            </a:r>
            <a:r>
              <a:rPr lang="en-US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” and being the first to commercialize Virtual Reality.</a:t>
            </a:r>
          </a:p>
        </p:txBody>
      </p:sp>
      <p:pic>
        <p:nvPicPr>
          <p:cNvPr id="36870" name="Picture 4" descr="vpl_dataglove">
            <a:extLst>
              <a:ext uri="{FF2B5EF4-FFF2-40B4-BE49-F238E27FC236}">
                <a16:creationId xmlns:a16="http://schemas.microsoft.com/office/drawing/2014/main" id="{845D134E-A592-F1D8-122F-0AAFBC63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89101"/>
            <a:ext cx="2209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Jaron_Lanier">
            <a:extLst>
              <a:ext uri="{FF2B5EF4-FFF2-40B4-BE49-F238E27FC236}">
                <a16:creationId xmlns:a16="http://schemas.microsoft.com/office/drawing/2014/main" id="{FD8A8BCE-B1F7-8867-800E-E731F3CA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3594100"/>
            <a:ext cx="229076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30516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>
            <a:extLst>
              <a:ext uri="{FF2B5EF4-FFF2-40B4-BE49-F238E27FC236}">
                <a16:creationId xmlns:a16="http://schemas.microsoft.com/office/drawing/2014/main" id="{FA826F47-88BA-62EF-5959-5A57475C0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Evolution of VR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F17117A4-4E2F-AC06-EC4C-FA8CF8FDF5F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6019800" cy="5791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1993 -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The prototype </a:t>
            </a:r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CAVE 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developed by Carolina Cruz-</a:t>
            </a:r>
            <a:r>
              <a:rPr lang="en-US" altLang="en-US" sz="2400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Neira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et al. at the University of Illinois, Chicago, and presented at SIGGRAPH in 1993.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1995 -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 EVL introduces </a:t>
            </a:r>
            <a:r>
              <a:rPr lang="en-US" altLang="en-US" sz="2400" b="1" dirty="0" err="1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ImmersaDesk</a:t>
            </a:r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(single-screen projection VR system).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1998 -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Disney opens the first </a:t>
            </a:r>
            <a:r>
              <a:rPr lang="en-US" altLang="en-US" sz="2400" b="1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Disney Quest</a:t>
            </a:r>
            <a:r>
              <a:rPr lang="en-US" altLang="en-US" sz="2400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 featuring interactive VR experiences with HMDs, projection displays, sound, and haptic feedback.</a:t>
            </a:r>
          </a:p>
        </p:txBody>
      </p:sp>
      <p:pic>
        <p:nvPicPr>
          <p:cNvPr id="37894" name="Picture 13">
            <a:extLst>
              <a:ext uri="{FF2B5EF4-FFF2-40B4-BE49-F238E27FC236}">
                <a16:creationId xmlns:a16="http://schemas.microsoft.com/office/drawing/2014/main" id="{43D43F6B-3E99-C0E5-C3DA-E8FDE7A3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47788"/>
            <a:ext cx="23241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6982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3C21DE-8551-A9F7-2A00-E9D447F10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E3B3-2FC8-4D22-B0EE-21F5FD6A1AC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6D2E987-88BB-1295-1DF6-333BDDC0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Barlow SemiBold" panose="00000700000000000000" pitchFamily="2" charset="0"/>
              </a:rPr>
              <a:t>Burdea’s</a:t>
            </a:r>
            <a:r>
              <a:rPr lang="en-US" altLang="en-US" dirty="0">
                <a:latin typeface="Barlow SemiBold" panose="00000700000000000000" pitchFamily="2" charset="0"/>
              </a:rPr>
              <a:t> 3 I’s of VR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641EFCC-FEEE-23F6-49CB-6081EE902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Barlow" panose="00000500000000000000" pitchFamily="2" charset="0"/>
              </a:rPr>
              <a:t>Interactivity – user impacts world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Define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Channels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Immersion – believing you are there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Define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What contributes to it?</a:t>
            </a:r>
          </a:p>
          <a:p>
            <a:r>
              <a:rPr lang="en-US" altLang="en-US" dirty="0">
                <a:latin typeface="Barlow" panose="00000500000000000000" pitchFamily="2" charset="0"/>
              </a:rPr>
              <a:t>Imagination – user ‘buying’ into the experience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Examples </a:t>
            </a:r>
          </a:p>
          <a:p>
            <a:pPr lvl="1"/>
            <a:r>
              <a:rPr lang="en-US" altLang="en-US" dirty="0">
                <a:latin typeface="Barlow" panose="00000500000000000000" pitchFamily="2" charset="0"/>
              </a:rPr>
              <a:t>Why is this necessary?</a:t>
            </a:r>
          </a:p>
        </p:txBody>
      </p:sp>
    </p:spTree>
    <p:extLst>
      <p:ext uri="{BB962C8B-B14F-4D97-AF65-F5344CB8AC3E}">
        <p14:creationId xmlns:p14="http://schemas.microsoft.com/office/powerpoint/2010/main" val="199532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BF651A-D719-19EA-61CC-8E6B9A7F6C1D}"/>
              </a:ext>
            </a:extLst>
          </p:cNvPr>
          <p:cNvSpPr txBox="1"/>
          <p:nvPr/>
        </p:nvSpPr>
        <p:spPr>
          <a:xfrm>
            <a:off x="3048000" y="34272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Link: </a:t>
            </a:r>
            <a:r>
              <a:rPr lang="en-US" dirty="0"/>
              <a:t>https://www.youtube.com/watch?v=hDWfsIbBtwE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C6B3E9-A7C1-1E10-010B-1FD30BD9F536}"/>
              </a:ext>
            </a:extLst>
          </p:cNvPr>
          <p:cNvSpPr txBox="1">
            <a:spLocks noChangeArrowheads="1"/>
          </p:cNvSpPr>
          <p:nvPr/>
        </p:nvSpPr>
        <p:spPr>
          <a:xfrm>
            <a:off x="3201194" y="1250156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Video: </a:t>
            </a:r>
            <a:r>
              <a:rPr lang="en-US" dirty="0">
                <a:latin typeface="Barlow" panose="00000500000000000000" pitchFamily="2" charset="0"/>
              </a:rPr>
              <a:t>History of VR</a:t>
            </a:r>
          </a:p>
        </p:txBody>
      </p:sp>
    </p:spTree>
    <p:extLst>
      <p:ext uri="{BB962C8B-B14F-4D97-AF65-F5344CB8AC3E}">
        <p14:creationId xmlns:p14="http://schemas.microsoft.com/office/powerpoint/2010/main" val="143253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70C2B-200E-E1E4-676D-CD0A5F689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E30A-43D4-41C8-87A0-C976514385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A469130-5B68-512D-9B71-721702E3A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Barlow SemiBold" panose="00000700000000000000" pitchFamily="2" charset="0"/>
              </a:rPr>
              <a:t>Ivan Sutherland’s </a:t>
            </a:r>
            <a:r>
              <a:rPr lang="en-US" altLang="en-US" sz="4000" i="1" dirty="0">
                <a:latin typeface="Barlow SemiBold" panose="00000700000000000000" pitchFamily="2" charset="0"/>
              </a:rPr>
              <a:t>The Ultimate Display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7D78570-498D-3439-1078-66EE2A51B2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7257" y="2005012"/>
            <a:ext cx="5824537" cy="45339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Barlow" panose="00000500000000000000" pitchFamily="2" charset="0"/>
              </a:rPr>
              <a:t>“Don’t think of that thing as a screen, think of it as a window, a window through which one looks into a virtual world.  The challenge to computer graphics is to make that virtual world look real, sound real, move and respond to interaction in real time, and even feel real.”</a:t>
            </a:r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id="{6595381F-33E6-F5B4-5760-FCD2BF6CF8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676400"/>
            <a:ext cx="3276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087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4028214D-A42D-95D4-C894-3223E22AA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Introduction to Virtual Reality (VR)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6092C333-9DFC-912C-1065-0F96E17989E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78695" y="1471612"/>
            <a:ext cx="10604500" cy="4922044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VR is an </a:t>
            </a:r>
            <a:r>
              <a:rPr lang="en-GB" altLang="en-US" dirty="0">
                <a:solidFill>
                  <a:srgbClr val="FF00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experiential medium</a:t>
            </a: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It has a convergence of computer and power, which combines with advances in image processing, tracking mechanisms and intuitive human computer communication. 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One important feature of VR is the </a:t>
            </a:r>
            <a:r>
              <a:rPr lang="en-GB" altLang="en-US" dirty="0">
                <a:solidFill>
                  <a:srgbClr val="FF00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real time interaction</a:t>
            </a: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, which means that a computer is able to detect user’s input and change the virtual environment spontaneously.</a:t>
            </a:r>
          </a:p>
          <a:p>
            <a:pPr eaLnBrk="1" hangingPunct="1"/>
            <a:endParaRPr lang="en-US" altLang="en-US" i="1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>
            <a:extLst>
              <a:ext uri="{FF2B5EF4-FFF2-40B4-BE49-F238E27FC236}">
                <a16:creationId xmlns:a16="http://schemas.microsoft.com/office/drawing/2014/main" id="{009E8BD6-AE43-00E7-A1DD-9F78AE1D11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1505" y="1978818"/>
            <a:ext cx="11058525" cy="4700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It is a new computational paradigm that fundamentally redefines the interface between humans and computers. </a:t>
            </a:r>
          </a:p>
          <a:p>
            <a:endParaRPr lang="en-GB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endParaRPr lang="en-GB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  <a:p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It has emerged as a next generation human computer interface that stimulates a realistic environment and has the potential to change the way human interacts with the computer.</a:t>
            </a:r>
            <a:endParaRPr lang="en-US" altLang="en-US" dirty="0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10CDE-AD18-E949-F543-57DEE8E2EB38}"/>
              </a:ext>
            </a:extLst>
          </p:cNvPr>
          <p:cNvSpPr txBox="1">
            <a:spLocks noChangeArrowheads="1"/>
          </p:cNvSpPr>
          <p:nvPr/>
        </p:nvSpPr>
        <p:spPr>
          <a:xfrm>
            <a:off x="2136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Introduction to Virtual Reality (VR)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73824715-62EA-E1D2-A2A4-1C6B62B0A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Barlow SemiBold" panose="00000700000000000000" pitchFamily="2" charset="0"/>
              </a:rPr>
              <a:t>Terminologies Related to VR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BA783B17-E142-CF96-8523-32488E681C8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33600" y="1589088"/>
            <a:ext cx="3886200" cy="4572000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Artificial Reality	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Computer Generated Environment	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Computer Simulated Environment	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Cyberspace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Spatial Immersion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GB" altLang="en-US" dirty="0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Synthetic Environment</a:t>
            </a:r>
          </a:p>
          <a:p>
            <a:pPr marL="457200" indent="-457200"/>
            <a:endParaRPr lang="en-US" altLang="en-US" dirty="0"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74A302D6-0720-65AD-D498-38826273B83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6369050" y="1589088"/>
            <a:ext cx="3886200" cy="4572000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Tx/>
              <a:buAutoNum type="arabicPeriod" startAt="7"/>
            </a:pPr>
            <a:r>
              <a:rPr lang="en-GB" altLang="en-US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Synthetic experience</a:t>
            </a:r>
          </a:p>
          <a:p>
            <a:pPr marL="457200" indent="-457200">
              <a:buClr>
                <a:srgbClr val="FF0000"/>
              </a:buClr>
              <a:buFontTx/>
              <a:buAutoNum type="arabicPeriod" startAt="7"/>
            </a:pPr>
            <a:r>
              <a:rPr lang="en-GB" altLang="en-US">
                <a:solidFill>
                  <a:srgbClr val="FF3300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Virtual Environment	</a:t>
            </a:r>
          </a:p>
          <a:p>
            <a:pPr marL="457200" indent="-457200">
              <a:buClr>
                <a:srgbClr val="FF0000"/>
              </a:buClr>
              <a:buFontTx/>
              <a:buAutoNum type="arabicPeriod" startAt="7"/>
            </a:pPr>
            <a:r>
              <a:rPr lang="en-GB" altLang="en-US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Virtual presence</a:t>
            </a:r>
          </a:p>
          <a:p>
            <a:pPr marL="457200" indent="-457200">
              <a:buClr>
                <a:srgbClr val="FF0000"/>
              </a:buClr>
              <a:buFontTx/>
              <a:buAutoNum type="arabicPeriod" startAt="7"/>
            </a:pPr>
            <a:r>
              <a:rPr lang="en-GB" altLang="en-US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Virtual Worlds</a:t>
            </a:r>
          </a:p>
          <a:p>
            <a:pPr marL="457200" indent="-457200">
              <a:buClr>
                <a:srgbClr val="FF0000"/>
              </a:buClr>
              <a:buFontTx/>
              <a:buAutoNum type="arabicPeriod" startAt="7"/>
            </a:pPr>
            <a:r>
              <a:rPr lang="en-GB" altLang="en-US">
                <a:solidFill>
                  <a:schemeClr val="tx2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Visually coupled system</a:t>
            </a:r>
            <a:endParaRPr lang="en-US" altLang="en-US">
              <a:solidFill>
                <a:schemeClr val="tx2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>
            <a:extLst>
              <a:ext uri="{FF2B5EF4-FFF2-40B4-BE49-F238E27FC236}">
                <a16:creationId xmlns:a16="http://schemas.microsoft.com/office/drawing/2014/main" id="{340DB207-7812-0887-C78C-C633C030D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Barlow SemiBold" panose="00000700000000000000" pitchFamily="2" charset="0"/>
              </a:rPr>
              <a:t>Definitions of </a:t>
            </a:r>
            <a:r>
              <a:rPr lang="en-GB" dirty="0">
                <a:latin typeface="Barlow SemiBold" panose="00000700000000000000" pitchFamily="2" charset="0"/>
              </a:rPr>
              <a:t>Virtual Reality</a:t>
            </a:r>
            <a:endParaRPr lang="en-US" dirty="0">
              <a:latin typeface="Barlow SemiBold" panose="00000700000000000000" pitchFamily="2" charset="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54C45EF8-0711-3D25-7924-0718D21FE5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57324" y="1600200"/>
            <a:ext cx="10036969" cy="4495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Barlow SemiBold" panose="00000700000000000000" pitchFamily="2" charset="0"/>
              </a:rPr>
              <a:t>Webster’s New Universal Unabridged Dictionary (1989):</a:t>
            </a:r>
          </a:p>
          <a:p>
            <a:pPr marL="0" indent="0">
              <a:buNone/>
              <a:defRPr/>
            </a:pPr>
            <a:endParaRPr lang="en-US" dirty="0">
              <a:latin typeface="Barlow SemiBold" panose="00000700000000000000" pitchFamily="2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en-US" b="1" dirty="0">
                <a:solidFill>
                  <a:srgbClr val="FF6600"/>
                </a:solidFill>
                <a:latin typeface="Barlow" panose="00000500000000000000" pitchFamily="2" charset="0"/>
              </a:rPr>
              <a:t>Virtual</a:t>
            </a:r>
            <a:r>
              <a:rPr lang="en-US" dirty="0">
                <a:solidFill>
                  <a:schemeClr val="tx2"/>
                </a:solidFill>
                <a:latin typeface="Barlow" panose="00000500000000000000" pitchFamily="2" charset="0"/>
              </a:rPr>
              <a:t> - “being in essence of effect, but not in fact”. </a:t>
            </a: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en-US" dirty="0">
                <a:solidFill>
                  <a:schemeClr val="tx2"/>
                </a:solidFill>
                <a:latin typeface="Barlow" panose="00000500000000000000" pitchFamily="2" charset="0"/>
              </a:rPr>
              <a:t>It has been applied computing, for example when a computer system requires more RAM than is available, memory is expanded virtually by use of disk storage (virtual memory).</a:t>
            </a:r>
          </a:p>
          <a:p>
            <a:pPr marL="0" indent="0">
              <a:buClr>
                <a:schemeClr val="tx2"/>
              </a:buClr>
              <a:buNone/>
              <a:defRPr/>
            </a:pPr>
            <a:endParaRPr lang="en-US" dirty="0">
              <a:solidFill>
                <a:schemeClr val="tx2"/>
              </a:solidFill>
              <a:latin typeface="Barlow" panose="00000500000000000000" pitchFamily="2" charset="0"/>
            </a:endParaRP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en-US" b="1" dirty="0">
                <a:solidFill>
                  <a:srgbClr val="FF6600"/>
                </a:solidFill>
                <a:latin typeface="Barlow" panose="00000500000000000000" pitchFamily="2" charset="0"/>
              </a:rPr>
              <a:t>Reality</a:t>
            </a:r>
            <a:r>
              <a:rPr lang="en-US" b="1" dirty="0">
                <a:solidFill>
                  <a:schemeClr val="tx2"/>
                </a:solidFill>
                <a:latin typeface="Barlow" panose="00000500000000000000" pitchFamily="2" charset="0"/>
              </a:rPr>
              <a:t> - “</a:t>
            </a:r>
            <a:r>
              <a:rPr lang="en-US" dirty="0">
                <a:solidFill>
                  <a:schemeClr val="tx2"/>
                </a:solidFill>
                <a:latin typeface="Barlow" panose="00000500000000000000" pitchFamily="2" charset="0"/>
              </a:rPr>
              <a:t>The state of being real. Something that exists independently of ideas concerning it”. </a:t>
            </a:r>
          </a:p>
          <a:p>
            <a:pPr marL="0" indent="0">
              <a:buClr>
                <a:schemeClr val="tx2"/>
              </a:buClr>
              <a:buNone/>
              <a:defRPr/>
            </a:pPr>
            <a:r>
              <a:rPr lang="en-US" dirty="0">
                <a:solidFill>
                  <a:schemeClr val="tx2"/>
                </a:solidFill>
                <a:latin typeface="Barlow" panose="00000500000000000000" pitchFamily="2" charset="0"/>
              </a:rPr>
              <a:t>A place that exists and can be experienced.</a:t>
            </a:r>
            <a:endParaRPr lang="en-US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FD9E24507F94E8C2FB94FF257ABFB" ma:contentTypeVersion="4" ma:contentTypeDescription="Create a new document." ma:contentTypeScope="" ma:versionID="6cec363dcce81c01b74ad88a6c1425d3">
  <xsd:schema xmlns:xsd="http://www.w3.org/2001/XMLSchema" xmlns:xs="http://www.w3.org/2001/XMLSchema" xmlns:p="http://schemas.microsoft.com/office/2006/metadata/properties" xmlns:ns3="fc165b1e-e348-44a8-88ee-ea4ff3d036d1" targetNamespace="http://schemas.microsoft.com/office/2006/metadata/properties" ma:root="true" ma:fieldsID="7c228f6f160cd94cd8f5fe80a8936afa" ns3:_="">
    <xsd:import namespace="fc165b1e-e348-44a8-88ee-ea4ff3d03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65b1e-e348-44a8-88ee-ea4ff3d03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C41783-C2A6-4252-B985-9C092CA227A9}">
  <ds:schemaRefs>
    <ds:schemaRef ds:uri="fc165b1e-e348-44a8-88ee-ea4ff3d036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4BC0E7-A2E0-44A1-B3E8-9F9BD05C3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98F51-C532-4C47-BCB4-F99B95EB88C2}">
  <ds:schemaRefs>
    <ds:schemaRef ds:uri="fc165b1e-e348-44a8-88ee-ea4ff3d036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2200</Words>
  <Application>Microsoft Office PowerPoint</Application>
  <PresentationFormat>Widescreen</PresentationFormat>
  <Paragraphs>272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Barlow</vt:lpstr>
      <vt:lpstr>Barlow SemiBold</vt:lpstr>
      <vt:lpstr>Calibri</vt:lpstr>
      <vt:lpstr>Calibri Light</vt:lpstr>
      <vt:lpstr>Wingdings</vt:lpstr>
      <vt:lpstr>Office Theme</vt:lpstr>
      <vt:lpstr> CS49000-Introduction to AR/VR Lecture 2: History and Definitions of VR</vt:lpstr>
      <vt:lpstr>Virtual Reality Definition</vt:lpstr>
      <vt:lpstr>Define VR</vt:lpstr>
      <vt:lpstr>Burdea’s 3 I’s of VR</vt:lpstr>
      <vt:lpstr>Ivan Sutherland’s The Ultimate Display</vt:lpstr>
      <vt:lpstr>Introduction to Virtual Reality (VR)</vt:lpstr>
      <vt:lpstr>PowerPoint Presentation</vt:lpstr>
      <vt:lpstr>Terminologies Related to VR</vt:lpstr>
      <vt:lpstr>Definitions of Virtual Reality</vt:lpstr>
      <vt:lpstr>Definitions of Virtual Reality</vt:lpstr>
      <vt:lpstr>Definitions of Virtual Reality</vt:lpstr>
      <vt:lpstr>Definitions of Virtual Reality</vt:lpstr>
      <vt:lpstr>Zeltzer AIP Cube</vt:lpstr>
      <vt:lpstr>Zeltzer AIP Cube</vt:lpstr>
      <vt:lpstr>Zeltzer AIP Cube</vt:lpstr>
      <vt:lpstr>Zeltzer AIP Cube</vt:lpstr>
      <vt:lpstr>Zeltzer AIP Cube</vt:lpstr>
      <vt:lpstr>Properties of VR</vt:lpstr>
      <vt:lpstr>Goal of Virtual Reality</vt:lpstr>
      <vt:lpstr>Features of VR</vt:lpstr>
      <vt:lpstr>How does VR deliver information?</vt:lpstr>
      <vt:lpstr>Key Elements of Virtual Reality Experience</vt:lpstr>
      <vt:lpstr>Key Elements of Virtual Reality Experience</vt:lpstr>
      <vt:lpstr>Why VR?</vt:lpstr>
      <vt:lpstr>Given these points… are these VR experiences?</vt:lpstr>
      <vt:lpstr>What are the primary intellectual components that create a virtual environment?</vt:lpstr>
      <vt:lpstr>User’s perspective</vt:lpstr>
      <vt:lpstr>Hardware / Technology</vt:lpstr>
      <vt:lpstr>System Software Design</vt:lpstr>
      <vt:lpstr>Interaction Techniques</vt:lpstr>
      <vt:lpstr>Evolution of VR</vt:lpstr>
      <vt:lpstr>Evolution of VR</vt:lpstr>
      <vt:lpstr>Evolution of VR</vt:lpstr>
      <vt:lpstr>Evolution of VR</vt:lpstr>
      <vt:lpstr>Evolution of VR</vt:lpstr>
      <vt:lpstr>Evolution of VR</vt:lpstr>
      <vt:lpstr>Evolution of VR</vt:lpstr>
      <vt:lpstr>Evolution of VR</vt:lpstr>
      <vt:lpstr>Evolution of VR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Emotionally-Intelligent Agents that Express and Feel Like Us!</dc:title>
  <dc:creator>Bera, Aniket</dc:creator>
  <cp:lastModifiedBy>Bera, Aniket</cp:lastModifiedBy>
  <cp:revision>8</cp:revision>
  <dcterms:created xsi:type="dcterms:W3CDTF">2022-08-14T04:26:09Z</dcterms:created>
  <dcterms:modified xsi:type="dcterms:W3CDTF">2023-01-13T00:32:51Z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0x01010018BFD9E24507F94E8C2FB94FF257ABFB</vt:lpwstr>
  </property>
  <property fmtid="{D5CDD505-2E9C-101B-9397-08002B2CF9AE}" pid="3" name="MSIP_Label_4044bd30-2ed7-4c9d-9d12-46200872a97b_Enabled">
    <vt:lpwstr>true</vt:lpwstr>
  </property>
  <property fmtid="{D5CDD505-2E9C-101B-9397-08002B2CF9AE}" pid="4" name="MSIP_Label_4044bd30-2ed7-4c9d-9d12-46200872a97b_SetDate">
    <vt:lpwstr>2022-12-02T22:27:42Z</vt:lpwstr>
  </property>
  <property fmtid="{D5CDD505-2E9C-101B-9397-08002B2CF9AE}" pid="5" name="MSIP_Label_4044bd30-2ed7-4c9d-9d12-46200872a97b_Method">
    <vt:lpwstr>Standard</vt:lpwstr>
  </property>
  <property fmtid="{D5CDD505-2E9C-101B-9397-08002B2CF9AE}" pid="6" name="MSIP_Label_4044bd30-2ed7-4c9d-9d12-46200872a97b_Name">
    <vt:lpwstr>defa4170-0d19-0005-0004-bc88714345d2</vt:lpwstr>
  </property>
  <property fmtid="{D5CDD505-2E9C-101B-9397-08002B2CF9AE}" pid="7" name="MSIP_Label_4044bd30-2ed7-4c9d-9d12-46200872a97b_SiteId">
    <vt:lpwstr>4130bd39-7c53-419c-b1e5-8758d6d63f21</vt:lpwstr>
  </property>
  <property fmtid="{D5CDD505-2E9C-101B-9397-08002B2CF9AE}" pid="8" name="MSIP_Label_4044bd30-2ed7-4c9d-9d12-46200872a97b_ActionId">
    <vt:lpwstr>2c645b1e-95f5-4e0e-ad24-a35fa31c36ce</vt:lpwstr>
  </property>
  <property fmtid="{D5CDD505-2E9C-101B-9397-08002B2CF9AE}" pid="9" name="MSIP_Label_4044bd30-2ed7-4c9d-9d12-46200872a97b_ContentBits">
    <vt:lpwstr>0</vt:lpwstr>
  </property>
</Properties>
</file>