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sldIdLst>
    <p:sldId id="257" r:id="rId2"/>
    <p:sldId id="256" r:id="rId3"/>
    <p:sldId id="258" r:id="rId4"/>
    <p:sldId id="330" r:id="rId5"/>
    <p:sldId id="259" r:id="rId6"/>
    <p:sldId id="327" r:id="rId7"/>
    <p:sldId id="328" r:id="rId8"/>
    <p:sldId id="329"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84" r:id="rId25"/>
    <p:sldId id="346" r:id="rId26"/>
    <p:sldId id="372" r:id="rId27"/>
    <p:sldId id="350" r:id="rId28"/>
    <p:sldId id="370" r:id="rId29"/>
    <p:sldId id="371" r:id="rId30"/>
    <p:sldId id="373" r:id="rId31"/>
    <p:sldId id="347" r:id="rId32"/>
    <p:sldId id="354" r:id="rId33"/>
    <p:sldId id="374" r:id="rId34"/>
    <p:sldId id="375" r:id="rId35"/>
    <p:sldId id="376" r:id="rId36"/>
    <p:sldId id="348" r:id="rId37"/>
    <p:sldId id="362" r:id="rId38"/>
    <p:sldId id="377" r:id="rId39"/>
    <p:sldId id="378" r:id="rId40"/>
    <p:sldId id="379" r:id="rId41"/>
    <p:sldId id="380" r:id="rId42"/>
    <p:sldId id="349" r:id="rId43"/>
    <p:sldId id="366" r:id="rId44"/>
    <p:sldId id="381" r:id="rId45"/>
    <p:sldId id="382" r:id="rId46"/>
    <p:sldId id="383" r:id="rId4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4" charset="-128"/>
        <a:cs typeface="+mn-cs"/>
      </a:defRPr>
    </a:lvl5pPr>
    <a:lvl6pPr marL="2286000" algn="l" defTabSz="914400" rtl="0" eaLnBrk="1" latinLnBrk="0" hangingPunct="1">
      <a:defRPr kern="1200">
        <a:solidFill>
          <a:schemeClr val="tx1"/>
        </a:solidFill>
        <a:latin typeface="Arial" charset="0"/>
        <a:ea typeface="ＭＳ Ｐゴシック" pitchFamily="4" charset="-128"/>
        <a:cs typeface="+mn-cs"/>
      </a:defRPr>
    </a:lvl6pPr>
    <a:lvl7pPr marL="2743200" algn="l" defTabSz="914400" rtl="0" eaLnBrk="1" latinLnBrk="0" hangingPunct="1">
      <a:defRPr kern="1200">
        <a:solidFill>
          <a:schemeClr val="tx1"/>
        </a:solidFill>
        <a:latin typeface="Arial" charset="0"/>
        <a:ea typeface="ＭＳ Ｐゴシック" pitchFamily="4" charset="-128"/>
        <a:cs typeface="+mn-cs"/>
      </a:defRPr>
    </a:lvl7pPr>
    <a:lvl8pPr marL="3200400" algn="l" defTabSz="914400" rtl="0" eaLnBrk="1" latinLnBrk="0" hangingPunct="1">
      <a:defRPr kern="1200">
        <a:solidFill>
          <a:schemeClr val="tx1"/>
        </a:solidFill>
        <a:latin typeface="Arial" charset="0"/>
        <a:ea typeface="ＭＳ Ｐゴシック" pitchFamily="4" charset="-128"/>
        <a:cs typeface="+mn-cs"/>
      </a:defRPr>
    </a:lvl8pPr>
    <a:lvl9pPr marL="3657600" algn="l" defTabSz="914400" rtl="0" eaLnBrk="1" latinLnBrk="0" hangingPunct="1">
      <a:defRPr kern="1200">
        <a:solidFill>
          <a:schemeClr val="tx1"/>
        </a:solidFill>
        <a:latin typeface="Arial" charset="0"/>
        <a:ea typeface="ＭＳ Ｐゴシック" pitchFamily="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64"/>
    <p:restoredTop sz="95915"/>
  </p:normalViewPr>
  <p:slideViewPr>
    <p:cSldViewPr snapToGrid="0" snapToObjects="1">
      <p:cViewPr>
        <p:scale>
          <a:sx n="125" d="100"/>
          <a:sy n="125" d="100"/>
        </p:scale>
        <p:origin x="-210" y="-89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0C2D4C-9BAE-46FA-B612-C28272B47919}" type="datetimeFigureOut">
              <a:rPr lang="en-US" smtClean="0"/>
              <a:t>9/28/2016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CDC6A-70DA-467F-8C58-96C9D2A9046A}" type="slidenum">
              <a:rPr lang="en-US" smtClean="0"/>
              <a:t>‹#›</a:t>
            </a:fld>
            <a:endParaRPr lang="en-US"/>
          </a:p>
        </p:txBody>
      </p:sp>
    </p:spTree>
    <p:extLst>
      <p:ext uri="{BB962C8B-B14F-4D97-AF65-F5344CB8AC3E}">
        <p14:creationId xmlns:p14="http://schemas.microsoft.com/office/powerpoint/2010/main" val="421817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a:t>
            </a:fld>
            <a:endParaRPr lang="en-US"/>
          </a:p>
        </p:txBody>
      </p:sp>
    </p:spTree>
    <p:extLst>
      <p:ext uri="{BB962C8B-B14F-4D97-AF65-F5344CB8AC3E}">
        <p14:creationId xmlns:p14="http://schemas.microsoft.com/office/powerpoint/2010/main" val="144143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11</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12</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13</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14</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15</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16</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17</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18</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19</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20</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21</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22</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23</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24</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25</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26</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27</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28</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29</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30</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31</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32</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33</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34</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35</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36</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37</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38</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39</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40</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5</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41</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42</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43</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44</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45</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46</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6</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7</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8</a:t>
            </a:fld>
            <a:endParaRPr lang="en-US"/>
          </a:p>
        </p:txBody>
      </p:sp>
    </p:spTree>
    <p:extLst>
      <p:ext uri="{BB962C8B-B14F-4D97-AF65-F5344CB8AC3E}">
        <p14:creationId xmlns:p14="http://schemas.microsoft.com/office/powerpoint/2010/main" val="137968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9</a:t>
            </a:fld>
            <a:endParaRPr lang="en-US"/>
          </a:p>
        </p:txBody>
      </p:sp>
    </p:spTree>
    <p:extLst>
      <p:ext uri="{BB962C8B-B14F-4D97-AF65-F5344CB8AC3E}">
        <p14:creationId xmlns:p14="http://schemas.microsoft.com/office/powerpoint/2010/main" val="123258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this section</a:t>
            </a:r>
            <a:r>
              <a:rPr lang="en-US" baseline="0" dirty="0" smtClean="0"/>
              <a:t> will with a brief introduction of urban modeling pipelines, forward and inverse. Then I will organize inverse procedural modeling approaches into three categories based on the input: image based, mesh based, and point based. Then some representative papers per category will be discussed. </a:t>
            </a:r>
            <a:endParaRPr lang="en-US" dirty="0"/>
          </a:p>
        </p:txBody>
      </p:sp>
      <p:sp>
        <p:nvSpPr>
          <p:cNvPr id="4" name="Slide Number Placeholder 3"/>
          <p:cNvSpPr>
            <a:spLocks noGrp="1"/>
          </p:cNvSpPr>
          <p:nvPr>
            <p:ph type="sldNum" sz="quarter" idx="10"/>
          </p:nvPr>
        </p:nvSpPr>
        <p:spPr/>
        <p:txBody>
          <a:bodyPr/>
          <a:lstStyle/>
          <a:p>
            <a:fld id="{B56CDC6A-70DA-467F-8C58-96C9D2A9046A}" type="slidenum">
              <a:rPr lang="en-US" smtClean="0"/>
              <a:t>10</a:t>
            </a:fld>
            <a:endParaRPr lang="en-US"/>
          </a:p>
        </p:txBody>
      </p:sp>
    </p:spTree>
    <p:extLst>
      <p:ext uri="{BB962C8B-B14F-4D97-AF65-F5344CB8AC3E}">
        <p14:creationId xmlns:p14="http://schemas.microsoft.com/office/powerpoint/2010/main" val="137968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9058C2-3C12-4C88-9CF8-C720BA0A59B7}" type="datetime1">
              <a:rPr lang="en-US" altLang="en-US" smtClean="0"/>
              <a:pPr/>
              <a:t>9/28/2016</a:t>
            </a:fld>
            <a:endParaRPr lang="en-US" altLang="en-US"/>
          </a:p>
        </p:txBody>
      </p:sp>
      <p:sp>
        <p:nvSpPr>
          <p:cNvPr id="6" name="Slide Number Placeholder 5"/>
          <p:cNvSpPr>
            <a:spLocks noGrp="1"/>
          </p:cNvSpPr>
          <p:nvPr>
            <p:ph type="sldNum" sz="quarter" idx="12"/>
          </p:nvPr>
        </p:nvSpPr>
        <p:spPr/>
        <p:txBody>
          <a:bodyPr/>
          <a:lstStyle/>
          <a:p>
            <a:fld id="{413F83A8-3972-42A3-AAC9-FCB344CCA173}" type="slidenum">
              <a:rPr lang="en-US" altLang="en-US" smtClean="0"/>
              <a:pPr/>
              <a:t>‹#›</a:t>
            </a:fld>
            <a:endParaRPr lang="en-US" altLang="en-US"/>
          </a:p>
        </p:txBody>
      </p:sp>
    </p:spTree>
    <p:extLst>
      <p:ext uri="{BB962C8B-B14F-4D97-AF65-F5344CB8AC3E}">
        <p14:creationId xmlns:p14="http://schemas.microsoft.com/office/powerpoint/2010/main" val="19311819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4681EE-C401-426F-9D82-F6FE92ABEF6F}" type="datetime1">
              <a:rPr lang="en-US" altLang="en-US" smtClean="0"/>
              <a:pPr/>
              <a:t>9/28/2016</a:t>
            </a:fld>
            <a:endParaRPr lang="en-US" altLang="en-US"/>
          </a:p>
        </p:txBody>
      </p:sp>
      <p:sp>
        <p:nvSpPr>
          <p:cNvPr id="6" name="Slide Number Placeholder 5"/>
          <p:cNvSpPr>
            <a:spLocks noGrp="1"/>
          </p:cNvSpPr>
          <p:nvPr>
            <p:ph type="sldNum" sz="quarter" idx="12"/>
          </p:nvPr>
        </p:nvSpPr>
        <p:spPr/>
        <p:txBody>
          <a:bodyPr/>
          <a:lstStyle/>
          <a:p>
            <a:fld id="{2F5B45A8-0F31-4E87-9227-B951F45EA82F}" type="slidenum">
              <a:rPr lang="en-US" altLang="en-US" smtClean="0"/>
              <a:pPr/>
              <a:t>‹#›</a:t>
            </a:fld>
            <a:endParaRPr lang="en-US" altLang="en-US"/>
          </a:p>
        </p:txBody>
      </p:sp>
    </p:spTree>
    <p:extLst>
      <p:ext uri="{BB962C8B-B14F-4D97-AF65-F5344CB8AC3E}">
        <p14:creationId xmlns:p14="http://schemas.microsoft.com/office/powerpoint/2010/main" val="3524379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B27537-5FC0-4D61-A8C1-D5A71161233F}" type="datetime1">
              <a:rPr lang="en-US" altLang="en-US" smtClean="0"/>
              <a:pPr/>
              <a:t>9/28/2016</a:t>
            </a:fld>
            <a:endParaRPr lang="en-US" altLang="en-US"/>
          </a:p>
        </p:txBody>
      </p:sp>
      <p:sp>
        <p:nvSpPr>
          <p:cNvPr id="6" name="Slide Number Placeholder 5"/>
          <p:cNvSpPr>
            <a:spLocks noGrp="1"/>
          </p:cNvSpPr>
          <p:nvPr>
            <p:ph type="sldNum" sz="quarter" idx="12"/>
          </p:nvPr>
        </p:nvSpPr>
        <p:spPr/>
        <p:txBody>
          <a:bodyPr/>
          <a:lstStyle/>
          <a:p>
            <a:fld id="{89655A91-C0DF-46E2-B0AB-0577F9BCEC01}" type="slidenum">
              <a:rPr lang="en-US" altLang="en-US" smtClean="0"/>
              <a:pPr/>
              <a:t>‹#›</a:t>
            </a:fld>
            <a:endParaRPr lang="en-US" altLang="en-US"/>
          </a:p>
        </p:txBody>
      </p:sp>
    </p:spTree>
    <p:extLst>
      <p:ext uri="{BB962C8B-B14F-4D97-AF65-F5344CB8AC3E}">
        <p14:creationId xmlns:p14="http://schemas.microsoft.com/office/powerpoint/2010/main" val="36799830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D96F9-1F6F-4730-B992-70FC2333B3E8}" type="datetime1">
              <a:rPr lang="en-US" altLang="en-US" smtClean="0"/>
              <a:pPr/>
              <a:t>9/28/2016</a:t>
            </a:fld>
            <a:endParaRPr lang="en-US" altLang="en-US"/>
          </a:p>
        </p:txBody>
      </p:sp>
      <p:sp>
        <p:nvSpPr>
          <p:cNvPr id="6" name="Slide Number Placeholder 5"/>
          <p:cNvSpPr>
            <a:spLocks noGrp="1"/>
          </p:cNvSpPr>
          <p:nvPr>
            <p:ph type="sldNum" sz="quarter" idx="12"/>
          </p:nvPr>
        </p:nvSpPr>
        <p:spPr/>
        <p:txBody>
          <a:bodyPr/>
          <a:lstStyle/>
          <a:p>
            <a:fld id="{6EF63314-9B74-415B-8401-0565C8C40515}" type="slidenum">
              <a:rPr lang="en-US" altLang="en-US" smtClean="0"/>
              <a:pPr/>
              <a:t>‹#›</a:t>
            </a:fld>
            <a:endParaRPr lang="en-US" altLang="en-US"/>
          </a:p>
        </p:txBody>
      </p:sp>
    </p:spTree>
    <p:extLst>
      <p:ext uri="{BB962C8B-B14F-4D97-AF65-F5344CB8AC3E}">
        <p14:creationId xmlns:p14="http://schemas.microsoft.com/office/powerpoint/2010/main" val="21436435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8ADFF-F6A2-4548-97BB-89A42B2C43D3}" type="datetime1">
              <a:rPr lang="en-US" altLang="en-US" smtClean="0"/>
              <a:pPr/>
              <a:t>9/28/2016</a:t>
            </a:fld>
            <a:endParaRPr lang="en-US" altLang="en-US"/>
          </a:p>
        </p:txBody>
      </p:sp>
      <p:sp>
        <p:nvSpPr>
          <p:cNvPr id="6" name="Slide Number Placeholder 5"/>
          <p:cNvSpPr>
            <a:spLocks noGrp="1"/>
          </p:cNvSpPr>
          <p:nvPr>
            <p:ph type="sldNum" sz="quarter" idx="12"/>
          </p:nvPr>
        </p:nvSpPr>
        <p:spPr/>
        <p:txBody>
          <a:bodyPr/>
          <a:lstStyle/>
          <a:p>
            <a:fld id="{D869F021-3714-4CE8-A926-11329820C615}" type="slidenum">
              <a:rPr lang="en-US" altLang="en-US" smtClean="0"/>
              <a:pPr/>
              <a:t>‹#›</a:t>
            </a:fld>
            <a:endParaRPr lang="en-US" altLang="en-US"/>
          </a:p>
        </p:txBody>
      </p:sp>
    </p:spTree>
    <p:extLst>
      <p:ext uri="{BB962C8B-B14F-4D97-AF65-F5344CB8AC3E}">
        <p14:creationId xmlns:p14="http://schemas.microsoft.com/office/powerpoint/2010/main" val="17957789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1A963A-1C88-4E17-B8A9-1299205E9804}" type="datetime1">
              <a:rPr lang="en-US" altLang="en-US" smtClean="0"/>
              <a:pPr/>
              <a:t>9/28/2016</a:t>
            </a:fld>
            <a:endParaRPr lang="en-US" altLang="en-US"/>
          </a:p>
        </p:txBody>
      </p:sp>
      <p:sp>
        <p:nvSpPr>
          <p:cNvPr id="7" name="Slide Number Placeholder 6"/>
          <p:cNvSpPr>
            <a:spLocks noGrp="1"/>
          </p:cNvSpPr>
          <p:nvPr>
            <p:ph type="sldNum" sz="quarter" idx="12"/>
          </p:nvPr>
        </p:nvSpPr>
        <p:spPr/>
        <p:txBody>
          <a:bodyPr/>
          <a:lstStyle/>
          <a:p>
            <a:fld id="{D8E15BD9-2862-4F86-8FF7-E090F633406D}" type="slidenum">
              <a:rPr lang="en-US" altLang="en-US" smtClean="0"/>
              <a:pPr/>
              <a:t>‹#›</a:t>
            </a:fld>
            <a:endParaRPr lang="en-US" altLang="en-US"/>
          </a:p>
        </p:txBody>
      </p:sp>
    </p:spTree>
    <p:extLst>
      <p:ext uri="{BB962C8B-B14F-4D97-AF65-F5344CB8AC3E}">
        <p14:creationId xmlns:p14="http://schemas.microsoft.com/office/powerpoint/2010/main" val="26423701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7513E-A4C6-4BED-989A-98A6EC8A60D8}" type="datetime1">
              <a:rPr lang="en-US" altLang="en-US" smtClean="0"/>
              <a:pPr/>
              <a:t>9/28/2016</a:t>
            </a:fld>
            <a:endParaRPr lang="en-US" altLang="en-US"/>
          </a:p>
        </p:txBody>
      </p:sp>
      <p:sp>
        <p:nvSpPr>
          <p:cNvPr id="9" name="Slide Number Placeholder 8"/>
          <p:cNvSpPr>
            <a:spLocks noGrp="1"/>
          </p:cNvSpPr>
          <p:nvPr>
            <p:ph type="sldNum" sz="quarter" idx="12"/>
          </p:nvPr>
        </p:nvSpPr>
        <p:spPr/>
        <p:txBody>
          <a:bodyPr/>
          <a:lstStyle/>
          <a:p>
            <a:fld id="{C1080B83-F163-4F79-A79D-1135863A02F3}" type="slidenum">
              <a:rPr lang="en-US" altLang="en-US" smtClean="0"/>
              <a:pPr/>
              <a:t>‹#›</a:t>
            </a:fld>
            <a:endParaRPr lang="en-US" altLang="en-US"/>
          </a:p>
        </p:txBody>
      </p:sp>
    </p:spTree>
    <p:extLst>
      <p:ext uri="{BB962C8B-B14F-4D97-AF65-F5344CB8AC3E}">
        <p14:creationId xmlns:p14="http://schemas.microsoft.com/office/powerpoint/2010/main" val="16828693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228939-13FA-48BF-8BF4-1C7F190F4339}" type="datetime1">
              <a:rPr lang="en-US" altLang="en-US" smtClean="0"/>
              <a:pPr/>
              <a:t>9/28/2016</a:t>
            </a:fld>
            <a:endParaRPr lang="en-US" altLang="en-US"/>
          </a:p>
        </p:txBody>
      </p:sp>
      <p:sp>
        <p:nvSpPr>
          <p:cNvPr id="5" name="Slide Number Placeholder 4"/>
          <p:cNvSpPr>
            <a:spLocks noGrp="1"/>
          </p:cNvSpPr>
          <p:nvPr>
            <p:ph type="sldNum" sz="quarter" idx="12"/>
          </p:nvPr>
        </p:nvSpPr>
        <p:spPr/>
        <p:txBody>
          <a:bodyPr/>
          <a:lstStyle/>
          <a:p>
            <a:fld id="{142FF829-024B-4770-B03C-7986EAC5E0BF}" type="slidenum">
              <a:rPr lang="en-US" altLang="en-US" smtClean="0"/>
              <a:pPr/>
              <a:t>‹#›</a:t>
            </a:fld>
            <a:endParaRPr lang="en-US" altLang="en-US"/>
          </a:p>
        </p:txBody>
      </p:sp>
    </p:spTree>
    <p:extLst>
      <p:ext uri="{BB962C8B-B14F-4D97-AF65-F5344CB8AC3E}">
        <p14:creationId xmlns:p14="http://schemas.microsoft.com/office/powerpoint/2010/main" val="34667421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0ED38-C718-4CEB-B4D0-3EFAC623B71E}" type="datetime1">
              <a:rPr lang="en-US" altLang="en-US" smtClean="0"/>
              <a:pPr/>
              <a:t>9/28/2016</a:t>
            </a:fld>
            <a:endParaRPr lang="en-US" altLang="en-US"/>
          </a:p>
        </p:txBody>
      </p:sp>
      <p:sp>
        <p:nvSpPr>
          <p:cNvPr id="4" name="Slide Number Placeholder 3"/>
          <p:cNvSpPr>
            <a:spLocks noGrp="1"/>
          </p:cNvSpPr>
          <p:nvPr>
            <p:ph type="sldNum" sz="quarter" idx="12"/>
          </p:nvPr>
        </p:nvSpPr>
        <p:spPr/>
        <p:txBody>
          <a:bodyPr/>
          <a:lstStyle/>
          <a:p>
            <a:fld id="{AD35480B-CB93-43B5-A05E-73C9923E42C1}" type="slidenum">
              <a:rPr lang="en-US" altLang="en-US" smtClean="0"/>
              <a:pPr/>
              <a:t>‹#›</a:t>
            </a:fld>
            <a:endParaRPr lang="en-US" altLang="en-US"/>
          </a:p>
        </p:txBody>
      </p:sp>
    </p:spTree>
    <p:extLst>
      <p:ext uri="{BB962C8B-B14F-4D97-AF65-F5344CB8AC3E}">
        <p14:creationId xmlns:p14="http://schemas.microsoft.com/office/powerpoint/2010/main" val="19076374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0D431-09D3-415C-97B1-E0EB09E5E382}" type="datetime1">
              <a:rPr lang="en-US" altLang="en-US" smtClean="0"/>
              <a:pPr/>
              <a:t>9/28/2016</a:t>
            </a:fld>
            <a:endParaRPr lang="en-US" altLang="en-US"/>
          </a:p>
        </p:txBody>
      </p:sp>
      <p:sp>
        <p:nvSpPr>
          <p:cNvPr id="7" name="Slide Number Placeholder 6"/>
          <p:cNvSpPr>
            <a:spLocks noGrp="1"/>
          </p:cNvSpPr>
          <p:nvPr>
            <p:ph type="sldNum" sz="quarter" idx="12"/>
          </p:nvPr>
        </p:nvSpPr>
        <p:spPr/>
        <p:txBody>
          <a:bodyPr/>
          <a:lstStyle/>
          <a:p>
            <a:fld id="{342BE6F8-7901-4D29-B5A7-B2698C3DE09B}" type="slidenum">
              <a:rPr lang="en-US" altLang="en-US" smtClean="0"/>
              <a:pPr/>
              <a:t>‹#›</a:t>
            </a:fld>
            <a:endParaRPr lang="en-US" altLang="en-US"/>
          </a:p>
        </p:txBody>
      </p:sp>
    </p:spTree>
    <p:extLst>
      <p:ext uri="{BB962C8B-B14F-4D97-AF65-F5344CB8AC3E}">
        <p14:creationId xmlns:p14="http://schemas.microsoft.com/office/powerpoint/2010/main" val="1861586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6CB15-54BD-4A5F-8EB6-60DFA3E92577}" type="datetime1">
              <a:rPr lang="en-US" altLang="en-US" smtClean="0"/>
              <a:pPr/>
              <a:t>9/28/2016</a:t>
            </a:fld>
            <a:endParaRPr lang="en-US" altLang="en-US"/>
          </a:p>
        </p:txBody>
      </p:sp>
      <p:sp>
        <p:nvSpPr>
          <p:cNvPr id="7" name="Slide Number Placeholder 6"/>
          <p:cNvSpPr>
            <a:spLocks noGrp="1"/>
          </p:cNvSpPr>
          <p:nvPr>
            <p:ph type="sldNum" sz="quarter" idx="12"/>
          </p:nvPr>
        </p:nvSpPr>
        <p:spPr/>
        <p:txBody>
          <a:bodyPr/>
          <a:lstStyle/>
          <a:p>
            <a:fld id="{EDECBAA0-EB74-49E5-8D0D-F4D3EEBCE1BA}" type="slidenum">
              <a:rPr lang="en-US" altLang="en-US" smtClean="0"/>
              <a:pPr/>
              <a:t>‹#›</a:t>
            </a:fld>
            <a:endParaRPr lang="en-US" altLang="en-US"/>
          </a:p>
        </p:txBody>
      </p:sp>
    </p:spTree>
    <p:extLst>
      <p:ext uri="{BB962C8B-B14F-4D97-AF65-F5344CB8AC3E}">
        <p14:creationId xmlns:p14="http://schemas.microsoft.com/office/powerpoint/2010/main" val="27530699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t="12661" r="38182" b="13829"/>
          <a:stretch/>
        </p:blipFill>
        <p:spPr bwMode="auto">
          <a:xfrm>
            <a:off x="0" y="4543425"/>
            <a:ext cx="5181600" cy="60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52727" t="12661" b="13829"/>
          <a:stretch/>
        </p:blipFill>
        <p:spPr bwMode="auto">
          <a:xfrm>
            <a:off x="5181600" y="4539959"/>
            <a:ext cx="39624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4"/>
          <p:cNvSpPr txBox="1">
            <a:spLocks/>
          </p:cNvSpPr>
          <p:nvPr/>
        </p:nvSpPr>
        <p:spPr>
          <a:xfrm>
            <a:off x="4572000" y="4603800"/>
            <a:ext cx="35865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err="1" smtClean="0">
                <a:solidFill>
                  <a:schemeClr val="bg1"/>
                </a:solidFill>
              </a:rPr>
              <a:t>Ilke</a:t>
            </a:r>
            <a:r>
              <a:rPr lang="en-US" sz="1400" dirty="0" smtClean="0">
                <a:solidFill>
                  <a:schemeClr val="bg1"/>
                </a:solidFill>
              </a:rPr>
              <a:t> </a:t>
            </a:r>
            <a:r>
              <a:rPr lang="en-US" sz="1400" dirty="0" err="1" smtClean="0">
                <a:solidFill>
                  <a:schemeClr val="bg1"/>
                </a:solidFill>
              </a:rPr>
              <a:t>Demir</a:t>
            </a:r>
            <a:r>
              <a:rPr lang="en-US" sz="1400" dirty="0" smtClean="0">
                <a:solidFill>
                  <a:schemeClr val="bg1"/>
                </a:solidFill>
              </a:rPr>
              <a:t/>
            </a:r>
            <a:br>
              <a:rPr lang="en-US" sz="1400" dirty="0" smtClean="0">
                <a:solidFill>
                  <a:schemeClr val="bg1"/>
                </a:solidFill>
              </a:rPr>
            </a:br>
            <a:r>
              <a:rPr lang="en-US" sz="1400" dirty="0" err="1" smtClean="0">
                <a:solidFill>
                  <a:schemeClr val="bg1"/>
                </a:solidFill>
              </a:rPr>
              <a:t>GLunch</a:t>
            </a:r>
            <a:r>
              <a:rPr lang="en-US" sz="1400" dirty="0" smtClean="0">
                <a:solidFill>
                  <a:schemeClr val="bg1"/>
                </a:solidFill>
              </a:rPr>
              <a:t> – Fall 2016</a:t>
            </a:r>
            <a:r>
              <a:rPr lang="en-US" sz="1400" baseline="0" dirty="0" smtClean="0">
                <a:solidFill>
                  <a:schemeClr val="bg1"/>
                </a:solidFill>
              </a:rPr>
              <a:t> </a:t>
            </a:r>
            <a:endParaRPr lang="en-US" sz="1400" b="1" dirty="0">
              <a:solidFill>
                <a:schemeClr val="bg1"/>
              </a:solidFill>
            </a:endParaRPr>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0" y="0"/>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3B4217-87B5-4068-BAE7-DB988851BC4B}" type="datetime1">
              <a:rPr lang="en-US" altLang="en-US" smtClean="0"/>
              <a:pPr/>
              <a:t>9/28/2016</a:t>
            </a:fld>
            <a:endParaRPr lang="en-US" altLang="en-US" dirty="0"/>
          </a:p>
        </p:txBody>
      </p:sp>
      <p:sp>
        <p:nvSpPr>
          <p:cNvPr id="6" name="Slide Number Placeholder 5"/>
          <p:cNvSpPr>
            <a:spLocks noGrp="1"/>
          </p:cNvSpPr>
          <p:nvPr>
            <p:ph type="sldNum" sz="quarter" idx="4"/>
          </p:nvPr>
        </p:nvSpPr>
        <p:spPr>
          <a:xfrm>
            <a:off x="7010400" y="0"/>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24482F-FA52-42E6-8EC5-A95626ECA292}" type="slidenum">
              <a:rPr lang="en-US" altLang="en-US" smtClean="0"/>
              <a:pPr/>
              <a:t>‹#›</a:t>
            </a:fld>
            <a:endParaRPr lang="en-US" altLang="en-US" dirty="0"/>
          </a:p>
        </p:txBody>
      </p:sp>
      <p:sp>
        <p:nvSpPr>
          <p:cNvPr id="12" name="Rectangle 11"/>
          <p:cNvSpPr/>
          <p:nvPr/>
        </p:nvSpPr>
        <p:spPr>
          <a:xfrm>
            <a:off x="3982418" y="4518611"/>
            <a:ext cx="1100670" cy="618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7"/>
          <p:cNvPicPr>
            <a:picLocks noChangeAspect="1" noChangeArrowheads="1"/>
          </p:cNvPicPr>
          <p:nvPr/>
        </p:nvPicPr>
        <p:blipFill>
          <a:blip r:embed="rId14" cstate="print"/>
          <a:srcRect/>
          <a:stretch>
            <a:fillRect/>
          </a:stretch>
        </p:blipFill>
        <p:spPr bwMode="auto">
          <a:xfrm>
            <a:off x="3982418" y="4650892"/>
            <a:ext cx="1100670" cy="363019"/>
          </a:xfrm>
          <a:prstGeom prst="rect">
            <a:avLst/>
          </a:prstGeom>
          <a:noFill/>
          <a:ln w="9525">
            <a:noFill/>
            <a:miter lim="800000"/>
            <a:headEnd/>
            <a:tailEnd/>
          </a:ln>
          <a:effectLst/>
        </p:spPr>
      </p:pic>
      <p:cxnSp>
        <p:nvCxnSpPr>
          <p:cNvPr id="15" name="Straight Connector 14"/>
          <p:cNvCxnSpPr/>
          <p:nvPr/>
        </p:nvCxnSpPr>
        <p:spPr>
          <a:xfrm>
            <a:off x="0" y="4537125"/>
            <a:ext cx="9144000"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3573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localhost/Users/Filetofish/Documents/00%20Work/2016/PPT/assets.zip/ppt_title.ps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file://localhost/Users/Filetofish/Documents/00%20Work/2016/PPT/assets.zip/ppt_top.psd"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VFkVxurKeAs" TargetMode="Externa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hJ8oWGHnOLc" TargetMode="Externa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Kxk63ljYxEY" TargetMode="External"/><Relationship Id="rId5" Type="http://schemas.openxmlformats.org/officeDocument/2006/relationships/image" Target="../media/image40.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rPeGpjGHk4Y"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Z8YyrMSJy9c" TargetMode="Externa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8JKahgZiQ3Y" TargetMode="Externa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https://www.youtube.com/embed/eHJjnv6vbDQ" TargetMode="External"/><Relationship Id="rId5" Type="http://schemas.openxmlformats.org/officeDocument/2006/relationships/image" Target="../media/image40.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Z4b-Kw9E_co" TargetMode="Externa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pt_title.psd" descr="/Users/Filetofish/Documents/00 Work/2016/PPT/assets.zip/ppt_title.psd"/>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HexEx</a:t>
            </a:r>
            <a:r>
              <a:rPr lang="en-US" sz="3600" dirty="0"/>
              <a:t>: Robust Hexahedral Mesh Extraction</a:t>
            </a:r>
          </a:p>
        </p:txBody>
      </p:sp>
      <p:sp>
        <p:nvSpPr>
          <p:cNvPr id="3" name="Content Placeholder 2"/>
          <p:cNvSpPr>
            <a:spLocks noGrp="1"/>
          </p:cNvSpPr>
          <p:nvPr>
            <p:ph idx="1"/>
          </p:nvPr>
        </p:nvSpPr>
        <p:spPr>
          <a:xfrm>
            <a:off x="457199" y="1200151"/>
            <a:ext cx="7872414" cy="1395787"/>
          </a:xfrm>
        </p:spPr>
        <p:txBody>
          <a:bodyPr>
            <a:normAutofit fontScale="62500" lnSpcReduction="20000"/>
          </a:bodyPr>
          <a:lstStyle/>
          <a:p>
            <a:r>
              <a:rPr lang="en-US" dirty="0" smtClean="0"/>
              <a:t>Mesh extraction from imperfect parameterization</a:t>
            </a:r>
            <a:endParaRPr lang="en-US" dirty="0"/>
          </a:p>
          <a:p>
            <a:r>
              <a:rPr lang="en-US" dirty="0" smtClean="0"/>
              <a:t>Sanitization: Clean up numerical inconsistencies,</a:t>
            </a:r>
          </a:p>
          <a:p>
            <a:r>
              <a:rPr lang="en-US" dirty="0" smtClean="0"/>
              <a:t>Extraction: Find vertices and darts from integer </a:t>
            </a:r>
            <a:r>
              <a:rPr lang="en-US" dirty="0" err="1" smtClean="0"/>
              <a:t>grid+parametric</a:t>
            </a:r>
            <a:r>
              <a:rPr lang="en-US" dirty="0" smtClean="0"/>
              <a:t> image</a:t>
            </a:r>
          </a:p>
          <a:p>
            <a:r>
              <a:rPr lang="en-US" dirty="0" smtClean="0"/>
              <a:t>Post-processing: Let darts cancel to get rid of flipping</a:t>
            </a:r>
            <a:endParaRPr lang="en-US" dirty="0"/>
          </a:p>
        </p:txBody>
      </p:sp>
      <p:sp>
        <p:nvSpPr>
          <p:cNvPr id="4" name="Title 1"/>
          <p:cNvSpPr txBox="1">
            <a:spLocks/>
          </p:cNvSpPr>
          <p:nvPr/>
        </p:nvSpPr>
        <p:spPr>
          <a:xfrm>
            <a:off x="2563" y="-11465"/>
            <a:ext cx="131435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a:t>
            </a:r>
            <a:endParaRPr lang="en-US" dirty="0"/>
          </a:p>
        </p:txBody>
      </p:sp>
      <p:sp>
        <p:nvSpPr>
          <p:cNvPr id="5" name="Title 1"/>
          <p:cNvSpPr txBox="1">
            <a:spLocks/>
          </p:cNvSpPr>
          <p:nvPr/>
        </p:nvSpPr>
        <p:spPr>
          <a:xfrm>
            <a:off x="6134471" y="-11465"/>
            <a:ext cx="3009530"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Lyon et al., </a:t>
            </a:r>
            <a:r>
              <a:rPr lang="en-US" sz="1400" dirty="0" err="1"/>
              <a:t>Rheinisch-Westfälische</a:t>
            </a:r>
            <a:endParaRPr lang="en-US" sz="1400" dirty="0"/>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2" y="2240119"/>
            <a:ext cx="9141437" cy="229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115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All-Hex Meshing Using Closed Form-Induced </a:t>
            </a:r>
            <a:r>
              <a:rPr lang="en-US" sz="2800" dirty="0" err="1"/>
              <a:t>Polycubes</a:t>
            </a:r>
            <a:endParaRPr lang="en-US" sz="2800" dirty="0"/>
          </a:p>
        </p:txBody>
      </p:sp>
      <p:sp>
        <p:nvSpPr>
          <p:cNvPr id="3" name="Content Placeholder 2"/>
          <p:cNvSpPr>
            <a:spLocks noGrp="1"/>
          </p:cNvSpPr>
          <p:nvPr>
            <p:ph idx="1"/>
          </p:nvPr>
        </p:nvSpPr>
        <p:spPr>
          <a:xfrm>
            <a:off x="457199" y="1200150"/>
            <a:ext cx="8429626" cy="1443037"/>
          </a:xfrm>
        </p:spPr>
        <p:txBody>
          <a:bodyPr>
            <a:normAutofit fontScale="62500" lnSpcReduction="20000"/>
          </a:bodyPr>
          <a:lstStyle/>
          <a:p>
            <a:r>
              <a:rPr lang="en-US" dirty="0"/>
              <a:t>A</a:t>
            </a:r>
            <a:r>
              <a:rPr lang="en-US" dirty="0" smtClean="0"/>
              <a:t> </a:t>
            </a:r>
            <a:r>
              <a:rPr lang="en-US" dirty="0"/>
              <a:t>frame field without internal singularities to guide the </a:t>
            </a:r>
            <a:r>
              <a:rPr lang="en-US" dirty="0" err="1"/>
              <a:t>polycube</a:t>
            </a:r>
            <a:r>
              <a:rPr lang="en-US" dirty="0"/>
              <a:t> construction </a:t>
            </a:r>
            <a:endParaRPr lang="en-US" dirty="0" smtClean="0"/>
          </a:p>
          <a:p>
            <a:r>
              <a:rPr lang="en-US" dirty="0"/>
              <a:t>E</a:t>
            </a:r>
            <a:r>
              <a:rPr lang="en-US" dirty="0" smtClean="0"/>
              <a:t>xtends </a:t>
            </a:r>
            <a:r>
              <a:rPr lang="en-US" dirty="0"/>
              <a:t>the vector fields associated with the </a:t>
            </a:r>
            <a:r>
              <a:rPr lang="en-US" dirty="0" err="1"/>
              <a:t>polycube</a:t>
            </a:r>
            <a:r>
              <a:rPr lang="en-US" dirty="0"/>
              <a:t> from exact forms to closed </a:t>
            </a:r>
            <a:r>
              <a:rPr lang="en-US" dirty="0" smtClean="0"/>
              <a:t>forms</a:t>
            </a:r>
          </a:p>
          <a:p>
            <a:r>
              <a:rPr lang="en-US" dirty="0" smtClean="0"/>
              <a:t>Curl </a:t>
            </a:r>
            <a:r>
              <a:rPr lang="en-US" dirty="0"/>
              <a:t>free </a:t>
            </a:r>
            <a:r>
              <a:rPr lang="en-US" dirty="0" smtClean="0"/>
              <a:t>everywhere, </a:t>
            </a:r>
            <a:r>
              <a:rPr lang="en-US" dirty="0"/>
              <a:t>but may be not globally </a:t>
            </a:r>
            <a:r>
              <a:rPr lang="en-US" dirty="0" err="1"/>
              <a:t>integrable</a:t>
            </a:r>
            <a:r>
              <a:rPr lang="en-US" dirty="0"/>
              <a:t> </a:t>
            </a:r>
          </a:p>
        </p:txBody>
      </p:sp>
      <p:sp>
        <p:nvSpPr>
          <p:cNvPr id="4" name="Title 1"/>
          <p:cNvSpPr txBox="1">
            <a:spLocks/>
          </p:cNvSpPr>
          <p:nvPr/>
        </p:nvSpPr>
        <p:spPr>
          <a:xfrm>
            <a:off x="2563" y="-11465"/>
            <a:ext cx="131435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a:t>
            </a:r>
            <a:endParaRPr lang="en-US" dirty="0"/>
          </a:p>
        </p:txBody>
      </p:sp>
      <p:sp>
        <p:nvSpPr>
          <p:cNvPr id="5" name="Title 1"/>
          <p:cNvSpPr txBox="1">
            <a:spLocks/>
          </p:cNvSpPr>
          <p:nvPr/>
        </p:nvSpPr>
        <p:spPr>
          <a:xfrm>
            <a:off x="7157929" y="-11465"/>
            <a:ext cx="1986071"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Fang et al., Zhejiang</a:t>
            </a:r>
            <a:endParaRPr lang="en-US" sz="1400" dirty="0"/>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9334"/>
          <a:stretch/>
        </p:blipFill>
        <p:spPr>
          <a:xfrm>
            <a:off x="955980" y="2643187"/>
            <a:ext cx="6803413" cy="1899954"/>
          </a:xfrm>
          <a:prstGeom prst="rect">
            <a:avLst/>
          </a:prstGeom>
        </p:spPr>
      </p:pic>
    </p:spTree>
    <p:extLst>
      <p:ext uri="{BB962C8B-B14F-4D97-AF65-F5344CB8AC3E}">
        <p14:creationId xmlns:p14="http://schemas.microsoft.com/office/powerpoint/2010/main" val="1325723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Fast and Exact Discrete Geodesic Computation Based on Triangle-Oriented </a:t>
            </a:r>
            <a:r>
              <a:rPr lang="en-US" sz="2800" dirty="0" err="1"/>
              <a:t>Wavefront</a:t>
            </a:r>
            <a:r>
              <a:rPr lang="en-US" sz="2800" dirty="0"/>
              <a:t> Propagation</a:t>
            </a:r>
          </a:p>
        </p:txBody>
      </p:sp>
      <p:sp>
        <p:nvSpPr>
          <p:cNvPr id="3" name="Content Placeholder 2"/>
          <p:cNvSpPr>
            <a:spLocks noGrp="1"/>
          </p:cNvSpPr>
          <p:nvPr>
            <p:ph idx="1"/>
          </p:nvPr>
        </p:nvSpPr>
        <p:spPr>
          <a:xfrm>
            <a:off x="457199" y="1200151"/>
            <a:ext cx="4804613" cy="3100387"/>
          </a:xfrm>
        </p:spPr>
        <p:txBody>
          <a:bodyPr>
            <a:normAutofit fontScale="85000" lnSpcReduction="10000"/>
          </a:bodyPr>
          <a:lstStyle/>
          <a:p>
            <a:r>
              <a:rPr lang="en-US" dirty="0"/>
              <a:t>A</a:t>
            </a:r>
            <a:r>
              <a:rPr lang="en-US" dirty="0" smtClean="0"/>
              <a:t> </a:t>
            </a:r>
            <a:r>
              <a:rPr lang="en-US" dirty="0"/>
              <a:t>new geodesic computation algorithm based on a triangle-oriented region growing scheme </a:t>
            </a:r>
            <a:endParaRPr lang="en-US" dirty="0" smtClean="0"/>
          </a:p>
          <a:p>
            <a:r>
              <a:rPr lang="en-US" dirty="0" smtClean="0"/>
              <a:t>An exhaustive analysis of window propagation on geodesic</a:t>
            </a:r>
            <a:endParaRPr lang="en-US" dirty="0"/>
          </a:p>
        </p:txBody>
      </p:sp>
      <p:sp>
        <p:nvSpPr>
          <p:cNvPr id="4" name="Title 1"/>
          <p:cNvSpPr txBox="1">
            <a:spLocks/>
          </p:cNvSpPr>
          <p:nvPr/>
        </p:nvSpPr>
        <p:spPr>
          <a:xfrm>
            <a:off x="2563" y="-11465"/>
            <a:ext cx="131435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a:t>
            </a:r>
            <a:endParaRPr lang="en-US" dirty="0"/>
          </a:p>
        </p:txBody>
      </p:sp>
      <p:sp>
        <p:nvSpPr>
          <p:cNvPr id="5" name="Title 1"/>
          <p:cNvSpPr txBox="1">
            <a:spLocks/>
          </p:cNvSpPr>
          <p:nvPr/>
        </p:nvSpPr>
        <p:spPr>
          <a:xfrm>
            <a:off x="7157929" y="-11465"/>
            <a:ext cx="1986071"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Qin et al., Hong Kong</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963" y="1063228"/>
            <a:ext cx="3071812" cy="3454850"/>
          </a:xfrm>
          <a:prstGeom prst="rect">
            <a:avLst/>
          </a:prstGeom>
        </p:spPr>
      </p:pic>
    </p:spTree>
    <p:extLst>
      <p:ext uri="{BB962C8B-B14F-4D97-AF65-F5344CB8AC3E}">
        <p14:creationId xmlns:p14="http://schemas.microsoft.com/office/powerpoint/2010/main" val="1601776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Interactively Cutting and Constraining Vertices in Meshes Using Augmented Matrices</a:t>
            </a:r>
          </a:p>
        </p:txBody>
      </p:sp>
      <p:sp>
        <p:nvSpPr>
          <p:cNvPr id="3" name="Content Placeholder 2"/>
          <p:cNvSpPr>
            <a:spLocks noGrp="1"/>
          </p:cNvSpPr>
          <p:nvPr>
            <p:ph idx="1"/>
          </p:nvPr>
        </p:nvSpPr>
        <p:spPr>
          <a:xfrm>
            <a:off x="457199" y="1200151"/>
            <a:ext cx="4053987" cy="3271837"/>
          </a:xfrm>
        </p:spPr>
        <p:txBody>
          <a:bodyPr>
            <a:normAutofit fontScale="70000" lnSpcReduction="20000"/>
          </a:bodyPr>
          <a:lstStyle/>
          <a:p>
            <a:r>
              <a:rPr lang="en-US" dirty="0"/>
              <a:t>A</a:t>
            </a:r>
            <a:r>
              <a:rPr lang="en-US" dirty="0" smtClean="0"/>
              <a:t> </a:t>
            </a:r>
            <a:r>
              <a:rPr lang="en-US" dirty="0"/>
              <a:t>finite element solution method that is well-suited for </a:t>
            </a:r>
            <a:r>
              <a:rPr lang="en-US" dirty="0" smtClean="0"/>
              <a:t>interactive </a:t>
            </a:r>
            <a:r>
              <a:rPr lang="en-US" dirty="0"/>
              <a:t>simulations of cutting meshes in the regime of linear elastic models.</a:t>
            </a:r>
          </a:p>
          <a:p>
            <a:r>
              <a:rPr lang="en-US" dirty="0" smtClean="0"/>
              <a:t>Fast </a:t>
            </a:r>
            <a:r>
              <a:rPr lang="en-US" dirty="0"/>
              <a:t>updates to the solution of the stiffness system </a:t>
            </a:r>
            <a:r>
              <a:rPr lang="en-US" dirty="0" smtClean="0"/>
              <a:t>for </a:t>
            </a:r>
            <a:r>
              <a:rPr lang="en-US" dirty="0"/>
              <a:t>real-time changes in mesh connectivity and </a:t>
            </a:r>
            <a:r>
              <a:rPr lang="en-US" dirty="0" smtClean="0"/>
              <a:t>boundary </a:t>
            </a:r>
            <a:r>
              <a:rPr lang="en-US" dirty="0"/>
              <a:t>conditions. </a:t>
            </a:r>
          </a:p>
        </p:txBody>
      </p:sp>
      <p:sp>
        <p:nvSpPr>
          <p:cNvPr id="4" name="Title 1"/>
          <p:cNvSpPr txBox="1">
            <a:spLocks/>
          </p:cNvSpPr>
          <p:nvPr/>
        </p:nvSpPr>
        <p:spPr>
          <a:xfrm>
            <a:off x="2563" y="-11465"/>
            <a:ext cx="131435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a:t>
            </a:r>
            <a:endParaRPr lang="en-US" dirty="0"/>
          </a:p>
        </p:txBody>
      </p:sp>
      <p:sp>
        <p:nvSpPr>
          <p:cNvPr id="5" name="Title 1"/>
          <p:cNvSpPr txBox="1">
            <a:spLocks/>
          </p:cNvSpPr>
          <p:nvPr/>
        </p:nvSpPr>
        <p:spPr>
          <a:xfrm>
            <a:off x="7157929" y="-11465"/>
            <a:ext cx="1986071"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Yeung et al., Purdue</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186" y="1063228"/>
            <a:ext cx="4632814" cy="3408760"/>
          </a:xfrm>
          <a:prstGeom prst="rect">
            <a:avLst/>
          </a:prstGeom>
        </p:spPr>
      </p:pic>
    </p:spTree>
    <p:extLst>
      <p:ext uri="{BB962C8B-B14F-4D97-AF65-F5344CB8AC3E}">
        <p14:creationId xmlns:p14="http://schemas.microsoft.com/office/powerpoint/2010/main" val="1601776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1979718"/>
            <a:ext cx="8168640" cy="45276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2385036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Discrete Connection and Covariant Derivative for Vector-Field Analysis and Design</a:t>
            </a:r>
          </a:p>
        </p:txBody>
      </p:sp>
      <p:sp>
        <p:nvSpPr>
          <p:cNvPr id="3" name="Content Placeholder 2"/>
          <p:cNvSpPr>
            <a:spLocks noGrp="1"/>
          </p:cNvSpPr>
          <p:nvPr>
            <p:ph idx="1"/>
          </p:nvPr>
        </p:nvSpPr>
        <p:spPr>
          <a:xfrm>
            <a:off x="457199" y="1200151"/>
            <a:ext cx="5801557" cy="3269643"/>
          </a:xfrm>
        </p:spPr>
        <p:txBody>
          <a:bodyPr>
            <a:normAutofit/>
          </a:bodyPr>
          <a:lstStyle/>
          <a:p>
            <a:r>
              <a:rPr lang="en-US" sz="1600" dirty="0"/>
              <a:t>a discrete definition of connection on </a:t>
            </a:r>
            <a:r>
              <a:rPr lang="en-US" sz="1600" dirty="0" err="1" smtClean="0"/>
              <a:t>simplicial</a:t>
            </a:r>
            <a:r>
              <a:rPr lang="en-US" sz="1600" dirty="0"/>
              <a:t> </a:t>
            </a:r>
            <a:r>
              <a:rPr lang="en-US" sz="1600" dirty="0" smtClean="0"/>
              <a:t>manifolds</a:t>
            </a:r>
            <a:r>
              <a:rPr lang="en-US" sz="1600" dirty="0"/>
              <a:t>, </a:t>
            </a:r>
            <a:endParaRPr lang="en-US" sz="1600" dirty="0" smtClean="0"/>
          </a:p>
          <a:p>
            <a:pPr lvl="1"/>
            <a:r>
              <a:rPr lang="en-US" sz="1400" dirty="0" smtClean="0"/>
              <a:t>involving </a:t>
            </a:r>
            <a:r>
              <a:rPr lang="en-US" sz="1400" dirty="0"/>
              <a:t>closed-form continuous expressions within </a:t>
            </a:r>
            <a:r>
              <a:rPr lang="en-US" sz="1400" dirty="0" err="1" smtClean="0"/>
              <a:t>simplices</a:t>
            </a:r>
            <a:r>
              <a:rPr lang="en-US" sz="1400" dirty="0" smtClean="0"/>
              <a:t> and</a:t>
            </a:r>
          </a:p>
          <a:p>
            <a:pPr lvl="1"/>
            <a:r>
              <a:rPr lang="en-US" sz="1400" dirty="0" smtClean="0"/>
              <a:t>finite </a:t>
            </a:r>
            <a:r>
              <a:rPr lang="en-US" sz="1400" dirty="0"/>
              <a:t>rotations across </a:t>
            </a:r>
            <a:r>
              <a:rPr lang="en-US" sz="1400" dirty="0" err="1" smtClean="0"/>
              <a:t>simplices</a:t>
            </a:r>
            <a:r>
              <a:rPr lang="en-US" sz="1400" dirty="0" smtClean="0"/>
              <a:t>.</a:t>
            </a:r>
            <a:endParaRPr lang="en-US" sz="1400" dirty="0"/>
          </a:p>
          <a:p>
            <a:r>
              <a:rPr lang="en-US" sz="1600" dirty="0"/>
              <a:t>The finite-dimensional parameters </a:t>
            </a:r>
            <a:r>
              <a:rPr lang="en-US" sz="1600" dirty="0" smtClean="0"/>
              <a:t>of this </a:t>
            </a:r>
            <a:r>
              <a:rPr lang="en-US" sz="1600" dirty="0"/>
              <a:t>connection are optimally computed by minimizing a quadratic </a:t>
            </a:r>
            <a:r>
              <a:rPr lang="en-US" sz="1600" dirty="0" smtClean="0"/>
              <a:t>measure </a:t>
            </a:r>
            <a:r>
              <a:rPr lang="en-US" sz="1600" dirty="0"/>
              <a:t>of the deviation to </a:t>
            </a:r>
            <a:r>
              <a:rPr lang="en-US" sz="1600" dirty="0" smtClean="0"/>
              <a:t>Levi-</a:t>
            </a:r>
            <a:r>
              <a:rPr lang="en-US" sz="1600" dirty="0" err="1" smtClean="0"/>
              <a:t>Civita</a:t>
            </a:r>
            <a:r>
              <a:rPr lang="en-US" sz="1600" dirty="0" smtClean="0"/>
              <a:t> </a:t>
            </a:r>
            <a:r>
              <a:rPr lang="en-US" sz="1600" dirty="0"/>
              <a:t>connection </a:t>
            </a:r>
            <a:r>
              <a:rPr lang="en-US" sz="1600" dirty="0" smtClean="0"/>
              <a:t>induced by </a:t>
            </a:r>
            <a:r>
              <a:rPr lang="en-US" sz="1600" dirty="0"/>
              <a:t>the embedding of the input triangle </a:t>
            </a:r>
            <a:r>
              <a:rPr lang="en-US" sz="1600" dirty="0" smtClean="0"/>
              <a:t>mesh.</a:t>
            </a:r>
            <a:endParaRPr lang="en-US" sz="1600" dirty="0"/>
          </a:p>
          <a:p>
            <a:r>
              <a:rPr lang="en-US" sz="1600" dirty="0" smtClean="0"/>
              <a:t>A covariant </a:t>
            </a:r>
            <a:r>
              <a:rPr lang="en-US" sz="1600" dirty="0"/>
              <a:t>derivative is constructed through exact differentiation, </a:t>
            </a:r>
            <a:r>
              <a:rPr lang="en-US" sz="1600" dirty="0" smtClean="0"/>
              <a:t>leading to </a:t>
            </a:r>
            <a:r>
              <a:rPr lang="en-US" sz="1600" dirty="0"/>
              <a:t>explicit expressions for local integrals of first-order </a:t>
            </a:r>
            <a:r>
              <a:rPr lang="en-US" sz="1600" dirty="0" smtClean="0"/>
              <a:t>derivatives, </a:t>
            </a:r>
            <a:r>
              <a:rPr lang="en-US" sz="1600" dirty="0"/>
              <a:t>and </a:t>
            </a:r>
            <a:r>
              <a:rPr lang="en-US" sz="1600" dirty="0" smtClean="0"/>
              <a:t>for L2-based energies. </a:t>
            </a:r>
          </a:p>
          <a:p>
            <a:r>
              <a:rPr lang="en-US" sz="1600" dirty="0" smtClean="0"/>
              <a:t>With applications to  the </a:t>
            </a:r>
            <a:r>
              <a:rPr lang="en-US" sz="1600" dirty="0"/>
              <a:t>design and </a:t>
            </a:r>
            <a:r>
              <a:rPr lang="en-US" sz="1600" dirty="0" smtClean="0"/>
              <a:t>analysis of vector, n-vector</a:t>
            </a:r>
            <a:r>
              <a:rPr lang="en-US" sz="1600" dirty="0"/>
              <a:t>, </a:t>
            </a:r>
            <a:r>
              <a:rPr lang="en-US" sz="1600" dirty="0" smtClean="0"/>
              <a:t>and n-direction </a:t>
            </a:r>
            <a:r>
              <a:rPr lang="en-US" sz="1600" dirty="0"/>
              <a:t>fields</a:t>
            </a:r>
            <a:r>
              <a:rPr lang="en-US" sz="1600" dirty="0" smtClean="0"/>
              <a:t>.</a:t>
            </a:r>
            <a:endParaRPr lang="en-US" sz="1600"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 &amp; Fields</a:t>
            </a:r>
            <a:endParaRPr lang="en-US" dirty="0"/>
          </a:p>
        </p:txBody>
      </p:sp>
      <p:sp>
        <p:nvSpPr>
          <p:cNvPr id="5" name="Title 1"/>
          <p:cNvSpPr txBox="1">
            <a:spLocks/>
          </p:cNvSpPr>
          <p:nvPr/>
        </p:nvSpPr>
        <p:spPr>
          <a:xfrm>
            <a:off x="7157929" y="-11465"/>
            <a:ext cx="1986071"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Liu et al., </a:t>
            </a:r>
            <a:r>
              <a:rPr lang="en-US" sz="1400" dirty="0" err="1" smtClean="0"/>
              <a:t>Pixar+CalTech</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755" y="963098"/>
            <a:ext cx="2882681" cy="3506696"/>
          </a:xfrm>
          <a:prstGeom prst="rect">
            <a:avLst/>
          </a:prstGeom>
        </p:spPr>
      </p:pic>
    </p:spTree>
    <p:extLst>
      <p:ext uri="{BB962C8B-B14F-4D97-AF65-F5344CB8AC3E}">
        <p14:creationId xmlns:p14="http://schemas.microsoft.com/office/powerpoint/2010/main" val="1284591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Subdivision Exterior Calculus for Geometry Processing </a:t>
            </a:r>
          </a:p>
        </p:txBody>
      </p:sp>
      <p:sp>
        <p:nvSpPr>
          <p:cNvPr id="3" name="Content Placeholder 2"/>
          <p:cNvSpPr>
            <a:spLocks noGrp="1"/>
          </p:cNvSpPr>
          <p:nvPr>
            <p:ph idx="1"/>
          </p:nvPr>
        </p:nvSpPr>
        <p:spPr>
          <a:xfrm>
            <a:off x="457199" y="1200151"/>
            <a:ext cx="8229601" cy="1395787"/>
          </a:xfrm>
        </p:spPr>
        <p:txBody>
          <a:bodyPr>
            <a:normAutofit fontScale="92500" lnSpcReduction="20000"/>
          </a:bodyPr>
          <a:lstStyle/>
          <a:p>
            <a:r>
              <a:rPr lang="en-US" dirty="0" smtClean="0"/>
              <a:t>A new calculus for subdivision surfaces!</a:t>
            </a:r>
          </a:p>
          <a:p>
            <a:r>
              <a:rPr lang="en-US" dirty="0" smtClean="0"/>
              <a:t>Conversion of DEC from polygonal domain to SEC to subdivision domain.</a:t>
            </a:r>
            <a:endParaRPr lang="en-US"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 &amp; Fields</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De Goes et al., </a:t>
            </a:r>
            <a:r>
              <a:rPr lang="en-US" sz="1400" dirty="0" err="1" smtClean="0"/>
              <a:t>Pixar+CalTech</a:t>
            </a:r>
            <a:endParaRPr lang="en-US" sz="1400" dirty="0"/>
          </a:p>
        </p:txBody>
      </p:sp>
      <p:pic>
        <p:nvPicPr>
          <p:cNvPr id="27" name="Pictur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199" y="2293310"/>
            <a:ext cx="8117863" cy="2241191"/>
          </a:xfrm>
          <a:prstGeom prst="rect">
            <a:avLst/>
          </a:prstGeom>
        </p:spPr>
      </p:pic>
    </p:spTree>
    <p:extLst>
      <p:ext uri="{BB962C8B-B14F-4D97-AF65-F5344CB8AC3E}">
        <p14:creationId xmlns:p14="http://schemas.microsoft.com/office/powerpoint/2010/main" val="237778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Accelerated Quadratic Proxy for Geometric Optimization</a:t>
            </a:r>
          </a:p>
        </p:txBody>
      </p:sp>
      <p:sp>
        <p:nvSpPr>
          <p:cNvPr id="3" name="Content Placeholder 2"/>
          <p:cNvSpPr>
            <a:spLocks noGrp="1"/>
          </p:cNvSpPr>
          <p:nvPr>
            <p:ph idx="1"/>
          </p:nvPr>
        </p:nvSpPr>
        <p:spPr>
          <a:xfrm>
            <a:off x="457200" y="1200151"/>
            <a:ext cx="4600576" cy="3028949"/>
          </a:xfrm>
        </p:spPr>
        <p:txBody>
          <a:bodyPr>
            <a:normAutofit fontScale="85000" lnSpcReduction="10000"/>
          </a:bodyPr>
          <a:lstStyle/>
          <a:p>
            <a:r>
              <a:rPr lang="en-US" dirty="0"/>
              <a:t>A</a:t>
            </a:r>
            <a:r>
              <a:rPr lang="en-US" dirty="0" smtClean="0"/>
              <a:t> </a:t>
            </a:r>
            <a:r>
              <a:rPr lang="en-US" dirty="0"/>
              <a:t>simple first- order algorithm for the optimization of geometric </a:t>
            </a:r>
            <a:r>
              <a:rPr lang="en-US" dirty="0" smtClean="0"/>
              <a:t>energies over meshes </a:t>
            </a:r>
          </a:p>
          <a:p>
            <a:r>
              <a:rPr lang="en-US" dirty="0" smtClean="0"/>
              <a:t>Replace </a:t>
            </a:r>
            <a:r>
              <a:rPr lang="en-US" dirty="0" err="1" smtClean="0"/>
              <a:t>Laplacian</a:t>
            </a:r>
            <a:r>
              <a:rPr lang="en-US" dirty="0" smtClean="0"/>
              <a:t>-like terms with Hessians using locally quadratic polynomial proxy</a:t>
            </a:r>
            <a:endParaRPr lang="en-US"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 &amp; Fields</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Kovalsky</a:t>
            </a:r>
            <a:r>
              <a:rPr lang="en-US" sz="1400" dirty="0" smtClean="0"/>
              <a:t> et al., </a:t>
            </a:r>
            <a:r>
              <a:rPr lang="en-US" sz="1400" dirty="0"/>
              <a:t>Weizmann</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075" y="1038524"/>
            <a:ext cx="3760032" cy="3457276"/>
          </a:xfrm>
          <a:prstGeom prst="rect">
            <a:avLst/>
          </a:prstGeom>
        </p:spPr>
      </p:pic>
    </p:spTree>
    <p:extLst>
      <p:ext uri="{BB962C8B-B14F-4D97-AF65-F5344CB8AC3E}">
        <p14:creationId xmlns:p14="http://schemas.microsoft.com/office/powerpoint/2010/main" val="3076070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G1 Non-Uniform </a:t>
            </a:r>
            <a:r>
              <a:rPr lang="en-US" sz="3600" dirty="0" err="1"/>
              <a:t>Catmull</a:t>
            </a:r>
            <a:r>
              <a:rPr lang="en-US" sz="3600" dirty="0"/>
              <a:t>-Clark Surfaces</a:t>
            </a:r>
          </a:p>
        </p:txBody>
      </p:sp>
      <p:sp>
        <p:nvSpPr>
          <p:cNvPr id="3" name="Content Placeholder 2"/>
          <p:cNvSpPr>
            <a:spLocks noGrp="1"/>
          </p:cNvSpPr>
          <p:nvPr>
            <p:ph idx="1"/>
          </p:nvPr>
        </p:nvSpPr>
        <p:spPr>
          <a:xfrm>
            <a:off x="457200" y="1200151"/>
            <a:ext cx="4957764" cy="3193443"/>
          </a:xfrm>
        </p:spPr>
        <p:txBody>
          <a:bodyPr>
            <a:normAutofit fontScale="70000" lnSpcReduction="20000"/>
          </a:bodyPr>
          <a:lstStyle/>
          <a:p>
            <a:r>
              <a:rPr lang="en-US" dirty="0"/>
              <a:t>N</a:t>
            </a:r>
            <a:r>
              <a:rPr lang="en-US" dirty="0" smtClean="0"/>
              <a:t>ew </a:t>
            </a:r>
            <a:r>
              <a:rPr lang="en-US" dirty="0"/>
              <a:t>refinement rules for non-uniform </a:t>
            </a:r>
            <a:r>
              <a:rPr lang="en-US" dirty="0" err="1"/>
              <a:t>Catmull</a:t>
            </a:r>
            <a:r>
              <a:rPr lang="en-US" dirty="0"/>
              <a:t>- Clark surfaces </a:t>
            </a:r>
            <a:endParaRPr lang="en-US" dirty="0" smtClean="0"/>
          </a:p>
          <a:p>
            <a:pPr lvl="1"/>
            <a:r>
              <a:rPr lang="en-US" dirty="0" smtClean="0"/>
              <a:t>Design </a:t>
            </a:r>
            <a:r>
              <a:rPr lang="en-US" dirty="0"/>
              <a:t>an “</a:t>
            </a:r>
            <a:r>
              <a:rPr lang="en-US" dirty="0" err="1"/>
              <a:t>eigen</a:t>
            </a:r>
            <a:r>
              <a:rPr lang="en-US" dirty="0"/>
              <a:t> polyhedron” in R2 for each extraordinary point, </a:t>
            </a:r>
            <a:r>
              <a:rPr lang="en-US" dirty="0" smtClean="0"/>
              <a:t>and</a:t>
            </a:r>
          </a:p>
          <a:p>
            <a:pPr lvl="1"/>
            <a:r>
              <a:rPr lang="en-US" dirty="0" smtClean="0"/>
              <a:t>Formulate </a:t>
            </a:r>
            <a:r>
              <a:rPr lang="en-US" dirty="0"/>
              <a:t>refinement rules for which refinement of the </a:t>
            </a:r>
            <a:r>
              <a:rPr lang="en-US" dirty="0" err="1"/>
              <a:t>eigen</a:t>
            </a:r>
            <a:r>
              <a:rPr lang="en-US" dirty="0"/>
              <a:t> polyhedron reduces to a scale and </a:t>
            </a:r>
            <a:r>
              <a:rPr lang="en-US" dirty="0" smtClean="0"/>
              <a:t>translation</a:t>
            </a:r>
          </a:p>
          <a:p>
            <a:r>
              <a:rPr lang="en-US" dirty="0" smtClean="0"/>
              <a:t>In a nutshell, wrinkle-free blending functions for </a:t>
            </a:r>
            <a:r>
              <a:rPr lang="en-US" dirty="0" err="1" smtClean="0"/>
              <a:t>Catmull</a:t>
            </a:r>
            <a:r>
              <a:rPr lang="en-US" dirty="0" smtClean="0"/>
              <a:t>-Clark surfaces of any generator knot.</a:t>
            </a:r>
            <a:endParaRPr lang="en-US"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Meshes &amp; Fields</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Li et al.</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837" y="923908"/>
            <a:ext cx="3310769" cy="3469686"/>
          </a:xfrm>
          <a:prstGeom prst="rect">
            <a:avLst/>
          </a:prstGeom>
        </p:spPr>
      </p:pic>
    </p:spTree>
    <p:extLst>
      <p:ext uri="{BB962C8B-B14F-4D97-AF65-F5344CB8AC3E}">
        <p14:creationId xmlns:p14="http://schemas.microsoft.com/office/powerpoint/2010/main" val="58616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a:off x="457200" y="2432480"/>
            <a:ext cx="8168640" cy="4083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162492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pt_top.psd" descr="/Users/Filetofish/Documents/00 Work/2016/PPT/assets.zip/ppt_top.psd"/>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S:\3dv\all files\proc2.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756" r="10202" b="24166"/>
          <a:stretch/>
        </p:blipFill>
        <p:spPr bwMode="auto">
          <a:xfrm>
            <a:off x="1" y="2097077"/>
            <a:ext cx="9144000" cy="304642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37"/>
          <p:cNvSpPr txBox="1">
            <a:spLocks/>
          </p:cNvSpPr>
          <p:nvPr/>
        </p:nvSpPr>
        <p:spPr>
          <a:xfrm>
            <a:off x="-10980" y="1497331"/>
            <a:ext cx="9144000" cy="275507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7030A0"/>
                </a:solidFill>
              </a:rPr>
              <a:t> </a:t>
            </a:r>
            <a:r>
              <a:rPr lang="en-US" sz="2400" dirty="0" smtClean="0">
                <a:solidFill>
                  <a:srgbClr val="7030A0"/>
                </a:solidFill>
              </a:rPr>
              <a:t>  						</a:t>
            </a:r>
            <a:r>
              <a:rPr lang="en-US" sz="2400" dirty="0" err="1" smtClean="0">
                <a:solidFill>
                  <a:schemeClr val="bg1">
                    <a:lumMod val="50000"/>
                  </a:schemeClr>
                </a:solidFill>
              </a:rPr>
              <a:t>Ilke</a:t>
            </a:r>
            <a:r>
              <a:rPr lang="en-US" sz="2400" dirty="0" smtClean="0">
                <a:solidFill>
                  <a:schemeClr val="bg1">
                    <a:lumMod val="50000"/>
                  </a:schemeClr>
                </a:solidFill>
              </a:rPr>
              <a:t> </a:t>
            </a:r>
            <a:r>
              <a:rPr lang="en-US" sz="2400" dirty="0" err="1" smtClean="0">
                <a:solidFill>
                  <a:schemeClr val="bg1">
                    <a:lumMod val="50000"/>
                  </a:schemeClr>
                </a:solidFill>
              </a:rPr>
              <a:t>Demir</a:t>
            </a:r>
            <a:r>
              <a:rPr lang="en-US" sz="2400" dirty="0" smtClean="0">
                <a:solidFill>
                  <a:schemeClr val="bg1">
                    <a:lumMod val="50000"/>
                  </a:schemeClr>
                </a:solidFill>
              </a:rPr>
              <a:t>, 07.09.16</a:t>
            </a:r>
            <a:r>
              <a:rPr lang="en-US" sz="2400" dirty="0" smtClean="0"/>
              <a:t/>
            </a:r>
            <a:br>
              <a:rPr lang="en-US" sz="2400" dirty="0" smtClean="0"/>
            </a:br>
            <a:endParaRPr lang="en-US" altLang="en-US" sz="2400" dirty="0" smtClean="0">
              <a:ea typeface="ＭＳ Ｐゴシック" pitchFamily="4" charset="-128"/>
            </a:endParaRPr>
          </a:p>
        </p:txBody>
      </p:sp>
      <p:sp>
        <p:nvSpPr>
          <p:cNvPr id="16" name="Title 37"/>
          <p:cNvSpPr>
            <a:spLocks noGrp="1"/>
          </p:cNvSpPr>
          <p:nvPr>
            <p:ph type="ctrTitle"/>
          </p:nvPr>
        </p:nvSpPr>
        <p:spPr>
          <a:xfrm>
            <a:off x="0" y="1428750"/>
            <a:ext cx="9144000" cy="1074753"/>
          </a:xfrm>
          <a:noFill/>
        </p:spPr>
        <p:txBody>
          <a:bodyPr>
            <a:noAutofit/>
          </a:bodyPr>
          <a:lstStyle/>
          <a:p>
            <a:r>
              <a:rPr lang="en-US" sz="3600" dirty="0" smtClean="0"/>
              <a:t>GLUNCH – SIGGRAPH 2016!</a:t>
            </a:r>
            <a:endParaRPr lang="en-US" altLang="en-US" sz="2800" dirty="0" smtClean="0">
              <a:ea typeface="ＭＳ Ｐゴシック" pitchFamily="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Construction of Manifolds via Compatible Sparse Representations</a:t>
            </a:r>
          </a:p>
        </p:txBody>
      </p:sp>
      <p:sp>
        <p:nvSpPr>
          <p:cNvPr id="3" name="Content Placeholder 2"/>
          <p:cNvSpPr>
            <a:spLocks noGrp="1"/>
          </p:cNvSpPr>
          <p:nvPr>
            <p:ph idx="1"/>
          </p:nvPr>
        </p:nvSpPr>
        <p:spPr>
          <a:xfrm>
            <a:off x="457199" y="1200151"/>
            <a:ext cx="5801557" cy="1395787"/>
          </a:xfrm>
        </p:spPr>
        <p:txBody>
          <a:bodyPr>
            <a:normAutofit fontScale="62500" lnSpcReduction="20000"/>
          </a:bodyPr>
          <a:lstStyle/>
          <a:p>
            <a:r>
              <a:rPr lang="en-US" dirty="0"/>
              <a:t>A</a:t>
            </a:r>
            <a:r>
              <a:rPr lang="en-US" dirty="0" smtClean="0"/>
              <a:t> </a:t>
            </a:r>
            <a:r>
              <a:rPr lang="en-US" dirty="0"/>
              <a:t>novel approach for </a:t>
            </a:r>
            <a:r>
              <a:rPr lang="en-US" dirty="0" smtClean="0"/>
              <a:t>constructing manifolds </a:t>
            </a:r>
            <a:r>
              <a:rPr lang="en-US" dirty="0"/>
              <a:t>from discrete meshes based on sparse </a:t>
            </a:r>
            <a:r>
              <a:rPr lang="en-US" dirty="0" smtClean="0"/>
              <a:t>optimization</a:t>
            </a:r>
          </a:p>
          <a:p>
            <a:r>
              <a:rPr lang="en-US" dirty="0" smtClean="0"/>
              <a:t>Local geometry -&gt; atom functions</a:t>
            </a:r>
          </a:p>
          <a:p>
            <a:r>
              <a:rPr lang="en-US" dirty="0" smtClean="0"/>
              <a:t>Global optimization -&gt; combine sparse locals</a:t>
            </a:r>
            <a:endParaRPr lang="en-US"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Shape Signature</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Wang et al., China</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 y="2333438"/>
            <a:ext cx="9144000" cy="2361420"/>
          </a:xfrm>
          <a:prstGeom prst="rect">
            <a:avLst/>
          </a:prstGeom>
        </p:spPr>
      </p:pic>
    </p:spTree>
    <p:extLst>
      <p:ext uri="{BB962C8B-B14F-4D97-AF65-F5344CB8AC3E}">
        <p14:creationId xmlns:p14="http://schemas.microsoft.com/office/powerpoint/2010/main" val="2586297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Intrinsic Girth Function for Shape Processing</a:t>
            </a:r>
            <a:endParaRPr lang="en-US" sz="3200" dirty="0"/>
          </a:p>
        </p:txBody>
      </p:sp>
      <p:sp>
        <p:nvSpPr>
          <p:cNvPr id="3" name="Content Placeholder 2"/>
          <p:cNvSpPr>
            <a:spLocks noGrp="1"/>
          </p:cNvSpPr>
          <p:nvPr>
            <p:ph idx="1"/>
          </p:nvPr>
        </p:nvSpPr>
        <p:spPr>
          <a:xfrm>
            <a:off x="457199" y="1200152"/>
            <a:ext cx="8372476" cy="914998"/>
          </a:xfrm>
        </p:spPr>
        <p:txBody>
          <a:bodyPr>
            <a:normAutofit fontScale="85000" lnSpcReduction="10000"/>
          </a:bodyPr>
          <a:lstStyle/>
          <a:p>
            <a:r>
              <a:rPr lang="en-US" dirty="0"/>
              <a:t>A</a:t>
            </a:r>
            <a:r>
              <a:rPr lang="en-US" dirty="0" smtClean="0"/>
              <a:t> new intrinsic </a:t>
            </a:r>
            <a:r>
              <a:rPr lang="en-US" dirty="0"/>
              <a:t>function </a:t>
            </a:r>
            <a:r>
              <a:rPr lang="en-US" dirty="0" smtClean="0"/>
              <a:t>3D shapes and </a:t>
            </a:r>
            <a:r>
              <a:rPr lang="en-US" dirty="0"/>
              <a:t>use it for </a:t>
            </a:r>
            <a:r>
              <a:rPr lang="en-US" dirty="0" smtClean="0"/>
              <a:t>shape description </a:t>
            </a:r>
            <a:r>
              <a:rPr lang="en-US" dirty="0"/>
              <a:t>and geometric feature </a:t>
            </a:r>
            <a:r>
              <a:rPr lang="en-US" dirty="0" smtClean="0"/>
              <a:t>detection.</a:t>
            </a:r>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Shape Signature</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Xin et al., Ningbo</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038" y="2115149"/>
            <a:ext cx="5414962" cy="2506629"/>
          </a:xfrm>
          <a:prstGeom prst="rect">
            <a:avLst/>
          </a:prstGeom>
        </p:spPr>
      </p:pic>
      <p:sp>
        <p:nvSpPr>
          <p:cNvPr id="27" name="Content Placeholder 2"/>
          <p:cNvSpPr txBox="1">
            <a:spLocks/>
          </p:cNvSpPr>
          <p:nvPr/>
        </p:nvSpPr>
        <p:spPr>
          <a:xfrm>
            <a:off x="457199" y="1996325"/>
            <a:ext cx="3614739" cy="262545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dirty="0" smtClean="0"/>
              <a:t>For a point p on the surface, IGF(p) is the length of the shortest nonzero geodesic path starting and ending at p.</a:t>
            </a:r>
          </a:p>
          <a:p>
            <a:pPr lvl="1" fontAlgn="auto">
              <a:spcAft>
                <a:spcPts val="0"/>
              </a:spcAft>
            </a:pPr>
            <a:r>
              <a:rPr lang="en-US" dirty="0" smtClean="0"/>
              <a:t>invariant under </a:t>
            </a:r>
            <a:r>
              <a:rPr lang="en-US" dirty="0" err="1" smtClean="0"/>
              <a:t>isometry</a:t>
            </a:r>
            <a:r>
              <a:rPr lang="en-US" dirty="0" smtClean="0"/>
              <a:t>,</a:t>
            </a:r>
          </a:p>
          <a:p>
            <a:pPr lvl="1" fontAlgn="auto">
              <a:spcAft>
                <a:spcPts val="0"/>
              </a:spcAft>
            </a:pPr>
            <a:r>
              <a:rPr lang="en-US" dirty="0" smtClean="0"/>
              <a:t>insensitive to mesh tessellations, </a:t>
            </a:r>
          </a:p>
          <a:p>
            <a:pPr lvl="1" fontAlgn="auto">
              <a:spcAft>
                <a:spcPts val="0"/>
              </a:spcAft>
            </a:pPr>
            <a:r>
              <a:rPr lang="en-US" dirty="0" smtClean="0"/>
              <a:t>robust to surface noise</a:t>
            </a:r>
          </a:p>
        </p:txBody>
      </p:sp>
    </p:spTree>
    <p:extLst>
      <p:ext uri="{BB962C8B-B14F-4D97-AF65-F5344CB8AC3E}">
        <p14:creationId xmlns:p14="http://schemas.microsoft.com/office/powerpoint/2010/main" val="1506251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err="1"/>
              <a:t>SemanticPaint</a:t>
            </a:r>
            <a:r>
              <a:rPr lang="en-US" sz="2000" dirty="0"/>
              <a:t>: Interactive Segmentation and Learning of 3D Worlds</a:t>
            </a:r>
          </a:p>
        </p:txBody>
      </p:sp>
      <p:sp>
        <p:nvSpPr>
          <p:cNvPr id="3" name="Content Placeholder 2"/>
          <p:cNvSpPr>
            <a:spLocks noGrp="1"/>
          </p:cNvSpPr>
          <p:nvPr>
            <p:ph idx="1"/>
          </p:nvPr>
        </p:nvSpPr>
        <p:spPr>
          <a:xfrm>
            <a:off x="457199" y="1200151"/>
            <a:ext cx="8229601" cy="857249"/>
          </a:xfrm>
        </p:spPr>
        <p:txBody>
          <a:bodyPr>
            <a:normAutofit fontScale="70000" lnSpcReduction="20000"/>
          </a:bodyPr>
          <a:lstStyle/>
          <a:p>
            <a:r>
              <a:rPr lang="en-US" dirty="0" smtClean="0"/>
              <a:t>Scan, reconstruct, segment and label simultaneously</a:t>
            </a:r>
          </a:p>
          <a:p>
            <a:r>
              <a:rPr lang="en-US" dirty="0" smtClean="0"/>
              <a:t>Volumetric data + mean-field inference on CRF + forests as labels</a:t>
            </a:r>
            <a:endParaRPr lang="en-US" dirty="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Shape Signature</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Valentin et al., Microsoft</a:t>
            </a:r>
            <a:endParaRPr lang="en-US" sz="14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575" y="2198693"/>
            <a:ext cx="6038850" cy="2336772"/>
          </a:xfrm>
          <a:prstGeom prst="rect">
            <a:avLst/>
          </a:prstGeom>
        </p:spPr>
      </p:pic>
    </p:spTree>
    <p:extLst>
      <p:ext uri="{BB962C8B-B14F-4D97-AF65-F5344CB8AC3E}">
        <p14:creationId xmlns:p14="http://schemas.microsoft.com/office/powerpoint/2010/main" val="1506251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Detail-Preserving Mesh Unfolding for Non-Rigid Shape Retrieval</a:t>
            </a:r>
          </a:p>
        </p:txBody>
      </p:sp>
      <p:sp>
        <p:nvSpPr>
          <p:cNvPr id="3" name="Content Placeholder 2"/>
          <p:cNvSpPr>
            <a:spLocks noGrp="1"/>
          </p:cNvSpPr>
          <p:nvPr>
            <p:ph idx="1"/>
          </p:nvPr>
        </p:nvSpPr>
        <p:spPr>
          <a:xfrm>
            <a:off x="457200" y="1200151"/>
            <a:ext cx="8229600" cy="1070372"/>
          </a:xfrm>
        </p:spPr>
        <p:txBody>
          <a:bodyPr>
            <a:normAutofit fontScale="77500" lnSpcReduction="20000"/>
          </a:bodyPr>
          <a:lstStyle/>
          <a:p>
            <a:r>
              <a:rPr lang="en-US" dirty="0" smtClean="0"/>
              <a:t>A </a:t>
            </a:r>
            <a:r>
              <a:rPr lang="en-US" dirty="0"/>
              <a:t>shape deformation algorithm that unfolds any given 3D </a:t>
            </a:r>
            <a:r>
              <a:rPr lang="en-US" dirty="0" smtClean="0"/>
              <a:t>shape into </a:t>
            </a:r>
            <a:r>
              <a:rPr lang="en-US" dirty="0"/>
              <a:t>a canonical pose that is invariant to </a:t>
            </a:r>
            <a:r>
              <a:rPr lang="en-US" dirty="0" err="1"/>
              <a:t>nonrigid</a:t>
            </a:r>
            <a:r>
              <a:rPr lang="en-US" dirty="0"/>
              <a:t> transformations. </a:t>
            </a:r>
            <a:endParaRPr lang="en-US" dirty="0" smtClean="0"/>
          </a:p>
        </p:txBody>
      </p:sp>
      <p:sp>
        <p:nvSpPr>
          <p:cNvPr id="4" name="Title 1"/>
          <p:cNvSpPr txBox="1">
            <a:spLocks/>
          </p:cNvSpPr>
          <p:nvPr/>
        </p:nvSpPr>
        <p:spPr>
          <a:xfrm>
            <a:off x="2563" y="-11465"/>
            <a:ext cx="1997064"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Shape Signature</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Sahillioglu</a:t>
            </a:r>
            <a:r>
              <a:rPr lang="en-US" sz="1400" dirty="0" smtClean="0"/>
              <a:t> et al., METU</a:t>
            </a:r>
            <a:endParaRPr lang="en-US" sz="1400" dirty="0"/>
          </a:p>
        </p:txBody>
      </p:sp>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0613" y="1856406"/>
            <a:ext cx="4029075" cy="2700187"/>
          </a:xfrm>
          <a:prstGeom prst="rect">
            <a:avLst/>
          </a:prstGeom>
        </p:spPr>
      </p:pic>
      <p:sp>
        <p:nvSpPr>
          <p:cNvPr id="27" name="Content Placeholder 2"/>
          <p:cNvSpPr txBox="1">
            <a:spLocks/>
          </p:cNvSpPr>
          <p:nvPr/>
        </p:nvSpPr>
        <p:spPr>
          <a:xfrm>
            <a:off x="609600" y="2286000"/>
            <a:ext cx="4505325" cy="227059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fontAlgn="auto">
              <a:spcAft>
                <a:spcPts val="0"/>
              </a:spcAft>
            </a:pPr>
            <a:r>
              <a:rPr lang="en-US" smtClean="0"/>
              <a:t>preserve </a:t>
            </a:r>
            <a:r>
              <a:rPr lang="en-US" dirty="0" smtClean="0"/>
              <a:t>details for content-based </a:t>
            </a:r>
            <a:r>
              <a:rPr lang="en-US" dirty="0" err="1" smtClean="0"/>
              <a:t>nonrigid</a:t>
            </a:r>
            <a:r>
              <a:rPr lang="en-US" dirty="0" smtClean="0"/>
              <a:t> shape retrieval applications</a:t>
            </a:r>
          </a:p>
          <a:p>
            <a:pPr fontAlgn="auto">
              <a:spcAft>
                <a:spcPts val="0"/>
              </a:spcAft>
            </a:pPr>
            <a:r>
              <a:rPr lang="en-US" dirty="0" smtClean="0"/>
              <a:t>A mesh in 3D -&gt; move each vertex as far as possible subject to finite element regularization constraints</a:t>
            </a:r>
            <a:endParaRPr lang="en-US" dirty="0"/>
          </a:p>
        </p:txBody>
      </p:sp>
    </p:spTree>
    <p:extLst>
      <p:ext uri="{BB962C8B-B14F-4D97-AF65-F5344CB8AC3E}">
        <p14:creationId xmlns:p14="http://schemas.microsoft.com/office/powerpoint/2010/main" val="1506251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2840853"/>
            <a:ext cx="8168640" cy="40837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 name="Rectangle 4"/>
          <p:cNvSpPr/>
          <p:nvPr/>
        </p:nvSpPr>
        <p:spPr>
          <a:xfrm rot="9713861" flipV="1">
            <a:off x="397484" y="2082722"/>
            <a:ext cx="8168640" cy="93167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dirty="0" smtClean="0">
                <a:solidFill>
                  <a:srgbClr val="FF0000"/>
                </a:solidFill>
              </a:rPr>
              <a:t>Coming soon!</a:t>
            </a:r>
            <a:endParaRPr lang="en-US" sz="4400" dirty="0">
              <a:solidFill>
                <a:srgbClr val="FF0000"/>
              </a:solidFill>
            </a:endParaRPr>
          </a:p>
        </p:txBody>
      </p:sp>
    </p:spTree>
    <p:extLst>
      <p:ext uri="{BB962C8B-B14F-4D97-AF65-F5344CB8AC3E}">
        <p14:creationId xmlns:p14="http://schemas.microsoft.com/office/powerpoint/2010/main" val="2103931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2840853"/>
            <a:ext cx="8168640" cy="40837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2437397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Computational Thermoforming</a:t>
            </a:r>
          </a:p>
        </p:txBody>
      </p:sp>
      <p:sp>
        <p:nvSpPr>
          <p:cNvPr id="3" name="Content Placeholder 2"/>
          <p:cNvSpPr>
            <a:spLocks noGrp="1"/>
          </p:cNvSpPr>
          <p:nvPr>
            <p:ph idx="1"/>
          </p:nvPr>
        </p:nvSpPr>
        <p:spPr>
          <a:xfrm>
            <a:off x="457199" y="1200151"/>
            <a:ext cx="8229601" cy="857249"/>
          </a:xfrm>
        </p:spPr>
        <p:txBody>
          <a:bodyPr>
            <a:normAutofit fontScale="47500" lnSpcReduction="20000"/>
          </a:bodyPr>
          <a:lstStyle/>
          <a:p>
            <a:r>
              <a:rPr lang="en-US" dirty="0" smtClean="0"/>
              <a:t>Customize fabrication of 3D textured objects.</a:t>
            </a:r>
          </a:p>
          <a:p>
            <a:r>
              <a:rPr lang="en-US" dirty="0" smtClean="0"/>
              <a:t>Create a pre-distorted image from the 3D textured model,</a:t>
            </a:r>
          </a:p>
          <a:p>
            <a:r>
              <a:rPr lang="en-US" dirty="0" smtClean="0"/>
              <a:t>And wrap the sheet onto the 3D printed object.</a:t>
            </a:r>
          </a:p>
        </p:txBody>
      </p:sp>
      <p:sp>
        <p:nvSpPr>
          <p:cNvPr id="4" name="Title 1"/>
          <p:cNvSpPr txBox="1">
            <a:spLocks/>
          </p:cNvSpPr>
          <p:nvPr/>
        </p:nvSpPr>
        <p:spPr>
          <a:xfrm>
            <a:off x="2563" y="-11465"/>
            <a:ext cx="2836330"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Fabricating structure &amp; appearance</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Schüller</a:t>
            </a:r>
            <a:r>
              <a:rPr lang="en-US" sz="1400" dirty="0" smtClean="0"/>
              <a:t> et al., </a:t>
            </a:r>
            <a:r>
              <a:rPr lang="en-US" sz="1400" dirty="0" err="1" smtClean="0"/>
              <a:t>Disney+ETH</a:t>
            </a:r>
            <a:endParaRPr lang="en-US" sz="1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2" y="2363153"/>
            <a:ext cx="4818968" cy="187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VFkVxurKeAs"/>
          <p:cNvPicPr>
            <a:picLocks noRot="1" noChangeAspect="1"/>
          </p:cNvPicPr>
          <p:nvPr>
            <a:videoFile r:link="rId1"/>
          </p:nvPr>
        </p:nvPicPr>
        <p:blipFill>
          <a:blip r:embed="rId5"/>
          <a:stretch>
            <a:fillRect/>
          </a:stretch>
        </p:blipFill>
        <p:spPr>
          <a:xfrm>
            <a:off x="4846321" y="2025015"/>
            <a:ext cx="4297680" cy="2417445"/>
          </a:xfrm>
          <a:prstGeom prst="rect">
            <a:avLst/>
          </a:prstGeom>
        </p:spPr>
      </p:pic>
      <p:pic>
        <p:nvPicPr>
          <p:cNvPr id="1030" name="Picture 6" descr="a5a2cebf136f192095380cfe279b92f3.jpg (320×32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680" y="281942"/>
            <a:ext cx="65532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59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Procedural </a:t>
            </a:r>
            <a:r>
              <a:rPr lang="en-US" sz="2800" dirty="0" err="1"/>
              <a:t>Voronoi</a:t>
            </a:r>
            <a:r>
              <a:rPr lang="en-US" sz="2800" dirty="0"/>
              <a:t> Foams for Additive Manufacturing</a:t>
            </a:r>
          </a:p>
        </p:txBody>
      </p:sp>
      <p:sp>
        <p:nvSpPr>
          <p:cNvPr id="3" name="Content Placeholder 2"/>
          <p:cNvSpPr>
            <a:spLocks noGrp="1"/>
          </p:cNvSpPr>
          <p:nvPr>
            <p:ph idx="1"/>
          </p:nvPr>
        </p:nvSpPr>
        <p:spPr>
          <a:xfrm>
            <a:off x="457199" y="1200151"/>
            <a:ext cx="8229601" cy="857249"/>
          </a:xfrm>
        </p:spPr>
        <p:txBody>
          <a:bodyPr>
            <a:normAutofit fontScale="77500" lnSpcReduction="20000"/>
          </a:bodyPr>
          <a:lstStyle/>
          <a:p>
            <a:r>
              <a:rPr lang="en-US" dirty="0" smtClean="0"/>
              <a:t>Geometry from elasticity, using microstructures</a:t>
            </a:r>
          </a:p>
          <a:p>
            <a:r>
              <a:rPr lang="en-US" dirty="0" smtClean="0"/>
              <a:t>Generate and print objects with spatially varying elasticity</a:t>
            </a:r>
            <a:endParaRPr lang="en-US" dirty="0"/>
          </a:p>
        </p:txBody>
      </p:sp>
      <p:sp>
        <p:nvSpPr>
          <p:cNvPr id="4" name="Title 1"/>
          <p:cNvSpPr txBox="1">
            <a:spLocks/>
          </p:cNvSpPr>
          <p:nvPr/>
        </p:nvSpPr>
        <p:spPr>
          <a:xfrm>
            <a:off x="2563" y="-11465"/>
            <a:ext cx="2836330"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Fabricating structure &amp; appearance</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Martínez</a:t>
            </a:r>
            <a:r>
              <a:rPr lang="en-US" sz="1400" dirty="0" smtClean="0"/>
              <a:t> et al., INRIA</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63" y="2225894"/>
            <a:ext cx="8547077" cy="226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855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Printed Perforated Lampshades for Continuous Projective Images</a:t>
            </a:r>
          </a:p>
        </p:txBody>
      </p:sp>
      <p:sp>
        <p:nvSpPr>
          <p:cNvPr id="3" name="Content Placeholder 2"/>
          <p:cNvSpPr>
            <a:spLocks noGrp="1"/>
          </p:cNvSpPr>
          <p:nvPr>
            <p:ph idx="1"/>
          </p:nvPr>
        </p:nvSpPr>
        <p:spPr>
          <a:xfrm>
            <a:off x="457199" y="1200151"/>
            <a:ext cx="4213861" cy="3310889"/>
          </a:xfrm>
        </p:spPr>
        <p:txBody>
          <a:bodyPr>
            <a:normAutofit fontScale="55000" lnSpcReduction="20000"/>
          </a:bodyPr>
          <a:lstStyle/>
          <a:p>
            <a:r>
              <a:rPr lang="en-US" dirty="0" smtClean="0"/>
              <a:t>A </a:t>
            </a:r>
            <a:r>
              <a:rPr lang="en-US" dirty="0"/>
              <a:t>technique for designing </a:t>
            </a:r>
            <a:r>
              <a:rPr lang="en-US" dirty="0" smtClean="0"/>
              <a:t>3D printed </a:t>
            </a:r>
            <a:r>
              <a:rPr lang="en-US" dirty="0"/>
              <a:t>perforated lampshades that project </a:t>
            </a:r>
            <a:r>
              <a:rPr lang="en-US" dirty="0" smtClean="0"/>
              <a:t>grayscale images</a:t>
            </a:r>
          </a:p>
          <a:p>
            <a:r>
              <a:rPr lang="en-US" dirty="0" smtClean="0"/>
              <a:t>Given </a:t>
            </a:r>
            <a:r>
              <a:rPr lang="en-US" dirty="0"/>
              <a:t>the geometry of the lampshade and a target grayscale image, </a:t>
            </a:r>
            <a:endParaRPr lang="en-US" dirty="0" smtClean="0"/>
          </a:p>
          <a:p>
            <a:pPr lvl="1"/>
            <a:r>
              <a:rPr lang="en-US" dirty="0" smtClean="0"/>
              <a:t>compute </a:t>
            </a:r>
            <a:r>
              <a:rPr lang="en-US" dirty="0"/>
              <a:t>a distribution of tiny holes over the shell, </a:t>
            </a:r>
            <a:endParaRPr lang="en-US" dirty="0" smtClean="0"/>
          </a:p>
          <a:p>
            <a:pPr lvl="1"/>
            <a:r>
              <a:rPr lang="en-US" dirty="0" smtClean="0"/>
              <a:t>the combined </a:t>
            </a:r>
            <a:r>
              <a:rPr lang="en-US" dirty="0"/>
              <a:t>footprints of the light </a:t>
            </a:r>
            <a:r>
              <a:rPr lang="en-US" dirty="0" smtClean="0"/>
              <a:t>through </a:t>
            </a:r>
            <a:r>
              <a:rPr lang="en-US" dirty="0"/>
              <a:t>the holes form the target image on a nearby diffuse surface. </a:t>
            </a:r>
            <a:endParaRPr lang="en-US" dirty="0" smtClean="0"/>
          </a:p>
          <a:p>
            <a:r>
              <a:rPr lang="en-US" dirty="0" smtClean="0"/>
              <a:t>The objective </a:t>
            </a:r>
            <a:r>
              <a:rPr lang="en-US" dirty="0"/>
              <a:t>is to approximate the continuous tones and the spatial detail of the </a:t>
            </a:r>
            <a:r>
              <a:rPr lang="en-US" dirty="0" smtClean="0"/>
              <a:t>target image</a:t>
            </a:r>
            <a:endParaRPr lang="en-US" dirty="0"/>
          </a:p>
        </p:txBody>
      </p:sp>
      <p:sp>
        <p:nvSpPr>
          <p:cNvPr id="4" name="Title 1"/>
          <p:cNvSpPr txBox="1">
            <a:spLocks/>
          </p:cNvSpPr>
          <p:nvPr/>
        </p:nvSpPr>
        <p:spPr>
          <a:xfrm>
            <a:off x="2563" y="-11465"/>
            <a:ext cx="2836330"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Fabricating structure &amp; appearance</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Zhao et al., Shandong</a:t>
            </a:r>
            <a:endParaRPr lang="en-US" sz="1400" dirty="0"/>
          </a:p>
        </p:txBody>
      </p:sp>
      <p:pic>
        <p:nvPicPr>
          <p:cNvPr id="6" name="hJ8oWGHnOLc"/>
          <p:cNvPicPr>
            <a:picLocks noRot="1" noChangeAspect="1"/>
          </p:cNvPicPr>
          <p:nvPr>
            <a:videoFile r:link="rId1"/>
          </p:nvPr>
        </p:nvPicPr>
        <p:blipFill>
          <a:blip r:embed="rId4"/>
          <a:stretch>
            <a:fillRect/>
          </a:stretch>
        </p:blipFill>
        <p:spPr>
          <a:xfrm>
            <a:off x="4671060" y="1349216"/>
            <a:ext cx="4472940" cy="2516029"/>
          </a:xfrm>
          <a:prstGeom prst="rect">
            <a:avLst/>
          </a:prstGeom>
        </p:spPr>
      </p:pic>
    </p:spTree>
    <p:extLst>
      <p:ext uri="{BB962C8B-B14F-4D97-AF65-F5344CB8AC3E}">
        <p14:creationId xmlns:p14="http://schemas.microsoft.com/office/powerpoint/2010/main" val="1412659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Pushing the Limits of 3D Color Printing: Error Diffusion With Translucent Materials</a:t>
            </a:r>
          </a:p>
        </p:txBody>
      </p:sp>
      <p:sp>
        <p:nvSpPr>
          <p:cNvPr id="3" name="Content Placeholder 2"/>
          <p:cNvSpPr>
            <a:spLocks noGrp="1"/>
          </p:cNvSpPr>
          <p:nvPr>
            <p:ph idx="1"/>
          </p:nvPr>
        </p:nvSpPr>
        <p:spPr>
          <a:xfrm>
            <a:off x="457199" y="1200151"/>
            <a:ext cx="8229601" cy="1214210"/>
          </a:xfrm>
        </p:spPr>
        <p:txBody>
          <a:bodyPr>
            <a:normAutofit fontScale="55000" lnSpcReduction="20000"/>
          </a:bodyPr>
          <a:lstStyle/>
          <a:p>
            <a:r>
              <a:rPr lang="en-US" dirty="0" smtClean="0"/>
              <a:t>An error </a:t>
            </a:r>
            <a:r>
              <a:rPr lang="en-US" dirty="0"/>
              <a:t>diffusion </a:t>
            </a:r>
            <a:r>
              <a:rPr lang="en-US" dirty="0" err="1"/>
              <a:t>halftoning</a:t>
            </a:r>
            <a:r>
              <a:rPr lang="en-US" dirty="0"/>
              <a:t> approach to achieve full color with multi-jet </a:t>
            </a:r>
            <a:r>
              <a:rPr lang="en-US" dirty="0" smtClean="0"/>
              <a:t>printers </a:t>
            </a:r>
          </a:p>
          <a:p>
            <a:r>
              <a:rPr lang="en-US" dirty="0" smtClean="0"/>
              <a:t>Operates </a:t>
            </a:r>
            <a:r>
              <a:rPr lang="en-US" dirty="0"/>
              <a:t>on multiple </a:t>
            </a:r>
            <a:r>
              <a:rPr lang="en-US" dirty="0" err="1"/>
              <a:t>isosurfaces</a:t>
            </a:r>
            <a:r>
              <a:rPr lang="en-US" dirty="0"/>
              <a:t> or layers within the </a:t>
            </a:r>
            <a:r>
              <a:rPr lang="en-US" dirty="0" smtClean="0"/>
              <a:t>object</a:t>
            </a:r>
          </a:p>
          <a:p>
            <a:r>
              <a:rPr lang="en-US" dirty="0" smtClean="0"/>
              <a:t>A novel </a:t>
            </a:r>
            <a:r>
              <a:rPr lang="en-US" dirty="0"/>
              <a:t>traversal algorithm for voxel surfaces, which allows the transfer of existing error diffusion algorithms from 2D </a:t>
            </a:r>
            <a:r>
              <a:rPr lang="en-US" dirty="0" smtClean="0"/>
              <a:t>printing</a:t>
            </a:r>
            <a:endParaRPr lang="en-US" dirty="0"/>
          </a:p>
        </p:txBody>
      </p:sp>
      <p:sp>
        <p:nvSpPr>
          <p:cNvPr id="4" name="Title 1"/>
          <p:cNvSpPr txBox="1">
            <a:spLocks/>
          </p:cNvSpPr>
          <p:nvPr/>
        </p:nvSpPr>
        <p:spPr>
          <a:xfrm>
            <a:off x="2563" y="-11465"/>
            <a:ext cx="2836330"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Fabricating structure &amp; appearance</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Brunton</a:t>
            </a:r>
            <a:r>
              <a:rPr lang="en-US" sz="1400" dirty="0" smtClean="0"/>
              <a:t> et al., </a:t>
            </a:r>
            <a:r>
              <a:rPr lang="en-US" sz="1400" dirty="0" err="1" smtClean="0"/>
              <a:t>Fraunhofer</a:t>
            </a:r>
            <a:r>
              <a:rPr lang="en-US" sz="1400" dirty="0" smtClean="0"/>
              <a:t> IGD</a:t>
            </a:r>
            <a:endParaRPr lang="en-US" sz="1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745" y="2414361"/>
            <a:ext cx="4455795" cy="203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659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Tree>
    <p:extLst>
      <p:ext uri="{BB962C8B-B14F-4D97-AF65-F5344CB8AC3E}">
        <p14:creationId xmlns:p14="http://schemas.microsoft.com/office/powerpoint/2010/main" val="4059667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CofiFab</a:t>
            </a:r>
            <a:r>
              <a:rPr lang="en-US" sz="2800" dirty="0"/>
              <a:t>: Coarse-to-Fine Fabrication of Large 3D Objects</a:t>
            </a:r>
          </a:p>
        </p:txBody>
      </p:sp>
      <p:sp>
        <p:nvSpPr>
          <p:cNvPr id="3" name="Content Placeholder 2"/>
          <p:cNvSpPr>
            <a:spLocks noGrp="1"/>
          </p:cNvSpPr>
          <p:nvPr>
            <p:ph idx="1"/>
          </p:nvPr>
        </p:nvSpPr>
        <p:spPr>
          <a:xfrm>
            <a:off x="457199" y="1200151"/>
            <a:ext cx="8229601" cy="1306829"/>
          </a:xfrm>
        </p:spPr>
        <p:txBody>
          <a:bodyPr>
            <a:normAutofit fontScale="55000" lnSpcReduction="20000"/>
          </a:bodyPr>
          <a:lstStyle/>
          <a:p>
            <a:r>
              <a:rPr lang="en-US" dirty="0" smtClean="0"/>
              <a:t>3D printing (details on layers) + 2D laser cutting (base to connect)</a:t>
            </a:r>
          </a:p>
          <a:p>
            <a:r>
              <a:rPr lang="en-US" dirty="0" smtClean="0"/>
              <a:t>An optimization model to compute </a:t>
            </a:r>
            <a:r>
              <a:rPr lang="en-US" dirty="0" err="1" smtClean="0"/>
              <a:t>fabricatable</a:t>
            </a:r>
            <a:r>
              <a:rPr lang="en-US" dirty="0" smtClean="0"/>
              <a:t> polyhedrons of max volume</a:t>
            </a:r>
          </a:p>
          <a:p>
            <a:r>
              <a:rPr lang="en-US" dirty="0" smtClean="0"/>
              <a:t>An interlocking scheme to connect the laser-cut parts</a:t>
            </a:r>
          </a:p>
          <a:p>
            <a:r>
              <a:rPr lang="en-US" dirty="0" smtClean="0"/>
              <a:t>An optimization for partitioning the external shell into 3D-printable parts</a:t>
            </a:r>
            <a:endParaRPr lang="en-US" dirty="0"/>
          </a:p>
        </p:txBody>
      </p:sp>
      <p:sp>
        <p:nvSpPr>
          <p:cNvPr id="4" name="Title 1"/>
          <p:cNvSpPr txBox="1">
            <a:spLocks/>
          </p:cNvSpPr>
          <p:nvPr/>
        </p:nvSpPr>
        <p:spPr>
          <a:xfrm>
            <a:off x="2563" y="-11465"/>
            <a:ext cx="2836330"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Fabricating structure &amp; appearance</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Song et al., China</a:t>
            </a:r>
            <a:endParaRPr lang="en-US" sz="1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 y="2353652"/>
            <a:ext cx="7513320" cy="217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231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3266981"/>
            <a:ext cx="8168640" cy="4261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2437397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Reconciling Elastic and Equilibrium Methods for Static Analysis</a:t>
            </a:r>
          </a:p>
        </p:txBody>
      </p:sp>
      <p:sp>
        <p:nvSpPr>
          <p:cNvPr id="3" name="Content Placeholder 2"/>
          <p:cNvSpPr>
            <a:spLocks noGrp="1"/>
          </p:cNvSpPr>
          <p:nvPr>
            <p:ph idx="1"/>
          </p:nvPr>
        </p:nvSpPr>
        <p:spPr>
          <a:xfrm>
            <a:off x="457199" y="1200151"/>
            <a:ext cx="8229601" cy="857249"/>
          </a:xfrm>
        </p:spPr>
        <p:txBody>
          <a:bodyPr>
            <a:normAutofit fontScale="62500" lnSpcReduction="20000"/>
          </a:bodyPr>
          <a:lstStyle/>
          <a:p>
            <a:r>
              <a:rPr lang="en-US" dirty="0" smtClean="0"/>
              <a:t>Coupled analysis of FEM and equilibrium models for linear elasticity.</a:t>
            </a:r>
          </a:p>
          <a:p>
            <a:r>
              <a:rPr lang="en-US" dirty="0" smtClean="0"/>
              <a:t>Present a unified formulation for the two approaches to stability analysis.</a:t>
            </a:r>
            <a:endParaRPr lang="en-US" dirty="0"/>
          </a:p>
        </p:txBody>
      </p:sp>
      <p:sp>
        <p:nvSpPr>
          <p:cNvPr id="4" name="Title 1"/>
          <p:cNvSpPr txBox="1">
            <a:spLocks/>
          </p:cNvSpPr>
          <p:nvPr/>
        </p:nvSpPr>
        <p:spPr>
          <a:xfrm>
            <a:off x="2562" y="-11465"/>
            <a:ext cx="425046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Computational </a:t>
            </a:r>
            <a:r>
              <a:rPr lang="en-US" dirty="0"/>
              <a:t>design of structures, shapes, and </a:t>
            </a:r>
            <a:r>
              <a:rPr lang="en-US" dirty="0" smtClean="0"/>
              <a:t>sound</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Shin et al., MIT</a:t>
            </a:r>
            <a:endParaRPr lang="en-US" sz="1400" dirty="0"/>
          </a:p>
        </p:txBody>
      </p:sp>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680" y="1698815"/>
            <a:ext cx="5171122" cy="282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855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Computational Design of Stable Planar-Rod Structures</a:t>
            </a:r>
          </a:p>
        </p:txBody>
      </p:sp>
      <p:sp>
        <p:nvSpPr>
          <p:cNvPr id="3" name="Content Placeholder 2"/>
          <p:cNvSpPr>
            <a:spLocks noGrp="1"/>
          </p:cNvSpPr>
          <p:nvPr>
            <p:ph idx="1"/>
          </p:nvPr>
        </p:nvSpPr>
        <p:spPr>
          <a:xfrm>
            <a:off x="457199" y="1200151"/>
            <a:ext cx="8229601" cy="1047749"/>
          </a:xfrm>
        </p:spPr>
        <p:txBody>
          <a:bodyPr>
            <a:normAutofit fontScale="70000" lnSpcReduction="20000"/>
          </a:bodyPr>
          <a:lstStyle/>
          <a:p>
            <a:r>
              <a:rPr lang="en-US" dirty="0" smtClean="0"/>
              <a:t>Planar input contours -&gt; stable, self-supporting wire sculpture</a:t>
            </a:r>
          </a:p>
          <a:p>
            <a:r>
              <a:rPr lang="en-US" dirty="0" smtClean="0"/>
              <a:t>Determine feasibility, ordering of wires</a:t>
            </a:r>
          </a:p>
          <a:p>
            <a:r>
              <a:rPr lang="en-US" dirty="0" smtClean="0"/>
              <a:t>Optimize the shape to maximize stability under friction</a:t>
            </a:r>
            <a:endParaRPr lang="en-US" dirty="0"/>
          </a:p>
        </p:txBody>
      </p:sp>
      <p:sp>
        <p:nvSpPr>
          <p:cNvPr id="4" name="Title 1"/>
          <p:cNvSpPr txBox="1">
            <a:spLocks/>
          </p:cNvSpPr>
          <p:nvPr/>
        </p:nvSpPr>
        <p:spPr>
          <a:xfrm>
            <a:off x="2562" y="-11465"/>
            <a:ext cx="425046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Computational </a:t>
            </a:r>
            <a:r>
              <a:rPr lang="en-US" dirty="0"/>
              <a:t>design of structures, shapes, and </a:t>
            </a:r>
            <a:r>
              <a:rPr lang="en-US" dirty="0" smtClean="0"/>
              <a:t>sound</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Villalba</a:t>
            </a:r>
            <a:r>
              <a:rPr lang="en-US" sz="1400" dirty="0" smtClean="0"/>
              <a:t> et al., Austria</a:t>
            </a:r>
            <a:endParaRPr lang="en-US" sz="1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39" y="2163232"/>
            <a:ext cx="8686801" cy="237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624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Non-Linear Shape Optimization Using Local Subspace Projections</a:t>
            </a:r>
          </a:p>
        </p:txBody>
      </p:sp>
      <p:sp>
        <p:nvSpPr>
          <p:cNvPr id="3" name="Content Placeholder 2"/>
          <p:cNvSpPr>
            <a:spLocks noGrp="1"/>
          </p:cNvSpPr>
          <p:nvPr>
            <p:ph idx="1"/>
          </p:nvPr>
        </p:nvSpPr>
        <p:spPr>
          <a:xfrm>
            <a:off x="457199" y="1200151"/>
            <a:ext cx="8229601" cy="857249"/>
          </a:xfrm>
        </p:spPr>
        <p:txBody>
          <a:bodyPr>
            <a:normAutofit fontScale="77500" lnSpcReduction="20000"/>
          </a:bodyPr>
          <a:lstStyle/>
          <a:p>
            <a:r>
              <a:rPr lang="en-US" dirty="0" smtClean="0"/>
              <a:t>Surface representation + design goal -&gt; projections to local subspaces -&gt; optimal solutions based on the problem.</a:t>
            </a:r>
            <a:endParaRPr lang="en-US" dirty="0"/>
          </a:p>
        </p:txBody>
      </p:sp>
      <p:sp>
        <p:nvSpPr>
          <p:cNvPr id="4" name="Title 1"/>
          <p:cNvSpPr txBox="1">
            <a:spLocks/>
          </p:cNvSpPr>
          <p:nvPr/>
        </p:nvSpPr>
        <p:spPr>
          <a:xfrm>
            <a:off x="2562" y="-11465"/>
            <a:ext cx="425046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Computational </a:t>
            </a:r>
            <a:r>
              <a:rPr lang="en-US" dirty="0"/>
              <a:t>design of structures, shapes, and </a:t>
            </a:r>
            <a:r>
              <a:rPr lang="en-US" dirty="0" smtClean="0"/>
              <a:t>sound</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Musialski</a:t>
            </a:r>
            <a:r>
              <a:rPr lang="en-US" sz="1400" dirty="0" smtClean="0"/>
              <a:t> et al., TUW</a:t>
            </a:r>
            <a:endParaRPr lang="en-US" sz="14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528" y="2148840"/>
            <a:ext cx="4835473" cy="222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xk63ljYxEY"/>
          <p:cNvPicPr>
            <a:picLocks noRot="1" noChangeAspect="1"/>
          </p:cNvPicPr>
          <p:nvPr>
            <a:videoFile r:link="rId1"/>
          </p:nvPr>
        </p:nvPicPr>
        <p:blipFill>
          <a:blip r:embed="rId5"/>
          <a:stretch>
            <a:fillRect/>
          </a:stretch>
        </p:blipFill>
        <p:spPr>
          <a:xfrm>
            <a:off x="180882" y="2184559"/>
            <a:ext cx="3893820" cy="2190274"/>
          </a:xfrm>
          <a:prstGeom prst="rect">
            <a:avLst/>
          </a:prstGeom>
        </p:spPr>
      </p:pic>
    </p:spTree>
    <p:extLst>
      <p:ext uri="{BB962C8B-B14F-4D97-AF65-F5344CB8AC3E}">
        <p14:creationId xmlns:p14="http://schemas.microsoft.com/office/powerpoint/2010/main" val="3489624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Acoustic Voxels: Computational Optimization of Modular Acoustic Filters</a:t>
            </a:r>
          </a:p>
        </p:txBody>
      </p:sp>
      <p:sp>
        <p:nvSpPr>
          <p:cNvPr id="3" name="Content Placeholder 2"/>
          <p:cNvSpPr>
            <a:spLocks noGrp="1"/>
          </p:cNvSpPr>
          <p:nvPr>
            <p:ph idx="1"/>
          </p:nvPr>
        </p:nvSpPr>
        <p:spPr>
          <a:xfrm>
            <a:off x="457199" y="1200151"/>
            <a:ext cx="8229601" cy="857249"/>
          </a:xfrm>
        </p:spPr>
        <p:txBody>
          <a:bodyPr>
            <a:normAutofit fontScale="55000" lnSpcReduction="20000"/>
          </a:bodyPr>
          <a:lstStyle/>
          <a:p>
            <a:r>
              <a:rPr lang="en-US" dirty="0" smtClean="0"/>
              <a:t>Define a building block of sound, represented by its transmission matrix</a:t>
            </a:r>
          </a:p>
          <a:p>
            <a:r>
              <a:rPr lang="en-US" dirty="0" smtClean="0"/>
              <a:t>Optimize the combination and parameters of the building blocks for the target acoustic filter within the target shape</a:t>
            </a:r>
          </a:p>
        </p:txBody>
      </p:sp>
      <p:sp>
        <p:nvSpPr>
          <p:cNvPr id="4" name="Title 1"/>
          <p:cNvSpPr txBox="1">
            <a:spLocks/>
          </p:cNvSpPr>
          <p:nvPr/>
        </p:nvSpPr>
        <p:spPr>
          <a:xfrm>
            <a:off x="2562" y="-11465"/>
            <a:ext cx="4250461"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Computational </a:t>
            </a:r>
            <a:r>
              <a:rPr lang="en-US" dirty="0"/>
              <a:t>design of structures, shapes, and </a:t>
            </a:r>
            <a:r>
              <a:rPr lang="en-US" dirty="0" smtClean="0"/>
              <a:t>sound</a:t>
            </a:r>
            <a:endParaRPr lang="en-US" dirty="0"/>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Li et al., Columbia</a:t>
            </a:r>
            <a:endParaRPr lang="en-US" sz="1400" dirty="0"/>
          </a:p>
        </p:txBody>
      </p:sp>
      <p:pic>
        <p:nvPicPr>
          <p:cNvPr id="6" name="rPeGpjGHk4Y"/>
          <p:cNvPicPr>
            <a:picLocks noRot="1" noChangeAspect="1"/>
          </p:cNvPicPr>
          <p:nvPr>
            <a:videoFile r:link="rId1"/>
          </p:nvPr>
        </p:nvPicPr>
        <p:blipFill>
          <a:blip r:embed="rId4"/>
          <a:stretch>
            <a:fillRect/>
          </a:stretch>
        </p:blipFill>
        <p:spPr>
          <a:xfrm>
            <a:off x="2286000" y="1964055"/>
            <a:ext cx="4572000" cy="2571750"/>
          </a:xfrm>
          <a:prstGeom prst="rect">
            <a:avLst/>
          </a:prstGeom>
        </p:spPr>
      </p:pic>
      <p:pic>
        <p:nvPicPr>
          <p:cNvPr id="8" name="Picture 6" descr="a5a2cebf136f192095380cfe279b92f3.jpg (320×32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680" y="281942"/>
            <a:ext cx="65532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24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3657599"/>
            <a:ext cx="8168640" cy="42612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2437397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Wasserstein </a:t>
            </a:r>
            <a:r>
              <a:rPr lang="en-US" sz="1800" dirty="0" err="1"/>
              <a:t>Barycentric</a:t>
            </a:r>
            <a:r>
              <a:rPr lang="en-US" sz="1800" dirty="0"/>
              <a:t> Coordinates: Histogram Regression Using Optimal Transport</a:t>
            </a:r>
          </a:p>
        </p:txBody>
      </p:sp>
      <p:sp>
        <p:nvSpPr>
          <p:cNvPr id="3" name="Content Placeholder 2"/>
          <p:cNvSpPr>
            <a:spLocks noGrp="1"/>
          </p:cNvSpPr>
          <p:nvPr>
            <p:ph idx="1"/>
          </p:nvPr>
        </p:nvSpPr>
        <p:spPr>
          <a:xfrm>
            <a:off x="457199" y="1200151"/>
            <a:ext cx="8229601" cy="857249"/>
          </a:xfrm>
        </p:spPr>
        <p:txBody>
          <a:bodyPr>
            <a:normAutofit fontScale="55000" lnSpcReduction="20000"/>
          </a:bodyPr>
          <a:lstStyle/>
          <a:p>
            <a:r>
              <a:rPr lang="en-US" dirty="0" smtClean="0"/>
              <a:t>Geometrically faithful regressions on histograms</a:t>
            </a:r>
          </a:p>
          <a:p>
            <a:r>
              <a:rPr lang="en-US" dirty="0" smtClean="0"/>
              <a:t>Uses optimal transport and Wasserstein </a:t>
            </a:r>
            <a:r>
              <a:rPr lang="en-US" dirty="0" err="1" smtClean="0"/>
              <a:t>barycenters</a:t>
            </a:r>
            <a:r>
              <a:rPr lang="en-US" dirty="0" smtClean="0"/>
              <a:t>, for </a:t>
            </a:r>
            <a:r>
              <a:rPr lang="en-US" dirty="0" err="1" smtClean="0"/>
              <a:t>barycentric</a:t>
            </a:r>
            <a:r>
              <a:rPr lang="en-US" dirty="0" smtClean="0"/>
              <a:t> coordinates on histograms!</a:t>
            </a:r>
          </a:p>
        </p:txBody>
      </p:sp>
      <p:sp>
        <p:nvSpPr>
          <p:cNvPr id="4" name="Title 1"/>
          <p:cNvSpPr txBox="1">
            <a:spLocks/>
          </p:cNvSpPr>
          <p:nvPr/>
        </p:nvSpPr>
        <p:spPr>
          <a:xfrm>
            <a:off x="2562" y="-11465"/>
            <a:ext cx="2400395"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Correspondence &amp; mapping</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Bonneel</a:t>
            </a:r>
            <a:r>
              <a:rPr lang="en-US" sz="1400" dirty="0" smtClean="0"/>
              <a:t> et al.</a:t>
            </a:r>
            <a:endParaRPr lang="en-US" sz="1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 y="1948588"/>
            <a:ext cx="6711315" cy="247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855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80" y="1930828"/>
            <a:ext cx="4587240" cy="254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400" dirty="0"/>
              <a:t>Entropic Metric Alignment for Correspondence Problems</a:t>
            </a:r>
          </a:p>
        </p:txBody>
      </p:sp>
      <p:sp>
        <p:nvSpPr>
          <p:cNvPr id="3" name="Content Placeholder 2"/>
          <p:cNvSpPr>
            <a:spLocks noGrp="1"/>
          </p:cNvSpPr>
          <p:nvPr>
            <p:ph idx="1"/>
          </p:nvPr>
        </p:nvSpPr>
        <p:spPr>
          <a:xfrm>
            <a:off x="457199" y="1200151"/>
            <a:ext cx="8229601" cy="3356609"/>
          </a:xfrm>
        </p:spPr>
        <p:txBody>
          <a:bodyPr>
            <a:normAutofit fontScale="70000" lnSpcReduction="20000"/>
          </a:bodyPr>
          <a:lstStyle/>
          <a:p>
            <a:r>
              <a:rPr lang="en-US" dirty="0" smtClean="0"/>
              <a:t>An algorithm for probabilistic </a:t>
            </a:r>
            <a:r>
              <a:rPr lang="en-US" dirty="0"/>
              <a:t>correspondence that </a:t>
            </a:r>
            <a:r>
              <a:rPr lang="en-US" dirty="0" smtClean="0"/>
              <a:t>optimizes an </a:t>
            </a:r>
            <a:r>
              <a:rPr lang="en-US" dirty="0"/>
              <a:t>entropy-regularized </a:t>
            </a:r>
            <a:r>
              <a:rPr lang="en-US" dirty="0" err="1"/>
              <a:t>Gromov</a:t>
            </a:r>
            <a:r>
              <a:rPr lang="en-US" dirty="0"/>
              <a:t>-Wasserstein (GW) objective.</a:t>
            </a:r>
          </a:p>
          <a:p>
            <a:r>
              <a:rPr lang="en-US" dirty="0" smtClean="0"/>
              <a:t>Applicable to any geometric </a:t>
            </a:r>
            <a:br>
              <a:rPr lang="en-US" dirty="0" smtClean="0"/>
            </a:br>
            <a:r>
              <a:rPr lang="en-US" dirty="0" smtClean="0"/>
              <a:t>domain expressible </a:t>
            </a:r>
            <a:r>
              <a:rPr lang="en-US" dirty="0"/>
              <a:t>as a </a:t>
            </a:r>
            <a:r>
              <a:rPr lang="en-US" dirty="0" smtClean="0"/>
              <a:t/>
            </a:r>
            <a:br>
              <a:rPr lang="en-US" dirty="0" smtClean="0"/>
            </a:br>
            <a:r>
              <a:rPr lang="en-US" dirty="0" smtClean="0"/>
              <a:t>metric measure </a:t>
            </a:r>
            <a:r>
              <a:rPr lang="en-US" dirty="0"/>
              <a:t>matrix. </a:t>
            </a:r>
            <a:endParaRPr lang="en-US" dirty="0" smtClean="0"/>
          </a:p>
          <a:p>
            <a:r>
              <a:rPr lang="en-US" dirty="0" smtClean="0"/>
              <a:t>Can be used for incorporating</a:t>
            </a:r>
            <a:br>
              <a:rPr lang="en-US" dirty="0" smtClean="0"/>
            </a:br>
            <a:r>
              <a:rPr lang="en-US" dirty="0" smtClean="0"/>
              <a:t>partial distance matrices</a:t>
            </a:r>
            <a:r>
              <a:rPr lang="en-US" dirty="0"/>
              <a:t>, </a:t>
            </a:r>
            <a:r>
              <a:rPr lang="en-US" dirty="0" smtClean="0"/>
              <a:t>user</a:t>
            </a:r>
            <a:br>
              <a:rPr lang="en-US" dirty="0" smtClean="0"/>
            </a:br>
            <a:r>
              <a:rPr lang="en-US" dirty="0" smtClean="0"/>
              <a:t>guidance</a:t>
            </a:r>
            <a:r>
              <a:rPr lang="en-US" dirty="0"/>
              <a:t>, shape exploration, </a:t>
            </a:r>
            <a:r>
              <a:rPr lang="en-US" dirty="0" smtClean="0"/>
              <a:t/>
            </a:r>
            <a:br>
              <a:rPr lang="en-US" dirty="0" smtClean="0"/>
            </a:br>
            <a:r>
              <a:rPr lang="en-US" dirty="0" smtClean="0"/>
              <a:t>symmetry </a:t>
            </a:r>
            <a:r>
              <a:rPr lang="en-US" dirty="0"/>
              <a:t>detection, </a:t>
            </a:r>
            <a:r>
              <a:rPr lang="en-US" dirty="0" smtClean="0"/>
              <a:t>and joint </a:t>
            </a:r>
            <a:br>
              <a:rPr lang="en-US" dirty="0" smtClean="0"/>
            </a:br>
            <a:r>
              <a:rPr lang="en-US" dirty="0" smtClean="0"/>
              <a:t>analysis </a:t>
            </a:r>
            <a:r>
              <a:rPr lang="en-US" dirty="0"/>
              <a:t>of more than </a:t>
            </a:r>
            <a:r>
              <a:rPr lang="en-US" dirty="0" smtClean="0"/>
              <a:t/>
            </a:r>
            <a:br>
              <a:rPr lang="en-US" dirty="0" smtClean="0"/>
            </a:br>
            <a:r>
              <a:rPr lang="en-US" dirty="0" smtClean="0"/>
              <a:t>two </a:t>
            </a:r>
            <a:r>
              <a:rPr lang="en-US" dirty="0"/>
              <a:t>domains. </a:t>
            </a:r>
          </a:p>
        </p:txBody>
      </p:sp>
      <p:sp>
        <p:nvSpPr>
          <p:cNvPr id="4" name="Title 1"/>
          <p:cNvSpPr txBox="1">
            <a:spLocks/>
          </p:cNvSpPr>
          <p:nvPr/>
        </p:nvSpPr>
        <p:spPr>
          <a:xfrm>
            <a:off x="2562" y="-11465"/>
            <a:ext cx="2400395"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Correspondence &amp; mapping</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Solomon et al. MIT</a:t>
            </a:r>
            <a:endParaRPr lang="en-US" sz="1400" dirty="0"/>
          </a:p>
        </p:txBody>
      </p:sp>
      <p:pic>
        <p:nvPicPr>
          <p:cNvPr id="8" name="Picture 6" descr="a5a2cebf136f192095380cfe279b92f3.jpg (320×3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680" y="281942"/>
            <a:ext cx="65532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99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3200" dirty="0"/>
              <a:t>Point Registration via Efficient </a:t>
            </a:r>
            <a:r>
              <a:rPr lang="fr-FR" sz="3200" dirty="0" err="1"/>
              <a:t>Convex</a:t>
            </a:r>
            <a:r>
              <a:rPr lang="fr-FR" sz="3200" dirty="0"/>
              <a:t> Relaxation</a:t>
            </a:r>
            <a:endParaRPr lang="en-US" sz="3200" dirty="0"/>
          </a:p>
        </p:txBody>
      </p:sp>
      <p:sp>
        <p:nvSpPr>
          <p:cNvPr id="3" name="Content Placeholder 2"/>
          <p:cNvSpPr>
            <a:spLocks noGrp="1"/>
          </p:cNvSpPr>
          <p:nvPr>
            <p:ph idx="1"/>
          </p:nvPr>
        </p:nvSpPr>
        <p:spPr>
          <a:xfrm>
            <a:off x="457199" y="1200151"/>
            <a:ext cx="8229601" cy="857249"/>
          </a:xfrm>
        </p:spPr>
        <p:txBody>
          <a:bodyPr>
            <a:normAutofit fontScale="55000" lnSpcReduction="20000"/>
          </a:bodyPr>
          <a:lstStyle/>
          <a:p>
            <a:r>
              <a:rPr lang="en-US" dirty="0" smtClean="0"/>
              <a:t>An efficient convex semi-definite relaxation for </a:t>
            </a:r>
            <a:r>
              <a:rPr lang="en-US" dirty="0" err="1" smtClean="0"/>
              <a:t>procustes</a:t>
            </a:r>
            <a:r>
              <a:rPr lang="en-US" dirty="0" smtClean="0"/>
              <a:t> matching problem.</a:t>
            </a:r>
          </a:p>
          <a:p>
            <a:r>
              <a:rPr lang="en-US" dirty="0" smtClean="0"/>
              <a:t>Imagine an ICP that returns a correct global solution.</a:t>
            </a:r>
            <a:endParaRPr lang="en-US" dirty="0"/>
          </a:p>
        </p:txBody>
      </p:sp>
      <p:sp>
        <p:nvSpPr>
          <p:cNvPr id="4" name="Title 1"/>
          <p:cNvSpPr txBox="1">
            <a:spLocks/>
          </p:cNvSpPr>
          <p:nvPr/>
        </p:nvSpPr>
        <p:spPr>
          <a:xfrm>
            <a:off x="2562" y="-11465"/>
            <a:ext cx="2400395"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Correspondence &amp; mapping</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Maron</a:t>
            </a:r>
            <a:r>
              <a:rPr lang="en-US" sz="1400" dirty="0" smtClean="0"/>
              <a:t> et al. Weizmann</a:t>
            </a:r>
            <a:endParaRPr lang="en-US" sz="1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672" y="2189843"/>
            <a:ext cx="6667500" cy="191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199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1200149"/>
            <a:ext cx="8168640" cy="37119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786914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Bijective Maps From Simplicial Foliations</a:t>
            </a:r>
          </a:p>
        </p:txBody>
      </p:sp>
      <p:sp>
        <p:nvSpPr>
          <p:cNvPr id="3" name="Content Placeholder 2"/>
          <p:cNvSpPr>
            <a:spLocks noGrp="1"/>
          </p:cNvSpPr>
          <p:nvPr>
            <p:ph idx="1"/>
          </p:nvPr>
        </p:nvSpPr>
        <p:spPr>
          <a:xfrm>
            <a:off x="457199" y="1200151"/>
            <a:ext cx="8229601" cy="857249"/>
          </a:xfrm>
        </p:spPr>
        <p:txBody>
          <a:bodyPr>
            <a:normAutofit fontScale="47500" lnSpcReduction="20000"/>
          </a:bodyPr>
          <a:lstStyle/>
          <a:p>
            <a:r>
              <a:rPr lang="en-US" dirty="0" smtClean="0"/>
              <a:t>Bijective parameterization of 2D and 3D objects over canonical domains</a:t>
            </a:r>
          </a:p>
          <a:p>
            <a:r>
              <a:rPr lang="en-US" dirty="0" smtClean="0"/>
              <a:t>Guaranteed </a:t>
            </a:r>
            <a:r>
              <a:rPr lang="en-US" dirty="0" err="1" smtClean="0"/>
              <a:t>bijectivity</a:t>
            </a:r>
            <a:r>
              <a:rPr lang="en-US" dirty="0" smtClean="0"/>
              <a:t> of mappings on </a:t>
            </a:r>
            <a:r>
              <a:rPr lang="en-US" dirty="0" err="1" smtClean="0"/>
              <a:t>shellable</a:t>
            </a:r>
            <a:r>
              <a:rPr lang="en-US" dirty="0" smtClean="0"/>
              <a:t> meshes.</a:t>
            </a:r>
          </a:p>
          <a:p>
            <a:r>
              <a:rPr lang="en-US" dirty="0" smtClean="0"/>
              <a:t>Uses piecewise-linear foliation, decomposing the mesh into one-dimensional sub-manifolds</a:t>
            </a:r>
            <a:endParaRPr lang="en-US" dirty="0"/>
          </a:p>
        </p:txBody>
      </p:sp>
      <p:sp>
        <p:nvSpPr>
          <p:cNvPr id="4" name="Title 1"/>
          <p:cNvSpPr txBox="1">
            <a:spLocks/>
          </p:cNvSpPr>
          <p:nvPr/>
        </p:nvSpPr>
        <p:spPr>
          <a:xfrm>
            <a:off x="2562" y="-11465"/>
            <a:ext cx="2400395"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Correspondence &amp; mapping</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Campen</a:t>
            </a:r>
            <a:r>
              <a:rPr lang="en-US" sz="1400" dirty="0" smtClean="0"/>
              <a:t> et al. NYU</a:t>
            </a:r>
            <a:endParaRPr lang="en-US"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 y="1896090"/>
            <a:ext cx="7635240" cy="259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199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Globally Optimal Toon Tracking</a:t>
            </a:r>
          </a:p>
        </p:txBody>
      </p:sp>
      <p:sp>
        <p:nvSpPr>
          <p:cNvPr id="3" name="Content Placeholder 2"/>
          <p:cNvSpPr>
            <a:spLocks noGrp="1"/>
          </p:cNvSpPr>
          <p:nvPr>
            <p:ph idx="1"/>
          </p:nvPr>
        </p:nvSpPr>
        <p:spPr>
          <a:xfrm>
            <a:off x="457199" y="1200151"/>
            <a:ext cx="8229601" cy="857249"/>
          </a:xfrm>
        </p:spPr>
        <p:txBody>
          <a:bodyPr>
            <a:normAutofit fontScale="55000" lnSpcReduction="20000"/>
          </a:bodyPr>
          <a:lstStyle/>
          <a:p>
            <a:r>
              <a:rPr lang="en-US" dirty="0" smtClean="0"/>
              <a:t>Use appearance + motion to track things in 2D hand drawn animation.</a:t>
            </a:r>
          </a:p>
          <a:p>
            <a:r>
              <a:rPr lang="en-US" dirty="0" smtClean="0"/>
              <a:t>Correspondence likelihoods between temporal region pairs are formulated as a network flow graph problem.</a:t>
            </a:r>
          </a:p>
        </p:txBody>
      </p:sp>
      <p:sp>
        <p:nvSpPr>
          <p:cNvPr id="4" name="Title 1"/>
          <p:cNvSpPr txBox="1">
            <a:spLocks/>
          </p:cNvSpPr>
          <p:nvPr/>
        </p:nvSpPr>
        <p:spPr>
          <a:xfrm>
            <a:off x="2562" y="-11465"/>
            <a:ext cx="2400395"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Correspondence &amp; mapping</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Zhu et al. Hong Kong</a:t>
            </a:r>
            <a:endParaRPr lang="en-US" sz="1400" dirty="0"/>
          </a:p>
        </p:txBody>
      </p:sp>
      <p:pic>
        <p:nvPicPr>
          <p:cNvPr id="6" name="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1760" y="2014459"/>
            <a:ext cx="3954780" cy="2224564"/>
          </a:xfrm>
          <a:prstGeom prst="rect">
            <a:avLst/>
          </a:prstGeom>
        </p:spPr>
      </p:pic>
    </p:spTree>
    <p:extLst>
      <p:ext uri="{BB962C8B-B14F-4D97-AF65-F5344CB8AC3E}">
        <p14:creationId xmlns:p14="http://schemas.microsoft.com/office/powerpoint/2010/main" val="3728265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flipV="1">
            <a:off x="457200" y="4083727"/>
            <a:ext cx="8168640" cy="39061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2437397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Beyond Developable: Computational Design and Fabrication With </a:t>
            </a:r>
            <a:r>
              <a:rPr lang="en-US" sz="1800" dirty="0" err="1"/>
              <a:t>Auxetic</a:t>
            </a:r>
            <a:r>
              <a:rPr lang="en-US" sz="1800" dirty="0"/>
              <a:t> Materials</a:t>
            </a:r>
          </a:p>
        </p:txBody>
      </p:sp>
      <p:sp>
        <p:nvSpPr>
          <p:cNvPr id="3" name="Content Placeholder 2"/>
          <p:cNvSpPr>
            <a:spLocks noGrp="1"/>
          </p:cNvSpPr>
          <p:nvPr>
            <p:ph idx="1"/>
          </p:nvPr>
        </p:nvSpPr>
        <p:spPr>
          <a:xfrm>
            <a:off x="457199" y="1200151"/>
            <a:ext cx="4145281" cy="1445894"/>
          </a:xfrm>
        </p:spPr>
        <p:txBody>
          <a:bodyPr>
            <a:normAutofit fontScale="47500" lnSpcReduction="20000"/>
          </a:bodyPr>
          <a:lstStyle/>
          <a:p>
            <a:r>
              <a:rPr lang="en-US" dirty="0" err="1" smtClean="0"/>
              <a:t>Auxetic</a:t>
            </a:r>
            <a:r>
              <a:rPr lang="en-US" dirty="0" smtClean="0"/>
              <a:t> material = flat flexible material </a:t>
            </a:r>
            <a:r>
              <a:rPr lang="en-US" dirty="0"/>
              <a:t>that can stretch </a:t>
            </a:r>
            <a:r>
              <a:rPr lang="en-US" dirty="0" smtClean="0"/>
              <a:t>uniformly</a:t>
            </a:r>
          </a:p>
          <a:p>
            <a:pPr lvl="1"/>
            <a:r>
              <a:rPr lang="en-US" dirty="0" smtClean="0"/>
              <a:t>Enables approximation of doubly-curved surfaces using only flat pieces</a:t>
            </a:r>
          </a:p>
          <a:p>
            <a:r>
              <a:rPr lang="en-US" dirty="0" smtClean="0"/>
              <a:t>Compute </a:t>
            </a:r>
            <a:r>
              <a:rPr lang="en-US" dirty="0"/>
              <a:t>a global conformal map with bounded scale </a:t>
            </a:r>
            <a:r>
              <a:rPr lang="en-US" dirty="0" smtClean="0"/>
              <a:t>factor to </a:t>
            </a:r>
            <a:r>
              <a:rPr lang="en-US" dirty="0"/>
              <a:t>initialize an otherwise intractable non-linear optimization. </a:t>
            </a:r>
          </a:p>
        </p:txBody>
      </p:sp>
      <p:sp>
        <p:nvSpPr>
          <p:cNvPr id="4" name="Title 1"/>
          <p:cNvSpPr txBox="1">
            <a:spLocks/>
          </p:cNvSpPr>
          <p:nvPr/>
        </p:nvSpPr>
        <p:spPr>
          <a:xfrm>
            <a:off x="2563" y="-11465"/>
            <a:ext cx="2613046"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Deformable surface design</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err="1" smtClean="0"/>
              <a:t>Pauly</a:t>
            </a:r>
            <a:r>
              <a:rPr lang="en-US" sz="1400" dirty="0" smtClean="0"/>
              <a:t> et al., EPFL</a:t>
            </a:r>
            <a:endParaRPr lang="en-US" sz="1400" dirty="0"/>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316" b="25113"/>
          <a:stretch/>
        </p:blipFill>
        <p:spPr bwMode="auto">
          <a:xfrm>
            <a:off x="2563" y="2699385"/>
            <a:ext cx="5269932" cy="172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Z8YyrMSJy9c"/>
          <p:cNvPicPr>
            <a:picLocks noRot="1" noChangeAspect="1"/>
          </p:cNvPicPr>
          <p:nvPr>
            <a:videoFile r:link="rId1"/>
          </p:nvPr>
        </p:nvPicPr>
        <p:blipFill>
          <a:blip r:embed="rId5"/>
          <a:stretch>
            <a:fillRect/>
          </a:stretch>
        </p:blipFill>
        <p:spPr>
          <a:xfrm>
            <a:off x="5090160" y="884872"/>
            <a:ext cx="4053840" cy="2280285"/>
          </a:xfrm>
          <a:prstGeom prst="rect">
            <a:avLst/>
          </a:prstGeom>
        </p:spPr>
      </p:pic>
      <p:pic>
        <p:nvPicPr>
          <p:cNvPr id="9" name="Picture 6" descr="a5a2cebf136f192095380cfe279b92f3.jpg (320×32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680" y="281942"/>
            <a:ext cx="65532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55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Interactive Design of Developable Surfaces</a:t>
            </a:r>
          </a:p>
        </p:txBody>
      </p:sp>
      <p:sp>
        <p:nvSpPr>
          <p:cNvPr id="3" name="Content Placeholder 2"/>
          <p:cNvSpPr>
            <a:spLocks noGrp="1"/>
          </p:cNvSpPr>
          <p:nvPr>
            <p:ph idx="1"/>
          </p:nvPr>
        </p:nvSpPr>
        <p:spPr>
          <a:xfrm>
            <a:off x="457199" y="1200151"/>
            <a:ext cx="2842261" cy="3272789"/>
          </a:xfrm>
        </p:spPr>
        <p:txBody>
          <a:bodyPr>
            <a:normAutofit fontScale="47500" lnSpcReduction="20000"/>
          </a:bodyPr>
          <a:lstStyle/>
          <a:p>
            <a:r>
              <a:rPr lang="en-US" dirty="0" err="1" smtClean="0"/>
              <a:t>Developables</a:t>
            </a:r>
            <a:r>
              <a:rPr lang="en-US" dirty="0" smtClean="0"/>
              <a:t> = splines,  the nonlinear conditions relating to </a:t>
            </a:r>
            <a:r>
              <a:rPr lang="en-US" dirty="0" err="1" smtClean="0"/>
              <a:t>developability</a:t>
            </a:r>
            <a:r>
              <a:rPr lang="en-US" dirty="0" smtClean="0"/>
              <a:t> and curved </a:t>
            </a:r>
            <a:r>
              <a:rPr lang="en-US" dirty="0"/>
              <a:t>folds </a:t>
            </a:r>
            <a:r>
              <a:rPr lang="en-US" dirty="0" smtClean="0"/>
              <a:t>= quadratic </a:t>
            </a:r>
            <a:r>
              <a:rPr lang="en-US" dirty="0"/>
              <a:t>equations. </a:t>
            </a:r>
            <a:endParaRPr lang="en-US" dirty="0" smtClean="0"/>
          </a:p>
          <a:p>
            <a:r>
              <a:rPr lang="en-US" dirty="0" smtClean="0"/>
              <a:t>Combined into an energy-guided </a:t>
            </a:r>
            <a:r>
              <a:rPr lang="en-US" dirty="0"/>
              <a:t>projection onto the </a:t>
            </a:r>
            <a:r>
              <a:rPr lang="en-US" dirty="0" smtClean="0"/>
              <a:t>constraint manifold</a:t>
            </a:r>
            <a:r>
              <a:rPr lang="en-US" dirty="0"/>
              <a:t>, </a:t>
            </a:r>
            <a:r>
              <a:rPr lang="en-US" dirty="0" smtClean="0"/>
              <a:t>fast </a:t>
            </a:r>
            <a:r>
              <a:rPr lang="en-US" dirty="0"/>
              <a:t>enough for interactive modeling. </a:t>
            </a:r>
            <a:endParaRPr lang="en-US" dirty="0" smtClean="0"/>
          </a:p>
          <a:p>
            <a:r>
              <a:rPr lang="en-US" dirty="0" smtClean="0"/>
              <a:t>Using a </a:t>
            </a:r>
            <a:r>
              <a:rPr lang="en-US" dirty="0"/>
              <a:t>combined primal-dual surface </a:t>
            </a:r>
            <a:r>
              <a:rPr lang="en-US" dirty="0" smtClean="0"/>
              <a:t>representation, to </a:t>
            </a:r>
            <a:r>
              <a:rPr lang="en-US" dirty="0"/>
              <a:t>robustly </a:t>
            </a:r>
            <a:r>
              <a:rPr lang="en-US" dirty="0" smtClean="0"/>
              <a:t>and quickly </a:t>
            </a:r>
            <a:r>
              <a:rPr lang="en-US" dirty="0"/>
              <a:t>solve approximation problems</a:t>
            </a:r>
          </a:p>
        </p:txBody>
      </p:sp>
      <p:sp>
        <p:nvSpPr>
          <p:cNvPr id="4" name="Title 1"/>
          <p:cNvSpPr txBox="1">
            <a:spLocks/>
          </p:cNvSpPr>
          <p:nvPr/>
        </p:nvSpPr>
        <p:spPr>
          <a:xfrm>
            <a:off x="2563" y="-11465"/>
            <a:ext cx="2613046"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Deformable surface design</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Tang et al.</a:t>
            </a:r>
            <a:endParaRPr lang="en-US" sz="1400" dirty="0"/>
          </a:p>
        </p:txBody>
      </p:sp>
      <p:pic>
        <p:nvPicPr>
          <p:cNvPr id="6" name="8JKahgZiQ3Y"/>
          <p:cNvPicPr>
            <a:picLocks noRot="1" noChangeAspect="1"/>
          </p:cNvPicPr>
          <p:nvPr>
            <a:videoFile r:link="rId1"/>
          </p:nvPr>
        </p:nvPicPr>
        <p:blipFill>
          <a:blip r:embed="rId4"/>
          <a:stretch>
            <a:fillRect/>
          </a:stretch>
        </p:blipFill>
        <p:spPr>
          <a:xfrm>
            <a:off x="3726180" y="1200151"/>
            <a:ext cx="5158740" cy="2901791"/>
          </a:xfrm>
          <a:prstGeom prst="rect">
            <a:avLst/>
          </a:prstGeom>
        </p:spPr>
      </p:pic>
    </p:spTree>
    <p:extLst>
      <p:ext uri="{BB962C8B-B14F-4D97-AF65-F5344CB8AC3E}">
        <p14:creationId xmlns:p14="http://schemas.microsoft.com/office/powerpoint/2010/main" val="734400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Computational Design of </a:t>
            </a:r>
            <a:r>
              <a:rPr lang="en-US" sz="3600" dirty="0" err="1"/>
              <a:t>Reconfigurables</a:t>
            </a:r>
            <a:endParaRPr lang="en-US" sz="3600" dirty="0"/>
          </a:p>
        </p:txBody>
      </p:sp>
      <p:sp>
        <p:nvSpPr>
          <p:cNvPr id="3" name="Content Placeholder 2"/>
          <p:cNvSpPr>
            <a:spLocks noGrp="1"/>
          </p:cNvSpPr>
          <p:nvPr>
            <p:ph idx="1"/>
          </p:nvPr>
        </p:nvSpPr>
        <p:spPr>
          <a:xfrm>
            <a:off x="457199" y="1200151"/>
            <a:ext cx="8229601" cy="857249"/>
          </a:xfrm>
        </p:spPr>
        <p:txBody>
          <a:bodyPr>
            <a:normAutofit fontScale="40000" lnSpcReduction="20000"/>
          </a:bodyPr>
          <a:lstStyle/>
          <a:p>
            <a:r>
              <a:rPr lang="en-US" dirty="0" smtClean="0"/>
              <a:t>A</a:t>
            </a:r>
            <a:r>
              <a:rPr lang="en-US" dirty="0"/>
              <a:t> </a:t>
            </a:r>
            <a:r>
              <a:rPr lang="en-US" dirty="0" smtClean="0"/>
              <a:t>software </a:t>
            </a:r>
            <a:r>
              <a:rPr lang="en-US" dirty="0"/>
              <a:t>environment intended to support fluid interactive design </a:t>
            </a:r>
            <a:r>
              <a:rPr lang="en-US" dirty="0" smtClean="0"/>
              <a:t>of </a:t>
            </a:r>
            <a:r>
              <a:rPr lang="en-US" dirty="0" err="1" smtClean="0"/>
              <a:t>reconfigurables</a:t>
            </a:r>
            <a:r>
              <a:rPr lang="en-US" dirty="0"/>
              <a:t>, featuring tools that identify, visualize, monitor </a:t>
            </a:r>
            <a:r>
              <a:rPr lang="en-US" dirty="0" smtClean="0"/>
              <a:t>and resolve </a:t>
            </a:r>
            <a:r>
              <a:rPr lang="en-US" dirty="0"/>
              <a:t>infeasible configurations</a:t>
            </a:r>
            <a:r>
              <a:rPr lang="en-US" dirty="0" smtClean="0"/>
              <a:t>.</a:t>
            </a:r>
          </a:p>
          <a:p>
            <a:r>
              <a:rPr lang="en-US" dirty="0" smtClean="0"/>
              <a:t>Complex contacts are eliminated using constrained numerical optimization and swept-volume carving.</a:t>
            </a:r>
          </a:p>
          <a:p>
            <a:endParaRPr lang="en-US" dirty="0"/>
          </a:p>
        </p:txBody>
      </p:sp>
      <p:sp>
        <p:nvSpPr>
          <p:cNvPr id="4" name="Title 1"/>
          <p:cNvSpPr txBox="1">
            <a:spLocks/>
          </p:cNvSpPr>
          <p:nvPr/>
        </p:nvSpPr>
        <p:spPr>
          <a:xfrm>
            <a:off x="2563" y="-11465"/>
            <a:ext cx="2613046"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Deformable surface design</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Garg et al., Columbia</a:t>
            </a:r>
            <a:endParaRPr lang="en-US" sz="1400"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3" y="2180213"/>
            <a:ext cx="4881857" cy="208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eHJjnv6vbDQ"/>
          <p:cNvPicPr>
            <a:picLocks noRot="1" noChangeAspect="1"/>
          </p:cNvPicPr>
          <p:nvPr>
            <a:videoFile r:link="rId1"/>
          </p:nvPr>
        </p:nvPicPr>
        <p:blipFill>
          <a:blip r:embed="rId5"/>
          <a:stretch>
            <a:fillRect/>
          </a:stretch>
        </p:blipFill>
        <p:spPr>
          <a:xfrm>
            <a:off x="4919133" y="2057400"/>
            <a:ext cx="4148667" cy="2333625"/>
          </a:xfrm>
          <a:prstGeom prst="rect">
            <a:avLst/>
          </a:prstGeom>
        </p:spPr>
      </p:pic>
    </p:spTree>
    <p:extLst>
      <p:ext uri="{BB962C8B-B14F-4D97-AF65-F5344CB8AC3E}">
        <p14:creationId xmlns:p14="http://schemas.microsoft.com/office/powerpoint/2010/main" val="7344005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Efficient and Flexible Deformation Representation for Data-Driven Surface Modeling</a:t>
            </a:r>
          </a:p>
        </p:txBody>
      </p:sp>
      <p:sp>
        <p:nvSpPr>
          <p:cNvPr id="3" name="Content Placeholder 2"/>
          <p:cNvSpPr>
            <a:spLocks noGrp="1"/>
          </p:cNvSpPr>
          <p:nvPr>
            <p:ph idx="1"/>
          </p:nvPr>
        </p:nvSpPr>
        <p:spPr>
          <a:xfrm>
            <a:off x="457199" y="1200151"/>
            <a:ext cx="3893821" cy="3183254"/>
          </a:xfrm>
        </p:spPr>
        <p:txBody>
          <a:bodyPr>
            <a:normAutofit fontScale="40000" lnSpcReduction="20000"/>
          </a:bodyPr>
          <a:lstStyle/>
          <a:p>
            <a:r>
              <a:rPr lang="en-US" dirty="0" smtClean="0"/>
              <a:t>A </a:t>
            </a:r>
            <a:r>
              <a:rPr lang="en-US" dirty="0"/>
              <a:t>new rotation-invariant deformation representation and a novel reconstruction algorithm to accurately reconstruct the positions and local rotations simultaneously. </a:t>
            </a:r>
            <a:endParaRPr lang="en-US" dirty="0" smtClean="0"/>
          </a:p>
          <a:p>
            <a:r>
              <a:rPr lang="en-US" dirty="0" smtClean="0"/>
              <a:t>Meshes are reconstructed by </a:t>
            </a:r>
            <a:r>
              <a:rPr lang="en-US" dirty="0"/>
              <a:t>matrix </a:t>
            </a:r>
            <a:r>
              <a:rPr lang="en-US" dirty="0" err="1"/>
              <a:t>predecomposition</a:t>
            </a:r>
            <a:r>
              <a:rPr lang="en-US" dirty="0"/>
              <a:t>, </a:t>
            </a:r>
            <a:r>
              <a:rPr lang="en-US" dirty="0" smtClean="0"/>
              <a:t>at </a:t>
            </a:r>
            <a:r>
              <a:rPr lang="en-US" dirty="0"/>
              <a:t>the same time, hard or soft constraints can be flexibly specified with only positions of handles </a:t>
            </a:r>
            <a:r>
              <a:rPr lang="en-US" dirty="0" smtClean="0"/>
              <a:t>needed</a:t>
            </a:r>
          </a:p>
          <a:p>
            <a:r>
              <a:rPr lang="en-US" dirty="0" smtClean="0"/>
              <a:t>Novel </a:t>
            </a:r>
            <a:r>
              <a:rPr lang="en-US" dirty="0"/>
              <a:t>data-driven approaches to mesh deformation and non-rigid registration of deformable objects. Both problems are formulated consistently as finding an optimized model in the shape space that satisfies boundary constraints, either specified by the user, or according to the scan. </a:t>
            </a:r>
          </a:p>
        </p:txBody>
      </p:sp>
      <p:sp>
        <p:nvSpPr>
          <p:cNvPr id="4" name="Title 1"/>
          <p:cNvSpPr txBox="1">
            <a:spLocks/>
          </p:cNvSpPr>
          <p:nvPr/>
        </p:nvSpPr>
        <p:spPr>
          <a:xfrm>
            <a:off x="2563" y="-11465"/>
            <a:ext cx="2613046"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Deformable surface design</a:t>
            </a:r>
          </a:p>
        </p:txBody>
      </p:sp>
      <p:sp>
        <p:nvSpPr>
          <p:cNvPr id="5" name="Title 1"/>
          <p:cNvSpPr txBox="1">
            <a:spLocks/>
          </p:cNvSpPr>
          <p:nvPr/>
        </p:nvSpPr>
        <p:spPr>
          <a:xfrm>
            <a:off x="6708343" y="-11465"/>
            <a:ext cx="2435658"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Gao et al.</a:t>
            </a:r>
            <a:endParaRPr lang="en-US" sz="1400" dirty="0"/>
          </a:p>
        </p:txBody>
      </p:sp>
      <p:pic>
        <p:nvPicPr>
          <p:cNvPr id="6" name="Z4b-Kw9E_co"/>
          <p:cNvPicPr>
            <a:picLocks noRot="1" noChangeAspect="1"/>
          </p:cNvPicPr>
          <p:nvPr>
            <a:videoFile r:link="rId1"/>
          </p:nvPr>
        </p:nvPicPr>
        <p:blipFill>
          <a:blip r:embed="rId4"/>
          <a:stretch>
            <a:fillRect/>
          </a:stretch>
        </p:blipFill>
        <p:spPr>
          <a:xfrm>
            <a:off x="4422343" y="1407795"/>
            <a:ext cx="4572000" cy="2571750"/>
          </a:xfrm>
          <a:prstGeom prst="rect">
            <a:avLst/>
          </a:prstGeom>
        </p:spPr>
      </p:pic>
    </p:spTree>
    <p:extLst>
      <p:ext uri="{BB962C8B-B14F-4D97-AF65-F5344CB8AC3E}">
        <p14:creationId xmlns:p14="http://schemas.microsoft.com/office/powerpoint/2010/main" val="734400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Interactive Sketching of Urban Procedural Models</a:t>
            </a:r>
          </a:p>
        </p:txBody>
      </p:sp>
      <p:sp>
        <p:nvSpPr>
          <p:cNvPr id="3" name="Content Placeholder 2"/>
          <p:cNvSpPr>
            <a:spLocks noGrp="1"/>
          </p:cNvSpPr>
          <p:nvPr>
            <p:ph idx="1"/>
          </p:nvPr>
        </p:nvSpPr>
        <p:spPr>
          <a:xfrm>
            <a:off x="457199" y="1200151"/>
            <a:ext cx="5801557" cy="1395787"/>
          </a:xfrm>
        </p:spPr>
        <p:txBody>
          <a:bodyPr>
            <a:normAutofit fontScale="70000" lnSpcReduction="20000"/>
          </a:bodyPr>
          <a:lstStyle/>
          <a:p>
            <a:r>
              <a:rPr lang="en-US" dirty="0"/>
              <a:t>User sketch-&gt; Best instances </a:t>
            </a:r>
          </a:p>
          <a:p>
            <a:r>
              <a:rPr lang="en-US" dirty="0"/>
              <a:t>Sample procedural snippets by rendering</a:t>
            </a:r>
          </a:p>
          <a:p>
            <a:r>
              <a:rPr lang="en-US" dirty="0"/>
              <a:t>Train recognition and parameter CNNs</a:t>
            </a:r>
          </a:p>
          <a:p>
            <a:r>
              <a:rPr lang="en-US" dirty="0"/>
              <a:t>Provide sketch-based procedural modeling</a:t>
            </a:r>
          </a:p>
          <a:p>
            <a:pPr marL="0" indent="0">
              <a:buNone/>
            </a:pPr>
            <a:endParaRPr lang="en-US" dirty="0"/>
          </a:p>
        </p:txBody>
      </p:sp>
      <p:sp>
        <p:nvSpPr>
          <p:cNvPr id="4" name="Title 1"/>
          <p:cNvSpPr txBox="1">
            <a:spLocks/>
          </p:cNvSpPr>
          <p:nvPr/>
        </p:nvSpPr>
        <p:spPr>
          <a:xfrm>
            <a:off x="2564" y="-11465"/>
            <a:ext cx="2270119"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Procedural Modeling</a:t>
            </a:r>
            <a:endParaRPr lang="en-US" dirty="0"/>
          </a:p>
        </p:txBody>
      </p:sp>
      <p:sp>
        <p:nvSpPr>
          <p:cNvPr id="5" name="Title 1"/>
          <p:cNvSpPr txBox="1">
            <a:spLocks/>
          </p:cNvSpPr>
          <p:nvPr/>
        </p:nvSpPr>
        <p:spPr>
          <a:xfrm>
            <a:off x="7111014" y="-11465"/>
            <a:ext cx="2032985"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Nishida et al. Purdue</a:t>
            </a:r>
            <a:endParaRPr lang="en-US" sz="1400" dirty="0"/>
          </a:p>
        </p:txBody>
      </p:sp>
      <p:grpSp>
        <p:nvGrpSpPr>
          <p:cNvPr id="6" name="Group 5"/>
          <p:cNvGrpSpPr/>
          <p:nvPr/>
        </p:nvGrpSpPr>
        <p:grpSpPr>
          <a:xfrm>
            <a:off x="6258757" y="880607"/>
            <a:ext cx="2737816" cy="2217700"/>
            <a:chOff x="1223771" y="1775508"/>
            <a:chExt cx="2617619" cy="2383345"/>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71" y="1775508"/>
              <a:ext cx="859696" cy="7684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467" y="1775508"/>
              <a:ext cx="858983" cy="7684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650" y="1775508"/>
              <a:ext cx="891740" cy="776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771" y="2551160"/>
              <a:ext cx="859696" cy="7959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3467" y="2551747"/>
              <a:ext cx="858983" cy="7953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650" y="2551156"/>
              <a:ext cx="891740" cy="795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6690"/>
            <a:stretch/>
          </p:blipFill>
          <p:spPr bwMode="auto">
            <a:xfrm>
              <a:off x="1223771" y="3354269"/>
              <a:ext cx="859696" cy="8045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1808" t="988" r="519" b="-988"/>
            <a:stretch/>
          </p:blipFill>
          <p:spPr bwMode="auto">
            <a:xfrm>
              <a:off x="2083466" y="3354269"/>
              <a:ext cx="858983" cy="8045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12"/>
            <p:cNvPicPr>
              <a:picLocks noChangeAspect="1" noChangeArrowheads="1"/>
            </p:cNvPicPr>
            <p:nvPr/>
          </p:nvPicPr>
          <p:blipFill rotWithShape="1">
            <a:blip r:embed="rId11">
              <a:extLst>
                <a:ext uri="{28A0092B-C50C-407E-A947-70E740481C1C}">
                  <a14:useLocalDpi xmlns:a14="http://schemas.microsoft.com/office/drawing/2010/main" val="0"/>
                </a:ext>
              </a:extLst>
            </a:blip>
            <a:srcRect r="7187"/>
            <a:stretch/>
          </p:blipFill>
          <p:spPr bwMode="auto">
            <a:xfrm>
              <a:off x="2949649" y="3354269"/>
              <a:ext cx="891741" cy="8045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6" name="Group 15"/>
          <p:cNvGrpSpPr/>
          <p:nvPr/>
        </p:nvGrpSpPr>
        <p:grpSpPr>
          <a:xfrm>
            <a:off x="6258758" y="3204840"/>
            <a:ext cx="2737816" cy="1207362"/>
            <a:chOff x="4792850" y="2029618"/>
            <a:chExt cx="2754113" cy="1044257"/>
          </a:xfrm>
        </p:grpSpPr>
        <p:pic>
          <p:nvPicPr>
            <p:cNvPr id="17"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l="21846" t="13383" r="25384" b="17470"/>
            <a:stretch/>
          </p:blipFill>
          <p:spPr bwMode="auto">
            <a:xfrm>
              <a:off x="4792850" y="2029618"/>
              <a:ext cx="1315476" cy="1044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rotWithShape="1">
            <a:blip r:embed="rId13">
              <a:clrChange>
                <a:clrFrom>
                  <a:srgbClr val="F2F2F2"/>
                </a:clrFrom>
                <a:clrTo>
                  <a:srgbClr val="F2F2F2">
                    <a:alpha val="0"/>
                  </a:srgbClr>
                </a:clrTo>
              </a:clrChange>
              <a:extLst>
                <a:ext uri="{28A0092B-C50C-407E-A947-70E740481C1C}">
                  <a14:useLocalDpi xmlns:a14="http://schemas.microsoft.com/office/drawing/2010/main" val="0"/>
                </a:ext>
              </a:extLst>
            </a:blip>
            <a:srcRect l="21645" t="12162" r="25642" b="17256"/>
            <a:stretch/>
          </p:blipFill>
          <p:spPr bwMode="auto">
            <a:xfrm>
              <a:off x="6259617" y="2029618"/>
              <a:ext cx="1287346" cy="1044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9" name="Picture 3" descr="D:\SketchingBuilding\result_images\building_ssao.png"/>
          <p:cNvPicPr>
            <a:picLocks noChangeAspect="1" noChangeArrowheads="1"/>
          </p:cNvPicPr>
          <p:nvPr/>
        </p:nvPicPr>
        <p:blipFill rotWithShape="1">
          <a:blip r:embed="rId14">
            <a:clrChange>
              <a:clrFrom>
                <a:srgbClr val="F2F2F2"/>
              </a:clrFrom>
              <a:clrTo>
                <a:srgbClr val="F2F2F2">
                  <a:alpha val="0"/>
                </a:srgbClr>
              </a:clrTo>
            </a:clrChange>
            <a:extLst>
              <a:ext uri="{28A0092B-C50C-407E-A947-70E740481C1C}">
                <a14:useLocalDpi xmlns:a14="http://schemas.microsoft.com/office/drawing/2010/main" val="0"/>
              </a:ext>
            </a:extLst>
          </a:blip>
          <a:srcRect l="14395" r="14395"/>
          <a:stretch/>
        </p:blipFill>
        <p:spPr bwMode="auto">
          <a:xfrm>
            <a:off x="1486872" y="3212177"/>
            <a:ext cx="1025510" cy="13630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451" y="2595938"/>
            <a:ext cx="1716927" cy="76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rotWithShape="1">
          <a:blip r:embed="rId16" cstate="print">
            <a:clrChange>
              <a:clrFrom>
                <a:srgbClr val="F2F2F2"/>
              </a:clrFrom>
              <a:clrTo>
                <a:srgbClr val="F2F2F2">
                  <a:alpha val="0"/>
                </a:srgbClr>
              </a:clrTo>
            </a:clrChange>
            <a:extLst>
              <a:ext uri="{28A0092B-C50C-407E-A947-70E740481C1C}">
                <a14:useLocalDpi xmlns:a14="http://schemas.microsoft.com/office/drawing/2010/main" val="0"/>
              </a:ext>
            </a:extLst>
          </a:blip>
          <a:srcRect l="19142" r="12331"/>
          <a:stretch/>
        </p:blipFill>
        <p:spPr bwMode="auto">
          <a:xfrm>
            <a:off x="5212798" y="2507526"/>
            <a:ext cx="775050" cy="189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17" cstate="print">
            <a:clrChange>
              <a:clrFrom>
                <a:srgbClr val="F2F2F2"/>
              </a:clrFrom>
              <a:clrTo>
                <a:srgbClr val="F2F2F2">
                  <a:alpha val="0"/>
                </a:srgbClr>
              </a:clrTo>
            </a:clrChange>
            <a:extLst>
              <a:ext uri="{28A0092B-C50C-407E-A947-70E740481C1C}">
                <a14:useLocalDpi xmlns:a14="http://schemas.microsoft.com/office/drawing/2010/main" val="0"/>
              </a:ext>
            </a:extLst>
          </a:blip>
          <a:srcRect l="20870" r="23348"/>
          <a:stretch/>
        </p:blipFill>
        <p:spPr bwMode="auto">
          <a:xfrm>
            <a:off x="2902998" y="2434403"/>
            <a:ext cx="765403" cy="200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18">
            <a:clrChange>
              <a:clrFrom>
                <a:srgbClr val="F2F2F2"/>
              </a:clrFrom>
              <a:clrTo>
                <a:srgbClr val="F2F2F2">
                  <a:alpha val="0"/>
                </a:srgbClr>
              </a:clrTo>
            </a:clrChange>
            <a:extLst>
              <a:ext uri="{28A0092B-C50C-407E-A947-70E740481C1C}">
                <a14:useLocalDpi xmlns:a14="http://schemas.microsoft.com/office/drawing/2010/main" val="0"/>
              </a:ext>
            </a:extLst>
          </a:blip>
          <a:srcRect l="17349" t="15740" r="22854" b="7819"/>
          <a:stretch/>
        </p:blipFill>
        <p:spPr bwMode="auto">
          <a:xfrm>
            <a:off x="89833" y="2657337"/>
            <a:ext cx="1178618" cy="109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descr="D:\SketchingBuilding\result_images\castle_no_ground.png"/>
          <p:cNvPicPr>
            <a:picLocks noChangeAspect="1" noChangeArrowheads="1"/>
          </p:cNvPicPr>
          <p:nvPr/>
        </p:nvPicPr>
        <p:blipFill rotWithShape="1">
          <a:blip r:embed="rId19">
            <a:clrChange>
              <a:clrFrom>
                <a:srgbClr val="F2F2F2"/>
              </a:clrFrom>
              <a:clrTo>
                <a:srgbClr val="F2F2F2">
                  <a:alpha val="0"/>
                </a:srgbClr>
              </a:clrTo>
            </a:clrChange>
            <a:extLst>
              <a:ext uri="{28A0092B-C50C-407E-A947-70E740481C1C}">
                <a14:useLocalDpi xmlns:a14="http://schemas.microsoft.com/office/drawing/2010/main" val="0"/>
              </a:ext>
            </a:extLst>
          </a:blip>
          <a:srcRect l="27035" t="10810" r="26890" b="6137"/>
          <a:stretch/>
        </p:blipFill>
        <p:spPr bwMode="auto">
          <a:xfrm>
            <a:off x="3835154" y="2723328"/>
            <a:ext cx="1312280" cy="18121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SketchingBuilding\result_images\station_ssao.png"/>
          <p:cNvPicPr>
            <a:picLocks noChangeAspect="1" noChangeArrowheads="1"/>
          </p:cNvPicPr>
          <p:nvPr/>
        </p:nvPicPr>
        <p:blipFill>
          <a:blip r:embed="rId20">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12027" y="3562714"/>
            <a:ext cx="1204887" cy="92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54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Computational Network Design From Functional Specifications</a:t>
            </a:r>
          </a:p>
        </p:txBody>
      </p:sp>
      <p:sp>
        <p:nvSpPr>
          <p:cNvPr id="3" name="Content Placeholder 2"/>
          <p:cNvSpPr>
            <a:spLocks noGrp="1"/>
          </p:cNvSpPr>
          <p:nvPr>
            <p:ph idx="1"/>
          </p:nvPr>
        </p:nvSpPr>
        <p:spPr>
          <a:xfrm>
            <a:off x="457199" y="1200151"/>
            <a:ext cx="8229601" cy="1395787"/>
          </a:xfrm>
        </p:spPr>
        <p:txBody>
          <a:bodyPr>
            <a:normAutofit fontScale="70000" lnSpcReduction="20000"/>
          </a:bodyPr>
          <a:lstStyle/>
          <a:p>
            <a:r>
              <a:rPr lang="en-US" dirty="0" smtClean="0"/>
              <a:t>High level specification + input mesh -&gt; network layout</a:t>
            </a:r>
          </a:p>
          <a:p>
            <a:r>
              <a:rPr lang="en-US" dirty="0" smtClean="0"/>
              <a:t>Solve the conflicting requirements using integer programming</a:t>
            </a:r>
          </a:p>
          <a:p>
            <a:r>
              <a:rPr lang="en-US" dirty="0" smtClean="0"/>
              <a:t>Manage traffic, add/remove sinks, no dead-ends, no </a:t>
            </a:r>
            <a:r>
              <a:rPr lang="en-US" dirty="0" err="1" smtClean="0"/>
              <a:t>t-junctions</a:t>
            </a:r>
            <a:r>
              <a:rPr lang="en-US" dirty="0" smtClean="0"/>
              <a:t>, etc.</a:t>
            </a:r>
          </a:p>
          <a:p>
            <a:endParaRPr lang="en-US" dirty="0" smtClean="0"/>
          </a:p>
          <a:p>
            <a:endParaRPr lang="en-US" dirty="0"/>
          </a:p>
          <a:p>
            <a:pPr marL="0" indent="0">
              <a:buNone/>
            </a:pPr>
            <a:endParaRPr lang="en-US" dirty="0"/>
          </a:p>
        </p:txBody>
      </p:sp>
      <p:sp>
        <p:nvSpPr>
          <p:cNvPr id="5" name="Title 1"/>
          <p:cNvSpPr txBox="1">
            <a:spLocks/>
          </p:cNvSpPr>
          <p:nvPr/>
        </p:nvSpPr>
        <p:spPr>
          <a:xfrm>
            <a:off x="7111014" y="-11465"/>
            <a:ext cx="2032985"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Peng et al., KAUST+ASU</a:t>
            </a:r>
            <a:endParaRPr lang="en-US" sz="1400" dirty="0"/>
          </a:p>
        </p:txBody>
      </p:sp>
      <p:sp>
        <p:nvSpPr>
          <p:cNvPr id="26" name="Title 1"/>
          <p:cNvSpPr txBox="1">
            <a:spLocks/>
          </p:cNvSpPr>
          <p:nvPr/>
        </p:nvSpPr>
        <p:spPr>
          <a:xfrm>
            <a:off x="2564" y="-11465"/>
            <a:ext cx="2270119"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Procedural Modeling</a:t>
            </a:r>
            <a:endParaRPr lang="en-US" dirty="0"/>
          </a:p>
        </p:txBody>
      </p:sp>
      <p:pic>
        <p:nvPicPr>
          <p:cNvPr id="102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7092"/>
          <a:stretch/>
        </p:blipFill>
        <p:spPr bwMode="auto">
          <a:xfrm>
            <a:off x="1137623" y="2524917"/>
            <a:ext cx="6640317" cy="203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259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Crowd-Driven Mid-Scale Layout Design</a:t>
            </a:r>
          </a:p>
        </p:txBody>
      </p:sp>
      <p:sp>
        <p:nvSpPr>
          <p:cNvPr id="3" name="Content Placeholder 2"/>
          <p:cNvSpPr>
            <a:spLocks noGrp="1"/>
          </p:cNvSpPr>
          <p:nvPr>
            <p:ph idx="1"/>
          </p:nvPr>
        </p:nvSpPr>
        <p:spPr>
          <a:xfrm>
            <a:off x="457199" y="1200151"/>
            <a:ext cx="8455982" cy="1395787"/>
          </a:xfrm>
        </p:spPr>
        <p:txBody>
          <a:bodyPr>
            <a:normAutofit fontScale="62500" lnSpcReduction="20000"/>
          </a:bodyPr>
          <a:lstStyle/>
          <a:p>
            <a:r>
              <a:rPr lang="en-US" dirty="0" smtClean="0"/>
              <a:t>Layout domain -&gt; Crowd-aware layout </a:t>
            </a:r>
            <a:endParaRPr lang="en-US" dirty="0"/>
          </a:p>
          <a:p>
            <a:r>
              <a:rPr lang="en-US" dirty="0" smtClean="0"/>
              <a:t>Optimize the layout using crowd dynamics: mobility, accessibility, coziness.</a:t>
            </a:r>
          </a:p>
          <a:p>
            <a:r>
              <a:rPr lang="en-US" dirty="0" smtClean="0"/>
              <a:t>Train non-linear </a:t>
            </a:r>
            <a:r>
              <a:rPr lang="en-US" dirty="0" err="1" smtClean="0"/>
              <a:t>regressors</a:t>
            </a:r>
            <a:r>
              <a:rPr lang="en-US" dirty="0" smtClean="0"/>
              <a:t> to capture f([</a:t>
            </a:r>
            <a:r>
              <a:rPr lang="en-US" dirty="0" err="1" smtClean="0"/>
              <a:t>mob,acc,coz</a:t>
            </a:r>
            <a:r>
              <a:rPr lang="en-US" dirty="0" smtClean="0"/>
              <a:t>],[</a:t>
            </a:r>
            <a:r>
              <a:rPr lang="en-US" dirty="0" err="1" smtClean="0"/>
              <a:t>geo,top</a:t>
            </a:r>
            <a:r>
              <a:rPr lang="en-US" dirty="0" smtClean="0"/>
              <a:t>])</a:t>
            </a:r>
          </a:p>
          <a:p>
            <a:r>
              <a:rPr lang="en-US" dirty="0" smtClean="0"/>
              <a:t>Personal opinion: Neither enough motivation, nor evaluation</a:t>
            </a:r>
            <a:endParaRPr lang="en-US" dirty="0"/>
          </a:p>
          <a:p>
            <a:pPr marL="0" indent="0">
              <a:buNone/>
            </a:pPr>
            <a:endParaRPr lang="en-US" dirty="0"/>
          </a:p>
        </p:txBody>
      </p:sp>
      <p:sp>
        <p:nvSpPr>
          <p:cNvPr id="5" name="Title 1"/>
          <p:cNvSpPr txBox="1">
            <a:spLocks/>
          </p:cNvSpPr>
          <p:nvPr/>
        </p:nvSpPr>
        <p:spPr>
          <a:xfrm>
            <a:off x="7111014" y="-11465"/>
            <a:ext cx="2032985"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Feng et al., Singapore</a:t>
            </a:r>
            <a:endParaRPr lang="en-US" sz="1400" dirty="0"/>
          </a:p>
        </p:txBody>
      </p:sp>
      <p:sp>
        <p:nvSpPr>
          <p:cNvPr id="26" name="Title 1"/>
          <p:cNvSpPr txBox="1">
            <a:spLocks/>
          </p:cNvSpPr>
          <p:nvPr/>
        </p:nvSpPr>
        <p:spPr>
          <a:xfrm>
            <a:off x="2564" y="-11465"/>
            <a:ext cx="2270119"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Procedural Modeling</a:t>
            </a:r>
            <a:endParaRPr lang="en-US" dirty="0"/>
          </a:p>
        </p:txBody>
      </p:sp>
      <p:pic>
        <p:nvPicPr>
          <p:cNvPr id="205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2315" y="2660838"/>
            <a:ext cx="7374780" cy="188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354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 Probabilistic Model for Exteriors of Residential Buildings</a:t>
            </a:r>
          </a:p>
        </p:txBody>
      </p:sp>
      <p:sp>
        <p:nvSpPr>
          <p:cNvPr id="3" name="Content Placeholder 2"/>
          <p:cNvSpPr>
            <a:spLocks noGrp="1"/>
          </p:cNvSpPr>
          <p:nvPr>
            <p:ph idx="1"/>
          </p:nvPr>
        </p:nvSpPr>
        <p:spPr>
          <a:xfrm>
            <a:off x="457199" y="1200151"/>
            <a:ext cx="5801557" cy="1395787"/>
          </a:xfrm>
        </p:spPr>
        <p:txBody>
          <a:bodyPr>
            <a:normAutofit fontScale="70000" lnSpcReduction="20000"/>
          </a:bodyPr>
          <a:lstStyle/>
          <a:p>
            <a:r>
              <a:rPr lang="en-US" dirty="0"/>
              <a:t>User sketch-&gt; Best instances </a:t>
            </a:r>
          </a:p>
          <a:p>
            <a:r>
              <a:rPr lang="en-US" dirty="0"/>
              <a:t>Sample procedural snippets by rendering</a:t>
            </a:r>
          </a:p>
          <a:p>
            <a:r>
              <a:rPr lang="en-US" dirty="0"/>
              <a:t>Train recognition and parameter CNNs</a:t>
            </a:r>
          </a:p>
          <a:p>
            <a:r>
              <a:rPr lang="en-US" dirty="0"/>
              <a:t>Provide sketch-based procedural modeling</a:t>
            </a:r>
          </a:p>
          <a:p>
            <a:pPr marL="0" indent="0">
              <a:buNone/>
            </a:pPr>
            <a:endParaRPr lang="en-US" dirty="0"/>
          </a:p>
        </p:txBody>
      </p:sp>
      <p:sp>
        <p:nvSpPr>
          <p:cNvPr id="5" name="Title 1"/>
          <p:cNvSpPr txBox="1">
            <a:spLocks/>
          </p:cNvSpPr>
          <p:nvPr/>
        </p:nvSpPr>
        <p:spPr>
          <a:xfrm>
            <a:off x="7111014" y="-11465"/>
            <a:ext cx="2032985" cy="29340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400" dirty="0" smtClean="0"/>
              <a:t>Fan et al., KAUST+ASU</a:t>
            </a:r>
            <a:endParaRPr lang="en-US" sz="1400" dirty="0"/>
          </a:p>
        </p:txBody>
      </p:sp>
      <p:sp>
        <p:nvSpPr>
          <p:cNvPr id="26" name="Title 1"/>
          <p:cNvSpPr txBox="1">
            <a:spLocks/>
          </p:cNvSpPr>
          <p:nvPr/>
        </p:nvSpPr>
        <p:spPr>
          <a:xfrm>
            <a:off x="2564" y="-11465"/>
            <a:ext cx="2270119" cy="293406"/>
          </a:xfrm>
          <a:prstGeom prst="rect">
            <a:avLst/>
          </a:prstGeom>
          <a:ln w="3175">
            <a:solidFill>
              <a:schemeClr val="tx1"/>
            </a:solidFill>
          </a:ln>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t>Procedural Modeling</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 y="2676416"/>
            <a:ext cx="9141435" cy="185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354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Procedural modeling</a:t>
            </a:r>
          </a:p>
          <a:p>
            <a:r>
              <a:rPr lang="en-US" dirty="0" smtClean="0"/>
              <a:t>Meshes</a:t>
            </a:r>
          </a:p>
          <a:p>
            <a:r>
              <a:rPr lang="en-US" dirty="0" smtClean="0"/>
              <a:t>Meshes &amp; fields</a:t>
            </a:r>
          </a:p>
          <a:p>
            <a:r>
              <a:rPr lang="en-US" dirty="0" smtClean="0"/>
              <a:t>Shape signature</a:t>
            </a:r>
          </a:p>
          <a:p>
            <a:r>
              <a:rPr lang="en-US" dirty="0" smtClean="0"/>
              <a:t>Fabricating </a:t>
            </a:r>
            <a:r>
              <a:rPr lang="en-US" dirty="0"/>
              <a:t>structure &amp; </a:t>
            </a:r>
            <a:r>
              <a:rPr lang="en-US" dirty="0" smtClean="0"/>
              <a:t>appearance</a:t>
            </a:r>
          </a:p>
          <a:p>
            <a:r>
              <a:rPr lang="en-US" dirty="0" smtClean="0"/>
              <a:t>Computational </a:t>
            </a:r>
            <a:r>
              <a:rPr lang="en-US" dirty="0"/>
              <a:t>design of structures, shapes, and sound</a:t>
            </a:r>
            <a:endParaRPr lang="en-US" dirty="0" smtClean="0"/>
          </a:p>
          <a:p>
            <a:r>
              <a:rPr lang="en-US" dirty="0" smtClean="0"/>
              <a:t>Correspondence &amp; mapping</a:t>
            </a:r>
          </a:p>
          <a:p>
            <a:r>
              <a:rPr lang="en-US" dirty="0" smtClean="0"/>
              <a:t>Deformable </a:t>
            </a:r>
            <a:r>
              <a:rPr lang="en-US" dirty="0"/>
              <a:t>surface design</a:t>
            </a:r>
            <a:endParaRPr lang="en-US" dirty="0" smtClean="0"/>
          </a:p>
          <a:p>
            <a:endParaRPr lang="en-US" dirty="0"/>
          </a:p>
        </p:txBody>
      </p:sp>
      <p:sp>
        <p:nvSpPr>
          <p:cNvPr id="4" name="Rectangle 3"/>
          <p:cNvSpPr/>
          <p:nvPr/>
        </p:nvSpPr>
        <p:spPr>
          <a:xfrm>
            <a:off x="457200" y="1571345"/>
            <a:ext cx="8168640" cy="40837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882234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54408</TotalTime>
  <Words>3869</Words>
  <Application>Microsoft Office PowerPoint</Application>
  <PresentationFormat>On-screen Show (16:9)</PresentationFormat>
  <Paragraphs>376</Paragraphs>
  <Slides>46</Slides>
  <Notes>45</Notes>
  <HiddenSlides>0</HiddenSlides>
  <MMClips>9</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GLUNCH – SIGGRAPH 2016!</vt:lpstr>
      <vt:lpstr>Sessions</vt:lpstr>
      <vt:lpstr>Sessions</vt:lpstr>
      <vt:lpstr>Interactive Sketching of Urban Procedural Models</vt:lpstr>
      <vt:lpstr>Computational Network Design From Functional Specifications</vt:lpstr>
      <vt:lpstr>Crowd-Driven Mid-Scale Layout Design</vt:lpstr>
      <vt:lpstr>A Probabilistic Model for Exteriors of Residential Buildings</vt:lpstr>
      <vt:lpstr>Sessions</vt:lpstr>
      <vt:lpstr>HexEx: Robust Hexahedral Mesh Extraction</vt:lpstr>
      <vt:lpstr>All-Hex Meshing Using Closed Form-Induced Polycubes</vt:lpstr>
      <vt:lpstr>Fast and Exact Discrete Geodesic Computation Based on Triangle-Oriented Wavefront Propagation</vt:lpstr>
      <vt:lpstr>Interactively Cutting and Constraining Vertices in Meshes Using Augmented Matrices</vt:lpstr>
      <vt:lpstr>Sessions</vt:lpstr>
      <vt:lpstr>Discrete Connection and Covariant Derivative for Vector-Field Analysis and Design</vt:lpstr>
      <vt:lpstr>Subdivision Exterior Calculus for Geometry Processing </vt:lpstr>
      <vt:lpstr>Accelerated Quadratic Proxy for Geometric Optimization</vt:lpstr>
      <vt:lpstr>G1 Non-Uniform Catmull-Clark Surfaces</vt:lpstr>
      <vt:lpstr>Sessions</vt:lpstr>
      <vt:lpstr>Construction of Manifolds via Compatible Sparse Representations</vt:lpstr>
      <vt:lpstr>Intrinsic Girth Function for Shape Processing</vt:lpstr>
      <vt:lpstr>SemanticPaint: Interactive Segmentation and Learning of 3D Worlds</vt:lpstr>
      <vt:lpstr>Detail-Preserving Mesh Unfolding for Non-Rigid Shape Retrieval</vt:lpstr>
      <vt:lpstr>Sessions</vt:lpstr>
      <vt:lpstr>Sessions</vt:lpstr>
      <vt:lpstr>Computational Thermoforming</vt:lpstr>
      <vt:lpstr>Procedural Voronoi Foams for Additive Manufacturing</vt:lpstr>
      <vt:lpstr>Printed Perforated Lampshades for Continuous Projective Images</vt:lpstr>
      <vt:lpstr>Pushing the Limits of 3D Color Printing: Error Diffusion With Translucent Materials</vt:lpstr>
      <vt:lpstr>CofiFab: Coarse-to-Fine Fabrication of Large 3D Objects</vt:lpstr>
      <vt:lpstr>Sessions</vt:lpstr>
      <vt:lpstr>Reconciling Elastic and Equilibrium Methods for Static Analysis</vt:lpstr>
      <vt:lpstr>Computational Design of Stable Planar-Rod Structures</vt:lpstr>
      <vt:lpstr>Non-Linear Shape Optimization Using Local Subspace Projections</vt:lpstr>
      <vt:lpstr>Acoustic Voxels: Computational Optimization of Modular Acoustic Filters</vt:lpstr>
      <vt:lpstr>Sessions</vt:lpstr>
      <vt:lpstr>Wasserstein Barycentric Coordinates: Histogram Regression Using Optimal Transport</vt:lpstr>
      <vt:lpstr>Entropic Metric Alignment for Correspondence Problems</vt:lpstr>
      <vt:lpstr>Point Registration via Efficient Convex Relaxation</vt:lpstr>
      <vt:lpstr>Bijective Maps From Simplicial Foliations</vt:lpstr>
      <vt:lpstr>Globally Optimal Toon Tracking</vt:lpstr>
      <vt:lpstr>Sessions</vt:lpstr>
      <vt:lpstr>Beyond Developable: Computational Design and Fabrication With Auxetic Materials</vt:lpstr>
      <vt:lpstr>Interactive Design of Developable Surfaces</vt:lpstr>
      <vt:lpstr>Computational Design of Reconfigurables</vt:lpstr>
      <vt:lpstr>Efficient and Flexible Deformation Representation for Data-Driven Surface Modeling</vt:lpstr>
    </vt:vector>
  </TitlesOfParts>
  <Company>Q LTD San Francisco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Ilke Demir</cp:lastModifiedBy>
  <cp:revision>133</cp:revision>
  <dcterms:created xsi:type="dcterms:W3CDTF">2016-04-01T16:33:07Z</dcterms:created>
  <dcterms:modified xsi:type="dcterms:W3CDTF">2016-09-28T18:08:04Z</dcterms:modified>
</cp:coreProperties>
</file>