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68" r:id="rId2"/>
    <p:sldId id="257" r:id="rId3"/>
    <p:sldId id="258" r:id="rId4"/>
    <p:sldId id="269" r:id="rId5"/>
    <p:sldId id="270" r:id="rId6"/>
    <p:sldId id="271" r:id="rId7"/>
    <p:sldId id="272" r:id="rId8"/>
    <p:sldId id="259" r:id="rId9"/>
    <p:sldId id="273" r:id="rId10"/>
    <p:sldId id="274" r:id="rId11"/>
    <p:sldId id="275" r:id="rId12"/>
    <p:sldId id="276" r:id="rId13"/>
    <p:sldId id="260" r:id="rId14"/>
    <p:sldId id="277" r:id="rId15"/>
    <p:sldId id="278" r:id="rId16"/>
    <p:sldId id="279" r:id="rId17"/>
    <p:sldId id="280" r:id="rId18"/>
    <p:sldId id="262" r:id="rId19"/>
    <p:sldId id="281" r:id="rId20"/>
    <p:sldId id="282" r:id="rId21"/>
    <p:sldId id="283" r:id="rId22"/>
    <p:sldId id="284" r:id="rId23"/>
    <p:sldId id="264" r:id="rId24"/>
    <p:sldId id="286" r:id="rId25"/>
    <p:sldId id="287" r:id="rId26"/>
    <p:sldId id="288" r:id="rId27"/>
    <p:sldId id="289" r:id="rId28"/>
    <p:sldId id="265" r:id="rId29"/>
    <p:sldId id="290" r:id="rId30"/>
    <p:sldId id="291" r:id="rId31"/>
    <p:sldId id="292" r:id="rId32"/>
    <p:sldId id="293" r:id="rId33"/>
    <p:sldId id="266" r:id="rId34"/>
    <p:sldId id="295" r:id="rId35"/>
    <p:sldId id="296" r:id="rId36"/>
    <p:sldId id="297" r:id="rId37"/>
    <p:sldId id="298" r:id="rId38"/>
    <p:sldId id="267" r:id="rId39"/>
    <p:sldId id="299" r:id="rId40"/>
    <p:sldId id="300" r:id="rId41"/>
    <p:sldId id="301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FC947-0DDF-4E3C-BE7E-E93DBB381337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AFA80-F5F1-4EAC-8A2D-CDD147484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AFA80-F5F1-4EAC-8A2D-CDD1474842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0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D8A3-B7DC-4C32-A914-B744655E7204}" type="datetime1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B670-2208-48E1-9F2E-BF47FE1D05B4}" type="datetime1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0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75A03-AE9B-4424-B425-DF4347F32A67}" type="datetime1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FF76-5B83-45EF-83F8-748BDDAC3CFB}" type="datetime1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03FF-5695-415B-A315-B3A3D7ADBE67}" type="datetime1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3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BCC9-9F6E-41EC-844F-1CE5F55B6F08}" type="datetime1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4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D6C8C-946B-472F-9174-FBD12BC2D5EF}" type="datetime1">
              <a:rPr lang="en-US" smtClean="0"/>
              <a:t>8/31/2016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iggraph2016.chaosgroup.com/images/content/banner-siggraph2016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7"/>
          <a:stretch/>
        </p:blipFill>
        <p:spPr bwMode="auto">
          <a:xfrm>
            <a:off x="0" y="6286500"/>
            <a:ext cx="12192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BCC8-17D5-43A9-8B3C-E8F8ECBDF5C4}" type="datetime1">
              <a:rPr lang="en-US" smtClean="0"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97778" y="6356350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11E2275E-5DD1-4027-A6D9-3B43E8942D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http://s2016.siggraph.org/sites/default/files/s16_high_fullcolor_right_ta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50592"/>
            <a:ext cx="1856371" cy="5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0476" cy="14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3F396-CF0F-472B-9AE2-A03634FC9CB8}" type="datetime1">
              <a:rPr lang="en-US" smtClean="0"/>
              <a:t>8/31/2016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6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8615-5053-447D-9B86-9C401B8E5FE4}" type="datetime1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6DBF-A794-4F15-90B0-D7C0305DFC49}" type="datetime1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6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B09DB-A923-48FB-B152-9E1AA3127948}" type="datetime1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2275E-5DD1-4027-A6D9-3B43E8942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1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iletofish/Documents/00%20Work/2016/PPT/assets.zip/ppt_title.ps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1</a:t>
            </a:fld>
            <a:endParaRPr lang="en-US"/>
          </a:p>
        </p:txBody>
      </p:sp>
      <p:pic>
        <p:nvPicPr>
          <p:cNvPr id="3" name="ppt_title.psd" descr="/Users/Filetofish/Documents/00 Work/2016/PPT/assets.zip/ppt_title.psd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4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2.2. Perceptual </a:t>
            </a:r>
            <a:r>
              <a:rPr lang="en-US" dirty="0"/>
              <a:t>effect of shoulder motions on crowd animations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95633" y="5895374"/>
            <a:ext cx="8600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https://people.rennes.inria.fr/Ludovic.Hoyet/Documents/Videos/2016_Siggraph.mp4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6" y="3134407"/>
            <a:ext cx="10141421" cy="2593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633" y="1905422"/>
            <a:ext cx="8675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3 shoulder 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11 </a:t>
            </a:r>
            <a:r>
              <a:rPr lang="en-US" sz="2400" dirty="0" err="1" smtClean="0"/>
              <a:t>interposonal</a:t>
            </a:r>
            <a:r>
              <a:rPr lang="en-US" sz="2400" dirty="0" smtClean="0"/>
              <a:t> distances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Shoulder motions decrease the probability of perceiving collisions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695935" y="5895374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(4:20 – 4:30)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2.3. Body </a:t>
            </a:r>
            <a:r>
              <a:rPr lang="en-US" dirty="0"/>
              <a:t>talk: crowd shaping realistic 3d avatars with words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5016" y="1947626"/>
            <a:ext cx="49344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8 principal shape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30 body descriptor words</a:t>
            </a:r>
            <a:br>
              <a:rPr lang="en-US" sz="2400" dirty="0" smtClean="0"/>
            </a:br>
            <a:r>
              <a:rPr lang="en-US" sz="2400" dirty="0" smtClean="0"/>
              <a:t>e.g., curvy, fit, heavyset, round-apple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 err="1" smtClean="0"/>
              <a:t>Mturk</a:t>
            </a:r>
            <a:r>
              <a:rPr lang="en-US" sz="2400" dirty="0" smtClean="0"/>
              <a:t> </a:t>
            </a:r>
            <a:r>
              <a:rPr lang="en-US" sz="2400" dirty="0" err="1" smtClean="0"/>
              <a:t>rators</a:t>
            </a:r>
            <a:r>
              <a:rPr lang="en-US" sz="2400" dirty="0" smtClean="0"/>
              <a:t> to collect the values for 30 descriptive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linear regression to train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822" y="1976984"/>
            <a:ext cx="6141952" cy="31852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5016" y="5910647"/>
            <a:ext cx="305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http://bodytalk.is.tue.mpg.de/</a:t>
            </a:r>
          </a:p>
        </p:txBody>
      </p:sp>
    </p:spTree>
    <p:extLst>
      <p:ext uri="{BB962C8B-B14F-4D97-AF65-F5344CB8AC3E}">
        <p14:creationId xmlns:p14="http://schemas.microsoft.com/office/powerpoint/2010/main" val="235221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2065" y="1812323"/>
            <a:ext cx="10025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12 stimuli with different internal structures were used to obtain force-displacement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non-metric MDS for a Euclidean embedding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2.4. An </a:t>
            </a:r>
            <a:r>
              <a:rPr lang="en-US" dirty="0"/>
              <a:t>interaction-aware perceptual model for non-linear elastic objects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75" y="2270566"/>
            <a:ext cx="6184210" cy="20593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96" y="4884025"/>
            <a:ext cx="10020300" cy="123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71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Display software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110819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Emulating displays with continuously varying frame rates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GazeStereo3D: seamless disparity manipulations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Binary-continuous image decomposition for multi-view display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Seamless visual sharing with color-vision deficiencies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368" y="2114018"/>
            <a:ext cx="4343632" cy="674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693" y="5195661"/>
            <a:ext cx="2726724" cy="1046945"/>
          </a:xfrm>
          <a:prstGeom prst="rect">
            <a:avLst/>
          </a:prstGeom>
        </p:spPr>
      </p:pic>
      <p:pic>
        <p:nvPicPr>
          <p:cNvPr id="7" name="Picture 8" descr="http://navi.cs.kumamoto-u.ac.jp/~koutaki/projects/BCID/index.files/image00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430" y="4016406"/>
            <a:ext cx="2038059" cy="117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430" y="2962171"/>
            <a:ext cx="2033587" cy="9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51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3.1. Emulating </a:t>
            </a:r>
            <a:r>
              <a:rPr lang="en-US" dirty="0"/>
              <a:t>displays with continuously varying frame rates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4260" y="1862438"/>
            <a:ext cx="6563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Emulate varying frame rates on a single-frame-rate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Displace kernels to achieve smooth interpolation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440" y="1690688"/>
            <a:ext cx="3536863" cy="4215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93" y="3426941"/>
            <a:ext cx="5223562" cy="26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16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3.2. GazeStereo3D</a:t>
            </a:r>
            <a:r>
              <a:rPr lang="en-US" dirty="0"/>
              <a:t>: seamless disparity manipulations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1034" y="2083864"/>
            <a:ext cx="6122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Utilize eye tracking or gaze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Apply gradual stereoscopic depth adjustment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6" y="3413102"/>
            <a:ext cx="11215687" cy="239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9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3.3. Binary-continuous </a:t>
            </a:r>
            <a:r>
              <a:rPr lang="en-US" dirty="0"/>
              <a:t>image decomposition for multi-view display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962150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the digital light processing (DLP) projection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Extend the 0-1 state active shutter glasses to a continuous range [0, 1</a:t>
            </a:r>
            <a:r>
              <a:rPr lang="en-US" sz="2400" dirty="0" smtClean="0"/>
              <a:t>] to reduce “flicker” and quantization errors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170" y="1485900"/>
            <a:ext cx="3967612" cy="4651891"/>
          </a:xfrm>
          <a:prstGeom prst="rect">
            <a:avLst/>
          </a:prstGeom>
        </p:spPr>
      </p:pic>
      <p:pic>
        <p:nvPicPr>
          <p:cNvPr id="1030" name="Picture 6" descr="http://navi.cs.kumamoto-u.ac.jp/~koutaki/projects/BCID/index.files/image0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182309"/>
            <a:ext cx="1920875" cy="11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avi.cs.kumamoto-u.ac.jp/~koutaki/projects/BCID/index.files/image00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4182308"/>
            <a:ext cx="2038059" cy="117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649505" y="4486068"/>
            <a:ext cx="352425" cy="5039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9" y="3321431"/>
            <a:ext cx="7966462" cy="2949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3.4. Seamless </a:t>
            </a:r>
            <a:r>
              <a:rPr lang="en-US" dirty="0"/>
              <a:t>visual sharing with color-vision deficiencies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7265" y="1800654"/>
            <a:ext cx="11258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olor vision deficiency (CVD) and normal-vision audiences can share the same visual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Linear blending for normal-vision audiences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Maximize the color distinguishability and binocular fusibility for CVD audiences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80500" y="3457124"/>
            <a:ext cx="1419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9424" y="3457125"/>
            <a:ext cx="1285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99" y="4796123"/>
            <a:ext cx="2800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9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Fluids simulation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199" y="1861751"/>
            <a:ext cx="110819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/>
              <a:t>Resolving fluid boundary layers with particle-strength exchange and weak </a:t>
            </a:r>
            <a:r>
              <a:rPr lang="en-US" altLang="ja-JP" sz="2400" dirty="0" err="1" smtClean="0"/>
              <a:t>adaptivity</a:t>
            </a:r>
            <a:endParaRPr lang="en-US" altLang="ja-JP" sz="2400" dirty="0" smtClean="0"/>
          </a:p>
          <a:p>
            <a:pPr marL="457200" indent="-457200">
              <a:buFont typeface="+mj-lt"/>
              <a:buAutoNum type="arabicPeriod"/>
            </a:pPr>
            <a:endParaRPr lang="en-US" altLang="ja-JP" sz="2400" dirty="0" smtClean="0"/>
          </a:p>
          <a:p>
            <a:pPr marL="457200" indent="-457200">
              <a:buFont typeface="+mj-lt"/>
              <a:buAutoNum type="arabicPeriod"/>
            </a:pPr>
            <a:endParaRPr lang="en-US" altLang="ja-JP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Schrödinger’s smoke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Surface-only liquids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Efficient fluid simulation on the surface of a sphere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990" y="2284500"/>
            <a:ext cx="1435508" cy="674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394" y="4243270"/>
            <a:ext cx="1028700" cy="575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300" y="5269140"/>
            <a:ext cx="1257300" cy="56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027" y="3284077"/>
            <a:ext cx="1309845" cy="57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4.1. Resolving </a:t>
            </a:r>
            <a:r>
              <a:rPr lang="en-US" altLang="ja-JP" dirty="0"/>
              <a:t>fluid boundary layers with particle-strength exchange and weak </a:t>
            </a:r>
            <a:r>
              <a:rPr lang="en-US" altLang="ja-JP" dirty="0" err="1"/>
              <a:t>adaptivity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43" y="3952055"/>
            <a:ext cx="8562657" cy="2217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0450" y="1771763"/>
            <a:ext cx="97251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Viscosity becomes crucial near solid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 ghost particles near the boundary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Solve </a:t>
            </a:r>
            <a:r>
              <a:rPr lang="en-US" sz="2400" dirty="0" err="1" smtClean="0"/>
              <a:t>Navier</a:t>
            </a:r>
            <a:r>
              <a:rPr lang="en-US" sz="2400" dirty="0" smtClean="0"/>
              <a:t>-Stokes equation by a particle strength exchange (PSE)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RK3 for particle advection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the Eulerian grid to make the field divergence free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-26773" y="5984876"/>
            <a:ext cx="219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4.1.mp4 (3:59 – 4:18)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Covered </a:t>
            </a:r>
            <a:r>
              <a:rPr lang="en-US" dirty="0" smtClean="0"/>
              <a:t>Sessions by Gen Nishida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20346" y="1795849"/>
            <a:ext cx="7652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Rigging &amp; skinning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Perception of shapes and people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Display software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Fluids simulation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Intrinsic images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Sketching &amp; writing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Plants &amp; humans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Expressive animation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91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4.2. Schrödinger’s </a:t>
            </a:r>
            <a:r>
              <a:rPr lang="en-US" dirty="0"/>
              <a:t>smoke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8392" y="5901253"/>
            <a:ext cx="307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https://youtu.be/5C9BLAXCe1I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868" y="1622544"/>
            <a:ext cx="2537460" cy="4671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9" y="1690688"/>
            <a:ext cx="6954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Pure Eulerian simulation under the Schr</a:t>
            </a:r>
            <a:r>
              <a:rPr lang="en-US" sz="2400" dirty="0"/>
              <a:t>ö</a:t>
            </a:r>
            <a:r>
              <a:rPr lang="en-US" sz="2400" dirty="0" smtClean="0"/>
              <a:t>dinger equation subject to incompressibility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 techniques is required for advection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905" y="3324880"/>
            <a:ext cx="2902266" cy="22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6746" y="3837940"/>
            <a:ext cx="1819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MacCormack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92558" y="475778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ISF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405355" y="5901253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(5:09 – 5:18)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4.3. Surface-only </a:t>
            </a:r>
            <a:r>
              <a:rPr lang="en-US" dirty="0"/>
              <a:t>liquids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30118" y="5908794"/>
            <a:ext cx="3212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https://youtu.be/l43WusCMvZU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118" y="1817688"/>
            <a:ext cx="8721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Inviscid and uniform-density liquids with surface 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Store a </a:t>
            </a:r>
            <a:r>
              <a:rPr lang="en-US" sz="2400" dirty="0" err="1" smtClean="0"/>
              <a:t>Lagrangian</a:t>
            </a:r>
            <a:r>
              <a:rPr lang="en-US" sz="2400" dirty="0" smtClean="0"/>
              <a:t> velocity field for the liquid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an orthogonal projection technique to remove the divergence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709" y="3313365"/>
            <a:ext cx="4148137" cy="2320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3313365"/>
            <a:ext cx="4094049" cy="2278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95275" y="5908794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(0:05 – 0:25)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4.4. Efficient </a:t>
            </a:r>
            <a:r>
              <a:rPr lang="en-US" dirty="0"/>
              <a:t>fluid simulation on the surface of a sphere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6" y="3312075"/>
            <a:ext cx="5962514" cy="2950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829" y="1795353"/>
            <a:ext cx="702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spherical polar coordinate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 err="1" smtClean="0"/>
              <a:t>Navier</a:t>
            </a:r>
            <a:r>
              <a:rPr lang="en-US" sz="2400" dirty="0" smtClean="0"/>
              <a:t>-Stokes equations on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RK3 for advection or a modified </a:t>
            </a:r>
            <a:r>
              <a:rPr lang="en-US" sz="2400" dirty="0" err="1" smtClean="0"/>
              <a:t>MacCormack</a:t>
            </a:r>
            <a:r>
              <a:rPr lang="en-US" sz="2400" dirty="0" smtClean="0"/>
              <a:t> for higher-quality results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58" y="1477666"/>
            <a:ext cx="3441642" cy="46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Intrinsic images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799" y="1761361"/>
            <a:ext cx="86487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/>
              <a:t>Live intrinsic video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Multi-view intrinsic images of outdoors scenes with an application to relighting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Let there be color!: joint end-to-end learning of global and local image priors for automatic image colorization with simultaneous classification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Approximate translational building blocks for image decomposition and synthesis</a:t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827" y="4095762"/>
            <a:ext cx="2377685" cy="1009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027" y="1884660"/>
            <a:ext cx="1880973" cy="960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2970213"/>
            <a:ext cx="1536700" cy="986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5194944"/>
            <a:ext cx="2710668" cy="7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5.1. Live </a:t>
            </a:r>
            <a:r>
              <a:rPr lang="en-US" altLang="ja-JP" dirty="0"/>
              <a:t>intrinsic video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22" y="3496538"/>
            <a:ext cx="8558662" cy="2495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9662" y="1662173"/>
            <a:ext cx="8679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Real-time intrinsic decomposition  of live video footage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Temporally coherent decompositions using </a:t>
            </a:r>
            <a:r>
              <a:rPr lang="en-US" sz="2400" dirty="0" err="1" smtClean="0"/>
              <a:t>spatio</a:t>
            </a:r>
            <a:r>
              <a:rPr lang="en-US" sz="2400" dirty="0" smtClean="0"/>
              <a:t>-temporal priors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Coarse-to-fine optimization for real-time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user input is required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60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5.2. Multi-view </a:t>
            </a:r>
            <a:r>
              <a:rPr lang="en-US" dirty="0"/>
              <a:t>intrinsic images of outdoors scenes with an application to relighting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906400"/>
            <a:ext cx="3149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https://youtu.be/uRwfqNl0bpQ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044700"/>
            <a:ext cx="561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Input: image, approximate 3D model constructed by the multi-view stereo 3D reconstruction, and the sun direction.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208" y="2247900"/>
            <a:ext cx="4000369" cy="3638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3599041"/>
            <a:ext cx="7374697" cy="20618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28070" y="5906400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(1:06 – 1:25)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5.3. Let </a:t>
            </a:r>
            <a:r>
              <a:rPr lang="en-US" dirty="0"/>
              <a:t>there be color!: joint end-to-end learning of global and local image priors for automatic image colorization with simultaneous classification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3829784"/>
            <a:ext cx="5191124" cy="20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26" y="2730186"/>
            <a:ext cx="6182703" cy="316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2012989"/>
            <a:ext cx="5067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Combine global and mid-level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Only global features are used for classification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58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5.4. Approximate </a:t>
            </a:r>
            <a:r>
              <a:rPr lang="en-US" dirty="0"/>
              <a:t>translational building blocks for image decomposition and synthesis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1824037"/>
            <a:ext cx="9877425" cy="2295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63" y="4350948"/>
            <a:ext cx="5722938" cy="1608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250" y="4048199"/>
            <a:ext cx="2735050" cy="21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Sketching &amp; writing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861751"/>
            <a:ext cx="87344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/>
              <a:t>The sketchy database: learning to retrieve badly drawn bunnies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Fidelity vs. simplicity: a global approach to line-drawing vectorization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Learning to simplify: fully convolutional networks for rough sketch cleanup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Legible compact </a:t>
            </a:r>
            <a:r>
              <a:rPr lang="en-US" sz="2400" dirty="0" err="1" smtClean="0"/>
              <a:t>calligrams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46" y="2141814"/>
            <a:ext cx="2681303" cy="495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369" y="4110971"/>
            <a:ext cx="1827860" cy="789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705" y="3054681"/>
            <a:ext cx="1119187" cy="799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693" y="5229280"/>
            <a:ext cx="875212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6.1. The </a:t>
            </a:r>
            <a:r>
              <a:rPr lang="en-US" altLang="ja-JP" dirty="0"/>
              <a:t>sketchy database: learning to retrieve badly drawn bunnies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576287"/>
            <a:ext cx="4800599" cy="453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2950" y="1904999"/>
            <a:ext cx="554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Learn cross-domain embedding by CNNs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Contrastive loss as used in a Siamese net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79" y="2999154"/>
            <a:ext cx="3729382" cy="290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Rigging &amp; skinning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787611"/>
            <a:ext cx="75973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Example-based plastic deformation of rigid bodies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Pose-space subspace dynamics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Efficient dynamic skinning with low-rank helper bone controllers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Real-time skeletal skinning with optimized centers of rotation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895" y="5167558"/>
            <a:ext cx="2456679" cy="982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752" y="3946429"/>
            <a:ext cx="1203626" cy="1014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61" y="2800958"/>
            <a:ext cx="1821208" cy="1064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391" y="1739115"/>
            <a:ext cx="1566348" cy="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6.2. Fidelity </a:t>
            </a:r>
            <a:r>
              <a:rPr lang="en-US" dirty="0"/>
              <a:t>vs. simplicity: a global approach to line-drawing vectorization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2967713"/>
            <a:ext cx="9015413" cy="3275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31" y="1913702"/>
            <a:ext cx="10931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a concept of </a:t>
            </a:r>
            <a:r>
              <a:rPr lang="en-US" sz="2400" i="1" dirty="0" smtClean="0"/>
              <a:t>hypergraph</a:t>
            </a:r>
            <a:r>
              <a:rPr lang="en-US" sz="2400" dirty="0" smtClean="0"/>
              <a:t> to simplify the drawing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Perturb the hypergraph to optimize it balancing between the simplicity and fidelity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6943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" y="3634299"/>
            <a:ext cx="6858002" cy="2349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6.3. Learning </a:t>
            </a:r>
            <a:r>
              <a:rPr lang="en-US" dirty="0"/>
              <a:t>to simplify: fully convolutional networks for rough sketch cleanup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2953" y="2020961"/>
            <a:ext cx="6691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Clean the user sketch by the deep CNN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 err="1" smtClean="0"/>
              <a:t>Potrace</a:t>
            </a:r>
            <a:r>
              <a:rPr lang="en-US" sz="2400" dirty="0" smtClean="0"/>
              <a:t> to </a:t>
            </a:r>
            <a:r>
              <a:rPr lang="en-US" sz="2400" dirty="0" err="1" smtClean="0"/>
              <a:t>vectorize</a:t>
            </a:r>
            <a:r>
              <a:rPr lang="en-US" sz="2400" dirty="0" smtClean="0"/>
              <a:t> the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Only 68 pairs of training images drawn by 5 artists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026" y="2290119"/>
            <a:ext cx="4564950" cy="36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34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6.4. Legible </a:t>
            </a:r>
            <a:r>
              <a:rPr lang="en-US" dirty="0"/>
              <a:t>compact </a:t>
            </a:r>
            <a:r>
              <a:rPr lang="en-US" dirty="0" err="1"/>
              <a:t>calligrams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3450" y="1669198"/>
            <a:ext cx="7375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Fully automatic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 err="1" smtClean="0"/>
              <a:t>Mturk</a:t>
            </a:r>
            <a:r>
              <a:rPr lang="en-US" sz="2400" dirty="0" smtClean="0"/>
              <a:t> to measure the legibility of deformed letters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522" y="2572485"/>
            <a:ext cx="6048375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72" y="2882938"/>
            <a:ext cx="4391025" cy="32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8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Plants &amp; humans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110819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/>
              <a:t>Modeling dense inflorescences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Spectral style transfer for human motion between independent actions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 deep learning framework for character motion synthesis and editing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PiGraphs</a:t>
            </a:r>
            <a:r>
              <a:rPr lang="en-US" sz="2400" dirty="0" smtClean="0"/>
              <a:t>: learning interaction snapshots from observations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417" y="4870179"/>
            <a:ext cx="1500187" cy="1120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983" y="4057988"/>
            <a:ext cx="1726463" cy="892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215" y="3016251"/>
            <a:ext cx="1034001" cy="878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417" y="1823229"/>
            <a:ext cx="1437241" cy="10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01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7.1. Modeling </a:t>
            </a:r>
            <a:r>
              <a:rPr lang="en-US" altLang="ja-JP" dirty="0"/>
              <a:t>dense inflorescences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2450" y="5889536"/>
            <a:ext cx="760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http</a:t>
            </a:r>
            <a:r>
              <a:rPr lang="en-US" altLang="ja-JP" dirty="0"/>
              <a:t>://algorithmicbotany.org/papers/inflorescence.sig16.low.mp4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539" y="1801240"/>
            <a:ext cx="5265439" cy="3999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145" y="1801240"/>
            <a:ext cx="5877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Semi-interactive method for </a:t>
            </a:r>
            <a:r>
              <a:rPr lang="en-US" sz="2400" dirty="0" err="1" smtClean="0"/>
              <a:t>polygonization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Resolve collisions by position based dynamics (PBD)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Generate branching by a extended </a:t>
            </a:r>
            <a:r>
              <a:rPr lang="en-US" sz="2400" dirty="0" err="1" smtClean="0"/>
              <a:t>Rodkaew</a:t>
            </a:r>
            <a:r>
              <a:rPr lang="en-US" sz="2400" dirty="0" smtClean="0"/>
              <a:t> algorithm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3869393"/>
            <a:ext cx="4381500" cy="1820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8066" y="5889536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(1:10 – 1:20)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8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7.2. Spectral </a:t>
            </a:r>
            <a:r>
              <a:rPr lang="en-US" dirty="0"/>
              <a:t>style transfer for human motion between independent actions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928658"/>
            <a:ext cx="3108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https://youtu.be/NYDeH-knnAI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048" y="1905093"/>
            <a:ext cx="4905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spectral domain representation of the human motion</a:t>
            </a:r>
            <a:br>
              <a:rPr lang="en-US" sz="2400" dirty="0" smtClean="0"/>
            </a:br>
            <a:r>
              <a:rPr lang="en-US" sz="2400" dirty="0" smtClean="0"/>
              <a:t>A spatial correspondence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Transfer the mood or identity of a motion to enhance the style database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1773287"/>
            <a:ext cx="6343649" cy="40727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7128" y="5928658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(0:16 – 0:27)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23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7.3. A </a:t>
            </a:r>
            <a:r>
              <a:rPr lang="en-US" dirty="0"/>
              <a:t>deep learning framework for character motion synthesis and editing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9020" y="5902325"/>
            <a:ext cx="3033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https://youtu.be/urf-AAIwNYk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020" y="1947326"/>
            <a:ext cx="9554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Train a convolutional </a:t>
            </a:r>
            <a:r>
              <a:rPr lang="en-US" sz="2400" dirty="0" err="1" smtClean="0"/>
              <a:t>autoencoder</a:t>
            </a:r>
            <a:r>
              <a:rPr lang="en-US" sz="2400" dirty="0" smtClean="0"/>
              <a:t> to learn an embedding of motion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user intervention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Compute a Gram matrix from the hidden layer and for style transfer 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41296"/>
            <a:ext cx="5257800" cy="25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152" y="3477259"/>
            <a:ext cx="4236648" cy="21899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4706" y="5902325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(1:35 – 1:55)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27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7.4. </a:t>
            </a:r>
            <a:r>
              <a:rPr lang="en-US" dirty="0" err="1" smtClean="0"/>
              <a:t>PiGraphs</a:t>
            </a:r>
            <a:r>
              <a:rPr lang="en-US" dirty="0"/>
              <a:t>: learning interaction snapshots from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0395" y="5904984"/>
            <a:ext cx="3060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https://youtu.be/Ws9jPxCAFrg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396" y="2028825"/>
            <a:ext cx="58356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RGB-D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Propose the </a:t>
            </a:r>
            <a:r>
              <a:rPr lang="en-US" sz="2400" i="1" dirty="0" err="1" smtClean="0"/>
              <a:t>PiGraph</a:t>
            </a:r>
            <a:r>
              <a:rPr lang="en-US" sz="2400" dirty="0" smtClean="0"/>
              <a:t> representation, which encodes a probability distribution over human pose and the surrounding </a:t>
            </a:r>
            <a:r>
              <a:rPr lang="en-US" sz="2400" dirty="0" smtClean="0"/>
              <a:t>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Given a sentence, generate a scene automatically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1690688"/>
            <a:ext cx="5376862" cy="44289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10469" y="5904984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(1:40 – 1:48)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42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Expressive animation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199" y="1861751"/>
            <a:ext cx="8159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/>
              <a:t>Artist-directed dynamics for 2d animation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Modeling character canvases from cartoon drawings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SketchiMo</a:t>
            </a:r>
            <a:r>
              <a:rPr lang="en-US" sz="2400" dirty="0" smtClean="0"/>
              <a:t>: sketch-based motion editing for articulated characters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Shadow theatre: discovering human motion from a sequence of silhouettes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778" y="1690688"/>
            <a:ext cx="769489" cy="1240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922" y="2809875"/>
            <a:ext cx="1478056" cy="1290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581" y="4141226"/>
            <a:ext cx="1698797" cy="100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922" y="5186639"/>
            <a:ext cx="1738312" cy="10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2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8.1. Artist-directed </a:t>
            </a:r>
            <a:r>
              <a:rPr lang="en-US" altLang="ja-JP" dirty="0"/>
              <a:t>dynamics for 2d animation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911334"/>
            <a:ext cx="3004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https://youtu.be/zICe4hYAJBE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6325" y="182880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Characters are controlled by handles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Handle locations are defined by the artist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Both simulation parameters and example shapes can be used to guide the simulation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063" y="3770481"/>
            <a:ext cx="2209800" cy="1768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5" y="3770481"/>
            <a:ext cx="1196825" cy="1928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75" y="3929863"/>
            <a:ext cx="1976437" cy="1610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712" y="3929863"/>
            <a:ext cx="1559367" cy="1670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143" y="3903029"/>
            <a:ext cx="1044932" cy="1783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39746" y="5911334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(1:31 – 1:49)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3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1.1. Example-based plastic deformation of rigid bodies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8158" y="2033276"/>
            <a:ext cx="9567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An artist provides example deformations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simulation maps collision impulses to deformations and blends them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8" y="3044599"/>
            <a:ext cx="11106150" cy="296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15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 Modeling </a:t>
            </a:r>
            <a:r>
              <a:rPr lang="en-US" dirty="0"/>
              <a:t>character canvases from cartoon drawings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0731" y="1950541"/>
            <a:ext cx="5875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Generate a 3D character from a 2D drawing and a 3D skeleton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3D skeletons resolves much of the ambiguity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28" y="1690688"/>
            <a:ext cx="5162550" cy="4319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21" y="3953049"/>
            <a:ext cx="5278879" cy="19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0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8.3. </a:t>
            </a:r>
            <a:r>
              <a:rPr lang="en-US" dirty="0" err="1" smtClean="0"/>
              <a:t>SketchiMo</a:t>
            </a:r>
            <a:r>
              <a:rPr lang="en-US" dirty="0"/>
              <a:t>: sketch-based motion editing for articulated characters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904984"/>
            <a:ext cx="3181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https://youtu.be/hcOQ0H-ISRM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548" y="1971674"/>
            <a:ext cx="6086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3D articulated </a:t>
            </a:r>
            <a:r>
              <a:rPr lang="en-US" sz="2400" dirty="0" smtClean="0"/>
              <a:t>character and a motion data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Artists can </a:t>
            </a:r>
            <a:r>
              <a:rPr lang="en-US" sz="2400" dirty="0" smtClean="0"/>
              <a:t>intuitively edit the </a:t>
            </a:r>
            <a:r>
              <a:rPr lang="en-US" sz="2400" dirty="0" smtClean="0"/>
              <a:t>trajectories of the movement of the character by 2D strokes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Solve the sketch-based inverse kinematics to optimize </a:t>
            </a:r>
            <a:r>
              <a:rPr lang="en-US" sz="2400" dirty="0" smtClean="0"/>
              <a:t>the motion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8123" y="2472424"/>
            <a:ext cx="5863877" cy="3623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19833" y="5911334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(0:05 – 0.40)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63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8.4. Shadow </a:t>
            </a:r>
            <a:r>
              <a:rPr lang="en-US" dirty="0"/>
              <a:t>theatre: discovering human motion from a sequence of silhouettes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95720"/>
            <a:ext cx="3876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8089" y="418937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167 min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16746"/>
            <a:ext cx="39624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16476" y="4189371"/>
            <a:ext cx="93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81 min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65" y="4580124"/>
            <a:ext cx="39052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4540142"/>
            <a:ext cx="39528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98088" y="568486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232 min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66661" y="568486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 min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1688071"/>
            <a:ext cx="1095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 smtClean="0"/>
              <a:t>Covariance Matrix Adaptation Evolution Strategy (CMA-ES) </a:t>
            </a:r>
            <a:r>
              <a:rPr lang="en-US" sz="2400" dirty="0" smtClean="0"/>
              <a:t>algorithm to find a sub-optimal solutions.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the result is unsatisfactory, add a new actor and start over the CMA-ES algorithm.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058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1-2. Pose-space subspace dynamics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9450" y="2052986"/>
            <a:ext cx="48516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Secondary soft-tissue FEM </a:t>
            </a:r>
            <a:r>
              <a:rPr lang="en-US" sz="2400" dirty="0" err="1" smtClean="0"/>
              <a:t>dyamics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Pose-dependent model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Localized basis weights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2653150"/>
            <a:ext cx="58388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9650" y="578104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1.2.mp4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4775" y="5781041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(0:34 – 0:47)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1.3. Efficient </a:t>
            </a:r>
            <a:r>
              <a:rPr lang="en-US" dirty="0"/>
              <a:t>dynamic skinning with low-rank helper bone controllers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9918" y="5896475"/>
            <a:ext cx="370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https://youtu.be/LxI8tqdFSYo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41" y="2216186"/>
            <a:ext cx="7188813" cy="3393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887" y="2177137"/>
            <a:ext cx="3871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Helper bone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Automatically build helper bone rigs from examples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56671" y="5896475"/>
            <a:ext cx="370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(0:34 – 0:50)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200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1.4. Real-time </a:t>
            </a:r>
            <a:r>
              <a:rPr lang="en-US" dirty="0"/>
              <a:t>skeletal skinning with optimized centers of rotation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1064" y="5873492"/>
            <a:ext cx="302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https://youtu.be/DfIfcQiC2oA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0100" y="2183027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Linear blend skinning (LBS) and dual quaternion skinning (DQS) have many artifacts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E.g., elbow-collapsing, candy wrapper, and joint bulging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Precompute the optimized center of rotation and skinning weights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629260"/>
            <a:ext cx="3651078" cy="4500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3227" y="5873492"/>
            <a:ext cx="181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(0:13 – 1:08)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3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Perception of shapes and people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31087"/>
            <a:ext cx="74193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Tactile mesh saliency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Perceptual effect of shoulder motions on crowd animations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Body talk: crowd shaping realistic 3d avatars with words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An interaction-aware perceptual model for non-linear elastic objects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003" y="1710960"/>
            <a:ext cx="3575736" cy="60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965" y="2795739"/>
            <a:ext cx="1087401" cy="1127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520" y="4058579"/>
            <a:ext cx="3559811" cy="947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782" y="5142639"/>
            <a:ext cx="1455121" cy="10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2.1. Tactile </a:t>
            </a:r>
            <a:r>
              <a:rPr lang="en-US" dirty="0"/>
              <a:t>mesh </a:t>
            </a:r>
            <a:r>
              <a:rPr lang="en-US" dirty="0" smtClean="0"/>
              <a:t>saliency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2275E-5DD1-4027-A6D9-3B43E8942D2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1492" y="1690688"/>
            <a:ext cx="9237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ground truth is collected by Amazon Mechanical Turk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Multi-view based saliency value estimation using deep neural network</a:t>
            </a:r>
            <a:br>
              <a:rPr lang="en-US" sz="2400" dirty="0" smtClean="0"/>
            </a:br>
            <a:r>
              <a:rPr lang="en-US" sz="2400" dirty="0" smtClean="0"/>
              <a:t>input: depth image, output: saliency value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65" y="2973045"/>
            <a:ext cx="7435155" cy="31378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220" y="3634581"/>
            <a:ext cx="391078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917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1412</Words>
  <Application>Microsoft Office PowerPoint</Application>
  <PresentationFormat>Widescreen</PresentationFormat>
  <Paragraphs>284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Covered Sessions by Gen Nishida</vt:lpstr>
      <vt:lpstr>1. Rigging &amp; skinning</vt:lpstr>
      <vt:lpstr>1.1. Example-based plastic deformation of rigid bodies</vt:lpstr>
      <vt:lpstr>1-2. Pose-space subspace dynamics</vt:lpstr>
      <vt:lpstr>1.3. Efficient dynamic skinning with low-rank helper bone controllers</vt:lpstr>
      <vt:lpstr>1.4. Real-time skeletal skinning with optimized centers of rotation</vt:lpstr>
      <vt:lpstr>2. Perception of shapes and people</vt:lpstr>
      <vt:lpstr>2.1. Tactile mesh saliency</vt:lpstr>
      <vt:lpstr>2.2. Perceptual effect of shoulder motions on crowd animations</vt:lpstr>
      <vt:lpstr>2.3. Body talk: crowd shaping realistic 3d avatars with words</vt:lpstr>
      <vt:lpstr>2.4. An interaction-aware perceptual model for non-linear elastic objects</vt:lpstr>
      <vt:lpstr>3. Display software</vt:lpstr>
      <vt:lpstr>3.1. Emulating displays with continuously varying frame rates</vt:lpstr>
      <vt:lpstr>3.2. GazeStereo3D: seamless disparity manipulations</vt:lpstr>
      <vt:lpstr>3.3. Binary-continuous image decomposition for multi-view display</vt:lpstr>
      <vt:lpstr>3.4. Seamless visual sharing with color-vision deficiencies</vt:lpstr>
      <vt:lpstr>4. Fluids simulation</vt:lpstr>
      <vt:lpstr>4.1. Resolving fluid boundary layers with particle-strength exchange and weak adaptivity</vt:lpstr>
      <vt:lpstr>4.2. Schrödinger’s smoke</vt:lpstr>
      <vt:lpstr>4.3. Surface-only liquids</vt:lpstr>
      <vt:lpstr>4.4. Efficient fluid simulation on the surface of a sphere</vt:lpstr>
      <vt:lpstr>5. Intrinsic images</vt:lpstr>
      <vt:lpstr>5.1. Live intrinsic video</vt:lpstr>
      <vt:lpstr>5.2. Multi-view intrinsic images of outdoors scenes with an application to relighting</vt:lpstr>
      <vt:lpstr>5.3. Let there be color!: joint end-to-end learning of global and local image priors for automatic image colorization with simultaneous classification</vt:lpstr>
      <vt:lpstr>5.4. Approximate translational building blocks for image decomposition and synthesis</vt:lpstr>
      <vt:lpstr>6. Sketching &amp; writing</vt:lpstr>
      <vt:lpstr>6.1. The sketchy database: learning to retrieve badly drawn bunnies</vt:lpstr>
      <vt:lpstr>6.2. Fidelity vs. simplicity: a global approach to line-drawing vectorization</vt:lpstr>
      <vt:lpstr>6.3. Learning to simplify: fully convolutional networks for rough sketch cleanup</vt:lpstr>
      <vt:lpstr>6.4. Legible compact calligrams</vt:lpstr>
      <vt:lpstr>7. Plants &amp; humans</vt:lpstr>
      <vt:lpstr>7.1. Modeling dense inflorescences</vt:lpstr>
      <vt:lpstr>7.2. Spectral style transfer for human motion between independent actions</vt:lpstr>
      <vt:lpstr>7.3. A deep learning framework for character motion synthesis and editing</vt:lpstr>
      <vt:lpstr>7.4. PiGraphs: learning interaction snapshots from observations</vt:lpstr>
      <vt:lpstr>8. Expressive animation</vt:lpstr>
      <vt:lpstr>8.1. Artist-directed dynamics for 2d animation</vt:lpstr>
      <vt:lpstr>8.2. Modeling character canvases from cartoon drawings</vt:lpstr>
      <vt:lpstr>8.3. SketchiMo: sketch-based motion editing for articulated characters</vt:lpstr>
      <vt:lpstr>8.4. Shadow theatre: discovering human motion from a sequence of silhouettes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gnishida</dc:creator>
  <cp:lastModifiedBy>gnishida</cp:lastModifiedBy>
  <cp:revision>218</cp:revision>
  <dcterms:created xsi:type="dcterms:W3CDTF">2016-08-29T15:21:12Z</dcterms:created>
  <dcterms:modified xsi:type="dcterms:W3CDTF">2016-08-31T15:12:29Z</dcterms:modified>
</cp:coreProperties>
</file>