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9" r:id="rId9"/>
    <p:sldId id="275" r:id="rId10"/>
    <p:sldId id="290" r:id="rId11"/>
    <p:sldId id="292" r:id="rId12"/>
    <p:sldId id="264" r:id="rId13"/>
    <p:sldId id="266" r:id="rId14"/>
    <p:sldId id="267" r:id="rId15"/>
    <p:sldId id="268" r:id="rId16"/>
    <p:sldId id="270" r:id="rId17"/>
    <p:sldId id="271" r:id="rId18"/>
    <p:sldId id="272" r:id="rId19"/>
    <p:sldId id="273" r:id="rId20"/>
    <p:sldId id="284" r:id="rId21"/>
    <p:sldId id="318" r:id="rId22"/>
    <p:sldId id="274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5" r:id="rId32"/>
    <p:sldId id="286" r:id="rId33"/>
    <p:sldId id="287" r:id="rId34"/>
    <p:sldId id="288" r:id="rId35"/>
    <p:sldId id="319" r:id="rId36"/>
    <p:sldId id="289" r:id="rId37"/>
    <p:sldId id="291" r:id="rId38"/>
    <p:sldId id="293" r:id="rId39"/>
    <p:sldId id="294" r:id="rId40"/>
    <p:sldId id="296" r:id="rId41"/>
    <p:sldId id="297" r:id="rId42"/>
    <p:sldId id="320" r:id="rId43"/>
    <p:sldId id="298" r:id="rId44"/>
    <p:sldId id="299" r:id="rId45"/>
    <p:sldId id="300" r:id="rId46"/>
    <p:sldId id="302" r:id="rId47"/>
    <p:sldId id="301" r:id="rId48"/>
    <p:sldId id="303" r:id="rId49"/>
    <p:sldId id="304" r:id="rId50"/>
    <p:sldId id="305" r:id="rId51"/>
    <p:sldId id="306" r:id="rId52"/>
    <p:sldId id="307" r:id="rId53"/>
    <p:sldId id="309" r:id="rId54"/>
    <p:sldId id="308" r:id="rId55"/>
    <p:sldId id="321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56" y="-1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46F59-BA03-4861-ADA8-4610C3308A8B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D85CC-B2F5-434E-8304-C50FEA059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97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DF8B-E840-4FA9-82C1-6688BDBB468E}" type="datetime1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87A1-BA2C-405B-B675-B4945CCE5121}" type="datetime1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662E-1CC3-4052-8508-BD3287A4470A}" type="datetime1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B36D-F129-4669-8707-B13B296F66E9}" type="datetime1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B20A5-9A4A-42FB-92CC-9980B38759F8}" type="datetime1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60ED9-D76E-4B7A-9DAF-4E4AA886D718}" type="datetime1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EC11-CF9C-459D-BF2C-27CE2238A550}" type="datetime1">
              <a:rPr lang="en-US" smtClean="0"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015-7330-4487-AA20-20B3401EB233}" type="datetime1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ECD36-80FB-4C65-B195-6A96E35FCA3F}" type="datetime1">
              <a:rPr lang="en-US" smtClean="0"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FE6D-8F35-41F8-9E18-D30D5F07CE2B}" type="datetime1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845A8-91A5-4405-8004-10439161EA38}" type="datetime1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30770-A7FE-4F8A-880A-2591DCE4E9E5}" type="datetime1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Write a CS Paper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Voicu Popescu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Whenever something is hard to describe, use a figure (i.e. diagram, image, graph)</a:t>
            </a:r>
          </a:p>
          <a:p>
            <a:r>
              <a:rPr lang="en-US" dirty="0" smtClean="0"/>
              <a:t>Have enough figures, with detailed captions</a:t>
            </a:r>
          </a:p>
          <a:p>
            <a:pPr lvl="1"/>
            <a:r>
              <a:rPr lang="en-US" dirty="0" smtClean="0"/>
              <a:t>Someone looking only at figures should get the main idea of the paper</a:t>
            </a:r>
          </a:p>
          <a:p>
            <a:r>
              <a:rPr lang="en-US" dirty="0" smtClean="0"/>
              <a:t>Figures should be of very high quality</a:t>
            </a:r>
          </a:p>
          <a:p>
            <a:pPr lvl="1"/>
            <a:r>
              <a:rPr lang="en-US" dirty="0" smtClean="0"/>
              <a:t>Use professional software, e.g. Visio</a:t>
            </a:r>
          </a:p>
          <a:p>
            <a:pPr lvl="1"/>
            <a:r>
              <a:rPr lang="en-US" dirty="0" smtClean="0"/>
              <a:t>Be prepared to invest time (multiple hours, revisions)</a:t>
            </a:r>
          </a:p>
          <a:p>
            <a:pPr lvl="1"/>
            <a:r>
              <a:rPr lang="en-US" dirty="0" smtClean="0"/>
              <a:t>Start with canvas of final size</a:t>
            </a:r>
          </a:p>
          <a:p>
            <a:pPr lvl="1"/>
            <a:r>
              <a:rPr lang="en-US" dirty="0" smtClean="0"/>
              <a:t>8pt font in the final paper layout (no scaling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40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method is assumed to be bad until you prove that it is good</a:t>
            </a:r>
          </a:p>
          <a:p>
            <a:r>
              <a:rPr lang="en-US" dirty="0" smtClean="0"/>
              <a:t>Your paper is assumed to be rejected until you prove it has to be accepted</a:t>
            </a:r>
          </a:p>
          <a:p>
            <a:r>
              <a:rPr lang="en-US" dirty="0" smtClean="0"/>
              <a:t>It is not enough to not provide good reasons for the paper to be rejected</a:t>
            </a:r>
          </a:p>
          <a:p>
            <a:r>
              <a:rPr lang="en-US" dirty="0" smtClean="0"/>
              <a:t>You have to provide good reasons for the paper to be accepted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31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8862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Authors list</a:t>
            </a:r>
          </a:p>
          <a:p>
            <a:r>
              <a:rPr lang="en-US" dirty="0" smtClean="0"/>
              <a:t>Abstract</a:t>
            </a:r>
          </a:p>
          <a:p>
            <a:r>
              <a:rPr lang="en-US" dirty="0" smtClean="0"/>
              <a:t>Keywords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Prior work</a:t>
            </a:r>
          </a:p>
          <a:p>
            <a:r>
              <a:rPr lang="en-US" dirty="0" smtClean="0"/>
              <a:t>Method overview</a:t>
            </a:r>
          </a:p>
          <a:p>
            <a:r>
              <a:rPr lang="en-US" dirty="0" smtClean="0"/>
              <a:t>Method details 1</a:t>
            </a:r>
          </a:p>
          <a:p>
            <a:r>
              <a:rPr lang="en-US" dirty="0"/>
              <a:t>Method details </a:t>
            </a:r>
            <a:r>
              <a:rPr lang="en-US" dirty="0" smtClean="0"/>
              <a:t>2</a:t>
            </a:r>
            <a:endParaRPr lang="en-US" dirty="0"/>
          </a:p>
          <a:p>
            <a:r>
              <a:rPr lang="en-US" dirty="0" smtClean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95800" y="1447800"/>
            <a:ext cx="3886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Results and discussion</a:t>
            </a:r>
          </a:p>
          <a:p>
            <a:r>
              <a:rPr lang="en-US" dirty="0" smtClean="0"/>
              <a:t>Conclusions and future work</a:t>
            </a:r>
          </a:p>
          <a:p>
            <a:r>
              <a:rPr lang="en-US" dirty="0" smtClean="0"/>
              <a:t>Acknowledgments</a:t>
            </a:r>
          </a:p>
          <a:p>
            <a:r>
              <a:rPr lang="en-US" dirty="0" smtClean="0"/>
              <a:t>References</a:t>
            </a:r>
          </a:p>
          <a:p>
            <a:r>
              <a:rPr lang="en-US" dirty="0" smtClean="0"/>
              <a:t>Appendices</a:t>
            </a:r>
          </a:p>
          <a:p>
            <a:r>
              <a:rPr lang="en-US" dirty="0" smtClean="0"/>
              <a:t>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993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Important</a:t>
            </a:r>
          </a:p>
          <a:p>
            <a:pPr lvl="1"/>
            <a:r>
              <a:rPr lang="en-US" dirty="0" smtClean="0"/>
              <a:t>First thing a reader sees</a:t>
            </a:r>
          </a:p>
          <a:p>
            <a:pPr lvl="1"/>
            <a:r>
              <a:rPr lang="en-US" dirty="0" smtClean="0"/>
              <a:t>Together with abstract and keywords used to decide reviewers</a:t>
            </a:r>
          </a:p>
          <a:p>
            <a:r>
              <a:rPr lang="en-US" dirty="0" smtClean="0"/>
              <a:t>Desired qualities</a:t>
            </a:r>
          </a:p>
          <a:p>
            <a:pPr lvl="1"/>
            <a:r>
              <a:rPr lang="en-US" dirty="0" smtClean="0"/>
              <a:t>Informative</a:t>
            </a:r>
          </a:p>
          <a:p>
            <a:pPr lvl="1"/>
            <a:r>
              <a:rPr lang="en-US" dirty="0" smtClean="0"/>
              <a:t>Accurate</a:t>
            </a:r>
          </a:p>
          <a:p>
            <a:pPr lvl="1"/>
            <a:r>
              <a:rPr lang="en-US" dirty="0" smtClean="0"/>
              <a:t>Not too long</a:t>
            </a:r>
          </a:p>
          <a:p>
            <a:pPr lvl="1"/>
            <a:r>
              <a:rPr lang="en-US" dirty="0" smtClean="0"/>
              <a:t>Catchy, easy to remember, impressive</a:t>
            </a:r>
          </a:p>
          <a:p>
            <a:r>
              <a:rPr lang="en-US" dirty="0" smtClean="0"/>
              <a:t>Formatting</a:t>
            </a:r>
          </a:p>
          <a:p>
            <a:pPr lvl="1"/>
            <a:r>
              <a:rPr lang="en-US" dirty="0" smtClean="0"/>
              <a:t>Capitalize every word except for prepositions</a:t>
            </a:r>
          </a:p>
          <a:p>
            <a:pPr lvl="1"/>
            <a:r>
              <a:rPr lang="en-US" dirty="0" smtClean="0"/>
              <a:t>“Reflected-Scene Impostors for Realistic Reflections at Interactive Rates”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35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frequently</a:t>
            </a:r>
          </a:p>
          <a:p>
            <a:pPr lvl="1"/>
            <a:r>
              <a:rPr lang="en-US" dirty="0" smtClean="0"/>
              <a:t>Nickname: New-Thing for What</a:t>
            </a:r>
          </a:p>
          <a:p>
            <a:pPr lvl="2"/>
            <a:r>
              <a:rPr lang="en-US" dirty="0" smtClean="0"/>
              <a:t>“The </a:t>
            </a:r>
            <a:r>
              <a:rPr lang="en-US" dirty="0" err="1"/>
              <a:t>WarpEngine</a:t>
            </a:r>
            <a:r>
              <a:rPr lang="en-US" dirty="0"/>
              <a:t>: An Architecture for the Post-Polygonal </a:t>
            </a:r>
            <a:r>
              <a:rPr lang="en-US" dirty="0" smtClean="0"/>
              <a:t>Age”</a:t>
            </a:r>
          </a:p>
          <a:p>
            <a:pPr lvl="2"/>
            <a:r>
              <a:rPr lang="en-US" dirty="0" smtClean="0"/>
              <a:t>“GEARS: A General and Efficient Algorithm for Rendering Shadows”</a:t>
            </a:r>
          </a:p>
          <a:p>
            <a:pPr lvl="1"/>
            <a:r>
              <a:rPr lang="en-US" dirty="0" smtClean="0"/>
              <a:t>New-Thing for What</a:t>
            </a:r>
          </a:p>
          <a:p>
            <a:pPr lvl="2"/>
            <a:r>
              <a:rPr lang="en-US" dirty="0"/>
              <a:t>“Simplification of Node Position Data for Interactive Visualization of Dynamic Datasets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“Reflected-Scene Impostors for Realistic Reflections at Interactive Rates”</a:t>
            </a:r>
          </a:p>
          <a:p>
            <a:pPr lvl="1"/>
            <a:r>
              <a:rPr lang="en-US" dirty="0" smtClean="0"/>
              <a:t>What by (using) New-Thing</a:t>
            </a:r>
          </a:p>
          <a:p>
            <a:pPr lvl="2"/>
            <a:r>
              <a:rPr lang="en-US" dirty="0"/>
              <a:t>“CAD Visualization by </a:t>
            </a:r>
            <a:r>
              <a:rPr lang="en-US" dirty="0" smtClean="0"/>
              <a:t>Outsourcing”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7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New-Thing</a:t>
            </a:r>
          </a:p>
          <a:p>
            <a:pPr lvl="1"/>
            <a:r>
              <a:rPr lang="en-US" dirty="0" smtClean="0"/>
              <a:t>A new paradigm; radically new approach to solving a problem or set of problems</a:t>
            </a:r>
            <a:endParaRPr lang="en-US" dirty="0"/>
          </a:p>
          <a:p>
            <a:pPr lvl="1"/>
            <a:r>
              <a:rPr lang="en-US" dirty="0"/>
              <a:t>“Forward Rasterization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“Camera Model Design”</a:t>
            </a:r>
            <a:endParaRPr lang="en-US" dirty="0"/>
          </a:p>
          <a:p>
            <a:r>
              <a:rPr lang="en-US" dirty="0" smtClean="0"/>
              <a:t>What</a:t>
            </a:r>
          </a:p>
          <a:p>
            <a:pPr lvl="1"/>
            <a:r>
              <a:rPr lang="en-US" dirty="0" smtClean="0"/>
              <a:t>A breakthrough: finally a solution to a long standing problem</a:t>
            </a:r>
            <a:endParaRPr lang="en-US" dirty="0"/>
          </a:p>
          <a:p>
            <a:pPr lvl="1"/>
            <a:r>
              <a:rPr lang="en-US" dirty="0"/>
              <a:t>“Efficient Large-Scale Acquisition of Building Interiors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88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Authors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Typically sorted on contribution</a:t>
            </a:r>
          </a:p>
          <a:p>
            <a:pPr lvl="1"/>
            <a:r>
              <a:rPr lang="en-US" dirty="0" smtClean="0"/>
              <a:t>Rarely done alphabetically (in our field)</a:t>
            </a:r>
          </a:p>
          <a:p>
            <a:r>
              <a:rPr lang="en-US" dirty="0" smtClean="0"/>
              <a:t>First author should</a:t>
            </a:r>
          </a:p>
          <a:p>
            <a:pPr lvl="1"/>
            <a:r>
              <a:rPr lang="en-US" dirty="0" smtClean="0"/>
              <a:t>Understand </a:t>
            </a:r>
            <a:r>
              <a:rPr lang="en-US" dirty="0" smtClean="0"/>
              <a:t>all the work reported in paper</a:t>
            </a:r>
            <a:endParaRPr lang="en-US" dirty="0" smtClean="0"/>
          </a:p>
          <a:p>
            <a:pPr lvl="1"/>
            <a:r>
              <a:rPr lang="en-US" dirty="0" smtClean="0"/>
              <a:t>Be able to present the paper</a:t>
            </a:r>
          </a:p>
          <a:p>
            <a:pPr lvl="1"/>
            <a:r>
              <a:rPr lang="en-US" dirty="0" smtClean="0"/>
              <a:t>Know how every aspect of the method works</a:t>
            </a:r>
          </a:p>
          <a:p>
            <a:r>
              <a:rPr lang="en-US" dirty="0" smtClean="0"/>
              <a:t>Collaborators to include</a:t>
            </a:r>
          </a:p>
          <a:p>
            <a:pPr lvl="1"/>
            <a:r>
              <a:rPr lang="en-US" dirty="0" smtClean="0"/>
              <a:t>Anyone who has contributed a significant idea</a:t>
            </a:r>
          </a:p>
          <a:p>
            <a:pPr lvl="1"/>
            <a:r>
              <a:rPr lang="en-US" dirty="0" smtClean="0"/>
              <a:t>This leaves out those whose contribution is exclusively in the implementation, in making figures, or in collecting data (they go in acknowledgment section)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68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longer type of abstract</a:t>
            </a:r>
          </a:p>
          <a:p>
            <a:pPr lvl="1"/>
            <a:r>
              <a:rPr lang="en-US" dirty="0" smtClean="0"/>
              <a:t>Two paragraphs</a:t>
            </a:r>
          </a:p>
          <a:p>
            <a:pPr lvl="1"/>
            <a:r>
              <a:rPr lang="en-US" dirty="0" smtClean="0"/>
              <a:t>First paragraph</a:t>
            </a:r>
          </a:p>
          <a:p>
            <a:pPr lvl="2"/>
            <a:r>
              <a:rPr lang="en-US" dirty="0" smtClean="0"/>
              <a:t>Problem</a:t>
            </a:r>
          </a:p>
          <a:p>
            <a:pPr lvl="2"/>
            <a:r>
              <a:rPr lang="en-US" dirty="0" smtClean="0"/>
              <a:t>Problem importance</a:t>
            </a:r>
          </a:p>
          <a:p>
            <a:pPr lvl="2"/>
            <a:r>
              <a:rPr lang="en-US" dirty="0" smtClean="0"/>
              <a:t>Why </a:t>
            </a:r>
            <a:r>
              <a:rPr lang="en-US" dirty="0"/>
              <a:t>problem is difficult</a:t>
            </a:r>
            <a:endParaRPr lang="en-US" dirty="0" smtClean="0"/>
          </a:p>
          <a:p>
            <a:pPr lvl="2"/>
            <a:r>
              <a:rPr lang="en-US" dirty="0" smtClean="0"/>
              <a:t>Limitations of state of the art</a:t>
            </a:r>
          </a:p>
          <a:p>
            <a:pPr lvl="1"/>
            <a:r>
              <a:rPr lang="en-US" dirty="0" smtClean="0"/>
              <a:t>Second paragraph</a:t>
            </a:r>
          </a:p>
          <a:p>
            <a:pPr lvl="2"/>
            <a:r>
              <a:rPr lang="en-US" dirty="0" smtClean="0"/>
              <a:t>Brief description of method contributed by paper</a:t>
            </a:r>
          </a:p>
          <a:p>
            <a:pPr lvl="2"/>
            <a:r>
              <a:rPr lang="en-US" dirty="0" smtClean="0"/>
              <a:t>Method scope (i.e. input for which it works, assumptions)</a:t>
            </a:r>
          </a:p>
          <a:p>
            <a:pPr lvl="2"/>
            <a:r>
              <a:rPr lang="en-US" dirty="0" smtClean="0"/>
              <a:t>Brief description of method evaluation</a:t>
            </a:r>
          </a:p>
          <a:p>
            <a:pPr lvl="2"/>
            <a:r>
              <a:rPr lang="en-US" dirty="0" smtClean="0"/>
              <a:t>Results highlights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2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shorter type of abstract</a:t>
            </a:r>
          </a:p>
          <a:p>
            <a:pPr lvl="1"/>
            <a:r>
              <a:rPr lang="en-US" dirty="0" smtClean="0"/>
              <a:t>Just the second paragraph of the longer type</a:t>
            </a:r>
          </a:p>
          <a:p>
            <a:pPr lvl="2"/>
            <a:r>
              <a:rPr lang="en-US" dirty="0" smtClean="0"/>
              <a:t>Brief description of method contributed by paper</a:t>
            </a:r>
          </a:p>
          <a:p>
            <a:pPr lvl="2"/>
            <a:r>
              <a:rPr lang="en-US" dirty="0" smtClean="0"/>
              <a:t>Method scope (i.e. input for which it works, assumptions)</a:t>
            </a:r>
          </a:p>
          <a:p>
            <a:pPr lvl="2"/>
            <a:r>
              <a:rPr lang="en-US" dirty="0" smtClean="0"/>
              <a:t>Brief description of method evaluation</a:t>
            </a:r>
          </a:p>
          <a:p>
            <a:pPr lvl="2"/>
            <a:r>
              <a:rPr lang="en-US" dirty="0" smtClean="0"/>
              <a:t>Results highlights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32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Length of abstract is usually regulated</a:t>
            </a:r>
          </a:p>
          <a:p>
            <a:r>
              <a:rPr lang="en-US" dirty="0" smtClean="0"/>
              <a:t>Abstracts are expected to be dense</a:t>
            </a:r>
          </a:p>
          <a:p>
            <a:pPr lvl="1"/>
            <a:r>
              <a:rPr lang="en-US" dirty="0" smtClean="0"/>
              <a:t>Start from something twice as long and condense</a:t>
            </a:r>
          </a:p>
          <a:p>
            <a:pPr lvl="1"/>
            <a:r>
              <a:rPr lang="en-US" dirty="0" smtClean="0"/>
              <a:t>Tip: you could write the introduction first and then condense that into an abstract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9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lecture on how to write </a:t>
            </a:r>
            <a:r>
              <a:rPr lang="en-US" dirty="0" smtClean="0"/>
              <a:t>CS research </a:t>
            </a:r>
            <a:r>
              <a:rPr lang="en-US" dirty="0" smtClean="0"/>
              <a:t>papers</a:t>
            </a:r>
          </a:p>
          <a:p>
            <a:r>
              <a:rPr lang="en-US" dirty="0" smtClean="0"/>
              <a:t>A systematic approach—a recipe, a formula, an </a:t>
            </a:r>
            <a:r>
              <a:rPr lang="en-US" dirty="0" smtClean="0"/>
              <a:t>algorithm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39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determine reviewers</a:t>
            </a:r>
          </a:p>
          <a:p>
            <a:r>
              <a:rPr lang="en-US" dirty="0" smtClean="0"/>
              <a:t>Used for readers to find your paper in future</a:t>
            </a:r>
          </a:p>
          <a:p>
            <a:r>
              <a:rPr lang="en-US" dirty="0" smtClean="0"/>
              <a:t>Some conferences / organizations (e.g. ACM) provide list to choose from</a:t>
            </a:r>
          </a:p>
          <a:p>
            <a:pPr lvl="1"/>
            <a:r>
              <a:rPr lang="en-US" dirty="0" smtClean="0"/>
              <a:t>Choose carefully</a:t>
            </a:r>
          </a:p>
          <a:p>
            <a:pPr lvl="1"/>
            <a:r>
              <a:rPr lang="en-US" dirty="0" smtClean="0"/>
              <a:t>Add your own if at all possible</a:t>
            </a:r>
          </a:p>
          <a:p>
            <a:r>
              <a:rPr lang="en-US" dirty="0" smtClean="0"/>
              <a:t>Sort </a:t>
            </a:r>
            <a:r>
              <a:rPr lang="en-US" dirty="0" smtClean="0"/>
              <a:t>based on generality</a:t>
            </a:r>
          </a:p>
          <a:p>
            <a:pPr lvl="1"/>
            <a:r>
              <a:rPr lang="en-US" dirty="0" smtClean="0"/>
              <a:t>Usually ascending order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29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8862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Title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Authors list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Abstract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Keywords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Introduction</a:t>
            </a:r>
          </a:p>
          <a:p>
            <a:r>
              <a:rPr lang="en-US" dirty="0" smtClean="0"/>
              <a:t>Prior work</a:t>
            </a:r>
          </a:p>
          <a:p>
            <a:r>
              <a:rPr lang="en-US" dirty="0" smtClean="0"/>
              <a:t>Method overview</a:t>
            </a:r>
          </a:p>
          <a:p>
            <a:r>
              <a:rPr lang="en-US" dirty="0" smtClean="0"/>
              <a:t>Method details 1</a:t>
            </a:r>
          </a:p>
          <a:p>
            <a:r>
              <a:rPr lang="en-US" dirty="0"/>
              <a:t>Method details </a:t>
            </a:r>
            <a:r>
              <a:rPr lang="en-US" dirty="0" smtClean="0"/>
              <a:t>2</a:t>
            </a:r>
            <a:endParaRPr lang="en-US" dirty="0"/>
          </a:p>
          <a:p>
            <a:r>
              <a:rPr lang="en-US" dirty="0" smtClean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95800" y="1447800"/>
            <a:ext cx="3886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Results and discussion</a:t>
            </a:r>
          </a:p>
          <a:p>
            <a:r>
              <a:rPr lang="en-US" dirty="0" smtClean="0"/>
              <a:t>Conclusions and future work</a:t>
            </a:r>
          </a:p>
          <a:p>
            <a:r>
              <a:rPr lang="en-US" dirty="0" smtClean="0"/>
              <a:t>Acknowledgments</a:t>
            </a:r>
          </a:p>
          <a:p>
            <a:r>
              <a:rPr lang="en-US" dirty="0" smtClean="0"/>
              <a:t>References</a:t>
            </a:r>
          </a:p>
          <a:p>
            <a:r>
              <a:rPr lang="en-US" dirty="0" smtClean="0"/>
              <a:t>Appendices</a:t>
            </a:r>
          </a:p>
          <a:p>
            <a:r>
              <a:rPr lang="en-US" dirty="0" smtClean="0"/>
              <a:t>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523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most important </a:t>
            </a:r>
            <a:r>
              <a:rPr lang="en-US" dirty="0" smtClean="0"/>
              <a:t>part of the paper</a:t>
            </a:r>
          </a:p>
          <a:p>
            <a:pPr lvl="1"/>
            <a:r>
              <a:rPr lang="en-US" dirty="0" smtClean="0"/>
              <a:t>Often the only part of the paper a reader/reviewer will read closely from beginning to end</a:t>
            </a:r>
          </a:p>
          <a:p>
            <a:pPr lvl="1"/>
            <a:r>
              <a:rPr lang="en-US" dirty="0" smtClean="0"/>
              <a:t>Many reviewers decide on acceptance by the end of the introduction and use the other sections as a source of evidence for their decision</a:t>
            </a:r>
          </a:p>
          <a:p>
            <a:pPr lvl="1"/>
            <a:r>
              <a:rPr lang="en-US" dirty="0" smtClean="0"/>
              <a:t>Be prepared to spend a long time writing </a:t>
            </a:r>
            <a:r>
              <a:rPr lang="en-US" dirty="0" smtClean="0"/>
              <a:t>it (one </a:t>
            </a:r>
            <a:r>
              <a:rPr lang="en-US" dirty="0" smtClean="0"/>
              <a:t>day) and revising the introduction (throughout the writing process)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79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Five plus two paragraphs</a:t>
            </a:r>
          </a:p>
          <a:p>
            <a:r>
              <a:rPr lang="en-US" dirty="0" smtClean="0"/>
              <a:t>Together with title, teaser figure, </a:t>
            </a:r>
            <a:r>
              <a:rPr lang="en-US" dirty="0"/>
              <a:t>author list, </a:t>
            </a:r>
            <a:r>
              <a:rPr lang="en-US" dirty="0" smtClean="0"/>
              <a:t>keywords, abstract should cover at most the first two pages of paper. </a:t>
            </a:r>
          </a:p>
          <a:p>
            <a:r>
              <a:rPr lang="en-US" dirty="0" smtClean="0"/>
              <a:t>Paragraph 1</a:t>
            </a:r>
          </a:p>
          <a:p>
            <a:pPr lvl="1"/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Problem importance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96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Paragraph 2</a:t>
            </a:r>
          </a:p>
          <a:p>
            <a:pPr lvl="1"/>
            <a:r>
              <a:rPr lang="en-US" dirty="0" smtClean="0"/>
              <a:t>Why is problem hard?</a:t>
            </a:r>
          </a:p>
          <a:p>
            <a:pPr lvl="1"/>
            <a:r>
              <a:rPr lang="en-US" dirty="0" smtClean="0"/>
              <a:t>Summary of prior work approaches and of their shortcomings</a:t>
            </a:r>
          </a:p>
          <a:p>
            <a:pPr lvl="2"/>
            <a:r>
              <a:rPr lang="en-US" dirty="0" smtClean="0"/>
              <a:t>OK to have references</a:t>
            </a:r>
          </a:p>
          <a:p>
            <a:pPr lvl="2"/>
            <a:r>
              <a:rPr lang="en-US" dirty="0" smtClean="0"/>
              <a:t>I prefer not to have references</a:t>
            </a:r>
          </a:p>
          <a:p>
            <a:pPr lvl="3"/>
            <a:r>
              <a:rPr lang="en-US" dirty="0" smtClean="0"/>
              <a:t>Ask reader/reviewer to extend their trust until prior work section where all prior work claims are backed up with references</a:t>
            </a:r>
          </a:p>
          <a:p>
            <a:pPr lvl="3"/>
            <a:r>
              <a:rPr lang="en-US" dirty="0" smtClean="0"/>
              <a:t>This allows reader/reviewer to focus on story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31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Paragraph 3</a:t>
            </a:r>
          </a:p>
          <a:p>
            <a:pPr lvl="1"/>
            <a:r>
              <a:rPr lang="en-US" dirty="0" smtClean="0"/>
              <a:t>Details on shortcomings of prior art that take similar approach as taken by present paper</a:t>
            </a:r>
          </a:p>
          <a:p>
            <a:pPr lvl="1"/>
            <a:r>
              <a:rPr lang="en-US" dirty="0" smtClean="0"/>
              <a:t>What are the problems that need to be solved, for the approach to succeed?</a:t>
            </a:r>
            <a:endParaRPr lang="en-US" dirty="0"/>
          </a:p>
          <a:p>
            <a:pPr lvl="1"/>
            <a:r>
              <a:rPr lang="en-US" dirty="0" smtClean="0"/>
              <a:t>This should lead to insight that created method described in current paper. Clearly understanding the problem, in detail, leads to inspiration, to good idea.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28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Paragraph 4</a:t>
            </a:r>
          </a:p>
          <a:p>
            <a:pPr lvl="1"/>
            <a:r>
              <a:rPr lang="en-US" dirty="0" smtClean="0"/>
              <a:t>Introduce method presented by paper</a:t>
            </a:r>
          </a:p>
          <a:p>
            <a:pPr lvl="1"/>
            <a:r>
              <a:rPr lang="en-US" dirty="0" smtClean="0"/>
              <a:t>Start with “insight”, “inspiration”, “key observation”</a:t>
            </a:r>
          </a:p>
          <a:p>
            <a:pPr lvl="1"/>
            <a:r>
              <a:rPr lang="en-US" dirty="0" smtClean="0"/>
              <a:t>No implementation details, just high level ideas and concepts used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651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Paragraph 5</a:t>
            </a:r>
          </a:p>
          <a:p>
            <a:pPr lvl="1"/>
            <a:r>
              <a:rPr lang="en-US" dirty="0" smtClean="0"/>
              <a:t>Summary of examples where method was tested</a:t>
            </a:r>
          </a:p>
          <a:p>
            <a:pPr lvl="1"/>
            <a:r>
              <a:rPr lang="en-US" dirty="0" smtClean="0"/>
              <a:t>Summary of </a:t>
            </a:r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If you have an accompanying video, </a:t>
            </a:r>
            <a:r>
              <a:rPr lang="en-US" dirty="0" smtClean="0"/>
              <a:t>mention it explicitly—otherwise </a:t>
            </a:r>
            <a:r>
              <a:rPr lang="en-US" dirty="0" smtClean="0"/>
              <a:t>reviewers might miss the video!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786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Paragraph 6 (optional)</a:t>
            </a:r>
          </a:p>
          <a:p>
            <a:pPr lvl="1"/>
            <a:r>
              <a:rPr lang="en-US" dirty="0" smtClean="0"/>
              <a:t>List of contributions</a:t>
            </a:r>
          </a:p>
          <a:p>
            <a:pPr lvl="1"/>
            <a:r>
              <a:rPr lang="en-US" dirty="0" smtClean="0"/>
              <a:t>At least two, at most three, bullets recommended</a:t>
            </a:r>
          </a:p>
          <a:p>
            <a:pPr lvl="1"/>
            <a:r>
              <a:rPr lang="en-US" dirty="0" smtClean="0"/>
              <a:t>Simplifies reviewer’s job finding the contributions (they are asked by the review form to list contributions)</a:t>
            </a:r>
          </a:p>
          <a:p>
            <a:pPr lvl="1"/>
            <a:r>
              <a:rPr lang="en-US" dirty="0" smtClean="0"/>
              <a:t>Well written paragraphs 4 and 5 could make this paragraph unnecessary</a:t>
            </a:r>
          </a:p>
          <a:p>
            <a:pPr lvl="1"/>
            <a:r>
              <a:rPr lang="en-US" dirty="0" smtClean="0"/>
              <a:t>Reviewers could be annoyed by the list of contributions</a:t>
            </a:r>
          </a:p>
          <a:p>
            <a:pPr lvl="2"/>
            <a:r>
              <a:rPr lang="en-US" dirty="0" smtClean="0"/>
              <a:t>contributions of a well written strong paper are self-evident </a:t>
            </a:r>
          </a:p>
          <a:p>
            <a:pPr lvl="2"/>
            <a:r>
              <a:rPr lang="en-US" dirty="0" smtClean="0"/>
              <a:t>explicit list of contributions </a:t>
            </a:r>
            <a:r>
              <a:rPr lang="en-US" dirty="0" smtClean="0"/>
              <a:t>can be interpreted </a:t>
            </a:r>
            <a:r>
              <a:rPr lang="en-US" dirty="0" smtClean="0"/>
              <a:t>as an attempt to manipulate reviewers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592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Paragraph 7 (optional)</a:t>
            </a:r>
          </a:p>
          <a:p>
            <a:pPr lvl="1"/>
            <a:r>
              <a:rPr lang="en-US" dirty="0" smtClean="0"/>
              <a:t>Paper organization (list section titles and what each section does)</a:t>
            </a:r>
          </a:p>
          <a:p>
            <a:pPr lvl="1"/>
            <a:r>
              <a:rPr lang="en-US" dirty="0" smtClean="0"/>
              <a:t>More useful when there are multiple “method details” section (i.e. longer papers)</a:t>
            </a:r>
          </a:p>
          <a:p>
            <a:pPr lvl="1"/>
            <a:r>
              <a:rPr lang="en-US" dirty="0" smtClean="0"/>
              <a:t>Usually omitted for shorter papers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15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a paper is difficult</a:t>
            </a:r>
          </a:p>
          <a:p>
            <a:pPr lvl="1"/>
            <a:r>
              <a:rPr lang="en-US" dirty="0" smtClean="0"/>
              <a:t>Complex topic</a:t>
            </a:r>
          </a:p>
          <a:p>
            <a:pPr lvl="1"/>
            <a:r>
              <a:rPr lang="en-US" dirty="0" smtClean="0"/>
              <a:t>New results</a:t>
            </a:r>
          </a:p>
          <a:p>
            <a:r>
              <a:rPr lang="en-US" dirty="0" smtClean="0"/>
              <a:t>Paper writing rarely taught explicitly in graduate school</a:t>
            </a:r>
          </a:p>
          <a:p>
            <a:pPr lvl="1"/>
            <a:r>
              <a:rPr lang="en-US" dirty="0" smtClean="0"/>
              <a:t>Learned by reading papers</a:t>
            </a:r>
          </a:p>
          <a:p>
            <a:pPr lvl="1"/>
            <a:r>
              <a:rPr lang="en-US" dirty="0" smtClean="0"/>
              <a:t>Learned through painful trial and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2854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most boring sections to a reader</a:t>
            </a:r>
          </a:p>
          <a:p>
            <a:pPr lvl="1"/>
            <a:r>
              <a:rPr lang="en-US" dirty="0" smtClean="0"/>
              <a:t>Typically very poorly written</a:t>
            </a:r>
          </a:p>
          <a:p>
            <a:r>
              <a:rPr lang="en-US" dirty="0" smtClean="0"/>
              <a:t>Prior work section should be</a:t>
            </a:r>
          </a:p>
          <a:p>
            <a:pPr lvl="1"/>
            <a:r>
              <a:rPr lang="en-US" dirty="0" smtClean="0"/>
              <a:t>Well organized</a:t>
            </a:r>
          </a:p>
          <a:p>
            <a:pPr lvl="1"/>
            <a:r>
              <a:rPr lang="en-US" dirty="0" smtClean="0"/>
              <a:t>Comprehensive</a:t>
            </a:r>
          </a:p>
          <a:p>
            <a:pPr lvl="1"/>
            <a:r>
              <a:rPr lang="en-US" dirty="0" smtClean="0"/>
              <a:t>Relevant to paper at hand</a:t>
            </a:r>
          </a:p>
          <a:p>
            <a:pPr lvl="1"/>
            <a:r>
              <a:rPr lang="en-US" dirty="0" smtClean="0"/>
              <a:t>Fair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514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Convince reviewers that are expert in the area that you too are an expert in the area</a:t>
            </a:r>
          </a:p>
          <a:p>
            <a:r>
              <a:rPr lang="en-US" dirty="0" smtClean="0"/>
              <a:t>Help reviewers outside the area catch up on the state of the art</a:t>
            </a:r>
          </a:p>
          <a:p>
            <a:r>
              <a:rPr lang="en-US" dirty="0" smtClean="0"/>
              <a:t>Nothing worse than a poorly written prior work section</a:t>
            </a:r>
          </a:p>
          <a:p>
            <a:pPr lvl="1"/>
            <a:r>
              <a:rPr lang="en-US" dirty="0" smtClean="0"/>
              <a:t>No knowledge of prior work</a:t>
            </a:r>
          </a:p>
          <a:p>
            <a:pPr lvl="1"/>
            <a:r>
              <a:rPr lang="en-US" dirty="0" smtClean="0"/>
              <a:t>No understanding </a:t>
            </a:r>
            <a:r>
              <a:rPr lang="en-US" dirty="0" smtClean="0"/>
              <a:t>of prior </a:t>
            </a:r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No good delimitation of the contributions of the current paper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544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Annotated 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You write a little bit of the prior work section every time you read a paper</a:t>
            </a:r>
          </a:p>
          <a:p>
            <a:pPr lvl="1"/>
            <a:r>
              <a:rPr lang="en-US" dirty="0" smtClean="0"/>
              <a:t>Collect an annotated bibliography</a:t>
            </a:r>
          </a:p>
          <a:p>
            <a:pPr lvl="1"/>
            <a:r>
              <a:rPr lang="en-US" dirty="0" smtClean="0"/>
              <a:t>For every paper you read</a:t>
            </a:r>
          </a:p>
          <a:p>
            <a:pPr lvl="2"/>
            <a:r>
              <a:rPr lang="en-US" dirty="0" smtClean="0"/>
              <a:t>Collect the citation</a:t>
            </a:r>
          </a:p>
          <a:p>
            <a:pPr lvl="2"/>
            <a:r>
              <a:rPr lang="en-US" dirty="0" smtClean="0"/>
              <a:t>Write a summary paragraph</a:t>
            </a:r>
          </a:p>
          <a:p>
            <a:pPr lvl="2"/>
            <a:r>
              <a:rPr lang="en-US" dirty="0" smtClean="0"/>
              <a:t>Write a strengths paragraph</a:t>
            </a:r>
          </a:p>
          <a:p>
            <a:pPr lvl="2"/>
            <a:r>
              <a:rPr lang="en-US" dirty="0" smtClean="0"/>
              <a:t>Write a weaknesses/limitations paragraph</a:t>
            </a:r>
          </a:p>
          <a:p>
            <a:pPr lvl="1"/>
            <a:r>
              <a:rPr lang="en-US" dirty="0" smtClean="0"/>
              <a:t>The annotated bibliography will be an invaluable help when writing prior work sections, your thesis, etc.</a:t>
            </a:r>
          </a:p>
          <a:p>
            <a:r>
              <a:rPr lang="en-US" dirty="0" smtClean="0"/>
              <a:t>Start from recent major conferences and venues</a:t>
            </a:r>
          </a:p>
          <a:p>
            <a:r>
              <a:rPr lang="en-US" dirty="0" smtClean="0"/>
              <a:t>Take one step back (i.e. look at their references)</a:t>
            </a:r>
          </a:p>
          <a:p>
            <a:r>
              <a:rPr lang="en-US" dirty="0" smtClean="0"/>
              <a:t>Take several steps back for the most relevant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616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Organize prior work section on approaches</a:t>
            </a:r>
          </a:p>
          <a:p>
            <a:pPr lvl="1"/>
            <a:r>
              <a:rPr lang="en-US" dirty="0" smtClean="0"/>
              <a:t>Define each approach</a:t>
            </a:r>
          </a:p>
          <a:p>
            <a:pPr lvl="1"/>
            <a:r>
              <a:rPr lang="en-US" dirty="0" smtClean="0"/>
              <a:t>Cite early, recent, and best known paper for each approach</a:t>
            </a:r>
          </a:p>
          <a:p>
            <a:pPr lvl="1"/>
            <a:r>
              <a:rPr lang="en-US" dirty="0" smtClean="0"/>
              <a:t>For each paper cited write a sentence</a:t>
            </a:r>
          </a:p>
          <a:p>
            <a:pPr lvl="2"/>
            <a:r>
              <a:rPr lang="en-US" dirty="0" smtClean="0"/>
              <a:t>On what it does</a:t>
            </a:r>
          </a:p>
          <a:p>
            <a:pPr lvl="2"/>
            <a:r>
              <a:rPr lang="en-US" dirty="0" smtClean="0"/>
              <a:t>Another one on what it excels at</a:t>
            </a:r>
          </a:p>
          <a:p>
            <a:pPr lvl="2"/>
            <a:r>
              <a:rPr lang="en-US" dirty="0" smtClean="0"/>
              <a:t>And another one on its shortcomings</a:t>
            </a:r>
          </a:p>
          <a:p>
            <a:r>
              <a:rPr lang="en-US" dirty="0" smtClean="0"/>
              <a:t>End approach discussion with summary of strengths and weaknesses</a:t>
            </a:r>
          </a:p>
          <a:p>
            <a:pPr lvl="1"/>
            <a:r>
              <a:rPr lang="en-US" dirty="0" smtClean="0"/>
              <a:t>If your paper takes different approach, contrast approaches</a:t>
            </a:r>
          </a:p>
          <a:p>
            <a:pPr lvl="1"/>
            <a:r>
              <a:rPr lang="en-US" dirty="0" smtClean="0"/>
              <a:t>If your paper takes same approach, contrast your method with other methods in the approach</a:t>
            </a:r>
          </a:p>
          <a:p>
            <a:pPr lvl="1"/>
            <a:r>
              <a:rPr lang="en-US" dirty="0" smtClean="0"/>
              <a:t>Devote more space to the approach to which your method belongs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528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Do not reuse prior work from other papers</a:t>
            </a:r>
          </a:p>
          <a:p>
            <a:pPr lvl="1"/>
            <a:r>
              <a:rPr lang="en-US" dirty="0" smtClean="0"/>
              <a:t>Prior work section should be designed and detailed for the present paper</a:t>
            </a:r>
          </a:p>
          <a:p>
            <a:r>
              <a:rPr lang="en-US" dirty="0" smtClean="0"/>
              <a:t>Prior work section should be about one page</a:t>
            </a:r>
          </a:p>
          <a:p>
            <a:pPr lvl="1"/>
            <a:r>
              <a:rPr lang="en-US" dirty="0" smtClean="0"/>
              <a:t>You never lose points for too many references</a:t>
            </a:r>
          </a:p>
          <a:p>
            <a:pPr lvl="1"/>
            <a:r>
              <a:rPr lang="en-US" dirty="0" smtClean="0"/>
              <a:t>You can lose points if references are not enough</a:t>
            </a:r>
          </a:p>
          <a:p>
            <a:pPr lvl="1"/>
            <a:r>
              <a:rPr lang="en-US" dirty="0" smtClean="0"/>
              <a:t>However, the total length of the paper has to be commensurate to contribution</a:t>
            </a:r>
          </a:p>
          <a:p>
            <a:pPr lvl="1"/>
            <a:r>
              <a:rPr lang="en-US" dirty="0" smtClean="0"/>
              <a:t>Prior work can be condensed</a:t>
            </a:r>
          </a:p>
          <a:p>
            <a:pPr lvl="1"/>
            <a:r>
              <a:rPr lang="en-US" dirty="0" smtClean="0"/>
              <a:t>Do not use a reference as a noun</a:t>
            </a:r>
          </a:p>
          <a:p>
            <a:pPr lvl="2"/>
            <a:r>
              <a:rPr lang="en-US" dirty="0" smtClean="0"/>
              <a:t>“[2] describes a method”, “same approach as in [2]” are incorrect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634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8862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Title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Authors list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Abstract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Keywords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Prior work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Method overview</a:t>
            </a:r>
          </a:p>
          <a:p>
            <a:r>
              <a:rPr lang="en-US" dirty="0" smtClean="0"/>
              <a:t>Method details 1</a:t>
            </a:r>
          </a:p>
          <a:p>
            <a:r>
              <a:rPr lang="en-US" dirty="0"/>
              <a:t>Method details </a:t>
            </a:r>
            <a:r>
              <a:rPr lang="en-US" dirty="0" smtClean="0"/>
              <a:t>2</a:t>
            </a:r>
            <a:endParaRPr lang="en-US" dirty="0"/>
          </a:p>
          <a:p>
            <a:r>
              <a:rPr lang="en-US" dirty="0" smtClean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95800" y="1447800"/>
            <a:ext cx="3886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Results and discussion</a:t>
            </a:r>
          </a:p>
          <a:p>
            <a:r>
              <a:rPr lang="en-US" dirty="0" smtClean="0"/>
              <a:t>Conclusions and future work</a:t>
            </a:r>
          </a:p>
          <a:p>
            <a:r>
              <a:rPr lang="en-US" dirty="0" smtClean="0"/>
              <a:t>Acknowledgments</a:t>
            </a:r>
          </a:p>
          <a:p>
            <a:r>
              <a:rPr lang="en-US" dirty="0" smtClean="0"/>
              <a:t>References</a:t>
            </a:r>
          </a:p>
          <a:p>
            <a:r>
              <a:rPr lang="en-US" dirty="0" smtClean="0"/>
              <a:t>Appendices</a:t>
            </a:r>
          </a:p>
          <a:p>
            <a:r>
              <a:rPr lang="en-US" dirty="0" smtClean="0"/>
              <a:t>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906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Gives a high-level view of your entire method</a:t>
            </a:r>
          </a:p>
          <a:p>
            <a:r>
              <a:rPr lang="en-US" dirty="0" smtClean="0"/>
              <a:t>Use a diagram</a:t>
            </a:r>
          </a:p>
          <a:p>
            <a:pPr lvl="1"/>
            <a:r>
              <a:rPr lang="en-US" dirty="0" smtClean="0"/>
              <a:t>Blocks for the various stages of your method</a:t>
            </a:r>
          </a:p>
          <a:p>
            <a:pPr lvl="1"/>
            <a:r>
              <a:rPr lang="en-US" dirty="0" smtClean="0"/>
              <a:t>Arrows indicating the data flow</a:t>
            </a:r>
          </a:p>
          <a:p>
            <a:pPr lvl="1"/>
            <a:r>
              <a:rPr lang="en-US" dirty="0" smtClean="0"/>
              <a:t>Label arrows with the type of data</a:t>
            </a:r>
          </a:p>
          <a:p>
            <a:r>
              <a:rPr lang="en-US" dirty="0" smtClean="0"/>
              <a:t>Use a pseudocode description of the main steps of your algorithm</a:t>
            </a:r>
          </a:p>
          <a:p>
            <a:r>
              <a:rPr lang="en-US" dirty="0" smtClean="0"/>
              <a:t>Each stage or step is later described in a section</a:t>
            </a:r>
          </a:p>
          <a:p>
            <a:pPr lvl="1"/>
            <a:r>
              <a:rPr lang="en-US" dirty="0" smtClean="0"/>
              <a:t>Refer to the future section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479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Gives reviewers essential help</a:t>
            </a:r>
          </a:p>
          <a:p>
            <a:pPr lvl="1"/>
            <a:r>
              <a:rPr lang="en-US" dirty="0" smtClean="0"/>
              <a:t>Reviewers volunteer their time</a:t>
            </a:r>
          </a:p>
          <a:p>
            <a:pPr lvl="1"/>
            <a:r>
              <a:rPr lang="en-US" dirty="0" smtClean="0"/>
              <a:t>You are responsible for making their job as easy as possible</a:t>
            </a:r>
          </a:p>
          <a:p>
            <a:pPr lvl="1"/>
            <a:r>
              <a:rPr lang="en-US" dirty="0" smtClean="0"/>
              <a:t>Do not expect reviewers to spend hours and hours trying to make sense of your poorly written paper</a:t>
            </a:r>
          </a:p>
          <a:p>
            <a:pPr lvl="1"/>
            <a:r>
              <a:rPr lang="en-US" dirty="0" smtClean="0"/>
              <a:t>Reviewers will simply say in the review: “I </a:t>
            </a:r>
            <a:r>
              <a:rPr lang="en-US" dirty="0"/>
              <a:t>tried </a:t>
            </a:r>
            <a:r>
              <a:rPr lang="en-US" dirty="0" smtClean="0"/>
              <a:t>but I could not understand the paper, and I am an expert in the area; what chances does a regular reader have?”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354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details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These sections are the easiest ones to write</a:t>
            </a:r>
          </a:p>
          <a:p>
            <a:pPr lvl="1"/>
            <a:r>
              <a:rPr lang="en-US" dirty="0" smtClean="0"/>
              <a:t>It’s your work, it’s what you did, you know it all too well</a:t>
            </a:r>
          </a:p>
          <a:p>
            <a:pPr lvl="1"/>
            <a:r>
              <a:rPr lang="en-US" dirty="0" smtClean="0"/>
              <a:t>You love what you did, and you can’t wait to tell people about it</a:t>
            </a:r>
          </a:p>
          <a:p>
            <a:r>
              <a:rPr lang="en-US" dirty="0" smtClean="0"/>
              <a:t>Level of detail</a:t>
            </a:r>
          </a:p>
          <a:p>
            <a:pPr lvl="1"/>
            <a:r>
              <a:rPr lang="en-US" dirty="0" smtClean="0"/>
              <a:t>Sufficient for a skilled graduate student to reproduce your work</a:t>
            </a:r>
          </a:p>
          <a:p>
            <a:pPr lvl="1"/>
            <a:r>
              <a:rPr lang="en-US" dirty="0" smtClean="0"/>
              <a:t>Not overly verbose—concise and to the point</a:t>
            </a:r>
          </a:p>
          <a:p>
            <a:pPr lvl="1"/>
            <a:r>
              <a:rPr lang="en-US" dirty="0" smtClean="0"/>
              <a:t>No innovation should be left unexplained</a:t>
            </a:r>
          </a:p>
          <a:p>
            <a:pPr lvl="1"/>
            <a:r>
              <a:rPr lang="en-US" dirty="0" smtClean="0"/>
              <a:t>No simple implementation details should be provided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254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details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references when you use an existing tool</a:t>
            </a:r>
          </a:p>
          <a:p>
            <a:pPr lvl="1"/>
            <a:r>
              <a:rPr lang="en-US" dirty="0" smtClean="0"/>
              <a:t>Make sure you explain what the algorithm/tool does</a:t>
            </a:r>
          </a:p>
          <a:p>
            <a:pPr lvl="1"/>
            <a:r>
              <a:rPr lang="en-US" dirty="0" smtClean="0"/>
              <a:t>OK to summarize (in one sentence) how the tool does it to make paper self contained</a:t>
            </a:r>
          </a:p>
          <a:p>
            <a:r>
              <a:rPr lang="en-US" dirty="0" smtClean="0"/>
              <a:t>Use figures</a:t>
            </a:r>
          </a:p>
          <a:p>
            <a:r>
              <a:rPr lang="en-US" dirty="0" smtClean="0"/>
              <a:t>Use present tense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2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Misconceptions about paper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 smtClean="0"/>
              <a:t>“Writing a paper takes a couple of hours”</a:t>
            </a:r>
          </a:p>
          <a:p>
            <a:pPr lvl="1"/>
            <a:r>
              <a:rPr lang="en-US" dirty="0" smtClean="0"/>
              <a:t>No. It </a:t>
            </a:r>
            <a:r>
              <a:rPr lang="en-US" dirty="0" smtClean="0"/>
              <a:t>takes an experienced writer a week w/ sleep and 36h w/o sleep to write a </a:t>
            </a:r>
            <a:r>
              <a:rPr lang="en-US" dirty="0" smtClean="0"/>
              <a:t>paper.</a:t>
            </a:r>
            <a:endParaRPr lang="en-US" dirty="0" smtClean="0"/>
          </a:p>
          <a:p>
            <a:r>
              <a:rPr lang="en-US" i="1" dirty="0" smtClean="0"/>
              <a:t>“Writing a paper takes literary talent”</a:t>
            </a:r>
          </a:p>
          <a:p>
            <a:pPr lvl="1"/>
            <a:r>
              <a:rPr lang="en-US" dirty="0" smtClean="0"/>
              <a:t>No. Keep </a:t>
            </a:r>
            <a:r>
              <a:rPr lang="en-US" dirty="0" smtClean="0"/>
              <a:t>poetry and metaphors out of the </a:t>
            </a:r>
            <a:r>
              <a:rPr lang="en-US" dirty="0" smtClean="0"/>
              <a:t>paper.</a:t>
            </a:r>
            <a:endParaRPr lang="en-US" dirty="0" smtClean="0"/>
          </a:p>
          <a:p>
            <a:r>
              <a:rPr lang="en-US" i="1" dirty="0" smtClean="0"/>
              <a:t>“Writing a paper is a mysterious, amorphous process”</a:t>
            </a:r>
          </a:p>
          <a:p>
            <a:pPr lvl="1"/>
            <a:r>
              <a:rPr lang="en-US" dirty="0" smtClean="0"/>
              <a:t>No. There </a:t>
            </a:r>
            <a:r>
              <a:rPr lang="en-US" dirty="0" smtClean="0"/>
              <a:t>is a </a:t>
            </a:r>
            <a:r>
              <a:rPr lang="en-US" dirty="0" smtClean="0"/>
              <a:t>method </a:t>
            </a:r>
            <a:r>
              <a:rPr lang="en-US" dirty="0" smtClean="0"/>
              <a:t>for writing </a:t>
            </a:r>
            <a:r>
              <a:rPr lang="en-US" dirty="0" smtClean="0"/>
              <a:t>papers.</a:t>
            </a:r>
            <a:endParaRPr lang="en-US" dirty="0"/>
          </a:p>
          <a:p>
            <a:r>
              <a:rPr lang="en-US" i="1" dirty="0"/>
              <a:t>“English proofreading services can fix a poorly written paper”</a:t>
            </a:r>
          </a:p>
          <a:p>
            <a:pPr lvl="1"/>
            <a:r>
              <a:rPr lang="en-US" dirty="0"/>
              <a:t>No. English proofreading fixes language problems, not exposition problems.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895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details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Remember, do not use “can, could, should, would”</a:t>
            </a:r>
          </a:p>
          <a:p>
            <a:pPr lvl="1"/>
            <a:r>
              <a:rPr lang="en-US" dirty="0" smtClean="0"/>
              <a:t>Nothing worse than giving </a:t>
            </a:r>
            <a:r>
              <a:rPr lang="en-US" dirty="0" smtClean="0"/>
              <a:t>the reviewer an uneasy </a:t>
            </a:r>
            <a:r>
              <a:rPr lang="en-US" dirty="0" smtClean="0"/>
              <a:t>feeling that some of the work described is only proposed and that it was not actually done</a:t>
            </a:r>
          </a:p>
          <a:p>
            <a:r>
              <a:rPr lang="en-US" dirty="0" smtClean="0"/>
              <a:t>Do not overuse “very”, “highly”, they end up weakening what is claimed</a:t>
            </a:r>
          </a:p>
          <a:p>
            <a:pPr lvl="1"/>
            <a:r>
              <a:rPr lang="en-US" dirty="0" smtClean="0"/>
              <a:t>E.g. “very accurate” is less accurate than “accurate”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126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details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Double-blind review</a:t>
            </a:r>
          </a:p>
          <a:p>
            <a:pPr lvl="1"/>
            <a:r>
              <a:rPr lang="en-US" dirty="0" smtClean="0"/>
              <a:t>You cannot disclose your identity</a:t>
            </a:r>
          </a:p>
          <a:p>
            <a:pPr lvl="1"/>
            <a:r>
              <a:rPr lang="en-US" dirty="0" smtClean="0"/>
              <a:t>OK to reference your prior work</a:t>
            </a:r>
          </a:p>
          <a:p>
            <a:pPr lvl="1"/>
            <a:r>
              <a:rPr lang="en-US" dirty="0" smtClean="0"/>
              <a:t>Use third person</a:t>
            </a:r>
          </a:p>
          <a:p>
            <a:pPr lvl="2"/>
            <a:r>
              <a:rPr lang="en-US" dirty="0" smtClean="0"/>
              <a:t>“they did this and that” not “we did this and that”</a:t>
            </a:r>
          </a:p>
          <a:p>
            <a:pPr lvl="1"/>
            <a:r>
              <a:rPr lang="en-US" dirty="0" smtClean="0"/>
              <a:t>Do not include 10 references to your work</a:t>
            </a:r>
          </a:p>
          <a:p>
            <a:pPr lvl="2"/>
            <a:r>
              <a:rPr lang="en-US" dirty="0" smtClean="0"/>
              <a:t>It will amount to a blatant disclosure of your identity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865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8862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Title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Authors list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Abstract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Keywords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Prior work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Method overview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Method details 1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Method details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95800" y="1447800"/>
            <a:ext cx="3886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Results and discussion</a:t>
            </a:r>
          </a:p>
          <a:p>
            <a:r>
              <a:rPr lang="en-US" dirty="0" smtClean="0"/>
              <a:t>Conclusions and future work</a:t>
            </a:r>
          </a:p>
          <a:p>
            <a:r>
              <a:rPr lang="en-US" dirty="0" smtClean="0"/>
              <a:t>Acknowledgments</a:t>
            </a:r>
          </a:p>
          <a:p>
            <a:r>
              <a:rPr lang="en-US" dirty="0" smtClean="0"/>
              <a:t>References</a:t>
            </a:r>
          </a:p>
          <a:p>
            <a:r>
              <a:rPr lang="en-US" dirty="0" smtClean="0"/>
              <a:t>Appendices</a:t>
            </a:r>
          </a:p>
          <a:p>
            <a:r>
              <a:rPr lang="en-US" dirty="0" smtClean="0"/>
              <a:t>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906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talked the talk, now you walk the walk</a:t>
            </a:r>
          </a:p>
          <a:p>
            <a:r>
              <a:rPr lang="en-US" dirty="0" smtClean="0"/>
              <a:t>Everything you promised has to be substantiated by results</a:t>
            </a:r>
          </a:p>
          <a:p>
            <a:pPr lvl="1"/>
            <a:r>
              <a:rPr lang="en-US" dirty="0" smtClean="0"/>
              <a:t>High quality should be supported by high quality</a:t>
            </a:r>
          </a:p>
          <a:p>
            <a:pPr lvl="1"/>
            <a:r>
              <a:rPr lang="en-US" dirty="0" smtClean="0"/>
              <a:t>Interactive rates should be supported by interactive rates</a:t>
            </a:r>
          </a:p>
          <a:p>
            <a:pPr lvl="1"/>
            <a:r>
              <a:rPr lang="en-US" dirty="0" smtClean="0"/>
              <a:t>Overcoming shortcomings of prior art should be supported by a favorable comparison to prior art</a:t>
            </a:r>
          </a:p>
          <a:p>
            <a:pPr lvl="1"/>
            <a:r>
              <a:rPr lang="en-US" dirty="0" smtClean="0"/>
              <a:t>Any discrepancy substantially weakens the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967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paragraphs</a:t>
            </a:r>
          </a:p>
          <a:p>
            <a:pPr lvl="1"/>
            <a:r>
              <a:rPr lang="en-US" dirty="0" smtClean="0"/>
              <a:t>Describe applications and scenes where you tested your method</a:t>
            </a:r>
          </a:p>
          <a:p>
            <a:pPr lvl="1"/>
            <a:r>
              <a:rPr lang="en-US" dirty="0" smtClean="0"/>
              <a:t>Describe machines on which you collected timing information</a:t>
            </a:r>
          </a:p>
          <a:p>
            <a:r>
              <a:rPr lang="en-US" dirty="0" smtClean="0"/>
              <a:t>Subsection 1: quality</a:t>
            </a:r>
          </a:p>
          <a:p>
            <a:r>
              <a:rPr lang="en-US" dirty="0" smtClean="0"/>
              <a:t>Subsection 2: performance</a:t>
            </a:r>
          </a:p>
          <a:p>
            <a:r>
              <a:rPr lang="en-US" dirty="0" smtClean="0"/>
              <a:t>Subsection 3: comparison to prior art</a:t>
            </a:r>
          </a:p>
          <a:p>
            <a:r>
              <a:rPr lang="en-US" dirty="0" smtClean="0"/>
              <a:t>Subsection 4: limitations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195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and </a:t>
            </a:r>
            <a:r>
              <a:rPr lang="en-US" dirty="0" smtClean="0"/>
              <a:t>discussion: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evidence as to how well your method works</a:t>
            </a:r>
            <a:endParaRPr lang="en-US" dirty="0" smtClean="0"/>
          </a:p>
          <a:p>
            <a:r>
              <a:rPr lang="en-US" dirty="0" smtClean="0"/>
              <a:t>If your method resorts to approximation, resort to truth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936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 and discussion</a:t>
            </a:r>
            <a:r>
              <a:rPr lang="en-US" dirty="0" smtClean="0"/>
              <a:t>: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Measure performance accurately</a:t>
            </a:r>
          </a:p>
          <a:p>
            <a:pPr lvl="1"/>
            <a:r>
              <a:rPr lang="en-US" dirty="0" smtClean="0"/>
              <a:t>Relevant data sets</a:t>
            </a:r>
            <a:endParaRPr lang="en-US" dirty="0" smtClean="0"/>
          </a:p>
          <a:p>
            <a:r>
              <a:rPr lang="en-US" dirty="0" smtClean="0"/>
              <a:t>Measure performance thoroughly</a:t>
            </a:r>
          </a:p>
          <a:p>
            <a:pPr lvl="1"/>
            <a:r>
              <a:rPr lang="en-US" dirty="0" smtClean="0"/>
              <a:t>Identify parameters affecting performance and measure performance for various values</a:t>
            </a:r>
          </a:p>
          <a:p>
            <a:pPr lvl="1"/>
            <a:r>
              <a:rPr lang="en-US" dirty="0" smtClean="0"/>
              <a:t>Discuss </a:t>
            </a:r>
            <a:r>
              <a:rPr lang="en-US" dirty="0" smtClean="0"/>
              <a:t>numbers obtained; discuss best and worst cases</a:t>
            </a:r>
          </a:p>
          <a:p>
            <a:pPr lvl="1"/>
            <a:r>
              <a:rPr lang="en-US" dirty="0" smtClean="0"/>
              <a:t>When appropriate derive asymptotic cost of your method</a:t>
            </a:r>
          </a:p>
          <a:p>
            <a:r>
              <a:rPr lang="en-US" dirty="0" smtClean="0"/>
              <a:t>Show performance with graphs and tables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672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 and discussion</a:t>
            </a:r>
            <a:r>
              <a:rPr lang="en-US" dirty="0" smtClean="0"/>
              <a:t>: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some information on implementation</a:t>
            </a:r>
          </a:p>
          <a:p>
            <a:pPr lvl="1"/>
            <a:r>
              <a:rPr lang="en-US" dirty="0" smtClean="0"/>
              <a:t>High </a:t>
            </a:r>
            <a:r>
              <a:rPr lang="en-US" dirty="0" smtClean="0"/>
              <a:t>level, do </a:t>
            </a:r>
            <a:r>
              <a:rPr lang="en-US" dirty="0" smtClean="0"/>
              <a:t>not give boring details</a:t>
            </a:r>
          </a:p>
          <a:p>
            <a:pPr lvl="1"/>
            <a:r>
              <a:rPr lang="en-US" dirty="0" smtClean="0"/>
              <a:t>Get into details only if you did something very clever that brought a lot of performance gain</a:t>
            </a:r>
          </a:p>
          <a:p>
            <a:r>
              <a:rPr lang="en-US" dirty="0" smtClean="0"/>
              <a:t>Remember</a:t>
            </a:r>
          </a:p>
          <a:p>
            <a:pPr lvl="1"/>
            <a:r>
              <a:rPr lang="en-US" dirty="0" smtClean="0"/>
              <a:t>Paper does not cover linearly the work you put in</a:t>
            </a:r>
          </a:p>
          <a:p>
            <a:pPr lvl="1"/>
            <a:r>
              <a:rPr lang="en-US" dirty="0" smtClean="0"/>
              <a:t>Things that took months to implement might not even be mentioned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997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 and </a:t>
            </a:r>
            <a:r>
              <a:rPr lang="en-US" dirty="0" smtClean="0"/>
              <a:t>discussion: comparison to prior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Try to find implementations of most prominent prior art methods</a:t>
            </a:r>
          </a:p>
          <a:p>
            <a:pPr lvl="1"/>
            <a:r>
              <a:rPr lang="en-US" dirty="0" smtClean="0"/>
              <a:t>It saves you having to implement them</a:t>
            </a:r>
          </a:p>
          <a:p>
            <a:pPr lvl="1"/>
            <a:r>
              <a:rPr lang="en-US" dirty="0" smtClean="0"/>
              <a:t>It brings more credibility to the comparison</a:t>
            </a:r>
          </a:p>
          <a:p>
            <a:pPr lvl="1"/>
            <a:r>
              <a:rPr lang="en-US" dirty="0" smtClean="0"/>
              <a:t>Ask authors if they are willing to share their code</a:t>
            </a:r>
          </a:p>
          <a:p>
            <a:r>
              <a:rPr lang="en-US" dirty="0" smtClean="0"/>
              <a:t>Show quality and performance differences</a:t>
            </a:r>
          </a:p>
          <a:p>
            <a:pPr lvl="1"/>
            <a:r>
              <a:rPr lang="en-US" dirty="0" smtClean="0"/>
              <a:t>Conduct a thorough analysis</a:t>
            </a:r>
          </a:p>
          <a:p>
            <a:pPr lvl="1"/>
            <a:r>
              <a:rPr lang="en-US" dirty="0" smtClean="0"/>
              <a:t>Do not avoid cases where your method doesn’t do so </a:t>
            </a:r>
            <a:r>
              <a:rPr lang="en-US" dirty="0" smtClean="0"/>
              <a:t>well</a:t>
            </a:r>
          </a:p>
          <a:p>
            <a:pPr lvl="1"/>
            <a:r>
              <a:rPr lang="en-US" dirty="0" smtClean="0"/>
              <a:t>Performance analysis for same quality</a:t>
            </a:r>
          </a:p>
          <a:p>
            <a:pPr lvl="1"/>
            <a:r>
              <a:rPr lang="en-US" dirty="0" smtClean="0"/>
              <a:t>Quality analysis for same performance</a:t>
            </a:r>
            <a:endParaRPr lang="en-US" dirty="0" smtClean="0"/>
          </a:p>
          <a:p>
            <a:r>
              <a:rPr lang="en-US" dirty="0" smtClean="0"/>
              <a:t>Discuss the comparison</a:t>
            </a:r>
          </a:p>
          <a:p>
            <a:pPr lvl="1"/>
            <a:r>
              <a:rPr lang="en-US" dirty="0" smtClean="0"/>
              <a:t>Explain the differences</a:t>
            </a:r>
          </a:p>
          <a:p>
            <a:pPr lvl="1"/>
            <a:r>
              <a:rPr lang="en-US" dirty="0" smtClean="0"/>
              <a:t>Explain the tradeoffs—e.g. more speed, less </a:t>
            </a:r>
            <a:r>
              <a:rPr lang="en-US" dirty="0" smtClean="0"/>
              <a:t>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844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and </a:t>
            </a:r>
            <a:r>
              <a:rPr lang="en-US" dirty="0" smtClean="0"/>
              <a:t>discussion: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Reviewers have to list the limitations of your method</a:t>
            </a:r>
          </a:p>
          <a:p>
            <a:r>
              <a:rPr lang="en-US" dirty="0" smtClean="0"/>
              <a:t>A strong paper is expected to self-report its limitations</a:t>
            </a:r>
          </a:p>
          <a:p>
            <a:r>
              <a:rPr lang="en-US" dirty="0" smtClean="0"/>
              <a:t>Fundamental limitations, which you might inherit from the general “approach” taken, and say so</a:t>
            </a:r>
          </a:p>
          <a:p>
            <a:r>
              <a:rPr lang="en-US" dirty="0" smtClean="0"/>
              <a:t>Limitations specific to your method, explain what you gain for those limitations, i.e. the tradeoff</a:t>
            </a:r>
          </a:p>
          <a:p>
            <a:r>
              <a:rPr lang="en-US" dirty="0" smtClean="0"/>
              <a:t>Be unapologetic—your method works </a:t>
            </a:r>
            <a:r>
              <a:rPr lang="en-US" dirty="0" smtClean="0"/>
              <a:t>for some types of input, </a:t>
            </a:r>
            <a:r>
              <a:rPr lang="en-US" dirty="0" smtClean="0"/>
              <a:t>and it’s OK that </a:t>
            </a:r>
            <a:r>
              <a:rPr lang="en-US" dirty="0" smtClean="0"/>
              <a:t>for some it does not</a:t>
            </a:r>
            <a:endParaRPr lang="en-US" dirty="0" smtClean="0"/>
          </a:p>
          <a:p>
            <a:r>
              <a:rPr lang="en-US" dirty="0" smtClean="0"/>
              <a:t>Explain how some limitations might be removed through future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9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start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 1: </a:t>
            </a:r>
            <a:r>
              <a:rPr lang="en-US" dirty="0" smtClean="0"/>
              <a:t>once you have proof of concept</a:t>
            </a:r>
            <a:endParaRPr lang="en-US" dirty="0" smtClean="0"/>
          </a:p>
          <a:p>
            <a:pPr lvl="1"/>
            <a:r>
              <a:rPr lang="en-US" dirty="0" smtClean="0"/>
              <a:t>Pro: plenty of time available for writing</a:t>
            </a:r>
          </a:p>
          <a:p>
            <a:pPr lvl="1"/>
            <a:r>
              <a:rPr lang="en-US" dirty="0" smtClean="0"/>
              <a:t>Con: not all results available, writing has to anticipate results, writing cannot accurately emphasize strengths demonstrated in results</a:t>
            </a:r>
          </a:p>
          <a:p>
            <a:pPr lvl="1"/>
            <a:r>
              <a:rPr lang="en-US" dirty="0" smtClean="0"/>
              <a:t>Recommended for conference submissions, and for novice writers</a:t>
            </a:r>
          </a:p>
          <a:p>
            <a:pPr lvl="1"/>
            <a:r>
              <a:rPr lang="en-US" dirty="0" smtClean="0"/>
              <a:t>Might require a second writing pass </a:t>
            </a:r>
            <a:r>
              <a:rPr lang="en-US" dirty="0" smtClean="0"/>
              <a:t>(i.e. a major revision) to </a:t>
            </a:r>
            <a:r>
              <a:rPr lang="en-US" dirty="0" smtClean="0"/>
              <a:t>fine tune paper to final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377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Closing arguments in defense of your paper</a:t>
            </a:r>
          </a:p>
          <a:p>
            <a:pPr lvl="1"/>
            <a:r>
              <a:rPr lang="en-US" dirty="0" smtClean="0"/>
              <a:t>Closing statement. The </a:t>
            </a:r>
            <a:r>
              <a:rPr lang="en-US" dirty="0" smtClean="0"/>
              <a:t>last time you talk to reviewers</a:t>
            </a:r>
          </a:p>
          <a:p>
            <a:pPr lvl="1"/>
            <a:r>
              <a:rPr lang="en-US" dirty="0" smtClean="0"/>
              <a:t>Remind them how good your paper is</a:t>
            </a:r>
          </a:p>
          <a:p>
            <a:r>
              <a:rPr lang="en-US" dirty="0" smtClean="0"/>
              <a:t>State one more time very succinctly what the method does</a:t>
            </a:r>
          </a:p>
          <a:p>
            <a:pPr lvl="1"/>
            <a:r>
              <a:rPr lang="en-US" dirty="0" smtClean="0"/>
              <a:t>Emphasize </a:t>
            </a:r>
            <a:r>
              <a:rPr lang="en-US" dirty="0" smtClean="0"/>
              <a:t>the strengths</a:t>
            </a:r>
          </a:p>
          <a:p>
            <a:pPr lvl="1"/>
            <a:r>
              <a:rPr lang="en-US" dirty="0" smtClean="0"/>
              <a:t>Emphasize the difference to prior art</a:t>
            </a:r>
          </a:p>
          <a:p>
            <a:r>
              <a:rPr lang="en-US" dirty="0" smtClean="0"/>
              <a:t>Summarize the comparison to prior art one more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9544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Sketch directions for future work</a:t>
            </a:r>
          </a:p>
          <a:p>
            <a:pPr lvl="1"/>
            <a:r>
              <a:rPr lang="en-US" dirty="0" smtClean="0"/>
              <a:t>Short term fixes and extensions were already mentioned in the limitations subsection</a:t>
            </a:r>
          </a:p>
          <a:p>
            <a:pPr lvl="1"/>
            <a:r>
              <a:rPr lang="en-US" dirty="0" smtClean="0"/>
              <a:t>Do not make it sound like “paper is incomplete, but accept the paper please, and we promise we will do all these things”</a:t>
            </a:r>
          </a:p>
          <a:p>
            <a:pPr lvl="1"/>
            <a:r>
              <a:rPr lang="en-US" dirty="0" smtClean="0"/>
              <a:t>Think big and think far into the future</a:t>
            </a:r>
          </a:p>
          <a:p>
            <a:pPr lvl="2"/>
            <a:r>
              <a:rPr lang="en-US" dirty="0" smtClean="0"/>
              <a:t>Big improvements</a:t>
            </a:r>
          </a:p>
          <a:p>
            <a:pPr lvl="2"/>
            <a:r>
              <a:rPr lang="en-US" dirty="0" smtClean="0"/>
              <a:t>Applications of method to new contexts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585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Withheld for double-blind reviews</a:t>
            </a:r>
          </a:p>
          <a:p>
            <a:r>
              <a:rPr lang="en-US" dirty="0" smtClean="0"/>
              <a:t>Acknowledge all who helped, in decreasing order of contribution</a:t>
            </a:r>
          </a:p>
          <a:p>
            <a:r>
              <a:rPr lang="en-US" dirty="0" smtClean="0"/>
              <a:t>Acknowledge your group</a:t>
            </a:r>
          </a:p>
          <a:p>
            <a:r>
              <a:rPr lang="en-US" dirty="0" smtClean="0"/>
              <a:t>Acknowledge your sponsors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243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 well</a:t>
            </a:r>
          </a:p>
          <a:p>
            <a:r>
              <a:rPr lang="en-US" dirty="0" smtClean="0"/>
              <a:t>Do not include references not used in paper</a:t>
            </a:r>
          </a:p>
          <a:p>
            <a:r>
              <a:rPr lang="en-US" dirty="0" smtClean="0"/>
              <a:t>Include all references used in paper</a:t>
            </a:r>
          </a:p>
          <a:p>
            <a:r>
              <a:rPr lang="en-US" dirty="0" smtClean="0"/>
              <a:t>Sort according to instructions (appearance, alphabetically)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091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in an appendix text that is not essential to the exposition</a:t>
            </a:r>
          </a:p>
          <a:p>
            <a:pPr lvl="1"/>
            <a:r>
              <a:rPr lang="en-US" dirty="0" smtClean="0"/>
              <a:t>Proofs</a:t>
            </a:r>
          </a:p>
          <a:p>
            <a:pPr lvl="1"/>
            <a:r>
              <a:rPr lang="en-US" dirty="0" smtClean="0"/>
              <a:t>Additional results tables</a:t>
            </a:r>
          </a:p>
          <a:p>
            <a:pPr lvl="1"/>
            <a:r>
              <a:rPr lang="en-US" dirty="0" smtClean="0"/>
              <a:t>Comments from users</a:t>
            </a:r>
          </a:p>
          <a:p>
            <a:pPr lvl="1"/>
            <a:r>
              <a:rPr lang="en-US" dirty="0" smtClean="0"/>
              <a:t>Questionnaire used in user study</a:t>
            </a:r>
          </a:p>
          <a:p>
            <a:r>
              <a:rPr lang="en-US" dirty="0" smtClean="0"/>
              <a:t>Do not put in an appendix anything that you want to make sure a reviewer reads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778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8862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Title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Authors list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Abstract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Keywords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Prior work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Method overview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Method details 1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Method details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2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95800" y="1447800"/>
            <a:ext cx="3886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Results and discussion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Conclusions and future work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Acknowledgments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References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Appendices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Video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0906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Typical but not unique to graphics papers</a:t>
            </a:r>
          </a:p>
          <a:p>
            <a:r>
              <a:rPr lang="en-US" dirty="0" smtClean="0"/>
              <a:t>A </a:t>
            </a:r>
            <a:r>
              <a:rPr lang="en-US" dirty="0" smtClean="0"/>
              <a:t>lot of additional work</a:t>
            </a:r>
          </a:p>
          <a:p>
            <a:r>
              <a:rPr lang="en-US" dirty="0" smtClean="0"/>
              <a:t>It can take as long as writing the paper</a:t>
            </a:r>
          </a:p>
          <a:p>
            <a:r>
              <a:rPr lang="en-US" dirty="0" smtClean="0"/>
              <a:t>Video and paper need to be consistent</a:t>
            </a:r>
          </a:p>
          <a:p>
            <a:pPr lvl="1"/>
            <a:r>
              <a:rPr lang="en-US" dirty="0" smtClean="0"/>
              <a:t>Emphasis</a:t>
            </a:r>
          </a:p>
          <a:p>
            <a:pPr lvl="1"/>
            <a:r>
              <a:rPr lang="en-US" dirty="0" smtClean="0"/>
              <a:t>Method description</a:t>
            </a:r>
          </a:p>
          <a:p>
            <a:pPr lvl="1"/>
            <a:r>
              <a:rPr lang="en-US" dirty="0" smtClean="0"/>
              <a:t>Result illustration</a:t>
            </a:r>
          </a:p>
          <a:p>
            <a:r>
              <a:rPr lang="en-US" dirty="0" smtClean="0"/>
              <a:t>Title, introduction, and results of paper on one hand and video on the other hand are strongly interdependent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14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Length</a:t>
            </a:r>
          </a:p>
          <a:p>
            <a:pPr lvl="1"/>
            <a:r>
              <a:rPr lang="en-US" dirty="0" smtClean="0"/>
              <a:t>At most five minutes</a:t>
            </a:r>
          </a:p>
          <a:p>
            <a:pPr lvl="1"/>
            <a:r>
              <a:rPr lang="en-US" dirty="0" smtClean="0"/>
              <a:t>Some conferences have limits, usually 5min</a:t>
            </a:r>
          </a:p>
          <a:p>
            <a:pPr lvl="1"/>
            <a:r>
              <a:rPr lang="en-US" dirty="0" smtClean="0"/>
              <a:t>Reviewers lose patience</a:t>
            </a:r>
          </a:p>
          <a:p>
            <a:pPr lvl="1"/>
            <a:r>
              <a:rPr lang="en-US" dirty="0" smtClean="0"/>
              <a:t>5min are enough to make your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454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Video components</a:t>
            </a:r>
          </a:p>
          <a:p>
            <a:pPr lvl="1"/>
            <a:r>
              <a:rPr lang="en-US" dirty="0" smtClean="0"/>
              <a:t>Best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267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Video components</a:t>
            </a:r>
          </a:p>
          <a:p>
            <a:pPr lvl="1"/>
            <a:r>
              <a:rPr lang="en-US" dirty="0" smtClean="0"/>
              <a:t>Split-screen two-way comparison between method and prior art</a:t>
            </a:r>
          </a:p>
          <a:p>
            <a:pPr lvl="1"/>
            <a:r>
              <a:rPr lang="en-US" dirty="0" smtClean="0"/>
              <a:t>Or, split-screen two-way comparison between method and truth</a:t>
            </a:r>
          </a:p>
          <a:p>
            <a:pPr lvl="1"/>
            <a:r>
              <a:rPr lang="en-US" dirty="0" smtClean="0"/>
              <a:t>Additional examples of 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7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start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 2: once all results are </a:t>
            </a:r>
            <a:r>
              <a:rPr lang="en-US" dirty="0" smtClean="0"/>
              <a:t>obtained</a:t>
            </a:r>
            <a:endParaRPr lang="en-US" dirty="0" smtClean="0"/>
          </a:p>
          <a:p>
            <a:pPr lvl="1"/>
            <a:r>
              <a:rPr lang="en-US" dirty="0" smtClean="0"/>
              <a:t>Pro: writing reflects results with high fidelity, including in abstract and in introduction</a:t>
            </a:r>
          </a:p>
          <a:p>
            <a:pPr lvl="1"/>
            <a:r>
              <a:rPr lang="en-US" dirty="0" smtClean="0"/>
              <a:t>Con: little time available for writing, due to imminent </a:t>
            </a:r>
            <a:r>
              <a:rPr lang="en-US" dirty="0" smtClean="0"/>
              <a:t>(conference) </a:t>
            </a:r>
            <a:r>
              <a:rPr lang="en-US" dirty="0" smtClean="0"/>
              <a:t>deadline</a:t>
            </a:r>
          </a:p>
          <a:p>
            <a:pPr lvl="1"/>
            <a:r>
              <a:rPr lang="en-US" dirty="0" smtClean="0"/>
              <a:t>Recommended for conference submissions for experienced writers, and for journal submissions (no hard deadline)</a:t>
            </a:r>
          </a:p>
          <a:p>
            <a:pPr lvl="1"/>
            <a:r>
              <a:rPr lang="en-US" i="1" dirty="0" smtClean="0"/>
              <a:t>Warning: can lead to submission delays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767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Video components</a:t>
            </a:r>
          </a:p>
          <a:p>
            <a:pPr lvl="1"/>
            <a:r>
              <a:rPr lang="en-US" dirty="0" smtClean="0"/>
              <a:t>Limitations of prior art</a:t>
            </a:r>
          </a:p>
          <a:p>
            <a:pPr lvl="1"/>
            <a:r>
              <a:rPr lang="en-US" dirty="0" smtClean="0"/>
              <a:t>Preview of best results</a:t>
            </a:r>
          </a:p>
          <a:p>
            <a:pPr lvl="1"/>
            <a:r>
              <a:rPr lang="en-US" dirty="0" smtClean="0"/>
              <a:t>Illustration of proposed method</a:t>
            </a:r>
          </a:p>
          <a:p>
            <a:pPr lvl="1"/>
            <a:r>
              <a:rPr lang="en-US" dirty="0" smtClean="0"/>
              <a:t>Split-screen two-way comparison between method and prior art</a:t>
            </a:r>
          </a:p>
          <a:p>
            <a:pPr lvl="1"/>
            <a:r>
              <a:rPr lang="en-US" dirty="0" smtClean="0"/>
              <a:t>Split-screen two-way comparison between method and truth</a:t>
            </a:r>
          </a:p>
          <a:p>
            <a:pPr lvl="1"/>
            <a:r>
              <a:rPr lang="en-US" dirty="0" smtClean="0"/>
              <a:t>Or Split-screen three-way comparison between prior art, method, and truth</a:t>
            </a:r>
          </a:p>
          <a:p>
            <a:pPr lvl="1"/>
            <a:r>
              <a:rPr lang="en-US" dirty="0" smtClean="0"/>
              <a:t>Additional examples</a:t>
            </a:r>
          </a:p>
          <a:p>
            <a:pPr lvl="1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01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It’s not an action movie!</a:t>
            </a:r>
          </a:p>
          <a:p>
            <a:pPr lvl="1"/>
            <a:r>
              <a:rPr lang="en-US" dirty="0"/>
              <a:t>Camera should move very </a:t>
            </a:r>
            <a:r>
              <a:rPr lang="en-US" dirty="0" smtClean="0"/>
              <a:t>slowly, and even slower in the case of split screens</a:t>
            </a:r>
          </a:p>
          <a:p>
            <a:pPr lvl="1"/>
            <a:r>
              <a:rPr lang="en-US" dirty="0" smtClean="0"/>
              <a:t>The sequences should be as long as possible</a:t>
            </a:r>
          </a:p>
          <a:p>
            <a:pPr lvl="1"/>
            <a:r>
              <a:rPr lang="en-US" dirty="0" smtClean="0"/>
              <a:t>Go back and forth several times to make important points</a:t>
            </a:r>
          </a:p>
          <a:p>
            <a:pPr lvl="1"/>
            <a:r>
              <a:rPr lang="en-US" dirty="0" smtClean="0"/>
              <a:t>Put a red box around an important detail you want to make sure the viewer sees</a:t>
            </a:r>
          </a:p>
          <a:p>
            <a:r>
              <a:rPr lang="en-US" dirty="0" smtClean="0"/>
              <a:t>For real-time methods include a real-time sequence</a:t>
            </a:r>
          </a:p>
          <a:p>
            <a:pPr lvl="1"/>
            <a:r>
              <a:rPr lang="en-US" dirty="0" smtClean="0"/>
              <a:t>Side by side comparisons should be done from stills for perfect synch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905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Audio voice over is essential</a:t>
            </a:r>
          </a:p>
          <a:p>
            <a:pPr lvl="1"/>
            <a:r>
              <a:rPr lang="en-US" dirty="0"/>
              <a:t>Video is difficult to understand without audio</a:t>
            </a:r>
          </a:p>
          <a:p>
            <a:pPr lvl="1"/>
            <a:r>
              <a:rPr lang="en-US" dirty="0"/>
              <a:t>Use audio to guide the viewer’s attention to the most important qualities of your method</a:t>
            </a:r>
          </a:p>
          <a:p>
            <a:pPr lvl="1"/>
            <a:r>
              <a:rPr lang="en-US" dirty="0"/>
              <a:t>Audio has to be well synchronized to video </a:t>
            </a:r>
          </a:p>
          <a:p>
            <a:pPr lvl="2"/>
            <a:r>
              <a:rPr lang="en-US" dirty="0"/>
              <a:t>Mentioning a concept should slightly precede the visual illustration of the concept</a:t>
            </a:r>
          </a:p>
          <a:p>
            <a:pPr lvl="1"/>
            <a:r>
              <a:rPr lang="en-US" dirty="0"/>
              <a:t>Audio script should be well aligned with paper introduction, results, and 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1501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luck with paper writing</a:t>
            </a:r>
          </a:p>
          <a:p>
            <a:r>
              <a:rPr lang="en-US" smtClean="0"/>
              <a:t>If these lectures were helpful</a:t>
            </a:r>
            <a:r>
              <a:rPr lang="en-US" dirty="0" smtClean="0"/>
              <a:t>, acknowledge me in your paper!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08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smtClean="0"/>
              <a:t>template provided by targeted venue</a:t>
            </a:r>
            <a:endParaRPr lang="en-US" dirty="0" smtClean="0"/>
          </a:p>
          <a:p>
            <a:pPr lvl="1"/>
            <a:r>
              <a:rPr lang="en-US" dirty="0" smtClean="0"/>
              <a:t>Word</a:t>
            </a:r>
          </a:p>
          <a:p>
            <a:pPr lvl="1"/>
            <a:r>
              <a:rPr lang="en-US" dirty="0" err="1" smtClean="0"/>
              <a:t>LaTex</a:t>
            </a:r>
            <a:endParaRPr lang="en-US" dirty="0" smtClean="0"/>
          </a:p>
          <a:p>
            <a:r>
              <a:rPr lang="en-US" dirty="0" smtClean="0"/>
              <a:t>Format from the beginning</a:t>
            </a:r>
          </a:p>
          <a:p>
            <a:pPr lvl="1"/>
            <a:r>
              <a:rPr lang="en-US" dirty="0" smtClean="0"/>
              <a:t>Accurate estimate of paper length</a:t>
            </a:r>
          </a:p>
          <a:p>
            <a:pPr lvl="1"/>
            <a:r>
              <a:rPr lang="en-US" dirty="0" smtClean="0"/>
              <a:t>Avoids formatting nightmares close to the deadline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4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Tell a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dirty="0" smtClean="0"/>
              <a:t>well </a:t>
            </a:r>
            <a:r>
              <a:rPr lang="en-US" dirty="0" smtClean="0"/>
              <a:t>written </a:t>
            </a:r>
            <a:r>
              <a:rPr lang="en-US" dirty="0"/>
              <a:t>paper tells </a:t>
            </a:r>
            <a:r>
              <a:rPr lang="en-US" dirty="0" smtClean="0"/>
              <a:t>a story</a:t>
            </a:r>
          </a:p>
          <a:p>
            <a:r>
              <a:rPr lang="en-US" dirty="0" smtClean="0"/>
              <a:t>The story has to </a:t>
            </a:r>
          </a:p>
          <a:p>
            <a:pPr lvl="1"/>
            <a:r>
              <a:rPr lang="en-US" dirty="0" smtClean="0"/>
              <a:t>flow from the “introduction” section all the way to the “conclusions and future work” section</a:t>
            </a:r>
          </a:p>
          <a:p>
            <a:pPr lvl="1"/>
            <a:r>
              <a:rPr lang="en-US" dirty="0" smtClean="0"/>
              <a:t>be easy to read </a:t>
            </a:r>
            <a:endParaRPr lang="en-US" dirty="0" smtClean="0"/>
          </a:p>
          <a:p>
            <a:pPr lvl="1"/>
            <a:r>
              <a:rPr lang="en-US" dirty="0" smtClean="0"/>
              <a:t>be </a:t>
            </a:r>
            <a:r>
              <a:rPr lang="en-US" dirty="0" smtClean="0"/>
              <a:t>exciting</a:t>
            </a:r>
            <a:endParaRPr lang="en-US" dirty="0" smtClean="0"/>
          </a:p>
          <a:p>
            <a:pPr lvl="1"/>
            <a:r>
              <a:rPr lang="en-US" dirty="0" smtClean="0"/>
              <a:t>clearly state contributions</a:t>
            </a:r>
          </a:p>
          <a:p>
            <a:pPr lvl="1"/>
            <a:r>
              <a:rPr lang="en-US" dirty="0" smtClean="0"/>
              <a:t>not overstate contributions</a:t>
            </a:r>
          </a:p>
          <a:p>
            <a:pPr lvl="1"/>
            <a:r>
              <a:rPr lang="en-US" dirty="0" smtClean="0"/>
              <a:t>provide sufficient detail for reproducibility</a:t>
            </a:r>
          </a:p>
          <a:p>
            <a:pPr lvl="1"/>
            <a:r>
              <a:rPr lang="en-US" dirty="0" smtClean="0"/>
              <a:t>not follow the work timeline proportionally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75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Tell a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story has </a:t>
            </a:r>
            <a:r>
              <a:rPr lang="en-US" dirty="0" smtClean="0"/>
              <a:t>to</a:t>
            </a:r>
            <a:endParaRPr lang="en-US" dirty="0" smtClean="0"/>
          </a:p>
          <a:p>
            <a:pPr lvl="1"/>
            <a:r>
              <a:rPr lang="en-US" dirty="0" smtClean="0"/>
              <a:t>reiterate </a:t>
            </a:r>
            <a:r>
              <a:rPr lang="en-US" dirty="0" smtClean="0"/>
              <a:t>important points (title, abstract, introduction, method, and conclusions) without being repetitive</a:t>
            </a:r>
          </a:p>
          <a:p>
            <a:pPr lvl="1"/>
            <a:r>
              <a:rPr lang="en-US" dirty="0" smtClean="0"/>
              <a:t>be consistent, no contradictions</a:t>
            </a:r>
          </a:p>
          <a:p>
            <a:pPr lvl="1"/>
            <a:r>
              <a:rPr lang="en-US" dirty="0" smtClean="0"/>
              <a:t>contain no ambiguities; no “would”, “could”, “should”, “might”; everything described outside the future work section should have been actually implemented; no speculations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37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</TotalTime>
  <Words>3258</Words>
  <Application>Microsoft Office PowerPoint</Application>
  <PresentationFormat>On-screen Show (4:3)</PresentationFormat>
  <Paragraphs>566</Paragraphs>
  <Slides>63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Office Theme</vt:lpstr>
      <vt:lpstr>How to Write a CS Paper</vt:lpstr>
      <vt:lpstr>Overview</vt:lpstr>
      <vt:lpstr>Motivation</vt:lpstr>
      <vt:lpstr>Misconceptions about paper writing</vt:lpstr>
      <vt:lpstr>When to start writing</vt:lpstr>
      <vt:lpstr>When to start writing</vt:lpstr>
      <vt:lpstr>Formatting</vt:lpstr>
      <vt:lpstr>Tell a story</vt:lpstr>
      <vt:lpstr>Tell a story</vt:lpstr>
      <vt:lpstr>Figures</vt:lpstr>
      <vt:lpstr>Philosophy</vt:lpstr>
      <vt:lpstr>Paper components</vt:lpstr>
      <vt:lpstr>Title</vt:lpstr>
      <vt:lpstr>Title architecture</vt:lpstr>
      <vt:lpstr>Title architecture</vt:lpstr>
      <vt:lpstr>Authors list</vt:lpstr>
      <vt:lpstr>Abstract</vt:lpstr>
      <vt:lpstr>Abstract</vt:lpstr>
      <vt:lpstr>Abstract</vt:lpstr>
      <vt:lpstr>Keywords</vt:lpstr>
      <vt:lpstr>Paper components</vt:lpstr>
      <vt:lpstr>Introduction</vt:lpstr>
      <vt:lpstr>Introduction formula</vt:lpstr>
      <vt:lpstr>Introduction formula</vt:lpstr>
      <vt:lpstr>Introduction formula</vt:lpstr>
      <vt:lpstr>Introduction formula</vt:lpstr>
      <vt:lpstr>Introduction formula</vt:lpstr>
      <vt:lpstr>Introduction formula</vt:lpstr>
      <vt:lpstr>Introduction formula</vt:lpstr>
      <vt:lpstr>Prior work</vt:lpstr>
      <vt:lpstr>Prior work</vt:lpstr>
      <vt:lpstr>Annotated bibliography</vt:lpstr>
      <vt:lpstr>Prior work</vt:lpstr>
      <vt:lpstr>Prior work</vt:lpstr>
      <vt:lpstr>Paper components</vt:lpstr>
      <vt:lpstr>Overview</vt:lpstr>
      <vt:lpstr>Overview</vt:lpstr>
      <vt:lpstr>Method details k</vt:lpstr>
      <vt:lpstr>Method details k</vt:lpstr>
      <vt:lpstr>Method details k</vt:lpstr>
      <vt:lpstr>Method details k</vt:lpstr>
      <vt:lpstr>Paper components</vt:lpstr>
      <vt:lpstr>Results and discussion</vt:lpstr>
      <vt:lpstr>Results</vt:lpstr>
      <vt:lpstr>Results and discussion: quality</vt:lpstr>
      <vt:lpstr>Results and discussion: performance</vt:lpstr>
      <vt:lpstr>Results and discussion: performance</vt:lpstr>
      <vt:lpstr>Results and discussion: comparison to prior art</vt:lpstr>
      <vt:lpstr>Results and discussion: limitations</vt:lpstr>
      <vt:lpstr>Conclusions and future work</vt:lpstr>
      <vt:lpstr>Conclusions and future work</vt:lpstr>
      <vt:lpstr>Acknowledgments</vt:lpstr>
      <vt:lpstr>References</vt:lpstr>
      <vt:lpstr>Appendices</vt:lpstr>
      <vt:lpstr>Paper components</vt:lpstr>
      <vt:lpstr>Video</vt:lpstr>
      <vt:lpstr>Video</vt:lpstr>
      <vt:lpstr>Short video</vt:lpstr>
      <vt:lpstr>Medium video</vt:lpstr>
      <vt:lpstr>Long video</vt:lpstr>
      <vt:lpstr>Video</vt:lpstr>
      <vt:lpstr>Video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High-Quality Graphics Paper Writing at Interactive Rates</dc:title>
  <dc:creator>Popescu</dc:creator>
  <cp:lastModifiedBy>Voicu Popescu</cp:lastModifiedBy>
  <cp:revision>63</cp:revision>
  <dcterms:created xsi:type="dcterms:W3CDTF">2006-08-16T00:00:00Z</dcterms:created>
  <dcterms:modified xsi:type="dcterms:W3CDTF">2015-11-16T14:49:11Z</dcterms:modified>
</cp:coreProperties>
</file>