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7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5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2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1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3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42300-F600-4DA1-A40C-D15D3A942EA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4676-E31D-47B5-96A2-5CC5C521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9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762461" y="2043505"/>
            <a:ext cx="5862918" cy="2548217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2461" y="4591722"/>
            <a:ext cx="892839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625379" y="2043506"/>
            <a:ext cx="0" cy="302379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7715" y="2301240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762460" y="4591722"/>
            <a:ext cx="2649520" cy="1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85447" y="3760725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u</a:t>
            </a:r>
            <a:endParaRPr lang="en-US" sz="4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796079" y="2043506"/>
            <a:ext cx="0" cy="302379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762460" y="4849458"/>
            <a:ext cx="5862919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23543" y="4849457"/>
            <a:ext cx="994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uv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10250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>
            <a:off x="2442885" y="5426785"/>
            <a:ext cx="4193238" cy="174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4356624" y="602876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375661" y="541469"/>
            <a:ext cx="2217419" cy="44877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4"/>
          </p:cNvCxnSpPr>
          <p:nvPr/>
        </p:nvCxnSpPr>
        <p:spPr>
          <a:xfrm flipH="1" flipV="1">
            <a:off x="3375661" y="558950"/>
            <a:ext cx="1072403" cy="5652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0979" y="4659436"/>
            <a:ext cx="18578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Image </a:t>
            </a:r>
          </a:p>
          <a:p>
            <a:r>
              <a:rPr lang="en-US" sz="4800" dirty="0" smtClean="0"/>
              <a:t>plane</a:t>
            </a:r>
            <a:endParaRPr lang="en-US" sz="4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32025" y="6009773"/>
            <a:ext cx="1049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Eye</a:t>
            </a:r>
            <a:endParaRPr lang="en-US" sz="4800" baseline="-25000" dirty="0"/>
          </a:p>
        </p:txBody>
      </p:sp>
      <p:cxnSp>
        <p:nvCxnSpPr>
          <p:cNvPr id="15" name="Straight Connector 14"/>
          <p:cNvCxnSpPr>
            <a:stCxn id="3" idx="7"/>
          </p:cNvCxnSpPr>
          <p:nvPr/>
        </p:nvCxnSpPr>
        <p:spPr>
          <a:xfrm flipV="1">
            <a:off x="4512722" y="4953000"/>
            <a:ext cx="1061700" cy="11025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88409" y="126721"/>
            <a:ext cx="2135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0</a:t>
            </a:r>
          </a:p>
          <a:p>
            <a:r>
              <a:rPr lang="en-US" sz="4800" dirty="0" smtClean="0"/>
              <a:t>(R=100)</a:t>
            </a:r>
            <a:endParaRPr lang="en-US" sz="4800" dirty="0"/>
          </a:p>
        </p:txBody>
      </p:sp>
      <p:sp>
        <p:nvSpPr>
          <p:cNvPr id="21" name="Oval 20"/>
          <p:cNvSpPr/>
          <p:nvPr/>
        </p:nvSpPr>
        <p:spPr>
          <a:xfrm>
            <a:off x="5482982" y="493954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302880" y="46751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919651" y="4577860"/>
            <a:ext cx="3065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1</a:t>
            </a:r>
            <a:r>
              <a:rPr lang="en-US" sz="4800" baseline="-25000" dirty="0"/>
              <a:t> </a:t>
            </a:r>
            <a:r>
              <a:rPr lang="en-US" sz="4800" dirty="0" smtClean="0"/>
              <a:t>(R = 200)</a:t>
            </a:r>
            <a:endParaRPr lang="en-US" sz="4800" dirty="0"/>
          </a:p>
        </p:txBody>
      </p:sp>
      <p:sp>
        <p:nvSpPr>
          <p:cNvPr id="24" name="Oval 23"/>
          <p:cNvSpPr/>
          <p:nvPr/>
        </p:nvSpPr>
        <p:spPr>
          <a:xfrm>
            <a:off x="5043572" y="534408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19464" y="534408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81515" y="5289207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26452" y="5352811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4639936" y="534408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90916" y="4118826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m</a:t>
            </a:r>
            <a:endParaRPr lang="en-US" sz="4800" baseline="-25000" dirty="0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3678510" y="4585433"/>
            <a:ext cx="975408" cy="64950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59542" y="4259580"/>
            <a:ext cx="718975" cy="1858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548496" y="2980757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720472" y="2465113"/>
            <a:ext cx="847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V</a:t>
            </a:r>
            <a:r>
              <a:rPr lang="en-US" sz="4800" baseline="-25000" dirty="0" err="1" smtClean="0"/>
              <a:t>m</a:t>
            </a:r>
            <a:endParaRPr lang="en-US" sz="4800" baseline="-25000" dirty="0"/>
          </a:p>
        </p:txBody>
      </p:sp>
      <p:sp>
        <p:nvSpPr>
          <p:cNvPr id="38" name="Oval 37"/>
          <p:cNvSpPr/>
          <p:nvPr/>
        </p:nvSpPr>
        <p:spPr>
          <a:xfrm>
            <a:off x="5102149" y="407801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330186" y="3522721"/>
            <a:ext cx="703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V’</a:t>
            </a:r>
            <a:endParaRPr lang="en-US" sz="48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6450327" y="193190"/>
            <a:ext cx="506696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Rasterization parameter R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Screen space interpolation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Pm</a:t>
            </a:r>
            <a:r>
              <a:rPr lang="en-US" sz="2800" dirty="0" smtClean="0">
                <a:solidFill>
                  <a:srgbClr val="FF0000"/>
                </a:solidFill>
              </a:rPr>
              <a:t>=(R</a:t>
            </a:r>
            <a:r>
              <a:rPr lang="en-US" sz="2800" baseline="-25000" dirty="0" smtClean="0">
                <a:solidFill>
                  <a:srgbClr val="FF0000"/>
                </a:solidFill>
              </a:rPr>
              <a:t>P0</a:t>
            </a:r>
            <a:r>
              <a:rPr lang="en-US" sz="2800" dirty="0" smtClean="0">
                <a:solidFill>
                  <a:srgbClr val="FF0000"/>
                </a:solidFill>
              </a:rPr>
              <a:t>+R</a:t>
            </a:r>
            <a:r>
              <a:rPr lang="en-US" sz="2800" baseline="-25000" dirty="0" smtClean="0">
                <a:solidFill>
                  <a:srgbClr val="FF0000"/>
                </a:solidFill>
              </a:rPr>
              <a:t>P1</a:t>
            </a:r>
            <a:r>
              <a:rPr lang="en-US" sz="2800" dirty="0" smtClean="0">
                <a:solidFill>
                  <a:srgbClr val="FF0000"/>
                </a:solidFill>
              </a:rPr>
              <a:t>)/2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Pm</a:t>
            </a:r>
            <a:r>
              <a:rPr lang="en-US" sz="2800" dirty="0" smtClean="0">
                <a:solidFill>
                  <a:srgbClr val="FF0000"/>
                </a:solidFill>
              </a:rPr>
              <a:t> = (100+200)/2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“Rasterization parameter value at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 smtClean="0">
                <a:solidFill>
                  <a:srgbClr val="FF0000"/>
                </a:solidFill>
              </a:rPr>
              <a:t>rojection midpoint is mean of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Rasterization parameter value at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Endpoints”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The projection of </a:t>
            </a:r>
            <a:r>
              <a:rPr lang="en-US" sz="2800" dirty="0" err="1" smtClean="0">
                <a:solidFill>
                  <a:srgbClr val="FF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 gets R = 125</a:t>
            </a:r>
          </a:p>
          <a:p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9834" y="605248"/>
            <a:ext cx="35981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Model space </a:t>
            </a:r>
          </a:p>
          <a:p>
            <a:r>
              <a:rPr lang="en-US" sz="2800" dirty="0" smtClean="0"/>
              <a:t>interpolation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It is </a:t>
            </a:r>
            <a:r>
              <a:rPr lang="en-US" sz="2800" dirty="0" err="1" smtClean="0">
                <a:solidFill>
                  <a:srgbClr val="00B05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00B050"/>
                </a:solidFill>
              </a:rPr>
              <a:t>m</a:t>
            </a:r>
            <a:r>
              <a:rPr lang="en-US" sz="2800" dirty="0" smtClean="0">
                <a:solidFill>
                  <a:srgbClr val="00B050"/>
                </a:solidFill>
              </a:rPr>
              <a:t> that has R = 150</a:t>
            </a:r>
          </a:p>
          <a:p>
            <a:endParaRPr lang="en-US" sz="28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467045" y="3123069"/>
            <a:ext cx="132376" cy="29459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5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47" y="322730"/>
            <a:ext cx="650338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screen space interpolation, </a:t>
            </a:r>
          </a:p>
          <a:p>
            <a:r>
              <a:rPr lang="en-US" sz="2800" dirty="0" smtClean="0"/>
              <a:t>rasterization </a:t>
            </a:r>
            <a:r>
              <a:rPr lang="en-US" sz="2800" dirty="0"/>
              <a:t>parameter r is a </a:t>
            </a:r>
            <a:r>
              <a:rPr lang="en-US" sz="2800" dirty="0" smtClean="0"/>
              <a:t>linear </a:t>
            </a:r>
            <a:endParaRPr lang="en-US" sz="2800" dirty="0"/>
          </a:p>
          <a:p>
            <a:r>
              <a:rPr lang="en-US" sz="2800" dirty="0"/>
              <a:t>expression in image coordinates u and v</a:t>
            </a:r>
          </a:p>
          <a:p>
            <a:r>
              <a:rPr lang="en-US" sz="2800" dirty="0" smtClean="0"/>
              <a:t>r(u, v) =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s</a:t>
            </a:r>
            <a:r>
              <a:rPr lang="en-US" sz="2800" dirty="0" err="1" smtClean="0"/>
              <a:t>u+B</a:t>
            </a:r>
            <a:r>
              <a:rPr lang="en-US" sz="2800" baseline="-25000" dirty="0" err="1" smtClean="0"/>
              <a:t>s</a:t>
            </a:r>
            <a:r>
              <a:rPr lang="en-US" sz="2800" dirty="0" err="1" smtClean="0"/>
              <a:t>v+C</a:t>
            </a:r>
            <a:r>
              <a:rPr lang="en-US" sz="2800" baseline="-25000" dirty="0" err="1" smtClean="0"/>
              <a:t>s</a:t>
            </a:r>
            <a:endParaRPr lang="en-US" sz="2800" baseline="-25000" dirty="0" smtClean="0"/>
          </a:p>
          <a:p>
            <a:endParaRPr lang="en-US" sz="2800" dirty="0" smtClean="0"/>
          </a:p>
          <a:p>
            <a:r>
              <a:rPr lang="en-US" sz="2800" dirty="0" smtClean="0"/>
              <a:t>For model space interpolation,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asterization parameter r is a ratio of linear </a:t>
            </a:r>
          </a:p>
          <a:p>
            <a:r>
              <a:rPr lang="en-US" sz="2800" dirty="0" smtClean="0"/>
              <a:t>expression in image coordinates u and v</a:t>
            </a:r>
          </a:p>
          <a:p>
            <a:endParaRPr lang="en-US" sz="2800" dirty="0" smtClean="0"/>
          </a:p>
          <a:p>
            <a:r>
              <a:rPr lang="en-US" sz="2800" dirty="0" smtClean="0"/>
              <a:t>r(u, v) = (</a:t>
            </a:r>
            <a:r>
              <a:rPr lang="en-US" sz="2800" dirty="0" err="1" smtClean="0"/>
              <a:t>Au+Bv+C</a:t>
            </a:r>
            <a:r>
              <a:rPr lang="en-US" sz="2800" dirty="0" smtClean="0"/>
              <a:t>)/(</a:t>
            </a:r>
            <a:r>
              <a:rPr lang="en-US" sz="2800" dirty="0" err="1" smtClean="0"/>
              <a:t>Du+Ev+F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V3 </a:t>
            </a:r>
            <a:r>
              <a:rPr lang="en-US" sz="2800" dirty="0" err="1" smtClean="0"/>
              <a:t>rv</a:t>
            </a:r>
            <a:r>
              <a:rPr lang="en-US" sz="2800" dirty="0" smtClean="0"/>
              <a:t>(r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);</a:t>
            </a:r>
            <a:endParaRPr lang="en-US" sz="2800" dirty="0"/>
          </a:p>
          <a:p>
            <a:r>
              <a:rPr lang="en-US" sz="2800" dirty="0" smtClean="0"/>
              <a:t>A = </a:t>
            </a:r>
            <a:r>
              <a:rPr lang="en-US" sz="2800" dirty="0" err="1" smtClean="0"/>
              <a:t>Q.GetColumn</a:t>
            </a:r>
            <a:r>
              <a:rPr lang="en-US" sz="2800" dirty="0" smtClean="0"/>
              <a:t>(0) * </a:t>
            </a:r>
            <a:r>
              <a:rPr lang="en-US" sz="2800" dirty="0" err="1" smtClean="0"/>
              <a:t>rv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V3 DEF = Q[0]+Q[1]+Q[2];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06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stCxn id="41" idx="2"/>
            <a:endCxn id="3" idx="7"/>
          </p:cNvCxnSpPr>
          <p:nvPr/>
        </p:nvCxnSpPr>
        <p:spPr>
          <a:xfrm flipH="1">
            <a:off x="2542951" y="2936588"/>
            <a:ext cx="2755190" cy="4835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386853" y="339334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42386" y="2228082"/>
            <a:ext cx="992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 0</a:t>
            </a:r>
            <a:endParaRPr lang="en-US" sz="4800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06143" y="353944"/>
            <a:ext cx="567842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{A, D, C} {C, B, A}</a:t>
            </a:r>
          </a:p>
          <a:p>
            <a:endParaRPr lang="en-US" sz="3600" dirty="0"/>
          </a:p>
          <a:p>
            <a:r>
              <a:rPr lang="en-US" sz="3600" dirty="0" smtClean="0"/>
              <a:t>Shared Vertex Triangle Mesh</a:t>
            </a:r>
          </a:p>
          <a:p>
            <a:endParaRPr lang="en-US" sz="3600" dirty="0"/>
          </a:p>
          <a:p>
            <a:r>
              <a:rPr lang="en-US" sz="3600" dirty="0" smtClean="0"/>
              <a:t>V3 *</a:t>
            </a:r>
            <a:r>
              <a:rPr lang="en-US" sz="3600" dirty="0" err="1" smtClean="0"/>
              <a:t>verts</a:t>
            </a:r>
            <a:r>
              <a:rPr lang="en-US" sz="3600" dirty="0" smtClean="0"/>
              <a:t> = {A, B, C, D}</a:t>
            </a:r>
          </a:p>
          <a:p>
            <a:r>
              <a:rPr lang="en-US" sz="3600" dirty="0" smtClean="0"/>
              <a:t>Unsigned </a:t>
            </a:r>
            <a:r>
              <a:rPr lang="en-US" sz="3600" dirty="0" err="1" smtClean="0"/>
              <a:t>int</a:t>
            </a:r>
            <a:r>
              <a:rPr lang="en-US" sz="3600" dirty="0" smtClean="0"/>
              <a:t> *</a:t>
            </a:r>
            <a:r>
              <a:rPr lang="en-US" sz="3600" dirty="0" err="1" smtClean="0"/>
              <a:t>tris</a:t>
            </a:r>
            <a:r>
              <a:rPr lang="en-US" sz="3600" dirty="0" smtClean="0"/>
              <a:t> = {0, 3, 2, 2, 1, 0}</a:t>
            </a:r>
          </a:p>
          <a:p>
            <a:endParaRPr lang="en-US" sz="3600" dirty="0"/>
          </a:p>
          <a:p>
            <a:r>
              <a:rPr lang="en-US" sz="3600" dirty="0" smtClean="0"/>
              <a:t>Unsigned </a:t>
            </a:r>
            <a:r>
              <a:rPr lang="en-US" sz="3600" dirty="0" err="1" smtClean="0"/>
              <a:t>int</a:t>
            </a:r>
            <a:r>
              <a:rPr lang="en-US" sz="3600" dirty="0" smtClean="0"/>
              <a:t> vi0 = </a:t>
            </a:r>
            <a:r>
              <a:rPr lang="en-US" sz="3600" dirty="0" err="1" smtClean="0"/>
              <a:t>tris</a:t>
            </a:r>
            <a:r>
              <a:rPr lang="en-US" sz="3600" dirty="0" smtClean="0"/>
              <a:t>[3*k+0];</a:t>
            </a:r>
          </a:p>
          <a:p>
            <a:r>
              <a:rPr lang="en-US" sz="3600" dirty="0" smtClean="0"/>
              <a:t>V3 V0 = </a:t>
            </a:r>
            <a:r>
              <a:rPr lang="en-US" sz="3600" dirty="0" err="1" smtClean="0"/>
              <a:t>verts</a:t>
            </a:r>
            <a:r>
              <a:rPr lang="en-US" sz="3600" dirty="0" smtClean="0"/>
              <a:t>[vi0];</a:t>
            </a:r>
          </a:p>
          <a:p>
            <a:endParaRPr lang="en-US" sz="3600" dirty="0" smtClean="0"/>
          </a:p>
        </p:txBody>
      </p:sp>
      <p:sp>
        <p:nvSpPr>
          <p:cNvPr id="41" name="Oval 40"/>
          <p:cNvSpPr/>
          <p:nvPr/>
        </p:nvSpPr>
        <p:spPr>
          <a:xfrm>
            <a:off x="5298141" y="284514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96535" y="540681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295413" y="572954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2"/>
          </p:cNvCxnSpPr>
          <p:nvPr/>
        </p:nvCxnSpPr>
        <p:spPr>
          <a:xfrm flipH="1">
            <a:off x="2295413" y="5498253"/>
            <a:ext cx="3601122" cy="345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3" idx="4"/>
          </p:cNvCxnSpPr>
          <p:nvPr/>
        </p:nvCxnSpPr>
        <p:spPr>
          <a:xfrm flipV="1">
            <a:off x="2386853" y="3511570"/>
            <a:ext cx="72614" cy="24008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0"/>
          </p:cNvCxnSpPr>
          <p:nvPr/>
        </p:nvCxnSpPr>
        <p:spPr>
          <a:xfrm flipH="1" flipV="1">
            <a:off x="5386891" y="2845148"/>
            <a:ext cx="601084" cy="2561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1"/>
          </p:cNvCxnSpPr>
          <p:nvPr/>
        </p:nvCxnSpPr>
        <p:spPr>
          <a:xfrm flipH="1" flipV="1">
            <a:off x="2525357" y="3431164"/>
            <a:ext cx="3397960" cy="2002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98141" y="1977584"/>
            <a:ext cx="971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 1</a:t>
            </a:r>
            <a:endParaRPr lang="en-US" sz="48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6076725" y="4874245"/>
            <a:ext cx="965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 2</a:t>
            </a:r>
            <a:endParaRPr lang="en-US" sz="4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1685624" y="5705242"/>
            <a:ext cx="1015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 3</a:t>
            </a:r>
            <a:endParaRPr lang="en-US" sz="4800" baseline="-25000" dirty="0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256879" y="3484788"/>
            <a:ext cx="2268479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" idx="0"/>
          </p:cNvCxnSpPr>
          <p:nvPr/>
        </p:nvCxnSpPr>
        <p:spPr>
          <a:xfrm flipH="1" flipV="1">
            <a:off x="2295413" y="1499347"/>
            <a:ext cx="182880" cy="18940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" idx="1"/>
          </p:cNvCxnSpPr>
          <p:nvPr/>
        </p:nvCxnSpPr>
        <p:spPr>
          <a:xfrm flipH="1" flipV="1">
            <a:off x="623757" y="1977584"/>
            <a:ext cx="1789878" cy="14425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2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33456" y="3798794"/>
            <a:ext cx="4296336" cy="23801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511026" y="370735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3" idx="1"/>
          </p:cNvCxnSpPr>
          <p:nvPr/>
        </p:nvCxnSpPr>
        <p:spPr>
          <a:xfrm flipH="1" flipV="1">
            <a:off x="767828" y="1620372"/>
            <a:ext cx="2769980" cy="21137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76387" y="1528931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197" y="1354023"/>
            <a:ext cx="442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</a:t>
            </a:r>
            <a:endParaRPr lang="en-US" sz="4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360249" y="3981674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71476" y="194144"/>
            <a:ext cx="6539483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Material color C(1, 0, 0)</a:t>
            </a:r>
          </a:p>
          <a:p>
            <a:r>
              <a:rPr lang="en-US" sz="3600" dirty="0" smtClean="0"/>
              <a:t>L point light source</a:t>
            </a:r>
          </a:p>
          <a:p>
            <a:r>
              <a:rPr lang="en-US" sz="3600" dirty="0" smtClean="0"/>
              <a:t>P surface point</a:t>
            </a:r>
          </a:p>
          <a:p>
            <a:r>
              <a:rPr lang="en-US" sz="3600" dirty="0" err="1" smtClean="0"/>
              <a:t>k</a:t>
            </a:r>
            <a:r>
              <a:rPr lang="en-US" sz="3600" baseline="-25000" dirty="0" err="1" smtClean="0"/>
              <a:t>a</a:t>
            </a:r>
            <a:r>
              <a:rPr lang="en-US" sz="3600" dirty="0" smtClean="0"/>
              <a:t> ambient coefficient</a:t>
            </a:r>
          </a:p>
          <a:p>
            <a:r>
              <a:rPr lang="en-US" sz="3600" dirty="0" err="1" smtClean="0"/>
              <a:t>k</a:t>
            </a:r>
            <a:r>
              <a:rPr lang="en-US" sz="3600" baseline="-25000" dirty="0" err="1" smtClean="0"/>
              <a:t>a</a:t>
            </a:r>
            <a:r>
              <a:rPr lang="en-US" sz="3600" dirty="0" smtClean="0"/>
              <a:t>= 0.2f;</a:t>
            </a:r>
          </a:p>
          <a:p>
            <a:r>
              <a:rPr lang="en-US" sz="3600" dirty="0" err="1" smtClean="0"/>
              <a:t>k</a:t>
            </a:r>
            <a:r>
              <a:rPr lang="en-US" sz="3600" baseline="-25000" dirty="0" err="1" smtClean="0"/>
              <a:t>d</a:t>
            </a:r>
            <a:r>
              <a:rPr lang="en-US" sz="3600" dirty="0" smtClean="0"/>
              <a:t> diffuse coefficient</a:t>
            </a:r>
          </a:p>
          <a:p>
            <a:r>
              <a:rPr lang="en-US" sz="3600" dirty="0" err="1" smtClean="0"/>
              <a:t>k</a:t>
            </a:r>
            <a:r>
              <a:rPr lang="en-US" sz="3600" baseline="-25000" dirty="0" err="1" smtClean="0"/>
              <a:t>d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l*n; </a:t>
            </a:r>
            <a:r>
              <a:rPr lang="en-US" sz="3600" dirty="0" err="1" smtClean="0"/>
              <a:t>kd</a:t>
            </a:r>
            <a:r>
              <a:rPr lang="en-US" sz="3600" dirty="0" smtClean="0"/>
              <a:t> = (</a:t>
            </a:r>
            <a:r>
              <a:rPr lang="en-US" sz="3600" dirty="0" err="1" smtClean="0"/>
              <a:t>kd</a:t>
            </a:r>
            <a:r>
              <a:rPr lang="en-US" sz="3600" dirty="0" smtClean="0"/>
              <a:t> &lt; 0) ? 0: </a:t>
            </a:r>
            <a:r>
              <a:rPr lang="en-US" sz="3600" dirty="0" err="1" smtClean="0"/>
              <a:t>kd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</a:t>
            </a:r>
            <a:r>
              <a:rPr lang="en-US" sz="3600" baseline="-25000" dirty="0" smtClean="0"/>
              <a:t>P</a:t>
            </a:r>
            <a:r>
              <a:rPr lang="en-US" sz="3600" dirty="0" smtClean="0"/>
              <a:t> = C*(</a:t>
            </a:r>
            <a:r>
              <a:rPr lang="en-US" sz="3600" dirty="0" err="1" smtClean="0"/>
              <a:t>k</a:t>
            </a:r>
            <a:r>
              <a:rPr lang="en-US" sz="3600" baseline="-25000" dirty="0" err="1" smtClean="0"/>
              <a:t>a</a:t>
            </a:r>
            <a:r>
              <a:rPr lang="en-US" sz="3600" dirty="0" smtClean="0"/>
              <a:t>+(1-k</a:t>
            </a:r>
            <a:r>
              <a:rPr lang="en-US" sz="3600" baseline="-25000" dirty="0" smtClean="0"/>
              <a:t>a</a:t>
            </a:r>
            <a:r>
              <a:rPr lang="en-US" sz="3600" dirty="0" smtClean="0"/>
              <a:t>)</a:t>
            </a:r>
            <a:r>
              <a:rPr lang="en-US" sz="3600" dirty="0" err="1" smtClean="0"/>
              <a:t>k</a:t>
            </a:r>
            <a:r>
              <a:rPr lang="en-US" sz="3600" baseline="-25000" dirty="0" err="1" smtClean="0"/>
              <a:t>d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Gouraud</a:t>
            </a:r>
            <a:r>
              <a:rPr lang="en-US" sz="3600" dirty="0" smtClean="0"/>
              <a:t> shading—evaluate color </a:t>
            </a:r>
          </a:p>
          <a:p>
            <a:r>
              <a:rPr lang="en-US" sz="3600" dirty="0" smtClean="0"/>
              <a:t>at vertices and interpolate </a:t>
            </a:r>
          </a:p>
          <a:p>
            <a:r>
              <a:rPr lang="en-US" sz="3600" dirty="0" smtClean="0"/>
              <a:t>across triangle</a:t>
            </a:r>
          </a:p>
          <a:p>
            <a:r>
              <a:rPr lang="en-US" sz="3600" dirty="0" err="1" smtClean="0"/>
              <a:t>Phong</a:t>
            </a:r>
            <a:r>
              <a:rPr lang="en-US" sz="3600" dirty="0" smtClean="0"/>
              <a:t> shading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615857" y="2467021"/>
            <a:ext cx="13392" cy="1299445"/>
          </a:xfrm>
          <a:prstGeom prst="line">
            <a:avLst/>
          </a:prstGeom>
          <a:ln w="635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280" y="2379488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n</a:t>
            </a:r>
            <a:endParaRPr lang="en-US" sz="4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286129" y="2827186"/>
            <a:ext cx="1339197" cy="986849"/>
          </a:xfrm>
          <a:prstGeom prst="line">
            <a:avLst/>
          </a:prstGeom>
          <a:ln w="635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55568" y="2827186"/>
            <a:ext cx="325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30967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5186" y="5979811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grpSp>
        <p:nvGrpSpPr>
          <p:cNvPr id="5" name="Group 4"/>
          <p:cNvGrpSpPr/>
          <p:nvPr/>
        </p:nvGrpSpPr>
        <p:grpSpPr>
          <a:xfrm>
            <a:off x="537882" y="1028700"/>
            <a:ext cx="4155142" cy="5069541"/>
            <a:chOff x="537882" y="1028700"/>
            <a:chExt cx="4155142" cy="5069541"/>
          </a:xfrm>
        </p:grpSpPr>
        <p:sp>
          <p:nvSpPr>
            <p:cNvPr id="2" name="Rectangle 1"/>
            <p:cNvSpPr/>
            <p:nvPr/>
          </p:nvSpPr>
          <p:spPr>
            <a:xfrm>
              <a:off x="537882" y="1028700"/>
              <a:ext cx="4155142" cy="50695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un 3"/>
            <p:cNvSpPr/>
            <p:nvPr/>
          </p:nvSpPr>
          <p:spPr>
            <a:xfrm>
              <a:off x="1129374" y="2119209"/>
              <a:ext cx="2944906" cy="2770094"/>
            </a:xfrm>
            <a:prstGeom prst="sun">
              <a:avLst/>
            </a:prstGeom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05137" y="597981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baseline="-25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61747" y="1791549"/>
            <a:ext cx="1152413" cy="1468348"/>
            <a:chOff x="1961747" y="1791549"/>
            <a:chExt cx="1152413" cy="1468348"/>
          </a:xfrm>
        </p:grpSpPr>
        <p:cxnSp>
          <p:nvCxnSpPr>
            <p:cNvPr id="10" name="Straight Connector 9"/>
            <p:cNvCxnSpPr/>
            <p:nvPr/>
          </p:nvCxnSpPr>
          <p:spPr>
            <a:xfrm flipH="1" flipV="1">
              <a:off x="1961747" y="2119209"/>
              <a:ext cx="640080" cy="11406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794120" y="1791549"/>
              <a:ext cx="320040" cy="13402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994020" y="1805357"/>
              <a:ext cx="832373" cy="3138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592433" y="3091283"/>
              <a:ext cx="521727" cy="1452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7754022" y="3360420"/>
            <a:ext cx="2172567" cy="2737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n 30"/>
          <p:cNvSpPr/>
          <p:nvPr/>
        </p:nvSpPr>
        <p:spPr>
          <a:xfrm rot="465521">
            <a:off x="5115726" y="3606849"/>
            <a:ext cx="7028539" cy="6877914"/>
          </a:xfrm>
          <a:prstGeom prst="sun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906653" y="3097433"/>
            <a:ext cx="2849596" cy="610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919606" y="3131820"/>
            <a:ext cx="2916446" cy="6812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140520" y="6098241"/>
            <a:ext cx="3740839" cy="3303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55602" y="3810000"/>
            <a:ext cx="1824318" cy="2288241"/>
            <a:chOff x="537882" y="1028700"/>
            <a:chExt cx="4155142" cy="5069541"/>
          </a:xfrm>
        </p:grpSpPr>
        <p:sp>
          <p:nvSpPr>
            <p:cNvPr id="7" name="Rectangle 6"/>
            <p:cNvSpPr/>
            <p:nvPr/>
          </p:nvSpPr>
          <p:spPr>
            <a:xfrm>
              <a:off x="537882" y="1028700"/>
              <a:ext cx="4155142" cy="50695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un 7"/>
            <p:cNvSpPr/>
            <p:nvPr/>
          </p:nvSpPr>
          <p:spPr>
            <a:xfrm>
              <a:off x="1129374" y="2119209"/>
              <a:ext cx="2944906" cy="2770094"/>
            </a:xfrm>
            <a:prstGeom prst="sun">
              <a:avLst/>
            </a:prstGeom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802201" y="597981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8629995" y="5979811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7756249" y="3360420"/>
            <a:ext cx="2172567" cy="27378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700928" y="4105704"/>
            <a:ext cx="629410" cy="751783"/>
            <a:chOff x="1961747" y="1791549"/>
            <a:chExt cx="1152413" cy="1468348"/>
          </a:xfrm>
        </p:grpSpPr>
        <p:cxnSp>
          <p:nvCxnSpPr>
            <p:cNvPr id="46" name="Straight Connector 45"/>
            <p:cNvCxnSpPr/>
            <p:nvPr/>
          </p:nvCxnSpPr>
          <p:spPr>
            <a:xfrm flipH="1" flipV="1">
              <a:off x="1961747" y="2119209"/>
              <a:ext cx="640080" cy="11406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 flipV="1">
              <a:off x="2794120" y="1791549"/>
              <a:ext cx="320040" cy="13402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1994020" y="1805357"/>
              <a:ext cx="832373" cy="3138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592433" y="3091283"/>
              <a:ext cx="521727" cy="1452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2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image B out of image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A has known </a:t>
            </a:r>
            <a:r>
              <a:rPr lang="en-US" dirty="0" err="1" smtClean="0"/>
              <a:t>ppc</a:t>
            </a:r>
            <a:r>
              <a:rPr lang="en-US" dirty="0" smtClean="0"/>
              <a:t>, i.e. </a:t>
            </a:r>
            <a:r>
              <a:rPr lang="en-US" dirty="0" err="1" smtClean="0"/>
              <a:t>ppc</a:t>
            </a:r>
            <a:r>
              <a:rPr lang="en-US" baseline="-25000" dirty="0" err="1" smtClean="0"/>
              <a:t>A</a:t>
            </a:r>
            <a:r>
              <a:rPr lang="en-US" dirty="0" smtClean="0"/>
              <a:t>, with the default orientation, that comes out of PPC constructor for a given w, h, and </a:t>
            </a:r>
            <a:r>
              <a:rPr lang="en-US" dirty="0" err="1" smtClean="0"/>
              <a:t>hfov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hfov</a:t>
            </a:r>
            <a:r>
              <a:rPr lang="en-US" dirty="0" smtClean="0"/>
              <a:t> = 60</a:t>
            </a:r>
            <a:r>
              <a:rPr lang="en-US" baseline="30000" dirty="0" smtClean="0"/>
              <a:t>o</a:t>
            </a:r>
          </a:p>
          <a:p>
            <a:pPr lvl="1"/>
            <a:r>
              <a:rPr lang="en-US" dirty="0" smtClean="0"/>
              <a:t>w and h are given by the resolution of image A</a:t>
            </a:r>
          </a:p>
          <a:p>
            <a:r>
              <a:rPr lang="en-US" dirty="0" smtClean="0"/>
              <a:t>Image B has a known </a:t>
            </a:r>
            <a:r>
              <a:rPr lang="en-US" dirty="0" err="1" smtClean="0"/>
              <a:t>ppc</a:t>
            </a:r>
            <a:r>
              <a:rPr lang="en-US" dirty="0" smtClean="0"/>
              <a:t>, i.e. </a:t>
            </a:r>
            <a:r>
              <a:rPr lang="en-US" dirty="0" err="1" smtClean="0"/>
              <a:t>ppc</a:t>
            </a:r>
            <a:r>
              <a:rPr lang="en-US" baseline="-25000" dirty="0" err="1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Smaller field of view</a:t>
            </a:r>
          </a:p>
          <a:p>
            <a:pPr lvl="1"/>
            <a:r>
              <a:rPr lang="en-US" dirty="0" smtClean="0"/>
              <a:t>Whatever desired orientation by panning and tilting away from initial position</a:t>
            </a:r>
          </a:p>
          <a:p>
            <a:pPr lvl="1"/>
            <a:r>
              <a:rPr lang="en-US" dirty="0" smtClean="0"/>
              <a:t>Resolution desired for image B (e.g., w/10, h/10)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 flipV="1">
            <a:off x="1836420" y="2994660"/>
            <a:ext cx="6195060" cy="15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84284" y="576318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73606" y="1946142"/>
            <a:ext cx="221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Image A</a:t>
            </a:r>
            <a:endParaRPr lang="en-US" sz="4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668850" y="5946065"/>
            <a:ext cx="43174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Eye of all images</a:t>
            </a:r>
            <a:endParaRPr lang="en-US" sz="4800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282440" y="3369272"/>
            <a:ext cx="2301240" cy="739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308577">
            <a:off x="6543827" y="3692913"/>
            <a:ext cx="221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Image B</a:t>
            </a:r>
            <a:endParaRPr lang="en-US" sz="4800" baseline="-25000" dirty="0"/>
          </a:p>
        </p:txBody>
      </p:sp>
      <p:cxnSp>
        <p:nvCxnSpPr>
          <p:cNvPr id="14" name="Straight Connector 13"/>
          <p:cNvCxnSpPr>
            <a:stCxn id="5" idx="4"/>
          </p:cNvCxnSpPr>
          <p:nvPr/>
        </p:nvCxnSpPr>
        <p:spPr>
          <a:xfrm flipV="1">
            <a:off x="4775724" y="3009900"/>
            <a:ext cx="634128" cy="2936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179236" y="360930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18412" y="295398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270676" y="3773947"/>
            <a:ext cx="724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B</a:t>
            </a:r>
            <a:endParaRPr lang="en-US" sz="4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99906" y="2138633"/>
            <a:ext cx="693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A</a:t>
            </a:r>
            <a:endParaRPr lang="en-US" sz="4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86164" y="300980"/>
            <a:ext cx="74848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each pixel p(u, v) in B</a:t>
            </a:r>
          </a:p>
          <a:p>
            <a:r>
              <a:rPr lang="en-US" sz="2800" baseline="-25000" dirty="0"/>
              <a:t>	</a:t>
            </a:r>
            <a:r>
              <a:rPr lang="en-US" sz="2800" dirty="0" smtClean="0"/>
              <a:t>Make 3D point P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by </a:t>
            </a:r>
            <a:r>
              <a:rPr lang="en-US" sz="2800" dirty="0" err="1" smtClean="0"/>
              <a:t>unprojecting</a:t>
            </a:r>
            <a:r>
              <a:rPr lang="en-US" sz="2800" dirty="0" smtClean="0"/>
              <a:t> with </a:t>
            </a:r>
            <a:r>
              <a:rPr lang="en-US" sz="2800" dirty="0" err="1" smtClean="0"/>
              <a:t>ppc</a:t>
            </a:r>
            <a:r>
              <a:rPr lang="en-US" sz="2800" baseline="-25000" dirty="0" err="1" smtClean="0"/>
              <a:t>B</a:t>
            </a:r>
            <a:endParaRPr lang="en-US" sz="2800" dirty="0" smtClean="0"/>
          </a:p>
          <a:p>
            <a:r>
              <a:rPr lang="en-US" sz="2800" baseline="-25000" dirty="0"/>
              <a:t>	</a:t>
            </a:r>
            <a:r>
              <a:rPr lang="en-US" sz="2800" dirty="0" smtClean="0"/>
              <a:t>Project P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onto image A with </a:t>
            </a:r>
            <a:r>
              <a:rPr lang="en-US" sz="2800" dirty="0" err="1" smtClean="0"/>
              <a:t>ppc</a:t>
            </a:r>
            <a:r>
              <a:rPr lang="en-US" sz="2800" baseline="-25000" dirty="0" err="1" smtClean="0"/>
              <a:t>A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454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828800" y="6004450"/>
            <a:ext cx="97612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77895" y="1854702"/>
            <a:ext cx="442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</a:t>
            </a:r>
            <a:endParaRPr lang="en-US" sz="48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2048211" y="268569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5390" y="5717119"/>
            <a:ext cx="1425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Receiver</a:t>
            </a:r>
            <a:endParaRPr lang="en-US" sz="2800" baseline="-250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704889" y="4407489"/>
            <a:ext cx="2006737" cy="3330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7368" y="3733959"/>
            <a:ext cx="1258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Blocker</a:t>
            </a:r>
            <a:endParaRPr lang="en-US" sz="28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6569113" y="99710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12472" y="198871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913167" y="2927476"/>
            <a:ext cx="3145040" cy="1647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95549" y="2786156"/>
            <a:ext cx="1967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Image plane</a:t>
            </a:r>
            <a:endParaRPr lang="en-US" sz="2800" baseline="-25000" dirty="0"/>
          </a:p>
        </p:txBody>
      </p:sp>
      <p:cxnSp>
        <p:nvCxnSpPr>
          <p:cNvPr id="16" name="Straight Connector 15"/>
          <p:cNvCxnSpPr>
            <a:endCxn id="4" idx="5"/>
          </p:cNvCxnSpPr>
          <p:nvPr/>
        </p:nvCxnSpPr>
        <p:spPr>
          <a:xfrm flipH="1" flipV="1">
            <a:off x="2204309" y="2841797"/>
            <a:ext cx="2459131" cy="31869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5"/>
          </p:cNvCxnSpPr>
          <p:nvPr/>
        </p:nvCxnSpPr>
        <p:spPr>
          <a:xfrm flipH="1" flipV="1">
            <a:off x="2204309" y="2841797"/>
            <a:ext cx="7274972" cy="31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1" idx="0"/>
          </p:cNvCxnSpPr>
          <p:nvPr/>
        </p:nvCxnSpPr>
        <p:spPr>
          <a:xfrm flipH="1" flipV="1">
            <a:off x="6660553" y="997108"/>
            <a:ext cx="3582382" cy="51321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1" idx="2"/>
          </p:cNvCxnSpPr>
          <p:nvPr/>
        </p:nvCxnSpPr>
        <p:spPr>
          <a:xfrm flipV="1">
            <a:off x="2112646" y="1088548"/>
            <a:ext cx="4456467" cy="4891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4"/>
          </p:cNvCxnSpPr>
          <p:nvPr/>
        </p:nvCxnSpPr>
        <p:spPr>
          <a:xfrm flipH="1" flipV="1">
            <a:off x="6660553" y="1179988"/>
            <a:ext cx="636167" cy="47987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795756" y="295632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78297" y="588728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77420" y="2162029"/>
            <a:ext cx="71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7069576" y="5922502"/>
            <a:ext cx="71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2491858" y="2685699"/>
            <a:ext cx="1424597" cy="1401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52795" y="1819354"/>
            <a:ext cx="14255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Shadow </a:t>
            </a:r>
          </a:p>
          <a:p>
            <a:r>
              <a:rPr lang="en-US" sz="2800" dirty="0" smtClean="0"/>
              <a:t>Map</a:t>
            </a:r>
            <a:endParaRPr lang="en-US" sz="2800" baseline="-25000" dirty="0"/>
          </a:p>
        </p:txBody>
      </p:sp>
      <p:cxnSp>
        <p:nvCxnSpPr>
          <p:cNvPr id="51" name="Straight Connector 50"/>
          <p:cNvCxnSpPr>
            <a:endCxn id="4" idx="5"/>
          </p:cNvCxnSpPr>
          <p:nvPr/>
        </p:nvCxnSpPr>
        <p:spPr>
          <a:xfrm flipH="1" flipV="1">
            <a:off x="2204309" y="2841797"/>
            <a:ext cx="5051921" cy="31503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828800" y="5979572"/>
            <a:ext cx="27736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361177" y="5979572"/>
            <a:ext cx="422884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682029" y="4369389"/>
            <a:ext cx="2114421" cy="333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11" idx="3"/>
          </p:cNvCxnSpPr>
          <p:nvPr/>
        </p:nvCxnSpPr>
        <p:spPr>
          <a:xfrm flipV="1">
            <a:off x="4404355" y="1153206"/>
            <a:ext cx="2191540" cy="3420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5356495" y="286037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521978" y="2766974"/>
            <a:ext cx="71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4304699" y="451894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470182" y="4425547"/>
            <a:ext cx="71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  <p:cxnSp>
        <p:nvCxnSpPr>
          <p:cNvPr id="67" name="Straight Connector 66"/>
          <p:cNvCxnSpPr>
            <a:stCxn id="65" idx="1"/>
            <a:endCxn id="4" idx="5"/>
          </p:cNvCxnSpPr>
          <p:nvPr/>
        </p:nvCxnSpPr>
        <p:spPr>
          <a:xfrm flipH="1" flipV="1">
            <a:off x="2204309" y="2841797"/>
            <a:ext cx="2127172" cy="17039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877952" y="2622406"/>
            <a:ext cx="543882" cy="28268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972337" y="2905092"/>
            <a:ext cx="2976017" cy="3106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376087" y="2629197"/>
            <a:ext cx="2110658" cy="33995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4331770" y="590947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815050" y="589430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551966" y="6023501"/>
            <a:ext cx="460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Light         penumbra    shadow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42787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4098" y="199677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752667" y="199677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144098" y="519717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52667" y="519717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96096" y="379654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4529" y="1165776"/>
            <a:ext cx="825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C0</a:t>
            </a:r>
            <a:endParaRPr lang="en-US" sz="4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235538" y="1165776"/>
            <a:ext cx="825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C1</a:t>
            </a:r>
            <a:endParaRPr lang="en-US" sz="4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814529" y="5316861"/>
            <a:ext cx="825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C3</a:t>
            </a:r>
            <a:endParaRPr lang="en-US" sz="4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235538" y="5316861"/>
            <a:ext cx="825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C2</a:t>
            </a:r>
            <a:endParaRPr lang="en-US" sz="4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91672" y="3472485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8147035" y="2392165"/>
            <a:ext cx="353494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 =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C0(1-x)(1-y)+</a:t>
            </a:r>
          </a:p>
          <a:p>
            <a:r>
              <a:rPr lang="en-US" sz="3600" dirty="0" smtClean="0"/>
              <a:t>	C1x(1-y)+</a:t>
            </a:r>
          </a:p>
          <a:p>
            <a:r>
              <a:rPr lang="en-US" sz="3600" dirty="0" smtClean="0"/>
              <a:t>	C2xy +</a:t>
            </a:r>
          </a:p>
          <a:p>
            <a:r>
              <a:rPr lang="en-US" sz="3600" dirty="0" smtClean="0"/>
              <a:t>	C3(1-x)y</a:t>
            </a:r>
            <a:endParaRPr lang="en-US" sz="36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833206" y="3887983"/>
            <a:ext cx="901352" cy="12317"/>
          </a:xfrm>
          <a:prstGeom prst="line">
            <a:avLst/>
          </a:prstGeom>
          <a:ln w="12700">
            <a:solidFill>
              <a:schemeClr val="tx1"/>
            </a:solidFill>
            <a:headEnd type="stealth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58500" y="3740999"/>
            <a:ext cx="450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endParaRPr lang="en-US" sz="48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788191" y="2010874"/>
            <a:ext cx="35209" cy="1812452"/>
          </a:xfrm>
          <a:prstGeom prst="line">
            <a:avLst/>
          </a:prstGeom>
          <a:ln w="12700">
            <a:solidFill>
              <a:schemeClr val="tx1"/>
            </a:solidFill>
            <a:headEnd type="stealth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9434" y="2501601"/>
            <a:ext cx="463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y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26921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6431" y="335521"/>
            <a:ext cx="79102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o + </a:t>
            </a:r>
            <a:r>
              <a:rPr lang="en-US" sz="3200" dirty="0" err="1"/>
              <a:t>d</a:t>
            </a:r>
            <a:r>
              <a:rPr lang="en-US" sz="3200" dirty="0" err="1" smtClean="0"/>
              <a:t>t</a:t>
            </a:r>
            <a:endParaRPr lang="en-US" sz="3200" dirty="0"/>
          </a:p>
          <a:p>
            <a:r>
              <a:rPr lang="en-US" sz="3200" dirty="0" smtClean="0"/>
              <a:t>p = 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a +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b + v2c</a:t>
            </a:r>
          </a:p>
          <a:p>
            <a:r>
              <a:rPr lang="en-US" sz="3200" dirty="0" err="1" smtClean="0"/>
              <a:t>a+b+c</a:t>
            </a:r>
            <a:r>
              <a:rPr lang="en-US" sz="3200" dirty="0"/>
              <a:t> </a:t>
            </a:r>
            <a:r>
              <a:rPr lang="en-US" sz="3200" dirty="0" smtClean="0"/>
              <a:t>= 1</a:t>
            </a:r>
          </a:p>
          <a:p>
            <a:r>
              <a:rPr lang="en-US" sz="3200" dirty="0" smtClean="0"/>
              <a:t>a &gt; 0, b &gt; 0, c &gt; 0</a:t>
            </a:r>
          </a:p>
          <a:p>
            <a:r>
              <a:rPr lang="en-US" sz="3200" dirty="0" err="1" smtClean="0"/>
              <a:t>o+dt</a:t>
            </a:r>
            <a:r>
              <a:rPr lang="en-US" sz="3200" dirty="0" smtClean="0"/>
              <a:t>=[v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][</a:t>
            </a:r>
            <a:r>
              <a:rPr lang="en-US" sz="3200" dirty="0" err="1" smtClean="0"/>
              <a:t>abc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T</a:t>
            </a:r>
          </a:p>
          <a:p>
            <a:r>
              <a:rPr lang="en-US" sz="3200" dirty="0" smtClean="0"/>
              <a:t>M = </a:t>
            </a:r>
            <a:r>
              <a:rPr lang="en-US" sz="3200" dirty="0"/>
              <a:t>[v</a:t>
            </a:r>
            <a:r>
              <a:rPr lang="en-US" sz="3200" baseline="-25000" dirty="0"/>
              <a:t>0</a:t>
            </a:r>
            <a:r>
              <a:rPr lang="en-US" sz="3200" dirty="0"/>
              <a:t>v</a:t>
            </a:r>
            <a:r>
              <a:rPr lang="en-US" sz="3200" baseline="-25000" dirty="0"/>
              <a:t>1</a:t>
            </a:r>
            <a:r>
              <a:rPr lang="en-US" sz="3200" dirty="0"/>
              <a:t>v</a:t>
            </a:r>
            <a:r>
              <a:rPr lang="en-US" sz="3200" baseline="-25000" dirty="0"/>
              <a:t>2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M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(</a:t>
            </a:r>
            <a:r>
              <a:rPr lang="en-US" sz="3200" dirty="0" err="1" smtClean="0"/>
              <a:t>o+dt</a:t>
            </a:r>
            <a:r>
              <a:rPr lang="en-US" sz="3200" dirty="0" smtClean="0"/>
              <a:t>) = [</a:t>
            </a:r>
            <a:r>
              <a:rPr lang="en-US" sz="3200" dirty="0" err="1" smtClean="0"/>
              <a:t>abc</a:t>
            </a:r>
            <a:r>
              <a:rPr lang="en-US" sz="3200" dirty="0" smtClean="0"/>
              <a:t>]</a:t>
            </a:r>
            <a:r>
              <a:rPr lang="en-US" sz="3200" baseline="30000" dirty="0"/>
              <a:t>T</a:t>
            </a:r>
            <a:endParaRPr lang="en-US" sz="3200" dirty="0" smtClean="0"/>
          </a:p>
          <a:p>
            <a:r>
              <a:rPr lang="en-US" sz="3200" dirty="0" smtClean="0"/>
              <a:t>q + </a:t>
            </a:r>
            <a:r>
              <a:rPr lang="en-US" sz="3200" dirty="0" err="1" smtClean="0"/>
              <a:t>rt</a:t>
            </a:r>
            <a:r>
              <a:rPr lang="en-US" sz="3200" dirty="0" smtClean="0"/>
              <a:t> = [</a:t>
            </a:r>
            <a:r>
              <a:rPr lang="en-US" sz="3200" dirty="0" err="1" smtClean="0"/>
              <a:t>abc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T</a:t>
            </a:r>
          </a:p>
          <a:p>
            <a:r>
              <a:rPr lang="en-US" sz="3200" dirty="0" smtClean="0"/>
              <a:t>t = (1-(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x</a:t>
            </a:r>
            <a:r>
              <a:rPr lang="en-US" sz="3200" dirty="0" err="1" smtClean="0"/>
              <a:t>+q</a:t>
            </a:r>
            <a:r>
              <a:rPr lang="en-US" sz="3200" baseline="-25000" dirty="0" err="1" smtClean="0"/>
              <a:t>y</a:t>
            </a:r>
            <a:r>
              <a:rPr lang="en-US" sz="3200" dirty="0" err="1" smtClean="0"/>
              <a:t>+q</a:t>
            </a:r>
            <a:r>
              <a:rPr lang="en-US" sz="3200" baseline="-25000" dirty="0" err="1" smtClean="0"/>
              <a:t>z</a:t>
            </a:r>
            <a:r>
              <a:rPr lang="en-US" sz="3200" dirty="0" smtClean="0"/>
              <a:t>)) / (</a:t>
            </a:r>
            <a:r>
              <a:rPr lang="en-US" sz="3200" dirty="0" err="1" smtClean="0"/>
              <a:t>r</a:t>
            </a:r>
            <a:r>
              <a:rPr lang="en-US" sz="3200" baseline="-25000" dirty="0" err="1" smtClean="0"/>
              <a:t>x</a:t>
            </a:r>
            <a:r>
              <a:rPr lang="en-US" sz="3200" dirty="0" err="1" smtClean="0"/>
              <a:t>+r</a:t>
            </a:r>
            <a:r>
              <a:rPr lang="en-US" sz="3200" baseline="-25000" dirty="0" err="1" smtClean="0"/>
              <a:t>y</a:t>
            </a:r>
            <a:r>
              <a:rPr lang="en-US" sz="3200" dirty="0" err="1" smtClean="0"/>
              <a:t>+r</a:t>
            </a:r>
            <a:r>
              <a:rPr lang="en-US" sz="3200" baseline="-25000" dirty="0" err="1" smtClean="0"/>
              <a:t>z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 = 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x</a:t>
            </a:r>
            <a:r>
              <a:rPr lang="en-US" sz="3200" dirty="0" err="1" smtClean="0"/>
              <a:t>+r</a:t>
            </a:r>
            <a:r>
              <a:rPr lang="en-US" sz="3200" baseline="-25000" dirty="0" err="1" smtClean="0"/>
              <a:t>x</a:t>
            </a:r>
            <a:r>
              <a:rPr lang="en-US" sz="3200" dirty="0" err="1" smtClean="0"/>
              <a:t>t</a:t>
            </a:r>
            <a:r>
              <a:rPr lang="en-US" sz="3200" dirty="0" smtClean="0"/>
              <a:t>, b = 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y</a:t>
            </a:r>
            <a:r>
              <a:rPr lang="en-US" sz="3200" dirty="0" smtClean="0"/>
              <a:t>…</a:t>
            </a:r>
            <a:endParaRPr lang="en-US" sz="3200" baseline="-25000" dirty="0" smtClean="0"/>
          </a:p>
        </p:txBody>
      </p:sp>
      <p:cxnSp>
        <p:nvCxnSpPr>
          <p:cNvPr id="2" name="Straight Connector 1"/>
          <p:cNvCxnSpPr/>
          <p:nvPr/>
        </p:nvCxnSpPr>
        <p:spPr>
          <a:xfrm flipH="1">
            <a:off x="6071347" y="3294529"/>
            <a:ext cx="1936377" cy="8404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6784937" y="668319"/>
            <a:ext cx="5162774" cy="5553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669741" y="668319"/>
            <a:ext cx="53789" cy="50802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696635" y="1169895"/>
            <a:ext cx="5251076" cy="45249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96658" y="3890089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o</a:t>
            </a:r>
            <a:endParaRPr lang="en-US" sz="48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08793" y="3208468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</a:t>
            </a:r>
            <a:endParaRPr lang="en-US" sz="4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937958" y="252820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64699" y="1368925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2</a:t>
            </a:r>
            <a:endParaRPr lang="en-US" sz="4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71196" y="5518735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35629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762461" y="2849880"/>
            <a:ext cx="3815379" cy="1741843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2461" y="4591722"/>
            <a:ext cx="892839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7715" y="2301240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762460" y="4591722"/>
            <a:ext cx="3586780" cy="2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8666" y="4995165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u</a:t>
            </a:r>
            <a:endParaRPr lang="en-US" sz="4800" baseline="-25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349240" y="2849879"/>
            <a:ext cx="3815379" cy="1741843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463539" y="2869599"/>
            <a:ext cx="3586780" cy="2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7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71" y="746312"/>
            <a:ext cx="5641041" cy="77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60449" y="5077777"/>
            <a:ext cx="2795296" cy="119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66657" y="597872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0449" y="728870"/>
            <a:ext cx="4511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Distant geometry</a:t>
            </a:r>
            <a:endParaRPr lang="en-US" sz="48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797896" y="5870121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42874" y="4494347"/>
            <a:ext cx="12087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Image</a:t>
            </a:r>
          </a:p>
          <a:p>
            <a:r>
              <a:rPr lang="en-US" sz="3200" dirty="0" smtClean="0"/>
              <a:t>plane</a:t>
            </a:r>
            <a:endParaRPr lang="en-US" sz="3200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94060" y="4012720"/>
            <a:ext cx="2056164" cy="3844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68817" y="557156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7786" y="5447108"/>
            <a:ext cx="591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O</a:t>
            </a:r>
            <a:endParaRPr lang="en-US" sz="4800" baseline="-25000" dirty="0"/>
          </a:p>
        </p:txBody>
      </p:sp>
      <p:cxnSp>
        <p:nvCxnSpPr>
          <p:cNvPr id="13" name="Straight Connector 12"/>
          <p:cNvCxnSpPr>
            <a:stCxn id="4" idx="0"/>
          </p:cNvCxnSpPr>
          <p:nvPr/>
        </p:nvCxnSpPr>
        <p:spPr>
          <a:xfrm flipH="1" flipV="1">
            <a:off x="2259106" y="3099547"/>
            <a:ext cx="398991" cy="287918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461266" y="2693895"/>
            <a:ext cx="398991" cy="287918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58866" y="2883149"/>
            <a:ext cx="801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r</a:t>
            </a:r>
            <a:r>
              <a:rPr lang="en-US" sz="4800" baseline="-25000" dirty="0" err="1" smtClean="0"/>
              <a:t>uv</a:t>
            </a:r>
            <a:endParaRPr lang="en-US" sz="4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71961" y="2553696"/>
            <a:ext cx="801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r</a:t>
            </a:r>
            <a:r>
              <a:rPr lang="en-US" sz="4800" baseline="-25000" dirty="0" err="1" smtClean="0"/>
              <a:t>uv</a:t>
            </a:r>
            <a:endParaRPr lang="en-US" sz="4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7697" y="1707873"/>
            <a:ext cx="57438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V3 P = </a:t>
            </a:r>
            <a:r>
              <a:rPr lang="en-US" sz="3600" dirty="0" err="1" smtClean="0"/>
              <a:t>ppc</a:t>
            </a:r>
            <a:r>
              <a:rPr lang="en-US" sz="3600" dirty="0" smtClean="0"/>
              <a:t>-&gt;</a:t>
            </a:r>
            <a:r>
              <a:rPr lang="en-US" sz="3600" dirty="0" err="1" smtClean="0"/>
              <a:t>Unproject</a:t>
            </a:r>
            <a:r>
              <a:rPr lang="en-US" sz="3600" dirty="0" smtClean="0"/>
              <a:t>(u, v, 1)</a:t>
            </a:r>
          </a:p>
          <a:p>
            <a:r>
              <a:rPr lang="en-US" sz="3600" dirty="0" smtClean="0"/>
              <a:t>V3 r = P-</a:t>
            </a:r>
            <a:r>
              <a:rPr lang="en-US" sz="3600" dirty="0" err="1" smtClean="0"/>
              <a:t>ppc</a:t>
            </a:r>
            <a:r>
              <a:rPr lang="en-US" sz="3600" dirty="0" smtClean="0"/>
              <a:t>-&gt;C</a:t>
            </a:r>
          </a:p>
          <a:p>
            <a:r>
              <a:rPr lang="en-US" sz="3600" dirty="0" smtClean="0"/>
              <a:t>V3 pp = ppc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-&gt;Project(</a:t>
            </a:r>
            <a:r>
              <a:rPr lang="en-US" sz="3600" dirty="0" err="1" smtClean="0"/>
              <a:t>r+O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fb-&gt;Set(u, v) = fb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-&gt;Get(pp)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4569321" y="402207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79805" y="3981690"/>
            <a:ext cx="8322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pp</a:t>
            </a:r>
            <a:endParaRPr lang="en-US" sz="4800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2429497" y="4986337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27436" y="4333010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22001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 rot="1475026">
            <a:off x="8829804" y="3624211"/>
            <a:ext cx="22860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60449" y="5077777"/>
            <a:ext cx="2795296" cy="119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66657" y="597872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97896" y="5870121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42874" y="4494347"/>
            <a:ext cx="12087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Image</a:t>
            </a:r>
          </a:p>
          <a:p>
            <a:r>
              <a:rPr lang="en-US" sz="3200" dirty="0" smtClean="0"/>
              <a:t>plane</a:t>
            </a:r>
            <a:endParaRPr lang="en-US" sz="32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9881364" y="466756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289535" y="3957236"/>
            <a:ext cx="591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O</a:t>
            </a:r>
            <a:endParaRPr lang="en-US" sz="4800" baseline="-25000" dirty="0"/>
          </a:p>
        </p:txBody>
      </p:sp>
      <p:cxnSp>
        <p:nvCxnSpPr>
          <p:cNvPr id="13" name="Straight Connector 12"/>
          <p:cNvCxnSpPr>
            <a:stCxn id="4" idx="0"/>
          </p:cNvCxnSpPr>
          <p:nvPr/>
        </p:nvCxnSpPr>
        <p:spPr>
          <a:xfrm flipV="1">
            <a:off x="2658097" y="2967682"/>
            <a:ext cx="1320680" cy="3011047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825201" y="4979119"/>
            <a:ext cx="801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r</a:t>
            </a:r>
            <a:r>
              <a:rPr lang="en-US" sz="4800" baseline="-25000" dirty="0" err="1" smtClean="0"/>
              <a:t>uv</a:t>
            </a:r>
            <a:endParaRPr lang="en-US" sz="4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0263" y="182071"/>
            <a:ext cx="572785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each triangle t of reflector </a:t>
            </a:r>
            <a:r>
              <a:rPr lang="en-US" sz="2800" dirty="0" err="1" smtClean="0"/>
              <a:t>tmesh</a:t>
            </a:r>
            <a:endParaRPr lang="en-US" sz="2800" dirty="0" smtClean="0"/>
          </a:p>
          <a:p>
            <a:r>
              <a:rPr lang="en-US" sz="2800" dirty="0" smtClean="0"/>
              <a:t>    For each pixel (u, v) covered by t</a:t>
            </a:r>
          </a:p>
          <a:p>
            <a:r>
              <a:rPr lang="en-US" sz="2800" dirty="0" smtClean="0"/>
              <a:t>        // check for (u, v) inside 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//  check z buffer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V3 P = </a:t>
            </a:r>
            <a:r>
              <a:rPr lang="en-US" sz="2800" dirty="0" err="1" smtClean="0"/>
              <a:t>ppc</a:t>
            </a:r>
            <a:r>
              <a:rPr lang="en-US" sz="2800" dirty="0" smtClean="0"/>
              <a:t>-&gt;</a:t>
            </a:r>
            <a:r>
              <a:rPr lang="en-US" sz="2800" dirty="0" err="1" smtClean="0"/>
              <a:t>Unproject</a:t>
            </a:r>
            <a:r>
              <a:rPr lang="en-US" sz="2800" dirty="0" smtClean="0"/>
              <a:t>(u, v, </a:t>
            </a:r>
            <a:r>
              <a:rPr lang="en-US" sz="2800" dirty="0" err="1" smtClean="0"/>
              <a:t>currz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V3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uv</a:t>
            </a:r>
            <a:r>
              <a:rPr lang="en-US" sz="2800" dirty="0" smtClean="0"/>
              <a:t> = (P-C).</a:t>
            </a:r>
            <a:r>
              <a:rPr lang="en-US" sz="2800" dirty="0" err="1" smtClean="0"/>
              <a:t>UnitVector</a:t>
            </a:r>
            <a:r>
              <a:rPr lang="en-US" sz="2800" dirty="0" smtClean="0"/>
              <a:t>();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V3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uv</a:t>
            </a:r>
            <a:r>
              <a:rPr lang="en-US" sz="2800" dirty="0" smtClean="0"/>
              <a:t> =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uv</a:t>
            </a:r>
            <a:r>
              <a:rPr lang="en-US" sz="2800" dirty="0" err="1" smtClean="0"/>
              <a:t>.Reflect</a:t>
            </a:r>
            <a:r>
              <a:rPr lang="en-US" sz="2800" dirty="0" smtClean="0"/>
              <a:t>(-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uv</a:t>
            </a:r>
            <a:r>
              <a:rPr lang="en-US" sz="2800" dirty="0" smtClean="0"/>
              <a:t>)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EM.Lookup</a:t>
            </a:r>
            <a:r>
              <a:rPr lang="en-US" sz="2800" dirty="0" smtClean="0"/>
              <a:t>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uv</a:t>
            </a:r>
            <a:r>
              <a:rPr lang="en-US" sz="2800" dirty="0"/>
              <a:t>)</a:t>
            </a:r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1651666" y="551329"/>
            <a:ext cx="4009546" cy="2416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97896" y="1382047"/>
            <a:ext cx="187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Reflector</a:t>
            </a:r>
            <a:endParaRPr lang="en-US" sz="3600" dirty="0"/>
          </a:p>
        </p:txBody>
      </p:sp>
      <p:sp>
        <p:nvSpPr>
          <p:cNvPr id="26" name="Oval 25"/>
          <p:cNvSpPr/>
          <p:nvPr/>
        </p:nvSpPr>
        <p:spPr>
          <a:xfrm>
            <a:off x="4956190" y="3870808"/>
            <a:ext cx="807759" cy="7899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84985" y="4660765"/>
            <a:ext cx="19436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Reflected</a:t>
            </a:r>
          </a:p>
          <a:p>
            <a:r>
              <a:rPr lang="en-US" sz="3600" dirty="0" smtClean="0"/>
              <a:t>Object</a:t>
            </a:r>
            <a:endParaRPr lang="en-US" sz="36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978777" y="2967682"/>
            <a:ext cx="158501" cy="1114003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95238" y="2966079"/>
            <a:ext cx="1064294" cy="106521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995696" y="394909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444071" y="3829768"/>
            <a:ext cx="534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endParaRPr lang="en-US" sz="4800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2988392" y="499827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69491" y="4299491"/>
            <a:ext cx="703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V’</a:t>
            </a:r>
            <a:endParaRPr lang="en-US" sz="4800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2785928" y="2770475"/>
            <a:ext cx="893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e</a:t>
            </a:r>
            <a:r>
              <a:rPr lang="en-US" sz="4800" baseline="-25000" dirty="0" err="1" smtClean="0"/>
              <a:t>uv</a:t>
            </a:r>
            <a:endParaRPr lang="en-US" sz="48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77664" y="2945419"/>
            <a:ext cx="801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r</a:t>
            </a:r>
            <a:r>
              <a:rPr lang="en-US" sz="4800" baseline="-25000" dirty="0" err="1" smtClean="0"/>
              <a:t>uv</a:t>
            </a:r>
            <a:endParaRPr lang="en-US" sz="48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3646512" y="3827296"/>
            <a:ext cx="910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n</a:t>
            </a:r>
            <a:r>
              <a:rPr lang="en-US" sz="4800" baseline="-25000" dirty="0" err="1" smtClean="0"/>
              <a:t>uv</a:t>
            </a:r>
            <a:endParaRPr lang="en-US" sz="48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9972804" y="4757365"/>
            <a:ext cx="1064294" cy="106521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1097925" y="5904354"/>
            <a:ext cx="807759" cy="7899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80418" y="285909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646512" y="2040576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9315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260449" y="5077776"/>
            <a:ext cx="421208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66657" y="597872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97896" y="5870121"/>
            <a:ext cx="591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O</a:t>
            </a:r>
            <a:endParaRPr lang="en-US" sz="4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86407" y="4785389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3" name="Straight Connector 12"/>
          <p:cNvCxnSpPr>
            <a:stCxn id="4" idx="0"/>
          </p:cNvCxnSpPr>
          <p:nvPr/>
        </p:nvCxnSpPr>
        <p:spPr>
          <a:xfrm flipV="1">
            <a:off x="2658097" y="2933700"/>
            <a:ext cx="633833" cy="3045029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67100" y="326613"/>
            <a:ext cx="765946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Input: I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ppc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ppc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ppc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-&gt;C == ppc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-&gt;C</a:t>
            </a:r>
          </a:p>
          <a:p>
            <a:r>
              <a:rPr lang="en-US" sz="2800" dirty="0" smtClean="0"/>
              <a:t>Output: I</a:t>
            </a:r>
            <a:r>
              <a:rPr lang="en-US" sz="2800" baseline="-25000" dirty="0" smtClean="0"/>
              <a:t>1</a:t>
            </a:r>
            <a:endParaRPr lang="en-US" sz="2800" dirty="0" smtClean="0"/>
          </a:p>
          <a:p>
            <a:r>
              <a:rPr lang="en-US" sz="2800" dirty="0" err="1" smtClean="0"/>
              <a:t>Algo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v = 0; v &lt; 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-&gt;h; v++)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u = 0; u &lt; 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-&gt;w; u++)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V3 P1 = ppc1-&gt;</a:t>
            </a:r>
            <a:r>
              <a:rPr lang="en-US" sz="2800" dirty="0" err="1" smtClean="0"/>
              <a:t>Unproject</a:t>
            </a:r>
            <a:r>
              <a:rPr lang="en-US" sz="2800" dirty="0" smtClean="0"/>
              <a:t>(u, v, 1)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V3 PP = ppc0-&gt;Project(P1)</a:t>
            </a:r>
          </a:p>
          <a:p>
            <a:r>
              <a:rPr lang="en-US" sz="2800" dirty="0" smtClean="0"/>
              <a:t>			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(u, v) = I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(PP[0], PP[1])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02842" y="4176824"/>
            <a:ext cx="3081578" cy="15104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8800" y="3871439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37" name="Oval 36"/>
          <p:cNvSpPr/>
          <p:nvPr/>
        </p:nvSpPr>
        <p:spPr>
          <a:xfrm>
            <a:off x="2820756" y="461459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66133" y="496485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59705" y="417344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874591" y="5065612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PP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6825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584091" y="3301253"/>
            <a:ext cx="2930522" cy="17429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12895" y="1951338"/>
            <a:ext cx="3031375" cy="6304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2125" y="1951338"/>
            <a:ext cx="726141" cy="3508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58266" y="2581836"/>
            <a:ext cx="2286004" cy="28776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197" y="4874731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2468" y="495272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93451" y="322253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99994" y="3143508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5562" y="1298796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2340685" y="186336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32660" y="248693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62119" y="539285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70612" y="1863364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5794" y="5632050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97066" y="4456563"/>
            <a:ext cx="995352" cy="587597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2080" y="466705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5961395" y="104731"/>
            <a:ext cx="566494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 = O + </a:t>
            </a:r>
            <a:r>
              <a:rPr lang="en-US" sz="2800" dirty="0" err="1" smtClean="0"/>
              <a:t>dt</a:t>
            </a:r>
            <a:endParaRPr lang="en-US" sz="2800" dirty="0" smtClean="0"/>
          </a:p>
          <a:p>
            <a:r>
              <a:rPr lang="en-US" sz="2800" dirty="0" smtClean="0"/>
              <a:t>P = 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a +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b + 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</a:t>
            </a:r>
          </a:p>
          <a:p>
            <a:r>
              <a:rPr lang="en-US" sz="2800" dirty="0" smtClean="0"/>
              <a:t>(a, b, c)—</a:t>
            </a:r>
            <a:r>
              <a:rPr lang="en-US" sz="2800" dirty="0" err="1" smtClean="0"/>
              <a:t>barycentric</a:t>
            </a:r>
            <a:r>
              <a:rPr lang="en-US" sz="2800" dirty="0" smtClean="0"/>
              <a:t> coordinates of P</a:t>
            </a:r>
          </a:p>
          <a:p>
            <a:r>
              <a:rPr lang="en-US" sz="2800" dirty="0"/>
              <a:t>condition P is on triangle plane</a:t>
            </a:r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a+b+c</a:t>
            </a:r>
            <a:r>
              <a:rPr lang="en-US" sz="2800" dirty="0" smtClean="0"/>
              <a:t> = 1</a:t>
            </a:r>
          </a:p>
          <a:p>
            <a:r>
              <a:rPr lang="en-US" sz="2800" dirty="0" smtClean="0"/>
              <a:t>conditions </a:t>
            </a:r>
            <a:r>
              <a:rPr lang="en-US" sz="2800" dirty="0"/>
              <a:t>that P be inside </a:t>
            </a:r>
            <a:r>
              <a:rPr lang="en-US" sz="2800" dirty="0" smtClean="0"/>
              <a:t>triangle</a:t>
            </a:r>
          </a:p>
          <a:p>
            <a:r>
              <a:rPr lang="en-US" sz="2800" dirty="0" smtClean="0"/>
              <a:t>	a&gt;0 &amp;&amp; b&gt;0 &amp;&amp; c&gt;0</a:t>
            </a:r>
          </a:p>
          <a:p>
            <a:r>
              <a:rPr lang="en-US" sz="2800" dirty="0" smtClean="0"/>
              <a:t>P = [V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][</a:t>
            </a:r>
            <a:r>
              <a:rPr lang="en-US" sz="2800" dirty="0" err="1" smtClean="0"/>
              <a:t>abc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T</a:t>
            </a:r>
            <a:endParaRPr lang="en-US" sz="2800" dirty="0" smtClean="0"/>
          </a:p>
          <a:p>
            <a:r>
              <a:rPr lang="en-US" sz="2800" dirty="0" err="1" smtClean="0"/>
              <a:t>O+dt</a:t>
            </a:r>
            <a:r>
              <a:rPr lang="en-US" sz="2800" dirty="0" smtClean="0"/>
              <a:t> = </a:t>
            </a:r>
            <a:r>
              <a:rPr lang="en-US" sz="2800" dirty="0"/>
              <a:t>[V</a:t>
            </a:r>
            <a:r>
              <a:rPr lang="en-US" sz="2800" baseline="-25000" dirty="0"/>
              <a:t>0</a:t>
            </a:r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][</a:t>
            </a:r>
            <a:r>
              <a:rPr lang="en-US" sz="2800" dirty="0" err="1" smtClean="0"/>
              <a:t>abc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T</a:t>
            </a:r>
          </a:p>
          <a:p>
            <a:r>
              <a:rPr lang="en-US" sz="2800" dirty="0" smtClean="0"/>
              <a:t>M = </a:t>
            </a:r>
            <a:r>
              <a:rPr lang="en-US" sz="2800" dirty="0"/>
              <a:t>[V</a:t>
            </a:r>
            <a:r>
              <a:rPr lang="en-US" sz="2800" baseline="-25000" dirty="0"/>
              <a:t>0</a:t>
            </a:r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]</a:t>
            </a:r>
            <a:endParaRPr lang="en-US" sz="2800" dirty="0" smtClean="0"/>
          </a:p>
          <a:p>
            <a:r>
              <a:rPr lang="en-US" sz="2800" dirty="0" smtClean="0"/>
              <a:t>M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</a:t>
            </a:r>
            <a:r>
              <a:rPr lang="en-US" sz="2800" dirty="0" err="1" smtClean="0"/>
              <a:t>O+dt</a:t>
            </a:r>
            <a:r>
              <a:rPr lang="en-US" sz="2800" dirty="0" smtClean="0"/>
              <a:t>) = [</a:t>
            </a:r>
            <a:r>
              <a:rPr lang="en-US" sz="2800" dirty="0" err="1" smtClean="0"/>
              <a:t>abc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T</a:t>
            </a:r>
            <a:endParaRPr lang="en-US" sz="2800" baseline="-25000" dirty="0"/>
          </a:p>
          <a:p>
            <a:r>
              <a:rPr lang="en-US" sz="2800" dirty="0" smtClean="0"/>
              <a:t>M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O + M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dt = </a:t>
            </a:r>
            <a:r>
              <a:rPr lang="en-US" sz="2800" dirty="0"/>
              <a:t>[</a:t>
            </a:r>
            <a:r>
              <a:rPr lang="en-US" sz="2800" dirty="0" err="1" smtClean="0"/>
              <a:t>abc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T</a:t>
            </a:r>
          </a:p>
          <a:p>
            <a:r>
              <a:rPr lang="en-US" sz="2800" dirty="0" err="1" smtClean="0"/>
              <a:t>q+rt</a:t>
            </a:r>
            <a:r>
              <a:rPr lang="en-US" sz="2800" dirty="0" smtClean="0"/>
              <a:t> = </a:t>
            </a:r>
            <a:r>
              <a:rPr lang="en-US" sz="2800" dirty="0"/>
              <a:t>[</a:t>
            </a:r>
            <a:r>
              <a:rPr lang="en-US" sz="2800" dirty="0" err="1" smtClean="0"/>
              <a:t>abc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T</a:t>
            </a:r>
            <a:endParaRPr lang="en-US" sz="2800" baseline="-25000" dirty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x</a:t>
            </a:r>
            <a:r>
              <a:rPr lang="en-US" sz="2800" dirty="0" err="1" smtClean="0"/>
              <a:t>+q</a:t>
            </a:r>
            <a:r>
              <a:rPr lang="en-US" sz="2800" baseline="-25000" dirty="0" err="1" smtClean="0"/>
              <a:t>y</a:t>
            </a:r>
            <a:r>
              <a:rPr lang="en-US" sz="2800" dirty="0" err="1" smtClean="0"/>
              <a:t>+q</a:t>
            </a:r>
            <a:r>
              <a:rPr lang="en-US" sz="2800" baseline="-25000" dirty="0" err="1" smtClean="0"/>
              <a:t>z</a:t>
            </a:r>
            <a:r>
              <a:rPr lang="en-US" sz="2800" dirty="0" smtClean="0"/>
              <a:t>) + 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x</a:t>
            </a:r>
            <a:r>
              <a:rPr lang="en-US" sz="2800" dirty="0" err="1" smtClean="0"/>
              <a:t>+r</a:t>
            </a:r>
            <a:r>
              <a:rPr lang="en-US" sz="2800" baseline="-25000" dirty="0" err="1" smtClean="0"/>
              <a:t>y</a:t>
            </a:r>
            <a:r>
              <a:rPr lang="en-US" sz="2800" dirty="0" err="1" smtClean="0"/>
              <a:t>+r</a:t>
            </a:r>
            <a:r>
              <a:rPr lang="en-US" sz="2800" baseline="-25000" dirty="0" err="1" smtClean="0"/>
              <a:t>z</a:t>
            </a:r>
            <a:r>
              <a:rPr lang="en-US" sz="2800" dirty="0" smtClean="0"/>
              <a:t>)t = </a:t>
            </a:r>
            <a:r>
              <a:rPr lang="en-US" sz="2800" dirty="0" err="1" smtClean="0"/>
              <a:t>a+b+c</a:t>
            </a:r>
            <a:r>
              <a:rPr lang="en-US" sz="2800" dirty="0" smtClean="0"/>
              <a:t> = 1</a:t>
            </a:r>
          </a:p>
          <a:p>
            <a:r>
              <a:rPr lang="en-US" sz="2800" dirty="0" smtClean="0"/>
              <a:t>t = (1-(</a:t>
            </a:r>
            <a:r>
              <a:rPr lang="en-US" sz="2800" dirty="0" err="1"/>
              <a:t>q</a:t>
            </a:r>
            <a:r>
              <a:rPr lang="en-US" sz="2800" baseline="-25000" dirty="0" err="1"/>
              <a:t>x</a:t>
            </a:r>
            <a:r>
              <a:rPr lang="en-US" sz="2800" dirty="0" err="1"/>
              <a:t>+q</a:t>
            </a:r>
            <a:r>
              <a:rPr lang="en-US" sz="2800" baseline="-25000" dirty="0" err="1"/>
              <a:t>y</a:t>
            </a:r>
            <a:r>
              <a:rPr lang="en-US" sz="2800" dirty="0" err="1"/>
              <a:t>+q</a:t>
            </a:r>
            <a:r>
              <a:rPr lang="en-US" sz="2800" baseline="-25000" dirty="0" err="1"/>
              <a:t>z</a:t>
            </a:r>
            <a:r>
              <a:rPr lang="en-US" sz="2800" dirty="0" smtClean="0"/>
              <a:t>))/</a:t>
            </a:r>
            <a:r>
              <a:rPr lang="en-US" sz="2800" dirty="0"/>
              <a:t>(</a:t>
            </a:r>
            <a:r>
              <a:rPr lang="en-US" sz="2800" dirty="0" err="1"/>
              <a:t>r</a:t>
            </a:r>
            <a:r>
              <a:rPr lang="en-US" sz="2800" baseline="-25000" dirty="0" err="1"/>
              <a:t>x</a:t>
            </a:r>
            <a:r>
              <a:rPr lang="en-US" sz="2800" dirty="0" err="1"/>
              <a:t>+r</a:t>
            </a:r>
            <a:r>
              <a:rPr lang="en-US" sz="2800" baseline="-25000" dirty="0" err="1"/>
              <a:t>y</a:t>
            </a:r>
            <a:r>
              <a:rPr lang="en-US" sz="2800" dirty="0" err="1"/>
              <a:t>+r</a:t>
            </a:r>
            <a:r>
              <a:rPr lang="en-US" sz="2800" baseline="-25000" dirty="0" err="1"/>
              <a:t>z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90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584091" y="3301253"/>
            <a:ext cx="2930522" cy="17429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12895" y="1951338"/>
            <a:ext cx="3031375" cy="6304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2125" y="1951338"/>
            <a:ext cx="726141" cy="3508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58266" y="2581836"/>
            <a:ext cx="2286004" cy="28776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197" y="4874731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2468" y="495272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93451" y="322253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99994" y="3143508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5562" y="1298796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2340685" y="186336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32660" y="248693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62119" y="5392859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70612" y="1863364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5794" y="5632050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97066" y="4456563"/>
            <a:ext cx="995352" cy="587597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2080" y="466705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5961395" y="104731"/>
            <a:ext cx="5102807" cy="2534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aseline="30000" dirty="0" smtClean="0"/>
          </a:p>
          <a:p>
            <a:r>
              <a:rPr lang="en-US" sz="2800" dirty="0" err="1" smtClean="0"/>
              <a:t>q+rt</a:t>
            </a:r>
            <a:r>
              <a:rPr lang="en-US" sz="2800" dirty="0" smtClean="0"/>
              <a:t> = </a:t>
            </a:r>
            <a:r>
              <a:rPr lang="en-US" sz="2800" dirty="0"/>
              <a:t>[</a:t>
            </a:r>
            <a:r>
              <a:rPr lang="en-US" sz="2800" dirty="0" err="1" smtClean="0"/>
              <a:t>abc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T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q</a:t>
            </a:r>
            <a:r>
              <a:rPr lang="en-US" sz="2800" baseline="-25000" dirty="0" err="1"/>
              <a:t>x</a:t>
            </a:r>
            <a:r>
              <a:rPr lang="en-US" sz="2800" dirty="0" err="1"/>
              <a:t>+rt</a:t>
            </a:r>
            <a:r>
              <a:rPr lang="en-US" sz="2800" baseline="-25000" dirty="0" err="1"/>
              <a:t>x</a:t>
            </a:r>
            <a:r>
              <a:rPr lang="en-US" sz="2800" dirty="0"/>
              <a:t> = a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q</a:t>
            </a:r>
            <a:r>
              <a:rPr lang="en-US" sz="2800" baseline="-25000" dirty="0" err="1"/>
              <a:t>x</a:t>
            </a:r>
            <a:r>
              <a:rPr lang="en-US" sz="2800" dirty="0" err="1"/>
              <a:t>+rt</a:t>
            </a:r>
            <a:r>
              <a:rPr lang="en-US" sz="2800" baseline="-25000" dirty="0" err="1"/>
              <a:t>x</a:t>
            </a:r>
            <a:r>
              <a:rPr lang="en-US" sz="2800" dirty="0"/>
              <a:t> = </a:t>
            </a:r>
            <a:r>
              <a:rPr lang="en-US" sz="2800" dirty="0" smtClean="0"/>
              <a:t>b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err="1"/>
              <a:t>q</a:t>
            </a:r>
            <a:r>
              <a:rPr lang="en-US" sz="2800" baseline="-25000" dirty="0" err="1"/>
              <a:t>x</a:t>
            </a:r>
            <a:r>
              <a:rPr lang="en-US" sz="2800" dirty="0" err="1"/>
              <a:t>+rt</a:t>
            </a:r>
            <a:r>
              <a:rPr lang="en-US" sz="2800" baseline="-25000" dirty="0" err="1"/>
              <a:t>x</a:t>
            </a:r>
            <a:r>
              <a:rPr lang="en-US" sz="2800" dirty="0"/>
              <a:t> = </a:t>
            </a:r>
            <a:r>
              <a:rPr lang="en-US" sz="2800" dirty="0" smtClean="0"/>
              <a:t>c</a:t>
            </a:r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x</a:t>
            </a:r>
            <a:r>
              <a:rPr lang="en-US" sz="2800" dirty="0" err="1" smtClean="0"/>
              <a:t>+q</a:t>
            </a:r>
            <a:r>
              <a:rPr lang="en-US" sz="2800" baseline="-25000" dirty="0" err="1" smtClean="0"/>
              <a:t>y</a:t>
            </a:r>
            <a:r>
              <a:rPr lang="en-US" sz="2800" dirty="0" err="1" smtClean="0"/>
              <a:t>+q</a:t>
            </a:r>
            <a:r>
              <a:rPr lang="en-US" sz="2800" baseline="-25000" dirty="0" err="1" smtClean="0"/>
              <a:t>z</a:t>
            </a:r>
            <a:r>
              <a:rPr lang="en-US" sz="2800" dirty="0" smtClean="0"/>
              <a:t>) + 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x</a:t>
            </a:r>
            <a:r>
              <a:rPr lang="en-US" sz="2800" dirty="0" err="1" smtClean="0"/>
              <a:t>+r</a:t>
            </a:r>
            <a:r>
              <a:rPr lang="en-US" sz="2800" baseline="-25000" dirty="0" err="1" smtClean="0"/>
              <a:t>y</a:t>
            </a:r>
            <a:r>
              <a:rPr lang="en-US" sz="2800" dirty="0" err="1" smtClean="0"/>
              <a:t>+r</a:t>
            </a:r>
            <a:r>
              <a:rPr lang="en-US" sz="2800" baseline="-25000" dirty="0" err="1" smtClean="0"/>
              <a:t>z</a:t>
            </a:r>
            <a:r>
              <a:rPr lang="en-US" sz="2800" dirty="0" smtClean="0"/>
              <a:t>)t = </a:t>
            </a:r>
            <a:r>
              <a:rPr lang="en-US" sz="2800" dirty="0" err="1" smtClean="0"/>
              <a:t>a+b+c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16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648484" y="4854388"/>
            <a:ext cx="3308563" cy="28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4101817" y="4777152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28599" y="4932818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baseline="-25000" dirty="0"/>
          </a:p>
        </p:txBody>
      </p:sp>
      <p:cxnSp>
        <p:nvCxnSpPr>
          <p:cNvPr id="5" name="Straight Connector 4"/>
          <p:cNvCxnSpPr>
            <a:endCxn id="3" idx="1"/>
          </p:cNvCxnSpPr>
          <p:nvPr/>
        </p:nvCxnSpPr>
        <p:spPr>
          <a:xfrm>
            <a:off x="549985" y="2380129"/>
            <a:ext cx="3578614" cy="242380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0"/>
          </p:cNvCxnSpPr>
          <p:nvPr/>
        </p:nvCxnSpPr>
        <p:spPr>
          <a:xfrm flipV="1">
            <a:off x="4193257" y="3417570"/>
            <a:ext cx="0" cy="1359582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63376" y="4882797"/>
            <a:ext cx="3565223" cy="5164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9985" y="2408917"/>
            <a:ext cx="0" cy="2466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88982" y="2408917"/>
            <a:ext cx="35396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3" idx="0"/>
          </p:cNvCxnSpPr>
          <p:nvPr/>
        </p:nvCxnSpPr>
        <p:spPr>
          <a:xfrm>
            <a:off x="4193256" y="995082"/>
            <a:ext cx="1" cy="37820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348261" y="2380129"/>
            <a:ext cx="1" cy="2460056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5385" y="3185343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</a:t>
            </a:r>
            <a:endParaRPr lang="en-US" sz="32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609084" y="178373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n</a:t>
            </a:r>
            <a:endParaRPr lang="en-US" sz="32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97373" y="4868592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t</a:t>
            </a:r>
            <a:endParaRPr lang="en-US" sz="32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565200" y="3866085"/>
            <a:ext cx="327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311097" y="4828564"/>
            <a:ext cx="3565223" cy="5164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18959" y="2408917"/>
            <a:ext cx="0" cy="249072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26730" y="1783736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r</a:t>
            </a:r>
            <a:r>
              <a:rPr lang="en-US" sz="3200" baseline="-25000" dirty="0" err="1" smtClean="0"/>
              <a:t>n</a:t>
            </a:r>
            <a:endParaRPr lang="en-US" sz="32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7671011" y="4868592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t</a:t>
            </a:r>
            <a:endParaRPr lang="en-US" sz="3200" baseline="-250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209354" y="2408539"/>
            <a:ext cx="3504314" cy="2395396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669415" y="571504"/>
            <a:ext cx="167866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 =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+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r>
              <a:rPr lang="en-US" sz="2800" dirty="0" err="1" smtClean="0"/>
              <a:t>r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= r -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  <a:p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= n*(</a:t>
            </a:r>
            <a:r>
              <a:rPr lang="en-US" sz="2800" dirty="0" err="1" smtClean="0"/>
              <a:t>rn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rr</a:t>
            </a:r>
            <a:r>
              <a:rPr lang="en-US" sz="2800" dirty="0" smtClean="0"/>
              <a:t> =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t</a:t>
            </a:r>
            <a:r>
              <a:rPr lang="en-US" sz="2800" dirty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  <a:p>
            <a:r>
              <a:rPr lang="en-US" sz="2800" dirty="0" err="1" smtClean="0"/>
              <a:t>rr</a:t>
            </a:r>
            <a:r>
              <a:rPr lang="en-US" sz="2800" dirty="0" smtClean="0"/>
              <a:t> = r - 2r</a:t>
            </a:r>
            <a:r>
              <a:rPr lang="en-US" sz="2800" baseline="-25000" dirty="0" smtClean="0"/>
              <a:t>n</a:t>
            </a:r>
            <a:endParaRPr lang="en-US" sz="28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7926048" y="2003668"/>
            <a:ext cx="470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rr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0695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41994" y="3257805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P</a:t>
            </a:r>
            <a:r>
              <a:rPr lang="en-US" sz="4800" baseline="-25000" dirty="0" smtClean="0"/>
              <a:t>0</a:t>
            </a:r>
            <a:endParaRPr lang="en-US" sz="4800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262902" y="973116"/>
            <a:ext cx="2641899" cy="2612766"/>
          </a:xfrm>
          <a:prstGeom prst="line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62461" y="4591722"/>
            <a:ext cx="613947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58801" y="2328582"/>
            <a:ext cx="608076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762460" y="2328582"/>
            <a:ext cx="1196341" cy="226314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843220" y="2328582"/>
            <a:ext cx="1196341" cy="226314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86702" y="3563486"/>
            <a:ext cx="152400" cy="14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801690" y="1066800"/>
            <a:ext cx="103111" cy="219100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8601" y="923365"/>
            <a:ext cx="152400" cy="14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22980" y="451196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264715" y="2776684"/>
            <a:ext cx="51555" cy="83419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24594" y="2400579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n</a:t>
            </a:r>
            <a:endParaRPr lang="en-US" sz="4800" baseline="-250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252445" y="3334423"/>
            <a:ext cx="2549245" cy="30145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263595" y="1447335"/>
            <a:ext cx="103110" cy="222596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311470" y="1029373"/>
            <a:ext cx="2549245" cy="30145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140997" y="973116"/>
            <a:ext cx="2531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(P-P</a:t>
            </a:r>
            <a:r>
              <a:rPr lang="en-US" sz="4800" baseline="-25000" dirty="0" smtClean="0"/>
              <a:t>0</a:t>
            </a:r>
            <a:r>
              <a:rPr lang="en-US" sz="4800" dirty="0" smtClean="0"/>
              <a:t>)n=0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45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0" y="1005840"/>
            <a:ext cx="833914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P</a:t>
            </a:r>
            <a:r>
              <a:rPr lang="en-US" sz="13800" baseline="-25000" dirty="0" smtClean="0"/>
              <a:t>l </a:t>
            </a:r>
            <a:r>
              <a:rPr lang="en-US" sz="13800" dirty="0" smtClean="0"/>
              <a:t>= R(P-O)</a:t>
            </a:r>
          </a:p>
          <a:p>
            <a:r>
              <a:rPr lang="en-US" sz="13800" dirty="0" smtClean="0"/>
              <a:t>R</a:t>
            </a:r>
            <a:r>
              <a:rPr lang="en-US" sz="13800" baseline="30000" dirty="0" smtClean="0"/>
              <a:t>-1</a:t>
            </a:r>
            <a:r>
              <a:rPr lang="en-US" sz="13800" dirty="0" smtClean="0"/>
              <a:t>P</a:t>
            </a:r>
            <a:r>
              <a:rPr lang="en-US" sz="13800" baseline="-25000" dirty="0" smtClean="0"/>
              <a:t>l</a:t>
            </a:r>
            <a:r>
              <a:rPr lang="en-US" sz="13800" dirty="0" smtClean="0"/>
              <a:t>+O = P </a:t>
            </a:r>
            <a:endParaRPr lang="en-US" sz="13800" baseline="-25000" dirty="0"/>
          </a:p>
        </p:txBody>
      </p:sp>
    </p:spTree>
    <p:extLst>
      <p:ext uri="{BB962C8B-B14F-4D97-AF65-F5344CB8AC3E}">
        <p14:creationId xmlns:p14="http://schemas.microsoft.com/office/powerpoint/2010/main" val="34371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H="1">
            <a:off x="4301714" y="1635722"/>
            <a:ext cx="1518351" cy="1065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 flipV="1">
            <a:off x="2368926" y="2054711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2" idx="3"/>
          </p:cNvCxnSpPr>
          <p:nvPr/>
        </p:nvCxnSpPr>
        <p:spPr>
          <a:xfrm flipV="1">
            <a:off x="1008417" y="2054712"/>
            <a:ext cx="1413479" cy="310838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81635" y="500699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368926" y="2054711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10619" y="3346973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368926" y="4726641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681383" y="157106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30352" y="740067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84256" y="5006996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075765" y="3390676"/>
            <a:ext cx="2394025" cy="17077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386641" y="3305511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28302" y="3519061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P’</a:t>
            </a:r>
            <a:endParaRPr lang="en-US" sz="48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454057" y="1718712"/>
            <a:ext cx="493492" cy="85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</a:t>
            </a:r>
            <a:endParaRPr lang="en-US" sz="4800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4383" y="2426506"/>
            <a:ext cx="28500" cy="10351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2"/>
          </p:cNvCxnSpPr>
          <p:nvPr/>
        </p:nvCxnSpPr>
        <p:spPr>
          <a:xfrm flipH="1" flipV="1">
            <a:off x="2368926" y="3105863"/>
            <a:ext cx="1017715" cy="2910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49445" y="3002184"/>
            <a:ext cx="46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endParaRPr lang="en-US" sz="48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895942" y="1363446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421896" y="2103569"/>
            <a:ext cx="684640" cy="177223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76063" y="1471213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361220" y="2081717"/>
            <a:ext cx="25759" cy="691266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21629" y="2285343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baseline="-250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049930" y="2295821"/>
            <a:ext cx="1" cy="267193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86979" y="2772983"/>
            <a:ext cx="4140223" cy="129226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08104" y="91455"/>
            <a:ext cx="435657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Given:</a:t>
            </a:r>
          </a:p>
          <a:p>
            <a:r>
              <a:rPr lang="en-US" sz="3600" dirty="0" smtClean="0"/>
              <a:t>Camera (a, b, c, C)</a:t>
            </a:r>
          </a:p>
          <a:p>
            <a:r>
              <a:rPr lang="en-US" sz="3600" dirty="0" smtClean="0"/>
              <a:t>3D point P</a:t>
            </a:r>
          </a:p>
          <a:p>
            <a:endParaRPr lang="en-US" sz="3600" dirty="0"/>
          </a:p>
          <a:p>
            <a:r>
              <a:rPr lang="en-US" sz="3600" dirty="0" smtClean="0"/>
              <a:t>Desired:</a:t>
            </a:r>
          </a:p>
          <a:p>
            <a:r>
              <a:rPr lang="en-US" sz="3600" dirty="0" smtClean="0"/>
              <a:t>Coordinates (u, v)</a:t>
            </a:r>
          </a:p>
          <a:p>
            <a:endParaRPr lang="en-US" sz="3600" dirty="0" smtClean="0"/>
          </a:p>
          <a:p>
            <a:r>
              <a:rPr lang="en-US" sz="3600" dirty="0" smtClean="0"/>
              <a:t>P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C + (</a:t>
            </a:r>
            <a:r>
              <a:rPr lang="en-US" sz="3600" dirty="0" err="1" smtClean="0"/>
              <a:t>a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endParaRPr lang="en-US" sz="3600" baseline="-25000" dirty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r>
              <a:rPr lang="en-US" sz="3600" dirty="0" err="1" smtClean="0"/>
              <a:t>P</a:t>
            </a:r>
            <a:r>
              <a:rPr lang="en-US" sz="3600" baseline="-25000" dirty="0" err="1" smtClean="0"/>
              <a:t>x</a:t>
            </a:r>
            <a:r>
              <a:rPr lang="en-US" sz="3600" baseline="-25000" dirty="0" smtClean="0"/>
              <a:t> </a:t>
            </a:r>
            <a:r>
              <a:rPr lang="en-US" sz="3600" dirty="0"/>
              <a:t>=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 </a:t>
            </a:r>
            <a:r>
              <a:rPr lang="en-US" sz="3600" dirty="0"/>
              <a:t>+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x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baseline="-25000" dirty="0" err="1" smtClean="0"/>
              <a:t>x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endParaRPr lang="en-US" sz="3600" baseline="-25000" dirty="0">
              <a:solidFill>
                <a:srgbClr val="FF0000"/>
              </a:solidFill>
            </a:endParaRPr>
          </a:p>
          <a:p>
            <a:r>
              <a:rPr lang="en-US" sz="3600" dirty="0" err="1" smtClean="0"/>
              <a:t>P</a:t>
            </a:r>
            <a:r>
              <a:rPr lang="en-US" sz="3600" baseline="-25000" dirty="0" err="1" smtClean="0"/>
              <a:t>y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C</a:t>
            </a:r>
            <a:r>
              <a:rPr lang="en-US" sz="3600" baseline="-25000" dirty="0" smtClean="0"/>
              <a:t>y</a:t>
            </a:r>
            <a:r>
              <a:rPr lang="en-US" sz="3600" dirty="0" smtClean="0"/>
              <a:t> +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y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baseline="-25000" dirty="0" err="1" smtClean="0"/>
              <a:t>y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baseline="-25000" dirty="0" err="1" smtClean="0"/>
              <a:t>y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endParaRPr lang="en-US" sz="3600" baseline="-250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/>
              <a:t>P</a:t>
            </a:r>
            <a:r>
              <a:rPr lang="en-US" sz="3600" baseline="-25000" dirty="0" err="1" smtClean="0"/>
              <a:t>z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z</a:t>
            </a:r>
            <a:r>
              <a:rPr lang="en-US" sz="3600" dirty="0" smtClean="0"/>
              <a:t> +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z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baseline="-25000" dirty="0" err="1" smtClean="0"/>
              <a:t>z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baseline="-25000" dirty="0" err="1" smtClean="0"/>
              <a:t>z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endParaRPr lang="en-US" sz="3600" baseline="-25000" dirty="0" smtClean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>
            <a:stCxn id="14" idx="5"/>
          </p:cNvCxnSpPr>
          <p:nvPr/>
        </p:nvCxnSpPr>
        <p:spPr>
          <a:xfrm>
            <a:off x="5837481" y="1727162"/>
            <a:ext cx="1196857" cy="17972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23249" y="3409616"/>
            <a:ext cx="1136381" cy="7401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91838" y="4141937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R’</a:t>
            </a:r>
            <a:endParaRPr lang="en-US" sz="4800" baseline="-25000" dirty="0"/>
          </a:p>
        </p:txBody>
      </p:sp>
      <p:sp>
        <p:nvSpPr>
          <p:cNvPr id="34" name="Oval 33"/>
          <p:cNvSpPr/>
          <p:nvPr/>
        </p:nvSpPr>
        <p:spPr>
          <a:xfrm>
            <a:off x="4549852" y="4066613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28450" y="2565554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</a:t>
            </a:r>
            <a:endParaRPr lang="en-US" sz="4800" baseline="-25000" dirty="0"/>
          </a:p>
        </p:txBody>
      </p:sp>
      <p:sp>
        <p:nvSpPr>
          <p:cNvPr id="36" name="Oval 35"/>
          <p:cNvSpPr/>
          <p:nvPr/>
        </p:nvSpPr>
        <p:spPr>
          <a:xfrm>
            <a:off x="6968113" y="346461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6" idx="2"/>
            <a:endCxn id="12" idx="5"/>
          </p:cNvCxnSpPr>
          <p:nvPr/>
        </p:nvCxnSpPr>
        <p:spPr>
          <a:xfrm flipH="1">
            <a:off x="1137733" y="3556056"/>
            <a:ext cx="5830380" cy="16070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0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H="1">
            <a:off x="4301714" y="1635722"/>
            <a:ext cx="1518351" cy="1065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 flipV="1">
            <a:off x="2368926" y="2054711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2" idx="3"/>
          </p:cNvCxnSpPr>
          <p:nvPr/>
        </p:nvCxnSpPr>
        <p:spPr>
          <a:xfrm flipV="1">
            <a:off x="1008417" y="2054712"/>
            <a:ext cx="1413479" cy="310838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81635" y="500699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368926" y="2054711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10619" y="3346973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368926" y="4726641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681383" y="157106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30352" y="740067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84256" y="5006996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075765" y="3390676"/>
            <a:ext cx="2394025" cy="17077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386641" y="3305511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55852" y="3390676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P’</a:t>
            </a:r>
            <a:endParaRPr lang="en-US" sz="48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454057" y="1718712"/>
            <a:ext cx="493492" cy="85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</a:t>
            </a:r>
            <a:endParaRPr lang="en-US" sz="4800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4383" y="2426506"/>
            <a:ext cx="28500" cy="10351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2"/>
          </p:cNvCxnSpPr>
          <p:nvPr/>
        </p:nvCxnSpPr>
        <p:spPr>
          <a:xfrm flipH="1" flipV="1">
            <a:off x="2368926" y="3105863"/>
            <a:ext cx="1017715" cy="2910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49445" y="3002184"/>
            <a:ext cx="46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endParaRPr lang="en-US" sz="48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895942" y="1363446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421896" y="2103569"/>
            <a:ext cx="684640" cy="177223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76063" y="1471213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361220" y="2081717"/>
            <a:ext cx="25759" cy="691266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21629" y="2285343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baseline="-250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049930" y="2295821"/>
            <a:ext cx="1" cy="267193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86979" y="2772983"/>
            <a:ext cx="4140223" cy="129226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15724" y="91455"/>
            <a:ext cx="4378186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C + (</a:t>
            </a:r>
            <a:r>
              <a:rPr lang="en-US" sz="3600" dirty="0" err="1" smtClean="0"/>
              <a:t>a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endParaRPr lang="en-US" sz="3600" baseline="-25000" dirty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r>
              <a:rPr lang="en-US" sz="3600" dirty="0" err="1" smtClean="0"/>
              <a:t>P</a:t>
            </a:r>
            <a:r>
              <a:rPr lang="en-US" sz="3600" baseline="-25000" dirty="0" err="1" smtClean="0"/>
              <a:t>x</a:t>
            </a:r>
            <a:r>
              <a:rPr lang="en-US" sz="3600" baseline="-25000" dirty="0" smtClean="0"/>
              <a:t> </a:t>
            </a:r>
            <a:r>
              <a:rPr lang="en-US" sz="3600" dirty="0"/>
              <a:t>=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 </a:t>
            </a:r>
            <a:r>
              <a:rPr lang="en-US" sz="3600" dirty="0"/>
              <a:t>+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x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baseline="-25000" dirty="0" err="1" smtClean="0"/>
              <a:t>x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endParaRPr lang="en-US" sz="3600" baseline="-25000" dirty="0">
              <a:solidFill>
                <a:srgbClr val="FF0000"/>
              </a:solidFill>
            </a:endParaRPr>
          </a:p>
          <a:p>
            <a:r>
              <a:rPr lang="en-US" sz="3600" dirty="0" err="1" smtClean="0"/>
              <a:t>P</a:t>
            </a:r>
            <a:r>
              <a:rPr lang="en-US" sz="3600" baseline="-25000" dirty="0" err="1" smtClean="0"/>
              <a:t>y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C</a:t>
            </a:r>
            <a:r>
              <a:rPr lang="en-US" sz="3600" baseline="-25000" dirty="0" smtClean="0"/>
              <a:t>y</a:t>
            </a:r>
            <a:r>
              <a:rPr lang="en-US" sz="3600" dirty="0" smtClean="0"/>
              <a:t> +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y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baseline="-25000" dirty="0" err="1" smtClean="0"/>
              <a:t>y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baseline="-25000" dirty="0" err="1" smtClean="0"/>
              <a:t>y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</a:p>
          <a:p>
            <a:r>
              <a:rPr lang="en-US" sz="3600" dirty="0" err="1" smtClean="0"/>
              <a:t>P</a:t>
            </a:r>
            <a:r>
              <a:rPr lang="en-US" sz="3600" baseline="-25000" dirty="0" err="1" smtClean="0"/>
              <a:t>z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z</a:t>
            </a:r>
            <a:r>
              <a:rPr lang="en-US" sz="3600" dirty="0" smtClean="0"/>
              <a:t> +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z</a:t>
            </a:r>
            <a:r>
              <a:rPr lang="en-US" sz="3600" dirty="0" err="1" smtClean="0">
                <a:solidFill>
                  <a:srgbClr val="FF0000"/>
                </a:solidFill>
              </a:rPr>
              <a:t>u</a:t>
            </a:r>
            <a:r>
              <a:rPr lang="en-US" sz="3600" dirty="0" err="1" smtClean="0"/>
              <a:t>+b</a:t>
            </a:r>
            <a:r>
              <a:rPr lang="en-US" sz="3600" baseline="-25000" dirty="0" err="1" smtClean="0"/>
              <a:t>z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dirty="0" err="1" smtClean="0"/>
              <a:t>+c</a:t>
            </a:r>
            <a:r>
              <a:rPr lang="en-US" sz="3600" baseline="-25000" dirty="0" err="1" smtClean="0"/>
              <a:t>z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</a:p>
          <a:p>
            <a:endParaRPr lang="en-US" sz="3600" baseline="-25000" dirty="0">
              <a:solidFill>
                <a:srgbClr val="FF0000"/>
              </a:solidFill>
            </a:endParaRPr>
          </a:p>
          <a:p>
            <a:r>
              <a:rPr lang="en-US" sz="3600" dirty="0" smtClean="0"/>
              <a:t>	       u</a:t>
            </a:r>
          </a:p>
          <a:p>
            <a:r>
              <a:rPr lang="en-US" sz="3600" dirty="0" smtClean="0"/>
              <a:t>[a b c]     v    w = P - C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       1</a:t>
            </a:r>
          </a:p>
          <a:p>
            <a:r>
              <a:rPr lang="en-US" sz="3600" dirty="0" err="1"/>
              <a:t>u</a:t>
            </a:r>
            <a:r>
              <a:rPr lang="en-US" sz="3600" dirty="0" err="1" smtClean="0"/>
              <a:t>w</a:t>
            </a:r>
            <a:r>
              <a:rPr lang="en-US" sz="3600" dirty="0" smtClean="0"/>
              <a:t>			  q</a:t>
            </a:r>
            <a:r>
              <a:rPr lang="en-US" sz="3600" baseline="-25000" dirty="0" smtClean="0"/>
              <a:t>0</a:t>
            </a:r>
          </a:p>
          <a:p>
            <a:r>
              <a:rPr lang="en-US" sz="3600" dirty="0" err="1" smtClean="0"/>
              <a:t>vw</a:t>
            </a:r>
            <a:r>
              <a:rPr lang="en-US" sz="3600" dirty="0" smtClean="0"/>
              <a:t> = M</a:t>
            </a:r>
            <a:r>
              <a:rPr lang="en-US" sz="3600" baseline="30000" dirty="0" smtClean="0"/>
              <a:t>-1</a:t>
            </a:r>
            <a:r>
              <a:rPr lang="en-US" sz="3600" dirty="0" smtClean="0"/>
              <a:t>(P-C) = q</a:t>
            </a:r>
            <a:r>
              <a:rPr lang="en-US" sz="3600" baseline="-25000" dirty="0" smtClean="0"/>
              <a:t>1</a:t>
            </a:r>
            <a:endParaRPr lang="en-US" sz="3600" dirty="0" smtClean="0"/>
          </a:p>
          <a:p>
            <a:r>
              <a:rPr lang="en-US" sz="3600" dirty="0" smtClean="0"/>
              <a:t>w			   q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68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1008417" y="2054712"/>
            <a:ext cx="1413479" cy="310838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21896" y="2110740"/>
            <a:ext cx="1906264" cy="1112520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038600" y="1417320"/>
            <a:ext cx="219716" cy="1737360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055620" y="1493520"/>
            <a:ext cx="982980" cy="2423160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58166" y="3829883"/>
            <a:ext cx="2169154" cy="886897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08417" y="4716780"/>
            <a:ext cx="4165563" cy="446314"/>
          </a:xfrm>
          <a:prstGeom prst="line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1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stCxn id="5" idx="1"/>
            <a:endCxn id="3" idx="7"/>
          </p:cNvCxnSpPr>
          <p:nvPr/>
        </p:nvCxnSpPr>
        <p:spPr>
          <a:xfrm flipH="1">
            <a:off x="2764827" y="3608389"/>
            <a:ext cx="210961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608729" y="3581607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22551" y="3062583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0</a:t>
            </a:r>
            <a:endParaRPr lang="en-US" sz="4800" baseline="-25000" dirty="0"/>
          </a:p>
        </p:txBody>
      </p:sp>
      <p:sp>
        <p:nvSpPr>
          <p:cNvPr id="5" name="Oval 4"/>
          <p:cNvSpPr/>
          <p:nvPr/>
        </p:nvSpPr>
        <p:spPr>
          <a:xfrm>
            <a:off x="4847664" y="3581607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08729" y="562556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7664" y="562556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22507" y="2546183"/>
            <a:ext cx="182880" cy="1828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61442" y="2546183"/>
            <a:ext cx="182880" cy="1828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22507" y="4590136"/>
            <a:ext cx="182880" cy="1828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61442" y="4590136"/>
            <a:ext cx="182880" cy="1828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764827" y="5663755"/>
            <a:ext cx="210961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051823" y="2640201"/>
            <a:ext cx="210961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051823" y="4695567"/>
            <a:ext cx="210961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5"/>
            <a:endCxn id="3" idx="7"/>
          </p:cNvCxnSpPr>
          <p:nvPr/>
        </p:nvCxnSpPr>
        <p:spPr>
          <a:xfrm flipH="1">
            <a:off x="2764827" y="2702281"/>
            <a:ext cx="1313778" cy="9061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874446" y="2702281"/>
            <a:ext cx="1313778" cy="9061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64827" y="4729360"/>
            <a:ext cx="1313778" cy="9061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874446" y="4729360"/>
            <a:ext cx="1313778" cy="9061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0"/>
            <a:endCxn id="3" idx="4"/>
          </p:cNvCxnSpPr>
          <p:nvPr/>
        </p:nvCxnSpPr>
        <p:spPr>
          <a:xfrm flipV="1">
            <a:off x="2700169" y="3764487"/>
            <a:ext cx="0" cy="18610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874446" y="3764487"/>
            <a:ext cx="0" cy="18610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268906" y="2729063"/>
            <a:ext cx="0" cy="186107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105387" y="2729063"/>
            <a:ext cx="0" cy="186107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22551" y="5248256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456827" y="2788263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3</a:t>
            </a:r>
            <a:endParaRPr lang="en-US" sz="48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456827" y="4973936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2</a:t>
            </a:r>
            <a:endParaRPr lang="en-US" sz="48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394151" y="1621588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sz="4800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94151" y="3807261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sz="4800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98645" y="1717764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endParaRPr lang="en-US" sz="4800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85427" y="4351417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en-US" sz="4800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90191" y="266912"/>
            <a:ext cx="541032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verts</a:t>
            </a:r>
            <a:r>
              <a:rPr lang="en-US" sz="3600" dirty="0"/>
              <a:t> </a:t>
            </a:r>
            <a:r>
              <a:rPr lang="en-US" sz="3600" dirty="0" smtClean="0"/>
              <a:t>= new V3 [4]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 = new unsigned </a:t>
            </a:r>
            <a:r>
              <a:rPr lang="en-US" sz="3600" dirty="0" err="1" smtClean="0"/>
              <a:t>int</a:t>
            </a:r>
            <a:r>
              <a:rPr lang="en-US" sz="3600" dirty="0" smtClean="0"/>
              <a:t>[2*3]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[0] = 0;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[1] = 1;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[2] = 2;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[3] = 2;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[4] = 3;</a:t>
            </a:r>
          </a:p>
          <a:p>
            <a:r>
              <a:rPr lang="en-US" sz="3600" dirty="0" err="1" smtClean="0"/>
              <a:t>Tris</a:t>
            </a:r>
            <a:r>
              <a:rPr lang="en-US" sz="3600" dirty="0" smtClean="0"/>
              <a:t>[5] = 0;</a:t>
            </a:r>
          </a:p>
          <a:p>
            <a:endParaRPr lang="en-US" sz="3600" dirty="0"/>
          </a:p>
          <a:p>
            <a:r>
              <a:rPr lang="en-US" sz="3600" dirty="0" err="1" smtClean="0"/>
              <a:t>Verts</a:t>
            </a:r>
            <a:r>
              <a:rPr lang="en-US" sz="3600" dirty="0" smtClean="0"/>
              <a:t>[</a:t>
            </a:r>
            <a:r>
              <a:rPr lang="en-US" sz="3600" dirty="0" err="1" smtClean="0"/>
              <a:t>tris</a:t>
            </a:r>
            <a:r>
              <a:rPr lang="en-US" sz="3600" dirty="0" smtClean="0"/>
              <a:t>[3*1+0]] -&gt;2</a:t>
            </a:r>
          </a:p>
          <a:p>
            <a:r>
              <a:rPr lang="en-US" sz="3600" dirty="0" err="1" smtClean="0"/>
              <a:t>Verts</a:t>
            </a:r>
            <a:r>
              <a:rPr lang="en-US" sz="3600" dirty="0" smtClean="0"/>
              <a:t>[</a:t>
            </a:r>
            <a:r>
              <a:rPr lang="en-US" sz="3600" dirty="0" err="1" smtClean="0"/>
              <a:t>tris</a:t>
            </a:r>
            <a:r>
              <a:rPr lang="en-US" sz="3600" dirty="0" smtClean="0"/>
              <a:t>[3*1+1]]-&gt; 3</a:t>
            </a:r>
          </a:p>
          <a:p>
            <a:r>
              <a:rPr lang="en-US" sz="3600" dirty="0" err="1" smtClean="0"/>
              <a:t>Verts</a:t>
            </a:r>
            <a:r>
              <a:rPr lang="en-US" sz="3600" dirty="0" smtClean="0"/>
              <a:t>[</a:t>
            </a:r>
            <a:r>
              <a:rPr lang="en-US" sz="3600" dirty="0" err="1" smtClean="0"/>
              <a:t>tris</a:t>
            </a:r>
            <a:r>
              <a:rPr lang="en-US" sz="3600" dirty="0" smtClean="0"/>
              <a:t>[3*1+2]]-&gt; 0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2700170" y="3693515"/>
            <a:ext cx="2238934" cy="20234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0"/>
          </p:cNvCxnSpPr>
          <p:nvPr/>
        </p:nvCxnSpPr>
        <p:spPr>
          <a:xfrm flipH="1" flipV="1">
            <a:off x="4061572" y="2664612"/>
            <a:ext cx="877532" cy="916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0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H="1">
            <a:off x="4301714" y="1635722"/>
            <a:ext cx="1518351" cy="1065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 flipV="1">
            <a:off x="2368926" y="2054711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2" idx="3"/>
          </p:cNvCxnSpPr>
          <p:nvPr/>
        </p:nvCxnSpPr>
        <p:spPr>
          <a:xfrm flipV="1">
            <a:off x="1008417" y="2054712"/>
            <a:ext cx="1413479" cy="3108382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81635" y="5006996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368926" y="2054711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10619" y="3346973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368926" y="4726641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681383" y="1571064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30352" y="740067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84256" y="5006996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075765" y="3390676"/>
            <a:ext cx="2394025" cy="17077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386641" y="3305511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55852" y="3390676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P’</a:t>
            </a:r>
            <a:endParaRPr lang="en-US" sz="48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454057" y="1718712"/>
            <a:ext cx="493492" cy="85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</a:t>
            </a:r>
            <a:endParaRPr lang="en-US" sz="4800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4383" y="2426506"/>
            <a:ext cx="28500" cy="10351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2"/>
          </p:cNvCxnSpPr>
          <p:nvPr/>
        </p:nvCxnSpPr>
        <p:spPr>
          <a:xfrm flipH="1" flipV="1">
            <a:off x="2368926" y="3105863"/>
            <a:ext cx="1017715" cy="2910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49445" y="3002184"/>
            <a:ext cx="46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</a:t>
            </a:r>
            <a:endParaRPr lang="en-US" sz="48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895942" y="1363446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421896" y="2103569"/>
            <a:ext cx="684640" cy="177223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32189" y="1617361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361220" y="2081717"/>
            <a:ext cx="25759" cy="691266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21629" y="2285343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baseline="-250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049930" y="2295821"/>
            <a:ext cx="1" cy="267193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86979" y="2772983"/>
            <a:ext cx="4140223" cy="129226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947549" y="515120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947549" y="515120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089242" y="1807382"/>
            <a:ext cx="1" cy="267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947549" y="3187050"/>
            <a:ext cx="4158276" cy="129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7"/>
          </p:cNvCxnSpPr>
          <p:nvPr/>
        </p:nvCxnSpPr>
        <p:spPr>
          <a:xfrm flipV="1">
            <a:off x="1137733" y="500521"/>
            <a:ext cx="2825103" cy="4533257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47614" y="113081"/>
            <a:ext cx="580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c'</a:t>
            </a:r>
            <a:endParaRPr lang="en-US" sz="48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0047896" y="1753944"/>
            <a:ext cx="0" cy="1619053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047896" y="3372997"/>
            <a:ext cx="965245" cy="115394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063205" y="3368824"/>
            <a:ext cx="459659" cy="752700"/>
          </a:xfrm>
          <a:prstGeom prst="line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354675" y="4206657"/>
            <a:ext cx="1540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newa</a:t>
            </a:r>
            <a:endParaRPr lang="en-US" sz="480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0333547" y="2607908"/>
            <a:ext cx="1851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newvd</a:t>
            </a:r>
            <a:endParaRPr lang="en-US" sz="4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8500036" y="740067"/>
            <a:ext cx="3095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upguidance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35797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839</Words>
  <Application>Microsoft Office PowerPoint</Application>
  <PresentationFormat>Widescreen</PresentationFormat>
  <Paragraphs>306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make image B out of image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Voicu Popescu</dc:creator>
  <cp:lastModifiedBy>Voicu Popescu</cp:lastModifiedBy>
  <cp:revision>53</cp:revision>
  <dcterms:created xsi:type="dcterms:W3CDTF">2020-08-27T18:54:24Z</dcterms:created>
  <dcterms:modified xsi:type="dcterms:W3CDTF">2020-10-29T20:21:46Z</dcterms:modified>
</cp:coreProperties>
</file>