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62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2300-F600-4DA1-A40C-D15D3A942EA5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4676-E31D-47B5-96A2-5CC5C5216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78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2300-F600-4DA1-A40C-D15D3A942EA5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4676-E31D-47B5-96A2-5CC5C5216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6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2300-F600-4DA1-A40C-D15D3A942EA5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4676-E31D-47B5-96A2-5CC5C5216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0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2300-F600-4DA1-A40C-D15D3A942EA5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4676-E31D-47B5-96A2-5CC5C5216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53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2300-F600-4DA1-A40C-D15D3A942EA5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4676-E31D-47B5-96A2-5CC5C5216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2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2300-F600-4DA1-A40C-D15D3A942EA5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4676-E31D-47B5-96A2-5CC5C5216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2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2300-F600-4DA1-A40C-D15D3A942EA5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4676-E31D-47B5-96A2-5CC5C5216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1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2300-F600-4DA1-A40C-D15D3A942EA5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4676-E31D-47B5-96A2-5CC5C5216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3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2300-F600-4DA1-A40C-D15D3A942EA5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4676-E31D-47B5-96A2-5CC5C5216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2300-F600-4DA1-A40C-D15D3A942EA5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4676-E31D-47B5-96A2-5CC5C5216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7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2300-F600-4DA1-A40C-D15D3A942EA5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4676-E31D-47B5-96A2-5CC5C5216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6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42300-F600-4DA1-A40C-D15D3A942EA5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24676-E31D-47B5-96A2-5CC5C5216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98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1762461" y="2043505"/>
            <a:ext cx="5862918" cy="2548217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62461" y="4591722"/>
            <a:ext cx="8928399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625379" y="2043506"/>
            <a:ext cx="0" cy="3023794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27715" y="2301240"/>
            <a:ext cx="6703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v</a:t>
            </a:r>
            <a:r>
              <a:rPr lang="en-US" sz="4800" baseline="-25000" dirty="0" smtClean="0"/>
              <a:t>0</a:t>
            </a:r>
            <a:endParaRPr lang="en-US" sz="4800" baseline="-250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762460" y="4591722"/>
            <a:ext cx="2649520" cy="1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85447" y="3760725"/>
            <a:ext cx="508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u</a:t>
            </a:r>
            <a:endParaRPr lang="en-US" sz="4800" baseline="-25000" dirty="0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1796079" y="2043506"/>
            <a:ext cx="0" cy="3023794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762460" y="4849458"/>
            <a:ext cx="5862919" cy="1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23543" y="4849457"/>
            <a:ext cx="9941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uv</a:t>
            </a:r>
            <a:r>
              <a:rPr lang="en-US" sz="4800" baseline="-25000" dirty="0" smtClean="0"/>
              <a:t>0</a:t>
            </a:r>
            <a:endParaRPr lang="en-US" sz="4800" baseline="-25000" dirty="0"/>
          </a:p>
        </p:txBody>
      </p:sp>
    </p:spTree>
    <p:extLst>
      <p:ext uri="{BB962C8B-B14F-4D97-AF65-F5344CB8AC3E}">
        <p14:creationId xmlns:p14="http://schemas.microsoft.com/office/powerpoint/2010/main" val="102500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H="1">
            <a:off x="2442885" y="5426785"/>
            <a:ext cx="4193238" cy="174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4356624" y="6028764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3375661" y="541469"/>
            <a:ext cx="2217419" cy="44877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3" idx="4"/>
          </p:cNvCxnSpPr>
          <p:nvPr/>
        </p:nvCxnSpPr>
        <p:spPr>
          <a:xfrm flipH="1" flipV="1">
            <a:off x="3375661" y="558950"/>
            <a:ext cx="1072403" cy="565269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0979" y="4659436"/>
            <a:ext cx="185788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Image </a:t>
            </a:r>
          </a:p>
          <a:p>
            <a:r>
              <a:rPr lang="en-US" sz="4800" dirty="0" smtClean="0"/>
              <a:t>plane</a:t>
            </a:r>
            <a:endParaRPr lang="en-US" sz="480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3832025" y="6009773"/>
            <a:ext cx="10491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Eye</a:t>
            </a:r>
            <a:endParaRPr lang="en-US" sz="4800" baseline="-25000" dirty="0"/>
          </a:p>
        </p:txBody>
      </p:sp>
      <p:cxnSp>
        <p:nvCxnSpPr>
          <p:cNvPr id="15" name="Straight Connector 14"/>
          <p:cNvCxnSpPr>
            <a:stCxn id="3" idx="7"/>
          </p:cNvCxnSpPr>
          <p:nvPr/>
        </p:nvCxnSpPr>
        <p:spPr>
          <a:xfrm flipV="1">
            <a:off x="4512722" y="4953000"/>
            <a:ext cx="1061700" cy="11025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988409" y="126721"/>
            <a:ext cx="21355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V</a:t>
            </a:r>
            <a:r>
              <a:rPr lang="en-US" sz="4800" baseline="-25000" dirty="0" smtClean="0"/>
              <a:t>0</a:t>
            </a:r>
          </a:p>
          <a:p>
            <a:r>
              <a:rPr lang="en-US" sz="4800" dirty="0" smtClean="0"/>
              <a:t>(R=100)</a:t>
            </a:r>
            <a:endParaRPr lang="en-US" sz="4800" dirty="0"/>
          </a:p>
        </p:txBody>
      </p:sp>
      <p:sp>
        <p:nvSpPr>
          <p:cNvPr id="21" name="Oval 20"/>
          <p:cNvSpPr/>
          <p:nvPr/>
        </p:nvSpPr>
        <p:spPr>
          <a:xfrm>
            <a:off x="5482982" y="4939546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302880" y="467510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919651" y="4577860"/>
            <a:ext cx="30652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V</a:t>
            </a:r>
            <a:r>
              <a:rPr lang="en-US" sz="4800" baseline="-25000" dirty="0" smtClean="0"/>
              <a:t>1</a:t>
            </a:r>
            <a:r>
              <a:rPr lang="en-US" sz="4800" baseline="-25000" dirty="0"/>
              <a:t> </a:t>
            </a:r>
            <a:r>
              <a:rPr lang="en-US" sz="4800" dirty="0" smtClean="0"/>
              <a:t>(R = 200)</a:t>
            </a:r>
            <a:endParaRPr lang="en-US" sz="4800" dirty="0"/>
          </a:p>
        </p:txBody>
      </p:sp>
      <p:sp>
        <p:nvSpPr>
          <p:cNvPr id="24" name="Oval 23"/>
          <p:cNvSpPr/>
          <p:nvPr/>
        </p:nvSpPr>
        <p:spPr>
          <a:xfrm>
            <a:off x="5043572" y="5344085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219464" y="5344085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581515" y="5289207"/>
            <a:ext cx="7104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r>
              <a:rPr lang="en-US" sz="4800" baseline="-25000" dirty="0" smtClean="0"/>
              <a:t>0</a:t>
            </a:r>
            <a:endParaRPr lang="en-US" sz="4800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5226452" y="5352811"/>
            <a:ext cx="7104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r>
              <a:rPr lang="en-US" sz="4800" baseline="-25000" dirty="0" smtClean="0"/>
              <a:t>1</a:t>
            </a:r>
            <a:endParaRPr lang="en-US" sz="4800" baseline="-25000" dirty="0"/>
          </a:p>
        </p:txBody>
      </p:sp>
      <p:sp>
        <p:nvSpPr>
          <p:cNvPr id="28" name="Oval 27"/>
          <p:cNvSpPr/>
          <p:nvPr/>
        </p:nvSpPr>
        <p:spPr>
          <a:xfrm>
            <a:off x="4639936" y="5344085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2990916" y="4118826"/>
            <a:ext cx="830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r>
              <a:rPr lang="en-US" sz="4800" baseline="-25000" dirty="0" smtClean="0"/>
              <a:t>m</a:t>
            </a:r>
            <a:endParaRPr lang="en-US" sz="4800" baseline="-25000" dirty="0"/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3678510" y="4585433"/>
            <a:ext cx="975408" cy="64950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4459542" y="4259580"/>
            <a:ext cx="718975" cy="18583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548496" y="2980757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4720472" y="2465113"/>
            <a:ext cx="8477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/>
              <a:t>V</a:t>
            </a:r>
            <a:r>
              <a:rPr lang="en-US" sz="4800" baseline="-25000" dirty="0" err="1" smtClean="0"/>
              <a:t>m</a:t>
            </a:r>
            <a:endParaRPr lang="en-US" sz="4800" baseline="-25000" dirty="0"/>
          </a:p>
        </p:txBody>
      </p:sp>
      <p:sp>
        <p:nvSpPr>
          <p:cNvPr id="38" name="Oval 37"/>
          <p:cNvSpPr/>
          <p:nvPr/>
        </p:nvSpPr>
        <p:spPr>
          <a:xfrm>
            <a:off x="5102149" y="407801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330186" y="3522721"/>
            <a:ext cx="7039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V’</a:t>
            </a:r>
            <a:endParaRPr lang="en-US" sz="4800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6450327" y="193190"/>
            <a:ext cx="5066965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Rasterization parameter R</a:t>
            </a:r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Screen space interpolation</a:t>
            </a:r>
          </a:p>
          <a:p>
            <a:r>
              <a:rPr lang="en-US" sz="2800" dirty="0">
                <a:solidFill>
                  <a:srgbClr val="FF0000"/>
                </a:solidFill>
              </a:rPr>
              <a:t>	</a:t>
            </a:r>
            <a:r>
              <a:rPr lang="en-US" sz="2800" dirty="0" err="1" smtClean="0">
                <a:solidFill>
                  <a:srgbClr val="FF0000"/>
                </a:solidFill>
              </a:rPr>
              <a:t>R</a:t>
            </a:r>
            <a:r>
              <a:rPr lang="en-US" sz="2800" baseline="-25000" dirty="0" err="1" smtClean="0">
                <a:solidFill>
                  <a:srgbClr val="FF0000"/>
                </a:solidFill>
              </a:rPr>
              <a:t>Pm</a:t>
            </a:r>
            <a:r>
              <a:rPr lang="en-US" sz="2800" dirty="0" smtClean="0">
                <a:solidFill>
                  <a:srgbClr val="FF0000"/>
                </a:solidFill>
              </a:rPr>
              <a:t>=(R</a:t>
            </a:r>
            <a:r>
              <a:rPr lang="en-US" sz="2800" baseline="-25000" dirty="0" smtClean="0">
                <a:solidFill>
                  <a:srgbClr val="FF0000"/>
                </a:solidFill>
              </a:rPr>
              <a:t>P0</a:t>
            </a:r>
            <a:r>
              <a:rPr lang="en-US" sz="2800" dirty="0" smtClean="0">
                <a:solidFill>
                  <a:srgbClr val="FF0000"/>
                </a:solidFill>
              </a:rPr>
              <a:t>+R</a:t>
            </a:r>
            <a:r>
              <a:rPr lang="en-US" sz="2800" baseline="-25000" dirty="0" smtClean="0">
                <a:solidFill>
                  <a:srgbClr val="FF0000"/>
                </a:solidFill>
              </a:rPr>
              <a:t>P1</a:t>
            </a:r>
            <a:r>
              <a:rPr lang="en-US" sz="2800" dirty="0" smtClean="0">
                <a:solidFill>
                  <a:srgbClr val="FF0000"/>
                </a:solidFill>
              </a:rPr>
              <a:t>)/2</a:t>
            </a:r>
          </a:p>
          <a:p>
            <a:r>
              <a:rPr lang="en-US" sz="2800" dirty="0">
                <a:solidFill>
                  <a:srgbClr val="FF0000"/>
                </a:solidFill>
              </a:rPr>
              <a:t>	</a:t>
            </a:r>
            <a:r>
              <a:rPr lang="en-US" sz="2800" dirty="0" err="1" smtClean="0">
                <a:solidFill>
                  <a:srgbClr val="FF0000"/>
                </a:solidFill>
              </a:rPr>
              <a:t>R</a:t>
            </a:r>
            <a:r>
              <a:rPr lang="en-US" sz="2800" baseline="-25000" dirty="0" err="1" smtClean="0">
                <a:solidFill>
                  <a:srgbClr val="FF0000"/>
                </a:solidFill>
              </a:rPr>
              <a:t>Pm</a:t>
            </a:r>
            <a:r>
              <a:rPr lang="en-US" sz="2800" dirty="0" smtClean="0">
                <a:solidFill>
                  <a:srgbClr val="FF0000"/>
                </a:solidFill>
              </a:rPr>
              <a:t> = (100+200)/2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“Rasterization parameter value at</a:t>
            </a:r>
          </a:p>
          <a:p>
            <a:r>
              <a:rPr lang="en-US" sz="2800" dirty="0">
                <a:solidFill>
                  <a:srgbClr val="FF0000"/>
                </a:solidFill>
              </a:rPr>
              <a:t>p</a:t>
            </a:r>
            <a:r>
              <a:rPr lang="en-US" sz="2800" dirty="0" smtClean="0">
                <a:solidFill>
                  <a:srgbClr val="FF0000"/>
                </a:solidFill>
              </a:rPr>
              <a:t>rojection midpoint is mean of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Rasterization parameter value at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Endpoints”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The projection of </a:t>
            </a:r>
            <a:r>
              <a:rPr lang="en-US" sz="2800" dirty="0" err="1" smtClean="0">
                <a:solidFill>
                  <a:srgbClr val="FF0000"/>
                </a:solidFill>
              </a:rPr>
              <a:t>V</a:t>
            </a:r>
            <a:r>
              <a:rPr lang="en-US" sz="2800" baseline="-25000" dirty="0" err="1" smtClean="0">
                <a:solidFill>
                  <a:srgbClr val="FF0000"/>
                </a:solidFill>
              </a:rPr>
              <a:t>m</a:t>
            </a:r>
            <a:r>
              <a:rPr lang="en-US" sz="2800" dirty="0" smtClean="0">
                <a:solidFill>
                  <a:srgbClr val="FF0000"/>
                </a:solidFill>
              </a:rPr>
              <a:t> gets R = 125</a:t>
            </a:r>
          </a:p>
          <a:p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39834" y="605248"/>
            <a:ext cx="359816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Model space </a:t>
            </a:r>
          </a:p>
          <a:p>
            <a:r>
              <a:rPr lang="en-US" sz="2800" dirty="0" smtClean="0"/>
              <a:t>interpolation</a:t>
            </a:r>
          </a:p>
          <a:p>
            <a:endParaRPr lang="en-US" sz="2800" dirty="0" smtClean="0">
              <a:solidFill>
                <a:srgbClr val="00B050"/>
              </a:solidFill>
            </a:endParaRPr>
          </a:p>
          <a:p>
            <a:r>
              <a:rPr lang="en-US" sz="2800" dirty="0" smtClean="0">
                <a:solidFill>
                  <a:srgbClr val="00B050"/>
                </a:solidFill>
              </a:rPr>
              <a:t>It is </a:t>
            </a:r>
            <a:r>
              <a:rPr lang="en-US" sz="2800" dirty="0" err="1" smtClean="0">
                <a:solidFill>
                  <a:srgbClr val="00B050"/>
                </a:solidFill>
              </a:rPr>
              <a:t>V</a:t>
            </a:r>
            <a:r>
              <a:rPr lang="en-US" sz="2800" baseline="-25000" dirty="0" err="1" smtClean="0">
                <a:solidFill>
                  <a:srgbClr val="00B050"/>
                </a:solidFill>
              </a:rPr>
              <a:t>m</a:t>
            </a:r>
            <a:r>
              <a:rPr lang="en-US" sz="2800" dirty="0" smtClean="0">
                <a:solidFill>
                  <a:srgbClr val="00B050"/>
                </a:solidFill>
              </a:rPr>
              <a:t> that has R = 150</a:t>
            </a:r>
          </a:p>
          <a:p>
            <a:endParaRPr lang="en-US" sz="2800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4467045" y="3123069"/>
            <a:ext cx="132376" cy="29459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55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247" y="322730"/>
            <a:ext cx="6503383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For screen space interpolation, </a:t>
            </a:r>
          </a:p>
          <a:p>
            <a:r>
              <a:rPr lang="en-US" sz="2800" dirty="0" smtClean="0"/>
              <a:t>rasterization </a:t>
            </a:r>
            <a:r>
              <a:rPr lang="en-US" sz="2800" dirty="0"/>
              <a:t>parameter r is a </a:t>
            </a:r>
            <a:r>
              <a:rPr lang="en-US" sz="2800" dirty="0" smtClean="0"/>
              <a:t>linear </a:t>
            </a:r>
            <a:endParaRPr lang="en-US" sz="2800" dirty="0"/>
          </a:p>
          <a:p>
            <a:r>
              <a:rPr lang="en-US" sz="2800" dirty="0"/>
              <a:t>expression in image coordinates u and v</a:t>
            </a:r>
          </a:p>
          <a:p>
            <a:r>
              <a:rPr lang="en-US" sz="2800" dirty="0" smtClean="0"/>
              <a:t>r(u, v) = 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s</a:t>
            </a:r>
            <a:r>
              <a:rPr lang="en-US" sz="2800" dirty="0" err="1" smtClean="0"/>
              <a:t>u+B</a:t>
            </a:r>
            <a:r>
              <a:rPr lang="en-US" sz="2800" baseline="-25000" dirty="0" err="1" smtClean="0"/>
              <a:t>s</a:t>
            </a:r>
            <a:r>
              <a:rPr lang="en-US" sz="2800" dirty="0" err="1" smtClean="0"/>
              <a:t>v+C</a:t>
            </a:r>
            <a:r>
              <a:rPr lang="en-US" sz="2800" baseline="-25000" dirty="0" err="1" smtClean="0"/>
              <a:t>s</a:t>
            </a:r>
            <a:endParaRPr lang="en-US" sz="2800" baseline="-25000" dirty="0" smtClean="0"/>
          </a:p>
          <a:p>
            <a:endParaRPr lang="en-US" sz="2800" dirty="0" smtClean="0"/>
          </a:p>
          <a:p>
            <a:r>
              <a:rPr lang="en-US" sz="2800" dirty="0" smtClean="0"/>
              <a:t>For model space interpolation,</a:t>
            </a:r>
          </a:p>
          <a:p>
            <a:r>
              <a:rPr lang="en-US" sz="2800" dirty="0"/>
              <a:t>r</a:t>
            </a:r>
            <a:r>
              <a:rPr lang="en-US" sz="2800" dirty="0" smtClean="0"/>
              <a:t>asterization parameter r is a ratio of linear </a:t>
            </a:r>
          </a:p>
          <a:p>
            <a:r>
              <a:rPr lang="en-US" sz="2800" dirty="0" smtClean="0"/>
              <a:t>expression in image coordinates u and v</a:t>
            </a:r>
          </a:p>
          <a:p>
            <a:endParaRPr lang="en-US" sz="2800" dirty="0" smtClean="0"/>
          </a:p>
          <a:p>
            <a:r>
              <a:rPr lang="en-US" sz="2800" dirty="0" smtClean="0"/>
              <a:t>r(u, v) = (</a:t>
            </a:r>
            <a:r>
              <a:rPr lang="en-US" sz="2800" dirty="0" err="1" smtClean="0"/>
              <a:t>Au+Bv+C</a:t>
            </a:r>
            <a:r>
              <a:rPr lang="en-US" sz="2800" dirty="0" smtClean="0"/>
              <a:t>)/(</a:t>
            </a:r>
            <a:r>
              <a:rPr lang="en-US" sz="2800" dirty="0" err="1" smtClean="0"/>
              <a:t>Du+Ev+F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smtClean="0"/>
              <a:t>V3 </a:t>
            </a:r>
            <a:r>
              <a:rPr lang="en-US" sz="2800" dirty="0" err="1" smtClean="0"/>
              <a:t>rv</a:t>
            </a:r>
            <a:r>
              <a:rPr lang="en-US" sz="2800" dirty="0" smtClean="0"/>
              <a:t>(r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, r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r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);</a:t>
            </a:r>
            <a:endParaRPr lang="en-US" sz="2800" dirty="0"/>
          </a:p>
          <a:p>
            <a:r>
              <a:rPr lang="en-US" sz="2800" dirty="0" smtClean="0"/>
              <a:t>A = </a:t>
            </a:r>
            <a:r>
              <a:rPr lang="en-US" sz="2800" dirty="0" err="1" smtClean="0"/>
              <a:t>Q.GetColumn</a:t>
            </a:r>
            <a:r>
              <a:rPr lang="en-US" sz="2800" dirty="0" smtClean="0"/>
              <a:t>(0) * </a:t>
            </a:r>
            <a:r>
              <a:rPr lang="en-US" sz="2800" dirty="0" err="1" smtClean="0"/>
              <a:t>rv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V3 DEF = Q[0]+Q[1]+Q[2];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506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>
            <a:stCxn id="41" idx="2"/>
            <a:endCxn id="3" idx="7"/>
          </p:cNvCxnSpPr>
          <p:nvPr/>
        </p:nvCxnSpPr>
        <p:spPr>
          <a:xfrm flipH="1">
            <a:off x="2542951" y="2936588"/>
            <a:ext cx="2755190" cy="48354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2386853" y="339334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642386" y="2228082"/>
            <a:ext cx="9925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A 0</a:t>
            </a:r>
            <a:endParaRPr lang="en-US" sz="4800" baseline="-25000" dirty="0"/>
          </a:p>
        </p:txBody>
      </p:sp>
      <p:sp>
        <p:nvSpPr>
          <p:cNvPr id="38" name="TextBox 37"/>
          <p:cNvSpPr txBox="1"/>
          <p:nvPr/>
        </p:nvSpPr>
        <p:spPr>
          <a:xfrm>
            <a:off x="7006143" y="353944"/>
            <a:ext cx="567842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{A, D, C} {C, B, A}</a:t>
            </a:r>
          </a:p>
          <a:p>
            <a:endParaRPr lang="en-US" sz="3600" dirty="0"/>
          </a:p>
          <a:p>
            <a:r>
              <a:rPr lang="en-US" sz="3600" dirty="0" smtClean="0"/>
              <a:t>Shared Vertex Triangle Mesh</a:t>
            </a:r>
          </a:p>
          <a:p>
            <a:endParaRPr lang="en-US" sz="3600" dirty="0"/>
          </a:p>
          <a:p>
            <a:r>
              <a:rPr lang="en-US" sz="3600" dirty="0" smtClean="0"/>
              <a:t>V3 *</a:t>
            </a:r>
            <a:r>
              <a:rPr lang="en-US" sz="3600" dirty="0" err="1" smtClean="0"/>
              <a:t>verts</a:t>
            </a:r>
            <a:r>
              <a:rPr lang="en-US" sz="3600" dirty="0" smtClean="0"/>
              <a:t> = {A, B, C, D}</a:t>
            </a:r>
          </a:p>
          <a:p>
            <a:r>
              <a:rPr lang="en-US" sz="3600" dirty="0" smtClean="0"/>
              <a:t>Unsigned </a:t>
            </a:r>
            <a:r>
              <a:rPr lang="en-US" sz="3600" dirty="0" err="1" smtClean="0"/>
              <a:t>int</a:t>
            </a:r>
            <a:r>
              <a:rPr lang="en-US" sz="3600" dirty="0" smtClean="0"/>
              <a:t> *</a:t>
            </a:r>
            <a:r>
              <a:rPr lang="en-US" sz="3600" dirty="0" err="1" smtClean="0"/>
              <a:t>tris</a:t>
            </a:r>
            <a:r>
              <a:rPr lang="en-US" sz="3600" dirty="0" smtClean="0"/>
              <a:t> = {0, 3, 2, 2, 1, 0}</a:t>
            </a:r>
          </a:p>
          <a:p>
            <a:endParaRPr lang="en-US" sz="3600" dirty="0"/>
          </a:p>
          <a:p>
            <a:r>
              <a:rPr lang="en-US" sz="3600" dirty="0" smtClean="0"/>
              <a:t>Unsigned </a:t>
            </a:r>
            <a:r>
              <a:rPr lang="en-US" sz="3600" dirty="0" err="1" smtClean="0"/>
              <a:t>int</a:t>
            </a:r>
            <a:r>
              <a:rPr lang="en-US" sz="3600" dirty="0" smtClean="0"/>
              <a:t> vi0 = </a:t>
            </a:r>
            <a:r>
              <a:rPr lang="en-US" sz="3600" dirty="0" err="1" smtClean="0"/>
              <a:t>tris</a:t>
            </a:r>
            <a:r>
              <a:rPr lang="en-US" sz="3600" dirty="0" smtClean="0"/>
              <a:t>[3*k+0];</a:t>
            </a:r>
          </a:p>
          <a:p>
            <a:r>
              <a:rPr lang="en-US" sz="3600" dirty="0" smtClean="0"/>
              <a:t>V3 V0 = </a:t>
            </a:r>
            <a:r>
              <a:rPr lang="en-US" sz="3600" dirty="0" err="1" smtClean="0"/>
              <a:t>verts</a:t>
            </a:r>
            <a:r>
              <a:rPr lang="en-US" sz="3600" dirty="0" smtClean="0"/>
              <a:t>[vi0];</a:t>
            </a:r>
          </a:p>
          <a:p>
            <a:endParaRPr lang="en-US" sz="3600" dirty="0" smtClean="0"/>
          </a:p>
        </p:txBody>
      </p:sp>
      <p:sp>
        <p:nvSpPr>
          <p:cNvPr id="41" name="Oval 40"/>
          <p:cNvSpPr/>
          <p:nvPr/>
        </p:nvSpPr>
        <p:spPr>
          <a:xfrm>
            <a:off x="5298141" y="284514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896535" y="5406813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295413" y="5729542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42" idx="2"/>
          </p:cNvCxnSpPr>
          <p:nvPr/>
        </p:nvCxnSpPr>
        <p:spPr>
          <a:xfrm flipH="1">
            <a:off x="2295413" y="5498253"/>
            <a:ext cx="3601122" cy="3453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3" idx="4"/>
          </p:cNvCxnSpPr>
          <p:nvPr/>
        </p:nvCxnSpPr>
        <p:spPr>
          <a:xfrm flipV="1">
            <a:off x="2386853" y="3511570"/>
            <a:ext cx="72614" cy="24008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2" idx="0"/>
          </p:cNvCxnSpPr>
          <p:nvPr/>
        </p:nvCxnSpPr>
        <p:spPr>
          <a:xfrm flipH="1" flipV="1">
            <a:off x="5386891" y="2845148"/>
            <a:ext cx="601084" cy="25616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2" idx="1"/>
          </p:cNvCxnSpPr>
          <p:nvPr/>
        </p:nvCxnSpPr>
        <p:spPr>
          <a:xfrm flipH="1" flipV="1">
            <a:off x="2525357" y="3431164"/>
            <a:ext cx="3397960" cy="20024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298141" y="1977584"/>
            <a:ext cx="9717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B 1</a:t>
            </a:r>
            <a:endParaRPr lang="en-US" sz="4800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6076725" y="4874245"/>
            <a:ext cx="9653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 2</a:t>
            </a:r>
            <a:endParaRPr lang="en-US" sz="4800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1685624" y="5705242"/>
            <a:ext cx="10150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D 3</a:t>
            </a:r>
            <a:endParaRPr lang="en-US" sz="4800" baseline="-25000" dirty="0"/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256879" y="3484788"/>
            <a:ext cx="2268479" cy="914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" idx="0"/>
          </p:cNvCxnSpPr>
          <p:nvPr/>
        </p:nvCxnSpPr>
        <p:spPr>
          <a:xfrm flipH="1" flipV="1">
            <a:off x="2295413" y="1499347"/>
            <a:ext cx="182880" cy="18940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" idx="1"/>
          </p:cNvCxnSpPr>
          <p:nvPr/>
        </p:nvCxnSpPr>
        <p:spPr>
          <a:xfrm flipH="1" flipV="1">
            <a:off x="623757" y="1977584"/>
            <a:ext cx="1789878" cy="14425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29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433456" y="3798794"/>
            <a:ext cx="4296336" cy="238013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3511026" y="3707354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3" idx="1"/>
          </p:cNvCxnSpPr>
          <p:nvPr/>
        </p:nvCxnSpPr>
        <p:spPr>
          <a:xfrm flipH="1" flipV="1">
            <a:off x="767828" y="1620372"/>
            <a:ext cx="2769980" cy="21137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76387" y="1528931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2197" y="1354023"/>
            <a:ext cx="442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L</a:t>
            </a:r>
            <a:endParaRPr lang="en-US" sz="4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360249" y="3981674"/>
            <a:ext cx="502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endParaRPr lang="en-US" sz="48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71476" y="194144"/>
            <a:ext cx="6539483" cy="7294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Material color C(1, 0, 0)</a:t>
            </a:r>
          </a:p>
          <a:p>
            <a:r>
              <a:rPr lang="en-US" sz="3600" dirty="0" smtClean="0"/>
              <a:t>L point light source</a:t>
            </a:r>
          </a:p>
          <a:p>
            <a:r>
              <a:rPr lang="en-US" sz="3600" dirty="0" smtClean="0"/>
              <a:t>P surface point</a:t>
            </a:r>
          </a:p>
          <a:p>
            <a:r>
              <a:rPr lang="en-US" sz="3600" dirty="0" err="1" smtClean="0"/>
              <a:t>k</a:t>
            </a:r>
            <a:r>
              <a:rPr lang="en-US" sz="3600" baseline="-25000" dirty="0" err="1" smtClean="0"/>
              <a:t>a</a:t>
            </a:r>
            <a:r>
              <a:rPr lang="en-US" sz="3600" dirty="0" smtClean="0"/>
              <a:t> ambient coefficient</a:t>
            </a:r>
          </a:p>
          <a:p>
            <a:r>
              <a:rPr lang="en-US" sz="3600" dirty="0" err="1" smtClean="0"/>
              <a:t>k</a:t>
            </a:r>
            <a:r>
              <a:rPr lang="en-US" sz="3600" baseline="-25000" dirty="0" err="1" smtClean="0"/>
              <a:t>a</a:t>
            </a:r>
            <a:r>
              <a:rPr lang="en-US" sz="3600" dirty="0" smtClean="0"/>
              <a:t>= 0.2f;</a:t>
            </a:r>
          </a:p>
          <a:p>
            <a:r>
              <a:rPr lang="en-US" sz="3600" dirty="0" err="1" smtClean="0"/>
              <a:t>k</a:t>
            </a:r>
            <a:r>
              <a:rPr lang="en-US" sz="3600" baseline="-25000" dirty="0" err="1" smtClean="0"/>
              <a:t>d</a:t>
            </a:r>
            <a:r>
              <a:rPr lang="en-US" sz="3600" dirty="0" smtClean="0"/>
              <a:t> diffuse coefficient</a:t>
            </a:r>
          </a:p>
          <a:p>
            <a:r>
              <a:rPr lang="en-US" sz="3600" dirty="0" err="1" smtClean="0"/>
              <a:t>k</a:t>
            </a:r>
            <a:r>
              <a:rPr lang="en-US" sz="3600" baseline="-25000" dirty="0" err="1" smtClean="0"/>
              <a:t>d</a:t>
            </a:r>
            <a:r>
              <a:rPr lang="en-US" sz="3600" baseline="-25000" dirty="0" smtClean="0"/>
              <a:t> </a:t>
            </a:r>
            <a:r>
              <a:rPr lang="en-US" sz="3600" dirty="0" smtClean="0"/>
              <a:t>= l*n; </a:t>
            </a:r>
            <a:r>
              <a:rPr lang="en-US" sz="3600" dirty="0" err="1" smtClean="0"/>
              <a:t>kd</a:t>
            </a:r>
            <a:r>
              <a:rPr lang="en-US" sz="3600" dirty="0" smtClean="0"/>
              <a:t> = (</a:t>
            </a:r>
            <a:r>
              <a:rPr lang="en-US" sz="3600" dirty="0" err="1" smtClean="0"/>
              <a:t>kd</a:t>
            </a:r>
            <a:r>
              <a:rPr lang="en-US" sz="3600" dirty="0" smtClean="0"/>
              <a:t> &lt; 0) ? 0: </a:t>
            </a:r>
            <a:r>
              <a:rPr lang="en-US" sz="3600" dirty="0" err="1" smtClean="0"/>
              <a:t>kd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C</a:t>
            </a:r>
            <a:r>
              <a:rPr lang="en-US" sz="3600" baseline="-25000" dirty="0" smtClean="0"/>
              <a:t>P</a:t>
            </a:r>
            <a:r>
              <a:rPr lang="en-US" sz="3600" dirty="0" smtClean="0"/>
              <a:t> = C*(</a:t>
            </a:r>
            <a:r>
              <a:rPr lang="en-US" sz="3600" dirty="0" err="1" smtClean="0"/>
              <a:t>k</a:t>
            </a:r>
            <a:r>
              <a:rPr lang="en-US" sz="3600" baseline="-25000" dirty="0" err="1" smtClean="0"/>
              <a:t>a</a:t>
            </a:r>
            <a:r>
              <a:rPr lang="en-US" sz="3600" dirty="0" smtClean="0"/>
              <a:t>+(1-k</a:t>
            </a:r>
            <a:r>
              <a:rPr lang="en-US" sz="3600" baseline="-25000" dirty="0" smtClean="0"/>
              <a:t>a</a:t>
            </a:r>
            <a:r>
              <a:rPr lang="en-US" sz="3600" dirty="0" smtClean="0"/>
              <a:t>)</a:t>
            </a:r>
            <a:r>
              <a:rPr lang="en-US" sz="3600" dirty="0" err="1" smtClean="0"/>
              <a:t>k</a:t>
            </a:r>
            <a:r>
              <a:rPr lang="en-US" sz="3600" baseline="-25000" dirty="0" err="1" smtClean="0"/>
              <a:t>d</a:t>
            </a:r>
            <a:r>
              <a:rPr lang="en-US" sz="3600" dirty="0" smtClean="0"/>
              <a:t>)</a:t>
            </a:r>
          </a:p>
          <a:p>
            <a:r>
              <a:rPr lang="en-US" sz="3600" dirty="0" err="1" smtClean="0"/>
              <a:t>Gouraud</a:t>
            </a:r>
            <a:r>
              <a:rPr lang="en-US" sz="3600" dirty="0" smtClean="0"/>
              <a:t> shading—evaluate color </a:t>
            </a:r>
          </a:p>
          <a:p>
            <a:r>
              <a:rPr lang="en-US" sz="3600" dirty="0" smtClean="0"/>
              <a:t>at vertices and interpolate </a:t>
            </a:r>
          </a:p>
          <a:p>
            <a:r>
              <a:rPr lang="en-US" sz="3600" dirty="0" smtClean="0"/>
              <a:t>across triangle</a:t>
            </a:r>
          </a:p>
          <a:p>
            <a:r>
              <a:rPr lang="en-US" sz="3600" dirty="0" err="1" smtClean="0"/>
              <a:t>Phong</a:t>
            </a:r>
            <a:r>
              <a:rPr lang="en-US" sz="3600" dirty="0" smtClean="0"/>
              <a:t> shading</a:t>
            </a:r>
            <a:endParaRPr lang="en-US" sz="36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3615857" y="2467021"/>
            <a:ext cx="13392" cy="1299445"/>
          </a:xfrm>
          <a:prstGeom prst="line">
            <a:avLst/>
          </a:prstGeom>
          <a:ln w="635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10280" y="2379488"/>
            <a:ext cx="508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n</a:t>
            </a:r>
            <a:endParaRPr lang="en-US" sz="4800" baseline="-25000" dirty="0"/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2286129" y="2827186"/>
            <a:ext cx="1339197" cy="986849"/>
          </a:xfrm>
          <a:prstGeom prst="line">
            <a:avLst/>
          </a:prstGeom>
          <a:ln w="635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855568" y="2827186"/>
            <a:ext cx="3257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l</a:t>
            </a:r>
            <a:endParaRPr lang="en-US" sz="4800" baseline="-25000" dirty="0"/>
          </a:p>
        </p:txBody>
      </p:sp>
    </p:spTree>
    <p:extLst>
      <p:ext uri="{BB962C8B-B14F-4D97-AF65-F5344CB8AC3E}">
        <p14:creationId xmlns:p14="http://schemas.microsoft.com/office/powerpoint/2010/main" val="309678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45186" y="5979811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</a:t>
            </a:r>
            <a:endParaRPr lang="en-US" sz="4800" baseline="-25000" dirty="0"/>
          </a:p>
        </p:txBody>
      </p:sp>
      <p:grpSp>
        <p:nvGrpSpPr>
          <p:cNvPr id="5" name="Group 4"/>
          <p:cNvGrpSpPr/>
          <p:nvPr/>
        </p:nvGrpSpPr>
        <p:grpSpPr>
          <a:xfrm>
            <a:off x="537882" y="1028700"/>
            <a:ext cx="4155142" cy="5069541"/>
            <a:chOff x="537882" y="1028700"/>
            <a:chExt cx="4155142" cy="5069541"/>
          </a:xfrm>
        </p:grpSpPr>
        <p:sp>
          <p:nvSpPr>
            <p:cNvPr id="2" name="Rectangle 1"/>
            <p:cNvSpPr/>
            <p:nvPr/>
          </p:nvSpPr>
          <p:spPr>
            <a:xfrm>
              <a:off x="537882" y="1028700"/>
              <a:ext cx="4155142" cy="50695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Sun 3"/>
            <p:cNvSpPr/>
            <p:nvPr/>
          </p:nvSpPr>
          <p:spPr>
            <a:xfrm>
              <a:off x="1129374" y="2119209"/>
              <a:ext cx="2944906" cy="2770094"/>
            </a:xfrm>
            <a:prstGeom prst="sun">
              <a:avLst/>
            </a:prstGeom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805137" y="5979811"/>
            <a:ext cx="5405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A</a:t>
            </a:r>
            <a:endParaRPr lang="en-US" sz="4800" baseline="-250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1961747" y="1791549"/>
            <a:ext cx="1152413" cy="1468348"/>
            <a:chOff x="1961747" y="1791549"/>
            <a:chExt cx="1152413" cy="1468348"/>
          </a:xfrm>
        </p:grpSpPr>
        <p:cxnSp>
          <p:nvCxnSpPr>
            <p:cNvPr id="10" name="Straight Connector 9"/>
            <p:cNvCxnSpPr/>
            <p:nvPr/>
          </p:nvCxnSpPr>
          <p:spPr>
            <a:xfrm flipH="1" flipV="1">
              <a:off x="1961747" y="2119209"/>
              <a:ext cx="640080" cy="11406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2794120" y="1791549"/>
              <a:ext cx="320040" cy="134027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1994020" y="1805357"/>
              <a:ext cx="832373" cy="31385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592433" y="3091283"/>
              <a:ext cx="521727" cy="14523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/>
          <p:cNvSpPr/>
          <p:nvPr/>
        </p:nvSpPr>
        <p:spPr>
          <a:xfrm>
            <a:off x="7754022" y="3360420"/>
            <a:ext cx="2172567" cy="2737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un 30"/>
          <p:cNvSpPr/>
          <p:nvPr/>
        </p:nvSpPr>
        <p:spPr>
          <a:xfrm rot="465521">
            <a:off x="5115726" y="3606849"/>
            <a:ext cx="7028539" cy="6877914"/>
          </a:xfrm>
          <a:prstGeom prst="sun">
            <a:avLst/>
          </a:prstGeom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906653" y="3097433"/>
            <a:ext cx="2849596" cy="6107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919606" y="3131820"/>
            <a:ext cx="2916446" cy="6812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140520" y="6098241"/>
            <a:ext cx="3740839" cy="33032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155602" y="3810000"/>
            <a:ext cx="1824318" cy="2288241"/>
            <a:chOff x="537882" y="1028700"/>
            <a:chExt cx="4155142" cy="5069541"/>
          </a:xfrm>
        </p:grpSpPr>
        <p:sp>
          <p:nvSpPr>
            <p:cNvPr id="7" name="Rectangle 6"/>
            <p:cNvSpPr/>
            <p:nvPr/>
          </p:nvSpPr>
          <p:spPr>
            <a:xfrm>
              <a:off x="537882" y="1028700"/>
              <a:ext cx="4155142" cy="50695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un 7"/>
            <p:cNvSpPr/>
            <p:nvPr/>
          </p:nvSpPr>
          <p:spPr>
            <a:xfrm>
              <a:off x="1129374" y="2119209"/>
              <a:ext cx="2944906" cy="2770094"/>
            </a:xfrm>
            <a:prstGeom prst="sun">
              <a:avLst/>
            </a:prstGeom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802201" y="5979811"/>
            <a:ext cx="5405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A</a:t>
            </a:r>
            <a:endParaRPr lang="en-US" sz="4800" baseline="-25000" dirty="0"/>
          </a:p>
        </p:txBody>
      </p:sp>
      <p:sp>
        <p:nvSpPr>
          <p:cNvPr id="38" name="TextBox 37"/>
          <p:cNvSpPr txBox="1"/>
          <p:nvPr/>
        </p:nvSpPr>
        <p:spPr>
          <a:xfrm>
            <a:off x="8629995" y="5979811"/>
            <a:ext cx="5196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B</a:t>
            </a:r>
            <a:endParaRPr lang="en-US" sz="4800" baseline="-25000" dirty="0"/>
          </a:p>
        </p:txBody>
      </p:sp>
      <p:sp>
        <p:nvSpPr>
          <p:cNvPr id="39" name="Rectangle 38"/>
          <p:cNvSpPr/>
          <p:nvPr/>
        </p:nvSpPr>
        <p:spPr>
          <a:xfrm>
            <a:off x="7756249" y="3360420"/>
            <a:ext cx="2172567" cy="273782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5700928" y="4105704"/>
            <a:ext cx="629410" cy="751783"/>
            <a:chOff x="1961747" y="1791549"/>
            <a:chExt cx="1152413" cy="1468348"/>
          </a:xfrm>
        </p:grpSpPr>
        <p:cxnSp>
          <p:nvCxnSpPr>
            <p:cNvPr id="46" name="Straight Connector 45"/>
            <p:cNvCxnSpPr/>
            <p:nvPr/>
          </p:nvCxnSpPr>
          <p:spPr>
            <a:xfrm flipH="1" flipV="1">
              <a:off x="1961747" y="2119209"/>
              <a:ext cx="640080" cy="11406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 flipV="1">
              <a:off x="2794120" y="1791549"/>
              <a:ext cx="320040" cy="134027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1994020" y="1805357"/>
              <a:ext cx="832373" cy="31385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2592433" y="3091283"/>
              <a:ext cx="521727" cy="14523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23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make image B out of image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Image A has known </a:t>
            </a:r>
            <a:r>
              <a:rPr lang="en-US" dirty="0" err="1" smtClean="0"/>
              <a:t>ppc</a:t>
            </a:r>
            <a:r>
              <a:rPr lang="en-US" dirty="0" smtClean="0"/>
              <a:t>, i.e. </a:t>
            </a:r>
            <a:r>
              <a:rPr lang="en-US" dirty="0" err="1" smtClean="0"/>
              <a:t>ppc</a:t>
            </a:r>
            <a:r>
              <a:rPr lang="en-US" baseline="-25000" dirty="0" err="1" smtClean="0"/>
              <a:t>A</a:t>
            </a:r>
            <a:r>
              <a:rPr lang="en-US" dirty="0" smtClean="0"/>
              <a:t>, with the default orientation, that comes out of PPC constructor for a given w, h, and </a:t>
            </a:r>
            <a:r>
              <a:rPr lang="en-US" dirty="0" err="1" smtClean="0"/>
              <a:t>hfov</a:t>
            </a:r>
            <a:endParaRPr lang="en-US" dirty="0"/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hfov</a:t>
            </a:r>
            <a:r>
              <a:rPr lang="en-US" dirty="0" smtClean="0"/>
              <a:t> = 60</a:t>
            </a:r>
            <a:r>
              <a:rPr lang="en-US" baseline="30000" dirty="0" smtClean="0"/>
              <a:t>o</a:t>
            </a:r>
          </a:p>
          <a:p>
            <a:pPr lvl="1"/>
            <a:r>
              <a:rPr lang="en-US" dirty="0" smtClean="0"/>
              <a:t>w and h are given by the resolution of image A</a:t>
            </a:r>
          </a:p>
          <a:p>
            <a:r>
              <a:rPr lang="en-US" dirty="0" smtClean="0"/>
              <a:t>Image B has a known </a:t>
            </a:r>
            <a:r>
              <a:rPr lang="en-US" dirty="0" err="1" smtClean="0"/>
              <a:t>ppc</a:t>
            </a:r>
            <a:r>
              <a:rPr lang="en-US" dirty="0" smtClean="0"/>
              <a:t>, i.e. </a:t>
            </a:r>
            <a:r>
              <a:rPr lang="en-US" dirty="0" err="1" smtClean="0"/>
              <a:t>ppc</a:t>
            </a:r>
            <a:r>
              <a:rPr lang="en-US" baseline="-25000" dirty="0" err="1" smtClean="0"/>
              <a:t>B</a:t>
            </a:r>
            <a:endParaRPr lang="en-US" dirty="0" smtClean="0"/>
          </a:p>
          <a:p>
            <a:pPr lvl="1"/>
            <a:r>
              <a:rPr lang="en-US" dirty="0" smtClean="0"/>
              <a:t>Smaller field of view</a:t>
            </a:r>
          </a:p>
          <a:p>
            <a:pPr lvl="1"/>
            <a:r>
              <a:rPr lang="en-US" dirty="0" smtClean="0"/>
              <a:t>Whatever desired orientation by panning and tilting away from initial position</a:t>
            </a:r>
          </a:p>
          <a:p>
            <a:pPr lvl="1"/>
            <a:r>
              <a:rPr lang="en-US" dirty="0" smtClean="0"/>
              <a:t>Resolution desired for image B (e.g., w/10, h/10)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70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 flipV="1">
            <a:off x="1836420" y="2994660"/>
            <a:ext cx="6195060" cy="152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4684284" y="5763185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73606" y="1946142"/>
            <a:ext cx="2213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Image A</a:t>
            </a:r>
            <a:endParaRPr lang="en-US" sz="4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668850" y="5946065"/>
            <a:ext cx="43174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Eye of all images</a:t>
            </a:r>
            <a:endParaRPr lang="en-US" sz="4800" baseline="-25000" dirty="0"/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4282440" y="3369272"/>
            <a:ext cx="2301240" cy="7391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308577">
            <a:off x="6543827" y="3692913"/>
            <a:ext cx="2213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Image B</a:t>
            </a:r>
            <a:endParaRPr lang="en-US" sz="4800" baseline="-25000" dirty="0"/>
          </a:p>
        </p:txBody>
      </p:sp>
      <p:cxnSp>
        <p:nvCxnSpPr>
          <p:cNvPr id="14" name="Straight Connector 13"/>
          <p:cNvCxnSpPr>
            <a:stCxn id="5" idx="4"/>
          </p:cNvCxnSpPr>
          <p:nvPr/>
        </p:nvCxnSpPr>
        <p:spPr>
          <a:xfrm flipV="1">
            <a:off x="4775724" y="3009900"/>
            <a:ext cx="634128" cy="29361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179236" y="3609302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318412" y="2953982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270676" y="3773947"/>
            <a:ext cx="724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r>
              <a:rPr lang="en-US" sz="4800" baseline="-25000" dirty="0" smtClean="0"/>
              <a:t>B</a:t>
            </a:r>
            <a:endParaRPr lang="en-US" sz="4800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5499906" y="2138633"/>
            <a:ext cx="6939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r>
              <a:rPr lang="en-US" sz="4800" baseline="-25000" dirty="0" smtClean="0"/>
              <a:t>A</a:t>
            </a:r>
            <a:endParaRPr lang="en-US" sz="4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4486164" y="300980"/>
            <a:ext cx="748480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For each pixel p(u, v) in B</a:t>
            </a:r>
          </a:p>
          <a:p>
            <a:r>
              <a:rPr lang="en-US" sz="2800" baseline="-25000" dirty="0"/>
              <a:t>	</a:t>
            </a:r>
            <a:r>
              <a:rPr lang="en-US" sz="2800" dirty="0" smtClean="0"/>
              <a:t>Make 3D point P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by </a:t>
            </a:r>
            <a:r>
              <a:rPr lang="en-US" sz="2800" dirty="0" err="1" smtClean="0"/>
              <a:t>unprojecting</a:t>
            </a:r>
            <a:r>
              <a:rPr lang="en-US" sz="2800" dirty="0" smtClean="0"/>
              <a:t> with </a:t>
            </a:r>
            <a:r>
              <a:rPr lang="en-US" sz="2800" dirty="0" err="1" smtClean="0"/>
              <a:t>ppc</a:t>
            </a:r>
            <a:r>
              <a:rPr lang="en-US" sz="2800" baseline="-25000" dirty="0" err="1" smtClean="0"/>
              <a:t>B</a:t>
            </a:r>
            <a:endParaRPr lang="en-US" sz="2800" dirty="0" smtClean="0"/>
          </a:p>
          <a:p>
            <a:r>
              <a:rPr lang="en-US" sz="2800" baseline="-25000" dirty="0"/>
              <a:t>	</a:t>
            </a:r>
            <a:r>
              <a:rPr lang="en-US" sz="2800" dirty="0" smtClean="0"/>
              <a:t>Project P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onto image A with </a:t>
            </a:r>
            <a:r>
              <a:rPr lang="en-US" sz="2800" dirty="0" err="1" smtClean="0"/>
              <a:t>ppc</a:t>
            </a:r>
            <a:r>
              <a:rPr lang="en-US" sz="2800" baseline="-25000" dirty="0" err="1" smtClean="0"/>
              <a:t>A</a:t>
            </a:r>
            <a:endParaRPr 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134546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1828800" y="6004450"/>
            <a:ext cx="976122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77895" y="1854702"/>
            <a:ext cx="442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L</a:t>
            </a:r>
            <a:endParaRPr lang="en-US" sz="4800" baseline="-25000" dirty="0"/>
          </a:p>
        </p:txBody>
      </p:sp>
      <p:sp>
        <p:nvSpPr>
          <p:cNvPr id="4" name="Oval 3"/>
          <p:cNvSpPr/>
          <p:nvPr/>
        </p:nvSpPr>
        <p:spPr>
          <a:xfrm>
            <a:off x="2048211" y="2685699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5390" y="5717119"/>
            <a:ext cx="14251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Receiver</a:t>
            </a:r>
            <a:endParaRPr lang="en-US" sz="2800" baseline="-25000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704889" y="4407489"/>
            <a:ext cx="2006737" cy="3330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07368" y="3733959"/>
            <a:ext cx="1258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Blocker</a:t>
            </a:r>
            <a:endParaRPr lang="en-US" sz="2800" baseline="-25000" dirty="0"/>
          </a:p>
        </p:txBody>
      </p:sp>
      <p:sp>
        <p:nvSpPr>
          <p:cNvPr id="11" name="Oval 10"/>
          <p:cNvSpPr/>
          <p:nvPr/>
        </p:nvSpPr>
        <p:spPr>
          <a:xfrm>
            <a:off x="6569113" y="99710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312472" y="198871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</a:t>
            </a:r>
            <a:endParaRPr lang="en-US" sz="4800" baseline="-25000" dirty="0"/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4913167" y="2927476"/>
            <a:ext cx="3145040" cy="1647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495549" y="2786156"/>
            <a:ext cx="1967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Image plane</a:t>
            </a:r>
            <a:endParaRPr lang="en-US" sz="2800" baseline="-25000" dirty="0"/>
          </a:p>
        </p:txBody>
      </p:sp>
      <p:cxnSp>
        <p:nvCxnSpPr>
          <p:cNvPr id="16" name="Straight Connector 15"/>
          <p:cNvCxnSpPr>
            <a:endCxn id="4" idx="5"/>
          </p:cNvCxnSpPr>
          <p:nvPr/>
        </p:nvCxnSpPr>
        <p:spPr>
          <a:xfrm flipH="1" flipV="1">
            <a:off x="2204309" y="2841797"/>
            <a:ext cx="2459131" cy="31869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4" idx="5"/>
          </p:cNvCxnSpPr>
          <p:nvPr/>
        </p:nvCxnSpPr>
        <p:spPr>
          <a:xfrm flipH="1" flipV="1">
            <a:off x="2204309" y="2841797"/>
            <a:ext cx="7274972" cy="31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11" idx="0"/>
          </p:cNvCxnSpPr>
          <p:nvPr/>
        </p:nvCxnSpPr>
        <p:spPr>
          <a:xfrm flipH="1" flipV="1">
            <a:off x="6660553" y="997108"/>
            <a:ext cx="3582382" cy="51321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11" idx="2"/>
          </p:cNvCxnSpPr>
          <p:nvPr/>
        </p:nvCxnSpPr>
        <p:spPr>
          <a:xfrm flipV="1">
            <a:off x="2112646" y="1088548"/>
            <a:ext cx="4456467" cy="48910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11" idx="4"/>
          </p:cNvCxnSpPr>
          <p:nvPr/>
        </p:nvCxnSpPr>
        <p:spPr>
          <a:xfrm flipH="1" flipV="1">
            <a:off x="6660553" y="1179988"/>
            <a:ext cx="636167" cy="47987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795756" y="2956326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7178297" y="5887289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6177420" y="2162029"/>
            <a:ext cx="7168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r>
              <a:rPr lang="en-US" sz="4800" baseline="-25000" dirty="0" smtClean="0"/>
              <a:t>0</a:t>
            </a:r>
            <a:endParaRPr lang="en-US" sz="4800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7069576" y="5922502"/>
            <a:ext cx="7168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r>
              <a:rPr lang="en-US" sz="4800" baseline="-25000" dirty="0" smtClean="0"/>
              <a:t>0</a:t>
            </a:r>
            <a:endParaRPr lang="en-US" sz="4800" baseline="-25000" dirty="0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2491858" y="2685699"/>
            <a:ext cx="1424597" cy="14011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052795" y="1819354"/>
            <a:ext cx="14255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Shadow </a:t>
            </a:r>
          </a:p>
          <a:p>
            <a:r>
              <a:rPr lang="en-US" sz="2800" dirty="0" smtClean="0"/>
              <a:t>Map</a:t>
            </a:r>
            <a:endParaRPr lang="en-US" sz="2800" baseline="-25000" dirty="0"/>
          </a:p>
        </p:txBody>
      </p:sp>
      <p:cxnSp>
        <p:nvCxnSpPr>
          <p:cNvPr id="51" name="Straight Connector 50"/>
          <p:cNvCxnSpPr>
            <a:endCxn id="4" idx="5"/>
          </p:cNvCxnSpPr>
          <p:nvPr/>
        </p:nvCxnSpPr>
        <p:spPr>
          <a:xfrm flipH="1" flipV="1">
            <a:off x="2204309" y="2841797"/>
            <a:ext cx="5051921" cy="31503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828800" y="5979572"/>
            <a:ext cx="277368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361177" y="5979572"/>
            <a:ext cx="422884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3682029" y="4369389"/>
            <a:ext cx="2114421" cy="33304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11" idx="3"/>
          </p:cNvCxnSpPr>
          <p:nvPr/>
        </p:nvCxnSpPr>
        <p:spPr>
          <a:xfrm flipV="1">
            <a:off x="4404355" y="1153206"/>
            <a:ext cx="2191540" cy="3420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5356495" y="2860373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5521978" y="2766974"/>
            <a:ext cx="7168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r>
              <a:rPr lang="en-US" sz="4800" baseline="-25000" dirty="0" smtClean="0"/>
              <a:t>1</a:t>
            </a:r>
            <a:endParaRPr lang="en-US" sz="4800" baseline="-25000" dirty="0"/>
          </a:p>
        </p:txBody>
      </p:sp>
      <p:sp>
        <p:nvSpPr>
          <p:cNvPr id="65" name="Oval 64"/>
          <p:cNvSpPr/>
          <p:nvPr/>
        </p:nvSpPr>
        <p:spPr>
          <a:xfrm>
            <a:off x="4304699" y="4518946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470182" y="4425547"/>
            <a:ext cx="7168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r>
              <a:rPr lang="en-US" sz="4800" baseline="-25000" dirty="0" smtClean="0"/>
              <a:t>1</a:t>
            </a:r>
            <a:endParaRPr lang="en-US" sz="4800" baseline="-25000" dirty="0"/>
          </a:p>
        </p:txBody>
      </p:sp>
      <p:cxnSp>
        <p:nvCxnSpPr>
          <p:cNvPr id="67" name="Straight Connector 66"/>
          <p:cNvCxnSpPr>
            <a:stCxn id="65" idx="1"/>
            <a:endCxn id="4" idx="5"/>
          </p:cNvCxnSpPr>
          <p:nvPr/>
        </p:nvCxnSpPr>
        <p:spPr>
          <a:xfrm flipH="1" flipV="1">
            <a:off x="2204309" y="2841797"/>
            <a:ext cx="2127172" cy="17039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1877952" y="2622406"/>
            <a:ext cx="543882" cy="282685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1972337" y="2905092"/>
            <a:ext cx="2976017" cy="31060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2376087" y="2629197"/>
            <a:ext cx="2110658" cy="33995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>
          <a:xfrm>
            <a:off x="4331770" y="5909473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815050" y="5894302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2551966" y="6023501"/>
            <a:ext cx="4600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Light         penumbra    shadow</a:t>
            </a:r>
            <a:endParaRPr 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427879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44098" y="1996773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3752667" y="1996773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7144098" y="5197173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752667" y="5197173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696096" y="379654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14529" y="1165776"/>
            <a:ext cx="8258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C0</a:t>
            </a:r>
            <a:endParaRPr lang="en-US" sz="48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7235538" y="1165776"/>
            <a:ext cx="8258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C1</a:t>
            </a:r>
            <a:endParaRPr lang="en-US" sz="4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2814529" y="5316861"/>
            <a:ext cx="8258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C3</a:t>
            </a:r>
            <a:endParaRPr lang="en-US" sz="48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7235538" y="5316861"/>
            <a:ext cx="8258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C2</a:t>
            </a:r>
            <a:endParaRPr lang="en-US" sz="48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4991672" y="3472485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</a:t>
            </a:r>
            <a:endParaRPr lang="en-US" sz="48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8147035" y="2392165"/>
            <a:ext cx="353494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 = 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C0(1-x)(1-y)+</a:t>
            </a:r>
          </a:p>
          <a:p>
            <a:r>
              <a:rPr lang="en-US" sz="3600" dirty="0" smtClean="0"/>
              <a:t>	C1x(1-y)+</a:t>
            </a:r>
          </a:p>
          <a:p>
            <a:r>
              <a:rPr lang="en-US" sz="3600" dirty="0" smtClean="0"/>
              <a:t>	C2xy +</a:t>
            </a:r>
          </a:p>
          <a:p>
            <a:r>
              <a:rPr lang="en-US" sz="3600" dirty="0" smtClean="0"/>
              <a:t>	C3(1-x)y</a:t>
            </a:r>
            <a:endParaRPr lang="en-US" sz="3600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3833206" y="3887983"/>
            <a:ext cx="901352" cy="12317"/>
          </a:xfrm>
          <a:prstGeom prst="line">
            <a:avLst/>
          </a:prstGeom>
          <a:ln w="12700">
            <a:solidFill>
              <a:schemeClr val="tx1"/>
            </a:solidFill>
            <a:headEnd type="stealth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58500" y="3740999"/>
            <a:ext cx="4507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x</a:t>
            </a:r>
            <a:endParaRPr lang="en-US" sz="4800" baseline="-25000" dirty="0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4788191" y="2010874"/>
            <a:ext cx="35209" cy="1812452"/>
          </a:xfrm>
          <a:prstGeom prst="line">
            <a:avLst/>
          </a:prstGeom>
          <a:ln w="12700">
            <a:solidFill>
              <a:schemeClr val="tx1"/>
            </a:solidFill>
            <a:headEnd type="stealth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939434" y="2501601"/>
            <a:ext cx="4635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y</a:t>
            </a:r>
            <a:endParaRPr lang="en-US" sz="4800" baseline="-25000" dirty="0"/>
          </a:p>
        </p:txBody>
      </p:sp>
    </p:spTree>
    <p:extLst>
      <p:ext uri="{BB962C8B-B14F-4D97-AF65-F5344CB8AC3E}">
        <p14:creationId xmlns:p14="http://schemas.microsoft.com/office/powerpoint/2010/main" val="269210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66431" y="335521"/>
            <a:ext cx="791023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 = o + </a:t>
            </a:r>
            <a:r>
              <a:rPr lang="en-US" sz="3200" dirty="0" err="1"/>
              <a:t>d</a:t>
            </a:r>
            <a:r>
              <a:rPr lang="en-US" sz="3200" dirty="0" err="1" smtClean="0"/>
              <a:t>t</a:t>
            </a:r>
            <a:endParaRPr lang="en-US" sz="3200" dirty="0"/>
          </a:p>
          <a:p>
            <a:r>
              <a:rPr lang="en-US" sz="3200" dirty="0" smtClean="0"/>
              <a:t>p = v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a + 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b + v2c</a:t>
            </a:r>
          </a:p>
          <a:p>
            <a:r>
              <a:rPr lang="en-US" sz="3200" dirty="0" err="1" smtClean="0"/>
              <a:t>a+b+c</a:t>
            </a:r>
            <a:r>
              <a:rPr lang="en-US" sz="3200" dirty="0"/>
              <a:t> </a:t>
            </a:r>
            <a:r>
              <a:rPr lang="en-US" sz="3200" dirty="0" smtClean="0"/>
              <a:t>= 1</a:t>
            </a:r>
          </a:p>
          <a:p>
            <a:r>
              <a:rPr lang="en-US" sz="3200" dirty="0" smtClean="0"/>
              <a:t>a &gt; 0, b &gt; 0, c &gt; 0</a:t>
            </a:r>
          </a:p>
          <a:p>
            <a:r>
              <a:rPr lang="en-US" sz="3200" dirty="0" err="1" smtClean="0"/>
              <a:t>o+dt</a:t>
            </a:r>
            <a:r>
              <a:rPr lang="en-US" sz="3200" dirty="0" smtClean="0"/>
              <a:t>=[v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][</a:t>
            </a:r>
            <a:r>
              <a:rPr lang="en-US" sz="3200" dirty="0" err="1" smtClean="0"/>
              <a:t>abc</a:t>
            </a:r>
            <a:r>
              <a:rPr lang="en-US" sz="3200" dirty="0" smtClean="0"/>
              <a:t>]</a:t>
            </a:r>
            <a:r>
              <a:rPr lang="en-US" sz="3200" baseline="30000" dirty="0" smtClean="0"/>
              <a:t>T</a:t>
            </a:r>
          </a:p>
          <a:p>
            <a:r>
              <a:rPr lang="en-US" sz="3200" dirty="0" smtClean="0"/>
              <a:t>M = </a:t>
            </a:r>
            <a:r>
              <a:rPr lang="en-US" sz="3200" dirty="0"/>
              <a:t>[v</a:t>
            </a:r>
            <a:r>
              <a:rPr lang="en-US" sz="3200" baseline="-25000" dirty="0"/>
              <a:t>0</a:t>
            </a:r>
            <a:r>
              <a:rPr lang="en-US" sz="3200" dirty="0"/>
              <a:t>v</a:t>
            </a:r>
            <a:r>
              <a:rPr lang="en-US" sz="3200" baseline="-25000" dirty="0"/>
              <a:t>1</a:t>
            </a:r>
            <a:r>
              <a:rPr lang="en-US" sz="3200" dirty="0"/>
              <a:t>v</a:t>
            </a:r>
            <a:r>
              <a:rPr lang="en-US" sz="3200" baseline="-25000" dirty="0"/>
              <a:t>2</a:t>
            </a:r>
            <a:r>
              <a:rPr lang="en-US" sz="3200" dirty="0" smtClean="0"/>
              <a:t>]</a:t>
            </a:r>
            <a:br>
              <a:rPr lang="en-US" sz="3200" dirty="0" smtClean="0"/>
            </a:br>
            <a:r>
              <a:rPr lang="en-US" sz="3200" dirty="0" smtClean="0"/>
              <a:t>M</a:t>
            </a:r>
            <a:r>
              <a:rPr lang="en-US" sz="3200" baseline="30000" dirty="0" smtClean="0"/>
              <a:t>-1</a:t>
            </a:r>
            <a:r>
              <a:rPr lang="en-US" sz="3200" dirty="0" smtClean="0"/>
              <a:t>(</a:t>
            </a:r>
            <a:r>
              <a:rPr lang="en-US" sz="3200" dirty="0" err="1" smtClean="0"/>
              <a:t>o+dt</a:t>
            </a:r>
            <a:r>
              <a:rPr lang="en-US" sz="3200" dirty="0" smtClean="0"/>
              <a:t>) = [</a:t>
            </a:r>
            <a:r>
              <a:rPr lang="en-US" sz="3200" dirty="0" err="1" smtClean="0"/>
              <a:t>abc</a:t>
            </a:r>
            <a:r>
              <a:rPr lang="en-US" sz="3200" dirty="0" smtClean="0"/>
              <a:t>]</a:t>
            </a:r>
            <a:r>
              <a:rPr lang="en-US" sz="3200" baseline="30000" dirty="0"/>
              <a:t>T</a:t>
            </a:r>
            <a:endParaRPr lang="en-US" sz="3200" dirty="0" smtClean="0"/>
          </a:p>
          <a:p>
            <a:r>
              <a:rPr lang="en-US" sz="3200" dirty="0" smtClean="0"/>
              <a:t>q + </a:t>
            </a:r>
            <a:r>
              <a:rPr lang="en-US" sz="3200" dirty="0" err="1" smtClean="0"/>
              <a:t>rt</a:t>
            </a:r>
            <a:r>
              <a:rPr lang="en-US" sz="3200" dirty="0" smtClean="0"/>
              <a:t> = [</a:t>
            </a:r>
            <a:r>
              <a:rPr lang="en-US" sz="3200" dirty="0" err="1" smtClean="0"/>
              <a:t>abc</a:t>
            </a:r>
            <a:r>
              <a:rPr lang="en-US" sz="3200" dirty="0" smtClean="0"/>
              <a:t>]</a:t>
            </a:r>
            <a:r>
              <a:rPr lang="en-US" sz="3200" baseline="30000" dirty="0" smtClean="0"/>
              <a:t>T</a:t>
            </a:r>
          </a:p>
          <a:p>
            <a:r>
              <a:rPr lang="en-US" sz="3200" dirty="0" smtClean="0"/>
              <a:t>t = (1-(</a:t>
            </a:r>
            <a:r>
              <a:rPr lang="en-US" sz="3200" dirty="0" err="1" smtClean="0"/>
              <a:t>q</a:t>
            </a:r>
            <a:r>
              <a:rPr lang="en-US" sz="3200" baseline="-25000" dirty="0" err="1" smtClean="0"/>
              <a:t>x</a:t>
            </a:r>
            <a:r>
              <a:rPr lang="en-US" sz="3200" dirty="0" err="1" smtClean="0"/>
              <a:t>+q</a:t>
            </a:r>
            <a:r>
              <a:rPr lang="en-US" sz="3200" baseline="-25000" dirty="0" err="1" smtClean="0"/>
              <a:t>y</a:t>
            </a:r>
            <a:r>
              <a:rPr lang="en-US" sz="3200" dirty="0" err="1" smtClean="0"/>
              <a:t>+q</a:t>
            </a:r>
            <a:r>
              <a:rPr lang="en-US" sz="3200" baseline="-25000" dirty="0" err="1" smtClean="0"/>
              <a:t>z</a:t>
            </a:r>
            <a:r>
              <a:rPr lang="en-US" sz="3200" dirty="0" smtClean="0"/>
              <a:t>)) / (</a:t>
            </a:r>
            <a:r>
              <a:rPr lang="en-US" sz="3200" dirty="0" err="1" smtClean="0"/>
              <a:t>r</a:t>
            </a:r>
            <a:r>
              <a:rPr lang="en-US" sz="3200" baseline="-25000" dirty="0" err="1" smtClean="0"/>
              <a:t>x</a:t>
            </a:r>
            <a:r>
              <a:rPr lang="en-US" sz="3200" dirty="0" err="1" smtClean="0"/>
              <a:t>+r</a:t>
            </a:r>
            <a:r>
              <a:rPr lang="en-US" sz="3200" baseline="-25000" dirty="0" err="1" smtClean="0"/>
              <a:t>y</a:t>
            </a:r>
            <a:r>
              <a:rPr lang="en-US" sz="3200" dirty="0" err="1" smtClean="0"/>
              <a:t>+r</a:t>
            </a:r>
            <a:r>
              <a:rPr lang="en-US" sz="3200" baseline="-25000" dirty="0" err="1" smtClean="0"/>
              <a:t>z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a = </a:t>
            </a:r>
            <a:r>
              <a:rPr lang="en-US" sz="3200" dirty="0" err="1" smtClean="0"/>
              <a:t>q</a:t>
            </a:r>
            <a:r>
              <a:rPr lang="en-US" sz="3200" baseline="-25000" dirty="0" err="1" smtClean="0"/>
              <a:t>x</a:t>
            </a:r>
            <a:r>
              <a:rPr lang="en-US" sz="3200" dirty="0" err="1" smtClean="0"/>
              <a:t>+r</a:t>
            </a:r>
            <a:r>
              <a:rPr lang="en-US" sz="3200" baseline="-25000" dirty="0" err="1" smtClean="0"/>
              <a:t>x</a:t>
            </a:r>
            <a:r>
              <a:rPr lang="en-US" sz="3200" dirty="0" err="1" smtClean="0"/>
              <a:t>t</a:t>
            </a:r>
            <a:r>
              <a:rPr lang="en-US" sz="3200" dirty="0" smtClean="0"/>
              <a:t>, b = </a:t>
            </a:r>
            <a:r>
              <a:rPr lang="en-US" sz="3200" dirty="0" err="1" smtClean="0"/>
              <a:t>q</a:t>
            </a:r>
            <a:r>
              <a:rPr lang="en-US" sz="3200" baseline="-25000" dirty="0" err="1" smtClean="0"/>
              <a:t>y</a:t>
            </a:r>
            <a:r>
              <a:rPr lang="en-US" sz="3200" dirty="0" smtClean="0"/>
              <a:t>…</a:t>
            </a:r>
            <a:endParaRPr lang="en-US" sz="3200" baseline="-25000" dirty="0" smtClean="0"/>
          </a:p>
        </p:txBody>
      </p:sp>
      <p:cxnSp>
        <p:nvCxnSpPr>
          <p:cNvPr id="2" name="Straight Connector 1"/>
          <p:cNvCxnSpPr/>
          <p:nvPr/>
        </p:nvCxnSpPr>
        <p:spPr>
          <a:xfrm flipH="1">
            <a:off x="6071347" y="3294529"/>
            <a:ext cx="1936377" cy="84044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 flipV="1">
            <a:off x="6784937" y="668319"/>
            <a:ext cx="5162774" cy="5553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669741" y="668319"/>
            <a:ext cx="53789" cy="50802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696635" y="1169895"/>
            <a:ext cx="5251076" cy="452493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96658" y="3890089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o</a:t>
            </a:r>
            <a:endParaRPr lang="en-US" sz="48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6008793" y="3208468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d</a:t>
            </a:r>
            <a:endParaRPr lang="en-US" sz="48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5937958" y="252820"/>
            <a:ext cx="6703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v</a:t>
            </a:r>
            <a:r>
              <a:rPr lang="en-US" sz="4800" baseline="-25000" dirty="0" smtClean="0"/>
              <a:t>0</a:t>
            </a:r>
            <a:endParaRPr lang="en-US" sz="48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64699" y="1368925"/>
            <a:ext cx="6703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v</a:t>
            </a:r>
            <a:r>
              <a:rPr lang="en-US" sz="4800" baseline="-25000" dirty="0" smtClean="0"/>
              <a:t>2</a:t>
            </a:r>
            <a:endParaRPr lang="en-US" sz="4800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6871196" y="5518735"/>
            <a:ext cx="6703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v</a:t>
            </a:r>
            <a:r>
              <a:rPr lang="en-US" sz="4800" baseline="-25000" dirty="0" smtClean="0"/>
              <a:t>1</a:t>
            </a:r>
            <a:endParaRPr lang="en-US" sz="4800" baseline="-25000" dirty="0"/>
          </a:p>
        </p:txBody>
      </p:sp>
    </p:spTree>
    <p:extLst>
      <p:ext uri="{BB962C8B-B14F-4D97-AF65-F5344CB8AC3E}">
        <p14:creationId xmlns:p14="http://schemas.microsoft.com/office/powerpoint/2010/main" val="356292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1762461" y="2849880"/>
            <a:ext cx="3815379" cy="1741843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62461" y="4591722"/>
            <a:ext cx="8928399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27715" y="2301240"/>
            <a:ext cx="6703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v</a:t>
            </a:r>
            <a:r>
              <a:rPr lang="en-US" sz="4800" baseline="-25000" dirty="0" smtClean="0"/>
              <a:t>0</a:t>
            </a:r>
            <a:endParaRPr lang="en-US" sz="4800" baseline="-250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762460" y="4591722"/>
            <a:ext cx="3586780" cy="2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08666" y="4995165"/>
            <a:ext cx="508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u</a:t>
            </a:r>
            <a:endParaRPr lang="en-US" sz="4800" baseline="-25000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5349240" y="2849879"/>
            <a:ext cx="3815379" cy="1741843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463539" y="2869599"/>
            <a:ext cx="3586780" cy="2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72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7371" y="746312"/>
            <a:ext cx="5641041" cy="77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1260449" y="5077777"/>
            <a:ext cx="2795296" cy="1193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2566657" y="5978729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60449" y="728870"/>
            <a:ext cx="4511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Distant geometry</a:t>
            </a:r>
            <a:endParaRPr lang="en-US" sz="4800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2797896" y="5870121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</a:t>
            </a:r>
            <a:endParaRPr lang="en-US" sz="48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442874" y="4494347"/>
            <a:ext cx="12087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Image</a:t>
            </a:r>
          </a:p>
          <a:p>
            <a:r>
              <a:rPr lang="en-US" sz="3200" dirty="0" smtClean="0"/>
              <a:t>plane</a:t>
            </a:r>
            <a:endParaRPr lang="en-US" sz="3200" baseline="-250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094060" y="4012720"/>
            <a:ext cx="2056164" cy="3844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768817" y="5571565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957786" y="5447108"/>
            <a:ext cx="5918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O</a:t>
            </a:r>
            <a:endParaRPr lang="en-US" sz="4800" baseline="-25000" dirty="0"/>
          </a:p>
        </p:txBody>
      </p:sp>
      <p:cxnSp>
        <p:nvCxnSpPr>
          <p:cNvPr id="13" name="Straight Connector 12"/>
          <p:cNvCxnSpPr>
            <a:stCxn id="4" idx="0"/>
          </p:cNvCxnSpPr>
          <p:nvPr/>
        </p:nvCxnSpPr>
        <p:spPr>
          <a:xfrm flipH="1" flipV="1">
            <a:off x="2259106" y="3099547"/>
            <a:ext cx="398991" cy="2879182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4461266" y="2693895"/>
            <a:ext cx="398991" cy="2879182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58866" y="2883149"/>
            <a:ext cx="8018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/>
              <a:t>r</a:t>
            </a:r>
            <a:r>
              <a:rPr lang="en-US" sz="4800" baseline="-25000" dirty="0" err="1" smtClean="0"/>
              <a:t>uv</a:t>
            </a:r>
            <a:endParaRPr lang="en-US" sz="48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3571961" y="2553696"/>
            <a:ext cx="8018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/>
              <a:t>r</a:t>
            </a:r>
            <a:r>
              <a:rPr lang="en-US" sz="4800" baseline="-25000" dirty="0" err="1" smtClean="0"/>
              <a:t>uv</a:t>
            </a:r>
            <a:endParaRPr lang="en-US" sz="48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6507697" y="1707873"/>
            <a:ext cx="574388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V3 P = </a:t>
            </a:r>
            <a:r>
              <a:rPr lang="en-US" sz="3600" dirty="0" err="1" smtClean="0"/>
              <a:t>ppc</a:t>
            </a:r>
            <a:r>
              <a:rPr lang="en-US" sz="3600" dirty="0" smtClean="0"/>
              <a:t>-&gt;</a:t>
            </a:r>
            <a:r>
              <a:rPr lang="en-US" sz="3600" dirty="0" err="1" smtClean="0"/>
              <a:t>Unproject</a:t>
            </a:r>
            <a:r>
              <a:rPr lang="en-US" sz="3600" dirty="0" smtClean="0"/>
              <a:t>(u, v, 1)</a:t>
            </a:r>
          </a:p>
          <a:p>
            <a:r>
              <a:rPr lang="en-US" sz="3600" dirty="0" smtClean="0"/>
              <a:t>V3 r = P-</a:t>
            </a:r>
            <a:r>
              <a:rPr lang="en-US" sz="3600" dirty="0" err="1" smtClean="0"/>
              <a:t>ppc</a:t>
            </a:r>
            <a:r>
              <a:rPr lang="en-US" sz="3600" dirty="0" smtClean="0"/>
              <a:t>-&gt;C</a:t>
            </a:r>
          </a:p>
          <a:p>
            <a:r>
              <a:rPr lang="en-US" sz="3600" dirty="0" smtClean="0"/>
              <a:t>V3 pp = ppc</a:t>
            </a:r>
            <a:r>
              <a:rPr lang="en-US" sz="3600" baseline="-25000" dirty="0" smtClean="0"/>
              <a:t>0</a:t>
            </a:r>
            <a:r>
              <a:rPr lang="en-US" sz="3600" dirty="0" smtClean="0"/>
              <a:t>-&gt;Project(</a:t>
            </a:r>
            <a:r>
              <a:rPr lang="en-US" sz="3600" dirty="0" err="1" smtClean="0"/>
              <a:t>r+O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fb-&gt;Set(u, v) = fb</a:t>
            </a:r>
            <a:r>
              <a:rPr lang="en-US" sz="3600" baseline="-25000" dirty="0" smtClean="0"/>
              <a:t>0</a:t>
            </a:r>
            <a:r>
              <a:rPr lang="en-US" sz="3600" dirty="0" smtClean="0"/>
              <a:t>-&gt;Get(pp)</a:t>
            </a:r>
            <a:endParaRPr lang="en-US" sz="3600" dirty="0"/>
          </a:p>
        </p:txBody>
      </p:sp>
      <p:sp>
        <p:nvSpPr>
          <p:cNvPr id="21" name="Oval 20"/>
          <p:cNvSpPr/>
          <p:nvPr/>
        </p:nvSpPr>
        <p:spPr>
          <a:xfrm>
            <a:off x="4569321" y="4022074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779805" y="3981690"/>
            <a:ext cx="8322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pp</a:t>
            </a:r>
            <a:endParaRPr lang="en-US" sz="4800" baseline="-25000" dirty="0"/>
          </a:p>
        </p:txBody>
      </p:sp>
      <p:sp>
        <p:nvSpPr>
          <p:cNvPr id="23" name="Oval 22"/>
          <p:cNvSpPr/>
          <p:nvPr/>
        </p:nvSpPr>
        <p:spPr>
          <a:xfrm>
            <a:off x="2429497" y="4986337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927436" y="4333010"/>
            <a:ext cx="502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endParaRPr lang="en-US" sz="4800" baseline="-25000" dirty="0"/>
          </a:p>
        </p:txBody>
      </p:sp>
    </p:spTree>
    <p:extLst>
      <p:ext uri="{BB962C8B-B14F-4D97-AF65-F5344CB8AC3E}">
        <p14:creationId xmlns:p14="http://schemas.microsoft.com/office/powerpoint/2010/main" val="220019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 rot="1475026">
            <a:off x="8829804" y="3624211"/>
            <a:ext cx="2286000" cy="228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1260449" y="5077777"/>
            <a:ext cx="2795296" cy="1193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2566657" y="5978729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97896" y="5870121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</a:t>
            </a:r>
            <a:endParaRPr lang="en-US" sz="48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442874" y="4494347"/>
            <a:ext cx="12087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Image</a:t>
            </a:r>
          </a:p>
          <a:p>
            <a:r>
              <a:rPr lang="en-US" sz="3200" dirty="0" smtClean="0"/>
              <a:t>plane</a:t>
            </a:r>
            <a:endParaRPr lang="en-US" sz="3200" baseline="-25000" dirty="0"/>
          </a:p>
        </p:txBody>
      </p:sp>
      <p:sp>
        <p:nvSpPr>
          <p:cNvPr id="10" name="Oval 9"/>
          <p:cNvSpPr/>
          <p:nvPr/>
        </p:nvSpPr>
        <p:spPr>
          <a:xfrm>
            <a:off x="9881364" y="4667560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289535" y="3957236"/>
            <a:ext cx="5918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O</a:t>
            </a:r>
            <a:endParaRPr lang="en-US" sz="4800" baseline="-25000" dirty="0"/>
          </a:p>
        </p:txBody>
      </p:sp>
      <p:cxnSp>
        <p:nvCxnSpPr>
          <p:cNvPr id="13" name="Straight Connector 12"/>
          <p:cNvCxnSpPr>
            <a:stCxn id="4" idx="0"/>
          </p:cNvCxnSpPr>
          <p:nvPr/>
        </p:nvCxnSpPr>
        <p:spPr>
          <a:xfrm flipV="1">
            <a:off x="2658097" y="2967682"/>
            <a:ext cx="1320680" cy="3011047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825201" y="4979119"/>
            <a:ext cx="8018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/>
              <a:t>r</a:t>
            </a:r>
            <a:r>
              <a:rPr lang="en-US" sz="4800" baseline="-25000" dirty="0" err="1" smtClean="0"/>
              <a:t>uv</a:t>
            </a:r>
            <a:endParaRPr lang="en-US" sz="48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6090263" y="182071"/>
            <a:ext cx="572785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For each triangle t of reflector </a:t>
            </a:r>
            <a:r>
              <a:rPr lang="en-US" sz="2800" dirty="0" err="1" smtClean="0"/>
              <a:t>tmesh</a:t>
            </a:r>
            <a:endParaRPr lang="en-US" sz="2800" dirty="0" smtClean="0"/>
          </a:p>
          <a:p>
            <a:r>
              <a:rPr lang="en-US" sz="2800" dirty="0" smtClean="0"/>
              <a:t>    For each pixel (u, v) covered by t</a:t>
            </a:r>
          </a:p>
          <a:p>
            <a:r>
              <a:rPr lang="en-US" sz="2800" dirty="0" smtClean="0"/>
              <a:t>        // check for (u, v) inside t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//  check z buffer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V3 P = </a:t>
            </a:r>
            <a:r>
              <a:rPr lang="en-US" sz="2800" dirty="0" err="1" smtClean="0"/>
              <a:t>ppc</a:t>
            </a:r>
            <a:r>
              <a:rPr lang="en-US" sz="2800" dirty="0" smtClean="0"/>
              <a:t>-&gt;</a:t>
            </a:r>
            <a:r>
              <a:rPr lang="en-US" sz="2800" dirty="0" err="1" smtClean="0"/>
              <a:t>Unproject</a:t>
            </a:r>
            <a:r>
              <a:rPr lang="en-US" sz="2800" dirty="0" smtClean="0"/>
              <a:t>(u, v, </a:t>
            </a:r>
            <a:r>
              <a:rPr lang="en-US" sz="2800" dirty="0" err="1" smtClean="0"/>
              <a:t>currz</a:t>
            </a:r>
            <a:r>
              <a:rPr lang="en-US" sz="2800" dirty="0" smtClean="0"/>
              <a:t>)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V3 </a:t>
            </a:r>
            <a:r>
              <a:rPr lang="en-US" sz="2800" dirty="0" err="1" smtClean="0"/>
              <a:t>e</a:t>
            </a:r>
            <a:r>
              <a:rPr lang="en-US" sz="2800" baseline="-25000" dirty="0" err="1" smtClean="0"/>
              <a:t>uv</a:t>
            </a:r>
            <a:r>
              <a:rPr lang="en-US" sz="2800" dirty="0" smtClean="0"/>
              <a:t> = (P-C).</a:t>
            </a:r>
            <a:r>
              <a:rPr lang="en-US" sz="2800" dirty="0" err="1" smtClean="0"/>
              <a:t>UnitVector</a:t>
            </a:r>
            <a:r>
              <a:rPr lang="en-US" sz="2800" dirty="0" smtClean="0"/>
              <a:t>();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V3 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uv</a:t>
            </a:r>
            <a:r>
              <a:rPr lang="en-US" sz="2800" dirty="0" smtClean="0"/>
              <a:t> = </a:t>
            </a:r>
            <a:r>
              <a:rPr lang="en-US" sz="2800" dirty="0" err="1" smtClean="0"/>
              <a:t>n</a:t>
            </a:r>
            <a:r>
              <a:rPr lang="en-US" sz="2800" baseline="-25000" dirty="0" err="1" smtClean="0"/>
              <a:t>uv</a:t>
            </a:r>
            <a:r>
              <a:rPr lang="en-US" sz="2800" dirty="0" err="1" smtClean="0"/>
              <a:t>.Reflect</a:t>
            </a:r>
            <a:r>
              <a:rPr lang="en-US" sz="2800" dirty="0" smtClean="0"/>
              <a:t>(-</a:t>
            </a:r>
            <a:r>
              <a:rPr lang="en-US" sz="2800" dirty="0" err="1" smtClean="0"/>
              <a:t>e</a:t>
            </a:r>
            <a:r>
              <a:rPr lang="en-US" sz="2800" baseline="-25000" dirty="0" err="1" smtClean="0"/>
              <a:t>uv</a:t>
            </a:r>
            <a:r>
              <a:rPr lang="en-US" sz="2800" dirty="0" smtClean="0"/>
              <a:t>)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</a:t>
            </a:r>
            <a:r>
              <a:rPr lang="en-US" sz="2800" dirty="0" err="1" smtClean="0"/>
              <a:t>EM.Lookup</a:t>
            </a:r>
            <a:r>
              <a:rPr lang="en-US" sz="2800" dirty="0" smtClean="0"/>
              <a:t>(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uv</a:t>
            </a:r>
            <a:r>
              <a:rPr lang="en-US" sz="2800" dirty="0"/>
              <a:t>)</a:t>
            </a:r>
            <a:endParaRPr lang="en-US" sz="2800" dirty="0" smtClean="0"/>
          </a:p>
        </p:txBody>
      </p:sp>
      <p:sp>
        <p:nvSpPr>
          <p:cNvPr id="5" name="Oval 4"/>
          <p:cNvSpPr/>
          <p:nvPr/>
        </p:nvSpPr>
        <p:spPr>
          <a:xfrm>
            <a:off x="1651666" y="551329"/>
            <a:ext cx="4009546" cy="24163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797896" y="1382047"/>
            <a:ext cx="1876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Reflector</a:t>
            </a:r>
            <a:endParaRPr lang="en-US" sz="3600" dirty="0"/>
          </a:p>
        </p:txBody>
      </p:sp>
      <p:sp>
        <p:nvSpPr>
          <p:cNvPr id="26" name="Oval 25"/>
          <p:cNvSpPr/>
          <p:nvPr/>
        </p:nvSpPr>
        <p:spPr>
          <a:xfrm>
            <a:off x="4956190" y="3870808"/>
            <a:ext cx="807759" cy="7899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284985" y="4660765"/>
            <a:ext cx="19436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Reflected</a:t>
            </a:r>
          </a:p>
          <a:p>
            <a:r>
              <a:rPr lang="en-US" sz="3600" dirty="0" smtClean="0"/>
              <a:t>Object</a:t>
            </a:r>
            <a:endParaRPr lang="en-US" sz="3600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3978777" y="2967682"/>
            <a:ext cx="158501" cy="1114003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995238" y="2966079"/>
            <a:ext cx="1064294" cy="1065212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4995696" y="3949094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4444071" y="3829768"/>
            <a:ext cx="5341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V</a:t>
            </a:r>
            <a:endParaRPr lang="en-US" sz="4800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2988392" y="4998272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469491" y="4299491"/>
            <a:ext cx="7039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V’</a:t>
            </a:r>
            <a:endParaRPr lang="en-US" sz="4800" baseline="-25000" dirty="0"/>
          </a:p>
        </p:txBody>
      </p:sp>
      <p:sp>
        <p:nvSpPr>
          <p:cNvPr id="38" name="TextBox 37"/>
          <p:cNvSpPr txBox="1"/>
          <p:nvPr/>
        </p:nvSpPr>
        <p:spPr>
          <a:xfrm>
            <a:off x="2785928" y="2770475"/>
            <a:ext cx="8931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/>
              <a:t>e</a:t>
            </a:r>
            <a:r>
              <a:rPr lang="en-US" sz="4800" baseline="-25000" dirty="0" err="1" smtClean="0"/>
              <a:t>uv</a:t>
            </a:r>
            <a:endParaRPr lang="en-US" sz="4800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4777664" y="2945419"/>
            <a:ext cx="8018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/>
              <a:t>r</a:t>
            </a:r>
            <a:r>
              <a:rPr lang="en-US" sz="4800" baseline="-25000" dirty="0" err="1" smtClean="0"/>
              <a:t>uv</a:t>
            </a:r>
            <a:endParaRPr lang="en-US" sz="4800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3646512" y="3827296"/>
            <a:ext cx="910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/>
              <a:t>n</a:t>
            </a:r>
            <a:r>
              <a:rPr lang="en-US" sz="4800" baseline="-25000" dirty="0" err="1" smtClean="0"/>
              <a:t>uv</a:t>
            </a:r>
            <a:endParaRPr lang="en-US" sz="4800" baseline="-25000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9972804" y="4757365"/>
            <a:ext cx="1064294" cy="1065212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11097925" y="5904354"/>
            <a:ext cx="807759" cy="7899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880418" y="2859096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646512" y="2040576"/>
            <a:ext cx="502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endParaRPr lang="en-US" sz="4800" baseline="-25000" dirty="0"/>
          </a:p>
        </p:txBody>
      </p:sp>
    </p:spTree>
    <p:extLst>
      <p:ext uri="{BB962C8B-B14F-4D97-AF65-F5344CB8AC3E}">
        <p14:creationId xmlns:p14="http://schemas.microsoft.com/office/powerpoint/2010/main" val="93154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V="1">
            <a:off x="1260449" y="5077776"/>
            <a:ext cx="4212084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2566657" y="5978729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97896" y="5870121"/>
            <a:ext cx="5918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O</a:t>
            </a:r>
            <a:endParaRPr lang="en-US" sz="48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786407" y="4785389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</a:t>
            </a:r>
            <a:r>
              <a:rPr lang="en-US" sz="3200" baseline="-25000" dirty="0" smtClean="0"/>
              <a:t>0</a:t>
            </a:r>
            <a:endParaRPr lang="en-US" sz="3200" baseline="-25000" dirty="0"/>
          </a:p>
        </p:txBody>
      </p:sp>
      <p:cxnSp>
        <p:nvCxnSpPr>
          <p:cNvPr id="13" name="Straight Connector 12"/>
          <p:cNvCxnSpPr>
            <a:stCxn id="4" idx="0"/>
          </p:cNvCxnSpPr>
          <p:nvPr/>
        </p:nvCxnSpPr>
        <p:spPr>
          <a:xfrm flipV="1">
            <a:off x="2658097" y="2933700"/>
            <a:ext cx="633833" cy="3045029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467100" y="326613"/>
            <a:ext cx="765946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Input: I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, ppc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, ppc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ppc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-&gt;C == ppc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-&gt;C</a:t>
            </a:r>
          </a:p>
          <a:p>
            <a:r>
              <a:rPr lang="en-US" sz="2800" dirty="0" smtClean="0"/>
              <a:t>Output: I</a:t>
            </a:r>
            <a:r>
              <a:rPr lang="en-US" sz="2800" baseline="-25000" dirty="0" smtClean="0"/>
              <a:t>1</a:t>
            </a:r>
            <a:endParaRPr lang="en-US" sz="2800" dirty="0" smtClean="0"/>
          </a:p>
          <a:p>
            <a:r>
              <a:rPr lang="en-US" sz="2800" dirty="0" err="1" smtClean="0"/>
              <a:t>Algo</a:t>
            </a:r>
            <a:r>
              <a:rPr lang="en-US" sz="2800" dirty="0" smtClean="0"/>
              <a:t>: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v = 0; v &lt; I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-&gt;h; v++)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u = 0; u &lt; I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-&gt;w; u++)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		V3 P1 = ppc1-&gt;</a:t>
            </a:r>
            <a:r>
              <a:rPr lang="en-US" sz="2800" dirty="0" err="1" smtClean="0"/>
              <a:t>Unproject</a:t>
            </a:r>
            <a:r>
              <a:rPr lang="en-US" sz="2800" dirty="0" smtClean="0"/>
              <a:t>(u, v, 1)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		V3 PP = ppc0-&gt;Project(P1)</a:t>
            </a:r>
          </a:p>
          <a:p>
            <a:r>
              <a:rPr lang="en-US" sz="2800" dirty="0" smtClean="0"/>
              <a:t>			I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(u, v) = I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(PP[0], PP[1])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02842" y="4176824"/>
            <a:ext cx="3081578" cy="15104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328800" y="3871439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</a:t>
            </a:r>
            <a:r>
              <a:rPr lang="en-US" sz="3200" baseline="-25000" dirty="0" smtClean="0"/>
              <a:t>1</a:t>
            </a:r>
            <a:endParaRPr lang="en-US" sz="3200" baseline="-25000" dirty="0"/>
          </a:p>
        </p:txBody>
      </p:sp>
      <p:sp>
        <p:nvSpPr>
          <p:cNvPr id="37" name="Oval 36"/>
          <p:cNvSpPr/>
          <p:nvPr/>
        </p:nvSpPr>
        <p:spPr>
          <a:xfrm>
            <a:off x="2820756" y="4614595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766133" y="4964852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059705" y="4173440"/>
            <a:ext cx="5357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</a:t>
            </a:r>
            <a:r>
              <a:rPr lang="en-US" sz="3200" baseline="-25000" dirty="0" smtClean="0"/>
              <a:t>1</a:t>
            </a:r>
            <a:endParaRPr lang="en-US" sz="3200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2874591" y="5065612"/>
            <a:ext cx="607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PP</a:t>
            </a:r>
            <a:endParaRPr lang="en-US" sz="3200" baseline="-25000" dirty="0"/>
          </a:p>
        </p:txBody>
      </p:sp>
    </p:spTree>
    <p:extLst>
      <p:ext uri="{BB962C8B-B14F-4D97-AF65-F5344CB8AC3E}">
        <p14:creationId xmlns:p14="http://schemas.microsoft.com/office/powerpoint/2010/main" val="68250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584091" y="3301253"/>
            <a:ext cx="2930522" cy="174290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412895" y="1951338"/>
            <a:ext cx="3031375" cy="63049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432125" y="1951338"/>
            <a:ext cx="726141" cy="35081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158266" y="2581836"/>
            <a:ext cx="2286004" cy="28776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5197" y="4874731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</a:t>
            </a:r>
            <a:endParaRPr lang="en-US" sz="3200" baseline="-25000" dirty="0"/>
          </a:p>
        </p:txBody>
      </p:sp>
      <p:sp>
        <p:nvSpPr>
          <p:cNvPr id="14" name="Oval 13"/>
          <p:cNvSpPr/>
          <p:nvPr/>
        </p:nvSpPr>
        <p:spPr>
          <a:xfrm>
            <a:off x="502468" y="4952720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93451" y="3222532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99994" y="3143508"/>
            <a:ext cx="396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</a:t>
            </a:r>
            <a:endParaRPr lang="en-US" sz="32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875562" y="1298796"/>
            <a:ext cx="5565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 smtClean="0"/>
              <a:t>0</a:t>
            </a:r>
            <a:endParaRPr lang="en-US" sz="3200" baseline="-25000" dirty="0"/>
          </a:p>
        </p:txBody>
      </p:sp>
      <p:sp>
        <p:nvSpPr>
          <p:cNvPr id="18" name="Oval 17"/>
          <p:cNvSpPr/>
          <p:nvPr/>
        </p:nvSpPr>
        <p:spPr>
          <a:xfrm>
            <a:off x="2340685" y="1863364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332660" y="2486930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062119" y="5392859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770612" y="1863364"/>
            <a:ext cx="5565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 smtClean="0"/>
              <a:t>1</a:t>
            </a:r>
            <a:endParaRPr lang="en-US" sz="3200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3045794" y="5632050"/>
            <a:ext cx="5565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endParaRPr lang="en-US" sz="3200" baseline="-25000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597066" y="4456563"/>
            <a:ext cx="995352" cy="587597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2080" y="4667058"/>
            <a:ext cx="401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en-US" sz="3200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5961395" y="104731"/>
            <a:ext cx="5664949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 = O + </a:t>
            </a:r>
            <a:r>
              <a:rPr lang="en-US" sz="2800" dirty="0" err="1" smtClean="0"/>
              <a:t>dt</a:t>
            </a:r>
            <a:endParaRPr lang="en-US" sz="2800" dirty="0" smtClean="0"/>
          </a:p>
          <a:p>
            <a:r>
              <a:rPr lang="en-US" sz="2800" dirty="0" smtClean="0"/>
              <a:t>P = V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a + V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b + V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c</a:t>
            </a:r>
          </a:p>
          <a:p>
            <a:r>
              <a:rPr lang="en-US" sz="2800" dirty="0" smtClean="0"/>
              <a:t>(a, b, c)—</a:t>
            </a:r>
            <a:r>
              <a:rPr lang="en-US" sz="2800" dirty="0" err="1" smtClean="0"/>
              <a:t>barycentric</a:t>
            </a:r>
            <a:r>
              <a:rPr lang="en-US" sz="2800" dirty="0" smtClean="0"/>
              <a:t> coordinates of P</a:t>
            </a:r>
          </a:p>
          <a:p>
            <a:r>
              <a:rPr lang="en-US" sz="2800" dirty="0"/>
              <a:t>condition P is on triangle plane</a:t>
            </a:r>
          </a:p>
          <a:p>
            <a:r>
              <a:rPr lang="en-US" sz="2800" dirty="0" smtClean="0"/>
              <a:t>	</a:t>
            </a:r>
            <a:r>
              <a:rPr lang="en-US" sz="2800" dirty="0" err="1" smtClean="0"/>
              <a:t>a+b+c</a:t>
            </a:r>
            <a:r>
              <a:rPr lang="en-US" sz="2800" dirty="0" smtClean="0"/>
              <a:t> = 1</a:t>
            </a:r>
          </a:p>
          <a:p>
            <a:r>
              <a:rPr lang="en-US" sz="2800" dirty="0" smtClean="0"/>
              <a:t>conditions </a:t>
            </a:r>
            <a:r>
              <a:rPr lang="en-US" sz="2800" dirty="0"/>
              <a:t>that P be inside </a:t>
            </a:r>
            <a:r>
              <a:rPr lang="en-US" sz="2800" dirty="0" smtClean="0"/>
              <a:t>triangle</a:t>
            </a:r>
          </a:p>
          <a:p>
            <a:r>
              <a:rPr lang="en-US" sz="2800" dirty="0" smtClean="0"/>
              <a:t>	a&gt;0 &amp;&amp; b&gt;0 &amp;&amp; c&gt;0</a:t>
            </a:r>
          </a:p>
          <a:p>
            <a:r>
              <a:rPr lang="en-US" sz="2800" dirty="0" smtClean="0"/>
              <a:t>P = [V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V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V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][</a:t>
            </a:r>
            <a:r>
              <a:rPr lang="en-US" sz="2800" dirty="0" err="1" smtClean="0"/>
              <a:t>abc</a:t>
            </a:r>
            <a:r>
              <a:rPr lang="en-US" sz="2800" dirty="0" smtClean="0"/>
              <a:t>]</a:t>
            </a:r>
            <a:r>
              <a:rPr lang="en-US" sz="2800" baseline="30000" dirty="0" smtClean="0"/>
              <a:t>T</a:t>
            </a:r>
            <a:endParaRPr lang="en-US" sz="2800" dirty="0" smtClean="0"/>
          </a:p>
          <a:p>
            <a:r>
              <a:rPr lang="en-US" sz="2800" dirty="0" err="1" smtClean="0"/>
              <a:t>O+dt</a:t>
            </a:r>
            <a:r>
              <a:rPr lang="en-US" sz="2800" dirty="0" smtClean="0"/>
              <a:t> = </a:t>
            </a:r>
            <a:r>
              <a:rPr lang="en-US" sz="2800" dirty="0"/>
              <a:t>[V</a:t>
            </a:r>
            <a:r>
              <a:rPr lang="en-US" sz="2800" baseline="-25000" dirty="0"/>
              <a:t>0</a:t>
            </a:r>
            <a:r>
              <a:rPr lang="en-US" sz="2800" dirty="0"/>
              <a:t>V</a:t>
            </a:r>
            <a:r>
              <a:rPr lang="en-US" sz="2800" baseline="-25000" dirty="0"/>
              <a:t>1</a:t>
            </a:r>
            <a:r>
              <a:rPr lang="en-US" sz="2800" dirty="0"/>
              <a:t>V</a:t>
            </a:r>
            <a:r>
              <a:rPr lang="en-US" sz="2800" baseline="-25000" dirty="0"/>
              <a:t>2</a:t>
            </a:r>
            <a:r>
              <a:rPr lang="en-US" sz="2800" dirty="0"/>
              <a:t>][</a:t>
            </a:r>
            <a:r>
              <a:rPr lang="en-US" sz="2800" dirty="0" err="1" smtClean="0"/>
              <a:t>abc</a:t>
            </a:r>
            <a:r>
              <a:rPr lang="en-US" sz="2800" dirty="0" smtClean="0"/>
              <a:t>]</a:t>
            </a:r>
            <a:r>
              <a:rPr lang="en-US" sz="2800" baseline="30000" dirty="0" smtClean="0"/>
              <a:t>T</a:t>
            </a:r>
          </a:p>
          <a:p>
            <a:r>
              <a:rPr lang="en-US" sz="2800" dirty="0" smtClean="0"/>
              <a:t>M = </a:t>
            </a:r>
            <a:r>
              <a:rPr lang="en-US" sz="2800" dirty="0"/>
              <a:t>[V</a:t>
            </a:r>
            <a:r>
              <a:rPr lang="en-US" sz="2800" baseline="-25000" dirty="0"/>
              <a:t>0</a:t>
            </a:r>
            <a:r>
              <a:rPr lang="en-US" sz="2800" dirty="0"/>
              <a:t>V</a:t>
            </a:r>
            <a:r>
              <a:rPr lang="en-US" sz="2800" baseline="-25000" dirty="0"/>
              <a:t>1</a:t>
            </a:r>
            <a:r>
              <a:rPr lang="en-US" sz="2800" dirty="0"/>
              <a:t>V</a:t>
            </a:r>
            <a:r>
              <a:rPr lang="en-US" sz="2800" baseline="-25000" dirty="0"/>
              <a:t>2</a:t>
            </a:r>
            <a:r>
              <a:rPr lang="en-US" sz="2800" dirty="0"/>
              <a:t>]</a:t>
            </a:r>
            <a:endParaRPr lang="en-US" sz="2800" dirty="0" smtClean="0"/>
          </a:p>
          <a:p>
            <a:r>
              <a:rPr lang="en-US" sz="2800" dirty="0" smtClean="0"/>
              <a:t>M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(</a:t>
            </a:r>
            <a:r>
              <a:rPr lang="en-US" sz="2800" dirty="0" err="1" smtClean="0"/>
              <a:t>O+dt</a:t>
            </a:r>
            <a:r>
              <a:rPr lang="en-US" sz="2800" dirty="0" smtClean="0"/>
              <a:t>) = [</a:t>
            </a:r>
            <a:r>
              <a:rPr lang="en-US" sz="2800" dirty="0" err="1" smtClean="0"/>
              <a:t>abc</a:t>
            </a:r>
            <a:r>
              <a:rPr lang="en-US" sz="2800" dirty="0" smtClean="0"/>
              <a:t>]</a:t>
            </a:r>
            <a:r>
              <a:rPr lang="en-US" sz="2800" baseline="30000" dirty="0" smtClean="0"/>
              <a:t>T</a:t>
            </a:r>
            <a:endParaRPr lang="en-US" sz="2800" baseline="-25000" dirty="0"/>
          </a:p>
          <a:p>
            <a:r>
              <a:rPr lang="en-US" sz="2800" dirty="0" smtClean="0"/>
              <a:t>M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O + M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dt = </a:t>
            </a:r>
            <a:r>
              <a:rPr lang="en-US" sz="2800" dirty="0"/>
              <a:t>[</a:t>
            </a:r>
            <a:r>
              <a:rPr lang="en-US" sz="2800" dirty="0" err="1" smtClean="0"/>
              <a:t>abc</a:t>
            </a:r>
            <a:r>
              <a:rPr lang="en-US" sz="2800" dirty="0" smtClean="0"/>
              <a:t>]</a:t>
            </a:r>
            <a:r>
              <a:rPr lang="en-US" sz="2800" baseline="30000" dirty="0" smtClean="0"/>
              <a:t>T</a:t>
            </a:r>
          </a:p>
          <a:p>
            <a:r>
              <a:rPr lang="en-US" sz="2800" dirty="0" err="1" smtClean="0"/>
              <a:t>q+rt</a:t>
            </a:r>
            <a:r>
              <a:rPr lang="en-US" sz="2800" dirty="0" smtClean="0"/>
              <a:t> = </a:t>
            </a:r>
            <a:r>
              <a:rPr lang="en-US" sz="2800" dirty="0"/>
              <a:t>[</a:t>
            </a:r>
            <a:r>
              <a:rPr lang="en-US" sz="2800" dirty="0" err="1" smtClean="0"/>
              <a:t>abc</a:t>
            </a:r>
            <a:r>
              <a:rPr lang="en-US" sz="2800" dirty="0" smtClean="0"/>
              <a:t>]</a:t>
            </a:r>
            <a:r>
              <a:rPr lang="en-US" sz="2800" baseline="30000" dirty="0" smtClean="0"/>
              <a:t>T</a:t>
            </a:r>
            <a:endParaRPr lang="en-US" sz="2800" baseline="-25000" dirty="0"/>
          </a:p>
          <a:p>
            <a:r>
              <a:rPr lang="en-US" sz="2800" dirty="0" smtClean="0"/>
              <a:t>(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x</a:t>
            </a:r>
            <a:r>
              <a:rPr lang="en-US" sz="2800" dirty="0" err="1" smtClean="0"/>
              <a:t>+q</a:t>
            </a:r>
            <a:r>
              <a:rPr lang="en-US" sz="2800" baseline="-25000" dirty="0" err="1" smtClean="0"/>
              <a:t>y</a:t>
            </a:r>
            <a:r>
              <a:rPr lang="en-US" sz="2800" dirty="0" err="1" smtClean="0"/>
              <a:t>+q</a:t>
            </a:r>
            <a:r>
              <a:rPr lang="en-US" sz="2800" baseline="-25000" dirty="0" err="1" smtClean="0"/>
              <a:t>z</a:t>
            </a:r>
            <a:r>
              <a:rPr lang="en-US" sz="2800" dirty="0" smtClean="0"/>
              <a:t>) + (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x</a:t>
            </a:r>
            <a:r>
              <a:rPr lang="en-US" sz="2800" dirty="0" err="1" smtClean="0"/>
              <a:t>+r</a:t>
            </a:r>
            <a:r>
              <a:rPr lang="en-US" sz="2800" baseline="-25000" dirty="0" err="1" smtClean="0"/>
              <a:t>y</a:t>
            </a:r>
            <a:r>
              <a:rPr lang="en-US" sz="2800" dirty="0" err="1" smtClean="0"/>
              <a:t>+r</a:t>
            </a:r>
            <a:r>
              <a:rPr lang="en-US" sz="2800" baseline="-25000" dirty="0" err="1" smtClean="0"/>
              <a:t>z</a:t>
            </a:r>
            <a:r>
              <a:rPr lang="en-US" sz="2800" dirty="0" smtClean="0"/>
              <a:t>)t = </a:t>
            </a:r>
            <a:r>
              <a:rPr lang="en-US" sz="2800" dirty="0" err="1" smtClean="0"/>
              <a:t>a+b+c</a:t>
            </a:r>
            <a:r>
              <a:rPr lang="en-US" sz="2800" dirty="0" smtClean="0"/>
              <a:t> = 1</a:t>
            </a:r>
          </a:p>
          <a:p>
            <a:r>
              <a:rPr lang="en-US" sz="2800" dirty="0" smtClean="0"/>
              <a:t>t = (1-(</a:t>
            </a:r>
            <a:r>
              <a:rPr lang="en-US" sz="2800" dirty="0" err="1"/>
              <a:t>q</a:t>
            </a:r>
            <a:r>
              <a:rPr lang="en-US" sz="2800" baseline="-25000" dirty="0" err="1"/>
              <a:t>x</a:t>
            </a:r>
            <a:r>
              <a:rPr lang="en-US" sz="2800" dirty="0" err="1"/>
              <a:t>+q</a:t>
            </a:r>
            <a:r>
              <a:rPr lang="en-US" sz="2800" baseline="-25000" dirty="0" err="1"/>
              <a:t>y</a:t>
            </a:r>
            <a:r>
              <a:rPr lang="en-US" sz="2800" dirty="0" err="1"/>
              <a:t>+q</a:t>
            </a:r>
            <a:r>
              <a:rPr lang="en-US" sz="2800" baseline="-25000" dirty="0" err="1"/>
              <a:t>z</a:t>
            </a:r>
            <a:r>
              <a:rPr lang="en-US" sz="2800" dirty="0" smtClean="0"/>
              <a:t>))/</a:t>
            </a:r>
            <a:r>
              <a:rPr lang="en-US" sz="2800" dirty="0"/>
              <a:t>(</a:t>
            </a:r>
            <a:r>
              <a:rPr lang="en-US" sz="2800" dirty="0" err="1"/>
              <a:t>r</a:t>
            </a:r>
            <a:r>
              <a:rPr lang="en-US" sz="2800" baseline="-25000" dirty="0" err="1"/>
              <a:t>x</a:t>
            </a:r>
            <a:r>
              <a:rPr lang="en-US" sz="2800" dirty="0" err="1"/>
              <a:t>+r</a:t>
            </a:r>
            <a:r>
              <a:rPr lang="en-US" sz="2800" baseline="-25000" dirty="0" err="1"/>
              <a:t>y</a:t>
            </a:r>
            <a:r>
              <a:rPr lang="en-US" sz="2800" dirty="0" err="1"/>
              <a:t>+r</a:t>
            </a:r>
            <a:r>
              <a:rPr lang="en-US" sz="2800" baseline="-25000" dirty="0" err="1"/>
              <a:t>z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7906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584091" y="3301253"/>
            <a:ext cx="2930522" cy="174290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412895" y="1951338"/>
            <a:ext cx="3031375" cy="63049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432125" y="1951338"/>
            <a:ext cx="726141" cy="35081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158266" y="2581836"/>
            <a:ext cx="2286004" cy="28776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5197" y="4874731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</a:t>
            </a:r>
            <a:endParaRPr lang="en-US" sz="3200" baseline="-25000" dirty="0"/>
          </a:p>
        </p:txBody>
      </p:sp>
      <p:sp>
        <p:nvSpPr>
          <p:cNvPr id="14" name="Oval 13"/>
          <p:cNvSpPr/>
          <p:nvPr/>
        </p:nvSpPr>
        <p:spPr>
          <a:xfrm>
            <a:off x="502468" y="4952720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93451" y="3222532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99994" y="3143508"/>
            <a:ext cx="396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</a:t>
            </a:r>
            <a:endParaRPr lang="en-US" sz="32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875562" y="1298796"/>
            <a:ext cx="5565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 smtClean="0"/>
              <a:t>0</a:t>
            </a:r>
            <a:endParaRPr lang="en-US" sz="3200" baseline="-25000" dirty="0"/>
          </a:p>
        </p:txBody>
      </p:sp>
      <p:sp>
        <p:nvSpPr>
          <p:cNvPr id="18" name="Oval 17"/>
          <p:cNvSpPr/>
          <p:nvPr/>
        </p:nvSpPr>
        <p:spPr>
          <a:xfrm>
            <a:off x="2340685" y="1863364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332660" y="2486930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062119" y="5392859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770612" y="1863364"/>
            <a:ext cx="5565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 smtClean="0"/>
              <a:t>1</a:t>
            </a:r>
            <a:endParaRPr lang="en-US" sz="3200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3045794" y="5632050"/>
            <a:ext cx="5565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endParaRPr lang="en-US" sz="3200" baseline="-25000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597066" y="4456563"/>
            <a:ext cx="995352" cy="587597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2080" y="4667058"/>
            <a:ext cx="401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en-US" sz="3200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5961395" y="104731"/>
            <a:ext cx="5102807" cy="25340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aseline="30000" dirty="0" smtClean="0"/>
          </a:p>
          <a:p>
            <a:r>
              <a:rPr lang="en-US" sz="2800" dirty="0" err="1" smtClean="0"/>
              <a:t>q+rt</a:t>
            </a:r>
            <a:r>
              <a:rPr lang="en-US" sz="2800" dirty="0" smtClean="0"/>
              <a:t> = </a:t>
            </a:r>
            <a:r>
              <a:rPr lang="en-US" sz="2800" dirty="0"/>
              <a:t>[</a:t>
            </a:r>
            <a:r>
              <a:rPr lang="en-US" sz="2800" dirty="0" err="1" smtClean="0"/>
              <a:t>abc</a:t>
            </a:r>
            <a:r>
              <a:rPr lang="en-US" sz="2800" dirty="0" smtClean="0"/>
              <a:t>]</a:t>
            </a:r>
            <a:r>
              <a:rPr lang="en-US" sz="2800" baseline="30000" dirty="0" smtClean="0"/>
              <a:t>T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q</a:t>
            </a:r>
            <a:r>
              <a:rPr lang="en-US" sz="2800" baseline="-25000" dirty="0" err="1"/>
              <a:t>x</a:t>
            </a:r>
            <a:r>
              <a:rPr lang="en-US" sz="2800" dirty="0" err="1"/>
              <a:t>+rt</a:t>
            </a:r>
            <a:r>
              <a:rPr lang="en-US" sz="2800" baseline="-25000" dirty="0" err="1"/>
              <a:t>x</a:t>
            </a:r>
            <a:r>
              <a:rPr lang="en-US" sz="2800" dirty="0"/>
              <a:t> = a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q</a:t>
            </a:r>
            <a:r>
              <a:rPr lang="en-US" sz="2800" baseline="-25000" dirty="0" err="1"/>
              <a:t>x</a:t>
            </a:r>
            <a:r>
              <a:rPr lang="en-US" sz="2800" dirty="0" err="1"/>
              <a:t>+rt</a:t>
            </a:r>
            <a:r>
              <a:rPr lang="en-US" sz="2800" baseline="-25000" dirty="0" err="1"/>
              <a:t>x</a:t>
            </a:r>
            <a:r>
              <a:rPr lang="en-US" sz="2800" dirty="0"/>
              <a:t> = </a:t>
            </a:r>
            <a:r>
              <a:rPr lang="en-US" sz="2800" dirty="0" smtClean="0"/>
              <a:t>b</a:t>
            </a:r>
            <a:endParaRPr lang="en-US" sz="2800" dirty="0"/>
          </a:p>
          <a:p>
            <a:r>
              <a:rPr lang="en-US" sz="2800" dirty="0"/>
              <a:t>	</a:t>
            </a:r>
            <a:r>
              <a:rPr lang="en-US" sz="2800" dirty="0" err="1"/>
              <a:t>q</a:t>
            </a:r>
            <a:r>
              <a:rPr lang="en-US" sz="2800" baseline="-25000" dirty="0" err="1"/>
              <a:t>x</a:t>
            </a:r>
            <a:r>
              <a:rPr lang="en-US" sz="2800" dirty="0" err="1"/>
              <a:t>+rt</a:t>
            </a:r>
            <a:r>
              <a:rPr lang="en-US" sz="2800" baseline="-25000" dirty="0" err="1"/>
              <a:t>x</a:t>
            </a:r>
            <a:r>
              <a:rPr lang="en-US" sz="2800" dirty="0"/>
              <a:t> = </a:t>
            </a:r>
            <a:r>
              <a:rPr lang="en-US" sz="2800" dirty="0" smtClean="0"/>
              <a:t>c</a:t>
            </a:r>
          </a:p>
          <a:p>
            <a:r>
              <a:rPr lang="en-US" sz="2800" dirty="0" smtClean="0"/>
              <a:t>(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x</a:t>
            </a:r>
            <a:r>
              <a:rPr lang="en-US" sz="2800" dirty="0" err="1" smtClean="0"/>
              <a:t>+q</a:t>
            </a:r>
            <a:r>
              <a:rPr lang="en-US" sz="2800" baseline="-25000" dirty="0" err="1" smtClean="0"/>
              <a:t>y</a:t>
            </a:r>
            <a:r>
              <a:rPr lang="en-US" sz="2800" dirty="0" err="1" smtClean="0"/>
              <a:t>+q</a:t>
            </a:r>
            <a:r>
              <a:rPr lang="en-US" sz="2800" baseline="-25000" dirty="0" err="1" smtClean="0"/>
              <a:t>z</a:t>
            </a:r>
            <a:r>
              <a:rPr lang="en-US" sz="2800" dirty="0" smtClean="0"/>
              <a:t>) + (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x</a:t>
            </a:r>
            <a:r>
              <a:rPr lang="en-US" sz="2800" dirty="0" err="1" smtClean="0"/>
              <a:t>+r</a:t>
            </a:r>
            <a:r>
              <a:rPr lang="en-US" sz="2800" baseline="-25000" dirty="0" err="1" smtClean="0"/>
              <a:t>y</a:t>
            </a:r>
            <a:r>
              <a:rPr lang="en-US" sz="2800" dirty="0" err="1" smtClean="0"/>
              <a:t>+r</a:t>
            </a:r>
            <a:r>
              <a:rPr lang="en-US" sz="2800" baseline="-25000" dirty="0" err="1" smtClean="0"/>
              <a:t>z</a:t>
            </a:r>
            <a:r>
              <a:rPr lang="en-US" sz="2800" dirty="0" smtClean="0"/>
              <a:t>)t = </a:t>
            </a:r>
            <a:r>
              <a:rPr lang="en-US" sz="2800" dirty="0" err="1" smtClean="0"/>
              <a:t>a+b+c</a:t>
            </a:r>
            <a:r>
              <a:rPr lang="en-US" sz="2800" dirty="0" smtClean="0"/>
              <a:t> = 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168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2648484" y="4854388"/>
            <a:ext cx="3308563" cy="2840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4101817" y="4777152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128599" y="4932818"/>
            <a:ext cx="396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</a:t>
            </a:r>
            <a:endParaRPr lang="en-US" sz="3200" baseline="-25000" dirty="0"/>
          </a:p>
        </p:txBody>
      </p:sp>
      <p:cxnSp>
        <p:nvCxnSpPr>
          <p:cNvPr id="5" name="Straight Connector 4"/>
          <p:cNvCxnSpPr>
            <a:endCxn id="3" idx="1"/>
          </p:cNvCxnSpPr>
          <p:nvPr/>
        </p:nvCxnSpPr>
        <p:spPr>
          <a:xfrm>
            <a:off x="549985" y="2380129"/>
            <a:ext cx="3578614" cy="242380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3" idx="0"/>
          </p:cNvCxnSpPr>
          <p:nvPr/>
        </p:nvCxnSpPr>
        <p:spPr>
          <a:xfrm flipV="1">
            <a:off x="4193257" y="3417570"/>
            <a:ext cx="0" cy="1359582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63376" y="4882797"/>
            <a:ext cx="3565223" cy="51648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9985" y="2408917"/>
            <a:ext cx="0" cy="24667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88982" y="2408917"/>
            <a:ext cx="353961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3" idx="0"/>
          </p:cNvCxnSpPr>
          <p:nvPr/>
        </p:nvCxnSpPr>
        <p:spPr>
          <a:xfrm>
            <a:off x="4193256" y="995082"/>
            <a:ext cx="1" cy="37820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4348261" y="2380129"/>
            <a:ext cx="1" cy="2460056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45385" y="3185343"/>
            <a:ext cx="401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</a:t>
            </a:r>
            <a:endParaRPr lang="en-US" sz="32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3609084" y="1783736"/>
            <a:ext cx="471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r</a:t>
            </a:r>
            <a:r>
              <a:rPr lang="en-US" sz="3200" baseline="-25000" dirty="0" err="1" smtClean="0"/>
              <a:t>n</a:t>
            </a:r>
            <a:endParaRPr lang="en-US" sz="3200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3697373" y="4868592"/>
            <a:ext cx="418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r</a:t>
            </a:r>
            <a:r>
              <a:rPr lang="en-US" sz="3200" baseline="-25000" dirty="0" err="1" smtClean="0"/>
              <a:t>t</a:t>
            </a:r>
            <a:endParaRPr lang="en-US" sz="3200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3565200" y="3866085"/>
            <a:ext cx="3273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</a:t>
            </a:r>
            <a:endParaRPr lang="en-US" sz="3200" baseline="-25000" dirty="0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4311097" y="4828564"/>
            <a:ext cx="3565223" cy="51648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118959" y="2408917"/>
            <a:ext cx="0" cy="249072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26730" y="1783736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-</a:t>
            </a:r>
            <a:r>
              <a:rPr lang="en-US" sz="3200" dirty="0" err="1" smtClean="0"/>
              <a:t>r</a:t>
            </a:r>
            <a:r>
              <a:rPr lang="en-US" sz="3200" baseline="-25000" dirty="0" err="1" smtClean="0"/>
              <a:t>n</a:t>
            </a:r>
            <a:endParaRPr lang="en-US" sz="3200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7671011" y="4868592"/>
            <a:ext cx="418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r</a:t>
            </a:r>
            <a:r>
              <a:rPr lang="en-US" sz="3200" baseline="-25000" dirty="0" err="1" smtClean="0"/>
              <a:t>t</a:t>
            </a:r>
            <a:endParaRPr lang="en-US" sz="3200" baseline="-25000" dirty="0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209354" y="2408539"/>
            <a:ext cx="3504314" cy="2395396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669415" y="571504"/>
            <a:ext cx="167866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 = 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+ 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t</a:t>
            </a:r>
            <a:endParaRPr lang="en-US" sz="2800" dirty="0" smtClean="0"/>
          </a:p>
          <a:p>
            <a:r>
              <a:rPr lang="en-US" sz="2800" dirty="0" err="1" smtClean="0"/>
              <a:t>r</a:t>
            </a:r>
            <a:r>
              <a:rPr lang="en-US" sz="2800" baseline="-25000" dirty="0" err="1" smtClean="0"/>
              <a:t>t</a:t>
            </a:r>
            <a:r>
              <a:rPr lang="en-US" sz="2800" dirty="0" smtClean="0"/>
              <a:t> = r - 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n</a:t>
            </a:r>
            <a:endParaRPr lang="en-US" sz="2800" dirty="0" smtClean="0"/>
          </a:p>
          <a:p>
            <a:r>
              <a:rPr lang="en-US" sz="2800" dirty="0" err="1" smtClean="0"/>
              <a:t>r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= n*(</a:t>
            </a:r>
            <a:r>
              <a:rPr lang="en-US" sz="2800" dirty="0" err="1" smtClean="0"/>
              <a:t>rn</a:t>
            </a:r>
            <a:r>
              <a:rPr lang="en-US" sz="2800" dirty="0" smtClean="0"/>
              <a:t>)</a:t>
            </a:r>
          </a:p>
          <a:p>
            <a:r>
              <a:rPr lang="en-US" sz="2800" dirty="0" err="1" smtClean="0"/>
              <a:t>rr</a:t>
            </a:r>
            <a:r>
              <a:rPr lang="en-US" sz="2800" dirty="0" smtClean="0"/>
              <a:t> = 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t</a:t>
            </a:r>
            <a:r>
              <a:rPr lang="en-US" sz="2800" dirty="0"/>
              <a:t> </a:t>
            </a:r>
            <a:r>
              <a:rPr lang="en-US" sz="2800" dirty="0" smtClean="0"/>
              <a:t>– 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n</a:t>
            </a:r>
            <a:endParaRPr lang="en-US" sz="2800" dirty="0" smtClean="0"/>
          </a:p>
          <a:p>
            <a:r>
              <a:rPr lang="en-US" sz="2800" dirty="0" err="1" smtClean="0"/>
              <a:t>rr</a:t>
            </a:r>
            <a:r>
              <a:rPr lang="en-US" sz="2800" dirty="0" smtClean="0"/>
              <a:t> = r - 2r</a:t>
            </a:r>
            <a:r>
              <a:rPr lang="en-US" sz="2800" baseline="-25000" dirty="0" smtClean="0"/>
              <a:t>n</a:t>
            </a:r>
            <a:endParaRPr lang="en-US" sz="2800" dirty="0" smtClean="0"/>
          </a:p>
        </p:txBody>
      </p:sp>
      <p:sp>
        <p:nvSpPr>
          <p:cNvPr id="45" name="TextBox 44"/>
          <p:cNvSpPr txBox="1"/>
          <p:nvPr/>
        </p:nvSpPr>
        <p:spPr>
          <a:xfrm>
            <a:off x="7926048" y="2003668"/>
            <a:ext cx="4700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rr</a:t>
            </a:r>
            <a:endParaRPr lang="en-US" sz="3200" baseline="-25000" dirty="0"/>
          </a:p>
        </p:txBody>
      </p:sp>
    </p:spTree>
    <p:extLst>
      <p:ext uri="{BB962C8B-B14F-4D97-AF65-F5344CB8AC3E}">
        <p14:creationId xmlns:p14="http://schemas.microsoft.com/office/powerpoint/2010/main" val="30695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541994" y="3257805"/>
            <a:ext cx="7104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P</a:t>
            </a:r>
            <a:r>
              <a:rPr lang="en-US" sz="4800" baseline="-25000" dirty="0" smtClean="0"/>
              <a:t>0</a:t>
            </a:r>
            <a:endParaRPr lang="en-US" sz="4800" baseline="-250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262902" y="973116"/>
            <a:ext cx="2641899" cy="2612766"/>
          </a:xfrm>
          <a:prstGeom prst="line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762461" y="4591722"/>
            <a:ext cx="6139479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958801" y="2328582"/>
            <a:ext cx="6080760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762460" y="2328582"/>
            <a:ext cx="1196341" cy="226314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843220" y="2328582"/>
            <a:ext cx="1196341" cy="226314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186702" y="3563486"/>
            <a:ext cx="152400" cy="144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6801690" y="1066800"/>
            <a:ext cx="103111" cy="2191005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828601" y="923365"/>
            <a:ext cx="152400" cy="144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122980" y="451196"/>
            <a:ext cx="502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endParaRPr lang="en-US" sz="4800" baseline="-25000" dirty="0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4264715" y="2776684"/>
            <a:ext cx="51555" cy="83419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624594" y="2400579"/>
            <a:ext cx="508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n</a:t>
            </a:r>
            <a:endParaRPr lang="en-US" sz="4800" baseline="-25000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4252445" y="3334423"/>
            <a:ext cx="2549245" cy="301453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263595" y="1447335"/>
            <a:ext cx="103110" cy="2225968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4311470" y="1029373"/>
            <a:ext cx="2549245" cy="301453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140997" y="973116"/>
            <a:ext cx="25314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(P-P</a:t>
            </a:r>
            <a:r>
              <a:rPr lang="en-US" sz="4800" baseline="-25000" dirty="0" smtClean="0"/>
              <a:t>0</a:t>
            </a:r>
            <a:r>
              <a:rPr lang="en-US" sz="4800" dirty="0" smtClean="0"/>
              <a:t>)n=0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7451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0320" y="1005840"/>
            <a:ext cx="8339142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dirty="0" smtClean="0"/>
              <a:t>P</a:t>
            </a:r>
            <a:r>
              <a:rPr lang="en-US" sz="13800" baseline="-25000" dirty="0" smtClean="0"/>
              <a:t>l </a:t>
            </a:r>
            <a:r>
              <a:rPr lang="en-US" sz="13800" dirty="0" smtClean="0"/>
              <a:t>= R(P-O)</a:t>
            </a:r>
          </a:p>
          <a:p>
            <a:r>
              <a:rPr lang="en-US" sz="13800" dirty="0" smtClean="0"/>
              <a:t>R</a:t>
            </a:r>
            <a:r>
              <a:rPr lang="en-US" sz="13800" baseline="30000" dirty="0" smtClean="0"/>
              <a:t>-1</a:t>
            </a:r>
            <a:r>
              <a:rPr lang="en-US" sz="13800" dirty="0" smtClean="0"/>
              <a:t>P</a:t>
            </a:r>
            <a:r>
              <a:rPr lang="en-US" sz="13800" baseline="-25000" dirty="0" smtClean="0"/>
              <a:t>l</a:t>
            </a:r>
            <a:r>
              <a:rPr lang="en-US" sz="13800" dirty="0" smtClean="0"/>
              <a:t>+O = P </a:t>
            </a:r>
            <a:endParaRPr lang="en-US" sz="13800" baseline="-25000" dirty="0"/>
          </a:p>
        </p:txBody>
      </p:sp>
    </p:spTree>
    <p:extLst>
      <p:ext uri="{BB962C8B-B14F-4D97-AF65-F5344CB8AC3E}">
        <p14:creationId xmlns:p14="http://schemas.microsoft.com/office/powerpoint/2010/main" val="343710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 flipH="1">
            <a:off x="4301714" y="1635722"/>
            <a:ext cx="1518351" cy="10651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 flipV="1">
            <a:off x="2368926" y="2054711"/>
            <a:ext cx="4158276" cy="12922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2" idx="3"/>
          </p:cNvCxnSpPr>
          <p:nvPr/>
        </p:nvCxnSpPr>
        <p:spPr>
          <a:xfrm flipV="1">
            <a:off x="1008417" y="2054712"/>
            <a:ext cx="1413479" cy="3108382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981635" y="5006996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368926" y="2054711"/>
            <a:ext cx="1" cy="26719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510619" y="3346973"/>
            <a:ext cx="1" cy="26719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2368926" y="4726641"/>
            <a:ext cx="4158276" cy="12922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681383" y="1571064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430352" y="740067"/>
            <a:ext cx="502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endParaRPr lang="en-US" sz="48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384256" y="5006996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</a:t>
            </a:r>
            <a:endParaRPr lang="en-US" sz="4800" baseline="-25000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075765" y="3390676"/>
            <a:ext cx="2394025" cy="17077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3386641" y="3305511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228302" y="3519061"/>
            <a:ext cx="6703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P’</a:t>
            </a:r>
            <a:endParaRPr lang="en-US" sz="4800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3454057" y="1718712"/>
            <a:ext cx="493492" cy="852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u</a:t>
            </a:r>
            <a:endParaRPr lang="en-US" sz="4800" baseline="-25000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3474383" y="2426506"/>
            <a:ext cx="28500" cy="103510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2" idx="2"/>
          </p:cNvCxnSpPr>
          <p:nvPr/>
        </p:nvCxnSpPr>
        <p:spPr>
          <a:xfrm flipH="1" flipV="1">
            <a:off x="2368926" y="3105863"/>
            <a:ext cx="1017715" cy="2910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349445" y="3002184"/>
            <a:ext cx="461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v</a:t>
            </a:r>
            <a:endParaRPr lang="en-US" sz="4800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1895942" y="1363446"/>
            <a:ext cx="444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</a:t>
            </a:r>
            <a:endParaRPr lang="en-US" sz="4800" baseline="-25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2421896" y="2103569"/>
            <a:ext cx="684640" cy="177223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876063" y="1471213"/>
            <a:ext cx="479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a</a:t>
            </a:r>
            <a:endParaRPr lang="en-US" sz="4800" baseline="-250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2361220" y="2081717"/>
            <a:ext cx="25759" cy="691266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421629" y="2285343"/>
            <a:ext cx="508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b</a:t>
            </a:r>
            <a:endParaRPr lang="en-US" sz="4800" baseline="-25000" dirty="0"/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3049930" y="2295821"/>
            <a:ext cx="1" cy="267193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386979" y="2772983"/>
            <a:ext cx="4140223" cy="129226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308104" y="91455"/>
            <a:ext cx="4356577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Given:</a:t>
            </a:r>
          </a:p>
          <a:p>
            <a:r>
              <a:rPr lang="en-US" sz="3600" dirty="0" smtClean="0"/>
              <a:t>Camera (a, b, c, C)</a:t>
            </a:r>
          </a:p>
          <a:p>
            <a:r>
              <a:rPr lang="en-US" sz="3600" dirty="0" smtClean="0"/>
              <a:t>3D point P</a:t>
            </a:r>
          </a:p>
          <a:p>
            <a:endParaRPr lang="en-US" sz="3600" dirty="0"/>
          </a:p>
          <a:p>
            <a:r>
              <a:rPr lang="en-US" sz="3600" dirty="0" smtClean="0"/>
              <a:t>Desired:</a:t>
            </a:r>
          </a:p>
          <a:p>
            <a:r>
              <a:rPr lang="en-US" sz="3600" dirty="0" smtClean="0"/>
              <a:t>Coordinates (u, v)</a:t>
            </a:r>
          </a:p>
          <a:p>
            <a:endParaRPr lang="en-US" sz="3600" dirty="0" smtClean="0"/>
          </a:p>
          <a:p>
            <a:r>
              <a:rPr lang="en-US" sz="3600" dirty="0" smtClean="0"/>
              <a:t>P</a:t>
            </a:r>
            <a:r>
              <a:rPr lang="en-US" sz="3600" baseline="-25000" dirty="0" smtClean="0"/>
              <a:t> </a:t>
            </a:r>
            <a:r>
              <a:rPr lang="en-US" sz="3600" dirty="0" smtClean="0"/>
              <a:t>= C + (</a:t>
            </a:r>
            <a:r>
              <a:rPr lang="en-US" sz="3600" dirty="0" err="1" smtClean="0"/>
              <a:t>a</a:t>
            </a:r>
            <a:r>
              <a:rPr lang="en-US" sz="3600" dirty="0" err="1" smtClean="0">
                <a:solidFill>
                  <a:srgbClr val="FF0000"/>
                </a:solidFill>
              </a:rPr>
              <a:t>u</a:t>
            </a:r>
            <a:r>
              <a:rPr lang="en-US" sz="3600" dirty="0" err="1" smtClean="0"/>
              <a:t>+b</a:t>
            </a:r>
            <a:r>
              <a:rPr lang="en-US" sz="3600" dirty="0" err="1" smtClean="0">
                <a:solidFill>
                  <a:srgbClr val="FF0000"/>
                </a:solidFill>
              </a:rPr>
              <a:t>v</a:t>
            </a:r>
            <a:r>
              <a:rPr lang="en-US" sz="3600" dirty="0" err="1" smtClean="0"/>
              <a:t>+c</a:t>
            </a:r>
            <a:r>
              <a:rPr lang="en-US" sz="3600" dirty="0" smtClean="0"/>
              <a:t>)</a:t>
            </a:r>
            <a:r>
              <a:rPr lang="en-US" sz="3600" dirty="0" smtClean="0">
                <a:solidFill>
                  <a:srgbClr val="FF0000"/>
                </a:solidFill>
              </a:rPr>
              <a:t>w</a:t>
            </a:r>
            <a:endParaRPr lang="en-US" sz="3600" baseline="-25000" dirty="0">
              <a:solidFill>
                <a:srgbClr val="FF0000"/>
              </a:solidFill>
            </a:endParaRPr>
          </a:p>
          <a:p>
            <a:endParaRPr lang="en-US" sz="3600" dirty="0" smtClean="0"/>
          </a:p>
          <a:p>
            <a:r>
              <a:rPr lang="en-US" sz="3600" dirty="0" err="1" smtClean="0"/>
              <a:t>P</a:t>
            </a:r>
            <a:r>
              <a:rPr lang="en-US" sz="3600" baseline="-25000" dirty="0" err="1" smtClean="0"/>
              <a:t>x</a:t>
            </a:r>
            <a:r>
              <a:rPr lang="en-US" sz="3600" baseline="-25000" dirty="0" smtClean="0"/>
              <a:t> </a:t>
            </a:r>
            <a:r>
              <a:rPr lang="en-US" sz="3600" dirty="0"/>
              <a:t>= </a:t>
            </a:r>
            <a:r>
              <a:rPr lang="en-US" sz="3600" dirty="0" err="1" smtClean="0"/>
              <a:t>C</a:t>
            </a:r>
            <a:r>
              <a:rPr lang="en-US" sz="3600" baseline="-25000" dirty="0" err="1" smtClean="0"/>
              <a:t>x</a:t>
            </a:r>
            <a:r>
              <a:rPr lang="en-US" sz="3600" dirty="0" smtClean="0"/>
              <a:t> </a:t>
            </a:r>
            <a:r>
              <a:rPr lang="en-US" sz="3600" dirty="0"/>
              <a:t>+ (</a:t>
            </a:r>
            <a:r>
              <a:rPr lang="en-US" sz="3600" dirty="0" err="1" smtClean="0"/>
              <a:t>a</a:t>
            </a:r>
            <a:r>
              <a:rPr lang="en-US" sz="3600" baseline="-25000" dirty="0" err="1" smtClean="0"/>
              <a:t>x</a:t>
            </a:r>
            <a:r>
              <a:rPr lang="en-US" sz="3600" dirty="0" err="1" smtClean="0">
                <a:solidFill>
                  <a:srgbClr val="FF0000"/>
                </a:solidFill>
              </a:rPr>
              <a:t>u</a:t>
            </a:r>
            <a:r>
              <a:rPr lang="en-US" sz="3600" dirty="0" err="1" smtClean="0"/>
              <a:t>+b</a:t>
            </a:r>
            <a:r>
              <a:rPr lang="en-US" sz="3600" baseline="-25000" dirty="0" err="1" smtClean="0"/>
              <a:t>x</a:t>
            </a:r>
            <a:r>
              <a:rPr lang="en-US" sz="3600" dirty="0" err="1" smtClean="0">
                <a:solidFill>
                  <a:srgbClr val="FF0000"/>
                </a:solidFill>
              </a:rPr>
              <a:t>v</a:t>
            </a:r>
            <a:r>
              <a:rPr lang="en-US" sz="3600" dirty="0" err="1" smtClean="0"/>
              <a:t>+c</a:t>
            </a:r>
            <a:r>
              <a:rPr lang="en-US" sz="3600" baseline="-25000" dirty="0" err="1" smtClean="0"/>
              <a:t>x</a:t>
            </a:r>
            <a:r>
              <a:rPr lang="en-US" sz="3600" dirty="0" smtClean="0"/>
              <a:t>)</a:t>
            </a:r>
            <a:r>
              <a:rPr lang="en-US" sz="3600" dirty="0" smtClean="0">
                <a:solidFill>
                  <a:srgbClr val="FF0000"/>
                </a:solidFill>
              </a:rPr>
              <a:t>w</a:t>
            </a:r>
            <a:endParaRPr lang="en-US" sz="3600" baseline="-25000" dirty="0">
              <a:solidFill>
                <a:srgbClr val="FF0000"/>
              </a:solidFill>
            </a:endParaRPr>
          </a:p>
          <a:p>
            <a:r>
              <a:rPr lang="en-US" sz="3600" dirty="0" err="1" smtClean="0"/>
              <a:t>P</a:t>
            </a:r>
            <a:r>
              <a:rPr lang="en-US" sz="3600" baseline="-25000" dirty="0" err="1" smtClean="0"/>
              <a:t>y</a:t>
            </a:r>
            <a:r>
              <a:rPr lang="en-US" sz="3600" baseline="-25000" dirty="0" smtClean="0"/>
              <a:t> </a:t>
            </a:r>
            <a:r>
              <a:rPr lang="en-US" sz="3600" dirty="0" smtClean="0"/>
              <a:t>= C</a:t>
            </a:r>
            <a:r>
              <a:rPr lang="en-US" sz="3600" baseline="-25000" dirty="0" smtClean="0"/>
              <a:t>y</a:t>
            </a:r>
            <a:r>
              <a:rPr lang="en-US" sz="3600" dirty="0" smtClean="0"/>
              <a:t> + (</a:t>
            </a:r>
            <a:r>
              <a:rPr lang="en-US" sz="3600" dirty="0" err="1" smtClean="0"/>
              <a:t>a</a:t>
            </a:r>
            <a:r>
              <a:rPr lang="en-US" sz="3600" baseline="-25000" dirty="0" err="1" smtClean="0"/>
              <a:t>y</a:t>
            </a:r>
            <a:r>
              <a:rPr lang="en-US" sz="3600" dirty="0" err="1" smtClean="0">
                <a:solidFill>
                  <a:srgbClr val="FF0000"/>
                </a:solidFill>
              </a:rPr>
              <a:t>u</a:t>
            </a:r>
            <a:r>
              <a:rPr lang="en-US" sz="3600" dirty="0" err="1" smtClean="0"/>
              <a:t>+b</a:t>
            </a:r>
            <a:r>
              <a:rPr lang="en-US" sz="3600" baseline="-25000" dirty="0" err="1" smtClean="0"/>
              <a:t>y</a:t>
            </a:r>
            <a:r>
              <a:rPr lang="en-US" sz="3600" dirty="0" err="1" smtClean="0">
                <a:solidFill>
                  <a:srgbClr val="FF0000"/>
                </a:solidFill>
              </a:rPr>
              <a:t>v</a:t>
            </a:r>
            <a:r>
              <a:rPr lang="en-US" sz="3600" dirty="0" err="1" smtClean="0"/>
              <a:t>+c</a:t>
            </a:r>
            <a:r>
              <a:rPr lang="en-US" sz="3600" baseline="-25000" dirty="0" err="1" smtClean="0"/>
              <a:t>y</a:t>
            </a:r>
            <a:r>
              <a:rPr lang="en-US" sz="3600" dirty="0" smtClean="0"/>
              <a:t>)</a:t>
            </a:r>
            <a:r>
              <a:rPr lang="en-US" sz="3600" dirty="0" smtClean="0">
                <a:solidFill>
                  <a:srgbClr val="FF0000"/>
                </a:solidFill>
              </a:rPr>
              <a:t>w</a:t>
            </a:r>
            <a:endParaRPr lang="en-US" sz="3600" baseline="-250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/>
              <a:t>P</a:t>
            </a:r>
            <a:r>
              <a:rPr lang="en-US" sz="3600" baseline="-25000" dirty="0" err="1" smtClean="0"/>
              <a:t>z</a:t>
            </a:r>
            <a:r>
              <a:rPr lang="en-US" sz="3600" baseline="-25000" dirty="0" smtClean="0"/>
              <a:t> </a:t>
            </a:r>
            <a:r>
              <a:rPr lang="en-US" sz="3600" dirty="0" smtClean="0"/>
              <a:t>= </a:t>
            </a:r>
            <a:r>
              <a:rPr lang="en-US" sz="3600" dirty="0" err="1" smtClean="0"/>
              <a:t>C</a:t>
            </a:r>
            <a:r>
              <a:rPr lang="en-US" sz="3600" baseline="-25000" dirty="0" err="1" smtClean="0"/>
              <a:t>z</a:t>
            </a:r>
            <a:r>
              <a:rPr lang="en-US" sz="3600" dirty="0" smtClean="0"/>
              <a:t> + (</a:t>
            </a:r>
            <a:r>
              <a:rPr lang="en-US" sz="3600" dirty="0" err="1" smtClean="0"/>
              <a:t>a</a:t>
            </a:r>
            <a:r>
              <a:rPr lang="en-US" sz="3600" baseline="-25000" dirty="0" err="1" smtClean="0"/>
              <a:t>z</a:t>
            </a:r>
            <a:r>
              <a:rPr lang="en-US" sz="3600" dirty="0" err="1" smtClean="0">
                <a:solidFill>
                  <a:srgbClr val="FF0000"/>
                </a:solidFill>
              </a:rPr>
              <a:t>u</a:t>
            </a:r>
            <a:r>
              <a:rPr lang="en-US" sz="3600" dirty="0" err="1" smtClean="0"/>
              <a:t>+b</a:t>
            </a:r>
            <a:r>
              <a:rPr lang="en-US" sz="3600" baseline="-25000" dirty="0" err="1" smtClean="0"/>
              <a:t>z</a:t>
            </a:r>
            <a:r>
              <a:rPr lang="en-US" sz="3600" dirty="0" err="1" smtClean="0">
                <a:solidFill>
                  <a:srgbClr val="FF0000"/>
                </a:solidFill>
              </a:rPr>
              <a:t>v</a:t>
            </a:r>
            <a:r>
              <a:rPr lang="en-US" sz="3600" dirty="0" err="1" smtClean="0"/>
              <a:t>+c</a:t>
            </a:r>
            <a:r>
              <a:rPr lang="en-US" sz="3600" baseline="-25000" dirty="0" err="1" smtClean="0"/>
              <a:t>z</a:t>
            </a:r>
            <a:r>
              <a:rPr lang="en-US" sz="3600" dirty="0" smtClean="0"/>
              <a:t>)</a:t>
            </a:r>
            <a:r>
              <a:rPr lang="en-US" sz="3600" dirty="0" smtClean="0">
                <a:solidFill>
                  <a:srgbClr val="FF0000"/>
                </a:solidFill>
              </a:rPr>
              <a:t>w</a:t>
            </a:r>
            <a:endParaRPr lang="en-US" sz="3600" baseline="-25000" dirty="0" smtClean="0">
              <a:solidFill>
                <a:srgbClr val="FF0000"/>
              </a:solidFill>
            </a:endParaRPr>
          </a:p>
        </p:txBody>
      </p:sp>
      <p:cxnSp>
        <p:nvCxnSpPr>
          <p:cNvPr id="28" name="Straight Connector 27"/>
          <p:cNvCxnSpPr>
            <a:stCxn id="14" idx="5"/>
          </p:cNvCxnSpPr>
          <p:nvPr/>
        </p:nvCxnSpPr>
        <p:spPr>
          <a:xfrm>
            <a:off x="5837481" y="1727162"/>
            <a:ext cx="1196857" cy="179727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523249" y="3409616"/>
            <a:ext cx="1136381" cy="7401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591838" y="4141937"/>
            <a:ext cx="6703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R’</a:t>
            </a:r>
            <a:endParaRPr lang="en-US" sz="4800" baseline="-25000" dirty="0"/>
          </a:p>
        </p:txBody>
      </p:sp>
      <p:sp>
        <p:nvSpPr>
          <p:cNvPr id="34" name="Oval 33"/>
          <p:cNvSpPr/>
          <p:nvPr/>
        </p:nvSpPr>
        <p:spPr>
          <a:xfrm>
            <a:off x="4549852" y="4066613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828450" y="2565554"/>
            <a:ext cx="5196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R</a:t>
            </a:r>
            <a:endParaRPr lang="en-US" sz="4800" baseline="-25000" dirty="0"/>
          </a:p>
        </p:txBody>
      </p:sp>
      <p:sp>
        <p:nvSpPr>
          <p:cNvPr id="36" name="Oval 35"/>
          <p:cNvSpPr/>
          <p:nvPr/>
        </p:nvSpPr>
        <p:spPr>
          <a:xfrm>
            <a:off x="6968113" y="3464616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>
            <a:stCxn id="36" idx="2"/>
            <a:endCxn id="12" idx="5"/>
          </p:cNvCxnSpPr>
          <p:nvPr/>
        </p:nvCxnSpPr>
        <p:spPr>
          <a:xfrm flipH="1">
            <a:off x="1137733" y="3556056"/>
            <a:ext cx="5830380" cy="16070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01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 flipH="1">
            <a:off x="4301714" y="1635722"/>
            <a:ext cx="1518351" cy="10651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 flipV="1">
            <a:off x="2368926" y="2054711"/>
            <a:ext cx="4158276" cy="12922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2" idx="3"/>
          </p:cNvCxnSpPr>
          <p:nvPr/>
        </p:nvCxnSpPr>
        <p:spPr>
          <a:xfrm flipV="1">
            <a:off x="1008417" y="2054712"/>
            <a:ext cx="1413479" cy="3108382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981635" y="5006996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368926" y="2054711"/>
            <a:ext cx="1" cy="26719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510619" y="3346973"/>
            <a:ext cx="1" cy="26719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2368926" y="4726641"/>
            <a:ext cx="4158276" cy="12922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681383" y="1571064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430352" y="740067"/>
            <a:ext cx="502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endParaRPr lang="en-US" sz="48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384256" y="5006996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</a:t>
            </a:r>
            <a:endParaRPr lang="en-US" sz="4800" baseline="-25000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075765" y="3390676"/>
            <a:ext cx="2394025" cy="17077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3386641" y="3305511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555852" y="3390676"/>
            <a:ext cx="6703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P’</a:t>
            </a:r>
            <a:endParaRPr lang="en-US" sz="4800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3454057" y="1718712"/>
            <a:ext cx="493492" cy="852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u</a:t>
            </a:r>
            <a:endParaRPr lang="en-US" sz="4800" baseline="-25000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3474383" y="2426506"/>
            <a:ext cx="28500" cy="103510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2" idx="2"/>
          </p:cNvCxnSpPr>
          <p:nvPr/>
        </p:nvCxnSpPr>
        <p:spPr>
          <a:xfrm flipH="1" flipV="1">
            <a:off x="2368926" y="3105863"/>
            <a:ext cx="1017715" cy="2910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349445" y="3002184"/>
            <a:ext cx="461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v</a:t>
            </a:r>
            <a:endParaRPr lang="en-US" sz="4800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1895942" y="1363446"/>
            <a:ext cx="444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</a:t>
            </a:r>
            <a:endParaRPr lang="en-US" sz="4800" baseline="-25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2421896" y="2103569"/>
            <a:ext cx="684640" cy="177223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876063" y="1471213"/>
            <a:ext cx="479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a</a:t>
            </a:r>
            <a:endParaRPr lang="en-US" sz="4800" baseline="-250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2361220" y="2081717"/>
            <a:ext cx="25759" cy="691266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421629" y="2285343"/>
            <a:ext cx="508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b</a:t>
            </a:r>
            <a:endParaRPr lang="en-US" sz="4800" baseline="-25000" dirty="0"/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3049930" y="2295821"/>
            <a:ext cx="1" cy="267193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386979" y="2772983"/>
            <a:ext cx="4140223" cy="129226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315724" y="91455"/>
            <a:ext cx="4378186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P</a:t>
            </a:r>
            <a:r>
              <a:rPr lang="en-US" sz="3600" baseline="-25000" dirty="0" smtClean="0"/>
              <a:t> </a:t>
            </a:r>
            <a:r>
              <a:rPr lang="en-US" sz="3600" dirty="0" smtClean="0"/>
              <a:t>= C + (</a:t>
            </a:r>
            <a:r>
              <a:rPr lang="en-US" sz="3600" dirty="0" err="1" smtClean="0"/>
              <a:t>a</a:t>
            </a:r>
            <a:r>
              <a:rPr lang="en-US" sz="3600" dirty="0" err="1" smtClean="0">
                <a:solidFill>
                  <a:srgbClr val="FF0000"/>
                </a:solidFill>
              </a:rPr>
              <a:t>u</a:t>
            </a:r>
            <a:r>
              <a:rPr lang="en-US" sz="3600" dirty="0" err="1" smtClean="0"/>
              <a:t>+b</a:t>
            </a:r>
            <a:r>
              <a:rPr lang="en-US" sz="3600" dirty="0" err="1" smtClean="0">
                <a:solidFill>
                  <a:srgbClr val="FF0000"/>
                </a:solidFill>
              </a:rPr>
              <a:t>v</a:t>
            </a:r>
            <a:r>
              <a:rPr lang="en-US" sz="3600" dirty="0" err="1" smtClean="0"/>
              <a:t>+c</a:t>
            </a:r>
            <a:r>
              <a:rPr lang="en-US" sz="3600" dirty="0" smtClean="0"/>
              <a:t>)</a:t>
            </a:r>
            <a:r>
              <a:rPr lang="en-US" sz="3600" dirty="0" smtClean="0">
                <a:solidFill>
                  <a:srgbClr val="FF0000"/>
                </a:solidFill>
              </a:rPr>
              <a:t>w</a:t>
            </a:r>
            <a:endParaRPr lang="en-US" sz="3600" baseline="-25000" dirty="0">
              <a:solidFill>
                <a:srgbClr val="FF0000"/>
              </a:solidFill>
            </a:endParaRPr>
          </a:p>
          <a:p>
            <a:endParaRPr lang="en-US" sz="3600" dirty="0" smtClean="0"/>
          </a:p>
          <a:p>
            <a:r>
              <a:rPr lang="en-US" sz="3600" dirty="0" err="1" smtClean="0"/>
              <a:t>P</a:t>
            </a:r>
            <a:r>
              <a:rPr lang="en-US" sz="3600" baseline="-25000" dirty="0" err="1" smtClean="0"/>
              <a:t>x</a:t>
            </a:r>
            <a:r>
              <a:rPr lang="en-US" sz="3600" baseline="-25000" dirty="0" smtClean="0"/>
              <a:t> </a:t>
            </a:r>
            <a:r>
              <a:rPr lang="en-US" sz="3600" dirty="0"/>
              <a:t>= </a:t>
            </a:r>
            <a:r>
              <a:rPr lang="en-US" sz="3600" dirty="0" err="1" smtClean="0"/>
              <a:t>C</a:t>
            </a:r>
            <a:r>
              <a:rPr lang="en-US" sz="3600" baseline="-25000" dirty="0" err="1" smtClean="0"/>
              <a:t>x</a:t>
            </a:r>
            <a:r>
              <a:rPr lang="en-US" sz="3600" dirty="0" smtClean="0"/>
              <a:t> </a:t>
            </a:r>
            <a:r>
              <a:rPr lang="en-US" sz="3600" dirty="0"/>
              <a:t>+ (</a:t>
            </a:r>
            <a:r>
              <a:rPr lang="en-US" sz="3600" dirty="0" err="1" smtClean="0"/>
              <a:t>a</a:t>
            </a:r>
            <a:r>
              <a:rPr lang="en-US" sz="3600" baseline="-25000" dirty="0" err="1" smtClean="0"/>
              <a:t>x</a:t>
            </a:r>
            <a:r>
              <a:rPr lang="en-US" sz="3600" dirty="0" err="1" smtClean="0">
                <a:solidFill>
                  <a:srgbClr val="FF0000"/>
                </a:solidFill>
              </a:rPr>
              <a:t>u</a:t>
            </a:r>
            <a:r>
              <a:rPr lang="en-US" sz="3600" dirty="0" err="1" smtClean="0"/>
              <a:t>+b</a:t>
            </a:r>
            <a:r>
              <a:rPr lang="en-US" sz="3600" baseline="-25000" dirty="0" err="1" smtClean="0"/>
              <a:t>x</a:t>
            </a:r>
            <a:r>
              <a:rPr lang="en-US" sz="3600" dirty="0" err="1" smtClean="0">
                <a:solidFill>
                  <a:srgbClr val="FF0000"/>
                </a:solidFill>
              </a:rPr>
              <a:t>v</a:t>
            </a:r>
            <a:r>
              <a:rPr lang="en-US" sz="3600" dirty="0" err="1" smtClean="0"/>
              <a:t>+c</a:t>
            </a:r>
            <a:r>
              <a:rPr lang="en-US" sz="3600" baseline="-25000" dirty="0" err="1" smtClean="0"/>
              <a:t>x</a:t>
            </a:r>
            <a:r>
              <a:rPr lang="en-US" sz="3600" dirty="0" smtClean="0"/>
              <a:t>)</a:t>
            </a:r>
            <a:r>
              <a:rPr lang="en-US" sz="3600" dirty="0" smtClean="0">
                <a:solidFill>
                  <a:srgbClr val="FF0000"/>
                </a:solidFill>
              </a:rPr>
              <a:t>w</a:t>
            </a:r>
            <a:endParaRPr lang="en-US" sz="3600" baseline="-25000" dirty="0">
              <a:solidFill>
                <a:srgbClr val="FF0000"/>
              </a:solidFill>
            </a:endParaRPr>
          </a:p>
          <a:p>
            <a:r>
              <a:rPr lang="en-US" sz="3600" dirty="0" err="1" smtClean="0"/>
              <a:t>P</a:t>
            </a:r>
            <a:r>
              <a:rPr lang="en-US" sz="3600" baseline="-25000" dirty="0" err="1" smtClean="0"/>
              <a:t>y</a:t>
            </a:r>
            <a:r>
              <a:rPr lang="en-US" sz="3600" baseline="-25000" dirty="0" smtClean="0"/>
              <a:t> </a:t>
            </a:r>
            <a:r>
              <a:rPr lang="en-US" sz="3600" dirty="0" smtClean="0"/>
              <a:t>= C</a:t>
            </a:r>
            <a:r>
              <a:rPr lang="en-US" sz="3600" baseline="-25000" dirty="0" smtClean="0"/>
              <a:t>y</a:t>
            </a:r>
            <a:r>
              <a:rPr lang="en-US" sz="3600" dirty="0" smtClean="0"/>
              <a:t> + (</a:t>
            </a:r>
            <a:r>
              <a:rPr lang="en-US" sz="3600" dirty="0" err="1" smtClean="0"/>
              <a:t>a</a:t>
            </a:r>
            <a:r>
              <a:rPr lang="en-US" sz="3600" baseline="-25000" dirty="0" err="1" smtClean="0"/>
              <a:t>y</a:t>
            </a:r>
            <a:r>
              <a:rPr lang="en-US" sz="3600" dirty="0" err="1" smtClean="0">
                <a:solidFill>
                  <a:srgbClr val="FF0000"/>
                </a:solidFill>
              </a:rPr>
              <a:t>u</a:t>
            </a:r>
            <a:r>
              <a:rPr lang="en-US" sz="3600" dirty="0" err="1" smtClean="0"/>
              <a:t>+b</a:t>
            </a:r>
            <a:r>
              <a:rPr lang="en-US" sz="3600" baseline="-25000" dirty="0" err="1" smtClean="0"/>
              <a:t>y</a:t>
            </a:r>
            <a:r>
              <a:rPr lang="en-US" sz="3600" dirty="0" err="1" smtClean="0">
                <a:solidFill>
                  <a:srgbClr val="FF0000"/>
                </a:solidFill>
              </a:rPr>
              <a:t>v</a:t>
            </a:r>
            <a:r>
              <a:rPr lang="en-US" sz="3600" dirty="0" err="1" smtClean="0"/>
              <a:t>+c</a:t>
            </a:r>
            <a:r>
              <a:rPr lang="en-US" sz="3600" baseline="-25000" dirty="0" err="1" smtClean="0"/>
              <a:t>y</a:t>
            </a:r>
            <a:r>
              <a:rPr lang="en-US" sz="3600" dirty="0" smtClean="0"/>
              <a:t>)</a:t>
            </a:r>
            <a:r>
              <a:rPr lang="en-US" sz="3600" dirty="0" smtClean="0">
                <a:solidFill>
                  <a:srgbClr val="FF0000"/>
                </a:solidFill>
              </a:rPr>
              <a:t>w</a:t>
            </a:r>
          </a:p>
          <a:p>
            <a:r>
              <a:rPr lang="en-US" sz="3600" dirty="0" err="1" smtClean="0"/>
              <a:t>P</a:t>
            </a:r>
            <a:r>
              <a:rPr lang="en-US" sz="3600" baseline="-25000" dirty="0" err="1" smtClean="0"/>
              <a:t>z</a:t>
            </a:r>
            <a:r>
              <a:rPr lang="en-US" sz="3600" baseline="-25000" dirty="0" smtClean="0"/>
              <a:t> </a:t>
            </a:r>
            <a:r>
              <a:rPr lang="en-US" sz="3600" dirty="0" smtClean="0"/>
              <a:t>= </a:t>
            </a:r>
            <a:r>
              <a:rPr lang="en-US" sz="3600" dirty="0" err="1" smtClean="0"/>
              <a:t>C</a:t>
            </a:r>
            <a:r>
              <a:rPr lang="en-US" sz="3600" baseline="-25000" dirty="0" err="1" smtClean="0"/>
              <a:t>z</a:t>
            </a:r>
            <a:r>
              <a:rPr lang="en-US" sz="3600" dirty="0" smtClean="0"/>
              <a:t> + (</a:t>
            </a:r>
            <a:r>
              <a:rPr lang="en-US" sz="3600" dirty="0" err="1" smtClean="0"/>
              <a:t>a</a:t>
            </a:r>
            <a:r>
              <a:rPr lang="en-US" sz="3600" baseline="-25000" dirty="0" err="1" smtClean="0"/>
              <a:t>z</a:t>
            </a:r>
            <a:r>
              <a:rPr lang="en-US" sz="3600" dirty="0" err="1" smtClean="0">
                <a:solidFill>
                  <a:srgbClr val="FF0000"/>
                </a:solidFill>
              </a:rPr>
              <a:t>u</a:t>
            </a:r>
            <a:r>
              <a:rPr lang="en-US" sz="3600" dirty="0" err="1" smtClean="0"/>
              <a:t>+b</a:t>
            </a:r>
            <a:r>
              <a:rPr lang="en-US" sz="3600" baseline="-25000" dirty="0" err="1" smtClean="0"/>
              <a:t>z</a:t>
            </a:r>
            <a:r>
              <a:rPr lang="en-US" sz="3600" dirty="0" err="1" smtClean="0">
                <a:solidFill>
                  <a:srgbClr val="FF0000"/>
                </a:solidFill>
              </a:rPr>
              <a:t>v</a:t>
            </a:r>
            <a:r>
              <a:rPr lang="en-US" sz="3600" dirty="0" err="1" smtClean="0"/>
              <a:t>+c</a:t>
            </a:r>
            <a:r>
              <a:rPr lang="en-US" sz="3600" baseline="-25000" dirty="0" err="1" smtClean="0"/>
              <a:t>z</a:t>
            </a:r>
            <a:r>
              <a:rPr lang="en-US" sz="3600" dirty="0" smtClean="0"/>
              <a:t>)</a:t>
            </a:r>
            <a:r>
              <a:rPr lang="en-US" sz="3600" dirty="0" smtClean="0">
                <a:solidFill>
                  <a:srgbClr val="FF0000"/>
                </a:solidFill>
              </a:rPr>
              <a:t>w</a:t>
            </a:r>
          </a:p>
          <a:p>
            <a:endParaRPr lang="en-US" sz="3600" baseline="-25000" dirty="0">
              <a:solidFill>
                <a:srgbClr val="FF0000"/>
              </a:solidFill>
            </a:endParaRPr>
          </a:p>
          <a:p>
            <a:r>
              <a:rPr lang="en-US" sz="3600" dirty="0" smtClean="0"/>
              <a:t>	       u</a:t>
            </a:r>
          </a:p>
          <a:p>
            <a:r>
              <a:rPr lang="en-US" sz="3600" dirty="0" smtClean="0"/>
              <a:t>[a b c]     v    w = P - C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       1</a:t>
            </a:r>
          </a:p>
          <a:p>
            <a:r>
              <a:rPr lang="en-US" sz="3600" dirty="0" err="1"/>
              <a:t>u</a:t>
            </a:r>
            <a:r>
              <a:rPr lang="en-US" sz="3600" dirty="0" err="1" smtClean="0"/>
              <a:t>w</a:t>
            </a:r>
            <a:r>
              <a:rPr lang="en-US" sz="3600" dirty="0" smtClean="0"/>
              <a:t>			  q</a:t>
            </a:r>
            <a:r>
              <a:rPr lang="en-US" sz="3600" baseline="-25000" dirty="0" smtClean="0"/>
              <a:t>0</a:t>
            </a:r>
          </a:p>
          <a:p>
            <a:r>
              <a:rPr lang="en-US" sz="3600" dirty="0" err="1" smtClean="0"/>
              <a:t>vw</a:t>
            </a:r>
            <a:r>
              <a:rPr lang="en-US" sz="3600" dirty="0" smtClean="0"/>
              <a:t> = M</a:t>
            </a:r>
            <a:r>
              <a:rPr lang="en-US" sz="3600" baseline="30000" dirty="0" smtClean="0"/>
              <a:t>-1</a:t>
            </a:r>
            <a:r>
              <a:rPr lang="en-US" sz="3600" dirty="0" smtClean="0"/>
              <a:t>(P-C) = q</a:t>
            </a:r>
            <a:r>
              <a:rPr lang="en-US" sz="3600" baseline="-25000" dirty="0" smtClean="0"/>
              <a:t>1</a:t>
            </a:r>
            <a:endParaRPr lang="en-US" sz="3600" dirty="0" smtClean="0"/>
          </a:p>
          <a:p>
            <a:r>
              <a:rPr lang="en-US" sz="3600" dirty="0" smtClean="0"/>
              <a:t>w			   q</a:t>
            </a:r>
            <a:r>
              <a:rPr lang="en-US" sz="3600" baseline="-25000" dirty="0" smtClean="0"/>
              <a:t>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0686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 flipV="1">
            <a:off x="1008417" y="2054712"/>
            <a:ext cx="1413479" cy="3108382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421896" y="2110740"/>
            <a:ext cx="1906264" cy="1112520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4038600" y="1417320"/>
            <a:ext cx="219716" cy="1737360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3055620" y="1493520"/>
            <a:ext cx="982980" cy="2423160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058166" y="3829883"/>
            <a:ext cx="2169154" cy="886897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008417" y="4716780"/>
            <a:ext cx="4165563" cy="446314"/>
          </a:xfrm>
          <a:prstGeom prst="line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10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>
            <a:stCxn id="5" idx="1"/>
            <a:endCxn id="3" idx="7"/>
          </p:cNvCxnSpPr>
          <p:nvPr/>
        </p:nvCxnSpPr>
        <p:spPr>
          <a:xfrm flipH="1">
            <a:off x="2764827" y="3608389"/>
            <a:ext cx="210961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2608729" y="3581607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22551" y="3062583"/>
            <a:ext cx="508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0</a:t>
            </a:r>
            <a:endParaRPr lang="en-US" sz="4800" baseline="-25000" dirty="0"/>
          </a:p>
        </p:txBody>
      </p:sp>
      <p:sp>
        <p:nvSpPr>
          <p:cNvPr id="5" name="Oval 4"/>
          <p:cNvSpPr/>
          <p:nvPr/>
        </p:nvSpPr>
        <p:spPr>
          <a:xfrm>
            <a:off x="4847664" y="3581607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608729" y="5625560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47664" y="5625560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22507" y="2546183"/>
            <a:ext cx="182880" cy="18288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161442" y="2546183"/>
            <a:ext cx="182880" cy="18288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22507" y="4590136"/>
            <a:ext cx="182880" cy="18288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161442" y="4590136"/>
            <a:ext cx="182880" cy="18288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2764827" y="5663755"/>
            <a:ext cx="210961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051823" y="2640201"/>
            <a:ext cx="2109619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051823" y="4695567"/>
            <a:ext cx="2109619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5"/>
            <a:endCxn id="3" idx="7"/>
          </p:cNvCxnSpPr>
          <p:nvPr/>
        </p:nvCxnSpPr>
        <p:spPr>
          <a:xfrm flipH="1">
            <a:off x="2764827" y="2702281"/>
            <a:ext cx="1313778" cy="9061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874446" y="2702281"/>
            <a:ext cx="1313778" cy="9061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764827" y="4729360"/>
            <a:ext cx="1313778" cy="9061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874446" y="4729360"/>
            <a:ext cx="1313778" cy="9061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6" idx="0"/>
            <a:endCxn id="3" idx="4"/>
          </p:cNvCxnSpPr>
          <p:nvPr/>
        </p:nvCxnSpPr>
        <p:spPr>
          <a:xfrm flipV="1">
            <a:off x="2700169" y="3764487"/>
            <a:ext cx="0" cy="186107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4874446" y="3764487"/>
            <a:ext cx="0" cy="186107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268906" y="2729063"/>
            <a:ext cx="0" cy="1861073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105387" y="2729063"/>
            <a:ext cx="0" cy="1861073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022551" y="5248256"/>
            <a:ext cx="508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1</a:t>
            </a:r>
            <a:endParaRPr lang="en-US" sz="48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4456827" y="2788263"/>
            <a:ext cx="508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3</a:t>
            </a:r>
            <a:endParaRPr lang="en-US" sz="4800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4456827" y="4973936"/>
            <a:ext cx="508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2</a:t>
            </a:r>
            <a:endParaRPr lang="en-US" sz="4800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3394151" y="1621588"/>
            <a:ext cx="508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bg1">
                    <a:lumMod val="65000"/>
                  </a:schemeClr>
                </a:solidFill>
              </a:rPr>
              <a:t>4</a:t>
            </a:r>
            <a:endParaRPr lang="en-US" sz="4800" baseline="-2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394151" y="3807261"/>
            <a:ext cx="508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bg1">
                    <a:lumMod val="65000"/>
                  </a:schemeClr>
                </a:solidFill>
              </a:rPr>
              <a:t>5</a:t>
            </a:r>
            <a:endParaRPr lang="en-US" sz="4800" baseline="-2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998645" y="1717764"/>
            <a:ext cx="508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bg1">
                    <a:lumMod val="65000"/>
                  </a:schemeClr>
                </a:solidFill>
              </a:rPr>
              <a:t>7</a:t>
            </a:r>
            <a:endParaRPr lang="en-US" sz="4800" baseline="-2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285427" y="4351417"/>
            <a:ext cx="508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bg1">
                    <a:lumMod val="65000"/>
                  </a:schemeClr>
                </a:solidFill>
              </a:rPr>
              <a:t>6</a:t>
            </a:r>
            <a:endParaRPr lang="en-US" sz="4800" baseline="-2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690191" y="266912"/>
            <a:ext cx="5410327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verts</a:t>
            </a:r>
            <a:r>
              <a:rPr lang="en-US" sz="3600" dirty="0"/>
              <a:t> </a:t>
            </a:r>
            <a:r>
              <a:rPr lang="en-US" sz="3600" dirty="0" smtClean="0"/>
              <a:t>= new V3 [4]</a:t>
            </a:r>
          </a:p>
          <a:p>
            <a:r>
              <a:rPr lang="en-US" sz="3600" dirty="0" err="1" smtClean="0"/>
              <a:t>tris</a:t>
            </a:r>
            <a:r>
              <a:rPr lang="en-US" sz="3600" dirty="0" smtClean="0"/>
              <a:t> = new unsigned </a:t>
            </a:r>
            <a:r>
              <a:rPr lang="en-US" sz="3600" dirty="0" err="1" smtClean="0"/>
              <a:t>int</a:t>
            </a:r>
            <a:r>
              <a:rPr lang="en-US" sz="3600" dirty="0" smtClean="0"/>
              <a:t>[2*3]</a:t>
            </a:r>
          </a:p>
          <a:p>
            <a:r>
              <a:rPr lang="en-US" sz="3600" dirty="0" err="1" smtClean="0"/>
              <a:t>tris</a:t>
            </a:r>
            <a:r>
              <a:rPr lang="en-US" sz="3600" dirty="0" smtClean="0"/>
              <a:t>[0] = 0;</a:t>
            </a:r>
          </a:p>
          <a:p>
            <a:r>
              <a:rPr lang="en-US" sz="3600" dirty="0" err="1" smtClean="0"/>
              <a:t>Tris</a:t>
            </a:r>
            <a:r>
              <a:rPr lang="en-US" sz="3600" dirty="0" smtClean="0"/>
              <a:t>[1] = 1;</a:t>
            </a:r>
          </a:p>
          <a:p>
            <a:r>
              <a:rPr lang="en-US" sz="3600" dirty="0" err="1" smtClean="0"/>
              <a:t>Tris</a:t>
            </a:r>
            <a:r>
              <a:rPr lang="en-US" sz="3600" dirty="0" smtClean="0"/>
              <a:t>[2] = 2;</a:t>
            </a:r>
          </a:p>
          <a:p>
            <a:r>
              <a:rPr lang="en-US" sz="3600" dirty="0" err="1" smtClean="0"/>
              <a:t>Tris</a:t>
            </a:r>
            <a:r>
              <a:rPr lang="en-US" sz="3600" dirty="0" smtClean="0"/>
              <a:t>[3] = 2;</a:t>
            </a:r>
          </a:p>
          <a:p>
            <a:r>
              <a:rPr lang="en-US" sz="3600" dirty="0" err="1" smtClean="0"/>
              <a:t>Tris</a:t>
            </a:r>
            <a:r>
              <a:rPr lang="en-US" sz="3600" dirty="0" smtClean="0"/>
              <a:t>[4] = 3;</a:t>
            </a:r>
          </a:p>
          <a:p>
            <a:r>
              <a:rPr lang="en-US" sz="3600" dirty="0" err="1" smtClean="0"/>
              <a:t>Tris</a:t>
            </a:r>
            <a:r>
              <a:rPr lang="en-US" sz="3600" dirty="0" smtClean="0"/>
              <a:t>[5] = 0;</a:t>
            </a:r>
          </a:p>
          <a:p>
            <a:endParaRPr lang="en-US" sz="3600" dirty="0"/>
          </a:p>
          <a:p>
            <a:r>
              <a:rPr lang="en-US" sz="3600" dirty="0" err="1" smtClean="0"/>
              <a:t>Verts</a:t>
            </a:r>
            <a:r>
              <a:rPr lang="en-US" sz="3600" dirty="0" smtClean="0"/>
              <a:t>[</a:t>
            </a:r>
            <a:r>
              <a:rPr lang="en-US" sz="3600" dirty="0" err="1" smtClean="0"/>
              <a:t>tris</a:t>
            </a:r>
            <a:r>
              <a:rPr lang="en-US" sz="3600" dirty="0" smtClean="0"/>
              <a:t>[3*1+0]] -&gt;2</a:t>
            </a:r>
          </a:p>
          <a:p>
            <a:r>
              <a:rPr lang="en-US" sz="3600" dirty="0" err="1" smtClean="0"/>
              <a:t>Verts</a:t>
            </a:r>
            <a:r>
              <a:rPr lang="en-US" sz="3600" dirty="0" smtClean="0"/>
              <a:t>[</a:t>
            </a:r>
            <a:r>
              <a:rPr lang="en-US" sz="3600" dirty="0" err="1" smtClean="0"/>
              <a:t>tris</a:t>
            </a:r>
            <a:r>
              <a:rPr lang="en-US" sz="3600" dirty="0" smtClean="0"/>
              <a:t>[3*1+1]]-&gt; 3</a:t>
            </a:r>
          </a:p>
          <a:p>
            <a:r>
              <a:rPr lang="en-US" sz="3600" dirty="0" err="1" smtClean="0"/>
              <a:t>Verts</a:t>
            </a:r>
            <a:r>
              <a:rPr lang="en-US" sz="3600" dirty="0" smtClean="0"/>
              <a:t>[</a:t>
            </a:r>
            <a:r>
              <a:rPr lang="en-US" sz="3600" dirty="0" err="1" smtClean="0"/>
              <a:t>tris</a:t>
            </a:r>
            <a:r>
              <a:rPr lang="en-US" sz="3600" dirty="0" smtClean="0"/>
              <a:t>[3*1+2]]-&gt; 0</a:t>
            </a:r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2700170" y="3693515"/>
            <a:ext cx="2238934" cy="20234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5" idx="0"/>
          </p:cNvCxnSpPr>
          <p:nvPr/>
        </p:nvCxnSpPr>
        <p:spPr>
          <a:xfrm flipH="1" flipV="1">
            <a:off x="4061572" y="2664612"/>
            <a:ext cx="877532" cy="91699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08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 flipH="1">
            <a:off x="4301714" y="1635722"/>
            <a:ext cx="1518351" cy="10651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 flipV="1">
            <a:off x="2368926" y="2054711"/>
            <a:ext cx="4158276" cy="12922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2" idx="3"/>
          </p:cNvCxnSpPr>
          <p:nvPr/>
        </p:nvCxnSpPr>
        <p:spPr>
          <a:xfrm flipV="1">
            <a:off x="1008417" y="2054712"/>
            <a:ext cx="1413479" cy="3108382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981635" y="5006996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368926" y="2054711"/>
            <a:ext cx="1" cy="26719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510619" y="3346973"/>
            <a:ext cx="1" cy="26719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2368926" y="4726641"/>
            <a:ext cx="4158276" cy="12922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681383" y="1571064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430352" y="740067"/>
            <a:ext cx="502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</a:t>
            </a:r>
            <a:endParaRPr lang="en-US" sz="48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384256" y="5006996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</a:t>
            </a:r>
            <a:endParaRPr lang="en-US" sz="4800" baseline="-25000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075765" y="3390676"/>
            <a:ext cx="2394025" cy="17077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3386641" y="3305511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555852" y="3390676"/>
            <a:ext cx="6703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P’</a:t>
            </a:r>
            <a:endParaRPr lang="en-US" sz="4800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3454057" y="1718712"/>
            <a:ext cx="493492" cy="852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u</a:t>
            </a:r>
            <a:endParaRPr lang="en-US" sz="4800" baseline="-25000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3474383" y="2426506"/>
            <a:ext cx="28500" cy="103510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2" idx="2"/>
          </p:cNvCxnSpPr>
          <p:nvPr/>
        </p:nvCxnSpPr>
        <p:spPr>
          <a:xfrm flipH="1" flipV="1">
            <a:off x="2368926" y="3105863"/>
            <a:ext cx="1017715" cy="2910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349445" y="3002184"/>
            <a:ext cx="461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v</a:t>
            </a:r>
            <a:endParaRPr lang="en-US" sz="4800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1895942" y="1363446"/>
            <a:ext cx="444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</a:t>
            </a:r>
            <a:endParaRPr lang="en-US" sz="4800" baseline="-25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2421896" y="2103569"/>
            <a:ext cx="684640" cy="177223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032189" y="1617361"/>
            <a:ext cx="479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a</a:t>
            </a:r>
            <a:endParaRPr lang="en-US" sz="4800" baseline="-250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2361220" y="2081717"/>
            <a:ext cx="25759" cy="691266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421629" y="2285343"/>
            <a:ext cx="508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b</a:t>
            </a:r>
            <a:endParaRPr lang="en-US" sz="4800" baseline="-25000" dirty="0"/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3049930" y="2295821"/>
            <a:ext cx="1" cy="267193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386979" y="2772983"/>
            <a:ext cx="4140223" cy="129226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3947549" y="515120"/>
            <a:ext cx="4158276" cy="12922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3947549" y="515120"/>
            <a:ext cx="1" cy="26719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8089242" y="1807382"/>
            <a:ext cx="1" cy="26719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3947549" y="3187050"/>
            <a:ext cx="4158276" cy="12922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2" idx="7"/>
          </p:cNvCxnSpPr>
          <p:nvPr/>
        </p:nvCxnSpPr>
        <p:spPr>
          <a:xfrm flipV="1">
            <a:off x="1137733" y="500521"/>
            <a:ext cx="2825103" cy="4533257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247614" y="113081"/>
            <a:ext cx="5806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c'</a:t>
            </a:r>
            <a:endParaRPr lang="en-US" sz="4800" baseline="-25000" dirty="0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10047896" y="1753944"/>
            <a:ext cx="0" cy="1619053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0047896" y="3372997"/>
            <a:ext cx="965245" cy="115394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0063205" y="3368824"/>
            <a:ext cx="459659" cy="752700"/>
          </a:xfrm>
          <a:prstGeom prst="line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354675" y="4206657"/>
            <a:ext cx="15404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/>
              <a:t>newa</a:t>
            </a:r>
            <a:endParaRPr lang="en-US" sz="4800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10333547" y="2607908"/>
            <a:ext cx="18511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/>
              <a:t>newvd</a:t>
            </a:r>
            <a:endParaRPr lang="en-US" sz="4800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8500036" y="740067"/>
            <a:ext cx="30957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/>
              <a:t>upguidance</a:t>
            </a:r>
            <a:endParaRPr lang="en-US" sz="4800" baseline="-25000" dirty="0"/>
          </a:p>
        </p:txBody>
      </p:sp>
    </p:spTree>
    <p:extLst>
      <p:ext uri="{BB962C8B-B14F-4D97-AF65-F5344CB8AC3E}">
        <p14:creationId xmlns:p14="http://schemas.microsoft.com/office/powerpoint/2010/main" val="357970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839</Words>
  <Application>Microsoft Office PowerPoint</Application>
  <PresentationFormat>Widescreen</PresentationFormat>
  <Paragraphs>306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make image B out of image 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Voicu Popescu</dc:creator>
  <cp:lastModifiedBy>Voicu Popescu</cp:lastModifiedBy>
  <cp:revision>53</cp:revision>
  <dcterms:created xsi:type="dcterms:W3CDTF">2020-08-27T18:54:24Z</dcterms:created>
  <dcterms:modified xsi:type="dcterms:W3CDTF">2020-10-29T20:21:46Z</dcterms:modified>
</cp:coreProperties>
</file>