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2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7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66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05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5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2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2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13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3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7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6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42300-F600-4DA1-A40C-D15D3A942EA5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9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762461" y="2043505"/>
            <a:ext cx="5862918" cy="2548217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62461" y="4591722"/>
            <a:ext cx="892839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625379" y="2043506"/>
            <a:ext cx="0" cy="3023794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27715" y="2301240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762460" y="4591722"/>
            <a:ext cx="2649520" cy="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85447" y="3760725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796079" y="2043506"/>
            <a:ext cx="0" cy="3023794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762460" y="4849458"/>
            <a:ext cx="5862919" cy="1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23543" y="4849457"/>
            <a:ext cx="9941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102500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762461" y="2849880"/>
            <a:ext cx="3815379" cy="1741843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62461" y="4591722"/>
            <a:ext cx="892839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27715" y="2301240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762460" y="4591722"/>
            <a:ext cx="3586780" cy="2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08666" y="4995165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349240" y="2849879"/>
            <a:ext cx="3815379" cy="1741843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463539" y="2869599"/>
            <a:ext cx="3586780" cy="2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72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41994" y="3257805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P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62902" y="973116"/>
            <a:ext cx="2641899" cy="2612766"/>
          </a:xfrm>
          <a:prstGeom prst="line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62461" y="4591722"/>
            <a:ext cx="613947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58801" y="2328582"/>
            <a:ext cx="608076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762460" y="2328582"/>
            <a:ext cx="1196341" cy="226314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843220" y="2328582"/>
            <a:ext cx="1196341" cy="226314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186702" y="3563486"/>
            <a:ext cx="152400" cy="144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801690" y="1066800"/>
            <a:ext cx="103111" cy="219100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828601" y="923365"/>
            <a:ext cx="152400" cy="144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122980" y="451196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264715" y="2776684"/>
            <a:ext cx="51555" cy="834195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624594" y="2400579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n</a:t>
            </a:r>
            <a:endParaRPr lang="en-US" sz="4800" baseline="-250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252445" y="3334423"/>
            <a:ext cx="2549245" cy="30145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4263595" y="1447335"/>
            <a:ext cx="103110" cy="222596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311470" y="1029373"/>
            <a:ext cx="2549245" cy="30145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140997" y="973116"/>
            <a:ext cx="2531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(P-P</a:t>
            </a:r>
            <a:r>
              <a:rPr lang="en-US" sz="4800" baseline="-25000" dirty="0" smtClean="0"/>
              <a:t>0</a:t>
            </a:r>
            <a:r>
              <a:rPr lang="en-US" sz="4800" dirty="0" smtClean="0"/>
              <a:t>)n=0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7451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0320" y="1005840"/>
            <a:ext cx="8339142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 smtClean="0"/>
              <a:t>P</a:t>
            </a:r>
            <a:r>
              <a:rPr lang="en-US" sz="13800" baseline="-25000" dirty="0" smtClean="0"/>
              <a:t>l </a:t>
            </a:r>
            <a:r>
              <a:rPr lang="en-US" sz="13800" dirty="0" smtClean="0"/>
              <a:t>= R(P-O)</a:t>
            </a:r>
          </a:p>
          <a:p>
            <a:r>
              <a:rPr lang="en-US" sz="13800" dirty="0" smtClean="0"/>
              <a:t>R</a:t>
            </a:r>
            <a:r>
              <a:rPr lang="en-US" sz="13800" baseline="30000" dirty="0" smtClean="0"/>
              <a:t>-1</a:t>
            </a:r>
            <a:r>
              <a:rPr lang="en-US" sz="13800" dirty="0" smtClean="0"/>
              <a:t>P</a:t>
            </a:r>
            <a:r>
              <a:rPr lang="en-US" sz="13800" baseline="-25000" dirty="0" smtClean="0"/>
              <a:t>l</a:t>
            </a:r>
            <a:r>
              <a:rPr lang="en-US" sz="13800" dirty="0" smtClean="0"/>
              <a:t>+O = P </a:t>
            </a:r>
            <a:endParaRPr lang="en-US" sz="13800" baseline="-25000" dirty="0"/>
          </a:p>
        </p:txBody>
      </p:sp>
    </p:spTree>
    <p:extLst>
      <p:ext uri="{BB962C8B-B14F-4D97-AF65-F5344CB8AC3E}">
        <p14:creationId xmlns:p14="http://schemas.microsoft.com/office/powerpoint/2010/main" val="34371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H="1">
            <a:off x="4301714" y="1635722"/>
            <a:ext cx="1518351" cy="1065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2368926" y="205471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3"/>
          </p:cNvCxnSpPr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981635" y="50069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68926" y="2054711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10619" y="3346973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368926" y="472664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81383" y="15710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0352" y="740067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4256" y="500699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075765" y="3390676"/>
            <a:ext cx="2394025" cy="17077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386641" y="330551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228302" y="3519061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P’</a:t>
            </a:r>
            <a:endParaRPr lang="en-US" sz="4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54057" y="1718712"/>
            <a:ext cx="493492" cy="85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74383" y="2426506"/>
            <a:ext cx="28500" cy="10351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2"/>
          </p:cNvCxnSpPr>
          <p:nvPr/>
        </p:nvCxnSpPr>
        <p:spPr>
          <a:xfrm flipH="1" flipV="1">
            <a:off x="2368926" y="3105863"/>
            <a:ext cx="1017715" cy="2910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49445" y="3002184"/>
            <a:ext cx="46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895942" y="1363446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896" y="2103569"/>
            <a:ext cx="684640" cy="17722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76063" y="1471213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361220" y="2081717"/>
            <a:ext cx="25759" cy="691266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21629" y="228534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049930" y="2295821"/>
            <a:ext cx="1" cy="267193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386979" y="2772983"/>
            <a:ext cx="4140223" cy="129226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308104" y="91455"/>
            <a:ext cx="4356577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Given:</a:t>
            </a:r>
          </a:p>
          <a:p>
            <a:r>
              <a:rPr lang="en-US" sz="3600" dirty="0" smtClean="0"/>
              <a:t>Camera (a, b, c, C)</a:t>
            </a:r>
          </a:p>
          <a:p>
            <a:r>
              <a:rPr lang="en-US" sz="3600" dirty="0" smtClean="0"/>
              <a:t>3D point P</a:t>
            </a:r>
          </a:p>
          <a:p>
            <a:endParaRPr lang="en-US" sz="3600" dirty="0"/>
          </a:p>
          <a:p>
            <a:r>
              <a:rPr lang="en-US" sz="3600" dirty="0" smtClean="0"/>
              <a:t>Desired:</a:t>
            </a:r>
          </a:p>
          <a:p>
            <a:r>
              <a:rPr lang="en-US" sz="3600" dirty="0" smtClean="0"/>
              <a:t>Coordinates (u, v)</a:t>
            </a:r>
          </a:p>
          <a:p>
            <a:endParaRPr lang="en-US" sz="3600" dirty="0" smtClean="0"/>
          </a:p>
          <a:p>
            <a:r>
              <a:rPr lang="en-US" sz="3600" dirty="0" smtClean="0"/>
              <a:t>P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 + (</a:t>
            </a:r>
            <a:r>
              <a:rPr lang="en-US" sz="3600" dirty="0" err="1" smtClean="0"/>
              <a:t>a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endParaRPr lang="en-US" sz="3600" dirty="0" smtClean="0"/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x</a:t>
            </a:r>
            <a:r>
              <a:rPr lang="en-US" sz="3600" baseline="-25000" dirty="0" smtClean="0"/>
              <a:t> </a:t>
            </a:r>
            <a:r>
              <a:rPr lang="en-US" sz="3600" dirty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 </a:t>
            </a:r>
            <a:r>
              <a:rPr lang="en-US" sz="3600" dirty="0"/>
              <a:t>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y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</a:t>
            </a:r>
            <a:r>
              <a:rPr lang="en-US" sz="3600" baseline="-25000" dirty="0" smtClean="0"/>
              <a:t>y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y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 smtClean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z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 smtClean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>
            <a:stCxn id="14" idx="5"/>
          </p:cNvCxnSpPr>
          <p:nvPr/>
        </p:nvCxnSpPr>
        <p:spPr>
          <a:xfrm>
            <a:off x="5837481" y="1727162"/>
            <a:ext cx="1196857" cy="17972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523249" y="3409616"/>
            <a:ext cx="1136381" cy="7401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91838" y="4141937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R’</a:t>
            </a:r>
            <a:endParaRPr lang="en-US" sz="4800" baseline="-25000" dirty="0"/>
          </a:p>
        </p:txBody>
      </p:sp>
      <p:sp>
        <p:nvSpPr>
          <p:cNvPr id="34" name="Oval 33"/>
          <p:cNvSpPr/>
          <p:nvPr/>
        </p:nvSpPr>
        <p:spPr>
          <a:xfrm>
            <a:off x="4549852" y="406661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828450" y="2565554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R</a:t>
            </a:r>
            <a:endParaRPr lang="en-US" sz="4800" baseline="-25000" dirty="0"/>
          </a:p>
        </p:txBody>
      </p:sp>
      <p:sp>
        <p:nvSpPr>
          <p:cNvPr id="36" name="Oval 35"/>
          <p:cNvSpPr/>
          <p:nvPr/>
        </p:nvSpPr>
        <p:spPr>
          <a:xfrm>
            <a:off x="6968113" y="346461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stCxn id="36" idx="2"/>
            <a:endCxn id="12" idx="5"/>
          </p:cNvCxnSpPr>
          <p:nvPr/>
        </p:nvCxnSpPr>
        <p:spPr>
          <a:xfrm flipH="1">
            <a:off x="1137733" y="3556056"/>
            <a:ext cx="5830380" cy="1607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01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H="1">
            <a:off x="4301714" y="1635722"/>
            <a:ext cx="1518351" cy="1065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2368926" y="205471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3"/>
          </p:cNvCxnSpPr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981635" y="50069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68926" y="2054711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10619" y="3346973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368926" y="472664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81383" y="15710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0352" y="740067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4256" y="500699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075765" y="3390676"/>
            <a:ext cx="2394025" cy="17077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386641" y="330551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55852" y="3390676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P’</a:t>
            </a:r>
            <a:endParaRPr lang="en-US" sz="4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54057" y="1718712"/>
            <a:ext cx="493492" cy="85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74383" y="2426506"/>
            <a:ext cx="28500" cy="10351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2"/>
          </p:cNvCxnSpPr>
          <p:nvPr/>
        </p:nvCxnSpPr>
        <p:spPr>
          <a:xfrm flipH="1" flipV="1">
            <a:off x="2368926" y="3105863"/>
            <a:ext cx="1017715" cy="2910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49445" y="3002184"/>
            <a:ext cx="46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895942" y="1363446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896" y="2103569"/>
            <a:ext cx="684640" cy="17722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76063" y="1471213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361220" y="2081717"/>
            <a:ext cx="25759" cy="691266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21629" y="228534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049930" y="2295821"/>
            <a:ext cx="1" cy="267193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386979" y="2772983"/>
            <a:ext cx="4140223" cy="129226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315724" y="91455"/>
            <a:ext cx="4378186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 + (</a:t>
            </a:r>
            <a:r>
              <a:rPr lang="en-US" sz="3600" dirty="0" err="1" smtClean="0"/>
              <a:t>a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endParaRPr lang="en-US" sz="3600" dirty="0" smtClean="0"/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x</a:t>
            </a:r>
            <a:r>
              <a:rPr lang="en-US" sz="3600" baseline="-25000" dirty="0" smtClean="0"/>
              <a:t> </a:t>
            </a:r>
            <a:r>
              <a:rPr lang="en-US" sz="3600" dirty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 </a:t>
            </a:r>
            <a:r>
              <a:rPr lang="en-US" sz="3600" dirty="0"/>
              <a:t>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y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</a:t>
            </a:r>
            <a:r>
              <a:rPr lang="en-US" sz="3600" baseline="-25000" dirty="0" smtClean="0"/>
              <a:t>y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y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z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</a:p>
          <a:p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smtClean="0"/>
              <a:t>	       u</a:t>
            </a:r>
          </a:p>
          <a:p>
            <a:r>
              <a:rPr lang="en-US" sz="3600" dirty="0" smtClean="0"/>
              <a:t>[a b c]     v    w = P - C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       1</a:t>
            </a:r>
          </a:p>
          <a:p>
            <a:r>
              <a:rPr lang="en-US" sz="3600" dirty="0" err="1"/>
              <a:t>u</a:t>
            </a:r>
            <a:r>
              <a:rPr lang="en-US" sz="3600" dirty="0" err="1" smtClean="0"/>
              <a:t>w</a:t>
            </a:r>
            <a:r>
              <a:rPr lang="en-US" sz="3600" dirty="0" smtClean="0"/>
              <a:t>			  q</a:t>
            </a:r>
            <a:r>
              <a:rPr lang="en-US" sz="3600" baseline="-25000" dirty="0" smtClean="0"/>
              <a:t>0</a:t>
            </a:r>
          </a:p>
          <a:p>
            <a:r>
              <a:rPr lang="en-US" sz="3600" dirty="0" err="1" smtClean="0"/>
              <a:t>vw</a:t>
            </a:r>
            <a:r>
              <a:rPr lang="en-US" sz="3600" dirty="0" smtClean="0"/>
              <a:t> = M</a:t>
            </a:r>
            <a:r>
              <a:rPr lang="en-US" sz="3600" baseline="30000" dirty="0" smtClean="0"/>
              <a:t>-1</a:t>
            </a:r>
            <a:r>
              <a:rPr lang="en-US" sz="3600" dirty="0" smtClean="0"/>
              <a:t>(P-C) = q</a:t>
            </a:r>
            <a:r>
              <a:rPr lang="en-US" sz="3600" baseline="-25000" dirty="0" smtClean="0"/>
              <a:t>1</a:t>
            </a:r>
            <a:endParaRPr lang="en-US" sz="3600" dirty="0" smtClean="0"/>
          </a:p>
          <a:p>
            <a:r>
              <a:rPr lang="en-US" sz="3600" dirty="0" smtClean="0"/>
              <a:t>w			   q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068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21896" y="2110740"/>
            <a:ext cx="1906264" cy="111252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4038600" y="1417320"/>
            <a:ext cx="219716" cy="173736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055620" y="1493520"/>
            <a:ext cx="982980" cy="242316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058166" y="3829883"/>
            <a:ext cx="2169154" cy="886897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08417" y="4716780"/>
            <a:ext cx="4165563" cy="446314"/>
          </a:xfrm>
          <a:prstGeom prst="line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1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5" idx="1"/>
            <a:endCxn id="3" idx="7"/>
          </p:cNvCxnSpPr>
          <p:nvPr/>
        </p:nvCxnSpPr>
        <p:spPr>
          <a:xfrm flipH="1">
            <a:off x="2764827" y="3608389"/>
            <a:ext cx="21096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2608729" y="3581607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22551" y="306258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0</a:t>
            </a:r>
            <a:endParaRPr lang="en-US" sz="4800" baseline="-25000" dirty="0"/>
          </a:p>
        </p:txBody>
      </p:sp>
      <p:sp>
        <p:nvSpPr>
          <p:cNvPr id="5" name="Oval 4"/>
          <p:cNvSpPr/>
          <p:nvPr/>
        </p:nvSpPr>
        <p:spPr>
          <a:xfrm>
            <a:off x="4847664" y="3581607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608729" y="562556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47664" y="562556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922507" y="2546183"/>
            <a:ext cx="182880" cy="1828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61442" y="2546183"/>
            <a:ext cx="182880" cy="1828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922507" y="4590136"/>
            <a:ext cx="182880" cy="1828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61442" y="4590136"/>
            <a:ext cx="182880" cy="1828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764827" y="5663755"/>
            <a:ext cx="21096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051823" y="2640201"/>
            <a:ext cx="210961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051823" y="4695567"/>
            <a:ext cx="210961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5"/>
            <a:endCxn id="3" idx="7"/>
          </p:cNvCxnSpPr>
          <p:nvPr/>
        </p:nvCxnSpPr>
        <p:spPr>
          <a:xfrm flipH="1">
            <a:off x="2764827" y="2702281"/>
            <a:ext cx="1313778" cy="906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874446" y="2702281"/>
            <a:ext cx="1313778" cy="906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764827" y="4729360"/>
            <a:ext cx="1313778" cy="906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874446" y="4729360"/>
            <a:ext cx="1313778" cy="906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6" idx="0"/>
            <a:endCxn id="3" idx="4"/>
          </p:cNvCxnSpPr>
          <p:nvPr/>
        </p:nvCxnSpPr>
        <p:spPr>
          <a:xfrm flipV="1">
            <a:off x="2700169" y="3764487"/>
            <a:ext cx="0" cy="18610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874446" y="3764487"/>
            <a:ext cx="0" cy="18610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268906" y="2729063"/>
            <a:ext cx="0" cy="186107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105387" y="2729063"/>
            <a:ext cx="0" cy="186107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22551" y="5248256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1</a:t>
            </a:r>
            <a:endParaRPr lang="en-US" sz="4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4456827" y="278826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3</a:t>
            </a:r>
            <a:endParaRPr lang="en-US" sz="4800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4456827" y="4973936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2</a:t>
            </a:r>
            <a:endParaRPr lang="en-US" sz="4800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3394151" y="1621588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65000"/>
                  </a:schemeClr>
                </a:solidFill>
              </a:rPr>
              <a:t>4</a:t>
            </a:r>
            <a:endParaRPr lang="en-US" sz="48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94151" y="3807261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65000"/>
                  </a:schemeClr>
                </a:solidFill>
              </a:rPr>
              <a:t>5</a:t>
            </a:r>
            <a:endParaRPr lang="en-US" sz="48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90427" y="1621588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65000"/>
                  </a:schemeClr>
                </a:solidFill>
              </a:rPr>
              <a:t>7</a:t>
            </a:r>
            <a:endParaRPr lang="en-US" sz="48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90427" y="3807261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65000"/>
                  </a:schemeClr>
                </a:solidFill>
              </a:rPr>
              <a:t>6</a:t>
            </a:r>
            <a:endParaRPr lang="en-US" sz="48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08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H="1">
            <a:off x="4301714" y="1635722"/>
            <a:ext cx="1518351" cy="1065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2368926" y="205471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3"/>
          </p:cNvCxnSpPr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981635" y="50069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68926" y="2054711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10619" y="3346973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368926" y="472664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81383" y="15710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0352" y="740067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4256" y="500699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075765" y="3390676"/>
            <a:ext cx="2394025" cy="17077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386641" y="330551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55852" y="3390676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P’</a:t>
            </a:r>
            <a:endParaRPr lang="en-US" sz="4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54057" y="1718712"/>
            <a:ext cx="493492" cy="85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74383" y="2426506"/>
            <a:ext cx="28500" cy="10351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2"/>
          </p:cNvCxnSpPr>
          <p:nvPr/>
        </p:nvCxnSpPr>
        <p:spPr>
          <a:xfrm flipH="1" flipV="1">
            <a:off x="2368926" y="3105863"/>
            <a:ext cx="1017715" cy="2910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49445" y="3002184"/>
            <a:ext cx="46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895942" y="1363446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896" y="2103569"/>
            <a:ext cx="684640" cy="17722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032189" y="1617361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361220" y="2081717"/>
            <a:ext cx="25759" cy="691266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21629" y="228534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049930" y="2295821"/>
            <a:ext cx="1" cy="267193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386979" y="2772983"/>
            <a:ext cx="4140223" cy="129226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3947549" y="515120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947549" y="515120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089242" y="1807382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3947549" y="3187050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2" idx="7"/>
          </p:cNvCxnSpPr>
          <p:nvPr/>
        </p:nvCxnSpPr>
        <p:spPr>
          <a:xfrm flipV="1">
            <a:off x="1137733" y="500521"/>
            <a:ext cx="2825103" cy="4533257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247614" y="113081"/>
            <a:ext cx="580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c'</a:t>
            </a:r>
            <a:endParaRPr lang="en-US" sz="4800" baseline="-25000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10047896" y="1753944"/>
            <a:ext cx="0" cy="161905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0047896" y="3372997"/>
            <a:ext cx="965245" cy="115394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063205" y="3368824"/>
            <a:ext cx="459659" cy="75270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354675" y="4206657"/>
            <a:ext cx="15404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newa</a:t>
            </a:r>
            <a:endParaRPr lang="en-US" sz="4800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10333547" y="2607908"/>
            <a:ext cx="1851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newvd</a:t>
            </a:r>
            <a:endParaRPr lang="en-US" sz="4800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8500036" y="740067"/>
            <a:ext cx="30957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upguidance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357970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131</Words>
  <Application>Microsoft Office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Voicu Popescu</dc:creator>
  <cp:lastModifiedBy>Voicu Popescu</cp:lastModifiedBy>
  <cp:revision>18</cp:revision>
  <dcterms:created xsi:type="dcterms:W3CDTF">2020-08-27T18:54:24Z</dcterms:created>
  <dcterms:modified xsi:type="dcterms:W3CDTF">2020-09-15T20:26:48Z</dcterms:modified>
</cp:coreProperties>
</file>