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1" d="100"/>
          <a:sy n="71" d="100"/>
        </p:scale>
        <p:origin x="462" y="5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0780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6667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58053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3534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56249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7820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50133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0235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470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6700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46625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242300-F600-4DA1-A40C-D15D3A942EA5}" type="datetimeFigureOut">
              <a:rPr lang="en-US" smtClean="0"/>
              <a:t>9/15/2020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024676-E31D-47B5-96A2-5CC5C52169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16984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/>
        </p:nvCxnSpPr>
        <p:spPr>
          <a:xfrm flipV="1">
            <a:off x="1762461" y="2043505"/>
            <a:ext cx="5862918" cy="2548217"/>
          </a:xfrm>
          <a:prstGeom prst="line">
            <a:avLst/>
          </a:prstGeom>
          <a:ln w="381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1762461" y="4591722"/>
            <a:ext cx="8928399" cy="0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flipV="1">
            <a:off x="7625379" y="2043506"/>
            <a:ext cx="0" cy="3023794"/>
          </a:xfrm>
          <a:prstGeom prst="line">
            <a:avLst/>
          </a:prstGeom>
          <a:ln w="381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927715" y="2301240"/>
            <a:ext cx="67037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v</a:t>
            </a:r>
            <a:r>
              <a:rPr lang="en-US" sz="4800" baseline="-25000" dirty="0" smtClean="0"/>
              <a:t>0</a:t>
            </a:r>
            <a:endParaRPr lang="en-US" sz="4800" baseline="-25000" dirty="0"/>
          </a:p>
        </p:txBody>
      </p:sp>
      <p:cxnSp>
        <p:nvCxnSpPr>
          <p:cNvPr id="13" name="Straight Connector 12"/>
          <p:cNvCxnSpPr/>
          <p:nvPr/>
        </p:nvCxnSpPr>
        <p:spPr>
          <a:xfrm flipV="1">
            <a:off x="1762460" y="4591722"/>
            <a:ext cx="2649520" cy="1"/>
          </a:xfrm>
          <a:prstGeom prst="line">
            <a:avLst/>
          </a:prstGeom>
          <a:ln w="381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4185447" y="3760725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u</a:t>
            </a:r>
            <a:endParaRPr lang="en-US" sz="4800" baseline="-25000" dirty="0"/>
          </a:p>
        </p:txBody>
      </p:sp>
      <p:cxnSp>
        <p:nvCxnSpPr>
          <p:cNvPr id="19" name="Straight Connector 18"/>
          <p:cNvCxnSpPr/>
          <p:nvPr/>
        </p:nvCxnSpPr>
        <p:spPr>
          <a:xfrm flipV="1">
            <a:off x="1796079" y="2043506"/>
            <a:ext cx="0" cy="3023794"/>
          </a:xfrm>
          <a:prstGeom prst="line">
            <a:avLst/>
          </a:prstGeom>
          <a:ln w="381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V="1">
            <a:off x="1762460" y="4849458"/>
            <a:ext cx="5862919" cy="1"/>
          </a:xfrm>
          <a:prstGeom prst="line">
            <a:avLst/>
          </a:prstGeom>
          <a:ln w="38100">
            <a:solidFill>
              <a:schemeClr val="tx1"/>
            </a:solidFill>
            <a:prstDash val="sysDot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4023543" y="4849457"/>
            <a:ext cx="99418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uv</a:t>
            </a:r>
            <a:r>
              <a:rPr lang="en-US" sz="4800" baseline="-25000" dirty="0" smtClean="0"/>
              <a:t>0</a:t>
            </a:r>
            <a:endParaRPr lang="en-US" sz="4800" baseline="-25000" dirty="0"/>
          </a:p>
        </p:txBody>
      </p:sp>
    </p:spTree>
    <p:extLst>
      <p:ext uri="{BB962C8B-B14F-4D97-AF65-F5344CB8AC3E}">
        <p14:creationId xmlns:p14="http://schemas.microsoft.com/office/powerpoint/2010/main" val="1025001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/>
        </p:nvCxnSpPr>
        <p:spPr>
          <a:xfrm flipV="1">
            <a:off x="1762461" y="2849880"/>
            <a:ext cx="3815379" cy="1741843"/>
          </a:xfrm>
          <a:prstGeom prst="line">
            <a:avLst/>
          </a:prstGeom>
          <a:ln w="381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1762461" y="4591722"/>
            <a:ext cx="8928399" cy="0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927715" y="2301240"/>
            <a:ext cx="67037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v</a:t>
            </a:r>
            <a:r>
              <a:rPr lang="en-US" sz="4800" baseline="-25000" dirty="0" smtClean="0"/>
              <a:t>0</a:t>
            </a:r>
            <a:endParaRPr lang="en-US" sz="4800" baseline="-25000" dirty="0"/>
          </a:p>
        </p:txBody>
      </p:sp>
      <p:cxnSp>
        <p:nvCxnSpPr>
          <p:cNvPr id="13" name="Straight Connector 12"/>
          <p:cNvCxnSpPr/>
          <p:nvPr/>
        </p:nvCxnSpPr>
        <p:spPr>
          <a:xfrm flipV="1">
            <a:off x="1762460" y="4591722"/>
            <a:ext cx="3586780" cy="2"/>
          </a:xfrm>
          <a:prstGeom prst="line">
            <a:avLst/>
          </a:prstGeom>
          <a:ln w="381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4008666" y="4995165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u</a:t>
            </a:r>
            <a:endParaRPr lang="en-US" sz="4800" baseline="-25000" dirty="0"/>
          </a:p>
        </p:txBody>
      </p:sp>
      <p:cxnSp>
        <p:nvCxnSpPr>
          <p:cNvPr id="14" name="Straight Connector 13"/>
          <p:cNvCxnSpPr/>
          <p:nvPr/>
        </p:nvCxnSpPr>
        <p:spPr>
          <a:xfrm flipV="1">
            <a:off x="5349240" y="2849879"/>
            <a:ext cx="3815379" cy="1741843"/>
          </a:xfrm>
          <a:prstGeom prst="line">
            <a:avLst/>
          </a:prstGeom>
          <a:ln w="381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flipV="1">
            <a:off x="5463539" y="2869599"/>
            <a:ext cx="3586780" cy="2"/>
          </a:xfrm>
          <a:prstGeom prst="line">
            <a:avLst/>
          </a:prstGeom>
          <a:ln w="381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41722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3541994" y="3257805"/>
            <a:ext cx="71045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/>
              <a:t>P</a:t>
            </a:r>
            <a:r>
              <a:rPr lang="en-US" sz="4800" baseline="-25000" dirty="0" smtClean="0"/>
              <a:t>0</a:t>
            </a:r>
            <a:endParaRPr lang="en-US" sz="4800" baseline="-25000" dirty="0"/>
          </a:p>
        </p:txBody>
      </p:sp>
      <p:cxnSp>
        <p:nvCxnSpPr>
          <p:cNvPr id="9" name="Straight Connector 8"/>
          <p:cNvCxnSpPr/>
          <p:nvPr/>
        </p:nvCxnSpPr>
        <p:spPr>
          <a:xfrm flipV="1">
            <a:off x="4262902" y="973116"/>
            <a:ext cx="2641899" cy="2612766"/>
          </a:xfrm>
          <a:prstGeom prst="line">
            <a:avLst/>
          </a:prstGeom>
          <a:ln w="3810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>
            <a:off x="1762461" y="4591722"/>
            <a:ext cx="6139479" cy="0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2958801" y="2328582"/>
            <a:ext cx="6080760" cy="0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H="1">
            <a:off x="1762460" y="2328582"/>
            <a:ext cx="1196341" cy="2263140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843220" y="2328582"/>
            <a:ext cx="1196341" cy="2263140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Oval 9"/>
          <p:cNvSpPr/>
          <p:nvPr/>
        </p:nvSpPr>
        <p:spPr>
          <a:xfrm>
            <a:off x="4186702" y="3563486"/>
            <a:ext cx="152400" cy="1447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0" name="Straight Connector 19"/>
          <p:cNvCxnSpPr/>
          <p:nvPr/>
        </p:nvCxnSpPr>
        <p:spPr>
          <a:xfrm flipH="1">
            <a:off x="6801690" y="1066800"/>
            <a:ext cx="103111" cy="2191005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Oval 22"/>
          <p:cNvSpPr/>
          <p:nvPr/>
        </p:nvSpPr>
        <p:spPr>
          <a:xfrm>
            <a:off x="6828601" y="923365"/>
            <a:ext cx="152400" cy="1447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7122980" y="451196"/>
            <a:ext cx="50206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P</a:t>
            </a:r>
            <a:endParaRPr lang="en-US" sz="4800" baseline="-25000" dirty="0"/>
          </a:p>
        </p:txBody>
      </p:sp>
      <p:cxnSp>
        <p:nvCxnSpPr>
          <p:cNvPr id="25" name="Straight Connector 24"/>
          <p:cNvCxnSpPr/>
          <p:nvPr/>
        </p:nvCxnSpPr>
        <p:spPr>
          <a:xfrm flipV="1">
            <a:off x="4264715" y="2776684"/>
            <a:ext cx="51555" cy="834195"/>
          </a:xfrm>
          <a:prstGeom prst="line">
            <a:avLst/>
          </a:prstGeom>
          <a:ln w="381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3624594" y="2400579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n</a:t>
            </a:r>
            <a:endParaRPr lang="en-US" sz="4800" baseline="-25000" dirty="0"/>
          </a:p>
        </p:txBody>
      </p:sp>
      <p:cxnSp>
        <p:nvCxnSpPr>
          <p:cNvPr id="30" name="Straight Connector 29"/>
          <p:cNvCxnSpPr/>
          <p:nvPr/>
        </p:nvCxnSpPr>
        <p:spPr>
          <a:xfrm flipV="1">
            <a:off x="4252445" y="3334423"/>
            <a:ext cx="2549245" cy="301453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 flipH="1">
            <a:off x="4263595" y="1447335"/>
            <a:ext cx="103110" cy="2225968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 flipV="1">
            <a:off x="4311470" y="1029373"/>
            <a:ext cx="2549245" cy="301453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8140997" y="973116"/>
            <a:ext cx="253146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(P-P</a:t>
            </a:r>
            <a:r>
              <a:rPr lang="en-US" sz="4800" baseline="-25000" dirty="0" smtClean="0"/>
              <a:t>0</a:t>
            </a:r>
            <a:r>
              <a:rPr lang="en-US" sz="4800" dirty="0" smtClean="0"/>
              <a:t>)n=0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574517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60320" y="1005840"/>
            <a:ext cx="8339142" cy="43396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800" dirty="0" smtClean="0"/>
              <a:t>P</a:t>
            </a:r>
            <a:r>
              <a:rPr lang="en-US" sz="13800" baseline="-25000" dirty="0" smtClean="0"/>
              <a:t>l </a:t>
            </a:r>
            <a:r>
              <a:rPr lang="en-US" sz="13800" dirty="0" smtClean="0"/>
              <a:t>= R(P-O)</a:t>
            </a:r>
          </a:p>
          <a:p>
            <a:r>
              <a:rPr lang="en-US" sz="13800" dirty="0" smtClean="0"/>
              <a:t>R</a:t>
            </a:r>
            <a:r>
              <a:rPr lang="en-US" sz="13800" baseline="30000" dirty="0" smtClean="0"/>
              <a:t>-1</a:t>
            </a:r>
            <a:r>
              <a:rPr lang="en-US" sz="13800" dirty="0" smtClean="0"/>
              <a:t>P</a:t>
            </a:r>
            <a:r>
              <a:rPr lang="en-US" sz="13800" baseline="-25000" dirty="0" smtClean="0"/>
              <a:t>l</a:t>
            </a:r>
            <a:r>
              <a:rPr lang="en-US" sz="13800" dirty="0" smtClean="0"/>
              <a:t>+O = P </a:t>
            </a:r>
            <a:endParaRPr lang="en-US" sz="13800" baseline="-25000" dirty="0"/>
          </a:p>
        </p:txBody>
      </p:sp>
    </p:spTree>
    <p:extLst>
      <p:ext uri="{BB962C8B-B14F-4D97-AF65-F5344CB8AC3E}">
        <p14:creationId xmlns:p14="http://schemas.microsoft.com/office/powerpoint/2010/main" val="3437106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H="1">
            <a:off x="4301714" y="1635722"/>
            <a:ext cx="1518351" cy="106512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 flipV="1">
            <a:off x="2368926" y="2054711"/>
            <a:ext cx="4158276" cy="129226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>
            <a:stCxn id="12" idx="3"/>
          </p:cNvCxnSpPr>
          <p:nvPr/>
        </p:nvCxnSpPr>
        <p:spPr>
          <a:xfrm flipV="1">
            <a:off x="1008417" y="2054712"/>
            <a:ext cx="1413479" cy="3108382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Oval 11"/>
          <p:cNvSpPr/>
          <p:nvPr/>
        </p:nvSpPr>
        <p:spPr>
          <a:xfrm>
            <a:off x="981635" y="5006996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Connector 5"/>
          <p:cNvCxnSpPr/>
          <p:nvPr/>
        </p:nvCxnSpPr>
        <p:spPr>
          <a:xfrm flipH="1">
            <a:off x="2368926" y="2054711"/>
            <a:ext cx="1" cy="26719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 flipH="1">
            <a:off x="6510619" y="3346973"/>
            <a:ext cx="1" cy="26719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H="1" flipV="1">
            <a:off x="2368926" y="4726641"/>
            <a:ext cx="4158276" cy="129226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5681383" y="1571064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5430352" y="740067"/>
            <a:ext cx="50206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P</a:t>
            </a:r>
            <a:endParaRPr lang="en-US" sz="48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384256" y="5006996"/>
            <a:ext cx="51328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C</a:t>
            </a:r>
            <a:endParaRPr lang="en-US" sz="4800" baseline="-25000" dirty="0"/>
          </a:p>
        </p:txBody>
      </p:sp>
      <p:cxnSp>
        <p:nvCxnSpPr>
          <p:cNvPr id="17" name="Straight Connector 16"/>
          <p:cNvCxnSpPr/>
          <p:nvPr/>
        </p:nvCxnSpPr>
        <p:spPr>
          <a:xfrm flipH="1">
            <a:off x="1075765" y="3390676"/>
            <a:ext cx="2394025" cy="170776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Oval 21"/>
          <p:cNvSpPr/>
          <p:nvPr/>
        </p:nvSpPr>
        <p:spPr>
          <a:xfrm>
            <a:off x="3386641" y="3305511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/>
          <p:cNvSpPr txBox="1"/>
          <p:nvPr/>
        </p:nvSpPr>
        <p:spPr>
          <a:xfrm>
            <a:off x="3228302" y="3519061"/>
            <a:ext cx="67037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P’</a:t>
            </a:r>
            <a:endParaRPr lang="en-US" sz="4800" baseline="-25000" dirty="0"/>
          </a:p>
        </p:txBody>
      </p:sp>
      <p:sp>
        <p:nvSpPr>
          <p:cNvPr id="24" name="TextBox 23"/>
          <p:cNvSpPr txBox="1"/>
          <p:nvPr/>
        </p:nvSpPr>
        <p:spPr>
          <a:xfrm>
            <a:off x="3454057" y="1718712"/>
            <a:ext cx="493492" cy="852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/>
              <a:t>u</a:t>
            </a:r>
            <a:endParaRPr lang="en-US" sz="4800" baseline="-25000" dirty="0"/>
          </a:p>
        </p:txBody>
      </p:sp>
      <p:cxnSp>
        <p:nvCxnSpPr>
          <p:cNvPr id="25" name="Straight Connector 24"/>
          <p:cNvCxnSpPr/>
          <p:nvPr/>
        </p:nvCxnSpPr>
        <p:spPr>
          <a:xfrm flipH="1">
            <a:off x="3474383" y="2426506"/>
            <a:ext cx="28500" cy="1035103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>
            <a:stCxn id="22" idx="2"/>
          </p:cNvCxnSpPr>
          <p:nvPr/>
        </p:nvCxnSpPr>
        <p:spPr>
          <a:xfrm flipH="1" flipV="1">
            <a:off x="2368926" y="3105863"/>
            <a:ext cx="1017715" cy="291088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2349445" y="3002184"/>
            <a:ext cx="46198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v</a:t>
            </a:r>
            <a:endParaRPr lang="en-US" sz="4800" baseline="-25000" dirty="0"/>
          </a:p>
        </p:txBody>
      </p:sp>
      <p:sp>
        <p:nvSpPr>
          <p:cNvPr id="37" name="TextBox 36"/>
          <p:cNvSpPr txBox="1"/>
          <p:nvPr/>
        </p:nvSpPr>
        <p:spPr>
          <a:xfrm>
            <a:off x="1895942" y="1363446"/>
            <a:ext cx="44435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c</a:t>
            </a:r>
            <a:endParaRPr lang="en-US" sz="4800" baseline="-25000" dirty="0"/>
          </a:p>
        </p:txBody>
      </p:sp>
      <p:cxnSp>
        <p:nvCxnSpPr>
          <p:cNvPr id="38" name="Straight Connector 37"/>
          <p:cNvCxnSpPr/>
          <p:nvPr/>
        </p:nvCxnSpPr>
        <p:spPr>
          <a:xfrm>
            <a:off x="2421896" y="2103569"/>
            <a:ext cx="684640" cy="177223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/>
          <p:cNvSpPr txBox="1"/>
          <p:nvPr/>
        </p:nvSpPr>
        <p:spPr>
          <a:xfrm>
            <a:off x="2876063" y="1471213"/>
            <a:ext cx="47961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a</a:t>
            </a:r>
            <a:endParaRPr lang="en-US" sz="4800" baseline="-25000" dirty="0"/>
          </a:p>
        </p:txBody>
      </p:sp>
      <p:cxnSp>
        <p:nvCxnSpPr>
          <p:cNvPr id="42" name="Straight Connector 41"/>
          <p:cNvCxnSpPr/>
          <p:nvPr/>
        </p:nvCxnSpPr>
        <p:spPr>
          <a:xfrm>
            <a:off x="2361220" y="2081717"/>
            <a:ext cx="25759" cy="691266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1421629" y="2285343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b</a:t>
            </a:r>
            <a:endParaRPr lang="en-US" sz="4800" baseline="-25000" dirty="0"/>
          </a:p>
        </p:txBody>
      </p:sp>
      <p:cxnSp>
        <p:nvCxnSpPr>
          <p:cNvPr id="45" name="Straight Connector 44"/>
          <p:cNvCxnSpPr/>
          <p:nvPr/>
        </p:nvCxnSpPr>
        <p:spPr>
          <a:xfrm flipH="1">
            <a:off x="3049930" y="2295821"/>
            <a:ext cx="1" cy="2671930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>
            <a:off x="2386979" y="2772983"/>
            <a:ext cx="4140223" cy="129226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7308104" y="91455"/>
            <a:ext cx="4356577" cy="67403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Given:</a:t>
            </a:r>
          </a:p>
          <a:p>
            <a:r>
              <a:rPr lang="en-US" sz="3600" dirty="0" smtClean="0"/>
              <a:t>Camera (a, b, c, C)</a:t>
            </a:r>
          </a:p>
          <a:p>
            <a:r>
              <a:rPr lang="en-US" sz="3600" dirty="0" smtClean="0"/>
              <a:t>3D point P</a:t>
            </a:r>
          </a:p>
          <a:p>
            <a:endParaRPr lang="en-US" sz="3600" dirty="0"/>
          </a:p>
          <a:p>
            <a:r>
              <a:rPr lang="en-US" sz="3600" dirty="0" smtClean="0"/>
              <a:t>Desired:</a:t>
            </a:r>
          </a:p>
          <a:p>
            <a:r>
              <a:rPr lang="en-US" sz="3600" dirty="0" smtClean="0"/>
              <a:t>Coordinates (u, v)</a:t>
            </a:r>
          </a:p>
          <a:p>
            <a:endParaRPr lang="en-US" sz="3600" dirty="0" smtClean="0"/>
          </a:p>
          <a:p>
            <a:r>
              <a:rPr lang="en-US" sz="3600" dirty="0" smtClean="0"/>
              <a:t>P</a:t>
            </a:r>
            <a:r>
              <a:rPr lang="en-US" sz="3600" baseline="-25000" dirty="0" smtClean="0"/>
              <a:t> </a:t>
            </a:r>
            <a:r>
              <a:rPr lang="en-US" sz="3600" dirty="0" smtClean="0"/>
              <a:t>= C + (</a:t>
            </a:r>
            <a:r>
              <a:rPr lang="en-US" sz="3600" dirty="0" err="1" smtClean="0"/>
              <a:t>a</a:t>
            </a:r>
            <a:r>
              <a:rPr lang="en-US" sz="3600" dirty="0" err="1" smtClean="0">
                <a:solidFill>
                  <a:srgbClr val="FF0000"/>
                </a:solidFill>
              </a:rPr>
              <a:t>u</a:t>
            </a:r>
            <a:r>
              <a:rPr lang="en-US" sz="3600" dirty="0" err="1" smtClean="0"/>
              <a:t>+b</a:t>
            </a:r>
            <a:r>
              <a:rPr lang="en-US" sz="3600" dirty="0" err="1" smtClean="0">
                <a:solidFill>
                  <a:srgbClr val="FF0000"/>
                </a:solidFill>
              </a:rPr>
              <a:t>v</a:t>
            </a:r>
            <a:r>
              <a:rPr lang="en-US" sz="3600" dirty="0" err="1" smtClean="0"/>
              <a:t>+c</a:t>
            </a:r>
            <a:r>
              <a:rPr lang="en-US" sz="3600" dirty="0" smtClean="0"/>
              <a:t>)</a:t>
            </a:r>
            <a:r>
              <a:rPr lang="en-US" sz="3600" dirty="0" smtClean="0">
                <a:solidFill>
                  <a:srgbClr val="FF0000"/>
                </a:solidFill>
              </a:rPr>
              <a:t>w</a:t>
            </a:r>
            <a:endParaRPr lang="en-US" sz="3600" baseline="-25000" dirty="0">
              <a:solidFill>
                <a:srgbClr val="FF0000"/>
              </a:solidFill>
            </a:endParaRPr>
          </a:p>
          <a:p>
            <a:endParaRPr lang="en-US" sz="3600" dirty="0" smtClean="0"/>
          </a:p>
          <a:p>
            <a:r>
              <a:rPr lang="en-US" sz="3600" dirty="0" err="1" smtClean="0"/>
              <a:t>P</a:t>
            </a:r>
            <a:r>
              <a:rPr lang="en-US" sz="3600" baseline="-25000" dirty="0" err="1" smtClean="0"/>
              <a:t>x</a:t>
            </a:r>
            <a:r>
              <a:rPr lang="en-US" sz="3600" baseline="-25000" dirty="0" smtClean="0"/>
              <a:t> </a:t>
            </a:r>
            <a:r>
              <a:rPr lang="en-US" sz="3600" dirty="0"/>
              <a:t>= </a:t>
            </a:r>
            <a:r>
              <a:rPr lang="en-US" sz="3600" dirty="0" err="1" smtClean="0"/>
              <a:t>C</a:t>
            </a:r>
            <a:r>
              <a:rPr lang="en-US" sz="3600" baseline="-25000" dirty="0" err="1" smtClean="0"/>
              <a:t>x</a:t>
            </a:r>
            <a:r>
              <a:rPr lang="en-US" sz="3600" dirty="0" smtClean="0"/>
              <a:t> </a:t>
            </a:r>
            <a:r>
              <a:rPr lang="en-US" sz="3600" dirty="0"/>
              <a:t>+ (</a:t>
            </a:r>
            <a:r>
              <a:rPr lang="en-US" sz="3600" dirty="0" err="1" smtClean="0"/>
              <a:t>a</a:t>
            </a:r>
            <a:r>
              <a:rPr lang="en-US" sz="3600" baseline="-25000" dirty="0" err="1" smtClean="0"/>
              <a:t>x</a:t>
            </a:r>
            <a:r>
              <a:rPr lang="en-US" sz="3600" dirty="0" err="1" smtClean="0">
                <a:solidFill>
                  <a:srgbClr val="FF0000"/>
                </a:solidFill>
              </a:rPr>
              <a:t>u</a:t>
            </a:r>
            <a:r>
              <a:rPr lang="en-US" sz="3600" dirty="0" err="1" smtClean="0"/>
              <a:t>+b</a:t>
            </a:r>
            <a:r>
              <a:rPr lang="en-US" sz="3600" baseline="-25000" dirty="0" err="1" smtClean="0"/>
              <a:t>x</a:t>
            </a:r>
            <a:r>
              <a:rPr lang="en-US" sz="3600" dirty="0" err="1" smtClean="0">
                <a:solidFill>
                  <a:srgbClr val="FF0000"/>
                </a:solidFill>
              </a:rPr>
              <a:t>v</a:t>
            </a:r>
            <a:r>
              <a:rPr lang="en-US" sz="3600" dirty="0" err="1" smtClean="0"/>
              <a:t>+c</a:t>
            </a:r>
            <a:r>
              <a:rPr lang="en-US" sz="3600" baseline="-25000" dirty="0" err="1" smtClean="0"/>
              <a:t>x</a:t>
            </a:r>
            <a:r>
              <a:rPr lang="en-US" sz="3600" dirty="0" smtClean="0"/>
              <a:t>)</a:t>
            </a:r>
            <a:r>
              <a:rPr lang="en-US" sz="3600" dirty="0" smtClean="0">
                <a:solidFill>
                  <a:srgbClr val="FF0000"/>
                </a:solidFill>
              </a:rPr>
              <a:t>w</a:t>
            </a:r>
            <a:endParaRPr lang="en-US" sz="3600" baseline="-25000" dirty="0">
              <a:solidFill>
                <a:srgbClr val="FF0000"/>
              </a:solidFill>
            </a:endParaRPr>
          </a:p>
          <a:p>
            <a:r>
              <a:rPr lang="en-US" sz="3600" dirty="0" err="1" smtClean="0"/>
              <a:t>P</a:t>
            </a:r>
            <a:r>
              <a:rPr lang="en-US" sz="3600" baseline="-25000" dirty="0" err="1" smtClean="0"/>
              <a:t>y</a:t>
            </a:r>
            <a:r>
              <a:rPr lang="en-US" sz="3600" baseline="-25000" dirty="0" smtClean="0"/>
              <a:t> </a:t>
            </a:r>
            <a:r>
              <a:rPr lang="en-US" sz="3600" dirty="0" smtClean="0"/>
              <a:t>= C</a:t>
            </a:r>
            <a:r>
              <a:rPr lang="en-US" sz="3600" baseline="-25000" dirty="0" smtClean="0"/>
              <a:t>y</a:t>
            </a:r>
            <a:r>
              <a:rPr lang="en-US" sz="3600" dirty="0" smtClean="0"/>
              <a:t> + (</a:t>
            </a:r>
            <a:r>
              <a:rPr lang="en-US" sz="3600" dirty="0" err="1" smtClean="0"/>
              <a:t>a</a:t>
            </a:r>
            <a:r>
              <a:rPr lang="en-US" sz="3600" baseline="-25000" dirty="0" err="1" smtClean="0"/>
              <a:t>y</a:t>
            </a:r>
            <a:r>
              <a:rPr lang="en-US" sz="3600" dirty="0" err="1" smtClean="0">
                <a:solidFill>
                  <a:srgbClr val="FF0000"/>
                </a:solidFill>
              </a:rPr>
              <a:t>u</a:t>
            </a:r>
            <a:r>
              <a:rPr lang="en-US" sz="3600" dirty="0" err="1" smtClean="0"/>
              <a:t>+b</a:t>
            </a:r>
            <a:r>
              <a:rPr lang="en-US" sz="3600" baseline="-25000" dirty="0" err="1" smtClean="0"/>
              <a:t>y</a:t>
            </a:r>
            <a:r>
              <a:rPr lang="en-US" sz="3600" dirty="0" err="1" smtClean="0">
                <a:solidFill>
                  <a:srgbClr val="FF0000"/>
                </a:solidFill>
              </a:rPr>
              <a:t>v</a:t>
            </a:r>
            <a:r>
              <a:rPr lang="en-US" sz="3600" dirty="0" err="1" smtClean="0"/>
              <a:t>+c</a:t>
            </a:r>
            <a:r>
              <a:rPr lang="en-US" sz="3600" baseline="-25000" dirty="0" err="1" smtClean="0"/>
              <a:t>y</a:t>
            </a:r>
            <a:r>
              <a:rPr lang="en-US" sz="3600" dirty="0" smtClean="0"/>
              <a:t>)</a:t>
            </a:r>
            <a:r>
              <a:rPr lang="en-US" sz="3600" dirty="0" smtClean="0">
                <a:solidFill>
                  <a:srgbClr val="FF0000"/>
                </a:solidFill>
              </a:rPr>
              <a:t>w</a:t>
            </a:r>
            <a:endParaRPr lang="en-US" sz="3600" baseline="-25000" dirty="0" smtClean="0">
              <a:solidFill>
                <a:srgbClr val="FF0000"/>
              </a:solidFill>
            </a:endParaRPr>
          </a:p>
          <a:p>
            <a:r>
              <a:rPr lang="en-US" sz="3600" dirty="0" err="1" smtClean="0"/>
              <a:t>P</a:t>
            </a:r>
            <a:r>
              <a:rPr lang="en-US" sz="3600" baseline="-25000" dirty="0" err="1" smtClean="0"/>
              <a:t>z</a:t>
            </a:r>
            <a:r>
              <a:rPr lang="en-US" sz="3600" baseline="-25000" dirty="0" smtClean="0"/>
              <a:t> </a:t>
            </a:r>
            <a:r>
              <a:rPr lang="en-US" sz="3600" dirty="0" smtClean="0"/>
              <a:t>= </a:t>
            </a:r>
            <a:r>
              <a:rPr lang="en-US" sz="3600" dirty="0" err="1" smtClean="0"/>
              <a:t>C</a:t>
            </a:r>
            <a:r>
              <a:rPr lang="en-US" sz="3600" baseline="-25000" dirty="0" err="1" smtClean="0"/>
              <a:t>z</a:t>
            </a:r>
            <a:r>
              <a:rPr lang="en-US" sz="3600" dirty="0" smtClean="0"/>
              <a:t> + (</a:t>
            </a:r>
            <a:r>
              <a:rPr lang="en-US" sz="3600" dirty="0" err="1" smtClean="0"/>
              <a:t>a</a:t>
            </a:r>
            <a:r>
              <a:rPr lang="en-US" sz="3600" baseline="-25000" dirty="0" err="1" smtClean="0"/>
              <a:t>z</a:t>
            </a:r>
            <a:r>
              <a:rPr lang="en-US" sz="3600" dirty="0" err="1" smtClean="0">
                <a:solidFill>
                  <a:srgbClr val="FF0000"/>
                </a:solidFill>
              </a:rPr>
              <a:t>u</a:t>
            </a:r>
            <a:r>
              <a:rPr lang="en-US" sz="3600" dirty="0" err="1" smtClean="0"/>
              <a:t>+b</a:t>
            </a:r>
            <a:r>
              <a:rPr lang="en-US" sz="3600" baseline="-25000" dirty="0" err="1" smtClean="0"/>
              <a:t>z</a:t>
            </a:r>
            <a:r>
              <a:rPr lang="en-US" sz="3600" dirty="0" err="1" smtClean="0">
                <a:solidFill>
                  <a:srgbClr val="FF0000"/>
                </a:solidFill>
              </a:rPr>
              <a:t>v</a:t>
            </a:r>
            <a:r>
              <a:rPr lang="en-US" sz="3600" dirty="0" err="1" smtClean="0"/>
              <a:t>+c</a:t>
            </a:r>
            <a:r>
              <a:rPr lang="en-US" sz="3600" baseline="-25000" dirty="0" err="1" smtClean="0"/>
              <a:t>z</a:t>
            </a:r>
            <a:r>
              <a:rPr lang="en-US" sz="3600" dirty="0" smtClean="0"/>
              <a:t>)</a:t>
            </a:r>
            <a:r>
              <a:rPr lang="en-US" sz="3600" dirty="0" smtClean="0">
                <a:solidFill>
                  <a:srgbClr val="FF0000"/>
                </a:solidFill>
              </a:rPr>
              <a:t>w</a:t>
            </a:r>
            <a:endParaRPr lang="en-US" sz="3600" baseline="-25000" dirty="0" smtClean="0">
              <a:solidFill>
                <a:srgbClr val="FF0000"/>
              </a:solidFill>
            </a:endParaRPr>
          </a:p>
        </p:txBody>
      </p:sp>
      <p:cxnSp>
        <p:nvCxnSpPr>
          <p:cNvPr id="28" name="Straight Connector 27"/>
          <p:cNvCxnSpPr>
            <a:stCxn id="14" idx="5"/>
          </p:cNvCxnSpPr>
          <p:nvPr/>
        </p:nvCxnSpPr>
        <p:spPr>
          <a:xfrm>
            <a:off x="5837481" y="1727162"/>
            <a:ext cx="1196857" cy="179727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3523249" y="3409616"/>
            <a:ext cx="1136381" cy="740171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4591838" y="4141937"/>
            <a:ext cx="67037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R’</a:t>
            </a:r>
            <a:endParaRPr lang="en-US" sz="4800" baseline="-25000" dirty="0"/>
          </a:p>
        </p:txBody>
      </p:sp>
      <p:sp>
        <p:nvSpPr>
          <p:cNvPr id="34" name="Oval 33"/>
          <p:cNvSpPr/>
          <p:nvPr/>
        </p:nvSpPr>
        <p:spPr>
          <a:xfrm>
            <a:off x="4549852" y="4066613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34"/>
          <p:cNvSpPr txBox="1"/>
          <p:nvPr/>
        </p:nvSpPr>
        <p:spPr>
          <a:xfrm>
            <a:off x="6828450" y="2565554"/>
            <a:ext cx="51969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R</a:t>
            </a:r>
            <a:endParaRPr lang="en-US" sz="4800" baseline="-25000" dirty="0"/>
          </a:p>
        </p:txBody>
      </p:sp>
      <p:sp>
        <p:nvSpPr>
          <p:cNvPr id="36" name="Oval 35"/>
          <p:cNvSpPr/>
          <p:nvPr/>
        </p:nvSpPr>
        <p:spPr>
          <a:xfrm>
            <a:off x="6968113" y="3464616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9" name="Straight Connector 38"/>
          <p:cNvCxnSpPr>
            <a:stCxn id="36" idx="2"/>
            <a:endCxn id="12" idx="5"/>
          </p:cNvCxnSpPr>
          <p:nvPr/>
        </p:nvCxnSpPr>
        <p:spPr>
          <a:xfrm flipH="1">
            <a:off x="1137733" y="3556056"/>
            <a:ext cx="5830380" cy="1607038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590174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H="1">
            <a:off x="4301714" y="1635722"/>
            <a:ext cx="1518351" cy="106512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 flipV="1">
            <a:off x="2368926" y="2054711"/>
            <a:ext cx="4158276" cy="129226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>
            <a:stCxn id="12" idx="3"/>
          </p:cNvCxnSpPr>
          <p:nvPr/>
        </p:nvCxnSpPr>
        <p:spPr>
          <a:xfrm flipV="1">
            <a:off x="1008417" y="2054712"/>
            <a:ext cx="1413479" cy="3108382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Oval 11"/>
          <p:cNvSpPr/>
          <p:nvPr/>
        </p:nvSpPr>
        <p:spPr>
          <a:xfrm>
            <a:off x="981635" y="5006996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Connector 5"/>
          <p:cNvCxnSpPr/>
          <p:nvPr/>
        </p:nvCxnSpPr>
        <p:spPr>
          <a:xfrm flipH="1">
            <a:off x="2368926" y="2054711"/>
            <a:ext cx="1" cy="26719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 flipH="1">
            <a:off x="6510619" y="3346973"/>
            <a:ext cx="1" cy="26719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H="1" flipV="1">
            <a:off x="2368926" y="4726641"/>
            <a:ext cx="4158276" cy="129226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5681383" y="1571064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5430352" y="740067"/>
            <a:ext cx="50206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P</a:t>
            </a:r>
            <a:endParaRPr lang="en-US" sz="48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384256" y="5006996"/>
            <a:ext cx="51328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C</a:t>
            </a:r>
            <a:endParaRPr lang="en-US" sz="4800" baseline="-25000" dirty="0"/>
          </a:p>
        </p:txBody>
      </p:sp>
      <p:cxnSp>
        <p:nvCxnSpPr>
          <p:cNvPr id="17" name="Straight Connector 16"/>
          <p:cNvCxnSpPr/>
          <p:nvPr/>
        </p:nvCxnSpPr>
        <p:spPr>
          <a:xfrm flipH="1">
            <a:off x="1075765" y="3390676"/>
            <a:ext cx="2394025" cy="170776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Oval 21"/>
          <p:cNvSpPr/>
          <p:nvPr/>
        </p:nvSpPr>
        <p:spPr>
          <a:xfrm>
            <a:off x="3386641" y="3305511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/>
          <p:cNvSpPr txBox="1"/>
          <p:nvPr/>
        </p:nvSpPr>
        <p:spPr>
          <a:xfrm>
            <a:off x="3555852" y="3390676"/>
            <a:ext cx="67037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P’</a:t>
            </a:r>
            <a:endParaRPr lang="en-US" sz="4800" baseline="-25000" dirty="0"/>
          </a:p>
        </p:txBody>
      </p:sp>
      <p:sp>
        <p:nvSpPr>
          <p:cNvPr id="24" name="TextBox 23"/>
          <p:cNvSpPr txBox="1"/>
          <p:nvPr/>
        </p:nvSpPr>
        <p:spPr>
          <a:xfrm>
            <a:off x="3454057" y="1718712"/>
            <a:ext cx="493492" cy="852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/>
              <a:t>u</a:t>
            </a:r>
            <a:endParaRPr lang="en-US" sz="4800" baseline="-25000" dirty="0"/>
          </a:p>
        </p:txBody>
      </p:sp>
      <p:cxnSp>
        <p:nvCxnSpPr>
          <p:cNvPr id="25" name="Straight Connector 24"/>
          <p:cNvCxnSpPr/>
          <p:nvPr/>
        </p:nvCxnSpPr>
        <p:spPr>
          <a:xfrm flipH="1">
            <a:off x="3474383" y="2426506"/>
            <a:ext cx="28500" cy="1035103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>
            <a:stCxn id="22" idx="2"/>
          </p:cNvCxnSpPr>
          <p:nvPr/>
        </p:nvCxnSpPr>
        <p:spPr>
          <a:xfrm flipH="1" flipV="1">
            <a:off x="2368926" y="3105863"/>
            <a:ext cx="1017715" cy="291088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2349445" y="3002184"/>
            <a:ext cx="46198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v</a:t>
            </a:r>
            <a:endParaRPr lang="en-US" sz="4800" baseline="-25000" dirty="0"/>
          </a:p>
        </p:txBody>
      </p:sp>
      <p:sp>
        <p:nvSpPr>
          <p:cNvPr id="37" name="TextBox 36"/>
          <p:cNvSpPr txBox="1"/>
          <p:nvPr/>
        </p:nvSpPr>
        <p:spPr>
          <a:xfrm>
            <a:off x="1895942" y="1363446"/>
            <a:ext cx="44435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c</a:t>
            </a:r>
            <a:endParaRPr lang="en-US" sz="4800" baseline="-25000" dirty="0"/>
          </a:p>
        </p:txBody>
      </p:sp>
      <p:cxnSp>
        <p:nvCxnSpPr>
          <p:cNvPr id="38" name="Straight Connector 37"/>
          <p:cNvCxnSpPr/>
          <p:nvPr/>
        </p:nvCxnSpPr>
        <p:spPr>
          <a:xfrm>
            <a:off x="2421896" y="2103569"/>
            <a:ext cx="684640" cy="177223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/>
          <p:cNvSpPr txBox="1"/>
          <p:nvPr/>
        </p:nvSpPr>
        <p:spPr>
          <a:xfrm>
            <a:off x="2876063" y="1471213"/>
            <a:ext cx="47961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a</a:t>
            </a:r>
            <a:endParaRPr lang="en-US" sz="4800" baseline="-25000" dirty="0"/>
          </a:p>
        </p:txBody>
      </p:sp>
      <p:cxnSp>
        <p:nvCxnSpPr>
          <p:cNvPr id="42" name="Straight Connector 41"/>
          <p:cNvCxnSpPr/>
          <p:nvPr/>
        </p:nvCxnSpPr>
        <p:spPr>
          <a:xfrm>
            <a:off x="2361220" y="2081717"/>
            <a:ext cx="25759" cy="691266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1421629" y="2285343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b</a:t>
            </a:r>
            <a:endParaRPr lang="en-US" sz="4800" baseline="-25000" dirty="0"/>
          </a:p>
        </p:txBody>
      </p:sp>
      <p:cxnSp>
        <p:nvCxnSpPr>
          <p:cNvPr id="45" name="Straight Connector 44"/>
          <p:cNvCxnSpPr/>
          <p:nvPr/>
        </p:nvCxnSpPr>
        <p:spPr>
          <a:xfrm flipH="1">
            <a:off x="3049930" y="2295821"/>
            <a:ext cx="1" cy="2671930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>
            <a:off x="2386979" y="2772983"/>
            <a:ext cx="4140223" cy="129226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7315724" y="91455"/>
            <a:ext cx="4378186" cy="65556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P</a:t>
            </a:r>
            <a:r>
              <a:rPr lang="en-US" sz="3600" baseline="-25000" dirty="0" smtClean="0"/>
              <a:t> </a:t>
            </a:r>
            <a:r>
              <a:rPr lang="en-US" sz="3600" dirty="0" smtClean="0"/>
              <a:t>= C + (</a:t>
            </a:r>
            <a:r>
              <a:rPr lang="en-US" sz="3600" dirty="0" err="1" smtClean="0"/>
              <a:t>a</a:t>
            </a:r>
            <a:r>
              <a:rPr lang="en-US" sz="3600" dirty="0" err="1" smtClean="0">
                <a:solidFill>
                  <a:srgbClr val="FF0000"/>
                </a:solidFill>
              </a:rPr>
              <a:t>u</a:t>
            </a:r>
            <a:r>
              <a:rPr lang="en-US" sz="3600" dirty="0" err="1" smtClean="0"/>
              <a:t>+b</a:t>
            </a:r>
            <a:r>
              <a:rPr lang="en-US" sz="3600" dirty="0" err="1" smtClean="0">
                <a:solidFill>
                  <a:srgbClr val="FF0000"/>
                </a:solidFill>
              </a:rPr>
              <a:t>v</a:t>
            </a:r>
            <a:r>
              <a:rPr lang="en-US" sz="3600" dirty="0" err="1" smtClean="0"/>
              <a:t>+c</a:t>
            </a:r>
            <a:r>
              <a:rPr lang="en-US" sz="3600" dirty="0" smtClean="0"/>
              <a:t>)</a:t>
            </a:r>
            <a:r>
              <a:rPr lang="en-US" sz="3600" dirty="0" smtClean="0">
                <a:solidFill>
                  <a:srgbClr val="FF0000"/>
                </a:solidFill>
              </a:rPr>
              <a:t>w</a:t>
            </a:r>
            <a:endParaRPr lang="en-US" sz="3600" baseline="-25000" dirty="0">
              <a:solidFill>
                <a:srgbClr val="FF0000"/>
              </a:solidFill>
            </a:endParaRPr>
          </a:p>
          <a:p>
            <a:endParaRPr lang="en-US" sz="3600" dirty="0" smtClean="0"/>
          </a:p>
          <a:p>
            <a:r>
              <a:rPr lang="en-US" sz="3600" dirty="0" err="1" smtClean="0"/>
              <a:t>P</a:t>
            </a:r>
            <a:r>
              <a:rPr lang="en-US" sz="3600" baseline="-25000" dirty="0" err="1" smtClean="0"/>
              <a:t>x</a:t>
            </a:r>
            <a:r>
              <a:rPr lang="en-US" sz="3600" baseline="-25000" dirty="0" smtClean="0"/>
              <a:t> </a:t>
            </a:r>
            <a:r>
              <a:rPr lang="en-US" sz="3600" dirty="0"/>
              <a:t>= </a:t>
            </a:r>
            <a:r>
              <a:rPr lang="en-US" sz="3600" dirty="0" err="1" smtClean="0"/>
              <a:t>C</a:t>
            </a:r>
            <a:r>
              <a:rPr lang="en-US" sz="3600" baseline="-25000" dirty="0" err="1" smtClean="0"/>
              <a:t>x</a:t>
            </a:r>
            <a:r>
              <a:rPr lang="en-US" sz="3600" dirty="0" smtClean="0"/>
              <a:t> </a:t>
            </a:r>
            <a:r>
              <a:rPr lang="en-US" sz="3600" dirty="0"/>
              <a:t>+ (</a:t>
            </a:r>
            <a:r>
              <a:rPr lang="en-US" sz="3600" dirty="0" err="1" smtClean="0"/>
              <a:t>a</a:t>
            </a:r>
            <a:r>
              <a:rPr lang="en-US" sz="3600" baseline="-25000" dirty="0" err="1" smtClean="0"/>
              <a:t>x</a:t>
            </a:r>
            <a:r>
              <a:rPr lang="en-US" sz="3600" dirty="0" err="1" smtClean="0">
                <a:solidFill>
                  <a:srgbClr val="FF0000"/>
                </a:solidFill>
              </a:rPr>
              <a:t>u</a:t>
            </a:r>
            <a:r>
              <a:rPr lang="en-US" sz="3600" dirty="0" err="1" smtClean="0"/>
              <a:t>+b</a:t>
            </a:r>
            <a:r>
              <a:rPr lang="en-US" sz="3600" baseline="-25000" dirty="0" err="1" smtClean="0"/>
              <a:t>x</a:t>
            </a:r>
            <a:r>
              <a:rPr lang="en-US" sz="3600" dirty="0" err="1" smtClean="0">
                <a:solidFill>
                  <a:srgbClr val="FF0000"/>
                </a:solidFill>
              </a:rPr>
              <a:t>v</a:t>
            </a:r>
            <a:r>
              <a:rPr lang="en-US" sz="3600" dirty="0" err="1" smtClean="0"/>
              <a:t>+c</a:t>
            </a:r>
            <a:r>
              <a:rPr lang="en-US" sz="3600" baseline="-25000" dirty="0" err="1" smtClean="0"/>
              <a:t>x</a:t>
            </a:r>
            <a:r>
              <a:rPr lang="en-US" sz="3600" dirty="0" smtClean="0"/>
              <a:t>)</a:t>
            </a:r>
            <a:r>
              <a:rPr lang="en-US" sz="3600" dirty="0" smtClean="0">
                <a:solidFill>
                  <a:srgbClr val="FF0000"/>
                </a:solidFill>
              </a:rPr>
              <a:t>w</a:t>
            </a:r>
            <a:endParaRPr lang="en-US" sz="3600" baseline="-25000" dirty="0">
              <a:solidFill>
                <a:srgbClr val="FF0000"/>
              </a:solidFill>
            </a:endParaRPr>
          </a:p>
          <a:p>
            <a:r>
              <a:rPr lang="en-US" sz="3600" dirty="0" err="1" smtClean="0"/>
              <a:t>P</a:t>
            </a:r>
            <a:r>
              <a:rPr lang="en-US" sz="3600" baseline="-25000" dirty="0" err="1" smtClean="0"/>
              <a:t>y</a:t>
            </a:r>
            <a:r>
              <a:rPr lang="en-US" sz="3600" baseline="-25000" dirty="0" smtClean="0"/>
              <a:t> </a:t>
            </a:r>
            <a:r>
              <a:rPr lang="en-US" sz="3600" dirty="0" smtClean="0"/>
              <a:t>= C</a:t>
            </a:r>
            <a:r>
              <a:rPr lang="en-US" sz="3600" baseline="-25000" dirty="0" smtClean="0"/>
              <a:t>y</a:t>
            </a:r>
            <a:r>
              <a:rPr lang="en-US" sz="3600" dirty="0" smtClean="0"/>
              <a:t> + (</a:t>
            </a:r>
            <a:r>
              <a:rPr lang="en-US" sz="3600" dirty="0" err="1" smtClean="0"/>
              <a:t>a</a:t>
            </a:r>
            <a:r>
              <a:rPr lang="en-US" sz="3600" baseline="-25000" dirty="0" err="1" smtClean="0"/>
              <a:t>y</a:t>
            </a:r>
            <a:r>
              <a:rPr lang="en-US" sz="3600" dirty="0" err="1" smtClean="0">
                <a:solidFill>
                  <a:srgbClr val="FF0000"/>
                </a:solidFill>
              </a:rPr>
              <a:t>u</a:t>
            </a:r>
            <a:r>
              <a:rPr lang="en-US" sz="3600" dirty="0" err="1" smtClean="0"/>
              <a:t>+b</a:t>
            </a:r>
            <a:r>
              <a:rPr lang="en-US" sz="3600" baseline="-25000" dirty="0" err="1" smtClean="0"/>
              <a:t>y</a:t>
            </a:r>
            <a:r>
              <a:rPr lang="en-US" sz="3600" dirty="0" err="1" smtClean="0">
                <a:solidFill>
                  <a:srgbClr val="FF0000"/>
                </a:solidFill>
              </a:rPr>
              <a:t>v</a:t>
            </a:r>
            <a:r>
              <a:rPr lang="en-US" sz="3600" dirty="0" err="1" smtClean="0"/>
              <a:t>+c</a:t>
            </a:r>
            <a:r>
              <a:rPr lang="en-US" sz="3600" baseline="-25000" dirty="0" err="1" smtClean="0"/>
              <a:t>y</a:t>
            </a:r>
            <a:r>
              <a:rPr lang="en-US" sz="3600" dirty="0" smtClean="0"/>
              <a:t>)</a:t>
            </a:r>
            <a:r>
              <a:rPr lang="en-US" sz="3600" dirty="0" smtClean="0">
                <a:solidFill>
                  <a:srgbClr val="FF0000"/>
                </a:solidFill>
              </a:rPr>
              <a:t>w</a:t>
            </a:r>
          </a:p>
          <a:p>
            <a:r>
              <a:rPr lang="en-US" sz="3600" dirty="0" err="1" smtClean="0"/>
              <a:t>P</a:t>
            </a:r>
            <a:r>
              <a:rPr lang="en-US" sz="3600" baseline="-25000" dirty="0" err="1" smtClean="0"/>
              <a:t>z</a:t>
            </a:r>
            <a:r>
              <a:rPr lang="en-US" sz="3600" baseline="-25000" dirty="0" smtClean="0"/>
              <a:t> </a:t>
            </a:r>
            <a:r>
              <a:rPr lang="en-US" sz="3600" dirty="0" smtClean="0"/>
              <a:t>= </a:t>
            </a:r>
            <a:r>
              <a:rPr lang="en-US" sz="3600" dirty="0" err="1" smtClean="0"/>
              <a:t>C</a:t>
            </a:r>
            <a:r>
              <a:rPr lang="en-US" sz="3600" baseline="-25000" dirty="0" err="1" smtClean="0"/>
              <a:t>z</a:t>
            </a:r>
            <a:r>
              <a:rPr lang="en-US" sz="3600" dirty="0" smtClean="0"/>
              <a:t> + (</a:t>
            </a:r>
            <a:r>
              <a:rPr lang="en-US" sz="3600" dirty="0" err="1" smtClean="0"/>
              <a:t>a</a:t>
            </a:r>
            <a:r>
              <a:rPr lang="en-US" sz="3600" baseline="-25000" dirty="0" err="1" smtClean="0"/>
              <a:t>z</a:t>
            </a:r>
            <a:r>
              <a:rPr lang="en-US" sz="3600" dirty="0" err="1" smtClean="0">
                <a:solidFill>
                  <a:srgbClr val="FF0000"/>
                </a:solidFill>
              </a:rPr>
              <a:t>u</a:t>
            </a:r>
            <a:r>
              <a:rPr lang="en-US" sz="3600" dirty="0" err="1" smtClean="0"/>
              <a:t>+b</a:t>
            </a:r>
            <a:r>
              <a:rPr lang="en-US" sz="3600" baseline="-25000" dirty="0" err="1" smtClean="0"/>
              <a:t>z</a:t>
            </a:r>
            <a:r>
              <a:rPr lang="en-US" sz="3600" dirty="0" err="1" smtClean="0">
                <a:solidFill>
                  <a:srgbClr val="FF0000"/>
                </a:solidFill>
              </a:rPr>
              <a:t>v</a:t>
            </a:r>
            <a:r>
              <a:rPr lang="en-US" sz="3600" dirty="0" err="1" smtClean="0"/>
              <a:t>+c</a:t>
            </a:r>
            <a:r>
              <a:rPr lang="en-US" sz="3600" baseline="-25000" dirty="0" err="1" smtClean="0"/>
              <a:t>z</a:t>
            </a:r>
            <a:r>
              <a:rPr lang="en-US" sz="3600" dirty="0" smtClean="0"/>
              <a:t>)</a:t>
            </a:r>
            <a:r>
              <a:rPr lang="en-US" sz="3600" dirty="0" smtClean="0">
                <a:solidFill>
                  <a:srgbClr val="FF0000"/>
                </a:solidFill>
              </a:rPr>
              <a:t>w</a:t>
            </a:r>
          </a:p>
          <a:p>
            <a:endParaRPr lang="en-US" sz="3600" baseline="-25000" dirty="0">
              <a:solidFill>
                <a:srgbClr val="FF0000"/>
              </a:solidFill>
            </a:endParaRPr>
          </a:p>
          <a:p>
            <a:r>
              <a:rPr lang="en-US" sz="3600" dirty="0" smtClean="0"/>
              <a:t>	       u</a:t>
            </a:r>
          </a:p>
          <a:p>
            <a:r>
              <a:rPr lang="en-US" sz="3600" dirty="0" smtClean="0"/>
              <a:t>[a b c]     v    w = P - C</a:t>
            </a:r>
          </a:p>
          <a:p>
            <a:r>
              <a:rPr lang="en-US" sz="3600" dirty="0"/>
              <a:t>	</a:t>
            </a:r>
            <a:r>
              <a:rPr lang="en-US" sz="3600" dirty="0" smtClean="0"/>
              <a:t>       1</a:t>
            </a:r>
          </a:p>
          <a:p>
            <a:r>
              <a:rPr lang="en-US" sz="3600" dirty="0" err="1"/>
              <a:t>u</a:t>
            </a:r>
            <a:r>
              <a:rPr lang="en-US" sz="3600" dirty="0" err="1" smtClean="0"/>
              <a:t>w</a:t>
            </a:r>
            <a:r>
              <a:rPr lang="en-US" sz="3600" dirty="0" smtClean="0"/>
              <a:t>			  q</a:t>
            </a:r>
            <a:r>
              <a:rPr lang="en-US" sz="3600" baseline="-25000" dirty="0" smtClean="0"/>
              <a:t>0</a:t>
            </a:r>
          </a:p>
          <a:p>
            <a:r>
              <a:rPr lang="en-US" sz="3600" dirty="0" err="1" smtClean="0"/>
              <a:t>vw</a:t>
            </a:r>
            <a:r>
              <a:rPr lang="en-US" sz="3600" dirty="0" smtClean="0"/>
              <a:t> = M</a:t>
            </a:r>
            <a:r>
              <a:rPr lang="en-US" sz="3600" baseline="30000" dirty="0" smtClean="0"/>
              <a:t>-1</a:t>
            </a:r>
            <a:r>
              <a:rPr lang="en-US" sz="3600" dirty="0" smtClean="0"/>
              <a:t>(P-C) = q</a:t>
            </a:r>
            <a:r>
              <a:rPr lang="en-US" sz="3600" baseline="-25000" dirty="0" smtClean="0"/>
              <a:t>1</a:t>
            </a:r>
            <a:endParaRPr lang="en-US" sz="3600" dirty="0" smtClean="0"/>
          </a:p>
          <a:p>
            <a:r>
              <a:rPr lang="en-US" sz="3600" dirty="0" smtClean="0"/>
              <a:t>w			   q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5068684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Connector 27"/>
          <p:cNvCxnSpPr/>
          <p:nvPr/>
        </p:nvCxnSpPr>
        <p:spPr>
          <a:xfrm flipV="1">
            <a:off x="1008417" y="2054712"/>
            <a:ext cx="1413479" cy="3108382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2421896" y="2110740"/>
            <a:ext cx="1906264" cy="1112520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 flipH="1" flipV="1">
            <a:off x="4038600" y="1417320"/>
            <a:ext cx="219716" cy="1737360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 flipH="1">
            <a:off x="3055620" y="1493520"/>
            <a:ext cx="982980" cy="2423160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>
            <a:off x="3058166" y="3829883"/>
            <a:ext cx="2169154" cy="886897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/>
          <p:nvPr/>
        </p:nvCxnSpPr>
        <p:spPr>
          <a:xfrm flipV="1">
            <a:off x="1008417" y="4716780"/>
            <a:ext cx="4165563" cy="446314"/>
          </a:xfrm>
          <a:prstGeom prst="line">
            <a:avLst/>
          </a:prstGeom>
          <a:ln w="44450">
            <a:solidFill>
              <a:srgbClr val="FF0000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76105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5" idx="1"/>
            <a:endCxn id="3" idx="7"/>
          </p:cNvCxnSpPr>
          <p:nvPr/>
        </p:nvCxnSpPr>
        <p:spPr>
          <a:xfrm flipH="1">
            <a:off x="2764827" y="3608389"/>
            <a:ext cx="2109619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Oval 2"/>
          <p:cNvSpPr/>
          <p:nvPr/>
        </p:nvSpPr>
        <p:spPr>
          <a:xfrm>
            <a:off x="2608729" y="3581607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2022551" y="3062583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0</a:t>
            </a:r>
            <a:endParaRPr lang="en-US" sz="4800" baseline="-25000" dirty="0"/>
          </a:p>
        </p:txBody>
      </p:sp>
      <p:sp>
        <p:nvSpPr>
          <p:cNvPr id="5" name="Oval 4"/>
          <p:cNvSpPr/>
          <p:nvPr/>
        </p:nvSpPr>
        <p:spPr>
          <a:xfrm>
            <a:off x="4847664" y="3581607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2608729" y="5625560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4847664" y="5625560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3922507" y="2546183"/>
            <a:ext cx="182880" cy="18288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6161442" y="2546183"/>
            <a:ext cx="182880" cy="18288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3922507" y="4590136"/>
            <a:ext cx="182880" cy="18288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6161442" y="4590136"/>
            <a:ext cx="182880" cy="18288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Connector 13"/>
          <p:cNvCxnSpPr/>
          <p:nvPr/>
        </p:nvCxnSpPr>
        <p:spPr>
          <a:xfrm flipH="1">
            <a:off x="2764827" y="5663755"/>
            <a:ext cx="2109619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flipH="1">
            <a:off x="4051823" y="2640201"/>
            <a:ext cx="2109619" cy="0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H="1">
            <a:off x="4051823" y="4695567"/>
            <a:ext cx="2109619" cy="0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>
            <a:stCxn id="8" idx="5"/>
            <a:endCxn id="3" idx="7"/>
          </p:cNvCxnSpPr>
          <p:nvPr/>
        </p:nvCxnSpPr>
        <p:spPr>
          <a:xfrm flipH="1">
            <a:off x="2764827" y="2702281"/>
            <a:ext cx="1313778" cy="906108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 flipH="1">
            <a:off x="4874446" y="2702281"/>
            <a:ext cx="1313778" cy="906108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2764827" y="4729360"/>
            <a:ext cx="1313778" cy="906108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 flipH="1">
            <a:off x="4874446" y="4729360"/>
            <a:ext cx="1313778" cy="906108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>
            <a:stCxn id="6" idx="0"/>
            <a:endCxn id="3" idx="4"/>
          </p:cNvCxnSpPr>
          <p:nvPr/>
        </p:nvCxnSpPr>
        <p:spPr>
          <a:xfrm flipV="1">
            <a:off x="2700169" y="3764487"/>
            <a:ext cx="0" cy="186107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flipV="1">
            <a:off x="4874446" y="3764487"/>
            <a:ext cx="0" cy="186107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 flipV="1">
            <a:off x="6268906" y="2729063"/>
            <a:ext cx="0" cy="1861073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V="1">
            <a:off x="4105387" y="2729063"/>
            <a:ext cx="0" cy="1861073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2022551" y="5248256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1</a:t>
            </a:r>
            <a:endParaRPr lang="en-US" sz="4800" baseline="-25000" dirty="0"/>
          </a:p>
        </p:txBody>
      </p:sp>
      <p:sp>
        <p:nvSpPr>
          <p:cNvPr id="32" name="TextBox 31"/>
          <p:cNvSpPr txBox="1"/>
          <p:nvPr/>
        </p:nvSpPr>
        <p:spPr>
          <a:xfrm>
            <a:off x="4456827" y="2788263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3</a:t>
            </a:r>
            <a:endParaRPr lang="en-US" sz="4800" baseline="-25000" dirty="0"/>
          </a:p>
        </p:txBody>
      </p:sp>
      <p:sp>
        <p:nvSpPr>
          <p:cNvPr id="33" name="TextBox 32"/>
          <p:cNvSpPr txBox="1"/>
          <p:nvPr/>
        </p:nvSpPr>
        <p:spPr>
          <a:xfrm>
            <a:off x="4456827" y="4973936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2</a:t>
            </a:r>
            <a:endParaRPr lang="en-US" sz="4800" baseline="-25000" dirty="0"/>
          </a:p>
        </p:txBody>
      </p:sp>
      <p:sp>
        <p:nvSpPr>
          <p:cNvPr id="34" name="TextBox 33"/>
          <p:cNvSpPr txBox="1"/>
          <p:nvPr/>
        </p:nvSpPr>
        <p:spPr>
          <a:xfrm>
            <a:off x="3394151" y="1621588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>
                    <a:lumMod val="65000"/>
                  </a:schemeClr>
                </a:solidFill>
              </a:rPr>
              <a:t>4</a:t>
            </a:r>
            <a:endParaRPr lang="en-US" sz="4800" baseline="-25000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394151" y="3807261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>
                    <a:lumMod val="65000"/>
                  </a:schemeClr>
                </a:solidFill>
              </a:rPr>
              <a:t>5</a:t>
            </a:r>
            <a:endParaRPr lang="en-US" sz="4800" baseline="-25000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6590427" y="1621588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>
                    <a:lumMod val="65000"/>
                  </a:schemeClr>
                </a:solidFill>
              </a:rPr>
              <a:t>7</a:t>
            </a:r>
            <a:endParaRPr lang="en-US" sz="4800" baseline="-25000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6590427" y="3807261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>
                    <a:lumMod val="65000"/>
                  </a:schemeClr>
                </a:solidFill>
              </a:rPr>
              <a:t>6</a:t>
            </a:r>
            <a:endParaRPr lang="en-US" sz="4800" baseline="-25000" dirty="0">
              <a:solidFill>
                <a:schemeClr val="bg1">
                  <a:lumMod val="6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5081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H="1">
            <a:off x="4301714" y="1635722"/>
            <a:ext cx="1518351" cy="106512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 flipV="1">
            <a:off x="2368926" y="2054711"/>
            <a:ext cx="4158276" cy="129226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>
            <a:stCxn id="12" idx="3"/>
          </p:cNvCxnSpPr>
          <p:nvPr/>
        </p:nvCxnSpPr>
        <p:spPr>
          <a:xfrm flipV="1">
            <a:off x="1008417" y="2054712"/>
            <a:ext cx="1413479" cy="3108382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Oval 11"/>
          <p:cNvSpPr/>
          <p:nvPr/>
        </p:nvSpPr>
        <p:spPr>
          <a:xfrm>
            <a:off x="981635" y="5006996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Connector 5"/>
          <p:cNvCxnSpPr/>
          <p:nvPr/>
        </p:nvCxnSpPr>
        <p:spPr>
          <a:xfrm flipH="1">
            <a:off x="2368926" y="2054711"/>
            <a:ext cx="1" cy="26719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 flipH="1">
            <a:off x="6510619" y="3346973"/>
            <a:ext cx="1" cy="26719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H="1" flipV="1">
            <a:off x="2368926" y="4726641"/>
            <a:ext cx="4158276" cy="129226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5681383" y="1571064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5430352" y="740067"/>
            <a:ext cx="50206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P</a:t>
            </a:r>
            <a:endParaRPr lang="en-US" sz="48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384256" y="5006996"/>
            <a:ext cx="51328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C</a:t>
            </a:r>
            <a:endParaRPr lang="en-US" sz="4800" baseline="-25000" dirty="0"/>
          </a:p>
        </p:txBody>
      </p:sp>
      <p:cxnSp>
        <p:nvCxnSpPr>
          <p:cNvPr id="17" name="Straight Connector 16"/>
          <p:cNvCxnSpPr/>
          <p:nvPr/>
        </p:nvCxnSpPr>
        <p:spPr>
          <a:xfrm flipH="1">
            <a:off x="1075765" y="3390676"/>
            <a:ext cx="2394025" cy="170776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Oval 21"/>
          <p:cNvSpPr/>
          <p:nvPr/>
        </p:nvSpPr>
        <p:spPr>
          <a:xfrm>
            <a:off x="3386641" y="3305511"/>
            <a:ext cx="182880" cy="18288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/>
          <p:cNvSpPr txBox="1"/>
          <p:nvPr/>
        </p:nvSpPr>
        <p:spPr>
          <a:xfrm>
            <a:off x="3555852" y="3390676"/>
            <a:ext cx="67037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P’</a:t>
            </a:r>
            <a:endParaRPr lang="en-US" sz="4800" baseline="-25000" dirty="0"/>
          </a:p>
        </p:txBody>
      </p:sp>
      <p:sp>
        <p:nvSpPr>
          <p:cNvPr id="24" name="TextBox 23"/>
          <p:cNvSpPr txBox="1"/>
          <p:nvPr/>
        </p:nvSpPr>
        <p:spPr>
          <a:xfrm>
            <a:off x="3454057" y="1718712"/>
            <a:ext cx="493492" cy="852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/>
              <a:t>u</a:t>
            </a:r>
            <a:endParaRPr lang="en-US" sz="4800" baseline="-25000" dirty="0"/>
          </a:p>
        </p:txBody>
      </p:sp>
      <p:cxnSp>
        <p:nvCxnSpPr>
          <p:cNvPr id="25" name="Straight Connector 24"/>
          <p:cNvCxnSpPr/>
          <p:nvPr/>
        </p:nvCxnSpPr>
        <p:spPr>
          <a:xfrm flipH="1">
            <a:off x="3474383" y="2426506"/>
            <a:ext cx="28500" cy="1035103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>
            <a:stCxn id="22" idx="2"/>
          </p:cNvCxnSpPr>
          <p:nvPr/>
        </p:nvCxnSpPr>
        <p:spPr>
          <a:xfrm flipH="1" flipV="1">
            <a:off x="2368926" y="3105863"/>
            <a:ext cx="1017715" cy="291088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2349445" y="3002184"/>
            <a:ext cx="46198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v</a:t>
            </a:r>
            <a:endParaRPr lang="en-US" sz="4800" baseline="-25000" dirty="0"/>
          </a:p>
        </p:txBody>
      </p:sp>
      <p:sp>
        <p:nvSpPr>
          <p:cNvPr id="37" name="TextBox 36"/>
          <p:cNvSpPr txBox="1"/>
          <p:nvPr/>
        </p:nvSpPr>
        <p:spPr>
          <a:xfrm>
            <a:off x="1895942" y="1363446"/>
            <a:ext cx="44435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c</a:t>
            </a:r>
            <a:endParaRPr lang="en-US" sz="4800" baseline="-25000" dirty="0"/>
          </a:p>
        </p:txBody>
      </p:sp>
      <p:cxnSp>
        <p:nvCxnSpPr>
          <p:cNvPr id="38" name="Straight Connector 37"/>
          <p:cNvCxnSpPr/>
          <p:nvPr/>
        </p:nvCxnSpPr>
        <p:spPr>
          <a:xfrm>
            <a:off x="2421896" y="2103569"/>
            <a:ext cx="684640" cy="177223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/>
          <p:cNvSpPr txBox="1"/>
          <p:nvPr/>
        </p:nvSpPr>
        <p:spPr>
          <a:xfrm>
            <a:off x="3032189" y="1617361"/>
            <a:ext cx="47961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a</a:t>
            </a:r>
            <a:endParaRPr lang="en-US" sz="4800" baseline="-25000" dirty="0"/>
          </a:p>
        </p:txBody>
      </p:sp>
      <p:cxnSp>
        <p:nvCxnSpPr>
          <p:cNvPr id="42" name="Straight Connector 41"/>
          <p:cNvCxnSpPr/>
          <p:nvPr/>
        </p:nvCxnSpPr>
        <p:spPr>
          <a:xfrm>
            <a:off x="2361220" y="2081717"/>
            <a:ext cx="25759" cy="691266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1421629" y="2285343"/>
            <a:ext cx="50847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b</a:t>
            </a:r>
            <a:endParaRPr lang="en-US" sz="4800" baseline="-25000" dirty="0"/>
          </a:p>
        </p:txBody>
      </p:sp>
      <p:cxnSp>
        <p:nvCxnSpPr>
          <p:cNvPr id="45" name="Straight Connector 44"/>
          <p:cNvCxnSpPr/>
          <p:nvPr/>
        </p:nvCxnSpPr>
        <p:spPr>
          <a:xfrm flipH="1">
            <a:off x="3049930" y="2295821"/>
            <a:ext cx="1" cy="2671930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>
            <a:off x="2386979" y="2772983"/>
            <a:ext cx="4140223" cy="129226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flipH="1" flipV="1">
            <a:off x="3947549" y="515120"/>
            <a:ext cx="4158276" cy="129226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 flipH="1">
            <a:off x="3947549" y="515120"/>
            <a:ext cx="1" cy="26719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H="1">
            <a:off x="8089242" y="1807382"/>
            <a:ext cx="1" cy="26719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 flipH="1" flipV="1">
            <a:off x="3947549" y="3187050"/>
            <a:ext cx="4158276" cy="129226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>
            <a:stCxn id="12" idx="7"/>
          </p:cNvCxnSpPr>
          <p:nvPr/>
        </p:nvCxnSpPr>
        <p:spPr>
          <a:xfrm flipV="1">
            <a:off x="1137733" y="500521"/>
            <a:ext cx="2825103" cy="4533257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/>
          <p:cNvSpPr txBox="1"/>
          <p:nvPr/>
        </p:nvSpPr>
        <p:spPr>
          <a:xfrm>
            <a:off x="3247614" y="113081"/>
            <a:ext cx="58060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/>
              <a:t>c'</a:t>
            </a:r>
            <a:endParaRPr lang="en-US" sz="4800" baseline="-25000" dirty="0"/>
          </a:p>
        </p:txBody>
      </p:sp>
      <p:cxnSp>
        <p:nvCxnSpPr>
          <p:cNvPr id="35" name="Straight Connector 34"/>
          <p:cNvCxnSpPr/>
          <p:nvPr/>
        </p:nvCxnSpPr>
        <p:spPr>
          <a:xfrm flipV="1">
            <a:off x="10047896" y="1753944"/>
            <a:ext cx="0" cy="1619053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>
            <a:off x="10047896" y="3372997"/>
            <a:ext cx="965245" cy="115394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/>
          <p:nvPr/>
        </p:nvCxnSpPr>
        <p:spPr>
          <a:xfrm>
            <a:off x="10063205" y="3368824"/>
            <a:ext cx="459659" cy="752700"/>
          </a:xfrm>
          <a:prstGeom prst="line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TextBox 46"/>
          <p:cNvSpPr txBox="1"/>
          <p:nvPr/>
        </p:nvSpPr>
        <p:spPr>
          <a:xfrm>
            <a:off x="10354675" y="4206657"/>
            <a:ext cx="154048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err="1" smtClean="0"/>
              <a:t>newa</a:t>
            </a:r>
            <a:endParaRPr lang="en-US" sz="4800" baseline="-25000" dirty="0"/>
          </a:p>
        </p:txBody>
      </p:sp>
      <p:sp>
        <p:nvSpPr>
          <p:cNvPr id="48" name="TextBox 47"/>
          <p:cNvSpPr txBox="1"/>
          <p:nvPr/>
        </p:nvSpPr>
        <p:spPr>
          <a:xfrm>
            <a:off x="10333547" y="2607908"/>
            <a:ext cx="185114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err="1" smtClean="0"/>
              <a:t>newvd</a:t>
            </a:r>
            <a:endParaRPr lang="en-US" sz="4800" baseline="-25000" dirty="0"/>
          </a:p>
        </p:txBody>
      </p:sp>
      <p:sp>
        <p:nvSpPr>
          <p:cNvPr id="50" name="TextBox 49"/>
          <p:cNvSpPr txBox="1"/>
          <p:nvPr/>
        </p:nvSpPr>
        <p:spPr>
          <a:xfrm>
            <a:off x="8500036" y="740067"/>
            <a:ext cx="309571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err="1" smtClean="0"/>
              <a:t>upguidance</a:t>
            </a:r>
            <a:endParaRPr lang="en-US" sz="4800" baseline="-25000" dirty="0"/>
          </a:p>
        </p:txBody>
      </p:sp>
    </p:spTree>
    <p:extLst>
      <p:ext uri="{BB962C8B-B14F-4D97-AF65-F5344CB8AC3E}">
        <p14:creationId xmlns:p14="http://schemas.microsoft.com/office/powerpoint/2010/main" val="3579702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366</TotalTime>
  <Words>131</Words>
  <Application>Microsoft Office PowerPoint</Application>
  <PresentationFormat>Widescreen</PresentationFormat>
  <Paragraphs>73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Voicu Popescu</dc:creator>
  <cp:lastModifiedBy>Voicu Popescu</cp:lastModifiedBy>
  <cp:revision>18</cp:revision>
  <dcterms:created xsi:type="dcterms:W3CDTF">2020-08-27T18:54:24Z</dcterms:created>
  <dcterms:modified xsi:type="dcterms:W3CDTF">2020-09-15T20:26:48Z</dcterms:modified>
</cp:coreProperties>
</file>

<file path=docProps/thumbnail.jpeg>
</file>