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61" r:id="rId5"/>
    <p:sldId id="262" r:id="rId6"/>
    <p:sldId id="263" r:id="rId7"/>
    <p:sldId id="265" r:id="rId8"/>
    <p:sldId id="266" r:id="rId9"/>
    <p:sldId id="267" r:id="rId10"/>
    <p:sldId id="268" r:id="rId11"/>
    <p:sldId id="269" r:id="rId12"/>
    <p:sldId id="271" r:id="rId13"/>
    <p:sldId id="272" r:id="rId14"/>
    <p:sldId id="273" r:id="rId15"/>
    <p:sldId id="274" r:id="rId16"/>
    <p:sldId id="275" r:id="rId17"/>
    <p:sldId id="276" r:id="rId18"/>
    <p:sldId id="277" r:id="rId19"/>
    <p:sldId id="278" r:id="rId20"/>
    <p:sldId id="284" r:id="rId21"/>
    <p:sldId id="285" r:id="rId22"/>
    <p:sldId id="279" r:id="rId23"/>
    <p:sldId id="280" r:id="rId24"/>
    <p:sldId id="281" r:id="rId25"/>
    <p:sldId id="282" r:id="rId26"/>
    <p:sldId id="264" r:id="rId27"/>
    <p:sldId id="283" r:id="rId28"/>
    <p:sldId id="287"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77" y="106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9E141-698E-4356-93A3-1738BCC356D8}" type="datetimeFigureOut">
              <a:rPr lang="en-US" smtClean="0"/>
              <a:t>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27B1A-CC33-4CD4-89EA-EFA59B3D56A7}" type="slidenum">
              <a:rPr lang="en-US" smtClean="0"/>
              <a:t>‹#›</a:t>
            </a:fld>
            <a:endParaRPr lang="en-US"/>
          </a:p>
        </p:txBody>
      </p:sp>
    </p:spTree>
    <p:extLst>
      <p:ext uri="{BB962C8B-B14F-4D97-AF65-F5344CB8AC3E}">
        <p14:creationId xmlns:p14="http://schemas.microsoft.com/office/powerpoint/2010/main" val="167087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327B1A-CC33-4CD4-89EA-EFA59B3D56A7}" type="slidenum">
              <a:rPr lang="en-US" smtClean="0"/>
              <a:t>1</a:t>
            </a:fld>
            <a:endParaRPr lang="en-US"/>
          </a:p>
        </p:txBody>
      </p:sp>
    </p:spTree>
    <p:extLst>
      <p:ext uri="{BB962C8B-B14F-4D97-AF65-F5344CB8AC3E}">
        <p14:creationId xmlns:p14="http://schemas.microsoft.com/office/powerpoint/2010/main" val="273700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A7684-437D-4757-85A6-361873229DF4}"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E03419-1F16-4D04-BA5B-B07834801DD0}"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F36C2-7B0A-4DAB-BFB2-83D5D06CB089}"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B8C62-D7D3-447D-AAE4-F7ABE31909EB}"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6A6FC-2C2A-4E2C-BCE3-B4BB74B5AA56}"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B882DC-4D82-428C-BAB0-6FDB84F4BCA7}"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93CC50-70B0-4049-88E2-C311F868BE3E}" type="datetime1">
              <a:rPr lang="en-US" smtClean="0"/>
              <a:t>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FBBAC0-9595-4E63-AAB9-F66809E1B8C0}" type="datetime1">
              <a:rPr lang="en-US" smtClean="0"/>
              <a:t>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752CA-256D-4F3A-A87C-E477916BD59A}" type="datetime1">
              <a:rPr lang="en-US" smtClean="0"/>
              <a:t>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75F4C-74E5-45B5-A6E0-EB079F06D0FA}"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1041B1-8B13-488D-AD2B-32D9E5C3FBFE}"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2146F-20D0-449F-A7AF-D962EA08DD4B}" type="datetime1">
              <a:rPr lang="en-US" smtClean="0"/>
              <a:t>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uS9u2WMDAd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uS9u2WMDAd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sTOX5rb7nJRgi0mueYfkZMx-t1NGxmBg/view?usp=shar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yberith.com/" TargetMode="External"/><Relationship Id="rId2" Type="http://schemas.openxmlformats.org/officeDocument/2006/relationships/hyperlink" Target="https://www.roadtovr.com/infinadeck-2018-prototype-hands-on-most-natural-feeling-vr-treadmill-yet/"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VR Locomotion</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05276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Redirected Walking, </a:t>
            </a:r>
            <a:r>
              <a:rPr lang="en-US" dirty="0" err="1" smtClean="0"/>
              <a:t>Razzaque</a:t>
            </a:r>
            <a:r>
              <a:rPr lang="en-US" dirty="0" smtClean="0"/>
              <a:t> et al., Eurographics 2001</a:t>
            </a:r>
            <a:endParaRPr lang="en-US" dirty="0"/>
          </a:p>
        </p:txBody>
      </p:sp>
      <p:sp>
        <p:nvSpPr>
          <p:cNvPr id="3" name="Content Placeholder 2"/>
          <p:cNvSpPr>
            <a:spLocks noGrp="1"/>
          </p:cNvSpPr>
          <p:nvPr>
            <p:ph idx="1"/>
          </p:nvPr>
        </p:nvSpPr>
        <p:spPr/>
        <p:txBody>
          <a:bodyPr>
            <a:normAutofit/>
          </a:bodyPr>
          <a:lstStyle/>
          <a:p>
            <a:r>
              <a:rPr lang="en-US" sz="2800" dirty="0" smtClean="0"/>
              <a:t>User study </a:t>
            </a:r>
          </a:p>
          <a:p>
            <a:pPr lvl="1"/>
            <a:r>
              <a:rPr lang="en-US" sz="2400" dirty="0" smtClean="0"/>
              <a:t>VE: 4m x 10m</a:t>
            </a:r>
          </a:p>
          <a:p>
            <a:pPr lvl="1"/>
            <a:r>
              <a:rPr lang="en-US" sz="2400" dirty="0" smtClean="0"/>
              <a:t>Task: fire drill, press four buttons located on walls of VE</a:t>
            </a:r>
          </a:p>
          <a:p>
            <a:pPr lvl="1"/>
            <a:endParaRPr lang="en-US" sz="2400" dirty="0"/>
          </a:p>
        </p:txBody>
      </p:sp>
      <p:pic>
        <p:nvPicPr>
          <p:cNvPr id="4" name="Picture 3"/>
          <p:cNvPicPr>
            <a:picLocks noChangeAspect="1"/>
          </p:cNvPicPr>
          <p:nvPr/>
        </p:nvPicPr>
        <p:blipFill>
          <a:blip r:embed="rId2"/>
          <a:stretch>
            <a:fillRect/>
          </a:stretch>
        </p:blipFill>
        <p:spPr>
          <a:xfrm>
            <a:off x="1066800" y="3352800"/>
            <a:ext cx="3246648" cy="3200400"/>
          </a:xfrm>
          <a:prstGeom prst="rect">
            <a:avLst/>
          </a:prstGeom>
        </p:spPr>
      </p:pic>
      <p:pic>
        <p:nvPicPr>
          <p:cNvPr id="5" name="Picture 4"/>
          <p:cNvPicPr>
            <a:picLocks noChangeAspect="1"/>
          </p:cNvPicPr>
          <p:nvPr/>
        </p:nvPicPr>
        <p:blipFill rotWithShape="1">
          <a:blip r:embed="rId3"/>
          <a:srcRect l="25750" t="55556" r="19014" b="5555"/>
          <a:stretch/>
        </p:blipFill>
        <p:spPr>
          <a:xfrm>
            <a:off x="4648200" y="3352800"/>
            <a:ext cx="3124200" cy="26670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70016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Redirected Walking, </a:t>
            </a:r>
            <a:r>
              <a:rPr lang="en-US" dirty="0" err="1" smtClean="0"/>
              <a:t>Razzaque</a:t>
            </a:r>
            <a:r>
              <a:rPr lang="en-US" dirty="0" smtClean="0"/>
              <a:t> et al., Eurographics 2001</a:t>
            </a:r>
            <a:endParaRPr lang="en-US" dirty="0"/>
          </a:p>
        </p:txBody>
      </p:sp>
      <p:sp>
        <p:nvSpPr>
          <p:cNvPr id="3" name="Content Placeholder 2"/>
          <p:cNvSpPr>
            <a:spLocks noGrp="1"/>
          </p:cNvSpPr>
          <p:nvPr>
            <p:ph idx="1"/>
          </p:nvPr>
        </p:nvSpPr>
        <p:spPr/>
        <p:txBody>
          <a:bodyPr>
            <a:normAutofit/>
          </a:bodyPr>
          <a:lstStyle/>
          <a:p>
            <a:r>
              <a:rPr lang="en-US" sz="2800" dirty="0" smtClean="0"/>
              <a:t>User study </a:t>
            </a:r>
          </a:p>
          <a:p>
            <a:pPr lvl="1"/>
            <a:r>
              <a:rPr lang="en-US" sz="2400" dirty="0" smtClean="0"/>
              <a:t>VE: 4m x 10m</a:t>
            </a:r>
          </a:p>
          <a:p>
            <a:pPr lvl="1"/>
            <a:r>
              <a:rPr lang="en-US" sz="2400" dirty="0" smtClean="0"/>
              <a:t>Task: fire drill, press four buttons located on walls of VE</a:t>
            </a:r>
          </a:p>
          <a:p>
            <a:pPr lvl="1"/>
            <a:r>
              <a:rPr lang="en-US" sz="2400" i="1" dirty="0" smtClean="0"/>
              <a:t>“The </a:t>
            </a:r>
            <a:r>
              <a:rPr lang="en-US" sz="2400" i="1" dirty="0"/>
              <a:t>subjects were unfamiliar with our building and did not see the lab before entering the virtual environment. All of them were surprised, upon removing the headset, when they saw the actual size of the lab. All subjects reported that the virtual environment was larger than the lab space. Subjects were also surprised to learn they had been walking back and forth between the ends of the lab, rather than zigzag through the lab</a:t>
            </a:r>
            <a:r>
              <a:rPr lang="en-US" sz="2400" i="1" dirty="0" smtClean="0"/>
              <a:t>.”</a:t>
            </a:r>
          </a:p>
          <a:p>
            <a:pPr lvl="1"/>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13520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of user tracking data</a:t>
            </a:r>
            <a:endParaRPr lang="en-US" dirty="0"/>
          </a:p>
        </p:txBody>
      </p:sp>
      <p:sp>
        <p:nvSpPr>
          <p:cNvPr id="3" name="Content Placeholder 2"/>
          <p:cNvSpPr>
            <a:spLocks noGrp="1"/>
          </p:cNvSpPr>
          <p:nvPr>
            <p:ph idx="1"/>
          </p:nvPr>
        </p:nvSpPr>
        <p:spPr/>
        <p:txBody>
          <a:bodyPr/>
          <a:lstStyle/>
          <a:p>
            <a:r>
              <a:rPr lang="en-US" dirty="0" smtClean="0"/>
              <a:t>Rotation gains</a:t>
            </a:r>
          </a:p>
          <a:p>
            <a:pPr lvl="1"/>
            <a:r>
              <a:rPr lang="en-US" dirty="0" smtClean="0"/>
              <a:t>First ever redirected walking technique</a:t>
            </a:r>
          </a:p>
          <a:p>
            <a:r>
              <a:rPr lang="en-US" dirty="0" smtClean="0"/>
              <a:t>Translation gains</a:t>
            </a:r>
          </a:p>
          <a:p>
            <a:pPr lvl="1"/>
            <a:r>
              <a:rPr lang="en-US" dirty="0" smtClean="0"/>
              <a:t>Scaling up forward steps</a:t>
            </a:r>
          </a:p>
          <a:p>
            <a:r>
              <a:rPr lang="en-US" dirty="0" smtClean="0"/>
              <a:t>Curvature gains</a:t>
            </a:r>
          </a:p>
          <a:p>
            <a:pPr lvl="1"/>
            <a:r>
              <a:rPr lang="en-US" dirty="0" smtClean="0"/>
              <a:t>Walk in circle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3557799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Unlimited Corridor: Redirected Walking Techniques using </a:t>
            </a:r>
            <a:r>
              <a:rPr lang="en-US" sz="2800" dirty="0" err="1"/>
              <a:t>Visuo</a:t>
            </a:r>
            <a:r>
              <a:rPr lang="en-US" sz="2800" dirty="0"/>
              <a:t> Haptic </a:t>
            </a:r>
            <a:r>
              <a:rPr lang="en-US" sz="2800" dirty="0" smtClean="0"/>
              <a:t>Interaction, Matsumoto et al., SIGGRAPH 2016 Emerging Technologies</a:t>
            </a:r>
            <a:endParaRPr lang="en-US" sz="2800" dirty="0"/>
          </a:p>
        </p:txBody>
      </p:sp>
      <p:sp>
        <p:nvSpPr>
          <p:cNvPr id="3" name="Content Placeholder 2"/>
          <p:cNvSpPr>
            <a:spLocks noGrp="1"/>
          </p:cNvSpPr>
          <p:nvPr>
            <p:ph idx="1"/>
          </p:nvPr>
        </p:nvSpPr>
        <p:spPr/>
        <p:txBody>
          <a:bodyPr/>
          <a:lstStyle/>
          <a:p>
            <a:r>
              <a:rPr lang="en-US" dirty="0" smtClean="0">
                <a:hlinkClick r:id="rId2"/>
              </a:rPr>
              <a:t>https</a:t>
            </a:r>
            <a:r>
              <a:rPr lang="en-US" dirty="0">
                <a:hlinkClick r:id="rId2"/>
              </a:rPr>
              <a:t>://</a:t>
            </a:r>
            <a:r>
              <a:rPr lang="en-US" dirty="0" smtClean="0">
                <a:hlinkClick r:id="rId2"/>
              </a:rPr>
              <a:t>youtu.be/uS9u2WMDAd4</a:t>
            </a:r>
            <a:r>
              <a:rPr lang="en-US" dirty="0" smtClean="0"/>
              <a:t/>
            </a:r>
            <a:br>
              <a:rPr lang="en-US" dirty="0" smtClean="0"/>
            </a:br>
            <a:endParaRPr lang="en-US" dirty="0"/>
          </a:p>
        </p:txBody>
      </p:sp>
      <p:pic>
        <p:nvPicPr>
          <p:cNvPr id="4" name="Picture 3"/>
          <p:cNvPicPr>
            <a:picLocks noChangeAspect="1"/>
          </p:cNvPicPr>
          <p:nvPr/>
        </p:nvPicPr>
        <p:blipFill rotWithShape="1">
          <a:blip r:embed="rId3"/>
          <a:srcRect l="50000" t="26667" r="16319" b="56667"/>
          <a:stretch/>
        </p:blipFill>
        <p:spPr>
          <a:xfrm>
            <a:off x="1676400" y="2590800"/>
            <a:ext cx="5562600" cy="333756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707372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Unlimited Corridor: Redirected Walking Techniques using </a:t>
            </a:r>
            <a:r>
              <a:rPr lang="en-US" sz="2800" dirty="0" err="1"/>
              <a:t>Visuo</a:t>
            </a:r>
            <a:r>
              <a:rPr lang="en-US" sz="2800" dirty="0"/>
              <a:t> Haptic </a:t>
            </a:r>
            <a:r>
              <a:rPr lang="en-US" sz="2800" dirty="0" smtClean="0"/>
              <a:t>Interaction, Matsumoto et al., SIGGRAPH 2016 Emerging Technologies</a:t>
            </a:r>
            <a:endParaRPr lang="en-US" sz="2800" dirty="0"/>
          </a:p>
        </p:txBody>
      </p:sp>
      <p:sp>
        <p:nvSpPr>
          <p:cNvPr id="3" name="Content Placeholder 2"/>
          <p:cNvSpPr>
            <a:spLocks noGrp="1"/>
          </p:cNvSpPr>
          <p:nvPr>
            <p:ph idx="1"/>
          </p:nvPr>
        </p:nvSpPr>
        <p:spPr/>
        <p:txBody>
          <a:bodyPr/>
          <a:lstStyle/>
          <a:p>
            <a:r>
              <a:rPr lang="en-US" dirty="0" smtClean="0">
                <a:hlinkClick r:id="rId2"/>
              </a:rPr>
              <a:t>https</a:t>
            </a:r>
            <a:r>
              <a:rPr lang="en-US" dirty="0">
                <a:hlinkClick r:id="rId2"/>
              </a:rPr>
              <a:t>://</a:t>
            </a:r>
            <a:r>
              <a:rPr lang="en-US" dirty="0" smtClean="0">
                <a:hlinkClick r:id="rId2"/>
              </a:rPr>
              <a:t>youtu.be/uS9u2WMDAd4</a:t>
            </a:r>
            <a:r>
              <a:rPr lang="en-US" dirty="0" smtClean="0"/>
              <a:t/>
            </a:r>
            <a:br>
              <a:rPr lang="en-US" dirty="0" smtClean="0"/>
            </a:br>
            <a:endParaRPr lang="en-US" dirty="0"/>
          </a:p>
        </p:txBody>
      </p:sp>
      <p:pic>
        <p:nvPicPr>
          <p:cNvPr id="6" name="Picture 5"/>
          <p:cNvPicPr>
            <a:picLocks noChangeAspect="1"/>
          </p:cNvPicPr>
          <p:nvPr/>
        </p:nvPicPr>
        <p:blipFill rotWithShape="1">
          <a:blip r:embed="rId3"/>
          <a:srcRect l="10931" t="41111" r="31139" b="34444"/>
          <a:stretch/>
        </p:blipFill>
        <p:spPr>
          <a:xfrm>
            <a:off x="152400" y="3384176"/>
            <a:ext cx="4572000" cy="2339163"/>
          </a:xfrm>
          <a:prstGeom prst="rect">
            <a:avLst/>
          </a:prstGeom>
        </p:spPr>
      </p:pic>
      <p:pic>
        <p:nvPicPr>
          <p:cNvPr id="7" name="Picture 6"/>
          <p:cNvPicPr>
            <a:picLocks noChangeAspect="1"/>
          </p:cNvPicPr>
          <p:nvPr/>
        </p:nvPicPr>
        <p:blipFill rotWithShape="1">
          <a:blip r:embed="rId3"/>
          <a:srcRect l="12278" t="65051" r="31139" b="6666"/>
          <a:stretch/>
        </p:blipFill>
        <p:spPr>
          <a:xfrm>
            <a:off x="4419600" y="2895600"/>
            <a:ext cx="4572000" cy="277092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041451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of user tracking data</a:t>
            </a:r>
            <a:endParaRPr lang="en-US" dirty="0"/>
          </a:p>
        </p:txBody>
      </p:sp>
      <p:sp>
        <p:nvSpPr>
          <p:cNvPr id="3" name="Content Placeholder 2"/>
          <p:cNvSpPr>
            <a:spLocks noGrp="1"/>
          </p:cNvSpPr>
          <p:nvPr>
            <p:ph idx="1"/>
          </p:nvPr>
        </p:nvSpPr>
        <p:spPr/>
        <p:txBody>
          <a:bodyPr/>
          <a:lstStyle/>
          <a:p>
            <a:r>
              <a:rPr lang="en-US" dirty="0" smtClean="0"/>
              <a:t>Rotation gains</a:t>
            </a:r>
          </a:p>
          <a:p>
            <a:pPr lvl="1"/>
            <a:r>
              <a:rPr lang="en-US" dirty="0" smtClean="0"/>
              <a:t>First ever redirected walking technique</a:t>
            </a:r>
          </a:p>
          <a:p>
            <a:r>
              <a:rPr lang="en-US" dirty="0" smtClean="0"/>
              <a:t>Translation gains</a:t>
            </a:r>
          </a:p>
          <a:p>
            <a:pPr lvl="1"/>
            <a:r>
              <a:rPr lang="en-US" dirty="0" smtClean="0"/>
              <a:t>Scaling up forward steps</a:t>
            </a:r>
          </a:p>
          <a:p>
            <a:r>
              <a:rPr lang="en-US" dirty="0" smtClean="0"/>
              <a:t>Curvature gains</a:t>
            </a:r>
          </a:p>
          <a:p>
            <a:pPr lvl="1"/>
            <a:r>
              <a:rPr lang="en-US" dirty="0" smtClean="0"/>
              <a:t>Walk in circle</a:t>
            </a:r>
          </a:p>
          <a:p>
            <a:r>
              <a:rPr lang="en-US" dirty="0" smtClean="0"/>
              <a:t>Control and benefit from user attention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304549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Tuning Self-Motion Perception in Virtual Reality with Visual </a:t>
            </a:r>
            <a:r>
              <a:rPr lang="en-US" sz="2800" dirty="0" smtClean="0"/>
              <a:t>Illusions, </a:t>
            </a:r>
            <a:r>
              <a:rPr lang="en-US" sz="2800" dirty="0" err="1" smtClean="0"/>
              <a:t>Bruder</a:t>
            </a:r>
            <a:r>
              <a:rPr lang="en-US" sz="2800" dirty="0" smtClean="0"/>
              <a:t> et al., IEEE TVCG 2012</a:t>
            </a:r>
            <a:endParaRPr lang="en-US" sz="2800" dirty="0"/>
          </a:p>
        </p:txBody>
      </p:sp>
      <p:sp>
        <p:nvSpPr>
          <p:cNvPr id="3" name="Content Placeholder 2"/>
          <p:cNvSpPr>
            <a:spLocks noGrp="1"/>
          </p:cNvSpPr>
          <p:nvPr>
            <p:ph idx="1"/>
          </p:nvPr>
        </p:nvSpPr>
        <p:spPr/>
        <p:txBody>
          <a:bodyPr/>
          <a:lstStyle/>
          <a:p>
            <a:r>
              <a:rPr lang="en-US" dirty="0" smtClean="0"/>
              <a:t>Illusions to modify the user’s perception of motion in VR, to hide translational gain</a:t>
            </a:r>
          </a:p>
          <a:p>
            <a:pPr lvl="1"/>
            <a:r>
              <a:rPr lang="en-US" dirty="0" smtClean="0"/>
              <a:t>Layered motion: optical flow cues</a:t>
            </a:r>
          </a:p>
          <a:p>
            <a:pPr lvl="1"/>
            <a:r>
              <a:rPr lang="en-US" dirty="0" smtClean="0"/>
              <a:t>Contour filtering: move edges</a:t>
            </a:r>
          </a:p>
          <a:p>
            <a:pPr lvl="1"/>
            <a:r>
              <a:rPr lang="en-US" dirty="0" smtClean="0"/>
              <a:t>Change blindness: show grey screen, manipulate gain, show VE again, sync w/ saccades &amp; blinks</a:t>
            </a:r>
          </a:p>
          <a:p>
            <a:pPr lvl="1"/>
            <a:r>
              <a:rPr lang="en-US" dirty="0" smtClean="0"/>
              <a:t>Contrast inversion: show images with inverted contrast to hide gain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71269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Tuning Self-Motion Perception in Virtual Reality with Visual </a:t>
            </a:r>
            <a:r>
              <a:rPr lang="en-US" sz="2800" dirty="0" smtClean="0"/>
              <a:t>Illusions, </a:t>
            </a:r>
            <a:r>
              <a:rPr lang="en-US" sz="2800" dirty="0" err="1" smtClean="0"/>
              <a:t>Bruder</a:t>
            </a:r>
            <a:r>
              <a:rPr lang="en-US" sz="2800" dirty="0" smtClean="0"/>
              <a:t> et al., IEEE TVCG 2012</a:t>
            </a:r>
            <a:endParaRPr lang="en-US" sz="2800" dirty="0"/>
          </a:p>
        </p:txBody>
      </p:sp>
      <p:sp>
        <p:nvSpPr>
          <p:cNvPr id="3" name="Content Placeholder 2"/>
          <p:cNvSpPr>
            <a:spLocks noGrp="1"/>
          </p:cNvSpPr>
          <p:nvPr>
            <p:ph idx="1"/>
          </p:nvPr>
        </p:nvSpPr>
        <p:spPr/>
        <p:txBody>
          <a:bodyPr/>
          <a:lstStyle/>
          <a:p>
            <a:r>
              <a:rPr lang="en-US" dirty="0" smtClean="0"/>
              <a:t>Illusions to modify the user’s perception of motion in VR, to hide translational gain</a:t>
            </a:r>
          </a:p>
          <a:p>
            <a:pPr lvl="1"/>
            <a:r>
              <a:rPr lang="en-US" dirty="0" smtClean="0"/>
              <a:t>Layered motion: optical flow cues</a:t>
            </a:r>
          </a:p>
          <a:p>
            <a:pPr lvl="1"/>
            <a:r>
              <a:rPr lang="en-US" dirty="0" smtClean="0"/>
              <a:t>Contour filtering: move edges</a:t>
            </a:r>
          </a:p>
          <a:p>
            <a:pPr lvl="1"/>
            <a:r>
              <a:rPr lang="en-US" dirty="0" smtClean="0"/>
              <a:t>Change blindness: show grey screen, manipulate gain, show VE again, sync w/ saccades &amp; blinks</a:t>
            </a:r>
          </a:p>
          <a:p>
            <a:pPr lvl="1"/>
            <a:r>
              <a:rPr lang="en-US" dirty="0" smtClean="0"/>
              <a:t>Contrast inversion: show images with inverted contrast to hide gain</a:t>
            </a:r>
          </a:p>
        </p:txBody>
      </p:sp>
      <p:pic>
        <p:nvPicPr>
          <p:cNvPr id="4" name="Picture 3"/>
          <p:cNvPicPr>
            <a:picLocks noChangeAspect="1"/>
          </p:cNvPicPr>
          <p:nvPr/>
        </p:nvPicPr>
        <p:blipFill rotWithShape="1">
          <a:blip r:embed="rId2"/>
          <a:srcRect l="5542" t="30000" r="40570" b="8889"/>
          <a:stretch/>
        </p:blipFill>
        <p:spPr>
          <a:xfrm>
            <a:off x="4572000" y="1295400"/>
            <a:ext cx="3886200" cy="5343525"/>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308795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Towards Virtual Reality Infinite Walking: Dynamic Saccadic </a:t>
            </a:r>
            <a:r>
              <a:rPr lang="en-US" sz="2800" dirty="0" smtClean="0"/>
              <a:t>Redirection, Qi Sun et al., SIGGRAPH 2018</a:t>
            </a:r>
            <a:endParaRPr lang="en-US" sz="2800" dirty="0"/>
          </a:p>
        </p:txBody>
      </p:sp>
      <p:sp>
        <p:nvSpPr>
          <p:cNvPr id="3" name="Content Placeholder 2"/>
          <p:cNvSpPr>
            <a:spLocks noGrp="1"/>
          </p:cNvSpPr>
          <p:nvPr>
            <p:ph idx="1"/>
          </p:nvPr>
        </p:nvSpPr>
        <p:spPr/>
        <p:txBody>
          <a:bodyPr>
            <a:normAutofit fontScale="92500" lnSpcReduction="20000"/>
          </a:bodyPr>
          <a:lstStyle/>
          <a:p>
            <a:r>
              <a:rPr lang="en-US" dirty="0" smtClean="0"/>
              <a:t>Redirect user aggressively, yet imperceptibly, during saccades</a:t>
            </a:r>
          </a:p>
          <a:p>
            <a:pPr lvl="1"/>
            <a:r>
              <a:rPr lang="en-US" dirty="0" smtClean="0"/>
              <a:t>Saccade = rapid eye movement</a:t>
            </a:r>
          </a:p>
          <a:p>
            <a:pPr lvl="1"/>
            <a:r>
              <a:rPr lang="en-US" dirty="0" smtClean="0"/>
              <a:t>Viewers momentarily blind due to saccadic suppression</a:t>
            </a:r>
          </a:p>
          <a:p>
            <a:r>
              <a:rPr lang="en-US" dirty="0" smtClean="0"/>
              <a:t>Method</a:t>
            </a:r>
          </a:p>
          <a:p>
            <a:pPr lvl="1"/>
            <a:r>
              <a:rPr lang="en-US" dirty="0"/>
              <a:t>Saccade detection </a:t>
            </a:r>
            <a:r>
              <a:rPr lang="en-US" dirty="0" smtClean="0"/>
              <a:t>using gaze tracking</a:t>
            </a:r>
            <a:endParaRPr lang="en-US" dirty="0"/>
          </a:p>
          <a:p>
            <a:pPr lvl="1"/>
            <a:r>
              <a:rPr lang="en-US" dirty="0"/>
              <a:t>Dynamic path planning Use </a:t>
            </a:r>
            <a:endParaRPr lang="en-US" dirty="0" smtClean="0"/>
          </a:p>
          <a:p>
            <a:pPr lvl="1"/>
            <a:r>
              <a:rPr lang="en-US" dirty="0" smtClean="0"/>
              <a:t>Subtle </a:t>
            </a:r>
            <a:r>
              <a:rPr lang="en-US" dirty="0"/>
              <a:t>gaze direction </a:t>
            </a:r>
            <a:r>
              <a:rPr lang="en-US" dirty="0" smtClean="0"/>
              <a:t>by rendering temporally-modulated </a:t>
            </a:r>
            <a:r>
              <a:rPr lang="en-US" dirty="0"/>
              <a:t>stimuli in a user’s visual periphery to induce visual </a:t>
            </a:r>
            <a:r>
              <a:rPr lang="en-US" dirty="0" smtClean="0"/>
              <a:t>saccades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13870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Towards Virtual Reality Infinite Walking: Dynamic Saccadic </a:t>
            </a:r>
            <a:r>
              <a:rPr lang="en-US" sz="2800" dirty="0" smtClean="0"/>
              <a:t>Redirection, Qi Sun et al., SIGGRAPH 2018</a:t>
            </a:r>
            <a:endParaRPr lang="en-US" sz="2800" dirty="0"/>
          </a:p>
        </p:txBody>
      </p:sp>
      <p:pic>
        <p:nvPicPr>
          <p:cNvPr id="5" name="Picture 4"/>
          <p:cNvPicPr>
            <a:picLocks noChangeAspect="1"/>
          </p:cNvPicPr>
          <p:nvPr/>
        </p:nvPicPr>
        <p:blipFill rotWithShape="1">
          <a:blip r:embed="rId2"/>
          <a:srcRect l="13625" t="25556" r="20361" b="40000"/>
          <a:stretch/>
        </p:blipFill>
        <p:spPr>
          <a:xfrm>
            <a:off x="1066800" y="1643809"/>
            <a:ext cx="6504039" cy="4114800"/>
          </a:xfrm>
          <a:prstGeom prst="rect">
            <a:avLst/>
          </a:prstGeom>
        </p:spPr>
      </p:pic>
      <p:sp>
        <p:nvSpPr>
          <p:cNvPr id="6" name="Rectangle 5"/>
          <p:cNvSpPr/>
          <p:nvPr/>
        </p:nvSpPr>
        <p:spPr>
          <a:xfrm>
            <a:off x="2032819" y="5745162"/>
            <a:ext cx="4572000" cy="769441"/>
          </a:xfrm>
          <a:prstGeom prst="rect">
            <a:avLst/>
          </a:prstGeom>
        </p:spPr>
        <p:txBody>
          <a:bodyPr>
            <a:spAutoFit/>
          </a:bodyPr>
          <a:lstStyle/>
          <a:p>
            <a:pPr algn="ctr"/>
            <a:r>
              <a:rPr lang="en-US" sz="4400" dirty="0" smtClean="0">
                <a:hlinkClick r:id="rId3"/>
              </a:rPr>
              <a:t>VIDEO</a:t>
            </a:r>
            <a:endParaRPr lang="en-US" sz="44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358269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VR Locomotion</a:t>
            </a:r>
            <a:endParaRPr lang="en-US" dirty="0"/>
          </a:p>
        </p:txBody>
      </p:sp>
      <p:sp>
        <p:nvSpPr>
          <p:cNvPr id="4" name="Content Placeholder 3"/>
          <p:cNvSpPr>
            <a:spLocks noGrp="1"/>
          </p:cNvSpPr>
          <p:nvPr>
            <p:ph idx="1"/>
          </p:nvPr>
        </p:nvSpPr>
        <p:spPr/>
        <p:txBody>
          <a:bodyPr/>
          <a:lstStyle/>
          <a:p>
            <a:r>
              <a:rPr lang="en-US" dirty="0" smtClean="0"/>
              <a:t>We now have untethered VR systems, with wide-area, inside looking out tracking</a:t>
            </a:r>
          </a:p>
          <a:p>
            <a:r>
              <a:rPr lang="en-US" dirty="0" smtClean="0">
                <a:solidFill>
                  <a:srgbClr val="C00000"/>
                </a:solidFill>
              </a:rPr>
              <a:t>Physical space is limited, and encumbered, and different from VE</a:t>
            </a:r>
          </a:p>
          <a:p>
            <a:r>
              <a:rPr lang="en-US" dirty="0" smtClean="0">
                <a:solidFill>
                  <a:srgbClr val="C00000"/>
                </a:solidFill>
              </a:rPr>
              <a:t>Headset is heavy so wearing it extensively is tiring</a:t>
            </a:r>
          </a:p>
          <a:p>
            <a:r>
              <a:rPr lang="en-US" dirty="0" smtClean="0">
                <a:solidFill>
                  <a:srgbClr val="C00000"/>
                </a:solidFill>
              </a:rPr>
              <a:t>Headset is heavy so abrupt motions are not possible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559667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Multi-User Redirected Walking</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5" name="Content Placeholder 2"/>
          <p:cNvSpPr txBox="1">
            <a:spLocks/>
          </p:cNvSpPr>
          <p:nvPr/>
        </p:nvSpPr>
        <p:spPr>
          <a:xfrm>
            <a:off x="457200" y="1417638"/>
            <a:ext cx="8229600" cy="3154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Two or more users exploring the same VE, without interaction between the users</a:t>
            </a:r>
          </a:p>
          <a:p>
            <a:r>
              <a:rPr lang="en-US" sz="2800" dirty="0" smtClean="0"/>
              <a:t>Added challenge of avoiding other users, who are dynamic obstacles</a:t>
            </a:r>
          </a:p>
        </p:txBody>
      </p:sp>
      <p:pic>
        <p:nvPicPr>
          <p:cNvPr id="7" name="Picture 6"/>
          <p:cNvPicPr>
            <a:picLocks noChangeAspect="1"/>
          </p:cNvPicPr>
          <p:nvPr/>
        </p:nvPicPr>
        <p:blipFill rotWithShape="1">
          <a:blip r:embed="rId2"/>
          <a:srcRect l="17820" t="23790" r="18701" b="57778"/>
          <a:stretch/>
        </p:blipFill>
        <p:spPr>
          <a:xfrm>
            <a:off x="914400" y="3581400"/>
            <a:ext cx="7391400" cy="2628468"/>
          </a:xfrm>
          <a:prstGeom prst="rect">
            <a:avLst/>
          </a:prstGeom>
        </p:spPr>
      </p:pic>
    </p:spTree>
    <p:extLst>
      <p:ext uri="{BB962C8B-B14F-4D97-AF65-F5344CB8AC3E}">
        <p14:creationId xmlns:p14="http://schemas.microsoft.com/office/powerpoint/2010/main" val="4476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Multi-User Redirected Walking</a:t>
            </a:r>
            <a:endParaRPr lang="en-US" dirty="0"/>
          </a:p>
        </p:txBody>
      </p:sp>
      <p:sp>
        <p:nvSpPr>
          <p:cNvPr id="3" name="Content Placeholder 2"/>
          <p:cNvSpPr>
            <a:spLocks noGrp="1"/>
          </p:cNvSpPr>
          <p:nvPr>
            <p:ph idx="1"/>
          </p:nvPr>
        </p:nvSpPr>
        <p:spPr>
          <a:xfrm>
            <a:off x="3581400" y="2854745"/>
            <a:ext cx="5105400" cy="2855773"/>
          </a:xfrm>
        </p:spPr>
        <p:txBody>
          <a:bodyPr>
            <a:normAutofit fontScale="92500"/>
          </a:bodyPr>
          <a:lstStyle/>
          <a:p>
            <a:r>
              <a:rPr lang="en-US" sz="2000" dirty="0" smtClean="0"/>
              <a:t>Multi-User </a:t>
            </a:r>
            <a:r>
              <a:rPr lang="en-US" sz="2000" dirty="0"/>
              <a:t>Redirected Walking and Resetting Using Artificial Potential </a:t>
            </a:r>
            <a:r>
              <a:rPr lang="en-US" sz="2000" dirty="0" smtClean="0"/>
              <a:t>Fields,  </a:t>
            </a:r>
            <a:r>
              <a:rPr lang="en-US" sz="2000" dirty="0"/>
              <a:t>Eric R. Bachmann, Eric Hodgson, Cole </a:t>
            </a:r>
            <a:r>
              <a:rPr lang="en-US" sz="2000" dirty="0" err="1"/>
              <a:t>Hoffbauer</a:t>
            </a:r>
            <a:r>
              <a:rPr lang="en-US" sz="2000" dirty="0"/>
              <a:t>, and Justin Messinger </a:t>
            </a:r>
            <a:r>
              <a:rPr lang="en-US" sz="2000" dirty="0" smtClean="0"/>
              <a:t>, IEEE TVCG &amp; IEEE VR 2019</a:t>
            </a:r>
          </a:p>
          <a:p>
            <a:pPr marL="0" indent="0">
              <a:buNone/>
            </a:pPr>
            <a:endParaRPr lang="en-US" sz="2000" dirty="0" smtClean="0"/>
          </a:p>
          <a:p>
            <a:r>
              <a:rPr lang="en-US" sz="2000" dirty="0"/>
              <a:t>Effects of Tracking Area Shape and Size on Artificial Potential Field Redirected Walking Justin </a:t>
            </a:r>
            <a:r>
              <a:rPr lang="en-US" sz="2000" dirty="0" smtClean="0"/>
              <a:t>Messinger, </a:t>
            </a:r>
            <a:r>
              <a:rPr lang="en-US" sz="2000" dirty="0"/>
              <a:t>Eric </a:t>
            </a:r>
            <a:r>
              <a:rPr lang="en-US" sz="2000" dirty="0" smtClean="0"/>
              <a:t>Hodgson, </a:t>
            </a:r>
            <a:r>
              <a:rPr lang="en-US" sz="2000" dirty="0"/>
              <a:t>and Eric R. Bachmann</a:t>
            </a:r>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5" name="Content Placeholder 2"/>
          <p:cNvSpPr txBox="1">
            <a:spLocks/>
          </p:cNvSpPr>
          <p:nvPr/>
        </p:nvSpPr>
        <p:spPr>
          <a:xfrm>
            <a:off x="457200" y="1417638"/>
            <a:ext cx="8229600" cy="3154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Approach: Artificial Potential Field</a:t>
            </a:r>
          </a:p>
        </p:txBody>
      </p:sp>
      <p:pic>
        <p:nvPicPr>
          <p:cNvPr id="7" name="Picture 6"/>
          <p:cNvPicPr>
            <a:picLocks noChangeAspect="1"/>
          </p:cNvPicPr>
          <p:nvPr/>
        </p:nvPicPr>
        <p:blipFill rotWithShape="1">
          <a:blip r:embed="rId2"/>
          <a:srcRect l="30948" t="30000" r="18701" b="7778"/>
          <a:stretch/>
        </p:blipFill>
        <p:spPr>
          <a:xfrm>
            <a:off x="609600" y="1905000"/>
            <a:ext cx="2819400" cy="4267200"/>
          </a:xfrm>
          <a:prstGeom prst="rect">
            <a:avLst/>
          </a:prstGeom>
        </p:spPr>
      </p:pic>
      <p:sp>
        <p:nvSpPr>
          <p:cNvPr id="8" name="Content Placeholder 2"/>
          <p:cNvSpPr txBox="1">
            <a:spLocks/>
          </p:cNvSpPr>
          <p:nvPr/>
        </p:nvSpPr>
        <p:spPr>
          <a:xfrm>
            <a:off x="304800" y="6059230"/>
            <a:ext cx="3810000" cy="6622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Forces acting on blue user, including “repulsion” due to red user.</a:t>
            </a:r>
            <a:endParaRPr lang="en-US" sz="1800" dirty="0"/>
          </a:p>
        </p:txBody>
      </p:sp>
    </p:spTree>
    <p:extLst>
      <p:ext uri="{BB962C8B-B14F-4D97-AF65-F5344CB8AC3E}">
        <p14:creationId xmlns:p14="http://schemas.microsoft.com/office/powerpoint/2010/main" val="2835040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Overt Walking Redirection</a:t>
            </a:r>
            <a:endParaRPr lang="en-US" dirty="0"/>
          </a:p>
        </p:txBody>
      </p:sp>
      <p:sp>
        <p:nvSpPr>
          <p:cNvPr id="3" name="Content Placeholder 2"/>
          <p:cNvSpPr>
            <a:spLocks noGrp="1"/>
          </p:cNvSpPr>
          <p:nvPr>
            <p:ph idx="1"/>
          </p:nvPr>
        </p:nvSpPr>
        <p:spPr/>
        <p:txBody>
          <a:bodyPr>
            <a:normAutofit/>
          </a:bodyPr>
          <a:lstStyle/>
          <a:p>
            <a:r>
              <a:rPr lang="en-US" sz="2800" dirty="0"/>
              <a:t>Seven League Boots: A New Metaphor for Augmented Locomotion through Moderately Large Scale Immersive Virtual </a:t>
            </a:r>
            <a:r>
              <a:rPr lang="en-US" sz="2800" dirty="0" smtClean="0"/>
              <a:t>Environments, </a:t>
            </a:r>
            <a:r>
              <a:rPr lang="en-US" sz="2800" dirty="0" err="1" smtClean="0"/>
              <a:t>Interrante</a:t>
            </a:r>
            <a:r>
              <a:rPr lang="en-US" sz="2800" dirty="0" smtClean="0"/>
              <a:t> et al., 3DUI 2007</a:t>
            </a:r>
          </a:p>
          <a:p>
            <a:pPr lvl="1"/>
            <a:r>
              <a:rPr lang="en-US" sz="2400" dirty="0" smtClean="0"/>
              <a:t>Determine user’s intended direction of travel</a:t>
            </a:r>
          </a:p>
          <a:p>
            <a:pPr lvl="2"/>
            <a:r>
              <a:rPr lang="en-US" sz="2000" dirty="0" smtClean="0"/>
              <a:t>E.g. average recent direction, gaze direction</a:t>
            </a:r>
          </a:p>
          <a:p>
            <a:pPr lvl="1"/>
            <a:r>
              <a:rPr lang="en-US" sz="2400" dirty="0" smtClean="0"/>
              <a:t>Augment just along intended direction</a:t>
            </a:r>
          </a:p>
          <a:p>
            <a:pPr lvl="2"/>
            <a:r>
              <a:rPr lang="en-US" sz="2000" dirty="0" smtClean="0"/>
              <a:t>This preserves, for example, the side-to-side swaying of head of walking user</a:t>
            </a:r>
          </a:p>
          <a:p>
            <a:pPr lvl="1"/>
            <a:r>
              <a:rPr lang="en-US" sz="2400" dirty="0" smtClean="0"/>
              <a:t>User turns augmentation on and off with handheld controller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98196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Overt Walking Redirection</a:t>
            </a:r>
            <a:endParaRPr lang="en-US" dirty="0"/>
          </a:p>
        </p:txBody>
      </p:sp>
      <p:sp>
        <p:nvSpPr>
          <p:cNvPr id="3" name="Content Placeholder 2"/>
          <p:cNvSpPr>
            <a:spLocks noGrp="1"/>
          </p:cNvSpPr>
          <p:nvPr>
            <p:ph idx="1"/>
          </p:nvPr>
        </p:nvSpPr>
        <p:spPr/>
        <p:txBody>
          <a:bodyPr>
            <a:normAutofit/>
          </a:bodyPr>
          <a:lstStyle/>
          <a:p>
            <a:r>
              <a:rPr lang="en-US" sz="2400" dirty="0"/>
              <a:t>B. Williams et al., “Exploring large virtual environments with an HMD when physical space is limited,” Proceedings of the ACM Symposium on Applied Perception in Graphics and Visualization (APGV 07), 2007, pp. 41–48. </a:t>
            </a:r>
            <a:endParaRPr lang="en-US" sz="2400" dirty="0" smtClean="0"/>
          </a:p>
          <a:p>
            <a:pPr lvl="1"/>
            <a:r>
              <a:rPr lang="en-US" sz="2000" i="1" dirty="0" smtClean="0"/>
              <a:t>freeze–backup </a:t>
            </a:r>
            <a:r>
              <a:rPr lang="en-US" sz="2000" i="1" dirty="0"/>
              <a:t>technique </a:t>
            </a:r>
            <a:r>
              <a:rPr lang="en-US" sz="2000" dirty="0"/>
              <a:t>where the virtual experience is frozen, the experimenter guides the user to the center of </a:t>
            </a:r>
            <a:r>
              <a:rPr lang="en-US" sz="2000" dirty="0" smtClean="0"/>
              <a:t>the tracked </a:t>
            </a:r>
            <a:r>
              <a:rPr lang="en-US" sz="2000" dirty="0"/>
              <a:t>space, and the virtual experience is </a:t>
            </a:r>
            <a:r>
              <a:rPr lang="en-US" sz="2000" dirty="0" smtClean="0"/>
              <a:t>resumed</a:t>
            </a:r>
          </a:p>
          <a:p>
            <a:pPr lvl="1"/>
            <a:r>
              <a:rPr lang="en-US" sz="2000" i="1" dirty="0" smtClean="0"/>
              <a:t>freeze–turn </a:t>
            </a:r>
            <a:r>
              <a:rPr lang="en-US" sz="2000" i="1" dirty="0"/>
              <a:t>technique </a:t>
            </a:r>
            <a:r>
              <a:rPr lang="en-US" sz="2000" dirty="0"/>
              <a:t>where the display system is frozen, the user physically turns toward the center of the tracked space, and </a:t>
            </a:r>
            <a:r>
              <a:rPr lang="en-US" sz="2000" dirty="0" smtClean="0"/>
              <a:t>the virtual </a:t>
            </a:r>
            <a:r>
              <a:rPr lang="en-US" sz="2000" dirty="0"/>
              <a:t>experience is resumed; </a:t>
            </a:r>
            <a:endParaRPr lang="en-US" sz="2000" dirty="0" smtClean="0"/>
          </a:p>
          <a:p>
            <a:pPr lvl="1"/>
            <a:r>
              <a:rPr lang="en-US" sz="2000" i="1" dirty="0" smtClean="0"/>
              <a:t>the </a:t>
            </a:r>
            <a:r>
              <a:rPr lang="en-US" sz="2000" i="1" dirty="0"/>
              <a:t>2:1 turn </a:t>
            </a:r>
            <a:r>
              <a:rPr lang="en-US" sz="2000" dirty="0"/>
              <a:t>where the user is instructed to stop and </a:t>
            </a:r>
            <a:r>
              <a:rPr lang="en-US" sz="2000" dirty="0" smtClean="0"/>
              <a:t>physically turn </a:t>
            </a:r>
            <a:r>
              <a:rPr lang="en-US" sz="2000" dirty="0"/>
              <a:t>while the VE rotates at twice her speed. The user physically turns 180° and is rotated </a:t>
            </a:r>
            <a:r>
              <a:rPr lang="en-US" sz="2000" dirty="0" smtClean="0"/>
              <a:t>360° in </a:t>
            </a:r>
            <a:r>
              <a:rPr lang="en-US" sz="2000" dirty="0"/>
              <a:t>the virtual world. </a:t>
            </a:r>
            <a:endParaRPr lang="en-US" sz="20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50759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overt, not imperceptible</a:t>
            </a:r>
            <a:endParaRPr lang="en-US" dirty="0"/>
          </a:p>
        </p:txBody>
      </p:sp>
      <p:sp>
        <p:nvSpPr>
          <p:cNvPr id="3" name="Content Placeholder 2"/>
          <p:cNvSpPr>
            <a:spLocks noGrp="1"/>
          </p:cNvSpPr>
          <p:nvPr>
            <p:ph idx="1"/>
          </p:nvPr>
        </p:nvSpPr>
        <p:spPr/>
        <p:txBody>
          <a:bodyPr/>
          <a:lstStyle/>
          <a:p>
            <a:r>
              <a:rPr lang="en-US" dirty="0" smtClean="0"/>
              <a:t>Distractors, for the user to focus on while rotation gain is applied</a:t>
            </a:r>
          </a:p>
          <a:p>
            <a:pPr lvl="1"/>
            <a:r>
              <a:rPr lang="en-US" dirty="0" smtClean="0"/>
              <a:t>E.g. red ball, hummingbird</a:t>
            </a:r>
          </a:p>
          <a:p>
            <a:r>
              <a:rPr lang="en-US" dirty="0" smtClean="0"/>
              <a:t>Distractors integrated in narrative</a:t>
            </a:r>
          </a:p>
          <a:p>
            <a:pPr lvl="1"/>
            <a:r>
              <a:rPr lang="en-US" dirty="0" smtClean="0"/>
              <a:t>Agents walking in front of user to slow them down</a:t>
            </a:r>
          </a:p>
          <a:p>
            <a:pPr lvl="1"/>
            <a:r>
              <a:rPr lang="en-US" dirty="0" smtClean="0"/>
              <a:t>Agents walking on collision path with user to force user direction change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2600581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navigation more efficient by removing occlusions</a:t>
            </a:r>
            <a:endParaRPr lang="en-US" dirty="0"/>
          </a:p>
        </p:txBody>
      </p:sp>
      <p:sp>
        <p:nvSpPr>
          <p:cNvPr id="3" name="Content Placeholder 2"/>
          <p:cNvSpPr>
            <a:spLocks noGrp="1"/>
          </p:cNvSpPr>
          <p:nvPr>
            <p:ph idx="1"/>
          </p:nvPr>
        </p:nvSpPr>
        <p:spPr>
          <a:xfrm>
            <a:off x="304800" y="1981200"/>
            <a:ext cx="8534400" cy="2209800"/>
          </a:xfrm>
        </p:spPr>
        <p:txBody>
          <a:bodyPr>
            <a:normAutofit/>
          </a:bodyPr>
          <a:lstStyle/>
          <a:p>
            <a:r>
              <a:rPr lang="en-US" sz="2800" dirty="0" smtClean="0"/>
              <a:t>Use additional viewpoints to route rays around occluders</a:t>
            </a:r>
          </a:p>
          <a:p>
            <a:pPr lvl="1"/>
            <a:r>
              <a:rPr lang="en-US" sz="2400" dirty="0" smtClean="0"/>
              <a:t>Efficient </a:t>
            </a:r>
            <a:r>
              <a:rPr lang="en-US" sz="2400" dirty="0"/>
              <a:t>VR and AR Navigation through Multiperspective Occlusion </a:t>
            </a:r>
            <a:r>
              <a:rPr lang="en-US" sz="2400" dirty="0" smtClean="0"/>
              <a:t>Management, Wu et al., </a:t>
            </a:r>
            <a:r>
              <a:rPr lang="en-US" sz="2400" dirty="0"/>
              <a:t>IEEE </a:t>
            </a:r>
            <a:r>
              <a:rPr lang="en-US" sz="2400" dirty="0" smtClean="0"/>
              <a:t>TVCG &amp; IEEE VR 2018</a:t>
            </a:r>
            <a:endParaRPr lang="en-US"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962400"/>
            <a:ext cx="5486400" cy="244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20901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of the VE geometry</a:t>
            </a:r>
            <a:endParaRPr lang="en-US" dirty="0"/>
          </a:p>
        </p:txBody>
      </p:sp>
      <p:sp>
        <p:nvSpPr>
          <p:cNvPr id="3" name="Content Placeholder 2"/>
          <p:cNvSpPr>
            <a:spLocks noGrp="1"/>
          </p:cNvSpPr>
          <p:nvPr>
            <p:ph idx="1"/>
          </p:nvPr>
        </p:nvSpPr>
        <p:spPr>
          <a:xfrm>
            <a:off x="457200" y="1600201"/>
            <a:ext cx="8229600" cy="990600"/>
          </a:xfrm>
        </p:spPr>
        <p:txBody>
          <a:bodyPr>
            <a:normAutofit/>
          </a:bodyPr>
          <a:lstStyle/>
          <a:p>
            <a:r>
              <a:rPr lang="en-US" sz="2400" dirty="0" smtClean="0"/>
              <a:t>Do not modify the tracking data, but rather the geometry of the VE, to make it fit in the available physical space</a:t>
            </a:r>
            <a:endParaRPr lang="en-US" sz="2400" dirty="0"/>
          </a:p>
        </p:txBody>
      </p:sp>
      <p:pic>
        <p:nvPicPr>
          <p:cNvPr id="4" name="Picture 3"/>
          <p:cNvPicPr>
            <a:picLocks noChangeAspect="1"/>
          </p:cNvPicPr>
          <p:nvPr/>
        </p:nvPicPr>
        <p:blipFill rotWithShape="1">
          <a:blip r:embed="rId2"/>
          <a:srcRect l="8453" t="10138" r="19167" b="54124"/>
          <a:stretch/>
        </p:blipFill>
        <p:spPr>
          <a:xfrm>
            <a:off x="304800" y="2530473"/>
            <a:ext cx="8654829" cy="2590800"/>
          </a:xfrm>
          <a:prstGeom prst="rect">
            <a:avLst/>
          </a:prstGeom>
        </p:spPr>
      </p:pic>
      <p:sp>
        <p:nvSpPr>
          <p:cNvPr id="5" name="Content Placeholder 2"/>
          <p:cNvSpPr txBox="1">
            <a:spLocks/>
          </p:cNvSpPr>
          <p:nvPr/>
        </p:nvSpPr>
        <p:spPr>
          <a:xfrm>
            <a:off x="457200" y="5410200"/>
            <a:ext cx="8229600" cy="990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E.A. Suma et al., “Leveraging change blindness for redirection in virtual environments,” Proceedings of the 2011 IEEE Conference on Virtual Reality (VR 11), 2011, pp. 159–166.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367281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of the VE geometry</a:t>
            </a:r>
            <a:endParaRPr lang="en-US" dirty="0"/>
          </a:p>
        </p:txBody>
      </p:sp>
      <p:pic>
        <p:nvPicPr>
          <p:cNvPr id="4" name="Picture 3"/>
          <p:cNvPicPr>
            <a:picLocks noChangeAspect="1"/>
          </p:cNvPicPr>
          <p:nvPr/>
        </p:nvPicPr>
        <p:blipFill rotWithShape="1">
          <a:blip r:embed="rId2"/>
          <a:srcRect l="8453" t="45876" r="19167" b="6823"/>
          <a:stretch/>
        </p:blipFill>
        <p:spPr>
          <a:xfrm>
            <a:off x="304800" y="1699419"/>
            <a:ext cx="8654829" cy="3429000"/>
          </a:xfrm>
          <a:prstGeom prst="rect">
            <a:avLst/>
          </a:prstGeom>
        </p:spPr>
      </p:pic>
      <p:sp>
        <p:nvSpPr>
          <p:cNvPr id="5" name="Content Placeholder 2"/>
          <p:cNvSpPr txBox="1">
            <a:spLocks/>
          </p:cNvSpPr>
          <p:nvPr/>
        </p:nvSpPr>
        <p:spPr>
          <a:xfrm>
            <a:off x="457200" y="5410200"/>
            <a:ext cx="8229600" cy="990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E.A. Suma et al., “Impossible spaces: Maximizing natural walking in virtual environments with self-overlapping architecture,” IEEE Transactions on Visualization and Computer Graphics, vol. 18, no. 4, 2012, pp. 555–564.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84340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Manipulation of the VE geometry</a:t>
            </a:r>
          </a:p>
        </p:txBody>
      </p:sp>
      <p:sp>
        <p:nvSpPr>
          <p:cNvPr id="3" name="Content Placeholder 2"/>
          <p:cNvSpPr>
            <a:spLocks noGrp="1"/>
          </p:cNvSpPr>
          <p:nvPr>
            <p:ph idx="1"/>
          </p:nvPr>
        </p:nvSpPr>
        <p:spPr>
          <a:xfrm>
            <a:off x="457200" y="1600201"/>
            <a:ext cx="8229600" cy="3886200"/>
          </a:xfrm>
        </p:spPr>
        <p:txBody>
          <a:bodyPr>
            <a:normAutofit/>
          </a:bodyPr>
          <a:lstStyle/>
          <a:p>
            <a:r>
              <a:rPr lang="en-US" sz="2800" dirty="0" smtClean="0"/>
              <a:t>Warp VE to fit in real world space</a:t>
            </a:r>
          </a:p>
          <a:p>
            <a:pPr lvl="1"/>
            <a:r>
              <a:rPr lang="en-US" sz="2400" dirty="0" smtClean="0"/>
              <a:t>Compute off-line a globally surjective, locally injective map between virtual and real floor plan</a:t>
            </a:r>
          </a:p>
          <a:p>
            <a:pPr lvl="1"/>
            <a:r>
              <a:rPr lang="en-US" sz="2400" dirty="0" smtClean="0"/>
              <a:t>Use map online, as you render each frame, to warp VE geometry</a:t>
            </a:r>
          </a:p>
          <a:p>
            <a:pPr marL="457200" lvl="1" indent="0">
              <a:buNone/>
            </a:pPr>
            <a:endParaRPr lang="en-US" sz="2400" dirty="0"/>
          </a:p>
          <a:p>
            <a:pPr marL="457200" lvl="1" indent="0">
              <a:buNone/>
            </a:pPr>
            <a:r>
              <a:rPr lang="en-US" sz="2400" dirty="0" smtClean="0"/>
              <a:t>“Mapping </a:t>
            </a:r>
            <a:r>
              <a:rPr lang="en-US" sz="2400" dirty="0"/>
              <a:t>virtual and physical </a:t>
            </a:r>
            <a:r>
              <a:rPr lang="en-US" sz="2400" dirty="0" smtClean="0"/>
              <a:t>reality.” Sun</a:t>
            </a:r>
            <a:r>
              <a:rPr lang="en-US" sz="2400" dirty="0"/>
              <a:t>, Qi ; Wei, Li-Yi ; Kaufman, </a:t>
            </a:r>
            <a:r>
              <a:rPr lang="en-US" sz="2400" dirty="0" err="1" smtClean="0"/>
              <a:t>Arie</a:t>
            </a:r>
            <a:r>
              <a:rPr lang="en-US" sz="2400" dirty="0" smtClean="0"/>
              <a:t>. ACM </a:t>
            </a:r>
            <a:r>
              <a:rPr lang="en-US" sz="2400" dirty="0"/>
              <a:t>Transactions on Graphics (TOG), 11 July 2016, Vol.35(4), pp.1-12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2760846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Manipulation of the VE geometry</a:t>
            </a:r>
          </a:p>
        </p:txBody>
      </p:sp>
      <p:sp>
        <p:nvSpPr>
          <p:cNvPr id="3" name="Content Placeholder 2"/>
          <p:cNvSpPr>
            <a:spLocks noGrp="1"/>
          </p:cNvSpPr>
          <p:nvPr>
            <p:ph idx="1"/>
          </p:nvPr>
        </p:nvSpPr>
        <p:spPr>
          <a:xfrm>
            <a:off x="457200" y="1600201"/>
            <a:ext cx="8229600" cy="3886200"/>
          </a:xfrm>
        </p:spPr>
        <p:txBody>
          <a:bodyPr>
            <a:normAutofit/>
          </a:bodyPr>
          <a:lstStyle/>
          <a:p>
            <a:r>
              <a:rPr lang="en-US" sz="2800" dirty="0" smtClean="0"/>
              <a:t>Warp VE to fit in real world space</a:t>
            </a:r>
          </a:p>
          <a:p>
            <a:pPr lvl="1"/>
            <a:r>
              <a:rPr lang="en-US" sz="2400" dirty="0" smtClean="0"/>
              <a:t>Compute off-line a globally surjective, locally injective map between virtual and real floor plan</a:t>
            </a:r>
          </a:p>
          <a:p>
            <a:pPr lvl="1"/>
            <a:r>
              <a:rPr lang="en-US" sz="2400" dirty="0" smtClean="0"/>
              <a:t>Use map online, as you render each frame, to warp VE geometry</a:t>
            </a:r>
          </a:p>
          <a:p>
            <a:pPr marL="457200" lvl="1" indent="0">
              <a:buNone/>
            </a:pPr>
            <a:endParaRPr lang="en-US" sz="2400" dirty="0"/>
          </a:p>
          <a:p>
            <a:pPr marL="457200" lvl="1" indent="0">
              <a:buNone/>
            </a:pPr>
            <a:r>
              <a:rPr lang="en-US" sz="2400" dirty="0" smtClean="0"/>
              <a:t>“Mapping </a:t>
            </a:r>
            <a:r>
              <a:rPr lang="en-US" sz="2400" dirty="0"/>
              <a:t>virtual and physical </a:t>
            </a:r>
            <a:r>
              <a:rPr lang="en-US" sz="2400" dirty="0" smtClean="0"/>
              <a:t>reality.” Sun</a:t>
            </a:r>
            <a:r>
              <a:rPr lang="en-US" sz="2400" dirty="0"/>
              <a:t>, Qi ; Wei, Li-Yi ; Kaufman, </a:t>
            </a:r>
            <a:r>
              <a:rPr lang="en-US" sz="2400" dirty="0" err="1" smtClean="0"/>
              <a:t>Arie</a:t>
            </a:r>
            <a:r>
              <a:rPr lang="en-US" sz="2400" dirty="0" smtClean="0"/>
              <a:t>. ACM </a:t>
            </a:r>
            <a:r>
              <a:rPr lang="en-US" sz="2400" dirty="0"/>
              <a:t>Transactions on Graphics (TOG), 11 July 2016, Vol.35(4), pp.1-12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7" name="Picture 6"/>
          <p:cNvPicPr>
            <a:picLocks noChangeAspect="1"/>
          </p:cNvPicPr>
          <p:nvPr/>
        </p:nvPicPr>
        <p:blipFill rotWithShape="1">
          <a:blip r:embed="rId2"/>
          <a:srcRect l="16666" t="11512" r="16666" b="14261"/>
          <a:stretch/>
        </p:blipFill>
        <p:spPr>
          <a:xfrm>
            <a:off x="36689" y="381000"/>
            <a:ext cx="9031111" cy="6096000"/>
          </a:xfrm>
          <a:prstGeom prst="rect">
            <a:avLst/>
          </a:prstGeom>
        </p:spPr>
      </p:pic>
    </p:spTree>
    <p:extLst>
      <p:ext uri="{BB962C8B-B14F-4D97-AF65-F5344CB8AC3E}">
        <p14:creationId xmlns:p14="http://schemas.microsoft.com/office/powerpoint/2010/main" val="370585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VR Locomotion</a:t>
            </a:r>
            <a:endParaRPr lang="en-US" dirty="0"/>
          </a:p>
        </p:txBody>
      </p:sp>
      <p:sp>
        <p:nvSpPr>
          <p:cNvPr id="4" name="Content Placeholder 3"/>
          <p:cNvSpPr>
            <a:spLocks noGrp="1"/>
          </p:cNvSpPr>
          <p:nvPr>
            <p:ph idx="1"/>
          </p:nvPr>
        </p:nvSpPr>
        <p:spPr/>
        <p:txBody>
          <a:bodyPr/>
          <a:lstStyle/>
          <a:p>
            <a:r>
              <a:rPr lang="en-US" dirty="0" smtClean="0">
                <a:solidFill>
                  <a:srgbClr val="C00000"/>
                </a:solidFill>
              </a:rPr>
              <a:t>Locomotion other than walking requires additional tracking, haptics</a:t>
            </a:r>
          </a:p>
          <a:p>
            <a:pPr lvl="1"/>
            <a:r>
              <a:rPr lang="en-US" dirty="0" smtClean="0">
                <a:solidFill>
                  <a:srgbClr val="C00000"/>
                </a:solidFill>
              </a:rPr>
              <a:t>VR swimming, flying</a:t>
            </a:r>
          </a:p>
          <a:p>
            <a:endParaRPr lang="en-US" dirty="0" smtClean="0">
              <a:solidFill>
                <a:srgbClr val="C00000"/>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6266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device to keep user at center of physical space</a:t>
            </a:r>
            <a:endParaRPr lang="en-US" dirty="0"/>
          </a:p>
        </p:txBody>
      </p:sp>
      <p:sp>
        <p:nvSpPr>
          <p:cNvPr id="3" name="Content Placeholder 2"/>
          <p:cNvSpPr>
            <a:spLocks noGrp="1"/>
          </p:cNvSpPr>
          <p:nvPr>
            <p:ph idx="1"/>
          </p:nvPr>
        </p:nvSpPr>
        <p:spPr/>
        <p:txBody>
          <a:bodyPr/>
          <a:lstStyle/>
          <a:p>
            <a:r>
              <a:rPr lang="en-US" dirty="0" smtClean="0"/>
              <a:t>VR treadmill</a:t>
            </a:r>
          </a:p>
          <a:p>
            <a:pPr lvl="1"/>
            <a:r>
              <a:rPr lang="en-US" dirty="0" smtClean="0"/>
              <a:t>True walking</a:t>
            </a:r>
          </a:p>
          <a:p>
            <a:pPr lvl="2"/>
            <a:r>
              <a:rPr lang="en-US" dirty="0" smtClean="0"/>
              <a:t>E.g., </a:t>
            </a:r>
            <a:r>
              <a:rPr lang="en-US" dirty="0" smtClean="0">
                <a:hlinkClick r:id="rId2"/>
              </a:rPr>
              <a:t>Infinadeck</a:t>
            </a:r>
            <a:endParaRPr lang="en-US" dirty="0" smtClean="0"/>
          </a:p>
          <a:p>
            <a:pPr lvl="1"/>
            <a:r>
              <a:rPr lang="en-US" dirty="0" smtClean="0"/>
              <a:t>Sliding</a:t>
            </a:r>
          </a:p>
          <a:p>
            <a:pPr lvl="2"/>
            <a:r>
              <a:rPr lang="en-US" dirty="0" smtClean="0"/>
              <a:t>E.g., </a:t>
            </a:r>
            <a:r>
              <a:rPr lang="en-US" dirty="0" smtClean="0">
                <a:hlinkClick r:id="rId3"/>
              </a:rPr>
              <a:t>Virtualizer</a:t>
            </a:r>
            <a:endParaRPr lang="en-US" dirty="0" smtClean="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2" t="14959" r="13130" b="40251"/>
          <a:stretch/>
        </p:blipFill>
        <p:spPr bwMode="auto">
          <a:xfrm>
            <a:off x="1828800" y="4267200"/>
            <a:ext cx="3085140" cy="2047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secureservercdn.net/184.168.47.225/c5f.709.myftpupload.com/wp-content/uploads/2020/02/infinadeck22-1.png?time=15806322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52600"/>
            <a:ext cx="1556385"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18465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Walking in place</a:t>
            </a:r>
            <a:endParaRPr lang="en-US" dirty="0"/>
          </a:p>
        </p:txBody>
      </p:sp>
      <p:sp>
        <p:nvSpPr>
          <p:cNvPr id="3" name="Content Placeholder 2"/>
          <p:cNvSpPr>
            <a:spLocks noGrp="1"/>
          </p:cNvSpPr>
          <p:nvPr>
            <p:ph idx="1"/>
          </p:nvPr>
        </p:nvSpPr>
        <p:spPr/>
        <p:txBody>
          <a:bodyPr/>
          <a:lstStyle/>
          <a:p>
            <a:r>
              <a:rPr lang="en-US" dirty="0" smtClean="0"/>
              <a:t>User simulates walking, while standing in same location</a:t>
            </a:r>
          </a:p>
          <a:p>
            <a:pPr lvl="1"/>
            <a:r>
              <a:rPr lang="en-US" dirty="0" smtClean="0"/>
              <a:t>Requires tracking more than head</a:t>
            </a:r>
          </a:p>
          <a:p>
            <a:pPr lvl="1"/>
            <a:r>
              <a:rPr lang="en-US" dirty="0" smtClean="0"/>
              <a:t>Simulated walking is not real walking</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6972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Redirected walking</a:t>
            </a:r>
            <a:endParaRPr lang="en-US" dirty="0"/>
          </a:p>
        </p:txBody>
      </p:sp>
      <p:sp>
        <p:nvSpPr>
          <p:cNvPr id="3" name="Content Placeholder 2"/>
          <p:cNvSpPr>
            <a:spLocks noGrp="1"/>
          </p:cNvSpPr>
          <p:nvPr>
            <p:ph idx="1"/>
          </p:nvPr>
        </p:nvSpPr>
        <p:spPr/>
        <p:txBody>
          <a:bodyPr>
            <a:normAutofit fontScale="77500" lnSpcReduction="20000"/>
          </a:bodyPr>
          <a:lstStyle/>
          <a:p>
            <a:r>
              <a:rPr lang="en-US" i="1" dirty="0"/>
              <a:t>15 Years of Research on Redirected Walking in Immersive Virtual </a:t>
            </a:r>
            <a:r>
              <a:rPr lang="en-US" i="1" dirty="0" smtClean="0"/>
              <a:t>Environments</a:t>
            </a:r>
            <a:r>
              <a:rPr lang="en-US" dirty="0" smtClean="0"/>
              <a:t>, IEEE CG&amp;A, Nilsson et al., 2018</a:t>
            </a:r>
            <a:endParaRPr lang="en-US" dirty="0"/>
          </a:p>
          <a:p>
            <a:r>
              <a:rPr lang="en-US" dirty="0" smtClean="0"/>
              <a:t>An approach for making a large VE fit in a smaller physical space hosting the VR app</a:t>
            </a:r>
          </a:p>
          <a:p>
            <a:pPr lvl="1"/>
            <a:r>
              <a:rPr lang="en-US" dirty="0" smtClean="0"/>
              <a:t>Manipulation of the user tracking data, such that real motion is not translated 1:1 to VE motion</a:t>
            </a:r>
          </a:p>
          <a:p>
            <a:pPr lvl="1"/>
            <a:r>
              <a:rPr lang="en-US" dirty="0" smtClean="0"/>
              <a:t>Manipulation of VE geometry to fit in physical space available</a:t>
            </a:r>
          </a:p>
          <a:p>
            <a:r>
              <a:rPr lang="en-US" dirty="0" smtClean="0"/>
              <a:t>Design criteria</a:t>
            </a:r>
          </a:p>
          <a:p>
            <a:pPr lvl="1"/>
            <a:r>
              <a:rPr lang="en-US" dirty="0" smtClean="0"/>
              <a:t>Imperceptible</a:t>
            </a:r>
          </a:p>
          <a:p>
            <a:pPr lvl="1"/>
            <a:r>
              <a:rPr lang="en-US" dirty="0" smtClean="0"/>
              <a:t>Safe (no collisions)</a:t>
            </a:r>
          </a:p>
          <a:p>
            <a:pPr lvl="1"/>
            <a:r>
              <a:rPr lang="en-US" dirty="0" smtClean="0"/>
              <a:t>Generalizable, i.e. to any VE, any number of users</a:t>
            </a:r>
          </a:p>
          <a:p>
            <a:pPr lvl="1"/>
            <a:r>
              <a:rPr lang="en-US" dirty="0" smtClean="0"/>
              <a:t>Comfortable (no side effects such as cybersickness)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127164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of user tracking data</a:t>
            </a:r>
            <a:endParaRPr lang="en-US" dirty="0"/>
          </a:p>
        </p:txBody>
      </p:sp>
      <p:sp>
        <p:nvSpPr>
          <p:cNvPr id="3" name="Content Placeholder 2"/>
          <p:cNvSpPr>
            <a:spLocks noGrp="1"/>
          </p:cNvSpPr>
          <p:nvPr>
            <p:ph idx="1"/>
          </p:nvPr>
        </p:nvSpPr>
        <p:spPr/>
        <p:txBody>
          <a:bodyPr/>
          <a:lstStyle/>
          <a:p>
            <a:r>
              <a:rPr lang="en-US" dirty="0" smtClean="0"/>
              <a:t>Rotation gains</a:t>
            </a:r>
          </a:p>
          <a:p>
            <a:pPr lvl="1"/>
            <a:r>
              <a:rPr lang="en-US" dirty="0" smtClean="0"/>
              <a:t>First ever redirected walking technique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401479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Redirected Walking, </a:t>
            </a:r>
            <a:r>
              <a:rPr lang="en-US" dirty="0" err="1" smtClean="0"/>
              <a:t>Razzaque</a:t>
            </a:r>
            <a:r>
              <a:rPr lang="en-US" dirty="0" smtClean="0"/>
              <a:t> et al., Eurographics 2001</a:t>
            </a:r>
            <a:endParaRPr lang="en-US" dirty="0"/>
          </a:p>
        </p:txBody>
      </p:sp>
      <p:sp>
        <p:nvSpPr>
          <p:cNvPr id="3" name="Content Placeholder 2"/>
          <p:cNvSpPr>
            <a:spLocks noGrp="1"/>
          </p:cNvSpPr>
          <p:nvPr>
            <p:ph idx="1"/>
          </p:nvPr>
        </p:nvSpPr>
        <p:spPr/>
        <p:txBody>
          <a:bodyPr/>
          <a:lstStyle/>
          <a:p>
            <a:r>
              <a:rPr lang="en-US" dirty="0" smtClean="0"/>
              <a:t>Insight: </a:t>
            </a:r>
            <a:r>
              <a:rPr lang="en-US" i="1" dirty="0" smtClean="0"/>
              <a:t>“a person wearing a blindfold and instructed to walk in a straight line, unknowingly walks along an arc instead”</a:t>
            </a:r>
            <a:endParaRPr lang="en-US" dirty="0"/>
          </a:p>
          <a:p>
            <a:endParaRPr lang="en-US" dirty="0"/>
          </a:p>
        </p:txBody>
      </p:sp>
      <p:pic>
        <p:nvPicPr>
          <p:cNvPr id="4" name="Picture 3"/>
          <p:cNvPicPr>
            <a:picLocks noChangeAspect="1"/>
          </p:cNvPicPr>
          <p:nvPr/>
        </p:nvPicPr>
        <p:blipFill>
          <a:blip r:embed="rId2"/>
          <a:stretch>
            <a:fillRect/>
          </a:stretch>
        </p:blipFill>
        <p:spPr>
          <a:xfrm>
            <a:off x="1066800" y="3352800"/>
            <a:ext cx="3246648" cy="3200400"/>
          </a:xfrm>
          <a:prstGeom prst="rect">
            <a:avLst/>
          </a:prstGeom>
        </p:spPr>
      </p:pic>
      <p:pic>
        <p:nvPicPr>
          <p:cNvPr id="5" name="Picture 4"/>
          <p:cNvPicPr>
            <a:picLocks noChangeAspect="1"/>
          </p:cNvPicPr>
          <p:nvPr/>
        </p:nvPicPr>
        <p:blipFill rotWithShape="1">
          <a:blip r:embed="rId3"/>
          <a:srcRect l="25750" t="55556" r="19014" b="5555"/>
          <a:stretch/>
        </p:blipFill>
        <p:spPr>
          <a:xfrm>
            <a:off x="4648200" y="3352800"/>
            <a:ext cx="3124200" cy="26670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44451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Redirected Walking, </a:t>
            </a:r>
            <a:r>
              <a:rPr lang="en-US" dirty="0" err="1" smtClean="0"/>
              <a:t>Razzaque</a:t>
            </a:r>
            <a:r>
              <a:rPr lang="en-US" dirty="0" smtClean="0"/>
              <a:t> et al., Eurographics 2001</a:t>
            </a:r>
            <a:endParaRPr lang="en-US" dirty="0"/>
          </a:p>
        </p:txBody>
      </p:sp>
      <p:sp>
        <p:nvSpPr>
          <p:cNvPr id="3" name="Content Placeholder 2"/>
          <p:cNvSpPr>
            <a:spLocks noGrp="1"/>
          </p:cNvSpPr>
          <p:nvPr>
            <p:ph idx="1"/>
          </p:nvPr>
        </p:nvSpPr>
        <p:spPr/>
        <p:txBody>
          <a:bodyPr>
            <a:normAutofit/>
          </a:bodyPr>
          <a:lstStyle/>
          <a:p>
            <a:r>
              <a:rPr lang="en-US" sz="2400" dirty="0" smtClean="0"/>
              <a:t>Technique: </a:t>
            </a:r>
          </a:p>
          <a:p>
            <a:pPr lvl="1"/>
            <a:r>
              <a:rPr lang="en-US" sz="2000" dirty="0" smtClean="0"/>
              <a:t>distort rotation to get the user to walk towards empty physical space</a:t>
            </a:r>
          </a:p>
          <a:p>
            <a:pPr lvl="1"/>
            <a:r>
              <a:rPr lang="en-US" sz="2000" dirty="0" smtClean="0"/>
              <a:t>Distortion is a function of user position, orientation, and linear and angular velocities</a:t>
            </a:r>
            <a:endParaRPr lang="en-US" sz="2000" dirty="0"/>
          </a:p>
          <a:p>
            <a:endParaRPr lang="en-US" sz="2400" dirty="0"/>
          </a:p>
        </p:txBody>
      </p:sp>
      <p:pic>
        <p:nvPicPr>
          <p:cNvPr id="4" name="Picture 3"/>
          <p:cNvPicPr>
            <a:picLocks noChangeAspect="1"/>
          </p:cNvPicPr>
          <p:nvPr/>
        </p:nvPicPr>
        <p:blipFill>
          <a:blip r:embed="rId2"/>
          <a:stretch>
            <a:fillRect/>
          </a:stretch>
        </p:blipFill>
        <p:spPr>
          <a:xfrm>
            <a:off x="1066800" y="3352800"/>
            <a:ext cx="3246648" cy="3200400"/>
          </a:xfrm>
          <a:prstGeom prst="rect">
            <a:avLst/>
          </a:prstGeom>
        </p:spPr>
      </p:pic>
      <p:pic>
        <p:nvPicPr>
          <p:cNvPr id="5" name="Picture 4"/>
          <p:cNvPicPr>
            <a:picLocks noChangeAspect="1"/>
          </p:cNvPicPr>
          <p:nvPr/>
        </p:nvPicPr>
        <p:blipFill rotWithShape="1">
          <a:blip r:embed="rId3"/>
          <a:srcRect l="25750" t="55556" r="19014" b="5555"/>
          <a:stretch/>
        </p:blipFill>
        <p:spPr>
          <a:xfrm>
            <a:off x="4648200" y="3352800"/>
            <a:ext cx="3124200" cy="26670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287156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1442</Words>
  <Application>Microsoft Office PowerPoint</Application>
  <PresentationFormat>On-screen Show (4:3)</PresentationFormat>
  <Paragraphs>165</Paragraphs>
  <Slides>29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VR Locomotion</vt:lpstr>
      <vt:lpstr>VR Locomotion</vt:lpstr>
      <vt:lpstr>VR Locomotion</vt:lpstr>
      <vt:lpstr>Physical device to keep user at center of physical space</vt:lpstr>
      <vt:lpstr>Walking in place</vt:lpstr>
      <vt:lpstr>Redirected walking</vt:lpstr>
      <vt:lpstr>Manipulation of user tracking data</vt:lpstr>
      <vt:lpstr>Redirected Walking, Razzaque et al., Eurographics 2001</vt:lpstr>
      <vt:lpstr>Redirected Walking, Razzaque et al., Eurographics 2001</vt:lpstr>
      <vt:lpstr>Redirected Walking, Razzaque et al., Eurographics 2001</vt:lpstr>
      <vt:lpstr>Redirected Walking, Razzaque et al., Eurographics 2001</vt:lpstr>
      <vt:lpstr>Manipulation of user tracking data</vt:lpstr>
      <vt:lpstr>Unlimited Corridor: Redirected Walking Techniques using Visuo Haptic Interaction, Matsumoto et al., SIGGRAPH 2016 Emerging Technologies</vt:lpstr>
      <vt:lpstr>Unlimited Corridor: Redirected Walking Techniques using Visuo Haptic Interaction, Matsumoto et al., SIGGRAPH 2016 Emerging Technologies</vt:lpstr>
      <vt:lpstr>Manipulation of user tracking data</vt:lpstr>
      <vt:lpstr>Tuning Self-Motion Perception in Virtual Reality with Visual Illusions, Bruder et al., IEEE TVCG 2012</vt:lpstr>
      <vt:lpstr>Tuning Self-Motion Perception in Virtual Reality with Visual Illusions, Bruder et al., IEEE TVCG 2012</vt:lpstr>
      <vt:lpstr>Towards Virtual Reality Infinite Walking: Dynamic Saccadic Redirection, Qi Sun et al., SIGGRAPH 2018</vt:lpstr>
      <vt:lpstr>Towards Virtual Reality Infinite Walking: Dynamic Saccadic Redirection, Qi Sun et al., SIGGRAPH 2018</vt:lpstr>
      <vt:lpstr>Multi-User Redirected Walking</vt:lpstr>
      <vt:lpstr>Multi-User Redirected Walking</vt:lpstr>
      <vt:lpstr>Overt Walking Redirection</vt:lpstr>
      <vt:lpstr>Overt Walking Redirection</vt:lpstr>
      <vt:lpstr>Not overt, not imperceptible</vt:lpstr>
      <vt:lpstr>Making navigation more efficient by removing occlusions</vt:lpstr>
      <vt:lpstr>Manipulation of the VE geometry</vt:lpstr>
      <vt:lpstr>Manipulation of the VE geometry</vt:lpstr>
      <vt:lpstr>Manipulation of the VE geometry</vt:lpstr>
      <vt:lpstr>Manipulation of the VE geometry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 Locomotion</dc:title>
  <dc:creator>Voicu Popescu</dc:creator>
  <cp:lastModifiedBy>CSWSUser</cp:lastModifiedBy>
  <cp:revision>25</cp:revision>
  <dcterms:created xsi:type="dcterms:W3CDTF">2006-08-16T00:00:00Z</dcterms:created>
  <dcterms:modified xsi:type="dcterms:W3CDTF">2020-02-06T21:39:51Z</dcterms:modified>
</cp:coreProperties>
</file>