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9" r:id="rId4"/>
    <p:sldId id="296" r:id="rId5"/>
    <p:sldId id="260" r:id="rId6"/>
    <p:sldId id="261" r:id="rId7"/>
    <p:sldId id="262" r:id="rId8"/>
    <p:sldId id="263" r:id="rId9"/>
    <p:sldId id="264" r:id="rId10"/>
    <p:sldId id="287" r:id="rId11"/>
    <p:sldId id="288" r:id="rId12"/>
    <p:sldId id="289" r:id="rId13"/>
    <p:sldId id="290" r:id="rId14"/>
    <p:sldId id="291" r:id="rId15"/>
    <p:sldId id="292" r:id="rId16"/>
    <p:sldId id="297" r:id="rId17"/>
    <p:sldId id="277" r:id="rId18"/>
    <p:sldId id="293" r:id="rId19"/>
    <p:sldId id="280" r:id="rId20"/>
    <p:sldId id="298" r:id="rId21"/>
    <p:sldId id="295" r:id="rId22"/>
    <p:sldId id="279" r:id="rId23"/>
    <p:sldId id="269" r:id="rId2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1F19"/>
    <a:srgbClr val="D5332A"/>
    <a:srgbClr val="D71F19"/>
    <a:srgbClr val="D4332B"/>
    <a:srgbClr val="D4322A"/>
    <a:srgbClr val="C6241F"/>
    <a:srgbClr val="C624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50505"/>
        </a:fontRef>
        <a:srgbClr val="05050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BF2D6"/>
          </a:solidFill>
        </a:fill>
      </a:tcStyle>
    </a:wholeTbl>
    <a:band2H>
      <a:tcTxStyle/>
      <a:tcStyle>
        <a:tcBdr/>
        <a:fill>
          <a:solidFill>
            <a:srgbClr val="FDF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50505"/>
        </a:fontRef>
        <a:srgbClr val="05050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50505"/>
        </a:fontRef>
        <a:srgbClr val="05050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50505"/>
        </a:fontRef>
        <a:srgbClr val="05050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50505"/>
        </a:fontRef>
        <a:srgbClr val="050505"/>
      </a:tcTxStyle>
      <a:tcStyle>
        <a:tcBdr>
          <a:left>
            <a:ln w="12700" cap="flat">
              <a:noFill/>
              <a:miter lim="400000"/>
            </a:ln>
          </a:left>
          <a:right>
            <a:ln w="12700" cap="flat">
              <a:noFill/>
              <a:miter lim="400000"/>
            </a:ln>
          </a:right>
          <a:top>
            <a:ln w="50800" cap="flat">
              <a:solidFill>
                <a:srgbClr val="050505"/>
              </a:solidFill>
              <a:prstDash val="solid"/>
              <a:round/>
            </a:ln>
          </a:top>
          <a:bottom>
            <a:ln w="25400" cap="flat">
              <a:solidFill>
                <a:srgbClr val="050505"/>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50505"/>
              </a:solidFill>
              <a:prstDash val="solid"/>
              <a:round/>
            </a:ln>
          </a:top>
          <a:bottom>
            <a:ln w="25400" cap="flat">
              <a:solidFill>
                <a:srgbClr val="050505"/>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50505"/>
        </a:fontRef>
        <a:srgbClr val="05050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50505"/>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50505"/>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50505"/>
          </a:solidFill>
        </a:fill>
      </a:tcStyle>
    </a:firstRow>
  </a:tblStyle>
  <a:tblStyle styleId="{2708684C-4D16-4618-839F-0558EEFCDFE6}" styleName="">
    <a:tblBg/>
    <a:wholeTbl>
      <a:tcTxStyle b="off" i="off">
        <a:fontRef idx="major">
          <a:srgbClr val="050505"/>
        </a:fontRef>
        <a:srgbClr val="050505"/>
      </a:tcTxStyle>
      <a:tcStyle>
        <a:tcBdr>
          <a:left>
            <a:ln w="12700" cap="flat">
              <a:solidFill>
                <a:srgbClr val="050505"/>
              </a:solidFill>
              <a:prstDash val="solid"/>
              <a:round/>
            </a:ln>
          </a:left>
          <a:right>
            <a:ln w="12700" cap="flat">
              <a:solidFill>
                <a:srgbClr val="050505"/>
              </a:solidFill>
              <a:prstDash val="solid"/>
              <a:round/>
            </a:ln>
          </a:right>
          <a:top>
            <a:ln w="12700" cap="flat">
              <a:solidFill>
                <a:srgbClr val="050505"/>
              </a:solidFill>
              <a:prstDash val="solid"/>
              <a:round/>
            </a:ln>
          </a:top>
          <a:bottom>
            <a:ln w="12700" cap="flat">
              <a:solidFill>
                <a:srgbClr val="050505"/>
              </a:solidFill>
              <a:prstDash val="solid"/>
              <a:round/>
            </a:ln>
          </a:bottom>
          <a:insideH>
            <a:ln w="12700" cap="flat">
              <a:solidFill>
                <a:srgbClr val="050505"/>
              </a:solidFill>
              <a:prstDash val="solid"/>
              <a:round/>
            </a:ln>
          </a:insideH>
          <a:insideV>
            <a:ln w="12700" cap="flat">
              <a:solidFill>
                <a:srgbClr val="050505"/>
              </a:solidFill>
              <a:prstDash val="solid"/>
              <a:round/>
            </a:ln>
          </a:insideV>
        </a:tcBdr>
        <a:fill>
          <a:solidFill>
            <a:srgbClr val="050505">
              <a:alpha val="20000"/>
            </a:srgbClr>
          </a:solidFill>
        </a:fill>
      </a:tcStyle>
    </a:wholeTbl>
    <a:band2H>
      <a:tcTxStyle/>
      <a:tcStyle>
        <a:tcBdr/>
        <a:fill>
          <a:solidFill>
            <a:srgbClr val="FFFFFF"/>
          </a:solidFill>
        </a:fill>
      </a:tcStyle>
    </a:band2H>
    <a:firstCol>
      <a:tcTxStyle b="on" i="off">
        <a:fontRef idx="major">
          <a:srgbClr val="050505"/>
        </a:fontRef>
        <a:srgbClr val="050505"/>
      </a:tcTxStyle>
      <a:tcStyle>
        <a:tcBdr>
          <a:left>
            <a:ln w="12700" cap="flat">
              <a:solidFill>
                <a:srgbClr val="050505"/>
              </a:solidFill>
              <a:prstDash val="solid"/>
              <a:round/>
            </a:ln>
          </a:left>
          <a:right>
            <a:ln w="12700" cap="flat">
              <a:solidFill>
                <a:srgbClr val="050505"/>
              </a:solidFill>
              <a:prstDash val="solid"/>
              <a:round/>
            </a:ln>
          </a:right>
          <a:top>
            <a:ln w="12700" cap="flat">
              <a:solidFill>
                <a:srgbClr val="050505"/>
              </a:solidFill>
              <a:prstDash val="solid"/>
              <a:round/>
            </a:ln>
          </a:top>
          <a:bottom>
            <a:ln w="12700" cap="flat">
              <a:solidFill>
                <a:srgbClr val="050505"/>
              </a:solidFill>
              <a:prstDash val="solid"/>
              <a:round/>
            </a:ln>
          </a:bottom>
          <a:insideH>
            <a:ln w="12700" cap="flat">
              <a:solidFill>
                <a:srgbClr val="050505"/>
              </a:solidFill>
              <a:prstDash val="solid"/>
              <a:round/>
            </a:ln>
          </a:insideH>
          <a:insideV>
            <a:ln w="12700" cap="flat">
              <a:solidFill>
                <a:srgbClr val="050505"/>
              </a:solidFill>
              <a:prstDash val="solid"/>
              <a:round/>
            </a:ln>
          </a:insideV>
        </a:tcBdr>
        <a:fill>
          <a:solidFill>
            <a:srgbClr val="050505">
              <a:alpha val="20000"/>
            </a:srgbClr>
          </a:solidFill>
        </a:fill>
      </a:tcStyle>
    </a:firstCol>
    <a:lastRow>
      <a:tcTxStyle b="on" i="off">
        <a:fontRef idx="major">
          <a:srgbClr val="050505"/>
        </a:fontRef>
        <a:srgbClr val="050505"/>
      </a:tcTxStyle>
      <a:tcStyle>
        <a:tcBdr>
          <a:left>
            <a:ln w="12700" cap="flat">
              <a:solidFill>
                <a:srgbClr val="050505"/>
              </a:solidFill>
              <a:prstDash val="solid"/>
              <a:round/>
            </a:ln>
          </a:left>
          <a:right>
            <a:ln w="12700" cap="flat">
              <a:solidFill>
                <a:srgbClr val="050505"/>
              </a:solidFill>
              <a:prstDash val="solid"/>
              <a:round/>
            </a:ln>
          </a:right>
          <a:top>
            <a:ln w="50800" cap="flat">
              <a:solidFill>
                <a:srgbClr val="050505"/>
              </a:solidFill>
              <a:prstDash val="solid"/>
              <a:round/>
            </a:ln>
          </a:top>
          <a:bottom>
            <a:ln w="12700" cap="flat">
              <a:solidFill>
                <a:srgbClr val="050505"/>
              </a:solidFill>
              <a:prstDash val="solid"/>
              <a:round/>
            </a:ln>
          </a:bottom>
          <a:insideH>
            <a:ln w="12700" cap="flat">
              <a:solidFill>
                <a:srgbClr val="050505"/>
              </a:solidFill>
              <a:prstDash val="solid"/>
              <a:round/>
            </a:ln>
          </a:insideH>
          <a:insideV>
            <a:ln w="12700" cap="flat">
              <a:solidFill>
                <a:srgbClr val="050505"/>
              </a:solidFill>
              <a:prstDash val="solid"/>
              <a:round/>
            </a:ln>
          </a:insideV>
        </a:tcBdr>
        <a:fill>
          <a:noFill/>
        </a:fill>
      </a:tcStyle>
    </a:lastRow>
    <a:firstRow>
      <a:tcTxStyle b="on" i="off">
        <a:fontRef idx="major">
          <a:srgbClr val="050505"/>
        </a:fontRef>
        <a:srgbClr val="050505"/>
      </a:tcTxStyle>
      <a:tcStyle>
        <a:tcBdr>
          <a:left>
            <a:ln w="12700" cap="flat">
              <a:solidFill>
                <a:srgbClr val="050505"/>
              </a:solidFill>
              <a:prstDash val="solid"/>
              <a:round/>
            </a:ln>
          </a:left>
          <a:right>
            <a:ln w="12700" cap="flat">
              <a:solidFill>
                <a:srgbClr val="050505"/>
              </a:solidFill>
              <a:prstDash val="solid"/>
              <a:round/>
            </a:ln>
          </a:right>
          <a:top>
            <a:ln w="12700" cap="flat">
              <a:solidFill>
                <a:srgbClr val="050505"/>
              </a:solidFill>
              <a:prstDash val="solid"/>
              <a:round/>
            </a:ln>
          </a:top>
          <a:bottom>
            <a:ln w="25400" cap="flat">
              <a:solidFill>
                <a:srgbClr val="050505"/>
              </a:solidFill>
              <a:prstDash val="solid"/>
              <a:round/>
            </a:ln>
          </a:bottom>
          <a:insideH>
            <a:ln w="12700" cap="flat">
              <a:solidFill>
                <a:srgbClr val="050505"/>
              </a:solidFill>
              <a:prstDash val="solid"/>
              <a:round/>
            </a:ln>
          </a:insideH>
          <a:insideV>
            <a:ln w="12700" cap="flat">
              <a:solidFill>
                <a:srgbClr val="050505"/>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49121" autoAdjust="0"/>
  </p:normalViewPr>
  <p:slideViewPr>
    <p:cSldViewPr snapToGrid="0" snapToObjects="1">
      <p:cViewPr varScale="1">
        <p:scale>
          <a:sx n="56" d="100"/>
          <a:sy n="56" d="100"/>
        </p:scale>
        <p:origin x="2796" y="6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xfrm>
            <a:off x="1143000" y="685800"/>
            <a:ext cx="4572000" cy="3429000"/>
          </a:xfrm>
          <a:prstGeom prst="rect">
            <a:avLst/>
          </a:prstGeom>
        </p:spPr>
        <p:txBody>
          <a:bodyPr/>
          <a:lstStyle/>
          <a:p>
            <a:endParaRPr/>
          </a:p>
        </p:txBody>
      </p:sp>
      <p:sp>
        <p:nvSpPr>
          <p:cNvPr id="32" name="Shape 3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80358536"/>
      </p:ext>
    </p:extLst>
  </p:cSld>
  <p:clrMap bg1="lt1" tx1="dk1" bg2="lt2" tx2="dk2" accent1="accent1" accent2="accent2" accent3="accent3" accent4="accent4" accent5="accent5" accent6="accent6" hlink="hlink" folHlink="folHlink"/>
  <p:notesStyle>
    <a:lvl1pPr latinLnBrk="0">
      <a:defRPr sz="1200" b="1">
        <a:solidFill>
          <a:srgbClr val="050505"/>
        </a:solidFill>
        <a:latin typeface="+mj-lt"/>
        <a:ea typeface="+mj-ea"/>
        <a:cs typeface="+mj-cs"/>
        <a:sym typeface="Calibri"/>
      </a:defRPr>
    </a:lvl1pPr>
    <a:lvl2pPr indent="228600" latinLnBrk="0">
      <a:defRPr sz="1200" b="1">
        <a:solidFill>
          <a:srgbClr val="050505"/>
        </a:solidFill>
        <a:latin typeface="+mj-lt"/>
        <a:ea typeface="+mj-ea"/>
        <a:cs typeface="+mj-cs"/>
        <a:sym typeface="Calibri"/>
      </a:defRPr>
    </a:lvl2pPr>
    <a:lvl3pPr indent="457200" latinLnBrk="0">
      <a:defRPr sz="1200" b="1">
        <a:solidFill>
          <a:srgbClr val="050505"/>
        </a:solidFill>
        <a:latin typeface="+mj-lt"/>
        <a:ea typeface="+mj-ea"/>
        <a:cs typeface="+mj-cs"/>
        <a:sym typeface="Calibri"/>
      </a:defRPr>
    </a:lvl3pPr>
    <a:lvl4pPr indent="685800" latinLnBrk="0">
      <a:defRPr sz="1200" b="1">
        <a:solidFill>
          <a:srgbClr val="050505"/>
        </a:solidFill>
        <a:latin typeface="+mj-lt"/>
        <a:ea typeface="+mj-ea"/>
        <a:cs typeface="+mj-cs"/>
        <a:sym typeface="Calibri"/>
      </a:defRPr>
    </a:lvl4pPr>
    <a:lvl5pPr indent="914400" latinLnBrk="0">
      <a:defRPr sz="1200" b="1">
        <a:solidFill>
          <a:srgbClr val="050505"/>
        </a:solidFill>
        <a:latin typeface="+mj-lt"/>
        <a:ea typeface="+mj-ea"/>
        <a:cs typeface="+mj-cs"/>
        <a:sym typeface="Calibri"/>
      </a:defRPr>
    </a:lvl5pPr>
    <a:lvl6pPr indent="1143000" latinLnBrk="0">
      <a:defRPr sz="1200" b="1">
        <a:solidFill>
          <a:srgbClr val="050505"/>
        </a:solidFill>
        <a:latin typeface="+mj-lt"/>
        <a:ea typeface="+mj-ea"/>
        <a:cs typeface="+mj-cs"/>
        <a:sym typeface="Calibri"/>
      </a:defRPr>
    </a:lvl6pPr>
    <a:lvl7pPr indent="1371600" latinLnBrk="0">
      <a:defRPr sz="1200" b="1">
        <a:solidFill>
          <a:srgbClr val="050505"/>
        </a:solidFill>
        <a:latin typeface="+mj-lt"/>
        <a:ea typeface="+mj-ea"/>
        <a:cs typeface="+mj-cs"/>
        <a:sym typeface="Calibri"/>
      </a:defRPr>
    </a:lvl7pPr>
    <a:lvl8pPr indent="1600200" latinLnBrk="0">
      <a:defRPr sz="1200" b="1">
        <a:solidFill>
          <a:srgbClr val="050505"/>
        </a:solidFill>
        <a:latin typeface="+mj-lt"/>
        <a:ea typeface="+mj-ea"/>
        <a:cs typeface="+mj-cs"/>
        <a:sym typeface="Calibri"/>
      </a:defRPr>
    </a:lvl8pPr>
    <a:lvl9pPr indent="1828800" latinLnBrk="0">
      <a:defRPr sz="1200" b="1">
        <a:solidFill>
          <a:srgbClr val="050505"/>
        </a:solidFill>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Thank you for the introduction</a:t>
            </a:r>
            <a:endParaRPr lang="en-US" altLang="zh-CN" b="0" baseline="0" dirty="0"/>
          </a:p>
          <a:p>
            <a:endParaRPr lang="en-US" altLang="zh-CN" b="0" baseline="0" dirty="0"/>
          </a:p>
          <a:p>
            <a:r>
              <a:rPr lang="en-US" altLang="zh-CN" b="0" baseline="0" dirty="0"/>
              <a:t>I am FirstName and this work is together with Lili Wang, , </a:t>
            </a:r>
            <a:r>
              <a:rPr lang="en-US" altLang="zh-CN" b="0" baseline="0" dirty="0" err="1"/>
              <a:t>Zesheng</a:t>
            </a:r>
            <a:r>
              <a:rPr lang="en-US" altLang="zh-CN" b="0" baseline="0" dirty="0"/>
              <a:t> Wang, Jian Wu, </a:t>
            </a:r>
            <a:r>
              <a:rPr lang="en-US" altLang="zh-CN" b="0" baseline="0" dirty="0" err="1"/>
              <a:t>Bingqiang</a:t>
            </a:r>
            <a:r>
              <a:rPr lang="en-US" altLang="zh-CN" b="0" baseline="0" dirty="0"/>
              <a:t> Li, and </a:t>
            </a:r>
            <a:r>
              <a:rPr lang="en-US" altLang="zh-CN" b="0" baseline="0" dirty="0" err="1"/>
              <a:t>Zhiming</a:t>
            </a:r>
            <a:r>
              <a:rPr lang="en-US" altLang="zh-CN" b="0" baseline="0" dirty="0"/>
              <a:t> He from </a:t>
            </a:r>
            <a:r>
              <a:rPr lang="en-US" altLang="zh-CN" b="0" baseline="0" dirty="0" err="1"/>
              <a:t>Beihang</a:t>
            </a:r>
            <a:r>
              <a:rPr lang="en-US" altLang="zh-CN" b="0" baseline="0" dirty="0"/>
              <a:t> University, and </a:t>
            </a:r>
            <a:r>
              <a:rPr lang="en-US" altLang="zh-CN" b="0" baseline="0" dirty="0" err="1"/>
              <a:t>Voicu</a:t>
            </a:r>
            <a:r>
              <a:rPr lang="en-US" altLang="zh-CN" b="0" baseline="0" dirty="0"/>
              <a:t> Popescu from Purdue University.</a:t>
            </a:r>
          </a:p>
          <a:p>
            <a:endParaRPr lang="en-US" altLang="zh-CN" b="0" baseline="0" dirty="0"/>
          </a:p>
          <a:p>
            <a:endParaRPr lang="en-US" altLang="zh-CN" b="0" baseline="0" dirty="0"/>
          </a:p>
          <a:p>
            <a:endParaRPr lang="en-US" altLang="zh-CN" b="0" baseline="0" dirty="0"/>
          </a:p>
        </p:txBody>
      </p:sp>
    </p:spTree>
    <p:extLst>
      <p:ext uri="{BB962C8B-B14F-4D97-AF65-F5344CB8AC3E}">
        <p14:creationId xmlns:p14="http://schemas.microsoft.com/office/powerpoint/2010/main" val="2501674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In our study each participant performed two tasks, purchasing five items in a virtual supermarket, and to find three people in a virtual parking garage. The comparison metrics are task completion time, total viewpoint translation, total view direction rotation. We also tested participants’ spatial awareness in the supermarket scene and depth perception in the parking garage scene. We used a between subjects design, so each participant was assigned to one of the four conditions.</a:t>
            </a:r>
            <a:endParaRPr lang="zh-CN" altLang="en-US" dirty="0"/>
          </a:p>
        </p:txBody>
      </p:sp>
    </p:spTree>
    <p:extLst>
      <p:ext uri="{BB962C8B-B14F-4D97-AF65-F5344CB8AC3E}">
        <p14:creationId xmlns:p14="http://schemas.microsoft.com/office/powerpoint/2010/main" val="4038617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    We recruited 32 participants from our university’s graduate student population. They were between the ages of 22 and 26, 6 participants were women, and 10 participants had prior experience with VR applications. We randomly assigned 8 participants to each of the four conditions: top view, X-ray, </a:t>
            </a:r>
            <a:r>
              <a:rPr lang="en-US" altLang="zh-CN" sz="1200" b="0" i="0" u="none" strike="noStrike" baseline="0" dirty="0" err="1">
                <a:solidFill>
                  <a:srgbClr val="050505"/>
                </a:solidFill>
                <a:latin typeface="+mj-lt"/>
                <a:ea typeface="+mj-ea"/>
                <a:cs typeface="+mj-cs"/>
                <a:sym typeface="Calibri"/>
              </a:rPr>
              <a:t>multiperspective</a:t>
            </a:r>
            <a:r>
              <a:rPr lang="en-US" altLang="zh-CN" sz="1200" b="0" i="0" u="none" strike="noStrike" baseline="0" dirty="0">
                <a:solidFill>
                  <a:srgbClr val="050505"/>
                </a:solidFill>
                <a:latin typeface="+mj-lt"/>
                <a:ea typeface="+mj-ea"/>
                <a:cs typeface="+mj-cs"/>
                <a:sym typeface="Calibri"/>
              </a:rPr>
              <a:t>, and conventional visualization.</a:t>
            </a:r>
            <a:endParaRPr lang="zh-CN" altLang="en-US" dirty="0"/>
          </a:p>
        </p:txBody>
      </p:sp>
    </p:spTree>
    <p:extLst>
      <p:ext uri="{BB962C8B-B14F-4D97-AF65-F5344CB8AC3E}">
        <p14:creationId xmlns:p14="http://schemas.microsoft.com/office/powerpoint/2010/main" val="1592273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en-US" altLang="zh-CN" b="0" dirty="0"/>
              <a:t>We</a:t>
            </a:r>
            <a:r>
              <a:rPr lang="en-US" altLang="zh-CN" b="0" baseline="0" dirty="0"/>
              <a:t> used the following experimental procedure.</a:t>
            </a:r>
            <a:endParaRPr lang="en-US" altLang="zh-CN" b="0" dirty="0"/>
          </a:p>
          <a:p>
            <a:endParaRPr lang="en-US" altLang="zh-CN" b="0" dirty="0"/>
          </a:p>
          <a:p>
            <a:r>
              <a:rPr lang="en-US" altLang="zh-CN" b="0" dirty="0"/>
              <a:t>    First, </a:t>
            </a:r>
            <a:r>
              <a:rPr lang="en-US" altLang="zh-CN" sz="1200" b="0" i="0" u="none" strike="noStrike" baseline="0" dirty="0">
                <a:solidFill>
                  <a:srgbClr val="050505"/>
                </a:solidFill>
                <a:latin typeface="+mj-lt"/>
                <a:ea typeface="+mj-ea"/>
                <a:cs typeface="+mj-cs"/>
                <a:sym typeface="Calibri"/>
              </a:rPr>
              <a:t>the participant completes the pre-experiment simulation sickness questionnaire.</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    Then the experimenter verbally describes the tasks, helps the user put on the VR headset, and explains the functionality of the controller buttons.</a:t>
            </a:r>
          </a:p>
          <a:p>
            <a:endParaRPr lang="en-US" altLang="zh-CN" sz="1200" b="0" i="0" u="none" strike="noStrike" baseline="0" dirty="0">
              <a:solidFill>
                <a:srgbClr val="050505"/>
              </a:solidFill>
              <a:latin typeface="+mj-lt"/>
              <a:ea typeface="+mj-ea"/>
              <a:cs typeface="+mj-cs"/>
              <a:sym typeface="Calibri"/>
            </a:endParaRPr>
          </a:p>
          <a:p>
            <a:r>
              <a:rPr lang="en-US" altLang="zh-CN" sz="1200" b="0" dirty="0">
                <a:solidFill>
                  <a:srgbClr val="050505"/>
                </a:solidFill>
                <a:latin typeface="+mn-ea"/>
                <a:ea typeface="+mj-ea"/>
                <a:cs typeface="+mj-cs"/>
                <a:sym typeface="Calibri"/>
              </a:rPr>
              <a:t>    Then, in step three, </a:t>
            </a:r>
            <a:r>
              <a:rPr lang="en-US" altLang="zh-CN" sz="1200" b="0" i="0" u="none" strike="noStrike" baseline="0" dirty="0">
                <a:solidFill>
                  <a:srgbClr val="050505"/>
                </a:solidFill>
                <a:latin typeface="+mj-lt"/>
                <a:ea typeface="+mj-ea"/>
                <a:cs typeface="+mj-cs"/>
                <a:sym typeface="Calibri"/>
              </a:rPr>
              <a:t>the participant practices the interaction with the supermarket scene used in the shopping task. This session lasts 5 minutes.</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    Then the participant performs the shopping task.</a:t>
            </a:r>
            <a:endParaRPr lang="zh-CN" altLang="en-US" b="0" dirty="0"/>
          </a:p>
        </p:txBody>
      </p:sp>
    </p:spTree>
    <p:extLst>
      <p:ext uri="{BB962C8B-B14F-4D97-AF65-F5344CB8AC3E}">
        <p14:creationId xmlns:p14="http://schemas.microsoft.com/office/powerpoint/2010/main" val="230487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en-US" altLang="zh-CN" sz="1200" b="0" i="0" u="none" strike="noStrike" baseline="0" dirty="0">
                <a:solidFill>
                  <a:srgbClr val="050505"/>
                </a:solidFill>
                <a:latin typeface="+mj-lt"/>
                <a:ea typeface="+mj-ea"/>
                <a:cs typeface="+mj-cs"/>
                <a:sym typeface="Calibri"/>
              </a:rPr>
              <a:t>After 2 minutes of rest, the participant participates in the spatial awareness test five.</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    We tested spatial awareness using a pointing test. Initially, the participant is at position O, and only the green target is present. For the conventional group, the participant is guided to position A, where they can see the target. For the occlusion management groups, the participant starts at O, they are guided to B, where they trigger their disocclusion effect, and then they are guided to position C, where they are asked to point to the location of the target. Since the target is occluded, the participant must rely on spatial awareness. The angle between the correct direction to the target and the pointing direction is a measure of spatial awareness error. </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Like the first task, participant need </a:t>
            </a:r>
            <a:r>
              <a:rPr lang="en-US" altLang="zh-CN" sz="1200" b="0" i="0" u="none" strike="noStrike" baseline="0" dirty="0">
                <a:solidFill>
                  <a:srgbClr val="050505"/>
                </a:solidFill>
                <a:latin typeface="+mn-ea"/>
                <a:ea typeface="+mj-ea"/>
                <a:cs typeface="+mj-cs"/>
                <a:sym typeface="Calibri"/>
              </a:rPr>
              <a:t>p</a:t>
            </a:r>
            <a:r>
              <a:rPr lang="en-US" altLang="zh-CN" sz="1200" b="0" dirty="0">
                <a:solidFill>
                  <a:srgbClr val="050505"/>
                </a:solidFill>
                <a:latin typeface="+mn-ea"/>
                <a:ea typeface="+mj-ea"/>
                <a:cs typeface="+mj-cs"/>
                <a:sym typeface="Calibri"/>
              </a:rPr>
              <a:t>ractice the interaction of VR2 task in step six and then perform it in step seven.</a:t>
            </a:r>
            <a:endParaRPr lang="zh-CN" altLang="en-US" dirty="0"/>
          </a:p>
        </p:txBody>
      </p:sp>
    </p:spTree>
    <p:extLst>
      <p:ext uri="{BB962C8B-B14F-4D97-AF65-F5344CB8AC3E}">
        <p14:creationId xmlns:p14="http://schemas.microsoft.com/office/powerpoint/2010/main" val="179001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Then t</a:t>
            </a:r>
            <a:r>
              <a:rPr lang="en-US" altLang="zh-CN" sz="1200" b="0" i="0" u="none" strike="noStrike" baseline="0" dirty="0">
                <a:solidFill>
                  <a:srgbClr val="050505"/>
                </a:solidFill>
                <a:latin typeface="+mj-lt"/>
                <a:ea typeface="+mj-ea"/>
                <a:cs typeface="+mj-cs"/>
                <a:sym typeface="Calibri"/>
              </a:rPr>
              <a:t>he participant performs the depth perception test in the garage scene.</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The participant stands at position O. The red ball is always present, at the same position, 2m away from position O. The green ball appears at one of five positions randomly, and the participant is asked to estimate the distance between the red ball and the green ball, in multiples of 2m. For conventional visualization, the </a:t>
            </a:r>
            <a:r>
              <a:rPr lang="en-US" altLang="zh-CN" sz="1200" b="0" i="0" u="none" strike="noStrike" baseline="0" dirty="0" err="1">
                <a:solidFill>
                  <a:srgbClr val="050505"/>
                </a:solidFill>
                <a:latin typeface="+mj-lt"/>
                <a:ea typeface="+mj-ea"/>
                <a:cs typeface="+mj-cs"/>
                <a:sym typeface="Calibri"/>
              </a:rPr>
              <a:t>occluder</a:t>
            </a:r>
            <a:r>
              <a:rPr lang="en-US" altLang="zh-CN" sz="1200" b="0" i="0" u="none" strike="noStrike" baseline="0" dirty="0">
                <a:solidFill>
                  <a:srgbClr val="050505"/>
                </a:solidFill>
                <a:latin typeface="+mj-lt"/>
                <a:ea typeface="+mj-ea"/>
                <a:cs typeface="+mj-cs"/>
                <a:sym typeface="Calibri"/>
              </a:rPr>
              <a:t> is not present. </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Finally, the participant completes the SSQ again.</a:t>
            </a:r>
            <a:endParaRPr lang="zh-CN" altLang="en-US" dirty="0"/>
          </a:p>
        </p:txBody>
      </p:sp>
    </p:spTree>
    <p:extLst>
      <p:ext uri="{BB962C8B-B14F-4D97-AF65-F5344CB8AC3E}">
        <p14:creationId xmlns:p14="http://schemas.microsoft.com/office/powerpoint/2010/main" val="4174368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This table analyzes the differences in task completion times.</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CG stands for conventional visualization group, TG for top-view group, XG for X-ray group, and MG for multiperspective visualization group. </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Column 4 gives the relative reduction brought by the occlusion management technique over conventional visualization. </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We analyzed the data using the t-test p value, and Cohen’s effect size d.</a:t>
            </a:r>
          </a:p>
          <a:p>
            <a:endParaRPr lang="en-US" altLang="zh-CN" sz="1200" b="0" i="0" u="none" strike="noStrike" baseline="0" dirty="0">
              <a:solidFill>
                <a:srgbClr val="050505"/>
              </a:solidFill>
              <a:latin typeface="+mj-lt"/>
              <a:ea typeface="+mj-ea"/>
              <a:cs typeface="+mj-cs"/>
              <a:sym typeface="Calibri"/>
            </a:endParaRPr>
          </a:p>
          <a:p>
            <a:r>
              <a:rPr lang="en-US" altLang="zh-CN" b="0" dirty="0"/>
              <a:t>The multiperspective visualization brought the largest benefit,</a:t>
            </a:r>
            <a:r>
              <a:rPr lang="en-US" altLang="zh-CN" b="0" baseline="0" dirty="0"/>
              <a:t> and it was significant for VR2.</a:t>
            </a:r>
          </a:p>
        </p:txBody>
      </p:sp>
    </p:spTree>
    <p:extLst>
      <p:ext uri="{BB962C8B-B14F-4D97-AF65-F5344CB8AC3E}">
        <p14:creationId xmlns:p14="http://schemas.microsoft.com/office/powerpoint/2010/main" val="3833901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This table analyzes the differences in total viewpoint translation. </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The multiperspective group translated the viewpoint the least, with significant differences, and the x-ray group was the runner up.</a:t>
            </a:r>
          </a:p>
          <a:p>
            <a:endParaRPr lang="en-US" altLang="zh-CN" b="0" dirty="0"/>
          </a:p>
          <a:p>
            <a:endParaRPr lang="zh-CN" altLang="en-US" dirty="0"/>
          </a:p>
        </p:txBody>
      </p:sp>
    </p:spTree>
    <p:extLst>
      <p:ext uri="{BB962C8B-B14F-4D97-AF65-F5344CB8AC3E}">
        <p14:creationId xmlns:p14="http://schemas.microsoft.com/office/powerpoint/2010/main" val="380529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b="0" dirty="0"/>
              <a:t>Here is a look at typical</a:t>
            </a:r>
            <a:r>
              <a:rPr lang="en-US" altLang="zh-CN" b="0" baseline="0" dirty="0"/>
              <a:t> participant trajectories, while performing the garage search task.  </a:t>
            </a:r>
          </a:p>
          <a:p>
            <a:endParaRPr lang="en-US" altLang="zh-CN" b="0" baseline="0" dirty="0"/>
          </a:p>
          <a:p>
            <a:r>
              <a:rPr lang="en-US" altLang="zh-CN" sz="1200" b="0" i="0" u="none" strike="noStrike" baseline="0" dirty="0">
                <a:solidFill>
                  <a:srgbClr val="050505"/>
                </a:solidFill>
                <a:latin typeface="+mj-lt"/>
                <a:ea typeface="+mj-ea"/>
                <a:cs typeface="+mj-cs"/>
                <a:sym typeface="Calibri"/>
              </a:rPr>
              <a:t>The CG trajectory shows confusion, as the same region of the scene is visited multiple times, whereas some regions remain unexplored. </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The XG and MG trajectories focus on the main alley with occasional visits to the isles to collect the items seen from the main alley. </a:t>
            </a:r>
          </a:p>
          <a:p>
            <a:endParaRPr lang="en-US" altLang="zh-CN" sz="1200" b="0" i="0" u="none" strike="noStrike" baseline="0" dirty="0">
              <a:solidFill>
                <a:srgbClr val="050505"/>
              </a:solidFill>
              <a:latin typeface="+mj-lt"/>
              <a:ea typeface="+mj-ea"/>
              <a:cs typeface="+mj-cs"/>
              <a:sym typeface="Calibri"/>
            </a:endParaRPr>
          </a:p>
        </p:txBody>
      </p:sp>
    </p:spTree>
    <p:extLst>
      <p:ext uri="{BB962C8B-B14F-4D97-AF65-F5344CB8AC3E}">
        <p14:creationId xmlns:p14="http://schemas.microsoft.com/office/powerpoint/2010/main" val="801961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Here is a look at the view direction rotation metric. </a:t>
            </a:r>
          </a:p>
          <a:p>
            <a:endParaRPr lang="en-US" altLang="zh-CN" dirty="0"/>
          </a:p>
          <a:p>
            <a:r>
              <a:rPr lang="en-US" altLang="zh-CN" b="0" dirty="0"/>
              <a:t>Multiperspective visualization reduces view</a:t>
            </a:r>
            <a:r>
              <a:rPr lang="en-US" altLang="zh-CN" b="0" baseline="0" dirty="0"/>
              <a:t> direction rotation significantly. </a:t>
            </a:r>
          </a:p>
          <a:p>
            <a:endParaRPr lang="en-US" altLang="zh-CN" b="0" baseline="0" dirty="0"/>
          </a:p>
          <a:p>
            <a:r>
              <a:rPr lang="en-US" altLang="zh-CN" b="0" baseline="0" dirty="0"/>
              <a:t>For VR2 all three occlusion management techniques bring significant advantages.</a:t>
            </a:r>
          </a:p>
          <a:p>
            <a:endParaRPr lang="en-US" altLang="zh-CN" b="0" baseline="0" dirty="0"/>
          </a:p>
          <a:p>
            <a:r>
              <a:rPr lang="en-US" altLang="zh-CN" b="0" baseline="0" dirty="0"/>
              <a:t>The top view does not help in the case of the supermarket scene, where it is hard to identify items on lower shelves due to occlusion, but it does help in the garage scene where the person searched for is easily seen.</a:t>
            </a:r>
            <a:endParaRPr lang="en-US" altLang="zh-CN" b="0" dirty="0"/>
          </a:p>
          <a:p>
            <a:endParaRPr lang="en-US" altLang="zh-CN" dirty="0"/>
          </a:p>
        </p:txBody>
      </p:sp>
    </p:spTree>
    <p:extLst>
      <p:ext uri="{BB962C8B-B14F-4D97-AF65-F5344CB8AC3E}">
        <p14:creationId xmlns:p14="http://schemas.microsoft.com/office/powerpoint/2010/main" val="1240838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Here are the pointing angle errors for the four groups. </a:t>
            </a:r>
          </a:p>
          <a:p>
            <a:endParaRPr lang="en-US" altLang="zh-CN" b="0" dirty="0"/>
          </a:p>
          <a:p>
            <a:r>
              <a:rPr lang="en-US" altLang="zh-CN" b="0" dirty="0"/>
              <a:t>No difference was significant, which indicates that none of the disocclusion method</a:t>
            </a:r>
            <a:r>
              <a:rPr lang="en-US" altLang="zh-CN" b="0" baseline="0" dirty="0"/>
              <a:t>s induce a significant loss of spatial awareness over conventional visualization</a:t>
            </a:r>
            <a:r>
              <a:rPr lang="en-US" altLang="zh-CN" b="0" dirty="0"/>
              <a:t>. </a:t>
            </a:r>
          </a:p>
          <a:p>
            <a:endParaRPr lang="en-US" altLang="zh-CN" b="0" dirty="0"/>
          </a:p>
          <a:p>
            <a:r>
              <a:rPr lang="en-US" altLang="zh-CN" b="0" dirty="0"/>
              <a:t>X-ray actually improved over conventional visualization, but the improvement is small.</a:t>
            </a:r>
          </a:p>
          <a:p>
            <a:endParaRPr lang="en-US" altLang="zh-CN" b="0" dirty="0"/>
          </a:p>
        </p:txBody>
      </p:sp>
    </p:spTree>
    <p:extLst>
      <p:ext uri="{BB962C8B-B14F-4D97-AF65-F5344CB8AC3E}">
        <p14:creationId xmlns:p14="http://schemas.microsoft.com/office/powerpoint/2010/main" val="1304479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VR applications rely on the user’s ability to explore the virtual scene efficiently.</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In complex scenes, occlusions limit exploration efficiency as the user has to navigate the viewpoint around occluders to gain line of sight to hidden regions.</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Furthermore, due to physical limitations, the user might not be able to assume a viewpoint that reveals an occluded region. (For example the viewpoint might be above the user’s head, or beyond the tracked area, and it cannot be reached by walking. )</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This paper reports on a study that investigates three occlusion management methods (in the context of VR applications, comparing them to conventional navigation.</a:t>
            </a:r>
          </a:p>
        </p:txBody>
      </p:sp>
    </p:spTree>
    <p:extLst>
      <p:ext uri="{BB962C8B-B14F-4D97-AF65-F5344CB8AC3E}">
        <p14:creationId xmlns:p14="http://schemas.microsoft.com/office/powerpoint/2010/main" val="794319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dirty="0"/>
          </a:p>
          <a:p>
            <a:r>
              <a:rPr lang="en-US" altLang="zh-CN" b="0" dirty="0"/>
              <a:t>In terms of depth perception, again, the differences betwee</a:t>
            </a:r>
            <a:r>
              <a:rPr lang="en-US" altLang="zh-CN" b="0" baseline="0" dirty="0"/>
              <a:t>n occlusion management and conventional are not significant. </a:t>
            </a:r>
          </a:p>
          <a:p>
            <a:endParaRPr lang="en-US" altLang="zh-CN" b="0" baseline="0" dirty="0"/>
          </a:p>
          <a:p>
            <a:r>
              <a:rPr lang="en-US" altLang="zh-CN" b="0" baseline="0" dirty="0"/>
              <a:t>Top view improves over conventional, probably due to the orthographic sampling of the ground plane that eliminates perspective foreshortening which aids distance estimation.</a:t>
            </a:r>
          </a:p>
          <a:p>
            <a:endParaRPr lang="en-US" altLang="zh-CN" b="0" baseline="0" dirty="0"/>
          </a:p>
          <a:p>
            <a:r>
              <a:rPr lang="en-US" altLang="zh-CN" b="0" baseline="0" dirty="0"/>
              <a:t>Multiperspective visualization performed the worst as the hidden green ball is actually displaced for disocclusion.</a:t>
            </a:r>
            <a:endParaRPr lang="en-US" altLang="zh-CN" b="0" dirty="0"/>
          </a:p>
          <a:p>
            <a:endParaRPr lang="en-US" altLang="zh-CN" b="0" dirty="0"/>
          </a:p>
          <a:p>
            <a:r>
              <a:rPr lang="en-US" altLang="zh-CN" b="0" dirty="0"/>
              <a:t>In terms of simulator sickness, values of four groups are well below the threshold of 70,</a:t>
            </a:r>
            <a:r>
              <a:rPr lang="en-US" altLang="zh-CN" b="0" baseline="0" dirty="0"/>
              <a:t> above which </a:t>
            </a:r>
            <a:r>
              <a:rPr lang="en-US" altLang="zh-CN" b="0" dirty="0"/>
              <a:t>simulator sickness is considered to be present.</a:t>
            </a:r>
          </a:p>
        </p:txBody>
      </p:sp>
    </p:spTree>
    <p:extLst>
      <p:ext uri="{BB962C8B-B14F-4D97-AF65-F5344CB8AC3E}">
        <p14:creationId xmlns:p14="http://schemas.microsoft.com/office/powerpoint/2010/main" val="1340973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ja-JP" sz="1200" b="0" dirty="0">
                <a:solidFill>
                  <a:srgbClr val="050505"/>
                </a:solidFill>
                <a:latin typeface="+mn-ea"/>
                <a:ea typeface="+mj-ea"/>
                <a:cs typeface="+mj-cs"/>
                <a:sym typeface="Calibri"/>
              </a:rPr>
              <a:t>    In our work, we have presented a user study that compares three occlusion management to conventional visualization in the context of VR. </a:t>
            </a:r>
          </a:p>
          <a:p>
            <a:endParaRPr kumimoji="1" lang="en-US" altLang="ja-JP" sz="1200" b="0" dirty="0">
              <a:solidFill>
                <a:srgbClr val="050505"/>
              </a:solidFill>
              <a:latin typeface="+mn-ea"/>
              <a:ea typeface="+mj-ea"/>
              <a:cs typeface="+mj-cs"/>
              <a:sym typeface="Calibri"/>
            </a:endParaRPr>
          </a:p>
          <a:p>
            <a:r>
              <a:rPr kumimoji="1" lang="en-US" altLang="zh-CN" sz="1200" b="0" dirty="0">
                <a:solidFill>
                  <a:srgbClr val="050505"/>
                </a:solidFill>
                <a:latin typeface="+mn-ea"/>
                <a:ea typeface="+mj-ea"/>
                <a:cs typeface="+mj-cs"/>
                <a:sym typeface="Calibri"/>
              </a:rPr>
              <a:t>    The results indicate that users benefit from top view visualization which helps them learn the scene layout and their position, but the top view does not let the user find targets easily due to occlusions in the vertical direction and the small image footprint of the targets. </a:t>
            </a:r>
          </a:p>
          <a:p>
            <a:endParaRPr kumimoji="1" lang="en-US" altLang="zh-CN" sz="1200" b="0" dirty="0">
              <a:solidFill>
                <a:srgbClr val="050505"/>
              </a:solidFill>
              <a:latin typeface="+mn-ea"/>
              <a:ea typeface="+mj-ea"/>
              <a:cs typeface="+mj-cs"/>
              <a:sym typeface="Calibri"/>
            </a:endParaRPr>
          </a:p>
          <a:p>
            <a:r>
              <a:rPr kumimoji="1" lang="en-US" altLang="zh-CN" sz="1200" b="0" dirty="0">
                <a:solidFill>
                  <a:srgbClr val="050505"/>
                </a:solidFill>
                <a:latin typeface="+mn-ea"/>
                <a:ea typeface="+mj-ea"/>
                <a:cs typeface="+mj-cs"/>
                <a:sym typeface="Calibri"/>
              </a:rPr>
              <a:t>    The X-ray visualization method worked better in the garage scene, a scene with a few big </a:t>
            </a:r>
            <a:r>
              <a:rPr kumimoji="1" lang="en-US" altLang="zh-CN" sz="1200" b="0" dirty="0" err="1">
                <a:solidFill>
                  <a:srgbClr val="050505"/>
                </a:solidFill>
                <a:latin typeface="+mn-ea"/>
                <a:ea typeface="+mj-ea"/>
                <a:cs typeface="+mj-cs"/>
                <a:sym typeface="Calibri"/>
              </a:rPr>
              <a:t>occluders</a:t>
            </a:r>
            <a:r>
              <a:rPr kumimoji="1" lang="en-US" altLang="zh-CN" sz="1200" b="0" dirty="0">
                <a:solidFill>
                  <a:srgbClr val="050505"/>
                </a:solidFill>
                <a:latin typeface="+mn-ea"/>
                <a:ea typeface="+mj-ea"/>
                <a:cs typeface="+mj-cs"/>
                <a:sym typeface="Calibri"/>
              </a:rPr>
              <a:t> and a low occlusion depth complexity, and less well in the Supermarket scene, a scene with many small </a:t>
            </a:r>
            <a:r>
              <a:rPr kumimoji="1" lang="en-US" altLang="zh-CN" sz="1200" b="0" dirty="0" err="1">
                <a:solidFill>
                  <a:srgbClr val="050505"/>
                </a:solidFill>
                <a:latin typeface="+mn-ea"/>
                <a:ea typeface="+mj-ea"/>
                <a:cs typeface="+mj-cs"/>
                <a:sym typeface="Calibri"/>
              </a:rPr>
              <a:t>occluders</a:t>
            </a:r>
            <a:r>
              <a:rPr kumimoji="1" lang="en-US" altLang="zh-CN" sz="1200" b="0" dirty="0">
                <a:solidFill>
                  <a:srgbClr val="050505"/>
                </a:solidFill>
                <a:latin typeface="+mn-ea"/>
                <a:ea typeface="+mj-ea"/>
                <a:cs typeface="+mj-cs"/>
                <a:sym typeface="Calibri"/>
              </a:rPr>
              <a:t> that create high occlusion depth complexity. </a:t>
            </a:r>
          </a:p>
          <a:p>
            <a:endParaRPr kumimoji="1" lang="en-US" altLang="zh-CN" sz="1200" b="0" dirty="0">
              <a:solidFill>
                <a:srgbClr val="050505"/>
              </a:solidFill>
              <a:latin typeface="+mn-ea"/>
              <a:ea typeface="+mj-ea"/>
              <a:cs typeface="+mj-cs"/>
              <a:sym typeface="Calibri"/>
            </a:endParaRPr>
          </a:p>
          <a:p>
            <a:r>
              <a:rPr kumimoji="1" lang="en-US" altLang="zh-CN" sz="1200" b="0" dirty="0">
                <a:solidFill>
                  <a:srgbClr val="050505"/>
                </a:solidFill>
                <a:latin typeface="+mn-ea"/>
                <a:ea typeface="+mj-ea"/>
                <a:cs typeface="+mj-cs"/>
                <a:sym typeface="Calibri"/>
              </a:rPr>
              <a:t>    The multiperspective visualization method achieves better performance than the top view method and the X-ray method, in both scenes. The</a:t>
            </a:r>
            <a:r>
              <a:rPr kumimoji="1" lang="en-US" altLang="zh-CN" sz="1200" b="0" baseline="0" dirty="0">
                <a:solidFill>
                  <a:srgbClr val="050505"/>
                </a:solidFill>
                <a:latin typeface="+mn-ea"/>
                <a:ea typeface="+mj-ea"/>
                <a:cs typeface="+mj-cs"/>
                <a:sym typeface="Calibri"/>
              </a:rPr>
              <a:t> samples captured from the additional viewpoint. However, multiperspective visualization introduces global scene distortions which can hinder depth perception.</a:t>
            </a:r>
            <a:endParaRPr lang="zh-CN" altLang="en-US" b="0" dirty="0"/>
          </a:p>
        </p:txBody>
      </p:sp>
    </p:spTree>
    <p:extLst>
      <p:ext uri="{BB962C8B-B14F-4D97-AF65-F5344CB8AC3E}">
        <p14:creationId xmlns:p14="http://schemas.microsoft.com/office/powerpoint/2010/main" val="888951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200" b="0" dirty="0">
              <a:solidFill>
                <a:srgbClr val="050505"/>
              </a:solidFill>
              <a:latin typeface="+mn-ea"/>
              <a:ea typeface="+mj-ea"/>
              <a:cs typeface="+mj-cs"/>
              <a:sym typeface="Calibri"/>
            </a:endParaRPr>
          </a:p>
          <a:p>
            <a:r>
              <a:rPr kumimoji="1" lang="en-US" altLang="ja-JP" sz="1200" b="0" dirty="0">
                <a:solidFill>
                  <a:srgbClr val="050505"/>
                </a:solidFill>
                <a:latin typeface="+mn-ea"/>
                <a:ea typeface="+mj-ea"/>
                <a:cs typeface="+mj-cs"/>
                <a:sym typeface="Calibri"/>
              </a:rPr>
              <a:t>In the future we will expand the participant population and </a:t>
            </a:r>
            <a:r>
              <a:rPr lang="en-US" altLang="zh-CN" sz="1200" b="0" i="0" u="none" strike="noStrike" baseline="0" dirty="0">
                <a:solidFill>
                  <a:srgbClr val="050505"/>
                </a:solidFill>
                <a:latin typeface="+mj-lt"/>
                <a:ea typeface="+mj-ea"/>
                <a:cs typeface="+mj-cs"/>
                <a:sym typeface="Calibri"/>
              </a:rPr>
              <a:t>test occlusion management techniques in extensive exposures to very dynamic VR environments when we conduct similar research.</a:t>
            </a:r>
          </a:p>
          <a:p>
            <a:endParaRPr kumimoji="1" lang="en-US" altLang="ja-JP" sz="1200" b="0" i="0" u="none" strike="noStrike" baseline="0" dirty="0">
              <a:solidFill>
                <a:srgbClr val="050505"/>
              </a:solidFill>
              <a:latin typeface="+mj-lt"/>
              <a:ea typeface="+mj-ea"/>
              <a:cs typeface="+mj-cs"/>
              <a:sym typeface="Calibri"/>
            </a:endParaRPr>
          </a:p>
          <a:p>
            <a:r>
              <a:rPr kumimoji="1" lang="en-US" altLang="ja-JP" sz="1200" b="0" i="0" u="none" strike="noStrike" baseline="0" dirty="0">
                <a:solidFill>
                  <a:srgbClr val="050505"/>
                </a:solidFill>
                <a:latin typeface="+mj-lt"/>
                <a:ea typeface="+mj-ea"/>
                <a:cs typeface="+mj-cs"/>
                <a:sym typeface="Calibri"/>
              </a:rPr>
              <a:t>In the current work, the disocclusion effects were designed manually. In the future, we want to explore algorithms for the automatic construction of the multiperspective camera model underlying the disocclusion effect.</a:t>
            </a:r>
            <a:endParaRPr kumimoji="1" lang="en-US" altLang="ja-JP" sz="1200" b="0" dirty="0">
              <a:solidFill>
                <a:srgbClr val="050505"/>
              </a:solidFill>
              <a:latin typeface="+mn-ea"/>
              <a:ea typeface="+mj-ea"/>
              <a:cs typeface="+mj-cs"/>
              <a:sym typeface="Calibri"/>
            </a:endParaRPr>
          </a:p>
          <a:p>
            <a:endParaRPr lang="zh-CN" altLang="en-US" dirty="0"/>
          </a:p>
        </p:txBody>
      </p:sp>
    </p:spTree>
    <p:extLst>
      <p:ext uri="{BB962C8B-B14F-4D97-AF65-F5344CB8AC3E}">
        <p14:creationId xmlns:p14="http://schemas.microsoft.com/office/powerpoint/2010/main" val="4031427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This video shows four methods in two scenarios.</a:t>
            </a:r>
          </a:p>
          <a:p>
            <a:r>
              <a:rPr lang="en-US" altLang="zh-CN" b="0" dirty="0"/>
              <a:t>That’s all. Thanks.</a:t>
            </a:r>
            <a:endParaRPr lang="zh-CN" altLang="en-US" b="0" dirty="0"/>
          </a:p>
        </p:txBody>
      </p:sp>
    </p:spTree>
    <p:extLst>
      <p:ext uri="{BB962C8B-B14F-4D97-AF65-F5344CB8AC3E}">
        <p14:creationId xmlns:p14="http://schemas.microsoft.com/office/powerpoint/2010/main" val="2691104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One</a:t>
            </a:r>
            <a:r>
              <a:rPr lang="en-US" altLang="zh-CN" b="0" baseline="0" dirty="0"/>
              <a:t> approach is to annotate the visualization to indicate to the user the path towards the regions of interest.</a:t>
            </a:r>
          </a:p>
          <a:p>
            <a:endParaRPr lang="en-US" altLang="zh-CN" b="0" baseline="0" dirty="0"/>
          </a:p>
          <a:p>
            <a:r>
              <a:rPr lang="en-US" altLang="zh-CN" b="0" baseline="0" dirty="0"/>
              <a:t>Another approach is to provide the user with a top-view of the scene that shows simultaneously the user position and the regions of interest. </a:t>
            </a:r>
          </a:p>
          <a:p>
            <a:endParaRPr lang="en-US" altLang="zh-CN" b="0" baseline="0" dirty="0"/>
          </a:p>
          <a:p>
            <a:r>
              <a:rPr lang="en-US" altLang="zh-CN" b="0" baseline="0" dirty="0"/>
              <a:t>A third option is to render the occluding layers transparently to reveal what they might hide.</a:t>
            </a:r>
            <a:endParaRPr lang="en-US" altLang="zh-CN" b="0" dirty="0"/>
          </a:p>
        </p:txBody>
      </p:sp>
    </p:spTree>
    <p:extLst>
      <p:ext uri="{BB962C8B-B14F-4D97-AF65-F5344CB8AC3E}">
        <p14:creationId xmlns:p14="http://schemas.microsoft.com/office/powerpoint/2010/main" val="335544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Another approach is to expand the visualization to integrate samples from multiple viewpoints. </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For example here, a secondary viewpoint captures samples down the side corridor, which are integrated into the main view.</a:t>
            </a:r>
            <a:endParaRPr lang="zh-CN" altLang="en-US" dirty="0"/>
          </a:p>
        </p:txBody>
      </p:sp>
    </p:spTree>
    <p:extLst>
      <p:ext uri="{BB962C8B-B14F-4D97-AF65-F5344CB8AC3E}">
        <p14:creationId xmlns:p14="http://schemas.microsoft.com/office/powerpoint/2010/main" val="335544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The three occlusion management methods used in our user study are top view, X-ray, and multiperspective visualization.</a:t>
            </a:r>
          </a:p>
          <a:p>
            <a:endParaRPr lang="en-US" altLang="zh-CN" sz="1800" b="0" i="0" u="none" strike="noStrike" baseline="0" dirty="0">
              <a:solidFill>
                <a:srgbClr val="050505"/>
              </a:solidFill>
              <a:latin typeface="+mj-lt"/>
              <a:ea typeface="+mj-ea"/>
              <a:cs typeface="+mj-cs"/>
              <a:sym typeface="Calibri"/>
            </a:endParaRPr>
          </a:p>
          <a:p>
            <a:r>
              <a:rPr lang="en-US" altLang="zh-CN" sz="1800" b="0" i="0" u="none" strike="noStrike" baseline="0" dirty="0">
                <a:solidFill>
                  <a:srgbClr val="050505"/>
                </a:solidFill>
                <a:latin typeface="+mj-lt"/>
                <a:ea typeface="+mj-ea"/>
                <a:cs typeface="+mj-cs"/>
                <a:sym typeface="Calibri"/>
              </a:rPr>
              <a:t>We have chosen these three methods for good coverage of </a:t>
            </a:r>
            <a:r>
              <a:rPr lang="en-US" altLang="zh-CN" sz="1200" b="0" i="0" u="none" strike="noStrike" baseline="0" dirty="0">
                <a:solidFill>
                  <a:srgbClr val="050505"/>
                </a:solidFill>
                <a:latin typeface="+mj-lt"/>
                <a:ea typeface="+mj-ea"/>
                <a:cs typeface="+mj-cs"/>
                <a:sym typeface="Calibri"/>
              </a:rPr>
              <a:t>the space of all possible occlusion management methods, while keeping the complexity of the user study manageable.</a:t>
            </a:r>
          </a:p>
          <a:p>
            <a:endParaRPr lang="zh-CN" altLang="en-US" dirty="0"/>
          </a:p>
        </p:txBody>
      </p:sp>
    </p:spTree>
    <p:extLst>
      <p:ext uri="{BB962C8B-B14F-4D97-AF65-F5344CB8AC3E}">
        <p14:creationId xmlns:p14="http://schemas.microsoft.com/office/powerpoint/2010/main" val="397308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We render the top view with an orthographic projection along the vertical direction. The user position and orientation is indicated with a green triangle. </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The top view provides a comprehensive visualization of the scene.</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When the regions of interest are easily identifiable from above, the user can build a mental model of their location, relative to the user’s current location.</a:t>
            </a:r>
            <a:endParaRPr lang="zh-CN" altLang="en-US" dirty="0"/>
          </a:p>
        </p:txBody>
      </p:sp>
    </p:spTree>
    <p:extLst>
      <p:ext uri="{BB962C8B-B14F-4D97-AF65-F5344CB8AC3E}">
        <p14:creationId xmlns:p14="http://schemas.microsoft.com/office/powerpoint/2010/main" val="269061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X-ray visualization renders occluders semi-transparently, with the goal of exposing occluded regions of interest. </a:t>
            </a:r>
          </a:p>
          <a:p>
            <a:r>
              <a:rPr lang="en-US" altLang="zh-CN" sz="1200" b="0" i="0" u="none" strike="noStrike" baseline="0" dirty="0">
                <a:solidFill>
                  <a:srgbClr val="050505"/>
                </a:solidFill>
                <a:latin typeface="+mj-lt"/>
                <a:ea typeface="+mj-ea"/>
                <a:cs typeface="+mj-cs"/>
                <a:sym typeface="Calibri"/>
              </a:rPr>
              <a:t>In the right picture, we can see the occluded little boy.</a:t>
            </a:r>
          </a:p>
          <a:p>
            <a:r>
              <a:rPr lang="en-US" altLang="zh-CN" sz="1200" b="0" i="0" u="none" strike="noStrike" baseline="0" dirty="0">
                <a:solidFill>
                  <a:srgbClr val="050505"/>
                </a:solidFill>
                <a:latin typeface="+mj-lt"/>
                <a:ea typeface="+mj-ea"/>
                <a:cs typeface="+mj-cs"/>
                <a:sym typeface="Calibri"/>
              </a:rPr>
              <a:t>We implement X-ray visualization with a depth peeling approach that blends the closest occluding layers. </a:t>
            </a:r>
          </a:p>
        </p:txBody>
      </p:sp>
    </p:spTree>
    <p:extLst>
      <p:ext uri="{BB962C8B-B14F-4D97-AF65-F5344CB8AC3E}">
        <p14:creationId xmlns:p14="http://schemas.microsoft.com/office/powerpoint/2010/main" val="3064302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Our </a:t>
            </a:r>
            <a:r>
              <a:rPr lang="en-US" altLang="zh-CN" sz="1200" b="0" i="0" u="none" strike="noStrike" baseline="0" dirty="0" err="1">
                <a:solidFill>
                  <a:srgbClr val="050505"/>
                </a:solidFill>
                <a:latin typeface="+mj-lt"/>
                <a:ea typeface="+mj-ea"/>
                <a:cs typeface="+mj-cs"/>
                <a:sym typeface="Calibri"/>
              </a:rPr>
              <a:t>multiperspective</a:t>
            </a:r>
            <a:r>
              <a:rPr lang="en-US" altLang="zh-CN" sz="1200" b="0" i="0" u="none" strike="noStrike" baseline="0" dirty="0">
                <a:solidFill>
                  <a:srgbClr val="050505"/>
                </a:solidFill>
                <a:latin typeface="+mj-lt"/>
                <a:ea typeface="+mj-ea"/>
                <a:cs typeface="+mj-cs"/>
                <a:sym typeface="Calibri"/>
              </a:rPr>
              <a:t> visualization is based on the graph camera. </a:t>
            </a:r>
          </a:p>
          <a:p>
            <a:r>
              <a:rPr lang="en-US" altLang="zh-CN" sz="1200" b="0" i="0" u="none" strike="noStrike" baseline="0">
                <a:solidFill>
                  <a:srgbClr val="050505"/>
                </a:solidFill>
                <a:latin typeface="+mj-lt"/>
                <a:ea typeface="+mj-ea"/>
                <a:cs typeface="+mj-cs"/>
                <a:sym typeface="Calibri"/>
              </a:rPr>
              <a:t>Given </a:t>
            </a:r>
            <a:r>
              <a:rPr lang="en-US" altLang="zh-CN" sz="1200" b="0" i="0" u="none" strike="noStrike" baseline="0" dirty="0">
                <a:solidFill>
                  <a:srgbClr val="050505"/>
                </a:solidFill>
                <a:latin typeface="+mj-lt"/>
                <a:ea typeface="+mj-ea"/>
                <a:cs typeface="+mj-cs"/>
                <a:sym typeface="Calibri"/>
              </a:rPr>
              <a:t>a pinhole camera that models the primary user view with viewpoint C, a secondary viewpoint C’(</a:t>
            </a:r>
            <a:r>
              <a:rPr lang="en-US" altLang="zh-CN" sz="1200" b="0" i="0" u="none" strike="noStrike" baseline="0">
                <a:solidFill>
                  <a:srgbClr val="050505"/>
                </a:solidFill>
                <a:latin typeface="+mj-lt"/>
                <a:ea typeface="+mj-ea"/>
                <a:cs typeface="+mj-cs"/>
                <a:sym typeface="Calibri"/>
              </a:rPr>
              <a:t>apostrophe).</a:t>
            </a:r>
            <a:endParaRPr lang="en-US" altLang="zh-CN" sz="1200" b="0" i="0" u="none" strike="noStrike" baseline="0" dirty="0">
              <a:solidFill>
                <a:srgbClr val="050505"/>
              </a:solidFill>
              <a:latin typeface="+mj-lt"/>
              <a:ea typeface="+mj-ea"/>
              <a:cs typeface="+mj-cs"/>
              <a:sym typeface="Calibri"/>
            </a:endParaRP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The camera allows the user located at C to see the target A to which there is no line of sight. We render the scene with the graph camera by rotating geometry vertices in the second blue sub-frustum around the center O of the part of p inside the frustum.</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Furthermore, the geometry located inside the green primary frustum is rendered from the user perspective.</a:t>
            </a:r>
          </a:p>
        </p:txBody>
      </p:sp>
    </p:spTree>
    <p:extLst>
      <p:ext uri="{BB962C8B-B14F-4D97-AF65-F5344CB8AC3E}">
        <p14:creationId xmlns:p14="http://schemas.microsoft.com/office/powerpoint/2010/main" val="1019249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baseline="0" dirty="0">
                <a:solidFill>
                  <a:srgbClr val="050505"/>
                </a:solidFill>
                <a:latin typeface="+mj-lt"/>
                <a:ea typeface="+mj-ea"/>
                <a:cs typeface="+mj-cs"/>
                <a:sym typeface="Calibri"/>
              </a:rPr>
              <a:t>Here a conventional visualization does not reveal the far part of the shelf.</a:t>
            </a:r>
          </a:p>
          <a:p>
            <a:endParaRPr lang="en-US" altLang="zh-CN" sz="1200" b="0" i="0" u="none" strike="noStrike" baseline="0" dirty="0">
              <a:solidFill>
                <a:srgbClr val="050505"/>
              </a:solidFill>
              <a:latin typeface="+mj-lt"/>
              <a:ea typeface="+mj-ea"/>
              <a:cs typeface="+mj-cs"/>
              <a:sym typeface="Calibri"/>
            </a:endParaRPr>
          </a:p>
          <a:p>
            <a:r>
              <a:rPr lang="en-US" altLang="zh-CN" sz="1200" b="0" i="0" u="none" strike="noStrike" baseline="0" dirty="0">
                <a:solidFill>
                  <a:srgbClr val="050505"/>
                </a:solidFill>
                <a:latin typeface="+mj-lt"/>
                <a:ea typeface="+mj-ea"/>
                <a:cs typeface="+mj-cs"/>
                <a:sym typeface="Calibri"/>
              </a:rPr>
              <a:t>The multiperspective visualization lets the user inspect the entire shelf from the current position, without walking forward to gain a direct line of sight to the far end.</a:t>
            </a:r>
          </a:p>
        </p:txBody>
      </p:sp>
    </p:spTree>
    <p:extLst>
      <p:ext uri="{BB962C8B-B14F-4D97-AF65-F5344CB8AC3E}">
        <p14:creationId xmlns:p14="http://schemas.microsoft.com/office/powerpoint/2010/main" val="3679529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1_Titelfolie">
    <p:bg>
      <p:bgPr>
        <a:solidFill>
          <a:schemeClr val="bg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524CFCB-B769-6643-BF6B-22DFDDFA3DC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3" name="Title Text"/>
          <p:cNvSpPr txBox="1">
            <a:spLocks noGrp="1"/>
          </p:cNvSpPr>
          <p:nvPr>
            <p:ph type="title" hasCustomPrompt="1"/>
          </p:nvPr>
        </p:nvSpPr>
        <p:spPr>
          <a:xfrm>
            <a:off x="1143000" y="1737200"/>
            <a:ext cx="6858000" cy="2387602"/>
          </a:xfrm>
          <a:prstGeom prst="rect">
            <a:avLst/>
          </a:prstGeom>
          <a:effectLst/>
        </p:spPr>
        <p:txBody>
          <a:bodyPr anchor="b">
            <a:normAutofit/>
          </a:bodyPr>
          <a:lstStyle>
            <a:lvl1pPr algn="ctr">
              <a:defRPr sz="5400" b="0">
                <a:solidFill>
                  <a:srgbClr val="E71F19"/>
                </a:solidFill>
              </a:defRPr>
            </a:lvl1pPr>
          </a:lstStyle>
          <a:p>
            <a:r>
              <a:rPr dirty="0"/>
              <a:t>Title Text</a:t>
            </a:r>
          </a:p>
        </p:txBody>
      </p:sp>
      <p:sp>
        <p:nvSpPr>
          <p:cNvPr id="14" name="Body Level One…"/>
          <p:cNvSpPr txBox="1">
            <a:spLocks noGrp="1"/>
          </p:cNvSpPr>
          <p:nvPr>
            <p:ph type="body" sz="quarter" idx="1"/>
          </p:nvPr>
        </p:nvSpPr>
        <p:spPr>
          <a:xfrm>
            <a:off x="1143000" y="4224337"/>
            <a:ext cx="6858000" cy="1655764"/>
          </a:xfrm>
          <a:prstGeom prst="rect">
            <a:avLst/>
          </a:prstGeom>
        </p:spPr>
        <p:txBody>
          <a:bodyPr>
            <a:noAutofit/>
          </a:bodyPr>
          <a:lstStyle>
            <a:lvl1pPr marL="0" indent="0" algn="ctr">
              <a:buClrTx/>
              <a:buSzTx/>
              <a:buFontTx/>
              <a:buNone/>
              <a:defRPr sz="2200" b="0">
                <a:solidFill>
                  <a:srgbClr val="E71F19"/>
                </a:solidFill>
              </a:defRPr>
            </a:lvl1pPr>
            <a:lvl2pPr marL="0" indent="0" algn="ctr">
              <a:buClrTx/>
              <a:buSzTx/>
              <a:buFontTx/>
              <a:buNone/>
              <a:defRPr sz="2200" b="0">
                <a:solidFill>
                  <a:srgbClr val="E71F19"/>
                </a:solidFill>
              </a:defRPr>
            </a:lvl2pPr>
            <a:lvl3pPr marL="0" indent="0" algn="ctr">
              <a:buClrTx/>
              <a:buSzTx/>
              <a:buFontTx/>
              <a:buNone/>
              <a:defRPr sz="2200" b="0">
                <a:solidFill>
                  <a:srgbClr val="E71F19"/>
                </a:solidFill>
              </a:defRPr>
            </a:lvl3pPr>
            <a:lvl4pPr marL="0" indent="0" algn="ctr">
              <a:buClrTx/>
              <a:buSzTx/>
              <a:buFontTx/>
              <a:buNone/>
              <a:defRPr sz="2200" b="0">
                <a:solidFill>
                  <a:srgbClr val="E71F19"/>
                </a:solidFill>
              </a:defRPr>
            </a:lvl4pPr>
            <a:lvl5pPr marL="0" indent="0" algn="ctr">
              <a:buClrTx/>
              <a:buSzTx/>
              <a:buFontTx/>
              <a:buNone/>
              <a:defRPr sz="2200" b="0">
                <a:solidFill>
                  <a:srgbClr val="E71F19"/>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 name="Slide Number">
            <a:extLst>
              <a:ext uri="{FF2B5EF4-FFF2-40B4-BE49-F238E27FC236}">
                <a16:creationId xmlns:a16="http://schemas.microsoft.com/office/drawing/2014/main" id="{A608A462-5DDC-1E49-9AF3-2CC4E95C79A9}"/>
              </a:ext>
            </a:extLst>
          </p:cNvPr>
          <p:cNvSpPr txBox="1">
            <a:spLocks noGrp="1"/>
          </p:cNvSpPr>
          <p:nvPr>
            <p:ph type="sldNum" sz="quarter" idx="2"/>
          </p:nvPr>
        </p:nvSpPr>
        <p:spPr>
          <a:xfrm>
            <a:off x="7212458" y="6238800"/>
            <a:ext cx="788542" cy="368301"/>
          </a:xfrm>
          <a:prstGeom prst="rect">
            <a:avLst/>
          </a:prstGeom>
        </p:spPr>
        <p:txBody>
          <a:bodyPr/>
          <a:lstStyle/>
          <a:p>
            <a:fld id="{86CB4B4D-7CA3-9044-876B-883B54F8677D}" type="slidenum">
              <a:t>‹#›</a:t>
            </a:fld>
            <a:endParaRPr/>
          </a:p>
        </p:txBody>
      </p:sp>
      <p:pic>
        <p:nvPicPr>
          <p:cNvPr id="7" name="図 6">
            <a:extLst>
              <a:ext uri="{FF2B5EF4-FFF2-40B4-BE49-F238E27FC236}">
                <a16:creationId xmlns:a16="http://schemas.microsoft.com/office/drawing/2014/main" id="{BCC5A615-5936-6140-A22E-20C6F8F6DE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76467" y="460754"/>
            <a:ext cx="2191067" cy="914339"/>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3" name="Title Text"/>
          <p:cNvSpPr txBox="1">
            <a:spLocks noGrp="1"/>
          </p:cNvSpPr>
          <p:nvPr>
            <p:ph type="title"/>
          </p:nvPr>
        </p:nvSpPr>
        <p:spPr>
          <a:xfrm>
            <a:off x="628650" y="365127"/>
            <a:ext cx="7886700" cy="1324800"/>
          </a:xfrm>
          <a:prstGeom prst="rect">
            <a:avLst/>
          </a:prstGeom>
        </p:spPr>
        <p:txBody>
          <a:bodyPr>
            <a:normAutofit/>
          </a:bodyPr>
          <a:lstStyle>
            <a:lvl1pPr>
              <a:defRPr sz="4400"/>
            </a:lvl1pPr>
          </a:lstStyle>
          <a:p>
            <a:r>
              <a:rPr dirty="0"/>
              <a:t>Title Text</a:t>
            </a:r>
          </a:p>
        </p:txBody>
      </p:sp>
      <p:sp>
        <p:nvSpPr>
          <p:cNvPr id="24" name="Body Level One…"/>
          <p:cNvSpPr txBox="1">
            <a:spLocks noGrp="1"/>
          </p:cNvSpPr>
          <p:nvPr>
            <p:ph type="body" idx="1"/>
          </p:nvPr>
        </p:nvSpPr>
        <p:spPr>
          <a:prstGeom prst="rect">
            <a:avLst/>
          </a:prstGeom>
        </p:spPr>
        <p:txBody>
          <a:bodyPr>
            <a:normAutofit/>
          </a:bodyPr>
          <a:lstStyle>
            <a:lvl1pPr>
              <a:defRPr sz="2400"/>
            </a:lvl1pPr>
            <a:lvl2pPr>
              <a:defRPr sz="2400"/>
            </a:lvl2pPr>
            <a:lvl3pPr>
              <a:defRPr sz="2400"/>
            </a:lvl3pPr>
            <a:lvl4pPr>
              <a:defRPr sz="2400"/>
            </a:lvl4pPr>
            <a:lvl5pPr>
              <a:defRPr sz="24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lide Number">
            <a:extLst>
              <a:ext uri="{FF2B5EF4-FFF2-40B4-BE49-F238E27FC236}">
                <a16:creationId xmlns:a16="http://schemas.microsoft.com/office/drawing/2014/main" id="{ED10FE5B-EF01-A943-8522-053CA45A82FF}"/>
              </a:ext>
            </a:extLst>
          </p:cNvPr>
          <p:cNvSpPr txBox="1">
            <a:spLocks noGrp="1"/>
          </p:cNvSpPr>
          <p:nvPr>
            <p:ph type="sldNum" sz="quarter" idx="2"/>
          </p:nvPr>
        </p:nvSpPr>
        <p:spPr>
          <a:xfrm>
            <a:off x="5670550" y="6239106"/>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6"/>
            <a:ext cx="7886700" cy="13255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rPr dirty="0"/>
              <a:t>Title Text</a:t>
            </a:r>
          </a:p>
        </p:txBody>
      </p:sp>
      <p:sp>
        <p:nvSpPr>
          <p:cNvPr id="3"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6800"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7" name="図 6">
            <a:extLst>
              <a:ext uri="{FF2B5EF4-FFF2-40B4-BE49-F238E27FC236}">
                <a16:creationId xmlns:a16="http://schemas.microsoft.com/office/drawing/2014/main" id="{E5207322-1965-5A49-A56B-472913E58C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327" y="6311800"/>
            <a:ext cx="1035220" cy="432000"/>
          </a:xfrm>
          <a:prstGeom prst="rect">
            <a:avLst/>
          </a:prstGeom>
        </p:spPr>
      </p:pic>
      <p:sp>
        <p:nvSpPr>
          <p:cNvPr id="11" name="Slide Number">
            <a:extLst>
              <a:ext uri="{FF2B5EF4-FFF2-40B4-BE49-F238E27FC236}">
                <a16:creationId xmlns:a16="http://schemas.microsoft.com/office/drawing/2014/main" id="{881A292E-BE77-FB4B-8400-4FF0DE41029D}"/>
              </a:ext>
            </a:extLst>
          </p:cNvPr>
          <p:cNvSpPr txBox="1">
            <a:spLocks noGrp="1"/>
          </p:cNvSpPr>
          <p:nvPr>
            <p:ph type="sldNum" sz="quarter" idx="4"/>
          </p:nvPr>
        </p:nvSpPr>
        <p:spPr>
          <a:xfrm>
            <a:off x="5670550" y="6239106"/>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685800" rtl="0" latinLnBrk="0">
        <a:lnSpc>
          <a:spcPct val="90000"/>
        </a:lnSpc>
        <a:spcBef>
          <a:spcPts val="0"/>
        </a:spcBef>
        <a:spcAft>
          <a:spcPts val="0"/>
        </a:spcAft>
        <a:buClrTx/>
        <a:buSzTx/>
        <a:buFontTx/>
        <a:buNone/>
        <a:tabLst/>
        <a:defRPr sz="4400" b="0" i="0" u="none" strike="noStrike" cap="none" spc="0" baseline="0">
          <a:ln>
            <a:noFill/>
          </a:ln>
          <a:solidFill>
            <a:srgbClr val="E71F19"/>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450" b="1" i="0" u="none" strike="noStrike" cap="none" spc="0" baseline="0">
          <a:ln>
            <a:noFill/>
          </a:ln>
          <a:solidFill>
            <a:srgbClr val="2C6484"/>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450" b="1" i="0" u="none" strike="noStrike" cap="none" spc="0" baseline="0">
          <a:ln>
            <a:noFill/>
          </a:ln>
          <a:solidFill>
            <a:srgbClr val="2C6484"/>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450" b="1" i="0" u="none" strike="noStrike" cap="none" spc="0" baseline="0">
          <a:ln>
            <a:noFill/>
          </a:ln>
          <a:solidFill>
            <a:srgbClr val="2C6484"/>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450" b="1" i="0" u="none" strike="noStrike" cap="none" spc="0" baseline="0">
          <a:ln>
            <a:noFill/>
          </a:ln>
          <a:solidFill>
            <a:srgbClr val="2C6484"/>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450" b="1" i="0" u="none" strike="noStrike" cap="none" spc="0" baseline="0">
          <a:ln>
            <a:noFill/>
          </a:ln>
          <a:solidFill>
            <a:srgbClr val="2C6484"/>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450" b="1" i="0" u="none" strike="noStrike" cap="none" spc="0" baseline="0">
          <a:ln>
            <a:noFill/>
          </a:ln>
          <a:solidFill>
            <a:srgbClr val="2C6484"/>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450" b="1" i="0" u="none" strike="noStrike" cap="none" spc="0" baseline="0">
          <a:ln>
            <a:noFill/>
          </a:ln>
          <a:solidFill>
            <a:srgbClr val="2C6484"/>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450" b="1" i="0" u="none" strike="noStrike" cap="none" spc="0" baseline="0">
          <a:ln>
            <a:noFill/>
          </a:ln>
          <a:solidFill>
            <a:srgbClr val="2C6484"/>
          </a:solidFill>
          <a:uFillTx/>
          <a:latin typeface="+mj-lt"/>
          <a:ea typeface="+mj-ea"/>
          <a:cs typeface="+mj-cs"/>
          <a:sym typeface="Calibri"/>
        </a:defRPr>
      </a:lvl9pPr>
    </p:titleStyle>
    <p:bodyStyle>
      <a:lvl1pPr marL="171450" marR="0" indent="-17145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9pPr>
    </p:bodyStyle>
    <p:otherStyle>
      <a:lvl1pPr marL="0" marR="0" indent="0" algn="r" defTabSz="685800"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Calibri"/>
        </a:defRPr>
      </a:lvl1pPr>
      <a:lvl2pPr marL="0" marR="0" indent="0" algn="r" defTabSz="685800"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Calibri"/>
        </a:defRPr>
      </a:lvl2pPr>
      <a:lvl3pPr marL="0" marR="0" indent="0" algn="r" defTabSz="685800"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Calibri"/>
        </a:defRPr>
      </a:lvl3pPr>
      <a:lvl4pPr marL="0" marR="0" indent="0" algn="r" defTabSz="685800"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Calibri"/>
        </a:defRPr>
      </a:lvl4pPr>
      <a:lvl5pPr marL="0" marR="0" indent="0" algn="r" defTabSz="685800"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Calibri"/>
        </a:defRPr>
      </a:lvl5pPr>
      <a:lvl6pPr marL="0" marR="0" indent="0" algn="r" defTabSz="685800"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Calibri"/>
        </a:defRPr>
      </a:lvl6pPr>
      <a:lvl7pPr marL="0" marR="0" indent="0" algn="r" defTabSz="685800"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Calibri"/>
        </a:defRPr>
      </a:lvl7pPr>
      <a:lvl8pPr marL="0" marR="0" indent="0" algn="r" defTabSz="685800"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Calibri"/>
        </a:defRPr>
      </a:lvl8pPr>
      <a:lvl9pPr marL="0" marR="0" indent="0" algn="r" defTabSz="685800" rtl="0" latinLnBrk="0">
        <a:lnSpc>
          <a:spcPct val="100000"/>
        </a:lnSpc>
        <a:spcBef>
          <a:spcPts val="0"/>
        </a:spcBef>
        <a:spcAft>
          <a:spcPts val="0"/>
        </a:spcAft>
        <a:buClrTx/>
        <a:buSzTx/>
        <a:buFontTx/>
        <a:buNone/>
        <a:tabLst/>
        <a:defRPr sz="9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43"/>
          <p:cNvSpPr txBox="1">
            <a:spLocks noGrp="1"/>
          </p:cNvSpPr>
          <p:nvPr>
            <p:ph type="ctrTitle"/>
          </p:nvPr>
        </p:nvSpPr>
        <p:spPr>
          <a:xfrm>
            <a:off x="829407" y="1253962"/>
            <a:ext cx="7485185" cy="2387602"/>
          </a:xfrm>
        </p:spPr>
        <p:txBody>
          <a:bodyPr>
            <a:normAutofit/>
          </a:bodyPr>
          <a:lstStyle/>
          <a:p>
            <a:r>
              <a:rPr lang="en-US" altLang="zh-CN" sz="4800" dirty="0"/>
              <a:t>Occlusion Management in VR: A Comparative Study</a:t>
            </a:r>
            <a:endParaRPr lang="en-US" sz="4800" dirty="0"/>
          </a:p>
        </p:txBody>
      </p:sp>
      <p:sp>
        <p:nvSpPr>
          <p:cNvPr id="35" name="Shape 44"/>
          <p:cNvSpPr txBox="1">
            <a:spLocks noGrp="1"/>
          </p:cNvSpPr>
          <p:nvPr>
            <p:ph type="subTitle" sz="quarter" idx="1"/>
          </p:nvPr>
        </p:nvSpPr>
        <p:spPr>
          <a:xfrm>
            <a:off x="346239" y="4036955"/>
            <a:ext cx="5294706" cy="2387601"/>
          </a:xfrm>
        </p:spPr>
        <p:txBody>
          <a:bodyPr/>
          <a:lstStyle/>
          <a:p>
            <a:r>
              <a:rPr lang="en-US" altLang="zh-CN" dirty="0">
                <a:solidFill>
                  <a:schemeClr val="tx1"/>
                </a:solidFill>
              </a:rPr>
              <a:t>Lili Wang</a:t>
            </a:r>
            <a:r>
              <a:rPr lang="fr-FR" altLang="en-US" dirty="0">
                <a:solidFill>
                  <a:schemeClr val="tx1"/>
                </a:solidFill>
              </a:rPr>
              <a:t>, Han Zhao</a:t>
            </a:r>
            <a:r>
              <a:rPr lang="fr-FR" altLang="en-US" baseline="30000" dirty="0">
                <a:solidFill>
                  <a:schemeClr val="tx1"/>
                </a:solidFill>
              </a:rPr>
              <a:t> </a:t>
            </a:r>
            <a:r>
              <a:rPr lang="fr-FR" altLang="en-US" dirty="0">
                <a:solidFill>
                  <a:schemeClr val="tx1"/>
                </a:solidFill>
              </a:rPr>
              <a:t>, Zesheng Wang</a:t>
            </a:r>
            <a:r>
              <a:rPr lang="fr-FR" altLang="en-US" baseline="30000" dirty="0">
                <a:solidFill>
                  <a:schemeClr val="tx1"/>
                </a:solidFill>
              </a:rPr>
              <a:t> </a:t>
            </a:r>
            <a:r>
              <a:rPr lang="fr-FR" altLang="en-US" dirty="0">
                <a:solidFill>
                  <a:schemeClr val="tx1"/>
                </a:solidFill>
              </a:rPr>
              <a:t>, </a:t>
            </a:r>
          </a:p>
          <a:p>
            <a:r>
              <a:rPr lang="fr-FR" altLang="en-US" dirty="0">
                <a:solidFill>
                  <a:schemeClr val="tx1"/>
                </a:solidFill>
              </a:rPr>
              <a:t>Jian Wu</a:t>
            </a:r>
            <a:r>
              <a:rPr lang="fr-FR" altLang="en-US" baseline="30000" dirty="0">
                <a:solidFill>
                  <a:schemeClr val="tx1"/>
                </a:solidFill>
              </a:rPr>
              <a:t> </a:t>
            </a:r>
            <a:r>
              <a:rPr lang="fr-FR" altLang="en-US" dirty="0">
                <a:solidFill>
                  <a:schemeClr val="tx1"/>
                </a:solidFill>
              </a:rPr>
              <a:t>, Bingqiang Li</a:t>
            </a:r>
            <a:r>
              <a:rPr lang="fr-FR" altLang="en-US" baseline="30000" dirty="0">
                <a:solidFill>
                  <a:schemeClr val="tx1"/>
                </a:solidFill>
              </a:rPr>
              <a:t> </a:t>
            </a:r>
            <a:r>
              <a:rPr lang="fr-FR" altLang="en-US" dirty="0">
                <a:solidFill>
                  <a:schemeClr val="tx1"/>
                </a:solidFill>
              </a:rPr>
              <a:t>, and Zhiming He</a:t>
            </a:r>
            <a:r>
              <a:rPr lang="fr-FR" altLang="en-US" baseline="30000" dirty="0">
                <a:solidFill>
                  <a:schemeClr val="tx1"/>
                </a:solidFill>
              </a:rPr>
              <a:t> </a:t>
            </a:r>
          </a:p>
          <a:p>
            <a:r>
              <a:rPr lang="fr-FR" altLang="en-US" dirty="0">
                <a:solidFill>
                  <a:schemeClr val="tx1"/>
                </a:solidFill>
              </a:rPr>
              <a:t> </a:t>
            </a:r>
            <a:r>
              <a:rPr lang="en-US" i="1" dirty="0" err="1">
                <a:solidFill>
                  <a:schemeClr val="tx1"/>
                </a:solidFill>
              </a:rPr>
              <a:t>Beihang</a:t>
            </a:r>
            <a:r>
              <a:rPr lang="en-US" i="1" dirty="0">
                <a:solidFill>
                  <a:schemeClr val="tx1"/>
                </a:solidFill>
              </a:rPr>
              <a:t> University</a:t>
            </a:r>
          </a:p>
          <a:p>
            <a:endParaRPr lang="en-US" dirty="0"/>
          </a:p>
          <a:p>
            <a:endParaRPr lang="en-US" dirty="0"/>
          </a:p>
        </p:txBody>
      </p:sp>
      <p:pic>
        <p:nvPicPr>
          <p:cNvPr id="5" name="Picture 8">
            <a:extLst>
              <a:ext uri="{FF2B5EF4-FFF2-40B4-BE49-F238E27FC236}">
                <a16:creationId xmlns:a16="http://schemas.microsoft.com/office/drawing/2014/main" id="{97D41CB9-F403-42F2-BDB1-39B08A0F6DF3}"/>
              </a:ext>
            </a:extLst>
          </p:cNvPr>
          <p:cNvPicPr>
            <a:picLocks noChangeAspect="1"/>
          </p:cNvPicPr>
          <p:nvPr/>
        </p:nvPicPr>
        <p:blipFill>
          <a:blip r:embed="rId3"/>
          <a:stretch>
            <a:fillRect/>
          </a:stretch>
        </p:blipFill>
        <p:spPr>
          <a:xfrm>
            <a:off x="6561769" y="5498864"/>
            <a:ext cx="1320102" cy="414795"/>
          </a:xfrm>
          <a:prstGeom prst="rect">
            <a:avLst/>
          </a:prstGeom>
        </p:spPr>
      </p:pic>
      <p:pic>
        <p:nvPicPr>
          <p:cNvPr id="3" name="图片 2">
            <a:extLst>
              <a:ext uri="{FF2B5EF4-FFF2-40B4-BE49-F238E27FC236}">
                <a16:creationId xmlns:a16="http://schemas.microsoft.com/office/drawing/2014/main" id="{04164143-2CE5-46C7-9F8B-74D1C732678D}"/>
              </a:ext>
            </a:extLst>
          </p:cNvPr>
          <p:cNvPicPr>
            <a:picLocks noChangeAspect="1"/>
          </p:cNvPicPr>
          <p:nvPr/>
        </p:nvPicPr>
        <p:blipFill rotWithShape="1">
          <a:blip r:embed="rId4">
            <a:extLst>
              <a:ext uri="{28A0092B-C50C-407E-A947-70E740481C1C}">
                <a14:useLocalDpi xmlns:a14="http://schemas.microsoft.com/office/drawing/2010/main" val="0"/>
              </a:ext>
            </a:extLst>
          </a:blip>
          <a:srcRect l="4278" t="41278" r="4447" b="34004"/>
          <a:stretch/>
        </p:blipFill>
        <p:spPr>
          <a:xfrm>
            <a:off x="1453598" y="5409914"/>
            <a:ext cx="3118401" cy="592694"/>
          </a:xfrm>
          <a:prstGeom prst="rect">
            <a:avLst/>
          </a:prstGeom>
        </p:spPr>
      </p:pic>
      <p:sp>
        <p:nvSpPr>
          <p:cNvPr id="7" name="Shape 44">
            <a:extLst>
              <a:ext uri="{FF2B5EF4-FFF2-40B4-BE49-F238E27FC236}">
                <a16:creationId xmlns:a16="http://schemas.microsoft.com/office/drawing/2014/main" id="{4F9E348A-4D70-4ECC-823C-D1848BE3594A}"/>
              </a:ext>
            </a:extLst>
          </p:cNvPr>
          <p:cNvSpPr txBox="1">
            <a:spLocks/>
          </p:cNvSpPr>
          <p:nvPr/>
        </p:nvSpPr>
        <p:spPr>
          <a:xfrm>
            <a:off x="5468229" y="4044032"/>
            <a:ext cx="2980312" cy="1017365"/>
          </a:xfrm>
          <a:prstGeom prst="rect">
            <a:avLst/>
          </a:prstGeom>
          <a:ln w="12700">
            <a:miter lim="400000"/>
          </a:ln>
          <a:extLst>
            <a:ext uri="{C572A759-6A51-4108-AA02-DFA0A04FC94B}">
              <ma14:wrappingTextBoxFlag xmlns:ma14="http://schemas.microsoft.com/office/mac/drawingml/2011/main" xmlns="" val="1"/>
            </a:ext>
          </a:extLst>
        </p:spPr>
        <p:txBody>
          <a:bodyPr lIns="46800" tIns="45718" rIns="45718" bIns="45718">
            <a:noAutofit/>
          </a:bodyPr>
          <a:lstStyle>
            <a:lvl1pPr marL="0" marR="0" indent="0" algn="ctr" defTabSz="685800" rtl="0" latinLnBrk="0">
              <a:lnSpc>
                <a:spcPct val="90000"/>
              </a:lnSpc>
              <a:spcBef>
                <a:spcPts val="750"/>
              </a:spcBef>
              <a:spcAft>
                <a:spcPts val="0"/>
              </a:spcAft>
              <a:buClrTx/>
              <a:buSzTx/>
              <a:buFontTx/>
              <a:buNone/>
              <a:tabLst/>
              <a:defRPr sz="2200" b="0" i="0" u="none" strike="noStrike" cap="none" spc="0" baseline="0">
                <a:ln>
                  <a:noFill/>
                </a:ln>
                <a:solidFill>
                  <a:srgbClr val="E71F19"/>
                </a:solidFill>
                <a:uFillTx/>
                <a:latin typeface="+mj-lt"/>
                <a:ea typeface="+mj-ea"/>
                <a:cs typeface="+mj-cs"/>
                <a:sym typeface="Calibri"/>
              </a:defRPr>
            </a:lvl1pPr>
            <a:lvl2pPr marL="0" marR="0" indent="0" algn="ctr" defTabSz="685800" rtl="0" latinLnBrk="0">
              <a:lnSpc>
                <a:spcPct val="90000"/>
              </a:lnSpc>
              <a:spcBef>
                <a:spcPts val="750"/>
              </a:spcBef>
              <a:spcAft>
                <a:spcPts val="0"/>
              </a:spcAft>
              <a:buClrTx/>
              <a:buSzTx/>
              <a:buFontTx/>
              <a:buNone/>
              <a:tabLst/>
              <a:defRPr sz="2200" b="0" i="0" u="none" strike="noStrike" cap="none" spc="0" baseline="0">
                <a:ln>
                  <a:noFill/>
                </a:ln>
                <a:solidFill>
                  <a:srgbClr val="E71F19"/>
                </a:solidFill>
                <a:uFillTx/>
                <a:latin typeface="+mj-lt"/>
                <a:ea typeface="+mj-ea"/>
                <a:cs typeface="+mj-cs"/>
                <a:sym typeface="Calibri"/>
              </a:defRPr>
            </a:lvl2pPr>
            <a:lvl3pPr marL="0" marR="0" indent="0" algn="ctr" defTabSz="685800" rtl="0" latinLnBrk="0">
              <a:lnSpc>
                <a:spcPct val="90000"/>
              </a:lnSpc>
              <a:spcBef>
                <a:spcPts val="750"/>
              </a:spcBef>
              <a:spcAft>
                <a:spcPts val="0"/>
              </a:spcAft>
              <a:buClrTx/>
              <a:buSzTx/>
              <a:buFontTx/>
              <a:buNone/>
              <a:tabLst/>
              <a:defRPr sz="2200" b="0" i="0" u="none" strike="noStrike" cap="none" spc="0" baseline="0">
                <a:ln>
                  <a:noFill/>
                </a:ln>
                <a:solidFill>
                  <a:srgbClr val="E71F19"/>
                </a:solidFill>
                <a:uFillTx/>
                <a:latin typeface="+mj-lt"/>
                <a:ea typeface="+mj-ea"/>
                <a:cs typeface="+mj-cs"/>
                <a:sym typeface="Calibri"/>
              </a:defRPr>
            </a:lvl3pPr>
            <a:lvl4pPr marL="0" marR="0" indent="0" algn="ctr" defTabSz="685800" rtl="0" latinLnBrk="0">
              <a:lnSpc>
                <a:spcPct val="90000"/>
              </a:lnSpc>
              <a:spcBef>
                <a:spcPts val="750"/>
              </a:spcBef>
              <a:spcAft>
                <a:spcPts val="0"/>
              </a:spcAft>
              <a:buClrTx/>
              <a:buSzTx/>
              <a:buFontTx/>
              <a:buNone/>
              <a:tabLst/>
              <a:defRPr sz="2200" b="0" i="0" u="none" strike="noStrike" cap="none" spc="0" baseline="0">
                <a:ln>
                  <a:noFill/>
                </a:ln>
                <a:solidFill>
                  <a:srgbClr val="E71F19"/>
                </a:solidFill>
                <a:uFillTx/>
                <a:latin typeface="+mj-lt"/>
                <a:ea typeface="+mj-ea"/>
                <a:cs typeface="+mj-cs"/>
                <a:sym typeface="Calibri"/>
              </a:defRPr>
            </a:lvl4pPr>
            <a:lvl5pPr marL="0" marR="0" indent="0" algn="ctr" defTabSz="685800" rtl="0" latinLnBrk="0">
              <a:lnSpc>
                <a:spcPct val="90000"/>
              </a:lnSpc>
              <a:spcBef>
                <a:spcPts val="750"/>
              </a:spcBef>
              <a:spcAft>
                <a:spcPts val="0"/>
              </a:spcAft>
              <a:buClrTx/>
              <a:buSzTx/>
              <a:buFontTx/>
              <a:buNone/>
              <a:tabLst/>
              <a:defRPr sz="2200" b="0" i="0" u="none" strike="noStrike" cap="none" spc="0" baseline="0">
                <a:ln>
                  <a:noFill/>
                </a:ln>
                <a:solidFill>
                  <a:srgbClr val="E71F19"/>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9pPr>
          </a:lstStyle>
          <a:p>
            <a:pPr hangingPunct="1"/>
            <a:r>
              <a:rPr lang="fr-FR" altLang="en-US" dirty="0">
                <a:solidFill>
                  <a:schemeClr val="tx1"/>
                </a:solidFill>
              </a:rPr>
              <a:t>Voicu Popescu</a:t>
            </a:r>
            <a:r>
              <a:rPr lang="fr-FR" altLang="en-US" baseline="30000" dirty="0">
                <a:solidFill>
                  <a:schemeClr val="tx1"/>
                </a:solidFill>
              </a:rPr>
              <a:t> </a:t>
            </a:r>
            <a:endParaRPr lang="en-US" dirty="0">
              <a:solidFill>
                <a:schemeClr val="tx1"/>
              </a:solidFill>
            </a:endParaRPr>
          </a:p>
          <a:p>
            <a:pPr hangingPunct="1"/>
            <a:r>
              <a:rPr lang="en-US" i="1" dirty="0">
                <a:solidFill>
                  <a:schemeClr val="tx1"/>
                </a:solidFill>
              </a:rPr>
              <a:t>Purdue University</a:t>
            </a:r>
          </a:p>
          <a:p>
            <a:pPr hangingPunct="1"/>
            <a:endParaRPr lang="en-US" dirty="0"/>
          </a:p>
          <a:p>
            <a:pPr hangingPunct="1"/>
            <a:endParaRPr lang="en-US" dirty="0"/>
          </a:p>
        </p:txBody>
      </p:sp>
      <p:pic>
        <p:nvPicPr>
          <p:cNvPr id="8" name="图片 7">
            <a:extLst>
              <a:ext uri="{FF2B5EF4-FFF2-40B4-BE49-F238E27FC236}">
                <a16:creationId xmlns:a16="http://schemas.microsoft.com/office/drawing/2014/main" id="{DB2083A8-2910-4C6E-81AF-160E5476B8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72" t="6601" r="5899" b="6784"/>
          <a:stretch/>
        </p:blipFill>
        <p:spPr>
          <a:xfrm>
            <a:off x="5878338" y="5358334"/>
            <a:ext cx="594159" cy="592694"/>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noGrp="1"/>
          </p:cNvSpPr>
          <p:nvPr>
            <p:ph type="title"/>
          </p:nvPr>
        </p:nvSpPr>
        <p:spPr>
          <a:prstGeom prst="rect">
            <a:avLst/>
          </a:prstGeom>
        </p:spPr>
        <p:txBody>
          <a:bodyPr/>
          <a:lstStyle/>
          <a:p>
            <a:r>
              <a:rPr lang="en-US" altLang="zh-CN" dirty="0">
                <a:solidFill>
                  <a:srgbClr val="0070C0"/>
                </a:solidFill>
              </a:rPr>
              <a:t>User Study Overview</a:t>
            </a:r>
            <a:endParaRPr dirty="0">
              <a:solidFill>
                <a:srgbClr val="0070C0"/>
              </a:solidFill>
            </a:endParaRPr>
          </a:p>
        </p:txBody>
      </p:sp>
      <p:sp>
        <p:nvSpPr>
          <p:cNvPr id="88"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10</a:t>
            </a:fld>
            <a:r>
              <a:rPr lang="en-US" altLang="zh-CN" dirty="0"/>
              <a:t>/23</a:t>
            </a:r>
            <a:endParaRPr dirty="0"/>
          </a:p>
        </p:txBody>
      </p:sp>
      <p:graphicFrame>
        <p:nvGraphicFramePr>
          <p:cNvPr id="5" name="表格 4">
            <a:extLst>
              <a:ext uri="{FF2B5EF4-FFF2-40B4-BE49-F238E27FC236}">
                <a16:creationId xmlns:a16="http://schemas.microsoft.com/office/drawing/2014/main" id="{5609D947-8A40-4C17-82C8-3142CFCD2E6D}"/>
              </a:ext>
            </a:extLst>
          </p:cNvPr>
          <p:cNvGraphicFramePr>
            <a:graphicFrameLocks noGrp="1"/>
          </p:cNvGraphicFramePr>
          <p:nvPr>
            <p:extLst/>
          </p:nvPr>
        </p:nvGraphicFramePr>
        <p:xfrm>
          <a:off x="607881" y="1825625"/>
          <a:ext cx="7937267" cy="4055060"/>
        </p:xfrm>
        <a:graphic>
          <a:graphicData uri="http://schemas.openxmlformats.org/drawingml/2006/table">
            <a:tbl>
              <a:tblPr firstRow="1" bandRow="1">
                <a:tableStyleId>{5940675A-B579-460E-94D1-54222C63F5DA}</a:tableStyleId>
              </a:tblPr>
              <a:tblGrid>
                <a:gridCol w="2083019">
                  <a:extLst>
                    <a:ext uri="{9D8B030D-6E8A-4147-A177-3AD203B41FA5}">
                      <a16:colId xmlns:a16="http://schemas.microsoft.com/office/drawing/2014/main" val="2230906238"/>
                    </a:ext>
                  </a:extLst>
                </a:gridCol>
                <a:gridCol w="1376603">
                  <a:extLst>
                    <a:ext uri="{9D8B030D-6E8A-4147-A177-3AD203B41FA5}">
                      <a16:colId xmlns:a16="http://schemas.microsoft.com/office/drawing/2014/main" val="3400164630"/>
                    </a:ext>
                  </a:extLst>
                </a:gridCol>
                <a:gridCol w="1502980">
                  <a:extLst>
                    <a:ext uri="{9D8B030D-6E8A-4147-A177-3AD203B41FA5}">
                      <a16:colId xmlns:a16="http://schemas.microsoft.com/office/drawing/2014/main" val="350803205"/>
                    </a:ext>
                  </a:extLst>
                </a:gridCol>
                <a:gridCol w="1438184">
                  <a:extLst>
                    <a:ext uri="{9D8B030D-6E8A-4147-A177-3AD203B41FA5}">
                      <a16:colId xmlns:a16="http://schemas.microsoft.com/office/drawing/2014/main" val="1191623688"/>
                    </a:ext>
                  </a:extLst>
                </a:gridCol>
                <a:gridCol w="1536481">
                  <a:extLst>
                    <a:ext uri="{9D8B030D-6E8A-4147-A177-3AD203B41FA5}">
                      <a16:colId xmlns:a16="http://schemas.microsoft.com/office/drawing/2014/main" val="245203738"/>
                    </a:ext>
                  </a:extLst>
                </a:gridCol>
              </a:tblGrid>
              <a:tr h="484181">
                <a:tc>
                  <a:txBody>
                    <a:bodyPr/>
                    <a:lstStyle/>
                    <a:p>
                      <a:r>
                        <a:rPr lang="en-US" altLang="zh-CN" sz="2000" dirty="0">
                          <a:latin typeface="+mn-ea"/>
                          <a:ea typeface="+mn-ea"/>
                        </a:rPr>
                        <a:t>Task</a:t>
                      </a:r>
                      <a:endParaRPr lang="zh-CN" altLang="en-US" sz="2000" dirty="0">
                        <a:latin typeface="+mn-ea"/>
                        <a:ea typeface="+mn-ea"/>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080"/>
                    </a:solidFill>
                  </a:tcPr>
                </a:tc>
                <a:tc gridSpan="3">
                  <a:txBody>
                    <a:bodyPr/>
                    <a:lstStyle/>
                    <a:p>
                      <a:r>
                        <a:rPr lang="en-US" altLang="zh-CN" sz="2000" dirty="0">
                          <a:latin typeface="+mn-ea"/>
                          <a:ea typeface="+mn-ea"/>
                        </a:rPr>
                        <a:t>Metric</a:t>
                      </a:r>
                      <a:endParaRPr lang="zh-CN" altLang="en-US" sz="2000" dirty="0">
                        <a:latin typeface="+mn-ea"/>
                        <a:ea typeface="+mn-ea"/>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080"/>
                    </a:solidFill>
                  </a:tcPr>
                </a:tc>
                <a:tc hMerge="1">
                  <a:txBody>
                    <a:bodyPr/>
                    <a:lstStyle/>
                    <a:p>
                      <a:endParaRPr lang="zh-CN" altLang="en-US"/>
                    </a:p>
                  </a:txBody>
                  <a:tcPr/>
                </a:tc>
                <a:tc hMerge="1">
                  <a:txBody>
                    <a:bodyPr/>
                    <a:lstStyle/>
                    <a:p>
                      <a:endParaRPr lang="zh-CN" altLang="en-US"/>
                    </a:p>
                  </a:txBody>
                  <a:tcPr/>
                </a:tc>
                <a:tc>
                  <a:txBody>
                    <a:bodyPr/>
                    <a:lstStyle/>
                    <a:p>
                      <a:pPr algn="ctr"/>
                      <a:r>
                        <a:rPr lang="en-US" altLang="zh-CN" sz="2000" dirty="0">
                          <a:latin typeface="+mn-ea"/>
                          <a:ea typeface="+mn-ea"/>
                        </a:rPr>
                        <a:t>Method</a:t>
                      </a:r>
                      <a:endParaRPr lang="zh-CN" altLang="en-US" sz="2000" dirty="0">
                        <a:latin typeface="+mn-ea"/>
                        <a:ea typeface="+mn-ea"/>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080"/>
                    </a:solidFill>
                  </a:tcPr>
                </a:tc>
                <a:extLst>
                  <a:ext uri="{0D108BD9-81ED-4DB2-BD59-A6C34878D82A}">
                    <a16:rowId xmlns:a16="http://schemas.microsoft.com/office/drawing/2014/main" val="933164164"/>
                  </a:ext>
                </a:extLst>
              </a:tr>
              <a:tr h="938367">
                <a:tc rowSpan="2">
                  <a:txBody>
                    <a:bodyPr/>
                    <a:lstStyle/>
                    <a:p>
                      <a:pPr algn="ctr"/>
                      <a:r>
                        <a:rPr lang="en-US" altLang="zh-CN" sz="2000" b="0" i="0" u="none" strike="noStrike" cap="none" spc="0" baseline="0" dirty="0">
                          <a:ln>
                            <a:noFill/>
                          </a:ln>
                          <a:solidFill>
                            <a:schemeClr val="tx1"/>
                          </a:solidFill>
                          <a:uFillTx/>
                          <a:latin typeface="+mn-ea"/>
                          <a:ea typeface="+mn-ea"/>
                          <a:cs typeface="+mn-cs"/>
                          <a:sym typeface="Calibri"/>
                        </a:rPr>
                        <a:t>VR1: </a:t>
                      </a:r>
                    </a:p>
                    <a:p>
                      <a:pPr algn="ctr"/>
                      <a:r>
                        <a:rPr lang="en-US" altLang="zh-CN" sz="2000" b="0" i="0" u="none" strike="noStrike" cap="none" spc="0" baseline="0" dirty="0">
                          <a:ln>
                            <a:noFill/>
                          </a:ln>
                          <a:solidFill>
                            <a:schemeClr val="tx1"/>
                          </a:solidFill>
                          <a:uFillTx/>
                          <a:latin typeface="+mn-ea"/>
                          <a:ea typeface="+mn-ea"/>
                          <a:cs typeface="+mn-cs"/>
                          <a:sym typeface="Calibri"/>
                        </a:rPr>
                        <a:t>purchase items</a:t>
                      </a:r>
                    </a:p>
                    <a:p>
                      <a:pPr algn="ctr"/>
                      <a:r>
                        <a:rPr lang="en-US" altLang="zh-CN" sz="2000" b="0" i="0" u="none" strike="noStrike" cap="none" spc="0" baseline="0" dirty="0">
                          <a:ln>
                            <a:noFill/>
                          </a:ln>
                          <a:solidFill>
                            <a:schemeClr val="tx1"/>
                          </a:solidFill>
                          <a:uFillTx/>
                          <a:latin typeface="+mn-ea"/>
                          <a:ea typeface="+mn-ea"/>
                          <a:cs typeface="+mn-cs"/>
                          <a:sym typeface="Calibri"/>
                        </a:rPr>
                        <a:t>in a supermarket</a:t>
                      </a:r>
                      <a:endParaRPr lang="zh-CN" altLang="en-US" sz="2000" b="0" dirty="0">
                        <a:latin typeface="+mn-ea"/>
                        <a:ea typeface="+mn-ea"/>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tc>
                  <a:txBody>
                    <a:bodyPr/>
                    <a:lstStyle/>
                    <a:p>
                      <a:pPr algn="ctr"/>
                      <a:r>
                        <a:rPr lang="en-US" altLang="zh-CN" sz="2000" b="0" dirty="0">
                          <a:latin typeface="+mn-ea"/>
                          <a:ea typeface="+mn-ea"/>
                        </a:rPr>
                        <a:t>completion</a:t>
                      </a:r>
                    </a:p>
                    <a:p>
                      <a:pPr algn="ctr"/>
                      <a:r>
                        <a:rPr lang="en-US" altLang="zh-CN" sz="2000" b="0" dirty="0">
                          <a:latin typeface="+mn-ea"/>
                          <a:ea typeface="+mn-ea"/>
                        </a:rPr>
                        <a:t>time</a:t>
                      </a:r>
                      <a:endParaRPr lang="zh-CN" altLang="en-US" sz="2000" b="0" dirty="0">
                        <a:latin typeface="+mn-ea"/>
                        <a:ea typeface="+mn-ea"/>
                      </a:endParaRPr>
                    </a:p>
                  </a:txBody>
                  <a:tcPr marL="0" marR="0" marT="0" marB="0"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tc>
                  <a:txBody>
                    <a:bodyPr/>
                    <a:lstStyle/>
                    <a:p>
                      <a:pPr algn="ctr"/>
                      <a:r>
                        <a:rPr lang="en-US" altLang="zh-CN" sz="2000" b="0" dirty="0">
                          <a:latin typeface="+mn-ea"/>
                          <a:ea typeface="+mn-ea"/>
                        </a:rPr>
                        <a:t>viewpoint</a:t>
                      </a:r>
                    </a:p>
                    <a:p>
                      <a:pPr algn="ctr"/>
                      <a:r>
                        <a:rPr lang="en-US" altLang="zh-CN" sz="2000" b="0" dirty="0">
                          <a:latin typeface="+mn-ea"/>
                          <a:ea typeface="+mn-ea"/>
                        </a:rPr>
                        <a:t>translation</a:t>
                      </a:r>
                      <a:endParaRPr lang="zh-CN" altLang="en-US" sz="2000" b="0" dirty="0">
                        <a:latin typeface="+mn-ea"/>
                        <a:ea typeface="+mn-ea"/>
                      </a:endParaRPr>
                    </a:p>
                  </a:txBody>
                  <a:tcPr marL="0" marR="0" marT="0" marB="0"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tc>
                  <a:txBody>
                    <a:bodyPr/>
                    <a:lstStyle/>
                    <a:p>
                      <a:pPr algn="ctr"/>
                      <a:r>
                        <a:rPr lang="en-US" altLang="zh-CN" sz="2000" b="0" dirty="0">
                          <a:latin typeface="+mn-ea"/>
                          <a:ea typeface="+mn-ea"/>
                        </a:rPr>
                        <a:t>view direction</a:t>
                      </a:r>
                    </a:p>
                    <a:p>
                      <a:pPr algn="ctr"/>
                      <a:r>
                        <a:rPr lang="en-US" altLang="zh-CN" sz="2000" b="0" dirty="0">
                          <a:latin typeface="+mn-ea"/>
                          <a:ea typeface="+mn-ea"/>
                        </a:rPr>
                        <a:t>rotation</a:t>
                      </a:r>
                      <a:endParaRPr lang="zh-CN" altLang="en-US" sz="2000" b="0" dirty="0">
                        <a:latin typeface="+mn-ea"/>
                        <a:ea typeface="+mn-ea"/>
                      </a:endParaRPr>
                    </a:p>
                  </a:txBody>
                  <a:tcPr marL="0" marR="0" marT="0" marB="0"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tc rowSpan="4">
                  <a:txBody>
                    <a:bodyPr/>
                    <a:lstStyle/>
                    <a:p>
                      <a:pPr algn="ctr"/>
                      <a:r>
                        <a:rPr lang="en-US" altLang="zh-CN" sz="2000" b="0" dirty="0">
                          <a:latin typeface="+mn-ea"/>
                          <a:ea typeface="+mn-ea"/>
                        </a:rPr>
                        <a:t>one of four </a:t>
                      </a:r>
                    </a:p>
                    <a:p>
                      <a:pPr algn="ctr"/>
                      <a:r>
                        <a:rPr lang="en-US" altLang="zh-CN" sz="2000" b="0" dirty="0">
                          <a:latin typeface="+mn-ea"/>
                          <a:ea typeface="+mn-ea"/>
                        </a:rPr>
                        <a:t>occlusion management </a:t>
                      </a:r>
                    </a:p>
                    <a:p>
                      <a:pPr algn="ctr"/>
                      <a:r>
                        <a:rPr lang="en-US" altLang="zh-CN" sz="2000" b="0" dirty="0">
                          <a:latin typeface="+mn-ea"/>
                          <a:ea typeface="+mn-ea"/>
                        </a:rPr>
                        <a:t>methods</a:t>
                      </a:r>
                    </a:p>
                  </a:txBody>
                  <a:tcPr marL="0" marR="0" marT="0" marB="0"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extLst>
                  <a:ext uri="{0D108BD9-81ED-4DB2-BD59-A6C34878D82A}">
                    <a16:rowId xmlns:a16="http://schemas.microsoft.com/office/drawing/2014/main" val="2500787931"/>
                  </a:ext>
                </a:extLst>
              </a:tr>
              <a:tr h="840351">
                <a:tc vMerge="1">
                  <a:txBody>
                    <a:bodyPr/>
                    <a:lstStyle/>
                    <a:p>
                      <a:endParaRPr lang="zh-CN" altLang="en-US" dirty="0"/>
                    </a:p>
                  </a:txBody>
                  <a:tcPr/>
                </a:tc>
                <a:tc gridSpan="3">
                  <a:txBody>
                    <a:bodyPr/>
                    <a:lstStyle/>
                    <a:p>
                      <a:r>
                        <a:rPr lang="en-US" altLang="zh-CN" sz="2000" b="0" i="0" u="none" strike="noStrike" cap="none" spc="0" baseline="0" dirty="0">
                          <a:ln>
                            <a:noFill/>
                          </a:ln>
                          <a:solidFill>
                            <a:schemeClr val="tx1"/>
                          </a:solidFill>
                          <a:uFillTx/>
                          <a:latin typeface="+mn-ea"/>
                          <a:ea typeface="+mn-ea"/>
                          <a:cs typeface="+mn-cs"/>
                          <a:sym typeface="Calibri"/>
                        </a:rPr>
                        <a:t>spatial awareness</a:t>
                      </a:r>
                      <a:endParaRPr lang="zh-CN" altLang="en-US" sz="2000" b="0" dirty="0">
                        <a:latin typeface="+mn-ea"/>
                        <a:ea typeface="+mn-ea"/>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tc hMerge="1">
                  <a:txBody>
                    <a:bodyPr/>
                    <a:lstStyle/>
                    <a:p>
                      <a:endParaRPr lang="zh-CN" altLang="en-US"/>
                    </a:p>
                  </a:txBody>
                  <a:tcPr/>
                </a:tc>
                <a:tc hMerge="1">
                  <a:txBody>
                    <a:bodyPr/>
                    <a:lstStyle/>
                    <a:p>
                      <a:endParaRPr lang="zh-CN" altLang="en-US"/>
                    </a:p>
                  </a:txBody>
                  <a:tcPr/>
                </a:tc>
                <a:tc vMerge="1">
                  <a:txBody>
                    <a:bodyPr/>
                    <a:lstStyle/>
                    <a:p>
                      <a:endParaRPr lang="zh-CN" altLang="en-US" dirty="0"/>
                    </a:p>
                  </a:txBody>
                  <a:tcPr/>
                </a:tc>
                <a:extLst>
                  <a:ext uri="{0D108BD9-81ED-4DB2-BD59-A6C34878D82A}">
                    <a16:rowId xmlns:a16="http://schemas.microsoft.com/office/drawing/2014/main" val="3956970067"/>
                  </a:ext>
                </a:extLst>
              </a:tr>
              <a:tr h="938367">
                <a:tc rowSpan="2">
                  <a:txBody>
                    <a:bodyPr/>
                    <a:lstStyle/>
                    <a:p>
                      <a:pPr algn="ctr"/>
                      <a:r>
                        <a:rPr lang="en-US" altLang="zh-CN" sz="2000" b="0" i="0" u="none" strike="noStrike" cap="none" spc="0" baseline="0" dirty="0">
                          <a:ln>
                            <a:noFill/>
                          </a:ln>
                          <a:solidFill>
                            <a:schemeClr val="tx1"/>
                          </a:solidFill>
                          <a:uFillTx/>
                          <a:latin typeface="+mn-ea"/>
                          <a:ea typeface="+mn-ea"/>
                          <a:cs typeface="+mn-cs"/>
                          <a:sym typeface="Calibri"/>
                        </a:rPr>
                        <a:t>VR2: </a:t>
                      </a:r>
                    </a:p>
                    <a:p>
                      <a:pPr algn="ctr"/>
                      <a:r>
                        <a:rPr lang="en-US" altLang="zh-CN" sz="2000" b="0" i="0" u="none" strike="noStrike" cap="none" spc="0" baseline="0" dirty="0">
                          <a:ln>
                            <a:noFill/>
                          </a:ln>
                          <a:solidFill>
                            <a:schemeClr val="tx1"/>
                          </a:solidFill>
                          <a:uFillTx/>
                          <a:latin typeface="+mn-ea"/>
                          <a:ea typeface="+mn-ea"/>
                          <a:cs typeface="+mn-cs"/>
                          <a:sym typeface="Calibri"/>
                        </a:rPr>
                        <a:t>find persons</a:t>
                      </a:r>
                    </a:p>
                    <a:p>
                      <a:pPr algn="ctr"/>
                      <a:r>
                        <a:rPr lang="en-US" altLang="zh-CN" sz="2000" b="0" i="0" u="none" strike="noStrike" cap="none" spc="0" baseline="0" dirty="0">
                          <a:ln>
                            <a:noFill/>
                          </a:ln>
                          <a:solidFill>
                            <a:schemeClr val="tx1"/>
                          </a:solidFill>
                          <a:uFillTx/>
                          <a:latin typeface="+mn-ea"/>
                          <a:ea typeface="+mn-ea"/>
                          <a:cs typeface="+mn-cs"/>
                          <a:sym typeface="Calibri"/>
                        </a:rPr>
                        <a:t>in a garage</a:t>
                      </a:r>
                      <a:endParaRPr lang="zh-CN" altLang="en-US" sz="2000" b="0" dirty="0">
                        <a:latin typeface="+mn-ea"/>
                        <a:ea typeface="+mn-ea"/>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tc>
                  <a:txBody>
                    <a:bodyPr/>
                    <a:lstStyle/>
                    <a:p>
                      <a:pPr algn="ctr"/>
                      <a:r>
                        <a:rPr lang="en-US" altLang="zh-CN" sz="2000" b="0" dirty="0">
                          <a:latin typeface="+mn-ea"/>
                          <a:ea typeface="+mn-ea"/>
                        </a:rPr>
                        <a:t>completion</a:t>
                      </a:r>
                    </a:p>
                    <a:p>
                      <a:pPr algn="ctr"/>
                      <a:r>
                        <a:rPr lang="en-US" altLang="zh-CN" sz="2000" b="0" dirty="0">
                          <a:latin typeface="+mn-ea"/>
                          <a:ea typeface="+mn-ea"/>
                        </a:rPr>
                        <a:t>time</a:t>
                      </a:r>
                      <a:endParaRPr lang="zh-CN" altLang="en-US" sz="2000" b="0" dirty="0">
                        <a:latin typeface="+mn-ea"/>
                        <a:ea typeface="+mn-ea"/>
                      </a:endParaRPr>
                    </a:p>
                  </a:txBody>
                  <a:tcPr marL="0" marR="0" marT="0" marB="0"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tc>
                  <a:txBody>
                    <a:bodyPr/>
                    <a:lstStyle/>
                    <a:p>
                      <a:pPr algn="ctr"/>
                      <a:r>
                        <a:rPr lang="en-US" altLang="zh-CN" sz="2000" b="0" dirty="0">
                          <a:latin typeface="+mn-ea"/>
                          <a:ea typeface="+mn-ea"/>
                        </a:rPr>
                        <a:t>viewpoint</a:t>
                      </a:r>
                    </a:p>
                    <a:p>
                      <a:pPr algn="ctr"/>
                      <a:r>
                        <a:rPr lang="en-US" altLang="zh-CN" sz="2000" b="0" dirty="0">
                          <a:latin typeface="+mn-ea"/>
                          <a:ea typeface="+mn-ea"/>
                        </a:rPr>
                        <a:t>translation</a:t>
                      </a:r>
                      <a:endParaRPr lang="zh-CN" altLang="en-US" sz="2000" b="0" dirty="0">
                        <a:latin typeface="+mn-ea"/>
                        <a:ea typeface="+mn-ea"/>
                      </a:endParaRPr>
                    </a:p>
                  </a:txBody>
                  <a:tcPr marL="0" marR="0" marT="0" marB="0"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tc>
                  <a:txBody>
                    <a:bodyPr/>
                    <a:lstStyle/>
                    <a:p>
                      <a:pPr algn="ctr"/>
                      <a:r>
                        <a:rPr lang="en-US" altLang="zh-CN" sz="2000" b="0" dirty="0">
                          <a:latin typeface="+mn-ea"/>
                          <a:ea typeface="+mn-ea"/>
                        </a:rPr>
                        <a:t>view direction</a:t>
                      </a:r>
                    </a:p>
                    <a:p>
                      <a:pPr algn="ctr"/>
                      <a:r>
                        <a:rPr lang="en-US" altLang="zh-CN" sz="2000" b="0" dirty="0">
                          <a:latin typeface="+mn-ea"/>
                          <a:ea typeface="+mn-ea"/>
                        </a:rPr>
                        <a:t>rotation</a:t>
                      </a:r>
                      <a:endParaRPr lang="zh-CN" altLang="en-US" sz="2000" b="0" dirty="0">
                        <a:latin typeface="+mn-ea"/>
                        <a:ea typeface="+mn-ea"/>
                      </a:endParaRPr>
                    </a:p>
                  </a:txBody>
                  <a:tcPr marL="0" marR="0" marT="0" marB="0"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tc vMerge="1">
                  <a:txBody>
                    <a:bodyPr/>
                    <a:lstStyle/>
                    <a:p>
                      <a:endParaRPr lang="zh-CN" altLang="en-US" dirty="0"/>
                    </a:p>
                  </a:txBody>
                  <a:tcPr/>
                </a:tc>
                <a:extLst>
                  <a:ext uri="{0D108BD9-81ED-4DB2-BD59-A6C34878D82A}">
                    <a16:rowId xmlns:a16="http://schemas.microsoft.com/office/drawing/2014/main" val="941638808"/>
                  </a:ext>
                </a:extLst>
              </a:tr>
              <a:tr h="853794">
                <a:tc vMerge="1">
                  <a:txBody>
                    <a:bodyPr/>
                    <a:lstStyle/>
                    <a:p>
                      <a:endParaRPr lang="zh-CN" altLang="en-US" dirty="0"/>
                    </a:p>
                  </a:txBody>
                  <a:tcPr/>
                </a:tc>
                <a:tc gridSpan="3">
                  <a:txBody>
                    <a:bodyPr/>
                    <a:lstStyle/>
                    <a:p>
                      <a:r>
                        <a:rPr lang="en-US" altLang="zh-CN" sz="2000" b="0" i="0" u="none" strike="noStrike" cap="none" spc="0" baseline="0" dirty="0">
                          <a:ln>
                            <a:noFill/>
                          </a:ln>
                          <a:solidFill>
                            <a:schemeClr val="tx1"/>
                          </a:solidFill>
                          <a:uFillTx/>
                          <a:latin typeface="+mn-ea"/>
                          <a:ea typeface="+mn-ea"/>
                          <a:cs typeface="+mn-cs"/>
                          <a:sym typeface="Calibri"/>
                        </a:rPr>
                        <a:t>depth perception</a:t>
                      </a:r>
                      <a:endParaRPr lang="zh-CN" altLang="en-US" sz="2000" b="0" dirty="0">
                        <a:latin typeface="+mn-ea"/>
                        <a:ea typeface="+mn-ea"/>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80"/>
                    </a:solidFill>
                  </a:tcPr>
                </a:tc>
                <a:tc hMerge="1">
                  <a:txBody>
                    <a:bodyPr/>
                    <a:lstStyle/>
                    <a:p>
                      <a:endParaRPr lang="zh-CN" altLang="en-US"/>
                    </a:p>
                  </a:txBody>
                  <a:tcPr/>
                </a:tc>
                <a:tc hMerge="1">
                  <a:txBody>
                    <a:bodyPr/>
                    <a:lstStyle/>
                    <a:p>
                      <a:endParaRPr lang="zh-CN" altLang="en-US"/>
                    </a:p>
                  </a:txBody>
                  <a:tcPr/>
                </a:tc>
                <a:tc vMerge="1">
                  <a:txBody>
                    <a:bodyPr/>
                    <a:lstStyle/>
                    <a:p>
                      <a:endParaRPr lang="zh-CN" altLang="en-US" dirty="0"/>
                    </a:p>
                  </a:txBody>
                  <a:tcPr/>
                </a:tc>
                <a:extLst>
                  <a:ext uri="{0D108BD9-81ED-4DB2-BD59-A6C34878D82A}">
                    <a16:rowId xmlns:a16="http://schemas.microsoft.com/office/drawing/2014/main" val="3433535800"/>
                  </a:ext>
                </a:extLst>
              </a:tr>
            </a:tbl>
          </a:graphicData>
        </a:graphic>
      </p:graphicFrame>
    </p:spTree>
    <p:extLst>
      <p:ext uri="{BB962C8B-B14F-4D97-AF65-F5344CB8AC3E}">
        <p14:creationId xmlns:p14="http://schemas.microsoft.com/office/powerpoint/2010/main" val="37871259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noGrp="1"/>
          </p:cNvSpPr>
          <p:nvPr>
            <p:ph type="title"/>
          </p:nvPr>
        </p:nvSpPr>
        <p:spPr>
          <a:prstGeom prst="rect">
            <a:avLst/>
          </a:prstGeom>
        </p:spPr>
        <p:txBody>
          <a:bodyPr/>
          <a:lstStyle/>
          <a:p>
            <a:r>
              <a:rPr lang="en-US" altLang="zh-CN" dirty="0">
                <a:solidFill>
                  <a:srgbClr val="0070C0"/>
                </a:solidFill>
              </a:rPr>
              <a:t>Participants</a:t>
            </a:r>
            <a:endParaRPr dirty="0">
              <a:solidFill>
                <a:srgbClr val="0070C0"/>
              </a:solidFill>
            </a:endParaRPr>
          </a:p>
        </p:txBody>
      </p:sp>
      <p:sp>
        <p:nvSpPr>
          <p:cNvPr id="88"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11</a:t>
            </a:fld>
            <a:r>
              <a:rPr lang="en-US" altLang="zh-CN" dirty="0"/>
              <a:t>/23</a:t>
            </a:r>
            <a:endParaRPr dirty="0"/>
          </a:p>
        </p:txBody>
      </p:sp>
      <p:sp>
        <p:nvSpPr>
          <p:cNvPr id="5" name="文本框 4">
            <a:extLst>
              <a:ext uri="{FF2B5EF4-FFF2-40B4-BE49-F238E27FC236}">
                <a16:creationId xmlns:a16="http://schemas.microsoft.com/office/drawing/2014/main" id="{B3BA2CC9-D299-4481-93B2-60FD6CBB9857}"/>
              </a:ext>
            </a:extLst>
          </p:cNvPr>
          <p:cNvSpPr txBox="1"/>
          <p:nvPr/>
        </p:nvSpPr>
        <p:spPr>
          <a:xfrm>
            <a:off x="797732" y="2042154"/>
            <a:ext cx="7886700" cy="2616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spcBef>
                <a:spcPts val="0"/>
              </a:spcBef>
              <a:spcAft>
                <a:spcPts val="0"/>
              </a:spcAft>
              <a:buClrTx/>
              <a:buSzTx/>
              <a:buFontTx/>
              <a:buNone/>
              <a:tabLst/>
            </a:pPr>
            <a:r>
              <a:rPr kumimoji="0" lang="en-US" altLang="zh-CN" sz="2000" b="0" i="0" u="none" strike="noStrike" cap="none" spc="0" normalizeH="0" baseline="0" dirty="0">
                <a:ln>
                  <a:noFill/>
                </a:ln>
                <a:solidFill>
                  <a:schemeClr val="tx1"/>
                </a:solidFill>
                <a:effectLst/>
                <a:uFillTx/>
                <a:latin typeface="+mn-ea"/>
                <a:ea typeface="+mn-ea"/>
                <a:cs typeface="+mj-cs"/>
                <a:sym typeface="Calibri"/>
              </a:rPr>
              <a:t>Totally</a:t>
            </a:r>
            <a:r>
              <a:rPr kumimoji="0" lang="en-US" altLang="zh-CN" sz="2800" i="0" u="none" strike="noStrike" cap="none" spc="0" normalizeH="0" baseline="0" dirty="0">
                <a:ln>
                  <a:noFill/>
                </a:ln>
                <a:solidFill>
                  <a:srgbClr val="FF0000"/>
                </a:solidFill>
                <a:effectLst/>
                <a:uFillTx/>
                <a:latin typeface="+mn-ea"/>
                <a:ea typeface="+mn-ea"/>
                <a:cs typeface="+mj-cs"/>
                <a:sym typeface="Calibri"/>
              </a:rPr>
              <a:t> 32</a:t>
            </a:r>
            <a:r>
              <a:rPr kumimoji="0" lang="en-US" altLang="zh-CN" sz="2800" b="0" i="0" u="none" strike="noStrike" cap="none" spc="0" normalizeH="0" baseline="0" dirty="0">
                <a:ln>
                  <a:noFill/>
                </a:ln>
                <a:solidFill>
                  <a:srgbClr val="050505"/>
                </a:solidFill>
                <a:effectLst/>
                <a:uFillTx/>
                <a:latin typeface="+mn-ea"/>
                <a:ea typeface="+mn-ea"/>
                <a:cs typeface="+mj-cs"/>
                <a:sym typeface="Calibri"/>
              </a:rPr>
              <a:t> </a:t>
            </a:r>
            <a:r>
              <a:rPr kumimoji="0" lang="en-US" altLang="zh-CN" sz="2000" b="0" i="0" u="none" strike="noStrike" cap="none" spc="0" normalizeH="0" baseline="0" dirty="0">
                <a:ln>
                  <a:noFill/>
                </a:ln>
                <a:solidFill>
                  <a:srgbClr val="050505"/>
                </a:solidFill>
                <a:effectLst/>
                <a:uFillTx/>
                <a:latin typeface="+mn-ea"/>
                <a:ea typeface="+mn-ea"/>
                <a:cs typeface="+mj-cs"/>
                <a:sym typeface="Calibri"/>
              </a:rPr>
              <a:t>participants, </a:t>
            </a:r>
            <a:r>
              <a:rPr kumimoji="0" lang="en-US" altLang="zh-CN" sz="2800" i="0" u="none" strike="noStrike" cap="none" spc="0" normalizeH="0" baseline="0" dirty="0">
                <a:ln>
                  <a:noFill/>
                </a:ln>
                <a:solidFill>
                  <a:srgbClr val="FF0000"/>
                </a:solidFill>
                <a:effectLst/>
                <a:uFillTx/>
                <a:latin typeface="+mn-ea"/>
                <a:ea typeface="+mn-ea"/>
                <a:cs typeface="+mj-cs"/>
                <a:sym typeface="Calibri"/>
              </a:rPr>
              <a:t>6</a:t>
            </a:r>
            <a:r>
              <a:rPr kumimoji="0" lang="en-US" altLang="zh-CN" sz="2000" b="0" i="0" u="none" strike="noStrike" cap="none" spc="0" normalizeH="0" baseline="0" dirty="0">
                <a:ln>
                  <a:noFill/>
                </a:ln>
                <a:solidFill>
                  <a:srgbClr val="050505"/>
                </a:solidFill>
                <a:effectLst/>
                <a:uFillTx/>
                <a:latin typeface="+mn-ea"/>
                <a:ea typeface="+mn-ea"/>
                <a:cs typeface="+mj-cs"/>
                <a:sym typeface="Calibri"/>
              </a:rPr>
              <a:t> women, </a:t>
            </a:r>
            <a:r>
              <a:rPr kumimoji="0" lang="en-US" altLang="zh-CN" sz="2800" i="0" u="none" strike="noStrike" cap="none" spc="0" normalizeH="0" baseline="0" dirty="0">
                <a:ln>
                  <a:noFill/>
                </a:ln>
                <a:solidFill>
                  <a:srgbClr val="FF0000"/>
                </a:solidFill>
                <a:effectLst/>
                <a:uFillTx/>
                <a:latin typeface="+mn-ea"/>
                <a:ea typeface="+mn-ea"/>
                <a:cs typeface="+mj-cs"/>
                <a:sym typeface="Calibri"/>
              </a:rPr>
              <a:t>10</a:t>
            </a:r>
            <a:r>
              <a:rPr kumimoji="0" lang="en-US" altLang="zh-CN" sz="2000" b="0" i="0" u="none" strike="noStrike" cap="none" spc="0" normalizeH="0" baseline="0" dirty="0">
                <a:ln>
                  <a:noFill/>
                </a:ln>
                <a:solidFill>
                  <a:srgbClr val="050505"/>
                </a:solidFill>
                <a:effectLst/>
                <a:uFillTx/>
                <a:latin typeface="+mn-ea"/>
                <a:ea typeface="+mn-ea"/>
                <a:cs typeface="+mj-cs"/>
                <a:sym typeface="Calibri"/>
              </a:rPr>
              <a:t> with experience in VR</a:t>
            </a:r>
          </a:p>
          <a:p>
            <a:pPr marL="0" marR="0" indent="0" algn="l" defTabSz="914400" rtl="0" fontAlgn="auto" latinLnBrk="0" hangingPunct="0">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spcBef>
                <a:spcPts val="0"/>
              </a:spcBef>
              <a:spcAft>
                <a:spcPts val="0"/>
              </a:spcAft>
              <a:buClrTx/>
              <a:buSzTx/>
              <a:buFontTx/>
              <a:buNone/>
              <a:tabLst/>
            </a:pPr>
            <a:endParaRPr kumimoji="0" lang="en-US" altLang="zh-CN" sz="2000" b="0" i="0" u="none" strike="noStrike" cap="none" spc="0" normalizeH="0" baseline="0" dirty="0">
              <a:ln>
                <a:noFill/>
              </a:ln>
              <a:solidFill>
                <a:srgbClr val="050505"/>
              </a:solidFill>
              <a:effectLst/>
              <a:uFillTx/>
              <a:latin typeface="+mn-ea"/>
              <a:ea typeface="+mn-ea"/>
              <a:cs typeface="+mj-cs"/>
              <a:sym typeface="Calibri"/>
            </a:endParaRPr>
          </a:p>
          <a:p>
            <a:r>
              <a:rPr lang="en-US" altLang="zh-CN" sz="2000" b="0" dirty="0">
                <a:latin typeface="+mn-ea"/>
                <a:ea typeface="+mn-ea"/>
              </a:rPr>
              <a:t>They were between the ages of </a:t>
            </a:r>
            <a:r>
              <a:rPr lang="en-US" altLang="zh-CN" sz="2800" dirty="0">
                <a:solidFill>
                  <a:srgbClr val="FF0000"/>
                </a:solidFill>
                <a:latin typeface="+mn-ea"/>
                <a:ea typeface="+mn-ea"/>
              </a:rPr>
              <a:t>22</a:t>
            </a:r>
            <a:r>
              <a:rPr lang="en-US" altLang="zh-CN" sz="2000" b="0" dirty="0">
                <a:latin typeface="+mn-ea"/>
                <a:ea typeface="+mn-ea"/>
              </a:rPr>
              <a:t> and </a:t>
            </a:r>
            <a:r>
              <a:rPr lang="en-US" altLang="zh-CN" sz="2800" dirty="0">
                <a:solidFill>
                  <a:srgbClr val="FF0000"/>
                </a:solidFill>
                <a:latin typeface="+mn-ea"/>
                <a:ea typeface="+mn-ea"/>
              </a:rPr>
              <a:t>26</a:t>
            </a:r>
          </a:p>
          <a:p>
            <a:endParaRPr lang="en-US" altLang="zh-CN" sz="2000" b="0" dirty="0">
              <a:latin typeface="+mn-ea"/>
              <a:ea typeface="+mn-ea"/>
            </a:endParaRPr>
          </a:p>
          <a:p>
            <a:endParaRPr lang="en-US" altLang="zh-CN" sz="2000" b="0" dirty="0">
              <a:latin typeface="+mn-ea"/>
              <a:ea typeface="+mn-ea"/>
            </a:endParaRPr>
          </a:p>
          <a:p>
            <a:r>
              <a:rPr lang="en-US" altLang="zh-CN" sz="2000" b="0" dirty="0">
                <a:latin typeface="+mn-ea"/>
                <a:ea typeface="+mn-ea"/>
              </a:rPr>
              <a:t>Randomly assigned </a:t>
            </a:r>
            <a:r>
              <a:rPr lang="en-US" altLang="zh-CN" sz="2800" dirty="0">
                <a:solidFill>
                  <a:srgbClr val="FF0000"/>
                </a:solidFill>
                <a:latin typeface="+mn-ea"/>
                <a:ea typeface="+mn-ea"/>
              </a:rPr>
              <a:t>8</a:t>
            </a:r>
            <a:r>
              <a:rPr lang="en-US" altLang="zh-CN" sz="2800" b="0" dirty="0">
                <a:solidFill>
                  <a:srgbClr val="FF0000"/>
                </a:solidFill>
                <a:latin typeface="+mn-ea"/>
                <a:ea typeface="+mn-ea"/>
              </a:rPr>
              <a:t> </a:t>
            </a:r>
            <a:r>
              <a:rPr lang="en-US" altLang="zh-CN" sz="2000" b="0" dirty="0">
                <a:latin typeface="+mn-ea"/>
                <a:ea typeface="+mn-ea"/>
              </a:rPr>
              <a:t>participants to each of the four conditions</a:t>
            </a:r>
            <a:endParaRPr lang="zh-CN" altLang="en-US" sz="2000" b="0" dirty="0">
              <a:latin typeface="+mn-ea"/>
              <a:ea typeface="+mn-ea"/>
            </a:endParaRPr>
          </a:p>
        </p:txBody>
      </p:sp>
    </p:spTree>
    <p:extLst>
      <p:ext uri="{BB962C8B-B14F-4D97-AF65-F5344CB8AC3E}">
        <p14:creationId xmlns:p14="http://schemas.microsoft.com/office/powerpoint/2010/main" val="20349322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p:cNvSpPr txBox="1">
            <a:spLocks noGrp="1"/>
          </p:cNvSpPr>
          <p:nvPr>
            <p:ph type="title"/>
          </p:nvPr>
        </p:nvSpPr>
        <p:spPr>
          <a:prstGeom prst="rect">
            <a:avLst/>
          </a:prstGeom>
        </p:spPr>
        <p:txBody>
          <a:bodyPr>
            <a:normAutofit/>
          </a:bodyPr>
          <a:lstStyle/>
          <a:p>
            <a:r>
              <a:rPr lang="en-US" altLang="zh-CN" dirty="0">
                <a:solidFill>
                  <a:srgbClr val="0070C0"/>
                </a:solidFill>
              </a:rPr>
              <a:t>Experimental Procedure</a:t>
            </a:r>
            <a:endParaRPr dirty="0">
              <a:solidFill>
                <a:srgbClr val="0070C0"/>
              </a:solidFill>
            </a:endParaRPr>
          </a:p>
        </p:txBody>
      </p:sp>
      <p:sp>
        <p:nvSpPr>
          <p:cNvPr id="64"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12</a:t>
            </a:fld>
            <a:r>
              <a:rPr lang="en-US" altLang="zh-CN" dirty="0"/>
              <a:t>/23</a:t>
            </a:r>
            <a:endParaRPr dirty="0"/>
          </a:p>
        </p:txBody>
      </p:sp>
      <p:sp>
        <p:nvSpPr>
          <p:cNvPr id="4" name="文本框 3">
            <a:extLst>
              <a:ext uri="{FF2B5EF4-FFF2-40B4-BE49-F238E27FC236}">
                <a16:creationId xmlns:a16="http://schemas.microsoft.com/office/drawing/2014/main" id="{946AB885-52EE-492D-9687-FA95BE749A90}"/>
              </a:ext>
            </a:extLst>
          </p:cNvPr>
          <p:cNvSpPr txBox="1"/>
          <p:nvPr/>
        </p:nvSpPr>
        <p:spPr>
          <a:xfrm>
            <a:off x="814464" y="1825625"/>
            <a:ext cx="7886700" cy="3724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altLang="zh-CN" sz="2000" dirty="0">
                <a:latin typeface="+mj-ea"/>
              </a:rPr>
              <a:t>step1</a:t>
            </a:r>
            <a:r>
              <a:rPr lang="en-US" altLang="zh-CN" sz="1600" dirty="0">
                <a:latin typeface="+mj-ea"/>
              </a:rPr>
              <a:t>   </a:t>
            </a:r>
            <a:r>
              <a:rPr lang="en-US" altLang="zh-CN" sz="2000" b="0" dirty="0">
                <a:latin typeface="+mn-ea"/>
              </a:rPr>
              <a:t>Pre-experiment SSQ </a:t>
            </a:r>
          </a:p>
          <a:p>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kumimoji="0" lang="en-US" altLang="zh-CN" sz="2000" i="0" u="none" strike="noStrike" cap="none" spc="0" normalizeH="0" baseline="0" dirty="0">
                <a:ln>
                  <a:noFill/>
                </a:ln>
                <a:solidFill>
                  <a:srgbClr val="050505"/>
                </a:solidFill>
                <a:effectLst/>
                <a:uFillTx/>
                <a:latin typeface="+mj-ea"/>
                <a:cs typeface="+mj-cs"/>
                <a:sym typeface="Calibri"/>
              </a:rPr>
              <a:t>step2</a:t>
            </a:r>
            <a:r>
              <a:rPr kumimoji="0" lang="en-US" altLang="zh-CN" i="0" u="none" strike="noStrike" cap="none" spc="0" normalizeH="0" baseline="0" dirty="0">
                <a:ln>
                  <a:noFill/>
                </a:ln>
                <a:solidFill>
                  <a:srgbClr val="050505"/>
                </a:solidFill>
                <a:effectLst/>
                <a:uFillTx/>
                <a:latin typeface="+mj-ea"/>
                <a:cs typeface="+mj-cs"/>
                <a:sym typeface="Calibri"/>
              </a:rPr>
              <a:t>   </a:t>
            </a:r>
            <a:r>
              <a:rPr lang="en-US" altLang="zh-CN" sz="2000" b="0" dirty="0">
                <a:latin typeface="+mn-ea"/>
                <a:ea typeface="+mn-ea"/>
              </a:rPr>
              <a:t>Overview of experimental procedures and VR devices</a:t>
            </a:r>
          </a:p>
          <a:p>
            <a:pPr marL="0" marR="0" indent="0" algn="l" defTabSz="914400" rtl="0" fontAlgn="auto" latinLnBrk="0" hangingPunct="0">
              <a:lnSpc>
                <a:spcPct val="100000"/>
              </a:lnSpc>
              <a:spcBef>
                <a:spcPts val="0"/>
              </a:spcBef>
              <a:spcAft>
                <a:spcPts val="0"/>
              </a:spcAft>
              <a:buClrTx/>
              <a:buSzTx/>
              <a:buFontTx/>
              <a:buNone/>
              <a:tabLst/>
            </a:pPr>
            <a:endParaRPr kumimoji="0" lang="en-US" altLang="zh-CN" sz="2000" i="0" u="none" strike="noStrike" cap="none" spc="0" normalizeH="0" baseline="0" dirty="0">
              <a:ln>
                <a:noFill/>
              </a:ln>
              <a:solidFill>
                <a:srgbClr val="050505"/>
              </a:solidFill>
              <a:effectLst/>
              <a:uFillTx/>
              <a:latin typeface="+mn-ea"/>
              <a:ea typeface="+mn-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zh-CN" sz="2000" i="0" u="none" strike="noStrike" cap="none" spc="0" normalizeH="0" baseline="0" dirty="0">
              <a:ln>
                <a:noFill/>
              </a:ln>
              <a:solidFill>
                <a:srgbClr val="050505"/>
              </a:solidFill>
              <a:effectLst/>
              <a:uFillTx/>
              <a:latin typeface="+mn-ea"/>
              <a:ea typeface="+mn-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zh-CN" sz="2000" i="0" u="none" strike="noStrike" cap="none" spc="0" normalizeH="0" baseline="0" dirty="0">
              <a:ln>
                <a:noFill/>
              </a:ln>
              <a:solidFill>
                <a:srgbClr val="050505"/>
              </a:solidFill>
              <a:effectLst/>
              <a:uFillTx/>
              <a:latin typeface="+mn-ea"/>
              <a:ea typeface="+mn-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zh-CN" sz="2000" i="0" u="none" strike="noStrike" cap="none" spc="0" normalizeH="0" baseline="0" dirty="0">
              <a:ln>
                <a:noFill/>
              </a:ln>
              <a:solidFill>
                <a:srgbClr val="050505"/>
              </a:solidFill>
              <a:effectLst/>
              <a:uFillTx/>
              <a:latin typeface="+mn-ea"/>
              <a:ea typeface="+mn-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altLang="zh-CN" sz="2000" dirty="0">
                <a:latin typeface="+mj-ea"/>
              </a:rPr>
              <a:t>step3</a:t>
            </a:r>
            <a:r>
              <a:rPr lang="en-US" altLang="zh-CN" dirty="0">
                <a:latin typeface="+mj-ea"/>
              </a:rPr>
              <a:t>   </a:t>
            </a:r>
            <a:r>
              <a:rPr kumimoji="0" lang="en-US" altLang="zh-CN" sz="2000" b="0" i="0" u="none" strike="noStrike" cap="none" spc="0" normalizeH="0" baseline="0" dirty="0">
                <a:ln>
                  <a:noFill/>
                </a:ln>
                <a:solidFill>
                  <a:srgbClr val="050505"/>
                </a:solidFill>
                <a:effectLst/>
                <a:uFillTx/>
                <a:latin typeface="+mn-ea"/>
                <a:ea typeface="+mn-ea"/>
                <a:cs typeface="+mj-cs"/>
                <a:sym typeface="Calibri"/>
              </a:rPr>
              <a:t>VR1 interaction practice, including disocclusion effect </a:t>
            </a:r>
            <a:r>
              <a:rPr lang="en-US" altLang="zh-CN" sz="2000" b="0" dirty="0">
                <a:latin typeface="+mn-ea"/>
                <a:ea typeface="+mn-ea"/>
              </a:rPr>
              <a:t>(5min)</a:t>
            </a:r>
            <a:endParaRPr kumimoji="0" lang="en-US" altLang="zh-CN" sz="2000" b="0" i="0" u="none" strike="noStrike" cap="none" spc="0" normalizeH="0" baseline="0" dirty="0">
              <a:ln>
                <a:noFill/>
              </a:ln>
              <a:solidFill>
                <a:srgbClr val="050505"/>
              </a:solidFill>
              <a:effectLst/>
              <a:uFillTx/>
              <a:latin typeface="+mn-ea"/>
              <a:ea typeface="+mn-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zh-CN" sz="800" b="0" i="0" u="none" strike="noStrike" cap="none" spc="0" normalizeH="0" baseline="0" dirty="0">
              <a:ln>
                <a:noFill/>
              </a:ln>
              <a:solidFill>
                <a:srgbClr val="050505"/>
              </a:solidFill>
              <a:effectLst/>
              <a:uFillTx/>
              <a:latin typeface="+mn-ea"/>
              <a:ea typeface="+mn-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altLang="zh-CN" sz="2000" dirty="0">
                <a:latin typeface="+mj-ea"/>
              </a:rPr>
              <a:t>step</a:t>
            </a:r>
            <a:r>
              <a:rPr kumimoji="0" lang="en-US" altLang="zh-CN" sz="2000" i="0" u="none" strike="noStrike" cap="none" spc="0" normalizeH="0" baseline="0" dirty="0">
                <a:ln>
                  <a:noFill/>
                </a:ln>
                <a:solidFill>
                  <a:srgbClr val="050505"/>
                </a:solidFill>
                <a:effectLst/>
                <a:uFillTx/>
                <a:latin typeface="+mj-ea"/>
                <a:cs typeface="+mj-cs"/>
                <a:sym typeface="Calibri"/>
              </a:rPr>
              <a:t>4</a:t>
            </a:r>
            <a:r>
              <a:rPr kumimoji="0" lang="en-US" altLang="zh-CN" sz="1600" b="0" i="0" u="none" strike="noStrike" cap="none" spc="0" normalizeH="0" baseline="0" dirty="0">
                <a:ln>
                  <a:noFill/>
                </a:ln>
                <a:solidFill>
                  <a:srgbClr val="050505"/>
                </a:solidFill>
                <a:effectLst/>
                <a:uFillTx/>
                <a:latin typeface="+mn-ea"/>
                <a:ea typeface="+mn-ea"/>
                <a:cs typeface="+mj-cs"/>
                <a:sym typeface="Calibri"/>
              </a:rPr>
              <a:t>   </a:t>
            </a:r>
            <a:r>
              <a:rPr lang="en-US" altLang="zh-CN" sz="2000" b="0" dirty="0">
                <a:latin typeface="+mn-ea"/>
                <a:ea typeface="+mn-ea"/>
              </a:rPr>
              <a:t>VR1 task</a:t>
            </a:r>
            <a:endParaRPr kumimoji="0" lang="zh-CN" altLang="en-US" sz="2000" b="0" i="0" u="none" strike="noStrike" cap="none" spc="0" normalizeH="0" baseline="0" dirty="0">
              <a:ln>
                <a:noFill/>
              </a:ln>
              <a:solidFill>
                <a:srgbClr val="050505"/>
              </a:solidFill>
              <a:effectLst/>
              <a:uFillTx/>
              <a:latin typeface="+mn-ea"/>
              <a:ea typeface="+mn-ea"/>
              <a:cs typeface="+mj-cs"/>
              <a:sym typeface="Calibri"/>
            </a:endParaRPr>
          </a:p>
        </p:txBody>
      </p:sp>
      <p:pic>
        <p:nvPicPr>
          <p:cNvPr id="3" name="图片 2">
            <a:extLst>
              <a:ext uri="{FF2B5EF4-FFF2-40B4-BE49-F238E27FC236}">
                <a16:creationId xmlns:a16="http://schemas.microsoft.com/office/drawing/2014/main" id="{1981E970-524C-4392-B321-3DA59AF69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8456" y="2714784"/>
            <a:ext cx="3367088" cy="1893988"/>
          </a:xfrm>
          <a:prstGeom prst="rect">
            <a:avLst/>
          </a:prstGeom>
        </p:spPr>
      </p:pic>
    </p:spTree>
    <p:extLst>
      <p:ext uri="{BB962C8B-B14F-4D97-AF65-F5344CB8AC3E}">
        <p14:creationId xmlns:p14="http://schemas.microsoft.com/office/powerpoint/2010/main" val="40086152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p:cNvSpPr txBox="1">
            <a:spLocks noGrp="1"/>
          </p:cNvSpPr>
          <p:nvPr>
            <p:ph type="title"/>
          </p:nvPr>
        </p:nvSpPr>
        <p:spPr>
          <a:prstGeom prst="rect">
            <a:avLst/>
          </a:prstGeom>
        </p:spPr>
        <p:txBody>
          <a:bodyPr/>
          <a:lstStyle/>
          <a:p>
            <a:r>
              <a:rPr lang="en-US" altLang="zh-CN" dirty="0">
                <a:solidFill>
                  <a:srgbClr val="0070C0"/>
                </a:solidFill>
              </a:rPr>
              <a:t>User Study   </a:t>
            </a:r>
            <a:r>
              <a:rPr lang="en-US" altLang="zh-CN" sz="2800" dirty="0">
                <a:solidFill>
                  <a:srgbClr val="0070C0"/>
                </a:solidFill>
              </a:rPr>
              <a:t>Experimental Procedure</a:t>
            </a:r>
            <a:endParaRPr sz="2800" dirty="0">
              <a:solidFill>
                <a:srgbClr val="0070C0"/>
              </a:solidFill>
            </a:endParaRPr>
          </a:p>
        </p:txBody>
      </p:sp>
      <p:sp>
        <p:nvSpPr>
          <p:cNvPr id="64"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13</a:t>
            </a:fld>
            <a:r>
              <a:rPr lang="en-US" altLang="zh-CN" dirty="0"/>
              <a:t>/23</a:t>
            </a:r>
            <a:endParaRPr dirty="0"/>
          </a:p>
        </p:txBody>
      </p:sp>
      <p:sp>
        <p:nvSpPr>
          <p:cNvPr id="4" name="文本框 3">
            <a:extLst>
              <a:ext uri="{FF2B5EF4-FFF2-40B4-BE49-F238E27FC236}">
                <a16:creationId xmlns:a16="http://schemas.microsoft.com/office/drawing/2014/main" id="{946AB885-52EE-492D-9687-FA95BE749A90}"/>
              </a:ext>
            </a:extLst>
          </p:cNvPr>
          <p:cNvSpPr txBox="1"/>
          <p:nvPr/>
        </p:nvSpPr>
        <p:spPr>
          <a:xfrm>
            <a:off x="814463" y="1825625"/>
            <a:ext cx="7291311" cy="4093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altLang="zh-CN" sz="2000" dirty="0">
                <a:latin typeface="+mj-ea"/>
              </a:rPr>
              <a:t>step5</a:t>
            </a:r>
            <a:r>
              <a:rPr lang="en-US" altLang="zh-CN" sz="1600" dirty="0">
                <a:latin typeface="+mj-ea"/>
              </a:rPr>
              <a:t>   </a:t>
            </a:r>
            <a:r>
              <a:rPr lang="en-US" altLang="zh-CN" sz="2000" b="0" dirty="0">
                <a:latin typeface="+mn-ea"/>
              </a:rPr>
              <a:t>After 2min of rest, spatial awareness test</a:t>
            </a:r>
            <a:endParaRPr kumimoji="0" lang="en-US" altLang="zh-CN" sz="2000" b="0" i="0" u="none" strike="noStrike" cap="none" spc="0" normalizeH="0" baseline="0" dirty="0">
              <a:ln>
                <a:noFill/>
              </a:ln>
              <a:solidFill>
                <a:srgbClr val="050505"/>
              </a:solidFill>
              <a:effectLst/>
              <a:uFillTx/>
              <a:latin typeface="+mn-ea"/>
              <a:ea typeface="+mn-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800" b="0" dirty="0">
              <a:latin typeface="+mn-ea"/>
              <a:ea typeface="+mn-ea"/>
            </a:endParaRPr>
          </a:p>
          <a:p>
            <a:r>
              <a:rPr kumimoji="0" lang="en-US" altLang="zh-CN" sz="2000" i="0" u="none" strike="noStrike" cap="none" spc="0" normalizeH="0" baseline="0" dirty="0">
                <a:ln>
                  <a:noFill/>
                </a:ln>
                <a:solidFill>
                  <a:srgbClr val="050505"/>
                </a:solidFill>
                <a:effectLst/>
                <a:uFillTx/>
                <a:latin typeface="+mj-ea"/>
                <a:cs typeface="+mj-cs"/>
                <a:sym typeface="Calibri"/>
              </a:rPr>
              <a:t>step6</a:t>
            </a:r>
            <a:r>
              <a:rPr kumimoji="0" lang="en-US" altLang="zh-CN" i="0" u="none" strike="noStrike" cap="none" spc="0" normalizeH="0" baseline="0" dirty="0">
                <a:ln>
                  <a:noFill/>
                </a:ln>
                <a:solidFill>
                  <a:srgbClr val="050505"/>
                </a:solidFill>
                <a:effectLst/>
                <a:uFillTx/>
                <a:latin typeface="+mj-ea"/>
                <a:cs typeface="+mj-cs"/>
                <a:sym typeface="Calibri"/>
              </a:rPr>
              <a:t>   </a:t>
            </a:r>
            <a:r>
              <a:rPr lang="en-US" altLang="zh-CN" sz="2000" b="0" dirty="0">
                <a:latin typeface="+mn-ea"/>
                <a:ea typeface="+mn-ea"/>
              </a:rPr>
              <a:t>After 2min of rest, practice VR2 task interaction</a:t>
            </a:r>
            <a:r>
              <a:rPr lang="en-US" altLang="zh-CN" sz="2000" b="0" dirty="0">
                <a:latin typeface="+mn-ea"/>
              </a:rPr>
              <a:t> </a:t>
            </a:r>
            <a:r>
              <a:rPr lang="en-US" altLang="zh-CN" sz="2000" b="0" dirty="0">
                <a:latin typeface="+mn-ea"/>
                <a:ea typeface="+mn-ea"/>
              </a:rPr>
              <a:t>(</a:t>
            </a:r>
            <a:r>
              <a:rPr lang="en-US" altLang="zh-CN" sz="2000" b="0" dirty="0">
                <a:latin typeface="+mn-ea"/>
              </a:rPr>
              <a:t>5min</a:t>
            </a:r>
            <a:r>
              <a:rPr lang="en-US" altLang="zh-CN" sz="2000" b="0" dirty="0">
                <a:latin typeface="+mn-ea"/>
                <a:ea typeface="+mn-ea"/>
              </a:rPr>
              <a:t>)</a:t>
            </a:r>
          </a:p>
          <a:p>
            <a:pPr marL="0" marR="0" indent="0" algn="l" defTabSz="914400" rtl="0" fontAlgn="auto" latinLnBrk="0" hangingPunct="0">
              <a:lnSpc>
                <a:spcPct val="100000"/>
              </a:lnSpc>
              <a:spcBef>
                <a:spcPts val="0"/>
              </a:spcBef>
              <a:spcAft>
                <a:spcPts val="0"/>
              </a:spcAft>
              <a:buClrTx/>
              <a:buSzTx/>
              <a:buFontTx/>
              <a:buNone/>
              <a:tabLst/>
            </a:pPr>
            <a:endParaRPr kumimoji="0" lang="en-US" altLang="zh-CN" sz="800" b="0" i="0" u="none" strike="noStrike" cap="none" spc="0" normalizeH="0" baseline="0" dirty="0">
              <a:ln>
                <a:noFill/>
              </a:ln>
              <a:solidFill>
                <a:srgbClr val="050505"/>
              </a:solidFill>
              <a:effectLst/>
              <a:uFillTx/>
              <a:latin typeface="+mn-ea"/>
              <a:ea typeface="+mn-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altLang="zh-CN" sz="2000" dirty="0">
                <a:latin typeface="+mj-ea"/>
              </a:rPr>
              <a:t>step7</a:t>
            </a:r>
            <a:r>
              <a:rPr kumimoji="0" lang="en-US" altLang="zh-CN" sz="1600" b="0" i="0" u="none" strike="noStrike" cap="none" spc="0" normalizeH="0" baseline="0" dirty="0">
                <a:ln>
                  <a:noFill/>
                </a:ln>
                <a:solidFill>
                  <a:srgbClr val="050505"/>
                </a:solidFill>
                <a:effectLst/>
                <a:uFillTx/>
                <a:latin typeface="+mn-ea"/>
                <a:ea typeface="+mn-ea"/>
                <a:cs typeface="+mj-cs"/>
                <a:sym typeface="Calibri"/>
              </a:rPr>
              <a:t>   </a:t>
            </a:r>
            <a:r>
              <a:rPr lang="en-US" altLang="zh-CN" sz="2000" b="0" dirty="0">
                <a:latin typeface="+mn-ea"/>
                <a:ea typeface="+mn-ea"/>
              </a:rPr>
              <a:t>VR2 task</a:t>
            </a:r>
            <a:endParaRPr kumimoji="0" lang="zh-CN" altLang="en-US" sz="2000" b="0" i="0" u="none" strike="noStrike" cap="none" spc="0" normalizeH="0" baseline="0" dirty="0">
              <a:ln>
                <a:noFill/>
              </a:ln>
              <a:solidFill>
                <a:srgbClr val="050505"/>
              </a:solidFill>
              <a:effectLst/>
              <a:uFillTx/>
              <a:latin typeface="+mn-ea"/>
              <a:ea typeface="+mn-ea"/>
              <a:cs typeface="+mj-cs"/>
              <a:sym typeface="Calibri"/>
            </a:endParaRPr>
          </a:p>
        </p:txBody>
      </p:sp>
      <p:pic>
        <p:nvPicPr>
          <p:cNvPr id="3" name="图片 2">
            <a:extLst>
              <a:ext uri="{FF2B5EF4-FFF2-40B4-BE49-F238E27FC236}">
                <a16:creationId xmlns:a16="http://schemas.microsoft.com/office/drawing/2014/main" id="{9501E0C9-215E-4AE1-AA66-AA3B5710604B}"/>
              </a:ext>
            </a:extLst>
          </p:cNvPr>
          <p:cNvPicPr>
            <a:picLocks noChangeAspect="1"/>
          </p:cNvPicPr>
          <p:nvPr/>
        </p:nvPicPr>
        <p:blipFill rotWithShape="1">
          <a:blip r:embed="rId3">
            <a:extLst>
              <a:ext uri="{28A0092B-C50C-407E-A947-70E740481C1C}">
                <a14:useLocalDpi xmlns:a14="http://schemas.microsoft.com/office/drawing/2010/main" val="0"/>
              </a:ext>
            </a:extLst>
          </a:blip>
          <a:srcRect r="48395"/>
          <a:stretch/>
        </p:blipFill>
        <p:spPr>
          <a:xfrm>
            <a:off x="2999820" y="2234377"/>
            <a:ext cx="1622668" cy="2665726"/>
          </a:xfrm>
          <a:prstGeom prst="rect">
            <a:avLst/>
          </a:prstGeom>
        </p:spPr>
      </p:pic>
    </p:spTree>
    <p:extLst>
      <p:ext uri="{BB962C8B-B14F-4D97-AF65-F5344CB8AC3E}">
        <p14:creationId xmlns:p14="http://schemas.microsoft.com/office/powerpoint/2010/main" val="32153001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p:cNvSpPr txBox="1">
            <a:spLocks noGrp="1"/>
          </p:cNvSpPr>
          <p:nvPr>
            <p:ph type="title"/>
          </p:nvPr>
        </p:nvSpPr>
        <p:spPr>
          <a:prstGeom prst="rect">
            <a:avLst/>
          </a:prstGeom>
        </p:spPr>
        <p:txBody>
          <a:bodyPr/>
          <a:lstStyle/>
          <a:p>
            <a:r>
              <a:rPr lang="en-US" altLang="zh-CN" dirty="0">
                <a:solidFill>
                  <a:srgbClr val="0070C0"/>
                </a:solidFill>
              </a:rPr>
              <a:t>User Study   </a:t>
            </a:r>
            <a:r>
              <a:rPr lang="en-US" altLang="zh-CN" sz="2800" dirty="0">
                <a:solidFill>
                  <a:srgbClr val="0070C0"/>
                </a:solidFill>
              </a:rPr>
              <a:t>Experimental Procedure</a:t>
            </a:r>
            <a:endParaRPr sz="2800" dirty="0">
              <a:solidFill>
                <a:srgbClr val="0070C0"/>
              </a:solidFill>
            </a:endParaRPr>
          </a:p>
        </p:txBody>
      </p:sp>
      <p:sp>
        <p:nvSpPr>
          <p:cNvPr id="64"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14</a:t>
            </a:fld>
            <a:r>
              <a:rPr lang="en-US" altLang="zh-CN" dirty="0"/>
              <a:t>/23</a:t>
            </a:r>
            <a:endParaRPr dirty="0"/>
          </a:p>
        </p:txBody>
      </p:sp>
      <p:sp>
        <p:nvSpPr>
          <p:cNvPr id="4" name="文本框 3">
            <a:extLst>
              <a:ext uri="{FF2B5EF4-FFF2-40B4-BE49-F238E27FC236}">
                <a16:creationId xmlns:a16="http://schemas.microsoft.com/office/drawing/2014/main" id="{946AB885-52EE-492D-9687-FA95BE749A90}"/>
              </a:ext>
            </a:extLst>
          </p:cNvPr>
          <p:cNvSpPr txBox="1"/>
          <p:nvPr/>
        </p:nvSpPr>
        <p:spPr>
          <a:xfrm>
            <a:off x="814463" y="1825625"/>
            <a:ext cx="7434187" cy="4401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altLang="zh-CN" sz="2000" dirty="0">
                <a:latin typeface="+mj-ea"/>
              </a:rPr>
              <a:t>step8 </a:t>
            </a:r>
            <a:r>
              <a:rPr lang="en-US" altLang="zh-CN" sz="1600" dirty="0">
                <a:latin typeface="+mj-ea"/>
              </a:rPr>
              <a:t>  </a:t>
            </a:r>
            <a:r>
              <a:rPr lang="en-US" altLang="zh-CN" sz="2000" b="0" dirty="0">
                <a:latin typeface="+mn-ea"/>
              </a:rPr>
              <a:t>After 2min of rest, depth perception test</a:t>
            </a:r>
            <a:endParaRPr kumimoji="0" lang="en-US" altLang="zh-CN" sz="2000" b="0" i="0" u="none" strike="noStrike" cap="none" spc="0" normalizeH="0" baseline="0" dirty="0">
              <a:ln>
                <a:noFill/>
              </a:ln>
              <a:solidFill>
                <a:srgbClr val="050505"/>
              </a:solidFill>
              <a:effectLst/>
              <a:uFillTx/>
              <a:latin typeface="+mn-ea"/>
              <a:ea typeface="+mn-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zh-CN" sz="2000" b="0" dirty="0">
              <a:latin typeface="+mn-ea"/>
              <a:ea typeface="+mn-ea"/>
            </a:endParaRPr>
          </a:p>
          <a:p>
            <a:r>
              <a:rPr kumimoji="0" lang="en-US" altLang="zh-CN" sz="2000" i="0" u="none" strike="noStrike" cap="none" spc="0" normalizeH="0" baseline="0" dirty="0">
                <a:ln>
                  <a:noFill/>
                </a:ln>
                <a:solidFill>
                  <a:srgbClr val="050505"/>
                </a:solidFill>
                <a:effectLst/>
                <a:uFillTx/>
                <a:latin typeface="+mj-ea"/>
                <a:cs typeface="+mj-cs"/>
                <a:sym typeface="Calibri"/>
              </a:rPr>
              <a:t>step9</a:t>
            </a:r>
            <a:r>
              <a:rPr kumimoji="0" lang="en-US" altLang="zh-CN" i="0" u="none" strike="noStrike" cap="none" spc="0" normalizeH="0" baseline="0" dirty="0">
                <a:ln>
                  <a:noFill/>
                </a:ln>
                <a:solidFill>
                  <a:srgbClr val="050505"/>
                </a:solidFill>
                <a:effectLst/>
                <a:uFillTx/>
                <a:latin typeface="+mj-ea"/>
                <a:cs typeface="+mj-cs"/>
                <a:sym typeface="Calibri"/>
              </a:rPr>
              <a:t>   </a:t>
            </a:r>
            <a:r>
              <a:rPr lang="en-US" altLang="zh-CN" sz="2000" b="0" dirty="0">
                <a:latin typeface="+mn-ea"/>
                <a:ea typeface="+mn-ea"/>
              </a:rPr>
              <a:t>Post-experiment SSQ</a:t>
            </a:r>
          </a:p>
        </p:txBody>
      </p:sp>
      <p:pic>
        <p:nvPicPr>
          <p:cNvPr id="3" name="图片 2">
            <a:extLst>
              <a:ext uri="{FF2B5EF4-FFF2-40B4-BE49-F238E27FC236}">
                <a16:creationId xmlns:a16="http://schemas.microsoft.com/office/drawing/2014/main" id="{61B3FC35-7A30-4F80-880C-DA87C30F7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337" y="2404301"/>
            <a:ext cx="2913325" cy="2987080"/>
          </a:xfrm>
          <a:prstGeom prst="rect">
            <a:avLst/>
          </a:prstGeom>
        </p:spPr>
      </p:pic>
    </p:spTree>
    <p:extLst>
      <p:ext uri="{BB962C8B-B14F-4D97-AF65-F5344CB8AC3E}">
        <p14:creationId xmlns:p14="http://schemas.microsoft.com/office/powerpoint/2010/main" val="231926047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p:cNvSpPr txBox="1">
            <a:spLocks noGrp="1"/>
          </p:cNvSpPr>
          <p:nvPr>
            <p:ph type="title"/>
          </p:nvPr>
        </p:nvSpPr>
        <p:spPr>
          <a:xfrm>
            <a:off x="628649" y="365127"/>
            <a:ext cx="8215099" cy="1324800"/>
          </a:xfrm>
          <a:prstGeom prst="rect">
            <a:avLst/>
          </a:prstGeom>
        </p:spPr>
        <p:txBody>
          <a:bodyPr/>
          <a:lstStyle/>
          <a:p>
            <a:r>
              <a:rPr lang="en-US" dirty="0">
                <a:solidFill>
                  <a:srgbClr val="0070C0"/>
                </a:solidFill>
              </a:rPr>
              <a:t>Task Completion Time [s]</a:t>
            </a:r>
            <a:endParaRPr sz="2800" dirty="0">
              <a:solidFill>
                <a:srgbClr val="0070C0"/>
              </a:solidFill>
            </a:endParaRPr>
          </a:p>
        </p:txBody>
      </p:sp>
      <p:sp>
        <p:nvSpPr>
          <p:cNvPr id="68"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15</a:t>
            </a:fld>
            <a:r>
              <a:rPr lang="en-US" altLang="zh-CN" dirty="0"/>
              <a:t>/23</a:t>
            </a:r>
            <a:endParaRPr dirty="0"/>
          </a:p>
        </p:txBody>
      </p:sp>
      <p:pic>
        <p:nvPicPr>
          <p:cNvPr id="4" name="图片 3">
            <a:extLst>
              <a:ext uri="{FF2B5EF4-FFF2-40B4-BE49-F238E27FC236}">
                <a16:creationId xmlns:a16="http://schemas.microsoft.com/office/drawing/2014/main" id="{230CDAC9-3EDF-4594-ABE1-B7B4C9AF48E8}"/>
              </a:ext>
            </a:extLst>
          </p:cNvPr>
          <p:cNvPicPr>
            <a:picLocks noChangeAspect="1"/>
          </p:cNvPicPr>
          <p:nvPr/>
        </p:nvPicPr>
        <p:blipFill rotWithShape="1">
          <a:blip r:embed="rId3">
            <a:extLst>
              <a:ext uri="{28A0092B-C50C-407E-A947-70E740481C1C}">
                <a14:useLocalDpi xmlns:a14="http://schemas.microsoft.com/office/drawing/2010/main" val="0"/>
              </a:ext>
            </a:extLst>
          </a:blip>
          <a:srcRect t="11108"/>
          <a:stretch/>
        </p:blipFill>
        <p:spPr>
          <a:xfrm>
            <a:off x="1396568" y="2132594"/>
            <a:ext cx="6350863" cy="306859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
            <a:extLst>
              <a:ext uri="{FF2B5EF4-FFF2-40B4-BE49-F238E27FC236}">
                <a16:creationId xmlns:a16="http://schemas.microsoft.com/office/drawing/2014/main" id="{B577C08D-1B6F-4929-921F-7D771A611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19"/>
          <a:stretch/>
        </p:blipFill>
        <p:spPr>
          <a:xfrm>
            <a:off x="1396568" y="2132594"/>
            <a:ext cx="6613214" cy="3068590"/>
          </a:xfrm>
          <a:prstGeom prst="rect">
            <a:avLst/>
          </a:prstGeom>
        </p:spPr>
      </p:pic>
      <p:sp>
        <p:nvSpPr>
          <p:cNvPr id="2" name="タイトル 1">
            <a:extLst>
              <a:ext uri="{FF2B5EF4-FFF2-40B4-BE49-F238E27FC236}">
                <a16:creationId xmlns:a16="http://schemas.microsoft.com/office/drawing/2014/main" id="{0B1450A9-E103-914F-84BA-00C4B0031404}"/>
              </a:ext>
            </a:extLst>
          </p:cNvPr>
          <p:cNvSpPr>
            <a:spLocks noGrp="1"/>
          </p:cNvSpPr>
          <p:nvPr>
            <p:ph type="title"/>
          </p:nvPr>
        </p:nvSpPr>
        <p:spPr/>
        <p:txBody>
          <a:bodyPr/>
          <a:lstStyle/>
          <a:p>
            <a:r>
              <a:rPr lang="en-US" altLang="zh-CN" dirty="0">
                <a:solidFill>
                  <a:srgbClr val="0070C0"/>
                </a:solidFill>
              </a:rPr>
              <a:t>Viewpoint Translation [m]</a:t>
            </a:r>
            <a:endParaRPr kumimoji="1" lang="ja-JP" altLang="en-US" sz="2800" dirty="0">
              <a:solidFill>
                <a:srgbClr val="0070C0"/>
              </a:solidFill>
            </a:endParaRPr>
          </a:p>
        </p:txBody>
      </p:sp>
      <p:sp>
        <p:nvSpPr>
          <p:cNvPr id="72"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16</a:t>
            </a:fld>
            <a:r>
              <a:rPr lang="en-US" altLang="zh-CN" dirty="0"/>
              <a:t>/23</a:t>
            </a:r>
            <a:endParaRPr dirty="0"/>
          </a:p>
        </p:txBody>
      </p:sp>
    </p:spTree>
    <p:extLst>
      <p:ext uri="{BB962C8B-B14F-4D97-AF65-F5344CB8AC3E}">
        <p14:creationId xmlns:p14="http://schemas.microsoft.com/office/powerpoint/2010/main" val="401027792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1450A9-E103-914F-84BA-00C4B0031404}"/>
              </a:ext>
            </a:extLst>
          </p:cNvPr>
          <p:cNvSpPr>
            <a:spLocks noGrp="1"/>
          </p:cNvSpPr>
          <p:nvPr>
            <p:ph type="title"/>
          </p:nvPr>
        </p:nvSpPr>
        <p:spPr/>
        <p:txBody>
          <a:bodyPr>
            <a:normAutofit/>
          </a:bodyPr>
          <a:lstStyle/>
          <a:p>
            <a:r>
              <a:rPr lang="en-US" altLang="zh-CN" sz="4000" dirty="0">
                <a:solidFill>
                  <a:srgbClr val="0070C0"/>
                </a:solidFill>
              </a:rPr>
              <a:t>Typical VR2 Participant Trajectories</a:t>
            </a:r>
            <a:endParaRPr kumimoji="1" lang="ja-JP" altLang="en-US" sz="2400" dirty="0">
              <a:solidFill>
                <a:srgbClr val="0070C0"/>
              </a:solidFill>
            </a:endParaRPr>
          </a:p>
        </p:txBody>
      </p:sp>
      <p:sp>
        <p:nvSpPr>
          <p:cNvPr id="72"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17</a:t>
            </a:fld>
            <a:r>
              <a:rPr lang="en-US" altLang="zh-CN" dirty="0"/>
              <a:t>/23</a:t>
            </a:r>
            <a:endParaRPr dirty="0"/>
          </a:p>
        </p:txBody>
      </p:sp>
      <p:pic>
        <p:nvPicPr>
          <p:cNvPr id="7" name="图片 6">
            <a:extLst>
              <a:ext uri="{FF2B5EF4-FFF2-40B4-BE49-F238E27FC236}">
                <a16:creationId xmlns:a16="http://schemas.microsoft.com/office/drawing/2014/main" id="{B3202D5F-7D24-402D-A114-FF8CB5916D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355" y="1689926"/>
            <a:ext cx="5503209" cy="4461127"/>
          </a:xfrm>
          <a:prstGeom prst="rect">
            <a:avLst/>
          </a:prstGeom>
        </p:spPr>
      </p:pic>
    </p:spTree>
    <p:extLst>
      <p:ext uri="{BB962C8B-B14F-4D97-AF65-F5344CB8AC3E}">
        <p14:creationId xmlns:p14="http://schemas.microsoft.com/office/powerpoint/2010/main" val="104602740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p:cNvSpPr txBox="1">
            <a:spLocks noGrp="1"/>
          </p:cNvSpPr>
          <p:nvPr>
            <p:ph type="title"/>
          </p:nvPr>
        </p:nvSpPr>
        <p:spPr>
          <a:prstGeom prst="rect">
            <a:avLst/>
          </a:prstGeom>
        </p:spPr>
        <p:txBody>
          <a:bodyPr/>
          <a:lstStyle/>
          <a:p>
            <a:r>
              <a:rPr lang="en-US" altLang="zh-CN" dirty="0">
                <a:solidFill>
                  <a:srgbClr val="0070C0"/>
                </a:solidFill>
              </a:rPr>
              <a:t>View Direction Rotation [x 360</a:t>
            </a:r>
            <a:r>
              <a:rPr lang="en-US" altLang="zh-CN" baseline="30000" dirty="0">
                <a:solidFill>
                  <a:srgbClr val="0070C0"/>
                </a:solidFill>
              </a:rPr>
              <a:t>o</a:t>
            </a:r>
            <a:r>
              <a:rPr lang="en-US" altLang="zh-CN" dirty="0">
                <a:solidFill>
                  <a:srgbClr val="0070C0"/>
                </a:solidFill>
              </a:rPr>
              <a:t>]</a:t>
            </a:r>
            <a:endParaRPr sz="2800" dirty="0">
              <a:solidFill>
                <a:srgbClr val="0070C0"/>
              </a:solidFill>
            </a:endParaRPr>
          </a:p>
        </p:txBody>
      </p:sp>
      <p:sp>
        <p:nvSpPr>
          <p:cNvPr id="68"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18</a:t>
            </a:fld>
            <a:r>
              <a:rPr lang="en-US" altLang="zh-CN" dirty="0"/>
              <a:t>/23</a:t>
            </a:r>
            <a:endParaRPr dirty="0"/>
          </a:p>
        </p:txBody>
      </p:sp>
      <p:sp>
        <p:nvSpPr>
          <p:cNvPr id="3" name="矩形: 圆角 2">
            <a:extLst>
              <a:ext uri="{FF2B5EF4-FFF2-40B4-BE49-F238E27FC236}">
                <a16:creationId xmlns:a16="http://schemas.microsoft.com/office/drawing/2014/main" id="{5F6C2CDF-BE68-40C3-8A88-4742EF729D4A}"/>
              </a:ext>
            </a:extLst>
          </p:cNvPr>
          <p:cNvSpPr/>
          <p:nvPr/>
        </p:nvSpPr>
        <p:spPr>
          <a:xfrm>
            <a:off x="4273063" y="4580791"/>
            <a:ext cx="589084" cy="545123"/>
          </a:xfrm>
          <a:prstGeom prst="roundRect">
            <a:avLst/>
          </a:prstGeom>
          <a:noFill/>
          <a:ln w="19050" cap="flat">
            <a:solidFill>
              <a:srgbClr val="FF0000"/>
            </a:solidFill>
            <a:prstDash val="lg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1" i="0" u="none" strike="noStrike" cap="none" spc="0" normalizeH="0" baseline="0">
              <a:ln>
                <a:noFill/>
              </a:ln>
              <a:solidFill>
                <a:srgbClr val="050505"/>
              </a:solidFill>
              <a:effectLst/>
              <a:uFillTx/>
              <a:latin typeface="+mj-lt"/>
              <a:ea typeface="+mj-ea"/>
              <a:cs typeface="+mj-cs"/>
              <a:sym typeface="Calibri"/>
            </a:endParaRPr>
          </a:p>
        </p:txBody>
      </p:sp>
      <p:sp>
        <p:nvSpPr>
          <p:cNvPr id="8" name="矩形: 圆角 7">
            <a:extLst>
              <a:ext uri="{FF2B5EF4-FFF2-40B4-BE49-F238E27FC236}">
                <a16:creationId xmlns:a16="http://schemas.microsoft.com/office/drawing/2014/main" id="{7CF2B419-373C-4FC2-8753-071CD08FE954}"/>
              </a:ext>
            </a:extLst>
          </p:cNvPr>
          <p:cNvSpPr/>
          <p:nvPr/>
        </p:nvSpPr>
        <p:spPr>
          <a:xfrm>
            <a:off x="4273064" y="3420208"/>
            <a:ext cx="589084" cy="545123"/>
          </a:xfrm>
          <a:prstGeom prst="roundRect">
            <a:avLst/>
          </a:prstGeom>
          <a:noFill/>
          <a:ln w="19050" cap="flat">
            <a:solidFill>
              <a:srgbClr val="FF0000"/>
            </a:solidFill>
            <a:prstDash val="lg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1" i="0" u="none" strike="noStrike" cap="none" spc="0" normalizeH="0" baseline="0">
              <a:ln>
                <a:noFill/>
              </a:ln>
              <a:solidFill>
                <a:srgbClr val="050505"/>
              </a:solidFill>
              <a:effectLst/>
              <a:uFillTx/>
              <a:latin typeface="+mj-lt"/>
              <a:ea typeface="+mj-ea"/>
              <a:cs typeface="+mj-cs"/>
              <a:sym typeface="Calibri"/>
            </a:endParaRPr>
          </a:p>
        </p:txBody>
      </p:sp>
      <p:sp>
        <p:nvSpPr>
          <p:cNvPr id="9" name="矩形: 圆角 8">
            <a:extLst>
              <a:ext uri="{FF2B5EF4-FFF2-40B4-BE49-F238E27FC236}">
                <a16:creationId xmlns:a16="http://schemas.microsoft.com/office/drawing/2014/main" id="{C9AC30C3-96C8-4E6B-A580-D13AC9C2AE54}"/>
              </a:ext>
            </a:extLst>
          </p:cNvPr>
          <p:cNvSpPr/>
          <p:nvPr/>
        </p:nvSpPr>
        <p:spPr>
          <a:xfrm>
            <a:off x="5009808" y="3683977"/>
            <a:ext cx="589084" cy="281354"/>
          </a:xfrm>
          <a:prstGeom prst="roundRect">
            <a:avLst/>
          </a:prstGeom>
          <a:noFill/>
          <a:ln w="19050" cap="flat">
            <a:solidFill>
              <a:srgbClr val="FF0000"/>
            </a:solidFill>
            <a:prstDash val="lg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1" i="0" u="none" strike="noStrike" cap="none" spc="0" normalizeH="0" baseline="0">
              <a:ln>
                <a:noFill/>
              </a:ln>
              <a:solidFill>
                <a:srgbClr val="050505"/>
              </a:solidFill>
              <a:effectLst/>
              <a:uFillTx/>
              <a:latin typeface="+mj-lt"/>
              <a:ea typeface="+mj-ea"/>
              <a:cs typeface="+mj-cs"/>
              <a:sym typeface="Calibri"/>
            </a:endParaRPr>
          </a:p>
        </p:txBody>
      </p:sp>
      <p:pic>
        <p:nvPicPr>
          <p:cNvPr id="10" name="图片 9">
            <a:extLst>
              <a:ext uri="{FF2B5EF4-FFF2-40B4-BE49-F238E27FC236}">
                <a16:creationId xmlns:a16="http://schemas.microsoft.com/office/drawing/2014/main" id="{779E0D0C-B6FC-4718-B702-AFB90E1786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51"/>
          <a:stretch/>
        </p:blipFill>
        <p:spPr>
          <a:xfrm>
            <a:off x="1341375" y="2183808"/>
            <a:ext cx="6452460" cy="3017375"/>
          </a:xfrm>
          <a:prstGeom prst="rect">
            <a:avLst/>
          </a:prstGeom>
        </p:spPr>
      </p:pic>
    </p:spTree>
    <p:extLst>
      <p:ext uri="{BB962C8B-B14F-4D97-AF65-F5344CB8AC3E}">
        <p14:creationId xmlns:p14="http://schemas.microsoft.com/office/powerpoint/2010/main" val="181547527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1450A9-E103-914F-84BA-00C4B0031404}"/>
              </a:ext>
            </a:extLst>
          </p:cNvPr>
          <p:cNvSpPr>
            <a:spLocks noGrp="1"/>
          </p:cNvSpPr>
          <p:nvPr>
            <p:ph type="title"/>
          </p:nvPr>
        </p:nvSpPr>
        <p:spPr/>
        <p:txBody>
          <a:bodyPr/>
          <a:lstStyle/>
          <a:p>
            <a:r>
              <a:rPr lang="en-US" altLang="zh-CN" dirty="0">
                <a:solidFill>
                  <a:srgbClr val="0070C0"/>
                </a:solidFill>
              </a:rPr>
              <a:t>Spatial awareness</a:t>
            </a:r>
            <a:endParaRPr kumimoji="1" lang="ja-JP" altLang="en-US" sz="2800" dirty="0">
              <a:solidFill>
                <a:srgbClr val="0070C0"/>
              </a:solidFill>
            </a:endParaRPr>
          </a:p>
        </p:txBody>
      </p:sp>
      <p:sp>
        <p:nvSpPr>
          <p:cNvPr id="72"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19</a:t>
            </a:fld>
            <a:r>
              <a:rPr lang="en-US" altLang="zh-CN" dirty="0"/>
              <a:t>/23</a:t>
            </a:r>
            <a:endParaRPr dirty="0"/>
          </a:p>
        </p:txBody>
      </p:sp>
      <p:grpSp>
        <p:nvGrpSpPr>
          <p:cNvPr id="4" name="组合 3">
            <a:extLst>
              <a:ext uri="{FF2B5EF4-FFF2-40B4-BE49-F238E27FC236}">
                <a16:creationId xmlns:a16="http://schemas.microsoft.com/office/drawing/2014/main" id="{63378B68-CACC-40C1-A32B-F41A360274B3}"/>
              </a:ext>
            </a:extLst>
          </p:cNvPr>
          <p:cNvGrpSpPr>
            <a:grpSpLocks noChangeAspect="1"/>
          </p:cNvGrpSpPr>
          <p:nvPr/>
        </p:nvGrpSpPr>
        <p:grpSpPr>
          <a:xfrm>
            <a:off x="998897" y="2291710"/>
            <a:ext cx="7137419" cy="2669026"/>
            <a:chOff x="2445525" y="1940468"/>
            <a:chExt cx="4252950" cy="1590385"/>
          </a:xfrm>
        </p:grpSpPr>
        <p:pic>
          <p:nvPicPr>
            <p:cNvPr id="8" name="图片 7">
              <a:extLst>
                <a:ext uri="{FF2B5EF4-FFF2-40B4-BE49-F238E27FC236}">
                  <a16:creationId xmlns:a16="http://schemas.microsoft.com/office/drawing/2014/main" id="{09CF0D4A-4DAD-4A4A-86C2-1778377801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258" b="17440"/>
            <a:stretch/>
          </p:blipFill>
          <p:spPr>
            <a:xfrm>
              <a:off x="2445525" y="2206051"/>
              <a:ext cx="4252950" cy="1324802"/>
            </a:xfrm>
            <a:prstGeom prst="rect">
              <a:avLst/>
            </a:prstGeom>
          </p:spPr>
        </p:pic>
        <p:pic>
          <p:nvPicPr>
            <p:cNvPr id="6" name="图片 5">
              <a:extLst>
                <a:ext uri="{FF2B5EF4-FFF2-40B4-BE49-F238E27FC236}">
                  <a16:creationId xmlns:a16="http://schemas.microsoft.com/office/drawing/2014/main" id="{A3A2488A-0819-4E99-9A4C-E88E085E77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37" t="-5175" r="38062" b="91683"/>
            <a:stretch/>
          </p:blipFill>
          <p:spPr>
            <a:xfrm>
              <a:off x="3536391" y="1940468"/>
              <a:ext cx="2071216" cy="265583"/>
            </a:xfrm>
            <a:prstGeom prst="rect">
              <a:avLst/>
            </a:prstGeom>
          </p:spPr>
        </p:pic>
      </p:grpSp>
    </p:spTree>
    <p:extLst>
      <p:ext uri="{BB962C8B-B14F-4D97-AF65-F5344CB8AC3E}">
        <p14:creationId xmlns:p14="http://schemas.microsoft.com/office/powerpoint/2010/main" val="85187562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noGrp="1"/>
          </p:cNvSpPr>
          <p:nvPr>
            <p:ph type="title"/>
          </p:nvPr>
        </p:nvSpPr>
        <p:spPr/>
        <p:txBody>
          <a:bodyPr/>
          <a:lstStyle/>
          <a:p>
            <a:r>
              <a:rPr lang="en-US" dirty="0">
                <a:solidFill>
                  <a:srgbClr val="0070C0"/>
                </a:solidFill>
              </a:rPr>
              <a:t>Motivation</a:t>
            </a:r>
          </a:p>
        </p:txBody>
      </p:sp>
      <p:sp>
        <p:nvSpPr>
          <p:cNvPr id="9" name="テキスト プレースホルダー 8">
            <a:extLst>
              <a:ext uri="{FF2B5EF4-FFF2-40B4-BE49-F238E27FC236}">
                <a16:creationId xmlns:a16="http://schemas.microsoft.com/office/drawing/2014/main" id="{DF8C7521-1C03-B04B-B480-F16A31365E5A}"/>
              </a:ext>
            </a:extLst>
          </p:cNvPr>
          <p:cNvSpPr>
            <a:spLocks noGrp="1"/>
          </p:cNvSpPr>
          <p:nvPr>
            <p:ph type="body" idx="1"/>
          </p:nvPr>
        </p:nvSpPr>
        <p:spPr>
          <a:xfrm>
            <a:off x="628650" y="1310185"/>
            <a:ext cx="7886700" cy="4540845"/>
          </a:xfrm>
        </p:spPr>
        <p:txBody>
          <a:bodyPr>
            <a:normAutofit/>
          </a:bodyPr>
          <a:lstStyle/>
          <a:p>
            <a:pPr>
              <a:buClr>
                <a:schemeClr val="tx1"/>
              </a:buClr>
            </a:pPr>
            <a:r>
              <a:rPr kumimoji="1" lang="en-US" altLang="ja-JP" sz="3200" dirty="0"/>
              <a:t>VR scene exploration hindered by occlusions</a:t>
            </a:r>
          </a:p>
        </p:txBody>
      </p:sp>
      <p:sp>
        <p:nvSpPr>
          <p:cNvPr id="40" name="Slide Number"/>
          <p:cNvSpPr txBox="1">
            <a:spLocks noGrp="1"/>
          </p:cNvSpPr>
          <p:nvPr>
            <p:ph type="sldNum" sz="quarter" idx="2"/>
          </p:nvPr>
        </p:nvSpPr>
        <p:spPr>
          <a:xfrm>
            <a:off x="8121654" y="6284757"/>
            <a:ext cx="393696" cy="276999"/>
          </a:xfrm>
        </p:spPr>
        <p:txBody>
          <a:bodyPr/>
          <a:lstStyle/>
          <a:p>
            <a:fld id="{86CB4B4D-7CA3-9044-876B-883B54F8677D}" type="slidenum">
              <a:rPr lang="en-US" altLang="ja-JP" smtClean="0"/>
              <a:pPr/>
              <a:t>2</a:t>
            </a:fld>
            <a:r>
              <a:rPr lang="en-US" altLang="ja-JP" dirty="0"/>
              <a:t>/23</a:t>
            </a:r>
            <a:endParaRPr lang="ja-JP" altLang="en-US" dirty="0"/>
          </a:p>
        </p:txBody>
      </p:sp>
      <p:pic>
        <p:nvPicPr>
          <p:cNvPr id="3" name="图片 2">
            <a:extLst>
              <a:ext uri="{FF2B5EF4-FFF2-40B4-BE49-F238E27FC236}">
                <a16:creationId xmlns:a16="http://schemas.microsoft.com/office/drawing/2014/main" id="{C90B0FAB-C8A4-45A1-BCDF-E50BDDD962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7484" y="1941056"/>
            <a:ext cx="2300216" cy="1891648"/>
          </a:xfrm>
          <a:prstGeom prst="rect">
            <a:avLst/>
          </a:prstGeom>
        </p:spPr>
      </p:pic>
      <p:pic>
        <p:nvPicPr>
          <p:cNvPr id="7" name="图片 6">
            <a:extLst>
              <a:ext uri="{FF2B5EF4-FFF2-40B4-BE49-F238E27FC236}">
                <a16:creationId xmlns:a16="http://schemas.microsoft.com/office/drawing/2014/main" id="{34FE2418-A88F-4968-95D6-7DF9B8E34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757" y="4286739"/>
            <a:ext cx="2300216" cy="1815420"/>
          </a:xfrm>
          <a:prstGeom prst="rect">
            <a:avLst/>
          </a:prstGeom>
        </p:spPr>
      </p:pic>
      <p:pic>
        <p:nvPicPr>
          <p:cNvPr id="8" name="图片 7">
            <a:extLst>
              <a:ext uri="{FF2B5EF4-FFF2-40B4-BE49-F238E27FC236}">
                <a16:creationId xmlns:a16="http://schemas.microsoft.com/office/drawing/2014/main" id="{F4547A8A-0A53-4048-B827-8580F68464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6528" y="4286739"/>
            <a:ext cx="2300216" cy="1815420"/>
          </a:xfrm>
          <a:prstGeom prst="rect">
            <a:avLst/>
          </a:prstGeom>
        </p:spPr>
      </p:pic>
      <p:pic>
        <p:nvPicPr>
          <p:cNvPr id="10" name="图片 9">
            <a:extLst>
              <a:ext uri="{FF2B5EF4-FFF2-40B4-BE49-F238E27FC236}">
                <a16:creationId xmlns:a16="http://schemas.microsoft.com/office/drawing/2014/main" id="{882B3BD3-99A7-4539-8AEC-38A60CFEB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8299" y="4286739"/>
            <a:ext cx="2300215" cy="1815419"/>
          </a:xfrm>
          <a:prstGeom prst="rect">
            <a:avLst/>
          </a:prstGeom>
        </p:spPr>
      </p:pic>
      <p:sp>
        <p:nvSpPr>
          <p:cNvPr id="2" name="矩形 1"/>
          <p:cNvSpPr/>
          <p:nvPr/>
        </p:nvSpPr>
        <p:spPr>
          <a:xfrm>
            <a:off x="4056189" y="3782493"/>
            <a:ext cx="1160895" cy="400110"/>
          </a:xfrm>
          <a:prstGeom prst="rect">
            <a:avLst/>
          </a:prstGeom>
        </p:spPr>
        <p:txBody>
          <a:bodyPr wrap="none">
            <a:spAutoFit/>
          </a:bodyPr>
          <a:lstStyle/>
          <a:p>
            <a:r>
              <a:rPr kumimoji="1" lang="en-US" altLang="ja-JP" sz="2000" b="0" i="1" dirty="0"/>
              <a:t>occlusion</a:t>
            </a:r>
            <a:endParaRPr kumimoji="1" lang="zh-CN" altLang="en-US" sz="2000" b="0" i="1" dirty="0"/>
          </a:p>
        </p:txBody>
      </p:sp>
      <p:sp>
        <p:nvSpPr>
          <p:cNvPr id="11" name="矩形 10"/>
          <p:cNvSpPr/>
          <p:nvPr/>
        </p:nvSpPr>
        <p:spPr>
          <a:xfrm>
            <a:off x="3845418" y="6084702"/>
            <a:ext cx="1455848" cy="400110"/>
          </a:xfrm>
          <a:prstGeom prst="rect">
            <a:avLst/>
          </a:prstGeom>
        </p:spPr>
        <p:txBody>
          <a:bodyPr wrap="none">
            <a:spAutoFit/>
          </a:bodyPr>
          <a:lstStyle/>
          <a:p>
            <a:r>
              <a:rPr kumimoji="1" lang="en-US" altLang="zh-CN" sz="2000" b="0" i="1" dirty="0" err="1"/>
              <a:t>dis</a:t>
            </a:r>
            <a:r>
              <a:rPr kumimoji="1" lang="en-US" altLang="ja-JP" sz="2000" b="0" i="1" dirty="0" err="1"/>
              <a:t>occlusion</a:t>
            </a:r>
            <a:endParaRPr kumimoji="1" lang="zh-CN" altLang="en-US" sz="1600" b="0" i="1"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1450A9-E103-914F-84BA-00C4B0031404}"/>
              </a:ext>
            </a:extLst>
          </p:cNvPr>
          <p:cNvSpPr>
            <a:spLocks noGrp="1"/>
          </p:cNvSpPr>
          <p:nvPr>
            <p:ph type="title"/>
          </p:nvPr>
        </p:nvSpPr>
        <p:spPr/>
        <p:txBody>
          <a:bodyPr/>
          <a:lstStyle/>
          <a:p>
            <a:r>
              <a:rPr lang="en-US" altLang="zh-CN" dirty="0">
                <a:solidFill>
                  <a:srgbClr val="0070C0"/>
                </a:solidFill>
              </a:rPr>
              <a:t>Depth Perception</a:t>
            </a:r>
            <a:endParaRPr kumimoji="1" lang="ja-JP" altLang="en-US" sz="2800" dirty="0">
              <a:solidFill>
                <a:srgbClr val="0070C0"/>
              </a:solidFill>
            </a:endParaRPr>
          </a:p>
        </p:txBody>
      </p:sp>
      <p:sp>
        <p:nvSpPr>
          <p:cNvPr id="72"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20</a:t>
            </a:fld>
            <a:r>
              <a:rPr lang="en-US" altLang="zh-CN" dirty="0"/>
              <a:t>/23</a:t>
            </a:r>
            <a:endParaRPr dirty="0"/>
          </a:p>
        </p:txBody>
      </p:sp>
      <p:grpSp>
        <p:nvGrpSpPr>
          <p:cNvPr id="12" name="组合 11">
            <a:extLst>
              <a:ext uri="{FF2B5EF4-FFF2-40B4-BE49-F238E27FC236}">
                <a16:creationId xmlns:a16="http://schemas.microsoft.com/office/drawing/2014/main" id="{90A14E06-E0C6-416C-8793-763255831B71}"/>
              </a:ext>
            </a:extLst>
          </p:cNvPr>
          <p:cNvGrpSpPr>
            <a:grpSpLocks noChangeAspect="1"/>
          </p:cNvGrpSpPr>
          <p:nvPr/>
        </p:nvGrpSpPr>
        <p:grpSpPr>
          <a:xfrm>
            <a:off x="1144250" y="2455943"/>
            <a:ext cx="7134978" cy="2524916"/>
            <a:chOff x="2445525" y="4229022"/>
            <a:chExt cx="4252950" cy="1505028"/>
          </a:xfrm>
        </p:grpSpPr>
        <p:pic>
          <p:nvPicPr>
            <p:cNvPr id="7" name="图片 6">
              <a:extLst>
                <a:ext uri="{FF2B5EF4-FFF2-40B4-BE49-F238E27FC236}">
                  <a16:creationId xmlns:a16="http://schemas.microsoft.com/office/drawing/2014/main" id="{8E558742-B81D-4C4E-9995-B436BC751F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706" b="17795"/>
            <a:stretch/>
          </p:blipFill>
          <p:spPr>
            <a:xfrm>
              <a:off x="2445525" y="4464049"/>
              <a:ext cx="4252950" cy="1270001"/>
            </a:xfrm>
            <a:prstGeom prst="rect">
              <a:avLst/>
            </a:prstGeom>
          </p:spPr>
        </p:pic>
        <p:pic>
          <p:nvPicPr>
            <p:cNvPr id="10" name="图片 9">
              <a:extLst>
                <a:ext uri="{FF2B5EF4-FFF2-40B4-BE49-F238E27FC236}">
                  <a16:creationId xmlns:a16="http://schemas.microsoft.com/office/drawing/2014/main" id="{A5986D3A-4CAB-4F24-95D6-5F7ED14787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11" r="35126" b="89976"/>
            <a:stretch/>
          </p:blipFill>
          <p:spPr>
            <a:xfrm>
              <a:off x="3450008" y="4229022"/>
              <a:ext cx="2243982" cy="200488"/>
            </a:xfrm>
            <a:prstGeom prst="rect">
              <a:avLst/>
            </a:prstGeom>
          </p:spPr>
        </p:pic>
      </p:grpSp>
    </p:spTree>
    <p:extLst>
      <p:ext uri="{BB962C8B-B14F-4D97-AF65-F5344CB8AC3E}">
        <p14:creationId xmlns:p14="http://schemas.microsoft.com/office/powerpoint/2010/main" val="163027589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1450A9-E103-914F-84BA-00C4B0031404}"/>
              </a:ext>
            </a:extLst>
          </p:cNvPr>
          <p:cNvSpPr>
            <a:spLocks noGrp="1"/>
          </p:cNvSpPr>
          <p:nvPr>
            <p:ph type="title"/>
          </p:nvPr>
        </p:nvSpPr>
        <p:spPr/>
        <p:txBody>
          <a:bodyPr/>
          <a:lstStyle/>
          <a:p>
            <a:r>
              <a:rPr kumimoji="1" lang="en-US" altLang="ja-JP" dirty="0">
                <a:solidFill>
                  <a:srgbClr val="0070C0"/>
                </a:solidFill>
              </a:rPr>
              <a:t>Conclusions</a:t>
            </a:r>
            <a:endParaRPr kumimoji="1" lang="ja-JP" altLang="en-US" dirty="0">
              <a:solidFill>
                <a:srgbClr val="0070C0"/>
              </a:solidFill>
            </a:endParaRPr>
          </a:p>
        </p:txBody>
      </p:sp>
      <p:sp>
        <p:nvSpPr>
          <p:cNvPr id="3" name="テキスト プレースホルダー 2">
            <a:extLst>
              <a:ext uri="{FF2B5EF4-FFF2-40B4-BE49-F238E27FC236}">
                <a16:creationId xmlns:a16="http://schemas.microsoft.com/office/drawing/2014/main" id="{952F2A18-E9FD-5E41-9501-EB2CF8C6D4A3}"/>
              </a:ext>
            </a:extLst>
          </p:cNvPr>
          <p:cNvSpPr>
            <a:spLocks noGrp="1"/>
          </p:cNvSpPr>
          <p:nvPr>
            <p:ph type="body" idx="1"/>
          </p:nvPr>
        </p:nvSpPr>
        <p:spPr>
          <a:xfrm>
            <a:off x="859472" y="1825625"/>
            <a:ext cx="7004368" cy="4351338"/>
          </a:xfrm>
        </p:spPr>
        <p:txBody>
          <a:bodyPr>
            <a:normAutofit/>
          </a:bodyPr>
          <a:lstStyle/>
          <a:p>
            <a:pPr>
              <a:buClr>
                <a:schemeClr val="tx1"/>
              </a:buClr>
              <a:buFont typeface="Arial" panose="020B0604020202020204" pitchFamily="34" charset="0"/>
              <a:buChar char="•"/>
            </a:pPr>
            <a:r>
              <a:rPr kumimoji="1" lang="en-US" altLang="zh-CN" sz="2200" dirty="0">
                <a:latin typeface="+mn-ea"/>
              </a:rPr>
              <a:t>Top view visualization helped participants learn the scene layout and their position within the scene.</a:t>
            </a:r>
          </a:p>
          <a:p>
            <a:pPr>
              <a:buClr>
                <a:schemeClr val="tx1"/>
              </a:buClr>
              <a:buFont typeface="Arial" panose="020B0604020202020204" pitchFamily="34" charset="0"/>
              <a:buChar char="•"/>
            </a:pPr>
            <a:endParaRPr kumimoji="1" lang="en-US" altLang="ja-JP" sz="2200" dirty="0">
              <a:latin typeface="+mn-ea"/>
              <a:ea typeface="+mn-ea"/>
            </a:endParaRPr>
          </a:p>
          <a:p>
            <a:pPr>
              <a:buClr>
                <a:schemeClr val="tx1"/>
              </a:buClr>
              <a:buFont typeface="Arial" panose="020B0604020202020204" pitchFamily="34" charset="0"/>
              <a:buChar char="•"/>
            </a:pPr>
            <a:r>
              <a:rPr kumimoji="1" lang="en-US" altLang="zh-CN" sz="2200" dirty="0">
                <a:latin typeface="+mn-ea"/>
              </a:rPr>
              <a:t>X-ray visualization worked better in the garage scene, with a low occlusion depth complexity.</a:t>
            </a:r>
          </a:p>
          <a:p>
            <a:pPr>
              <a:buClr>
                <a:schemeClr val="tx1"/>
              </a:buClr>
              <a:buFont typeface="Arial" panose="020B0604020202020204" pitchFamily="34" charset="0"/>
              <a:buChar char="•"/>
            </a:pPr>
            <a:endParaRPr kumimoji="1" lang="en-US" altLang="ja-JP" sz="2200" dirty="0">
              <a:latin typeface="+mn-ea"/>
              <a:ea typeface="+mn-ea"/>
            </a:endParaRPr>
          </a:p>
          <a:p>
            <a:pPr>
              <a:buClr>
                <a:schemeClr val="tx1"/>
              </a:buClr>
              <a:buFont typeface="Arial" panose="020B0604020202020204" pitchFamily="34" charset="0"/>
              <a:buChar char="•"/>
            </a:pPr>
            <a:r>
              <a:rPr kumimoji="1" lang="en-US" altLang="zh-CN" sz="2200" dirty="0">
                <a:latin typeface="+mn-ea"/>
              </a:rPr>
              <a:t>Multiperspective visualization was effective, but it hindered depth estimation. </a:t>
            </a:r>
            <a:endParaRPr kumimoji="1" lang="ja-JP" altLang="en-US" sz="2200" dirty="0">
              <a:latin typeface="+mn-ea"/>
              <a:ea typeface="+mn-ea"/>
            </a:endParaRPr>
          </a:p>
        </p:txBody>
      </p:sp>
      <p:sp>
        <p:nvSpPr>
          <p:cNvPr id="72"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21</a:t>
            </a:fld>
            <a:r>
              <a:rPr lang="en-US" altLang="zh-CN" dirty="0"/>
              <a:t>/23</a:t>
            </a:r>
            <a:endParaRPr dirty="0"/>
          </a:p>
        </p:txBody>
      </p:sp>
    </p:spTree>
    <p:extLst>
      <p:ext uri="{BB962C8B-B14F-4D97-AF65-F5344CB8AC3E}">
        <p14:creationId xmlns:p14="http://schemas.microsoft.com/office/powerpoint/2010/main" val="397605368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1450A9-E103-914F-84BA-00C4B0031404}"/>
              </a:ext>
            </a:extLst>
          </p:cNvPr>
          <p:cNvSpPr>
            <a:spLocks noGrp="1"/>
          </p:cNvSpPr>
          <p:nvPr>
            <p:ph type="title"/>
          </p:nvPr>
        </p:nvSpPr>
        <p:spPr/>
        <p:txBody>
          <a:bodyPr/>
          <a:lstStyle/>
          <a:p>
            <a:r>
              <a:rPr kumimoji="1" lang="en-US" altLang="ja-JP" dirty="0">
                <a:solidFill>
                  <a:srgbClr val="0070C0"/>
                </a:solidFill>
              </a:rPr>
              <a:t>Future Work</a:t>
            </a:r>
            <a:endParaRPr kumimoji="1" lang="ja-JP" altLang="en-US" dirty="0">
              <a:solidFill>
                <a:srgbClr val="0070C0"/>
              </a:solidFill>
            </a:endParaRPr>
          </a:p>
        </p:txBody>
      </p:sp>
      <p:sp>
        <p:nvSpPr>
          <p:cNvPr id="3" name="テキスト プレースホルダー 2">
            <a:extLst>
              <a:ext uri="{FF2B5EF4-FFF2-40B4-BE49-F238E27FC236}">
                <a16:creationId xmlns:a16="http://schemas.microsoft.com/office/drawing/2014/main" id="{952F2A18-E9FD-5E41-9501-EB2CF8C6D4A3}"/>
              </a:ext>
            </a:extLst>
          </p:cNvPr>
          <p:cNvSpPr>
            <a:spLocks noGrp="1"/>
          </p:cNvSpPr>
          <p:nvPr>
            <p:ph type="body" idx="1"/>
          </p:nvPr>
        </p:nvSpPr>
        <p:spPr>
          <a:xfrm>
            <a:off x="859471" y="1825625"/>
            <a:ext cx="7032777" cy="4351338"/>
          </a:xfrm>
        </p:spPr>
        <p:txBody>
          <a:bodyPr>
            <a:normAutofit/>
          </a:bodyPr>
          <a:lstStyle/>
          <a:p>
            <a:pPr>
              <a:lnSpc>
                <a:spcPct val="100000"/>
              </a:lnSpc>
              <a:buClr>
                <a:schemeClr val="tx1"/>
              </a:buClr>
              <a:buFont typeface="Arial" panose="020B0604020202020204" pitchFamily="34" charset="0"/>
              <a:buChar char="•"/>
            </a:pPr>
            <a:endParaRPr kumimoji="1" lang="en-US" altLang="ja-JP" dirty="0">
              <a:latin typeface="+mn-ea"/>
              <a:ea typeface="+mn-ea"/>
            </a:endParaRPr>
          </a:p>
          <a:p>
            <a:pPr>
              <a:buClr>
                <a:schemeClr val="tx1"/>
              </a:buClr>
              <a:buFont typeface="Arial" panose="020B0604020202020204" pitchFamily="34" charset="0"/>
              <a:buChar char="•"/>
            </a:pPr>
            <a:r>
              <a:rPr kumimoji="1" lang="en-US" altLang="ja-JP" sz="2200" dirty="0">
                <a:latin typeface="+mn-ea"/>
                <a:ea typeface="+mn-ea"/>
              </a:rPr>
              <a:t>Expand the participant population and test occlusion management techniques in extensive exposures.</a:t>
            </a:r>
          </a:p>
          <a:p>
            <a:pPr>
              <a:buClr>
                <a:schemeClr val="tx1"/>
              </a:buClr>
              <a:buFont typeface="Arial" panose="020B0604020202020204" pitchFamily="34" charset="0"/>
              <a:buChar char="•"/>
            </a:pPr>
            <a:endParaRPr kumimoji="1" lang="en-US" altLang="ja-JP" sz="2200" dirty="0">
              <a:latin typeface="+mn-ea"/>
              <a:ea typeface="+mn-ea"/>
            </a:endParaRPr>
          </a:p>
          <a:p>
            <a:pPr>
              <a:buClr>
                <a:schemeClr val="tx1"/>
              </a:buClr>
              <a:buFont typeface="Arial" panose="020B0604020202020204" pitchFamily="34" charset="0"/>
              <a:buChar char="•"/>
            </a:pPr>
            <a:r>
              <a:rPr kumimoji="1" lang="en-US" altLang="ja-JP" sz="2200" dirty="0">
                <a:latin typeface="+mn-ea"/>
                <a:ea typeface="+mn-ea"/>
              </a:rPr>
              <a:t>Explore algorithms for the automatic construction of the camera model underlying the disocclusion effect.</a:t>
            </a:r>
            <a:endParaRPr kumimoji="1" lang="ja-JP" altLang="en-US" sz="2200" dirty="0">
              <a:latin typeface="+mn-ea"/>
              <a:ea typeface="+mn-ea"/>
            </a:endParaRPr>
          </a:p>
        </p:txBody>
      </p:sp>
      <p:sp>
        <p:nvSpPr>
          <p:cNvPr id="72"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smtClean="0"/>
              <a:t>22</a:t>
            </a:fld>
            <a:r>
              <a:rPr lang="en-US" altLang="zh-CN" dirty="0"/>
              <a:t>/23</a:t>
            </a:r>
            <a:endParaRPr dirty="0"/>
          </a:p>
        </p:txBody>
      </p:sp>
    </p:spTree>
    <p:extLst>
      <p:ext uri="{BB962C8B-B14F-4D97-AF65-F5344CB8AC3E}">
        <p14:creationId xmlns:p14="http://schemas.microsoft.com/office/powerpoint/2010/main" val="46578897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noGrp="1"/>
          </p:cNvSpPr>
          <p:nvPr>
            <p:ph type="title"/>
          </p:nvPr>
        </p:nvSpPr>
        <p:spPr>
          <a:prstGeom prst="rect">
            <a:avLst/>
          </a:prstGeom>
        </p:spPr>
        <p:txBody>
          <a:bodyPr>
            <a:normAutofit/>
          </a:bodyPr>
          <a:lstStyle/>
          <a:p>
            <a:r>
              <a:rPr dirty="0">
                <a:solidFill>
                  <a:srgbClr val="0070C0"/>
                </a:solidFill>
              </a:rPr>
              <a:t>Thank</a:t>
            </a:r>
            <a:r>
              <a:rPr lang="en-US" dirty="0">
                <a:solidFill>
                  <a:srgbClr val="0070C0"/>
                </a:solidFill>
              </a:rPr>
              <a:t> you</a:t>
            </a:r>
            <a:br>
              <a:rPr lang="en-US" altLang="zh-CN" dirty="0"/>
            </a:br>
            <a:endParaRPr sz="2800" dirty="0">
              <a:solidFill>
                <a:schemeClr val="tx1"/>
              </a:solidFill>
            </a:endParaRPr>
          </a:p>
        </p:txBody>
      </p:sp>
      <p:sp>
        <p:nvSpPr>
          <p:cNvPr id="88"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mtClean="0"/>
              <a:t>23</a:t>
            </a:fld>
            <a:r>
              <a:rPr lang="en-US" altLang="zh-CN" dirty="0"/>
              <a:t>/23</a:t>
            </a:r>
            <a:endParaRPr dirty="0"/>
          </a:p>
        </p:txBody>
      </p:sp>
      <p:sp>
        <p:nvSpPr>
          <p:cNvPr id="4" name="矩形 3">
            <a:extLst>
              <a:ext uri="{FF2B5EF4-FFF2-40B4-BE49-F238E27FC236}">
                <a16:creationId xmlns:a16="http://schemas.microsoft.com/office/drawing/2014/main" id="{3C951FBC-194A-4BEC-967B-43EEAFE1D505}"/>
              </a:ext>
            </a:extLst>
          </p:cNvPr>
          <p:cNvSpPr/>
          <p:nvPr/>
        </p:nvSpPr>
        <p:spPr>
          <a:xfrm>
            <a:off x="3922756" y="608286"/>
            <a:ext cx="3824243" cy="707886"/>
          </a:xfrm>
          <a:prstGeom prst="rect">
            <a:avLst/>
          </a:prstGeom>
        </p:spPr>
        <p:txBody>
          <a:bodyPr wrap="square">
            <a:spAutoFit/>
          </a:bodyPr>
          <a:lstStyle/>
          <a:p>
            <a:r>
              <a:rPr lang="en-US" altLang="zh-CN" sz="2000" dirty="0">
                <a:solidFill>
                  <a:schemeClr val="tx1"/>
                </a:solidFill>
              </a:rPr>
              <a:t>Lili Wang </a:t>
            </a:r>
          </a:p>
          <a:p>
            <a:r>
              <a:rPr lang="en-US" altLang="zh-CN" sz="2000" dirty="0">
                <a:solidFill>
                  <a:schemeClr val="tx1"/>
                </a:solidFill>
              </a:rPr>
              <a:t>e-mail: wanglily@buaa.edu.cn</a:t>
            </a:r>
            <a:endParaRPr lang="zh-CN" altLang="en-US" sz="2000" dirty="0"/>
          </a:p>
        </p:txBody>
      </p:sp>
      <p:pic>
        <p:nvPicPr>
          <p:cNvPr id="2" name="1292">
            <a:hlinkClick r:id="" action="ppaction://media"/>
            <a:extLst>
              <a:ext uri="{FF2B5EF4-FFF2-40B4-BE49-F238E27FC236}">
                <a16:creationId xmlns:a16="http://schemas.microsoft.com/office/drawing/2014/main" id="{CA95FEB6-90CB-4138-B4F4-8FBFE06A62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0372" y="1559331"/>
            <a:ext cx="7923255" cy="445683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Novel Results"/>
          <p:cNvSpPr txBox="1">
            <a:spLocks noGrp="1"/>
          </p:cNvSpPr>
          <p:nvPr>
            <p:ph type="title"/>
          </p:nvPr>
        </p:nvSpPr>
        <p:spPr>
          <a:xfrm>
            <a:off x="628650" y="181131"/>
            <a:ext cx="7886700" cy="1478530"/>
          </a:xfrm>
          <a:prstGeom prst="rect">
            <a:avLst/>
          </a:prstGeom>
        </p:spPr>
        <p:txBody>
          <a:bodyPr/>
          <a:lstStyle/>
          <a:p>
            <a:r>
              <a:rPr lang="en-US" dirty="0">
                <a:solidFill>
                  <a:srgbClr val="0070C0"/>
                </a:solidFill>
              </a:rPr>
              <a:t>Occlusion Management Methods</a:t>
            </a:r>
            <a:endParaRPr dirty="0">
              <a:solidFill>
                <a:srgbClr val="0070C0"/>
              </a:solidFill>
            </a:endParaRPr>
          </a:p>
        </p:txBody>
      </p:sp>
      <p:sp>
        <p:nvSpPr>
          <p:cNvPr id="2" name="テキスト プレースホルダー 1">
            <a:extLst>
              <a:ext uri="{FF2B5EF4-FFF2-40B4-BE49-F238E27FC236}">
                <a16:creationId xmlns:a16="http://schemas.microsoft.com/office/drawing/2014/main" id="{7F0D7E22-DEA4-E444-9009-4904E7904A78}"/>
              </a:ext>
            </a:extLst>
          </p:cNvPr>
          <p:cNvSpPr>
            <a:spLocks noGrp="1"/>
          </p:cNvSpPr>
          <p:nvPr>
            <p:ph type="body" idx="1"/>
          </p:nvPr>
        </p:nvSpPr>
        <p:spPr>
          <a:xfrm>
            <a:off x="614922" y="1860042"/>
            <a:ext cx="7886700" cy="3332467"/>
          </a:xfrm>
        </p:spPr>
        <p:txBody>
          <a:bodyPr/>
          <a:lstStyle/>
          <a:p>
            <a:pPr lvl="1">
              <a:buClr>
                <a:schemeClr val="tx1"/>
              </a:buClr>
              <a:buFont typeface="Calibri" panose="020F0502020204030204" pitchFamily="34" charset="0"/>
              <a:buChar char="-"/>
            </a:pPr>
            <a:r>
              <a:rPr kumimoji="1" lang="en-US" altLang="ja-JP" sz="3200" dirty="0"/>
              <a:t>V</a:t>
            </a:r>
            <a:r>
              <a:rPr lang="en-US" altLang="zh-CN" sz="3200" dirty="0"/>
              <a:t>isual hints</a:t>
            </a:r>
          </a:p>
          <a:p>
            <a:pPr lvl="1">
              <a:buClr>
                <a:schemeClr val="tx1"/>
              </a:buClr>
              <a:buFont typeface="Calibri" panose="020F0502020204030204" pitchFamily="34" charset="0"/>
              <a:buChar char="-"/>
            </a:pPr>
            <a:r>
              <a:rPr kumimoji="1" lang="en-US" altLang="ja-JP" sz="3200" dirty="0"/>
              <a:t>Top-view</a:t>
            </a:r>
          </a:p>
          <a:p>
            <a:pPr lvl="1">
              <a:buClr>
                <a:schemeClr val="tx1"/>
              </a:buClr>
              <a:buFont typeface="Calibri" panose="020F0502020204030204" pitchFamily="34" charset="0"/>
              <a:buChar char="-"/>
            </a:pPr>
            <a:r>
              <a:rPr kumimoji="1" lang="en-US" altLang="ja-JP" sz="3200" dirty="0"/>
              <a:t>X-ray</a:t>
            </a:r>
            <a:endParaRPr kumimoji="1" lang="ja-JP" altLang="en-US" sz="3200" dirty="0"/>
          </a:p>
          <a:p>
            <a:pPr lvl="1">
              <a:buFont typeface="Calibri" panose="020F0502020204030204" pitchFamily="34" charset="0"/>
              <a:buChar char="-"/>
            </a:pPr>
            <a:endParaRPr kumimoji="1" lang="en-US" altLang="ja-JP" dirty="0"/>
          </a:p>
          <a:p>
            <a:pPr lvl="1">
              <a:buFont typeface="Calibri" panose="020F0502020204030204" pitchFamily="34" charset="0"/>
              <a:buChar char="-"/>
            </a:pPr>
            <a:endParaRPr kumimoji="1" lang="en-US" altLang="ja-JP" dirty="0"/>
          </a:p>
          <a:p>
            <a:pPr lvl="1">
              <a:buFont typeface="Calibri" panose="020F0502020204030204" pitchFamily="34" charset="0"/>
              <a:buChar char="-"/>
            </a:pPr>
            <a:endParaRPr kumimoji="1" lang="en-US" altLang="ja-JP" dirty="0"/>
          </a:p>
        </p:txBody>
      </p:sp>
      <p:sp>
        <p:nvSpPr>
          <p:cNvPr id="48" name="Slide Number"/>
          <p:cNvSpPr txBox="1">
            <a:spLocks noGrp="1"/>
          </p:cNvSpPr>
          <p:nvPr>
            <p:ph type="sldNum" sz="quarter" idx="2"/>
          </p:nvPr>
        </p:nvSpPr>
        <p:spPr>
          <a:xfrm>
            <a:off x="8134354" y="7101610"/>
            <a:ext cx="393696"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mtClean="0"/>
              <a:t>3</a:t>
            </a:fld>
            <a:r>
              <a:rPr lang="en-US" altLang="zh-CN" dirty="0"/>
              <a:t>/23</a:t>
            </a:r>
            <a:endParaRPr dirty="0"/>
          </a:p>
        </p:txBody>
      </p:sp>
      <p:pic>
        <p:nvPicPr>
          <p:cNvPr id="4" name="图片 3">
            <a:extLst>
              <a:ext uri="{FF2B5EF4-FFF2-40B4-BE49-F238E27FC236}">
                <a16:creationId xmlns:a16="http://schemas.microsoft.com/office/drawing/2014/main" id="{1BAA37BC-6D97-4191-A7DD-0ED57ED492ED}"/>
              </a:ext>
            </a:extLst>
          </p:cNvPr>
          <p:cNvPicPr>
            <a:picLocks noChangeAspect="1"/>
          </p:cNvPicPr>
          <p:nvPr/>
        </p:nvPicPr>
        <p:blipFill rotWithShape="1">
          <a:blip r:embed="rId3"/>
          <a:srcRect l="15997" t="14334" r="20687"/>
          <a:stretch/>
        </p:blipFill>
        <p:spPr>
          <a:xfrm>
            <a:off x="1102377" y="4088141"/>
            <a:ext cx="1507669" cy="1118271"/>
          </a:xfrm>
          <a:prstGeom prst="rect">
            <a:avLst/>
          </a:prstGeom>
        </p:spPr>
      </p:pic>
      <p:pic>
        <p:nvPicPr>
          <p:cNvPr id="5" name="图片 4">
            <a:extLst>
              <a:ext uri="{FF2B5EF4-FFF2-40B4-BE49-F238E27FC236}">
                <a16:creationId xmlns:a16="http://schemas.microsoft.com/office/drawing/2014/main" id="{07A42CA2-BE01-4BBA-B8BE-AF9717446433}"/>
              </a:ext>
            </a:extLst>
          </p:cNvPr>
          <p:cNvPicPr>
            <a:picLocks noChangeAspect="1"/>
          </p:cNvPicPr>
          <p:nvPr/>
        </p:nvPicPr>
        <p:blipFill>
          <a:blip r:embed="rId4"/>
          <a:stretch>
            <a:fillRect/>
          </a:stretch>
        </p:blipFill>
        <p:spPr>
          <a:xfrm>
            <a:off x="3723110" y="4103200"/>
            <a:ext cx="1507669" cy="1089309"/>
          </a:xfrm>
          <a:prstGeom prst="rect">
            <a:avLst/>
          </a:prstGeom>
        </p:spPr>
      </p:pic>
      <p:pic>
        <p:nvPicPr>
          <p:cNvPr id="6" name="图片 5">
            <a:extLst>
              <a:ext uri="{FF2B5EF4-FFF2-40B4-BE49-F238E27FC236}">
                <a16:creationId xmlns:a16="http://schemas.microsoft.com/office/drawing/2014/main" id="{3037530F-B75A-4D8F-BC85-96D3BC7EFF67}"/>
              </a:ext>
            </a:extLst>
          </p:cNvPr>
          <p:cNvPicPr>
            <a:picLocks noChangeAspect="1"/>
          </p:cNvPicPr>
          <p:nvPr/>
        </p:nvPicPr>
        <p:blipFill>
          <a:blip r:embed="rId5"/>
          <a:stretch>
            <a:fillRect/>
          </a:stretch>
        </p:blipFill>
        <p:spPr>
          <a:xfrm>
            <a:off x="5976768" y="4074374"/>
            <a:ext cx="2123100" cy="1139112"/>
          </a:xfrm>
          <a:prstGeom prst="rect">
            <a:avLst/>
          </a:prstGeom>
        </p:spPr>
      </p:pic>
      <p:sp>
        <p:nvSpPr>
          <p:cNvPr id="10" name="TextBox 8">
            <a:extLst>
              <a:ext uri="{FF2B5EF4-FFF2-40B4-BE49-F238E27FC236}">
                <a16:creationId xmlns:a16="http://schemas.microsoft.com/office/drawing/2014/main" id="{F97916A1-FAE6-436B-9E62-208DE0A6528D}"/>
              </a:ext>
            </a:extLst>
          </p:cNvPr>
          <p:cNvSpPr txBox="1"/>
          <p:nvPr/>
        </p:nvSpPr>
        <p:spPr>
          <a:xfrm>
            <a:off x="347090" y="5552596"/>
            <a:ext cx="3026532" cy="400110"/>
          </a:xfrm>
          <a:prstGeom prst="rect">
            <a:avLst/>
          </a:prstGeom>
          <a:noFill/>
        </p:spPr>
        <p:txBody>
          <a:bodyPr wrap="square" rtlCol="0">
            <a:spAutoFit/>
          </a:bodyPr>
          <a:lstStyle/>
          <a:p>
            <a:pPr algn="ctr"/>
            <a:r>
              <a:rPr lang="en-US" sz="2000" b="0" dirty="0"/>
              <a:t>[</a:t>
            </a:r>
            <a:r>
              <a:rPr lang="en-US" altLang="zh-CN" sz="2000" b="0" dirty="0"/>
              <a:t>Bork</a:t>
            </a:r>
            <a:r>
              <a:rPr lang="en-US" sz="2000" b="0" dirty="0"/>
              <a:t> et al. </a:t>
            </a:r>
            <a:r>
              <a:rPr lang="en-US" altLang="zh-CN" sz="2000" b="0" dirty="0"/>
              <a:t>TVCG</a:t>
            </a:r>
            <a:r>
              <a:rPr lang="en-US" sz="2000" b="0" dirty="0"/>
              <a:t>2018]</a:t>
            </a:r>
          </a:p>
        </p:txBody>
      </p:sp>
      <p:sp>
        <p:nvSpPr>
          <p:cNvPr id="11" name="TextBox 8">
            <a:extLst>
              <a:ext uri="{FF2B5EF4-FFF2-40B4-BE49-F238E27FC236}">
                <a16:creationId xmlns:a16="http://schemas.microsoft.com/office/drawing/2014/main" id="{8F59E9B5-00DE-49D2-9B7A-4A8B34167A6C}"/>
              </a:ext>
            </a:extLst>
          </p:cNvPr>
          <p:cNvSpPr txBox="1"/>
          <p:nvPr/>
        </p:nvSpPr>
        <p:spPr>
          <a:xfrm>
            <a:off x="2868123" y="5557851"/>
            <a:ext cx="3217641" cy="400110"/>
          </a:xfrm>
          <a:prstGeom prst="rect">
            <a:avLst/>
          </a:prstGeom>
          <a:noFill/>
        </p:spPr>
        <p:txBody>
          <a:bodyPr wrap="square" rtlCol="0">
            <a:spAutoFit/>
          </a:bodyPr>
          <a:lstStyle/>
          <a:p>
            <a:pPr algn="ctr"/>
            <a:r>
              <a:rPr lang="en-US" sz="2000" b="0" dirty="0"/>
              <a:t>[</a:t>
            </a:r>
            <a:r>
              <a:rPr lang="en-US" sz="2000" b="0" dirty="0" err="1"/>
              <a:t>Everitt</a:t>
            </a:r>
            <a:r>
              <a:rPr lang="en-US" sz="2000" b="0" dirty="0"/>
              <a:t> et al. </a:t>
            </a:r>
            <a:r>
              <a:rPr lang="en-US" altLang="zh-CN" sz="2000" b="0" dirty="0"/>
              <a:t>N</a:t>
            </a:r>
            <a:r>
              <a:rPr lang="en-US" sz="2000" b="0" dirty="0"/>
              <a:t>vdia2001]</a:t>
            </a:r>
          </a:p>
        </p:txBody>
      </p:sp>
      <p:sp>
        <p:nvSpPr>
          <p:cNvPr id="12" name="TextBox 8">
            <a:extLst>
              <a:ext uri="{FF2B5EF4-FFF2-40B4-BE49-F238E27FC236}">
                <a16:creationId xmlns:a16="http://schemas.microsoft.com/office/drawing/2014/main" id="{2B1FAFE9-FA1C-45AC-8CE7-C73024FFB221}"/>
              </a:ext>
            </a:extLst>
          </p:cNvPr>
          <p:cNvSpPr txBox="1"/>
          <p:nvPr/>
        </p:nvSpPr>
        <p:spPr>
          <a:xfrm>
            <a:off x="5829095" y="5552596"/>
            <a:ext cx="2844799" cy="400110"/>
          </a:xfrm>
          <a:prstGeom prst="rect">
            <a:avLst/>
          </a:prstGeom>
          <a:noFill/>
        </p:spPr>
        <p:txBody>
          <a:bodyPr wrap="square" rtlCol="0">
            <a:spAutoFit/>
          </a:bodyPr>
          <a:lstStyle/>
          <a:p>
            <a:pPr algn="ctr"/>
            <a:r>
              <a:rPr lang="en-US" sz="2000" b="0" dirty="0"/>
              <a:t>[Gunther et al. TOG20</a:t>
            </a:r>
            <a:r>
              <a:rPr lang="en-US" altLang="zh-CN" sz="2000" b="0" dirty="0"/>
              <a:t>13</a:t>
            </a:r>
            <a:r>
              <a:rPr lang="en-US" sz="2000" b="0" dirty="0"/>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Novel Results"/>
          <p:cNvSpPr txBox="1">
            <a:spLocks noGrp="1"/>
          </p:cNvSpPr>
          <p:nvPr>
            <p:ph type="title"/>
          </p:nvPr>
        </p:nvSpPr>
        <p:spPr>
          <a:xfrm>
            <a:off x="628650" y="181131"/>
            <a:ext cx="7886700" cy="1478530"/>
          </a:xfrm>
          <a:prstGeom prst="rect">
            <a:avLst/>
          </a:prstGeom>
        </p:spPr>
        <p:txBody>
          <a:bodyPr/>
          <a:lstStyle/>
          <a:p>
            <a:r>
              <a:rPr lang="en-US" dirty="0">
                <a:solidFill>
                  <a:srgbClr val="0070C0"/>
                </a:solidFill>
              </a:rPr>
              <a:t>Occlusion Management Methods</a:t>
            </a:r>
            <a:endParaRPr dirty="0">
              <a:solidFill>
                <a:srgbClr val="0070C0"/>
              </a:solidFill>
            </a:endParaRPr>
          </a:p>
        </p:txBody>
      </p:sp>
      <p:sp>
        <p:nvSpPr>
          <p:cNvPr id="2" name="テキスト プレースホルダー 1">
            <a:extLst>
              <a:ext uri="{FF2B5EF4-FFF2-40B4-BE49-F238E27FC236}">
                <a16:creationId xmlns:a16="http://schemas.microsoft.com/office/drawing/2014/main" id="{7F0D7E22-DEA4-E444-9009-4904E7904A78}"/>
              </a:ext>
            </a:extLst>
          </p:cNvPr>
          <p:cNvSpPr>
            <a:spLocks noGrp="1"/>
          </p:cNvSpPr>
          <p:nvPr>
            <p:ph type="body" idx="1"/>
          </p:nvPr>
        </p:nvSpPr>
        <p:spPr>
          <a:xfrm>
            <a:off x="614922" y="2005080"/>
            <a:ext cx="7886700" cy="2597582"/>
          </a:xfrm>
        </p:spPr>
        <p:txBody>
          <a:bodyPr/>
          <a:lstStyle/>
          <a:p>
            <a:pPr lvl="1">
              <a:buClr>
                <a:schemeClr val="tx1"/>
              </a:buClr>
              <a:buFont typeface="Calibri" panose="020F0502020204030204" pitchFamily="34" charset="0"/>
              <a:buChar char="-"/>
            </a:pPr>
            <a:r>
              <a:rPr kumimoji="1" lang="en-US" altLang="ja-JP" sz="3200" dirty="0"/>
              <a:t>Multiperspective visualization</a:t>
            </a:r>
            <a:endParaRPr kumimoji="1" lang="ja-JP" altLang="en-US" sz="3200" dirty="0"/>
          </a:p>
          <a:p>
            <a:pPr marL="342900" lvl="1" indent="0">
              <a:buNone/>
            </a:pPr>
            <a:endParaRPr kumimoji="1" lang="ja-JP" altLang="en-US" dirty="0"/>
          </a:p>
        </p:txBody>
      </p:sp>
      <p:sp>
        <p:nvSpPr>
          <p:cNvPr id="48" name="Slide Number"/>
          <p:cNvSpPr txBox="1">
            <a:spLocks noGrp="1"/>
          </p:cNvSpPr>
          <p:nvPr>
            <p:ph type="sldNum" sz="quarter" idx="2"/>
          </p:nvPr>
        </p:nvSpPr>
        <p:spPr>
          <a:xfrm>
            <a:off x="8134354" y="6284757"/>
            <a:ext cx="393696"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mtClean="0"/>
              <a:t>4</a:t>
            </a:fld>
            <a:r>
              <a:rPr lang="en-US" altLang="zh-CN" dirty="0"/>
              <a:t>/23</a:t>
            </a:r>
            <a:endParaRPr dirty="0"/>
          </a:p>
        </p:txBody>
      </p:sp>
      <p:sp>
        <p:nvSpPr>
          <p:cNvPr id="14" name="TextBox 8">
            <a:extLst>
              <a:ext uri="{FF2B5EF4-FFF2-40B4-BE49-F238E27FC236}">
                <a16:creationId xmlns:a16="http://schemas.microsoft.com/office/drawing/2014/main" id="{05678810-73E6-4DF4-AF9C-5EE6AF331235}"/>
              </a:ext>
            </a:extLst>
          </p:cNvPr>
          <p:cNvSpPr txBox="1"/>
          <p:nvPr/>
        </p:nvSpPr>
        <p:spPr>
          <a:xfrm>
            <a:off x="1091186" y="4939934"/>
            <a:ext cx="7043168" cy="707886"/>
          </a:xfrm>
          <a:prstGeom prst="rect">
            <a:avLst/>
          </a:prstGeom>
          <a:noFill/>
        </p:spPr>
        <p:txBody>
          <a:bodyPr wrap="square" rtlCol="0">
            <a:spAutoFit/>
          </a:bodyPr>
          <a:lstStyle/>
          <a:p>
            <a:pPr algn="ctr"/>
            <a:r>
              <a:rPr lang="en-US" sz="2000" b="0" dirty="0"/>
              <a:t>   </a:t>
            </a:r>
            <a:r>
              <a:rPr lang="en-US" sz="2000" b="0" i="1" dirty="0"/>
              <a:t>Conventional			  Multiperspective</a:t>
            </a:r>
          </a:p>
          <a:p>
            <a:pPr algn="ctr"/>
            <a:r>
              <a:rPr lang="en-US" sz="2000" b="0" dirty="0"/>
              <a:t>[</a:t>
            </a:r>
            <a:r>
              <a:rPr lang="en-US" sz="2000" b="0" dirty="0" err="1"/>
              <a:t>Wu&amp;Popescu</a:t>
            </a:r>
            <a:r>
              <a:rPr lang="en-US" sz="2000" b="0" dirty="0"/>
              <a:t> EuroVR20</a:t>
            </a:r>
            <a:r>
              <a:rPr lang="en-US" altLang="zh-CN" sz="2000" b="0" dirty="0"/>
              <a:t>18</a:t>
            </a:r>
            <a:r>
              <a:rPr lang="en-US" sz="2000" b="0" dirty="0"/>
              <a:t>]</a:t>
            </a: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779" b="50894"/>
          <a:stretch/>
        </p:blipFill>
        <p:spPr bwMode="auto">
          <a:xfrm>
            <a:off x="1091186" y="2895445"/>
            <a:ext cx="7135687" cy="1948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7743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txBox="1">
            <a:spLocks noGrp="1"/>
          </p:cNvSpPr>
          <p:nvPr>
            <p:ph type="title"/>
          </p:nvPr>
        </p:nvSpPr>
        <p:spPr>
          <a:prstGeom prst="rect">
            <a:avLst/>
          </a:prstGeom>
        </p:spPr>
        <p:txBody>
          <a:bodyPr/>
          <a:lstStyle/>
          <a:p>
            <a:r>
              <a:rPr lang="en-US" dirty="0">
                <a:solidFill>
                  <a:srgbClr val="0070C0"/>
                </a:solidFill>
              </a:rPr>
              <a:t>Occlusion Management Approaches Used in Study</a:t>
            </a:r>
            <a:endParaRPr dirty="0">
              <a:solidFill>
                <a:srgbClr val="0070C0"/>
              </a:solidFill>
            </a:endParaRPr>
          </a:p>
        </p:txBody>
      </p:sp>
      <p:sp>
        <p:nvSpPr>
          <p:cNvPr id="2" name="テキスト プレースホルダー 1">
            <a:extLst>
              <a:ext uri="{FF2B5EF4-FFF2-40B4-BE49-F238E27FC236}">
                <a16:creationId xmlns:a16="http://schemas.microsoft.com/office/drawing/2014/main" id="{30CAB75F-45EF-D847-BF83-3DCAF1039389}"/>
              </a:ext>
            </a:extLst>
          </p:cNvPr>
          <p:cNvSpPr>
            <a:spLocks noGrp="1"/>
          </p:cNvSpPr>
          <p:nvPr>
            <p:ph type="body" idx="1"/>
          </p:nvPr>
        </p:nvSpPr>
        <p:spPr>
          <a:xfrm>
            <a:off x="1270362" y="4515318"/>
            <a:ext cx="1320438" cy="454997"/>
          </a:xfrm>
        </p:spPr>
        <p:txBody>
          <a:bodyPr>
            <a:normAutofit/>
          </a:bodyPr>
          <a:lstStyle/>
          <a:p>
            <a:pPr marL="0" indent="0">
              <a:buNone/>
            </a:pPr>
            <a:r>
              <a:rPr kumimoji="1" lang="en-US" altLang="ja-JP" sz="2000" i="1" dirty="0"/>
              <a:t>Top view</a:t>
            </a:r>
            <a:endParaRPr kumimoji="1" lang="ja-JP" altLang="en-US" sz="2000" i="1" dirty="0"/>
          </a:p>
        </p:txBody>
      </p:sp>
      <p:sp>
        <p:nvSpPr>
          <p:cNvPr id="52" name="Slide Number"/>
          <p:cNvSpPr txBox="1">
            <a:spLocks noGrp="1"/>
          </p:cNvSpPr>
          <p:nvPr>
            <p:ph type="sldNum" sz="quarter" idx="2"/>
          </p:nvPr>
        </p:nvSpPr>
        <p:spPr>
          <a:xfrm>
            <a:off x="8121654" y="6284757"/>
            <a:ext cx="393696"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mtClean="0"/>
              <a:t>5</a:t>
            </a:fld>
            <a:r>
              <a:rPr lang="en-US" altLang="zh-CN" dirty="0"/>
              <a:t>/23</a:t>
            </a:r>
            <a:endParaRPr dirty="0"/>
          </a:p>
        </p:txBody>
      </p:sp>
      <p:pic>
        <p:nvPicPr>
          <p:cNvPr id="4" name="图片 3">
            <a:extLst>
              <a:ext uri="{FF2B5EF4-FFF2-40B4-BE49-F238E27FC236}">
                <a16:creationId xmlns:a16="http://schemas.microsoft.com/office/drawing/2014/main" id="{34FE2418-A88F-4968-95D6-7DF9B8E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2374282"/>
            <a:ext cx="2614207" cy="2063233"/>
          </a:xfrm>
          <a:prstGeom prst="rect">
            <a:avLst/>
          </a:prstGeom>
        </p:spPr>
      </p:pic>
      <p:pic>
        <p:nvPicPr>
          <p:cNvPr id="6" name="图片 5">
            <a:extLst>
              <a:ext uri="{FF2B5EF4-FFF2-40B4-BE49-F238E27FC236}">
                <a16:creationId xmlns:a16="http://schemas.microsoft.com/office/drawing/2014/main" id="{F4547A8A-0A53-4048-B827-8580F6846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3303" y="2366598"/>
            <a:ext cx="2633003" cy="2078068"/>
          </a:xfrm>
          <a:prstGeom prst="rect">
            <a:avLst/>
          </a:prstGeom>
        </p:spPr>
      </p:pic>
      <p:pic>
        <p:nvPicPr>
          <p:cNvPr id="8" name="图片 7">
            <a:extLst>
              <a:ext uri="{FF2B5EF4-FFF2-40B4-BE49-F238E27FC236}">
                <a16:creationId xmlns:a16="http://schemas.microsoft.com/office/drawing/2014/main" id="{882B3BD3-99A7-4539-8AEC-38A60CFEB3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6752" y="2359448"/>
            <a:ext cx="2530436" cy="2078068"/>
          </a:xfrm>
          <a:prstGeom prst="rect">
            <a:avLst/>
          </a:prstGeom>
        </p:spPr>
      </p:pic>
      <p:sp>
        <p:nvSpPr>
          <p:cNvPr id="11" name="テキスト プレースホルダー 1">
            <a:extLst>
              <a:ext uri="{FF2B5EF4-FFF2-40B4-BE49-F238E27FC236}">
                <a16:creationId xmlns:a16="http://schemas.microsoft.com/office/drawing/2014/main" id="{CF7BF37F-0CCB-4BE7-9362-152AD73E7863}"/>
              </a:ext>
            </a:extLst>
          </p:cNvPr>
          <p:cNvSpPr txBox="1">
            <a:spLocks/>
          </p:cNvSpPr>
          <p:nvPr/>
        </p:nvSpPr>
        <p:spPr>
          <a:xfrm>
            <a:off x="6509776" y="4494825"/>
            <a:ext cx="2834424" cy="686949"/>
          </a:xfrm>
          <a:prstGeom prst="rect">
            <a:avLst/>
          </a:prstGeom>
          <a:ln w="12700">
            <a:miter lim="400000"/>
          </a:ln>
          <a:extLst>
            <a:ext uri="{C572A759-6A51-4108-AA02-DFA0A04FC94B}">
              <ma14:wrappingTextBoxFlag xmlns:ma14="http://schemas.microsoft.com/office/mac/drawingml/2011/main" xmlns="" val="1"/>
            </a:ext>
          </a:extLst>
        </p:spPr>
        <p:txBody>
          <a:bodyPr lIns="46800" tIns="45718" rIns="45718" bIns="45718">
            <a:noAutofit/>
          </a:bodyPr>
          <a:lstStyle>
            <a:lvl1pPr marL="171450" marR="0" indent="-17145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9pPr>
          </a:lstStyle>
          <a:p>
            <a:pPr marL="0" indent="0" hangingPunct="1">
              <a:buFont typeface="Arial"/>
              <a:buNone/>
            </a:pPr>
            <a:r>
              <a:rPr kumimoji="1" lang="en-US" altLang="ja-JP" sz="2000" i="1" dirty="0" err="1"/>
              <a:t>Multiperspective</a:t>
            </a:r>
            <a:endParaRPr kumimoji="1" lang="ja-JP" altLang="en-US" sz="2000" i="1" dirty="0"/>
          </a:p>
        </p:txBody>
      </p:sp>
      <p:sp>
        <p:nvSpPr>
          <p:cNvPr id="13" name="テキスト プレースホルダー 1">
            <a:extLst>
              <a:ext uri="{FF2B5EF4-FFF2-40B4-BE49-F238E27FC236}">
                <a16:creationId xmlns:a16="http://schemas.microsoft.com/office/drawing/2014/main" id="{81AFA867-8620-470F-BDEC-1BF7C59B4457}"/>
              </a:ext>
            </a:extLst>
          </p:cNvPr>
          <p:cNvSpPr txBox="1">
            <a:spLocks/>
          </p:cNvSpPr>
          <p:nvPr/>
        </p:nvSpPr>
        <p:spPr>
          <a:xfrm>
            <a:off x="4286232" y="4494825"/>
            <a:ext cx="1224534" cy="475490"/>
          </a:xfrm>
          <a:prstGeom prst="rect">
            <a:avLst/>
          </a:prstGeom>
          <a:ln w="12700">
            <a:miter lim="400000"/>
          </a:ln>
          <a:extLst>
            <a:ext uri="{C572A759-6A51-4108-AA02-DFA0A04FC94B}">
              <ma14:wrappingTextBoxFlag xmlns:ma14="http://schemas.microsoft.com/office/mac/drawingml/2011/main" xmlns="" val="1"/>
            </a:ext>
          </a:extLst>
        </p:spPr>
        <p:txBody>
          <a:bodyPr lIns="46800" tIns="45718" rIns="45718" bIns="45718">
            <a:noAutofit/>
          </a:bodyPr>
          <a:lstStyle>
            <a:lvl1pPr marL="171450" marR="0" indent="-17145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9pPr>
          </a:lstStyle>
          <a:p>
            <a:pPr marL="0" indent="0" hangingPunct="1">
              <a:buFont typeface="Arial"/>
              <a:buNone/>
            </a:pPr>
            <a:r>
              <a:rPr kumimoji="1" lang="en-US" altLang="ja-JP" sz="2000" i="1" dirty="0"/>
              <a:t>X-ray</a:t>
            </a:r>
            <a:endParaRPr kumimoji="1" lang="ja-JP" altLang="en-US" sz="2000" i="1"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noGrp="1"/>
          </p:cNvSpPr>
          <p:nvPr>
            <p:ph type="title"/>
          </p:nvPr>
        </p:nvSpPr>
        <p:spPr>
          <a:xfrm>
            <a:off x="373745" y="310953"/>
            <a:ext cx="7886700" cy="1324800"/>
          </a:xfrm>
          <a:prstGeom prst="rect">
            <a:avLst/>
          </a:prstGeom>
        </p:spPr>
        <p:txBody>
          <a:bodyPr>
            <a:normAutofit/>
          </a:bodyPr>
          <a:lstStyle/>
          <a:p>
            <a:r>
              <a:rPr kumimoji="1" lang="en-US" altLang="ja-JP" dirty="0">
                <a:solidFill>
                  <a:srgbClr val="0070C0"/>
                </a:solidFill>
              </a:rPr>
              <a:t>Top view visualization</a:t>
            </a:r>
            <a:endParaRPr dirty="0">
              <a:solidFill>
                <a:srgbClr val="0070C0"/>
              </a:solidFill>
            </a:endParaRPr>
          </a:p>
        </p:txBody>
      </p:sp>
      <p:sp>
        <p:nvSpPr>
          <p:cNvPr id="56" name="Slide Number"/>
          <p:cNvSpPr txBox="1">
            <a:spLocks noGrp="1"/>
          </p:cNvSpPr>
          <p:nvPr>
            <p:ph type="sldNum" sz="quarter" idx="2"/>
          </p:nvPr>
        </p:nvSpPr>
        <p:spPr>
          <a:xfrm>
            <a:off x="8121654" y="6284757"/>
            <a:ext cx="393696"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mtClean="0"/>
              <a:t>6</a:t>
            </a:fld>
            <a:r>
              <a:rPr lang="en-US" altLang="zh-CN" dirty="0"/>
              <a:t>/23</a:t>
            </a:r>
            <a:endParaRPr dirty="0"/>
          </a:p>
        </p:txBody>
      </p:sp>
      <p:pic>
        <p:nvPicPr>
          <p:cNvPr id="5" name="图片 4">
            <a:extLst>
              <a:ext uri="{FF2B5EF4-FFF2-40B4-BE49-F238E27FC236}">
                <a16:creationId xmlns:a16="http://schemas.microsoft.com/office/drawing/2014/main" id="{4881E61E-A239-4293-B739-B389A63E8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0505" y="3820535"/>
            <a:ext cx="2985196" cy="2064112"/>
          </a:xfrm>
          <a:prstGeom prst="rect">
            <a:avLst/>
          </a:prstGeom>
        </p:spPr>
      </p:pic>
      <p:pic>
        <p:nvPicPr>
          <p:cNvPr id="8" name="图片 7">
            <a:extLst>
              <a:ext uri="{FF2B5EF4-FFF2-40B4-BE49-F238E27FC236}">
                <a16:creationId xmlns:a16="http://schemas.microsoft.com/office/drawing/2014/main" id="{C90B0FAB-C8A4-45A1-BCDF-E50BDDD962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184" y="3820535"/>
            <a:ext cx="3069895" cy="2064112"/>
          </a:xfrm>
          <a:prstGeom prst="rect">
            <a:avLst/>
          </a:prstGeom>
        </p:spPr>
      </p:pic>
      <p:pic>
        <p:nvPicPr>
          <p:cNvPr id="3" name="图片 2"/>
          <p:cNvPicPr>
            <a:picLocks noChangeAspect="1"/>
          </p:cNvPicPr>
          <p:nvPr/>
        </p:nvPicPr>
        <p:blipFill>
          <a:blip r:embed="rId5"/>
          <a:stretch>
            <a:fillRect/>
          </a:stretch>
        </p:blipFill>
        <p:spPr>
          <a:xfrm rot="5400000">
            <a:off x="4981048" y="1149333"/>
            <a:ext cx="2064110" cy="2985195"/>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1183" y="1609875"/>
            <a:ext cx="3069895" cy="2064108"/>
          </a:xfrm>
          <a:prstGeom prst="rect">
            <a:avLst/>
          </a:prstGeom>
        </p:spPr>
      </p:pic>
      <p:sp>
        <p:nvSpPr>
          <p:cNvPr id="11" name="矩形 10"/>
          <p:cNvSpPr/>
          <p:nvPr/>
        </p:nvSpPr>
        <p:spPr>
          <a:xfrm>
            <a:off x="1889366" y="5908304"/>
            <a:ext cx="2031325" cy="400110"/>
          </a:xfrm>
          <a:prstGeom prst="rect">
            <a:avLst/>
          </a:prstGeom>
        </p:spPr>
        <p:txBody>
          <a:bodyPr wrap="none">
            <a:spAutoFit/>
          </a:bodyPr>
          <a:lstStyle/>
          <a:p>
            <a:r>
              <a:rPr lang="en-US" altLang="zh-CN" sz="2000" b="0" i="1" dirty="0"/>
              <a:t>First-person view	</a:t>
            </a:r>
            <a:endParaRPr lang="zh-CN" altLang="en-US" sz="2000" dirty="0"/>
          </a:p>
        </p:txBody>
      </p:sp>
      <p:sp>
        <p:nvSpPr>
          <p:cNvPr id="15" name="矩形 14"/>
          <p:cNvSpPr/>
          <p:nvPr/>
        </p:nvSpPr>
        <p:spPr>
          <a:xfrm>
            <a:off x="5474375" y="5908304"/>
            <a:ext cx="2031325" cy="400110"/>
          </a:xfrm>
          <a:prstGeom prst="rect">
            <a:avLst/>
          </a:prstGeom>
        </p:spPr>
        <p:txBody>
          <a:bodyPr wrap="none">
            <a:spAutoFit/>
          </a:bodyPr>
          <a:lstStyle/>
          <a:p>
            <a:r>
              <a:rPr lang="en-US" altLang="zh-CN" sz="2000" b="0" i="1" dirty="0"/>
              <a:t>Top view	</a:t>
            </a:r>
            <a:endParaRPr lang="zh-CN" altLang="en-US" sz="2000"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a:spLocks noGrp="1"/>
          </p:cNvSpPr>
          <p:nvPr>
            <p:ph type="title"/>
          </p:nvPr>
        </p:nvSpPr>
        <p:spPr>
          <a:prstGeom prst="rect">
            <a:avLst/>
          </a:prstGeom>
        </p:spPr>
        <p:txBody>
          <a:bodyPr>
            <a:normAutofit/>
          </a:bodyPr>
          <a:lstStyle/>
          <a:p>
            <a:r>
              <a:rPr kumimoji="1" lang="en-US" altLang="ja-JP" dirty="0">
                <a:solidFill>
                  <a:srgbClr val="0070C0"/>
                </a:solidFill>
              </a:rPr>
              <a:t>X-ray visualization</a:t>
            </a:r>
            <a:endParaRPr dirty="0">
              <a:solidFill>
                <a:srgbClr val="0070C0"/>
              </a:solidFill>
            </a:endParaRPr>
          </a:p>
        </p:txBody>
      </p:sp>
      <p:sp>
        <p:nvSpPr>
          <p:cNvPr id="60" name="Slide Number"/>
          <p:cNvSpPr txBox="1">
            <a:spLocks noGrp="1"/>
          </p:cNvSpPr>
          <p:nvPr>
            <p:ph type="sldNum" sz="quarter" idx="2"/>
          </p:nvPr>
        </p:nvSpPr>
        <p:spPr>
          <a:xfrm>
            <a:off x="8121654" y="6284757"/>
            <a:ext cx="393696"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mtClean="0"/>
              <a:t>7</a:t>
            </a:fld>
            <a:r>
              <a:rPr lang="en-US" altLang="zh-CN" dirty="0"/>
              <a:t>/23</a:t>
            </a:r>
            <a:endParaRPr dirty="0"/>
          </a:p>
        </p:txBody>
      </p:sp>
      <p:pic>
        <p:nvPicPr>
          <p:cNvPr id="3" name="图片 2">
            <a:extLst>
              <a:ext uri="{FF2B5EF4-FFF2-40B4-BE49-F238E27FC236}">
                <a16:creationId xmlns:a16="http://schemas.microsoft.com/office/drawing/2014/main" id="{978A36BB-8C3C-4B50-BEB7-A69A13E1A340}"/>
              </a:ext>
            </a:extLst>
          </p:cNvPr>
          <p:cNvPicPr>
            <a:picLocks noChangeAspect="1"/>
          </p:cNvPicPr>
          <p:nvPr/>
        </p:nvPicPr>
        <p:blipFill>
          <a:blip r:embed="rId3"/>
          <a:stretch>
            <a:fillRect/>
          </a:stretch>
        </p:blipFill>
        <p:spPr>
          <a:xfrm>
            <a:off x="4559674" y="1929398"/>
            <a:ext cx="3537411" cy="2794471"/>
          </a:xfrm>
          <a:prstGeom prst="rect">
            <a:avLst/>
          </a:prstGeom>
        </p:spPr>
      </p:pic>
      <p:pic>
        <p:nvPicPr>
          <p:cNvPr id="4" name="图片 3">
            <a:extLst>
              <a:ext uri="{FF2B5EF4-FFF2-40B4-BE49-F238E27FC236}">
                <a16:creationId xmlns:a16="http://schemas.microsoft.com/office/drawing/2014/main" id="{0DC6BB58-6927-428B-980C-878F6277034A}"/>
              </a:ext>
            </a:extLst>
          </p:cNvPr>
          <p:cNvPicPr>
            <a:picLocks noChangeAspect="1"/>
          </p:cNvPicPr>
          <p:nvPr/>
        </p:nvPicPr>
        <p:blipFill>
          <a:blip r:embed="rId4"/>
          <a:stretch>
            <a:fillRect/>
          </a:stretch>
        </p:blipFill>
        <p:spPr>
          <a:xfrm>
            <a:off x="983626" y="1929399"/>
            <a:ext cx="3398872" cy="2794471"/>
          </a:xfrm>
          <a:prstGeom prst="rect">
            <a:avLst/>
          </a:prstGeom>
        </p:spPr>
      </p:pic>
      <p:sp>
        <p:nvSpPr>
          <p:cNvPr id="6" name="テキスト プレースホルダー 1">
            <a:extLst>
              <a:ext uri="{FF2B5EF4-FFF2-40B4-BE49-F238E27FC236}">
                <a16:creationId xmlns:a16="http://schemas.microsoft.com/office/drawing/2014/main" id="{E0E46912-2D7C-4208-93DE-F13608D3F24B}"/>
              </a:ext>
            </a:extLst>
          </p:cNvPr>
          <p:cNvSpPr txBox="1">
            <a:spLocks/>
          </p:cNvSpPr>
          <p:nvPr/>
        </p:nvSpPr>
        <p:spPr>
          <a:xfrm>
            <a:off x="1790946" y="4826874"/>
            <a:ext cx="2591552" cy="626087"/>
          </a:xfrm>
          <a:prstGeom prst="rect">
            <a:avLst/>
          </a:prstGeom>
          <a:ln w="12700">
            <a:miter lim="400000"/>
          </a:ln>
          <a:extLst>
            <a:ext uri="{C572A759-6A51-4108-AA02-DFA0A04FC94B}">
              <ma14:wrappingTextBoxFlag xmlns:ma14="http://schemas.microsoft.com/office/mac/drawingml/2011/main" xmlns="" val="1"/>
            </a:ext>
          </a:extLst>
        </p:spPr>
        <p:txBody>
          <a:bodyPr lIns="46800" tIns="45718" rIns="45718" bIns="45718">
            <a:normAutofit/>
          </a:bodyPr>
          <a:lstStyle>
            <a:lvl1pPr marL="171450" marR="0" indent="-17145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9pPr>
          </a:lstStyle>
          <a:p>
            <a:pPr marL="0" indent="0" hangingPunct="1">
              <a:buFont typeface="Arial"/>
              <a:buNone/>
            </a:pPr>
            <a:r>
              <a:rPr kumimoji="1" lang="en-US" altLang="ja-JP" sz="2000" i="1" dirty="0"/>
              <a:t>Conventional</a:t>
            </a:r>
            <a:endParaRPr kumimoji="1" lang="ja-JP" altLang="en-US" sz="2000" i="1" dirty="0"/>
          </a:p>
        </p:txBody>
      </p:sp>
      <p:sp>
        <p:nvSpPr>
          <p:cNvPr id="7" name="テキスト プレースホルダー 1">
            <a:extLst>
              <a:ext uri="{FF2B5EF4-FFF2-40B4-BE49-F238E27FC236}">
                <a16:creationId xmlns:a16="http://schemas.microsoft.com/office/drawing/2014/main" id="{7D01E55B-8954-417D-A25F-ADEDE1E82D1D}"/>
              </a:ext>
            </a:extLst>
          </p:cNvPr>
          <p:cNvSpPr txBox="1">
            <a:spLocks/>
          </p:cNvSpPr>
          <p:nvPr/>
        </p:nvSpPr>
        <p:spPr>
          <a:xfrm>
            <a:off x="5987792" y="4779331"/>
            <a:ext cx="2394842" cy="475490"/>
          </a:xfrm>
          <a:prstGeom prst="rect">
            <a:avLst/>
          </a:prstGeom>
          <a:ln w="12700">
            <a:miter lim="400000"/>
          </a:ln>
          <a:extLst>
            <a:ext uri="{C572A759-6A51-4108-AA02-DFA0A04FC94B}">
              <ma14:wrappingTextBoxFlag xmlns:ma14="http://schemas.microsoft.com/office/mac/drawingml/2011/main" xmlns="" val="1"/>
            </a:ext>
          </a:extLst>
        </p:spPr>
        <p:txBody>
          <a:bodyPr lIns="46800" tIns="45718" rIns="45718" bIns="45718">
            <a:noAutofit/>
          </a:bodyPr>
          <a:lstStyle>
            <a:lvl1pPr marL="171450" marR="0" indent="-17145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9pPr>
          </a:lstStyle>
          <a:p>
            <a:pPr marL="0" indent="0" hangingPunct="1">
              <a:buFont typeface="Arial"/>
              <a:buNone/>
            </a:pPr>
            <a:r>
              <a:rPr kumimoji="1" lang="en-US" altLang="ja-JP" sz="2000" i="1" dirty="0"/>
              <a:t>X-ray</a:t>
            </a:r>
            <a:endParaRPr kumimoji="1" lang="ja-JP" altLang="en-US" sz="2000" i="1" dirty="0"/>
          </a:p>
        </p:txBody>
      </p:sp>
      <p:sp>
        <p:nvSpPr>
          <p:cNvPr id="8" name="椭圆 7">
            <a:extLst>
              <a:ext uri="{FF2B5EF4-FFF2-40B4-BE49-F238E27FC236}">
                <a16:creationId xmlns:a16="http://schemas.microsoft.com/office/drawing/2014/main" id="{190B962A-4B1F-46BB-B0C1-E543857CA867}"/>
              </a:ext>
            </a:extLst>
          </p:cNvPr>
          <p:cNvSpPr/>
          <p:nvPr/>
        </p:nvSpPr>
        <p:spPr>
          <a:xfrm>
            <a:off x="5042764" y="2846554"/>
            <a:ext cx="1126435" cy="1140787"/>
          </a:xfrm>
          <a:prstGeom prst="ellipse">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1" i="0" u="none" strike="noStrike" cap="none" spc="0" normalizeH="0" baseline="0">
              <a:ln>
                <a:noFill/>
              </a:ln>
              <a:solidFill>
                <a:srgbClr val="050505"/>
              </a:solidFill>
              <a:effectLst/>
              <a:uFillTx/>
              <a:latin typeface="+mj-lt"/>
              <a:ea typeface="+mj-ea"/>
              <a:cs typeface="+mj-cs"/>
              <a:sym typeface="Calibri"/>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86" y="1532336"/>
            <a:ext cx="4085714" cy="4171429"/>
          </a:xfrm>
          <a:prstGeom prst="rect">
            <a:avLst/>
          </a:prstGeom>
        </p:spPr>
      </p:pic>
      <p:sp>
        <p:nvSpPr>
          <p:cNvPr id="62" name="Title 1"/>
          <p:cNvSpPr txBox="1">
            <a:spLocks noGrp="1"/>
          </p:cNvSpPr>
          <p:nvPr>
            <p:ph type="title"/>
          </p:nvPr>
        </p:nvSpPr>
        <p:spPr>
          <a:xfrm>
            <a:off x="628650" y="365127"/>
            <a:ext cx="7886700" cy="1324800"/>
          </a:xfrm>
          <a:prstGeom prst="rect">
            <a:avLst/>
          </a:prstGeom>
        </p:spPr>
        <p:txBody>
          <a:bodyPr>
            <a:normAutofit/>
          </a:bodyPr>
          <a:lstStyle/>
          <a:p>
            <a:r>
              <a:rPr kumimoji="1" lang="en-US" altLang="ja-JP" dirty="0">
                <a:solidFill>
                  <a:srgbClr val="0070C0"/>
                </a:solidFill>
              </a:rPr>
              <a:t>Multiperspective visualization</a:t>
            </a:r>
            <a:endParaRPr dirty="0">
              <a:solidFill>
                <a:srgbClr val="0070C0"/>
              </a:solidFill>
            </a:endParaRPr>
          </a:p>
        </p:txBody>
      </p:sp>
      <p:sp>
        <p:nvSpPr>
          <p:cNvPr id="64" name="Slide Number"/>
          <p:cNvSpPr txBox="1">
            <a:spLocks noGrp="1"/>
          </p:cNvSpPr>
          <p:nvPr>
            <p:ph type="sldNum" sz="quarter" idx="2"/>
          </p:nvPr>
        </p:nvSpPr>
        <p:spPr>
          <a:xfrm>
            <a:off x="8134354" y="6284757"/>
            <a:ext cx="393696"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mtClean="0"/>
              <a:t>8</a:t>
            </a:fld>
            <a:r>
              <a:rPr lang="en-US" altLang="zh-CN" dirty="0"/>
              <a:t>/23</a:t>
            </a:r>
            <a:endParaRPr dirty="0"/>
          </a:p>
        </p:txBody>
      </p:sp>
      <mc:AlternateContent xmlns:mc="http://schemas.openxmlformats.org/markup-compatibility/2006" xmlns:a14="http://schemas.microsoft.com/office/drawing/2010/main">
        <mc:Choice Requires="a14">
          <p:sp>
            <p:nvSpPr>
              <p:cNvPr id="11" name="テキスト プレースホルダー 1">
                <a:extLst>
                  <a:ext uri="{FF2B5EF4-FFF2-40B4-BE49-F238E27FC236}">
                    <a16:creationId xmlns:a16="http://schemas.microsoft.com/office/drawing/2014/main" id="{61C5F939-FBFB-4F79-9A33-3B76F9BFF272}"/>
                  </a:ext>
                </a:extLst>
              </p:cNvPr>
              <p:cNvSpPr txBox="1">
                <a:spLocks/>
              </p:cNvSpPr>
              <p:nvPr/>
            </p:nvSpPr>
            <p:spPr>
              <a:xfrm>
                <a:off x="3932499" y="4521982"/>
                <a:ext cx="5043208" cy="1027032"/>
              </a:xfrm>
              <a:prstGeom prst="rect">
                <a:avLst/>
              </a:prstGeom>
              <a:ln w="12700">
                <a:miter lim="400000"/>
              </a:ln>
              <a:extLst>
                <a:ext uri="{C572A759-6A51-4108-AA02-DFA0A04FC94B}">
                  <ma14:wrappingTextBoxFlag xmlns:ma14="http://schemas.microsoft.com/office/mac/drawingml/2011/main" xmlns="" val="1"/>
                </a:ext>
              </a:extLst>
            </p:spPr>
            <p:txBody>
              <a:bodyPr lIns="46800" tIns="45718" rIns="45718" bIns="45718">
                <a:normAutofit/>
              </a:bodyPr>
              <a:lstStyle>
                <a:lvl1pPr marL="171450" marR="0" indent="-17145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9pPr>
              </a:lstStyle>
              <a:p>
                <a:pPr marL="0" indent="0" algn="r" hangingPunct="1">
                  <a:buNone/>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rPr>
                          </m:ctrlPr>
                        </m:sSubPr>
                        <m:e>
                          <m:r>
                            <a:rPr kumimoji="1" lang="en-US" altLang="ja-JP" sz="2000" b="0" i="1" smtClean="0">
                              <a:latin typeface="Cambria Math" panose="02040503050406030204" pitchFamily="18" charset="0"/>
                            </a:rPr>
                            <m:t>𝑥</m:t>
                          </m:r>
                        </m:e>
                        <m:sub>
                          <m:r>
                            <a:rPr kumimoji="1" lang="en-US" altLang="ja-JP" sz="2000" b="0" i="1" smtClean="0">
                              <a:latin typeface="Cambria Math" panose="02040503050406030204" pitchFamily="18" charset="0"/>
                            </a:rPr>
                            <m:t>2</m:t>
                          </m:r>
                        </m:sub>
                      </m:sSub>
                      <m:r>
                        <a:rPr kumimoji="1" lang="en-US" altLang="ja-JP" sz="2000" b="0" i="1" smtClean="0">
                          <a:latin typeface="Cambria Math" panose="02040503050406030204" pitchFamily="18" charset="0"/>
                        </a:rPr>
                        <m:t>=</m:t>
                      </m:r>
                      <m:d>
                        <m:dPr>
                          <m:ctrlPr>
                            <a:rPr kumimoji="1" lang="en-US" altLang="ja-JP" sz="2000" b="0" i="1" smtClean="0">
                              <a:latin typeface="Cambria Math" panose="02040503050406030204" pitchFamily="18" charset="0"/>
                            </a:rPr>
                          </m:ctrlPr>
                        </m:dPr>
                        <m:e>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𝑥</m:t>
                              </m:r>
                            </m:e>
                            <m:sub>
                              <m:r>
                                <a:rPr kumimoji="1" lang="en-US" altLang="ja-JP" sz="2000" b="0" i="1" smtClean="0">
                                  <a:latin typeface="Cambria Math" panose="02040503050406030204" pitchFamily="18" charset="0"/>
                                </a:rPr>
                                <m:t>1</m:t>
                              </m:r>
                            </m:sub>
                          </m:sSub>
                          <m:r>
                            <a:rPr kumimoji="1" lang="en-US" altLang="ja-JP" sz="2000" b="0" i="1" smtClean="0">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𝑥</m:t>
                              </m:r>
                            </m:e>
                            <m:sub>
                              <m:r>
                                <a:rPr kumimoji="1" lang="en-US" altLang="ja-JP" sz="2000" b="0" i="1" smtClean="0">
                                  <a:latin typeface="Cambria Math" panose="02040503050406030204" pitchFamily="18" charset="0"/>
                                </a:rPr>
                                <m:t>0</m:t>
                              </m:r>
                            </m:sub>
                          </m:sSub>
                        </m:e>
                      </m:d>
                      <m:r>
                        <a:rPr kumimoji="1" lang="en-US" altLang="ja-JP" sz="2000" b="0" i="1" smtClean="0">
                          <a:latin typeface="Cambria Math" panose="02040503050406030204" pitchFamily="18" charset="0"/>
                        </a:rPr>
                        <m:t>𝑐𝑜𝑠</m:t>
                      </m:r>
                      <m:r>
                        <a:rPr kumimoji="1" lang="ja-JP" altLang="en-US" sz="2000" b="0" i="1" smtClean="0">
                          <a:latin typeface="Cambria Math" panose="02040503050406030204" pitchFamily="18" charset="0"/>
                        </a:rPr>
                        <m:t>𝜃</m:t>
                      </m:r>
                      <m:r>
                        <a:rPr kumimoji="1" lang="en-US" altLang="ja-JP" sz="2000" b="0" i="1" smtClean="0">
                          <a:latin typeface="Cambria Math" panose="02040503050406030204" pitchFamily="18" charset="0"/>
                        </a:rPr>
                        <m:t>−</m:t>
                      </m:r>
                      <m:d>
                        <m:dPr>
                          <m:ctrlPr>
                            <a:rPr kumimoji="1" lang="en-US" altLang="ja-JP" sz="2000" b="0" i="1" smtClean="0">
                              <a:latin typeface="Cambria Math" panose="02040503050406030204" pitchFamily="18" charset="0"/>
                            </a:rPr>
                          </m:ctrlPr>
                        </m:dPr>
                        <m:e>
                          <m:sSub>
                            <m:sSubPr>
                              <m:ctrlPr>
                                <a:rPr kumimoji="1" lang="en-US" altLang="ja-JP" sz="2000" i="1">
                                  <a:latin typeface="Cambria Math" panose="02040503050406030204" pitchFamily="18" charset="0"/>
                                </a:rPr>
                              </m:ctrlPr>
                            </m:sSubPr>
                            <m:e>
                              <m:r>
                                <a:rPr kumimoji="1" lang="en-US" altLang="ja-JP" sz="2000" b="0" i="1" smtClean="0">
                                  <a:latin typeface="Cambria Math" panose="02040503050406030204" pitchFamily="18" charset="0"/>
                                </a:rPr>
                                <m:t>𝑦</m:t>
                              </m:r>
                            </m:e>
                            <m:sub>
                              <m:r>
                                <a:rPr kumimoji="1" lang="en-US" altLang="ja-JP" sz="2000" i="1">
                                  <a:latin typeface="Cambria Math" panose="02040503050406030204" pitchFamily="18" charset="0"/>
                                </a:rPr>
                                <m:t>1</m:t>
                              </m:r>
                            </m:sub>
                          </m:sSub>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b="0" i="1" smtClean="0">
                                  <a:latin typeface="Cambria Math" panose="02040503050406030204" pitchFamily="18" charset="0"/>
                                </a:rPr>
                                <m:t>𝑦</m:t>
                              </m:r>
                            </m:e>
                            <m:sub>
                              <m:r>
                                <a:rPr kumimoji="1" lang="en-US" altLang="ja-JP" sz="2000" i="1">
                                  <a:latin typeface="Cambria Math" panose="02040503050406030204" pitchFamily="18" charset="0"/>
                                </a:rPr>
                                <m:t>0</m:t>
                              </m:r>
                            </m:sub>
                          </m:sSub>
                        </m:e>
                      </m:d>
                      <m:r>
                        <a:rPr kumimoji="1" lang="en-US" altLang="ja-JP" sz="2000" b="0" i="1" smtClean="0">
                          <a:latin typeface="Cambria Math" panose="02040503050406030204" pitchFamily="18" charset="0"/>
                        </a:rPr>
                        <m:t>𝑠𝑖𝑛</m:t>
                      </m:r>
                      <m:r>
                        <a:rPr kumimoji="1" lang="ja-JP" altLang="en-US" sz="2000" b="0" i="1" smtClean="0">
                          <a:latin typeface="Cambria Math" panose="02040503050406030204" pitchFamily="18" charset="0"/>
                        </a:rPr>
                        <m:t>𝜃</m:t>
                      </m:r>
                      <m:r>
                        <a:rPr kumimoji="1" lang="en-US" altLang="ja-JP" sz="2000" b="0" i="1" smtClean="0">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b="0" i="1" smtClean="0">
                              <a:latin typeface="Cambria Math" panose="02040503050406030204" pitchFamily="18" charset="0"/>
                            </a:rPr>
                            <m:t>𝑥</m:t>
                          </m:r>
                        </m:e>
                        <m:sub>
                          <m:r>
                            <a:rPr kumimoji="1" lang="en-US" altLang="ja-JP" sz="2000" i="1">
                              <a:latin typeface="Cambria Math" panose="02040503050406030204" pitchFamily="18" charset="0"/>
                            </a:rPr>
                            <m:t>0</m:t>
                          </m:r>
                        </m:sub>
                      </m:sSub>
                    </m:oMath>
                  </m:oMathPara>
                </a14:m>
                <a:endParaRPr kumimoji="1" lang="en-US" altLang="ja-JP" sz="2000" dirty="0"/>
              </a:p>
              <a:p>
                <a:pPr marL="0" indent="0" algn="r" hangingPunct="1">
                  <a:buNone/>
                </a:pPr>
                <a14:m>
                  <m:oMathPara xmlns:m="http://schemas.openxmlformats.org/officeDocument/2006/math">
                    <m:oMathParaPr>
                      <m:jc m:val="centerGroup"/>
                    </m:oMathParaPr>
                    <m:oMath xmlns:m="http://schemas.openxmlformats.org/officeDocument/2006/math">
                      <m:sSub>
                        <m:sSubPr>
                          <m:ctrlPr>
                            <a:rPr kumimoji="1" lang="en-US" altLang="ja-JP" sz="2000" i="1" smtClean="0">
                              <a:latin typeface="Cambria Math" panose="02040503050406030204" pitchFamily="18" charset="0"/>
                            </a:rPr>
                          </m:ctrlPr>
                        </m:sSubPr>
                        <m:e>
                          <m:r>
                            <a:rPr kumimoji="1" lang="en-US" altLang="ja-JP" sz="2000" b="0" i="1" smtClean="0">
                              <a:latin typeface="Cambria Math" panose="02040503050406030204" pitchFamily="18" charset="0"/>
                            </a:rPr>
                            <m:t>𝑦</m:t>
                          </m:r>
                        </m:e>
                        <m:sub>
                          <m:r>
                            <a:rPr kumimoji="1" lang="en-US" altLang="ja-JP" sz="2000" i="1">
                              <a:latin typeface="Cambria Math" panose="02040503050406030204" pitchFamily="18" charset="0"/>
                            </a:rPr>
                            <m:t>2</m:t>
                          </m:r>
                        </m:sub>
                      </m:sSub>
                      <m:r>
                        <a:rPr kumimoji="1" lang="en-US" altLang="ja-JP" sz="2000" i="1">
                          <a:latin typeface="Cambria Math" panose="02040503050406030204" pitchFamily="18" charset="0"/>
                        </a:rPr>
                        <m:t>=</m:t>
                      </m:r>
                      <m:d>
                        <m:dPr>
                          <m:ctrlPr>
                            <a:rPr kumimoji="1" lang="en-US" altLang="ja-JP" sz="2000" i="1">
                              <a:latin typeface="Cambria Math" panose="02040503050406030204" pitchFamily="18" charset="0"/>
                            </a:rPr>
                          </m:ctrlPr>
                        </m:dPr>
                        <m:e>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𝑥</m:t>
                              </m:r>
                            </m:e>
                            <m:sub>
                              <m:r>
                                <a:rPr kumimoji="1" lang="en-US" altLang="ja-JP" sz="2000" i="1">
                                  <a:latin typeface="Cambria Math" panose="02040503050406030204" pitchFamily="18" charset="0"/>
                                </a:rPr>
                                <m:t>1</m:t>
                              </m:r>
                            </m:sub>
                          </m:sSub>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𝑥</m:t>
                              </m:r>
                            </m:e>
                            <m:sub>
                              <m:r>
                                <a:rPr kumimoji="1" lang="en-US" altLang="ja-JP" sz="2000" i="1">
                                  <a:latin typeface="Cambria Math" panose="02040503050406030204" pitchFamily="18" charset="0"/>
                                </a:rPr>
                                <m:t>0</m:t>
                              </m:r>
                            </m:sub>
                          </m:sSub>
                        </m:e>
                      </m:d>
                      <m:r>
                        <a:rPr kumimoji="1" lang="en-US" altLang="ja-JP" sz="2000" b="0" i="1" smtClean="0">
                          <a:latin typeface="Cambria Math" panose="02040503050406030204" pitchFamily="18" charset="0"/>
                        </a:rPr>
                        <m:t>𝑠𝑖𝑛</m:t>
                      </m:r>
                      <m:r>
                        <a:rPr kumimoji="1" lang="ja-JP" altLang="en-US" sz="2000" i="1">
                          <a:latin typeface="Cambria Math" panose="02040503050406030204" pitchFamily="18" charset="0"/>
                        </a:rPr>
                        <m:t>𝜃</m:t>
                      </m:r>
                      <m:r>
                        <a:rPr kumimoji="1" lang="en-US" altLang="ja-JP" sz="2000" b="0" i="1" smtClean="0">
                          <a:latin typeface="Cambria Math" panose="02040503050406030204" pitchFamily="18" charset="0"/>
                        </a:rPr>
                        <m:t>+</m:t>
                      </m:r>
                      <m:d>
                        <m:dPr>
                          <m:ctrlPr>
                            <a:rPr kumimoji="1" lang="en-US" altLang="ja-JP" sz="2000" i="1">
                              <a:latin typeface="Cambria Math" panose="02040503050406030204" pitchFamily="18" charset="0"/>
                            </a:rPr>
                          </m:ctrlPr>
                        </m:dPr>
                        <m:e>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i="1">
                                  <a:latin typeface="Cambria Math" panose="02040503050406030204" pitchFamily="18" charset="0"/>
                                </a:rPr>
                                <m:t>1</m:t>
                              </m:r>
                            </m:sub>
                          </m:sSub>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i="1">
                                  <a:latin typeface="Cambria Math" panose="02040503050406030204" pitchFamily="18" charset="0"/>
                                </a:rPr>
                                <m:t>0</m:t>
                              </m:r>
                            </m:sub>
                          </m:sSub>
                        </m:e>
                      </m:d>
                      <m:r>
                        <a:rPr kumimoji="1" lang="en-US" altLang="ja-JP" sz="2000" b="0" i="1" smtClean="0">
                          <a:latin typeface="Cambria Math" panose="02040503050406030204" pitchFamily="18" charset="0"/>
                        </a:rPr>
                        <m:t>𝑐𝑜𝑠</m:t>
                      </m:r>
                      <m:r>
                        <a:rPr kumimoji="1" lang="ja-JP" altLang="en-US" sz="2000" i="1">
                          <a:latin typeface="Cambria Math" panose="02040503050406030204" pitchFamily="18" charset="0"/>
                        </a:rPr>
                        <m:t>𝜃</m:t>
                      </m:r>
                      <m:r>
                        <a:rPr kumimoji="1" lang="en-US" altLang="ja-JP" sz="2000" i="1">
                          <a:latin typeface="Cambria Math" panose="02040503050406030204" pitchFamily="18" charset="0"/>
                        </a:rPr>
                        <m:t>+</m:t>
                      </m:r>
                      <m:sSub>
                        <m:sSubPr>
                          <m:ctrlPr>
                            <a:rPr kumimoji="1" lang="en-US" altLang="ja-JP" sz="2000" i="1">
                              <a:latin typeface="Cambria Math" panose="02040503050406030204" pitchFamily="18" charset="0"/>
                            </a:rPr>
                          </m:ctrlPr>
                        </m:sSubPr>
                        <m:e>
                          <m:r>
                            <a:rPr kumimoji="1" lang="en-US" altLang="ja-JP" sz="2000" b="0" i="1" smtClean="0">
                              <a:latin typeface="Cambria Math" panose="02040503050406030204" pitchFamily="18" charset="0"/>
                            </a:rPr>
                            <m:t>𝑦</m:t>
                          </m:r>
                        </m:e>
                        <m:sub>
                          <m:r>
                            <a:rPr kumimoji="1" lang="en-US" altLang="ja-JP" sz="2000" i="1">
                              <a:latin typeface="Cambria Math" panose="02040503050406030204" pitchFamily="18" charset="0"/>
                            </a:rPr>
                            <m:t>0</m:t>
                          </m:r>
                        </m:sub>
                      </m:sSub>
                    </m:oMath>
                  </m:oMathPara>
                </a14:m>
                <a:endParaRPr kumimoji="1" lang="en-US" altLang="ja-JP" sz="2000" dirty="0"/>
              </a:p>
              <a:p>
                <a:pPr marL="0" indent="0" algn="r" hangingPunct="1">
                  <a:buNone/>
                </a:pPr>
                <a:endParaRPr kumimoji="1" lang="ja-JP" altLang="en-US" sz="2000" dirty="0"/>
              </a:p>
            </p:txBody>
          </p:sp>
        </mc:Choice>
        <mc:Fallback xmlns="">
          <p:sp>
            <p:nvSpPr>
              <p:cNvPr id="11" name="テキスト プレースホルダー 1">
                <a:extLst>
                  <a:ext uri="{FF2B5EF4-FFF2-40B4-BE49-F238E27FC236}">
                    <a16:creationId xmlns:a16="http://schemas.microsoft.com/office/drawing/2014/main" xmlns:a14="http://schemas.microsoft.com/office/drawing/2010/main" xmlns="" id="{61C5F939-FBFB-4F79-9A33-3B76F9BFF272}"/>
                  </a:ext>
                </a:extLst>
              </p:cNvPr>
              <p:cNvSpPr txBox="1">
                <a:spLocks noRot="1" noChangeAspect="1" noMove="1" noResize="1" noEditPoints="1" noAdjustHandles="1" noChangeArrowheads="1" noChangeShapeType="1" noTextEdit="1"/>
              </p:cNvSpPr>
              <p:nvPr/>
            </p:nvSpPr>
            <p:spPr>
              <a:xfrm>
                <a:off x="3932499" y="4521982"/>
                <a:ext cx="5043208" cy="1027032"/>
              </a:xfrm>
              <a:prstGeom prst="rect">
                <a:avLst/>
              </a:prstGeom>
              <a:blipFill rotWithShape="1">
                <a:blip r:embed="rId4"/>
                <a:stretch>
                  <a:fillRect/>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テキスト プレースホルダー 1">
                <a:extLst>
                  <a:ext uri="{FF2B5EF4-FFF2-40B4-BE49-F238E27FC236}">
                    <a16:creationId xmlns:a16="http://schemas.microsoft.com/office/drawing/2014/main" id="{83886E0B-15BB-4D7A-8F78-5389A37E3855}"/>
                  </a:ext>
                </a:extLst>
              </p:cNvPr>
              <p:cNvSpPr txBox="1">
                <a:spLocks/>
              </p:cNvSpPr>
              <p:nvPr/>
            </p:nvSpPr>
            <p:spPr>
              <a:xfrm>
                <a:off x="4716303" y="3395176"/>
                <a:ext cx="3973286" cy="1417574"/>
              </a:xfrm>
              <a:prstGeom prst="rect">
                <a:avLst/>
              </a:prstGeom>
              <a:ln w="12700">
                <a:miter lim="400000"/>
              </a:ln>
              <a:extLst>
                <a:ext uri="{C572A759-6A51-4108-AA02-DFA0A04FC94B}">
                  <ma14:wrappingTextBoxFlag xmlns:ma14="http://schemas.microsoft.com/office/mac/drawingml/2011/main" xmlns="" val="1"/>
                </a:ext>
              </a:extLst>
            </p:spPr>
            <p:txBody>
              <a:bodyPr lIns="46800" tIns="45718" rIns="45718" bIns="45718">
                <a:normAutofit/>
              </a:bodyPr>
              <a:lstStyle>
                <a:lvl1pPr marL="171450" marR="0" indent="-17145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9pPr>
              </a:lstStyle>
              <a:p>
                <a:pPr marL="0" indent="0" algn="r" hangingPunct="1">
                  <a:buNone/>
                </a:pPr>
                <a:r>
                  <a:rPr kumimoji="1" lang="en-US" altLang="ja-JP" sz="2000" dirty="0"/>
                  <a:t>O(</a:t>
                </a:r>
                <a14:m>
                  <m:oMath xmlns:m="http://schemas.openxmlformats.org/officeDocument/2006/math">
                    <m:sSub>
                      <m:sSubPr>
                        <m:ctrlPr>
                          <a:rPr kumimoji="1" lang="en-US" altLang="ja-JP" sz="2000" i="1" smtClean="0">
                            <a:latin typeface="Cambria Math" panose="02040503050406030204" pitchFamily="18" charset="0"/>
                          </a:rPr>
                        </m:ctrlPr>
                      </m:sSubPr>
                      <m:e>
                        <m:r>
                          <a:rPr kumimoji="1" lang="en-US" altLang="ja-JP" sz="2000" b="0" i="1" smtClean="0">
                            <a:latin typeface="Cambria Math" panose="02040503050406030204" pitchFamily="18" charset="0"/>
                          </a:rPr>
                          <m:t>𝑥</m:t>
                        </m:r>
                      </m:e>
                      <m:sub>
                        <m:r>
                          <a:rPr kumimoji="1" lang="en-US" altLang="ja-JP" sz="2000" b="0" i="1" smtClean="0">
                            <a:latin typeface="Cambria Math" panose="02040503050406030204" pitchFamily="18" charset="0"/>
                          </a:rPr>
                          <m:t>0</m:t>
                        </m:r>
                      </m:sub>
                    </m:sSub>
                    <m:r>
                      <a:rPr kumimoji="1" lang="en-US" altLang="ja-JP" sz="2000" b="0" i="1" smtClean="0">
                        <a:latin typeface="Cambria Math" panose="02040503050406030204" pitchFamily="18" charset="0"/>
                      </a:rPr>
                      <m:t>, </m:t>
                    </m:r>
                    <m:sSub>
                      <m:sSubPr>
                        <m:ctrlPr>
                          <a:rPr kumimoji="1" lang="en-US" altLang="ja-JP" sz="2000" b="0" i="1" smtClean="0">
                            <a:latin typeface="Cambria Math" panose="02040503050406030204" pitchFamily="18" charset="0"/>
                          </a:rPr>
                        </m:ctrlPr>
                      </m:sSubPr>
                      <m:e>
                        <m:r>
                          <a:rPr kumimoji="1" lang="en-US" altLang="ja-JP" sz="2000" b="0" i="1" smtClean="0">
                            <a:latin typeface="Cambria Math" panose="02040503050406030204" pitchFamily="18" charset="0"/>
                          </a:rPr>
                          <m:t>𝑦</m:t>
                        </m:r>
                      </m:e>
                      <m:sub>
                        <m:r>
                          <a:rPr kumimoji="1" lang="en-US" altLang="ja-JP" sz="2000" b="0" i="1" smtClean="0">
                            <a:latin typeface="Cambria Math" panose="02040503050406030204" pitchFamily="18" charset="0"/>
                          </a:rPr>
                          <m:t>0</m:t>
                        </m:r>
                      </m:sub>
                    </m:sSub>
                  </m:oMath>
                </a14:m>
                <a:r>
                  <a:rPr kumimoji="1" lang="en-US" altLang="ja-JP" sz="2000" dirty="0"/>
                  <a:t>)</a:t>
                </a:r>
              </a:p>
              <a:p>
                <a:pPr marL="0" indent="0" algn="r" hangingPunct="1">
                  <a:buNone/>
                </a:pPr>
                <a:r>
                  <a:rPr kumimoji="1" lang="en-US" altLang="ja-JP" sz="2000" dirty="0"/>
                  <a:t>A(</a:t>
                </a:r>
                <a14:m>
                  <m:oMath xmlns:m="http://schemas.openxmlformats.org/officeDocument/2006/math">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𝑥</m:t>
                        </m:r>
                      </m:e>
                      <m:sub>
                        <m:r>
                          <a:rPr kumimoji="1" lang="en-US" altLang="ja-JP" sz="2000" b="0" i="1" smtClean="0">
                            <a:latin typeface="Cambria Math" panose="02040503050406030204" pitchFamily="18" charset="0"/>
                          </a:rPr>
                          <m:t>1</m:t>
                        </m:r>
                      </m:sub>
                    </m:sSub>
                    <m:r>
                      <a:rPr kumimoji="1" lang="en-US" altLang="ja-JP" sz="2000" i="1">
                        <a:latin typeface="Cambria Math" panose="02040503050406030204" pitchFamily="18" charset="0"/>
                      </a:rPr>
                      <m:t>, </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b="0" i="1" smtClean="0">
                            <a:latin typeface="Cambria Math" panose="02040503050406030204" pitchFamily="18" charset="0"/>
                          </a:rPr>
                          <m:t>1</m:t>
                        </m:r>
                      </m:sub>
                    </m:sSub>
                  </m:oMath>
                </a14:m>
                <a:r>
                  <a:rPr kumimoji="1" lang="en-US" altLang="ja-JP" sz="2000" dirty="0"/>
                  <a:t>)</a:t>
                </a:r>
              </a:p>
              <a:p>
                <a:pPr marL="0" indent="0" algn="r" hangingPunct="1">
                  <a:buNone/>
                </a:pPr>
                <a:r>
                  <a:rPr kumimoji="1" lang="en-US" altLang="ja-JP" sz="2000" dirty="0"/>
                  <a:t>A’(</a:t>
                </a:r>
                <a14:m>
                  <m:oMath xmlns:m="http://schemas.openxmlformats.org/officeDocument/2006/math">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𝑥</m:t>
                        </m:r>
                      </m:e>
                      <m:sub>
                        <m:r>
                          <a:rPr kumimoji="1" lang="en-US" altLang="ja-JP" sz="2000" b="0" i="1" smtClean="0">
                            <a:latin typeface="Cambria Math" panose="02040503050406030204" pitchFamily="18" charset="0"/>
                          </a:rPr>
                          <m:t>2</m:t>
                        </m:r>
                      </m:sub>
                    </m:sSub>
                    <m:r>
                      <a:rPr kumimoji="1" lang="en-US" altLang="ja-JP" sz="2000" i="1">
                        <a:latin typeface="Cambria Math" panose="02040503050406030204" pitchFamily="18" charset="0"/>
                      </a:rPr>
                      <m:t>, </m:t>
                    </m:r>
                    <m:sSub>
                      <m:sSubPr>
                        <m:ctrlPr>
                          <a:rPr kumimoji="1" lang="en-US" altLang="ja-JP" sz="2000" i="1">
                            <a:latin typeface="Cambria Math" panose="02040503050406030204" pitchFamily="18" charset="0"/>
                          </a:rPr>
                        </m:ctrlPr>
                      </m:sSubPr>
                      <m:e>
                        <m:r>
                          <a:rPr kumimoji="1" lang="en-US" altLang="ja-JP" sz="2000" i="1">
                            <a:latin typeface="Cambria Math" panose="02040503050406030204" pitchFamily="18" charset="0"/>
                          </a:rPr>
                          <m:t>𝑦</m:t>
                        </m:r>
                      </m:e>
                      <m:sub>
                        <m:r>
                          <a:rPr kumimoji="1" lang="en-US" altLang="ja-JP" sz="2000" b="0" i="1" smtClean="0">
                            <a:latin typeface="Cambria Math" panose="02040503050406030204" pitchFamily="18" charset="0"/>
                          </a:rPr>
                          <m:t>2</m:t>
                        </m:r>
                      </m:sub>
                    </m:sSub>
                  </m:oMath>
                </a14:m>
                <a:r>
                  <a:rPr kumimoji="1" lang="en-US" altLang="ja-JP" sz="2000" dirty="0"/>
                  <a:t>)</a:t>
                </a:r>
              </a:p>
              <a:p>
                <a:pPr marL="0" indent="0" algn="r" hangingPunct="1">
                  <a:buNone/>
                </a:pPr>
                <a:endParaRPr kumimoji="1" lang="en-US" altLang="ja-JP" sz="2000" dirty="0"/>
              </a:p>
              <a:p>
                <a:pPr marL="0" indent="0" algn="r" hangingPunct="1">
                  <a:buNone/>
                </a:pPr>
                <a:endParaRPr kumimoji="1" lang="en-US" altLang="ja-JP" sz="2000" dirty="0"/>
              </a:p>
              <a:p>
                <a:pPr marL="0" indent="0" algn="r" hangingPunct="1">
                  <a:buNone/>
                </a:pPr>
                <a:endParaRPr kumimoji="1" lang="ja-JP" altLang="en-US" sz="2000" dirty="0"/>
              </a:p>
            </p:txBody>
          </p:sp>
        </mc:Choice>
        <mc:Fallback xmlns="">
          <p:sp>
            <p:nvSpPr>
              <p:cNvPr id="12" name="テキスト プレースホルダー 1">
                <a:extLst>
                  <a:ext uri="{FF2B5EF4-FFF2-40B4-BE49-F238E27FC236}">
                    <a16:creationId xmlns:a16="http://schemas.microsoft.com/office/drawing/2014/main" xmlns:a14="http://schemas.microsoft.com/office/drawing/2010/main" xmlns="" id="{83886E0B-15BB-4D7A-8F78-5389A37E3855}"/>
                  </a:ext>
                </a:extLst>
              </p:cNvPr>
              <p:cNvSpPr txBox="1">
                <a:spLocks noRot="1" noChangeAspect="1" noMove="1" noResize="1" noEditPoints="1" noAdjustHandles="1" noChangeArrowheads="1" noChangeShapeType="1" noTextEdit="1"/>
              </p:cNvSpPr>
              <p:nvPr/>
            </p:nvSpPr>
            <p:spPr>
              <a:xfrm>
                <a:off x="4716303" y="3395176"/>
                <a:ext cx="3973286" cy="1417574"/>
              </a:xfrm>
              <a:prstGeom prst="rect">
                <a:avLst/>
              </a:prstGeom>
              <a:blipFill rotWithShape="1">
                <a:blip r:embed="rId5"/>
                <a:stretch>
                  <a:fillRect t="-4310" r="-2765"/>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2" name="矩形 1">
            <a:extLst>
              <a:ext uri="{FF2B5EF4-FFF2-40B4-BE49-F238E27FC236}">
                <a16:creationId xmlns:a16="http://schemas.microsoft.com/office/drawing/2014/main" id="{CFFC9281-8374-4C33-9153-148060946213}"/>
              </a:ext>
            </a:extLst>
          </p:cNvPr>
          <p:cNvSpPr/>
          <p:nvPr/>
        </p:nvSpPr>
        <p:spPr>
          <a:xfrm>
            <a:off x="1127822" y="5596973"/>
            <a:ext cx="3089307" cy="400110"/>
          </a:xfrm>
          <a:prstGeom prst="rect">
            <a:avLst/>
          </a:prstGeom>
        </p:spPr>
        <p:txBody>
          <a:bodyPr wrap="none">
            <a:spAutoFit/>
          </a:bodyPr>
          <a:lstStyle/>
          <a:p>
            <a:r>
              <a:rPr lang="en-US" altLang="zh-CN" sz="2000" b="0" i="1" dirty="0" err="1"/>
              <a:t>Multiperspective</a:t>
            </a:r>
            <a:r>
              <a:rPr lang="en-US" altLang="zh-CN" sz="2000" b="0" i="1" dirty="0"/>
              <a:t> projection</a:t>
            </a:r>
            <a:endParaRPr lang="zh-CN" altLang="en-US" sz="2000" i="1" dirty="0"/>
          </a:p>
        </p:txBody>
      </p:sp>
      <p:cxnSp>
        <p:nvCxnSpPr>
          <p:cNvPr id="8" name="直接连接符 7"/>
          <p:cNvCxnSpPr/>
          <p:nvPr/>
        </p:nvCxnSpPr>
        <p:spPr>
          <a:xfrm flipH="1">
            <a:off x="2624138" y="2800350"/>
            <a:ext cx="38812" cy="2581276"/>
          </a:xfrm>
          <a:prstGeom prst="line">
            <a:avLst/>
          </a:prstGeom>
          <a:ln/>
        </p:spPr>
        <p:style>
          <a:lnRef idx="1">
            <a:schemeClr val="accent5"/>
          </a:lnRef>
          <a:fillRef idx="0">
            <a:schemeClr val="accent5"/>
          </a:fillRef>
          <a:effectRef idx="0">
            <a:schemeClr val="accent5"/>
          </a:effectRef>
          <a:fontRef idx="minor">
            <a:schemeClr val="tx1"/>
          </a:fontRef>
        </p:style>
      </p:cxn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p:cNvSpPr txBox="1">
            <a:spLocks noGrp="1"/>
          </p:cNvSpPr>
          <p:nvPr>
            <p:ph type="title"/>
          </p:nvPr>
        </p:nvSpPr>
        <p:spPr>
          <a:prstGeom prst="rect">
            <a:avLst/>
          </a:prstGeom>
        </p:spPr>
        <p:txBody>
          <a:bodyPr>
            <a:normAutofit/>
          </a:bodyPr>
          <a:lstStyle/>
          <a:p>
            <a:r>
              <a:rPr kumimoji="1" lang="en-US" altLang="ja-JP" dirty="0">
                <a:solidFill>
                  <a:srgbClr val="0070C0"/>
                </a:solidFill>
              </a:rPr>
              <a:t>Multiperspective visualization</a:t>
            </a:r>
            <a:endParaRPr dirty="0">
              <a:solidFill>
                <a:srgbClr val="0070C0"/>
              </a:solidFill>
            </a:endParaRPr>
          </a:p>
        </p:txBody>
      </p:sp>
      <p:sp>
        <p:nvSpPr>
          <p:cNvPr id="68" name="Slide Number"/>
          <p:cNvSpPr txBox="1">
            <a:spLocks noGrp="1"/>
          </p:cNvSpPr>
          <p:nvPr>
            <p:ph type="sldNum" sz="quarter" idx="2"/>
          </p:nvPr>
        </p:nvSpPr>
        <p:spPr>
          <a:xfrm>
            <a:off x="8043107" y="6284757"/>
            <a:ext cx="472243" cy="2769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smtClean="0"/>
              <a:t>9</a:t>
            </a:fld>
            <a:r>
              <a:rPr lang="en-US" altLang="zh-CN" dirty="0"/>
              <a:t>/23</a:t>
            </a:r>
            <a:endParaRPr dirty="0"/>
          </a:p>
        </p:txBody>
      </p:sp>
      <p:pic>
        <p:nvPicPr>
          <p:cNvPr id="3" name="图片 2">
            <a:extLst>
              <a:ext uri="{FF2B5EF4-FFF2-40B4-BE49-F238E27FC236}">
                <a16:creationId xmlns:a16="http://schemas.microsoft.com/office/drawing/2014/main" id="{22BCD299-5F16-46DD-BCB4-37E25D667D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9"/>
          <a:stretch/>
        </p:blipFill>
        <p:spPr>
          <a:xfrm>
            <a:off x="1055021" y="2234182"/>
            <a:ext cx="3344176" cy="2792395"/>
          </a:xfrm>
          <a:prstGeom prst="rect">
            <a:avLst/>
          </a:prstGeom>
        </p:spPr>
      </p:pic>
      <p:pic>
        <p:nvPicPr>
          <p:cNvPr id="6" name="图片 5">
            <a:extLst>
              <a:ext uri="{FF2B5EF4-FFF2-40B4-BE49-F238E27FC236}">
                <a16:creationId xmlns:a16="http://schemas.microsoft.com/office/drawing/2014/main" id="{8EFF8760-7689-440D-9656-A4BF9A6F13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234183"/>
            <a:ext cx="3397662" cy="2792395"/>
          </a:xfrm>
          <a:prstGeom prst="rect">
            <a:avLst/>
          </a:prstGeom>
        </p:spPr>
      </p:pic>
      <p:sp>
        <p:nvSpPr>
          <p:cNvPr id="9" name="テキスト プレースホルダー 1">
            <a:extLst>
              <a:ext uri="{FF2B5EF4-FFF2-40B4-BE49-F238E27FC236}">
                <a16:creationId xmlns:a16="http://schemas.microsoft.com/office/drawing/2014/main" id="{8A96B49A-BCBB-4660-9246-9F451B241F19}"/>
              </a:ext>
            </a:extLst>
          </p:cNvPr>
          <p:cNvSpPr txBox="1">
            <a:spLocks/>
          </p:cNvSpPr>
          <p:nvPr/>
        </p:nvSpPr>
        <p:spPr>
          <a:xfrm>
            <a:off x="2004355" y="5142678"/>
            <a:ext cx="2394842" cy="475490"/>
          </a:xfrm>
          <a:prstGeom prst="rect">
            <a:avLst/>
          </a:prstGeom>
          <a:ln w="12700">
            <a:miter lim="400000"/>
          </a:ln>
          <a:extLst>
            <a:ext uri="{C572A759-6A51-4108-AA02-DFA0A04FC94B}">
              <ma14:wrappingTextBoxFlag xmlns:ma14="http://schemas.microsoft.com/office/mac/drawingml/2011/main" xmlns="" val="1"/>
            </a:ext>
          </a:extLst>
        </p:spPr>
        <p:txBody>
          <a:bodyPr lIns="46800" tIns="45718" rIns="45718" bIns="45718">
            <a:normAutofit/>
          </a:bodyPr>
          <a:lstStyle>
            <a:lvl1pPr marL="171450" marR="0" indent="-17145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9pPr>
          </a:lstStyle>
          <a:p>
            <a:pPr marL="0" indent="0" hangingPunct="1">
              <a:buFont typeface="Arial"/>
              <a:buNone/>
            </a:pPr>
            <a:r>
              <a:rPr kumimoji="1" lang="en-US" altLang="ja-JP" sz="2000" i="1" dirty="0"/>
              <a:t>Conventional</a:t>
            </a:r>
            <a:endParaRPr kumimoji="1" lang="ja-JP" altLang="en-US" sz="1800" i="1" dirty="0"/>
          </a:p>
        </p:txBody>
      </p:sp>
      <p:sp>
        <p:nvSpPr>
          <p:cNvPr id="10" name="テキスト プレースホルダー 1">
            <a:extLst>
              <a:ext uri="{FF2B5EF4-FFF2-40B4-BE49-F238E27FC236}">
                <a16:creationId xmlns:a16="http://schemas.microsoft.com/office/drawing/2014/main" id="{9323BF48-04CF-4288-82E1-3531467EC294}"/>
              </a:ext>
            </a:extLst>
          </p:cNvPr>
          <p:cNvSpPr txBox="1">
            <a:spLocks/>
          </p:cNvSpPr>
          <p:nvPr/>
        </p:nvSpPr>
        <p:spPr>
          <a:xfrm>
            <a:off x="5479312" y="5132483"/>
            <a:ext cx="3332905" cy="674164"/>
          </a:xfrm>
          <a:prstGeom prst="rect">
            <a:avLst/>
          </a:prstGeom>
          <a:ln w="12700">
            <a:miter lim="400000"/>
          </a:ln>
          <a:extLst>
            <a:ext uri="{C572A759-6A51-4108-AA02-DFA0A04FC94B}">
              <ma14:wrappingTextBoxFlag xmlns:ma14="http://schemas.microsoft.com/office/mac/drawingml/2011/main" xmlns="" val="1"/>
            </a:ext>
          </a:extLst>
        </p:spPr>
        <p:txBody>
          <a:bodyPr lIns="46800" tIns="45718" rIns="45718" bIns="45718">
            <a:normAutofit/>
          </a:bodyPr>
          <a:lstStyle>
            <a:lvl1pPr marL="171450" marR="0" indent="-17145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1pPr>
            <a:lvl2pPr marL="542925" marR="0" indent="-200025"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2pPr>
            <a:lvl3pPr marL="925829" marR="0" indent="-240029"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3pPr>
            <a:lvl4pPr marL="12954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4pPr>
            <a:lvl5pPr marL="1638300" marR="0" indent="-266700" algn="l" defTabSz="685800" rtl="0" latinLnBrk="0">
              <a:lnSpc>
                <a:spcPct val="90000"/>
              </a:lnSpc>
              <a:spcBef>
                <a:spcPts val="750"/>
              </a:spcBef>
              <a:spcAft>
                <a:spcPts val="0"/>
              </a:spcAft>
              <a:buClr>
                <a:srgbClr val="00B0F0"/>
              </a:buClr>
              <a:buSzPct val="100000"/>
              <a:buFont typeface="Arial"/>
              <a:buChar char="•"/>
              <a:tabLst/>
              <a:defRPr sz="2400" b="0" i="0" u="none" strike="noStrike" cap="none" spc="0" baseline="0">
                <a:ln>
                  <a:noFill/>
                </a:ln>
                <a:solidFill>
                  <a:srgbClr val="050505"/>
                </a:solidFill>
                <a:uFillTx/>
                <a:latin typeface="+mj-lt"/>
                <a:ea typeface="+mj-ea"/>
                <a:cs typeface="+mj-cs"/>
                <a:sym typeface="Calibri"/>
              </a:defRPr>
            </a:lvl5pPr>
            <a:lvl6pPr marL="19812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6pPr>
            <a:lvl7pPr marL="23241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7pPr>
            <a:lvl8pPr marL="26670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8pPr>
            <a:lvl9pPr marL="3009900" marR="0" indent="-266700" algn="l" defTabSz="685800" rtl="0" latinLnBrk="0">
              <a:lnSpc>
                <a:spcPct val="90000"/>
              </a:lnSpc>
              <a:spcBef>
                <a:spcPts val="750"/>
              </a:spcBef>
              <a:spcAft>
                <a:spcPts val="0"/>
              </a:spcAft>
              <a:buClr>
                <a:srgbClr val="EF6230"/>
              </a:buClr>
              <a:buSzPct val="100000"/>
              <a:buFont typeface="Arial"/>
              <a:buChar char="•"/>
              <a:tabLst/>
              <a:defRPr sz="2100" b="1" i="0" u="none" strike="noStrike" cap="none" spc="0" baseline="0">
                <a:ln>
                  <a:noFill/>
                </a:ln>
                <a:solidFill>
                  <a:srgbClr val="050505"/>
                </a:solidFill>
                <a:uFillTx/>
                <a:latin typeface="+mj-lt"/>
                <a:ea typeface="+mj-ea"/>
                <a:cs typeface="+mj-cs"/>
                <a:sym typeface="Calibri"/>
              </a:defRPr>
            </a:lvl9pPr>
          </a:lstStyle>
          <a:p>
            <a:pPr marL="0" indent="0" hangingPunct="1">
              <a:buFont typeface="Arial"/>
              <a:buNone/>
            </a:pPr>
            <a:r>
              <a:rPr kumimoji="1" lang="en-US" altLang="ja-JP" sz="2000" i="1" dirty="0"/>
              <a:t>Multiperspective</a:t>
            </a:r>
            <a:endParaRPr kumimoji="1" lang="ja-JP" altLang="en-US" sz="1600" i="1" dirty="0"/>
          </a:p>
        </p:txBody>
      </p:sp>
      <p:sp>
        <p:nvSpPr>
          <p:cNvPr id="2" name="椭圆 1">
            <a:extLst>
              <a:ext uri="{FF2B5EF4-FFF2-40B4-BE49-F238E27FC236}">
                <a16:creationId xmlns:a16="http://schemas.microsoft.com/office/drawing/2014/main" id="{8C24AE31-A63E-4DDA-895D-9FA5E5E9E418}"/>
              </a:ext>
            </a:extLst>
          </p:cNvPr>
          <p:cNvSpPr/>
          <p:nvPr/>
        </p:nvSpPr>
        <p:spPr>
          <a:xfrm>
            <a:off x="6019329" y="2896172"/>
            <a:ext cx="1126435" cy="1140787"/>
          </a:xfrm>
          <a:prstGeom prst="ellipse">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1" i="0" u="none" strike="noStrike" cap="none" spc="0" normalizeH="0" baseline="0">
              <a:ln>
                <a:noFill/>
              </a:ln>
              <a:solidFill>
                <a:srgbClr val="050505"/>
              </a:solidFill>
              <a:effectLst/>
              <a:uFillTx/>
              <a:latin typeface="+mj-lt"/>
              <a:ea typeface="+mj-ea"/>
              <a:cs typeface="+mj-cs"/>
              <a:sym typeface="Calibri"/>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50505"/>
      </a:dk1>
      <a:lt1>
        <a:srgbClr val="FFFFFF"/>
      </a:lt1>
      <a:dk2>
        <a:srgbClr val="A7A7A7"/>
      </a:dk2>
      <a:lt2>
        <a:srgbClr val="535353"/>
      </a:lt2>
      <a:accent1>
        <a:srgbClr val="F5DE7D"/>
      </a:accent1>
      <a:accent2>
        <a:srgbClr val="FCD4C7"/>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50505"/>
      </a:dk1>
      <a:lt1>
        <a:srgbClr val="FFFFFF"/>
      </a:lt1>
      <a:dk2>
        <a:srgbClr val="A7A7A7"/>
      </a:dk2>
      <a:lt2>
        <a:srgbClr val="535353"/>
      </a:lt2>
      <a:accent1>
        <a:srgbClr val="F5DE7D"/>
      </a:accent1>
      <a:accent2>
        <a:srgbClr val="FCD4C7"/>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50505"/>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3175</TotalTime>
  <Words>2132</Words>
  <Application>Microsoft Office PowerPoint</Application>
  <PresentationFormat>全屏显示(4:3)</PresentationFormat>
  <Paragraphs>289</Paragraphs>
  <Slides>23</Slides>
  <Notes>23</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23</vt:i4>
      </vt:variant>
    </vt:vector>
  </HeadingPairs>
  <TitlesOfParts>
    <vt:vector size="28" baseType="lpstr">
      <vt:lpstr>Arial</vt:lpstr>
      <vt:lpstr>Calibri</vt:lpstr>
      <vt:lpstr>Cambria Math</vt:lpstr>
      <vt:lpstr>Helvetica</vt:lpstr>
      <vt:lpstr>Office Theme</vt:lpstr>
      <vt:lpstr>Occlusion Management in VR: A Comparative Study</vt:lpstr>
      <vt:lpstr>Motivation</vt:lpstr>
      <vt:lpstr>Occlusion Management Methods</vt:lpstr>
      <vt:lpstr>Occlusion Management Methods</vt:lpstr>
      <vt:lpstr>Occlusion Management Approaches Used in Study</vt:lpstr>
      <vt:lpstr>Top view visualization</vt:lpstr>
      <vt:lpstr>X-ray visualization</vt:lpstr>
      <vt:lpstr>Multiperspective visualization</vt:lpstr>
      <vt:lpstr>Multiperspective visualization</vt:lpstr>
      <vt:lpstr>User Study Overview</vt:lpstr>
      <vt:lpstr>Participants</vt:lpstr>
      <vt:lpstr>Experimental Procedure</vt:lpstr>
      <vt:lpstr>User Study   Experimental Procedure</vt:lpstr>
      <vt:lpstr>User Study   Experimental Procedure</vt:lpstr>
      <vt:lpstr>Task Completion Time [s]</vt:lpstr>
      <vt:lpstr>Viewpoint Translation [m]</vt:lpstr>
      <vt:lpstr>Typical VR2 Participant Trajectories</vt:lpstr>
      <vt:lpstr>View Direction Rotation [x 360o]</vt:lpstr>
      <vt:lpstr>Spatial awareness</vt:lpstr>
      <vt:lpstr>Depth Perception</vt:lpstr>
      <vt:lpstr>Conclusions</vt:lpstr>
      <vt:lpstr>Future Work</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Voicu Popescu</dc:creator>
  <cp:lastModifiedBy>韩 赵</cp:lastModifiedBy>
  <cp:revision>175</cp:revision>
  <cp:lastPrinted>2019-02-15T07:39:55Z</cp:lastPrinted>
  <dcterms:modified xsi:type="dcterms:W3CDTF">2019-03-19T01:24:12Z</dcterms:modified>
</cp:coreProperties>
</file>