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188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9E141-698E-4356-93A3-1738BCC356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27B1A-CC33-4CD4-89EA-EFA59B3D5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27B1A-CC33-4CD4-89EA-EFA59B3D56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7684-437D-4757-85A6-361873229DF4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3419-1F16-4D04-BA5B-B07834801DD0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36C2-7B0A-4DAB-BFB2-83D5D06CB089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8C62-D7D3-447D-AAE4-F7ABE31909EB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A6FC-2C2A-4E2C-BCE3-B4BB74B5AA56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82DC-4D82-428C-BAB0-6FDB84F4BCA7}" type="datetime1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CC50-70B0-4049-88E2-C311F868BE3E}" type="datetime1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BAC0-9595-4E63-AAB9-F66809E1B8C0}" type="datetime1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2CA-256D-4F3A-A87C-E477916BD59A}" type="datetime1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F4C-74E5-45B5-A6E0-EB079F06D0FA}" type="datetime1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041B1-8B13-488D-AD2B-32D9E5C3FBFE}" type="datetime1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2146F-20D0-449F-A7AF-D962EA08DD4B}" type="datetime1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-5u0z4zA_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6Ka0UnGHc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J-INgVBxteQ&amp;feature=youtu.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dSTjYB2L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8qh76oD1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rbJWiAc6J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meo.com/27651737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2C2_kbjtj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5BOFHEow60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SEQsDR32gI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VR Haptics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6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VR gloves/jackets/suits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haptic resolution</a:t>
            </a:r>
          </a:p>
          <a:p>
            <a:r>
              <a:rPr lang="en-US" dirty="0" smtClean="0"/>
              <a:t>Encumbrance</a:t>
            </a:r>
          </a:p>
          <a:p>
            <a:r>
              <a:rPr lang="en-US" dirty="0" smtClean="0"/>
              <a:t>Latency</a:t>
            </a:r>
          </a:p>
          <a:p>
            <a:r>
              <a:rPr lang="en-US" dirty="0" smtClean="0"/>
              <a:t>Inaccurate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haptics for 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Provide most important haptic feedback, ignore other</a:t>
            </a:r>
          </a:p>
          <a:p>
            <a:r>
              <a:rPr lang="en-US" dirty="0" smtClean="0"/>
              <a:t>Example 1: VR golf game</a:t>
            </a:r>
          </a:p>
          <a:p>
            <a:pPr lvl="1"/>
            <a:r>
              <a:rPr lang="en-US" dirty="0" smtClean="0"/>
              <a:t>Let user use an actual golf club</a:t>
            </a:r>
          </a:p>
          <a:p>
            <a:pPr lvl="1"/>
            <a:r>
              <a:rPr lang="en-US" dirty="0" smtClean="0"/>
              <a:t>Benefit: realism of important haptics</a:t>
            </a:r>
          </a:p>
          <a:p>
            <a:pPr lvl="1"/>
            <a:r>
              <a:rPr lang="en-US" dirty="0" smtClean="0"/>
              <a:t>Challenge: tracking club, which is fast, shiny, thin</a:t>
            </a:r>
          </a:p>
          <a:p>
            <a:pPr lvl="1"/>
            <a:r>
              <a:rPr lang="en-US" dirty="0" smtClean="0"/>
              <a:t>Limited to most important haptics, i.e. holding golf club; secondary haptics are missing, e.g. the feel of grass / dirt when swinging or walking, wind on face, picking up the ball from hole after successful put,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haptics for 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most important haptic feedback, ignore other</a:t>
            </a:r>
          </a:p>
          <a:p>
            <a:r>
              <a:rPr lang="en-US" dirty="0" smtClean="0"/>
              <a:t>Example 1: VR golf game</a:t>
            </a:r>
          </a:p>
          <a:p>
            <a:r>
              <a:rPr lang="en-US" dirty="0" smtClean="0"/>
              <a:t>Example 2: triggering, treating acrophobia (fear of heights)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 descr="Image result for VR fear of heights wooden p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90973"/>
            <a:ext cx="37338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0" y="6336268"/>
            <a:ext cx="178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Bandai Namco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haptics for 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most important haptic feedback, ignore other</a:t>
            </a:r>
          </a:p>
          <a:p>
            <a:r>
              <a:rPr lang="en-US" dirty="0" smtClean="0"/>
              <a:t>Example 1: VR golf game</a:t>
            </a:r>
          </a:p>
          <a:p>
            <a:r>
              <a:rPr lang="en-US" dirty="0" smtClean="0"/>
              <a:t>Example 2: acrophobia (fear of heights)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2" name="Picture 4" descr="Image result for Virtual Reality pit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5846334" cy="39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83807" y="6406551"/>
            <a:ext cx="526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 Chapel Hill “The Walking Experiment and the Pit”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haptics for 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most important haptic feedback, ignore other</a:t>
            </a:r>
          </a:p>
          <a:p>
            <a:r>
              <a:rPr lang="en-US" dirty="0" smtClean="0"/>
              <a:t>Example 1: VR golf game</a:t>
            </a:r>
          </a:p>
          <a:p>
            <a:r>
              <a:rPr lang="en-US" dirty="0" smtClean="0"/>
              <a:t>Example 2: acrophobia (fear of heights)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3807" y="6406551"/>
            <a:ext cx="526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 Chapel Hill “The Walking Experiment and the Pit”</a:t>
            </a:r>
            <a:endParaRPr lang="en-US" dirty="0"/>
          </a:p>
        </p:txBody>
      </p:sp>
      <p:pic>
        <p:nvPicPr>
          <p:cNvPr id="8194" name="Picture 2" descr="Image result for Virtual Reality pit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54" y="1143000"/>
            <a:ext cx="6858000" cy="49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Haptic Retargeting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Idea: reuse scarce passive haptic feedback opportunities by manipulating user motion</a:t>
            </a:r>
          </a:p>
          <a:p>
            <a:pPr lvl="1"/>
            <a:r>
              <a:rPr lang="en-US" sz="2000" dirty="0" smtClean="0"/>
              <a:t>One real cube, three virtual cubes</a:t>
            </a:r>
          </a:p>
          <a:p>
            <a:r>
              <a:rPr lang="en-US" sz="2400" dirty="0" smtClean="0"/>
              <a:t>Illusion: the user thinks there are three real cubes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191000" cy="27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45702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hlinkClick r:id="rId3"/>
              </a:rPr>
              <a:t>Haptic Retargeting</a:t>
            </a:r>
            <a:r>
              <a:rPr lang="en-US" i="1" dirty="0"/>
              <a:t>: Dynamic Repurposing of</a:t>
            </a:r>
          </a:p>
          <a:p>
            <a:r>
              <a:rPr lang="en-US" i="1" dirty="0"/>
              <a:t>Passive Haptics for Enhanced Virtual Reality </a:t>
            </a:r>
            <a:r>
              <a:rPr lang="en-US" i="1" dirty="0" smtClean="0"/>
              <a:t>Experiences. </a:t>
            </a:r>
            <a:r>
              <a:rPr lang="en-US" dirty="0" smtClean="0"/>
              <a:t>Mahdi </a:t>
            </a:r>
            <a:r>
              <a:rPr lang="en-US" dirty="0" err="1" smtClean="0"/>
              <a:t>Azmandian</a:t>
            </a:r>
            <a:r>
              <a:rPr lang="en-US" dirty="0" smtClean="0"/>
              <a:t>, </a:t>
            </a:r>
            <a:r>
              <a:rPr lang="en-US" dirty="0"/>
              <a:t>Mark </a:t>
            </a:r>
            <a:r>
              <a:rPr lang="en-US" dirty="0" smtClean="0"/>
              <a:t>Hancock, </a:t>
            </a:r>
            <a:r>
              <a:rPr lang="en-US" dirty="0" err="1"/>
              <a:t>Hrvoje</a:t>
            </a:r>
            <a:r>
              <a:rPr lang="en-US" dirty="0"/>
              <a:t> </a:t>
            </a:r>
            <a:r>
              <a:rPr lang="en-US" dirty="0" err="1" smtClean="0"/>
              <a:t>Benko</a:t>
            </a:r>
            <a:r>
              <a:rPr lang="en-US" dirty="0" smtClean="0"/>
              <a:t>, </a:t>
            </a:r>
            <a:r>
              <a:rPr lang="en-US" dirty="0" err="1"/>
              <a:t>Eyal</a:t>
            </a:r>
            <a:r>
              <a:rPr lang="en-US" dirty="0"/>
              <a:t> </a:t>
            </a:r>
            <a:r>
              <a:rPr lang="en-US" dirty="0" err="1" smtClean="0"/>
              <a:t>Ofek</a:t>
            </a:r>
            <a:r>
              <a:rPr lang="en-US" dirty="0" smtClean="0"/>
              <a:t>, </a:t>
            </a:r>
            <a:r>
              <a:rPr lang="en-US" dirty="0"/>
              <a:t>Andrew D. </a:t>
            </a:r>
            <a:r>
              <a:rPr lang="en-US" dirty="0" smtClean="0"/>
              <a:t>Wilson. ACM SIGCHI 2016</a:t>
            </a:r>
          </a:p>
          <a:p>
            <a:r>
              <a:rPr lang="en-US" dirty="0" smtClean="0">
                <a:hlinkClick r:id="rId4"/>
              </a:rPr>
              <a:t>Video of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Passive Haptics for 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Sparse </a:t>
            </a:r>
            <a:r>
              <a:rPr lang="en-US" sz="1800" i="1" dirty="0"/>
              <a:t>Haptic Proxy: Touch Feedback </a:t>
            </a:r>
            <a:r>
              <a:rPr lang="en-US" sz="1800" i="1" dirty="0" smtClean="0"/>
              <a:t>in Virtual </a:t>
            </a:r>
            <a:r>
              <a:rPr lang="en-US" sz="1800" i="1" dirty="0"/>
              <a:t>Environments Using a General Passive </a:t>
            </a:r>
            <a:r>
              <a:rPr lang="en-US" sz="1800" i="1" dirty="0" smtClean="0"/>
              <a:t>Prop</a:t>
            </a:r>
            <a:r>
              <a:rPr lang="en-US" sz="1800" dirty="0" smtClean="0"/>
              <a:t>. Lung-Pan Chang, </a:t>
            </a:r>
            <a:r>
              <a:rPr lang="en-US" sz="1800" dirty="0" err="1"/>
              <a:t>Eyal</a:t>
            </a:r>
            <a:r>
              <a:rPr lang="en-US" sz="1800" dirty="0"/>
              <a:t> </a:t>
            </a:r>
            <a:r>
              <a:rPr lang="en-US" sz="1800" dirty="0" err="1" smtClean="0"/>
              <a:t>Ofek</a:t>
            </a:r>
            <a:r>
              <a:rPr lang="en-US" sz="1800" dirty="0" smtClean="0"/>
              <a:t>, </a:t>
            </a:r>
            <a:r>
              <a:rPr lang="en-US" sz="1800" dirty="0"/>
              <a:t>Christian </a:t>
            </a:r>
            <a:r>
              <a:rPr lang="en-US" sz="1800" dirty="0" err="1" smtClean="0"/>
              <a:t>Holz</a:t>
            </a:r>
            <a:r>
              <a:rPr lang="en-US" sz="1800" dirty="0" smtClean="0"/>
              <a:t>, </a:t>
            </a:r>
            <a:r>
              <a:rPr lang="en-US" sz="1800" dirty="0" err="1"/>
              <a:t>Hrvoje</a:t>
            </a:r>
            <a:r>
              <a:rPr lang="en-US" sz="1800" dirty="0"/>
              <a:t> </a:t>
            </a:r>
            <a:r>
              <a:rPr lang="en-US" sz="1800" dirty="0" err="1" smtClean="0"/>
              <a:t>Benko</a:t>
            </a:r>
            <a:r>
              <a:rPr lang="en-US" sz="1800" dirty="0" smtClean="0"/>
              <a:t> </a:t>
            </a:r>
            <a:r>
              <a:rPr lang="en-US" sz="1800" dirty="0"/>
              <a:t>&amp; Andrew D. </a:t>
            </a:r>
            <a:r>
              <a:rPr lang="en-US" sz="1800" dirty="0" smtClean="0"/>
              <a:t>Wilson, ACM SIGCHI 2017</a:t>
            </a:r>
            <a:endParaRPr lang="en-US" sz="1800" dirty="0">
              <a:hlinkClick r:id="rId2"/>
            </a:endParaRPr>
          </a:p>
          <a:p>
            <a:r>
              <a:rPr lang="en-US" sz="1800" dirty="0" smtClean="0">
                <a:hlinkClick r:id="rId2"/>
              </a:rPr>
              <a:t>Video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http://eyalofek.org/Papers/SparseHaptics/SparseHapticProx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0962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Passive Haptics for 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smtClean="0"/>
              <a:t>Sparse </a:t>
            </a:r>
            <a:r>
              <a:rPr lang="en-US" i="1" dirty="0"/>
              <a:t>Haptic Proxy: Touch Feedback </a:t>
            </a:r>
            <a:r>
              <a:rPr lang="en-US" i="1" dirty="0" smtClean="0"/>
              <a:t>in Virtual </a:t>
            </a:r>
            <a:r>
              <a:rPr lang="en-US" i="1" dirty="0"/>
              <a:t>Environments Using a General Passive </a:t>
            </a:r>
            <a:r>
              <a:rPr lang="en-US" i="1" dirty="0" smtClean="0"/>
              <a:t>Prop</a:t>
            </a:r>
            <a:r>
              <a:rPr lang="en-US" dirty="0" smtClean="0"/>
              <a:t>. Lung-Pan Chang, </a:t>
            </a:r>
            <a:r>
              <a:rPr lang="en-US" dirty="0" err="1"/>
              <a:t>Eyal</a:t>
            </a:r>
            <a:r>
              <a:rPr lang="en-US" dirty="0"/>
              <a:t> </a:t>
            </a:r>
            <a:r>
              <a:rPr lang="en-US" dirty="0" err="1" smtClean="0"/>
              <a:t>Ofek</a:t>
            </a:r>
            <a:r>
              <a:rPr lang="en-US" dirty="0" smtClean="0"/>
              <a:t>, </a:t>
            </a:r>
            <a:r>
              <a:rPr lang="en-US" dirty="0"/>
              <a:t>Christian </a:t>
            </a:r>
            <a:r>
              <a:rPr lang="en-US" dirty="0" err="1" smtClean="0"/>
              <a:t>Holz</a:t>
            </a:r>
            <a:r>
              <a:rPr lang="en-US" dirty="0" smtClean="0"/>
              <a:t>, </a:t>
            </a:r>
            <a:r>
              <a:rPr lang="en-US" dirty="0" err="1"/>
              <a:t>Hrvoje</a:t>
            </a:r>
            <a:r>
              <a:rPr lang="en-US" dirty="0"/>
              <a:t> </a:t>
            </a:r>
            <a:r>
              <a:rPr lang="en-US" dirty="0" err="1" smtClean="0"/>
              <a:t>Benko</a:t>
            </a:r>
            <a:r>
              <a:rPr lang="en-US" dirty="0" smtClean="0"/>
              <a:t> </a:t>
            </a:r>
            <a:r>
              <a:rPr lang="en-US" dirty="0"/>
              <a:t>&amp; Andrew D. </a:t>
            </a:r>
            <a:r>
              <a:rPr lang="en-US" dirty="0" smtClean="0"/>
              <a:t>Wilson, ACM SIGCHI 2017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set of geometric primitives that simulate touch feedback in elaborate virtual reality </a:t>
            </a:r>
            <a:r>
              <a:rPr lang="en-US" dirty="0" smtClean="0"/>
              <a:t>scenes.</a:t>
            </a:r>
          </a:p>
          <a:p>
            <a:pPr lvl="1"/>
            <a:r>
              <a:rPr lang="en-US" dirty="0" smtClean="0"/>
              <a:t>Unlike </a:t>
            </a:r>
            <a:r>
              <a:rPr lang="en-US" dirty="0"/>
              <a:t>previous passive haptics that replicate the virtual environment in physical space, a Sparse Haptic Proxy simulates a scene’s detailed geometry by redirecting the user’s hand to a matching primitive of the </a:t>
            </a:r>
            <a:r>
              <a:rPr lang="en-US" dirty="0" smtClean="0"/>
              <a:t>proxy.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bridge the divergence of the scene from the proxy, </a:t>
            </a:r>
            <a:r>
              <a:rPr lang="en-US" dirty="0" smtClean="0"/>
              <a:t>an </a:t>
            </a:r>
            <a:r>
              <a:rPr lang="en-US" dirty="0"/>
              <a:t>existing Haptic Retargeting technique </a:t>
            </a:r>
            <a:r>
              <a:rPr lang="en-US" dirty="0" smtClean="0"/>
              <a:t>is augmented with </a:t>
            </a:r>
            <a:r>
              <a:rPr lang="en-US" dirty="0"/>
              <a:t>an on-the-fly target </a:t>
            </a:r>
            <a:r>
              <a:rPr lang="en-US" dirty="0" smtClean="0"/>
              <a:t>remapping</a:t>
            </a:r>
          </a:p>
          <a:p>
            <a:pPr lvl="2"/>
            <a:r>
              <a:rPr lang="en-US" dirty="0" smtClean="0"/>
              <a:t>Users</a:t>
            </a:r>
            <a:r>
              <a:rPr lang="en-US" dirty="0"/>
              <a:t>’ intentions </a:t>
            </a:r>
            <a:r>
              <a:rPr lang="en-US" dirty="0" smtClean="0"/>
              <a:t>are predicted during </a:t>
            </a:r>
            <a:r>
              <a:rPr lang="en-US" dirty="0"/>
              <a:t>interaction in the virtual space by analyzing their gaze and hand motions, and consequently redirect their hand to a matching part of the proxy. </a:t>
            </a:r>
            <a:endParaRPr lang="en-US" dirty="0" smtClean="0"/>
          </a:p>
          <a:p>
            <a:pPr lvl="1"/>
            <a:r>
              <a:rPr lang="en-US" dirty="0" smtClean="0"/>
              <a:t>Formative study results</a:t>
            </a:r>
          </a:p>
          <a:p>
            <a:pPr lvl="2"/>
            <a:r>
              <a:rPr lang="en-US" dirty="0" smtClean="0"/>
              <a:t>1</a:t>
            </a:r>
            <a:r>
              <a:rPr lang="en-US" dirty="0"/>
              <a:t>) The maximum angle participants found acceptable for hand </a:t>
            </a:r>
            <a:r>
              <a:rPr lang="en-US" dirty="0" smtClean="0"/>
              <a:t>retargeting is </a:t>
            </a:r>
            <a:r>
              <a:rPr lang="en-US" dirty="0"/>
              <a:t>40°, rated 4.6 out of </a:t>
            </a:r>
            <a:r>
              <a:rPr lang="en-US" dirty="0" smtClean="0"/>
              <a:t>5. </a:t>
            </a:r>
          </a:p>
          <a:p>
            <a:pPr lvl="2"/>
            <a:r>
              <a:rPr lang="en-US" dirty="0" smtClean="0"/>
              <a:t>2</a:t>
            </a:r>
            <a:r>
              <a:rPr lang="en-US" dirty="0"/>
              <a:t>) Tracking participants’ eye gaze reliably predicts their touch intentions (97.5%), even while simultaneously manipulating the user’s hand-eye coordination for retargeting. </a:t>
            </a:r>
            <a:endParaRPr lang="en-US" dirty="0" smtClean="0"/>
          </a:p>
          <a:p>
            <a:pPr lvl="2"/>
            <a:r>
              <a:rPr lang="en-US" dirty="0" smtClean="0"/>
              <a:t>3</a:t>
            </a:r>
            <a:r>
              <a:rPr lang="en-US" dirty="0"/>
              <a:t>) Participants preferred minimized retargeting distances over better-matching surfaces of our Sparse Haptic Proxy when receiving haptic feedback for single-finger touch input. </a:t>
            </a:r>
            <a:endParaRPr lang="en-US" dirty="0" smtClean="0"/>
          </a:p>
          <a:p>
            <a:pPr lvl="1"/>
            <a:r>
              <a:rPr lang="en-US" dirty="0" smtClean="0"/>
              <a:t>System  demonstrated on two virtual environments: </a:t>
            </a:r>
            <a:r>
              <a:rPr lang="en-US" dirty="0"/>
              <a:t>a flight cockpit and a room quest game. While their scene geometries differ substantially, both use the same sparse haptic proxy to provide haptic feedback to the user during task completion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 Haptics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Make the user avatar behave as if there were haptics, and the user will believe there really are haptics</a:t>
            </a:r>
          </a:p>
          <a:p>
            <a:pPr lvl="1"/>
            <a:r>
              <a:rPr lang="en-US" sz="2000" dirty="0" smtClean="0"/>
              <a:t>Visual </a:t>
            </a:r>
            <a:r>
              <a:rPr lang="en-US" sz="2000" dirty="0"/>
              <a:t>Manipulation for Underwater Drag Force Perception in </a:t>
            </a:r>
            <a:r>
              <a:rPr lang="en-US" sz="2000" dirty="0" smtClean="0"/>
              <a:t>Immersive Virtual Environments. Kang et al. IEEE VR 2019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785386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603" y="6096000"/>
            <a:ext cx="795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Avatar (top and black silhouette bottom) lags behind user (bottom) as if slowed down by drag</a:t>
            </a:r>
          </a:p>
          <a:p>
            <a:r>
              <a:rPr lang="en-US" sz="1600" dirty="0" smtClean="0">
                <a:hlinkClick r:id="rId3"/>
              </a:rPr>
              <a:t>VIDEO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46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perception of objects by touch”</a:t>
            </a:r>
          </a:p>
          <a:p>
            <a:r>
              <a:rPr lang="en-US" dirty="0" smtClean="0"/>
              <a:t>Big challenge in VR</a:t>
            </a:r>
          </a:p>
          <a:p>
            <a:pPr lvl="1"/>
            <a:r>
              <a:rPr lang="en-US" dirty="0" smtClean="0"/>
              <a:t>Easier to cater to visual sensors than to touch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Haptic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resolution, i.e. only a few </a:t>
            </a:r>
            <a:r>
              <a:rPr lang="en-US" dirty="0" err="1" smtClean="0"/>
              <a:t>taxels</a:t>
            </a:r>
            <a:endParaRPr lang="en-US" dirty="0" smtClean="0"/>
          </a:p>
          <a:p>
            <a:pPr lvl="1"/>
            <a:r>
              <a:rPr lang="en-US" dirty="0" err="1" smtClean="0"/>
              <a:t>Taxel</a:t>
            </a:r>
            <a:r>
              <a:rPr lang="en-US" dirty="0" smtClean="0"/>
              <a:t> = haptic display pixel = one pressure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2" r="-361" b="26602"/>
          <a:stretch/>
        </p:blipFill>
        <p:spPr bwMode="auto">
          <a:xfrm>
            <a:off x="2438400" y="2971800"/>
            <a:ext cx="470665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5791200"/>
            <a:ext cx="5744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hlinkClick r:id="rId3"/>
              </a:rPr>
              <a:t>Keep in Touch: Portable Haptic Display With 192 High Speed </a:t>
            </a:r>
            <a:r>
              <a:rPr lang="en-US" i="1" dirty="0" err="1" smtClean="0">
                <a:hlinkClick r:id="rId3"/>
              </a:rPr>
              <a:t>Taxels</a:t>
            </a:r>
            <a:r>
              <a:rPr lang="en-US" i="1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 </a:t>
            </a:r>
            <a:r>
              <a:rPr lang="en-US" dirty="0">
                <a:hlinkClick r:id="rId3"/>
              </a:rPr>
              <a:t>Juan Jose Zarate, </a:t>
            </a:r>
            <a:r>
              <a:rPr lang="en-US" dirty="0" err="1">
                <a:hlinkClick r:id="rId3"/>
              </a:rPr>
              <a:t>Olexandr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Gudozhnik</a:t>
            </a:r>
            <a:r>
              <a:rPr lang="en-US" dirty="0">
                <a:hlinkClick r:id="rId3"/>
              </a:rPr>
              <a:t>, Anthony </a:t>
            </a:r>
            <a:r>
              <a:rPr lang="en-US" dirty="0" err="1">
                <a:hlinkClick r:id="rId3"/>
              </a:rPr>
              <a:t>Sébastien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Ruch</a:t>
            </a:r>
            <a:r>
              <a:rPr lang="en-US" dirty="0">
                <a:hlinkClick r:id="rId3"/>
              </a:rPr>
              <a:t>, Herbert </a:t>
            </a:r>
            <a:r>
              <a:rPr lang="en-US" dirty="0" err="1" smtClean="0">
                <a:hlinkClick r:id="rId3"/>
              </a:rPr>
              <a:t>Shea</a:t>
            </a:r>
            <a:r>
              <a:rPr lang="en-US" dirty="0" smtClean="0">
                <a:hlinkClick r:id="rId3"/>
              </a:rPr>
              <a:t>. ACM SIGGCHI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Mimic surface feel on tablet like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462" r="256" b="27179"/>
          <a:stretch/>
        </p:blipFill>
        <p:spPr bwMode="auto">
          <a:xfrm>
            <a:off x="2280139" y="2667000"/>
            <a:ext cx="4560278" cy="264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0139" y="5638800"/>
            <a:ext cx="320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Tanvas </a:t>
            </a:r>
            <a:r>
              <a:rPr lang="en-US" dirty="0">
                <a:hlinkClick r:id="rId3"/>
              </a:rPr>
              <a:t>Haptic Display: Hands-on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Haptics for 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Haptic displays have limited applicability in VR</a:t>
            </a:r>
          </a:p>
          <a:p>
            <a:pPr lvl="1"/>
            <a:r>
              <a:rPr lang="en-US" dirty="0"/>
              <a:t>Hard to cover the entire </a:t>
            </a:r>
            <a:r>
              <a:rPr lang="en-US" dirty="0" smtClean="0"/>
              <a:t>VE with haptic displays</a:t>
            </a:r>
          </a:p>
          <a:p>
            <a:pPr lvl="1"/>
            <a:r>
              <a:rPr lang="en-US" dirty="0" smtClean="0"/>
              <a:t>Hard to mount on user</a:t>
            </a:r>
          </a:p>
          <a:p>
            <a:r>
              <a:rPr lang="en-US" dirty="0" smtClean="0"/>
              <a:t>Haptic glove</a:t>
            </a:r>
          </a:p>
          <a:p>
            <a:pPr lvl="1"/>
            <a:r>
              <a:rPr lang="en-US" dirty="0" smtClean="0"/>
              <a:t>Haptic display attached to user hand</a:t>
            </a:r>
          </a:p>
          <a:p>
            <a:pPr lvl="1"/>
            <a:r>
              <a:rPr lang="en-US" dirty="0" smtClean="0"/>
              <a:t>Hand is tracked</a:t>
            </a:r>
          </a:p>
          <a:p>
            <a:pPr lvl="1"/>
            <a:r>
              <a:rPr lang="en-US" dirty="0" smtClean="0"/>
              <a:t>Glove provides haptic feedback when user touches virtual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Gloves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7570" y="3244334"/>
            <a:ext cx="308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vimeo.com/276517370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3" r="1466" b="33333"/>
          <a:stretch/>
        </p:blipFill>
        <p:spPr bwMode="auto">
          <a:xfrm>
            <a:off x="1600200" y="1828800"/>
            <a:ext cx="6307015" cy="270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4800600"/>
            <a:ext cx="245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Plexus VR haptics gloves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Gloves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4876800"/>
            <a:ext cx="134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HaptX Glove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077" r="481" b="27307"/>
          <a:stretch/>
        </p:blipFill>
        <p:spPr bwMode="auto">
          <a:xfrm>
            <a:off x="1600200" y="1711569"/>
            <a:ext cx="5419515" cy="303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52578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- 100 </a:t>
            </a:r>
            <a:r>
              <a:rPr lang="en-US" dirty="0"/>
              <a:t>points of tactile displacement </a:t>
            </a:r>
            <a:r>
              <a:rPr lang="en-US" dirty="0" smtClean="0"/>
              <a:t>feedback</a:t>
            </a:r>
            <a:endParaRPr lang="en-US" dirty="0"/>
          </a:p>
          <a:p>
            <a:r>
              <a:rPr lang="en-US" dirty="0" smtClean="0"/>
              <a:t>- up </a:t>
            </a:r>
            <a:r>
              <a:rPr lang="en-US" dirty="0"/>
              <a:t>to </a:t>
            </a:r>
            <a:r>
              <a:rPr lang="en-US" dirty="0" smtClean="0"/>
              <a:t>5 pounds </a:t>
            </a:r>
            <a:r>
              <a:rPr lang="en-US" dirty="0"/>
              <a:t>of resistance per </a:t>
            </a:r>
            <a:r>
              <a:rPr lang="en-US" dirty="0" smtClean="0"/>
              <a:t>finger</a:t>
            </a:r>
            <a:endParaRPr lang="en-US" dirty="0"/>
          </a:p>
          <a:p>
            <a:r>
              <a:rPr lang="en-US" dirty="0" smtClean="0"/>
              <a:t>- sub-millimeter </a:t>
            </a:r>
            <a:r>
              <a:rPr lang="en-US" dirty="0"/>
              <a:t>precision motion </a:t>
            </a:r>
            <a:r>
              <a:rPr lang="en-US" dirty="0" smtClean="0"/>
              <a:t>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haptic jacket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5906" y="4343400"/>
            <a:ext cx="330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Disney’s VR Haptic “Force Jacket”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57600" y="1371600"/>
            <a:ext cx="518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Haptic Jacket uses an air compressor and a vacuum pump. These air compartments in the jacket can be inflated to exert a force on the user’s body relative to force sensitive </a:t>
            </a:r>
            <a:r>
              <a:rPr lang="en-US" dirty="0" smtClean="0"/>
              <a:t>resistors.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26 </a:t>
            </a:r>
            <a:r>
              <a:rPr lang="en-US" dirty="0"/>
              <a:t>air compartments are activated using microcontrollers for either pressure or </a:t>
            </a:r>
            <a:r>
              <a:rPr lang="en-US" dirty="0" err="1"/>
              <a:t>vibrotactile</a:t>
            </a:r>
            <a:r>
              <a:rPr lang="en-US" dirty="0"/>
              <a:t> feedback or </a:t>
            </a:r>
            <a:r>
              <a:rPr lang="en-US" dirty="0" smtClean="0"/>
              <a:t>both.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Controllers </a:t>
            </a:r>
            <a:r>
              <a:rPr lang="en-US" dirty="0"/>
              <a:t>are used to activating the solenoid valves which are connected to the </a:t>
            </a:r>
            <a:r>
              <a:rPr lang="en-US" dirty="0" smtClean="0"/>
              <a:t>vacuum.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There </a:t>
            </a:r>
            <a:r>
              <a:rPr lang="en-US" dirty="0"/>
              <a:t>are certain Jacket inflation parameters like speed, force, and duration which are specified using the haptic effects </a:t>
            </a:r>
            <a:r>
              <a:rPr lang="en-US" dirty="0" smtClean="0"/>
              <a:t>editor.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jacket makes use of the motion interface to sequentially inflate the compartments for simulating motion across the body.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564" r="240" b="27243"/>
          <a:stretch/>
        </p:blipFill>
        <p:spPr bwMode="auto">
          <a:xfrm>
            <a:off x="228600" y="2286000"/>
            <a:ext cx="3481159" cy="197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3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HoloSuit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18160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HoloSuit Video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563880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- 36 </a:t>
            </a:r>
            <a:r>
              <a:rPr lang="en-US" dirty="0"/>
              <a:t>embedded sensors </a:t>
            </a:r>
            <a:r>
              <a:rPr lang="en-US" dirty="0" smtClean="0"/>
              <a:t>for tracking</a:t>
            </a:r>
            <a:endParaRPr lang="en-US" dirty="0"/>
          </a:p>
          <a:p>
            <a:r>
              <a:rPr lang="en-US" dirty="0" smtClean="0"/>
              <a:t>- 9 </a:t>
            </a:r>
            <a:r>
              <a:rPr lang="en-US" dirty="0"/>
              <a:t>haptic feedback </a:t>
            </a:r>
            <a:r>
              <a:rPr lang="en-US" dirty="0" smtClean="0"/>
              <a:t>devices dispersed </a:t>
            </a:r>
            <a:r>
              <a:rPr lang="en-US" dirty="0"/>
              <a:t>across </a:t>
            </a:r>
            <a:r>
              <a:rPr lang="en-US" dirty="0" smtClean="0"/>
              <a:t>arms</a:t>
            </a:r>
            <a:r>
              <a:rPr lang="en-US" dirty="0"/>
              <a:t>, legs, and </a:t>
            </a:r>
            <a:r>
              <a:rPr lang="en-US" dirty="0" smtClean="0"/>
              <a:t>fingers.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9" b="28389"/>
          <a:stretch/>
        </p:blipFill>
        <p:spPr bwMode="auto">
          <a:xfrm>
            <a:off x="533400" y="1447800"/>
            <a:ext cx="646427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4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965</Words>
  <Application>Microsoft Office PowerPoint</Application>
  <PresentationFormat>On-screen Show (4:3)</PresentationFormat>
  <Paragraphs>111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VR Haptics</vt:lpstr>
      <vt:lpstr>Haptics</vt:lpstr>
      <vt:lpstr>Haptic displays</vt:lpstr>
      <vt:lpstr>Tanvas</vt:lpstr>
      <vt:lpstr>Haptics for VR</vt:lpstr>
      <vt:lpstr>VR Gloves</vt:lpstr>
      <vt:lpstr>VR Gloves</vt:lpstr>
      <vt:lpstr>VR haptic jacket</vt:lpstr>
      <vt:lpstr>HoloSuit</vt:lpstr>
      <vt:lpstr>Limitations of VR gloves/jackets/suits</vt:lpstr>
      <vt:lpstr>Passive haptics for VR</vt:lpstr>
      <vt:lpstr>Passive haptics for VR</vt:lpstr>
      <vt:lpstr>Passive haptics for VR</vt:lpstr>
      <vt:lpstr>Passive haptics for VR</vt:lpstr>
      <vt:lpstr>Haptic Retargeting</vt:lpstr>
      <vt:lpstr>Sparse Passive Haptics for VR</vt:lpstr>
      <vt:lpstr>Sparse Passive Haptics for VR</vt:lpstr>
      <vt:lpstr>Pseudo Haptics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 Locomotion</dc:title>
  <dc:creator>Voicu Popescu</dc:creator>
  <cp:lastModifiedBy>Voicu Popescu</cp:lastModifiedBy>
  <cp:revision>42</cp:revision>
  <dcterms:created xsi:type="dcterms:W3CDTF">2006-08-16T00:00:00Z</dcterms:created>
  <dcterms:modified xsi:type="dcterms:W3CDTF">2022-01-27T16:44:04Z</dcterms:modified>
</cp:coreProperties>
</file>