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34955CD-9BF0-4708-9435-71DAF06C18A8}">
          <p14:sldIdLst/>
        </p14:section>
        <p14:section name="Untitled Section" id="{3E9604C0-EBF8-4A3D-A290-AD798E3C7A52}">
          <p14:sldIdLst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4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58206-AF92-4160-A611-630E22A2C02E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84517-9D18-44D8-9E56-FBC9D9504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3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084517-9D18-44D8-9E56-FBC9D95047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1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36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7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3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87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56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84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0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7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1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4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B5293-C400-4250-8E58-53177E02370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9B155-1738-4AF6-9240-3A28BAD4E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6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/>
          <p:cNvCxnSpPr/>
          <p:nvPr/>
        </p:nvCxnSpPr>
        <p:spPr>
          <a:xfrm flipV="1">
            <a:off x="10090150" y="1837941"/>
            <a:ext cx="1272977" cy="32105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flipH="1">
            <a:off x="9760179" y="1861890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endParaRPr lang="en-US" baseline="-25000" dirty="0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10090597" y="1943100"/>
            <a:ext cx="888553" cy="218152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flipH="1">
            <a:off x="10721587" y="1891082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US" baseline="-25000" dirty="0"/>
          </a:p>
        </p:txBody>
      </p:sp>
      <p:sp>
        <p:nvSpPr>
          <p:cNvPr id="2" name="Rectangle 1"/>
          <p:cNvSpPr/>
          <p:nvPr/>
        </p:nvSpPr>
        <p:spPr>
          <a:xfrm>
            <a:off x="588245" y="1030885"/>
            <a:ext cx="3442104" cy="180550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flipH="1">
            <a:off x="1475811" y="271945"/>
            <a:ext cx="2098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</a:t>
            </a:r>
          </a:p>
          <a:p>
            <a:r>
              <a:rPr lang="en-US" dirty="0"/>
              <a:t>360 panorama EQR</a:t>
            </a:r>
            <a:endParaRPr lang="en-US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5003441" y="1416676"/>
            <a:ext cx="1976907" cy="103334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4990771" y="499433"/>
            <a:ext cx="2588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</a:t>
            </a:r>
          </a:p>
          <a:p>
            <a:r>
              <a:rPr lang="en-US" dirty="0"/>
              <a:t>Current user frame F</a:t>
            </a:r>
            <a:endParaRPr lang="en-US" baseline="-25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750417" y="1416676"/>
            <a:ext cx="0" cy="10333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988677" y="1416676"/>
            <a:ext cx="0" cy="10333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003441" y="1700011"/>
            <a:ext cx="1976907" cy="6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003441" y="1926909"/>
            <a:ext cx="1976907" cy="64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flipH="1">
            <a:off x="5686232" y="1028505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US" baseline="-25000" dirty="0"/>
          </a:p>
        </p:txBody>
      </p:sp>
      <p:sp>
        <p:nvSpPr>
          <p:cNvPr id="18" name="TextBox 17"/>
          <p:cNvSpPr txBox="1"/>
          <p:nvPr/>
        </p:nvSpPr>
        <p:spPr>
          <a:xfrm flipH="1">
            <a:off x="4665314" y="1622547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endParaRPr lang="en-US" baseline="-250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989786" y="1807213"/>
            <a:ext cx="3847668" cy="4465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12512" y="1028505"/>
            <a:ext cx="0" cy="18078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50772" y="1028505"/>
            <a:ext cx="0" cy="180788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88245" y="2092817"/>
            <a:ext cx="342352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8245" y="2313275"/>
            <a:ext cx="3442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flipH="1">
            <a:off x="1848326" y="2913278"/>
            <a:ext cx="39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 flipH="1">
            <a:off x="195648" y="1991879"/>
            <a:ext cx="39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 flipH="1">
            <a:off x="151637" y="3322205"/>
            <a:ext cx="56858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360VR ALGORITHM</a:t>
            </a:r>
          </a:p>
          <a:p>
            <a:r>
              <a:rPr lang="en-US" b="1" dirty="0"/>
              <a:t>INPUT</a:t>
            </a:r>
            <a:r>
              <a:rPr lang="en-US" dirty="0"/>
              <a:t>: </a:t>
            </a:r>
          </a:p>
          <a:p>
            <a:r>
              <a:rPr lang="en-US" dirty="0" err="1"/>
              <a:t>equirectangular</a:t>
            </a:r>
            <a:r>
              <a:rPr lang="en-US" dirty="0"/>
              <a:t> panorama EQR, </a:t>
            </a:r>
          </a:p>
          <a:p>
            <a:r>
              <a:rPr lang="en-US" dirty="0"/>
              <a:t>user view modeled with planar pinhole camera PPC (w, h)</a:t>
            </a:r>
          </a:p>
          <a:p>
            <a:endParaRPr lang="en-US" dirty="0"/>
          </a:p>
          <a:p>
            <a:r>
              <a:rPr lang="en-US" b="1" dirty="0"/>
              <a:t>OUTPUT</a:t>
            </a:r>
            <a:r>
              <a:rPr lang="en-US" dirty="0"/>
              <a:t>: user frame F for PPC</a:t>
            </a:r>
          </a:p>
          <a:p>
            <a:endParaRPr lang="en-US" dirty="0"/>
          </a:p>
          <a:p>
            <a:r>
              <a:rPr lang="en-US" b="1" dirty="0"/>
              <a:t>ALGORITHM</a:t>
            </a:r>
            <a:r>
              <a:rPr lang="en-US" dirty="0"/>
              <a:t>:</a:t>
            </a:r>
          </a:p>
          <a:p>
            <a:r>
              <a:rPr lang="en-US" dirty="0"/>
              <a:t>for v = 0 to h-1</a:t>
            </a:r>
          </a:p>
          <a:p>
            <a:r>
              <a:rPr lang="en-US" dirty="0"/>
              <a:t>	for u = 0 to w-1</a:t>
            </a:r>
          </a:p>
          <a:p>
            <a:r>
              <a:rPr lang="en-US" dirty="0"/>
              <a:t>		(u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1</a:t>
            </a:r>
            <a:r>
              <a:rPr lang="en-US" dirty="0"/>
              <a:t>) = </a:t>
            </a:r>
            <a:r>
              <a:rPr lang="en-US" i="1" dirty="0"/>
              <a:t>PPC2EQR</a:t>
            </a:r>
            <a:r>
              <a:rPr lang="en-US" dirty="0"/>
              <a:t>(PPC, u, v, EQR)</a:t>
            </a:r>
          </a:p>
          <a:p>
            <a:r>
              <a:rPr lang="en-US" dirty="0"/>
              <a:t>		F(u, v) = EQR(u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</p:txBody>
      </p:sp>
      <p:sp>
        <p:nvSpPr>
          <p:cNvPr id="35" name="Oval 34"/>
          <p:cNvSpPr/>
          <p:nvPr/>
        </p:nvSpPr>
        <p:spPr>
          <a:xfrm>
            <a:off x="8770513" y="792205"/>
            <a:ext cx="2659487" cy="27213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039818" y="2118476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10972801" y="1570913"/>
            <a:ext cx="0" cy="10333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100256" y="1570913"/>
            <a:ext cx="872545" cy="5819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097037" y="2174127"/>
            <a:ext cx="875763" cy="4202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10934899" y="1893724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 flipH="1">
            <a:off x="9771496" y="467045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EQR</a:t>
            </a:r>
            <a:endParaRPr lang="en-US" baseline="-25000" dirty="0"/>
          </a:p>
        </p:txBody>
      </p:sp>
      <p:sp>
        <p:nvSpPr>
          <p:cNvPr id="46" name="TextBox 45"/>
          <p:cNvSpPr txBox="1"/>
          <p:nvPr/>
        </p:nvSpPr>
        <p:spPr>
          <a:xfrm flipH="1">
            <a:off x="10156799" y="1424876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PPC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 rot="16200000" flipH="1">
            <a:off x="10528767" y="2547806"/>
            <a:ext cx="76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plane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 flipH="1">
            <a:off x="10934049" y="1853689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US" baseline="-25000" dirty="0"/>
          </a:p>
        </p:txBody>
      </p:sp>
      <p:sp>
        <p:nvSpPr>
          <p:cNvPr id="56" name="TextBox 55"/>
          <p:cNvSpPr txBox="1"/>
          <p:nvPr/>
        </p:nvSpPr>
        <p:spPr>
          <a:xfrm flipH="1">
            <a:off x="11453650" y="1615832"/>
            <a:ext cx="39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</a:p>
        </p:txBody>
      </p:sp>
      <p:sp>
        <p:nvSpPr>
          <p:cNvPr id="57" name="Oval 56"/>
          <p:cNvSpPr/>
          <p:nvPr/>
        </p:nvSpPr>
        <p:spPr>
          <a:xfrm>
            <a:off x="11345388" y="1793278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 flipH="1">
            <a:off x="3161971" y="29272"/>
            <a:ext cx="2588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OVERALL ALGORITHM</a:t>
            </a:r>
            <a:endParaRPr lang="en-US" baseline="-25000" dirty="0"/>
          </a:p>
        </p:txBody>
      </p:sp>
      <p:sp>
        <p:nvSpPr>
          <p:cNvPr id="60" name="TextBox 59"/>
          <p:cNvSpPr txBox="1"/>
          <p:nvPr/>
        </p:nvSpPr>
        <p:spPr>
          <a:xfrm flipH="1">
            <a:off x="9118450" y="29272"/>
            <a:ext cx="2588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PPC2EQR</a:t>
            </a:r>
            <a:endParaRPr lang="en-US" i="1" baseline="-25000" dirty="0"/>
          </a:p>
        </p:txBody>
      </p:sp>
      <p:sp>
        <p:nvSpPr>
          <p:cNvPr id="61" name="TextBox 60"/>
          <p:cNvSpPr txBox="1"/>
          <p:nvPr/>
        </p:nvSpPr>
        <p:spPr>
          <a:xfrm flipH="1">
            <a:off x="6210862" y="3292706"/>
            <a:ext cx="56858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PPC2EQR</a:t>
            </a:r>
          </a:p>
          <a:p>
            <a:r>
              <a:rPr lang="en-US" b="1" dirty="0"/>
              <a:t>INPUT</a:t>
            </a:r>
            <a:r>
              <a:rPr lang="en-US" dirty="0"/>
              <a:t>: </a:t>
            </a:r>
          </a:p>
          <a:p>
            <a:r>
              <a:rPr lang="en-US" dirty="0"/>
              <a:t>PPC, u, v, EQR</a:t>
            </a:r>
          </a:p>
          <a:p>
            <a:endParaRPr lang="en-US" dirty="0"/>
          </a:p>
          <a:p>
            <a:r>
              <a:rPr lang="en-US" b="1" dirty="0"/>
              <a:t>OUTPUT</a:t>
            </a:r>
            <a:r>
              <a:rPr lang="en-US" dirty="0"/>
              <a:t>: u</a:t>
            </a:r>
            <a:r>
              <a:rPr lang="en-US" baseline="-25000" dirty="0"/>
              <a:t>1</a:t>
            </a:r>
            <a:r>
              <a:rPr lang="en-US" dirty="0"/>
              <a:t> v</a:t>
            </a:r>
            <a:r>
              <a:rPr lang="en-US" baseline="-25000" dirty="0"/>
              <a:t>1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ALGORITHM</a:t>
            </a:r>
            <a:r>
              <a:rPr lang="en-US" dirty="0"/>
              <a:t>:</a:t>
            </a:r>
          </a:p>
          <a:p>
            <a:r>
              <a:rPr lang="en-US" dirty="0"/>
              <a:t>r = </a:t>
            </a:r>
            <a:r>
              <a:rPr lang="en-US" dirty="0" err="1"/>
              <a:t>PPC.GetRay</a:t>
            </a:r>
            <a:r>
              <a:rPr lang="en-US" dirty="0"/>
              <a:t>(u, v).</a:t>
            </a:r>
            <a:r>
              <a:rPr lang="en-US" dirty="0" err="1"/>
              <a:t>UnitVector</a:t>
            </a:r>
            <a:r>
              <a:rPr lang="en-US" dirty="0"/>
              <a:t>()</a:t>
            </a:r>
          </a:p>
          <a:p>
            <a:r>
              <a:rPr lang="en-US" dirty="0"/>
              <a:t>(u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1</a:t>
            </a:r>
            <a:r>
              <a:rPr lang="en-US" dirty="0"/>
              <a:t>) = </a:t>
            </a:r>
            <a:r>
              <a:rPr lang="en-US" dirty="0" err="1"/>
              <a:t>EQR.Project</a:t>
            </a:r>
            <a:r>
              <a:rPr lang="en-US" dirty="0"/>
              <a:t>(r)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9803187" y="4396827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9803187" y="5610346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9807659" y="4396827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1777228" y="5124596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9289259" y="6283848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 flipH="1">
            <a:off x="9343337" y="6283848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endParaRPr lang="en-US" baseline="-250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9803187" y="4763893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803187" y="5005226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0437437" y="4637186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59687" y="4718503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 flipH="1">
            <a:off x="10430997" y="4269010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US" baseline="-25000" dirty="0"/>
          </a:p>
        </p:txBody>
      </p:sp>
      <p:sp>
        <p:nvSpPr>
          <p:cNvPr id="78" name="TextBox 77"/>
          <p:cNvSpPr txBox="1"/>
          <p:nvPr/>
        </p:nvSpPr>
        <p:spPr>
          <a:xfrm flipH="1">
            <a:off x="11784844" y="5418526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endParaRPr lang="en-US" baseline="-25000" dirty="0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9353532" y="5137558"/>
            <a:ext cx="1211848" cy="118693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 flipH="1">
            <a:off x="9970018" y="5254494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US" baseline="-25000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9332000" y="4389071"/>
            <a:ext cx="477666" cy="1946408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 flipH="1">
            <a:off x="9469051" y="4180583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en-US" baseline="-25000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9814867" y="4400106"/>
            <a:ext cx="307567" cy="109863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9807659" y="4398744"/>
            <a:ext cx="2007" cy="300555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flipH="1">
            <a:off x="10016581" y="4181108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baseline="-25000" dirty="0"/>
          </a:p>
        </p:txBody>
      </p:sp>
      <p:sp>
        <p:nvSpPr>
          <p:cNvPr id="95" name="TextBox 94"/>
          <p:cNvSpPr txBox="1"/>
          <p:nvPr/>
        </p:nvSpPr>
        <p:spPr>
          <a:xfrm flipH="1">
            <a:off x="9808233" y="4453676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en-US" baseline="-25000" dirty="0"/>
          </a:p>
        </p:txBody>
      </p:sp>
      <p:sp>
        <p:nvSpPr>
          <p:cNvPr id="96" name="TextBox 95"/>
          <p:cNvSpPr txBox="1"/>
          <p:nvPr/>
        </p:nvSpPr>
        <p:spPr>
          <a:xfrm flipH="1">
            <a:off x="9920987" y="6327259"/>
            <a:ext cx="186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= c + au + </a:t>
            </a:r>
            <a:r>
              <a:rPr lang="en-US" dirty="0" err="1"/>
              <a:t>bv</a:t>
            </a:r>
            <a:r>
              <a:rPr lang="en-US" dirty="0"/>
              <a:t> </a:t>
            </a:r>
            <a:endParaRPr lang="en-US" baseline="-25000" dirty="0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9262136" y="4378081"/>
            <a:ext cx="477666" cy="1946408"/>
          </a:xfrm>
          <a:prstGeom prst="line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764750" y="4320956"/>
            <a:ext cx="846551" cy="284819"/>
          </a:xfrm>
          <a:prstGeom prst="line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10573126" y="4646296"/>
            <a:ext cx="20384" cy="485836"/>
          </a:xfrm>
          <a:prstGeom prst="line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 flipH="1">
            <a:off x="10708245" y="4067245"/>
            <a:ext cx="1390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/>
              <a:t>PPC.GetRay</a:t>
            </a:r>
            <a:endParaRPr lang="en-US" i="1" baseline="-25000" dirty="0"/>
          </a:p>
        </p:txBody>
      </p:sp>
    </p:spTree>
    <p:extLst>
      <p:ext uri="{BB962C8B-B14F-4D97-AF65-F5344CB8AC3E}">
        <p14:creationId xmlns:p14="http://schemas.microsoft.com/office/powerpoint/2010/main" val="182633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32"/>
          <p:cNvSpPr txBox="1"/>
          <p:nvPr/>
        </p:nvSpPr>
        <p:spPr>
          <a:xfrm flipH="1">
            <a:off x="256098" y="1693333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en-US" baseline="-25000" dirty="0"/>
          </a:p>
        </p:txBody>
      </p:sp>
      <p:sp>
        <p:nvSpPr>
          <p:cNvPr id="50" name="Oval 49"/>
          <p:cNvSpPr/>
          <p:nvPr/>
        </p:nvSpPr>
        <p:spPr>
          <a:xfrm>
            <a:off x="111403" y="4347158"/>
            <a:ext cx="2849817" cy="1727352"/>
          </a:xfrm>
          <a:prstGeom prst="ellipse">
            <a:avLst/>
          </a:prstGeom>
          <a:noFill/>
          <a:ln w="317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10090150" y="1837941"/>
            <a:ext cx="1272977" cy="32105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flipH="1">
            <a:off x="9760179" y="1861890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endParaRPr lang="en-US" baseline="-25000" dirty="0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10090597" y="1943100"/>
            <a:ext cx="888553" cy="218152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flipH="1">
            <a:off x="10721587" y="1891082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US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8770513" y="792205"/>
            <a:ext cx="2659487" cy="27213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039818" y="2118476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10972801" y="1570913"/>
            <a:ext cx="0" cy="10333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100256" y="1570913"/>
            <a:ext cx="872545" cy="5819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097037" y="2174127"/>
            <a:ext cx="875763" cy="4202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10934899" y="1893724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 flipH="1">
            <a:off x="9771496" y="467045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EQR</a:t>
            </a:r>
            <a:endParaRPr lang="en-US" baseline="-25000" dirty="0"/>
          </a:p>
        </p:txBody>
      </p:sp>
      <p:sp>
        <p:nvSpPr>
          <p:cNvPr id="46" name="TextBox 45"/>
          <p:cNvSpPr txBox="1"/>
          <p:nvPr/>
        </p:nvSpPr>
        <p:spPr>
          <a:xfrm flipH="1">
            <a:off x="10156799" y="1424876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PPC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 rot="16200000" flipH="1">
            <a:off x="10528767" y="2547806"/>
            <a:ext cx="76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plane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 flipH="1">
            <a:off x="10934049" y="1853689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US" baseline="-25000" dirty="0"/>
          </a:p>
        </p:txBody>
      </p:sp>
      <p:sp>
        <p:nvSpPr>
          <p:cNvPr id="56" name="TextBox 55"/>
          <p:cNvSpPr txBox="1"/>
          <p:nvPr/>
        </p:nvSpPr>
        <p:spPr>
          <a:xfrm flipH="1">
            <a:off x="11453650" y="1615832"/>
            <a:ext cx="39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1</a:t>
            </a:r>
          </a:p>
        </p:txBody>
      </p:sp>
      <p:sp>
        <p:nvSpPr>
          <p:cNvPr id="57" name="Oval 56"/>
          <p:cNvSpPr/>
          <p:nvPr/>
        </p:nvSpPr>
        <p:spPr>
          <a:xfrm>
            <a:off x="11345388" y="1793278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 flipH="1">
            <a:off x="9118450" y="29272"/>
            <a:ext cx="2588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PPC2EQR</a:t>
            </a:r>
            <a:endParaRPr lang="en-US" i="1" baseline="-250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9803187" y="4396827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9803187" y="5610346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9807659" y="4396827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1777228" y="5124596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9289259" y="6283848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 flipH="1">
            <a:off x="9343337" y="6283848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endParaRPr lang="en-US" baseline="-250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9803187" y="4763893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803187" y="5005226"/>
            <a:ext cx="1976907" cy="7214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0437437" y="4637186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0659687" y="4718503"/>
            <a:ext cx="0" cy="12135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 flipH="1">
            <a:off x="10430997" y="4269010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en-US" baseline="-25000" dirty="0"/>
          </a:p>
        </p:txBody>
      </p:sp>
      <p:sp>
        <p:nvSpPr>
          <p:cNvPr id="78" name="TextBox 77"/>
          <p:cNvSpPr txBox="1"/>
          <p:nvPr/>
        </p:nvSpPr>
        <p:spPr>
          <a:xfrm flipH="1">
            <a:off x="11784844" y="5418526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endParaRPr lang="en-US" baseline="-25000" dirty="0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9353532" y="5137558"/>
            <a:ext cx="1211848" cy="1186931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 flipH="1">
            <a:off x="9970018" y="5254494"/>
            <a:ext cx="76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US" baseline="-25000" dirty="0"/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9332000" y="4389071"/>
            <a:ext cx="477666" cy="1946408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 flipH="1">
            <a:off x="9469051" y="4180583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en-US" baseline="-25000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9814867" y="4400106"/>
            <a:ext cx="307567" cy="109863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9807659" y="4398744"/>
            <a:ext cx="2007" cy="300555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 flipH="1">
            <a:off x="10016581" y="4181108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baseline="-25000" dirty="0"/>
          </a:p>
        </p:txBody>
      </p:sp>
      <p:sp>
        <p:nvSpPr>
          <p:cNvPr id="95" name="TextBox 94"/>
          <p:cNvSpPr txBox="1"/>
          <p:nvPr/>
        </p:nvSpPr>
        <p:spPr>
          <a:xfrm flipH="1">
            <a:off x="9808233" y="4453676"/>
            <a:ext cx="302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en-US" baseline="-25000" dirty="0"/>
          </a:p>
        </p:txBody>
      </p:sp>
      <p:sp>
        <p:nvSpPr>
          <p:cNvPr id="96" name="TextBox 95"/>
          <p:cNvSpPr txBox="1"/>
          <p:nvPr/>
        </p:nvSpPr>
        <p:spPr>
          <a:xfrm flipH="1">
            <a:off x="9920987" y="6327259"/>
            <a:ext cx="1862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= c + au + </a:t>
            </a:r>
            <a:r>
              <a:rPr lang="en-US" dirty="0" err="1"/>
              <a:t>bv</a:t>
            </a:r>
            <a:r>
              <a:rPr lang="en-US" dirty="0"/>
              <a:t> </a:t>
            </a:r>
            <a:endParaRPr lang="en-US" baseline="-25000" dirty="0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9262136" y="4378081"/>
            <a:ext cx="477666" cy="1946408"/>
          </a:xfrm>
          <a:prstGeom prst="line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764750" y="4320956"/>
            <a:ext cx="846551" cy="284819"/>
          </a:xfrm>
          <a:prstGeom prst="line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10573126" y="4646296"/>
            <a:ext cx="20384" cy="485836"/>
          </a:xfrm>
          <a:prstGeom prst="line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 flipH="1">
            <a:off x="10708245" y="4067245"/>
            <a:ext cx="1390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/>
              <a:t>PPC.GetRay</a:t>
            </a:r>
            <a:endParaRPr lang="en-US" i="1" baseline="-25000" dirty="0"/>
          </a:p>
        </p:txBody>
      </p:sp>
      <p:sp>
        <p:nvSpPr>
          <p:cNvPr id="65" name="TextBox 64"/>
          <p:cNvSpPr txBox="1"/>
          <p:nvPr/>
        </p:nvSpPr>
        <p:spPr>
          <a:xfrm flipH="1">
            <a:off x="1937732" y="398604"/>
            <a:ext cx="1390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/>
              <a:t>EQR.Project</a:t>
            </a:r>
            <a:endParaRPr lang="en-US" i="1" baseline="-25000" dirty="0"/>
          </a:p>
        </p:txBody>
      </p:sp>
      <p:sp>
        <p:nvSpPr>
          <p:cNvPr id="67" name="TextBox 66"/>
          <p:cNvSpPr txBox="1"/>
          <p:nvPr/>
        </p:nvSpPr>
        <p:spPr>
          <a:xfrm flipH="1">
            <a:off x="1166479" y="4786943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  <a:endParaRPr lang="en-US" baseline="-25000" dirty="0"/>
          </a:p>
        </p:txBody>
      </p:sp>
      <p:sp>
        <p:nvSpPr>
          <p:cNvPr id="69" name="Oval 68"/>
          <p:cNvSpPr/>
          <p:nvPr/>
        </p:nvSpPr>
        <p:spPr>
          <a:xfrm>
            <a:off x="1436730" y="5093933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 flipH="1" flipV="1">
            <a:off x="1487999" y="2955816"/>
            <a:ext cx="1" cy="216241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35" idx="6"/>
          </p:cNvCxnSpPr>
          <p:nvPr/>
        </p:nvCxnSpPr>
        <p:spPr>
          <a:xfrm flipV="1">
            <a:off x="153250" y="5118390"/>
            <a:ext cx="2962128" cy="21263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769148" y="5151987"/>
            <a:ext cx="731240" cy="1054947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 flipH="1">
            <a:off x="1160347" y="2858688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  <a:endParaRPr lang="en-US" baseline="-25000" dirty="0"/>
          </a:p>
        </p:txBody>
      </p:sp>
      <p:sp>
        <p:nvSpPr>
          <p:cNvPr id="84" name="TextBox 83"/>
          <p:cNvSpPr txBox="1"/>
          <p:nvPr/>
        </p:nvSpPr>
        <p:spPr>
          <a:xfrm flipH="1">
            <a:off x="3193427" y="4967321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  <a:endParaRPr lang="en-US" baseline="-25000" dirty="0"/>
          </a:p>
        </p:txBody>
      </p:sp>
      <p:sp>
        <p:nvSpPr>
          <p:cNvPr id="85" name="TextBox 84"/>
          <p:cNvSpPr txBox="1"/>
          <p:nvPr/>
        </p:nvSpPr>
        <p:spPr>
          <a:xfrm flipH="1">
            <a:off x="823736" y="6213297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  <a:endParaRPr lang="en-US" baseline="-25000" dirty="0"/>
          </a:p>
        </p:txBody>
      </p:sp>
      <p:cxnSp>
        <p:nvCxnSpPr>
          <p:cNvPr id="88" name="Straight Connector 87"/>
          <p:cNvCxnSpPr>
            <a:stCxn id="69" idx="7"/>
            <a:endCxn id="104" idx="3"/>
          </p:cNvCxnSpPr>
          <p:nvPr/>
        </p:nvCxnSpPr>
        <p:spPr>
          <a:xfrm flipV="1">
            <a:off x="1514779" y="4285432"/>
            <a:ext cx="826069" cy="821892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 flipH="1">
            <a:off x="1971547" y="4109997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  <a:endParaRPr lang="en-US" baseline="-25000" dirty="0"/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2348521" y="4239926"/>
            <a:ext cx="39916" cy="156727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69" idx="5"/>
          </p:cNvCxnSpPr>
          <p:nvPr/>
        </p:nvCxnSpPr>
        <p:spPr>
          <a:xfrm flipH="1" flipV="1">
            <a:off x="1514779" y="5171982"/>
            <a:ext cx="813498" cy="6352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1504888" y="3575112"/>
            <a:ext cx="813498" cy="6352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2328277" y="5117482"/>
            <a:ext cx="461657" cy="699881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1067760" y="5788001"/>
            <a:ext cx="1290597" cy="697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2327457" y="4207383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288651" y="5749258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588245" y="1030885"/>
            <a:ext cx="3442104" cy="180550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-6366" y="988353"/>
            <a:ext cx="609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EQR</a:t>
            </a:r>
            <a:endParaRPr lang="en-US" baseline="-25000" dirty="0"/>
          </a:p>
        </p:txBody>
      </p:sp>
      <p:cxnSp>
        <p:nvCxnSpPr>
          <p:cNvPr id="107" name="Straight Connector 106"/>
          <p:cNvCxnSpPr/>
          <p:nvPr/>
        </p:nvCxnSpPr>
        <p:spPr>
          <a:xfrm flipH="1" flipV="1">
            <a:off x="564595" y="1905409"/>
            <a:ext cx="3466492" cy="664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85870" y="1570801"/>
            <a:ext cx="928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equator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81542" y="3951624"/>
            <a:ext cx="928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equator</a:t>
            </a:r>
            <a:endParaRPr lang="en-US" baseline="-25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Arc 50"/>
          <p:cNvSpPr/>
          <p:nvPr/>
        </p:nvSpPr>
        <p:spPr>
          <a:xfrm rot="1419153">
            <a:off x="1498105" y="5066231"/>
            <a:ext cx="363248" cy="255111"/>
          </a:xfrm>
          <a:prstGeom prst="arc">
            <a:avLst>
              <a:gd name="adj1" fmla="val 19161256"/>
              <a:gd name="adj2" fmla="val 241273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 flipH="1">
            <a:off x="1868449" y="5107324"/>
            <a:ext cx="556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phi</a:t>
            </a:r>
            <a:endParaRPr lang="en-US" baseline="-25000" dirty="0"/>
          </a:p>
        </p:txBody>
      </p:sp>
      <p:sp>
        <p:nvSpPr>
          <p:cNvPr id="114" name="Arc 113"/>
          <p:cNvSpPr/>
          <p:nvPr/>
        </p:nvSpPr>
        <p:spPr>
          <a:xfrm rot="21006595">
            <a:off x="1310139" y="5025076"/>
            <a:ext cx="363248" cy="255111"/>
          </a:xfrm>
          <a:prstGeom prst="arc">
            <a:avLst>
              <a:gd name="adj1" fmla="val 19161256"/>
              <a:gd name="adj2" fmla="val 241273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 flipH="1">
            <a:off x="1623668" y="4799718"/>
            <a:ext cx="755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theta</a:t>
            </a:r>
            <a:endParaRPr lang="en-US" baseline="-25000" dirty="0"/>
          </a:p>
        </p:txBody>
      </p:sp>
      <p:sp>
        <p:nvSpPr>
          <p:cNvPr id="116" name="TextBox 115"/>
          <p:cNvSpPr txBox="1"/>
          <p:nvPr/>
        </p:nvSpPr>
        <p:spPr>
          <a:xfrm flipH="1">
            <a:off x="3424967" y="3541111"/>
            <a:ext cx="28452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sin(theta) = AB / OA = </a:t>
            </a:r>
            <a:r>
              <a:rPr lang="en-US" dirty="0" err="1"/>
              <a:t>r</a:t>
            </a:r>
            <a:r>
              <a:rPr lang="en-US" baseline="-25000" dirty="0" err="1"/>
              <a:t>y</a:t>
            </a:r>
            <a:endParaRPr lang="en-US" baseline="-25000" dirty="0"/>
          </a:p>
          <a:p>
            <a:r>
              <a:rPr lang="en-US" dirty="0"/>
              <a:t>theta = </a:t>
            </a:r>
            <a:r>
              <a:rPr lang="en-US" dirty="0" err="1"/>
              <a:t>asin</a:t>
            </a:r>
            <a:r>
              <a:rPr lang="en-US" dirty="0"/>
              <a:t>(</a:t>
            </a:r>
            <a:r>
              <a:rPr lang="en-US" dirty="0" err="1"/>
              <a:t>r</a:t>
            </a:r>
            <a:r>
              <a:rPr lang="en-US" baseline="-25000" dirty="0" err="1"/>
              <a:t>y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theta 90 -&gt; v</a:t>
            </a:r>
            <a:r>
              <a:rPr lang="en-US" baseline="-25000" dirty="0"/>
              <a:t>1</a:t>
            </a:r>
            <a:r>
              <a:rPr lang="en-US" dirty="0"/>
              <a:t> 0</a:t>
            </a:r>
          </a:p>
          <a:p>
            <a:r>
              <a:rPr lang="en-US" dirty="0"/>
              <a:t>theta 0 -&gt; v</a:t>
            </a:r>
            <a:r>
              <a:rPr lang="en-US" baseline="-25000" dirty="0"/>
              <a:t>1</a:t>
            </a:r>
            <a:r>
              <a:rPr lang="en-US" dirty="0"/>
              <a:t> h/2</a:t>
            </a:r>
          </a:p>
          <a:p>
            <a:r>
              <a:rPr lang="en-US" dirty="0"/>
              <a:t>theta -90 -&gt; v</a:t>
            </a:r>
            <a:r>
              <a:rPr lang="en-US" baseline="-25000" dirty="0"/>
              <a:t>1</a:t>
            </a:r>
            <a:r>
              <a:rPr lang="en-US" dirty="0"/>
              <a:t> h</a:t>
            </a:r>
          </a:p>
          <a:p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= (90 – theta) / 180 * h</a:t>
            </a:r>
            <a:endParaRPr lang="en-US" baseline="-25000" dirty="0"/>
          </a:p>
        </p:txBody>
      </p:sp>
      <p:sp>
        <p:nvSpPr>
          <p:cNvPr id="118" name="TextBox 117"/>
          <p:cNvSpPr txBox="1"/>
          <p:nvPr/>
        </p:nvSpPr>
        <p:spPr>
          <a:xfrm flipH="1">
            <a:off x="2456841" y="3946963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baseline="-25000" dirty="0"/>
          </a:p>
        </p:txBody>
      </p:sp>
      <p:sp>
        <p:nvSpPr>
          <p:cNvPr id="119" name="TextBox 118"/>
          <p:cNvSpPr txBox="1"/>
          <p:nvPr/>
        </p:nvSpPr>
        <p:spPr>
          <a:xfrm flipH="1">
            <a:off x="2321388" y="5743961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en-US" baseline="-25000" dirty="0"/>
          </a:p>
        </p:txBody>
      </p:sp>
      <p:cxnSp>
        <p:nvCxnSpPr>
          <p:cNvPr id="120" name="Straight Connector 119"/>
          <p:cNvCxnSpPr/>
          <p:nvPr/>
        </p:nvCxnSpPr>
        <p:spPr>
          <a:xfrm flipH="1" flipV="1">
            <a:off x="2150772" y="5467082"/>
            <a:ext cx="2639" cy="2014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2150773" y="5460645"/>
            <a:ext cx="186742" cy="1481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 flipH="1">
            <a:off x="1172583" y="3416843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</a:t>
            </a:r>
            <a:r>
              <a:rPr lang="en-US" baseline="-25000" dirty="0" err="1"/>
              <a:t>y</a:t>
            </a:r>
            <a:endParaRPr lang="en-US" baseline="-25000" dirty="0"/>
          </a:p>
        </p:txBody>
      </p:sp>
      <p:cxnSp>
        <p:nvCxnSpPr>
          <p:cNvPr id="123" name="Straight Connector 122"/>
          <p:cNvCxnSpPr/>
          <p:nvPr/>
        </p:nvCxnSpPr>
        <p:spPr>
          <a:xfrm flipH="1" flipV="1">
            <a:off x="2492062" y="5299656"/>
            <a:ext cx="195077" cy="43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498910" y="5124595"/>
            <a:ext cx="119018" cy="1848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/>
          <p:cNvSpPr/>
          <p:nvPr/>
        </p:nvSpPr>
        <p:spPr>
          <a:xfrm>
            <a:off x="2724032" y="5074316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 flipH="1">
            <a:off x="2624272" y="4718194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en-US" baseline="-25000" dirty="0"/>
          </a:p>
        </p:txBody>
      </p:sp>
      <p:sp>
        <p:nvSpPr>
          <p:cNvPr id="130" name="TextBox 129"/>
          <p:cNvSpPr txBox="1"/>
          <p:nvPr/>
        </p:nvSpPr>
        <p:spPr>
          <a:xfrm flipH="1">
            <a:off x="747747" y="5443943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</a:t>
            </a:r>
            <a:r>
              <a:rPr lang="en-US" baseline="-25000" dirty="0" err="1"/>
              <a:t>z</a:t>
            </a:r>
            <a:endParaRPr lang="en-US" baseline="-25000" dirty="0"/>
          </a:p>
        </p:txBody>
      </p:sp>
      <p:sp>
        <p:nvSpPr>
          <p:cNvPr id="131" name="TextBox 130"/>
          <p:cNvSpPr txBox="1"/>
          <p:nvPr/>
        </p:nvSpPr>
        <p:spPr>
          <a:xfrm flipH="1">
            <a:off x="2416251" y="4729862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</a:t>
            </a:r>
            <a:r>
              <a:rPr lang="en-US" baseline="-25000" dirty="0" err="1"/>
              <a:t>x</a:t>
            </a:r>
            <a:endParaRPr lang="en-US" baseline="-25000" dirty="0"/>
          </a:p>
        </p:txBody>
      </p:sp>
      <p:sp>
        <p:nvSpPr>
          <p:cNvPr id="132" name="Oval 131"/>
          <p:cNvSpPr/>
          <p:nvPr/>
        </p:nvSpPr>
        <p:spPr>
          <a:xfrm>
            <a:off x="545272" y="1874895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61810" y="5093933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 flipH="1">
            <a:off x="149956" y="4800287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endParaRPr lang="en-US" baseline="-25000" dirty="0"/>
          </a:p>
        </p:txBody>
      </p:sp>
      <p:sp>
        <p:nvSpPr>
          <p:cNvPr id="137" name="Oval 136"/>
          <p:cNvSpPr/>
          <p:nvPr/>
        </p:nvSpPr>
        <p:spPr>
          <a:xfrm>
            <a:off x="1820197" y="4328159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 flipH="1">
            <a:off x="1636861" y="3976360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US" baseline="-25000" dirty="0"/>
          </a:p>
        </p:txBody>
      </p:sp>
      <p:sp>
        <p:nvSpPr>
          <p:cNvPr id="139" name="Oval 138"/>
          <p:cNvSpPr/>
          <p:nvPr/>
        </p:nvSpPr>
        <p:spPr>
          <a:xfrm>
            <a:off x="2290081" y="1874895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 flipH="1">
            <a:off x="2186615" y="1993278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endParaRPr lang="en-US" baseline="-25000" dirty="0"/>
          </a:p>
        </p:txBody>
      </p:sp>
      <p:sp>
        <p:nvSpPr>
          <p:cNvPr id="141" name="Oval 140"/>
          <p:cNvSpPr/>
          <p:nvPr/>
        </p:nvSpPr>
        <p:spPr>
          <a:xfrm>
            <a:off x="1415803" y="1874895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/>
          <p:cNvSpPr txBox="1"/>
          <p:nvPr/>
        </p:nvSpPr>
        <p:spPr>
          <a:xfrm flipH="1">
            <a:off x="1300586" y="1993278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US" baseline="-25000" dirty="0"/>
          </a:p>
        </p:txBody>
      </p:sp>
      <p:sp>
        <p:nvSpPr>
          <p:cNvPr id="143" name="Oval 142"/>
          <p:cNvSpPr/>
          <p:nvPr/>
        </p:nvSpPr>
        <p:spPr>
          <a:xfrm>
            <a:off x="3665544" y="1874895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 flipH="1">
            <a:off x="3631680" y="1903128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  <a:endParaRPr lang="en-US" baseline="-25000" dirty="0"/>
          </a:p>
        </p:txBody>
      </p:sp>
      <p:sp>
        <p:nvSpPr>
          <p:cNvPr id="145" name="Oval 144"/>
          <p:cNvSpPr/>
          <p:nvPr/>
        </p:nvSpPr>
        <p:spPr>
          <a:xfrm>
            <a:off x="1441727" y="3239761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/>
          <p:cNvSpPr txBox="1"/>
          <p:nvPr/>
        </p:nvSpPr>
        <p:spPr>
          <a:xfrm flipH="1">
            <a:off x="1513811" y="3074217"/>
            <a:ext cx="363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endParaRPr lang="en-US" baseline="-25000" dirty="0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597755" y="1173019"/>
            <a:ext cx="3432594" cy="1174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 flipH="1">
            <a:off x="635457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1" name="TextBox 150"/>
          <p:cNvSpPr txBox="1"/>
          <p:nvPr/>
        </p:nvSpPr>
        <p:spPr>
          <a:xfrm flipH="1">
            <a:off x="885896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2" name="TextBox 151"/>
          <p:cNvSpPr txBox="1"/>
          <p:nvPr/>
        </p:nvSpPr>
        <p:spPr>
          <a:xfrm flipH="1">
            <a:off x="1172583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3" name="TextBox 152"/>
          <p:cNvSpPr txBox="1"/>
          <p:nvPr/>
        </p:nvSpPr>
        <p:spPr>
          <a:xfrm flipH="1">
            <a:off x="3736632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3585123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3381773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3119720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2926459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8" name="TextBox 157"/>
          <p:cNvSpPr txBox="1"/>
          <p:nvPr/>
        </p:nvSpPr>
        <p:spPr>
          <a:xfrm flipH="1">
            <a:off x="2774950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59" name="TextBox 158"/>
          <p:cNvSpPr txBox="1"/>
          <p:nvPr/>
        </p:nvSpPr>
        <p:spPr>
          <a:xfrm flipH="1">
            <a:off x="2571600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60" name="TextBox 159"/>
          <p:cNvSpPr txBox="1"/>
          <p:nvPr/>
        </p:nvSpPr>
        <p:spPr>
          <a:xfrm flipH="1">
            <a:off x="2309547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61" name="TextBox 160"/>
          <p:cNvSpPr txBox="1"/>
          <p:nvPr/>
        </p:nvSpPr>
        <p:spPr>
          <a:xfrm flipH="1">
            <a:off x="2088202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62" name="TextBox 161"/>
          <p:cNvSpPr txBox="1"/>
          <p:nvPr/>
        </p:nvSpPr>
        <p:spPr>
          <a:xfrm flipH="1">
            <a:off x="1936693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63" name="TextBox 162"/>
          <p:cNvSpPr txBox="1"/>
          <p:nvPr/>
        </p:nvSpPr>
        <p:spPr>
          <a:xfrm flipH="1">
            <a:off x="1733343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sp>
        <p:nvSpPr>
          <p:cNvPr id="164" name="TextBox 163"/>
          <p:cNvSpPr txBox="1"/>
          <p:nvPr/>
        </p:nvSpPr>
        <p:spPr>
          <a:xfrm flipH="1">
            <a:off x="1471290" y="969350"/>
            <a:ext cx="36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</a:t>
            </a:r>
            <a:endParaRPr lang="en-US" sz="1100" baseline="-25000" dirty="0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3706855" y="1030310"/>
            <a:ext cx="0" cy="18094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3665544" y="1396002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TextBox 168"/>
          <p:cNvSpPr txBox="1"/>
          <p:nvPr/>
        </p:nvSpPr>
        <p:spPr>
          <a:xfrm flipH="1">
            <a:off x="2598115" y="1361569"/>
            <a:ext cx="1205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A(u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EFF3D0D4-0C76-4C12-8162-71AF6C92DF15}"/>
              </a:ext>
            </a:extLst>
          </p:cNvPr>
          <p:cNvSpPr txBox="1"/>
          <p:nvPr/>
        </p:nvSpPr>
        <p:spPr>
          <a:xfrm flipH="1">
            <a:off x="6124979" y="2725604"/>
            <a:ext cx="28452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tan(phi) = </a:t>
            </a:r>
            <a:r>
              <a:rPr lang="en-US" dirty="0" err="1"/>
              <a:t>r</a:t>
            </a:r>
            <a:r>
              <a:rPr lang="en-US" baseline="-25000" dirty="0" err="1"/>
              <a:t>z</a:t>
            </a:r>
            <a:r>
              <a:rPr lang="en-US" dirty="0"/>
              <a:t>/</a:t>
            </a:r>
            <a:r>
              <a:rPr lang="en-US" dirty="0" err="1"/>
              <a:t>r</a:t>
            </a:r>
            <a:r>
              <a:rPr lang="en-US" baseline="-25000" dirty="0" err="1"/>
              <a:t>x</a:t>
            </a:r>
            <a:endParaRPr lang="en-US" baseline="-25000" dirty="0"/>
          </a:p>
          <a:p>
            <a:r>
              <a:rPr lang="en-US" dirty="0"/>
              <a:t>phi = </a:t>
            </a:r>
            <a:r>
              <a:rPr lang="en-US" dirty="0" err="1"/>
              <a:t>atan</a:t>
            </a:r>
            <a:r>
              <a:rPr lang="en-US" dirty="0"/>
              <a:t>(</a:t>
            </a:r>
            <a:r>
              <a:rPr lang="en-US" dirty="0" err="1"/>
              <a:t>r</a:t>
            </a:r>
            <a:r>
              <a:rPr lang="en-US" baseline="-25000" dirty="0" err="1"/>
              <a:t>z</a:t>
            </a:r>
            <a:r>
              <a:rPr lang="en-US" dirty="0"/>
              <a:t>/</a:t>
            </a:r>
            <a:r>
              <a:rPr lang="en-US" dirty="0" err="1"/>
              <a:t>r</a:t>
            </a:r>
            <a:r>
              <a:rPr lang="en-US" baseline="-25000" dirty="0" err="1"/>
              <a:t>x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If (</a:t>
            </a:r>
            <a:r>
              <a:rPr lang="en-US" dirty="0" err="1"/>
              <a:t>r</a:t>
            </a:r>
            <a:r>
              <a:rPr lang="en-US" baseline="-25000" dirty="0" err="1"/>
              <a:t>x</a:t>
            </a:r>
            <a:r>
              <a:rPr lang="en-US" dirty="0"/>
              <a:t> &gt; 0)</a:t>
            </a:r>
          </a:p>
          <a:p>
            <a:r>
              <a:rPr lang="en-US" dirty="0"/>
              <a:t>  if (</a:t>
            </a:r>
            <a:r>
              <a:rPr lang="en-US" dirty="0" err="1"/>
              <a:t>r</a:t>
            </a:r>
            <a:r>
              <a:rPr lang="en-US" baseline="-25000" dirty="0" err="1"/>
              <a:t>z</a:t>
            </a:r>
            <a:r>
              <a:rPr lang="en-US" dirty="0"/>
              <a:t> &lt; 0)</a:t>
            </a:r>
          </a:p>
          <a:p>
            <a:r>
              <a:rPr lang="en-US" dirty="0"/>
              <a:t>      u</a:t>
            </a:r>
            <a:r>
              <a:rPr lang="en-US" baseline="-25000" dirty="0"/>
              <a:t>1</a:t>
            </a:r>
            <a:r>
              <a:rPr lang="en-US" dirty="0"/>
              <a:t> = (-phi / 360) * w</a:t>
            </a:r>
          </a:p>
          <a:p>
            <a:r>
              <a:rPr lang="en-US" dirty="0"/>
              <a:t>  else // </a:t>
            </a:r>
            <a:r>
              <a:rPr lang="en-US" dirty="0" err="1"/>
              <a:t>r</a:t>
            </a:r>
            <a:r>
              <a:rPr lang="en-US" baseline="-25000" dirty="0" err="1"/>
              <a:t>z</a:t>
            </a:r>
            <a:r>
              <a:rPr lang="en-US" dirty="0"/>
              <a:t> &gt; 0</a:t>
            </a:r>
          </a:p>
          <a:p>
            <a:r>
              <a:rPr lang="en-US" dirty="0"/>
              <a:t>      u</a:t>
            </a:r>
            <a:r>
              <a:rPr lang="en-US" baseline="-25000" dirty="0"/>
              <a:t>1</a:t>
            </a:r>
            <a:r>
              <a:rPr lang="en-US" dirty="0"/>
              <a:t> = (360 – phi) / 360 * w</a:t>
            </a:r>
          </a:p>
          <a:p>
            <a:r>
              <a:rPr lang="en-US" dirty="0"/>
              <a:t>else // </a:t>
            </a:r>
            <a:r>
              <a:rPr lang="en-US" dirty="0" err="1"/>
              <a:t>r</a:t>
            </a:r>
            <a:r>
              <a:rPr lang="en-US" baseline="-25000" dirty="0" err="1"/>
              <a:t>x</a:t>
            </a:r>
            <a:r>
              <a:rPr lang="en-US" dirty="0"/>
              <a:t> &lt; 0</a:t>
            </a:r>
          </a:p>
          <a:p>
            <a:r>
              <a:rPr lang="en-US" dirty="0"/>
              <a:t>  if (</a:t>
            </a:r>
            <a:r>
              <a:rPr lang="en-US" dirty="0" err="1"/>
              <a:t>r</a:t>
            </a:r>
            <a:r>
              <a:rPr lang="en-US" baseline="-25000" dirty="0" err="1"/>
              <a:t>z</a:t>
            </a:r>
            <a:r>
              <a:rPr lang="en-US" dirty="0"/>
              <a:t> &gt; 0)</a:t>
            </a:r>
          </a:p>
          <a:p>
            <a:r>
              <a:rPr lang="en-US" dirty="0"/>
              <a:t>      u</a:t>
            </a:r>
            <a:r>
              <a:rPr lang="en-US" baseline="-25000" dirty="0"/>
              <a:t>1</a:t>
            </a:r>
            <a:r>
              <a:rPr lang="en-US" dirty="0"/>
              <a:t> = (180 – phi)/360 * w</a:t>
            </a:r>
          </a:p>
          <a:p>
            <a:r>
              <a:rPr lang="en-US" dirty="0"/>
              <a:t>  else</a:t>
            </a:r>
          </a:p>
          <a:p>
            <a:r>
              <a:rPr lang="en-US" dirty="0"/>
              <a:t>      u</a:t>
            </a:r>
            <a:r>
              <a:rPr lang="en-US" baseline="-25000" dirty="0"/>
              <a:t>1</a:t>
            </a:r>
            <a:r>
              <a:rPr lang="en-US" dirty="0"/>
              <a:t> = (180 - phi) / 360 * w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E01D255B-D39C-4DE2-9077-2E41A28200AC}"/>
              </a:ext>
            </a:extLst>
          </p:cNvPr>
          <p:cNvSpPr txBox="1"/>
          <p:nvPr/>
        </p:nvSpPr>
        <p:spPr>
          <a:xfrm flipH="1">
            <a:off x="882766" y="5993384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90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820F526-C5DB-4F59-9685-A65EB88BB533}"/>
              </a:ext>
            </a:extLst>
          </p:cNvPr>
          <p:cNvSpPr txBox="1"/>
          <p:nvPr/>
        </p:nvSpPr>
        <p:spPr>
          <a:xfrm flipH="1">
            <a:off x="2946546" y="5180760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004AC9F-9E17-47F3-BC8E-F3FD5FF9911E}"/>
              </a:ext>
            </a:extLst>
          </p:cNvPr>
          <p:cNvSpPr txBox="1"/>
          <p:nvPr/>
        </p:nvSpPr>
        <p:spPr>
          <a:xfrm flipH="1">
            <a:off x="325949" y="5974228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-90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9CFF3A8A-3923-4A94-851C-67882C584B3E}"/>
              </a:ext>
            </a:extLst>
          </p:cNvPr>
          <p:cNvSpPr txBox="1"/>
          <p:nvPr/>
        </p:nvSpPr>
        <p:spPr>
          <a:xfrm flipH="1">
            <a:off x="2987999" y="4685277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E158443-ADCA-44BD-A8CD-85DC9AD772E0}"/>
              </a:ext>
            </a:extLst>
          </p:cNvPr>
          <p:cNvSpPr txBox="1"/>
          <p:nvPr/>
        </p:nvSpPr>
        <p:spPr>
          <a:xfrm flipH="1">
            <a:off x="130891" y="5132347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ED86207E-7EAB-4247-B48F-A92069CFCB2E}"/>
              </a:ext>
            </a:extLst>
          </p:cNvPr>
          <p:cNvSpPr txBox="1"/>
          <p:nvPr/>
        </p:nvSpPr>
        <p:spPr>
          <a:xfrm flipH="1">
            <a:off x="49296" y="4572264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76A7AEB-18F4-45CF-A416-1EF9E7F3B933}"/>
              </a:ext>
            </a:extLst>
          </p:cNvPr>
          <p:cNvSpPr txBox="1"/>
          <p:nvPr/>
        </p:nvSpPr>
        <p:spPr>
          <a:xfrm flipH="1">
            <a:off x="1015162" y="4318408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+90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A96A44C9-569C-4FEF-B9C8-D577B72A8D4E}"/>
              </a:ext>
            </a:extLst>
          </p:cNvPr>
          <p:cNvSpPr txBox="1"/>
          <p:nvPr/>
        </p:nvSpPr>
        <p:spPr>
          <a:xfrm flipH="1">
            <a:off x="1462485" y="4308245"/>
            <a:ext cx="80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-90</a:t>
            </a:r>
            <a:endParaRPr lang="en-US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98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381</Words>
  <Application>Microsoft Office PowerPoint</Application>
  <PresentationFormat>Widescreen</PresentationFormat>
  <Paragraphs>134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CSWSUser</dc:creator>
  <cp:lastModifiedBy>Popescu, Voicu S</cp:lastModifiedBy>
  <cp:revision>116</cp:revision>
  <dcterms:created xsi:type="dcterms:W3CDTF">2021-09-29T19:22:41Z</dcterms:created>
  <dcterms:modified xsi:type="dcterms:W3CDTF">2022-02-08T18:27:09Z</dcterms:modified>
</cp:coreProperties>
</file>