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2" r:id="rId2"/>
    <p:sldId id="325" r:id="rId3"/>
    <p:sldId id="326" r:id="rId4"/>
    <p:sldId id="327" r:id="rId5"/>
    <p:sldId id="328" r:id="rId6"/>
    <p:sldId id="329" r:id="rId7"/>
    <p:sldId id="330" r:id="rId8"/>
    <p:sldId id="331" r:id="rId9"/>
    <p:sldId id="332" r:id="rId10"/>
    <p:sldId id="333" r:id="rId11"/>
    <p:sldId id="334" r:id="rId12"/>
    <p:sldId id="335" r:id="rId13"/>
    <p:sldId id="336" r:id="rId14"/>
    <p:sldId id="342" r:id="rId15"/>
    <p:sldId id="337" r:id="rId16"/>
    <p:sldId id="340" r:id="rId17"/>
    <p:sldId id="338" r:id="rId18"/>
    <p:sldId id="339" r:id="rId19"/>
    <p:sldId id="34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788" y="-72"/>
      </p:cViewPr>
      <p:guideLst>
        <p:guide orient="horz" pos="4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fld id="{CC8B7676-1AB0-46A0-BFCC-78B563BE1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19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9B0FA-109F-4FD0-BCAC-8CBE98EAA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12D2-CC2A-4918-9E1D-D1EAFAC7EB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EF84D-5BBD-4E43-A437-F36E44ED1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51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73200"/>
            <a:ext cx="7772400" cy="477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A4854-366C-4E38-B3E8-75C34FE913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DCFB9-E0CB-4A0B-8419-24D2CBBAE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2E4AD-B77A-4A88-94A2-A2E720BFF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64EA0-8208-4880-87B1-F83F53138C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0F972-0C4F-4F4A-9AED-6923884F3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31E14-9DC3-4A31-AFE0-7C4CAA9A45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9454B-62C3-4162-A7AD-80B5F1847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C6937E-346D-4A84-8314-2952F8CEDF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811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502400"/>
            <a:ext cx="4064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390B189-DB21-4D61-B299-90DC23CBC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FF0000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000">
          <a:solidFill>
            <a:schemeClr val="accent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A402E0-1C45-4A89-9383-A2495D55AB5F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4338" name="Rectangle 2" descr="Large confetti"/>
          <p:cNvSpPr>
            <a:spLocks noGrp="1" noChangeArrowheads="1"/>
          </p:cNvSpPr>
          <p:nvPr>
            <p:ph type="ctrTitle" idx="4294967295"/>
          </p:nvPr>
        </p:nvSpPr>
        <p:spPr>
          <a:xfrm>
            <a:off x="914400" y="1600200"/>
            <a:ext cx="7772400" cy="2527300"/>
          </a:xfrm>
          <a:solidFill>
            <a:schemeClr val="accent1"/>
          </a:solidFill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1"/>
                </a:solidFill>
              </a:rPr>
              <a:t>CS503: </a:t>
            </a:r>
            <a:r>
              <a:rPr lang="en-US" dirty="0" smtClean="0">
                <a:solidFill>
                  <a:schemeClr val="bg1"/>
                </a:solidFill>
              </a:rPr>
              <a:t>Operating Systems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Spring</a:t>
            </a:r>
            <a:r>
              <a:rPr lang="en-US" sz="3600" dirty="0" smtClean="0">
                <a:solidFill>
                  <a:schemeClr val="bg1"/>
                </a:solidFill>
              </a:rPr>
              <a:t> 2014</a:t>
            </a:r>
            <a:r>
              <a:rPr lang="en-US" sz="3600" dirty="0" smtClean="0">
                <a:solidFill>
                  <a:schemeClr val="bg1"/>
                </a:solidFill>
              </a:rPr>
              <a:t/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Part 0: Program Structure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3188" y="3790950"/>
            <a:ext cx="6397625" cy="17192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smtClean="0"/>
          </a:p>
          <a:p>
            <a:pPr marL="0" indent="0" algn="ctr" eaLnBrk="1" hangingPunct="1">
              <a:buFontTx/>
              <a:buNone/>
            </a:pPr>
            <a:r>
              <a:rPr lang="en-US" smtClean="0"/>
              <a:t>Dongyan Xu</a:t>
            </a:r>
          </a:p>
          <a:p>
            <a:pPr marL="0" indent="0" algn="ctr" eaLnBrk="1" hangingPunct="1">
              <a:buFontTx/>
              <a:buNone/>
            </a:pPr>
            <a:r>
              <a:rPr lang="en-US" sz="2400" smtClean="0"/>
              <a:t>Department of Computer Science</a:t>
            </a:r>
            <a:br>
              <a:rPr lang="en-US" sz="2400" smtClean="0"/>
            </a:br>
            <a:r>
              <a:rPr lang="en-US" sz="2400" smtClean="0"/>
              <a:t>Purdue University</a:t>
            </a:r>
          </a:p>
          <a:p>
            <a:pPr marL="0" indent="0" algn="ctr"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Original file hello.c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#include &lt;</a:t>
            </a:r>
            <a:r>
              <a:rPr lang="en-US" b="1" dirty="0" err="1" smtClean="0">
                <a:latin typeface="Courier New" pitchFamily="49" charset="0"/>
              </a:rPr>
              <a:t>stdio.h</a:t>
            </a:r>
            <a:r>
              <a:rPr lang="en-US" b="1" dirty="0" smtClean="0">
                <a:latin typeface="Courier New" pitchFamily="49" charset="0"/>
              </a:rPr>
              <a:t>&gt;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main()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   </a:t>
            </a:r>
            <a:r>
              <a:rPr lang="en-US" b="1" dirty="0" err="1" smtClean="0">
                <a:latin typeface="Courier New" pitchFamily="49" charset="0"/>
              </a:rPr>
              <a:t>printf</a:t>
            </a:r>
            <a:r>
              <a:rPr lang="en-US" b="1" dirty="0" smtClean="0">
                <a:latin typeface="Courier New" pitchFamily="49" charset="0"/>
              </a:rPr>
              <a:t>("Hello\n");</a:t>
            </a:r>
          </a:p>
          <a:p>
            <a:pPr eaLnBrk="1" hangingPunct="1">
              <a:buFontTx/>
              <a:buNone/>
            </a:pPr>
            <a:r>
              <a:rPr lang="en-US" b="1" dirty="0" smtClean="0">
                <a:latin typeface="Courier New" pitchFamily="49" charset="0"/>
              </a:rPr>
              <a:t>}</a:t>
            </a:r>
          </a:p>
          <a:p>
            <a:pPr eaLnBrk="1" hangingPunct="1">
              <a:buFontTx/>
              <a:buNone/>
            </a:pPr>
            <a:endParaRPr lang="en-US" b="1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After preprocessor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err="1" smtClean="0">
                <a:latin typeface="Courier New" pitchFamily="49" charset="0"/>
              </a:rPr>
              <a:t>gcc</a:t>
            </a:r>
            <a:r>
              <a:rPr lang="en-US" sz="2400" b="1" dirty="0" smtClean="0">
                <a:latin typeface="Courier New" pitchFamily="49" charset="0"/>
              </a:rPr>
              <a:t> -E </a:t>
            </a:r>
            <a:r>
              <a:rPr lang="en-US" sz="2400" b="1" dirty="0" err="1" smtClean="0">
                <a:latin typeface="Courier New" pitchFamily="49" charset="0"/>
              </a:rPr>
              <a:t>hello.c</a:t>
            </a:r>
            <a:r>
              <a:rPr lang="en-US" sz="2400" b="1" dirty="0" smtClean="0">
                <a:latin typeface="Courier New" pitchFamily="49" charset="0"/>
              </a:rPr>
              <a:t> &gt; </a:t>
            </a:r>
            <a:r>
              <a:rPr lang="en-US" sz="2400" b="1" dirty="0" err="1" smtClean="0">
                <a:latin typeface="Courier New" pitchFamily="49" charset="0"/>
              </a:rPr>
              <a:t>hello.i</a:t>
            </a:r>
            <a:r>
              <a:rPr lang="en-US" sz="2400" b="1" dirty="0" smtClean="0">
                <a:latin typeface="Courier New" pitchFamily="49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latin typeface="Courier New" pitchFamily="49" charset="0"/>
              </a:rPr>
              <a:t>    (-E stops compiler after running preprocessor)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hello.i</a:t>
            </a:r>
            <a:r>
              <a:rPr lang="en-US" sz="1800" b="1" dirty="0" smtClean="0">
                <a:latin typeface="Courier New" pitchFamily="49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		/* Expanded /</a:t>
            </a:r>
            <a:r>
              <a:rPr lang="en-US" sz="1800" b="1" dirty="0" err="1" smtClean="0">
                <a:latin typeface="Courier New" pitchFamily="49" charset="0"/>
              </a:rPr>
              <a:t>usr</a:t>
            </a:r>
            <a:r>
              <a:rPr lang="en-US" sz="1800" b="1" dirty="0" smtClean="0">
                <a:latin typeface="Courier New" pitchFamily="49" charset="0"/>
              </a:rPr>
              <a:t>/include/</a:t>
            </a:r>
            <a:r>
              <a:rPr lang="en-US" sz="1800" b="1" dirty="0" err="1" smtClean="0">
                <a:latin typeface="Courier New" pitchFamily="49" charset="0"/>
              </a:rPr>
              <a:t>stdio.h</a:t>
            </a:r>
            <a:r>
              <a:rPr lang="en-US" sz="1800" b="1" dirty="0" smtClean="0">
                <a:latin typeface="Courier New" pitchFamily="49" charset="0"/>
              </a:rPr>
              <a:t> */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err="1" smtClean="0">
                <a:latin typeface="Courier New" pitchFamily="49" charset="0"/>
              </a:rPr>
              <a:t>typedef</a:t>
            </a:r>
            <a:r>
              <a:rPr lang="en-US" sz="1600" b="1" dirty="0" smtClean="0">
                <a:latin typeface="Courier New" pitchFamily="49" charset="0"/>
              </a:rPr>
              <a:t> void *__</a:t>
            </a:r>
            <a:r>
              <a:rPr lang="en-US" sz="1600" b="1" dirty="0" err="1" smtClean="0">
                <a:latin typeface="Courier New" pitchFamily="49" charset="0"/>
              </a:rPr>
              <a:t>va_list</a:t>
            </a:r>
            <a:r>
              <a:rPr lang="en-US" sz="16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err="1" smtClean="0">
                <a:latin typeface="Courier New" pitchFamily="49" charset="0"/>
              </a:rPr>
              <a:t>typedef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struct</a:t>
            </a:r>
            <a:r>
              <a:rPr lang="en-US" sz="1600" b="1" dirty="0" smtClean="0">
                <a:latin typeface="Courier New" pitchFamily="49" charset="0"/>
              </a:rPr>
              <a:t> __FILE  __FILE;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err="1" smtClean="0">
                <a:latin typeface="Courier New" pitchFamily="49" charset="0"/>
              </a:rPr>
              <a:t>typedef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    </a:t>
            </a:r>
            <a:r>
              <a:rPr lang="en-US" sz="1600" b="1" dirty="0" err="1" smtClean="0">
                <a:latin typeface="Courier New" pitchFamily="49" charset="0"/>
              </a:rPr>
              <a:t>ssize_t</a:t>
            </a:r>
            <a:r>
              <a:rPr lang="en-US" sz="16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err="1" smtClean="0">
                <a:latin typeface="Courier New" pitchFamily="49" charset="0"/>
              </a:rPr>
              <a:t>struct</a:t>
            </a:r>
            <a:r>
              <a:rPr lang="en-US" sz="1600" b="1" dirty="0" smtClean="0">
                <a:latin typeface="Courier New" pitchFamily="49" charset="0"/>
              </a:rPr>
              <a:t> FILE {…};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extern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fprintf</a:t>
            </a:r>
            <a:r>
              <a:rPr lang="en-US" sz="1600" b="1" dirty="0" smtClean="0">
                <a:latin typeface="Courier New" pitchFamily="49" charset="0"/>
              </a:rPr>
              <a:t>(FILE *, </a:t>
            </a:r>
            <a:r>
              <a:rPr lang="en-US" sz="1600" b="1" dirty="0" err="1" smtClean="0">
                <a:latin typeface="Courier New" pitchFamily="49" charset="0"/>
              </a:rPr>
              <a:t>const</a:t>
            </a:r>
            <a:r>
              <a:rPr lang="en-US" sz="1600" b="1" dirty="0" smtClean="0">
                <a:latin typeface="Courier New" pitchFamily="49" charset="0"/>
              </a:rPr>
              <a:t> char *, ...);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extern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fscanf</a:t>
            </a:r>
            <a:r>
              <a:rPr lang="en-US" sz="1600" b="1" dirty="0" smtClean="0">
                <a:latin typeface="Courier New" pitchFamily="49" charset="0"/>
              </a:rPr>
              <a:t>(FILE *, </a:t>
            </a:r>
            <a:r>
              <a:rPr lang="en-US" sz="1600" b="1" dirty="0" err="1" smtClean="0">
                <a:latin typeface="Courier New" pitchFamily="49" charset="0"/>
              </a:rPr>
              <a:t>const</a:t>
            </a:r>
            <a:r>
              <a:rPr lang="en-US" sz="1600" b="1" dirty="0" smtClean="0">
                <a:latin typeface="Courier New" pitchFamily="49" charset="0"/>
              </a:rPr>
              <a:t> char *, ...);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extern </a:t>
            </a: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</a:t>
            </a:r>
            <a:r>
              <a:rPr lang="en-US" sz="1600" b="1" dirty="0" err="1" smtClean="0">
                <a:latin typeface="Courier New" pitchFamily="49" charset="0"/>
              </a:rPr>
              <a:t>printf</a:t>
            </a:r>
            <a:r>
              <a:rPr lang="en-US" sz="1600" b="1" dirty="0" smtClean="0">
                <a:latin typeface="Courier New" pitchFamily="49" charset="0"/>
              </a:rPr>
              <a:t>(</a:t>
            </a:r>
            <a:r>
              <a:rPr lang="en-US" sz="1600" b="1" dirty="0" err="1" smtClean="0">
                <a:latin typeface="Courier New" pitchFamily="49" charset="0"/>
              </a:rPr>
              <a:t>const</a:t>
            </a:r>
            <a:r>
              <a:rPr lang="en-US" sz="1600" b="1" dirty="0" smtClean="0">
                <a:latin typeface="Courier New" pitchFamily="49" charset="0"/>
              </a:rPr>
              <a:t> char *, ...);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/* and more */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main()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   </a:t>
            </a:r>
            <a:r>
              <a:rPr lang="en-US" sz="1600" b="1" dirty="0" err="1" smtClean="0">
                <a:latin typeface="Courier New" pitchFamily="49" charset="0"/>
              </a:rPr>
              <a:t>printf</a:t>
            </a:r>
            <a:r>
              <a:rPr lang="en-US" sz="1600" b="1" dirty="0" smtClean="0">
                <a:latin typeface="Courier New" pitchFamily="49" charset="0"/>
              </a:rPr>
              <a:t>("Hello\n");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600" b="1" dirty="0" smtClean="0">
                <a:latin typeface="Courier New" pitchFamily="49" charset="0"/>
              </a:rPr>
              <a:t>}</a:t>
            </a:r>
            <a:endParaRPr lang="en-US" sz="1800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After </a:t>
            </a:r>
            <a:r>
              <a:rPr lang="en-US" dirty="0"/>
              <a:t>C</a:t>
            </a:r>
            <a:r>
              <a:rPr lang="en-US" dirty="0" smtClean="0"/>
              <a:t>ompilation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00200"/>
            <a:ext cx="7772400" cy="43434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err="1" smtClean="0">
                <a:latin typeface="Courier New" pitchFamily="49" charset="0"/>
              </a:rPr>
              <a:t>gcc</a:t>
            </a:r>
            <a:r>
              <a:rPr lang="en-US" sz="2400" b="1" dirty="0" smtClean="0">
                <a:latin typeface="Courier New" pitchFamily="49" charset="0"/>
              </a:rPr>
              <a:t> -S </a:t>
            </a:r>
            <a:r>
              <a:rPr lang="en-US" sz="2400" b="1" dirty="0" err="1" smtClean="0">
                <a:latin typeface="Courier New" pitchFamily="49" charset="0"/>
              </a:rPr>
              <a:t>hello.c</a:t>
            </a:r>
            <a:r>
              <a:rPr lang="en-US" sz="2400" b="1" dirty="0" smtClean="0">
                <a:latin typeface="Courier New" pitchFamily="49" charset="0"/>
              </a:rPr>
              <a:t>    (-S stops compiler after compilation)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b="1" i="1" dirty="0" err="1" smtClean="0">
                <a:latin typeface="Courier New" pitchFamily="49" charset="0"/>
              </a:rPr>
              <a:t>hello.s</a:t>
            </a:r>
            <a:r>
              <a:rPr lang="en-US" sz="2000" b="1" i="1" dirty="0" smtClean="0">
                <a:latin typeface="Courier New" pitchFamily="49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		 	.align 8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.LLC0:  .</a:t>
            </a:r>
            <a:r>
              <a:rPr lang="en-US" sz="1800" b="1" dirty="0" err="1" smtClean="0">
                <a:latin typeface="Courier New" pitchFamily="49" charset="0"/>
              </a:rPr>
              <a:t>asciz</a:t>
            </a:r>
            <a:r>
              <a:rPr lang="en-US" sz="1800" b="1" dirty="0" smtClean="0">
                <a:latin typeface="Courier New" pitchFamily="49" charset="0"/>
              </a:rPr>
              <a:t>  "Hello\n"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.section        ".text"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.align 4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.global main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.type    </a:t>
            </a:r>
            <a:r>
              <a:rPr lang="en-US" sz="1800" b="1" dirty="0" err="1" smtClean="0">
                <a:latin typeface="Courier New" pitchFamily="49" charset="0"/>
              </a:rPr>
              <a:t>main,#function</a:t>
            </a:r>
            <a:endParaRPr lang="en-US" sz="18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.</a:t>
            </a:r>
            <a:r>
              <a:rPr lang="en-US" sz="1800" b="1" dirty="0" err="1" smtClean="0">
                <a:latin typeface="Courier New" pitchFamily="49" charset="0"/>
              </a:rPr>
              <a:t>proc</a:t>
            </a:r>
            <a:r>
              <a:rPr lang="en-US" sz="1800" b="1" dirty="0" smtClean="0">
                <a:latin typeface="Courier New" pitchFamily="49" charset="0"/>
              </a:rPr>
              <a:t>   04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main:   save    %</a:t>
            </a:r>
            <a:r>
              <a:rPr lang="en-US" sz="1800" b="1" dirty="0" err="1" smtClean="0">
                <a:latin typeface="Courier New" pitchFamily="49" charset="0"/>
              </a:rPr>
              <a:t>sp</a:t>
            </a:r>
            <a:r>
              <a:rPr lang="en-US" sz="1800" b="1" dirty="0" smtClean="0">
                <a:latin typeface="Courier New" pitchFamily="49" charset="0"/>
              </a:rPr>
              <a:t>, -112, %</a:t>
            </a:r>
            <a:r>
              <a:rPr lang="en-US" sz="1800" b="1" dirty="0" err="1" smtClean="0">
                <a:latin typeface="Courier New" pitchFamily="49" charset="0"/>
              </a:rPr>
              <a:t>sp</a:t>
            </a:r>
            <a:endParaRPr lang="en-US" sz="18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</a:rPr>
              <a:t>sethi</a:t>
            </a:r>
            <a:r>
              <a:rPr lang="en-US" sz="1800" b="1" dirty="0" smtClean="0">
                <a:latin typeface="Courier New" pitchFamily="49" charset="0"/>
              </a:rPr>
              <a:t>   %hi(.LLC0), %o1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or      %o1, %lo(.LLC0), %o0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call    </a:t>
            </a:r>
            <a:r>
              <a:rPr lang="en-US" sz="1800" b="1" dirty="0" err="1" smtClean="0">
                <a:latin typeface="Courier New" pitchFamily="49" charset="0"/>
              </a:rPr>
              <a:t>printf</a:t>
            </a:r>
            <a:r>
              <a:rPr lang="en-US" sz="1800" b="1" dirty="0" smtClean="0">
                <a:latin typeface="Courier New" pitchFamily="49" charset="0"/>
              </a:rPr>
              <a:t>, 0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</a:t>
            </a:r>
            <a:r>
              <a:rPr lang="en-US" sz="1800" b="1" dirty="0" err="1" smtClean="0">
                <a:latin typeface="Courier New" pitchFamily="49" charset="0"/>
              </a:rPr>
              <a:t>nop</a:t>
            </a:r>
            <a:endParaRPr lang="en-US" sz="18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.LL2:   ret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      restore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.</a:t>
            </a:r>
            <a:endParaRPr lang="en-US" sz="2400" dirty="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Output of assembler: Object file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839200" cy="4419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 “gcc -c hello.c” generates hello.o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hello.o has undefined symbols, like the </a:t>
            </a:r>
            <a:r>
              <a:rPr lang="en-US" sz="2800" b="1" i="1" smtClean="0"/>
              <a:t>printf</a:t>
            </a:r>
            <a:r>
              <a:rPr lang="en-US" sz="2800" smtClean="0"/>
              <a:t> function call that we don’t know where it is placed.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The main function already has a value relative to the object file hello.o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/>
              <a:t>csh&gt; nm -xv hello.o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hello.o: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[Index]   Value      Size      Type  Bind  Other Shndx   Name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[1]     |0x00000000|0x00000000|FILE |LOCL |0    |ABS    |hello.c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[2]     |0x00000000|0x00000000|NOTY |LOCL |0    |2      |gcc2_compiled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[3]     |0x00000000|0x00000000|SECT |LOCL |0    |2      |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[4]     |0x00000000|0x00000000|SECT |LOCL |0    |3      |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[5]     |0x00000000|0x00000000|NOTY |GLOB |0    |UNDEF  |printf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[6]     |0x00000000|0x0000001c|FUNC |GLOB |0    |2      |main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600" b="1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40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4000" smtClean="0"/>
              <a:t>Object file contains the following: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31900"/>
            <a:ext cx="7772400" cy="4864100"/>
          </a:xfrm>
        </p:spPr>
        <p:txBody>
          <a:bodyPr/>
          <a:lstStyle/>
          <a:p>
            <a:r>
              <a:rPr lang="en-US" smtClean="0"/>
              <a:t>Object file header</a:t>
            </a:r>
          </a:p>
          <a:p>
            <a:pPr lvl="1"/>
            <a:r>
              <a:rPr lang="en-US" smtClean="0"/>
              <a:t>Size and position of other sections</a:t>
            </a:r>
          </a:p>
          <a:p>
            <a:r>
              <a:rPr lang="en-US" smtClean="0"/>
              <a:t>Text segment</a:t>
            </a:r>
          </a:p>
          <a:p>
            <a:r>
              <a:rPr lang="en-US" smtClean="0"/>
              <a:t>Data segment</a:t>
            </a:r>
          </a:p>
          <a:p>
            <a:r>
              <a:rPr lang="en-US" smtClean="0"/>
              <a:t>Relocation information</a:t>
            </a:r>
          </a:p>
          <a:p>
            <a:r>
              <a:rPr lang="en-US" smtClean="0"/>
              <a:t>Symbol table</a:t>
            </a:r>
          </a:p>
          <a:p>
            <a:pPr lvl="1"/>
            <a:r>
              <a:rPr lang="en-US" smtClean="0"/>
              <a:t>Labels not defined such as external references</a:t>
            </a:r>
          </a:p>
          <a:p>
            <a:r>
              <a:rPr lang="en-US" smtClean="0"/>
              <a:t>Debugging information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After linking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686800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smtClean="0">
                <a:latin typeface="Courier New" pitchFamily="49" charset="0"/>
              </a:rPr>
              <a:t>“gcc –o hello hello.c” </a:t>
            </a:r>
            <a:r>
              <a:rPr lang="en-US" sz="2800" smtClean="0"/>
              <a:t>generates the hello executable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Printf does not have a value yet until the program is loaded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smtClean="0">
                <a:latin typeface="Courier New" pitchFamily="49" charset="0"/>
              </a:rPr>
              <a:t>csh&gt; nm hello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[Index]   Value      Size      Type  Bind  Other Shndx   Name</a:t>
            </a:r>
            <a:endParaRPr lang="en-US" sz="2800" b="1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[29]    |0x00010000|0x00000000|OBJT |LOCL |0    |1      |_START_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[65]    |0x0001042c|0x00000074|FUNC |GLOB |0    |9      |_start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[43]    |0x00010564|0x00000000|FUNC |LOCL |0    |9      |fini_dummy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[60]    |0x000105c4|0x0000001c|FUNC |GLOB |0    |9      |main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[71]    |0x000206d8|0x00000000|FUNC |GLOB |0    |UNDEF  |atexit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[72]    |0x000206f0|0x00000000|FUNC |GLOB |0    |UNDEF  |_exit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1600" b="1" smtClean="0">
                <a:latin typeface="Courier New" pitchFamily="49" charset="0"/>
              </a:rPr>
              <a:t>[67]    |0x00020714|0x00000000|FUNC |GLOB |0    |UNDEF  |printf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1600" smtClean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Loading a Program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3124200" y="2895600"/>
            <a:ext cx="1981200" cy="914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2984500" y="2870200"/>
            <a:ext cx="2209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Loader  (runtime linker) (/usr/lib/ld.so.1)</a:t>
            </a:r>
          </a:p>
        </p:txBody>
      </p:sp>
      <p:sp>
        <p:nvSpPr>
          <p:cNvPr id="29701" name="Line 6"/>
          <p:cNvSpPr>
            <a:spLocks noChangeShapeType="1"/>
          </p:cNvSpPr>
          <p:nvPr/>
        </p:nvSpPr>
        <p:spPr bwMode="auto">
          <a:xfrm>
            <a:off x="2209800" y="33528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702" name="Text Box 7"/>
          <p:cNvSpPr txBox="1">
            <a:spLocks noChangeArrowheads="1"/>
          </p:cNvSpPr>
          <p:nvPr/>
        </p:nvSpPr>
        <p:spPr bwMode="auto">
          <a:xfrm>
            <a:off x="381000" y="30480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Executable File</a:t>
            </a:r>
          </a:p>
        </p:txBody>
      </p:sp>
      <p:sp>
        <p:nvSpPr>
          <p:cNvPr id="29703" name="Line 8"/>
          <p:cNvSpPr>
            <a:spLocks noChangeShapeType="1"/>
          </p:cNvSpPr>
          <p:nvPr/>
        </p:nvSpPr>
        <p:spPr bwMode="auto">
          <a:xfrm>
            <a:off x="5105400" y="33528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704" name="Text Box 9"/>
          <p:cNvSpPr txBox="1">
            <a:spLocks noChangeArrowheads="1"/>
          </p:cNvSpPr>
          <p:nvPr/>
        </p:nvSpPr>
        <p:spPr bwMode="auto">
          <a:xfrm>
            <a:off x="5867400" y="29718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/>
              <a:t>Process in</a:t>
            </a:r>
            <a:r>
              <a:rPr lang="en-US" sz="2400" b="1"/>
              <a:t> </a:t>
            </a:r>
            <a:r>
              <a:rPr lang="en-US" sz="2400" b="1" i="1"/>
              <a:t>memory</a:t>
            </a:r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 flipV="1">
            <a:off x="4089400" y="3786188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9706" name="Rectangle 11"/>
          <p:cNvSpPr>
            <a:spLocks noChangeArrowheads="1"/>
          </p:cNvSpPr>
          <p:nvPr/>
        </p:nvSpPr>
        <p:spPr bwMode="auto">
          <a:xfrm>
            <a:off x="2382837" y="4737100"/>
            <a:ext cx="3484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/>
              <a:t>Shared libraries (.so, .</a:t>
            </a:r>
            <a:r>
              <a:rPr lang="en-US" sz="2400" b="1" dirty="0" err="1"/>
              <a:t>dll</a:t>
            </a:r>
            <a:r>
              <a:rPr lang="en-US" sz="2400" b="1" dirty="0"/>
              <a:t>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Loading a Program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loader is part of the OS to prepare a process for an executable program.</a:t>
            </a:r>
          </a:p>
          <a:p>
            <a:pPr eaLnBrk="1" hangingPunct="1"/>
            <a:r>
              <a:rPr lang="en-US" dirty="0" smtClean="0"/>
              <a:t>Reads the executable file header to determine size of text and data segments</a:t>
            </a:r>
          </a:p>
          <a:p>
            <a:pPr eaLnBrk="1" hangingPunct="1"/>
            <a:r>
              <a:rPr lang="en-US" dirty="0" smtClean="0"/>
              <a:t>Creates address space large enough for text and data</a:t>
            </a:r>
          </a:p>
          <a:p>
            <a:pPr eaLnBrk="1" hangingPunct="1"/>
            <a:r>
              <a:rPr lang="en-US" dirty="0" smtClean="0"/>
              <a:t>Copies instructions and data from executable file into memory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Loading a Program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Copies parameters to the main program (</a:t>
            </a:r>
            <a:r>
              <a:rPr lang="en-US" sz="2800" dirty="0" err="1" smtClean="0"/>
              <a:t>argc</a:t>
            </a:r>
            <a:r>
              <a:rPr lang="en-US" sz="2800" dirty="0" smtClean="0"/>
              <a:t>, </a:t>
            </a:r>
            <a:r>
              <a:rPr lang="en-US" sz="2800" dirty="0" err="1" smtClean="0"/>
              <a:t>argv</a:t>
            </a:r>
            <a:r>
              <a:rPr lang="en-US" sz="2800" dirty="0" smtClean="0"/>
              <a:t>) onto the stack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Initialize registers and set stack pointer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Jumps to a startup routine </a:t>
            </a:r>
            <a:r>
              <a:rPr lang="en-US" sz="2800" b="1" i="1" dirty="0" smtClean="0"/>
              <a:t>_start</a:t>
            </a:r>
            <a:r>
              <a:rPr lang="en-US" sz="2800" dirty="0" smtClean="0"/>
              <a:t> that in turn calls the </a:t>
            </a:r>
            <a:r>
              <a:rPr lang="en-US" sz="2800" b="1" i="1" dirty="0" smtClean="0"/>
              <a:t>main()</a:t>
            </a:r>
            <a:r>
              <a:rPr lang="en-US" sz="2800" dirty="0" smtClean="0"/>
              <a:t> routine. When the main routine returns, the startup routine terminates the program by making system call (executed by the OS) </a:t>
            </a:r>
            <a:r>
              <a:rPr lang="en-US" sz="2800" b="1" i="1" dirty="0" smtClean="0"/>
              <a:t>exit()</a:t>
            </a:r>
            <a:r>
              <a:rPr lang="en-US" sz="2800" dirty="0" smtClean="0"/>
              <a:t>. (Will see how this is done in </a:t>
            </a:r>
            <a:r>
              <a:rPr lang="en-US" sz="2800" dirty="0" err="1" smtClean="0"/>
              <a:t>Xinu</a:t>
            </a:r>
            <a:r>
              <a:rPr lang="en-US" sz="2800" dirty="0" smtClean="0"/>
              <a:t>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Static and Shared Libraries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Shared libraries are shared across different processes. </a:t>
            </a:r>
          </a:p>
          <a:p>
            <a:pPr eaLnBrk="1" hangingPunct="1"/>
            <a:r>
              <a:rPr lang="en-US" smtClean="0"/>
              <a:t>There is only one instance of each shared library for the entire system.</a:t>
            </a:r>
          </a:p>
          <a:p>
            <a:pPr eaLnBrk="1" hangingPunct="1"/>
            <a:r>
              <a:rPr lang="en-US" smtClean="0"/>
              <a:t>Static libraries are not shared.  </a:t>
            </a:r>
          </a:p>
          <a:p>
            <a:pPr eaLnBrk="1" hangingPunct="1"/>
            <a:r>
              <a:rPr lang="en-US" smtClean="0"/>
              <a:t>There is an instance of an static library for each process.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 descr="Large confetti"/>
          <p:cNvSpPr>
            <a:spLocks noGrp="1" noChangeArrowheads="1"/>
          </p:cNvSpPr>
          <p:nvPr>
            <p:ph type="title"/>
          </p:nvPr>
        </p:nvSpPr>
        <p:spPr>
          <a:xfrm>
            <a:off x="241300" y="165100"/>
            <a:ext cx="85217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Virtual Address Space of a Program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57300"/>
            <a:ext cx="7772400" cy="4775200"/>
          </a:xfrm>
        </p:spPr>
        <p:txBody>
          <a:bodyPr/>
          <a:lstStyle/>
          <a:p>
            <a:pPr eaLnBrk="1" hangingPunct="1"/>
            <a:r>
              <a:rPr lang="en-US" dirty="0" smtClean="0"/>
              <a:t>A program sees (virtual) memory as an array of bytes that goes from address 0 to 2</a:t>
            </a:r>
            <a:r>
              <a:rPr lang="en-US" baseline="30000" dirty="0" smtClean="0"/>
              <a:t>32</a:t>
            </a:r>
            <a:r>
              <a:rPr lang="en-US" dirty="0" smtClean="0"/>
              <a:t>-1 (0 to 4GB-1)</a:t>
            </a:r>
          </a:p>
          <a:p>
            <a:pPr eaLnBrk="1" hangingPunct="1"/>
            <a:r>
              <a:rPr lang="en-US" dirty="0" smtClean="0"/>
              <a:t>That is assuming a 32-bit architecture.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3505200" y="4102100"/>
            <a:ext cx="1828800" cy="2438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Line 5"/>
          <p:cNvSpPr>
            <a:spLocks noChangeShapeType="1"/>
          </p:cNvSpPr>
          <p:nvPr/>
        </p:nvSpPr>
        <p:spPr bwMode="auto">
          <a:xfrm>
            <a:off x="3505200" y="4419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5" name="Line 6"/>
          <p:cNvSpPr>
            <a:spLocks noChangeShapeType="1"/>
          </p:cNvSpPr>
          <p:nvPr/>
        </p:nvSpPr>
        <p:spPr bwMode="auto">
          <a:xfrm>
            <a:off x="3505200" y="4724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6" name="Line 7"/>
          <p:cNvSpPr>
            <a:spLocks noChangeShapeType="1"/>
          </p:cNvSpPr>
          <p:nvPr/>
        </p:nvSpPr>
        <p:spPr bwMode="auto">
          <a:xfrm>
            <a:off x="3505200" y="50292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7" name="Line 9"/>
          <p:cNvSpPr>
            <a:spLocks noChangeShapeType="1"/>
          </p:cNvSpPr>
          <p:nvPr/>
        </p:nvSpPr>
        <p:spPr bwMode="auto">
          <a:xfrm>
            <a:off x="3505200" y="5638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8" name="Line 10"/>
          <p:cNvSpPr>
            <a:spLocks noChangeShapeType="1"/>
          </p:cNvSpPr>
          <p:nvPr/>
        </p:nvSpPr>
        <p:spPr bwMode="auto">
          <a:xfrm>
            <a:off x="3505200" y="59436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>
            <a:off x="3505200" y="62484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0" name="Text Box 12"/>
          <p:cNvSpPr txBox="1">
            <a:spLocks noChangeArrowheads="1"/>
          </p:cNvSpPr>
          <p:nvPr/>
        </p:nvSpPr>
        <p:spPr bwMode="auto">
          <a:xfrm>
            <a:off x="2971800" y="6096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</a:t>
            </a:r>
            <a:r>
              <a:rPr lang="en-US" sz="2400"/>
              <a:t>0</a:t>
            </a:r>
          </a:p>
        </p:txBody>
      </p:sp>
      <p:sp>
        <p:nvSpPr>
          <p:cNvPr id="15371" name="Oval 14"/>
          <p:cNvSpPr>
            <a:spLocks noChangeArrowheads="1"/>
          </p:cNvSpPr>
          <p:nvPr/>
        </p:nvSpPr>
        <p:spPr bwMode="auto">
          <a:xfrm>
            <a:off x="4343400" y="51054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Oval 15"/>
          <p:cNvSpPr>
            <a:spLocks noChangeArrowheads="1"/>
          </p:cNvSpPr>
          <p:nvPr/>
        </p:nvSpPr>
        <p:spPr bwMode="auto">
          <a:xfrm>
            <a:off x="4343400" y="52578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Oval 16"/>
          <p:cNvSpPr>
            <a:spLocks noChangeArrowheads="1"/>
          </p:cNvSpPr>
          <p:nvPr/>
        </p:nvSpPr>
        <p:spPr bwMode="auto">
          <a:xfrm>
            <a:off x="4343400" y="5410200"/>
            <a:ext cx="76200" cy="762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Text Box 17"/>
          <p:cNvSpPr txBox="1">
            <a:spLocks noChangeArrowheads="1"/>
          </p:cNvSpPr>
          <p:nvPr/>
        </p:nvSpPr>
        <p:spPr bwMode="auto">
          <a:xfrm>
            <a:off x="1511300" y="40386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(4GB-1) 2</a:t>
            </a:r>
            <a:r>
              <a:rPr lang="en-US" sz="2400" baseline="30000" dirty="0"/>
              <a:t>32</a:t>
            </a:r>
            <a:r>
              <a:rPr lang="en-US" sz="2400" dirty="0"/>
              <a:t>-1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Memory Sections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35100"/>
            <a:ext cx="7772400" cy="4775200"/>
          </a:xfrm>
        </p:spPr>
        <p:txBody>
          <a:bodyPr/>
          <a:lstStyle/>
          <a:p>
            <a:pPr eaLnBrk="1" hangingPunct="1"/>
            <a:r>
              <a:rPr lang="en-US" dirty="0" smtClean="0"/>
              <a:t>The virtual address space is organized into sections: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3352800" y="3048000"/>
            <a:ext cx="1828800" cy="3581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5"/>
          <p:cNvSpPr>
            <a:spLocks noChangeShapeType="1"/>
          </p:cNvSpPr>
          <p:nvPr/>
        </p:nvSpPr>
        <p:spPr bwMode="auto">
          <a:xfrm>
            <a:off x="3352800" y="35052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89" name="Line 6"/>
          <p:cNvSpPr>
            <a:spLocks noChangeShapeType="1"/>
          </p:cNvSpPr>
          <p:nvPr/>
        </p:nvSpPr>
        <p:spPr bwMode="auto">
          <a:xfrm>
            <a:off x="3352800" y="52578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0" name="Line 7"/>
          <p:cNvSpPr>
            <a:spLocks noChangeShapeType="1"/>
          </p:cNvSpPr>
          <p:nvPr/>
        </p:nvSpPr>
        <p:spPr bwMode="auto">
          <a:xfrm>
            <a:off x="3352800" y="57150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1" name="Line 8"/>
          <p:cNvSpPr>
            <a:spLocks noChangeShapeType="1"/>
          </p:cNvSpPr>
          <p:nvPr/>
        </p:nvSpPr>
        <p:spPr bwMode="auto">
          <a:xfrm>
            <a:off x="3352800" y="61722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392" name="Oval 12"/>
          <p:cNvSpPr>
            <a:spLocks noChangeArrowheads="1"/>
          </p:cNvSpPr>
          <p:nvPr/>
        </p:nvSpPr>
        <p:spPr bwMode="auto">
          <a:xfrm>
            <a:off x="4191000" y="3581400"/>
            <a:ext cx="76200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Oval 13"/>
          <p:cNvSpPr>
            <a:spLocks noChangeArrowheads="1"/>
          </p:cNvSpPr>
          <p:nvPr/>
        </p:nvSpPr>
        <p:spPr bwMode="auto">
          <a:xfrm>
            <a:off x="4191000" y="3733800"/>
            <a:ext cx="76200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Oval 14"/>
          <p:cNvSpPr>
            <a:spLocks noChangeArrowheads="1"/>
          </p:cNvSpPr>
          <p:nvPr/>
        </p:nvSpPr>
        <p:spPr bwMode="auto">
          <a:xfrm>
            <a:off x="4191000" y="3886200"/>
            <a:ext cx="76200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Text Box 15"/>
          <p:cNvSpPr txBox="1">
            <a:spLocks noChangeArrowheads="1"/>
          </p:cNvSpPr>
          <p:nvPr/>
        </p:nvSpPr>
        <p:spPr bwMode="auto">
          <a:xfrm>
            <a:off x="3429000" y="3048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Stack</a:t>
            </a:r>
          </a:p>
        </p:txBody>
      </p:sp>
      <p:sp>
        <p:nvSpPr>
          <p:cNvPr id="16396" name="Text Box 38"/>
          <p:cNvSpPr txBox="1">
            <a:spLocks noChangeArrowheads="1"/>
          </p:cNvSpPr>
          <p:nvPr/>
        </p:nvSpPr>
        <p:spPr bwMode="auto">
          <a:xfrm>
            <a:off x="3429000" y="61722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Text</a:t>
            </a:r>
          </a:p>
        </p:txBody>
      </p:sp>
      <p:sp>
        <p:nvSpPr>
          <p:cNvPr id="16397" name="Text Box 39"/>
          <p:cNvSpPr txBox="1">
            <a:spLocks noChangeArrowheads="1"/>
          </p:cNvSpPr>
          <p:nvPr/>
        </p:nvSpPr>
        <p:spPr bwMode="auto">
          <a:xfrm>
            <a:off x="3429000" y="57150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Data</a:t>
            </a:r>
          </a:p>
        </p:txBody>
      </p:sp>
      <p:sp>
        <p:nvSpPr>
          <p:cNvPr id="16398" name="Text Box 40"/>
          <p:cNvSpPr txBox="1">
            <a:spLocks noChangeArrowheads="1"/>
          </p:cNvSpPr>
          <p:nvPr/>
        </p:nvSpPr>
        <p:spPr bwMode="auto">
          <a:xfrm>
            <a:off x="3429000" y="5257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Bss</a:t>
            </a:r>
          </a:p>
        </p:txBody>
      </p:sp>
      <p:sp>
        <p:nvSpPr>
          <p:cNvPr id="16399" name="Text Box 41"/>
          <p:cNvSpPr txBox="1">
            <a:spLocks noChangeArrowheads="1"/>
          </p:cNvSpPr>
          <p:nvPr/>
        </p:nvSpPr>
        <p:spPr bwMode="auto">
          <a:xfrm>
            <a:off x="3429000" y="48006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/>
              <a:t>Heap</a:t>
            </a:r>
          </a:p>
        </p:txBody>
      </p:sp>
      <p:sp>
        <p:nvSpPr>
          <p:cNvPr id="16400" name="Line 42"/>
          <p:cNvSpPr>
            <a:spLocks noChangeShapeType="1"/>
          </p:cNvSpPr>
          <p:nvPr/>
        </p:nvSpPr>
        <p:spPr bwMode="auto">
          <a:xfrm>
            <a:off x="3352800" y="40386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01" name="Line 43"/>
          <p:cNvSpPr>
            <a:spLocks noChangeShapeType="1"/>
          </p:cNvSpPr>
          <p:nvPr/>
        </p:nvSpPr>
        <p:spPr bwMode="auto">
          <a:xfrm flipV="1">
            <a:off x="3124200" y="57912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02" name="Line 44"/>
          <p:cNvSpPr>
            <a:spLocks noChangeShapeType="1"/>
          </p:cNvSpPr>
          <p:nvPr/>
        </p:nvSpPr>
        <p:spPr bwMode="auto">
          <a:xfrm>
            <a:off x="3124200" y="3581400"/>
            <a:ext cx="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03" name="Line 45"/>
          <p:cNvSpPr>
            <a:spLocks noChangeShapeType="1"/>
          </p:cNvSpPr>
          <p:nvPr/>
        </p:nvSpPr>
        <p:spPr bwMode="auto">
          <a:xfrm>
            <a:off x="3352800" y="48768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04" name="Line 46"/>
          <p:cNvSpPr>
            <a:spLocks noChangeShapeType="1"/>
          </p:cNvSpPr>
          <p:nvPr/>
        </p:nvSpPr>
        <p:spPr bwMode="auto">
          <a:xfrm>
            <a:off x="3352800" y="4419600"/>
            <a:ext cx="18288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6405" name="Text Box 47"/>
          <p:cNvSpPr txBox="1">
            <a:spLocks noChangeArrowheads="1"/>
          </p:cNvSpPr>
          <p:nvPr/>
        </p:nvSpPr>
        <p:spPr bwMode="auto">
          <a:xfrm>
            <a:off x="3429000" y="3962400"/>
            <a:ext cx="167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Shared Libs</a:t>
            </a:r>
          </a:p>
        </p:txBody>
      </p:sp>
      <p:sp>
        <p:nvSpPr>
          <p:cNvPr id="16406" name="Oval 48"/>
          <p:cNvSpPr>
            <a:spLocks noChangeArrowheads="1"/>
          </p:cNvSpPr>
          <p:nvPr/>
        </p:nvSpPr>
        <p:spPr bwMode="auto">
          <a:xfrm>
            <a:off x="4191000" y="4419600"/>
            <a:ext cx="76200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Oval 49"/>
          <p:cNvSpPr>
            <a:spLocks noChangeArrowheads="1"/>
          </p:cNvSpPr>
          <p:nvPr/>
        </p:nvSpPr>
        <p:spPr bwMode="auto">
          <a:xfrm>
            <a:off x="4191000" y="4572000"/>
            <a:ext cx="76200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Oval 50"/>
          <p:cNvSpPr>
            <a:spLocks noChangeArrowheads="1"/>
          </p:cNvSpPr>
          <p:nvPr/>
        </p:nvSpPr>
        <p:spPr bwMode="auto">
          <a:xfrm>
            <a:off x="4191000" y="4724400"/>
            <a:ext cx="76200" cy="1047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9" name="Text Box 59"/>
          <p:cNvSpPr txBox="1">
            <a:spLocks noChangeArrowheads="1"/>
          </p:cNvSpPr>
          <p:nvPr/>
        </p:nvSpPr>
        <p:spPr bwMode="auto">
          <a:xfrm>
            <a:off x="2971800" y="62484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0</a:t>
            </a:r>
          </a:p>
        </p:txBody>
      </p:sp>
      <p:sp>
        <p:nvSpPr>
          <p:cNvPr id="16410" name="Text Box 60"/>
          <p:cNvSpPr txBox="1">
            <a:spLocks noChangeArrowheads="1"/>
          </p:cNvSpPr>
          <p:nvPr/>
        </p:nvSpPr>
        <p:spPr bwMode="auto">
          <a:xfrm>
            <a:off x="2438400" y="3048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2</a:t>
            </a:r>
            <a:r>
              <a:rPr lang="en-US" sz="2800" baseline="30000"/>
              <a:t>32</a:t>
            </a:r>
            <a:r>
              <a:rPr lang="en-US" sz="2800"/>
              <a:t>-1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Sections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Each section has different permissions: read/write/execute or a combination of them.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Text</a:t>
            </a:r>
            <a:r>
              <a:rPr lang="en-US" sz="2800" dirty="0" smtClean="0"/>
              <a:t>- Instructions that the program runs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Data</a:t>
            </a:r>
            <a:r>
              <a:rPr lang="en-US" sz="2800" dirty="0" smtClean="0"/>
              <a:t> – Initialized global variables.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err="1" smtClean="0"/>
              <a:t>Bss</a:t>
            </a:r>
            <a:r>
              <a:rPr lang="en-US" sz="2800" dirty="0" smtClean="0"/>
              <a:t> – Uninitialized global variables. They are initialized to zeroes (saving object </a:t>
            </a:r>
            <a:r>
              <a:rPr lang="en-US" sz="2800" smtClean="0"/>
              <a:t>file size).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Heap</a:t>
            </a:r>
            <a:r>
              <a:rPr lang="en-US" sz="2800" dirty="0" smtClean="0"/>
              <a:t> – Memory returned when calling </a:t>
            </a:r>
            <a:r>
              <a:rPr lang="en-US" sz="2800" dirty="0" err="1" smtClean="0"/>
              <a:t>malloc</a:t>
            </a:r>
            <a:r>
              <a:rPr lang="en-US" sz="2800" dirty="0" smtClean="0"/>
              <a:t>/new. It grows upwards (from low to high </a:t>
            </a:r>
            <a:r>
              <a:rPr lang="en-US" sz="2800" dirty="0" err="1" smtClean="0"/>
              <a:t>addr</a:t>
            </a:r>
            <a:r>
              <a:rPr lang="en-US" sz="2800" dirty="0" smtClean="0"/>
              <a:t>).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Stack</a:t>
            </a:r>
            <a:r>
              <a:rPr lang="en-US" sz="2800" dirty="0" smtClean="0"/>
              <a:t> – It stores local variables and return addresses. It grows downwards (from high to low </a:t>
            </a:r>
            <a:r>
              <a:rPr lang="en-US" sz="2800" dirty="0" err="1" smtClean="0"/>
              <a:t>addr</a:t>
            </a:r>
            <a:r>
              <a:rPr lang="en-US" sz="2800" dirty="0" smtClean="0"/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Sections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dirty="0" smtClean="0"/>
              <a:t>Dynamic libraries</a:t>
            </a:r>
            <a:r>
              <a:rPr lang="en-US" sz="2800" dirty="0" smtClean="0"/>
              <a:t> – They are libraries shared with other processes.  </a:t>
            </a:r>
          </a:p>
          <a:p>
            <a:pPr lvl="1" eaLnBrk="1" hangingPunct="1"/>
            <a:r>
              <a:rPr lang="en-US" sz="2400" dirty="0" smtClean="0"/>
              <a:t>Each dynamic library has its own text, data, and </a:t>
            </a:r>
            <a:r>
              <a:rPr lang="en-US" sz="2400" dirty="0" err="1" smtClean="0"/>
              <a:t>bss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800" i="1" dirty="0" smtClean="0"/>
              <a:t>Each run of the program </a:t>
            </a:r>
            <a:r>
              <a:rPr lang="en-US" sz="2800" dirty="0" smtClean="0"/>
              <a:t>(a.k.a. </a:t>
            </a:r>
            <a:r>
              <a:rPr lang="en-US" sz="2800" b="1" dirty="0" smtClean="0"/>
              <a:t>process)</a:t>
            </a:r>
            <a:r>
              <a:rPr lang="en-US" sz="2800" dirty="0" smtClean="0"/>
              <a:t> has its own view of the memory that is independent of each other. </a:t>
            </a:r>
          </a:p>
          <a:p>
            <a:pPr eaLnBrk="1" hangingPunct="1"/>
            <a:r>
              <a:rPr lang="en-US" sz="2800" dirty="0" smtClean="0"/>
              <a:t>This view is called the “Virtual Address Space” of the process.</a:t>
            </a:r>
          </a:p>
          <a:p>
            <a:pPr eaLnBrk="1" hangingPunct="1"/>
            <a:r>
              <a:rPr lang="en-US" sz="2800" dirty="0" smtClean="0"/>
              <a:t>If a </a:t>
            </a:r>
            <a:r>
              <a:rPr lang="en-US" sz="2800" b="1" dirty="0" smtClean="0"/>
              <a:t>process</a:t>
            </a:r>
            <a:r>
              <a:rPr lang="en-US" sz="2800" dirty="0" smtClean="0"/>
              <a:t> modifies a byte in its own address space, it will not modify the address space of another process.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1473200"/>
            <a:ext cx="8788400" cy="4775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Program </a:t>
            </a:r>
            <a:r>
              <a:rPr lang="en-US" sz="2800" b="1" dirty="0" err="1" smtClean="0">
                <a:latin typeface="Courier New" pitchFamily="49" charset="0"/>
              </a:rPr>
              <a:t>hello.c</a:t>
            </a:r>
            <a:endParaRPr lang="en-US" sz="28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a = 5;   // Stored in </a:t>
            </a:r>
            <a:r>
              <a:rPr lang="en-US" sz="2800" b="1" dirty="0">
                <a:latin typeface="Courier New" pitchFamily="49" charset="0"/>
              </a:rPr>
              <a:t>?</a:t>
            </a:r>
            <a:r>
              <a:rPr lang="en-US" sz="2800" b="1" dirty="0" smtClean="0">
                <a:latin typeface="Courier New" pitchFamily="49" charset="0"/>
              </a:rPr>
              <a:t> </a:t>
            </a:r>
            <a:r>
              <a:rPr lang="en-US" sz="2800" b="1" dirty="0" smtClean="0">
                <a:latin typeface="Courier New" pitchFamily="49" charset="0"/>
              </a:rPr>
              <a:t>section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b[20];   // Stored in </a:t>
            </a:r>
            <a:r>
              <a:rPr lang="en-US" sz="2800" b="1" dirty="0" smtClean="0">
                <a:latin typeface="Courier New" pitchFamily="49" charset="0"/>
              </a:rPr>
              <a:t>? section</a:t>
            </a:r>
            <a:endParaRPr lang="en-US" sz="28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main() { // Stored in </a:t>
            </a:r>
            <a:r>
              <a:rPr lang="en-US" sz="2800" b="1" dirty="0" smtClean="0">
                <a:latin typeface="Courier New" pitchFamily="49" charset="0"/>
              </a:rPr>
              <a:t>? section</a:t>
            </a:r>
            <a:endParaRPr lang="en-US" sz="28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  </a:t>
            </a: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x;     // Stored in </a:t>
            </a:r>
            <a:r>
              <a:rPr lang="en-US" sz="2800" b="1" dirty="0" smtClean="0">
                <a:latin typeface="Courier New" pitchFamily="49" charset="0"/>
              </a:rPr>
              <a:t>? section</a:t>
            </a:r>
            <a:endParaRPr lang="en-US" sz="28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  </a:t>
            </a: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 *p =(</a:t>
            </a: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*)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     </a:t>
            </a:r>
            <a:r>
              <a:rPr lang="en-US" sz="2800" b="1" dirty="0" err="1" smtClean="0">
                <a:latin typeface="Courier New" pitchFamily="49" charset="0"/>
              </a:rPr>
              <a:t>malloc</a:t>
            </a:r>
            <a:r>
              <a:rPr lang="en-US" sz="2800" b="1" dirty="0" smtClean="0">
                <a:latin typeface="Courier New" pitchFamily="49" charset="0"/>
              </a:rPr>
              <a:t>(</a:t>
            </a:r>
            <a:r>
              <a:rPr lang="en-US" sz="2800" b="1" dirty="0" err="1" smtClean="0">
                <a:latin typeface="Courier New" pitchFamily="49" charset="0"/>
              </a:rPr>
              <a:t>sizeof</a:t>
            </a:r>
            <a:r>
              <a:rPr lang="en-US" sz="2800" b="1" dirty="0" smtClean="0">
                <a:latin typeface="Courier New" pitchFamily="49" charset="0"/>
              </a:rPr>
              <a:t>(</a:t>
            </a:r>
            <a:r>
              <a:rPr lang="en-US" sz="2800" b="1" dirty="0" err="1" smtClean="0">
                <a:latin typeface="Courier New" pitchFamily="49" charset="0"/>
              </a:rPr>
              <a:t>int</a:t>
            </a:r>
            <a:r>
              <a:rPr lang="en-US" sz="2800" b="1" dirty="0" smtClean="0">
                <a:latin typeface="Courier New" pitchFamily="49" charset="0"/>
              </a:rPr>
              <a:t>)); //In </a:t>
            </a:r>
            <a:r>
              <a:rPr lang="en-US" sz="2800" b="1" dirty="0" smtClean="0">
                <a:latin typeface="Courier New" pitchFamily="49" charset="0"/>
              </a:rPr>
              <a:t>? section</a:t>
            </a:r>
            <a:endParaRPr lang="en-US" sz="2800" b="1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dirty="0" smtClean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Program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03300"/>
            <a:ext cx="7772400" cy="4775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</a:t>
            </a:r>
            <a:r>
              <a:rPr lang="en-US" sz="2800" b="1" i="1" dirty="0" smtClean="0"/>
              <a:t>programmer</a:t>
            </a:r>
            <a:r>
              <a:rPr lang="en-US" sz="2800" dirty="0" smtClean="0"/>
              <a:t> writes a program </a:t>
            </a:r>
            <a:r>
              <a:rPr lang="en-US" sz="2800" dirty="0" err="1" smtClean="0"/>
              <a:t>hello.c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</a:t>
            </a:r>
            <a:r>
              <a:rPr lang="en-US" sz="2800" b="1" i="1" dirty="0" smtClean="0"/>
              <a:t>preprocessor</a:t>
            </a:r>
            <a:r>
              <a:rPr lang="en-US" sz="2800" dirty="0" smtClean="0"/>
              <a:t> expands #define, #include, #</a:t>
            </a:r>
            <a:r>
              <a:rPr lang="en-US" sz="2800" dirty="0" err="1" smtClean="0"/>
              <a:t>ifdef</a:t>
            </a:r>
            <a:r>
              <a:rPr lang="en-US" sz="2800" dirty="0" smtClean="0"/>
              <a:t> </a:t>
            </a:r>
            <a:r>
              <a:rPr lang="en-US" sz="2800" dirty="0" err="1" smtClean="0"/>
              <a:t>etc</a:t>
            </a:r>
            <a:r>
              <a:rPr lang="en-US" sz="2800" dirty="0" smtClean="0"/>
              <a:t> preprocessor statements and generates a </a:t>
            </a:r>
            <a:r>
              <a:rPr lang="en-US" sz="2800" dirty="0" err="1" smtClean="0"/>
              <a:t>hello.i</a:t>
            </a:r>
            <a:r>
              <a:rPr lang="en-US" sz="2800" dirty="0" smtClean="0"/>
              <a:t> file.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</a:t>
            </a:r>
            <a:r>
              <a:rPr lang="en-US" sz="2800" b="1" i="1" dirty="0" smtClean="0"/>
              <a:t>compiler</a:t>
            </a:r>
            <a:r>
              <a:rPr lang="en-US" sz="2800" dirty="0" smtClean="0"/>
              <a:t> compiles </a:t>
            </a:r>
            <a:r>
              <a:rPr lang="en-US" sz="2800" dirty="0" err="1" smtClean="0"/>
              <a:t>hello.i</a:t>
            </a:r>
            <a:r>
              <a:rPr lang="en-US" sz="2800" dirty="0" smtClean="0"/>
              <a:t>, optimizes it and generates an assembly instruction listing </a:t>
            </a:r>
            <a:r>
              <a:rPr lang="en-US" sz="2800" dirty="0" err="1" smtClean="0"/>
              <a:t>hello.s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</a:t>
            </a:r>
            <a:r>
              <a:rPr lang="en-US" sz="2800" b="1" i="1" dirty="0" smtClean="0"/>
              <a:t>assembler</a:t>
            </a:r>
            <a:r>
              <a:rPr lang="en-US" sz="2800" dirty="0" smtClean="0"/>
              <a:t> (as) assembles </a:t>
            </a:r>
            <a:r>
              <a:rPr lang="en-US" sz="2800" dirty="0" err="1" smtClean="0"/>
              <a:t>hello.s</a:t>
            </a:r>
            <a:r>
              <a:rPr lang="en-US" sz="2800" dirty="0" smtClean="0"/>
              <a:t> and generates an object file </a:t>
            </a:r>
            <a:r>
              <a:rPr lang="en-US" sz="2800" dirty="0" err="1" smtClean="0"/>
              <a:t>hello.o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 compiler (cc or </a:t>
            </a:r>
            <a:r>
              <a:rPr lang="en-US" sz="2800" dirty="0" err="1" smtClean="0"/>
              <a:t>gcc</a:t>
            </a:r>
            <a:r>
              <a:rPr lang="en-US" sz="2800" dirty="0" smtClean="0"/>
              <a:t>) by default hides all these intermediate steps. You can use compiler options to run each step independently.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program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0772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smtClean="0"/>
              <a:t>The </a:t>
            </a:r>
            <a:r>
              <a:rPr lang="en-US" sz="2600" b="1" i="1" smtClean="0"/>
              <a:t>linker</a:t>
            </a:r>
            <a:r>
              <a:rPr lang="en-US" sz="2600" smtClean="0"/>
              <a:t> puts together all object files as well as the object files in static libraries.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The linker also takes the definitions in shared libraries and verifies that the symbols (functions and variables) needed by the program are completely satisfied.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smtClean="0"/>
              <a:t>If there is symbol that is not defined in either the executable or shared libraries, the linker will give an error.</a:t>
            </a:r>
          </a:p>
          <a:p>
            <a:pPr eaLnBrk="1" hangingPunct="1">
              <a:lnSpc>
                <a:spcPct val="90000"/>
              </a:lnSpc>
            </a:pPr>
            <a:r>
              <a:rPr lang="en-US" sz="2600" i="1" smtClean="0"/>
              <a:t>Static libraries</a:t>
            </a:r>
            <a:r>
              <a:rPr lang="en-US" sz="2600" smtClean="0"/>
              <a:t> (.a files) are added to the executable. </a:t>
            </a:r>
            <a:r>
              <a:rPr lang="en-US" sz="2600" i="1" smtClean="0"/>
              <a:t>shared libraries</a:t>
            </a:r>
            <a:r>
              <a:rPr lang="en-US" sz="2600" smtClean="0"/>
              <a:t> (.so files) are not added to the executable file.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Building a Program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55700"/>
            <a:ext cx="7772400" cy="4775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381000" y="2120900"/>
            <a:ext cx="12192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228600" y="3187700"/>
            <a:ext cx="1905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/>
              <a:t>Programmer</a:t>
            </a: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1981200" y="2044700"/>
            <a:ext cx="1676400" cy="914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1828800" y="1968500"/>
            <a:ext cx="1981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/>
              <a:t>C Preprocessor</a:t>
            </a:r>
          </a:p>
        </p:txBody>
      </p:sp>
      <p:sp>
        <p:nvSpPr>
          <p:cNvPr id="22535" name="Rectangle 8"/>
          <p:cNvSpPr>
            <a:spLocks noChangeArrowheads="1"/>
          </p:cNvSpPr>
          <p:nvPr/>
        </p:nvSpPr>
        <p:spPr bwMode="auto">
          <a:xfrm>
            <a:off x="4038600" y="2120900"/>
            <a:ext cx="1371600" cy="914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9"/>
          <p:cNvSpPr txBox="1">
            <a:spLocks noChangeArrowheads="1"/>
          </p:cNvSpPr>
          <p:nvPr/>
        </p:nvSpPr>
        <p:spPr bwMode="auto">
          <a:xfrm>
            <a:off x="4038600" y="2197100"/>
            <a:ext cx="13716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/>
              <a:t>Compiler(cc)</a:t>
            </a:r>
          </a:p>
        </p:txBody>
      </p:sp>
      <p:sp>
        <p:nvSpPr>
          <p:cNvPr id="22537" name="Rectangle 10"/>
          <p:cNvSpPr>
            <a:spLocks noChangeArrowheads="1"/>
          </p:cNvSpPr>
          <p:nvPr/>
        </p:nvSpPr>
        <p:spPr bwMode="auto">
          <a:xfrm>
            <a:off x="5791200" y="2197100"/>
            <a:ext cx="1371600" cy="6096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5715000" y="2273300"/>
            <a:ext cx="16002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/>
              <a:t>Optimizer</a:t>
            </a:r>
          </a:p>
        </p:txBody>
      </p:sp>
      <p:sp>
        <p:nvSpPr>
          <p:cNvPr id="22539" name="Rectangle 12"/>
          <p:cNvSpPr>
            <a:spLocks noChangeArrowheads="1"/>
          </p:cNvSpPr>
          <p:nvPr/>
        </p:nvSpPr>
        <p:spPr bwMode="auto">
          <a:xfrm>
            <a:off x="1447800" y="3949700"/>
            <a:ext cx="1524000" cy="914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Text Box 13"/>
          <p:cNvSpPr txBox="1">
            <a:spLocks noChangeArrowheads="1"/>
          </p:cNvSpPr>
          <p:nvPr/>
        </p:nvSpPr>
        <p:spPr bwMode="auto">
          <a:xfrm>
            <a:off x="1447800" y="4025900"/>
            <a:ext cx="152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/>
              <a:t>Assembler (as)</a:t>
            </a:r>
          </a:p>
        </p:txBody>
      </p:sp>
      <p:sp>
        <p:nvSpPr>
          <p:cNvPr id="22541" name="Rectangle 14"/>
          <p:cNvSpPr>
            <a:spLocks noChangeArrowheads="1"/>
          </p:cNvSpPr>
          <p:nvPr/>
        </p:nvSpPr>
        <p:spPr bwMode="auto">
          <a:xfrm>
            <a:off x="4343400" y="3949700"/>
            <a:ext cx="1371600" cy="914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4038600" y="3873500"/>
            <a:ext cx="1905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/>
              <a:t>(static)</a:t>
            </a:r>
          </a:p>
          <a:p>
            <a:pPr algn="ctr">
              <a:spcBef>
                <a:spcPct val="50000"/>
              </a:spcBef>
            </a:pPr>
            <a:r>
              <a:rPr lang="en-US" sz="2200"/>
              <a:t>Linker (ld)</a:t>
            </a:r>
          </a:p>
        </p:txBody>
      </p:sp>
      <p:sp>
        <p:nvSpPr>
          <p:cNvPr id="22543" name="Text Box 16"/>
          <p:cNvSpPr txBox="1">
            <a:spLocks noChangeArrowheads="1"/>
          </p:cNvSpPr>
          <p:nvPr/>
        </p:nvSpPr>
        <p:spPr bwMode="auto">
          <a:xfrm>
            <a:off x="381000" y="21971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Editor</a:t>
            </a:r>
          </a:p>
        </p:txBody>
      </p:sp>
      <p:sp>
        <p:nvSpPr>
          <p:cNvPr id="22544" name="Line 17"/>
          <p:cNvSpPr>
            <a:spLocks noChangeShapeType="1"/>
          </p:cNvSpPr>
          <p:nvPr/>
        </p:nvSpPr>
        <p:spPr bwMode="auto">
          <a:xfrm flipV="1">
            <a:off x="838200" y="27305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45" name="Line 18"/>
          <p:cNvSpPr>
            <a:spLocks noChangeShapeType="1"/>
          </p:cNvSpPr>
          <p:nvPr/>
        </p:nvSpPr>
        <p:spPr bwMode="auto">
          <a:xfrm>
            <a:off x="1600200" y="2425700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3657600" y="2425700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47" name="Line 20"/>
          <p:cNvSpPr>
            <a:spLocks noChangeShapeType="1"/>
          </p:cNvSpPr>
          <p:nvPr/>
        </p:nvSpPr>
        <p:spPr bwMode="auto">
          <a:xfrm>
            <a:off x="5410200" y="2425700"/>
            <a:ext cx="381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 flipH="1">
            <a:off x="2286000" y="2806700"/>
            <a:ext cx="457200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49" name="Line 22"/>
          <p:cNvSpPr>
            <a:spLocks noChangeShapeType="1"/>
          </p:cNvSpPr>
          <p:nvPr/>
        </p:nvSpPr>
        <p:spPr bwMode="auto">
          <a:xfrm>
            <a:off x="2971800" y="4254500"/>
            <a:ext cx="1371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50" name="Text Box 23"/>
          <p:cNvSpPr txBox="1">
            <a:spLocks noChangeArrowheads="1"/>
          </p:cNvSpPr>
          <p:nvPr/>
        </p:nvSpPr>
        <p:spPr bwMode="auto">
          <a:xfrm>
            <a:off x="1219200" y="1511300"/>
            <a:ext cx="12192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/>
              <a:t>hello.c</a:t>
            </a:r>
          </a:p>
        </p:txBody>
      </p:sp>
      <p:sp>
        <p:nvSpPr>
          <p:cNvPr id="22551" name="Text Box 24"/>
          <p:cNvSpPr txBox="1">
            <a:spLocks noChangeArrowheads="1"/>
          </p:cNvSpPr>
          <p:nvPr/>
        </p:nvSpPr>
        <p:spPr bwMode="auto">
          <a:xfrm>
            <a:off x="3657600" y="1587500"/>
            <a:ext cx="1143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/>
              <a:t>hello.i</a:t>
            </a:r>
          </a:p>
        </p:txBody>
      </p:sp>
      <p:sp>
        <p:nvSpPr>
          <p:cNvPr id="22552" name="Text Box 25"/>
          <p:cNvSpPr txBox="1">
            <a:spLocks noChangeArrowheads="1"/>
          </p:cNvSpPr>
          <p:nvPr/>
        </p:nvSpPr>
        <p:spPr bwMode="auto">
          <a:xfrm>
            <a:off x="4572000" y="32639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hello.s</a:t>
            </a:r>
          </a:p>
        </p:txBody>
      </p:sp>
      <p:sp>
        <p:nvSpPr>
          <p:cNvPr id="22553" name="Text Box 26"/>
          <p:cNvSpPr txBox="1">
            <a:spLocks noChangeArrowheads="1"/>
          </p:cNvSpPr>
          <p:nvPr/>
        </p:nvSpPr>
        <p:spPr bwMode="auto">
          <a:xfrm>
            <a:off x="3124200" y="3721100"/>
            <a:ext cx="1143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/>
              <a:t>hello.o</a:t>
            </a:r>
          </a:p>
        </p:txBody>
      </p:sp>
      <p:sp>
        <p:nvSpPr>
          <p:cNvPr id="22554" name="Line 27"/>
          <p:cNvSpPr>
            <a:spLocks noChangeShapeType="1"/>
          </p:cNvSpPr>
          <p:nvPr/>
        </p:nvSpPr>
        <p:spPr bwMode="auto">
          <a:xfrm flipV="1">
            <a:off x="5791200" y="3644900"/>
            <a:ext cx="1295400" cy="609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55" name="Text Box 28"/>
          <p:cNvSpPr txBox="1">
            <a:spLocks noChangeArrowheads="1"/>
          </p:cNvSpPr>
          <p:nvPr/>
        </p:nvSpPr>
        <p:spPr bwMode="auto">
          <a:xfrm>
            <a:off x="6934200" y="3263900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Executable File (hello)</a:t>
            </a:r>
          </a:p>
        </p:txBody>
      </p:sp>
      <p:sp>
        <p:nvSpPr>
          <p:cNvPr id="22556" name="Line 29"/>
          <p:cNvSpPr>
            <a:spLocks noChangeShapeType="1"/>
          </p:cNvSpPr>
          <p:nvPr/>
        </p:nvSpPr>
        <p:spPr bwMode="auto">
          <a:xfrm flipV="1">
            <a:off x="3581400" y="4864100"/>
            <a:ext cx="99060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57" name="Text Box 30"/>
          <p:cNvSpPr txBox="1">
            <a:spLocks noChangeArrowheads="1"/>
          </p:cNvSpPr>
          <p:nvPr/>
        </p:nvSpPr>
        <p:spPr bwMode="auto">
          <a:xfrm>
            <a:off x="1600200" y="50165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Other .o files</a:t>
            </a:r>
          </a:p>
        </p:txBody>
      </p:sp>
      <p:sp>
        <p:nvSpPr>
          <p:cNvPr id="22558" name="Text Box 31"/>
          <p:cNvSpPr txBox="1">
            <a:spLocks noChangeArrowheads="1"/>
          </p:cNvSpPr>
          <p:nvPr/>
        </p:nvSpPr>
        <p:spPr bwMode="auto">
          <a:xfrm>
            <a:off x="3200400" y="5353050"/>
            <a:ext cx="3505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/>
              <a:t>Static libraries (.a files) They add to the size of the executable. </a:t>
            </a:r>
          </a:p>
        </p:txBody>
      </p:sp>
      <p:sp>
        <p:nvSpPr>
          <p:cNvPr id="22559" name="Line 32"/>
          <p:cNvSpPr>
            <a:spLocks noChangeShapeType="1"/>
          </p:cNvSpPr>
          <p:nvPr/>
        </p:nvSpPr>
        <p:spPr bwMode="auto">
          <a:xfrm flipV="1">
            <a:off x="5181600" y="48641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60" name="Line 33"/>
          <p:cNvSpPr>
            <a:spLocks noChangeShapeType="1"/>
          </p:cNvSpPr>
          <p:nvPr/>
        </p:nvSpPr>
        <p:spPr bwMode="auto">
          <a:xfrm flipH="1" flipV="1">
            <a:off x="5715000" y="4635500"/>
            <a:ext cx="76200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2561" name="Text Box 34"/>
          <p:cNvSpPr txBox="1">
            <a:spLocks noChangeArrowheads="1"/>
          </p:cNvSpPr>
          <p:nvPr/>
        </p:nvSpPr>
        <p:spPr bwMode="auto">
          <a:xfrm>
            <a:off x="6477000" y="4254500"/>
            <a:ext cx="2667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/>
              <a:t>Shared Libraries (.so files). Only definitions. It does not add to size of executable.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</TotalTime>
  <Words>1090</Words>
  <Application>Microsoft Office PowerPoint</Application>
  <PresentationFormat>On-screen Show (4:3)</PresentationFormat>
  <Paragraphs>166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Default Design</vt:lpstr>
      <vt:lpstr>CS503: Operating Systems Spring 2014  Part 0: Program Structure</vt:lpstr>
      <vt:lpstr>Virtual Address Space of a Program</vt:lpstr>
      <vt:lpstr>Memory Sections</vt:lpstr>
      <vt:lpstr>Memory Sections</vt:lpstr>
      <vt:lpstr>Memory Sections</vt:lpstr>
      <vt:lpstr>Example</vt:lpstr>
      <vt:lpstr>Building a Program</vt:lpstr>
      <vt:lpstr>Building a program</vt:lpstr>
      <vt:lpstr>Building a Program</vt:lpstr>
      <vt:lpstr>Original file hello.c</vt:lpstr>
      <vt:lpstr>After preprocessor</vt:lpstr>
      <vt:lpstr>After Compilation</vt:lpstr>
      <vt:lpstr>Output of assembler: Object file</vt:lpstr>
      <vt:lpstr>Object file contains the following:</vt:lpstr>
      <vt:lpstr>After linking</vt:lpstr>
      <vt:lpstr>Loading a Program</vt:lpstr>
      <vt:lpstr>Loading a Program</vt:lpstr>
      <vt:lpstr>Loading a Program</vt:lpstr>
      <vt:lpstr>Static and Shared Libraries</vt:lpstr>
    </vt:vector>
  </TitlesOfParts>
  <Company>East Texas Data Service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Steve  Armstrong</dc:creator>
  <cp:lastModifiedBy>Dongyan Xu</cp:lastModifiedBy>
  <cp:revision>59</cp:revision>
  <cp:lastPrinted>2001-01-13T18:08:51Z</cp:lastPrinted>
  <dcterms:created xsi:type="dcterms:W3CDTF">2000-11-18T17:50:49Z</dcterms:created>
  <dcterms:modified xsi:type="dcterms:W3CDTF">2014-01-16T14:57:36Z</dcterms:modified>
</cp:coreProperties>
</file>