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256" r:id="rId2"/>
    <p:sldId id="261" r:id="rId3"/>
    <p:sldId id="312" r:id="rId4"/>
    <p:sldId id="313" r:id="rId5"/>
    <p:sldId id="314" r:id="rId6"/>
    <p:sldId id="315" r:id="rId7"/>
    <p:sldId id="316" r:id="rId8"/>
    <p:sldId id="264" r:id="rId9"/>
    <p:sldId id="317" r:id="rId10"/>
    <p:sldId id="318" r:id="rId11"/>
    <p:sldId id="319" r:id="rId12"/>
    <p:sldId id="263" r:id="rId13"/>
    <p:sldId id="321" r:id="rId14"/>
    <p:sldId id="262" r:id="rId15"/>
    <p:sldId id="266" r:id="rId16"/>
    <p:sldId id="323" r:id="rId17"/>
    <p:sldId id="322" r:id="rId18"/>
    <p:sldId id="324" r:id="rId19"/>
    <p:sldId id="267" r:id="rId20"/>
    <p:sldId id="325" r:id="rId21"/>
    <p:sldId id="326" r:id="rId22"/>
    <p:sldId id="327" r:id="rId23"/>
    <p:sldId id="268" r:id="rId24"/>
    <p:sldId id="328" r:id="rId25"/>
    <p:sldId id="329" r:id="rId26"/>
    <p:sldId id="332" r:id="rId27"/>
    <p:sldId id="333" r:id="rId28"/>
    <p:sldId id="334" r:id="rId29"/>
    <p:sldId id="335" r:id="rId30"/>
    <p:sldId id="280" r:id="rId31"/>
    <p:sldId id="271" r:id="rId32"/>
    <p:sldId id="336" r:id="rId33"/>
    <p:sldId id="337" r:id="rId34"/>
    <p:sldId id="339" r:id="rId35"/>
    <p:sldId id="338" r:id="rId36"/>
    <p:sldId id="270" r:id="rId37"/>
    <p:sldId id="340" r:id="rId38"/>
    <p:sldId id="341" r:id="rId39"/>
    <p:sldId id="342" r:id="rId40"/>
    <p:sldId id="343" r:id="rId41"/>
    <p:sldId id="344" r:id="rId42"/>
    <p:sldId id="272" r:id="rId43"/>
    <p:sldId id="345" r:id="rId44"/>
    <p:sldId id="346" r:id="rId45"/>
    <p:sldId id="347" r:id="rId46"/>
    <p:sldId id="273" r:id="rId47"/>
    <p:sldId id="348" r:id="rId48"/>
    <p:sldId id="349" r:id="rId49"/>
    <p:sldId id="274" r:id="rId50"/>
    <p:sldId id="350" r:id="rId51"/>
    <p:sldId id="351" r:id="rId52"/>
    <p:sldId id="352" r:id="rId53"/>
    <p:sldId id="353" r:id="rId54"/>
    <p:sldId id="354" r:id="rId55"/>
    <p:sldId id="355" r:id="rId56"/>
    <p:sldId id="356" r:id="rId57"/>
    <p:sldId id="357" r:id="rId58"/>
    <p:sldId id="358" r:id="rId59"/>
    <p:sldId id="277" r:id="rId60"/>
    <p:sldId id="359" r:id="rId61"/>
    <p:sldId id="360" r:id="rId62"/>
    <p:sldId id="275" r:id="rId63"/>
    <p:sldId id="361" r:id="rId64"/>
    <p:sldId id="362" r:id="rId65"/>
    <p:sldId id="363" r:id="rId66"/>
    <p:sldId id="364" r:id="rId67"/>
    <p:sldId id="276" r:id="rId68"/>
    <p:sldId id="365" r:id="rId69"/>
    <p:sldId id="366" r:id="rId70"/>
    <p:sldId id="368" r:id="rId71"/>
    <p:sldId id="367" r:id="rId72"/>
    <p:sldId id="369" r:id="rId73"/>
    <p:sldId id="279" r:id="rId74"/>
    <p:sldId id="371" r:id="rId75"/>
    <p:sldId id="281" r:id="rId76"/>
    <p:sldId id="370" r:id="rId77"/>
    <p:sldId id="282" r:id="rId78"/>
    <p:sldId id="372" r:id="rId79"/>
    <p:sldId id="373" r:id="rId80"/>
    <p:sldId id="374" r:id="rId81"/>
    <p:sldId id="375" r:id="rId82"/>
    <p:sldId id="283" r:id="rId83"/>
    <p:sldId id="376" r:id="rId84"/>
    <p:sldId id="377" r:id="rId85"/>
    <p:sldId id="378" r:id="rId86"/>
    <p:sldId id="284" r:id="rId87"/>
    <p:sldId id="379" r:id="rId88"/>
    <p:sldId id="380" r:id="rId89"/>
    <p:sldId id="381" r:id="rId90"/>
    <p:sldId id="285" r:id="rId91"/>
    <p:sldId id="288" r:id="rId92"/>
    <p:sldId id="382" r:id="rId93"/>
    <p:sldId id="286" r:id="rId94"/>
    <p:sldId id="383" r:id="rId95"/>
    <p:sldId id="384" r:id="rId96"/>
    <p:sldId id="385" r:id="rId97"/>
    <p:sldId id="386" r:id="rId98"/>
    <p:sldId id="287" r:id="rId99"/>
    <p:sldId id="387" r:id="rId100"/>
    <p:sldId id="289" r:id="rId101"/>
    <p:sldId id="388" r:id="rId102"/>
    <p:sldId id="389" r:id="rId103"/>
    <p:sldId id="390" r:id="rId104"/>
    <p:sldId id="391" r:id="rId105"/>
    <p:sldId id="290" r:id="rId106"/>
    <p:sldId id="291" r:id="rId107"/>
    <p:sldId id="392" r:id="rId108"/>
    <p:sldId id="393" r:id="rId109"/>
    <p:sldId id="292" r:id="rId110"/>
    <p:sldId id="394" r:id="rId111"/>
    <p:sldId id="395" r:id="rId112"/>
    <p:sldId id="396" r:id="rId113"/>
    <p:sldId id="397" r:id="rId114"/>
    <p:sldId id="294" r:id="rId115"/>
    <p:sldId id="398" r:id="rId116"/>
    <p:sldId id="399" r:id="rId117"/>
    <p:sldId id="400" r:id="rId118"/>
    <p:sldId id="401" r:id="rId119"/>
    <p:sldId id="296" r:id="rId120"/>
    <p:sldId id="402" r:id="rId121"/>
    <p:sldId id="403" r:id="rId122"/>
    <p:sldId id="298" r:id="rId123"/>
    <p:sldId id="404" r:id="rId124"/>
    <p:sldId id="405" r:id="rId125"/>
    <p:sldId id="406" r:id="rId126"/>
    <p:sldId id="407" r:id="rId127"/>
    <p:sldId id="408" r:id="rId128"/>
    <p:sldId id="297" r:id="rId129"/>
    <p:sldId id="409" r:id="rId130"/>
    <p:sldId id="410" r:id="rId131"/>
    <p:sldId id="412" r:id="rId132"/>
    <p:sldId id="413" r:id="rId133"/>
    <p:sldId id="411" r:id="rId134"/>
    <p:sldId id="299" r:id="rId135"/>
    <p:sldId id="300" r:id="rId136"/>
    <p:sldId id="301" r:id="rId137"/>
    <p:sldId id="414" r:id="rId138"/>
    <p:sldId id="415" r:id="rId139"/>
    <p:sldId id="302" r:id="rId140"/>
    <p:sldId id="428" r:id="rId141"/>
    <p:sldId id="424" r:id="rId142"/>
    <p:sldId id="427" r:id="rId143"/>
    <p:sldId id="426" r:id="rId144"/>
    <p:sldId id="425" r:id="rId145"/>
    <p:sldId id="430" r:id="rId146"/>
    <p:sldId id="429" r:id="rId147"/>
    <p:sldId id="431" r:id="rId148"/>
    <p:sldId id="432" r:id="rId149"/>
    <p:sldId id="311" r:id="rId150"/>
    <p:sldId id="307" r:id="rId151"/>
    <p:sldId id="416" r:id="rId152"/>
    <p:sldId id="417" r:id="rId153"/>
    <p:sldId id="418" r:id="rId154"/>
    <p:sldId id="419" r:id="rId155"/>
    <p:sldId id="309" r:id="rId156"/>
    <p:sldId id="422" r:id="rId157"/>
    <p:sldId id="423" r:id="rId158"/>
    <p:sldId id="304" r:id="rId159"/>
    <p:sldId id="421" r:id="rId160"/>
    <p:sldId id="420" r:id="rId161"/>
    <p:sldId id="310" r:id="rId162"/>
    <p:sldId id="320" r:id="rId1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5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6823" autoAdjust="0"/>
  </p:normalViewPr>
  <p:slideViewPr>
    <p:cSldViewPr snapToGrid="0">
      <p:cViewPr varScale="1">
        <p:scale>
          <a:sx n="140" d="100"/>
          <a:sy n="140" d="100"/>
        </p:scale>
        <p:origin x="90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FF0DE-4994-494E-A7D7-532F956AD78E}" type="datetimeFigureOut">
              <a:rPr lang="en-US" smtClean="0"/>
              <a:t>10/6/2025</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0CAC9-C88B-45D2-9FD8-D9A1210BCBFF}" type="slidenum">
              <a:rPr lang="en-US" smtClean="0"/>
              <a:t>‹#›</a:t>
            </a:fld>
            <a:endParaRPr lang="en-US"/>
          </a:p>
        </p:txBody>
      </p:sp>
    </p:spTree>
    <p:extLst>
      <p:ext uri="{BB962C8B-B14F-4D97-AF65-F5344CB8AC3E}">
        <p14:creationId xmlns:p14="http://schemas.microsoft.com/office/powerpoint/2010/main" val="843089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 everyone</a:t>
            </a:r>
            <a:r>
              <a:rPr lang="en-US" altLang="zh-CN" baseline="0" dirty="0"/>
              <a:t>, </a:t>
            </a:r>
            <a:r>
              <a:rPr lang="en-US" baseline="0" dirty="0"/>
              <a:t>thank you for coming to my interview talk, thank you professor Pradhan for the introduction. Today my talk is going to be about nearest neighbor rules and their connection to communication, computation, and learning</a:t>
            </a:r>
            <a:endParaRPr lang="en-US" dirty="0"/>
          </a:p>
        </p:txBody>
      </p:sp>
      <p:sp>
        <p:nvSpPr>
          <p:cNvPr id="4" name="灯片编号占位符 3"/>
          <p:cNvSpPr>
            <a:spLocks noGrp="1"/>
          </p:cNvSpPr>
          <p:nvPr>
            <p:ph type="sldNum" sz="quarter" idx="10"/>
          </p:nvPr>
        </p:nvSpPr>
        <p:spPr/>
        <p:txBody>
          <a:bodyPr/>
          <a:lstStyle/>
          <a:p>
            <a:fld id="{96271032-D0BF-44AE-A95D-0ED6B44D102C}" type="slidenum">
              <a:rPr lang="en-US" smtClean="0"/>
              <a:t>1</a:t>
            </a:fld>
            <a:endParaRPr lang="en-US"/>
          </a:p>
        </p:txBody>
      </p:sp>
    </p:spTree>
    <p:extLst>
      <p:ext uri="{BB962C8B-B14F-4D97-AF65-F5344CB8AC3E}">
        <p14:creationId xmlns:p14="http://schemas.microsoft.com/office/powerpoint/2010/main" val="2357821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When we try to recognize</a:t>
            </a:r>
            <a:r>
              <a:rPr lang="en-US" baseline="0" dirty="0"/>
              <a:t> a cat or a dog, we compare it to cats or dogs in our memory that look similar.</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a:t>
            </a:fld>
            <a:endParaRPr lang="en-US"/>
          </a:p>
        </p:txBody>
      </p:sp>
    </p:spTree>
    <p:extLst>
      <p:ext uri="{BB962C8B-B14F-4D97-AF65-F5344CB8AC3E}">
        <p14:creationId xmlns:p14="http://schemas.microsoft.com/office/powerpoint/2010/main" val="29060048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100</a:t>
            </a:fld>
            <a:endParaRPr lang="en-US"/>
          </a:p>
        </p:txBody>
      </p:sp>
    </p:spTree>
    <p:extLst>
      <p:ext uri="{BB962C8B-B14F-4D97-AF65-F5344CB8AC3E}">
        <p14:creationId xmlns:p14="http://schemas.microsoft.com/office/powerpoint/2010/main" val="96129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101</a:t>
            </a:fld>
            <a:endParaRPr lang="en-US"/>
          </a:p>
        </p:txBody>
      </p:sp>
    </p:spTree>
    <p:extLst>
      <p:ext uri="{BB962C8B-B14F-4D97-AF65-F5344CB8AC3E}">
        <p14:creationId xmlns:p14="http://schemas.microsoft.com/office/powerpoint/2010/main" val="32815335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102</a:t>
            </a:fld>
            <a:endParaRPr lang="en-US"/>
          </a:p>
        </p:txBody>
      </p:sp>
    </p:spTree>
    <p:extLst>
      <p:ext uri="{BB962C8B-B14F-4D97-AF65-F5344CB8AC3E}">
        <p14:creationId xmlns:p14="http://schemas.microsoft.com/office/powerpoint/2010/main" val="13516005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103</a:t>
            </a:fld>
            <a:endParaRPr lang="en-US"/>
          </a:p>
        </p:txBody>
      </p:sp>
    </p:spTree>
    <p:extLst>
      <p:ext uri="{BB962C8B-B14F-4D97-AF65-F5344CB8AC3E}">
        <p14:creationId xmlns:p14="http://schemas.microsoft.com/office/powerpoint/2010/main" val="27413975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104</a:t>
            </a:fld>
            <a:endParaRPr lang="en-US"/>
          </a:p>
        </p:txBody>
      </p:sp>
    </p:spTree>
    <p:extLst>
      <p:ext uri="{BB962C8B-B14F-4D97-AF65-F5344CB8AC3E}">
        <p14:creationId xmlns:p14="http://schemas.microsoft.com/office/powerpoint/2010/main" val="20680615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Let’s start</a:t>
            </a:r>
          </a:p>
        </p:txBody>
      </p:sp>
      <p:sp>
        <p:nvSpPr>
          <p:cNvPr id="4" name="灯片编号占位符 3"/>
          <p:cNvSpPr>
            <a:spLocks noGrp="1"/>
          </p:cNvSpPr>
          <p:nvPr>
            <p:ph type="sldNum" sz="quarter" idx="10"/>
          </p:nvPr>
        </p:nvSpPr>
        <p:spPr/>
        <p:txBody>
          <a:bodyPr/>
          <a:lstStyle/>
          <a:p>
            <a:fld id="{88BCCEDB-2988-4716-9B41-DCBEA2FFAE37}" type="slidenum">
              <a:rPr lang="en-US" smtClean="0"/>
              <a:t>105</a:t>
            </a:fld>
            <a:endParaRPr lang="en-US"/>
          </a:p>
        </p:txBody>
      </p:sp>
    </p:spTree>
    <p:extLst>
      <p:ext uri="{BB962C8B-B14F-4D97-AF65-F5344CB8AC3E}">
        <p14:creationId xmlns:p14="http://schemas.microsoft.com/office/powerpoint/2010/main" val="34587248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106</a:t>
            </a:fld>
            <a:endParaRPr lang="en-US"/>
          </a:p>
        </p:txBody>
      </p:sp>
    </p:spTree>
    <p:extLst>
      <p:ext uri="{BB962C8B-B14F-4D97-AF65-F5344CB8AC3E}">
        <p14:creationId xmlns:p14="http://schemas.microsoft.com/office/powerpoint/2010/main" val="24948840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107</a:t>
            </a:fld>
            <a:endParaRPr lang="en-US"/>
          </a:p>
        </p:txBody>
      </p:sp>
    </p:spTree>
    <p:extLst>
      <p:ext uri="{BB962C8B-B14F-4D97-AF65-F5344CB8AC3E}">
        <p14:creationId xmlns:p14="http://schemas.microsoft.com/office/powerpoint/2010/main" val="30036798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108</a:t>
            </a:fld>
            <a:endParaRPr lang="en-US"/>
          </a:p>
        </p:txBody>
      </p:sp>
    </p:spTree>
    <p:extLst>
      <p:ext uri="{BB962C8B-B14F-4D97-AF65-F5344CB8AC3E}">
        <p14:creationId xmlns:p14="http://schemas.microsoft.com/office/powerpoint/2010/main" val="34534343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109</a:t>
            </a:fld>
            <a:endParaRPr lang="en-US"/>
          </a:p>
        </p:txBody>
      </p:sp>
    </p:spTree>
    <p:extLst>
      <p:ext uri="{BB962C8B-B14F-4D97-AF65-F5344CB8AC3E}">
        <p14:creationId xmlns:p14="http://schemas.microsoft.com/office/powerpoint/2010/main" val="234529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Starting from relevant data points is a fast and accurate approach.</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a:t>
            </a:fld>
            <a:endParaRPr lang="en-US"/>
          </a:p>
        </p:txBody>
      </p:sp>
    </p:spTree>
    <p:extLst>
      <p:ext uri="{BB962C8B-B14F-4D97-AF65-F5344CB8AC3E}">
        <p14:creationId xmlns:p14="http://schemas.microsoft.com/office/powerpoint/2010/main" val="33606941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110</a:t>
            </a:fld>
            <a:endParaRPr lang="en-US"/>
          </a:p>
        </p:txBody>
      </p:sp>
    </p:spTree>
    <p:extLst>
      <p:ext uri="{BB962C8B-B14F-4D97-AF65-F5344CB8AC3E}">
        <p14:creationId xmlns:p14="http://schemas.microsoft.com/office/powerpoint/2010/main" val="24642149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111</a:t>
            </a:fld>
            <a:endParaRPr lang="en-US"/>
          </a:p>
        </p:txBody>
      </p:sp>
    </p:spTree>
    <p:extLst>
      <p:ext uri="{BB962C8B-B14F-4D97-AF65-F5344CB8AC3E}">
        <p14:creationId xmlns:p14="http://schemas.microsoft.com/office/powerpoint/2010/main" val="27624856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112</a:t>
            </a:fld>
            <a:endParaRPr lang="en-US"/>
          </a:p>
        </p:txBody>
      </p:sp>
    </p:spTree>
    <p:extLst>
      <p:ext uri="{BB962C8B-B14F-4D97-AF65-F5344CB8AC3E}">
        <p14:creationId xmlns:p14="http://schemas.microsoft.com/office/powerpoint/2010/main" val="34531755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113</a:t>
            </a:fld>
            <a:endParaRPr lang="en-US"/>
          </a:p>
        </p:txBody>
      </p:sp>
    </p:spTree>
    <p:extLst>
      <p:ext uri="{BB962C8B-B14F-4D97-AF65-F5344CB8AC3E}">
        <p14:creationId xmlns:p14="http://schemas.microsoft.com/office/powerpoint/2010/main" val="23117865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114</a:t>
            </a:fld>
            <a:endParaRPr lang="en-US"/>
          </a:p>
        </p:txBody>
      </p:sp>
    </p:spTree>
    <p:extLst>
      <p:ext uri="{BB962C8B-B14F-4D97-AF65-F5344CB8AC3E}">
        <p14:creationId xmlns:p14="http://schemas.microsoft.com/office/powerpoint/2010/main" val="18557228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115</a:t>
            </a:fld>
            <a:endParaRPr lang="en-US"/>
          </a:p>
        </p:txBody>
      </p:sp>
    </p:spTree>
    <p:extLst>
      <p:ext uri="{BB962C8B-B14F-4D97-AF65-F5344CB8AC3E}">
        <p14:creationId xmlns:p14="http://schemas.microsoft.com/office/powerpoint/2010/main" val="3751957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116</a:t>
            </a:fld>
            <a:endParaRPr lang="en-US"/>
          </a:p>
        </p:txBody>
      </p:sp>
    </p:spTree>
    <p:extLst>
      <p:ext uri="{BB962C8B-B14F-4D97-AF65-F5344CB8AC3E}">
        <p14:creationId xmlns:p14="http://schemas.microsoft.com/office/powerpoint/2010/main" val="3631961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117</a:t>
            </a:fld>
            <a:endParaRPr lang="en-US"/>
          </a:p>
        </p:txBody>
      </p:sp>
    </p:spTree>
    <p:extLst>
      <p:ext uri="{BB962C8B-B14F-4D97-AF65-F5344CB8AC3E}">
        <p14:creationId xmlns:p14="http://schemas.microsoft.com/office/powerpoint/2010/main" val="42454258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118</a:t>
            </a:fld>
            <a:endParaRPr lang="en-US"/>
          </a:p>
        </p:txBody>
      </p:sp>
    </p:spTree>
    <p:extLst>
      <p:ext uri="{BB962C8B-B14F-4D97-AF65-F5344CB8AC3E}">
        <p14:creationId xmlns:p14="http://schemas.microsoft.com/office/powerpoint/2010/main" val="12633143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119</a:t>
            </a:fld>
            <a:endParaRPr lang="en-US"/>
          </a:p>
        </p:txBody>
      </p:sp>
    </p:spTree>
    <p:extLst>
      <p:ext uri="{BB962C8B-B14F-4D97-AF65-F5344CB8AC3E}">
        <p14:creationId xmlns:p14="http://schemas.microsoft.com/office/powerpoint/2010/main" val="8312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With similar intuition, people proposed</a:t>
            </a:r>
            <a:r>
              <a:rPr lang="en-US" baseline="0" dirty="0"/>
              <a:t> learning algorithms such as k-nearest </a:t>
            </a:r>
            <a:r>
              <a:rPr lang="en-US" baseline="0" dirty="0" err="1"/>
              <a:t>neighrbors</a:t>
            </a:r>
            <a:r>
              <a:rPr lang="en-US" baseline="0" dirty="0"/>
              <a:t> for data classification. Suppose we have a set of labeled training data. Now we are given a new test data point, how do we classify the new data. The algorithm tells us to at the closest k training data points, under some distance measure. We call these k points nearest neighbors, and the label of this test data point is the majority of the labels of k neighbors.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12</a:t>
            </a:fld>
            <a:endParaRPr lang="en-US"/>
          </a:p>
        </p:txBody>
      </p:sp>
    </p:spTree>
    <p:extLst>
      <p:ext uri="{BB962C8B-B14F-4D97-AF65-F5344CB8AC3E}">
        <p14:creationId xmlns:p14="http://schemas.microsoft.com/office/powerpoint/2010/main" val="22606131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120</a:t>
            </a:fld>
            <a:endParaRPr lang="en-US"/>
          </a:p>
        </p:txBody>
      </p:sp>
    </p:spTree>
    <p:extLst>
      <p:ext uri="{BB962C8B-B14F-4D97-AF65-F5344CB8AC3E}">
        <p14:creationId xmlns:p14="http://schemas.microsoft.com/office/powerpoint/2010/main" val="20253977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121</a:t>
            </a:fld>
            <a:endParaRPr lang="en-US"/>
          </a:p>
        </p:txBody>
      </p:sp>
    </p:spTree>
    <p:extLst>
      <p:ext uri="{BB962C8B-B14F-4D97-AF65-F5344CB8AC3E}">
        <p14:creationId xmlns:p14="http://schemas.microsoft.com/office/powerpoint/2010/main" val="42256387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122</a:t>
            </a:fld>
            <a:endParaRPr lang="en-US"/>
          </a:p>
        </p:txBody>
      </p:sp>
    </p:spTree>
    <p:extLst>
      <p:ext uri="{BB962C8B-B14F-4D97-AF65-F5344CB8AC3E}">
        <p14:creationId xmlns:p14="http://schemas.microsoft.com/office/powerpoint/2010/main" val="29940043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123</a:t>
            </a:fld>
            <a:endParaRPr lang="en-US"/>
          </a:p>
        </p:txBody>
      </p:sp>
    </p:spTree>
    <p:extLst>
      <p:ext uri="{BB962C8B-B14F-4D97-AF65-F5344CB8AC3E}">
        <p14:creationId xmlns:p14="http://schemas.microsoft.com/office/powerpoint/2010/main" val="40133618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124</a:t>
            </a:fld>
            <a:endParaRPr lang="en-US"/>
          </a:p>
        </p:txBody>
      </p:sp>
    </p:spTree>
    <p:extLst>
      <p:ext uri="{BB962C8B-B14F-4D97-AF65-F5344CB8AC3E}">
        <p14:creationId xmlns:p14="http://schemas.microsoft.com/office/powerpoint/2010/main" val="21933931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125</a:t>
            </a:fld>
            <a:endParaRPr lang="en-US"/>
          </a:p>
        </p:txBody>
      </p:sp>
    </p:spTree>
    <p:extLst>
      <p:ext uri="{BB962C8B-B14F-4D97-AF65-F5344CB8AC3E}">
        <p14:creationId xmlns:p14="http://schemas.microsoft.com/office/powerpoint/2010/main" val="21597478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126</a:t>
            </a:fld>
            <a:endParaRPr lang="en-US"/>
          </a:p>
        </p:txBody>
      </p:sp>
    </p:spTree>
    <p:extLst>
      <p:ext uri="{BB962C8B-B14F-4D97-AF65-F5344CB8AC3E}">
        <p14:creationId xmlns:p14="http://schemas.microsoft.com/office/powerpoint/2010/main" val="39161127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127</a:t>
            </a:fld>
            <a:endParaRPr lang="en-US"/>
          </a:p>
        </p:txBody>
      </p:sp>
    </p:spTree>
    <p:extLst>
      <p:ext uri="{BB962C8B-B14F-4D97-AF65-F5344CB8AC3E}">
        <p14:creationId xmlns:p14="http://schemas.microsoft.com/office/powerpoint/2010/main" val="20213562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128</a:t>
            </a:fld>
            <a:endParaRPr lang="en-US"/>
          </a:p>
        </p:txBody>
      </p:sp>
    </p:spTree>
    <p:extLst>
      <p:ext uri="{BB962C8B-B14F-4D97-AF65-F5344CB8AC3E}">
        <p14:creationId xmlns:p14="http://schemas.microsoft.com/office/powerpoint/2010/main" val="23571950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129</a:t>
            </a:fld>
            <a:endParaRPr lang="en-US"/>
          </a:p>
        </p:txBody>
      </p:sp>
    </p:spTree>
    <p:extLst>
      <p:ext uri="{BB962C8B-B14F-4D97-AF65-F5344CB8AC3E}">
        <p14:creationId xmlns:p14="http://schemas.microsoft.com/office/powerpoint/2010/main" val="2162281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a:t>
            </a:r>
            <a:r>
              <a:rPr lang="en-US" baseline="0" dirty="0"/>
              <a:t> this manner, we regard the dataset as a set of clusters, where data points close to each other may have the same labels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13</a:t>
            </a:fld>
            <a:endParaRPr lang="en-US"/>
          </a:p>
        </p:txBody>
      </p:sp>
    </p:spTree>
    <p:extLst>
      <p:ext uri="{BB962C8B-B14F-4D97-AF65-F5344CB8AC3E}">
        <p14:creationId xmlns:p14="http://schemas.microsoft.com/office/powerpoint/2010/main" val="26767781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130</a:t>
            </a:fld>
            <a:endParaRPr lang="en-US"/>
          </a:p>
        </p:txBody>
      </p:sp>
    </p:spTree>
    <p:extLst>
      <p:ext uri="{BB962C8B-B14F-4D97-AF65-F5344CB8AC3E}">
        <p14:creationId xmlns:p14="http://schemas.microsoft.com/office/powerpoint/2010/main" val="29070119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131</a:t>
            </a:fld>
            <a:endParaRPr lang="en-US"/>
          </a:p>
        </p:txBody>
      </p:sp>
    </p:spTree>
    <p:extLst>
      <p:ext uri="{BB962C8B-B14F-4D97-AF65-F5344CB8AC3E}">
        <p14:creationId xmlns:p14="http://schemas.microsoft.com/office/powerpoint/2010/main" val="270809976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132</a:t>
            </a:fld>
            <a:endParaRPr lang="en-US"/>
          </a:p>
        </p:txBody>
      </p:sp>
    </p:spTree>
    <p:extLst>
      <p:ext uri="{BB962C8B-B14F-4D97-AF65-F5344CB8AC3E}">
        <p14:creationId xmlns:p14="http://schemas.microsoft.com/office/powerpoint/2010/main" val="9658740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133</a:t>
            </a:fld>
            <a:endParaRPr lang="en-US"/>
          </a:p>
        </p:txBody>
      </p:sp>
    </p:spTree>
    <p:extLst>
      <p:ext uri="{BB962C8B-B14F-4D97-AF65-F5344CB8AC3E}">
        <p14:creationId xmlns:p14="http://schemas.microsoft.com/office/powerpoint/2010/main" val="33615400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134</a:t>
            </a:fld>
            <a:endParaRPr lang="en-US"/>
          </a:p>
        </p:txBody>
      </p:sp>
    </p:spTree>
    <p:extLst>
      <p:ext uri="{BB962C8B-B14F-4D97-AF65-F5344CB8AC3E}">
        <p14:creationId xmlns:p14="http://schemas.microsoft.com/office/powerpoint/2010/main" val="10258185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Let’s start</a:t>
            </a:r>
          </a:p>
        </p:txBody>
      </p:sp>
      <p:sp>
        <p:nvSpPr>
          <p:cNvPr id="4" name="灯片编号占位符 3"/>
          <p:cNvSpPr>
            <a:spLocks noGrp="1"/>
          </p:cNvSpPr>
          <p:nvPr>
            <p:ph type="sldNum" sz="quarter" idx="10"/>
          </p:nvPr>
        </p:nvSpPr>
        <p:spPr/>
        <p:txBody>
          <a:bodyPr/>
          <a:lstStyle/>
          <a:p>
            <a:fld id="{88BCCEDB-2988-4716-9B41-DCBEA2FFAE37}" type="slidenum">
              <a:rPr lang="en-US" smtClean="0"/>
              <a:t>135</a:t>
            </a:fld>
            <a:endParaRPr lang="en-US"/>
          </a:p>
        </p:txBody>
      </p:sp>
    </p:spTree>
    <p:extLst>
      <p:ext uri="{BB962C8B-B14F-4D97-AF65-F5344CB8AC3E}">
        <p14:creationId xmlns:p14="http://schemas.microsoft.com/office/powerpoint/2010/main" val="12265315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solidFill>
                  <a:schemeClr val="tx1"/>
                </a:solidFill>
              </a:rPr>
              <a:t>The</a:t>
            </a:r>
            <a:r>
              <a:rPr lang="en-US" baseline="0" dirty="0">
                <a:solidFill>
                  <a:schemeClr val="tx1"/>
                </a:solidFill>
              </a:rPr>
              <a:t> typical challenges for federated learning paradigm are the limitation of computation and communication resources of local devices. So we want the learning to be communication and computation efficient at local devices and also, we have the challenges posed by the heterogeneity of data at local devices</a:t>
            </a:r>
            <a:endParaRPr lang="en-US" dirty="0">
              <a:solidFill>
                <a:prstClr val="black"/>
              </a:solidFill>
            </a:endParaRPr>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136</a:t>
            </a:fld>
            <a:endParaRPr lang="en-US"/>
          </a:p>
        </p:txBody>
      </p:sp>
    </p:spTree>
    <p:extLst>
      <p:ext uri="{BB962C8B-B14F-4D97-AF65-F5344CB8AC3E}">
        <p14:creationId xmlns:p14="http://schemas.microsoft.com/office/powerpoint/2010/main" val="81953103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solidFill>
                  <a:schemeClr val="tx1"/>
                </a:solidFill>
              </a:rPr>
              <a:t>The</a:t>
            </a:r>
            <a:r>
              <a:rPr lang="en-US" baseline="0" dirty="0">
                <a:solidFill>
                  <a:schemeClr val="tx1"/>
                </a:solidFill>
              </a:rPr>
              <a:t> typical challenges for federated learning paradigm are the limitation of computation and communication resources of local devices. So we want the learning to be communication and computation efficient at local devices and also, we have the challenges posed by the heterogeneity of data at local devices</a:t>
            </a:r>
            <a:endParaRPr lang="en-US" dirty="0">
              <a:solidFill>
                <a:prstClr val="black"/>
              </a:solidFill>
            </a:endParaRPr>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137</a:t>
            </a:fld>
            <a:endParaRPr lang="en-US"/>
          </a:p>
        </p:txBody>
      </p:sp>
    </p:spTree>
    <p:extLst>
      <p:ext uri="{BB962C8B-B14F-4D97-AF65-F5344CB8AC3E}">
        <p14:creationId xmlns:p14="http://schemas.microsoft.com/office/powerpoint/2010/main" val="27946984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solidFill>
                  <a:schemeClr val="tx1"/>
                </a:solidFill>
              </a:rPr>
              <a:t>The</a:t>
            </a:r>
            <a:r>
              <a:rPr lang="en-US" baseline="0" dirty="0">
                <a:solidFill>
                  <a:schemeClr val="tx1"/>
                </a:solidFill>
              </a:rPr>
              <a:t> typical challenges for federated learning paradigm are the limitation of computation and communication resources of local devices. So we want the learning to be communication and computation efficient at local devices and also, we have the challenges posed by the heterogeneity of data at local devices</a:t>
            </a:r>
            <a:endParaRPr lang="en-US" dirty="0">
              <a:solidFill>
                <a:prstClr val="black"/>
              </a:solidFill>
            </a:endParaRPr>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138</a:t>
            </a:fld>
            <a:endParaRPr lang="en-US"/>
          </a:p>
        </p:txBody>
      </p:sp>
    </p:spTree>
    <p:extLst>
      <p:ext uri="{BB962C8B-B14F-4D97-AF65-F5344CB8AC3E}">
        <p14:creationId xmlns:p14="http://schemas.microsoft.com/office/powerpoint/2010/main" val="65623518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139</a:t>
            </a:fld>
            <a:endParaRPr lang="en-US"/>
          </a:p>
        </p:txBody>
      </p:sp>
    </p:spTree>
    <p:extLst>
      <p:ext uri="{BB962C8B-B14F-4D97-AF65-F5344CB8AC3E}">
        <p14:creationId xmlns:p14="http://schemas.microsoft.com/office/powerpoint/2010/main" val="65786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a:t>
            </a:r>
            <a:r>
              <a:rPr lang="en-US" baseline="0" dirty="0"/>
              <a:t> nearest neighbor representation of data is not only used in learning, but also appears in communication. In data communication or data storage, one of the central problems is to deal with noise and errors.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a:t>
            </a:fld>
            <a:endParaRPr lang="en-US"/>
          </a:p>
        </p:txBody>
      </p:sp>
    </p:spTree>
    <p:extLst>
      <p:ext uri="{BB962C8B-B14F-4D97-AF65-F5344CB8AC3E}">
        <p14:creationId xmlns:p14="http://schemas.microsoft.com/office/powerpoint/2010/main" val="41534721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140</a:t>
            </a:fld>
            <a:endParaRPr lang="en-US"/>
          </a:p>
        </p:txBody>
      </p:sp>
    </p:spTree>
    <p:extLst>
      <p:ext uri="{BB962C8B-B14F-4D97-AF65-F5344CB8AC3E}">
        <p14:creationId xmlns:p14="http://schemas.microsoft.com/office/powerpoint/2010/main" val="35777221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141</a:t>
            </a:fld>
            <a:endParaRPr lang="en-US"/>
          </a:p>
        </p:txBody>
      </p:sp>
    </p:spTree>
    <p:extLst>
      <p:ext uri="{BB962C8B-B14F-4D97-AF65-F5344CB8AC3E}">
        <p14:creationId xmlns:p14="http://schemas.microsoft.com/office/powerpoint/2010/main" val="18154524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142</a:t>
            </a:fld>
            <a:endParaRPr lang="en-US"/>
          </a:p>
        </p:txBody>
      </p:sp>
    </p:spTree>
    <p:extLst>
      <p:ext uri="{BB962C8B-B14F-4D97-AF65-F5344CB8AC3E}">
        <p14:creationId xmlns:p14="http://schemas.microsoft.com/office/powerpoint/2010/main" val="9295265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143</a:t>
            </a:fld>
            <a:endParaRPr lang="en-US"/>
          </a:p>
        </p:txBody>
      </p:sp>
    </p:spTree>
    <p:extLst>
      <p:ext uri="{BB962C8B-B14F-4D97-AF65-F5344CB8AC3E}">
        <p14:creationId xmlns:p14="http://schemas.microsoft.com/office/powerpoint/2010/main" val="184621335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144</a:t>
            </a:fld>
            <a:endParaRPr lang="en-US"/>
          </a:p>
        </p:txBody>
      </p:sp>
    </p:spTree>
    <p:extLst>
      <p:ext uri="{BB962C8B-B14F-4D97-AF65-F5344CB8AC3E}">
        <p14:creationId xmlns:p14="http://schemas.microsoft.com/office/powerpoint/2010/main" val="354510629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145</a:t>
            </a:fld>
            <a:endParaRPr lang="en-US"/>
          </a:p>
        </p:txBody>
      </p:sp>
    </p:spTree>
    <p:extLst>
      <p:ext uri="{BB962C8B-B14F-4D97-AF65-F5344CB8AC3E}">
        <p14:creationId xmlns:p14="http://schemas.microsoft.com/office/powerpoint/2010/main" val="19618827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146</a:t>
            </a:fld>
            <a:endParaRPr lang="en-US"/>
          </a:p>
        </p:txBody>
      </p:sp>
    </p:spTree>
    <p:extLst>
      <p:ext uri="{BB962C8B-B14F-4D97-AF65-F5344CB8AC3E}">
        <p14:creationId xmlns:p14="http://schemas.microsoft.com/office/powerpoint/2010/main" val="143321094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147</a:t>
            </a:fld>
            <a:endParaRPr lang="en-US"/>
          </a:p>
        </p:txBody>
      </p:sp>
    </p:spTree>
    <p:extLst>
      <p:ext uri="{BB962C8B-B14F-4D97-AF65-F5344CB8AC3E}">
        <p14:creationId xmlns:p14="http://schemas.microsoft.com/office/powerpoint/2010/main" val="42931220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if the local</a:t>
            </a:r>
            <a:r>
              <a:rPr lang="en-US" baseline="0" dirty="0"/>
              <a:t> training data come in streams. For example, sensors might update sensing data from time to time.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148</a:t>
            </a:fld>
            <a:endParaRPr lang="en-US"/>
          </a:p>
        </p:txBody>
      </p:sp>
    </p:spTree>
    <p:extLst>
      <p:ext uri="{BB962C8B-B14F-4D97-AF65-F5344CB8AC3E}">
        <p14:creationId xmlns:p14="http://schemas.microsoft.com/office/powerpoint/2010/main" val="11553683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Let’s start</a:t>
            </a:r>
          </a:p>
        </p:txBody>
      </p:sp>
      <p:sp>
        <p:nvSpPr>
          <p:cNvPr id="4" name="灯片编号占位符 3"/>
          <p:cNvSpPr>
            <a:spLocks noGrp="1"/>
          </p:cNvSpPr>
          <p:nvPr>
            <p:ph type="sldNum" sz="quarter" idx="10"/>
          </p:nvPr>
        </p:nvSpPr>
        <p:spPr/>
        <p:txBody>
          <a:bodyPr/>
          <a:lstStyle/>
          <a:p>
            <a:fld id="{88BCCEDB-2988-4716-9B41-DCBEA2FFAE37}" type="slidenum">
              <a:rPr lang="en-US" smtClean="0"/>
              <a:t>149</a:t>
            </a:fld>
            <a:endParaRPr lang="en-US"/>
          </a:p>
        </p:txBody>
      </p:sp>
    </p:spTree>
    <p:extLst>
      <p:ext uri="{BB962C8B-B14F-4D97-AF65-F5344CB8AC3E}">
        <p14:creationId xmlns:p14="http://schemas.microsoft.com/office/powerpoint/2010/main" val="3552315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To this end, we need to encode the data. For</a:t>
            </a:r>
            <a:r>
              <a:rPr lang="en-US" baseline="0" dirty="0"/>
              <a:t> example, we can repeat each data bit multiple times so that we can use a majority rule to decode each data bit even with errors.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a:t>
            </a:fld>
            <a:endParaRPr lang="en-US"/>
          </a:p>
        </p:txBody>
      </p:sp>
    </p:spTree>
    <p:extLst>
      <p:ext uri="{BB962C8B-B14F-4D97-AF65-F5344CB8AC3E}">
        <p14:creationId xmlns:p14="http://schemas.microsoft.com/office/powerpoint/2010/main" val="2908540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the sequence </a:t>
            </a:r>
            <a:r>
              <a:rPr lang="en-US" dirty="0" err="1"/>
              <a:t>flassification</a:t>
            </a:r>
            <a:r>
              <a:rPr lang="en-US" dirty="0"/>
              <a:t> and clustering of structured data.</a:t>
            </a:r>
            <a:r>
              <a:rPr lang="en-US" baseline="0" dirty="0"/>
              <a:t> These problems such as sequence classification and clustering arise in error correction for DNA storage as well. I am interested in exploring how the ideas and methods used for </a:t>
            </a:r>
            <a:r>
              <a:rPr lang="en-US" baseline="0" dirty="0" err="1"/>
              <a:t>dna</a:t>
            </a:r>
            <a:r>
              <a:rPr lang="en-US" baseline="0" dirty="0"/>
              <a:t> storage can be used for dealing with structured data.</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150</a:t>
            </a:fld>
            <a:endParaRPr lang="en-US"/>
          </a:p>
        </p:txBody>
      </p:sp>
    </p:spTree>
    <p:extLst>
      <p:ext uri="{BB962C8B-B14F-4D97-AF65-F5344CB8AC3E}">
        <p14:creationId xmlns:p14="http://schemas.microsoft.com/office/powerpoint/2010/main" val="16461139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the sequence </a:t>
            </a:r>
            <a:r>
              <a:rPr lang="en-US" dirty="0" err="1"/>
              <a:t>flassification</a:t>
            </a:r>
            <a:r>
              <a:rPr lang="en-US" dirty="0"/>
              <a:t> and clustering of structured data.</a:t>
            </a:r>
            <a:r>
              <a:rPr lang="en-US" baseline="0" dirty="0"/>
              <a:t> These problems such as sequence classification and clustering arise in error correction for DNA storage as well. I am interested in exploring how the ideas and methods used for </a:t>
            </a:r>
            <a:r>
              <a:rPr lang="en-US" baseline="0" dirty="0" err="1"/>
              <a:t>dna</a:t>
            </a:r>
            <a:r>
              <a:rPr lang="en-US" baseline="0" dirty="0"/>
              <a:t> storage can be used for dealing with structured data.</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151</a:t>
            </a:fld>
            <a:endParaRPr lang="en-US"/>
          </a:p>
        </p:txBody>
      </p:sp>
    </p:spTree>
    <p:extLst>
      <p:ext uri="{BB962C8B-B14F-4D97-AF65-F5344CB8AC3E}">
        <p14:creationId xmlns:p14="http://schemas.microsoft.com/office/powerpoint/2010/main" val="25762755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the sequence </a:t>
            </a:r>
            <a:r>
              <a:rPr lang="en-US" dirty="0" err="1"/>
              <a:t>flassification</a:t>
            </a:r>
            <a:r>
              <a:rPr lang="en-US" dirty="0"/>
              <a:t> and clustering of structured data.</a:t>
            </a:r>
            <a:r>
              <a:rPr lang="en-US" baseline="0" dirty="0"/>
              <a:t> These problems such as sequence classification and clustering arise in error correction for DNA storage as well. I am interested in exploring how the ideas and methods used for </a:t>
            </a:r>
            <a:r>
              <a:rPr lang="en-US" baseline="0" dirty="0" err="1"/>
              <a:t>dna</a:t>
            </a:r>
            <a:r>
              <a:rPr lang="en-US" baseline="0" dirty="0"/>
              <a:t> storage can be used for dealing with structured data.</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152</a:t>
            </a:fld>
            <a:endParaRPr lang="en-US"/>
          </a:p>
        </p:txBody>
      </p:sp>
    </p:spTree>
    <p:extLst>
      <p:ext uri="{BB962C8B-B14F-4D97-AF65-F5344CB8AC3E}">
        <p14:creationId xmlns:p14="http://schemas.microsoft.com/office/powerpoint/2010/main" val="26218320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the sequence </a:t>
            </a:r>
            <a:r>
              <a:rPr lang="en-US" dirty="0" err="1"/>
              <a:t>flassification</a:t>
            </a:r>
            <a:r>
              <a:rPr lang="en-US" dirty="0"/>
              <a:t> and clustering of structured data.</a:t>
            </a:r>
            <a:r>
              <a:rPr lang="en-US" baseline="0" dirty="0"/>
              <a:t> These problems such as sequence classification and clustering arise in error correction for DNA storage as well. I am interested in exploring how the ideas and methods used for </a:t>
            </a:r>
            <a:r>
              <a:rPr lang="en-US" baseline="0" dirty="0" err="1"/>
              <a:t>dna</a:t>
            </a:r>
            <a:r>
              <a:rPr lang="en-US" baseline="0" dirty="0"/>
              <a:t> storage can be used for dealing with structured data.</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153</a:t>
            </a:fld>
            <a:endParaRPr lang="en-US"/>
          </a:p>
        </p:txBody>
      </p:sp>
    </p:spTree>
    <p:extLst>
      <p:ext uri="{BB962C8B-B14F-4D97-AF65-F5344CB8AC3E}">
        <p14:creationId xmlns:p14="http://schemas.microsoft.com/office/powerpoint/2010/main" val="127120643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the sequence </a:t>
            </a:r>
            <a:r>
              <a:rPr lang="en-US" dirty="0" err="1"/>
              <a:t>flassification</a:t>
            </a:r>
            <a:r>
              <a:rPr lang="en-US" dirty="0"/>
              <a:t> and clustering of structured data.</a:t>
            </a:r>
            <a:r>
              <a:rPr lang="en-US" baseline="0" dirty="0"/>
              <a:t> These problems such as sequence classification and clustering arise in error correction for DNA storage as well. I am interested in exploring how the ideas and methods used for </a:t>
            </a:r>
            <a:r>
              <a:rPr lang="en-US" baseline="0" dirty="0" err="1"/>
              <a:t>dna</a:t>
            </a:r>
            <a:r>
              <a:rPr lang="en-US" baseline="0" dirty="0"/>
              <a:t> storage can be used for dealing with structured data.</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154</a:t>
            </a:fld>
            <a:endParaRPr lang="en-US"/>
          </a:p>
        </p:txBody>
      </p:sp>
    </p:spTree>
    <p:extLst>
      <p:ext uri="{BB962C8B-B14F-4D97-AF65-F5344CB8AC3E}">
        <p14:creationId xmlns:p14="http://schemas.microsoft.com/office/powerpoint/2010/main" val="38534037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are also interested in alternative computational models that have the potential of explaining</a:t>
            </a:r>
            <a:r>
              <a:rPr lang="en-US" baseline="0" dirty="0"/>
              <a:t> the empirical success of some neural network architectures such as transformers. It is also possible to see if there are any computation tasks that require less resources than computing using neural networks. One of a computational model we are recently considering is the nearest neighbor model that has connections to associative memory and vector databases that are used to augment the memory in large language models.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155</a:t>
            </a:fld>
            <a:endParaRPr lang="en-US"/>
          </a:p>
        </p:txBody>
      </p:sp>
    </p:spTree>
    <p:extLst>
      <p:ext uri="{BB962C8B-B14F-4D97-AF65-F5344CB8AC3E}">
        <p14:creationId xmlns:p14="http://schemas.microsoft.com/office/powerpoint/2010/main" val="14812436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are also interested in alternative computational models that have the potential of explaining</a:t>
            </a:r>
            <a:r>
              <a:rPr lang="en-US" baseline="0" dirty="0"/>
              <a:t> the empirical success of some neural network architectures such as transformers. It is also possible to see if there are any computation tasks that require less resources than computing using neural networks. One of a computational model we are recently considering is the nearest neighbor model that has connections to associative memory and vector databases that are used to augment the memory in large language models.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156</a:t>
            </a:fld>
            <a:endParaRPr lang="en-US"/>
          </a:p>
        </p:txBody>
      </p:sp>
    </p:spTree>
    <p:extLst>
      <p:ext uri="{BB962C8B-B14F-4D97-AF65-F5344CB8AC3E}">
        <p14:creationId xmlns:p14="http://schemas.microsoft.com/office/powerpoint/2010/main" val="29953599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are also interested in alternative computational models that have the potential of explaining</a:t>
            </a:r>
            <a:r>
              <a:rPr lang="en-US" baseline="0" dirty="0"/>
              <a:t> the empirical success of some neural network architectures such as transformers. It is also possible to see if there are any computation tasks that require less resources than computing using neural networks. One of a computational model we are recently considering is the nearest neighbor model that has connections to associative memory and vector databases that are used to augment the memory in large language models.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157</a:t>
            </a:fld>
            <a:endParaRPr lang="en-US"/>
          </a:p>
        </p:txBody>
      </p:sp>
    </p:spTree>
    <p:extLst>
      <p:ext uri="{BB962C8B-B14F-4D97-AF65-F5344CB8AC3E}">
        <p14:creationId xmlns:p14="http://schemas.microsoft.com/office/powerpoint/2010/main" val="369517566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Also there is a tradeoff among data privacy</a:t>
            </a:r>
            <a:r>
              <a:rPr lang="en-US" baseline="0" dirty="0"/>
              <a:t> fairness accuracy, it would be interesting to investigate these relations and tradeoffs in the contexts of federated learning online learning, or other learning paradigms.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158</a:t>
            </a:fld>
            <a:endParaRPr lang="en-US"/>
          </a:p>
        </p:txBody>
      </p:sp>
    </p:spTree>
    <p:extLst>
      <p:ext uri="{BB962C8B-B14F-4D97-AF65-F5344CB8AC3E}">
        <p14:creationId xmlns:p14="http://schemas.microsoft.com/office/powerpoint/2010/main" val="108509214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Also there is a tradeoff among data privacy</a:t>
            </a:r>
            <a:r>
              <a:rPr lang="en-US" baseline="0" dirty="0"/>
              <a:t> fairness accuracy, it would be interesting to investigate these relations and tradeoffs in the contexts of federated learning online learning, or other learning paradigms.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159</a:t>
            </a:fld>
            <a:endParaRPr lang="en-US"/>
          </a:p>
        </p:txBody>
      </p:sp>
    </p:spTree>
    <p:extLst>
      <p:ext uri="{BB962C8B-B14F-4D97-AF65-F5344CB8AC3E}">
        <p14:creationId xmlns:p14="http://schemas.microsoft.com/office/powerpoint/2010/main" val="1451282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a:t>
            </a:r>
            <a:r>
              <a:rPr lang="en-US" baseline="0" dirty="0"/>
              <a:t> decoding rule we use, for example majority in repetition codes, can be considered as nearest neighbor decoding rule. Here the distance measure is not Euclidean distance, we use Hamming distance, which measure the number of bit flips to describe flip errors. These clusters contain all possible receive sequences, when the center is sent for communication. In this figure, we assume that at most one bit flip occurs. </a:t>
            </a:r>
            <a:r>
              <a:rPr lang="en-US" baseline="0"/>
              <a:t>When decode,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16</a:t>
            </a:fld>
            <a:endParaRPr lang="en-US"/>
          </a:p>
        </p:txBody>
      </p:sp>
    </p:spTree>
    <p:extLst>
      <p:ext uri="{BB962C8B-B14F-4D97-AF65-F5344CB8AC3E}">
        <p14:creationId xmlns:p14="http://schemas.microsoft.com/office/powerpoint/2010/main" val="353919649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Also there is a tradeoff among data privacy</a:t>
            </a:r>
            <a:r>
              <a:rPr lang="en-US" baseline="0" dirty="0"/>
              <a:t> fairness accuracy, it would be interesting to investigate these relations and tradeoffs in the contexts of federated learning online learning, or other learning paradigms.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160</a:t>
            </a:fld>
            <a:endParaRPr lang="en-US"/>
          </a:p>
        </p:txBody>
      </p:sp>
    </p:spTree>
    <p:extLst>
      <p:ext uri="{BB962C8B-B14F-4D97-AF65-F5344CB8AC3E}">
        <p14:creationId xmlns:p14="http://schemas.microsoft.com/office/powerpoint/2010/main" val="288411561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That’s all</a:t>
            </a:r>
            <a:r>
              <a:rPr lang="en-US" baseline="0" dirty="0"/>
              <a:t> thank you for your attention.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161</a:t>
            </a:fld>
            <a:endParaRPr lang="en-US"/>
          </a:p>
        </p:txBody>
      </p:sp>
    </p:spTree>
    <p:extLst>
      <p:ext uri="{BB962C8B-B14F-4D97-AF65-F5344CB8AC3E}">
        <p14:creationId xmlns:p14="http://schemas.microsoft.com/office/powerpoint/2010/main" val="311792035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162</a:t>
            </a:fld>
            <a:endParaRPr lang="en-US"/>
          </a:p>
        </p:txBody>
      </p:sp>
    </p:spTree>
    <p:extLst>
      <p:ext uri="{BB962C8B-B14F-4D97-AF65-F5344CB8AC3E}">
        <p14:creationId xmlns:p14="http://schemas.microsoft.com/office/powerpoint/2010/main" val="1913426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17</a:t>
            </a:fld>
            <a:endParaRPr lang="en-US"/>
          </a:p>
        </p:txBody>
      </p:sp>
    </p:spTree>
    <p:extLst>
      <p:ext uri="{BB962C8B-B14F-4D97-AF65-F5344CB8AC3E}">
        <p14:creationId xmlns:p14="http://schemas.microsoft.com/office/powerpoint/2010/main" val="878101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18</a:t>
            </a:fld>
            <a:endParaRPr lang="en-US"/>
          </a:p>
        </p:txBody>
      </p:sp>
    </p:spTree>
    <p:extLst>
      <p:ext uri="{BB962C8B-B14F-4D97-AF65-F5344CB8AC3E}">
        <p14:creationId xmlns:p14="http://schemas.microsoft.com/office/powerpoint/2010/main" val="164865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19</a:t>
            </a:fld>
            <a:endParaRPr lang="en-US"/>
          </a:p>
        </p:txBody>
      </p:sp>
    </p:spTree>
    <p:extLst>
      <p:ext uri="{BB962C8B-B14F-4D97-AF65-F5344CB8AC3E}">
        <p14:creationId xmlns:p14="http://schemas.microsoft.com/office/powerpoint/2010/main" val="124327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First, let me give a brief introduction to my research background. I work in the intersection of information and</a:t>
            </a:r>
            <a:r>
              <a:rPr lang="en-US" baseline="0" dirty="0"/>
              <a:t> coding theory, and theory of computing.</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a:t>
            </a:fld>
            <a:endParaRPr lang="en-US"/>
          </a:p>
        </p:txBody>
      </p:sp>
    </p:spTree>
    <p:extLst>
      <p:ext uri="{BB962C8B-B14F-4D97-AF65-F5344CB8AC3E}">
        <p14:creationId xmlns:p14="http://schemas.microsoft.com/office/powerpoint/2010/main" val="2342999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20</a:t>
            </a:fld>
            <a:endParaRPr lang="en-US"/>
          </a:p>
        </p:txBody>
      </p:sp>
    </p:spTree>
    <p:extLst>
      <p:ext uri="{BB962C8B-B14F-4D97-AF65-F5344CB8AC3E}">
        <p14:creationId xmlns:p14="http://schemas.microsoft.com/office/powerpoint/2010/main" val="2105855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21</a:t>
            </a:fld>
            <a:endParaRPr lang="en-US"/>
          </a:p>
        </p:txBody>
      </p:sp>
    </p:spTree>
    <p:extLst>
      <p:ext uri="{BB962C8B-B14F-4D97-AF65-F5344CB8AC3E}">
        <p14:creationId xmlns:p14="http://schemas.microsoft.com/office/powerpoint/2010/main" val="59330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22</a:t>
            </a:fld>
            <a:endParaRPr lang="en-US"/>
          </a:p>
        </p:txBody>
      </p:sp>
    </p:spTree>
    <p:extLst>
      <p:ext uri="{BB962C8B-B14F-4D97-AF65-F5344CB8AC3E}">
        <p14:creationId xmlns:p14="http://schemas.microsoft.com/office/powerpoint/2010/main" val="2656453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23</a:t>
            </a:fld>
            <a:endParaRPr lang="en-US"/>
          </a:p>
        </p:txBody>
      </p:sp>
    </p:spTree>
    <p:extLst>
      <p:ext uri="{BB962C8B-B14F-4D97-AF65-F5344CB8AC3E}">
        <p14:creationId xmlns:p14="http://schemas.microsoft.com/office/powerpoint/2010/main" val="493091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24</a:t>
            </a:fld>
            <a:endParaRPr lang="en-US"/>
          </a:p>
        </p:txBody>
      </p:sp>
    </p:spTree>
    <p:extLst>
      <p:ext uri="{BB962C8B-B14F-4D97-AF65-F5344CB8AC3E}">
        <p14:creationId xmlns:p14="http://schemas.microsoft.com/office/powerpoint/2010/main" val="3547126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25</a:t>
            </a:fld>
            <a:endParaRPr lang="en-US"/>
          </a:p>
        </p:txBody>
      </p:sp>
    </p:spTree>
    <p:extLst>
      <p:ext uri="{BB962C8B-B14F-4D97-AF65-F5344CB8AC3E}">
        <p14:creationId xmlns:p14="http://schemas.microsoft.com/office/powerpoint/2010/main" val="3714809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26</a:t>
            </a:fld>
            <a:endParaRPr lang="en-US"/>
          </a:p>
        </p:txBody>
      </p:sp>
    </p:spTree>
    <p:extLst>
      <p:ext uri="{BB962C8B-B14F-4D97-AF65-F5344CB8AC3E}">
        <p14:creationId xmlns:p14="http://schemas.microsoft.com/office/powerpoint/2010/main" val="3490330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27</a:t>
            </a:fld>
            <a:endParaRPr lang="en-US"/>
          </a:p>
        </p:txBody>
      </p:sp>
    </p:spTree>
    <p:extLst>
      <p:ext uri="{BB962C8B-B14F-4D97-AF65-F5344CB8AC3E}">
        <p14:creationId xmlns:p14="http://schemas.microsoft.com/office/powerpoint/2010/main" val="177167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28</a:t>
            </a:fld>
            <a:endParaRPr lang="en-US"/>
          </a:p>
        </p:txBody>
      </p:sp>
    </p:spTree>
    <p:extLst>
      <p:ext uri="{BB962C8B-B14F-4D97-AF65-F5344CB8AC3E}">
        <p14:creationId xmlns:p14="http://schemas.microsoft.com/office/powerpoint/2010/main" val="735428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29</a:t>
            </a:fld>
            <a:endParaRPr lang="en-US"/>
          </a:p>
        </p:txBody>
      </p:sp>
    </p:spTree>
    <p:extLst>
      <p:ext uri="{BB962C8B-B14F-4D97-AF65-F5344CB8AC3E}">
        <p14:creationId xmlns:p14="http://schemas.microsoft.com/office/powerpoint/2010/main" val="356931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Two</a:t>
            </a:r>
            <a:r>
              <a:rPr lang="en-US" baseline="0" dirty="0"/>
              <a:t> of the central problems in information and coding theory are data communication and data compression for communication and storage systems.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a:t>
            </a:fld>
            <a:endParaRPr lang="en-US"/>
          </a:p>
        </p:txBody>
      </p:sp>
    </p:spTree>
    <p:extLst>
      <p:ext uri="{BB962C8B-B14F-4D97-AF65-F5344CB8AC3E}">
        <p14:creationId xmlns:p14="http://schemas.microsoft.com/office/powerpoint/2010/main" val="222651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Let’s start</a:t>
            </a:r>
          </a:p>
        </p:txBody>
      </p:sp>
      <p:sp>
        <p:nvSpPr>
          <p:cNvPr id="4" name="灯片编号占位符 3"/>
          <p:cNvSpPr>
            <a:spLocks noGrp="1"/>
          </p:cNvSpPr>
          <p:nvPr>
            <p:ph type="sldNum" sz="quarter" idx="10"/>
          </p:nvPr>
        </p:nvSpPr>
        <p:spPr/>
        <p:txBody>
          <a:bodyPr/>
          <a:lstStyle/>
          <a:p>
            <a:fld id="{88BCCEDB-2988-4716-9B41-DCBEA2FFAE37}" type="slidenum">
              <a:rPr lang="en-US" smtClean="0"/>
              <a:t>30</a:t>
            </a:fld>
            <a:endParaRPr lang="en-US"/>
          </a:p>
        </p:txBody>
      </p:sp>
    </p:spTree>
    <p:extLst>
      <p:ext uri="{BB962C8B-B14F-4D97-AF65-F5344CB8AC3E}">
        <p14:creationId xmlns:p14="http://schemas.microsoft.com/office/powerpoint/2010/main" val="1546023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31</a:t>
            </a:fld>
            <a:endParaRPr lang="en-US"/>
          </a:p>
        </p:txBody>
      </p:sp>
    </p:spTree>
    <p:extLst>
      <p:ext uri="{BB962C8B-B14F-4D97-AF65-F5344CB8AC3E}">
        <p14:creationId xmlns:p14="http://schemas.microsoft.com/office/powerpoint/2010/main" val="1395210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32</a:t>
            </a:fld>
            <a:endParaRPr lang="en-US"/>
          </a:p>
        </p:txBody>
      </p:sp>
    </p:spTree>
    <p:extLst>
      <p:ext uri="{BB962C8B-B14F-4D97-AF65-F5344CB8AC3E}">
        <p14:creationId xmlns:p14="http://schemas.microsoft.com/office/powerpoint/2010/main" val="375829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33</a:t>
            </a:fld>
            <a:endParaRPr lang="en-US"/>
          </a:p>
        </p:txBody>
      </p:sp>
    </p:spTree>
    <p:extLst>
      <p:ext uri="{BB962C8B-B14F-4D97-AF65-F5344CB8AC3E}">
        <p14:creationId xmlns:p14="http://schemas.microsoft.com/office/powerpoint/2010/main" val="3943190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34</a:t>
            </a:fld>
            <a:endParaRPr lang="en-US"/>
          </a:p>
        </p:txBody>
      </p:sp>
    </p:spTree>
    <p:extLst>
      <p:ext uri="{BB962C8B-B14F-4D97-AF65-F5344CB8AC3E}">
        <p14:creationId xmlns:p14="http://schemas.microsoft.com/office/powerpoint/2010/main" val="336045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35</a:t>
            </a:fld>
            <a:endParaRPr lang="en-US"/>
          </a:p>
        </p:txBody>
      </p:sp>
    </p:spTree>
    <p:extLst>
      <p:ext uri="{BB962C8B-B14F-4D97-AF65-F5344CB8AC3E}">
        <p14:creationId xmlns:p14="http://schemas.microsoft.com/office/powerpoint/2010/main" val="4074332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36</a:t>
            </a:fld>
            <a:endParaRPr lang="en-US"/>
          </a:p>
        </p:txBody>
      </p:sp>
    </p:spTree>
    <p:extLst>
      <p:ext uri="{BB962C8B-B14F-4D97-AF65-F5344CB8AC3E}">
        <p14:creationId xmlns:p14="http://schemas.microsoft.com/office/powerpoint/2010/main" val="3145377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37</a:t>
            </a:fld>
            <a:endParaRPr lang="en-US"/>
          </a:p>
        </p:txBody>
      </p:sp>
    </p:spTree>
    <p:extLst>
      <p:ext uri="{BB962C8B-B14F-4D97-AF65-F5344CB8AC3E}">
        <p14:creationId xmlns:p14="http://schemas.microsoft.com/office/powerpoint/2010/main" val="1443970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38</a:t>
            </a:fld>
            <a:endParaRPr lang="en-US"/>
          </a:p>
        </p:txBody>
      </p:sp>
    </p:spTree>
    <p:extLst>
      <p:ext uri="{BB962C8B-B14F-4D97-AF65-F5344CB8AC3E}">
        <p14:creationId xmlns:p14="http://schemas.microsoft.com/office/powerpoint/2010/main" val="3960541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39</a:t>
            </a:fld>
            <a:endParaRPr lang="en-US"/>
          </a:p>
        </p:txBody>
      </p:sp>
    </p:spTree>
    <p:extLst>
      <p:ext uri="{BB962C8B-B14F-4D97-AF65-F5344CB8AC3E}">
        <p14:creationId xmlns:p14="http://schemas.microsoft.com/office/powerpoint/2010/main" val="3268232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Theory of computing addresses the computability</a:t>
            </a:r>
            <a:r>
              <a:rPr lang="en-US" baseline="0" dirty="0"/>
              <a:t> and complexity under different models of computation. Here, I consider learning as a computation process. Today, my talk will be a mix of these two problems. More specifically, it will be about data communication and compression of computational models.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a:t>
            </a:fld>
            <a:endParaRPr lang="en-US"/>
          </a:p>
        </p:txBody>
      </p:sp>
    </p:spTree>
    <p:extLst>
      <p:ext uri="{BB962C8B-B14F-4D97-AF65-F5344CB8AC3E}">
        <p14:creationId xmlns:p14="http://schemas.microsoft.com/office/powerpoint/2010/main" val="1389325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40</a:t>
            </a:fld>
            <a:endParaRPr lang="en-US"/>
          </a:p>
        </p:txBody>
      </p:sp>
    </p:spTree>
    <p:extLst>
      <p:ext uri="{BB962C8B-B14F-4D97-AF65-F5344CB8AC3E}">
        <p14:creationId xmlns:p14="http://schemas.microsoft.com/office/powerpoint/2010/main" val="1365729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41</a:t>
            </a:fld>
            <a:endParaRPr lang="en-US"/>
          </a:p>
        </p:txBody>
      </p:sp>
    </p:spTree>
    <p:extLst>
      <p:ext uri="{BB962C8B-B14F-4D97-AF65-F5344CB8AC3E}">
        <p14:creationId xmlns:p14="http://schemas.microsoft.com/office/powerpoint/2010/main" val="4220821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42</a:t>
            </a:fld>
            <a:endParaRPr lang="en-US"/>
          </a:p>
        </p:txBody>
      </p:sp>
    </p:spTree>
    <p:extLst>
      <p:ext uri="{BB962C8B-B14F-4D97-AF65-F5344CB8AC3E}">
        <p14:creationId xmlns:p14="http://schemas.microsoft.com/office/powerpoint/2010/main" val="636643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43</a:t>
            </a:fld>
            <a:endParaRPr lang="en-US"/>
          </a:p>
        </p:txBody>
      </p:sp>
    </p:spTree>
    <p:extLst>
      <p:ext uri="{BB962C8B-B14F-4D97-AF65-F5344CB8AC3E}">
        <p14:creationId xmlns:p14="http://schemas.microsoft.com/office/powerpoint/2010/main" val="2997415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44</a:t>
            </a:fld>
            <a:endParaRPr lang="en-US"/>
          </a:p>
        </p:txBody>
      </p:sp>
    </p:spTree>
    <p:extLst>
      <p:ext uri="{BB962C8B-B14F-4D97-AF65-F5344CB8AC3E}">
        <p14:creationId xmlns:p14="http://schemas.microsoft.com/office/powerpoint/2010/main" val="3866927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45</a:t>
            </a:fld>
            <a:endParaRPr lang="en-US"/>
          </a:p>
        </p:txBody>
      </p:sp>
    </p:spTree>
    <p:extLst>
      <p:ext uri="{BB962C8B-B14F-4D97-AF65-F5344CB8AC3E}">
        <p14:creationId xmlns:p14="http://schemas.microsoft.com/office/powerpoint/2010/main" val="2001907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46</a:t>
            </a:fld>
            <a:endParaRPr lang="en-US"/>
          </a:p>
        </p:txBody>
      </p:sp>
    </p:spTree>
    <p:extLst>
      <p:ext uri="{BB962C8B-B14F-4D97-AF65-F5344CB8AC3E}">
        <p14:creationId xmlns:p14="http://schemas.microsoft.com/office/powerpoint/2010/main" val="2554390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47</a:t>
            </a:fld>
            <a:endParaRPr lang="en-US"/>
          </a:p>
        </p:txBody>
      </p:sp>
    </p:spTree>
    <p:extLst>
      <p:ext uri="{BB962C8B-B14F-4D97-AF65-F5344CB8AC3E}">
        <p14:creationId xmlns:p14="http://schemas.microsoft.com/office/powerpoint/2010/main" val="2848185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48</a:t>
            </a:fld>
            <a:endParaRPr lang="en-US"/>
          </a:p>
        </p:txBody>
      </p:sp>
    </p:spTree>
    <p:extLst>
      <p:ext uri="{BB962C8B-B14F-4D97-AF65-F5344CB8AC3E}">
        <p14:creationId xmlns:p14="http://schemas.microsoft.com/office/powerpoint/2010/main" val="760181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49</a:t>
            </a:fld>
            <a:endParaRPr lang="en-US"/>
          </a:p>
        </p:txBody>
      </p:sp>
    </p:spTree>
    <p:extLst>
      <p:ext uri="{BB962C8B-B14F-4D97-AF65-F5344CB8AC3E}">
        <p14:creationId xmlns:p14="http://schemas.microsoft.com/office/powerpoint/2010/main" val="372712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My past research spans</a:t>
            </a:r>
            <a:r>
              <a:rPr lang="en-US" baseline="0" dirty="0"/>
              <a:t> the spectrum of communication and computation. One of them is about error correction for DNA-based storage, where the problems are more focused on coding theory and </a:t>
            </a:r>
            <a:r>
              <a:rPr lang="en-US" baseline="0" dirty="0" err="1"/>
              <a:t>combinatorics</a:t>
            </a:r>
            <a:r>
              <a:rPr lang="en-US" baseline="0" dirty="0"/>
              <a:t>, and some statistical learning.</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a:t>
            </a:fld>
            <a:endParaRPr lang="en-US"/>
          </a:p>
        </p:txBody>
      </p:sp>
    </p:spTree>
    <p:extLst>
      <p:ext uri="{BB962C8B-B14F-4D97-AF65-F5344CB8AC3E}">
        <p14:creationId xmlns:p14="http://schemas.microsoft.com/office/powerpoint/2010/main" val="2099682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50</a:t>
            </a:fld>
            <a:endParaRPr lang="en-US"/>
          </a:p>
        </p:txBody>
      </p:sp>
    </p:spTree>
    <p:extLst>
      <p:ext uri="{BB962C8B-B14F-4D97-AF65-F5344CB8AC3E}">
        <p14:creationId xmlns:p14="http://schemas.microsoft.com/office/powerpoint/2010/main" val="39110284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51</a:t>
            </a:fld>
            <a:endParaRPr lang="en-US"/>
          </a:p>
        </p:txBody>
      </p:sp>
    </p:spTree>
    <p:extLst>
      <p:ext uri="{BB962C8B-B14F-4D97-AF65-F5344CB8AC3E}">
        <p14:creationId xmlns:p14="http://schemas.microsoft.com/office/powerpoint/2010/main" val="3629618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52</a:t>
            </a:fld>
            <a:endParaRPr lang="en-US"/>
          </a:p>
        </p:txBody>
      </p:sp>
    </p:spTree>
    <p:extLst>
      <p:ext uri="{BB962C8B-B14F-4D97-AF65-F5344CB8AC3E}">
        <p14:creationId xmlns:p14="http://schemas.microsoft.com/office/powerpoint/2010/main" val="4962596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53</a:t>
            </a:fld>
            <a:endParaRPr lang="en-US"/>
          </a:p>
        </p:txBody>
      </p:sp>
    </p:spTree>
    <p:extLst>
      <p:ext uri="{BB962C8B-B14F-4D97-AF65-F5344CB8AC3E}">
        <p14:creationId xmlns:p14="http://schemas.microsoft.com/office/powerpoint/2010/main" val="3760463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54</a:t>
            </a:fld>
            <a:endParaRPr lang="en-US"/>
          </a:p>
        </p:txBody>
      </p:sp>
    </p:spTree>
    <p:extLst>
      <p:ext uri="{BB962C8B-B14F-4D97-AF65-F5344CB8AC3E}">
        <p14:creationId xmlns:p14="http://schemas.microsoft.com/office/powerpoint/2010/main" val="36912569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55</a:t>
            </a:fld>
            <a:endParaRPr lang="en-US"/>
          </a:p>
        </p:txBody>
      </p:sp>
    </p:spTree>
    <p:extLst>
      <p:ext uri="{BB962C8B-B14F-4D97-AF65-F5344CB8AC3E}">
        <p14:creationId xmlns:p14="http://schemas.microsoft.com/office/powerpoint/2010/main" val="2673427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56</a:t>
            </a:fld>
            <a:endParaRPr lang="en-US"/>
          </a:p>
        </p:txBody>
      </p:sp>
    </p:spTree>
    <p:extLst>
      <p:ext uri="{BB962C8B-B14F-4D97-AF65-F5344CB8AC3E}">
        <p14:creationId xmlns:p14="http://schemas.microsoft.com/office/powerpoint/2010/main" val="3503095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57</a:t>
            </a:fld>
            <a:endParaRPr lang="en-US"/>
          </a:p>
        </p:txBody>
      </p:sp>
    </p:spTree>
    <p:extLst>
      <p:ext uri="{BB962C8B-B14F-4D97-AF65-F5344CB8AC3E}">
        <p14:creationId xmlns:p14="http://schemas.microsoft.com/office/powerpoint/2010/main" val="1185624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58</a:t>
            </a:fld>
            <a:endParaRPr lang="en-US"/>
          </a:p>
        </p:txBody>
      </p:sp>
    </p:spTree>
    <p:extLst>
      <p:ext uri="{BB962C8B-B14F-4D97-AF65-F5344CB8AC3E}">
        <p14:creationId xmlns:p14="http://schemas.microsoft.com/office/powerpoint/2010/main" val="3198831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 has been</a:t>
            </a:r>
            <a:r>
              <a:rPr lang="en-US" baseline="0" dirty="0"/>
              <a:t> a long time when people don’t know how to correct two deletions with sublinear redundancy. </a:t>
            </a:r>
            <a:r>
              <a:rPr lang="en-US" baseline="0" dirty="0" err="1"/>
              <a:t>Untill</a:t>
            </a:r>
            <a:r>
              <a:rPr lang="en-US" baseline="0" dirty="0"/>
              <a:t> the work of </a:t>
            </a:r>
            <a:r>
              <a:rPr lang="en-US" baseline="0" dirty="0" err="1"/>
              <a:t>brakensiek</a:t>
            </a:r>
            <a:r>
              <a:rPr lang="en-US" baseline="0" dirty="0"/>
              <a:t> </a:t>
            </a:r>
            <a:r>
              <a:rPr lang="en-US" baseline="0" dirty="0" err="1"/>
              <a:t>guruswami</a:t>
            </a:r>
            <a:r>
              <a:rPr lang="en-US" baseline="0" dirty="0"/>
              <a:t> and </a:t>
            </a:r>
            <a:r>
              <a:rPr lang="en-US" baseline="0" dirty="0" err="1"/>
              <a:t>zbarsky</a:t>
            </a:r>
            <a:r>
              <a:rPr lang="en-US" baseline="0" dirty="0"/>
              <a:t>. But their code does not achieve the optimal redundancy. Together with a parallel work of </a:t>
            </a:r>
            <a:r>
              <a:rPr lang="en-US" baseline="0" dirty="0" err="1"/>
              <a:t>cheng</a:t>
            </a:r>
            <a:r>
              <a:rPr lang="en-US" baseline="0" dirty="0"/>
              <a:t> </a:t>
            </a:r>
            <a:r>
              <a:rPr lang="en-US" baseline="0" dirty="0" err="1"/>
              <a:t>jin</a:t>
            </a:r>
            <a:r>
              <a:rPr lang="en-US" baseline="0" dirty="0"/>
              <a:t> li and </a:t>
            </a:r>
            <a:r>
              <a:rPr lang="en-US" baseline="0" dirty="0" err="1"/>
              <a:t>wu</a:t>
            </a:r>
            <a:r>
              <a:rPr lang="en-US" baseline="0" dirty="0"/>
              <a:t>, we first proposed code constructions with </a:t>
            </a:r>
            <a:r>
              <a:rPr lang="en-US" baseline="0" dirty="0" err="1"/>
              <a:t>orderwise</a:t>
            </a:r>
            <a:r>
              <a:rPr lang="en-US" baseline="0" dirty="0"/>
              <a:t> optimal redundancy. Compared to the work of </a:t>
            </a:r>
            <a:r>
              <a:rPr lang="en-US" baseline="0" dirty="0" err="1"/>
              <a:t>cheng</a:t>
            </a:r>
            <a:r>
              <a:rPr lang="en-US" baseline="0" dirty="0"/>
              <a:t> </a:t>
            </a:r>
            <a:r>
              <a:rPr lang="en-US" baseline="0" dirty="0" err="1"/>
              <a:t>jin</a:t>
            </a:r>
            <a:r>
              <a:rPr lang="en-US" baseline="0" dirty="0"/>
              <a:t> li and </a:t>
            </a:r>
            <a:r>
              <a:rPr lang="en-US" baseline="0" dirty="0" err="1"/>
              <a:t>wu</a:t>
            </a:r>
            <a:r>
              <a:rPr lang="en-US" baseline="0" dirty="0"/>
              <a:t>, we use different methods, we generalize the VT construction and achieved much smaller redundancy. Recently, a work by song, </a:t>
            </a:r>
            <a:r>
              <a:rPr lang="en-US" baseline="0" dirty="0" err="1"/>
              <a:t>polyanskii</a:t>
            </a:r>
            <a:r>
              <a:rPr lang="en-US" baseline="0" dirty="0"/>
              <a:t> </a:t>
            </a:r>
            <a:r>
              <a:rPr lang="en-US" baseline="0" dirty="0" err="1"/>
              <a:t>cai</a:t>
            </a:r>
            <a:r>
              <a:rPr lang="en-US" baseline="0" dirty="0"/>
              <a:t> and he combined our construction and the VT codes and obtained log n improvement. But asymptotically our result is the current best. Also, What’s important is that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A40BD-6D22-4C79-968D-B8C26B13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639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Then, I worked on privacy-preserving</a:t>
            </a:r>
            <a:r>
              <a:rPr lang="en-US" baseline="0" dirty="0"/>
              <a:t> learning algorithms, where I applied coding theory to address privacy issues in federated learning and also developed online learning algorithms with privacy constraints.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a:t>
            </a:fld>
            <a:endParaRPr lang="en-US"/>
          </a:p>
        </p:txBody>
      </p:sp>
    </p:spTree>
    <p:extLst>
      <p:ext uri="{BB962C8B-B14F-4D97-AF65-F5344CB8AC3E}">
        <p14:creationId xmlns:p14="http://schemas.microsoft.com/office/powerpoint/2010/main" val="2574780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 has been</a:t>
            </a:r>
            <a:r>
              <a:rPr lang="en-US" baseline="0" dirty="0"/>
              <a:t> a long time when people don’t know how to correct two deletions with sublinear redundancy. </a:t>
            </a:r>
            <a:r>
              <a:rPr lang="en-US" baseline="0" dirty="0" err="1"/>
              <a:t>Untill</a:t>
            </a:r>
            <a:r>
              <a:rPr lang="en-US" baseline="0" dirty="0"/>
              <a:t> the work of </a:t>
            </a:r>
            <a:r>
              <a:rPr lang="en-US" baseline="0" dirty="0" err="1"/>
              <a:t>brakensiek</a:t>
            </a:r>
            <a:r>
              <a:rPr lang="en-US" baseline="0" dirty="0"/>
              <a:t> </a:t>
            </a:r>
            <a:r>
              <a:rPr lang="en-US" baseline="0" dirty="0" err="1"/>
              <a:t>guruswami</a:t>
            </a:r>
            <a:r>
              <a:rPr lang="en-US" baseline="0" dirty="0"/>
              <a:t> and </a:t>
            </a:r>
            <a:r>
              <a:rPr lang="en-US" baseline="0" dirty="0" err="1"/>
              <a:t>zbarsky</a:t>
            </a:r>
            <a:r>
              <a:rPr lang="en-US" baseline="0" dirty="0"/>
              <a:t>. But their code does not achieve the optimal redundancy. Together with a parallel work of </a:t>
            </a:r>
            <a:r>
              <a:rPr lang="en-US" baseline="0" dirty="0" err="1"/>
              <a:t>cheng</a:t>
            </a:r>
            <a:r>
              <a:rPr lang="en-US" baseline="0" dirty="0"/>
              <a:t> </a:t>
            </a:r>
            <a:r>
              <a:rPr lang="en-US" baseline="0" dirty="0" err="1"/>
              <a:t>jin</a:t>
            </a:r>
            <a:r>
              <a:rPr lang="en-US" baseline="0" dirty="0"/>
              <a:t> li and </a:t>
            </a:r>
            <a:r>
              <a:rPr lang="en-US" baseline="0" dirty="0" err="1"/>
              <a:t>wu</a:t>
            </a:r>
            <a:r>
              <a:rPr lang="en-US" baseline="0" dirty="0"/>
              <a:t>, we first proposed code constructions with </a:t>
            </a:r>
            <a:r>
              <a:rPr lang="en-US" baseline="0" dirty="0" err="1"/>
              <a:t>orderwise</a:t>
            </a:r>
            <a:r>
              <a:rPr lang="en-US" baseline="0" dirty="0"/>
              <a:t> optimal redundancy. Compared to the work of </a:t>
            </a:r>
            <a:r>
              <a:rPr lang="en-US" baseline="0" dirty="0" err="1"/>
              <a:t>cheng</a:t>
            </a:r>
            <a:r>
              <a:rPr lang="en-US" baseline="0" dirty="0"/>
              <a:t> </a:t>
            </a:r>
            <a:r>
              <a:rPr lang="en-US" baseline="0" dirty="0" err="1"/>
              <a:t>jin</a:t>
            </a:r>
            <a:r>
              <a:rPr lang="en-US" baseline="0" dirty="0"/>
              <a:t> li and </a:t>
            </a:r>
            <a:r>
              <a:rPr lang="en-US" baseline="0" dirty="0" err="1"/>
              <a:t>wu</a:t>
            </a:r>
            <a:r>
              <a:rPr lang="en-US" baseline="0" dirty="0"/>
              <a:t>, we use different methods, we generalize the VT construction and achieved much smaller redundancy. Recently, a work by song, </a:t>
            </a:r>
            <a:r>
              <a:rPr lang="en-US" baseline="0" dirty="0" err="1"/>
              <a:t>polyanskii</a:t>
            </a:r>
            <a:r>
              <a:rPr lang="en-US" baseline="0" dirty="0"/>
              <a:t> </a:t>
            </a:r>
            <a:r>
              <a:rPr lang="en-US" baseline="0" dirty="0" err="1"/>
              <a:t>cai</a:t>
            </a:r>
            <a:r>
              <a:rPr lang="en-US" baseline="0" dirty="0"/>
              <a:t> and he combined our construction and the VT codes and obtained log n improvement. But asymptotically our result is the current best. Also, What’s important is that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A40BD-6D22-4C79-968D-B8C26B13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7017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 has been</a:t>
            </a:r>
            <a:r>
              <a:rPr lang="en-US" baseline="0" dirty="0"/>
              <a:t> a long time when people don’t know how to correct two deletions with sublinear redundancy. </a:t>
            </a:r>
            <a:r>
              <a:rPr lang="en-US" baseline="0" dirty="0" err="1"/>
              <a:t>Untill</a:t>
            </a:r>
            <a:r>
              <a:rPr lang="en-US" baseline="0" dirty="0"/>
              <a:t> the work of </a:t>
            </a:r>
            <a:r>
              <a:rPr lang="en-US" baseline="0" dirty="0" err="1"/>
              <a:t>brakensiek</a:t>
            </a:r>
            <a:r>
              <a:rPr lang="en-US" baseline="0" dirty="0"/>
              <a:t> </a:t>
            </a:r>
            <a:r>
              <a:rPr lang="en-US" baseline="0" dirty="0" err="1"/>
              <a:t>guruswami</a:t>
            </a:r>
            <a:r>
              <a:rPr lang="en-US" baseline="0" dirty="0"/>
              <a:t> and </a:t>
            </a:r>
            <a:r>
              <a:rPr lang="en-US" baseline="0" dirty="0" err="1"/>
              <a:t>zbarsky</a:t>
            </a:r>
            <a:r>
              <a:rPr lang="en-US" baseline="0" dirty="0"/>
              <a:t>. But their code does not achieve the optimal redundancy. Together with a parallel work of </a:t>
            </a:r>
            <a:r>
              <a:rPr lang="en-US" baseline="0" dirty="0" err="1"/>
              <a:t>cheng</a:t>
            </a:r>
            <a:r>
              <a:rPr lang="en-US" baseline="0" dirty="0"/>
              <a:t> </a:t>
            </a:r>
            <a:r>
              <a:rPr lang="en-US" baseline="0" dirty="0" err="1"/>
              <a:t>jin</a:t>
            </a:r>
            <a:r>
              <a:rPr lang="en-US" baseline="0" dirty="0"/>
              <a:t> li and </a:t>
            </a:r>
            <a:r>
              <a:rPr lang="en-US" baseline="0" dirty="0" err="1"/>
              <a:t>wu</a:t>
            </a:r>
            <a:r>
              <a:rPr lang="en-US" baseline="0" dirty="0"/>
              <a:t>, we first proposed code constructions with </a:t>
            </a:r>
            <a:r>
              <a:rPr lang="en-US" baseline="0" dirty="0" err="1"/>
              <a:t>orderwise</a:t>
            </a:r>
            <a:r>
              <a:rPr lang="en-US" baseline="0" dirty="0"/>
              <a:t> optimal redundancy. Compared to the work of </a:t>
            </a:r>
            <a:r>
              <a:rPr lang="en-US" baseline="0" dirty="0" err="1"/>
              <a:t>cheng</a:t>
            </a:r>
            <a:r>
              <a:rPr lang="en-US" baseline="0" dirty="0"/>
              <a:t> </a:t>
            </a:r>
            <a:r>
              <a:rPr lang="en-US" baseline="0" dirty="0" err="1"/>
              <a:t>jin</a:t>
            </a:r>
            <a:r>
              <a:rPr lang="en-US" baseline="0" dirty="0"/>
              <a:t> li and </a:t>
            </a:r>
            <a:r>
              <a:rPr lang="en-US" baseline="0" dirty="0" err="1"/>
              <a:t>wu</a:t>
            </a:r>
            <a:r>
              <a:rPr lang="en-US" baseline="0" dirty="0"/>
              <a:t>, we use different methods, we generalize the VT construction and achieved much smaller redundancy. Recently, a work by song, </a:t>
            </a:r>
            <a:r>
              <a:rPr lang="en-US" baseline="0" dirty="0" err="1"/>
              <a:t>polyanskii</a:t>
            </a:r>
            <a:r>
              <a:rPr lang="en-US" baseline="0" dirty="0"/>
              <a:t> </a:t>
            </a:r>
            <a:r>
              <a:rPr lang="en-US" baseline="0" dirty="0" err="1"/>
              <a:t>cai</a:t>
            </a:r>
            <a:r>
              <a:rPr lang="en-US" baseline="0" dirty="0"/>
              <a:t> and he combined our construction and the VT codes and obtained log n improvement. But asymptotically our result is the current best. Also, What’s important is that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A40BD-6D22-4C79-968D-B8C26B13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525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62</a:t>
            </a:fld>
            <a:endParaRPr lang="en-US"/>
          </a:p>
        </p:txBody>
      </p:sp>
    </p:spTree>
    <p:extLst>
      <p:ext uri="{BB962C8B-B14F-4D97-AF65-F5344CB8AC3E}">
        <p14:creationId xmlns:p14="http://schemas.microsoft.com/office/powerpoint/2010/main" val="40944568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63</a:t>
            </a:fld>
            <a:endParaRPr lang="en-US"/>
          </a:p>
        </p:txBody>
      </p:sp>
    </p:spTree>
    <p:extLst>
      <p:ext uri="{BB962C8B-B14F-4D97-AF65-F5344CB8AC3E}">
        <p14:creationId xmlns:p14="http://schemas.microsoft.com/office/powerpoint/2010/main" val="9880011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64</a:t>
            </a:fld>
            <a:endParaRPr lang="en-US"/>
          </a:p>
        </p:txBody>
      </p:sp>
    </p:spTree>
    <p:extLst>
      <p:ext uri="{BB962C8B-B14F-4D97-AF65-F5344CB8AC3E}">
        <p14:creationId xmlns:p14="http://schemas.microsoft.com/office/powerpoint/2010/main" val="8581055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65</a:t>
            </a:fld>
            <a:endParaRPr lang="en-US"/>
          </a:p>
        </p:txBody>
      </p:sp>
    </p:spTree>
    <p:extLst>
      <p:ext uri="{BB962C8B-B14F-4D97-AF65-F5344CB8AC3E}">
        <p14:creationId xmlns:p14="http://schemas.microsoft.com/office/powerpoint/2010/main" val="18064220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66</a:t>
            </a:fld>
            <a:endParaRPr lang="en-US"/>
          </a:p>
        </p:txBody>
      </p:sp>
    </p:spTree>
    <p:extLst>
      <p:ext uri="{BB962C8B-B14F-4D97-AF65-F5344CB8AC3E}">
        <p14:creationId xmlns:p14="http://schemas.microsoft.com/office/powerpoint/2010/main" val="5805991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67</a:t>
            </a:fld>
            <a:endParaRPr lang="en-US"/>
          </a:p>
        </p:txBody>
      </p:sp>
    </p:spTree>
    <p:extLst>
      <p:ext uri="{BB962C8B-B14F-4D97-AF65-F5344CB8AC3E}">
        <p14:creationId xmlns:p14="http://schemas.microsoft.com/office/powerpoint/2010/main" val="36041905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68</a:t>
            </a:fld>
            <a:endParaRPr lang="en-US"/>
          </a:p>
        </p:txBody>
      </p:sp>
    </p:spTree>
    <p:extLst>
      <p:ext uri="{BB962C8B-B14F-4D97-AF65-F5344CB8AC3E}">
        <p14:creationId xmlns:p14="http://schemas.microsoft.com/office/powerpoint/2010/main" val="1970021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69</a:t>
            </a:fld>
            <a:endParaRPr lang="en-US"/>
          </a:p>
        </p:txBody>
      </p:sp>
    </p:spTree>
    <p:extLst>
      <p:ext uri="{BB962C8B-B14F-4D97-AF65-F5344CB8AC3E}">
        <p14:creationId xmlns:p14="http://schemas.microsoft.com/office/powerpoint/2010/main" val="3571330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On</a:t>
            </a:r>
            <a:r>
              <a:rPr lang="en-US" baseline="0" dirty="0"/>
              <a:t> the side, I worked on the tradeoff between size and gate precision in computational models such as neural circuits and alternative models such as nearest-neighbor models that we recently worked on. Interestingly, many of the underlying problems I have worked on are connected through nearest-</a:t>
            </a:r>
            <a:r>
              <a:rPr lang="en-US" baseline="0" dirty="0" err="1"/>
              <a:t>neighrbor</a:t>
            </a:r>
            <a:r>
              <a:rPr lang="en-US" baseline="0" dirty="0"/>
              <a:t> rules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a:t>
            </a:fld>
            <a:endParaRPr lang="en-US"/>
          </a:p>
        </p:txBody>
      </p:sp>
    </p:spTree>
    <p:extLst>
      <p:ext uri="{BB962C8B-B14F-4D97-AF65-F5344CB8AC3E}">
        <p14:creationId xmlns:p14="http://schemas.microsoft.com/office/powerpoint/2010/main" val="35910120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70</a:t>
            </a:fld>
            <a:endParaRPr lang="en-US"/>
          </a:p>
        </p:txBody>
      </p:sp>
    </p:spTree>
    <p:extLst>
      <p:ext uri="{BB962C8B-B14F-4D97-AF65-F5344CB8AC3E}">
        <p14:creationId xmlns:p14="http://schemas.microsoft.com/office/powerpoint/2010/main" val="11727418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71</a:t>
            </a:fld>
            <a:endParaRPr lang="en-US"/>
          </a:p>
        </p:txBody>
      </p:sp>
    </p:spTree>
    <p:extLst>
      <p:ext uri="{BB962C8B-B14F-4D97-AF65-F5344CB8AC3E}">
        <p14:creationId xmlns:p14="http://schemas.microsoft.com/office/powerpoint/2010/main" val="1382956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72</a:t>
            </a:fld>
            <a:endParaRPr lang="en-US"/>
          </a:p>
        </p:txBody>
      </p:sp>
    </p:spTree>
    <p:extLst>
      <p:ext uri="{BB962C8B-B14F-4D97-AF65-F5344CB8AC3E}">
        <p14:creationId xmlns:p14="http://schemas.microsoft.com/office/powerpoint/2010/main" val="16515358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Let’s start</a:t>
            </a:r>
          </a:p>
        </p:txBody>
      </p:sp>
      <p:sp>
        <p:nvSpPr>
          <p:cNvPr id="4" name="灯片编号占位符 3"/>
          <p:cNvSpPr>
            <a:spLocks noGrp="1"/>
          </p:cNvSpPr>
          <p:nvPr>
            <p:ph type="sldNum" sz="quarter" idx="10"/>
          </p:nvPr>
        </p:nvSpPr>
        <p:spPr/>
        <p:txBody>
          <a:bodyPr/>
          <a:lstStyle/>
          <a:p>
            <a:fld id="{88BCCEDB-2988-4716-9B41-DCBEA2FFAE37}" type="slidenum">
              <a:rPr lang="en-US" smtClean="0"/>
              <a:t>73</a:t>
            </a:fld>
            <a:endParaRPr lang="en-US"/>
          </a:p>
        </p:txBody>
      </p:sp>
    </p:spTree>
    <p:extLst>
      <p:ext uri="{BB962C8B-B14F-4D97-AF65-F5344CB8AC3E}">
        <p14:creationId xmlns:p14="http://schemas.microsoft.com/office/powerpoint/2010/main" val="7979370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74</a:t>
            </a:fld>
            <a:endParaRPr lang="en-US"/>
          </a:p>
        </p:txBody>
      </p:sp>
    </p:spTree>
    <p:extLst>
      <p:ext uri="{BB962C8B-B14F-4D97-AF65-F5344CB8AC3E}">
        <p14:creationId xmlns:p14="http://schemas.microsoft.com/office/powerpoint/2010/main" val="6080207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75</a:t>
            </a:fld>
            <a:endParaRPr lang="en-US"/>
          </a:p>
        </p:txBody>
      </p:sp>
    </p:spTree>
    <p:extLst>
      <p:ext uri="{BB962C8B-B14F-4D97-AF65-F5344CB8AC3E}">
        <p14:creationId xmlns:p14="http://schemas.microsoft.com/office/powerpoint/2010/main" val="16395273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76</a:t>
            </a:fld>
            <a:endParaRPr lang="en-US"/>
          </a:p>
        </p:txBody>
      </p:sp>
    </p:spTree>
    <p:extLst>
      <p:ext uri="{BB962C8B-B14F-4D97-AF65-F5344CB8AC3E}">
        <p14:creationId xmlns:p14="http://schemas.microsoft.com/office/powerpoint/2010/main" val="20369509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77</a:t>
            </a:fld>
            <a:endParaRPr lang="en-US"/>
          </a:p>
        </p:txBody>
      </p:sp>
    </p:spTree>
    <p:extLst>
      <p:ext uri="{BB962C8B-B14F-4D97-AF65-F5344CB8AC3E}">
        <p14:creationId xmlns:p14="http://schemas.microsoft.com/office/powerpoint/2010/main" val="39414629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78</a:t>
            </a:fld>
            <a:endParaRPr lang="en-US"/>
          </a:p>
        </p:txBody>
      </p:sp>
    </p:spTree>
    <p:extLst>
      <p:ext uri="{BB962C8B-B14F-4D97-AF65-F5344CB8AC3E}">
        <p14:creationId xmlns:p14="http://schemas.microsoft.com/office/powerpoint/2010/main" val="22065421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79</a:t>
            </a:fld>
            <a:endParaRPr lang="en-US"/>
          </a:p>
        </p:txBody>
      </p:sp>
    </p:spTree>
    <p:extLst>
      <p:ext uri="{BB962C8B-B14F-4D97-AF65-F5344CB8AC3E}">
        <p14:creationId xmlns:p14="http://schemas.microsoft.com/office/powerpoint/2010/main" val="384920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a:t>
            </a:r>
            <a:r>
              <a:rPr lang="en-US" baseline="0" dirty="0"/>
              <a:t> neighbor is a natural and common methodology we take, either implicitly or explicitly, when we learn and make decisions. For example, in a journal or conference peer review system, we find ask the opinions of reviewers that are relevant to the topic of a paper and make recommendations.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a:t>
            </a:fld>
            <a:endParaRPr lang="en-US"/>
          </a:p>
        </p:txBody>
      </p:sp>
    </p:spTree>
    <p:extLst>
      <p:ext uri="{BB962C8B-B14F-4D97-AF65-F5344CB8AC3E}">
        <p14:creationId xmlns:p14="http://schemas.microsoft.com/office/powerpoint/2010/main" val="8904802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80</a:t>
            </a:fld>
            <a:endParaRPr lang="en-US"/>
          </a:p>
        </p:txBody>
      </p:sp>
    </p:spTree>
    <p:extLst>
      <p:ext uri="{BB962C8B-B14F-4D97-AF65-F5344CB8AC3E}">
        <p14:creationId xmlns:p14="http://schemas.microsoft.com/office/powerpoint/2010/main" val="3421588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81</a:t>
            </a:fld>
            <a:endParaRPr lang="en-US"/>
          </a:p>
        </p:txBody>
      </p:sp>
    </p:spTree>
    <p:extLst>
      <p:ext uri="{BB962C8B-B14F-4D97-AF65-F5344CB8AC3E}">
        <p14:creationId xmlns:p14="http://schemas.microsoft.com/office/powerpoint/2010/main" val="29215150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82</a:t>
            </a:fld>
            <a:endParaRPr lang="en-US"/>
          </a:p>
        </p:txBody>
      </p:sp>
    </p:spTree>
    <p:extLst>
      <p:ext uri="{BB962C8B-B14F-4D97-AF65-F5344CB8AC3E}">
        <p14:creationId xmlns:p14="http://schemas.microsoft.com/office/powerpoint/2010/main" val="32399650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83</a:t>
            </a:fld>
            <a:endParaRPr lang="en-US"/>
          </a:p>
        </p:txBody>
      </p:sp>
    </p:spTree>
    <p:extLst>
      <p:ext uri="{BB962C8B-B14F-4D97-AF65-F5344CB8AC3E}">
        <p14:creationId xmlns:p14="http://schemas.microsoft.com/office/powerpoint/2010/main" val="2137205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84</a:t>
            </a:fld>
            <a:endParaRPr lang="en-US"/>
          </a:p>
        </p:txBody>
      </p:sp>
    </p:spTree>
    <p:extLst>
      <p:ext uri="{BB962C8B-B14F-4D97-AF65-F5344CB8AC3E}">
        <p14:creationId xmlns:p14="http://schemas.microsoft.com/office/powerpoint/2010/main" val="5901276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Nearest neighbors are more informative</a:t>
            </a:r>
          </a:p>
        </p:txBody>
      </p:sp>
      <p:sp>
        <p:nvSpPr>
          <p:cNvPr id="4" name="灯片编号占位符 3"/>
          <p:cNvSpPr>
            <a:spLocks noGrp="1"/>
          </p:cNvSpPr>
          <p:nvPr>
            <p:ph type="sldNum" sz="quarter" idx="10"/>
          </p:nvPr>
        </p:nvSpPr>
        <p:spPr/>
        <p:txBody>
          <a:bodyPr/>
          <a:lstStyle/>
          <a:p>
            <a:fld id="{88BCCEDB-2988-4716-9B41-DCBEA2FFAE37}" type="slidenum">
              <a:rPr lang="en-US" smtClean="0"/>
              <a:t>85</a:t>
            </a:fld>
            <a:endParaRPr lang="en-US"/>
          </a:p>
        </p:txBody>
      </p:sp>
    </p:spTree>
    <p:extLst>
      <p:ext uri="{BB962C8B-B14F-4D97-AF65-F5344CB8AC3E}">
        <p14:creationId xmlns:p14="http://schemas.microsoft.com/office/powerpoint/2010/main" val="13765919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86</a:t>
            </a:fld>
            <a:endParaRPr lang="en-US"/>
          </a:p>
        </p:txBody>
      </p:sp>
    </p:spTree>
    <p:extLst>
      <p:ext uri="{BB962C8B-B14F-4D97-AF65-F5344CB8AC3E}">
        <p14:creationId xmlns:p14="http://schemas.microsoft.com/office/powerpoint/2010/main" val="32808303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87</a:t>
            </a:fld>
            <a:endParaRPr lang="en-US"/>
          </a:p>
        </p:txBody>
      </p:sp>
    </p:spTree>
    <p:extLst>
      <p:ext uri="{BB962C8B-B14F-4D97-AF65-F5344CB8AC3E}">
        <p14:creationId xmlns:p14="http://schemas.microsoft.com/office/powerpoint/2010/main" val="2298284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88</a:t>
            </a:fld>
            <a:endParaRPr lang="en-US"/>
          </a:p>
        </p:txBody>
      </p:sp>
    </p:spTree>
    <p:extLst>
      <p:ext uri="{BB962C8B-B14F-4D97-AF65-F5344CB8AC3E}">
        <p14:creationId xmlns:p14="http://schemas.microsoft.com/office/powerpoint/2010/main" val="776486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89</a:t>
            </a:fld>
            <a:endParaRPr lang="en-US"/>
          </a:p>
        </p:txBody>
      </p:sp>
    </p:spTree>
    <p:extLst>
      <p:ext uri="{BB962C8B-B14F-4D97-AF65-F5344CB8AC3E}">
        <p14:creationId xmlns:p14="http://schemas.microsoft.com/office/powerpoint/2010/main" val="819842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When we study a</a:t>
            </a:r>
            <a:r>
              <a:rPr lang="en-US" baseline="0" dirty="0"/>
              <a:t> subject, we resort to the works of the most relevant </a:t>
            </a:r>
            <a:r>
              <a:rPr lang="en-US" baseline="0" dirty="0" err="1"/>
              <a:t>contributers</a:t>
            </a:r>
            <a:r>
              <a:rPr lang="en-US" baseline="0" dirty="0"/>
              <a:t>. We can view these relevant inputs as neighbors.</a:t>
            </a:r>
            <a:r>
              <a:rPr lang="en-US" dirty="0"/>
              <a:t> </a:t>
            </a:r>
          </a:p>
        </p:txBody>
      </p:sp>
      <p:sp>
        <p:nvSpPr>
          <p:cNvPr id="4" name="灯片编号占位符 3"/>
          <p:cNvSpPr>
            <a:spLocks noGrp="1"/>
          </p:cNvSpPr>
          <p:nvPr>
            <p:ph type="sldNum" sz="quarter" idx="10"/>
          </p:nvPr>
        </p:nvSpPr>
        <p:spPr/>
        <p:txBody>
          <a:bodyPr/>
          <a:lstStyle/>
          <a:p>
            <a:fld id="{88BCCEDB-2988-4716-9B41-DCBEA2FFAE37}" type="slidenum">
              <a:rPr lang="en-US" smtClean="0"/>
              <a:t>9</a:t>
            </a:fld>
            <a:endParaRPr lang="en-US"/>
          </a:p>
        </p:txBody>
      </p:sp>
    </p:spTree>
    <p:extLst>
      <p:ext uri="{BB962C8B-B14F-4D97-AF65-F5344CB8AC3E}">
        <p14:creationId xmlns:p14="http://schemas.microsoft.com/office/powerpoint/2010/main" val="9387089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90</a:t>
            </a:fld>
            <a:endParaRPr lang="en-US"/>
          </a:p>
        </p:txBody>
      </p:sp>
    </p:spTree>
    <p:extLst>
      <p:ext uri="{BB962C8B-B14F-4D97-AF65-F5344CB8AC3E}">
        <p14:creationId xmlns:p14="http://schemas.microsoft.com/office/powerpoint/2010/main" val="23169596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91</a:t>
            </a:fld>
            <a:endParaRPr lang="en-US"/>
          </a:p>
        </p:txBody>
      </p:sp>
    </p:spTree>
    <p:extLst>
      <p:ext uri="{BB962C8B-B14F-4D97-AF65-F5344CB8AC3E}">
        <p14:creationId xmlns:p14="http://schemas.microsoft.com/office/powerpoint/2010/main" val="23987441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92</a:t>
            </a:fld>
            <a:endParaRPr lang="en-US"/>
          </a:p>
        </p:txBody>
      </p:sp>
    </p:spTree>
    <p:extLst>
      <p:ext uri="{BB962C8B-B14F-4D97-AF65-F5344CB8AC3E}">
        <p14:creationId xmlns:p14="http://schemas.microsoft.com/office/powerpoint/2010/main" val="11597745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93</a:t>
            </a:fld>
            <a:endParaRPr lang="en-US"/>
          </a:p>
        </p:txBody>
      </p:sp>
    </p:spTree>
    <p:extLst>
      <p:ext uri="{BB962C8B-B14F-4D97-AF65-F5344CB8AC3E}">
        <p14:creationId xmlns:p14="http://schemas.microsoft.com/office/powerpoint/2010/main" val="10209278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94</a:t>
            </a:fld>
            <a:endParaRPr lang="en-US"/>
          </a:p>
        </p:txBody>
      </p:sp>
    </p:spTree>
    <p:extLst>
      <p:ext uri="{BB962C8B-B14F-4D97-AF65-F5344CB8AC3E}">
        <p14:creationId xmlns:p14="http://schemas.microsoft.com/office/powerpoint/2010/main" val="35616553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95</a:t>
            </a:fld>
            <a:endParaRPr lang="en-US"/>
          </a:p>
        </p:txBody>
      </p:sp>
    </p:spTree>
    <p:extLst>
      <p:ext uri="{BB962C8B-B14F-4D97-AF65-F5344CB8AC3E}">
        <p14:creationId xmlns:p14="http://schemas.microsoft.com/office/powerpoint/2010/main" val="4893603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96</a:t>
            </a:fld>
            <a:endParaRPr lang="en-US"/>
          </a:p>
        </p:txBody>
      </p:sp>
    </p:spTree>
    <p:extLst>
      <p:ext uri="{BB962C8B-B14F-4D97-AF65-F5344CB8AC3E}">
        <p14:creationId xmlns:p14="http://schemas.microsoft.com/office/powerpoint/2010/main" val="1264078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97</a:t>
            </a:fld>
            <a:endParaRPr lang="en-US"/>
          </a:p>
        </p:txBody>
      </p:sp>
    </p:spTree>
    <p:extLst>
      <p:ext uri="{BB962C8B-B14F-4D97-AF65-F5344CB8AC3E}">
        <p14:creationId xmlns:p14="http://schemas.microsoft.com/office/powerpoint/2010/main" val="31929779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98</a:t>
            </a:fld>
            <a:endParaRPr lang="en-US"/>
          </a:p>
        </p:txBody>
      </p:sp>
    </p:spTree>
    <p:extLst>
      <p:ext uri="{BB962C8B-B14F-4D97-AF65-F5344CB8AC3E}">
        <p14:creationId xmlns:p14="http://schemas.microsoft.com/office/powerpoint/2010/main" val="30407298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a:t>
            </a:r>
            <a:r>
              <a:rPr lang="en-US" baseline="0" dirty="0"/>
              <a:t> upper bounds are achieved by looking at the empirical distribution of substrings in the samples, </a:t>
            </a:r>
            <a:r>
              <a:rPr lang="en-US" baseline="0" dirty="0" err="1"/>
              <a:t>wich</a:t>
            </a:r>
            <a:r>
              <a:rPr lang="en-US" baseline="0" dirty="0"/>
              <a:t> we </a:t>
            </a:r>
            <a:r>
              <a:rPr lang="en-US" baseline="0" dirty="0" err="1"/>
              <a:t>refere</a:t>
            </a:r>
            <a:r>
              <a:rPr lang="en-US" baseline="0" dirty="0"/>
              <a:t> to as single bit stats and multibit stats. Here single bit statistics is the empirical distribution at a specific location in the samples, the first bit, the second bit, and so on. Multi-bit statistics is an extension of the single bit statistics, where we look at the empirical distribution  at a set of locations.  </a:t>
            </a:r>
            <a:endParaRPr lang="en-US" dirty="0"/>
          </a:p>
        </p:txBody>
      </p:sp>
      <p:sp>
        <p:nvSpPr>
          <p:cNvPr id="4" name="Slide Number Placeholder 3"/>
          <p:cNvSpPr>
            <a:spLocks noGrp="1"/>
          </p:cNvSpPr>
          <p:nvPr>
            <p:ph type="sldNum" sz="quarter" idx="10"/>
          </p:nvPr>
        </p:nvSpPr>
        <p:spPr/>
        <p:txBody>
          <a:bodyPr/>
          <a:lstStyle/>
          <a:p>
            <a:fld id="{E55A40BD-6D22-4C79-968D-B8C26B1307DB}" type="slidenum">
              <a:rPr lang="en-US" smtClean="0"/>
              <a:t>99</a:t>
            </a:fld>
            <a:endParaRPr lang="en-US"/>
          </a:p>
        </p:txBody>
      </p:sp>
    </p:spTree>
    <p:extLst>
      <p:ext uri="{BB962C8B-B14F-4D97-AF65-F5344CB8AC3E}">
        <p14:creationId xmlns:p14="http://schemas.microsoft.com/office/powerpoint/2010/main" val="2342395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a:p>
        </p:txBody>
      </p:sp>
      <p:sp>
        <p:nvSpPr>
          <p:cNvPr id="4" name="日期占位符 3"/>
          <p:cNvSpPr>
            <a:spLocks noGrp="1"/>
          </p:cNvSpPr>
          <p:nvPr>
            <p:ph type="dt" sz="half" idx="10"/>
          </p:nvPr>
        </p:nvSpPr>
        <p:spPr/>
        <p:txBody>
          <a:bodyPr/>
          <a:lstStyle/>
          <a:p>
            <a:fld id="{2C6772DD-F81E-4F87-A9D7-2BCEDEEA8ED4}" type="datetimeFigureOut">
              <a:rPr lang="en-US" smtClean="0"/>
              <a:t>10/6/2025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1122174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2C6772DD-F81E-4F87-A9D7-2BCEDEEA8ED4}" type="datetimeFigureOut">
              <a:rPr lang="en-US" smtClean="0"/>
              <a:t>10/6/2025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51912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2C6772DD-F81E-4F87-A9D7-2BCEDEEA8ED4}" type="datetimeFigureOut">
              <a:rPr lang="en-US" smtClean="0"/>
              <a:t>10/6/2025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126005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2C6772DD-F81E-4F87-A9D7-2BCEDEEA8ED4}" type="datetimeFigureOut">
              <a:rPr lang="en-US" smtClean="0"/>
              <a:t>10/6/2025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390087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C6772DD-F81E-4F87-A9D7-2BCEDEEA8ED4}" type="datetimeFigureOut">
              <a:rPr lang="en-US" smtClean="0"/>
              <a:t>10/6/2025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95846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2C6772DD-F81E-4F87-A9D7-2BCEDEEA8ED4}" type="datetimeFigureOut">
              <a:rPr lang="en-US" smtClean="0"/>
              <a:t>10/6/2025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2898423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2C6772DD-F81E-4F87-A9D7-2BCEDEEA8ED4}" type="datetimeFigureOut">
              <a:rPr lang="en-US" smtClean="0"/>
              <a:t>10/6/2025</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3847436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2C6772DD-F81E-4F87-A9D7-2BCEDEEA8ED4}" type="datetimeFigureOut">
              <a:rPr lang="en-US" smtClean="0"/>
              <a:t>10/6/2025</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3785493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6772DD-F81E-4F87-A9D7-2BCEDEEA8ED4}" type="datetimeFigureOut">
              <a:rPr lang="en-US" smtClean="0"/>
              <a:t>10/6/2025</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376391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C6772DD-F81E-4F87-A9D7-2BCEDEEA8ED4}" type="datetimeFigureOut">
              <a:rPr lang="en-US" smtClean="0"/>
              <a:t>10/6/2025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246205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C6772DD-F81E-4F87-A9D7-2BCEDEEA8ED4}" type="datetimeFigureOut">
              <a:rPr lang="en-US" smtClean="0"/>
              <a:t>10/6/2025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AADF63F-3CBA-43C6-AA74-FC771F918EE1}" type="slidenum">
              <a:rPr lang="en-US" smtClean="0"/>
              <a:t>‹#›</a:t>
            </a:fld>
            <a:endParaRPr lang="en-US"/>
          </a:p>
        </p:txBody>
      </p:sp>
    </p:spTree>
    <p:extLst>
      <p:ext uri="{BB962C8B-B14F-4D97-AF65-F5344CB8AC3E}">
        <p14:creationId xmlns:p14="http://schemas.microsoft.com/office/powerpoint/2010/main" val="118895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772DD-F81E-4F87-A9D7-2BCEDEEA8ED4}" type="datetimeFigureOut">
              <a:rPr lang="en-US" smtClean="0"/>
              <a:t>10/6/2025</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DF63F-3CBA-43C6-AA74-FC771F918EE1}" type="slidenum">
              <a:rPr lang="en-US" smtClean="0"/>
              <a:t>‹#›</a:t>
            </a:fld>
            <a:endParaRPr lang="en-US"/>
          </a:p>
        </p:txBody>
      </p:sp>
    </p:spTree>
    <p:extLst>
      <p:ext uri="{BB962C8B-B14F-4D97-AF65-F5344CB8AC3E}">
        <p14:creationId xmlns:p14="http://schemas.microsoft.com/office/powerpoint/2010/main" val="1928393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0.xml"/><Relationship Id="rId16"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sv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0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24.svg"/><Relationship Id="rId4" Type="http://schemas.openxmlformats.org/officeDocument/2006/relationships/image" Target="../media/image23.png"/></Relationships>
</file>

<file path=ppt/slides/_rels/slide109.xml.rels><?xml version="1.0" encoding="UTF-8" standalone="yes"?>
<Relationships xmlns="http://schemas.openxmlformats.org/package/2006/relationships"><Relationship Id="rId8" Type="http://schemas.openxmlformats.org/officeDocument/2006/relationships/image" Target="../media/image970.png"/><Relationship Id="rId13" Type="http://schemas.openxmlformats.org/officeDocument/2006/relationships/image" Target="../media/image119.png"/><Relationship Id="rId1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960.png"/><Relationship Id="rId12" Type="http://schemas.openxmlformats.org/officeDocument/2006/relationships/image" Target="../media/image117.png"/><Relationship Id="rId17" Type="http://schemas.openxmlformats.org/officeDocument/2006/relationships/image" Target="../media/image141.png"/><Relationship Id="rId2" Type="http://schemas.openxmlformats.org/officeDocument/2006/relationships/notesSlide" Target="../notesSlides/notesSlide109.xml"/><Relationship Id="rId16"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840.png"/><Relationship Id="rId11" Type="http://schemas.openxmlformats.org/officeDocument/2006/relationships/image" Target="../media/image102.png"/><Relationship Id="rId5" Type="http://schemas.openxmlformats.org/officeDocument/2006/relationships/image" Target="../media/image101.png"/><Relationship Id="rId15" Type="http://schemas.openxmlformats.org/officeDocument/2006/relationships/image" Target="../media/image139.png"/><Relationship Id="rId10" Type="http://schemas.openxmlformats.org/officeDocument/2006/relationships/image" Target="../media/image1010.png"/><Relationship Id="rId4" Type="http://schemas.openxmlformats.org/officeDocument/2006/relationships/image" Target="../media/image98.png"/><Relationship Id="rId9" Type="http://schemas.openxmlformats.org/officeDocument/2006/relationships/image" Target="../media/image980.png"/><Relationship Id="rId14" Type="http://schemas.openxmlformats.org/officeDocument/2006/relationships/image" Target="../media/image120.pn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1.xml"/><Relationship Id="rId16"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sv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110.xml.rels><?xml version="1.0" encoding="UTF-8" standalone="yes"?>
<Relationships xmlns="http://schemas.openxmlformats.org/package/2006/relationships"><Relationship Id="rId8" Type="http://schemas.openxmlformats.org/officeDocument/2006/relationships/image" Target="../media/image970.png"/><Relationship Id="rId13" Type="http://schemas.openxmlformats.org/officeDocument/2006/relationships/image" Target="../media/image119.png"/><Relationship Id="rId18" Type="http://schemas.openxmlformats.org/officeDocument/2006/relationships/image" Target="../media/image142.png"/><Relationship Id="rId3" Type="http://schemas.openxmlformats.org/officeDocument/2006/relationships/image" Target="../media/image143.png"/><Relationship Id="rId21" Type="http://schemas.openxmlformats.org/officeDocument/2006/relationships/image" Target="../media/image145.png"/><Relationship Id="rId7" Type="http://schemas.openxmlformats.org/officeDocument/2006/relationships/image" Target="../media/image960.png"/><Relationship Id="rId12" Type="http://schemas.openxmlformats.org/officeDocument/2006/relationships/image" Target="../media/image117.png"/><Relationship Id="rId17" Type="http://schemas.openxmlformats.org/officeDocument/2006/relationships/image" Target="../media/image141.png"/><Relationship Id="rId2" Type="http://schemas.openxmlformats.org/officeDocument/2006/relationships/notesSlide" Target="../notesSlides/notesSlide110.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840.png"/><Relationship Id="rId11" Type="http://schemas.openxmlformats.org/officeDocument/2006/relationships/image" Target="../media/image102.png"/><Relationship Id="rId5" Type="http://schemas.openxmlformats.org/officeDocument/2006/relationships/image" Target="../media/image101.png"/><Relationship Id="rId15" Type="http://schemas.openxmlformats.org/officeDocument/2006/relationships/image" Target="../media/image139.png"/><Relationship Id="rId10" Type="http://schemas.openxmlformats.org/officeDocument/2006/relationships/image" Target="../media/image1010.png"/><Relationship Id="rId19" Type="http://schemas.openxmlformats.org/officeDocument/2006/relationships/image" Target="../media/image1430.png"/><Relationship Id="rId4" Type="http://schemas.openxmlformats.org/officeDocument/2006/relationships/image" Target="../media/image98.png"/><Relationship Id="rId9" Type="http://schemas.openxmlformats.org/officeDocument/2006/relationships/image" Target="../media/image980.png"/><Relationship Id="rId14" Type="http://schemas.openxmlformats.org/officeDocument/2006/relationships/image" Target="../media/image120.png"/><Relationship Id="rId22" Type="http://schemas.openxmlformats.org/officeDocument/2006/relationships/image" Target="../media/image146.png"/></Relationships>
</file>

<file path=ppt/slides/_rels/slide111.xml.rels><?xml version="1.0" encoding="UTF-8" standalone="yes"?>
<Relationships xmlns="http://schemas.openxmlformats.org/package/2006/relationships"><Relationship Id="rId8" Type="http://schemas.openxmlformats.org/officeDocument/2006/relationships/image" Target="../media/image970.png"/><Relationship Id="rId13" Type="http://schemas.openxmlformats.org/officeDocument/2006/relationships/image" Target="../media/image119.png"/><Relationship Id="rId18" Type="http://schemas.openxmlformats.org/officeDocument/2006/relationships/image" Target="../media/image142.png"/><Relationship Id="rId3" Type="http://schemas.openxmlformats.org/officeDocument/2006/relationships/image" Target="../media/image147.png"/><Relationship Id="rId21" Type="http://schemas.openxmlformats.org/officeDocument/2006/relationships/image" Target="../media/image145.png"/><Relationship Id="rId7" Type="http://schemas.openxmlformats.org/officeDocument/2006/relationships/image" Target="../media/image960.png"/><Relationship Id="rId12" Type="http://schemas.openxmlformats.org/officeDocument/2006/relationships/image" Target="../media/image117.png"/><Relationship Id="rId17" Type="http://schemas.openxmlformats.org/officeDocument/2006/relationships/image" Target="../media/image141.png"/><Relationship Id="rId2" Type="http://schemas.openxmlformats.org/officeDocument/2006/relationships/notesSlide" Target="../notesSlides/notesSlide111.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840.png"/><Relationship Id="rId11" Type="http://schemas.openxmlformats.org/officeDocument/2006/relationships/image" Target="../media/image102.png"/><Relationship Id="rId24" Type="http://schemas.openxmlformats.org/officeDocument/2006/relationships/image" Target="../media/image149.png"/><Relationship Id="rId5" Type="http://schemas.openxmlformats.org/officeDocument/2006/relationships/image" Target="../media/image101.png"/><Relationship Id="rId15" Type="http://schemas.openxmlformats.org/officeDocument/2006/relationships/image" Target="../media/image139.png"/><Relationship Id="rId23" Type="http://schemas.openxmlformats.org/officeDocument/2006/relationships/image" Target="../media/image148.png"/><Relationship Id="rId10" Type="http://schemas.openxmlformats.org/officeDocument/2006/relationships/image" Target="../media/image1010.png"/><Relationship Id="rId19" Type="http://schemas.openxmlformats.org/officeDocument/2006/relationships/image" Target="../media/image1430.png"/><Relationship Id="rId4" Type="http://schemas.openxmlformats.org/officeDocument/2006/relationships/image" Target="../media/image98.png"/><Relationship Id="rId9" Type="http://schemas.openxmlformats.org/officeDocument/2006/relationships/image" Target="../media/image980.png"/><Relationship Id="rId14" Type="http://schemas.openxmlformats.org/officeDocument/2006/relationships/image" Target="../media/image120.png"/><Relationship Id="rId22" Type="http://schemas.openxmlformats.org/officeDocument/2006/relationships/image" Target="../media/image146.png"/></Relationships>
</file>

<file path=ppt/slides/_rels/slide112.xml.rels><?xml version="1.0" encoding="UTF-8" standalone="yes"?>
<Relationships xmlns="http://schemas.openxmlformats.org/package/2006/relationships"><Relationship Id="rId8" Type="http://schemas.openxmlformats.org/officeDocument/2006/relationships/image" Target="../media/image970.png"/><Relationship Id="rId13" Type="http://schemas.openxmlformats.org/officeDocument/2006/relationships/image" Target="../media/image119.png"/><Relationship Id="rId18" Type="http://schemas.openxmlformats.org/officeDocument/2006/relationships/image" Target="../media/image142.png"/><Relationship Id="rId3" Type="http://schemas.openxmlformats.org/officeDocument/2006/relationships/image" Target="../media/image150.png"/><Relationship Id="rId21" Type="http://schemas.openxmlformats.org/officeDocument/2006/relationships/image" Target="../media/image145.png"/><Relationship Id="rId7" Type="http://schemas.openxmlformats.org/officeDocument/2006/relationships/image" Target="../media/image960.png"/><Relationship Id="rId12" Type="http://schemas.openxmlformats.org/officeDocument/2006/relationships/image" Target="../media/image117.png"/><Relationship Id="rId17" Type="http://schemas.openxmlformats.org/officeDocument/2006/relationships/image" Target="../media/image141.png"/><Relationship Id="rId2" Type="http://schemas.openxmlformats.org/officeDocument/2006/relationships/notesSlide" Target="../notesSlides/notesSlide112.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840.png"/><Relationship Id="rId11" Type="http://schemas.openxmlformats.org/officeDocument/2006/relationships/image" Target="../media/image102.png"/><Relationship Id="rId24" Type="http://schemas.openxmlformats.org/officeDocument/2006/relationships/image" Target="../media/image149.png"/><Relationship Id="rId5" Type="http://schemas.openxmlformats.org/officeDocument/2006/relationships/image" Target="../media/image101.png"/><Relationship Id="rId15" Type="http://schemas.openxmlformats.org/officeDocument/2006/relationships/image" Target="../media/image139.png"/><Relationship Id="rId23" Type="http://schemas.openxmlformats.org/officeDocument/2006/relationships/image" Target="../media/image148.png"/><Relationship Id="rId10" Type="http://schemas.openxmlformats.org/officeDocument/2006/relationships/image" Target="../media/image1010.png"/><Relationship Id="rId19" Type="http://schemas.openxmlformats.org/officeDocument/2006/relationships/image" Target="../media/image1430.png"/><Relationship Id="rId4" Type="http://schemas.openxmlformats.org/officeDocument/2006/relationships/image" Target="../media/image98.png"/><Relationship Id="rId9" Type="http://schemas.openxmlformats.org/officeDocument/2006/relationships/image" Target="../media/image980.png"/><Relationship Id="rId14" Type="http://schemas.openxmlformats.org/officeDocument/2006/relationships/image" Target="../media/image120.png"/><Relationship Id="rId22" Type="http://schemas.openxmlformats.org/officeDocument/2006/relationships/image" Target="../media/image146.png"/></Relationships>
</file>

<file path=ppt/slides/_rels/slide113.xml.rels><?xml version="1.0" encoding="UTF-8" standalone="yes"?>
<Relationships xmlns="http://schemas.openxmlformats.org/package/2006/relationships"><Relationship Id="rId8" Type="http://schemas.openxmlformats.org/officeDocument/2006/relationships/image" Target="../media/image970.png"/><Relationship Id="rId13" Type="http://schemas.openxmlformats.org/officeDocument/2006/relationships/image" Target="../media/image119.png"/><Relationship Id="rId18" Type="http://schemas.openxmlformats.org/officeDocument/2006/relationships/image" Target="../media/image142.png"/><Relationship Id="rId3" Type="http://schemas.openxmlformats.org/officeDocument/2006/relationships/image" Target="../media/image151.png"/><Relationship Id="rId21" Type="http://schemas.openxmlformats.org/officeDocument/2006/relationships/image" Target="../media/image145.png"/><Relationship Id="rId7" Type="http://schemas.openxmlformats.org/officeDocument/2006/relationships/image" Target="../media/image960.png"/><Relationship Id="rId12" Type="http://schemas.openxmlformats.org/officeDocument/2006/relationships/image" Target="../media/image117.png"/><Relationship Id="rId17" Type="http://schemas.openxmlformats.org/officeDocument/2006/relationships/image" Target="../media/image141.png"/><Relationship Id="rId2" Type="http://schemas.openxmlformats.org/officeDocument/2006/relationships/notesSlide" Target="../notesSlides/notesSlide113.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840.png"/><Relationship Id="rId11" Type="http://schemas.openxmlformats.org/officeDocument/2006/relationships/image" Target="../media/image102.png"/><Relationship Id="rId24" Type="http://schemas.openxmlformats.org/officeDocument/2006/relationships/image" Target="../media/image149.png"/><Relationship Id="rId5" Type="http://schemas.openxmlformats.org/officeDocument/2006/relationships/image" Target="../media/image101.png"/><Relationship Id="rId15" Type="http://schemas.openxmlformats.org/officeDocument/2006/relationships/image" Target="../media/image139.png"/><Relationship Id="rId23" Type="http://schemas.openxmlformats.org/officeDocument/2006/relationships/image" Target="../media/image148.png"/><Relationship Id="rId10" Type="http://schemas.openxmlformats.org/officeDocument/2006/relationships/image" Target="../media/image1010.png"/><Relationship Id="rId19" Type="http://schemas.openxmlformats.org/officeDocument/2006/relationships/image" Target="../media/image1430.png"/><Relationship Id="rId4" Type="http://schemas.openxmlformats.org/officeDocument/2006/relationships/image" Target="../media/image98.png"/><Relationship Id="rId9" Type="http://schemas.openxmlformats.org/officeDocument/2006/relationships/image" Target="../media/image980.png"/><Relationship Id="rId14" Type="http://schemas.openxmlformats.org/officeDocument/2006/relationships/image" Target="../media/image120.png"/><Relationship Id="rId22" Type="http://schemas.openxmlformats.org/officeDocument/2006/relationships/image" Target="../media/image146.png"/></Relationships>
</file>

<file path=ppt/slides/_rels/slide114.xml.rels><?xml version="1.0" encoding="UTF-8" standalone="yes"?>
<Relationships xmlns="http://schemas.openxmlformats.org/package/2006/relationships"><Relationship Id="rId8" Type="http://schemas.openxmlformats.org/officeDocument/2006/relationships/image" Target="../media/image980.png"/><Relationship Id="rId13" Type="http://schemas.openxmlformats.org/officeDocument/2006/relationships/image" Target="../media/image120.png"/><Relationship Id="rId18" Type="http://schemas.openxmlformats.org/officeDocument/2006/relationships/image" Target="../media/image1430.png"/><Relationship Id="rId3" Type="http://schemas.openxmlformats.org/officeDocument/2006/relationships/image" Target="../media/image98.png"/><Relationship Id="rId21" Type="http://schemas.openxmlformats.org/officeDocument/2006/relationships/image" Target="../media/image146.png"/><Relationship Id="rId7" Type="http://schemas.openxmlformats.org/officeDocument/2006/relationships/image" Target="../media/image970.png"/><Relationship Id="rId12" Type="http://schemas.openxmlformats.org/officeDocument/2006/relationships/image" Target="../media/image119.png"/><Relationship Id="rId17" Type="http://schemas.openxmlformats.org/officeDocument/2006/relationships/image" Target="../media/image142.png"/><Relationship Id="rId2" Type="http://schemas.openxmlformats.org/officeDocument/2006/relationships/notesSlide" Target="../notesSlides/notesSlide114.xml"/><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960.png"/><Relationship Id="rId11" Type="http://schemas.openxmlformats.org/officeDocument/2006/relationships/image" Target="../media/image117.png"/><Relationship Id="rId5" Type="http://schemas.openxmlformats.org/officeDocument/2006/relationships/image" Target="../media/image840.png"/><Relationship Id="rId15" Type="http://schemas.openxmlformats.org/officeDocument/2006/relationships/image" Target="../media/image140.png"/><Relationship Id="rId23" Type="http://schemas.openxmlformats.org/officeDocument/2006/relationships/image" Target="../media/image149.png"/><Relationship Id="rId10" Type="http://schemas.openxmlformats.org/officeDocument/2006/relationships/image" Target="../media/image102.png"/><Relationship Id="rId19" Type="http://schemas.openxmlformats.org/officeDocument/2006/relationships/image" Target="../media/image144.png"/><Relationship Id="rId4" Type="http://schemas.openxmlformats.org/officeDocument/2006/relationships/image" Target="../media/image101.png"/><Relationship Id="rId9" Type="http://schemas.openxmlformats.org/officeDocument/2006/relationships/image" Target="../media/image1010.png"/><Relationship Id="rId14" Type="http://schemas.openxmlformats.org/officeDocument/2006/relationships/image" Target="../media/image139.png"/><Relationship Id="rId22" Type="http://schemas.openxmlformats.org/officeDocument/2006/relationships/image" Target="../media/image148.png"/></Relationships>
</file>

<file path=ppt/slides/_rels/slide115.xml.rels><?xml version="1.0" encoding="UTF-8" standalone="yes"?>
<Relationships xmlns="http://schemas.openxmlformats.org/package/2006/relationships"><Relationship Id="rId8" Type="http://schemas.openxmlformats.org/officeDocument/2006/relationships/image" Target="../media/image980.png"/><Relationship Id="rId13" Type="http://schemas.openxmlformats.org/officeDocument/2006/relationships/image" Target="../media/image120.png"/><Relationship Id="rId18" Type="http://schemas.openxmlformats.org/officeDocument/2006/relationships/image" Target="../media/image1430.png"/><Relationship Id="rId3" Type="http://schemas.openxmlformats.org/officeDocument/2006/relationships/image" Target="../media/image98.png"/><Relationship Id="rId21" Type="http://schemas.openxmlformats.org/officeDocument/2006/relationships/image" Target="../media/image146.png"/><Relationship Id="rId7" Type="http://schemas.openxmlformats.org/officeDocument/2006/relationships/image" Target="../media/image970.png"/><Relationship Id="rId12" Type="http://schemas.openxmlformats.org/officeDocument/2006/relationships/image" Target="../media/image119.png"/><Relationship Id="rId17" Type="http://schemas.openxmlformats.org/officeDocument/2006/relationships/image" Target="../media/image142.png"/><Relationship Id="rId2" Type="http://schemas.openxmlformats.org/officeDocument/2006/relationships/notesSlide" Target="../notesSlides/notesSlide115.xml"/><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960.png"/><Relationship Id="rId11" Type="http://schemas.openxmlformats.org/officeDocument/2006/relationships/image" Target="../media/image117.png"/><Relationship Id="rId5" Type="http://schemas.openxmlformats.org/officeDocument/2006/relationships/image" Target="../media/image840.png"/><Relationship Id="rId15" Type="http://schemas.openxmlformats.org/officeDocument/2006/relationships/image" Target="../media/image140.png"/><Relationship Id="rId23" Type="http://schemas.openxmlformats.org/officeDocument/2006/relationships/image" Target="../media/image149.png"/><Relationship Id="rId10" Type="http://schemas.openxmlformats.org/officeDocument/2006/relationships/image" Target="../media/image102.png"/><Relationship Id="rId19" Type="http://schemas.openxmlformats.org/officeDocument/2006/relationships/image" Target="../media/image144.png"/><Relationship Id="rId4" Type="http://schemas.openxmlformats.org/officeDocument/2006/relationships/image" Target="../media/image101.png"/><Relationship Id="rId9" Type="http://schemas.openxmlformats.org/officeDocument/2006/relationships/image" Target="../media/image1010.png"/><Relationship Id="rId14" Type="http://schemas.openxmlformats.org/officeDocument/2006/relationships/image" Target="../media/image139.png"/><Relationship Id="rId22" Type="http://schemas.openxmlformats.org/officeDocument/2006/relationships/image" Target="../media/image148.png"/></Relationships>
</file>

<file path=ppt/slides/_rels/slide116.xml.rels><?xml version="1.0" encoding="UTF-8" standalone="yes"?>
<Relationships xmlns="http://schemas.openxmlformats.org/package/2006/relationships"><Relationship Id="rId8" Type="http://schemas.openxmlformats.org/officeDocument/2006/relationships/image" Target="../media/image980.png"/><Relationship Id="rId13" Type="http://schemas.openxmlformats.org/officeDocument/2006/relationships/image" Target="../media/image120.png"/><Relationship Id="rId18" Type="http://schemas.openxmlformats.org/officeDocument/2006/relationships/image" Target="../media/image1430.png"/><Relationship Id="rId3" Type="http://schemas.openxmlformats.org/officeDocument/2006/relationships/image" Target="../media/image98.png"/><Relationship Id="rId21" Type="http://schemas.openxmlformats.org/officeDocument/2006/relationships/image" Target="../media/image146.png"/><Relationship Id="rId7" Type="http://schemas.openxmlformats.org/officeDocument/2006/relationships/image" Target="../media/image970.png"/><Relationship Id="rId12" Type="http://schemas.openxmlformats.org/officeDocument/2006/relationships/image" Target="../media/image119.png"/><Relationship Id="rId17" Type="http://schemas.openxmlformats.org/officeDocument/2006/relationships/image" Target="../media/image142.png"/><Relationship Id="rId2" Type="http://schemas.openxmlformats.org/officeDocument/2006/relationships/notesSlide" Target="../notesSlides/notesSlide116.xml"/><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960.png"/><Relationship Id="rId11" Type="http://schemas.openxmlformats.org/officeDocument/2006/relationships/image" Target="../media/image117.png"/><Relationship Id="rId5" Type="http://schemas.openxmlformats.org/officeDocument/2006/relationships/image" Target="../media/image840.png"/><Relationship Id="rId15" Type="http://schemas.openxmlformats.org/officeDocument/2006/relationships/image" Target="../media/image140.png"/><Relationship Id="rId23" Type="http://schemas.openxmlformats.org/officeDocument/2006/relationships/image" Target="../media/image149.png"/><Relationship Id="rId10" Type="http://schemas.openxmlformats.org/officeDocument/2006/relationships/image" Target="../media/image102.png"/><Relationship Id="rId19" Type="http://schemas.openxmlformats.org/officeDocument/2006/relationships/image" Target="../media/image144.png"/><Relationship Id="rId4" Type="http://schemas.openxmlformats.org/officeDocument/2006/relationships/image" Target="../media/image101.png"/><Relationship Id="rId9" Type="http://schemas.openxmlformats.org/officeDocument/2006/relationships/image" Target="../media/image1010.png"/><Relationship Id="rId14" Type="http://schemas.openxmlformats.org/officeDocument/2006/relationships/image" Target="../media/image139.png"/><Relationship Id="rId22" Type="http://schemas.openxmlformats.org/officeDocument/2006/relationships/image" Target="../media/image148.png"/></Relationships>
</file>

<file path=ppt/slides/_rels/slide117.xml.rels><?xml version="1.0" encoding="UTF-8" standalone="yes"?>
<Relationships xmlns="http://schemas.openxmlformats.org/package/2006/relationships"><Relationship Id="rId8" Type="http://schemas.openxmlformats.org/officeDocument/2006/relationships/image" Target="../media/image980.png"/><Relationship Id="rId13" Type="http://schemas.openxmlformats.org/officeDocument/2006/relationships/image" Target="../media/image120.png"/><Relationship Id="rId18" Type="http://schemas.openxmlformats.org/officeDocument/2006/relationships/image" Target="../media/image1430.png"/><Relationship Id="rId3" Type="http://schemas.openxmlformats.org/officeDocument/2006/relationships/image" Target="../media/image98.png"/><Relationship Id="rId21" Type="http://schemas.openxmlformats.org/officeDocument/2006/relationships/image" Target="../media/image146.png"/><Relationship Id="rId7" Type="http://schemas.openxmlformats.org/officeDocument/2006/relationships/image" Target="../media/image970.png"/><Relationship Id="rId12" Type="http://schemas.openxmlformats.org/officeDocument/2006/relationships/image" Target="../media/image119.png"/><Relationship Id="rId17" Type="http://schemas.openxmlformats.org/officeDocument/2006/relationships/image" Target="../media/image142.png"/><Relationship Id="rId2" Type="http://schemas.openxmlformats.org/officeDocument/2006/relationships/notesSlide" Target="../notesSlides/notesSlide117.xml"/><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960.png"/><Relationship Id="rId11" Type="http://schemas.openxmlformats.org/officeDocument/2006/relationships/image" Target="../media/image117.png"/><Relationship Id="rId5" Type="http://schemas.openxmlformats.org/officeDocument/2006/relationships/image" Target="../media/image840.png"/><Relationship Id="rId15" Type="http://schemas.openxmlformats.org/officeDocument/2006/relationships/image" Target="../media/image140.png"/><Relationship Id="rId23" Type="http://schemas.openxmlformats.org/officeDocument/2006/relationships/image" Target="../media/image149.png"/><Relationship Id="rId10" Type="http://schemas.openxmlformats.org/officeDocument/2006/relationships/image" Target="../media/image102.png"/><Relationship Id="rId19" Type="http://schemas.openxmlformats.org/officeDocument/2006/relationships/image" Target="../media/image144.png"/><Relationship Id="rId4" Type="http://schemas.openxmlformats.org/officeDocument/2006/relationships/image" Target="../media/image101.png"/><Relationship Id="rId9" Type="http://schemas.openxmlformats.org/officeDocument/2006/relationships/image" Target="../media/image1010.png"/><Relationship Id="rId14" Type="http://schemas.openxmlformats.org/officeDocument/2006/relationships/image" Target="../media/image139.png"/><Relationship Id="rId22" Type="http://schemas.openxmlformats.org/officeDocument/2006/relationships/image" Target="../media/image148.png"/></Relationships>
</file>

<file path=ppt/slides/_rels/slide118.xml.rels><?xml version="1.0" encoding="UTF-8" standalone="yes"?>
<Relationships xmlns="http://schemas.openxmlformats.org/package/2006/relationships"><Relationship Id="rId8" Type="http://schemas.openxmlformats.org/officeDocument/2006/relationships/image" Target="../media/image960.png"/><Relationship Id="rId13" Type="http://schemas.openxmlformats.org/officeDocument/2006/relationships/image" Target="../media/image117.png"/><Relationship Id="rId18" Type="http://schemas.openxmlformats.org/officeDocument/2006/relationships/image" Target="../media/image141.png"/><Relationship Id="rId3" Type="http://schemas.openxmlformats.org/officeDocument/2006/relationships/image" Target="../media/image152.png"/><Relationship Id="rId21" Type="http://schemas.openxmlformats.org/officeDocument/2006/relationships/image" Target="../media/image144.png"/><Relationship Id="rId7" Type="http://schemas.openxmlformats.org/officeDocument/2006/relationships/image" Target="../media/image840.png"/><Relationship Id="rId12" Type="http://schemas.openxmlformats.org/officeDocument/2006/relationships/image" Target="../media/image102.png"/><Relationship Id="rId17" Type="http://schemas.openxmlformats.org/officeDocument/2006/relationships/image" Target="../media/image140.png"/><Relationship Id="rId25" Type="http://schemas.openxmlformats.org/officeDocument/2006/relationships/image" Target="../media/image149.png"/><Relationship Id="rId2" Type="http://schemas.openxmlformats.org/officeDocument/2006/relationships/notesSlide" Target="../notesSlides/notesSlide118.xml"/><Relationship Id="rId16" Type="http://schemas.openxmlformats.org/officeDocument/2006/relationships/image" Target="../media/image139.png"/><Relationship Id="rId20" Type="http://schemas.openxmlformats.org/officeDocument/2006/relationships/image" Target="../media/image1430.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10.png"/><Relationship Id="rId24" Type="http://schemas.openxmlformats.org/officeDocument/2006/relationships/image" Target="../media/image148.png"/><Relationship Id="rId5" Type="http://schemas.openxmlformats.org/officeDocument/2006/relationships/image" Target="../media/image98.png"/><Relationship Id="rId15" Type="http://schemas.openxmlformats.org/officeDocument/2006/relationships/image" Target="../media/image120.png"/><Relationship Id="rId23" Type="http://schemas.openxmlformats.org/officeDocument/2006/relationships/image" Target="../media/image146.png"/><Relationship Id="rId10" Type="http://schemas.openxmlformats.org/officeDocument/2006/relationships/image" Target="../media/image980.png"/><Relationship Id="rId19" Type="http://schemas.openxmlformats.org/officeDocument/2006/relationships/image" Target="../media/image142.png"/><Relationship Id="rId4" Type="http://schemas.openxmlformats.org/officeDocument/2006/relationships/image" Target="../media/image153.png"/><Relationship Id="rId9" Type="http://schemas.openxmlformats.org/officeDocument/2006/relationships/image" Target="../media/image970.png"/><Relationship Id="rId14" Type="http://schemas.openxmlformats.org/officeDocument/2006/relationships/image" Target="../media/image119.png"/><Relationship Id="rId22" Type="http://schemas.openxmlformats.org/officeDocument/2006/relationships/image" Target="../media/image145.png"/></Relationships>
</file>

<file path=ppt/slides/_rels/slide119.xml.rels><?xml version="1.0" encoding="UTF-8" standalone="yes"?>
<Relationships xmlns="http://schemas.openxmlformats.org/package/2006/relationships"><Relationship Id="rId8" Type="http://schemas.openxmlformats.org/officeDocument/2006/relationships/image" Target="../media/image1510.png"/><Relationship Id="rId13" Type="http://schemas.openxmlformats.org/officeDocument/2006/relationships/image" Target="../media/image156.png"/><Relationship Id="rId18" Type="http://schemas.openxmlformats.org/officeDocument/2006/relationships/image" Target="../media/image161.png"/><Relationship Id="rId3" Type="http://schemas.openxmlformats.org/officeDocument/2006/relationships/image" Target="../media/image154.png"/><Relationship Id="rId7" Type="http://schemas.openxmlformats.org/officeDocument/2006/relationships/image" Target="../media/image1500.pn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notesSlide" Target="../notesSlides/notesSlide119.xml"/><Relationship Id="rId16"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490.png"/><Relationship Id="rId11" Type="http://schemas.openxmlformats.org/officeDocument/2006/relationships/image" Target="../media/image1540.png"/><Relationship Id="rId5" Type="http://schemas.openxmlformats.org/officeDocument/2006/relationships/image" Target="../media/image1480.png"/><Relationship Id="rId15" Type="http://schemas.openxmlformats.org/officeDocument/2006/relationships/image" Target="../media/image158.png"/><Relationship Id="rId10" Type="http://schemas.openxmlformats.org/officeDocument/2006/relationships/image" Target="../media/image1530.png"/><Relationship Id="rId4" Type="http://schemas.openxmlformats.org/officeDocument/2006/relationships/image" Target="../media/image1470.png"/><Relationship Id="rId9" Type="http://schemas.openxmlformats.org/officeDocument/2006/relationships/image" Target="../media/image1520.png"/><Relationship Id="rId14" Type="http://schemas.openxmlformats.org/officeDocument/2006/relationships/image" Target="../media/image15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8" Type="http://schemas.openxmlformats.org/officeDocument/2006/relationships/image" Target="../media/image1510.png"/><Relationship Id="rId13" Type="http://schemas.openxmlformats.org/officeDocument/2006/relationships/image" Target="../media/image156.png"/><Relationship Id="rId18" Type="http://schemas.openxmlformats.org/officeDocument/2006/relationships/image" Target="../media/image161.png"/><Relationship Id="rId3" Type="http://schemas.openxmlformats.org/officeDocument/2006/relationships/image" Target="../media/image162.png"/><Relationship Id="rId7" Type="http://schemas.openxmlformats.org/officeDocument/2006/relationships/image" Target="../media/image1500.pn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notesSlide" Target="../notesSlides/notesSlide120.xml"/><Relationship Id="rId16"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490.png"/><Relationship Id="rId11" Type="http://schemas.openxmlformats.org/officeDocument/2006/relationships/image" Target="../media/image1540.png"/><Relationship Id="rId5" Type="http://schemas.openxmlformats.org/officeDocument/2006/relationships/image" Target="../media/image1480.png"/><Relationship Id="rId15" Type="http://schemas.openxmlformats.org/officeDocument/2006/relationships/image" Target="../media/image158.png"/><Relationship Id="rId10" Type="http://schemas.openxmlformats.org/officeDocument/2006/relationships/image" Target="../media/image1530.png"/><Relationship Id="rId4" Type="http://schemas.openxmlformats.org/officeDocument/2006/relationships/image" Target="../media/image1470.png"/><Relationship Id="rId9" Type="http://schemas.openxmlformats.org/officeDocument/2006/relationships/image" Target="../media/image1520.png"/><Relationship Id="rId14" Type="http://schemas.openxmlformats.org/officeDocument/2006/relationships/image" Target="../media/image157.png"/></Relationships>
</file>

<file path=ppt/slides/_rels/slide121.xml.rels><?xml version="1.0" encoding="UTF-8" standalone="yes"?>
<Relationships xmlns="http://schemas.openxmlformats.org/package/2006/relationships"><Relationship Id="rId8" Type="http://schemas.openxmlformats.org/officeDocument/2006/relationships/image" Target="../media/image1510.png"/><Relationship Id="rId13" Type="http://schemas.openxmlformats.org/officeDocument/2006/relationships/image" Target="../media/image156.png"/><Relationship Id="rId18" Type="http://schemas.openxmlformats.org/officeDocument/2006/relationships/image" Target="../media/image161.png"/><Relationship Id="rId3" Type="http://schemas.openxmlformats.org/officeDocument/2006/relationships/image" Target="../media/image162.png"/><Relationship Id="rId7" Type="http://schemas.openxmlformats.org/officeDocument/2006/relationships/image" Target="../media/image1500.pn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notesSlide" Target="../notesSlides/notesSlide121.xml"/><Relationship Id="rId16"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490.png"/><Relationship Id="rId11" Type="http://schemas.openxmlformats.org/officeDocument/2006/relationships/image" Target="../media/image1540.png"/><Relationship Id="rId5" Type="http://schemas.openxmlformats.org/officeDocument/2006/relationships/image" Target="../media/image1480.png"/><Relationship Id="rId15" Type="http://schemas.openxmlformats.org/officeDocument/2006/relationships/image" Target="../media/image158.png"/><Relationship Id="rId10" Type="http://schemas.openxmlformats.org/officeDocument/2006/relationships/image" Target="../media/image1530.png"/><Relationship Id="rId19" Type="http://schemas.openxmlformats.org/officeDocument/2006/relationships/image" Target="../media/image1610.png"/><Relationship Id="rId4" Type="http://schemas.openxmlformats.org/officeDocument/2006/relationships/image" Target="../media/image1470.png"/><Relationship Id="rId9" Type="http://schemas.openxmlformats.org/officeDocument/2006/relationships/image" Target="../media/image1520.png"/><Relationship Id="rId14" Type="http://schemas.openxmlformats.org/officeDocument/2006/relationships/image" Target="../media/image157.png"/></Relationships>
</file>

<file path=ppt/slides/_rels/slide122.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18" Type="http://schemas.openxmlformats.org/officeDocument/2006/relationships/image" Target="../media/image176.png"/><Relationship Id="rId3" Type="http://schemas.openxmlformats.org/officeDocument/2006/relationships/image" Target="../media/image163.pn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notesSlide" Target="../notesSlides/notesSlide122.xml"/><Relationship Id="rId16"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0.png"/><Relationship Id="rId15" Type="http://schemas.openxmlformats.org/officeDocument/2006/relationships/image" Target="../media/image173.png"/><Relationship Id="rId10" Type="http://schemas.openxmlformats.org/officeDocument/2006/relationships/image" Target="../media/image168.png"/><Relationship Id="rId19" Type="http://schemas.openxmlformats.org/officeDocument/2006/relationships/image" Target="../media/image177.png"/><Relationship Id="rId4" Type="http://schemas.openxmlformats.org/officeDocument/2006/relationships/image" Target="../media/image1620.png"/><Relationship Id="rId9" Type="http://schemas.openxmlformats.org/officeDocument/2006/relationships/image" Target="../media/image167.png"/><Relationship Id="rId14" Type="http://schemas.openxmlformats.org/officeDocument/2006/relationships/image" Target="../media/image172.png"/></Relationships>
</file>

<file path=ppt/slides/_rels/slide123.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18" Type="http://schemas.openxmlformats.org/officeDocument/2006/relationships/image" Target="../media/image176.png"/><Relationship Id="rId3" Type="http://schemas.openxmlformats.org/officeDocument/2006/relationships/image" Target="../media/image178.pn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notesSlide" Target="../notesSlides/notesSlide123.xml"/><Relationship Id="rId16" Type="http://schemas.openxmlformats.org/officeDocument/2006/relationships/image" Target="../media/image174.png"/><Relationship Id="rId20"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0.png"/><Relationship Id="rId15" Type="http://schemas.openxmlformats.org/officeDocument/2006/relationships/image" Target="../media/image173.png"/><Relationship Id="rId10" Type="http://schemas.openxmlformats.org/officeDocument/2006/relationships/image" Target="../media/image168.png"/><Relationship Id="rId19" Type="http://schemas.openxmlformats.org/officeDocument/2006/relationships/image" Target="../media/image1780.png"/><Relationship Id="rId4" Type="http://schemas.openxmlformats.org/officeDocument/2006/relationships/image" Target="../media/image1620.png"/><Relationship Id="rId9" Type="http://schemas.openxmlformats.org/officeDocument/2006/relationships/image" Target="../media/image167.png"/><Relationship Id="rId14" Type="http://schemas.openxmlformats.org/officeDocument/2006/relationships/image" Target="../media/image172.png"/></Relationships>
</file>

<file path=ppt/slides/_rels/slide124.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18" Type="http://schemas.openxmlformats.org/officeDocument/2006/relationships/image" Target="../media/image176.png"/><Relationship Id="rId3" Type="http://schemas.openxmlformats.org/officeDocument/2006/relationships/image" Target="../media/image179.pn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notesSlide" Target="../notesSlides/notesSlide124.xml"/><Relationship Id="rId16" Type="http://schemas.openxmlformats.org/officeDocument/2006/relationships/image" Target="../media/image174.png"/><Relationship Id="rId20"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0.png"/><Relationship Id="rId15" Type="http://schemas.openxmlformats.org/officeDocument/2006/relationships/image" Target="../media/image173.png"/><Relationship Id="rId10" Type="http://schemas.openxmlformats.org/officeDocument/2006/relationships/image" Target="../media/image168.png"/><Relationship Id="rId19" Type="http://schemas.openxmlformats.org/officeDocument/2006/relationships/image" Target="../media/image1780.png"/><Relationship Id="rId4" Type="http://schemas.openxmlformats.org/officeDocument/2006/relationships/image" Target="../media/image1620.png"/><Relationship Id="rId9" Type="http://schemas.openxmlformats.org/officeDocument/2006/relationships/image" Target="../media/image167.png"/><Relationship Id="rId14" Type="http://schemas.openxmlformats.org/officeDocument/2006/relationships/image" Target="../media/image172.png"/></Relationships>
</file>

<file path=ppt/slides/_rels/slide125.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79.png"/><Relationship Id="rId21" Type="http://schemas.openxmlformats.org/officeDocument/2006/relationships/image" Target="../media/image177.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 Type="http://schemas.openxmlformats.org/officeDocument/2006/relationships/notesSlide" Target="../notesSlides/notesSlide125.xml"/><Relationship Id="rId16" Type="http://schemas.openxmlformats.org/officeDocument/2006/relationships/image" Target="../media/image173.png"/><Relationship Id="rId20" Type="http://schemas.openxmlformats.org/officeDocument/2006/relationships/image" Target="../media/image1780.png"/><Relationship Id="rId1" Type="http://schemas.openxmlformats.org/officeDocument/2006/relationships/slideLayout" Target="../slideLayouts/slideLayout2.xml"/><Relationship Id="rId6" Type="http://schemas.openxmlformats.org/officeDocument/2006/relationships/image" Target="../media/image1630.png"/><Relationship Id="rId11" Type="http://schemas.openxmlformats.org/officeDocument/2006/relationships/image" Target="../media/image168.png"/><Relationship Id="rId5" Type="http://schemas.openxmlformats.org/officeDocument/2006/relationships/image" Target="../media/image1790.png"/><Relationship Id="rId15" Type="http://schemas.openxmlformats.org/officeDocument/2006/relationships/image" Target="../media/image172.png"/><Relationship Id="rId10" Type="http://schemas.openxmlformats.org/officeDocument/2006/relationships/image" Target="../media/image167.png"/><Relationship Id="rId19" Type="http://schemas.openxmlformats.org/officeDocument/2006/relationships/image" Target="../media/image176.png"/><Relationship Id="rId4" Type="http://schemas.openxmlformats.org/officeDocument/2006/relationships/image" Target="../media/image1620.png"/><Relationship Id="rId9" Type="http://schemas.openxmlformats.org/officeDocument/2006/relationships/image" Target="../media/image166.png"/><Relationship Id="rId14" Type="http://schemas.openxmlformats.org/officeDocument/2006/relationships/image" Target="../media/image171.png"/></Relationships>
</file>

<file path=ppt/slides/_rels/slide12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79.png"/><Relationship Id="rId21" Type="http://schemas.openxmlformats.org/officeDocument/2006/relationships/image" Target="../media/image177.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 Type="http://schemas.openxmlformats.org/officeDocument/2006/relationships/notesSlide" Target="../notesSlides/notesSlide126.xml"/><Relationship Id="rId16" Type="http://schemas.openxmlformats.org/officeDocument/2006/relationships/image" Target="../media/image173.png"/><Relationship Id="rId20" Type="http://schemas.openxmlformats.org/officeDocument/2006/relationships/image" Target="../media/image1780.png"/><Relationship Id="rId1" Type="http://schemas.openxmlformats.org/officeDocument/2006/relationships/slideLayout" Target="../slideLayouts/slideLayout2.xml"/><Relationship Id="rId6" Type="http://schemas.openxmlformats.org/officeDocument/2006/relationships/image" Target="../media/image1630.png"/><Relationship Id="rId11" Type="http://schemas.openxmlformats.org/officeDocument/2006/relationships/image" Target="../media/image168.png"/><Relationship Id="rId5" Type="http://schemas.openxmlformats.org/officeDocument/2006/relationships/image" Target="../media/image1790.png"/><Relationship Id="rId15" Type="http://schemas.openxmlformats.org/officeDocument/2006/relationships/image" Target="../media/image172.png"/><Relationship Id="rId10" Type="http://schemas.openxmlformats.org/officeDocument/2006/relationships/image" Target="../media/image167.png"/><Relationship Id="rId19" Type="http://schemas.openxmlformats.org/officeDocument/2006/relationships/image" Target="../media/image176.png"/><Relationship Id="rId4" Type="http://schemas.openxmlformats.org/officeDocument/2006/relationships/image" Target="../media/image1620.png"/><Relationship Id="rId9" Type="http://schemas.openxmlformats.org/officeDocument/2006/relationships/image" Target="../media/image166.png"/><Relationship Id="rId14" Type="http://schemas.openxmlformats.org/officeDocument/2006/relationships/image" Target="../media/image171.png"/></Relationships>
</file>

<file path=ppt/slides/_rels/slide127.xml.rels><?xml version="1.0" encoding="UTF-8" standalone="yes"?>
<Relationships xmlns="http://schemas.openxmlformats.org/package/2006/relationships"><Relationship Id="rId13" Type="http://schemas.openxmlformats.org/officeDocument/2006/relationships/image" Target="../media/image170.png"/><Relationship Id="rId18" Type="http://schemas.openxmlformats.org/officeDocument/2006/relationships/image" Target="../media/image175.png"/><Relationship Id="rId26" Type="http://schemas.openxmlformats.org/officeDocument/2006/relationships/image" Target="../media/image186.png"/><Relationship Id="rId39" Type="http://schemas.openxmlformats.org/officeDocument/2006/relationships/image" Target="../media/image177.png"/><Relationship Id="rId21" Type="http://schemas.openxmlformats.org/officeDocument/2006/relationships/image" Target="../media/image181.png"/><Relationship Id="rId34" Type="http://schemas.openxmlformats.org/officeDocument/2006/relationships/image" Target="../media/image194.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5" Type="http://schemas.openxmlformats.org/officeDocument/2006/relationships/image" Target="../media/image185.png"/><Relationship Id="rId33" Type="http://schemas.openxmlformats.org/officeDocument/2006/relationships/image" Target="../media/image193.png"/><Relationship Id="rId38" Type="http://schemas.openxmlformats.org/officeDocument/2006/relationships/image" Target="../media/image1780.png"/><Relationship Id="rId2" Type="http://schemas.openxmlformats.org/officeDocument/2006/relationships/notesSlide" Target="../notesSlides/notesSlide127.xml"/><Relationship Id="rId16" Type="http://schemas.openxmlformats.org/officeDocument/2006/relationships/image" Target="../media/image173.png"/><Relationship Id="rId20" Type="http://schemas.openxmlformats.org/officeDocument/2006/relationships/image" Target="../media/image180.png"/><Relationship Id="rId29"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630.png"/><Relationship Id="rId11" Type="http://schemas.openxmlformats.org/officeDocument/2006/relationships/image" Target="../media/image168.png"/><Relationship Id="rId24" Type="http://schemas.openxmlformats.org/officeDocument/2006/relationships/image" Target="../media/image184.png"/><Relationship Id="rId32" Type="http://schemas.openxmlformats.org/officeDocument/2006/relationships/image" Target="../media/image192.png"/><Relationship Id="rId37" Type="http://schemas.openxmlformats.org/officeDocument/2006/relationships/image" Target="../media/image197.png"/><Relationship Id="rId5" Type="http://schemas.openxmlformats.org/officeDocument/2006/relationships/image" Target="../media/image1790.png"/><Relationship Id="rId15" Type="http://schemas.openxmlformats.org/officeDocument/2006/relationships/image" Target="../media/image172.png"/><Relationship Id="rId23" Type="http://schemas.openxmlformats.org/officeDocument/2006/relationships/image" Target="../media/image183.png"/><Relationship Id="rId28" Type="http://schemas.openxmlformats.org/officeDocument/2006/relationships/image" Target="../media/image188.png"/><Relationship Id="rId36" Type="http://schemas.openxmlformats.org/officeDocument/2006/relationships/image" Target="../media/image196.png"/><Relationship Id="rId10" Type="http://schemas.openxmlformats.org/officeDocument/2006/relationships/image" Target="../media/image167.png"/><Relationship Id="rId19" Type="http://schemas.openxmlformats.org/officeDocument/2006/relationships/image" Target="../media/image176.png"/><Relationship Id="rId31" Type="http://schemas.openxmlformats.org/officeDocument/2006/relationships/image" Target="../media/image191.png"/><Relationship Id="rId4" Type="http://schemas.openxmlformats.org/officeDocument/2006/relationships/image" Target="../media/image1620.png"/><Relationship Id="rId9" Type="http://schemas.openxmlformats.org/officeDocument/2006/relationships/image" Target="../media/image166.png"/><Relationship Id="rId14" Type="http://schemas.openxmlformats.org/officeDocument/2006/relationships/image" Target="../media/image171.png"/><Relationship Id="rId22" Type="http://schemas.openxmlformats.org/officeDocument/2006/relationships/image" Target="../media/image182.png"/><Relationship Id="rId27" Type="http://schemas.openxmlformats.org/officeDocument/2006/relationships/image" Target="../media/image187.png"/><Relationship Id="rId30" Type="http://schemas.openxmlformats.org/officeDocument/2006/relationships/image" Target="../media/image190.png"/><Relationship Id="rId35" Type="http://schemas.openxmlformats.org/officeDocument/2006/relationships/image" Target="../media/image195.png"/><Relationship Id="rId8" Type="http://schemas.openxmlformats.org/officeDocument/2006/relationships/image" Target="../media/image165.png"/><Relationship Id="rId3" Type="http://schemas.openxmlformats.org/officeDocument/2006/relationships/image" Target="../media/image179.png"/></Relationships>
</file>

<file path=ppt/slides/_rels/slide12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090.png"/><Relationship Id="rId18" Type="http://schemas.openxmlformats.org/officeDocument/2006/relationships/image" Target="../media/image2120.png"/><Relationship Id="rId3" Type="http://schemas.openxmlformats.org/officeDocument/2006/relationships/image" Target="../media/image200.png"/><Relationship Id="rId21" Type="http://schemas.openxmlformats.org/officeDocument/2006/relationships/image" Target="../media/image215.png"/><Relationship Id="rId7" Type="http://schemas.openxmlformats.org/officeDocument/2006/relationships/image" Target="../media/image204.png"/><Relationship Id="rId12" Type="http://schemas.openxmlformats.org/officeDocument/2006/relationships/image" Target="../media/image209.png"/><Relationship Id="rId17" Type="http://schemas.openxmlformats.org/officeDocument/2006/relationships/image" Target="../media/image213.png"/><Relationship Id="rId2" Type="http://schemas.openxmlformats.org/officeDocument/2006/relationships/notesSlide" Target="../notesSlides/notesSlide130.xml"/><Relationship Id="rId16" Type="http://schemas.openxmlformats.org/officeDocument/2006/relationships/image" Target="../media/image212.png"/><Relationship Id="rId20"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png"/><Relationship Id="rId15" Type="http://schemas.openxmlformats.org/officeDocument/2006/relationships/image" Target="../media/image211.png"/><Relationship Id="rId10" Type="http://schemas.openxmlformats.org/officeDocument/2006/relationships/image" Target="../media/image207.png"/><Relationship Id="rId19" Type="http://schemas.openxmlformats.org/officeDocument/2006/relationships/image" Target="../media/image2130.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210.png"/></Relationships>
</file>

<file path=ppt/slides/_rels/slide131.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090.png"/><Relationship Id="rId18" Type="http://schemas.openxmlformats.org/officeDocument/2006/relationships/image" Target="../media/image2120.png"/><Relationship Id="rId3" Type="http://schemas.openxmlformats.org/officeDocument/2006/relationships/image" Target="../media/image216.png"/><Relationship Id="rId21" Type="http://schemas.openxmlformats.org/officeDocument/2006/relationships/image" Target="../media/image215.png"/><Relationship Id="rId7" Type="http://schemas.openxmlformats.org/officeDocument/2006/relationships/image" Target="../media/image204.png"/><Relationship Id="rId12" Type="http://schemas.openxmlformats.org/officeDocument/2006/relationships/image" Target="../media/image209.png"/><Relationship Id="rId17" Type="http://schemas.openxmlformats.org/officeDocument/2006/relationships/image" Target="../media/image213.png"/><Relationship Id="rId2" Type="http://schemas.openxmlformats.org/officeDocument/2006/relationships/notesSlide" Target="../notesSlides/notesSlide131.xml"/><Relationship Id="rId16" Type="http://schemas.openxmlformats.org/officeDocument/2006/relationships/image" Target="../media/image212.png"/><Relationship Id="rId20"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png"/><Relationship Id="rId15" Type="http://schemas.openxmlformats.org/officeDocument/2006/relationships/image" Target="../media/image211.png"/><Relationship Id="rId10" Type="http://schemas.openxmlformats.org/officeDocument/2006/relationships/image" Target="../media/image207.png"/><Relationship Id="rId19" Type="http://schemas.openxmlformats.org/officeDocument/2006/relationships/image" Target="../media/image2130.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210.png"/></Relationships>
</file>

<file path=ppt/slides/_rels/slide132.xml.rels><?xml version="1.0" encoding="UTF-8" standalone="yes"?>
<Relationships xmlns="http://schemas.openxmlformats.org/package/2006/relationships"><Relationship Id="rId13" Type="http://schemas.openxmlformats.org/officeDocument/2006/relationships/image" Target="../media/image2090.png"/><Relationship Id="rId18" Type="http://schemas.openxmlformats.org/officeDocument/2006/relationships/image" Target="../media/image2120.png"/><Relationship Id="rId26" Type="http://schemas.openxmlformats.org/officeDocument/2006/relationships/image" Target="../media/image221.png"/><Relationship Id="rId21" Type="http://schemas.openxmlformats.org/officeDocument/2006/relationships/image" Target="../media/image215.png"/><Relationship Id="rId34" Type="http://schemas.openxmlformats.org/officeDocument/2006/relationships/image" Target="../media/image2270.png"/><Relationship Id="rId7" Type="http://schemas.openxmlformats.org/officeDocument/2006/relationships/image" Target="../media/image204.png"/><Relationship Id="rId12" Type="http://schemas.openxmlformats.org/officeDocument/2006/relationships/image" Target="../media/image209.png"/><Relationship Id="rId17" Type="http://schemas.openxmlformats.org/officeDocument/2006/relationships/image" Target="../media/image213.png"/><Relationship Id="rId25" Type="http://schemas.openxmlformats.org/officeDocument/2006/relationships/image" Target="../media/image220.png"/><Relationship Id="rId33" Type="http://schemas.openxmlformats.org/officeDocument/2006/relationships/image" Target="../media/image227.png"/><Relationship Id="rId2" Type="http://schemas.openxmlformats.org/officeDocument/2006/relationships/notesSlide" Target="../notesSlides/notesSlide132.xml"/><Relationship Id="rId16" Type="http://schemas.openxmlformats.org/officeDocument/2006/relationships/image" Target="../media/image212.png"/><Relationship Id="rId20" Type="http://schemas.openxmlformats.org/officeDocument/2006/relationships/image" Target="../media/image214.png"/><Relationship Id="rId29"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8.png"/><Relationship Id="rId24" Type="http://schemas.openxmlformats.org/officeDocument/2006/relationships/image" Target="../media/image219.png"/><Relationship Id="rId32" Type="http://schemas.openxmlformats.org/officeDocument/2006/relationships/image" Target="../media/image226.png"/><Relationship Id="rId37" Type="http://schemas.openxmlformats.org/officeDocument/2006/relationships/image" Target="../media/image230.png"/><Relationship Id="rId5" Type="http://schemas.openxmlformats.org/officeDocument/2006/relationships/image" Target="../media/image202.png"/><Relationship Id="rId15" Type="http://schemas.openxmlformats.org/officeDocument/2006/relationships/image" Target="../media/image211.png"/><Relationship Id="rId23" Type="http://schemas.openxmlformats.org/officeDocument/2006/relationships/image" Target="../media/image218.png"/><Relationship Id="rId28" Type="http://schemas.openxmlformats.org/officeDocument/2006/relationships/image" Target="../media/image223.png"/><Relationship Id="rId36" Type="http://schemas.openxmlformats.org/officeDocument/2006/relationships/image" Target="../media/image229.png"/><Relationship Id="rId10" Type="http://schemas.openxmlformats.org/officeDocument/2006/relationships/image" Target="../media/image207.png"/><Relationship Id="rId19" Type="http://schemas.openxmlformats.org/officeDocument/2006/relationships/image" Target="../media/image2130.png"/><Relationship Id="rId31" Type="http://schemas.openxmlformats.org/officeDocument/2006/relationships/image" Target="../media/image2250.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210.png"/><Relationship Id="rId22" Type="http://schemas.openxmlformats.org/officeDocument/2006/relationships/image" Target="../media/image2170.png"/><Relationship Id="rId27" Type="http://schemas.openxmlformats.org/officeDocument/2006/relationships/image" Target="../media/image222.png"/><Relationship Id="rId30" Type="http://schemas.openxmlformats.org/officeDocument/2006/relationships/image" Target="../media/image225.png"/><Relationship Id="rId35" Type="http://schemas.openxmlformats.org/officeDocument/2006/relationships/image" Target="../media/image228.png"/><Relationship Id="rId8" Type="http://schemas.openxmlformats.org/officeDocument/2006/relationships/image" Target="../media/image205.png"/><Relationship Id="rId3" Type="http://schemas.openxmlformats.org/officeDocument/2006/relationships/image" Target="../media/image217.png"/></Relationships>
</file>

<file path=ppt/slides/_rels/slide133.xml.rels><?xml version="1.0" encoding="UTF-8" standalone="yes"?>
<Relationships xmlns="http://schemas.openxmlformats.org/package/2006/relationships"><Relationship Id="rId13" Type="http://schemas.openxmlformats.org/officeDocument/2006/relationships/image" Target="../media/image2090.png"/><Relationship Id="rId18" Type="http://schemas.openxmlformats.org/officeDocument/2006/relationships/image" Target="../media/image2120.png"/><Relationship Id="rId26" Type="http://schemas.openxmlformats.org/officeDocument/2006/relationships/image" Target="../media/image221.png"/><Relationship Id="rId21" Type="http://schemas.openxmlformats.org/officeDocument/2006/relationships/image" Target="../media/image215.png"/><Relationship Id="rId34" Type="http://schemas.openxmlformats.org/officeDocument/2006/relationships/image" Target="../media/image2270.png"/><Relationship Id="rId7" Type="http://schemas.openxmlformats.org/officeDocument/2006/relationships/image" Target="../media/image204.png"/><Relationship Id="rId12" Type="http://schemas.openxmlformats.org/officeDocument/2006/relationships/image" Target="../media/image209.png"/><Relationship Id="rId17" Type="http://schemas.openxmlformats.org/officeDocument/2006/relationships/image" Target="../media/image213.png"/><Relationship Id="rId25" Type="http://schemas.openxmlformats.org/officeDocument/2006/relationships/image" Target="../media/image220.png"/><Relationship Id="rId33" Type="http://schemas.openxmlformats.org/officeDocument/2006/relationships/image" Target="../media/image227.png"/><Relationship Id="rId2" Type="http://schemas.openxmlformats.org/officeDocument/2006/relationships/notesSlide" Target="../notesSlides/notesSlide133.xml"/><Relationship Id="rId16" Type="http://schemas.openxmlformats.org/officeDocument/2006/relationships/image" Target="../media/image212.png"/><Relationship Id="rId20" Type="http://schemas.openxmlformats.org/officeDocument/2006/relationships/image" Target="../media/image214.png"/><Relationship Id="rId29"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8.png"/><Relationship Id="rId24" Type="http://schemas.openxmlformats.org/officeDocument/2006/relationships/image" Target="../media/image219.png"/><Relationship Id="rId32" Type="http://schemas.openxmlformats.org/officeDocument/2006/relationships/image" Target="../media/image226.png"/><Relationship Id="rId37" Type="http://schemas.openxmlformats.org/officeDocument/2006/relationships/image" Target="../media/image230.png"/><Relationship Id="rId5" Type="http://schemas.openxmlformats.org/officeDocument/2006/relationships/image" Target="../media/image202.png"/><Relationship Id="rId15" Type="http://schemas.openxmlformats.org/officeDocument/2006/relationships/image" Target="../media/image211.png"/><Relationship Id="rId23" Type="http://schemas.openxmlformats.org/officeDocument/2006/relationships/image" Target="../media/image218.png"/><Relationship Id="rId28" Type="http://schemas.openxmlformats.org/officeDocument/2006/relationships/image" Target="../media/image223.png"/><Relationship Id="rId36" Type="http://schemas.openxmlformats.org/officeDocument/2006/relationships/image" Target="../media/image229.png"/><Relationship Id="rId10" Type="http://schemas.openxmlformats.org/officeDocument/2006/relationships/image" Target="../media/image207.png"/><Relationship Id="rId19" Type="http://schemas.openxmlformats.org/officeDocument/2006/relationships/image" Target="../media/image2130.png"/><Relationship Id="rId31" Type="http://schemas.openxmlformats.org/officeDocument/2006/relationships/image" Target="../media/image2250.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210.png"/><Relationship Id="rId22" Type="http://schemas.openxmlformats.org/officeDocument/2006/relationships/image" Target="../media/image2170.png"/><Relationship Id="rId27" Type="http://schemas.openxmlformats.org/officeDocument/2006/relationships/image" Target="../media/image222.png"/><Relationship Id="rId30" Type="http://schemas.openxmlformats.org/officeDocument/2006/relationships/image" Target="../media/image225.png"/><Relationship Id="rId35" Type="http://schemas.openxmlformats.org/officeDocument/2006/relationships/image" Target="../media/image228.png"/><Relationship Id="rId8" Type="http://schemas.openxmlformats.org/officeDocument/2006/relationships/image" Target="../media/image205.png"/><Relationship Id="rId3" Type="http://schemas.openxmlformats.org/officeDocument/2006/relationships/image" Target="../media/image231.png"/></Relationships>
</file>

<file path=ppt/slides/_rels/slide134.xml.rels><?xml version="1.0" encoding="UTF-8" standalone="yes"?>
<Relationships xmlns="http://schemas.openxmlformats.org/package/2006/relationships"><Relationship Id="rId3" Type="http://schemas.openxmlformats.org/officeDocument/2006/relationships/image" Target="../media/image231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97.jpeg"/><Relationship Id="rId7" Type="http://schemas.openxmlformats.org/officeDocument/2006/relationships/image" Target="../media/image235.png"/><Relationship Id="rId12" Type="http://schemas.openxmlformats.org/officeDocument/2006/relationships/image" Target="../media/image240.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234.jpg"/><Relationship Id="rId11" Type="http://schemas.openxmlformats.org/officeDocument/2006/relationships/image" Target="../media/image239.png"/><Relationship Id="rId5" Type="http://schemas.openxmlformats.org/officeDocument/2006/relationships/image" Target="../media/image233.png"/><Relationship Id="rId10" Type="http://schemas.openxmlformats.org/officeDocument/2006/relationships/image" Target="../media/image238.png"/><Relationship Id="rId4" Type="http://schemas.openxmlformats.org/officeDocument/2006/relationships/image" Target="../media/image232.png"/><Relationship Id="rId9" Type="http://schemas.openxmlformats.org/officeDocument/2006/relationships/image" Target="../media/image237.png"/></Relationships>
</file>

<file path=ppt/slides/_rels/slide137.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png"/><Relationship Id="rId3" Type="http://schemas.openxmlformats.org/officeDocument/2006/relationships/image" Target="../media/image97.jpeg"/><Relationship Id="rId7" Type="http://schemas.openxmlformats.org/officeDocument/2006/relationships/image" Target="../media/image235.png"/><Relationship Id="rId12" Type="http://schemas.openxmlformats.org/officeDocument/2006/relationships/image" Target="../media/image240.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234.jpg"/><Relationship Id="rId11" Type="http://schemas.openxmlformats.org/officeDocument/2006/relationships/image" Target="../media/image239.png"/><Relationship Id="rId5" Type="http://schemas.openxmlformats.org/officeDocument/2006/relationships/image" Target="../media/image233.png"/><Relationship Id="rId10" Type="http://schemas.openxmlformats.org/officeDocument/2006/relationships/image" Target="../media/image238.png"/><Relationship Id="rId4" Type="http://schemas.openxmlformats.org/officeDocument/2006/relationships/image" Target="../media/image232.png"/><Relationship Id="rId9" Type="http://schemas.openxmlformats.org/officeDocument/2006/relationships/image" Target="../media/image237.png"/></Relationships>
</file>

<file path=ppt/slides/_rels/slide138.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png"/><Relationship Id="rId3" Type="http://schemas.openxmlformats.org/officeDocument/2006/relationships/image" Target="../media/image97.jpeg"/><Relationship Id="rId7" Type="http://schemas.openxmlformats.org/officeDocument/2006/relationships/image" Target="../media/image235.png"/><Relationship Id="rId12" Type="http://schemas.openxmlformats.org/officeDocument/2006/relationships/image" Target="../media/image240.png"/><Relationship Id="rId17" Type="http://schemas.openxmlformats.org/officeDocument/2006/relationships/image" Target="../media/image245.png"/><Relationship Id="rId2" Type="http://schemas.openxmlformats.org/officeDocument/2006/relationships/notesSlide" Target="../notesSlides/notesSlide138.xml"/><Relationship Id="rId16"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34.jpg"/><Relationship Id="rId11" Type="http://schemas.openxmlformats.org/officeDocument/2006/relationships/image" Target="../media/image239.png"/><Relationship Id="rId5" Type="http://schemas.openxmlformats.org/officeDocument/2006/relationships/image" Target="../media/image233.png"/><Relationship Id="rId15" Type="http://schemas.openxmlformats.org/officeDocument/2006/relationships/image" Target="../media/image243.png"/><Relationship Id="rId10" Type="http://schemas.openxmlformats.org/officeDocument/2006/relationships/image" Target="../media/image238.png"/><Relationship Id="rId4" Type="http://schemas.openxmlformats.org/officeDocument/2006/relationships/image" Target="../media/image232.png"/><Relationship Id="rId9" Type="http://schemas.openxmlformats.org/officeDocument/2006/relationships/image" Target="../media/image237.png"/><Relationship Id="rId14" Type="http://schemas.openxmlformats.org/officeDocument/2006/relationships/image" Target="../media/image242.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4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50.png"/></Relationships>
</file>

<file path=ppt/slides/_rels/slide14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0.png"/></Relationships>
</file>

<file path=ppt/slides/_rels/slide145.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55.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2.png"/><Relationship Id="rId4" Type="http://schemas.openxmlformats.org/officeDocument/2006/relationships/image" Target="../media/image250.png"/></Relationships>
</file>

<file path=ppt/slides/_rels/slide146.xml.rels><?xml version="1.0" encoding="UTF-8" standalone="yes"?>
<Relationships xmlns="http://schemas.openxmlformats.org/package/2006/relationships"><Relationship Id="rId8" Type="http://schemas.openxmlformats.org/officeDocument/2006/relationships/image" Target="../media/image2470.png"/><Relationship Id="rId3" Type="http://schemas.openxmlformats.org/officeDocument/2006/relationships/image" Target="../media/image248.png"/><Relationship Id="rId7" Type="http://schemas.openxmlformats.org/officeDocument/2006/relationships/image" Target="../media/image255.pn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2.png"/><Relationship Id="rId4" Type="http://schemas.openxmlformats.org/officeDocument/2006/relationships/image" Target="../media/image250.png"/></Relationships>
</file>

<file path=ppt/slides/_rels/slide147.xml.rels><?xml version="1.0" encoding="UTF-8" standalone="yes"?>
<Relationships xmlns="http://schemas.openxmlformats.org/package/2006/relationships"><Relationship Id="rId8" Type="http://schemas.openxmlformats.org/officeDocument/2006/relationships/image" Target="../media/image2470.png"/><Relationship Id="rId3" Type="http://schemas.openxmlformats.org/officeDocument/2006/relationships/image" Target="../media/image248.png"/><Relationship Id="rId7" Type="http://schemas.openxmlformats.org/officeDocument/2006/relationships/image" Target="../media/image255.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2.png"/><Relationship Id="rId4" Type="http://schemas.openxmlformats.org/officeDocument/2006/relationships/image" Target="../media/image250.png"/></Relationships>
</file>

<file path=ppt/slides/_rels/slide148.xml.rels><?xml version="1.0" encoding="UTF-8" standalone="yes"?>
<Relationships xmlns="http://schemas.openxmlformats.org/package/2006/relationships"><Relationship Id="rId8" Type="http://schemas.openxmlformats.org/officeDocument/2006/relationships/image" Target="../media/image2470.png"/><Relationship Id="rId3" Type="http://schemas.openxmlformats.org/officeDocument/2006/relationships/image" Target="../media/image248.png"/><Relationship Id="rId7" Type="http://schemas.openxmlformats.org/officeDocument/2006/relationships/image" Target="../media/image255.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2.png"/><Relationship Id="rId4" Type="http://schemas.openxmlformats.org/officeDocument/2006/relationships/image" Target="../media/image250.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5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5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58.gif"/><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58.gif"/><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0.xml.rels><?xml version="1.0" encoding="UTF-8" standalone="yes"?>
<Relationships xmlns="http://schemas.openxmlformats.org/package/2006/relationships"><Relationship Id="rId3" Type="http://schemas.openxmlformats.org/officeDocument/2006/relationships/image" Target="../media/image258.gi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259.jpeg"/><Relationship Id="rId4" Type="http://schemas.openxmlformats.org/officeDocument/2006/relationships/image" Target="../media/image191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340.png"/><Relationship Id="rId7"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70.png"/></Relationships>
</file>

<file path=ppt/slides/_rels/slide4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70.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90.png"/><Relationship Id="rId9" Type="http://schemas.openxmlformats.org/officeDocument/2006/relationships/image" Target="../media/image440.png"/></Relationships>
</file>

<file path=ppt/slides/_rels/slide48.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4.png"/><Relationship Id="rId7" Type="http://schemas.openxmlformats.org/officeDocument/2006/relationships/image" Target="../media/image42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 Id="rId9" Type="http://schemas.openxmlformats.org/officeDocument/2006/relationships/image" Target="../media/image440.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5.png"/><Relationship Id="rId9" Type="http://schemas.openxmlformats.org/officeDocument/2006/relationships/image" Target="../media/image57.png"/></Relationships>
</file>

<file path=ppt/slides/_rels/slide6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50.png"/><Relationship Id="rId12"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 Id="rId11" Type="http://schemas.openxmlformats.org/officeDocument/2006/relationships/image" Target="../media/image58.png"/><Relationship Id="rId10" Type="http://schemas.openxmlformats.org/officeDocument/2006/relationships/image" Target="../media/image39.png"/><Relationship Id="rId4" Type="http://schemas.openxmlformats.org/officeDocument/2006/relationships/image" Target="../media/image55.png"/><Relationship Id="rId9" Type="http://schemas.openxmlformats.org/officeDocument/2006/relationships/image" Target="../media/image371.png"/></Relationships>
</file>

<file path=ppt/slides/_rels/slide6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50.png"/><Relationship Id="rId12"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 Id="rId11" Type="http://schemas.openxmlformats.org/officeDocument/2006/relationships/image" Target="../media/image58.png"/><Relationship Id="rId15" Type="http://schemas.openxmlformats.org/officeDocument/2006/relationships/image" Target="../media/image590.png"/><Relationship Id="rId10" Type="http://schemas.openxmlformats.org/officeDocument/2006/relationships/image" Target="../media/image39.png"/><Relationship Id="rId4" Type="http://schemas.openxmlformats.org/officeDocument/2006/relationships/image" Target="../media/image55.png"/><Relationship Id="rId9" Type="http://schemas.openxmlformats.org/officeDocument/2006/relationships/image" Target="../media/image371.png"/><Relationship Id="rId14" Type="http://schemas.openxmlformats.org/officeDocument/2006/relationships/image" Target="../media/image580.png"/></Relationships>
</file>

<file path=ppt/slides/_rels/slide6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50.png"/><Relationship Id="rId12"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 Id="rId11" Type="http://schemas.openxmlformats.org/officeDocument/2006/relationships/image" Target="../media/image58.png"/><Relationship Id="rId15" Type="http://schemas.openxmlformats.org/officeDocument/2006/relationships/image" Target="../media/image590.png"/><Relationship Id="rId10" Type="http://schemas.openxmlformats.org/officeDocument/2006/relationships/image" Target="../media/image39.png"/><Relationship Id="rId4" Type="http://schemas.openxmlformats.org/officeDocument/2006/relationships/image" Target="../media/image55.png"/><Relationship Id="rId9" Type="http://schemas.openxmlformats.org/officeDocument/2006/relationships/image" Target="../media/image371.png"/><Relationship Id="rId14" Type="http://schemas.openxmlformats.org/officeDocument/2006/relationships/image" Target="../media/image580.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630.png"/><Relationship Id="rId12" Type="http://schemas.openxmlformats.org/officeDocument/2006/relationships/image" Target="../media/image74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20.png"/><Relationship Id="rId10"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73.png"/></Relationships>
</file>

<file path=ppt/slides/_rels/slide7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630.png"/><Relationship Id="rId12" Type="http://schemas.openxmlformats.org/officeDocument/2006/relationships/image" Target="../media/image740.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20.png"/><Relationship Id="rId10"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73.png"/></Relationships>
</file>

<file path=ppt/slides/_rels/slide7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630.png"/><Relationship Id="rId12" Type="http://schemas.openxmlformats.org/officeDocument/2006/relationships/image" Target="../media/image740.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20.png"/><Relationship Id="rId10"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630.png"/><Relationship Id="rId12" Type="http://schemas.openxmlformats.org/officeDocument/2006/relationships/image" Target="../media/image740.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20.png"/><Relationship Id="rId10"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73.png"/></Relationships>
</file>

<file path=ppt/slides/_rels/slide8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openxmlformats.org/officeDocument/2006/relationships/image" Target="../media/image61.png"/><Relationship Id="rId7" Type="http://schemas.openxmlformats.org/officeDocument/2006/relationships/image" Target="../media/image630.png"/><Relationship Id="rId12" Type="http://schemas.openxmlformats.org/officeDocument/2006/relationships/image" Target="../media/image740.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20.png"/><Relationship Id="rId10"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73.png"/></Relationships>
</file>

<file path=ppt/slides/_rels/slide82.xml.rels><?xml version="1.0" encoding="UTF-8" standalone="yes"?>
<Relationships xmlns="http://schemas.openxmlformats.org/package/2006/relationships"><Relationship Id="rId8" Type="http://schemas.openxmlformats.org/officeDocument/2006/relationships/image" Target="../media/image90.png"/><Relationship Id="rId7"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8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760.png"/></Relationships>
</file>

<file path=ppt/slides/_rels/slide88.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77.png"/><Relationship Id="rId7"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76.png"/><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760.pn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80.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9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9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118.png"/></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118.png"/></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9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6697" y="1266095"/>
            <a:ext cx="10431915" cy="1686042"/>
            <a:chOff x="1130205" y="1155165"/>
            <a:chExt cx="10165868" cy="1686042"/>
          </a:xfrm>
        </p:grpSpPr>
        <p:sp>
          <p:nvSpPr>
            <p:cNvPr id="24" name="圆角矩形 13"/>
            <p:cNvSpPr/>
            <p:nvPr/>
          </p:nvSpPr>
          <p:spPr>
            <a:xfrm>
              <a:off x="1130205" y="1293090"/>
              <a:ext cx="10165868" cy="1548117"/>
            </a:xfrm>
            <a:prstGeom prst="roundRect">
              <a:avLst>
                <a:gd name="adj" fmla="val 8636"/>
              </a:avLst>
            </a:prstGeom>
            <a:solidFill>
              <a:schemeClr val="bg1">
                <a:lumMod val="95000"/>
              </a:schemeClr>
            </a:solidFill>
            <a:ln>
              <a:noFill/>
            </a:ln>
            <a:effectLst>
              <a:outerShdw blurRad="50800" dist="88900" dir="4440000" sx="101000" sy="101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Unicode MS" pitchFamily="34" charset="-122"/>
                <a:ea typeface="等线" panose="02010600030101010101" pitchFamily="2" charset="-122"/>
                <a:cs typeface="+mn-cs"/>
              </a:endParaRPr>
            </a:p>
          </p:txBody>
        </p:sp>
        <p:sp>
          <p:nvSpPr>
            <p:cNvPr id="26" name="标题 1"/>
            <p:cNvSpPr txBox="1">
              <a:spLocks/>
            </p:cNvSpPr>
            <p:nvPr/>
          </p:nvSpPr>
          <p:spPr>
            <a:xfrm>
              <a:off x="1130205" y="1155165"/>
              <a:ext cx="10165868" cy="16561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odes,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N</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earest </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eighbors,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and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earning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p>
            <a:p>
              <a:pPr lvl="0">
                <a:defRPr/>
              </a:pPr>
              <a:r>
                <a:rPr lang="en-US" altLang="zh-CN" sz="2400" b="1" cap="all" dirty="0">
                  <a:latin typeface="Times New Roman" pitchFamily="18" charset="0"/>
                  <a:ea typeface="Arial Unicode MS" pitchFamily="34" charset="-122"/>
                  <a:cs typeface="Times New Roman" pitchFamily="18" charset="0"/>
                </a:rPr>
                <a:t>From</a:t>
              </a:r>
              <a:r>
                <a:rPr lang="en-US" altLang="zh-CN" sz="3200" b="1" cap="all" dirty="0">
                  <a:latin typeface="Times New Roman" pitchFamily="18" charset="0"/>
                  <a:ea typeface="Arial Unicode MS" pitchFamily="34" charset="-122"/>
                  <a:cs typeface="Times New Roman" pitchFamily="18" charset="0"/>
                </a:rPr>
                <a:t> C</a:t>
              </a:r>
              <a:r>
                <a:rPr lang="en-US" altLang="zh-CN" sz="2400" b="1" cap="all" dirty="0">
                  <a:latin typeface="Times New Roman" pitchFamily="18" charset="0"/>
                  <a:ea typeface="Arial Unicode MS" pitchFamily="34" charset="-122"/>
                  <a:cs typeface="Times New Roman" pitchFamily="18" charset="0"/>
                </a:rPr>
                <a:t>ommunication</a:t>
              </a:r>
              <a:r>
                <a:rPr lang="en-US" altLang="zh-CN" sz="3200" b="1" cap="all" dirty="0">
                  <a:latin typeface="Times New Roman" pitchFamily="18" charset="0"/>
                  <a:ea typeface="Arial Unicode MS" pitchFamily="34" charset="-122"/>
                  <a:cs typeface="Times New Roman" pitchFamily="18" charset="0"/>
                </a:rPr>
                <a:t> </a:t>
              </a:r>
              <a:r>
                <a:rPr lang="en-US" altLang="zh-CN" sz="2400" b="1" cap="all" dirty="0">
                  <a:latin typeface="Times New Roman" pitchFamily="18" charset="0"/>
                  <a:ea typeface="Arial Unicode MS" pitchFamily="34" charset="-122"/>
                  <a:cs typeface="Times New Roman" pitchFamily="18" charset="0"/>
                </a:rPr>
                <a:t>to</a:t>
              </a:r>
              <a:r>
                <a:rPr lang="en-US" altLang="zh-CN" sz="3200" b="1" cap="all" dirty="0">
                  <a:latin typeface="Times New Roman" pitchFamily="18" charset="0"/>
                  <a:ea typeface="Arial Unicode MS" pitchFamily="34" charset="-122"/>
                  <a:cs typeface="Times New Roman" pitchFamily="18" charset="0"/>
                </a:rPr>
                <a:t> C</a:t>
              </a:r>
              <a:r>
                <a:rPr lang="en-US" altLang="zh-CN" sz="2400" b="1" cap="all" dirty="0">
                  <a:latin typeface="Times New Roman" pitchFamily="18" charset="0"/>
                  <a:ea typeface="Arial Unicode MS" pitchFamily="34" charset="-122"/>
                  <a:cs typeface="Times New Roman" pitchFamily="18" charset="0"/>
                </a:rPr>
                <a:t>omputation</a:t>
              </a:r>
              <a:endParaRPr kumimoji="0" lang="zh-CN" altLang="en-US" sz="1200" b="1" i="0" u="none" strike="noStrike" kern="1200" cap="all" spc="0" normalizeH="0" baseline="0" noProof="0" dirty="0">
                <a:ln>
                  <a:noFill/>
                </a:ln>
                <a:effectLst/>
                <a:uLnTx/>
                <a:uFillTx/>
                <a:latin typeface="Times New Roman" pitchFamily="18" charset="0"/>
                <a:ea typeface="Arial Unicode MS" pitchFamily="34" charset="-122"/>
                <a:cs typeface="Times New Roman" pitchFamily="18" charset="0"/>
              </a:endParaRPr>
            </a:p>
          </p:txBody>
        </p:sp>
      </p:grpSp>
      <p:sp>
        <p:nvSpPr>
          <p:cNvPr id="27" name="TextBox 26"/>
          <p:cNvSpPr txBox="1"/>
          <p:nvPr/>
        </p:nvSpPr>
        <p:spPr>
          <a:xfrm>
            <a:off x="3700866" y="3873851"/>
            <a:ext cx="50245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Is there a promising way? </a:t>
            </a:r>
            <a:endParaRPr kumimoji="0" lang="zh-CN" altLang="en-US" sz="32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endParaRPr>
          </a:p>
        </p:txBody>
      </p:sp>
      <p:sp>
        <p:nvSpPr>
          <p:cNvPr id="28" name="TextBox 27"/>
          <p:cNvSpPr txBox="1"/>
          <p:nvPr/>
        </p:nvSpPr>
        <p:spPr>
          <a:xfrm>
            <a:off x="4960484" y="3473741"/>
            <a:ext cx="1955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Jin </a:t>
            </a:r>
            <a:r>
              <a:rPr kumimoji="0" lang="en-US" altLang="zh-CN" sz="2000" b="1"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Times New Roman" pitchFamily="18" charset="0"/>
              </a:rPr>
              <a:t>Sima</a:t>
            </a:r>
            <a:endParaRPr kumimoji="0" lang="zh-CN" altLang="en-US" sz="2000" b="1"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endParaRPr>
          </a:p>
        </p:txBody>
      </p:sp>
      <p:sp>
        <p:nvSpPr>
          <p:cNvPr id="10" name="TextBox 30"/>
          <p:cNvSpPr txBox="1"/>
          <p:nvPr/>
        </p:nvSpPr>
        <p:spPr>
          <a:xfrm>
            <a:off x="1684649" y="4166238"/>
            <a:ext cx="8434063" cy="646331"/>
          </a:xfrm>
          <a:prstGeom prst="rect">
            <a:avLst/>
          </a:prstGeom>
          <a:noFill/>
        </p:spPr>
        <p:txBody>
          <a:bodyPr wrap="square" rtlCol="0">
            <a:spAutoFit/>
          </a:bodyPr>
          <a:lstStyle/>
          <a:p>
            <a:pPr lvl="0" algn="ctr">
              <a:defRPr/>
            </a:pPr>
            <a:r>
              <a:rPr kumimoji="0" lang="en-US" altLang="zh-CN" sz="1800" b="0" i="0" u="none" strike="noStrike" kern="1200" cap="none" spc="0" normalizeH="0" baseline="0" noProof="0" dirty="0">
                <a:ln>
                  <a:noFill/>
                </a:ln>
                <a:solidFill>
                  <a:prstClr val="black"/>
                </a:solidFill>
                <a:effectLst/>
                <a:uLnTx/>
                <a:uFillTx/>
                <a:latin typeface="Arial Unicode MS" pitchFamily="34" charset="-122"/>
                <a:ea typeface="Arial Unicode MS" pitchFamily="34" charset="-122"/>
                <a:cs typeface="Arial Unicode MS" pitchFamily="34" charset="-122"/>
              </a:rPr>
              <a:t>Center for Science of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Unicode MS" pitchFamily="34" charset="-122"/>
                <a:ea typeface="Arial Unicode MS" pitchFamily="34" charset="-122"/>
                <a:cs typeface="Arial Unicode MS" pitchFamily="34" charset="-122"/>
              </a:rPr>
              <a:t>Purdue University</a:t>
            </a:r>
            <a:endParaRPr kumimoji="0" lang="zh-CN" altLang="en-US" sz="1800" b="0" i="0" u="none" strike="noStrike" kern="1200" cap="none" spc="0" normalizeH="0" baseline="0" noProof="0" dirty="0">
              <a:ln>
                <a:noFill/>
              </a:ln>
              <a:solidFill>
                <a:prstClr val="black"/>
              </a:solidFill>
              <a:effectLst/>
              <a:uLnTx/>
              <a:uFillTx/>
              <a:latin typeface="Arial Unicode MS" pitchFamily="34" charset="-122"/>
              <a:ea typeface="Arial Unicode MS" pitchFamily="34" charset="-122"/>
              <a:cs typeface="Arial Unicode MS" pitchFamily="34" charset="-122"/>
            </a:endParaRPr>
          </a:p>
        </p:txBody>
      </p:sp>
      <p:sp>
        <p:nvSpPr>
          <p:cNvPr id="11" name="Subtitle 2">
            <a:extLst>
              <a:ext uri="{FF2B5EF4-FFF2-40B4-BE49-F238E27FC236}">
                <a16:creationId xmlns:a16="http://schemas.microsoft.com/office/drawing/2014/main" id="{179A262B-DA59-A177-80E9-5633FCE55B0E}"/>
              </a:ext>
            </a:extLst>
          </p:cNvPr>
          <p:cNvSpPr txBox="1">
            <a:spLocks/>
          </p:cNvSpPr>
          <p:nvPr/>
        </p:nvSpPr>
        <p:spPr>
          <a:xfrm>
            <a:off x="1366073" y="344155"/>
            <a:ext cx="9144000" cy="818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400" dirty="0">
                <a:solidFill>
                  <a:schemeClr val="accent1">
                    <a:lumMod val="75000"/>
                  </a:schemeClr>
                </a:solidFill>
                <a:latin typeface="Arial" panose="020B0604020202020204" pitchFamily="34" charset="0"/>
                <a:cs typeface="Arial" panose="020B0604020202020204" pitchFamily="34" charset="0"/>
              </a:rPr>
              <a:t>Seminar at</a:t>
            </a:r>
            <a:endParaRPr lang="en-US" sz="2400" dirty="0">
              <a:solidFill>
                <a:schemeClr val="accent1">
                  <a:lumMod val="75000"/>
                </a:schemeClr>
              </a:solidFill>
              <a:latin typeface="Arial" panose="020B0604020202020204" pitchFamily="34" charset="0"/>
              <a:cs typeface="Arial" panose="020B0604020202020204" pitchFamily="34" charset="0"/>
            </a:endParaRPr>
          </a:p>
          <a:p>
            <a:r>
              <a:rPr lang="en-US" sz="2400" dirty="0">
                <a:solidFill>
                  <a:schemeClr val="accent1">
                    <a:lumMod val="75000"/>
                  </a:schemeClr>
                </a:solidFill>
                <a:latin typeface="Arial" panose="020B0604020202020204" pitchFamily="34" charset="0"/>
                <a:cs typeface="Arial" panose="020B0604020202020204" pitchFamily="34" charset="0"/>
              </a:rPr>
              <a:t>University of Michigan</a:t>
            </a:r>
          </a:p>
        </p:txBody>
      </p:sp>
    </p:spTree>
    <p:extLst>
      <p:ext uri="{BB962C8B-B14F-4D97-AF65-F5344CB8AC3E}">
        <p14:creationId xmlns:p14="http://schemas.microsoft.com/office/powerpoint/2010/main" val="357328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epresentation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We learn and make decisions  based on relevant inputs (neighbors)</a:t>
            </a:r>
            <a:endParaRPr lang="en-US" dirty="0">
              <a:solidFill>
                <a:srgbClr val="E7E6E6">
                  <a:lumMod val="50000"/>
                </a:srgbClr>
              </a:solidFill>
            </a:endParaRPr>
          </a:p>
        </p:txBody>
      </p:sp>
      <p:grpSp>
        <p:nvGrpSpPr>
          <p:cNvPr id="29" name="组合 28"/>
          <p:cNvGrpSpPr/>
          <p:nvPr/>
        </p:nvGrpSpPr>
        <p:grpSpPr>
          <a:xfrm>
            <a:off x="638676" y="3415425"/>
            <a:ext cx="2963367" cy="2270767"/>
            <a:chOff x="823517" y="4223870"/>
            <a:chExt cx="2963367" cy="2270767"/>
          </a:xfrm>
        </p:grpSpPr>
        <p:pic>
          <p:nvPicPr>
            <p:cNvPr id="4" name="Picture 8" descr="Papers Icons - Free SVG &amp; PNG Papers Image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545" y="4223870"/>
              <a:ext cx="847443" cy="8474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697"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箭头连接符 5"/>
            <p:cNvCxnSpPr/>
            <p:nvPr/>
          </p:nvCxnSpPr>
          <p:spPr>
            <a:xfrm flipV="1">
              <a:off x="1487056" y="5136969"/>
              <a:ext cx="580232" cy="517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381349" y="5115085"/>
              <a:ext cx="580232" cy="517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4"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3744"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接箭头连接符 36"/>
            <p:cNvCxnSpPr/>
            <p:nvPr/>
          </p:nvCxnSpPr>
          <p:spPr>
            <a:xfrm flipV="1">
              <a:off x="2240981" y="5115086"/>
              <a:ext cx="8306" cy="53911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V="1">
              <a:off x="2329165" y="5115086"/>
              <a:ext cx="8306" cy="53911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6"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4510"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接箭头连接符 57"/>
            <p:cNvCxnSpPr/>
            <p:nvPr/>
          </p:nvCxnSpPr>
          <p:spPr>
            <a:xfrm flipH="1" flipV="1">
              <a:off x="2634394" y="5115083"/>
              <a:ext cx="580232" cy="517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H="1" flipV="1">
              <a:off x="2528687" y="5115083"/>
              <a:ext cx="580232" cy="517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23517" y="6211942"/>
              <a:ext cx="1011676" cy="276999"/>
            </a:xfrm>
            <a:prstGeom prst="rect">
              <a:avLst/>
            </a:prstGeom>
            <a:noFill/>
          </p:spPr>
          <p:txBody>
            <a:bodyPr wrap="square" rtlCol="0">
              <a:spAutoFit/>
            </a:bodyPr>
            <a:lstStyle/>
            <a:p>
              <a:r>
                <a:rPr lang="en-US" sz="1200" dirty="0"/>
                <a:t>Reviewer 1</a:t>
              </a:r>
            </a:p>
          </p:txBody>
        </p:sp>
        <p:sp>
          <p:nvSpPr>
            <p:cNvPr id="62" name="文本框 61"/>
            <p:cNvSpPr txBox="1"/>
            <p:nvPr/>
          </p:nvSpPr>
          <p:spPr>
            <a:xfrm>
              <a:off x="1780710" y="6217638"/>
              <a:ext cx="1011676" cy="276999"/>
            </a:xfrm>
            <a:prstGeom prst="rect">
              <a:avLst/>
            </a:prstGeom>
            <a:noFill/>
          </p:spPr>
          <p:txBody>
            <a:bodyPr wrap="square" rtlCol="0">
              <a:spAutoFit/>
            </a:bodyPr>
            <a:lstStyle/>
            <a:p>
              <a:r>
                <a:rPr lang="en-US" sz="1200" dirty="0"/>
                <a:t>Reviewer 2</a:t>
              </a:r>
            </a:p>
          </p:txBody>
        </p:sp>
        <p:sp>
          <p:nvSpPr>
            <p:cNvPr id="63" name="文本框 62"/>
            <p:cNvSpPr txBox="1"/>
            <p:nvPr/>
          </p:nvSpPr>
          <p:spPr>
            <a:xfrm>
              <a:off x="2775208" y="6217638"/>
              <a:ext cx="1011676" cy="276999"/>
            </a:xfrm>
            <a:prstGeom prst="rect">
              <a:avLst/>
            </a:prstGeom>
            <a:noFill/>
          </p:spPr>
          <p:txBody>
            <a:bodyPr wrap="square" rtlCol="0">
              <a:spAutoFit/>
            </a:bodyPr>
            <a:lstStyle/>
            <a:p>
              <a:r>
                <a:rPr lang="en-US" sz="1200" dirty="0"/>
                <a:t>Reviewer 3</a:t>
              </a:r>
            </a:p>
          </p:txBody>
        </p:sp>
      </p:grpSp>
      <p:pic>
        <p:nvPicPr>
          <p:cNvPr id="32" name="Picture 12" descr="68,599 Student Icons - Free in SVG, PNG, ICO - IconSc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516" y="3982006"/>
            <a:ext cx="1220634" cy="122063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接箭头连接符 38"/>
          <p:cNvCxnSpPr/>
          <p:nvPr/>
        </p:nvCxnSpPr>
        <p:spPr>
          <a:xfrm flipH="1" flipV="1">
            <a:off x="5203259" y="3787820"/>
            <a:ext cx="681555" cy="4351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6496303" y="3978278"/>
            <a:ext cx="277482" cy="37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云形标注 51"/>
          <p:cNvSpPr/>
          <p:nvPr/>
        </p:nvSpPr>
        <p:spPr>
          <a:xfrm>
            <a:off x="6416629" y="3920471"/>
            <a:ext cx="660692" cy="208281"/>
          </a:xfrm>
          <a:prstGeom prst="cloudCallout">
            <a:avLst>
              <a:gd name="adj1" fmla="val -31571"/>
              <a:gd name="adj2" fmla="val 752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chemeClr val="tx1"/>
              </a:solidFill>
            </a:endParaRPr>
          </a:p>
        </p:txBody>
      </p:sp>
      <p:sp>
        <p:nvSpPr>
          <p:cNvPr id="53" name="文本框 52"/>
          <p:cNvSpPr txBox="1"/>
          <p:nvPr/>
        </p:nvSpPr>
        <p:spPr>
          <a:xfrm>
            <a:off x="6888470" y="4028726"/>
            <a:ext cx="184731" cy="369332"/>
          </a:xfrm>
          <a:prstGeom prst="rect">
            <a:avLst/>
          </a:prstGeom>
          <a:noFill/>
        </p:spPr>
        <p:txBody>
          <a:bodyPr wrap="none" rtlCol="0">
            <a:spAutoFit/>
          </a:bodyPr>
          <a:lstStyle/>
          <a:p>
            <a:endParaRPr lang="en-US" dirty="0"/>
          </a:p>
        </p:txBody>
      </p:sp>
      <p:sp>
        <p:nvSpPr>
          <p:cNvPr id="54" name="文本框 53"/>
          <p:cNvSpPr txBox="1"/>
          <p:nvPr/>
        </p:nvSpPr>
        <p:spPr>
          <a:xfrm>
            <a:off x="6470585" y="3928697"/>
            <a:ext cx="594581" cy="200055"/>
          </a:xfrm>
          <a:prstGeom prst="rect">
            <a:avLst/>
          </a:prstGeom>
          <a:noFill/>
        </p:spPr>
        <p:txBody>
          <a:bodyPr wrap="square" rtlCol="0">
            <a:spAutoFit/>
          </a:bodyPr>
          <a:lstStyle/>
          <a:p>
            <a:r>
              <a:rPr lang="en-US" sz="700" dirty="0"/>
              <a:t>A poem?</a:t>
            </a:r>
          </a:p>
        </p:txBody>
      </p:sp>
      <p:pic>
        <p:nvPicPr>
          <p:cNvPr id="67" name="Picture 14" descr="William Shakespeare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6541" y="3345334"/>
            <a:ext cx="392387" cy="500293"/>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84"/>
          <p:cNvSpPr txBox="1"/>
          <p:nvPr/>
        </p:nvSpPr>
        <p:spPr>
          <a:xfrm>
            <a:off x="4333692" y="3857601"/>
            <a:ext cx="1011676" cy="276999"/>
          </a:xfrm>
          <a:prstGeom prst="rect">
            <a:avLst/>
          </a:prstGeom>
          <a:noFill/>
        </p:spPr>
        <p:txBody>
          <a:bodyPr wrap="square" rtlCol="0">
            <a:spAutoFit/>
          </a:bodyPr>
          <a:lstStyle/>
          <a:p>
            <a:r>
              <a:rPr lang="en-US" altLang="zh-CN" sz="1200" dirty="0"/>
              <a:t>Shakespeare</a:t>
            </a:r>
            <a:endParaRPr lang="en-US" sz="1200" dirty="0"/>
          </a:p>
        </p:txBody>
      </p:sp>
      <p:pic>
        <p:nvPicPr>
          <p:cNvPr id="1046" name="Picture 22" descr="https://upload.wikimedia.org/wikipedia/commons/thumb/c/cc/Mozart_Portrait_Croce.jpg/220px-Mozart_Portrait_Cro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5736" y="5202640"/>
            <a:ext cx="393192" cy="570127"/>
          </a:xfrm>
          <a:prstGeom prst="rect">
            <a:avLst/>
          </a:prstGeom>
          <a:noFill/>
          <a:extLst>
            <a:ext uri="{909E8E84-426E-40DD-AFC4-6F175D3DCCD1}">
              <a14:hiddenFill xmlns:a14="http://schemas.microsoft.com/office/drawing/2010/main">
                <a:solidFill>
                  <a:srgbClr val="FFFFFF"/>
                </a:solidFill>
              </a14:hiddenFill>
            </a:ext>
          </a:extLst>
        </p:spPr>
      </p:pic>
      <p:sp>
        <p:nvSpPr>
          <p:cNvPr id="91" name="文本框 90"/>
          <p:cNvSpPr txBox="1"/>
          <p:nvPr/>
        </p:nvSpPr>
        <p:spPr>
          <a:xfrm>
            <a:off x="4469154" y="5772767"/>
            <a:ext cx="724587" cy="276999"/>
          </a:xfrm>
          <a:prstGeom prst="rect">
            <a:avLst/>
          </a:prstGeom>
          <a:noFill/>
        </p:spPr>
        <p:txBody>
          <a:bodyPr wrap="square" rtlCol="0">
            <a:spAutoFit/>
          </a:bodyPr>
          <a:lstStyle/>
          <a:p>
            <a:r>
              <a:rPr lang="en-US" altLang="zh-CN" sz="1200" dirty="0"/>
              <a:t>Mozart</a:t>
            </a:r>
            <a:endParaRPr lang="en-US" sz="1200" dirty="0"/>
          </a:p>
        </p:txBody>
      </p:sp>
      <p:pic>
        <p:nvPicPr>
          <p:cNvPr id="1048" name="Picture 24" descr="Isaac Newton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5736" y="4277935"/>
            <a:ext cx="393192" cy="473497"/>
          </a:xfrm>
          <a:prstGeom prst="rect">
            <a:avLst/>
          </a:prstGeom>
          <a:noFill/>
          <a:extLst>
            <a:ext uri="{909E8E84-426E-40DD-AFC4-6F175D3DCCD1}">
              <a14:hiddenFill xmlns:a14="http://schemas.microsoft.com/office/drawing/2010/main">
                <a:solidFill>
                  <a:srgbClr val="FFFFFF"/>
                </a:solidFill>
              </a14:hiddenFill>
            </a:ext>
          </a:extLst>
        </p:spPr>
      </p:pic>
      <p:sp>
        <p:nvSpPr>
          <p:cNvPr id="96" name="文本框 95"/>
          <p:cNvSpPr txBox="1"/>
          <p:nvPr/>
        </p:nvSpPr>
        <p:spPr>
          <a:xfrm>
            <a:off x="4430038" y="4760958"/>
            <a:ext cx="724587" cy="276999"/>
          </a:xfrm>
          <a:prstGeom prst="rect">
            <a:avLst/>
          </a:prstGeom>
          <a:noFill/>
        </p:spPr>
        <p:txBody>
          <a:bodyPr wrap="square" rtlCol="0">
            <a:spAutoFit/>
          </a:bodyPr>
          <a:lstStyle/>
          <a:p>
            <a:r>
              <a:rPr lang="en-US" altLang="zh-CN" sz="1200" dirty="0"/>
              <a:t>Newton</a:t>
            </a:r>
            <a:endParaRPr lang="en-US" sz="1200" dirty="0"/>
          </a:p>
        </p:txBody>
      </p:sp>
      <p:grpSp>
        <p:nvGrpSpPr>
          <p:cNvPr id="101" name="组合 100"/>
          <p:cNvGrpSpPr/>
          <p:nvPr/>
        </p:nvGrpSpPr>
        <p:grpSpPr>
          <a:xfrm>
            <a:off x="8030132" y="3031806"/>
            <a:ext cx="1828800" cy="1828800"/>
            <a:chOff x="133864" y="271517"/>
            <a:chExt cx="5597611" cy="5597611"/>
          </a:xfrm>
        </p:grpSpPr>
        <p:pic>
          <p:nvPicPr>
            <p:cNvPr id="102" name="Graphic 17" descr="Dog outline">
              <a:extLst>
                <a:ext uri="{FF2B5EF4-FFF2-40B4-BE49-F238E27FC236}">
                  <a16:creationId xmlns:a16="http://schemas.microsoft.com/office/drawing/2014/main" id="{164DEBFF-7E90-F3CA-6951-C5FE0E2D9A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75469" y="2613122"/>
              <a:ext cx="914400" cy="914400"/>
            </a:xfrm>
            <a:prstGeom prst="rect">
              <a:avLst/>
            </a:prstGeom>
          </p:spPr>
        </p:pic>
        <p:pic>
          <p:nvPicPr>
            <p:cNvPr id="103" name="Picture 25" descr="Dog looking up at the camera">
              <a:extLst>
                <a:ext uri="{FF2B5EF4-FFF2-40B4-BE49-F238E27FC236}">
                  <a16:creationId xmlns:a16="http://schemas.microsoft.com/office/drawing/2014/main" id="{A0CAD8C2-4068-0330-9C54-81177F49742E}"/>
                </a:ext>
              </a:extLst>
            </p:cNvPr>
            <p:cNvPicPr>
              <a:picLocks noChangeAspect="1"/>
            </p:cNvPicPr>
            <p:nvPr/>
          </p:nvPicPr>
          <p:blipFill rotWithShape="1">
            <a:blip r:embed="rId11"/>
            <a:srcRect r="45183"/>
            <a:stretch/>
          </p:blipFill>
          <p:spPr>
            <a:xfrm>
              <a:off x="1497224" y="955425"/>
              <a:ext cx="1289221" cy="1320754"/>
            </a:xfrm>
            <a:prstGeom prst="rect">
              <a:avLst/>
            </a:prstGeom>
          </p:spPr>
        </p:pic>
        <p:pic>
          <p:nvPicPr>
            <p:cNvPr id="104" name="Picture 38" descr="Dog wearing collar sitting in field of long grass, head turned to look to side, with trees in distance, and clouds in sky">
              <a:extLst>
                <a:ext uri="{FF2B5EF4-FFF2-40B4-BE49-F238E27FC236}">
                  <a16:creationId xmlns:a16="http://schemas.microsoft.com/office/drawing/2014/main" id="{BCEE25C5-9B85-B0ED-80BE-DA3CC0EB58F2}"/>
                </a:ext>
              </a:extLst>
            </p:cNvPr>
            <p:cNvPicPr>
              <a:picLocks noChangeAspect="1"/>
            </p:cNvPicPr>
            <p:nvPr/>
          </p:nvPicPr>
          <p:blipFill rotWithShape="1">
            <a:blip r:embed="rId12"/>
            <a:srcRect l="44780" t="25000"/>
            <a:stretch/>
          </p:blipFill>
          <p:spPr>
            <a:xfrm>
              <a:off x="1018396" y="3775352"/>
              <a:ext cx="1289221" cy="1167351"/>
            </a:xfrm>
            <a:prstGeom prst="rect">
              <a:avLst/>
            </a:prstGeom>
          </p:spPr>
        </p:pic>
        <p:pic>
          <p:nvPicPr>
            <p:cNvPr id="105" name="Picture 40" descr="Portrait of a white puppy on purple background">
              <a:extLst>
                <a:ext uri="{FF2B5EF4-FFF2-40B4-BE49-F238E27FC236}">
                  <a16:creationId xmlns:a16="http://schemas.microsoft.com/office/drawing/2014/main" id="{B9CFE750-E80F-4691-1509-1E6ADF75A63C}"/>
                </a:ext>
              </a:extLst>
            </p:cNvPr>
            <p:cNvPicPr>
              <a:picLocks noChangeAspect="1"/>
            </p:cNvPicPr>
            <p:nvPr/>
          </p:nvPicPr>
          <p:blipFill rotWithShape="1">
            <a:blip r:embed="rId13"/>
            <a:srcRect l="20585" t="12335" r="35682" b="8035"/>
            <a:stretch/>
          </p:blipFill>
          <p:spPr>
            <a:xfrm>
              <a:off x="4004613" y="2378342"/>
              <a:ext cx="1046207" cy="1523763"/>
            </a:xfrm>
            <a:prstGeom prst="rect">
              <a:avLst/>
            </a:prstGeom>
          </p:spPr>
        </p:pic>
        <p:sp>
          <p:nvSpPr>
            <p:cNvPr id="106" name="Donut 48">
              <a:extLst>
                <a:ext uri="{FF2B5EF4-FFF2-40B4-BE49-F238E27FC236}">
                  <a16:creationId xmlns:a16="http://schemas.microsoft.com/office/drawing/2014/main" id="{488171B4-7742-63B7-8611-65578C278AA9}"/>
                </a:ext>
              </a:extLst>
            </p:cNvPr>
            <p:cNvSpPr/>
            <p:nvPr/>
          </p:nvSpPr>
          <p:spPr>
            <a:xfrm>
              <a:off x="133864" y="271517"/>
              <a:ext cx="5597611" cy="5597611"/>
            </a:xfrm>
            <a:prstGeom prst="donut">
              <a:avLst>
                <a:gd name="adj" fmla="val 113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07" name="组合 106"/>
          <p:cNvGrpSpPr/>
          <p:nvPr/>
        </p:nvGrpSpPr>
        <p:grpSpPr>
          <a:xfrm>
            <a:off x="9691558" y="4406122"/>
            <a:ext cx="1828800" cy="1828800"/>
            <a:chOff x="5898293" y="1260389"/>
            <a:chExt cx="5597611" cy="5597611"/>
          </a:xfrm>
        </p:grpSpPr>
        <p:pic>
          <p:nvPicPr>
            <p:cNvPr id="108" name="Graphic 11" descr="Cat outline">
              <a:extLst>
                <a:ext uri="{FF2B5EF4-FFF2-40B4-BE49-F238E27FC236}">
                  <a16:creationId xmlns:a16="http://schemas.microsoft.com/office/drawing/2014/main" id="{22E7E7A3-A4FE-256D-D8DC-4412641642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39898" y="3548329"/>
              <a:ext cx="914400" cy="914400"/>
            </a:xfrm>
            <a:prstGeom prst="rect">
              <a:avLst/>
            </a:prstGeom>
          </p:spPr>
        </p:pic>
        <p:pic>
          <p:nvPicPr>
            <p:cNvPr id="109" name="Picture 42" descr="Cat in the grass">
              <a:extLst>
                <a:ext uri="{FF2B5EF4-FFF2-40B4-BE49-F238E27FC236}">
                  <a16:creationId xmlns:a16="http://schemas.microsoft.com/office/drawing/2014/main" id="{D8C033D5-BE81-C6AE-E5E4-12743176CB95}"/>
                </a:ext>
              </a:extLst>
            </p:cNvPr>
            <p:cNvPicPr>
              <a:picLocks noChangeAspect="1"/>
            </p:cNvPicPr>
            <p:nvPr/>
          </p:nvPicPr>
          <p:blipFill rotWithShape="1">
            <a:blip r:embed="rId16"/>
            <a:srcRect l="45328" t="14356" r="11376" b="29680"/>
            <a:stretch/>
          </p:blipFill>
          <p:spPr>
            <a:xfrm>
              <a:off x="6616007" y="4492536"/>
              <a:ext cx="1241026" cy="1105075"/>
            </a:xfrm>
            <a:prstGeom prst="rect">
              <a:avLst/>
            </a:prstGeom>
          </p:spPr>
        </p:pic>
        <p:pic>
          <p:nvPicPr>
            <p:cNvPr id="110" name="Picture 44" descr="Cat with paws raised">
              <a:extLst>
                <a:ext uri="{FF2B5EF4-FFF2-40B4-BE49-F238E27FC236}">
                  <a16:creationId xmlns:a16="http://schemas.microsoft.com/office/drawing/2014/main" id="{3F3D0AB7-E42A-75A3-4DC1-C6E7DD149CCD}"/>
                </a:ext>
              </a:extLst>
            </p:cNvPr>
            <p:cNvPicPr>
              <a:picLocks noChangeAspect="1"/>
            </p:cNvPicPr>
            <p:nvPr/>
          </p:nvPicPr>
          <p:blipFill rotWithShape="1">
            <a:blip r:embed="rId17"/>
            <a:srcRect l="22409" t="2161" r="8309" b="30231"/>
            <a:stretch/>
          </p:blipFill>
          <p:spPr>
            <a:xfrm>
              <a:off x="8970867" y="4826930"/>
              <a:ext cx="1662472" cy="1081541"/>
            </a:xfrm>
            <a:prstGeom prst="rect">
              <a:avLst/>
            </a:prstGeom>
          </p:spPr>
        </p:pic>
        <p:pic>
          <p:nvPicPr>
            <p:cNvPr id="111" name="Picture 46" descr="Scottish wildcat in the grass">
              <a:extLst>
                <a:ext uri="{FF2B5EF4-FFF2-40B4-BE49-F238E27FC236}">
                  <a16:creationId xmlns:a16="http://schemas.microsoft.com/office/drawing/2014/main" id="{0629CA37-00ED-8134-D77C-F82AF775055C}"/>
                </a:ext>
              </a:extLst>
            </p:cNvPr>
            <p:cNvPicPr>
              <a:picLocks noChangeAspect="1"/>
            </p:cNvPicPr>
            <p:nvPr/>
          </p:nvPicPr>
          <p:blipFill rotWithShape="1">
            <a:blip r:embed="rId18"/>
            <a:srcRect l="46582" t="-3434"/>
            <a:stretch/>
          </p:blipFill>
          <p:spPr>
            <a:xfrm>
              <a:off x="8073080" y="1624590"/>
              <a:ext cx="1209304" cy="1559538"/>
            </a:xfrm>
            <a:prstGeom prst="rect">
              <a:avLst/>
            </a:prstGeom>
          </p:spPr>
        </p:pic>
        <p:sp>
          <p:nvSpPr>
            <p:cNvPr id="112" name="Donut 49">
              <a:extLst>
                <a:ext uri="{FF2B5EF4-FFF2-40B4-BE49-F238E27FC236}">
                  <a16:creationId xmlns:a16="http://schemas.microsoft.com/office/drawing/2014/main" id="{3140CE4C-20CD-B632-8257-D80E6ED99090}"/>
                </a:ext>
              </a:extLst>
            </p:cNvPr>
            <p:cNvSpPr/>
            <p:nvPr/>
          </p:nvSpPr>
          <p:spPr>
            <a:xfrm>
              <a:off x="5898293" y="1260389"/>
              <a:ext cx="5597611" cy="5597611"/>
            </a:xfrm>
            <a:prstGeom prst="donut">
              <a:avLst>
                <a:gd name="adj" fmla="val 113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6" name="文本框 45"/>
          <p:cNvSpPr txBox="1"/>
          <p:nvPr/>
        </p:nvSpPr>
        <p:spPr>
          <a:xfrm>
            <a:off x="1454895" y="5800548"/>
            <a:ext cx="1202489" cy="338554"/>
          </a:xfrm>
          <a:prstGeom prst="rect">
            <a:avLst/>
          </a:prstGeom>
          <a:noFill/>
        </p:spPr>
        <p:txBody>
          <a:bodyPr wrap="square" rtlCol="0">
            <a:spAutoFit/>
          </a:bodyPr>
          <a:lstStyle/>
          <a:p>
            <a:r>
              <a:rPr lang="en-US" sz="1600" dirty="0"/>
              <a:t>Peer review</a:t>
            </a:r>
          </a:p>
        </p:txBody>
      </p:sp>
    </p:spTree>
    <p:extLst>
      <p:ext uri="{BB962C8B-B14F-4D97-AF65-F5344CB8AC3E}">
        <p14:creationId xmlns:p14="http://schemas.microsoft.com/office/powerpoint/2010/main" val="26413584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m</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ethods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r>
              <a:rPr lang="en-US" altLang="zh-CN" sz="2400" dirty="0"/>
              <a:t>Lower bounds on the norm of </a:t>
            </a:r>
            <a:r>
              <a:rPr lang="en-US" altLang="zh-CN" sz="2400" dirty="0" err="1"/>
              <a:t>Littlewood</a:t>
            </a:r>
            <a:r>
              <a:rPr lang="en-US" altLang="zh-CN" sz="2400" dirty="0"/>
              <a:t>-type polynomials</a:t>
            </a:r>
            <a:endParaRPr lang="en-US" sz="2400" dirty="0"/>
          </a:p>
        </p:txBody>
      </p:sp>
      <p:sp>
        <p:nvSpPr>
          <p:cNvPr id="18" name="Content Placeholder 5">
            <a:extLst>
              <a:ext uri="{FF2B5EF4-FFF2-40B4-BE49-F238E27FC236}">
                <a16:creationId xmlns:a16="http://schemas.microsoft.com/office/drawing/2014/main" id="{DDB85DF0-17F5-6117-1188-F378BF0CCE97}"/>
              </a:ext>
            </a:extLst>
          </p:cNvPr>
          <p:cNvSpPr txBox="1">
            <a:spLocks/>
          </p:cNvSpPr>
          <p:nvPr/>
        </p:nvSpPr>
        <p:spPr>
          <a:xfrm>
            <a:off x="903616" y="1646654"/>
            <a:ext cx="11200610" cy="553687"/>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Connecting number theory to </a:t>
            </a:r>
            <a:r>
              <a:rPr lang="en-US" altLang="zh-CN" sz="1800" dirty="0" err="1"/>
              <a:t>Littlewood</a:t>
            </a:r>
            <a:r>
              <a:rPr lang="en-US" altLang="zh-CN" sz="1800" dirty="0"/>
              <a:t>-type polynomials</a:t>
            </a:r>
          </a:p>
          <a:p>
            <a:pPr lvl="0">
              <a:defRPr/>
            </a:pPr>
            <a:endParaRPr lang="en-US" sz="1800" dirty="0">
              <a:solidFill>
                <a:srgbClr val="E7E6E6">
                  <a:lumMod val="50000"/>
                </a:srgbClr>
              </a:solidFill>
            </a:endParaRPr>
          </a:p>
        </p:txBody>
      </p:sp>
      <p:sp>
        <p:nvSpPr>
          <p:cNvPr id="17" name="矩形 16"/>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561939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m</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ethods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r>
              <a:rPr lang="en-US" altLang="zh-CN" sz="2400" dirty="0"/>
              <a:t>Lower bounds on the norm of </a:t>
            </a:r>
            <a:r>
              <a:rPr lang="en-US" altLang="zh-CN" sz="2400" dirty="0" err="1"/>
              <a:t>Littlewood</a:t>
            </a:r>
            <a:r>
              <a:rPr lang="en-US" altLang="zh-CN" sz="2400" dirty="0"/>
              <a:t>-type polynomials</a:t>
            </a:r>
            <a:endParaRPr lang="en-US" sz="2400" dirty="0"/>
          </a:p>
        </p:txBody>
      </p:sp>
      <p:sp>
        <p:nvSpPr>
          <p:cNvPr id="18" name="Content Placeholder 5">
            <a:extLst>
              <a:ext uri="{FF2B5EF4-FFF2-40B4-BE49-F238E27FC236}">
                <a16:creationId xmlns:a16="http://schemas.microsoft.com/office/drawing/2014/main" id="{DDB85DF0-17F5-6117-1188-F378BF0CCE97}"/>
              </a:ext>
            </a:extLst>
          </p:cNvPr>
          <p:cNvSpPr txBox="1">
            <a:spLocks/>
          </p:cNvSpPr>
          <p:nvPr/>
        </p:nvSpPr>
        <p:spPr>
          <a:xfrm>
            <a:off x="903616" y="1646654"/>
            <a:ext cx="11200610" cy="553687"/>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Connecting number theory to </a:t>
            </a:r>
            <a:r>
              <a:rPr lang="en-US" altLang="zh-CN" sz="1800" dirty="0" err="1"/>
              <a:t>Littlewood</a:t>
            </a:r>
            <a:r>
              <a:rPr lang="en-US" altLang="zh-CN" sz="1800" dirty="0"/>
              <a:t>-type polynomials</a:t>
            </a:r>
          </a:p>
          <a:p>
            <a:pPr lvl="0">
              <a:defRPr/>
            </a:pPr>
            <a:endParaRPr lang="en-US" sz="1800" dirty="0">
              <a:solidFill>
                <a:srgbClr val="E7E6E6">
                  <a:lumMod val="50000"/>
                </a:srgbClr>
              </a:solidFill>
            </a:endParaRPr>
          </a:p>
        </p:txBody>
      </p:sp>
      <p:sp>
        <p:nvSpPr>
          <p:cNvPr id="35" name="TextBox 45">
            <a:extLst>
              <a:ext uri="{FF2B5EF4-FFF2-40B4-BE49-F238E27FC236}">
                <a16:creationId xmlns:a16="http://schemas.microsoft.com/office/drawing/2014/main" id="{2B1089E9-A049-4E7B-A562-2EA8E4245FB5}"/>
              </a:ext>
            </a:extLst>
          </p:cNvPr>
          <p:cNvSpPr txBox="1"/>
          <p:nvPr/>
        </p:nvSpPr>
        <p:spPr>
          <a:xfrm>
            <a:off x="482042" y="2699591"/>
            <a:ext cx="4726565" cy="369332"/>
          </a:xfrm>
          <a:prstGeom prst="rect">
            <a:avLst/>
          </a:prstGeom>
          <a:noFill/>
        </p:spPr>
        <p:txBody>
          <a:bodyPr wrap="square" rtlCol="0">
            <a:spAutoFit/>
          </a:bodyPr>
          <a:lstStyle/>
          <a:p>
            <a:r>
              <a:rPr lang="en-US" dirty="0">
                <a:solidFill>
                  <a:srgbClr val="0070C0"/>
                </a:solidFill>
              </a:rPr>
              <a:t>The </a:t>
            </a:r>
            <a:r>
              <a:rPr lang="en-US" dirty="0" err="1">
                <a:solidFill>
                  <a:srgbClr val="0070C0"/>
                </a:solidFill>
              </a:rPr>
              <a:t>Prouhet</a:t>
            </a:r>
            <a:r>
              <a:rPr lang="en-US" dirty="0">
                <a:solidFill>
                  <a:srgbClr val="0070C0"/>
                </a:solidFill>
              </a:rPr>
              <a:t>-Tarry-</a:t>
            </a:r>
            <a:r>
              <a:rPr lang="en-US" dirty="0" err="1">
                <a:solidFill>
                  <a:srgbClr val="0070C0"/>
                </a:solidFill>
              </a:rPr>
              <a:t>Escott</a:t>
            </a:r>
            <a:r>
              <a:rPr lang="en-US" dirty="0">
                <a:solidFill>
                  <a:srgbClr val="0070C0"/>
                </a:solidFill>
              </a:rPr>
              <a:t> (PTE) problem</a:t>
            </a:r>
          </a:p>
        </p:txBody>
      </p:sp>
      <mc:AlternateContent xmlns:mc="http://schemas.openxmlformats.org/markup-compatibility/2006" xmlns:a14="http://schemas.microsoft.com/office/drawing/2010/main">
        <mc:Choice Requires="a14">
          <p:sp>
            <p:nvSpPr>
              <p:cNvPr id="36" name="矩形 35"/>
              <p:cNvSpPr/>
              <p:nvPr/>
            </p:nvSpPr>
            <p:spPr>
              <a:xfrm>
                <a:off x="616109" y="3633400"/>
                <a:ext cx="3183885"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a:rPr lang="en-US" b="0" i="1">
                              <a:latin typeface="Cambria Math" panose="02040503050406030204" pitchFamily="18" charset="0"/>
                            </a:rPr>
                            <m:t>𝑖</m:t>
                          </m:r>
                          <m:r>
                            <a:rPr lang="en-US" b="0">
                              <a:latin typeface="Cambria Math" panose="02040503050406030204" pitchFamily="18" charset="0"/>
                            </a:rPr>
                            <m:t>=</m:t>
                          </m:r>
                          <m:r>
                            <a:rPr lang="en-US" b="0" i="1">
                              <a:latin typeface="Cambria Math" panose="02040503050406030204" pitchFamily="18" charset="0"/>
                            </a:rPr>
                            <m:t>1</m:t>
                          </m:r>
                        </m:sub>
                        <m:sup>
                          <m:r>
                            <a:rPr lang="en-US" b="0" i="1" smtClean="0">
                              <a:latin typeface="Cambria Math" panose="02040503050406030204" pitchFamily="18" charset="0"/>
                            </a:rPr>
                            <m:t>𝑠</m:t>
                          </m:r>
                        </m:sup>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𝛼</m:t>
                              </m:r>
                            </m:e>
                            <m:sub>
                              <m:r>
                                <a:rPr lang="en-US" b="0" i="1" smtClean="0">
                                  <a:latin typeface="Cambria Math" panose="02040503050406030204" pitchFamily="18" charset="0"/>
                                </a:rPr>
                                <m:t>𝑖</m:t>
                              </m:r>
                            </m:sub>
                            <m:sup>
                              <m:r>
                                <a:rPr lang="en-US" b="0" i="1" smtClean="0">
                                  <a:latin typeface="Cambria Math" panose="02040503050406030204" pitchFamily="18" charset="0"/>
                                </a:rPr>
                                <m:t>𝑗</m:t>
                              </m:r>
                            </m:sup>
                          </m:sSubSup>
                          <m:r>
                            <a:rPr lang="en-US" b="0" i="1" smtClean="0">
                              <a:latin typeface="Cambria Math" panose="02040503050406030204" pitchFamily="18" charset="0"/>
                            </a:rPr>
                            <m:t>=</m:t>
                          </m:r>
                          <m:nary>
                            <m:naryPr>
                              <m:chr m:val="∑"/>
                              <m:ctrlPr>
                                <a:rPr lang="en-US" i="1">
                                  <a:latin typeface="Cambria Math" panose="02040503050406030204" pitchFamily="18" charset="0"/>
                                </a:rPr>
                              </m:ctrlPr>
                            </m:naryPr>
                            <m:sub>
                              <m:r>
                                <a:rPr lang="en-US" b="0" i="1">
                                  <a:latin typeface="Cambria Math" panose="02040503050406030204" pitchFamily="18" charset="0"/>
                                </a:rPr>
                                <m:t>𝑖</m:t>
                              </m:r>
                              <m:r>
                                <a:rPr lang="en-US" b="0">
                                  <a:latin typeface="Cambria Math" panose="02040503050406030204" pitchFamily="18" charset="0"/>
                                </a:rPr>
                                <m:t>=</m:t>
                              </m:r>
                              <m:r>
                                <a:rPr lang="en-US" b="0" i="1">
                                  <a:latin typeface="Cambria Math" panose="02040503050406030204" pitchFamily="18" charset="0"/>
                                </a:rPr>
                                <m:t>1</m:t>
                              </m:r>
                            </m:sub>
                            <m:sup>
                              <m:r>
                                <a:rPr lang="en-US" b="0" i="1">
                                  <a:latin typeface="Cambria Math" panose="02040503050406030204" pitchFamily="18" charset="0"/>
                                </a:rPr>
                                <m:t>𝑠</m:t>
                              </m:r>
                            </m:sup>
                            <m:e>
                              <m:sSubSup>
                                <m:sSubSupPr>
                                  <m:ctrlPr>
                                    <a:rPr lang="en-US" i="1">
                                      <a:latin typeface="Cambria Math" panose="02040503050406030204" pitchFamily="18" charset="0"/>
                                    </a:rPr>
                                  </m:ctrlPr>
                                </m:sSubSupPr>
                                <m:e>
                                  <m:r>
                                    <a:rPr lang="en-US" b="0" i="1" smtClean="0">
                                      <a:latin typeface="Cambria Math" panose="02040503050406030204" pitchFamily="18" charset="0"/>
                                    </a:rPr>
                                    <m:t>𝛽</m:t>
                                  </m:r>
                                </m:e>
                                <m:sub>
                                  <m:r>
                                    <a:rPr lang="en-US" b="0" i="1">
                                      <a:latin typeface="Cambria Math" panose="02040503050406030204" pitchFamily="18" charset="0"/>
                                    </a:rPr>
                                    <m:t>𝑖</m:t>
                                  </m:r>
                                </m:sub>
                                <m:sup>
                                  <m:r>
                                    <a:rPr lang="en-US" b="0" i="1">
                                      <a:latin typeface="Cambria Math" panose="02040503050406030204" pitchFamily="18" charset="0"/>
                                    </a:rPr>
                                    <m:t>𝑗</m:t>
                                  </m:r>
                                </m:sup>
                              </m:sSubSup>
                            </m:e>
                          </m:nary>
                        </m:e>
                      </m:nary>
                      <m:r>
                        <a:rPr lang="en-US" b="0" i="1" smtClean="0">
                          <a:latin typeface="Cambria Math" panose="02040503050406030204" pitchFamily="18" charset="0"/>
                        </a:rPr>
                        <m:t>, </m:t>
                      </m:r>
                      <m:r>
                        <a:rPr lang="en-US" b="0" i="1" smtClean="0">
                          <a:latin typeface="Cambria Math" panose="02040503050406030204" pitchFamily="18" charset="0"/>
                        </a:rPr>
                        <m:t>𝑗</m:t>
                      </m:r>
                      <m:r>
                        <a:rPr lang="en-US" b="0" i="1" smtClean="0">
                          <a:latin typeface="Cambria Math" panose="02040503050406030204" pitchFamily="18" charset="0"/>
                        </a:rPr>
                        <m:t>∈[1,</m:t>
                      </m:r>
                      <m:r>
                        <a:rPr lang="en-US" b="0" i="1" smtClean="0">
                          <a:latin typeface="Cambria Math" panose="02040503050406030204" pitchFamily="18" charset="0"/>
                        </a:rPr>
                        <m:t>𝑚</m:t>
                      </m:r>
                      <m:r>
                        <a:rPr lang="en-US" b="0" i="1" smtClean="0">
                          <a:latin typeface="Cambria Math" panose="02040503050406030204" pitchFamily="18" charset="0"/>
                        </a:rPr>
                        <m:t>−1]</m:t>
                      </m:r>
                    </m:oMath>
                  </m:oMathPara>
                </a14:m>
                <a:endParaRPr lang="en-US" dirty="0"/>
              </a:p>
            </p:txBody>
          </p:sp>
        </mc:Choice>
        <mc:Fallback xmlns="">
          <p:sp>
            <p:nvSpPr>
              <p:cNvPr id="36" name="矩形 35"/>
              <p:cNvSpPr>
                <a:spLocks noRot="1" noChangeAspect="1" noMove="1" noResize="1" noEditPoints="1" noAdjustHandles="1" noChangeArrowheads="1" noChangeShapeType="1" noTextEdit="1"/>
              </p:cNvSpPr>
              <p:nvPr/>
            </p:nvSpPr>
            <p:spPr>
              <a:xfrm>
                <a:off x="616109" y="3633400"/>
                <a:ext cx="3183885" cy="84856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矩形 36"/>
              <p:cNvSpPr/>
              <p:nvPr/>
            </p:nvSpPr>
            <p:spPr>
              <a:xfrm>
                <a:off x="616109" y="3132661"/>
                <a:ext cx="5953681" cy="369332"/>
              </a:xfrm>
              <a:prstGeom prst="rect">
                <a:avLst/>
              </a:prstGeom>
            </p:spPr>
            <p:txBody>
              <a:bodyPr wrap="none">
                <a:spAutoFit/>
              </a:bodyPr>
              <a:lstStyle/>
              <a:p>
                <a:r>
                  <a:rPr lang="en-US" b="0" dirty="0"/>
                  <a:t>For two integer sets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𝑠</m:t>
                            </m:r>
                          </m:sub>
                        </m:sSub>
                      </m:e>
                    </m:d>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𝑠</m:t>
                            </m:r>
                          </m:sub>
                        </m:sSub>
                      </m:e>
                    </m:d>
                    <m:r>
                      <a:rPr lang="en-US" b="0" i="1" smtClean="0">
                        <a:latin typeface="Cambria Math" panose="02040503050406030204" pitchFamily="18" charset="0"/>
                      </a:rPr>
                      <m:t>⊆[1,</m:t>
                    </m:r>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dirty="0"/>
              </a:p>
            </p:txBody>
          </p:sp>
        </mc:Choice>
        <mc:Fallback xmlns="">
          <p:sp>
            <p:nvSpPr>
              <p:cNvPr id="37" name="矩形 36"/>
              <p:cNvSpPr>
                <a:spLocks noRot="1" noChangeAspect="1" noMove="1" noResize="1" noEditPoints="1" noAdjustHandles="1" noChangeArrowheads="1" noChangeShapeType="1" noTextEdit="1"/>
              </p:cNvSpPr>
              <p:nvPr/>
            </p:nvSpPr>
            <p:spPr>
              <a:xfrm>
                <a:off x="616109" y="3132661"/>
                <a:ext cx="5953681" cy="369332"/>
              </a:xfrm>
              <a:prstGeom prst="rect">
                <a:avLst/>
              </a:prstGeom>
              <a:blipFill>
                <a:blip r:embed="rId4"/>
                <a:stretch>
                  <a:fillRect l="-819" t="-10000" b="-26667"/>
                </a:stretch>
              </a:blipFill>
            </p:spPr>
            <p:txBody>
              <a:bodyPr/>
              <a:lstStyle/>
              <a:p>
                <a:r>
                  <a:rPr lang="en-US">
                    <a:noFill/>
                  </a:rPr>
                  <a:t> </a:t>
                </a:r>
              </a:p>
            </p:txBody>
          </p:sp>
        </mc:Fallback>
      </mc:AlternateContent>
      <p:sp>
        <p:nvSpPr>
          <p:cNvPr id="17" name="矩形 16"/>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18554473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m</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ethods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r>
              <a:rPr lang="en-US" altLang="zh-CN" sz="2400" dirty="0"/>
              <a:t>Lower bounds on the norm of </a:t>
            </a:r>
            <a:r>
              <a:rPr lang="en-US" altLang="zh-CN" sz="2400" dirty="0" err="1"/>
              <a:t>Littlewood</a:t>
            </a:r>
            <a:r>
              <a:rPr lang="en-US" altLang="zh-CN" sz="2400" dirty="0"/>
              <a:t>-type polynomials</a:t>
            </a:r>
            <a:endParaRPr lang="en-US" sz="2400" dirty="0"/>
          </a:p>
        </p:txBody>
      </p:sp>
      <p:sp>
        <p:nvSpPr>
          <p:cNvPr id="18" name="Content Placeholder 5">
            <a:extLst>
              <a:ext uri="{FF2B5EF4-FFF2-40B4-BE49-F238E27FC236}">
                <a16:creationId xmlns:a16="http://schemas.microsoft.com/office/drawing/2014/main" id="{DDB85DF0-17F5-6117-1188-F378BF0CCE97}"/>
              </a:ext>
            </a:extLst>
          </p:cNvPr>
          <p:cNvSpPr txBox="1">
            <a:spLocks/>
          </p:cNvSpPr>
          <p:nvPr/>
        </p:nvSpPr>
        <p:spPr>
          <a:xfrm>
            <a:off x="903616" y="1646654"/>
            <a:ext cx="11200610" cy="553687"/>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Connecting number theory to </a:t>
            </a:r>
            <a:r>
              <a:rPr lang="en-US" altLang="zh-CN" sz="1800" dirty="0" err="1"/>
              <a:t>Littlewood</a:t>
            </a:r>
            <a:r>
              <a:rPr lang="en-US" altLang="zh-CN" sz="1800" dirty="0"/>
              <a:t>-type polynomials</a:t>
            </a:r>
          </a:p>
          <a:p>
            <a:pPr lvl="0">
              <a:defRPr/>
            </a:pPr>
            <a:endParaRPr lang="en-US" sz="1800" dirty="0">
              <a:solidFill>
                <a:srgbClr val="E7E6E6">
                  <a:lumMod val="50000"/>
                </a:srgbClr>
              </a:solidFill>
            </a:endParaRPr>
          </a:p>
        </p:txBody>
      </p:sp>
      <p:sp>
        <p:nvSpPr>
          <p:cNvPr id="35" name="TextBox 45">
            <a:extLst>
              <a:ext uri="{FF2B5EF4-FFF2-40B4-BE49-F238E27FC236}">
                <a16:creationId xmlns:a16="http://schemas.microsoft.com/office/drawing/2014/main" id="{2B1089E9-A049-4E7B-A562-2EA8E4245FB5}"/>
              </a:ext>
            </a:extLst>
          </p:cNvPr>
          <p:cNvSpPr txBox="1"/>
          <p:nvPr/>
        </p:nvSpPr>
        <p:spPr>
          <a:xfrm>
            <a:off x="482042" y="2699591"/>
            <a:ext cx="4726565" cy="369332"/>
          </a:xfrm>
          <a:prstGeom prst="rect">
            <a:avLst/>
          </a:prstGeom>
          <a:noFill/>
        </p:spPr>
        <p:txBody>
          <a:bodyPr wrap="square" rtlCol="0">
            <a:spAutoFit/>
          </a:bodyPr>
          <a:lstStyle/>
          <a:p>
            <a:r>
              <a:rPr lang="en-US" dirty="0">
                <a:solidFill>
                  <a:srgbClr val="0070C0"/>
                </a:solidFill>
              </a:rPr>
              <a:t>The </a:t>
            </a:r>
            <a:r>
              <a:rPr lang="en-US" dirty="0" err="1">
                <a:solidFill>
                  <a:srgbClr val="0070C0"/>
                </a:solidFill>
              </a:rPr>
              <a:t>Prouhet</a:t>
            </a:r>
            <a:r>
              <a:rPr lang="en-US" dirty="0">
                <a:solidFill>
                  <a:srgbClr val="0070C0"/>
                </a:solidFill>
              </a:rPr>
              <a:t>-Tarry-</a:t>
            </a:r>
            <a:r>
              <a:rPr lang="en-US" dirty="0" err="1">
                <a:solidFill>
                  <a:srgbClr val="0070C0"/>
                </a:solidFill>
              </a:rPr>
              <a:t>Escott</a:t>
            </a:r>
            <a:r>
              <a:rPr lang="en-US" dirty="0">
                <a:solidFill>
                  <a:srgbClr val="0070C0"/>
                </a:solidFill>
              </a:rPr>
              <a:t> (PTE) problem</a:t>
            </a:r>
          </a:p>
        </p:txBody>
      </p:sp>
      <mc:AlternateContent xmlns:mc="http://schemas.openxmlformats.org/markup-compatibility/2006" xmlns:a14="http://schemas.microsoft.com/office/drawing/2010/main">
        <mc:Choice Requires="a14">
          <p:sp>
            <p:nvSpPr>
              <p:cNvPr id="36" name="矩形 35"/>
              <p:cNvSpPr/>
              <p:nvPr/>
            </p:nvSpPr>
            <p:spPr>
              <a:xfrm>
                <a:off x="616109" y="3633400"/>
                <a:ext cx="3183885"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a:rPr lang="en-US" b="0" i="1">
                              <a:latin typeface="Cambria Math" panose="02040503050406030204" pitchFamily="18" charset="0"/>
                            </a:rPr>
                            <m:t>𝑖</m:t>
                          </m:r>
                          <m:r>
                            <a:rPr lang="en-US" b="0">
                              <a:latin typeface="Cambria Math" panose="02040503050406030204" pitchFamily="18" charset="0"/>
                            </a:rPr>
                            <m:t>=</m:t>
                          </m:r>
                          <m:r>
                            <a:rPr lang="en-US" b="0" i="1">
                              <a:latin typeface="Cambria Math" panose="02040503050406030204" pitchFamily="18" charset="0"/>
                            </a:rPr>
                            <m:t>1</m:t>
                          </m:r>
                        </m:sub>
                        <m:sup>
                          <m:r>
                            <a:rPr lang="en-US" b="0" i="1" smtClean="0">
                              <a:latin typeface="Cambria Math" panose="02040503050406030204" pitchFamily="18" charset="0"/>
                            </a:rPr>
                            <m:t>𝑠</m:t>
                          </m:r>
                        </m:sup>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𝛼</m:t>
                              </m:r>
                            </m:e>
                            <m:sub>
                              <m:r>
                                <a:rPr lang="en-US" b="0" i="1" smtClean="0">
                                  <a:latin typeface="Cambria Math" panose="02040503050406030204" pitchFamily="18" charset="0"/>
                                </a:rPr>
                                <m:t>𝑖</m:t>
                              </m:r>
                            </m:sub>
                            <m:sup>
                              <m:r>
                                <a:rPr lang="en-US" b="0" i="1" smtClean="0">
                                  <a:latin typeface="Cambria Math" panose="02040503050406030204" pitchFamily="18" charset="0"/>
                                </a:rPr>
                                <m:t>𝑗</m:t>
                              </m:r>
                            </m:sup>
                          </m:sSubSup>
                          <m:r>
                            <a:rPr lang="en-US" b="0" i="1" smtClean="0">
                              <a:latin typeface="Cambria Math" panose="02040503050406030204" pitchFamily="18" charset="0"/>
                            </a:rPr>
                            <m:t>=</m:t>
                          </m:r>
                          <m:nary>
                            <m:naryPr>
                              <m:chr m:val="∑"/>
                              <m:ctrlPr>
                                <a:rPr lang="en-US" i="1">
                                  <a:latin typeface="Cambria Math" panose="02040503050406030204" pitchFamily="18" charset="0"/>
                                </a:rPr>
                              </m:ctrlPr>
                            </m:naryPr>
                            <m:sub>
                              <m:r>
                                <a:rPr lang="en-US" b="0" i="1">
                                  <a:latin typeface="Cambria Math" panose="02040503050406030204" pitchFamily="18" charset="0"/>
                                </a:rPr>
                                <m:t>𝑖</m:t>
                              </m:r>
                              <m:r>
                                <a:rPr lang="en-US" b="0">
                                  <a:latin typeface="Cambria Math" panose="02040503050406030204" pitchFamily="18" charset="0"/>
                                </a:rPr>
                                <m:t>=</m:t>
                              </m:r>
                              <m:r>
                                <a:rPr lang="en-US" b="0" i="1">
                                  <a:latin typeface="Cambria Math" panose="02040503050406030204" pitchFamily="18" charset="0"/>
                                </a:rPr>
                                <m:t>1</m:t>
                              </m:r>
                            </m:sub>
                            <m:sup>
                              <m:r>
                                <a:rPr lang="en-US" b="0" i="1">
                                  <a:latin typeface="Cambria Math" panose="02040503050406030204" pitchFamily="18" charset="0"/>
                                </a:rPr>
                                <m:t>𝑠</m:t>
                              </m:r>
                            </m:sup>
                            <m:e>
                              <m:sSubSup>
                                <m:sSubSupPr>
                                  <m:ctrlPr>
                                    <a:rPr lang="en-US" i="1">
                                      <a:latin typeface="Cambria Math" panose="02040503050406030204" pitchFamily="18" charset="0"/>
                                    </a:rPr>
                                  </m:ctrlPr>
                                </m:sSubSupPr>
                                <m:e>
                                  <m:r>
                                    <a:rPr lang="en-US" b="0" i="1" smtClean="0">
                                      <a:latin typeface="Cambria Math" panose="02040503050406030204" pitchFamily="18" charset="0"/>
                                    </a:rPr>
                                    <m:t>𝛽</m:t>
                                  </m:r>
                                </m:e>
                                <m:sub>
                                  <m:r>
                                    <a:rPr lang="en-US" b="0" i="1">
                                      <a:latin typeface="Cambria Math" panose="02040503050406030204" pitchFamily="18" charset="0"/>
                                    </a:rPr>
                                    <m:t>𝑖</m:t>
                                  </m:r>
                                </m:sub>
                                <m:sup>
                                  <m:r>
                                    <a:rPr lang="en-US" b="0" i="1">
                                      <a:latin typeface="Cambria Math" panose="02040503050406030204" pitchFamily="18" charset="0"/>
                                    </a:rPr>
                                    <m:t>𝑗</m:t>
                                  </m:r>
                                </m:sup>
                              </m:sSubSup>
                            </m:e>
                          </m:nary>
                        </m:e>
                      </m:nary>
                      <m:r>
                        <a:rPr lang="en-US" b="0" i="1" smtClean="0">
                          <a:latin typeface="Cambria Math" panose="02040503050406030204" pitchFamily="18" charset="0"/>
                        </a:rPr>
                        <m:t>, </m:t>
                      </m:r>
                      <m:r>
                        <a:rPr lang="en-US" b="0" i="1" smtClean="0">
                          <a:latin typeface="Cambria Math" panose="02040503050406030204" pitchFamily="18" charset="0"/>
                        </a:rPr>
                        <m:t>𝑗</m:t>
                      </m:r>
                      <m:r>
                        <a:rPr lang="en-US" b="0" i="1" smtClean="0">
                          <a:latin typeface="Cambria Math" panose="02040503050406030204" pitchFamily="18" charset="0"/>
                        </a:rPr>
                        <m:t>∈[1,</m:t>
                      </m:r>
                      <m:r>
                        <a:rPr lang="en-US" b="0" i="1" smtClean="0">
                          <a:latin typeface="Cambria Math" panose="02040503050406030204" pitchFamily="18" charset="0"/>
                        </a:rPr>
                        <m:t>𝑚</m:t>
                      </m:r>
                      <m:r>
                        <a:rPr lang="en-US" b="0" i="1" smtClean="0">
                          <a:latin typeface="Cambria Math" panose="02040503050406030204" pitchFamily="18" charset="0"/>
                        </a:rPr>
                        <m:t>−1]</m:t>
                      </m:r>
                    </m:oMath>
                  </m:oMathPara>
                </a14:m>
                <a:endParaRPr lang="en-US" dirty="0"/>
              </a:p>
            </p:txBody>
          </p:sp>
        </mc:Choice>
        <mc:Fallback xmlns="">
          <p:sp>
            <p:nvSpPr>
              <p:cNvPr id="36" name="矩形 35"/>
              <p:cNvSpPr>
                <a:spLocks noRot="1" noChangeAspect="1" noMove="1" noResize="1" noEditPoints="1" noAdjustHandles="1" noChangeArrowheads="1" noChangeShapeType="1" noTextEdit="1"/>
              </p:cNvSpPr>
              <p:nvPr/>
            </p:nvSpPr>
            <p:spPr>
              <a:xfrm>
                <a:off x="616109" y="3633400"/>
                <a:ext cx="3183885" cy="84856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矩形 36"/>
              <p:cNvSpPr/>
              <p:nvPr/>
            </p:nvSpPr>
            <p:spPr>
              <a:xfrm>
                <a:off x="616109" y="3132661"/>
                <a:ext cx="5953681" cy="369332"/>
              </a:xfrm>
              <a:prstGeom prst="rect">
                <a:avLst/>
              </a:prstGeom>
            </p:spPr>
            <p:txBody>
              <a:bodyPr wrap="none">
                <a:spAutoFit/>
              </a:bodyPr>
              <a:lstStyle/>
              <a:p>
                <a:r>
                  <a:rPr lang="en-US" b="0" dirty="0"/>
                  <a:t>For two integer sets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𝑠</m:t>
                            </m:r>
                          </m:sub>
                        </m:sSub>
                      </m:e>
                    </m:d>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𝑠</m:t>
                            </m:r>
                          </m:sub>
                        </m:sSub>
                      </m:e>
                    </m:d>
                    <m:r>
                      <a:rPr lang="en-US" b="0" i="1" smtClean="0">
                        <a:latin typeface="Cambria Math" panose="02040503050406030204" pitchFamily="18" charset="0"/>
                      </a:rPr>
                      <m:t>⊆[1,</m:t>
                    </m:r>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dirty="0"/>
              </a:p>
            </p:txBody>
          </p:sp>
        </mc:Choice>
        <mc:Fallback xmlns="">
          <p:sp>
            <p:nvSpPr>
              <p:cNvPr id="37" name="矩形 36"/>
              <p:cNvSpPr>
                <a:spLocks noRot="1" noChangeAspect="1" noMove="1" noResize="1" noEditPoints="1" noAdjustHandles="1" noChangeArrowheads="1" noChangeShapeType="1" noTextEdit="1"/>
              </p:cNvSpPr>
              <p:nvPr/>
            </p:nvSpPr>
            <p:spPr>
              <a:xfrm>
                <a:off x="616109" y="3132661"/>
                <a:ext cx="5953681" cy="369332"/>
              </a:xfrm>
              <a:prstGeom prst="rect">
                <a:avLst/>
              </a:prstGeom>
              <a:blipFill>
                <a:blip r:embed="rId4"/>
                <a:stretch>
                  <a:fillRect l="-819" t="-10000" b="-26667"/>
                </a:stretch>
              </a:blipFill>
            </p:spPr>
            <p:txBody>
              <a:bodyPr/>
              <a:lstStyle/>
              <a:p>
                <a:r>
                  <a:rPr lang="en-US">
                    <a:noFill/>
                  </a:rPr>
                  <a:t> </a:t>
                </a:r>
              </a:p>
            </p:txBody>
          </p:sp>
        </mc:Fallback>
      </mc:AlternateContent>
      <p:sp>
        <p:nvSpPr>
          <p:cNvPr id="38" name="TextBox 45">
            <a:extLst>
              <a:ext uri="{FF2B5EF4-FFF2-40B4-BE49-F238E27FC236}">
                <a16:creationId xmlns:a16="http://schemas.microsoft.com/office/drawing/2014/main" id="{2B1089E9-A049-4E7B-A562-2EA8E4245FB5}"/>
              </a:ext>
            </a:extLst>
          </p:cNvPr>
          <p:cNvSpPr txBox="1"/>
          <p:nvPr/>
        </p:nvSpPr>
        <p:spPr>
          <a:xfrm>
            <a:off x="5423048" y="4289530"/>
            <a:ext cx="2562689" cy="400110"/>
          </a:xfrm>
          <a:prstGeom prst="rect">
            <a:avLst/>
          </a:prstGeom>
          <a:noFill/>
        </p:spPr>
        <p:txBody>
          <a:bodyPr wrap="square" rtlCol="0">
            <a:spAutoFit/>
          </a:bodyPr>
          <a:lstStyle/>
          <a:p>
            <a:r>
              <a:rPr lang="en-US" sz="2000" dirty="0"/>
              <a:t> </a:t>
            </a:r>
            <a:r>
              <a:rPr lang="en-US" sz="1600" dirty="0">
                <a:solidFill>
                  <a:schemeClr val="tx1">
                    <a:lumMod val="50000"/>
                    <a:lumOff val="50000"/>
                  </a:schemeClr>
                </a:solidFill>
              </a:rPr>
              <a:t>[</a:t>
            </a:r>
            <a:r>
              <a:rPr lang="en-US" sz="1600" dirty="0" err="1">
                <a:solidFill>
                  <a:schemeClr val="tx1">
                    <a:lumMod val="50000"/>
                    <a:lumOff val="50000"/>
                  </a:schemeClr>
                </a:solidFill>
              </a:rPr>
              <a:t>Borwein</a:t>
            </a:r>
            <a:r>
              <a:rPr lang="en-US" sz="1600" dirty="0">
                <a:solidFill>
                  <a:schemeClr val="tx1">
                    <a:lumMod val="50000"/>
                    <a:lumOff val="50000"/>
                  </a:schemeClr>
                </a:solidFill>
              </a:rPr>
              <a:t>, Ingalls, 94]</a:t>
            </a:r>
          </a:p>
        </p:txBody>
      </p:sp>
      <mc:AlternateContent xmlns:mc="http://schemas.openxmlformats.org/markup-compatibility/2006" xmlns:a14="http://schemas.microsoft.com/office/drawing/2010/main">
        <mc:Choice Requires="a14">
          <p:sp>
            <p:nvSpPr>
              <p:cNvPr id="39" name="TextBox 45">
                <a:extLst>
                  <a:ext uri="{FF2B5EF4-FFF2-40B4-BE49-F238E27FC236}">
                    <a16:creationId xmlns:a16="http://schemas.microsoft.com/office/drawing/2014/main" id="{2B1089E9-A049-4E7B-A562-2EA8E4245FB5}"/>
                  </a:ext>
                </a:extLst>
              </p:cNvPr>
              <p:cNvSpPr txBox="1"/>
              <p:nvPr/>
            </p:nvSpPr>
            <p:spPr>
              <a:xfrm>
                <a:off x="4465671" y="3822761"/>
                <a:ext cx="5944429" cy="418191"/>
              </a:xfrm>
              <a:prstGeom prst="rect">
                <a:avLst/>
              </a:prstGeom>
              <a:noFill/>
            </p:spPr>
            <p:txBody>
              <a:bodyPr wrap="square" rtlCol="0">
                <a:spAutoFit/>
              </a:bodyPr>
              <a:lstStyle/>
              <a:p>
                <a14:m>
                  <m:oMath xmlns:m="http://schemas.openxmlformats.org/officeDocument/2006/math">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𝑧</m:t>
                            </m:r>
                            <m:r>
                              <a:rPr lang="en-US" sz="2000" b="0" i="1" smtClean="0">
                                <a:latin typeface="Cambria Math" panose="02040503050406030204" pitchFamily="18" charset="0"/>
                              </a:rPr>
                              <m:t>−1</m:t>
                            </m:r>
                          </m:e>
                        </m:d>
                      </m:e>
                      <m:sup>
                        <m:r>
                          <a:rPr lang="en-US" sz="2000" b="0" i="1" smtClean="0">
                            <a:latin typeface="Cambria Math" panose="02040503050406030204" pitchFamily="18" charset="0"/>
                          </a:rPr>
                          <m:t>𝑚</m:t>
                        </m:r>
                      </m:sup>
                    </m:sSup>
                  </m:oMath>
                </a14:m>
                <a:r>
                  <a:rPr lang="en-US" sz="2000" dirty="0"/>
                  <a:t> divides </a:t>
                </a:r>
                <a14:m>
                  <m:oMath xmlns:m="http://schemas.openxmlformats.org/officeDocument/2006/math">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a:latin typeface="Cambria Math" panose="02040503050406030204" pitchFamily="18" charset="0"/>
                          </a:rPr>
                          <m:t>=</m:t>
                        </m:r>
                        <m:r>
                          <a:rPr lang="en-US" sz="2000" i="1">
                            <a:latin typeface="Cambria Math" panose="02040503050406030204" pitchFamily="18" charset="0"/>
                          </a:rPr>
                          <m:t>1</m:t>
                        </m:r>
                      </m:sub>
                      <m:sup>
                        <m:r>
                          <a:rPr lang="en-US" sz="2000" i="1">
                            <a:latin typeface="Cambria Math" panose="02040503050406030204" pitchFamily="18" charset="0"/>
                          </a:rPr>
                          <m:t>𝑠</m:t>
                        </m:r>
                      </m:sup>
                      <m:e>
                        <m:d>
                          <m:dPr>
                            <m:ctrlPr>
                              <a:rPr lang="en-US" sz="2000" b="0" i="1" smtClean="0">
                                <a:latin typeface="Cambria Math" panose="02040503050406030204" pitchFamily="18" charset="0"/>
                              </a:rPr>
                            </m:ctrlPr>
                          </m:dPr>
                          <m:e>
                            <m:sSub>
                              <m:sSubPr>
                                <m:ctrlPr>
                                  <a:rPr lang="en-US" sz="2000" b="0" i="1" smtClean="0">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𝕝</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𝐴</m:t>
                                </m:r>
                              </m:sub>
                            </m:sSub>
                            <m:r>
                              <a:rPr lang="en-US" sz="2000" b="0" i="1" smtClean="0">
                                <a:latin typeface="Cambria Math" panose="02040503050406030204" pitchFamily="18" charset="0"/>
                              </a:rPr>
                              <m:t>−</m:t>
                            </m:r>
                            <m:sSub>
                              <m:sSubPr>
                                <m:ctrlPr>
                                  <a:rPr lang="en-US" sz="2000" b="0" i="1" smtClean="0">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𝕝</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𝐵</m:t>
                                </m:r>
                              </m:sub>
                            </m:sSub>
                          </m:e>
                        </m:d>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𝑧</m:t>
                            </m:r>
                          </m:e>
                          <m:sup>
                            <m:r>
                              <a:rPr lang="en-US" sz="2000" b="0" i="1" smtClean="0">
                                <a:latin typeface="Cambria Math" panose="02040503050406030204" pitchFamily="18" charset="0"/>
                              </a:rPr>
                              <m:t>𝑖</m:t>
                            </m:r>
                          </m:sup>
                        </m:sSup>
                      </m:e>
                    </m:nary>
                    <m:r>
                      <a:rPr lang="en-US" sz="2000" b="0" i="1" smtClean="0">
                        <a:latin typeface="Cambria Math" panose="02040503050406030204" pitchFamily="18" charset="0"/>
                      </a:rPr>
                      <m:t>)</m:t>
                    </m:r>
                  </m:oMath>
                </a14:m>
                <a:r>
                  <a:rPr lang="en-US" sz="2000" dirty="0"/>
                  <a:t> </a:t>
                </a:r>
              </a:p>
            </p:txBody>
          </p:sp>
        </mc:Choice>
        <mc:Fallback xmlns="">
          <p:sp>
            <p:nvSpPr>
              <p:cNvPr id="39"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465671" y="3822761"/>
                <a:ext cx="5944429" cy="418191"/>
              </a:xfrm>
              <a:prstGeom prst="rect">
                <a:avLst/>
              </a:prstGeom>
              <a:blipFill>
                <a:blip r:embed="rId5"/>
                <a:stretch>
                  <a:fillRect t="-113043" b="-17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45">
                <a:extLst>
                  <a:ext uri="{FF2B5EF4-FFF2-40B4-BE49-F238E27FC236}">
                    <a16:creationId xmlns:a16="http://schemas.microsoft.com/office/drawing/2014/main" id="{2B1089E9-A049-4E7B-A562-2EA8E4245FB5}"/>
                  </a:ext>
                </a:extLst>
              </p:cNvPr>
              <p:cNvSpPr txBox="1"/>
              <p:nvPr/>
            </p:nvSpPr>
            <p:spPr>
              <a:xfrm rot="16200000">
                <a:off x="3257004" y="3734517"/>
                <a:ext cx="175335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ea typeface="Cambria Math" panose="02040503050406030204" pitchFamily="18" charset="0"/>
                        </a:rPr>
                        <m:t>⇕</m:t>
                      </m:r>
                    </m:oMath>
                  </m:oMathPara>
                </a14:m>
                <a:endParaRPr lang="en-US" sz="3600" b="1" dirty="0"/>
              </a:p>
            </p:txBody>
          </p:sp>
        </mc:Choice>
        <mc:Fallback xmlns="">
          <p:sp>
            <p:nvSpPr>
              <p:cNvPr id="4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rot="16200000">
                <a:off x="3257004" y="3734517"/>
                <a:ext cx="1753359"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1"/>
              <p:cNvSpPr/>
              <p:nvPr/>
            </p:nvSpPr>
            <p:spPr>
              <a:xfrm>
                <a:off x="9177697" y="3711063"/>
                <a:ext cx="2589835" cy="641586"/>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sSub>
                        <m:sSubPr>
                          <m:ctrlPr>
                            <a:rPr lang="en-US" sz="1600" i="1" smtClean="0">
                              <a:solidFill>
                                <a:prstClr val="black"/>
                              </a:solidFill>
                              <a:latin typeface="Cambria Math" panose="02040503050406030204" pitchFamily="18" charset="0"/>
                              <a:ea typeface="Cambria Math" panose="02040503050406030204" pitchFamily="18" charset="0"/>
                            </a:rPr>
                          </m:ctrlPr>
                        </m:sSubPr>
                        <m:e>
                          <m:r>
                            <a:rPr lang="en-US" sz="1600" i="1">
                              <a:solidFill>
                                <a:prstClr val="black"/>
                              </a:solidFill>
                              <a:latin typeface="Cambria Math" panose="02040503050406030204" pitchFamily="18" charset="0"/>
                              <a:ea typeface="Cambria Math" panose="02040503050406030204" pitchFamily="18" charset="0"/>
                            </a:rPr>
                            <m:t>𝕝</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𝐴</m:t>
                          </m:r>
                        </m:sub>
                      </m:sSub>
                      <m:r>
                        <a:rPr lang="en-US" sz="1600" i="1">
                          <a:solidFill>
                            <a:prstClr val="black"/>
                          </a:solidFill>
                          <a:latin typeface="Cambria Math" panose="02040503050406030204" pitchFamily="18" charset="0"/>
                          <a:ea typeface="Cambria Math" panose="02040503050406030204" pitchFamily="18" charset="0"/>
                        </a:rPr>
                        <m:t>=</m:t>
                      </m:r>
                      <m:d>
                        <m:dPr>
                          <m:begChr m:val="{"/>
                          <m:endChr m:val=""/>
                          <m:ctrlPr>
                            <a:rPr lang="en-US" sz="1600" i="1">
                              <a:solidFill>
                                <a:prstClr val="black"/>
                              </a:solidFill>
                              <a:latin typeface="Cambria Math" panose="02040503050406030204" pitchFamily="18" charset="0"/>
                              <a:ea typeface="Cambria Math" panose="02040503050406030204" pitchFamily="18" charset="0"/>
                            </a:rPr>
                          </m:ctrlPr>
                        </m:dPr>
                        <m:e>
                          <m:eqArr>
                            <m:eqArrPr>
                              <m:ctrlPr>
                                <a:rPr lang="en-US" sz="1600" i="1">
                                  <a:solidFill>
                                    <a:prstClr val="black"/>
                                  </a:solidFill>
                                  <a:latin typeface="Cambria Math" panose="02040503050406030204" pitchFamily="18" charset="0"/>
                                  <a:ea typeface="Cambria Math" panose="02040503050406030204" pitchFamily="18" charset="0"/>
                                </a:rPr>
                              </m:ctrlPr>
                            </m:eqArrPr>
                            <m:e>
                              <m:m>
                                <m:mPr>
                                  <m:mcs>
                                    <m:mc>
                                      <m:mcPr>
                                        <m:count m:val="2"/>
                                        <m:mcJc m:val="center"/>
                                      </m:mcPr>
                                    </m:mc>
                                  </m:mcs>
                                  <m:ctrlPr>
                                    <a:rPr lang="en-US" sz="1600" i="1">
                                      <a:solidFill>
                                        <a:prstClr val="black"/>
                                      </a:solidFill>
                                      <a:latin typeface="Cambria Math" panose="02040503050406030204" pitchFamily="18" charset="0"/>
                                      <a:ea typeface="Cambria Math" panose="02040503050406030204" pitchFamily="18" charset="0"/>
                                    </a:rPr>
                                  </m:ctrlPr>
                                </m:mPr>
                                <m:mr>
                                  <m:e>
                                    <m:r>
                                      <m:rPr>
                                        <m:brk m:alnAt="7"/>
                                      </m:rPr>
                                      <a:rPr lang="en-US" sz="1600" i="1">
                                        <a:solidFill>
                                          <a:prstClr val="black"/>
                                        </a:solidFill>
                                        <a:latin typeface="Cambria Math" panose="02040503050406030204" pitchFamily="18" charset="0"/>
                                        <a:ea typeface="Cambria Math" panose="02040503050406030204" pitchFamily="18" charset="0"/>
                                      </a:rPr>
                                      <m:t>1</m:t>
                                    </m:r>
                                    <m:r>
                                      <a:rPr lang="en-US" sz="1600" i="1">
                                        <a:solidFill>
                                          <a:prstClr val="black"/>
                                        </a:solidFill>
                                        <a:latin typeface="Cambria Math" panose="02040503050406030204" pitchFamily="18" charset="0"/>
                                        <a:ea typeface="Cambria Math" panose="02040503050406030204" pitchFamily="18" charset="0"/>
                                      </a:rPr>
                                      <m:t>,</m:t>
                                    </m:r>
                                  </m:e>
                                  <m:e>
                                    <m:r>
                                      <m:rPr>
                                        <m:sty m:val="p"/>
                                      </m:rPr>
                                      <a:rPr lang="en-US" sz="1600">
                                        <a:solidFill>
                                          <a:prstClr val="black"/>
                                        </a:solidFill>
                                        <a:latin typeface="Cambria Math" panose="02040503050406030204" pitchFamily="18" charset="0"/>
                                        <a:ea typeface="Cambria Math" panose="02040503050406030204" pitchFamily="18" charset="0"/>
                                      </a:rPr>
                                      <m:t>if</m:t>
                                    </m:r>
                                    <m:r>
                                      <a:rPr lang="en-US" sz="1600">
                                        <a:solidFill>
                                          <a:prstClr val="black"/>
                                        </a:solidFill>
                                        <a:latin typeface="Cambria Math" panose="02040503050406030204" pitchFamily="18" charset="0"/>
                                        <a:ea typeface="Cambria Math" panose="02040503050406030204" pitchFamily="18" charset="0"/>
                                      </a:rPr>
                                      <m:t> </m:t>
                                    </m:r>
                                    <m:r>
                                      <a:rPr lang="en-US" sz="1600" i="1">
                                        <a:solidFill>
                                          <a:prstClr val="black"/>
                                        </a:solidFill>
                                        <a:latin typeface="Cambria Math" panose="02040503050406030204" pitchFamily="18" charset="0"/>
                                        <a:ea typeface="Cambria Math" panose="02040503050406030204" pitchFamily="18" charset="0"/>
                                      </a:rPr>
                                      <m:t>𝑖</m:t>
                                    </m:r>
                                    <m:r>
                                      <a:rPr lang="en-US" sz="1600" i="1">
                                        <a:solidFill>
                                          <a:prstClr val="black"/>
                                        </a:solidFill>
                                        <a:latin typeface="Cambria Math" panose="02040503050406030204" pitchFamily="18" charset="0"/>
                                        <a:ea typeface="Cambria Math" panose="02040503050406030204" pitchFamily="18" charset="0"/>
                                      </a:rPr>
                                      <m:t>∈</m:t>
                                    </m:r>
                                    <m:r>
                                      <a:rPr lang="en-US" sz="1600" i="1">
                                        <a:solidFill>
                                          <a:prstClr val="black"/>
                                        </a:solidFill>
                                        <a:latin typeface="Cambria Math" panose="02040503050406030204" pitchFamily="18" charset="0"/>
                                        <a:ea typeface="Cambria Math" panose="02040503050406030204" pitchFamily="18" charset="0"/>
                                      </a:rPr>
                                      <m:t>𝐴</m:t>
                                    </m:r>
                                  </m:e>
                                </m:mr>
                              </m:m>
                              <m:r>
                                <a:rPr lang="en-US" sz="1600" b="1">
                                  <a:solidFill>
                                    <a:prstClr val="black"/>
                                  </a:solidFill>
                                  <a:latin typeface="Cambria Math" panose="02040503050406030204" pitchFamily="18" charset="0"/>
                                  <a:ea typeface="Cambria Math" panose="02040503050406030204" pitchFamily="18" charset="0"/>
                                </a:rPr>
                                <m:t>,</m:t>
                              </m:r>
                              <m:r>
                                <a:rPr lang="en-US" sz="1600" b="1" i="1">
                                  <a:solidFill>
                                    <a:prstClr val="black"/>
                                  </a:solidFill>
                                  <a:latin typeface="Cambria Math" panose="02040503050406030204" pitchFamily="18" charset="0"/>
                                  <a:ea typeface="Cambria Math" panose="02040503050406030204" pitchFamily="18" charset="0"/>
                                </a:rPr>
                                <m:t> </m:t>
                              </m:r>
                            </m:e>
                            <m:e>
                              <m:m>
                                <m:mPr>
                                  <m:mcs>
                                    <m:mc>
                                      <m:mcPr>
                                        <m:count m:val="2"/>
                                        <m:mcJc m:val="center"/>
                                      </m:mcPr>
                                    </m:mc>
                                  </m:mcs>
                                  <m:ctrlPr>
                                    <a:rPr lang="en-US" sz="1600" b="1" i="1">
                                      <a:solidFill>
                                        <a:prstClr val="black"/>
                                      </a:solidFill>
                                      <a:latin typeface="Cambria Math" panose="02040503050406030204" pitchFamily="18" charset="0"/>
                                      <a:ea typeface="Cambria Math" panose="02040503050406030204" pitchFamily="18" charset="0"/>
                                    </a:rPr>
                                  </m:ctrlPr>
                                </m:mPr>
                                <m:mr>
                                  <m:e>
                                    <m:r>
                                      <m:rPr>
                                        <m:brk m:alnAt="7"/>
                                      </m:rPr>
                                      <a:rPr lang="en-US" sz="1600" i="1">
                                        <a:solidFill>
                                          <a:prstClr val="black"/>
                                        </a:solidFill>
                                        <a:latin typeface="Cambria Math" panose="02040503050406030204" pitchFamily="18" charset="0"/>
                                        <a:ea typeface="Cambria Math" panose="02040503050406030204" pitchFamily="18" charset="0"/>
                                      </a:rPr>
                                      <m:t>0</m:t>
                                    </m:r>
                                    <m:r>
                                      <a:rPr lang="en-US" sz="1600" i="1">
                                        <a:solidFill>
                                          <a:prstClr val="black"/>
                                        </a:solidFill>
                                        <a:latin typeface="Cambria Math" panose="02040503050406030204" pitchFamily="18" charset="0"/>
                                        <a:ea typeface="Cambria Math" panose="02040503050406030204" pitchFamily="18" charset="0"/>
                                      </a:rPr>
                                      <m:t>,</m:t>
                                    </m:r>
                                  </m:e>
                                  <m:e>
                                    <m:r>
                                      <m:rPr>
                                        <m:sty m:val="p"/>
                                      </m:rPr>
                                      <a:rPr lang="en-US" sz="1600">
                                        <a:solidFill>
                                          <a:prstClr val="black"/>
                                        </a:solidFill>
                                        <a:latin typeface="Cambria Math" panose="02040503050406030204" pitchFamily="18" charset="0"/>
                                        <a:ea typeface="Cambria Math" panose="02040503050406030204" pitchFamily="18" charset="0"/>
                                      </a:rPr>
                                      <m:t>else</m:t>
                                    </m:r>
                                    <m:r>
                                      <a:rPr lang="en-US" sz="1600">
                                        <a:solidFill>
                                          <a:prstClr val="black"/>
                                        </a:solidFill>
                                        <a:latin typeface="Cambria Math" panose="02040503050406030204" pitchFamily="18" charset="0"/>
                                        <a:ea typeface="Cambria Math" panose="02040503050406030204" pitchFamily="18" charset="0"/>
                                      </a:rPr>
                                      <m:t>. </m:t>
                                    </m:r>
                                  </m:e>
                                </m:mr>
                              </m:m>
                              <m:r>
                                <a:rPr lang="en-US" sz="1600" b="0" i="1" smtClean="0">
                                  <a:solidFill>
                                    <a:prstClr val="black"/>
                                  </a:solidFill>
                                  <a:latin typeface="Cambria Math" panose="02040503050406030204" pitchFamily="18" charset="0"/>
                                  <a:ea typeface="Cambria Math" panose="02040503050406030204" pitchFamily="18" charset="0"/>
                                </a:rPr>
                                <m:t>      </m:t>
                              </m:r>
                            </m:e>
                          </m:eqArr>
                        </m:e>
                      </m:d>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41" name="Rectangle 1"/>
              <p:cNvSpPr>
                <a:spLocks noRot="1" noChangeAspect="1" noMove="1" noResize="1" noEditPoints="1" noAdjustHandles="1" noChangeArrowheads="1" noChangeShapeType="1" noTextEdit="1"/>
              </p:cNvSpPr>
              <p:nvPr/>
            </p:nvSpPr>
            <p:spPr>
              <a:xfrm>
                <a:off x="9177697" y="3711063"/>
                <a:ext cx="2589835" cy="641586"/>
              </a:xfrm>
              <a:prstGeom prst="rect">
                <a:avLst/>
              </a:prstGeom>
              <a:blipFill>
                <a:blip r:embed="rId7"/>
                <a:stretch>
                  <a:fillRect/>
                </a:stretch>
              </a:blipFill>
            </p:spPr>
            <p:txBody>
              <a:bodyPr/>
              <a:lstStyle/>
              <a:p>
                <a:r>
                  <a:rPr lang="en-US">
                    <a:noFill/>
                  </a:rPr>
                  <a:t> </a:t>
                </a:r>
              </a:p>
            </p:txBody>
          </p:sp>
        </mc:Fallback>
      </mc:AlternateContent>
      <p:sp>
        <p:nvSpPr>
          <p:cNvPr id="17" name="矩形 16"/>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7814620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m</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ethods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r>
              <a:rPr lang="en-US" altLang="zh-CN" sz="2400" dirty="0"/>
              <a:t>Lower bounds on the norm of </a:t>
            </a:r>
            <a:r>
              <a:rPr lang="en-US" altLang="zh-CN" sz="2400" dirty="0" err="1"/>
              <a:t>Littlewood</a:t>
            </a:r>
            <a:r>
              <a:rPr lang="en-US" altLang="zh-CN" sz="2400" dirty="0"/>
              <a:t>-type polynomials</a:t>
            </a:r>
            <a:endParaRPr lang="en-US" sz="2400" dirty="0"/>
          </a:p>
        </p:txBody>
      </p:sp>
      <p:sp>
        <p:nvSpPr>
          <p:cNvPr id="18" name="Content Placeholder 5">
            <a:extLst>
              <a:ext uri="{FF2B5EF4-FFF2-40B4-BE49-F238E27FC236}">
                <a16:creationId xmlns:a16="http://schemas.microsoft.com/office/drawing/2014/main" id="{DDB85DF0-17F5-6117-1188-F378BF0CCE97}"/>
              </a:ext>
            </a:extLst>
          </p:cNvPr>
          <p:cNvSpPr txBox="1">
            <a:spLocks/>
          </p:cNvSpPr>
          <p:nvPr/>
        </p:nvSpPr>
        <p:spPr>
          <a:xfrm>
            <a:off x="903616" y="1646654"/>
            <a:ext cx="11200610" cy="553687"/>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Connecting number theory to </a:t>
            </a:r>
            <a:r>
              <a:rPr lang="en-US" altLang="zh-CN" sz="1800" dirty="0" err="1"/>
              <a:t>Littlewood</a:t>
            </a:r>
            <a:r>
              <a:rPr lang="en-US" altLang="zh-CN" sz="1800" dirty="0"/>
              <a:t>-type polynomials</a:t>
            </a:r>
          </a:p>
          <a:p>
            <a:pPr lvl="0">
              <a:defRPr/>
            </a:pPr>
            <a:r>
              <a:rPr lang="en-US" altLang="zh-CN" sz="1800" dirty="0"/>
              <a:t>Our deletion-correcting code can be applied</a:t>
            </a:r>
          </a:p>
          <a:p>
            <a:pPr lvl="0">
              <a:defRPr/>
            </a:pPr>
            <a:endParaRPr lang="en-US" sz="1800" dirty="0">
              <a:solidFill>
                <a:srgbClr val="E7E6E6">
                  <a:lumMod val="50000"/>
                </a:srgbClr>
              </a:solidFill>
            </a:endParaRPr>
          </a:p>
        </p:txBody>
      </p:sp>
      <p:sp>
        <p:nvSpPr>
          <p:cNvPr id="35" name="TextBox 45">
            <a:extLst>
              <a:ext uri="{FF2B5EF4-FFF2-40B4-BE49-F238E27FC236}">
                <a16:creationId xmlns:a16="http://schemas.microsoft.com/office/drawing/2014/main" id="{2B1089E9-A049-4E7B-A562-2EA8E4245FB5}"/>
              </a:ext>
            </a:extLst>
          </p:cNvPr>
          <p:cNvSpPr txBox="1"/>
          <p:nvPr/>
        </p:nvSpPr>
        <p:spPr>
          <a:xfrm>
            <a:off x="482042" y="2699591"/>
            <a:ext cx="4726565" cy="369332"/>
          </a:xfrm>
          <a:prstGeom prst="rect">
            <a:avLst/>
          </a:prstGeom>
          <a:noFill/>
        </p:spPr>
        <p:txBody>
          <a:bodyPr wrap="square" rtlCol="0">
            <a:spAutoFit/>
          </a:bodyPr>
          <a:lstStyle/>
          <a:p>
            <a:r>
              <a:rPr lang="en-US" dirty="0">
                <a:solidFill>
                  <a:srgbClr val="0070C0"/>
                </a:solidFill>
              </a:rPr>
              <a:t>The </a:t>
            </a:r>
            <a:r>
              <a:rPr lang="en-US" dirty="0" err="1">
                <a:solidFill>
                  <a:srgbClr val="0070C0"/>
                </a:solidFill>
              </a:rPr>
              <a:t>Prouhet</a:t>
            </a:r>
            <a:r>
              <a:rPr lang="en-US" dirty="0">
                <a:solidFill>
                  <a:srgbClr val="0070C0"/>
                </a:solidFill>
              </a:rPr>
              <a:t>-Tarry-</a:t>
            </a:r>
            <a:r>
              <a:rPr lang="en-US" dirty="0" err="1">
                <a:solidFill>
                  <a:srgbClr val="0070C0"/>
                </a:solidFill>
              </a:rPr>
              <a:t>Escott</a:t>
            </a:r>
            <a:r>
              <a:rPr lang="en-US" dirty="0">
                <a:solidFill>
                  <a:srgbClr val="0070C0"/>
                </a:solidFill>
              </a:rPr>
              <a:t> (PTE) problem</a:t>
            </a:r>
          </a:p>
        </p:txBody>
      </p:sp>
      <mc:AlternateContent xmlns:mc="http://schemas.openxmlformats.org/markup-compatibility/2006" xmlns:a14="http://schemas.microsoft.com/office/drawing/2010/main">
        <mc:Choice Requires="a14">
          <p:sp>
            <p:nvSpPr>
              <p:cNvPr id="36" name="矩形 35"/>
              <p:cNvSpPr/>
              <p:nvPr/>
            </p:nvSpPr>
            <p:spPr>
              <a:xfrm>
                <a:off x="616109" y="3633400"/>
                <a:ext cx="3183885"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a:rPr lang="en-US" b="0" i="1">
                              <a:latin typeface="Cambria Math" panose="02040503050406030204" pitchFamily="18" charset="0"/>
                            </a:rPr>
                            <m:t>𝑖</m:t>
                          </m:r>
                          <m:r>
                            <a:rPr lang="en-US" b="0">
                              <a:latin typeface="Cambria Math" panose="02040503050406030204" pitchFamily="18" charset="0"/>
                            </a:rPr>
                            <m:t>=</m:t>
                          </m:r>
                          <m:r>
                            <a:rPr lang="en-US" b="0" i="1">
                              <a:latin typeface="Cambria Math" panose="02040503050406030204" pitchFamily="18" charset="0"/>
                            </a:rPr>
                            <m:t>1</m:t>
                          </m:r>
                        </m:sub>
                        <m:sup>
                          <m:r>
                            <a:rPr lang="en-US" b="0" i="1" smtClean="0">
                              <a:latin typeface="Cambria Math" panose="02040503050406030204" pitchFamily="18" charset="0"/>
                            </a:rPr>
                            <m:t>𝑠</m:t>
                          </m:r>
                        </m:sup>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𝛼</m:t>
                              </m:r>
                            </m:e>
                            <m:sub>
                              <m:r>
                                <a:rPr lang="en-US" b="0" i="1" smtClean="0">
                                  <a:latin typeface="Cambria Math" panose="02040503050406030204" pitchFamily="18" charset="0"/>
                                </a:rPr>
                                <m:t>𝑖</m:t>
                              </m:r>
                            </m:sub>
                            <m:sup>
                              <m:r>
                                <a:rPr lang="en-US" b="0" i="1" smtClean="0">
                                  <a:latin typeface="Cambria Math" panose="02040503050406030204" pitchFamily="18" charset="0"/>
                                </a:rPr>
                                <m:t>𝑗</m:t>
                              </m:r>
                            </m:sup>
                          </m:sSubSup>
                          <m:r>
                            <a:rPr lang="en-US" b="0" i="1" smtClean="0">
                              <a:latin typeface="Cambria Math" panose="02040503050406030204" pitchFamily="18" charset="0"/>
                            </a:rPr>
                            <m:t>=</m:t>
                          </m:r>
                          <m:nary>
                            <m:naryPr>
                              <m:chr m:val="∑"/>
                              <m:ctrlPr>
                                <a:rPr lang="en-US" i="1">
                                  <a:latin typeface="Cambria Math" panose="02040503050406030204" pitchFamily="18" charset="0"/>
                                </a:rPr>
                              </m:ctrlPr>
                            </m:naryPr>
                            <m:sub>
                              <m:r>
                                <a:rPr lang="en-US" b="0" i="1">
                                  <a:latin typeface="Cambria Math" panose="02040503050406030204" pitchFamily="18" charset="0"/>
                                </a:rPr>
                                <m:t>𝑖</m:t>
                              </m:r>
                              <m:r>
                                <a:rPr lang="en-US" b="0">
                                  <a:latin typeface="Cambria Math" panose="02040503050406030204" pitchFamily="18" charset="0"/>
                                </a:rPr>
                                <m:t>=</m:t>
                              </m:r>
                              <m:r>
                                <a:rPr lang="en-US" b="0" i="1">
                                  <a:latin typeface="Cambria Math" panose="02040503050406030204" pitchFamily="18" charset="0"/>
                                </a:rPr>
                                <m:t>1</m:t>
                              </m:r>
                            </m:sub>
                            <m:sup>
                              <m:r>
                                <a:rPr lang="en-US" b="0" i="1">
                                  <a:latin typeface="Cambria Math" panose="02040503050406030204" pitchFamily="18" charset="0"/>
                                </a:rPr>
                                <m:t>𝑠</m:t>
                              </m:r>
                            </m:sup>
                            <m:e>
                              <m:sSubSup>
                                <m:sSubSupPr>
                                  <m:ctrlPr>
                                    <a:rPr lang="en-US" i="1">
                                      <a:latin typeface="Cambria Math" panose="02040503050406030204" pitchFamily="18" charset="0"/>
                                    </a:rPr>
                                  </m:ctrlPr>
                                </m:sSubSupPr>
                                <m:e>
                                  <m:r>
                                    <a:rPr lang="en-US" b="0" i="1" smtClean="0">
                                      <a:latin typeface="Cambria Math" panose="02040503050406030204" pitchFamily="18" charset="0"/>
                                    </a:rPr>
                                    <m:t>𝛽</m:t>
                                  </m:r>
                                </m:e>
                                <m:sub>
                                  <m:r>
                                    <a:rPr lang="en-US" b="0" i="1">
                                      <a:latin typeface="Cambria Math" panose="02040503050406030204" pitchFamily="18" charset="0"/>
                                    </a:rPr>
                                    <m:t>𝑖</m:t>
                                  </m:r>
                                </m:sub>
                                <m:sup>
                                  <m:r>
                                    <a:rPr lang="en-US" b="0" i="1">
                                      <a:latin typeface="Cambria Math" panose="02040503050406030204" pitchFamily="18" charset="0"/>
                                    </a:rPr>
                                    <m:t>𝑗</m:t>
                                  </m:r>
                                </m:sup>
                              </m:sSubSup>
                            </m:e>
                          </m:nary>
                        </m:e>
                      </m:nary>
                      <m:r>
                        <a:rPr lang="en-US" b="0" i="1" smtClean="0">
                          <a:latin typeface="Cambria Math" panose="02040503050406030204" pitchFamily="18" charset="0"/>
                        </a:rPr>
                        <m:t>, </m:t>
                      </m:r>
                      <m:r>
                        <a:rPr lang="en-US" b="0" i="1" smtClean="0">
                          <a:latin typeface="Cambria Math" panose="02040503050406030204" pitchFamily="18" charset="0"/>
                        </a:rPr>
                        <m:t>𝑗</m:t>
                      </m:r>
                      <m:r>
                        <a:rPr lang="en-US" b="0" i="1" smtClean="0">
                          <a:latin typeface="Cambria Math" panose="02040503050406030204" pitchFamily="18" charset="0"/>
                        </a:rPr>
                        <m:t>∈[1,</m:t>
                      </m:r>
                      <m:r>
                        <a:rPr lang="en-US" b="0" i="1" smtClean="0">
                          <a:latin typeface="Cambria Math" panose="02040503050406030204" pitchFamily="18" charset="0"/>
                        </a:rPr>
                        <m:t>𝑚</m:t>
                      </m:r>
                      <m:r>
                        <a:rPr lang="en-US" b="0" i="1" smtClean="0">
                          <a:latin typeface="Cambria Math" panose="02040503050406030204" pitchFamily="18" charset="0"/>
                        </a:rPr>
                        <m:t>−1]</m:t>
                      </m:r>
                    </m:oMath>
                  </m:oMathPara>
                </a14:m>
                <a:endParaRPr lang="en-US" dirty="0"/>
              </a:p>
            </p:txBody>
          </p:sp>
        </mc:Choice>
        <mc:Fallback xmlns="">
          <p:sp>
            <p:nvSpPr>
              <p:cNvPr id="36" name="矩形 35"/>
              <p:cNvSpPr>
                <a:spLocks noRot="1" noChangeAspect="1" noMove="1" noResize="1" noEditPoints="1" noAdjustHandles="1" noChangeArrowheads="1" noChangeShapeType="1" noTextEdit="1"/>
              </p:cNvSpPr>
              <p:nvPr/>
            </p:nvSpPr>
            <p:spPr>
              <a:xfrm>
                <a:off x="616109" y="3633400"/>
                <a:ext cx="3183885" cy="84856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矩形 36"/>
              <p:cNvSpPr/>
              <p:nvPr/>
            </p:nvSpPr>
            <p:spPr>
              <a:xfrm>
                <a:off x="616109" y="3132661"/>
                <a:ext cx="5953681" cy="369332"/>
              </a:xfrm>
              <a:prstGeom prst="rect">
                <a:avLst/>
              </a:prstGeom>
            </p:spPr>
            <p:txBody>
              <a:bodyPr wrap="none">
                <a:spAutoFit/>
              </a:bodyPr>
              <a:lstStyle/>
              <a:p>
                <a:r>
                  <a:rPr lang="en-US" b="0" dirty="0"/>
                  <a:t>For two integer sets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𝑠</m:t>
                            </m:r>
                          </m:sub>
                        </m:sSub>
                      </m:e>
                    </m:d>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𝑠</m:t>
                            </m:r>
                          </m:sub>
                        </m:sSub>
                      </m:e>
                    </m:d>
                    <m:r>
                      <a:rPr lang="en-US" b="0" i="1" smtClean="0">
                        <a:latin typeface="Cambria Math" panose="02040503050406030204" pitchFamily="18" charset="0"/>
                      </a:rPr>
                      <m:t>⊆[1,</m:t>
                    </m:r>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dirty="0"/>
              </a:p>
            </p:txBody>
          </p:sp>
        </mc:Choice>
        <mc:Fallback xmlns="">
          <p:sp>
            <p:nvSpPr>
              <p:cNvPr id="37" name="矩形 36"/>
              <p:cNvSpPr>
                <a:spLocks noRot="1" noChangeAspect="1" noMove="1" noResize="1" noEditPoints="1" noAdjustHandles="1" noChangeArrowheads="1" noChangeShapeType="1" noTextEdit="1"/>
              </p:cNvSpPr>
              <p:nvPr/>
            </p:nvSpPr>
            <p:spPr>
              <a:xfrm>
                <a:off x="616109" y="3132661"/>
                <a:ext cx="5953681" cy="369332"/>
              </a:xfrm>
              <a:prstGeom prst="rect">
                <a:avLst/>
              </a:prstGeom>
              <a:blipFill>
                <a:blip r:embed="rId4"/>
                <a:stretch>
                  <a:fillRect l="-819" t="-10000" b="-26667"/>
                </a:stretch>
              </a:blipFill>
            </p:spPr>
            <p:txBody>
              <a:bodyPr/>
              <a:lstStyle/>
              <a:p>
                <a:r>
                  <a:rPr lang="en-US">
                    <a:noFill/>
                  </a:rPr>
                  <a:t> </a:t>
                </a:r>
              </a:p>
            </p:txBody>
          </p:sp>
        </mc:Fallback>
      </mc:AlternateContent>
      <p:sp>
        <p:nvSpPr>
          <p:cNvPr id="38" name="TextBox 45">
            <a:extLst>
              <a:ext uri="{FF2B5EF4-FFF2-40B4-BE49-F238E27FC236}">
                <a16:creationId xmlns:a16="http://schemas.microsoft.com/office/drawing/2014/main" id="{2B1089E9-A049-4E7B-A562-2EA8E4245FB5}"/>
              </a:ext>
            </a:extLst>
          </p:cNvPr>
          <p:cNvSpPr txBox="1"/>
          <p:nvPr/>
        </p:nvSpPr>
        <p:spPr>
          <a:xfrm>
            <a:off x="5423048" y="4289530"/>
            <a:ext cx="2562689" cy="400110"/>
          </a:xfrm>
          <a:prstGeom prst="rect">
            <a:avLst/>
          </a:prstGeom>
          <a:noFill/>
        </p:spPr>
        <p:txBody>
          <a:bodyPr wrap="square" rtlCol="0">
            <a:spAutoFit/>
          </a:bodyPr>
          <a:lstStyle/>
          <a:p>
            <a:r>
              <a:rPr lang="en-US" sz="2000" dirty="0"/>
              <a:t> </a:t>
            </a:r>
            <a:r>
              <a:rPr lang="en-US" sz="1600" dirty="0">
                <a:solidFill>
                  <a:schemeClr val="tx1">
                    <a:lumMod val="50000"/>
                    <a:lumOff val="50000"/>
                  </a:schemeClr>
                </a:solidFill>
              </a:rPr>
              <a:t>[</a:t>
            </a:r>
            <a:r>
              <a:rPr lang="en-US" sz="1600" dirty="0" err="1">
                <a:solidFill>
                  <a:schemeClr val="tx1">
                    <a:lumMod val="50000"/>
                    <a:lumOff val="50000"/>
                  </a:schemeClr>
                </a:solidFill>
              </a:rPr>
              <a:t>Borwein</a:t>
            </a:r>
            <a:r>
              <a:rPr lang="en-US" sz="1600" dirty="0">
                <a:solidFill>
                  <a:schemeClr val="tx1">
                    <a:lumMod val="50000"/>
                    <a:lumOff val="50000"/>
                  </a:schemeClr>
                </a:solidFill>
              </a:rPr>
              <a:t>, Ingalls, 94]</a:t>
            </a:r>
          </a:p>
        </p:txBody>
      </p:sp>
      <mc:AlternateContent xmlns:mc="http://schemas.openxmlformats.org/markup-compatibility/2006" xmlns:a14="http://schemas.microsoft.com/office/drawing/2010/main">
        <mc:Choice Requires="a14">
          <p:sp>
            <p:nvSpPr>
              <p:cNvPr id="39" name="TextBox 45">
                <a:extLst>
                  <a:ext uri="{FF2B5EF4-FFF2-40B4-BE49-F238E27FC236}">
                    <a16:creationId xmlns:a16="http://schemas.microsoft.com/office/drawing/2014/main" id="{2B1089E9-A049-4E7B-A562-2EA8E4245FB5}"/>
                  </a:ext>
                </a:extLst>
              </p:cNvPr>
              <p:cNvSpPr txBox="1"/>
              <p:nvPr/>
            </p:nvSpPr>
            <p:spPr>
              <a:xfrm>
                <a:off x="4465671" y="3822761"/>
                <a:ext cx="5944429" cy="418191"/>
              </a:xfrm>
              <a:prstGeom prst="rect">
                <a:avLst/>
              </a:prstGeom>
              <a:noFill/>
            </p:spPr>
            <p:txBody>
              <a:bodyPr wrap="square" rtlCol="0">
                <a:spAutoFit/>
              </a:bodyPr>
              <a:lstStyle/>
              <a:p>
                <a14:m>
                  <m:oMath xmlns:m="http://schemas.openxmlformats.org/officeDocument/2006/math">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𝑧</m:t>
                            </m:r>
                            <m:r>
                              <a:rPr lang="en-US" sz="2000" b="0" i="1" smtClean="0">
                                <a:latin typeface="Cambria Math" panose="02040503050406030204" pitchFamily="18" charset="0"/>
                              </a:rPr>
                              <m:t>−1</m:t>
                            </m:r>
                          </m:e>
                        </m:d>
                      </m:e>
                      <m:sup>
                        <m:r>
                          <a:rPr lang="en-US" sz="2000" b="0" i="1" smtClean="0">
                            <a:latin typeface="Cambria Math" panose="02040503050406030204" pitchFamily="18" charset="0"/>
                          </a:rPr>
                          <m:t>𝑚</m:t>
                        </m:r>
                      </m:sup>
                    </m:sSup>
                  </m:oMath>
                </a14:m>
                <a:r>
                  <a:rPr lang="en-US" sz="2000" dirty="0"/>
                  <a:t> divides </a:t>
                </a:r>
                <a14:m>
                  <m:oMath xmlns:m="http://schemas.openxmlformats.org/officeDocument/2006/math">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a:latin typeface="Cambria Math" panose="02040503050406030204" pitchFamily="18" charset="0"/>
                          </a:rPr>
                          <m:t>=</m:t>
                        </m:r>
                        <m:r>
                          <a:rPr lang="en-US" sz="2000" i="1">
                            <a:latin typeface="Cambria Math" panose="02040503050406030204" pitchFamily="18" charset="0"/>
                          </a:rPr>
                          <m:t>1</m:t>
                        </m:r>
                      </m:sub>
                      <m:sup>
                        <m:r>
                          <a:rPr lang="en-US" sz="2000" i="1">
                            <a:latin typeface="Cambria Math" panose="02040503050406030204" pitchFamily="18" charset="0"/>
                          </a:rPr>
                          <m:t>𝑠</m:t>
                        </m:r>
                      </m:sup>
                      <m:e>
                        <m:d>
                          <m:dPr>
                            <m:ctrlPr>
                              <a:rPr lang="en-US" sz="2000" b="0" i="1" smtClean="0">
                                <a:latin typeface="Cambria Math" panose="02040503050406030204" pitchFamily="18" charset="0"/>
                              </a:rPr>
                            </m:ctrlPr>
                          </m:dPr>
                          <m:e>
                            <m:sSub>
                              <m:sSubPr>
                                <m:ctrlPr>
                                  <a:rPr lang="en-US" sz="2000" b="0" i="1" smtClean="0">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𝕝</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𝐴</m:t>
                                </m:r>
                              </m:sub>
                            </m:sSub>
                            <m:r>
                              <a:rPr lang="en-US" sz="2000" b="0" i="1" smtClean="0">
                                <a:latin typeface="Cambria Math" panose="02040503050406030204" pitchFamily="18" charset="0"/>
                              </a:rPr>
                              <m:t>−</m:t>
                            </m:r>
                            <m:sSub>
                              <m:sSubPr>
                                <m:ctrlPr>
                                  <a:rPr lang="en-US" sz="2000" b="0" i="1" smtClean="0">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𝕝</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𝐵</m:t>
                                </m:r>
                              </m:sub>
                            </m:sSub>
                          </m:e>
                        </m:d>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𝑧</m:t>
                            </m:r>
                          </m:e>
                          <m:sup>
                            <m:r>
                              <a:rPr lang="en-US" sz="2000" b="0" i="1" smtClean="0">
                                <a:latin typeface="Cambria Math" panose="02040503050406030204" pitchFamily="18" charset="0"/>
                              </a:rPr>
                              <m:t>𝑖</m:t>
                            </m:r>
                          </m:sup>
                        </m:sSup>
                      </m:e>
                    </m:nary>
                    <m:r>
                      <a:rPr lang="en-US" sz="2000" b="0" i="1" smtClean="0">
                        <a:latin typeface="Cambria Math" panose="02040503050406030204" pitchFamily="18" charset="0"/>
                      </a:rPr>
                      <m:t>)</m:t>
                    </m:r>
                  </m:oMath>
                </a14:m>
                <a:r>
                  <a:rPr lang="en-US" sz="2000" dirty="0"/>
                  <a:t> </a:t>
                </a:r>
              </a:p>
            </p:txBody>
          </p:sp>
        </mc:Choice>
        <mc:Fallback xmlns="">
          <p:sp>
            <p:nvSpPr>
              <p:cNvPr id="39"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465671" y="3822761"/>
                <a:ext cx="5944429" cy="418191"/>
              </a:xfrm>
              <a:prstGeom prst="rect">
                <a:avLst/>
              </a:prstGeom>
              <a:blipFill>
                <a:blip r:embed="rId5"/>
                <a:stretch>
                  <a:fillRect t="-113043" b="-17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45">
                <a:extLst>
                  <a:ext uri="{FF2B5EF4-FFF2-40B4-BE49-F238E27FC236}">
                    <a16:creationId xmlns:a16="http://schemas.microsoft.com/office/drawing/2014/main" id="{2B1089E9-A049-4E7B-A562-2EA8E4245FB5}"/>
                  </a:ext>
                </a:extLst>
              </p:cNvPr>
              <p:cNvSpPr txBox="1"/>
              <p:nvPr/>
            </p:nvSpPr>
            <p:spPr>
              <a:xfrm rot="16200000">
                <a:off x="3257004" y="3734517"/>
                <a:ext cx="175335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ea typeface="Cambria Math" panose="02040503050406030204" pitchFamily="18" charset="0"/>
                        </a:rPr>
                        <m:t>⇕</m:t>
                      </m:r>
                    </m:oMath>
                  </m:oMathPara>
                </a14:m>
                <a:endParaRPr lang="en-US" sz="3600" b="1" dirty="0"/>
              </a:p>
            </p:txBody>
          </p:sp>
        </mc:Choice>
        <mc:Fallback xmlns="">
          <p:sp>
            <p:nvSpPr>
              <p:cNvPr id="4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rot="16200000">
                <a:off x="3257004" y="3734517"/>
                <a:ext cx="1753359"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1"/>
              <p:cNvSpPr/>
              <p:nvPr/>
            </p:nvSpPr>
            <p:spPr>
              <a:xfrm>
                <a:off x="9177697" y="3711063"/>
                <a:ext cx="2589835" cy="641586"/>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sSub>
                        <m:sSubPr>
                          <m:ctrlPr>
                            <a:rPr lang="en-US" sz="1600" i="1" smtClean="0">
                              <a:solidFill>
                                <a:prstClr val="black"/>
                              </a:solidFill>
                              <a:latin typeface="Cambria Math" panose="02040503050406030204" pitchFamily="18" charset="0"/>
                              <a:ea typeface="Cambria Math" panose="02040503050406030204" pitchFamily="18" charset="0"/>
                            </a:rPr>
                          </m:ctrlPr>
                        </m:sSubPr>
                        <m:e>
                          <m:r>
                            <a:rPr lang="en-US" sz="1600" i="1">
                              <a:solidFill>
                                <a:prstClr val="black"/>
                              </a:solidFill>
                              <a:latin typeface="Cambria Math" panose="02040503050406030204" pitchFamily="18" charset="0"/>
                              <a:ea typeface="Cambria Math" panose="02040503050406030204" pitchFamily="18" charset="0"/>
                            </a:rPr>
                            <m:t>𝕝</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𝐴</m:t>
                          </m:r>
                        </m:sub>
                      </m:sSub>
                      <m:r>
                        <a:rPr lang="en-US" sz="1600" i="1">
                          <a:solidFill>
                            <a:prstClr val="black"/>
                          </a:solidFill>
                          <a:latin typeface="Cambria Math" panose="02040503050406030204" pitchFamily="18" charset="0"/>
                          <a:ea typeface="Cambria Math" panose="02040503050406030204" pitchFamily="18" charset="0"/>
                        </a:rPr>
                        <m:t>=</m:t>
                      </m:r>
                      <m:d>
                        <m:dPr>
                          <m:begChr m:val="{"/>
                          <m:endChr m:val=""/>
                          <m:ctrlPr>
                            <a:rPr lang="en-US" sz="1600" i="1">
                              <a:solidFill>
                                <a:prstClr val="black"/>
                              </a:solidFill>
                              <a:latin typeface="Cambria Math" panose="02040503050406030204" pitchFamily="18" charset="0"/>
                              <a:ea typeface="Cambria Math" panose="02040503050406030204" pitchFamily="18" charset="0"/>
                            </a:rPr>
                          </m:ctrlPr>
                        </m:dPr>
                        <m:e>
                          <m:eqArr>
                            <m:eqArrPr>
                              <m:ctrlPr>
                                <a:rPr lang="en-US" sz="1600" i="1">
                                  <a:solidFill>
                                    <a:prstClr val="black"/>
                                  </a:solidFill>
                                  <a:latin typeface="Cambria Math" panose="02040503050406030204" pitchFamily="18" charset="0"/>
                                  <a:ea typeface="Cambria Math" panose="02040503050406030204" pitchFamily="18" charset="0"/>
                                </a:rPr>
                              </m:ctrlPr>
                            </m:eqArrPr>
                            <m:e>
                              <m:m>
                                <m:mPr>
                                  <m:mcs>
                                    <m:mc>
                                      <m:mcPr>
                                        <m:count m:val="2"/>
                                        <m:mcJc m:val="center"/>
                                      </m:mcPr>
                                    </m:mc>
                                  </m:mcs>
                                  <m:ctrlPr>
                                    <a:rPr lang="en-US" sz="1600" i="1">
                                      <a:solidFill>
                                        <a:prstClr val="black"/>
                                      </a:solidFill>
                                      <a:latin typeface="Cambria Math" panose="02040503050406030204" pitchFamily="18" charset="0"/>
                                      <a:ea typeface="Cambria Math" panose="02040503050406030204" pitchFamily="18" charset="0"/>
                                    </a:rPr>
                                  </m:ctrlPr>
                                </m:mPr>
                                <m:mr>
                                  <m:e>
                                    <m:r>
                                      <m:rPr>
                                        <m:brk m:alnAt="7"/>
                                      </m:rPr>
                                      <a:rPr lang="en-US" sz="1600" i="1">
                                        <a:solidFill>
                                          <a:prstClr val="black"/>
                                        </a:solidFill>
                                        <a:latin typeface="Cambria Math" panose="02040503050406030204" pitchFamily="18" charset="0"/>
                                        <a:ea typeface="Cambria Math" panose="02040503050406030204" pitchFamily="18" charset="0"/>
                                      </a:rPr>
                                      <m:t>1</m:t>
                                    </m:r>
                                    <m:r>
                                      <a:rPr lang="en-US" sz="1600" i="1">
                                        <a:solidFill>
                                          <a:prstClr val="black"/>
                                        </a:solidFill>
                                        <a:latin typeface="Cambria Math" panose="02040503050406030204" pitchFamily="18" charset="0"/>
                                        <a:ea typeface="Cambria Math" panose="02040503050406030204" pitchFamily="18" charset="0"/>
                                      </a:rPr>
                                      <m:t>,</m:t>
                                    </m:r>
                                  </m:e>
                                  <m:e>
                                    <m:r>
                                      <m:rPr>
                                        <m:sty m:val="p"/>
                                      </m:rPr>
                                      <a:rPr lang="en-US" sz="1600">
                                        <a:solidFill>
                                          <a:prstClr val="black"/>
                                        </a:solidFill>
                                        <a:latin typeface="Cambria Math" panose="02040503050406030204" pitchFamily="18" charset="0"/>
                                        <a:ea typeface="Cambria Math" panose="02040503050406030204" pitchFamily="18" charset="0"/>
                                      </a:rPr>
                                      <m:t>if</m:t>
                                    </m:r>
                                    <m:r>
                                      <a:rPr lang="en-US" sz="1600">
                                        <a:solidFill>
                                          <a:prstClr val="black"/>
                                        </a:solidFill>
                                        <a:latin typeface="Cambria Math" panose="02040503050406030204" pitchFamily="18" charset="0"/>
                                        <a:ea typeface="Cambria Math" panose="02040503050406030204" pitchFamily="18" charset="0"/>
                                      </a:rPr>
                                      <m:t> </m:t>
                                    </m:r>
                                    <m:r>
                                      <a:rPr lang="en-US" sz="1600" i="1">
                                        <a:solidFill>
                                          <a:prstClr val="black"/>
                                        </a:solidFill>
                                        <a:latin typeface="Cambria Math" panose="02040503050406030204" pitchFamily="18" charset="0"/>
                                        <a:ea typeface="Cambria Math" panose="02040503050406030204" pitchFamily="18" charset="0"/>
                                      </a:rPr>
                                      <m:t>𝑖</m:t>
                                    </m:r>
                                    <m:r>
                                      <a:rPr lang="en-US" sz="1600" i="1">
                                        <a:solidFill>
                                          <a:prstClr val="black"/>
                                        </a:solidFill>
                                        <a:latin typeface="Cambria Math" panose="02040503050406030204" pitchFamily="18" charset="0"/>
                                        <a:ea typeface="Cambria Math" panose="02040503050406030204" pitchFamily="18" charset="0"/>
                                      </a:rPr>
                                      <m:t>∈</m:t>
                                    </m:r>
                                    <m:r>
                                      <a:rPr lang="en-US" sz="1600" i="1">
                                        <a:solidFill>
                                          <a:prstClr val="black"/>
                                        </a:solidFill>
                                        <a:latin typeface="Cambria Math" panose="02040503050406030204" pitchFamily="18" charset="0"/>
                                        <a:ea typeface="Cambria Math" panose="02040503050406030204" pitchFamily="18" charset="0"/>
                                      </a:rPr>
                                      <m:t>𝐴</m:t>
                                    </m:r>
                                  </m:e>
                                </m:mr>
                              </m:m>
                              <m:r>
                                <a:rPr lang="en-US" sz="1600" b="1">
                                  <a:solidFill>
                                    <a:prstClr val="black"/>
                                  </a:solidFill>
                                  <a:latin typeface="Cambria Math" panose="02040503050406030204" pitchFamily="18" charset="0"/>
                                  <a:ea typeface="Cambria Math" panose="02040503050406030204" pitchFamily="18" charset="0"/>
                                </a:rPr>
                                <m:t>,</m:t>
                              </m:r>
                              <m:r>
                                <a:rPr lang="en-US" sz="1600" b="1" i="1">
                                  <a:solidFill>
                                    <a:prstClr val="black"/>
                                  </a:solidFill>
                                  <a:latin typeface="Cambria Math" panose="02040503050406030204" pitchFamily="18" charset="0"/>
                                  <a:ea typeface="Cambria Math" panose="02040503050406030204" pitchFamily="18" charset="0"/>
                                </a:rPr>
                                <m:t> </m:t>
                              </m:r>
                            </m:e>
                            <m:e>
                              <m:m>
                                <m:mPr>
                                  <m:mcs>
                                    <m:mc>
                                      <m:mcPr>
                                        <m:count m:val="2"/>
                                        <m:mcJc m:val="center"/>
                                      </m:mcPr>
                                    </m:mc>
                                  </m:mcs>
                                  <m:ctrlPr>
                                    <a:rPr lang="en-US" sz="1600" b="1" i="1">
                                      <a:solidFill>
                                        <a:prstClr val="black"/>
                                      </a:solidFill>
                                      <a:latin typeface="Cambria Math" panose="02040503050406030204" pitchFamily="18" charset="0"/>
                                      <a:ea typeface="Cambria Math" panose="02040503050406030204" pitchFamily="18" charset="0"/>
                                    </a:rPr>
                                  </m:ctrlPr>
                                </m:mPr>
                                <m:mr>
                                  <m:e>
                                    <m:r>
                                      <m:rPr>
                                        <m:brk m:alnAt="7"/>
                                      </m:rPr>
                                      <a:rPr lang="en-US" sz="1600" i="1">
                                        <a:solidFill>
                                          <a:prstClr val="black"/>
                                        </a:solidFill>
                                        <a:latin typeface="Cambria Math" panose="02040503050406030204" pitchFamily="18" charset="0"/>
                                        <a:ea typeface="Cambria Math" panose="02040503050406030204" pitchFamily="18" charset="0"/>
                                      </a:rPr>
                                      <m:t>0</m:t>
                                    </m:r>
                                    <m:r>
                                      <a:rPr lang="en-US" sz="1600" i="1">
                                        <a:solidFill>
                                          <a:prstClr val="black"/>
                                        </a:solidFill>
                                        <a:latin typeface="Cambria Math" panose="02040503050406030204" pitchFamily="18" charset="0"/>
                                        <a:ea typeface="Cambria Math" panose="02040503050406030204" pitchFamily="18" charset="0"/>
                                      </a:rPr>
                                      <m:t>,</m:t>
                                    </m:r>
                                  </m:e>
                                  <m:e>
                                    <m:r>
                                      <m:rPr>
                                        <m:sty m:val="p"/>
                                      </m:rPr>
                                      <a:rPr lang="en-US" sz="1600">
                                        <a:solidFill>
                                          <a:prstClr val="black"/>
                                        </a:solidFill>
                                        <a:latin typeface="Cambria Math" panose="02040503050406030204" pitchFamily="18" charset="0"/>
                                        <a:ea typeface="Cambria Math" panose="02040503050406030204" pitchFamily="18" charset="0"/>
                                      </a:rPr>
                                      <m:t>else</m:t>
                                    </m:r>
                                    <m:r>
                                      <a:rPr lang="en-US" sz="1600">
                                        <a:solidFill>
                                          <a:prstClr val="black"/>
                                        </a:solidFill>
                                        <a:latin typeface="Cambria Math" panose="02040503050406030204" pitchFamily="18" charset="0"/>
                                        <a:ea typeface="Cambria Math" panose="02040503050406030204" pitchFamily="18" charset="0"/>
                                      </a:rPr>
                                      <m:t>. </m:t>
                                    </m:r>
                                  </m:e>
                                </m:mr>
                              </m:m>
                              <m:r>
                                <a:rPr lang="en-US" sz="1600" b="0" i="1" smtClean="0">
                                  <a:solidFill>
                                    <a:prstClr val="black"/>
                                  </a:solidFill>
                                  <a:latin typeface="Cambria Math" panose="02040503050406030204" pitchFamily="18" charset="0"/>
                                  <a:ea typeface="Cambria Math" panose="02040503050406030204" pitchFamily="18" charset="0"/>
                                </a:rPr>
                                <m:t>      </m:t>
                              </m:r>
                            </m:e>
                          </m:eqArr>
                        </m:e>
                      </m:d>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41" name="Rectangle 1"/>
              <p:cNvSpPr>
                <a:spLocks noRot="1" noChangeAspect="1" noMove="1" noResize="1" noEditPoints="1" noAdjustHandles="1" noChangeArrowheads="1" noChangeShapeType="1" noTextEdit="1"/>
              </p:cNvSpPr>
              <p:nvPr/>
            </p:nvSpPr>
            <p:spPr>
              <a:xfrm>
                <a:off x="9177697" y="3711063"/>
                <a:ext cx="2589835" cy="6415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矩形 41"/>
              <p:cNvSpPr/>
              <p:nvPr/>
            </p:nvSpPr>
            <p:spPr>
              <a:xfrm>
                <a:off x="4456849" y="4934362"/>
                <a:ext cx="7026604" cy="764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dirty="0" smtClean="0">
                              <a:solidFill>
                                <a:prstClr val="black"/>
                              </a:solidFill>
                              <a:latin typeface="Cambria Math" panose="02040503050406030204" pitchFamily="18" charset="0"/>
                            </a:rPr>
                          </m:ctrlPr>
                        </m:dPr>
                        <m:e>
                          <m:d>
                            <m:dPr>
                              <m:ctrlPr>
                                <a:rPr lang="en-US" sz="1600" b="0" i="1" dirty="0" smtClean="0">
                                  <a:solidFill>
                                    <a:prstClr val="black"/>
                                  </a:solidFill>
                                  <a:latin typeface="Cambria Math" panose="02040503050406030204" pitchFamily="18" charset="0"/>
                                </a:rPr>
                              </m:ctrlPr>
                            </m:dPr>
                            <m:e>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1</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2</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𝑛</m:t>
                                  </m:r>
                                </m:sub>
                              </m:sSub>
                            </m:e>
                          </m:d>
                          <m:r>
                            <a:rPr lang="en-US" sz="1600" b="0" i="1" dirty="0" smtClean="0">
                              <a:solidFill>
                                <a:prstClr val="black"/>
                              </a:solidFill>
                              <a:latin typeface="Cambria Math" panose="02040503050406030204" pitchFamily="18" charset="0"/>
                            </a:rPr>
                            <m:t>∈</m:t>
                          </m:r>
                          <m:sSup>
                            <m:sSupPr>
                              <m:ctrlPr>
                                <a:rPr lang="en-US" sz="1600" b="0" i="1" dirty="0" smtClean="0">
                                  <a:solidFill>
                                    <a:prstClr val="black"/>
                                  </a:solidFill>
                                  <a:latin typeface="Cambria Math" panose="02040503050406030204" pitchFamily="18" charset="0"/>
                                </a:rPr>
                              </m:ctrlPr>
                            </m:sSupPr>
                            <m:e>
                              <m:d>
                                <m:dPr>
                                  <m:begChr m:val="{"/>
                                  <m:endChr m:val="}"/>
                                  <m:ctrlPr>
                                    <a:rPr lang="en-US" sz="1600" b="0" i="1" dirty="0" smtClean="0">
                                      <a:solidFill>
                                        <a:prstClr val="black"/>
                                      </a:solidFill>
                                      <a:latin typeface="Cambria Math" panose="02040503050406030204" pitchFamily="18" charset="0"/>
                                    </a:rPr>
                                  </m:ctrlPr>
                                </m:dPr>
                                <m:e>
                                  <m:r>
                                    <a:rPr lang="en-US" sz="1600" b="0" i="1" dirty="0" smtClean="0">
                                      <a:solidFill>
                                        <a:prstClr val="black"/>
                                      </a:solidFill>
                                      <a:latin typeface="Cambria Math" panose="02040503050406030204" pitchFamily="18" charset="0"/>
                                    </a:rPr>
                                    <m:t>0,1</m:t>
                                  </m:r>
                                </m:e>
                              </m:d>
                            </m:e>
                            <m:sup>
                              <m:r>
                                <a:rPr lang="en-US" sz="1600" b="0" i="1" dirty="0" smtClean="0">
                                  <a:solidFill>
                                    <a:prstClr val="black"/>
                                  </a:solidFill>
                                  <a:latin typeface="Cambria Math" panose="02040503050406030204" pitchFamily="18" charset="0"/>
                                </a:rPr>
                                <m:t>𝑛</m:t>
                              </m:r>
                            </m:sup>
                          </m:sSup>
                          <m:r>
                            <a:rPr lang="en-US" sz="1600" i="1" dirty="0">
                              <a:solidFill>
                                <a:prstClr val="black"/>
                              </a:solidFill>
                              <a:latin typeface="Cambria Math" panose="02040503050406030204" pitchFamily="18" charset="0"/>
                            </a:rPr>
                            <m:t>:</m:t>
                          </m:r>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𝑖</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𝑛</m:t>
                              </m:r>
                            </m:sup>
                            <m:e>
                              <m:sSub>
                                <m:sSubPr>
                                  <m:ctrlPr>
                                    <a:rPr lang="en-US" sz="1600" i="1">
                                      <a:solidFill>
                                        <a:prstClr val="black"/>
                                      </a:solidFill>
                                      <a:latin typeface="Cambria Math" panose="02040503050406030204" pitchFamily="18" charset="0"/>
                                    </a:rPr>
                                  </m:ctrlPr>
                                </m:sSubPr>
                                <m:e>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1</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𝑖</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𝑐</m:t>
                                  </m:r>
                                </m:e>
                                <m:sub>
                                  <m:r>
                                    <a:rPr lang="en-US" sz="1600" i="1">
                                      <a:solidFill>
                                        <a:prstClr val="black"/>
                                      </a:solidFill>
                                      <a:latin typeface="Cambria Math" panose="02040503050406030204" pitchFamily="18" charset="0"/>
                                    </a:rPr>
                                    <m:t>𝑖</m:t>
                                  </m:r>
                                </m:sub>
                              </m:sSub>
                            </m:e>
                          </m:nary>
                          <m:r>
                            <a:rPr lang="en-US" sz="1600" i="1">
                              <a:solidFill>
                                <a:prstClr val="black"/>
                              </a:solidFill>
                              <a:latin typeface="Cambria Math" panose="02040503050406030204" pitchFamily="18" charset="0"/>
                            </a:rPr>
                            <m:t>≡</m:t>
                          </m:r>
                          <m:sSub>
                            <m:sSubPr>
                              <m:ctrlPr>
                                <a:rPr lang="en-US" sz="1600" b="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𝑎</m:t>
                              </m:r>
                            </m:e>
                            <m:sub>
                              <m:r>
                                <a:rPr lang="en-US" sz="1600" b="0" i="1" smtClean="0">
                                  <a:solidFill>
                                    <a:prstClr val="black"/>
                                  </a:solidFill>
                                  <a:latin typeface="Cambria Math" panose="02040503050406030204" pitchFamily="18" charset="0"/>
                                </a:rPr>
                                <m:t>𝑒</m:t>
                              </m:r>
                            </m:sub>
                          </m:sSub>
                          <m:r>
                            <a:rPr lang="en-US" sz="1600" i="1" dirty="0">
                              <a:solidFill>
                                <a:prstClr val="black"/>
                              </a:solidFill>
                              <a:latin typeface="Cambria Math" panose="02040503050406030204" pitchFamily="18" charset="0"/>
                            </a:rPr>
                            <m:t> </m:t>
                          </m:r>
                          <m:r>
                            <m:rPr>
                              <m:sty m:val="p"/>
                            </m:rPr>
                            <a:rPr lang="en-US" sz="1600">
                              <a:solidFill>
                                <a:prstClr val="black"/>
                              </a:solidFill>
                              <a:latin typeface="Cambria Math" panose="02040503050406030204" pitchFamily="18" charset="0"/>
                            </a:rPr>
                            <m:t>mod</m:t>
                          </m:r>
                          <m:r>
                            <a:rPr lang="en-US" sz="1600">
                              <a:solidFill>
                                <a:prstClr val="black"/>
                              </a:solidFill>
                              <a:latin typeface="Cambria Math" panose="02040503050406030204" pitchFamily="18" charset="0"/>
                            </a:rPr>
                            <m:t> </m:t>
                          </m:r>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𝑘</m:t>
                              </m:r>
                            </m:e>
                            <m:sup>
                              <m:r>
                                <a:rPr lang="en-US" sz="1600" b="0" i="1" smtClean="0">
                                  <a:solidFill>
                                    <a:prstClr val="black"/>
                                  </a:solidFill>
                                  <a:latin typeface="Cambria Math" panose="02040503050406030204" pitchFamily="18" charset="0"/>
                                </a:rPr>
                                <m:t>2</m:t>
                              </m:r>
                            </m:sup>
                          </m:sSup>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𝑛</m:t>
                              </m:r>
                            </m:e>
                            <m:sup>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m:t>
                              </m:r>
                            </m:sup>
                          </m:sSup>
                          <m:r>
                            <a:rPr lang="en-US" sz="1600" b="0" i="1" smtClean="0">
                              <a:solidFill>
                                <a:prstClr val="black"/>
                              </a:solidFill>
                              <a:latin typeface="Cambria Math" panose="02040503050406030204" pitchFamily="18" charset="0"/>
                            </a:rPr>
                            <m:t>, </m:t>
                          </m:r>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e>
                      </m:d>
                    </m:oMath>
                  </m:oMathPara>
                </a14:m>
                <a:endParaRPr lang="en-US" sz="1600" dirty="0"/>
              </a:p>
            </p:txBody>
          </p:sp>
        </mc:Choice>
        <mc:Fallback xmlns="">
          <p:sp>
            <p:nvSpPr>
              <p:cNvPr id="42" name="矩形 41"/>
              <p:cNvSpPr>
                <a:spLocks noRot="1" noChangeAspect="1" noMove="1" noResize="1" noEditPoints="1" noAdjustHandles="1" noChangeArrowheads="1" noChangeShapeType="1" noTextEdit="1"/>
              </p:cNvSpPr>
              <p:nvPr/>
            </p:nvSpPr>
            <p:spPr>
              <a:xfrm>
                <a:off x="4456849" y="4934362"/>
                <a:ext cx="7026604" cy="764505"/>
              </a:xfrm>
              <a:prstGeom prst="rect">
                <a:avLst/>
              </a:prstGeom>
              <a:blipFill>
                <a:blip r:embed="rId8"/>
                <a:stretch>
                  <a:fillRect/>
                </a:stretch>
              </a:blipFill>
            </p:spPr>
            <p:txBody>
              <a:bodyPr/>
              <a:lstStyle/>
              <a:p>
                <a:r>
                  <a:rPr lang="en-US">
                    <a:noFill/>
                  </a:rPr>
                  <a:t> </a:t>
                </a:r>
              </a:p>
            </p:txBody>
          </p:sp>
        </mc:Fallback>
      </mc:AlternateContent>
      <p:sp>
        <p:nvSpPr>
          <p:cNvPr id="44" name="TextBox 45">
            <a:extLst>
              <a:ext uri="{FF2B5EF4-FFF2-40B4-BE49-F238E27FC236}">
                <a16:creationId xmlns:a16="http://schemas.microsoft.com/office/drawing/2014/main" id="{2B1089E9-A049-4E7B-A562-2EA8E4245FB5}"/>
              </a:ext>
            </a:extLst>
          </p:cNvPr>
          <p:cNvSpPr txBox="1"/>
          <p:nvPr/>
        </p:nvSpPr>
        <p:spPr>
          <a:xfrm>
            <a:off x="989282" y="5115965"/>
            <a:ext cx="3476389" cy="400110"/>
          </a:xfrm>
          <a:prstGeom prst="rect">
            <a:avLst/>
          </a:prstGeom>
          <a:noFill/>
        </p:spPr>
        <p:txBody>
          <a:bodyPr wrap="square" rtlCol="0">
            <a:spAutoFit/>
          </a:bodyPr>
          <a:lstStyle/>
          <a:p>
            <a:pPr lvl="0">
              <a:defRPr/>
            </a:pPr>
            <a:r>
              <a:rPr lang="en-US" sz="2000" dirty="0">
                <a:solidFill>
                  <a:prstClr val="black"/>
                </a:solidFill>
              </a:rPr>
              <a:t>Our deletion code construction</a:t>
            </a:r>
            <a:endParaRPr lang="en-US" sz="1600" dirty="0">
              <a:solidFill>
                <a:srgbClr val="E7E6E6">
                  <a:lumMod val="50000"/>
                </a:srgbClr>
              </a:solidFill>
            </a:endParaRPr>
          </a:p>
        </p:txBody>
      </p:sp>
      <p:sp>
        <p:nvSpPr>
          <p:cNvPr id="17" name="矩形 16"/>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5031022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m</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ethods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r>
              <a:rPr lang="en-US" altLang="zh-CN" sz="2400" dirty="0"/>
              <a:t>Lower bounds on the norm of </a:t>
            </a:r>
            <a:r>
              <a:rPr lang="en-US" altLang="zh-CN" sz="2400" dirty="0" err="1"/>
              <a:t>Littlewood</a:t>
            </a:r>
            <a:r>
              <a:rPr lang="en-US" altLang="zh-CN" sz="2400" dirty="0"/>
              <a:t>-type polynomials</a:t>
            </a:r>
            <a:endParaRPr lang="en-US" sz="2400" dirty="0"/>
          </a:p>
        </p:txBody>
      </p:sp>
      <p:sp>
        <p:nvSpPr>
          <p:cNvPr id="18" name="Content Placeholder 5">
            <a:extLst>
              <a:ext uri="{FF2B5EF4-FFF2-40B4-BE49-F238E27FC236}">
                <a16:creationId xmlns:a16="http://schemas.microsoft.com/office/drawing/2014/main" id="{DDB85DF0-17F5-6117-1188-F378BF0CCE97}"/>
              </a:ext>
            </a:extLst>
          </p:cNvPr>
          <p:cNvSpPr txBox="1">
            <a:spLocks/>
          </p:cNvSpPr>
          <p:nvPr/>
        </p:nvSpPr>
        <p:spPr>
          <a:xfrm>
            <a:off x="903616" y="1646654"/>
            <a:ext cx="11200610" cy="553687"/>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Connecting number theory to </a:t>
            </a:r>
            <a:r>
              <a:rPr lang="en-US" altLang="zh-CN" sz="1800" dirty="0" err="1"/>
              <a:t>Littlewood</a:t>
            </a:r>
            <a:r>
              <a:rPr lang="en-US" altLang="zh-CN" sz="1800" dirty="0"/>
              <a:t>-type polynomials</a:t>
            </a:r>
          </a:p>
          <a:p>
            <a:pPr lvl="0">
              <a:defRPr/>
            </a:pPr>
            <a:r>
              <a:rPr lang="en-US" altLang="zh-CN" sz="1800" dirty="0"/>
              <a:t>Our deletion-correcting code can be applied</a:t>
            </a:r>
          </a:p>
          <a:p>
            <a:pPr lvl="0">
              <a:defRPr/>
            </a:pPr>
            <a:endParaRPr lang="en-US" sz="1800" dirty="0">
              <a:solidFill>
                <a:srgbClr val="E7E6E6">
                  <a:lumMod val="50000"/>
                </a:srgbClr>
              </a:solidFill>
            </a:endParaRPr>
          </a:p>
        </p:txBody>
      </p:sp>
      <p:sp>
        <p:nvSpPr>
          <p:cNvPr id="35" name="TextBox 45">
            <a:extLst>
              <a:ext uri="{FF2B5EF4-FFF2-40B4-BE49-F238E27FC236}">
                <a16:creationId xmlns:a16="http://schemas.microsoft.com/office/drawing/2014/main" id="{2B1089E9-A049-4E7B-A562-2EA8E4245FB5}"/>
              </a:ext>
            </a:extLst>
          </p:cNvPr>
          <p:cNvSpPr txBox="1"/>
          <p:nvPr/>
        </p:nvSpPr>
        <p:spPr>
          <a:xfrm>
            <a:off x="482042" y="2699591"/>
            <a:ext cx="4726565" cy="369332"/>
          </a:xfrm>
          <a:prstGeom prst="rect">
            <a:avLst/>
          </a:prstGeom>
          <a:noFill/>
        </p:spPr>
        <p:txBody>
          <a:bodyPr wrap="square" rtlCol="0">
            <a:spAutoFit/>
          </a:bodyPr>
          <a:lstStyle/>
          <a:p>
            <a:r>
              <a:rPr lang="en-US" dirty="0">
                <a:solidFill>
                  <a:srgbClr val="0070C0"/>
                </a:solidFill>
              </a:rPr>
              <a:t>The </a:t>
            </a:r>
            <a:r>
              <a:rPr lang="en-US" dirty="0" err="1">
                <a:solidFill>
                  <a:srgbClr val="0070C0"/>
                </a:solidFill>
              </a:rPr>
              <a:t>Prouhet</a:t>
            </a:r>
            <a:r>
              <a:rPr lang="en-US" dirty="0">
                <a:solidFill>
                  <a:srgbClr val="0070C0"/>
                </a:solidFill>
              </a:rPr>
              <a:t>-Tarry-</a:t>
            </a:r>
            <a:r>
              <a:rPr lang="en-US" dirty="0" err="1">
                <a:solidFill>
                  <a:srgbClr val="0070C0"/>
                </a:solidFill>
              </a:rPr>
              <a:t>Escott</a:t>
            </a:r>
            <a:r>
              <a:rPr lang="en-US" dirty="0">
                <a:solidFill>
                  <a:srgbClr val="0070C0"/>
                </a:solidFill>
              </a:rPr>
              <a:t> (PTE) problem</a:t>
            </a:r>
          </a:p>
        </p:txBody>
      </p:sp>
      <mc:AlternateContent xmlns:mc="http://schemas.openxmlformats.org/markup-compatibility/2006" xmlns:a14="http://schemas.microsoft.com/office/drawing/2010/main">
        <mc:Choice Requires="a14">
          <p:sp>
            <p:nvSpPr>
              <p:cNvPr id="36" name="矩形 35"/>
              <p:cNvSpPr/>
              <p:nvPr/>
            </p:nvSpPr>
            <p:spPr>
              <a:xfrm>
                <a:off x="616109" y="3633400"/>
                <a:ext cx="3183885"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a:rPr lang="en-US" b="0" i="1">
                              <a:latin typeface="Cambria Math" panose="02040503050406030204" pitchFamily="18" charset="0"/>
                            </a:rPr>
                            <m:t>𝑖</m:t>
                          </m:r>
                          <m:r>
                            <a:rPr lang="en-US" b="0">
                              <a:latin typeface="Cambria Math" panose="02040503050406030204" pitchFamily="18" charset="0"/>
                            </a:rPr>
                            <m:t>=</m:t>
                          </m:r>
                          <m:r>
                            <a:rPr lang="en-US" b="0" i="1">
                              <a:latin typeface="Cambria Math" panose="02040503050406030204" pitchFamily="18" charset="0"/>
                            </a:rPr>
                            <m:t>1</m:t>
                          </m:r>
                        </m:sub>
                        <m:sup>
                          <m:r>
                            <a:rPr lang="en-US" b="0" i="1" smtClean="0">
                              <a:latin typeface="Cambria Math" panose="02040503050406030204" pitchFamily="18" charset="0"/>
                            </a:rPr>
                            <m:t>𝑠</m:t>
                          </m:r>
                        </m:sup>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𝛼</m:t>
                              </m:r>
                            </m:e>
                            <m:sub>
                              <m:r>
                                <a:rPr lang="en-US" b="0" i="1" smtClean="0">
                                  <a:latin typeface="Cambria Math" panose="02040503050406030204" pitchFamily="18" charset="0"/>
                                </a:rPr>
                                <m:t>𝑖</m:t>
                              </m:r>
                            </m:sub>
                            <m:sup>
                              <m:r>
                                <a:rPr lang="en-US" b="0" i="1" smtClean="0">
                                  <a:latin typeface="Cambria Math" panose="02040503050406030204" pitchFamily="18" charset="0"/>
                                </a:rPr>
                                <m:t>𝑗</m:t>
                              </m:r>
                            </m:sup>
                          </m:sSubSup>
                          <m:r>
                            <a:rPr lang="en-US" b="0" i="1" smtClean="0">
                              <a:latin typeface="Cambria Math" panose="02040503050406030204" pitchFamily="18" charset="0"/>
                            </a:rPr>
                            <m:t>=</m:t>
                          </m:r>
                          <m:nary>
                            <m:naryPr>
                              <m:chr m:val="∑"/>
                              <m:ctrlPr>
                                <a:rPr lang="en-US" i="1">
                                  <a:latin typeface="Cambria Math" panose="02040503050406030204" pitchFamily="18" charset="0"/>
                                </a:rPr>
                              </m:ctrlPr>
                            </m:naryPr>
                            <m:sub>
                              <m:r>
                                <a:rPr lang="en-US" b="0" i="1">
                                  <a:latin typeface="Cambria Math" panose="02040503050406030204" pitchFamily="18" charset="0"/>
                                </a:rPr>
                                <m:t>𝑖</m:t>
                              </m:r>
                              <m:r>
                                <a:rPr lang="en-US" b="0">
                                  <a:latin typeface="Cambria Math" panose="02040503050406030204" pitchFamily="18" charset="0"/>
                                </a:rPr>
                                <m:t>=</m:t>
                              </m:r>
                              <m:r>
                                <a:rPr lang="en-US" b="0" i="1">
                                  <a:latin typeface="Cambria Math" panose="02040503050406030204" pitchFamily="18" charset="0"/>
                                </a:rPr>
                                <m:t>1</m:t>
                              </m:r>
                            </m:sub>
                            <m:sup>
                              <m:r>
                                <a:rPr lang="en-US" b="0" i="1">
                                  <a:latin typeface="Cambria Math" panose="02040503050406030204" pitchFamily="18" charset="0"/>
                                </a:rPr>
                                <m:t>𝑠</m:t>
                              </m:r>
                            </m:sup>
                            <m:e>
                              <m:sSubSup>
                                <m:sSubSupPr>
                                  <m:ctrlPr>
                                    <a:rPr lang="en-US" i="1">
                                      <a:latin typeface="Cambria Math" panose="02040503050406030204" pitchFamily="18" charset="0"/>
                                    </a:rPr>
                                  </m:ctrlPr>
                                </m:sSubSupPr>
                                <m:e>
                                  <m:r>
                                    <a:rPr lang="en-US" b="0" i="1" smtClean="0">
                                      <a:latin typeface="Cambria Math" panose="02040503050406030204" pitchFamily="18" charset="0"/>
                                    </a:rPr>
                                    <m:t>𝛽</m:t>
                                  </m:r>
                                </m:e>
                                <m:sub>
                                  <m:r>
                                    <a:rPr lang="en-US" b="0" i="1">
                                      <a:latin typeface="Cambria Math" panose="02040503050406030204" pitchFamily="18" charset="0"/>
                                    </a:rPr>
                                    <m:t>𝑖</m:t>
                                  </m:r>
                                </m:sub>
                                <m:sup>
                                  <m:r>
                                    <a:rPr lang="en-US" b="0" i="1">
                                      <a:latin typeface="Cambria Math" panose="02040503050406030204" pitchFamily="18" charset="0"/>
                                    </a:rPr>
                                    <m:t>𝑗</m:t>
                                  </m:r>
                                </m:sup>
                              </m:sSubSup>
                            </m:e>
                          </m:nary>
                        </m:e>
                      </m:nary>
                      <m:r>
                        <a:rPr lang="en-US" b="0" i="1" smtClean="0">
                          <a:latin typeface="Cambria Math" panose="02040503050406030204" pitchFamily="18" charset="0"/>
                        </a:rPr>
                        <m:t>, </m:t>
                      </m:r>
                      <m:r>
                        <a:rPr lang="en-US" b="0" i="1" smtClean="0">
                          <a:latin typeface="Cambria Math" panose="02040503050406030204" pitchFamily="18" charset="0"/>
                        </a:rPr>
                        <m:t>𝑗</m:t>
                      </m:r>
                      <m:r>
                        <a:rPr lang="en-US" b="0" i="1" smtClean="0">
                          <a:latin typeface="Cambria Math" panose="02040503050406030204" pitchFamily="18" charset="0"/>
                        </a:rPr>
                        <m:t>∈[1,</m:t>
                      </m:r>
                      <m:r>
                        <a:rPr lang="en-US" b="0" i="1" smtClean="0">
                          <a:latin typeface="Cambria Math" panose="02040503050406030204" pitchFamily="18" charset="0"/>
                        </a:rPr>
                        <m:t>𝑚</m:t>
                      </m:r>
                      <m:r>
                        <a:rPr lang="en-US" b="0" i="1" smtClean="0">
                          <a:latin typeface="Cambria Math" panose="02040503050406030204" pitchFamily="18" charset="0"/>
                        </a:rPr>
                        <m:t>−1]</m:t>
                      </m:r>
                    </m:oMath>
                  </m:oMathPara>
                </a14:m>
                <a:endParaRPr lang="en-US" dirty="0"/>
              </a:p>
            </p:txBody>
          </p:sp>
        </mc:Choice>
        <mc:Fallback xmlns="">
          <p:sp>
            <p:nvSpPr>
              <p:cNvPr id="36" name="矩形 35"/>
              <p:cNvSpPr>
                <a:spLocks noRot="1" noChangeAspect="1" noMove="1" noResize="1" noEditPoints="1" noAdjustHandles="1" noChangeArrowheads="1" noChangeShapeType="1" noTextEdit="1"/>
              </p:cNvSpPr>
              <p:nvPr/>
            </p:nvSpPr>
            <p:spPr>
              <a:xfrm>
                <a:off x="616109" y="3633400"/>
                <a:ext cx="3183885" cy="84856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矩形 36"/>
              <p:cNvSpPr/>
              <p:nvPr/>
            </p:nvSpPr>
            <p:spPr>
              <a:xfrm>
                <a:off x="616109" y="3132661"/>
                <a:ext cx="5953681" cy="369332"/>
              </a:xfrm>
              <a:prstGeom prst="rect">
                <a:avLst/>
              </a:prstGeom>
            </p:spPr>
            <p:txBody>
              <a:bodyPr wrap="none">
                <a:spAutoFit/>
              </a:bodyPr>
              <a:lstStyle/>
              <a:p>
                <a:r>
                  <a:rPr lang="en-US" b="0" dirty="0"/>
                  <a:t>For two integer sets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𝑠</m:t>
                            </m:r>
                          </m:sub>
                        </m:sSub>
                      </m:e>
                    </m:d>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𝑠</m:t>
                            </m:r>
                          </m:sub>
                        </m:sSub>
                      </m:e>
                    </m:d>
                    <m:r>
                      <a:rPr lang="en-US" b="0" i="1" smtClean="0">
                        <a:latin typeface="Cambria Math" panose="02040503050406030204" pitchFamily="18" charset="0"/>
                      </a:rPr>
                      <m:t>⊆[1,</m:t>
                    </m:r>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dirty="0"/>
              </a:p>
            </p:txBody>
          </p:sp>
        </mc:Choice>
        <mc:Fallback xmlns="">
          <p:sp>
            <p:nvSpPr>
              <p:cNvPr id="37" name="矩形 36"/>
              <p:cNvSpPr>
                <a:spLocks noRot="1" noChangeAspect="1" noMove="1" noResize="1" noEditPoints="1" noAdjustHandles="1" noChangeArrowheads="1" noChangeShapeType="1" noTextEdit="1"/>
              </p:cNvSpPr>
              <p:nvPr/>
            </p:nvSpPr>
            <p:spPr>
              <a:xfrm>
                <a:off x="616109" y="3132661"/>
                <a:ext cx="5953681" cy="369332"/>
              </a:xfrm>
              <a:prstGeom prst="rect">
                <a:avLst/>
              </a:prstGeom>
              <a:blipFill>
                <a:blip r:embed="rId4"/>
                <a:stretch>
                  <a:fillRect l="-819" t="-10000" b="-26667"/>
                </a:stretch>
              </a:blipFill>
            </p:spPr>
            <p:txBody>
              <a:bodyPr/>
              <a:lstStyle/>
              <a:p>
                <a:r>
                  <a:rPr lang="en-US">
                    <a:noFill/>
                  </a:rPr>
                  <a:t> </a:t>
                </a:r>
              </a:p>
            </p:txBody>
          </p:sp>
        </mc:Fallback>
      </mc:AlternateContent>
      <p:sp>
        <p:nvSpPr>
          <p:cNvPr id="38" name="TextBox 45">
            <a:extLst>
              <a:ext uri="{FF2B5EF4-FFF2-40B4-BE49-F238E27FC236}">
                <a16:creationId xmlns:a16="http://schemas.microsoft.com/office/drawing/2014/main" id="{2B1089E9-A049-4E7B-A562-2EA8E4245FB5}"/>
              </a:ext>
            </a:extLst>
          </p:cNvPr>
          <p:cNvSpPr txBox="1"/>
          <p:nvPr/>
        </p:nvSpPr>
        <p:spPr>
          <a:xfrm>
            <a:off x="5423048" y="4289530"/>
            <a:ext cx="2562689" cy="400110"/>
          </a:xfrm>
          <a:prstGeom prst="rect">
            <a:avLst/>
          </a:prstGeom>
          <a:noFill/>
        </p:spPr>
        <p:txBody>
          <a:bodyPr wrap="square" rtlCol="0">
            <a:spAutoFit/>
          </a:bodyPr>
          <a:lstStyle/>
          <a:p>
            <a:r>
              <a:rPr lang="en-US" sz="2000" dirty="0"/>
              <a:t> </a:t>
            </a:r>
            <a:r>
              <a:rPr lang="en-US" sz="1600" dirty="0">
                <a:solidFill>
                  <a:schemeClr val="tx1">
                    <a:lumMod val="50000"/>
                    <a:lumOff val="50000"/>
                  </a:schemeClr>
                </a:solidFill>
              </a:rPr>
              <a:t>[</a:t>
            </a:r>
            <a:r>
              <a:rPr lang="en-US" sz="1600" dirty="0" err="1">
                <a:solidFill>
                  <a:schemeClr val="tx1">
                    <a:lumMod val="50000"/>
                    <a:lumOff val="50000"/>
                  </a:schemeClr>
                </a:solidFill>
              </a:rPr>
              <a:t>Borwein</a:t>
            </a:r>
            <a:r>
              <a:rPr lang="en-US" sz="1600" dirty="0">
                <a:solidFill>
                  <a:schemeClr val="tx1">
                    <a:lumMod val="50000"/>
                    <a:lumOff val="50000"/>
                  </a:schemeClr>
                </a:solidFill>
              </a:rPr>
              <a:t>, Ingalls, 94]</a:t>
            </a:r>
          </a:p>
        </p:txBody>
      </p:sp>
      <mc:AlternateContent xmlns:mc="http://schemas.openxmlformats.org/markup-compatibility/2006" xmlns:a14="http://schemas.microsoft.com/office/drawing/2010/main">
        <mc:Choice Requires="a14">
          <p:sp>
            <p:nvSpPr>
              <p:cNvPr id="39" name="TextBox 45">
                <a:extLst>
                  <a:ext uri="{FF2B5EF4-FFF2-40B4-BE49-F238E27FC236}">
                    <a16:creationId xmlns:a16="http://schemas.microsoft.com/office/drawing/2014/main" id="{2B1089E9-A049-4E7B-A562-2EA8E4245FB5}"/>
                  </a:ext>
                </a:extLst>
              </p:cNvPr>
              <p:cNvSpPr txBox="1"/>
              <p:nvPr/>
            </p:nvSpPr>
            <p:spPr>
              <a:xfrm>
                <a:off x="4465671" y="3822761"/>
                <a:ext cx="5944429" cy="418191"/>
              </a:xfrm>
              <a:prstGeom prst="rect">
                <a:avLst/>
              </a:prstGeom>
              <a:noFill/>
            </p:spPr>
            <p:txBody>
              <a:bodyPr wrap="square" rtlCol="0">
                <a:spAutoFit/>
              </a:bodyPr>
              <a:lstStyle/>
              <a:p>
                <a14:m>
                  <m:oMath xmlns:m="http://schemas.openxmlformats.org/officeDocument/2006/math">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𝑧</m:t>
                            </m:r>
                            <m:r>
                              <a:rPr lang="en-US" sz="2000" b="0" i="1" smtClean="0">
                                <a:latin typeface="Cambria Math" panose="02040503050406030204" pitchFamily="18" charset="0"/>
                              </a:rPr>
                              <m:t>−1</m:t>
                            </m:r>
                          </m:e>
                        </m:d>
                      </m:e>
                      <m:sup>
                        <m:r>
                          <a:rPr lang="en-US" sz="2000" b="0" i="1" smtClean="0">
                            <a:latin typeface="Cambria Math" panose="02040503050406030204" pitchFamily="18" charset="0"/>
                          </a:rPr>
                          <m:t>𝑚</m:t>
                        </m:r>
                      </m:sup>
                    </m:sSup>
                  </m:oMath>
                </a14:m>
                <a:r>
                  <a:rPr lang="en-US" sz="2000" dirty="0"/>
                  <a:t> divides </a:t>
                </a:r>
                <a14:m>
                  <m:oMath xmlns:m="http://schemas.openxmlformats.org/officeDocument/2006/math">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a:latin typeface="Cambria Math" panose="02040503050406030204" pitchFamily="18" charset="0"/>
                          </a:rPr>
                          <m:t>=</m:t>
                        </m:r>
                        <m:r>
                          <a:rPr lang="en-US" sz="2000" i="1">
                            <a:latin typeface="Cambria Math" panose="02040503050406030204" pitchFamily="18" charset="0"/>
                          </a:rPr>
                          <m:t>1</m:t>
                        </m:r>
                      </m:sub>
                      <m:sup>
                        <m:r>
                          <a:rPr lang="en-US" sz="2000" i="1">
                            <a:latin typeface="Cambria Math" panose="02040503050406030204" pitchFamily="18" charset="0"/>
                          </a:rPr>
                          <m:t>𝑠</m:t>
                        </m:r>
                      </m:sup>
                      <m:e>
                        <m:d>
                          <m:dPr>
                            <m:ctrlPr>
                              <a:rPr lang="en-US" sz="2000" b="0" i="1" smtClean="0">
                                <a:latin typeface="Cambria Math" panose="02040503050406030204" pitchFamily="18" charset="0"/>
                              </a:rPr>
                            </m:ctrlPr>
                          </m:dPr>
                          <m:e>
                            <m:sSub>
                              <m:sSubPr>
                                <m:ctrlPr>
                                  <a:rPr lang="en-US" sz="2000" b="0" i="1" smtClean="0">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𝕝</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𝐴</m:t>
                                </m:r>
                              </m:sub>
                            </m:sSub>
                            <m:r>
                              <a:rPr lang="en-US" sz="2000" b="0" i="1" smtClean="0">
                                <a:latin typeface="Cambria Math" panose="02040503050406030204" pitchFamily="18" charset="0"/>
                              </a:rPr>
                              <m:t>−</m:t>
                            </m:r>
                            <m:sSub>
                              <m:sSubPr>
                                <m:ctrlPr>
                                  <a:rPr lang="en-US" sz="2000" b="0" i="1" smtClean="0">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𝕝</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𝐵</m:t>
                                </m:r>
                              </m:sub>
                            </m:sSub>
                          </m:e>
                        </m:d>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𝑧</m:t>
                            </m:r>
                          </m:e>
                          <m:sup>
                            <m:r>
                              <a:rPr lang="en-US" sz="2000" b="0" i="1" smtClean="0">
                                <a:latin typeface="Cambria Math" panose="02040503050406030204" pitchFamily="18" charset="0"/>
                              </a:rPr>
                              <m:t>𝑖</m:t>
                            </m:r>
                          </m:sup>
                        </m:sSup>
                      </m:e>
                    </m:nary>
                    <m:r>
                      <a:rPr lang="en-US" sz="2000" b="0" i="1" smtClean="0">
                        <a:latin typeface="Cambria Math" panose="02040503050406030204" pitchFamily="18" charset="0"/>
                      </a:rPr>
                      <m:t>)</m:t>
                    </m:r>
                  </m:oMath>
                </a14:m>
                <a:r>
                  <a:rPr lang="en-US" sz="2000" dirty="0"/>
                  <a:t> </a:t>
                </a:r>
              </a:p>
            </p:txBody>
          </p:sp>
        </mc:Choice>
        <mc:Fallback xmlns="">
          <p:sp>
            <p:nvSpPr>
              <p:cNvPr id="39"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465671" y="3822761"/>
                <a:ext cx="5944429" cy="418191"/>
              </a:xfrm>
              <a:prstGeom prst="rect">
                <a:avLst/>
              </a:prstGeom>
              <a:blipFill>
                <a:blip r:embed="rId5"/>
                <a:stretch>
                  <a:fillRect t="-113043" b="-17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45">
                <a:extLst>
                  <a:ext uri="{FF2B5EF4-FFF2-40B4-BE49-F238E27FC236}">
                    <a16:creationId xmlns:a16="http://schemas.microsoft.com/office/drawing/2014/main" id="{2B1089E9-A049-4E7B-A562-2EA8E4245FB5}"/>
                  </a:ext>
                </a:extLst>
              </p:cNvPr>
              <p:cNvSpPr txBox="1"/>
              <p:nvPr/>
            </p:nvSpPr>
            <p:spPr>
              <a:xfrm rot="16200000">
                <a:off x="3257004" y="3734517"/>
                <a:ext cx="175335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ea typeface="Cambria Math" panose="02040503050406030204" pitchFamily="18" charset="0"/>
                        </a:rPr>
                        <m:t>⇕</m:t>
                      </m:r>
                    </m:oMath>
                  </m:oMathPara>
                </a14:m>
                <a:endParaRPr lang="en-US" sz="3600" b="1" dirty="0"/>
              </a:p>
            </p:txBody>
          </p:sp>
        </mc:Choice>
        <mc:Fallback xmlns="">
          <p:sp>
            <p:nvSpPr>
              <p:cNvPr id="4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rot="16200000">
                <a:off x="3257004" y="3734517"/>
                <a:ext cx="1753359"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1"/>
              <p:cNvSpPr/>
              <p:nvPr/>
            </p:nvSpPr>
            <p:spPr>
              <a:xfrm>
                <a:off x="9177697" y="3711063"/>
                <a:ext cx="2589835" cy="641586"/>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sSub>
                        <m:sSubPr>
                          <m:ctrlPr>
                            <a:rPr lang="en-US" sz="1600" i="1" smtClean="0">
                              <a:solidFill>
                                <a:prstClr val="black"/>
                              </a:solidFill>
                              <a:latin typeface="Cambria Math" panose="02040503050406030204" pitchFamily="18" charset="0"/>
                              <a:ea typeface="Cambria Math" panose="02040503050406030204" pitchFamily="18" charset="0"/>
                            </a:rPr>
                          </m:ctrlPr>
                        </m:sSubPr>
                        <m:e>
                          <m:r>
                            <a:rPr lang="en-US" sz="1600" i="1">
                              <a:solidFill>
                                <a:prstClr val="black"/>
                              </a:solidFill>
                              <a:latin typeface="Cambria Math" panose="02040503050406030204" pitchFamily="18" charset="0"/>
                              <a:ea typeface="Cambria Math" panose="02040503050406030204" pitchFamily="18" charset="0"/>
                            </a:rPr>
                            <m:t>𝕝</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𝐴</m:t>
                          </m:r>
                        </m:sub>
                      </m:sSub>
                      <m:r>
                        <a:rPr lang="en-US" sz="1600" i="1">
                          <a:solidFill>
                            <a:prstClr val="black"/>
                          </a:solidFill>
                          <a:latin typeface="Cambria Math" panose="02040503050406030204" pitchFamily="18" charset="0"/>
                          <a:ea typeface="Cambria Math" panose="02040503050406030204" pitchFamily="18" charset="0"/>
                        </a:rPr>
                        <m:t>=</m:t>
                      </m:r>
                      <m:d>
                        <m:dPr>
                          <m:begChr m:val="{"/>
                          <m:endChr m:val=""/>
                          <m:ctrlPr>
                            <a:rPr lang="en-US" sz="1600" i="1">
                              <a:solidFill>
                                <a:prstClr val="black"/>
                              </a:solidFill>
                              <a:latin typeface="Cambria Math" panose="02040503050406030204" pitchFamily="18" charset="0"/>
                              <a:ea typeface="Cambria Math" panose="02040503050406030204" pitchFamily="18" charset="0"/>
                            </a:rPr>
                          </m:ctrlPr>
                        </m:dPr>
                        <m:e>
                          <m:eqArr>
                            <m:eqArrPr>
                              <m:ctrlPr>
                                <a:rPr lang="en-US" sz="1600" i="1">
                                  <a:solidFill>
                                    <a:prstClr val="black"/>
                                  </a:solidFill>
                                  <a:latin typeface="Cambria Math" panose="02040503050406030204" pitchFamily="18" charset="0"/>
                                  <a:ea typeface="Cambria Math" panose="02040503050406030204" pitchFamily="18" charset="0"/>
                                </a:rPr>
                              </m:ctrlPr>
                            </m:eqArrPr>
                            <m:e>
                              <m:m>
                                <m:mPr>
                                  <m:mcs>
                                    <m:mc>
                                      <m:mcPr>
                                        <m:count m:val="2"/>
                                        <m:mcJc m:val="center"/>
                                      </m:mcPr>
                                    </m:mc>
                                  </m:mcs>
                                  <m:ctrlPr>
                                    <a:rPr lang="en-US" sz="1600" i="1">
                                      <a:solidFill>
                                        <a:prstClr val="black"/>
                                      </a:solidFill>
                                      <a:latin typeface="Cambria Math" panose="02040503050406030204" pitchFamily="18" charset="0"/>
                                      <a:ea typeface="Cambria Math" panose="02040503050406030204" pitchFamily="18" charset="0"/>
                                    </a:rPr>
                                  </m:ctrlPr>
                                </m:mPr>
                                <m:mr>
                                  <m:e>
                                    <m:r>
                                      <m:rPr>
                                        <m:brk m:alnAt="7"/>
                                      </m:rPr>
                                      <a:rPr lang="en-US" sz="1600" i="1">
                                        <a:solidFill>
                                          <a:prstClr val="black"/>
                                        </a:solidFill>
                                        <a:latin typeface="Cambria Math" panose="02040503050406030204" pitchFamily="18" charset="0"/>
                                        <a:ea typeface="Cambria Math" panose="02040503050406030204" pitchFamily="18" charset="0"/>
                                      </a:rPr>
                                      <m:t>1</m:t>
                                    </m:r>
                                    <m:r>
                                      <a:rPr lang="en-US" sz="1600" i="1">
                                        <a:solidFill>
                                          <a:prstClr val="black"/>
                                        </a:solidFill>
                                        <a:latin typeface="Cambria Math" panose="02040503050406030204" pitchFamily="18" charset="0"/>
                                        <a:ea typeface="Cambria Math" panose="02040503050406030204" pitchFamily="18" charset="0"/>
                                      </a:rPr>
                                      <m:t>,</m:t>
                                    </m:r>
                                  </m:e>
                                  <m:e>
                                    <m:r>
                                      <m:rPr>
                                        <m:sty m:val="p"/>
                                      </m:rPr>
                                      <a:rPr lang="en-US" sz="1600">
                                        <a:solidFill>
                                          <a:prstClr val="black"/>
                                        </a:solidFill>
                                        <a:latin typeface="Cambria Math" panose="02040503050406030204" pitchFamily="18" charset="0"/>
                                        <a:ea typeface="Cambria Math" panose="02040503050406030204" pitchFamily="18" charset="0"/>
                                      </a:rPr>
                                      <m:t>if</m:t>
                                    </m:r>
                                    <m:r>
                                      <a:rPr lang="en-US" sz="1600">
                                        <a:solidFill>
                                          <a:prstClr val="black"/>
                                        </a:solidFill>
                                        <a:latin typeface="Cambria Math" panose="02040503050406030204" pitchFamily="18" charset="0"/>
                                        <a:ea typeface="Cambria Math" panose="02040503050406030204" pitchFamily="18" charset="0"/>
                                      </a:rPr>
                                      <m:t> </m:t>
                                    </m:r>
                                    <m:r>
                                      <a:rPr lang="en-US" sz="1600" i="1">
                                        <a:solidFill>
                                          <a:prstClr val="black"/>
                                        </a:solidFill>
                                        <a:latin typeface="Cambria Math" panose="02040503050406030204" pitchFamily="18" charset="0"/>
                                        <a:ea typeface="Cambria Math" panose="02040503050406030204" pitchFamily="18" charset="0"/>
                                      </a:rPr>
                                      <m:t>𝑖</m:t>
                                    </m:r>
                                    <m:r>
                                      <a:rPr lang="en-US" sz="1600" i="1">
                                        <a:solidFill>
                                          <a:prstClr val="black"/>
                                        </a:solidFill>
                                        <a:latin typeface="Cambria Math" panose="02040503050406030204" pitchFamily="18" charset="0"/>
                                        <a:ea typeface="Cambria Math" panose="02040503050406030204" pitchFamily="18" charset="0"/>
                                      </a:rPr>
                                      <m:t>∈</m:t>
                                    </m:r>
                                    <m:r>
                                      <a:rPr lang="en-US" sz="1600" i="1">
                                        <a:solidFill>
                                          <a:prstClr val="black"/>
                                        </a:solidFill>
                                        <a:latin typeface="Cambria Math" panose="02040503050406030204" pitchFamily="18" charset="0"/>
                                        <a:ea typeface="Cambria Math" panose="02040503050406030204" pitchFamily="18" charset="0"/>
                                      </a:rPr>
                                      <m:t>𝐴</m:t>
                                    </m:r>
                                  </m:e>
                                </m:mr>
                              </m:m>
                              <m:r>
                                <a:rPr lang="en-US" sz="1600" b="1">
                                  <a:solidFill>
                                    <a:prstClr val="black"/>
                                  </a:solidFill>
                                  <a:latin typeface="Cambria Math" panose="02040503050406030204" pitchFamily="18" charset="0"/>
                                  <a:ea typeface="Cambria Math" panose="02040503050406030204" pitchFamily="18" charset="0"/>
                                </a:rPr>
                                <m:t>,</m:t>
                              </m:r>
                              <m:r>
                                <a:rPr lang="en-US" sz="1600" b="1" i="1">
                                  <a:solidFill>
                                    <a:prstClr val="black"/>
                                  </a:solidFill>
                                  <a:latin typeface="Cambria Math" panose="02040503050406030204" pitchFamily="18" charset="0"/>
                                  <a:ea typeface="Cambria Math" panose="02040503050406030204" pitchFamily="18" charset="0"/>
                                </a:rPr>
                                <m:t> </m:t>
                              </m:r>
                            </m:e>
                            <m:e>
                              <m:m>
                                <m:mPr>
                                  <m:mcs>
                                    <m:mc>
                                      <m:mcPr>
                                        <m:count m:val="2"/>
                                        <m:mcJc m:val="center"/>
                                      </m:mcPr>
                                    </m:mc>
                                  </m:mcs>
                                  <m:ctrlPr>
                                    <a:rPr lang="en-US" sz="1600" b="1" i="1">
                                      <a:solidFill>
                                        <a:prstClr val="black"/>
                                      </a:solidFill>
                                      <a:latin typeface="Cambria Math" panose="02040503050406030204" pitchFamily="18" charset="0"/>
                                      <a:ea typeface="Cambria Math" panose="02040503050406030204" pitchFamily="18" charset="0"/>
                                    </a:rPr>
                                  </m:ctrlPr>
                                </m:mPr>
                                <m:mr>
                                  <m:e>
                                    <m:r>
                                      <m:rPr>
                                        <m:brk m:alnAt="7"/>
                                      </m:rPr>
                                      <a:rPr lang="en-US" sz="1600" i="1">
                                        <a:solidFill>
                                          <a:prstClr val="black"/>
                                        </a:solidFill>
                                        <a:latin typeface="Cambria Math" panose="02040503050406030204" pitchFamily="18" charset="0"/>
                                        <a:ea typeface="Cambria Math" panose="02040503050406030204" pitchFamily="18" charset="0"/>
                                      </a:rPr>
                                      <m:t>0</m:t>
                                    </m:r>
                                    <m:r>
                                      <a:rPr lang="en-US" sz="1600" i="1">
                                        <a:solidFill>
                                          <a:prstClr val="black"/>
                                        </a:solidFill>
                                        <a:latin typeface="Cambria Math" panose="02040503050406030204" pitchFamily="18" charset="0"/>
                                        <a:ea typeface="Cambria Math" panose="02040503050406030204" pitchFamily="18" charset="0"/>
                                      </a:rPr>
                                      <m:t>,</m:t>
                                    </m:r>
                                  </m:e>
                                  <m:e>
                                    <m:r>
                                      <m:rPr>
                                        <m:sty m:val="p"/>
                                      </m:rPr>
                                      <a:rPr lang="en-US" sz="1600">
                                        <a:solidFill>
                                          <a:prstClr val="black"/>
                                        </a:solidFill>
                                        <a:latin typeface="Cambria Math" panose="02040503050406030204" pitchFamily="18" charset="0"/>
                                        <a:ea typeface="Cambria Math" panose="02040503050406030204" pitchFamily="18" charset="0"/>
                                      </a:rPr>
                                      <m:t>else</m:t>
                                    </m:r>
                                    <m:r>
                                      <a:rPr lang="en-US" sz="1600">
                                        <a:solidFill>
                                          <a:prstClr val="black"/>
                                        </a:solidFill>
                                        <a:latin typeface="Cambria Math" panose="02040503050406030204" pitchFamily="18" charset="0"/>
                                        <a:ea typeface="Cambria Math" panose="02040503050406030204" pitchFamily="18" charset="0"/>
                                      </a:rPr>
                                      <m:t>. </m:t>
                                    </m:r>
                                  </m:e>
                                </m:mr>
                              </m:m>
                              <m:r>
                                <a:rPr lang="en-US" sz="1600" b="0" i="1" smtClean="0">
                                  <a:solidFill>
                                    <a:prstClr val="black"/>
                                  </a:solidFill>
                                  <a:latin typeface="Cambria Math" panose="02040503050406030204" pitchFamily="18" charset="0"/>
                                  <a:ea typeface="Cambria Math" panose="02040503050406030204" pitchFamily="18" charset="0"/>
                                </a:rPr>
                                <m:t>      </m:t>
                              </m:r>
                            </m:e>
                          </m:eqArr>
                        </m:e>
                      </m:d>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41" name="Rectangle 1"/>
              <p:cNvSpPr>
                <a:spLocks noRot="1" noChangeAspect="1" noMove="1" noResize="1" noEditPoints="1" noAdjustHandles="1" noChangeArrowheads="1" noChangeShapeType="1" noTextEdit="1"/>
              </p:cNvSpPr>
              <p:nvPr/>
            </p:nvSpPr>
            <p:spPr>
              <a:xfrm>
                <a:off x="9177697" y="3711063"/>
                <a:ext cx="2589835" cy="6415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矩形 41"/>
              <p:cNvSpPr/>
              <p:nvPr/>
            </p:nvSpPr>
            <p:spPr>
              <a:xfrm>
                <a:off x="4456849" y="4934362"/>
                <a:ext cx="7026604" cy="764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dirty="0" smtClean="0">
                              <a:solidFill>
                                <a:prstClr val="black"/>
                              </a:solidFill>
                              <a:latin typeface="Cambria Math" panose="02040503050406030204" pitchFamily="18" charset="0"/>
                            </a:rPr>
                          </m:ctrlPr>
                        </m:dPr>
                        <m:e>
                          <m:d>
                            <m:dPr>
                              <m:ctrlPr>
                                <a:rPr lang="en-US" sz="1600" b="0" i="1" dirty="0" smtClean="0">
                                  <a:solidFill>
                                    <a:prstClr val="black"/>
                                  </a:solidFill>
                                  <a:latin typeface="Cambria Math" panose="02040503050406030204" pitchFamily="18" charset="0"/>
                                </a:rPr>
                              </m:ctrlPr>
                            </m:dPr>
                            <m:e>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1</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2</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𝑛</m:t>
                                  </m:r>
                                </m:sub>
                              </m:sSub>
                            </m:e>
                          </m:d>
                          <m:r>
                            <a:rPr lang="en-US" sz="1600" b="0" i="1" dirty="0" smtClean="0">
                              <a:solidFill>
                                <a:prstClr val="black"/>
                              </a:solidFill>
                              <a:latin typeface="Cambria Math" panose="02040503050406030204" pitchFamily="18" charset="0"/>
                            </a:rPr>
                            <m:t>∈</m:t>
                          </m:r>
                          <m:sSup>
                            <m:sSupPr>
                              <m:ctrlPr>
                                <a:rPr lang="en-US" sz="1600" b="0" i="1" dirty="0" smtClean="0">
                                  <a:solidFill>
                                    <a:prstClr val="black"/>
                                  </a:solidFill>
                                  <a:latin typeface="Cambria Math" panose="02040503050406030204" pitchFamily="18" charset="0"/>
                                </a:rPr>
                              </m:ctrlPr>
                            </m:sSupPr>
                            <m:e>
                              <m:d>
                                <m:dPr>
                                  <m:begChr m:val="{"/>
                                  <m:endChr m:val="}"/>
                                  <m:ctrlPr>
                                    <a:rPr lang="en-US" sz="1600" b="0" i="1" dirty="0" smtClean="0">
                                      <a:solidFill>
                                        <a:prstClr val="black"/>
                                      </a:solidFill>
                                      <a:latin typeface="Cambria Math" panose="02040503050406030204" pitchFamily="18" charset="0"/>
                                    </a:rPr>
                                  </m:ctrlPr>
                                </m:dPr>
                                <m:e>
                                  <m:r>
                                    <a:rPr lang="en-US" sz="1600" b="0" i="1" dirty="0" smtClean="0">
                                      <a:solidFill>
                                        <a:prstClr val="black"/>
                                      </a:solidFill>
                                      <a:latin typeface="Cambria Math" panose="02040503050406030204" pitchFamily="18" charset="0"/>
                                    </a:rPr>
                                    <m:t>0,1</m:t>
                                  </m:r>
                                </m:e>
                              </m:d>
                            </m:e>
                            <m:sup>
                              <m:r>
                                <a:rPr lang="en-US" sz="1600" b="0" i="1" dirty="0" smtClean="0">
                                  <a:solidFill>
                                    <a:prstClr val="black"/>
                                  </a:solidFill>
                                  <a:latin typeface="Cambria Math" panose="02040503050406030204" pitchFamily="18" charset="0"/>
                                </a:rPr>
                                <m:t>𝑛</m:t>
                              </m:r>
                            </m:sup>
                          </m:sSup>
                          <m:r>
                            <a:rPr lang="en-US" sz="1600" i="1" dirty="0">
                              <a:solidFill>
                                <a:prstClr val="black"/>
                              </a:solidFill>
                              <a:latin typeface="Cambria Math" panose="02040503050406030204" pitchFamily="18" charset="0"/>
                            </a:rPr>
                            <m:t>:</m:t>
                          </m:r>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𝑖</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𝑛</m:t>
                              </m:r>
                            </m:sup>
                            <m:e>
                              <m:sSub>
                                <m:sSubPr>
                                  <m:ctrlPr>
                                    <a:rPr lang="en-US" sz="1600" i="1">
                                      <a:solidFill>
                                        <a:prstClr val="black"/>
                                      </a:solidFill>
                                      <a:latin typeface="Cambria Math" panose="02040503050406030204" pitchFamily="18" charset="0"/>
                                    </a:rPr>
                                  </m:ctrlPr>
                                </m:sSubPr>
                                <m:e>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1</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𝑖</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𝑐</m:t>
                                  </m:r>
                                </m:e>
                                <m:sub>
                                  <m:r>
                                    <a:rPr lang="en-US" sz="1600" i="1">
                                      <a:solidFill>
                                        <a:prstClr val="black"/>
                                      </a:solidFill>
                                      <a:latin typeface="Cambria Math" panose="02040503050406030204" pitchFamily="18" charset="0"/>
                                    </a:rPr>
                                    <m:t>𝑖</m:t>
                                  </m:r>
                                </m:sub>
                              </m:sSub>
                            </m:e>
                          </m:nary>
                          <m:r>
                            <a:rPr lang="en-US" sz="1600" i="1">
                              <a:solidFill>
                                <a:prstClr val="black"/>
                              </a:solidFill>
                              <a:latin typeface="Cambria Math" panose="02040503050406030204" pitchFamily="18" charset="0"/>
                            </a:rPr>
                            <m:t>≡</m:t>
                          </m:r>
                          <m:sSub>
                            <m:sSubPr>
                              <m:ctrlPr>
                                <a:rPr lang="en-US" sz="1600" b="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𝑎</m:t>
                              </m:r>
                            </m:e>
                            <m:sub>
                              <m:r>
                                <a:rPr lang="en-US" sz="1600" b="0" i="1" smtClean="0">
                                  <a:solidFill>
                                    <a:prstClr val="black"/>
                                  </a:solidFill>
                                  <a:latin typeface="Cambria Math" panose="02040503050406030204" pitchFamily="18" charset="0"/>
                                </a:rPr>
                                <m:t>𝑒</m:t>
                              </m:r>
                            </m:sub>
                          </m:sSub>
                          <m:r>
                            <a:rPr lang="en-US" sz="1600" i="1" dirty="0">
                              <a:solidFill>
                                <a:prstClr val="black"/>
                              </a:solidFill>
                              <a:latin typeface="Cambria Math" panose="02040503050406030204" pitchFamily="18" charset="0"/>
                            </a:rPr>
                            <m:t> </m:t>
                          </m:r>
                          <m:r>
                            <m:rPr>
                              <m:sty m:val="p"/>
                            </m:rPr>
                            <a:rPr lang="en-US" sz="1600">
                              <a:solidFill>
                                <a:prstClr val="black"/>
                              </a:solidFill>
                              <a:latin typeface="Cambria Math" panose="02040503050406030204" pitchFamily="18" charset="0"/>
                            </a:rPr>
                            <m:t>mod</m:t>
                          </m:r>
                          <m:r>
                            <a:rPr lang="en-US" sz="1600">
                              <a:solidFill>
                                <a:prstClr val="black"/>
                              </a:solidFill>
                              <a:latin typeface="Cambria Math" panose="02040503050406030204" pitchFamily="18" charset="0"/>
                            </a:rPr>
                            <m:t> </m:t>
                          </m:r>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𝑘</m:t>
                              </m:r>
                            </m:e>
                            <m:sup>
                              <m:r>
                                <a:rPr lang="en-US" sz="1600" b="0" i="1" smtClean="0">
                                  <a:solidFill>
                                    <a:prstClr val="black"/>
                                  </a:solidFill>
                                  <a:latin typeface="Cambria Math" panose="02040503050406030204" pitchFamily="18" charset="0"/>
                                </a:rPr>
                                <m:t>2</m:t>
                              </m:r>
                            </m:sup>
                          </m:sSup>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𝑛</m:t>
                              </m:r>
                            </m:e>
                            <m:sup>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m:t>
                              </m:r>
                            </m:sup>
                          </m:sSup>
                          <m:r>
                            <a:rPr lang="en-US" sz="1600" b="0" i="1" smtClean="0">
                              <a:solidFill>
                                <a:prstClr val="black"/>
                              </a:solidFill>
                              <a:latin typeface="Cambria Math" panose="02040503050406030204" pitchFamily="18" charset="0"/>
                            </a:rPr>
                            <m:t>, </m:t>
                          </m:r>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e>
                      </m:d>
                    </m:oMath>
                  </m:oMathPara>
                </a14:m>
                <a:endParaRPr lang="en-US" sz="1600" dirty="0"/>
              </a:p>
            </p:txBody>
          </p:sp>
        </mc:Choice>
        <mc:Fallback xmlns="">
          <p:sp>
            <p:nvSpPr>
              <p:cNvPr id="42" name="矩形 41"/>
              <p:cNvSpPr>
                <a:spLocks noRot="1" noChangeAspect="1" noMove="1" noResize="1" noEditPoints="1" noAdjustHandles="1" noChangeArrowheads="1" noChangeShapeType="1" noTextEdit="1"/>
              </p:cNvSpPr>
              <p:nvPr/>
            </p:nvSpPr>
            <p:spPr>
              <a:xfrm>
                <a:off x="4456849" y="4934362"/>
                <a:ext cx="7026604" cy="764505"/>
              </a:xfrm>
              <a:prstGeom prst="rect">
                <a:avLst/>
              </a:prstGeom>
              <a:blipFill>
                <a:blip r:embed="rId8"/>
                <a:stretch>
                  <a:fillRect/>
                </a:stretch>
              </a:blipFill>
            </p:spPr>
            <p:txBody>
              <a:bodyPr/>
              <a:lstStyle/>
              <a:p>
                <a:r>
                  <a:rPr lang="en-US">
                    <a:noFill/>
                  </a:rPr>
                  <a:t> </a:t>
                </a:r>
              </a:p>
            </p:txBody>
          </p:sp>
        </mc:Fallback>
      </mc:AlternateContent>
      <p:sp>
        <p:nvSpPr>
          <p:cNvPr id="44" name="TextBox 45">
            <a:extLst>
              <a:ext uri="{FF2B5EF4-FFF2-40B4-BE49-F238E27FC236}">
                <a16:creationId xmlns:a16="http://schemas.microsoft.com/office/drawing/2014/main" id="{2B1089E9-A049-4E7B-A562-2EA8E4245FB5}"/>
              </a:ext>
            </a:extLst>
          </p:cNvPr>
          <p:cNvSpPr txBox="1"/>
          <p:nvPr/>
        </p:nvSpPr>
        <p:spPr>
          <a:xfrm>
            <a:off x="989282" y="5115965"/>
            <a:ext cx="3476389" cy="400110"/>
          </a:xfrm>
          <a:prstGeom prst="rect">
            <a:avLst/>
          </a:prstGeom>
          <a:noFill/>
        </p:spPr>
        <p:txBody>
          <a:bodyPr wrap="square" rtlCol="0">
            <a:spAutoFit/>
          </a:bodyPr>
          <a:lstStyle/>
          <a:p>
            <a:pPr lvl="0">
              <a:defRPr/>
            </a:pPr>
            <a:r>
              <a:rPr lang="en-US" sz="2000" dirty="0">
                <a:solidFill>
                  <a:prstClr val="black"/>
                </a:solidFill>
              </a:rPr>
              <a:t>Our deletion code construction</a:t>
            </a:r>
            <a:endParaRPr lang="en-US" sz="1600" dirty="0">
              <a:solidFill>
                <a:srgbClr val="E7E6E6">
                  <a:lumMod val="50000"/>
                </a:srgbClr>
              </a:solidFill>
            </a:endParaRPr>
          </a:p>
        </p:txBody>
      </p:sp>
      <mc:AlternateContent xmlns:mc="http://schemas.openxmlformats.org/markup-compatibility/2006" xmlns:a14="http://schemas.microsoft.com/office/drawing/2010/main">
        <mc:Choice Requires="a14">
          <p:sp>
            <p:nvSpPr>
              <p:cNvPr id="45" name="TextBox 45">
                <a:extLst>
                  <a:ext uri="{FF2B5EF4-FFF2-40B4-BE49-F238E27FC236}">
                    <a16:creationId xmlns:a16="http://schemas.microsoft.com/office/drawing/2014/main" id="{2B1089E9-A049-4E7B-A562-2EA8E4245FB5}"/>
                  </a:ext>
                </a:extLst>
              </p:cNvPr>
              <p:cNvSpPr txBox="1"/>
              <p:nvPr/>
            </p:nvSpPr>
            <p:spPr>
              <a:xfrm>
                <a:off x="1238145" y="6059466"/>
                <a:ext cx="9715710" cy="385618"/>
              </a:xfrm>
              <a:prstGeom prst="rect">
                <a:avLst/>
              </a:prstGeom>
              <a:noFill/>
            </p:spPr>
            <p:txBody>
              <a:bodyPr wrap="square" rtlCol="0">
                <a:spAutoFit/>
              </a:bodyPr>
              <a:lstStyle/>
              <a:p>
                <a:r>
                  <a:rPr lang="en-US" dirty="0">
                    <a:solidFill>
                      <a:srgbClr val="FF0000"/>
                    </a:solidFill>
                  </a:rPr>
                  <a:t>Lower bound on the norm of </a:t>
                </a:r>
                <a14:m>
                  <m:oMath xmlns:m="http://schemas.openxmlformats.org/officeDocument/2006/math">
                    <m:r>
                      <a:rPr lang="en-US" i="1">
                        <a:solidFill>
                          <a:srgbClr val="FF0000"/>
                        </a:solidFill>
                        <a:latin typeface="Cambria Math" panose="02040503050406030204" pitchFamily="18" charset="0"/>
                      </a:rPr>
                      <m:t>(</m:t>
                    </m:r>
                    <m:nary>
                      <m:naryPr>
                        <m:chr m:val="∑"/>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𝑖</m:t>
                        </m:r>
                        <m:r>
                          <a:rPr lang="en-US">
                            <a:solidFill>
                              <a:srgbClr val="FF0000"/>
                            </a:solidFill>
                            <a:latin typeface="Cambria Math" panose="02040503050406030204" pitchFamily="18" charset="0"/>
                          </a:rPr>
                          <m:t>=</m:t>
                        </m:r>
                        <m:r>
                          <a:rPr lang="en-US" i="1">
                            <a:solidFill>
                              <a:srgbClr val="FF0000"/>
                            </a:solidFill>
                            <a:latin typeface="Cambria Math" panose="02040503050406030204" pitchFamily="18" charset="0"/>
                          </a:rPr>
                          <m:t>1</m:t>
                        </m:r>
                      </m:sub>
                      <m:sup>
                        <m:r>
                          <a:rPr lang="en-US" i="1">
                            <a:solidFill>
                              <a:srgbClr val="FF0000"/>
                            </a:solidFill>
                            <a:latin typeface="Cambria Math" panose="02040503050406030204" pitchFamily="18" charset="0"/>
                          </a:rPr>
                          <m:t>𝑠</m:t>
                        </m:r>
                      </m:sup>
                      <m:e>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𝕝</m:t>
                                </m:r>
                              </m:e>
                              <m:sub>
                                <m:r>
                                  <a:rPr lang="en-US" i="1">
                                    <a:solidFill>
                                      <a:srgbClr val="FF0000"/>
                                    </a:solidFill>
                                    <a:latin typeface="Cambria Math" panose="02040503050406030204" pitchFamily="18" charset="0"/>
                                  </a:rPr>
                                  <m:t>𝑖</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𝐴</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𝕝</m:t>
                                </m:r>
                              </m:e>
                              <m:sub>
                                <m:r>
                                  <a:rPr lang="en-US" i="1">
                                    <a:solidFill>
                                      <a:srgbClr val="FF0000"/>
                                    </a:solidFill>
                                    <a:latin typeface="Cambria Math" panose="02040503050406030204" pitchFamily="18" charset="0"/>
                                  </a:rPr>
                                  <m:t>𝑖</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𝐵</m:t>
                                </m:r>
                              </m:sub>
                            </m:sSub>
                          </m:e>
                        </m:d>
                        <m:r>
                          <a:rPr lang="en-US" i="1">
                            <a:solidFill>
                              <a:srgbClr val="FF0000"/>
                            </a:solidFill>
                            <a:latin typeface="Cambria Math" panose="02040503050406030204" pitchFamily="18" charset="0"/>
                          </a:rPr>
                          <m:t> </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𝑧</m:t>
                            </m:r>
                          </m:e>
                          <m:sup>
                            <m:r>
                              <a:rPr lang="en-US" i="1">
                                <a:solidFill>
                                  <a:srgbClr val="FF0000"/>
                                </a:solidFill>
                                <a:latin typeface="Cambria Math" panose="02040503050406030204" pitchFamily="18" charset="0"/>
                              </a:rPr>
                              <m:t>𝑖</m:t>
                            </m:r>
                          </m:sup>
                        </m:sSup>
                      </m:e>
                    </m:nary>
                    <m:r>
                      <a:rPr lang="en-US" i="1">
                        <a:solidFill>
                          <a:srgbClr val="FF0000"/>
                        </a:solidFill>
                        <a:latin typeface="Cambria Math" panose="02040503050406030204" pitchFamily="18" charset="0"/>
                      </a:rPr>
                      <m:t>)</m:t>
                    </m:r>
                  </m:oMath>
                </a14:m>
                <a:r>
                  <a:rPr lang="en-US" dirty="0">
                    <a:solidFill>
                      <a:srgbClr val="FF0000"/>
                    </a:solidFill>
                  </a:rPr>
                  <a:t> can be obtained based on the value of </a:t>
                </a:r>
                <a14:m>
                  <m:oMath xmlns:m="http://schemas.openxmlformats.org/officeDocument/2006/math">
                    <m:r>
                      <a:rPr lang="en-US" b="0" i="1" smtClean="0">
                        <a:solidFill>
                          <a:srgbClr val="FF0000"/>
                        </a:solidFill>
                        <a:latin typeface="Cambria Math" panose="02040503050406030204" pitchFamily="18" charset="0"/>
                      </a:rPr>
                      <m:t>𝑚</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𝑂</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𝑘</m:t>
                    </m:r>
                    <m:r>
                      <a:rPr lang="en-US" b="0" i="1" smtClean="0">
                        <a:solidFill>
                          <a:srgbClr val="FF0000"/>
                        </a:solidFill>
                        <a:latin typeface="Cambria Math" panose="02040503050406030204" pitchFamily="18" charset="0"/>
                      </a:rPr>
                      <m:t>)</m:t>
                    </m:r>
                  </m:oMath>
                </a14:m>
                <a:r>
                  <a:rPr lang="en-US" dirty="0">
                    <a:solidFill>
                      <a:srgbClr val="FF0000"/>
                    </a:solidFill>
                  </a:rPr>
                  <a:t> </a:t>
                </a:r>
              </a:p>
            </p:txBody>
          </p:sp>
        </mc:Choice>
        <mc:Fallback xmlns="">
          <p:sp>
            <p:nvSpPr>
              <p:cNvPr id="4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1238145" y="6059466"/>
                <a:ext cx="9715710" cy="385618"/>
              </a:xfrm>
              <a:prstGeom prst="rect">
                <a:avLst/>
              </a:prstGeom>
              <a:blipFill>
                <a:blip r:embed="rId9"/>
                <a:stretch>
                  <a:fillRect l="-502" t="-111111" b="-179365"/>
                </a:stretch>
              </a:blipFill>
            </p:spPr>
            <p:txBody>
              <a:bodyPr/>
              <a:lstStyle/>
              <a:p>
                <a:r>
                  <a:rPr lang="en-US">
                    <a:noFill/>
                  </a:rPr>
                  <a:t> </a:t>
                </a:r>
              </a:p>
            </p:txBody>
          </p:sp>
        </mc:Fallback>
      </mc:AlternateContent>
      <p:sp>
        <p:nvSpPr>
          <p:cNvPr id="17" name="矩形 16"/>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3981623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37609" y="2878071"/>
            <a:ext cx="9034717" cy="769441"/>
          </a:xfrm>
          <a:prstGeom prst="rect">
            <a:avLst/>
          </a:prstGeom>
        </p:spPr>
        <p:txBody>
          <a:bodyPr wrap="none">
            <a:spAutoFit/>
          </a:bodyPr>
          <a:lstStyle/>
          <a:p>
            <a:pPr lvl="0">
              <a:defRPr/>
            </a:pPr>
            <a:r>
              <a:rPr lang="en-US" sz="4400" dirty="0">
                <a:solidFill>
                  <a:prstClr val="black"/>
                </a:solidFill>
              </a:rPr>
              <a:t>Nearest neighbor computation models</a:t>
            </a:r>
            <a:endParaRPr lang="en-US" sz="4400" dirty="0">
              <a:solidFill>
                <a:srgbClr val="E7E6E6">
                  <a:lumMod val="50000"/>
                </a:srgbClr>
              </a:solidFill>
            </a:endParaRPr>
          </a:p>
        </p:txBody>
      </p:sp>
    </p:spTree>
    <p:extLst>
      <p:ext uri="{BB962C8B-B14F-4D97-AF65-F5344CB8AC3E}">
        <p14:creationId xmlns:p14="http://schemas.microsoft.com/office/powerpoint/2010/main" val="37976539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 widely used algorithm for data classification and prediction </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omputation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Motivation</a:t>
            </a:r>
            <a:endParaRPr lang="en-US" dirty="0">
              <a:solidFill>
                <a:srgbClr val="E7E6E6">
                  <a:lumMod val="50000"/>
                </a:srgbClr>
              </a:solidFill>
            </a:endParaRPr>
          </a:p>
        </p:txBody>
      </p:sp>
      <p:pic>
        <p:nvPicPr>
          <p:cNvPr id="42" name="Picture 6"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073" y="3829721"/>
            <a:ext cx="3327232" cy="215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2343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 widely used algorithm for data classification and prediction </a:t>
            </a:r>
          </a:p>
          <a:p>
            <a:pPr>
              <a:buFont typeface="Arial" panose="020B0604020202020204" pitchFamily="34" charset="0"/>
              <a:buChar char="•"/>
            </a:pPr>
            <a:r>
              <a:rPr lang="en-US" sz="1800" dirty="0">
                <a:cs typeface="Arial" panose="020B0604020202020204" pitchFamily="34" charset="0"/>
              </a:rPr>
              <a:t>Vector databases for large language models</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omputation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Motivation</a:t>
            </a:r>
            <a:endParaRPr lang="en-US" dirty="0">
              <a:solidFill>
                <a:srgbClr val="E7E6E6">
                  <a:lumMod val="50000"/>
                </a:srgbClr>
              </a:solidFill>
            </a:endParaRPr>
          </a:p>
        </p:txBody>
      </p:sp>
      <p:pic>
        <p:nvPicPr>
          <p:cNvPr id="42" name="Picture 6"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073" y="3829721"/>
            <a:ext cx="3327232" cy="2151689"/>
          </a:xfrm>
          <a:prstGeom prst="rect">
            <a:avLst/>
          </a:prstGeom>
          <a:noFill/>
          <a:extLst>
            <a:ext uri="{909E8E84-426E-40DD-AFC4-6F175D3DCCD1}">
              <a14:hiddenFill xmlns:a14="http://schemas.microsoft.com/office/drawing/2010/main">
                <a:solidFill>
                  <a:srgbClr val="FFFFFF"/>
                </a:solidFill>
              </a14:hiddenFill>
            </a:ext>
          </a:extLst>
        </p:spPr>
      </p:pic>
      <p:pic>
        <p:nvPicPr>
          <p:cNvPr id="43" name="Graphic 22" descr="Database outline">
            <a:extLst>
              <a:ext uri="{FF2B5EF4-FFF2-40B4-BE49-F238E27FC236}">
                <a16:creationId xmlns:a16="http://schemas.microsoft.com/office/drawing/2014/main" id="{A96611F3-6BD7-A594-5C34-A11DC258A2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9375" y="3910839"/>
            <a:ext cx="1637282" cy="1637282"/>
          </a:xfrm>
          <a:prstGeom prst="rect">
            <a:avLst/>
          </a:prstGeom>
        </p:spPr>
      </p:pic>
      <p:sp>
        <p:nvSpPr>
          <p:cNvPr id="44" name="TextBox 53">
            <a:extLst>
              <a:ext uri="{FF2B5EF4-FFF2-40B4-BE49-F238E27FC236}">
                <a16:creationId xmlns:a16="http://schemas.microsoft.com/office/drawing/2014/main" id="{1D2BD1F8-A6B6-1491-7913-479E72C963DD}"/>
              </a:ext>
            </a:extLst>
          </p:cNvPr>
          <p:cNvSpPr txBox="1"/>
          <p:nvPr/>
        </p:nvSpPr>
        <p:spPr>
          <a:xfrm>
            <a:off x="4566731" y="5558078"/>
            <a:ext cx="2974340" cy="738664"/>
          </a:xfrm>
          <a:prstGeom prst="rect">
            <a:avLst/>
          </a:prstGeom>
          <a:noFill/>
        </p:spPr>
        <p:txBody>
          <a:bodyPr wrap="none" rtlCol="0">
            <a:spAutoFit/>
          </a:bodyPr>
          <a:lstStyle/>
          <a:p>
            <a:r>
              <a:rPr lang="en-US" sz="1400" dirty="0"/>
              <a:t>“Similarity” Search</a:t>
            </a:r>
          </a:p>
          <a:p>
            <a:r>
              <a:rPr lang="en-US" sz="1400" i="1" dirty="0"/>
              <a:t>Approximate Nearest Neighbor search</a:t>
            </a:r>
          </a:p>
          <a:p>
            <a:r>
              <a:rPr lang="en-US" sz="1400" i="1" dirty="0"/>
              <a:t>Augmenting memory in LLMs</a:t>
            </a:r>
          </a:p>
        </p:txBody>
      </p:sp>
      <p:grpSp>
        <p:nvGrpSpPr>
          <p:cNvPr id="45" name="Group 61">
            <a:extLst>
              <a:ext uri="{FF2B5EF4-FFF2-40B4-BE49-F238E27FC236}">
                <a16:creationId xmlns:a16="http://schemas.microsoft.com/office/drawing/2014/main" id="{11D4052A-4FA8-608F-5093-A3088B2CADE5}"/>
              </a:ext>
            </a:extLst>
          </p:cNvPr>
          <p:cNvGrpSpPr/>
          <p:nvPr/>
        </p:nvGrpSpPr>
        <p:grpSpPr>
          <a:xfrm>
            <a:off x="4896042" y="3534772"/>
            <a:ext cx="1934589" cy="496341"/>
            <a:chOff x="702268" y="4002406"/>
            <a:chExt cx="1738716" cy="1820863"/>
          </a:xfrm>
        </p:grpSpPr>
        <p:sp>
          <p:nvSpPr>
            <p:cNvPr id="46" name="Rounded Rectangle 62">
              <a:extLst>
                <a:ext uri="{FF2B5EF4-FFF2-40B4-BE49-F238E27FC236}">
                  <a16:creationId xmlns:a16="http://schemas.microsoft.com/office/drawing/2014/main" id="{EDFED703-498E-1CB5-571E-DAB49488EF19}"/>
                </a:ext>
              </a:extLst>
            </p:cNvPr>
            <p:cNvSpPr/>
            <p:nvPr/>
          </p:nvSpPr>
          <p:spPr>
            <a:xfrm>
              <a:off x="702268" y="4245629"/>
              <a:ext cx="1658730" cy="13147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7" name="Rounded Rectangle 4">
              <a:extLst>
                <a:ext uri="{FF2B5EF4-FFF2-40B4-BE49-F238E27FC236}">
                  <a16:creationId xmlns:a16="http://schemas.microsoft.com/office/drawing/2014/main" id="{8799733E-E312-F8E8-00C0-57AA44A45D0D}"/>
                </a:ext>
              </a:extLst>
            </p:cNvPr>
            <p:cNvSpPr txBox="1"/>
            <p:nvPr/>
          </p:nvSpPr>
          <p:spPr>
            <a:xfrm>
              <a:off x="702268" y="4002406"/>
              <a:ext cx="1738716" cy="1820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Vector Database</a:t>
              </a:r>
              <a:endParaRPr lang="en-US" sz="1600" kern="1200" dirty="0"/>
            </a:p>
          </p:txBody>
        </p:sp>
      </p:grpSp>
    </p:spTree>
    <p:extLst>
      <p:ext uri="{BB962C8B-B14F-4D97-AF65-F5344CB8AC3E}">
        <p14:creationId xmlns:p14="http://schemas.microsoft.com/office/powerpoint/2010/main" val="23522874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 widely used algorithm for data classification and prediction </a:t>
            </a:r>
          </a:p>
          <a:p>
            <a:pPr>
              <a:buFont typeface="Arial" panose="020B0604020202020204" pitchFamily="34" charset="0"/>
              <a:buChar char="•"/>
            </a:pPr>
            <a:r>
              <a:rPr lang="en-US" sz="1800" dirty="0">
                <a:cs typeface="Arial" panose="020B0604020202020204" pitchFamily="34" charset="0"/>
              </a:rPr>
              <a:t>Vector databases for large language models</a:t>
            </a:r>
          </a:p>
          <a:p>
            <a:pPr>
              <a:buFont typeface="Arial" panose="020B0604020202020204" pitchFamily="34" charset="0"/>
              <a:buChar char="•"/>
            </a:pPr>
            <a:r>
              <a:rPr lang="en-US" sz="1800" dirty="0">
                <a:cs typeface="Arial" panose="020B0604020202020204" pitchFamily="34" charset="0"/>
              </a:rPr>
              <a:t>A computational model that integrates memory and computation</a:t>
            </a:r>
          </a:p>
          <a:p>
            <a:pPr lvl="1">
              <a:buFont typeface="Arial" panose="020B0604020202020204" pitchFamily="34" charset="0"/>
              <a:buChar char="•"/>
            </a:pPr>
            <a:r>
              <a:rPr lang="en-US" sz="1500" dirty="0">
                <a:cs typeface="Arial" panose="020B0604020202020204" pitchFamily="34" charset="0"/>
              </a:rPr>
              <a:t>Faster computing</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omputation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Motivation</a:t>
            </a:r>
            <a:endParaRPr lang="en-US" dirty="0">
              <a:solidFill>
                <a:srgbClr val="E7E6E6">
                  <a:lumMod val="50000"/>
                </a:srgbClr>
              </a:solidFill>
            </a:endParaRPr>
          </a:p>
        </p:txBody>
      </p:sp>
      <p:pic>
        <p:nvPicPr>
          <p:cNvPr id="42" name="Picture 6"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073" y="3829721"/>
            <a:ext cx="3327232" cy="2151689"/>
          </a:xfrm>
          <a:prstGeom prst="rect">
            <a:avLst/>
          </a:prstGeom>
          <a:noFill/>
          <a:extLst>
            <a:ext uri="{909E8E84-426E-40DD-AFC4-6F175D3DCCD1}">
              <a14:hiddenFill xmlns:a14="http://schemas.microsoft.com/office/drawing/2010/main">
                <a:solidFill>
                  <a:srgbClr val="FFFFFF"/>
                </a:solidFill>
              </a14:hiddenFill>
            </a:ext>
          </a:extLst>
        </p:spPr>
      </p:pic>
      <p:pic>
        <p:nvPicPr>
          <p:cNvPr id="43" name="Graphic 22" descr="Database outline">
            <a:extLst>
              <a:ext uri="{FF2B5EF4-FFF2-40B4-BE49-F238E27FC236}">
                <a16:creationId xmlns:a16="http://schemas.microsoft.com/office/drawing/2014/main" id="{A96611F3-6BD7-A594-5C34-A11DC258A2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9375" y="3910839"/>
            <a:ext cx="1637282" cy="1637282"/>
          </a:xfrm>
          <a:prstGeom prst="rect">
            <a:avLst/>
          </a:prstGeom>
        </p:spPr>
      </p:pic>
      <p:sp>
        <p:nvSpPr>
          <p:cNvPr id="44" name="TextBox 53">
            <a:extLst>
              <a:ext uri="{FF2B5EF4-FFF2-40B4-BE49-F238E27FC236}">
                <a16:creationId xmlns:a16="http://schemas.microsoft.com/office/drawing/2014/main" id="{1D2BD1F8-A6B6-1491-7913-479E72C963DD}"/>
              </a:ext>
            </a:extLst>
          </p:cNvPr>
          <p:cNvSpPr txBox="1"/>
          <p:nvPr/>
        </p:nvSpPr>
        <p:spPr>
          <a:xfrm>
            <a:off x="4566731" y="5558078"/>
            <a:ext cx="2974340" cy="738664"/>
          </a:xfrm>
          <a:prstGeom prst="rect">
            <a:avLst/>
          </a:prstGeom>
          <a:noFill/>
        </p:spPr>
        <p:txBody>
          <a:bodyPr wrap="none" rtlCol="0">
            <a:spAutoFit/>
          </a:bodyPr>
          <a:lstStyle/>
          <a:p>
            <a:r>
              <a:rPr lang="en-US" sz="1400" dirty="0"/>
              <a:t>“Similarity” Search</a:t>
            </a:r>
          </a:p>
          <a:p>
            <a:r>
              <a:rPr lang="en-US" sz="1400" i="1" dirty="0"/>
              <a:t>Approximate Nearest Neighbor search</a:t>
            </a:r>
          </a:p>
          <a:p>
            <a:r>
              <a:rPr lang="en-US" sz="1400" i="1" dirty="0"/>
              <a:t>Augmenting memory in LLMs</a:t>
            </a:r>
          </a:p>
        </p:txBody>
      </p:sp>
      <p:grpSp>
        <p:nvGrpSpPr>
          <p:cNvPr id="45" name="Group 61">
            <a:extLst>
              <a:ext uri="{FF2B5EF4-FFF2-40B4-BE49-F238E27FC236}">
                <a16:creationId xmlns:a16="http://schemas.microsoft.com/office/drawing/2014/main" id="{11D4052A-4FA8-608F-5093-A3088B2CADE5}"/>
              </a:ext>
            </a:extLst>
          </p:cNvPr>
          <p:cNvGrpSpPr/>
          <p:nvPr/>
        </p:nvGrpSpPr>
        <p:grpSpPr>
          <a:xfrm>
            <a:off x="4896042" y="3534772"/>
            <a:ext cx="1934589" cy="496341"/>
            <a:chOff x="702268" y="4002406"/>
            <a:chExt cx="1738716" cy="1820863"/>
          </a:xfrm>
        </p:grpSpPr>
        <p:sp>
          <p:nvSpPr>
            <p:cNvPr id="46" name="Rounded Rectangle 62">
              <a:extLst>
                <a:ext uri="{FF2B5EF4-FFF2-40B4-BE49-F238E27FC236}">
                  <a16:creationId xmlns:a16="http://schemas.microsoft.com/office/drawing/2014/main" id="{EDFED703-498E-1CB5-571E-DAB49488EF19}"/>
                </a:ext>
              </a:extLst>
            </p:cNvPr>
            <p:cNvSpPr/>
            <p:nvPr/>
          </p:nvSpPr>
          <p:spPr>
            <a:xfrm>
              <a:off x="702268" y="4245629"/>
              <a:ext cx="1658730" cy="13147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7" name="Rounded Rectangle 4">
              <a:extLst>
                <a:ext uri="{FF2B5EF4-FFF2-40B4-BE49-F238E27FC236}">
                  <a16:creationId xmlns:a16="http://schemas.microsoft.com/office/drawing/2014/main" id="{8799733E-E312-F8E8-00C0-57AA44A45D0D}"/>
                </a:ext>
              </a:extLst>
            </p:cNvPr>
            <p:cNvSpPr txBox="1"/>
            <p:nvPr/>
          </p:nvSpPr>
          <p:spPr>
            <a:xfrm>
              <a:off x="702268" y="4002406"/>
              <a:ext cx="1738716" cy="1820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Vector Database</a:t>
              </a:r>
              <a:endParaRPr lang="en-US" sz="1600" kern="1200" dirty="0"/>
            </a:p>
          </p:txBody>
        </p:sp>
      </p:grpSp>
      <p:pic>
        <p:nvPicPr>
          <p:cNvPr id="1028" name="Picture 4" descr="In-Memory Computing for Low-Power Neural Network Inference - SemiWik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75" y="4123592"/>
            <a:ext cx="2942258" cy="165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309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Boolean functions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oMath>
                </a14:m>
                <a:r>
                  <a:rPr lang="en-US" sz="1800" dirty="0">
                    <a:cs typeface="Arial" panose="020B0604020202020204" pitchFamily="34" charset="0"/>
                  </a:rPr>
                  <a:t>: mapping length 𝑛 binary vector </a:t>
                </a:r>
                <a14:m>
                  <m:oMath xmlns:m="http://schemas.openxmlformats.org/officeDocument/2006/math">
                    <m:r>
                      <a:rPr lang="en-US" sz="1800" b="0" i="1" dirty="0" smtClean="0">
                        <a:latin typeface="Cambria Math" panose="02040503050406030204" pitchFamily="18" charset="0"/>
                        <a:cs typeface="Arial" panose="020B0604020202020204" pitchFamily="34" charset="0"/>
                      </a:rPr>
                      <m:t>𝑋</m:t>
                    </m:r>
                    <m:r>
                      <a:rPr lang="en-US" sz="1800" b="0" i="1" dirty="0" smtClean="0">
                        <a:latin typeface="Cambria Math" panose="02040503050406030204" pitchFamily="18" charset="0"/>
                        <a:cs typeface="Arial" panose="020B0604020202020204" pitchFamily="34" charset="0"/>
                      </a:rPr>
                      <m:t>∈</m:t>
                    </m:r>
                    <m:sSup>
                      <m:sSupPr>
                        <m:ctrlPr>
                          <a:rPr lang="en-US" sz="1800" i="1" dirty="0" smtClean="0">
                            <a:latin typeface="Cambria Math" panose="02040503050406030204" pitchFamily="18" charset="0"/>
                            <a:cs typeface="Arial" panose="020B0604020202020204" pitchFamily="34" charset="0"/>
                          </a:rPr>
                        </m:ctrlPr>
                      </m:sSupPr>
                      <m:e>
                        <m:d>
                          <m:dPr>
                            <m:begChr m:val="{"/>
                            <m:endChr m:val="}"/>
                            <m:ctrlPr>
                              <a:rPr lang="en-US" sz="1800" i="1" dirty="0" smtClean="0">
                                <a:latin typeface="Cambria Math" panose="02040503050406030204" pitchFamily="18" charset="0"/>
                                <a:cs typeface="Arial" panose="020B0604020202020204" pitchFamily="34" charset="0"/>
                              </a:rPr>
                            </m:ctrlPr>
                          </m:dPr>
                          <m:e>
                            <m:r>
                              <a:rPr lang="en-US" sz="1800" i="1" dirty="0" smtClean="0">
                                <a:latin typeface="Cambria Math" panose="02040503050406030204" pitchFamily="18" charset="0"/>
                                <a:cs typeface="Arial" panose="020B0604020202020204" pitchFamily="34" charset="0"/>
                              </a:rPr>
                              <m:t>0,1</m:t>
                            </m:r>
                          </m:e>
                        </m:d>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to </a:t>
                </a:r>
                <a14:m>
                  <m:oMath xmlns:m="http://schemas.openxmlformats.org/officeDocument/2006/math">
                    <m:r>
                      <a:rPr lang="en-US" sz="1800" i="1" dirty="0" smtClean="0">
                        <a:latin typeface="Cambria Math" panose="02040503050406030204" pitchFamily="18" charset="0"/>
                        <a:cs typeface="Arial" panose="020B0604020202020204" pitchFamily="34" charset="0"/>
                      </a:rPr>
                      <m:t>{0,1}</m:t>
                    </m:r>
                  </m:oMath>
                </a14:m>
                <a:endParaRPr lang="en-US" sz="18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fundamental class of functions</a:t>
                </a:r>
              </a:p>
              <a:p>
                <a:pPr>
                  <a:buFont typeface="Arial" panose="020B0604020202020204" pitchFamily="34" charset="0"/>
                  <a:buChar char="•"/>
                </a:pPr>
                <a:endParaRPr lang="en-US" sz="18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Viewing functions as nearest neighbor data representation </a:t>
            </a:r>
            <a:r>
              <a:rPr lang="en-US" sz="1600" dirty="0">
                <a:solidFill>
                  <a:prstClr val="black">
                    <a:lumMod val="50000"/>
                    <a:lumOff val="50000"/>
                  </a:prstClr>
                </a:solidFill>
              </a:rPr>
              <a:t>[</a:t>
            </a:r>
            <a:r>
              <a:rPr lang="en-US" sz="1600" dirty="0" err="1">
                <a:solidFill>
                  <a:prstClr val="black">
                    <a:lumMod val="50000"/>
                    <a:lumOff val="50000"/>
                  </a:prstClr>
                </a:solidFill>
              </a:rPr>
              <a:t>Hajnal</a:t>
            </a:r>
            <a:r>
              <a:rPr lang="en-US" sz="1600" dirty="0">
                <a:solidFill>
                  <a:prstClr val="black">
                    <a:lumMod val="50000"/>
                    <a:lumOff val="50000"/>
                  </a:prstClr>
                </a:solidFill>
              </a:rPr>
              <a:t>, Liu, </a:t>
            </a:r>
            <a:r>
              <a:rPr lang="en-US" sz="1600" dirty="0" err="1">
                <a:solidFill>
                  <a:prstClr val="black">
                    <a:lumMod val="50000"/>
                    <a:lumOff val="50000"/>
                  </a:prstClr>
                </a:solidFill>
              </a:rPr>
              <a:t>Turán</a:t>
            </a:r>
            <a:r>
              <a:rPr lang="en-US" sz="1600" dirty="0">
                <a:solidFill>
                  <a:prstClr val="black">
                    <a:lumMod val="50000"/>
                    <a:lumOff val="50000"/>
                  </a:prstClr>
                </a:solidFill>
              </a:rPr>
              <a:t>, 2006]</a:t>
            </a:r>
            <a:r>
              <a:rPr lang="en-US" sz="2400" dirty="0">
                <a:solidFill>
                  <a:prstClr val="black"/>
                </a:solidFill>
              </a:rPr>
              <a:t> </a:t>
            </a:r>
            <a:endParaRPr lang="en-US" dirty="0">
              <a:solidFill>
                <a:srgbClr val="E7E6E6">
                  <a:lumMod val="50000"/>
                </a:srgbClr>
              </a:solidFill>
            </a:endParaRPr>
          </a:p>
        </p:txBody>
      </p:sp>
      <p:sp>
        <p:nvSpPr>
          <p:cNvPr id="4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3" name="直接连接符 2"/>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5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5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5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25679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epresentation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We learn and make decisions  based on relevant inputs (neighbors)</a:t>
            </a:r>
            <a:endParaRPr lang="en-US" dirty="0">
              <a:solidFill>
                <a:srgbClr val="E7E6E6">
                  <a:lumMod val="50000"/>
                </a:srgbClr>
              </a:solidFill>
            </a:endParaRPr>
          </a:p>
        </p:txBody>
      </p:sp>
      <p:grpSp>
        <p:nvGrpSpPr>
          <p:cNvPr id="29" name="组合 28"/>
          <p:cNvGrpSpPr/>
          <p:nvPr/>
        </p:nvGrpSpPr>
        <p:grpSpPr>
          <a:xfrm>
            <a:off x="638676" y="3415425"/>
            <a:ext cx="2963367" cy="2270767"/>
            <a:chOff x="823517" y="4223870"/>
            <a:chExt cx="2963367" cy="2270767"/>
          </a:xfrm>
        </p:grpSpPr>
        <p:pic>
          <p:nvPicPr>
            <p:cNvPr id="4" name="Picture 8" descr="Papers Icons - Free SVG &amp; PNG Papers Image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545" y="4223870"/>
              <a:ext cx="847443" cy="8474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697"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箭头连接符 5"/>
            <p:cNvCxnSpPr/>
            <p:nvPr/>
          </p:nvCxnSpPr>
          <p:spPr>
            <a:xfrm flipV="1">
              <a:off x="1487056" y="5136969"/>
              <a:ext cx="580232" cy="517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381349" y="5115085"/>
              <a:ext cx="580232" cy="517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4"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3744"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接箭头连接符 36"/>
            <p:cNvCxnSpPr/>
            <p:nvPr/>
          </p:nvCxnSpPr>
          <p:spPr>
            <a:xfrm flipV="1">
              <a:off x="2240981" y="5115086"/>
              <a:ext cx="8306" cy="53911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V="1">
              <a:off x="2329165" y="5115086"/>
              <a:ext cx="8306" cy="53911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6"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4510"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接箭头连接符 57"/>
            <p:cNvCxnSpPr/>
            <p:nvPr/>
          </p:nvCxnSpPr>
          <p:spPr>
            <a:xfrm flipH="1" flipV="1">
              <a:off x="2634394" y="5115083"/>
              <a:ext cx="580232" cy="517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H="1" flipV="1">
              <a:off x="2528687" y="5115083"/>
              <a:ext cx="580232" cy="517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23517" y="6211942"/>
              <a:ext cx="1011676" cy="276999"/>
            </a:xfrm>
            <a:prstGeom prst="rect">
              <a:avLst/>
            </a:prstGeom>
            <a:noFill/>
          </p:spPr>
          <p:txBody>
            <a:bodyPr wrap="square" rtlCol="0">
              <a:spAutoFit/>
            </a:bodyPr>
            <a:lstStyle/>
            <a:p>
              <a:r>
                <a:rPr lang="en-US" sz="1200" dirty="0"/>
                <a:t>Reviewer 1</a:t>
              </a:r>
            </a:p>
          </p:txBody>
        </p:sp>
        <p:sp>
          <p:nvSpPr>
            <p:cNvPr id="62" name="文本框 61"/>
            <p:cNvSpPr txBox="1"/>
            <p:nvPr/>
          </p:nvSpPr>
          <p:spPr>
            <a:xfrm>
              <a:off x="1780710" y="6217638"/>
              <a:ext cx="1011676" cy="276999"/>
            </a:xfrm>
            <a:prstGeom prst="rect">
              <a:avLst/>
            </a:prstGeom>
            <a:noFill/>
          </p:spPr>
          <p:txBody>
            <a:bodyPr wrap="square" rtlCol="0">
              <a:spAutoFit/>
            </a:bodyPr>
            <a:lstStyle/>
            <a:p>
              <a:r>
                <a:rPr lang="en-US" sz="1200" dirty="0"/>
                <a:t>Reviewer 2</a:t>
              </a:r>
            </a:p>
          </p:txBody>
        </p:sp>
        <p:sp>
          <p:nvSpPr>
            <p:cNvPr id="63" name="文本框 62"/>
            <p:cNvSpPr txBox="1"/>
            <p:nvPr/>
          </p:nvSpPr>
          <p:spPr>
            <a:xfrm>
              <a:off x="2775208" y="6217638"/>
              <a:ext cx="1011676" cy="276999"/>
            </a:xfrm>
            <a:prstGeom prst="rect">
              <a:avLst/>
            </a:prstGeom>
            <a:noFill/>
          </p:spPr>
          <p:txBody>
            <a:bodyPr wrap="square" rtlCol="0">
              <a:spAutoFit/>
            </a:bodyPr>
            <a:lstStyle/>
            <a:p>
              <a:r>
                <a:rPr lang="en-US" sz="1200" dirty="0"/>
                <a:t>Reviewer 3</a:t>
              </a:r>
            </a:p>
          </p:txBody>
        </p:sp>
      </p:grpSp>
      <p:pic>
        <p:nvPicPr>
          <p:cNvPr id="32" name="Picture 12" descr="68,599 Student Icons - Free in SVG, PNG, ICO - IconSc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516" y="3982006"/>
            <a:ext cx="1220634" cy="122063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接箭头连接符 38"/>
          <p:cNvCxnSpPr/>
          <p:nvPr/>
        </p:nvCxnSpPr>
        <p:spPr>
          <a:xfrm flipH="1" flipV="1">
            <a:off x="5203259" y="3787820"/>
            <a:ext cx="681555" cy="4351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6496303" y="3978278"/>
            <a:ext cx="277482" cy="37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云形标注 51"/>
          <p:cNvSpPr/>
          <p:nvPr/>
        </p:nvSpPr>
        <p:spPr>
          <a:xfrm>
            <a:off x="6416629" y="3920471"/>
            <a:ext cx="660692" cy="208281"/>
          </a:xfrm>
          <a:prstGeom prst="cloudCallout">
            <a:avLst>
              <a:gd name="adj1" fmla="val -31571"/>
              <a:gd name="adj2" fmla="val 752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chemeClr val="tx1"/>
              </a:solidFill>
            </a:endParaRPr>
          </a:p>
        </p:txBody>
      </p:sp>
      <p:sp>
        <p:nvSpPr>
          <p:cNvPr id="53" name="文本框 52"/>
          <p:cNvSpPr txBox="1"/>
          <p:nvPr/>
        </p:nvSpPr>
        <p:spPr>
          <a:xfrm>
            <a:off x="6888470" y="4028726"/>
            <a:ext cx="184731" cy="369332"/>
          </a:xfrm>
          <a:prstGeom prst="rect">
            <a:avLst/>
          </a:prstGeom>
          <a:noFill/>
        </p:spPr>
        <p:txBody>
          <a:bodyPr wrap="none" rtlCol="0">
            <a:spAutoFit/>
          </a:bodyPr>
          <a:lstStyle/>
          <a:p>
            <a:endParaRPr lang="en-US" dirty="0"/>
          </a:p>
        </p:txBody>
      </p:sp>
      <p:sp>
        <p:nvSpPr>
          <p:cNvPr id="54" name="文本框 53"/>
          <p:cNvSpPr txBox="1"/>
          <p:nvPr/>
        </p:nvSpPr>
        <p:spPr>
          <a:xfrm>
            <a:off x="6470585" y="3928697"/>
            <a:ext cx="594581" cy="200055"/>
          </a:xfrm>
          <a:prstGeom prst="rect">
            <a:avLst/>
          </a:prstGeom>
          <a:noFill/>
        </p:spPr>
        <p:txBody>
          <a:bodyPr wrap="square" rtlCol="0">
            <a:spAutoFit/>
          </a:bodyPr>
          <a:lstStyle/>
          <a:p>
            <a:r>
              <a:rPr lang="en-US" sz="700" dirty="0"/>
              <a:t>A poem?</a:t>
            </a:r>
          </a:p>
        </p:txBody>
      </p:sp>
      <p:pic>
        <p:nvPicPr>
          <p:cNvPr id="67" name="Picture 14" descr="William Shakespeare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6541" y="3345334"/>
            <a:ext cx="392387" cy="500293"/>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84"/>
          <p:cNvSpPr txBox="1"/>
          <p:nvPr/>
        </p:nvSpPr>
        <p:spPr>
          <a:xfrm>
            <a:off x="4333692" y="3857601"/>
            <a:ext cx="1011676" cy="276999"/>
          </a:xfrm>
          <a:prstGeom prst="rect">
            <a:avLst/>
          </a:prstGeom>
          <a:noFill/>
        </p:spPr>
        <p:txBody>
          <a:bodyPr wrap="square" rtlCol="0">
            <a:spAutoFit/>
          </a:bodyPr>
          <a:lstStyle/>
          <a:p>
            <a:r>
              <a:rPr lang="en-US" altLang="zh-CN" sz="1200" dirty="0"/>
              <a:t>Shakespeare</a:t>
            </a:r>
            <a:endParaRPr lang="en-US" sz="1200" dirty="0"/>
          </a:p>
        </p:txBody>
      </p:sp>
      <p:pic>
        <p:nvPicPr>
          <p:cNvPr id="1046" name="Picture 22" descr="https://upload.wikimedia.org/wikipedia/commons/thumb/c/cc/Mozart_Portrait_Croce.jpg/220px-Mozart_Portrait_Cro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5736" y="5202640"/>
            <a:ext cx="393192" cy="570127"/>
          </a:xfrm>
          <a:prstGeom prst="rect">
            <a:avLst/>
          </a:prstGeom>
          <a:noFill/>
          <a:extLst>
            <a:ext uri="{909E8E84-426E-40DD-AFC4-6F175D3DCCD1}">
              <a14:hiddenFill xmlns:a14="http://schemas.microsoft.com/office/drawing/2010/main">
                <a:solidFill>
                  <a:srgbClr val="FFFFFF"/>
                </a:solidFill>
              </a14:hiddenFill>
            </a:ext>
          </a:extLst>
        </p:spPr>
      </p:pic>
      <p:sp>
        <p:nvSpPr>
          <p:cNvPr id="91" name="文本框 90"/>
          <p:cNvSpPr txBox="1"/>
          <p:nvPr/>
        </p:nvSpPr>
        <p:spPr>
          <a:xfrm>
            <a:off x="4469154" y="5772767"/>
            <a:ext cx="724587" cy="276999"/>
          </a:xfrm>
          <a:prstGeom prst="rect">
            <a:avLst/>
          </a:prstGeom>
          <a:noFill/>
        </p:spPr>
        <p:txBody>
          <a:bodyPr wrap="square" rtlCol="0">
            <a:spAutoFit/>
          </a:bodyPr>
          <a:lstStyle/>
          <a:p>
            <a:r>
              <a:rPr lang="en-US" altLang="zh-CN" sz="1200" dirty="0"/>
              <a:t>Mozart</a:t>
            </a:r>
            <a:endParaRPr lang="en-US" sz="1200" dirty="0"/>
          </a:p>
        </p:txBody>
      </p:sp>
      <p:pic>
        <p:nvPicPr>
          <p:cNvPr id="1048" name="Picture 24" descr="Isaac Newton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5736" y="4277935"/>
            <a:ext cx="393192" cy="473497"/>
          </a:xfrm>
          <a:prstGeom prst="rect">
            <a:avLst/>
          </a:prstGeom>
          <a:noFill/>
          <a:extLst>
            <a:ext uri="{909E8E84-426E-40DD-AFC4-6F175D3DCCD1}">
              <a14:hiddenFill xmlns:a14="http://schemas.microsoft.com/office/drawing/2010/main">
                <a:solidFill>
                  <a:srgbClr val="FFFFFF"/>
                </a:solidFill>
              </a14:hiddenFill>
            </a:ext>
          </a:extLst>
        </p:spPr>
      </p:pic>
      <p:sp>
        <p:nvSpPr>
          <p:cNvPr id="96" name="文本框 95"/>
          <p:cNvSpPr txBox="1"/>
          <p:nvPr/>
        </p:nvSpPr>
        <p:spPr>
          <a:xfrm>
            <a:off x="4430038" y="4760958"/>
            <a:ext cx="724587" cy="276999"/>
          </a:xfrm>
          <a:prstGeom prst="rect">
            <a:avLst/>
          </a:prstGeom>
          <a:noFill/>
        </p:spPr>
        <p:txBody>
          <a:bodyPr wrap="square" rtlCol="0">
            <a:spAutoFit/>
          </a:bodyPr>
          <a:lstStyle/>
          <a:p>
            <a:r>
              <a:rPr lang="en-US" altLang="zh-CN" sz="1200" dirty="0"/>
              <a:t>Newton</a:t>
            </a:r>
            <a:endParaRPr lang="en-US" sz="1200" dirty="0"/>
          </a:p>
        </p:txBody>
      </p:sp>
      <p:grpSp>
        <p:nvGrpSpPr>
          <p:cNvPr id="101" name="组合 100"/>
          <p:cNvGrpSpPr/>
          <p:nvPr/>
        </p:nvGrpSpPr>
        <p:grpSpPr>
          <a:xfrm>
            <a:off x="8030132" y="3031806"/>
            <a:ext cx="1828800" cy="1828800"/>
            <a:chOff x="133864" y="271517"/>
            <a:chExt cx="5597611" cy="5597611"/>
          </a:xfrm>
        </p:grpSpPr>
        <p:pic>
          <p:nvPicPr>
            <p:cNvPr id="102" name="Graphic 17" descr="Dog outline">
              <a:extLst>
                <a:ext uri="{FF2B5EF4-FFF2-40B4-BE49-F238E27FC236}">
                  <a16:creationId xmlns:a16="http://schemas.microsoft.com/office/drawing/2014/main" id="{164DEBFF-7E90-F3CA-6951-C5FE0E2D9A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75469" y="2613122"/>
              <a:ext cx="914400" cy="914400"/>
            </a:xfrm>
            <a:prstGeom prst="rect">
              <a:avLst/>
            </a:prstGeom>
          </p:spPr>
        </p:pic>
        <p:pic>
          <p:nvPicPr>
            <p:cNvPr id="103" name="Picture 25" descr="Dog looking up at the camera">
              <a:extLst>
                <a:ext uri="{FF2B5EF4-FFF2-40B4-BE49-F238E27FC236}">
                  <a16:creationId xmlns:a16="http://schemas.microsoft.com/office/drawing/2014/main" id="{A0CAD8C2-4068-0330-9C54-81177F49742E}"/>
                </a:ext>
              </a:extLst>
            </p:cNvPr>
            <p:cNvPicPr>
              <a:picLocks noChangeAspect="1"/>
            </p:cNvPicPr>
            <p:nvPr/>
          </p:nvPicPr>
          <p:blipFill rotWithShape="1">
            <a:blip r:embed="rId11"/>
            <a:srcRect r="45183"/>
            <a:stretch/>
          </p:blipFill>
          <p:spPr>
            <a:xfrm>
              <a:off x="1497224" y="955425"/>
              <a:ext cx="1289221" cy="1320754"/>
            </a:xfrm>
            <a:prstGeom prst="rect">
              <a:avLst/>
            </a:prstGeom>
          </p:spPr>
        </p:pic>
        <p:pic>
          <p:nvPicPr>
            <p:cNvPr id="104" name="Picture 38" descr="Dog wearing collar sitting in field of long grass, head turned to look to side, with trees in distance, and clouds in sky">
              <a:extLst>
                <a:ext uri="{FF2B5EF4-FFF2-40B4-BE49-F238E27FC236}">
                  <a16:creationId xmlns:a16="http://schemas.microsoft.com/office/drawing/2014/main" id="{BCEE25C5-9B85-B0ED-80BE-DA3CC0EB58F2}"/>
                </a:ext>
              </a:extLst>
            </p:cNvPr>
            <p:cNvPicPr>
              <a:picLocks noChangeAspect="1"/>
            </p:cNvPicPr>
            <p:nvPr/>
          </p:nvPicPr>
          <p:blipFill rotWithShape="1">
            <a:blip r:embed="rId12"/>
            <a:srcRect l="44780" t="25000"/>
            <a:stretch/>
          </p:blipFill>
          <p:spPr>
            <a:xfrm>
              <a:off x="1018396" y="3775352"/>
              <a:ext cx="1289221" cy="1167351"/>
            </a:xfrm>
            <a:prstGeom prst="rect">
              <a:avLst/>
            </a:prstGeom>
          </p:spPr>
        </p:pic>
        <p:pic>
          <p:nvPicPr>
            <p:cNvPr id="105" name="Picture 40" descr="Portrait of a white puppy on purple background">
              <a:extLst>
                <a:ext uri="{FF2B5EF4-FFF2-40B4-BE49-F238E27FC236}">
                  <a16:creationId xmlns:a16="http://schemas.microsoft.com/office/drawing/2014/main" id="{B9CFE750-E80F-4691-1509-1E6ADF75A63C}"/>
                </a:ext>
              </a:extLst>
            </p:cNvPr>
            <p:cNvPicPr>
              <a:picLocks noChangeAspect="1"/>
            </p:cNvPicPr>
            <p:nvPr/>
          </p:nvPicPr>
          <p:blipFill rotWithShape="1">
            <a:blip r:embed="rId13"/>
            <a:srcRect l="20585" t="12335" r="35682" b="8035"/>
            <a:stretch/>
          </p:blipFill>
          <p:spPr>
            <a:xfrm>
              <a:off x="4004613" y="2378342"/>
              <a:ext cx="1046207" cy="1523763"/>
            </a:xfrm>
            <a:prstGeom prst="rect">
              <a:avLst/>
            </a:prstGeom>
          </p:spPr>
        </p:pic>
        <p:sp>
          <p:nvSpPr>
            <p:cNvPr id="106" name="Donut 48">
              <a:extLst>
                <a:ext uri="{FF2B5EF4-FFF2-40B4-BE49-F238E27FC236}">
                  <a16:creationId xmlns:a16="http://schemas.microsoft.com/office/drawing/2014/main" id="{488171B4-7742-63B7-8611-65578C278AA9}"/>
                </a:ext>
              </a:extLst>
            </p:cNvPr>
            <p:cNvSpPr/>
            <p:nvPr/>
          </p:nvSpPr>
          <p:spPr>
            <a:xfrm>
              <a:off x="133864" y="271517"/>
              <a:ext cx="5597611" cy="5597611"/>
            </a:xfrm>
            <a:prstGeom prst="donut">
              <a:avLst>
                <a:gd name="adj" fmla="val 113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07" name="组合 106"/>
          <p:cNvGrpSpPr/>
          <p:nvPr/>
        </p:nvGrpSpPr>
        <p:grpSpPr>
          <a:xfrm>
            <a:off x="9691558" y="4406122"/>
            <a:ext cx="1828800" cy="1828800"/>
            <a:chOff x="5898293" y="1260389"/>
            <a:chExt cx="5597611" cy="5597611"/>
          </a:xfrm>
        </p:grpSpPr>
        <p:pic>
          <p:nvPicPr>
            <p:cNvPr id="108" name="Graphic 11" descr="Cat outline">
              <a:extLst>
                <a:ext uri="{FF2B5EF4-FFF2-40B4-BE49-F238E27FC236}">
                  <a16:creationId xmlns:a16="http://schemas.microsoft.com/office/drawing/2014/main" id="{22E7E7A3-A4FE-256D-D8DC-4412641642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39898" y="3548329"/>
              <a:ext cx="914400" cy="914400"/>
            </a:xfrm>
            <a:prstGeom prst="rect">
              <a:avLst/>
            </a:prstGeom>
          </p:spPr>
        </p:pic>
        <p:pic>
          <p:nvPicPr>
            <p:cNvPr id="109" name="Picture 42" descr="Cat in the grass">
              <a:extLst>
                <a:ext uri="{FF2B5EF4-FFF2-40B4-BE49-F238E27FC236}">
                  <a16:creationId xmlns:a16="http://schemas.microsoft.com/office/drawing/2014/main" id="{D8C033D5-BE81-C6AE-E5E4-12743176CB95}"/>
                </a:ext>
              </a:extLst>
            </p:cNvPr>
            <p:cNvPicPr>
              <a:picLocks noChangeAspect="1"/>
            </p:cNvPicPr>
            <p:nvPr/>
          </p:nvPicPr>
          <p:blipFill rotWithShape="1">
            <a:blip r:embed="rId16"/>
            <a:srcRect l="45328" t="14356" r="11376" b="29680"/>
            <a:stretch/>
          </p:blipFill>
          <p:spPr>
            <a:xfrm>
              <a:off x="6616007" y="4492536"/>
              <a:ext cx="1241026" cy="1105075"/>
            </a:xfrm>
            <a:prstGeom prst="rect">
              <a:avLst/>
            </a:prstGeom>
          </p:spPr>
        </p:pic>
        <p:pic>
          <p:nvPicPr>
            <p:cNvPr id="110" name="Picture 44" descr="Cat with paws raised">
              <a:extLst>
                <a:ext uri="{FF2B5EF4-FFF2-40B4-BE49-F238E27FC236}">
                  <a16:creationId xmlns:a16="http://schemas.microsoft.com/office/drawing/2014/main" id="{3F3D0AB7-E42A-75A3-4DC1-C6E7DD149CCD}"/>
                </a:ext>
              </a:extLst>
            </p:cNvPr>
            <p:cNvPicPr>
              <a:picLocks noChangeAspect="1"/>
            </p:cNvPicPr>
            <p:nvPr/>
          </p:nvPicPr>
          <p:blipFill rotWithShape="1">
            <a:blip r:embed="rId17"/>
            <a:srcRect l="22409" t="2161" r="8309" b="30231"/>
            <a:stretch/>
          </p:blipFill>
          <p:spPr>
            <a:xfrm>
              <a:off x="8970867" y="4826930"/>
              <a:ext cx="1662472" cy="1081541"/>
            </a:xfrm>
            <a:prstGeom prst="rect">
              <a:avLst/>
            </a:prstGeom>
          </p:spPr>
        </p:pic>
        <p:pic>
          <p:nvPicPr>
            <p:cNvPr id="111" name="Picture 46" descr="Scottish wildcat in the grass">
              <a:extLst>
                <a:ext uri="{FF2B5EF4-FFF2-40B4-BE49-F238E27FC236}">
                  <a16:creationId xmlns:a16="http://schemas.microsoft.com/office/drawing/2014/main" id="{0629CA37-00ED-8134-D77C-F82AF775055C}"/>
                </a:ext>
              </a:extLst>
            </p:cNvPr>
            <p:cNvPicPr>
              <a:picLocks noChangeAspect="1"/>
            </p:cNvPicPr>
            <p:nvPr/>
          </p:nvPicPr>
          <p:blipFill rotWithShape="1">
            <a:blip r:embed="rId18"/>
            <a:srcRect l="46582" t="-3434"/>
            <a:stretch/>
          </p:blipFill>
          <p:spPr>
            <a:xfrm>
              <a:off x="8073080" y="1624590"/>
              <a:ext cx="1209304" cy="1559538"/>
            </a:xfrm>
            <a:prstGeom prst="rect">
              <a:avLst/>
            </a:prstGeom>
          </p:spPr>
        </p:pic>
        <p:sp>
          <p:nvSpPr>
            <p:cNvPr id="112" name="Donut 49">
              <a:extLst>
                <a:ext uri="{FF2B5EF4-FFF2-40B4-BE49-F238E27FC236}">
                  <a16:creationId xmlns:a16="http://schemas.microsoft.com/office/drawing/2014/main" id="{3140CE4C-20CD-B632-8257-D80E6ED99090}"/>
                </a:ext>
              </a:extLst>
            </p:cNvPr>
            <p:cNvSpPr/>
            <p:nvPr/>
          </p:nvSpPr>
          <p:spPr>
            <a:xfrm>
              <a:off x="5898293" y="1260389"/>
              <a:ext cx="5597611" cy="5597611"/>
            </a:xfrm>
            <a:prstGeom prst="donut">
              <a:avLst>
                <a:gd name="adj" fmla="val 113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4"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solidFill>
                  <a:srgbClr val="FF0000"/>
                </a:solidFill>
                <a:cs typeface="Arial" panose="020B0604020202020204" pitchFamily="34" charset="0"/>
              </a:rPr>
              <a:t>Fast and Accurate</a:t>
            </a:r>
            <a:endParaRPr lang="en-US" sz="1800" b="1" dirty="0">
              <a:solidFill>
                <a:srgbClr val="FF0000"/>
              </a:solidFill>
              <a:cs typeface="Arial" panose="020B0604020202020204" pitchFamily="34" charset="0"/>
            </a:endParaRPr>
          </a:p>
          <a:p>
            <a:pPr lvl="1">
              <a:buFont typeface="Arial" panose="020B0604020202020204" pitchFamily="34" charset="0"/>
              <a:buChar char="•"/>
            </a:pPr>
            <a:endParaRPr lang="en-US" dirty="0">
              <a:cs typeface="Arial" panose="020B0604020202020204" pitchFamily="34" charset="0"/>
            </a:endParaRPr>
          </a:p>
          <a:p>
            <a:pPr>
              <a:buFont typeface="Arial" panose="020B0604020202020204" pitchFamily="34" charset="0"/>
              <a:buChar char="•"/>
            </a:pPr>
            <a:endParaRPr lang="en-US" sz="1800" dirty="0">
              <a:cs typeface="Arial" panose="020B0604020202020204" pitchFamily="34" charset="0"/>
            </a:endParaRPr>
          </a:p>
          <a:p>
            <a:pPr>
              <a:buFont typeface="Arial" panose="020B0604020202020204" pitchFamily="34" charset="0"/>
              <a:buChar char="•"/>
            </a:pPr>
            <a:endParaRPr lang="en-US" sz="1800" dirty="0">
              <a:cs typeface="Arial" panose="020B0604020202020204" pitchFamily="34" charset="0"/>
            </a:endParaRPr>
          </a:p>
          <a:p>
            <a:pPr>
              <a:buFont typeface="Arial" panose="020B0604020202020204" pitchFamily="34" charset="0"/>
              <a:buChar char="•"/>
            </a:pPr>
            <a:endParaRPr lang="en-US" sz="1800" dirty="0">
              <a:cs typeface="Arial" panose="020B0604020202020204" pitchFamily="34" charset="0"/>
            </a:endParaRPr>
          </a:p>
        </p:txBody>
      </p:sp>
      <p:sp>
        <p:nvSpPr>
          <p:cNvPr id="46" name="文本框 45"/>
          <p:cNvSpPr txBox="1"/>
          <p:nvPr/>
        </p:nvSpPr>
        <p:spPr>
          <a:xfrm>
            <a:off x="1454895" y="5800548"/>
            <a:ext cx="1202489" cy="338554"/>
          </a:xfrm>
          <a:prstGeom prst="rect">
            <a:avLst/>
          </a:prstGeom>
          <a:noFill/>
        </p:spPr>
        <p:txBody>
          <a:bodyPr wrap="square" rtlCol="0">
            <a:spAutoFit/>
          </a:bodyPr>
          <a:lstStyle/>
          <a:p>
            <a:r>
              <a:rPr lang="en-US" sz="1600" dirty="0"/>
              <a:t>Peer review</a:t>
            </a:r>
          </a:p>
        </p:txBody>
      </p:sp>
    </p:spTree>
    <p:extLst>
      <p:ext uri="{BB962C8B-B14F-4D97-AF65-F5344CB8AC3E}">
        <p14:creationId xmlns:p14="http://schemas.microsoft.com/office/powerpoint/2010/main" val="28948239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Boolean functions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oMath>
                </a14:m>
                <a:r>
                  <a:rPr lang="en-US" sz="1800" dirty="0">
                    <a:cs typeface="Arial" panose="020B0604020202020204" pitchFamily="34" charset="0"/>
                  </a:rPr>
                  <a:t>: mapping length 𝑛 binary vector </a:t>
                </a:r>
                <a14:m>
                  <m:oMath xmlns:m="http://schemas.openxmlformats.org/officeDocument/2006/math">
                    <m:r>
                      <a:rPr lang="en-US" sz="1800" b="0" i="1" dirty="0" smtClean="0">
                        <a:latin typeface="Cambria Math" panose="02040503050406030204" pitchFamily="18" charset="0"/>
                        <a:cs typeface="Arial" panose="020B0604020202020204" pitchFamily="34" charset="0"/>
                      </a:rPr>
                      <m:t>𝑋</m:t>
                    </m:r>
                    <m:r>
                      <a:rPr lang="en-US" sz="1800" b="0" i="1" dirty="0" smtClean="0">
                        <a:latin typeface="Cambria Math" panose="02040503050406030204" pitchFamily="18" charset="0"/>
                        <a:cs typeface="Arial" panose="020B0604020202020204" pitchFamily="34" charset="0"/>
                      </a:rPr>
                      <m:t>∈</m:t>
                    </m:r>
                    <m:sSup>
                      <m:sSupPr>
                        <m:ctrlPr>
                          <a:rPr lang="en-US" sz="1800" i="1" dirty="0" smtClean="0">
                            <a:latin typeface="Cambria Math" panose="02040503050406030204" pitchFamily="18" charset="0"/>
                            <a:cs typeface="Arial" panose="020B0604020202020204" pitchFamily="34" charset="0"/>
                          </a:rPr>
                        </m:ctrlPr>
                      </m:sSupPr>
                      <m:e>
                        <m:d>
                          <m:dPr>
                            <m:begChr m:val="{"/>
                            <m:endChr m:val="}"/>
                            <m:ctrlPr>
                              <a:rPr lang="en-US" sz="1800" i="1" dirty="0" smtClean="0">
                                <a:latin typeface="Cambria Math" panose="02040503050406030204" pitchFamily="18" charset="0"/>
                                <a:cs typeface="Arial" panose="020B0604020202020204" pitchFamily="34" charset="0"/>
                              </a:rPr>
                            </m:ctrlPr>
                          </m:dPr>
                          <m:e>
                            <m:r>
                              <a:rPr lang="en-US" sz="1800" i="1" dirty="0" smtClean="0">
                                <a:latin typeface="Cambria Math" panose="02040503050406030204" pitchFamily="18" charset="0"/>
                                <a:cs typeface="Arial" panose="020B0604020202020204" pitchFamily="34" charset="0"/>
                              </a:rPr>
                              <m:t>0,1</m:t>
                            </m:r>
                          </m:e>
                        </m:d>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to </a:t>
                </a:r>
                <a14:m>
                  <m:oMath xmlns:m="http://schemas.openxmlformats.org/officeDocument/2006/math">
                    <m:r>
                      <a:rPr lang="en-US" sz="1800" i="1" dirty="0" smtClean="0">
                        <a:latin typeface="Cambria Math" panose="02040503050406030204" pitchFamily="18" charset="0"/>
                        <a:cs typeface="Arial" panose="020B0604020202020204" pitchFamily="34" charset="0"/>
                      </a:rPr>
                      <m:t>{0,1}</m:t>
                    </m:r>
                  </m:oMath>
                </a14:m>
                <a:endParaRPr lang="en-US" sz="18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fundamental class of functions</a:t>
                </a:r>
              </a:p>
              <a:p>
                <a:pPr>
                  <a:buFont typeface="Arial" panose="020B0604020202020204" pitchFamily="34" charset="0"/>
                  <a:buChar char="•"/>
                </a:pPr>
                <a:r>
                  <a:rPr lang="en-US" sz="1800" dirty="0">
                    <a:cs typeface="Arial" panose="020B0604020202020204" pitchFamily="34" charset="0"/>
                  </a:rPr>
                  <a:t>A binary-labeled dataset with </a:t>
                </a:r>
                <a14:m>
                  <m:oMath xmlns:m="http://schemas.openxmlformats.org/officeDocument/2006/math">
                    <m:sSup>
                      <m:sSupPr>
                        <m:ctrlPr>
                          <a:rPr lang="en-US" sz="1800" i="1" dirty="0" smtClean="0">
                            <a:latin typeface="Cambria Math" panose="02040503050406030204" pitchFamily="18" charset="0"/>
                            <a:cs typeface="Arial" panose="020B0604020202020204" pitchFamily="34" charset="0"/>
                          </a:rPr>
                        </m:ctrlPr>
                      </m:sSupPr>
                      <m:e>
                        <m:r>
                          <a:rPr lang="en-US" sz="1800" i="1" dirty="0" smtClean="0">
                            <a:latin typeface="Cambria Math" panose="02040503050406030204" pitchFamily="18" charset="0"/>
                            <a:cs typeface="Arial" panose="020B0604020202020204" pitchFamily="34" charset="0"/>
                          </a:rPr>
                          <m:t>2</m:t>
                        </m:r>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points </a:t>
                </a:r>
              </a:p>
              <a:p>
                <a:pPr>
                  <a:buFont typeface="Arial" panose="020B0604020202020204" pitchFamily="34" charset="0"/>
                  <a:buChar char="•"/>
                </a:pPr>
                <a:endParaRPr lang="en-US" sz="18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Viewing functions as nearest neighbor data representation </a:t>
            </a:r>
            <a:r>
              <a:rPr lang="en-US" sz="1600" dirty="0">
                <a:solidFill>
                  <a:prstClr val="black">
                    <a:lumMod val="50000"/>
                    <a:lumOff val="50000"/>
                  </a:prstClr>
                </a:solidFill>
              </a:rPr>
              <a:t>[</a:t>
            </a:r>
            <a:r>
              <a:rPr lang="en-US" sz="1600" dirty="0" err="1">
                <a:solidFill>
                  <a:prstClr val="black">
                    <a:lumMod val="50000"/>
                    <a:lumOff val="50000"/>
                  </a:prstClr>
                </a:solidFill>
              </a:rPr>
              <a:t>Hajnal</a:t>
            </a:r>
            <a:r>
              <a:rPr lang="en-US" sz="1600" dirty="0">
                <a:solidFill>
                  <a:prstClr val="black">
                    <a:lumMod val="50000"/>
                    <a:lumOff val="50000"/>
                  </a:prstClr>
                </a:solidFill>
              </a:rPr>
              <a:t>, Liu, </a:t>
            </a:r>
            <a:r>
              <a:rPr lang="en-US" sz="1600" dirty="0" err="1">
                <a:solidFill>
                  <a:prstClr val="black">
                    <a:lumMod val="50000"/>
                    <a:lumOff val="50000"/>
                  </a:prstClr>
                </a:solidFill>
              </a:rPr>
              <a:t>Turán</a:t>
            </a:r>
            <a:r>
              <a:rPr lang="en-US" sz="1600" dirty="0">
                <a:solidFill>
                  <a:prstClr val="black">
                    <a:lumMod val="50000"/>
                    <a:lumOff val="50000"/>
                  </a:prstClr>
                </a:solidFill>
              </a:rPr>
              <a:t>, 2006]</a:t>
            </a:r>
            <a:r>
              <a:rPr lang="en-US" sz="2400" dirty="0">
                <a:solidFill>
                  <a:prstClr val="black"/>
                </a:solidFill>
              </a:rPr>
              <a:t> </a:t>
            </a:r>
            <a:endParaRPr lang="en-US" dirty="0">
              <a:solidFill>
                <a:srgbClr val="E7E6E6">
                  <a:lumMod val="50000"/>
                </a:srgbClr>
              </a:solidFill>
            </a:endParaRPr>
          </a:p>
        </p:txBody>
      </p:sp>
      <p:sp>
        <p:nvSpPr>
          <p:cNvPr id="4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3" name="直接连接符 2"/>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5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5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5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8"/>
                <a:stretch>
                  <a:fillRect/>
                </a:stretch>
              </a:blipFill>
            </p:spPr>
            <p:txBody>
              <a:bodyPr/>
              <a:lstStyle/>
              <a:p>
                <a:r>
                  <a:rPr lang="en-US">
                    <a:noFill/>
                  </a:rPr>
                  <a:t> </a:t>
                </a:r>
              </a:p>
            </p:txBody>
          </p:sp>
        </mc:Fallback>
      </mc:AlternateContent>
      <p:cxnSp>
        <p:nvCxnSpPr>
          <p:cNvPr id="135" name="直接连接符 134"/>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stCxn id="139"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椭圆 138"/>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0" name="椭圆 13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直接连接符 142"/>
          <p:cNvCxnSpPr>
            <a:stCxn id="139" idx="2"/>
            <a:endCxn id="138"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40" idx="2"/>
            <a:endCxn id="141"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4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19"/>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4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4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1"/>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4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2"/>
                <a:stretch>
                  <a:fillRect r="-53846"/>
                </a:stretch>
              </a:blipFill>
            </p:spPr>
            <p:txBody>
              <a:bodyPr/>
              <a:lstStyle/>
              <a:p>
                <a:r>
                  <a:rPr lang="en-US">
                    <a:noFill/>
                  </a:rPr>
                  <a:t> </a:t>
                </a:r>
              </a:p>
            </p:txBody>
          </p:sp>
        </mc:Fallback>
      </mc:AlternateContent>
    </p:spTree>
    <p:extLst>
      <p:ext uri="{BB962C8B-B14F-4D97-AF65-F5344CB8AC3E}">
        <p14:creationId xmlns:p14="http://schemas.microsoft.com/office/powerpoint/2010/main" val="19832988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Boolean functions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oMath>
                </a14:m>
                <a:r>
                  <a:rPr lang="en-US" sz="1800" dirty="0">
                    <a:cs typeface="Arial" panose="020B0604020202020204" pitchFamily="34" charset="0"/>
                  </a:rPr>
                  <a:t>: mapping length 𝑛 binary vector </a:t>
                </a:r>
                <a14:m>
                  <m:oMath xmlns:m="http://schemas.openxmlformats.org/officeDocument/2006/math">
                    <m:r>
                      <a:rPr lang="en-US" sz="1800" b="0" i="1" dirty="0" smtClean="0">
                        <a:latin typeface="Cambria Math" panose="02040503050406030204" pitchFamily="18" charset="0"/>
                        <a:cs typeface="Arial" panose="020B0604020202020204" pitchFamily="34" charset="0"/>
                      </a:rPr>
                      <m:t>𝑋</m:t>
                    </m:r>
                    <m:r>
                      <a:rPr lang="en-US" sz="1800" b="0" i="1" dirty="0" smtClean="0">
                        <a:latin typeface="Cambria Math" panose="02040503050406030204" pitchFamily="18" charset="0"/>
                        <a:cs typeface="Arial" panose="020B0604020202020204" pitchFamily="34" charset="0"/>
                      </a:rPr>
                      <m:t>∈</m:t>
                    </m:r>
                    <m:sSup>
                      <m:sSupPr>
                        <m:ctrlPr>
                          <a:rPr lang="en-US" sz="1800" i="1" dirty="0" smtClean="0">
                            <a:latin typeface="Cambria Math" panose="02040503050406030204" pitchFamily="18" charset="0"/>
                            <a:cs typeface="Arial" panose="020B0604020202020204" pitchFamily="34" charset="0"/>
                          </a:rPr>
                        </m:ctrlPr>
                      </m:sSupPr>
                      <m:e>
                        <m:d>
                          <m:dPr>
                            <m:begChr m:val="{"/>
                            <m:endChr m:val="}"/>
                            <m:ctrlPr>
                              <a:rPr lang="en-US" sz="1800" i="1" dirty="0" smtClean="0">
                                <a:latin typeface="Cambria Math" panose="02040503050406030204" pitchFamily="18" charset="0"/>
                                <a:cs typeface="Arial" panose="020B0604020202020204" pitchFamily="34" charset="0"/>
                              </a:rPr>
                            </m:ctrlPr>
                          </m:dPr>
                          <m:e>
                            <m:r>
                              <a:rPr lang="en-US" sz="1800" i="1" dirty="0" smtClean="0">
                                <a:latin typeface="Cambria Math" panose="02040503050406030204" pitchFamily="18" charset="0"/>
                                <a:cs typeface="Arial" panose="020B0604020202020204" pitchFamily="34" charset="0"/>
                              </a:rPr>
                              <m:t>0,1</m:t>
                            </m:r>
                          </m:e>
                        </m:d>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to </a:t>
                </a:r>
                <a14:m>
                  <m:oMath xmlns:m="http://schemas.openxmlformats.org/officeDocument/2006/math">
                    <m:r>
                      <a:rPr lang="en-US" sz="1800" i="1" dirty="0" smtClean="0">
                        <a:latin typeface="Cambria Math" panose="02040503050406030204" pitchFamily="18" charset="0"/>
                        <a:cs typeface="Arial" panose="020B0604020202020204" pitchFamily="34" charset="0"/>
                      </a:rPr>
                      <m:t>{0,1}</m:t>
                    </m:r>
                  </m:oMath>
                </a14:m>
                <a:endParaRPr lang="en-US" sz="18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fundamental class of functions</a:t>
                </a:r>
              </a:p>
              <a:p>
                <a:pPr>
                  <a:buFont typeface="Arial" panose="020B0604020202020204" pitchFamily="34" charset="0"/>
                  <a:buChar char="•"/>
                </a:pPr>
                <a:r>
                  <a:rPr lang="en-US" sz="1800" dirty="0">
                    <a:cs typeface="Arial" panose="020B0604020202020204" pitchFamily="34" charset="0"/>
                  </a:rPr>
                  <a:t>A binary-labeled dataset with </a:t>
                </a:r>
                <a14:m>
                  <m:oMath xmlns:m="http://schemas.openxmlformats.org/officeDocument/2006/math">
                    <m:sSup>
                      <m:sSupPr>
                        <m:ctrlPr>
                          <a:rPr lang="en-US" sz="1800" i="1" dirty="0" smtClean="0">
                            <a:latin typeface="Cambria Math" panose="02040503050406030204" pitchFamily="18" charset="0"/>
                            <a:cs typeface="Arial" panose="020B0604020202020204" pitchFamily="34" charset="0"/>
                          </a:rPr>
                        </m:ctrlPr>
                      </m:sSupPr>
                      <m:e>
                        <m:r>
                          <a:rPr lang="en-US" sz="1800" i="1" dirty="0" smtClean="0">
                            <a:latin typeface="Cambria Math" panose="02040503050406030204" pitchFamily="18" charset="0"/>
                            <a:cs typeface="Arial" panose="020B0604020202020204" pitchFamily="34" charset="0"/>
                          </a:rPr>
                          <m:t>2</m:t>
                        </m:r>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points </a:t>
                </a:r>
              </a:p>
              <a:p>
                <a:pPr>
                  <a:buFont typeface="Arial" panose="020B0604020202020204" pitchFamily="34" charset="0"/>
                  <a:buChar char="•"/>
                </a:pPr>
                <a:r>
                  <a:rPr lang="en-US" sz="1800" dirty="0">
                    <a:cs typeface="Arial" panose="020B0604020202020204" pitchFamily="34" charset="0"/>
                  </a:rPr>
                  <a:t>A set of binary-labeled representative real vectors (called anchors)  </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Viewing functions as nearest neighbor data representation </a:t>
            </a:r>
            <a:r>
              <a:rPr lang="en-US" sz="1600" dirty="0">
                <a:solidFill>
                  <a:prstClr val="black">
                    <a:lumMod val="50000"/>
                    <a:lumOff val="50000"/>
                  </a:prstClr>
                </a:solidFill>
              </a:rPr>
              <a:t>[</a:t>
            </a:r>
            <a:r>
              <a:rPr lang="en-US" sz="1600" dirty="0" err="1">
                <a:solidFill>
                  <a:prstClr val="black">
                    <a:lumMod val="50000"/>
                    <a:lumOff val="50000"/>
                  </a:prstClr>
                </a:solidFill>
              </a:rPr>
              <a:t>Hajnal</a:t>
            </a:r>
            <a:r>
              <a:rPr lang="en-US" sz="1600" dirty="0">
                <a:solidFill>
                  <a:prstClr val="black">
                    <a:lumMod val="50000"/>
                    <a:lumOff val="50000"/>
                  </a:prstClr>
                </a:solidFill>
              </a:rPr>
              <a:t>, Liu, </a:t>
            </a:r>
            <a:r>
              <a:rPr lang="en-US" sz="1600" dirty="0" err="1">
                <a:solidFill>
                  <a:prstClr val="black">
                    <a:lumMod val="50000"/>
                    <a:lumOff val="50000"/>
                  </a:prstClr>
                </a:solidFill>
              </a:rPr>
              <a:t>Turán</a:t>
            </a:r>
            <a:r>
              <a:rPr lang="en-US" sz="1600" dirty="0">
                <a:solidFill>
                  <a:prstClr val="black">
                    <a:lumMod val="50000"/>
                    <a:lumOff val="50000"/>
                  </a:prstClr>
                </a:solidFill>
              </a:rPr>
              <a:t>, 2006]</a:t>
            </a:r>
            <a:r>
              <a:rPr lang="en-US" sz="2400" dirty="0">
                <a:solidFill>
                  <a:prstClr val="black"/>
                </a:solidFill>
              </a:rPr>
              <a:t> </a:t>
            </a:r>
            <a:endParaRPr lang="en-US" dirty="0">
              <a:solidFill>
                <a:srgbClr val="E7E6E6">
                  <a:lumMod val="50000"/>
                </a:srgbClr>
              </a:solidFill>
            </a:endParaRPr>
          </a:p>
        </p:txBody>
      </p:sp>
      <p:sp>
        <p:nvSpPr>
          <p:cNvPr id="4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3" name="直接连接符 2"/>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5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5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5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8"/>
                <a:stretch>
                  <a:fillRect/>
                </a:stretch>
              </a:blipFill>
            </p:spPr>
            <p:txBody>
              <a:bodyPr/>
              <a:lstStyle/>
              <a:p>
                <a:r>
                  <a:rPr lang="en-US">
                    <a:noFill/>
                  </a:rPr>
                  <a:t> </a:t>
                </a:r>
              </a:p>
            </p:txBody>
          </p:sp>
        </mc:Fallback>
      </mc:AlternateContent>
      <p:cxnSp>
        <p:nvCxnSpPr>
          <p:cNvPr id="135" name="直接连接符 134"/>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stCxn id="139"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椭圆 138"/>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0" name="椭圆 13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等腰三角形 141"/>
          <p:cNvSpPr/>
          <p:nvPr/>
        </p:nvSpPr>
        <p:spPr>
          <a:xfrm>
            <a:off x="5569335" y="4829152"/>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直接连接符 142"/>
          <p:cNvCxnSpPr>
            <a:stCxn id="139" idx="2"/>
            <a:endCxn id="138"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40" idx="2"/>
            <a:endCxn id="141"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等腰三角形 144"/>
          <p:cNvSpPr/>
          <p:nvPr/>
        </p:nvSpPr>
        <p:spPr>
          <a:xfrm>
            <a:off x="5966767" y="4406453"/>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6"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4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19"/>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4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4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1"/>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4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2"/>
                <a:stretch>
                  <a:fillRect r="-53846"/>
                </a:stretch>
              </a:blipFill>
            </p:spPr>
            <p:txBody>
              <a:bodyPr/>
              <a:lstStyle/>
              <a:p>
                <a:r>
                  <a:rPr lang="en-US">
                    <a:noFill/>
                  </a:rPr>
                  <a:t> </a:t>
                </a:r>
              </a:p>
            </p:txBody>
          </p:sp>
        </mc:Fallback>
      </mc:AlternateContent>
      <p:sp>
        <p:nvSpPr>
          <p:cNvPr id="152" name="等腰三角形 151"/>
          <p:cNvSpPr/>
          <p:nvPr/>
        </p:nvSpPr>
        <p:spPr>
          <a:xfrm>
            <a:off x="8717138" y="4122968"/>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等腰三角形 152"/>
          <p:cNvSpPr/>
          <p:nvPr/>
        </p:nvSpPr>
        <p:spPr>
          <a:xfrm>
            <a:off x="8720880" y="492863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4" name="Text Placeholder 1">
                <a:extLst>
                  <a:ext uri="{FF2B5EF4-FFF2-40B4-BE49-F238E27FC236}">
                    <a16:creationId xmlns:a16="http://schemas.microsoft.com/office/drawing/2014/main" id="{2B79910F-163A-49B6-AAF4-4655D89B5D2A}"/>
                  </a:ext>
                </a:extLst>
              </p:cNvPr>
              <p:cNvSpPr txBox="1">
                <a:spLocks/>
              </p:cNvSpPr>
              <p:nvPr/>
            </p:nvSpPr>
            <p:spPr>
              <a:xfrm>
                <a:off x="7860012" y="4155043"/>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=1</m:t>
                    </m:r>
                  </m:oMath>
                </a14:m>
                <a:r>
                  <a:rPr lang="en-US" sz="1400" dirty="0">
                    <a:solidFill>
                      <a:schemeClr val="tx1"/>
                    </a:solidFill>
                  </a:rPr>
                  <a:t> </a:t>
                </a:r>
                <a:endParaRPr lang="en-US" sz="1400" b="1" dirty="0">
                  <a:solidFill>
                    <a:schemeClr val="tx1"/>
                  </a:solidFill>
                </a:endParaRPr>
              </a:p>
            </p:txBody>
          </p:sp>
        </mc:Choice>
        <mc:Fallback xmlns="">
          <p:sp>
            <p:nvSpPr>
              <p:cNvPr id="15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155043"/>
                <a:ext cx="2089118" cy="61150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 Placeholder 1">
                <a:extLst>
                  <a:ext uri="{FF2B5EF4-FFF2-40B4-BE49-F238E27FC236}">
                    <a16:creationId xmlns:a16="http://schemas.microsoft.com/office/drawing/2014/main" id="{2B79910F-163A-49B6-AAF4-4655D89B5D2A}"/>
                  </a:ext>
                </a:extLst>
              </p:cNvPr>
              <p:cNvSpPr txBox="1">
                <a:spLocks/>
              </p:cNvSpPr>
              <p:nvPr/>
            </p:nvSpPr>
            <p:spPr>
              <a:xfrm>
                <a:off x="7860012" y="4918496"/>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=0</m:t>
                    </m:r>
                  </m:oMath>
                </a14:m>
                <a:r>
                  <a:rPr lang="en-US" sz="1400" dirty="0">
                    <a:solidFill>
                      <a:schemeClr val="tx1"/>
                    </a:solidFill>
                  </a:rPr>
                  <a:t> </a:t>
                </a:r>
                <a:endParaRPr lang="en-US" sz="1400" b="1" dirty="0">
                  <a:solidFill>
                    <a:schemeClr val="tx1"/>
                  </a:solidFill>
                </a:endParaRPr>
              </a:p>
            </p:txBody>
          </p:sp>
        </mc:Choice>
        <mc:Fallback xmlns="">
          <p:sp>
            <p:nvSpPr>
              <p:cNvPr id="15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918496"/>
                <a:ext cx="2089118" cy="611500"/>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6071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直角三角形 32"/>
          <p:cNvSpPr/>
          <p:nvPr/>
        </p:nvSpPr>
        <p:spPr>
          <a:xfrm>
            <a:off x="5031167" y="3896846"/>
            <a:ext cx="1422386" cy="1425881"/>
          </a:xfrm>
          <a:prstGeom prst="rtTriangl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直角三角形 150"/>
          <p:cNvSpPr/>
          <p:nvPr/>
        </p:nvSpPr>
        <p:spPr>
          <a:xfrm rot="10800000">
            <a:off x="5031167" y="3909327"/>
            <a:ext cx="1422386" cy="1425881"/>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Boolean functions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oMath>
                </a14:m>
                <a:r>
                  <a:rPr lang="en-US" sz="1800" dirty="0">
                    <a:cs typeface="Arial" panose="020B0604020202020204" pitchFamily="34" charset="0"/>
                  </a:rPr>
                  <a:t>: mapping length 𝑛 binary vector </a:t>
                </a:r>
                <a14:m>
                  <m:oMath xmlns:m="http://schemas.openxmlformats.org/officeDocument/2006/math">
                    <m:r>
                      <a:rPr lang="en-US" sz="1800" b="0" i="1" dirty="0" smtClean="0">
                        <a:latin typeface="Cambria Math" panose="02040503050406030204" pitchFamily="18" charset="0"/>
                        <a:cs typeface="Arial" panose="020B0604020202020204" pitchFamily="34" charset="0"/>
                      </a:rPr>
                      <m:t>𝑋</m:t>
                    </m:r>
                    <m:r>
                      <a:rPr lang="en-US" sz="1800" b="0" i="1" dirty="0" smtClean="0">
                        <a:latin typeface="Cambria Math" panose="02040503050406030204" pitchFamily="18" charset="0"/>
                        <a:cs typeface="Arial" panose="020B0604020202020204" pitchFamily="34" charset="0"/>
                      </a:rPr>
                      <m:t>∈</m:t>
                    </m:r>
                    <m:sSup>
                      <m:sSupPr>
                        <m:ctrlPr>
                          <a:rPr lang="en-US" sz="1800" i="1" dirty="0" smtClean="0">
                            <a:latin typeface="Cambria Math" panose="02040503050406030204" pitchFamily="18" charset="0"/>
                            <a:cs typeface="Arial" panose="020B0604020202020204" pitchFamily="34" charset="0"/>
                          </a:rPr>
                        </m:ctrlPr>
                      </m:sSupPr>
                      <m:e>
                        <m:d>
                          <m:dPr>
                            <m:begChr m:val="{"/>
                            <m:endChr m:val="}"/>
                            <m:ctrlPr>
                              <a:rPr lang="en-US" sz="1800" i="1" dirty="0" smtClean="0">
                                <a:latin typeface="Cambria Math" panose="02040503050406030204" pitchFamily="18" charset="0"/>
                                <a:cs typeface="Arial" panose="020B0604020202020204" pitchFamily="34" charset="0"/>
                              </a:rPr>
                            </m:ctrlPr>
                          </m:dPr>
                          <m:e>
                            <m:r>
                              <a:rPr lang="en-US" sz="1800" i="1" dirty="0" smtClean="0">
                                <a:latin typeface="Cambria Math" panose="02040503050406030204" pitchFamily="18" charset="0"/>
                                <a:cs typeface="Arial" panose="020B0604020202020204" pitchFamily="34" charset="0"/>
                              </a:rPr>
                              <m:t>0,1</m:t>
                            </m:r>
                          </m:e>
                        </m:d>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to </a:t>
                </a:r>
                <a14:m>
                  <m:oMath xmlns:m="http://schemas.openxmlformats.org/officeDocument/2006/math">
                    <m:r>
                      <a:rPr lang="en-US" sz="1800" i="1" dirty="0" smtClean="0">
                        <a:latin typeface="Cambria Math" panose="02040503050406030204" pitchFamily="18" charset="0"/>
                        <a:cs typeface="Arial" panose="020B0604020202020204" pitchFamily="34" charset="0"/>
                      </a:rPr>
                      <m:t>{0,1}</m:t>
                    </m:r>
                  </m:oMath>
                </a14:m>
                <a:endParaRPr lang="en-US" sz="18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fundamental class of functions</a:t>
                </a:r>
              </a:p>
              <a:p>
                <a:pPr>
                  <a:buFont typeface="Arial" panose="020B0604020202020204" pitchFamily="34" charset="0"/>
                  <a:buChar char="•"/>
                </a:pPr>
                <a:r>
                  <a:rPr lang="en-US" sz="1800" dirty="0">
                    <a:cs typeface="Arial" panose="020B0604020202020204" pitchFamily="34" charset="0"/>
                  </a:rPr>
                  <a:t>A binary-labeled dataset with </a:t>
                </a:r>
                <a14:m>
                  <m:oMath xmlns:m="http://schemas.openxmlformats.org/officeDocument/2006/math">
                    <m:sSup>
                      <m:sSupPr>
                        <m:ctrlPr>
                          <a:rPr lang="en-US" sz="1800" i="1" dirty="0" smtClean="0">
                            <a:latin typeface="Cambria Math" panose="02040503050406030204" pitchFamily="18" charset="0"/>
                            <a:cs typeface="Arial" panose="020B0604020202020204" pitchFamily="34" charset="0"/>
                          </a:rPr>
                        </m:ctrlPr>
                      </m:sSupPr>
                      <m:e>
                        <m:r>
                          <a:rPr lang="en-US" sz="1800" i="1" dirty="0" smtClean="0">
                            <a:latin typeface="Cambria Math" panose="02040503050406030204" pitchFamily="18" charset="0"/>
                            <a:cs typeface="Arial" panose="020B0604020202020204" pitchFamily="34" charset="0"/>
                          </a:rPr>
                          <m:t>2</m:t>
                        </m:r>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points </a:t>
                </a:r>
              </a:p>
              <a:p>
                <a:pPr>
                  <a:buFont typeface="Arial" panose="020B0604020202020204" pitchFamily="34" charset="0"/>
                  <a:buChar char="•"/>
                </a:pPr>
                <a:r>
                  <a:rPr lang="en-US" sz="1800" dirty="0">
                    <a:cs typeface="Arial" panose="020B0604020202020204" pitchFamily="34" charset="0"/>
                  </a:rPr>
                  <a:t>A set of binary-labeled representative real vectors (called anchors)  </a:t>
                </a:r>
              </a:p>
              <a:p>
                <a:pPr>
                  <a:buFont typeface="Arial" panose="020B0604020202020204" pitchFamily="34" charset="0"/>
                  <a:buChar char="•"/>
                </a:pPr>
                <a:r>
                  <a:rPr lang="en-US" sz="1800" dirty="0">
                    <a:cs typeface="Arial" panose="020B0604020202020204" pitchFamily="34" charset="0"/>
                  </a:rPr>
                  <a:t>Match the labeled dataset with the anchors under the nearest neighbor (in Euclidean distance) rule.</a:t>
                </a:r>
              </a:p>
              <a:p>
                <a:pPr>
                  <a:buFont typeface="Arial" panose="020B0604020202020204" pitchFamily="34" charset="0"/>
                  <a:buChar char="•"/>
                </a:pPr>
                <a:endParaRPr lang="en-US" sz="18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b="-3623"/>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Viewing functions as nearest neighbor data representation </a:t>
            </a:r>
            <a:r>
              <a:rPr lang="en-US" sz="1600" dirty="0">
                <a:solidFill>
                  <a:prstClr val="black">
                    <a:lumMod val="50000"/>
                    <a:lumOff val="50000"/>
                  </a:prstClr>
                </a:solidFill>
              </a:rPr>
              <a:t>[</a:t>
            </a:r>
            <a:r>
              <a:rPr lang="en-US" sz="1600" dirty="0" err="1">
                <a:solidFill>
                  <a:prstClr val="black">
                    <a:lumMod val="50000"/>
                    <a:lumOff val="50000"/>
                  </a:prstClr>
                </a:solidFill>
              </a:rPr>
              <a:t>Hajnal</a:t>
            </a:r>
            <a:r>
              <a:rPr lang="en-US" sz="1600" dirty="0">
                <a:solidFill>
                  <a:prstClr val="black">
                    <a:lumMod val="50000"/>
                    <a:lumOff val="50000"/>
                  </a:prstClr>
                </a:solidFill>
              </a:rPr>
              <a:t>, Liu, </a:t>
            </a:r>
            <a:r>
              <a:rPr lang="en-US" sz="1600" dirty="0" err="1">
                <a:solidFill>
                  <a:prstClr val="black">
                    <a:lumMod val="50000"/>
                    <a:lumOff val="50000"/>
                  </a:prstClr>
                </a:solidFill>
              </a:rPr>
              <a:t>Turán</a:t>
            </a:r>
            <a:r>
              <a:rPr lang="en-US" sz="1600" dirty="0">
                <a:solidFill>
                  <a:prstClr val="black">
                    <a:lumMod val="50000"/>
                    <a:lumOff val="50000"/>
                  </a:prstClr>
                </a:solidFill>
              </a:rPr>
              <a:t>, 2006]</a:t>
            </a:r>
            <a:r>
              <a:rPr lang="en-US" sz="2400" dirty="0">
                <a:solidFill>
                  <a:prstClr val="black"/>
                </a:solidFill>
              </a:rPr>
              <a:t> </a:t>
            </a:r>
            <a:endParaRPr lang="en-US" dirty="0">
              <a:solidFill>
                <a:srgbClr val="E7E6E6">
                  <a:lumMod val="50000"/>
                </a:srgbClr>
              </a:solidFill>
            </a:endParaRPr>
          </a:p>
        </p:txBody>
      </p:sp>
      <p:sp>
        <p:nvSpPr>
          <p:cNvPr id="4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3" name="直接连接符 2"/>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5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5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5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8"/>
                <a:stretch>
                  <a:fillRect/>
                </a:stretch>
              </a:blipFill>
            </p:spPr>
            <p:txBody>
              <a:bodyPr/>
              <a:lstStyle/>
              <a:p>
                <a:r>
                  <a:rPr lang="en-US">
                    <a:noFill/>
                  </a:rPr>
                  <a:t> </a:t>
                </a:r>
              </a:p>
            </p:txBody>
          </p:sp>
        </mc:Fallback>
      </mc:AlternateContent>
      <p:cxnSp>
        <p:nvCxnSpPr>
          <p:cNvPr id="135" name="直接连接符 134"/>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stCxn id="139"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椭圆 138"/>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0" name="椭圆 13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等腰三角形 141"/>
          <p:cNvSpPr/>
          <p:nvPr/>
        </p:nvSpPr>
        <p:spPr>
          <a:xfrm>
            <a:off x="5569335" y="4829152"/>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直接连接符 142"/>
          <p:cNvCxnSpPr>
            <a:stCxn id="139" idx="2"/>
            <a:endCxn id="138"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40" idx="2"/>
            <a:endCxn id="141"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等腰三角形 144"/>
          <p:cNvSpPr/>
          <p:nvPr/>
        </p:nvSpPr>
        <p:spPr>
          <a:xfrm>
            <a:off x="5966767" y="4406453"/>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直接连接符 26"/>
          <p:cNvCxnSpPr/>
          <p:nvPr/>
        </p:nvCxnSpPr>
        <p:spPr>
          <a:xfrm>
            <a:off x="5031167" y="3900341"/>
            <a:ext cx="1422386" cy="14223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4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19"/>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4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4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1"/>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4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2"/>
                <a:stretch>
                  <a:fillRect r="-53846"/>
                </a:stretch>
              </a:blipFill>
            </p:spPr>
            <p:txBody>
              <a:bodyPr/>
              <a:lstStyle/>
              <a:p>
                <a:r>
                  <a:rPr lang="en-US">
                    <a:noFill/>
                  </a:rPr>
                  <a:t> </a:t>
                </a:r>
              </a:p>
            </p:txBody>
          </p:sp>
        </mc:Fallback>
      </mc:AlternateContent>
      <p:sp>
        <p:nvSpPr>
          <p:cNvPr id="152" name="等腰三角形 151"/>
          <p:cNvSpPr/>
          <p:nvPr/>
        </p:nvSpPr>
        <p:spPr>
          <a:xfrm>
            <a:off x="8717138" y="4122968"/>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等腰三角形 152"/>
          <p:cNvSpPr/>
          <p:nvPr/>
        </p:nvSpPr>
        <p:spPr>
          <a:xfrm>
            <a:off x="8720880" y="492863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4" name="Text Placeholder 1">
                <a:extLst>
                  <a:ext uri="{FF2B5EF4-FFF2-40B4-BE49-F238E27FC236}">
                    <a16:creationId xmlns:a16="http://schemas.microsoft.com/office/drawing/2014/main" id="{2B79910F-163A-49B6-AAF4-4655D89B5D2A}"/>
                  </a:ext>
                </a:extLst>
              </p:cNvPr>
              <p:cNvSpPr txBox="1">
                <a:spLocks/>
              </p:cNvSpPr>
              <p:nvPr/>
            </p:nvSpPr>
            <p:spPr>
              <a:xfrm>
                <a:off x="7860012" y="4155043"/>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=1</m:t>
                    </m:r>
                  </m:oMath>
                </a14:m>
                <a:r>
                  <a:rPr lang="en-US" sz="1400" dirty="0">
                    <a:solidFill>
                      <a:schemeClr val="tx1"/>
                    </a:solidFill>
                  </a:rPr>
                  <a:t> </a:t>
                </a:r>
                <a:endParaRPr lang="en-US" sz="1400" b="1" dirty="0">
                  <a:solidFill>
                    <a:schemeClr val="tx1"/>
                  </a:solidFill>
                </a:endParaRPr>
              </a:p>
            </p:txBody>
          </p:sp>
        </mc:Choice>
        <mc:Fallback xmlns="">
          <p:sp>
            <p:nvSpPr>
              <p:cNvPr id="15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155043"/>
                <a:ext cx="2089118" cy="61150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 Placeholder 1">
                <a:extLst>
                  <a:ext uri="{FF2B5EF4-FFF2-40B4-BE49-F238E27FC236}">
                    <a16:creationId xmlns:a16="http://schemas.microsoft.com/office/drawing/2014/main" id="{2B79910F-163A-49B6-AAF4-4655D89B5D2A}"/>
                  </a:ext>
                </a:extLst>
              </p:cNvPr>
              <p:cNvSpPr txBox="1">
                <a:spLocks/>
              </p:cNvSpPr>
              <p:nvPr/>
            </p:nvSpPr>
            <p:spPr>
              <a:xfrm>
                <a:off x="7860012" y="4918496"/>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=0</m:t>
                    </m:r>
                  </m:oMath>
                </a14:m>
                <a:r>
                  <a:rPr lang="en-US" sz="1400" dirty="0">
                    <a:solidFill>
                      <a:schemeClr val="tx1"/>
                    </a:solidFill>
                  </a:rPr>
                  <a:t> </a:t>
                </a:r>
                <a:endParaRPr lang="en-US" sz="1400" b="1" dirty="0">
                  <a:solidFill>
                    <a:schemeClr val="tx1"/>
                  </a:solidFill>
                </a:endParaRPr>
              </a:p>
            </p:txBody>
          </p:sp>
        </mc:Choice>
        <mc:Fallback xmlns="">
          <p:sp>
            <p:nvSpPr>
              <p:cNvPr id="15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918496"/>
                <a:ext cx="2089118" cy="611500"/>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376558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直角三角形 32"/>
          <p:cNvSpPr/>
          <p:nvPr/>
        </p:nvSpPr>
        <p:spPr>
          <a:xfrm>
            <a:off x="5031167" y="3896846"/>
            <a:ext cx="1422386" cy="1425881"/>
          </a:xfrm>
          <a:prstGeom prst="rtTriangl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直角三角形 150"/>
          <p:cNvSpPr/>
          <p:nvPr/>
        </p:nvSpPr>
        <p:spPr>
          <a:xfrm rot="10800000">
            <a:off x="5031167" y="3909327"/>
            <a:ext cx="1422386" cy="1425881"/>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Boolean functions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oMath>
                </a14:m>
                <a:r>
                  <a:rPr lang="en-US" sz="1800" dirty="0">
                    <a:cs typeface="Arial" panose="020B0604020202020204" pitchFamily="34" charset="0"/>
                  </a:rPr>
                  <a:t>: mapping length 𝑛 binary vector </a:t>
                </a:r>
                <a14:m>
                  <m:oMath xmlns:m="http://schemas.openxmlformats.org/officeDocument/2006/math">
                    <m:r>
                      <a:rPr lang="en-US" sz="1800" b="0" i="1" dirty="0" smtClean="0">
                        <a:latin typeface="Cambria Math" panose="02040503050406030204" pitchFamily="18" charset="0"/>
                        <a:cs typeface="Arial" panose="020B0604020202020204" pitchFamily="34" charset="0"/>
                      </a:rPr>
                      <m:t>𝑋</m:t>
                    </m:r>
                    <m:r>
                      <a:rPr lang="en-US" sz="1800" b="0" i="1" dirty="0" smtClean="0">
                        <a:latin typeface="Cambria Math" panose="02040503050406030204" pitchFamily="18" charset="0"/>
                        <a:cs typeface="Arial" panose="020B0604020202020204" pitchFamily="34" charset="0"/>
                      </a:rPr>
                      <m:t>∈</m:t>
                    </m:r>
                    <m:sSup>
                      <m:sSupPr>
                        <m:ctrlPr>
                          <a:rPr lang="en-US" sz="1800" i="1" dirty="0" smtClean="0">
                            <a:latin typeface="Cambria Math" panose="02040503050406030204" pitchFamily="18" charset="0"/>
                            <a:cs typeface="Arial" panose="020B0604020202020204" pitchFamily="34" charset="0"/>
                          </a:rPr>
                        </m:ctrlPr>
                      </m:sSupPr>
                      <m:e>
                        <m:d>
                          <m:dPr>
                            <m:begChr m:val="{"/>
                            <m:endChr m:val="}"/>
                            <m:ctrlPr>
                              <a:rPr lang="en-US" sz="1800" i="1" dirty="0" smtClean="0">
                                <a:latin typeface="Cambria Math" panose="02040503050406030204" pitchFamily="18" charset="0"/>
                                <a:cs typeface="Arial" panose="020B0604020202020204" pitchFamily="34" charset="0"/>
                              </a:rPr>
                            </m:ctrlPr>
                          </m:dPr>
                          <m:e>
                            <m:r>
                              <a:rPr lang="en-US" sz="1800" i="1" dirty="0" smtClean="0">
                                <a:latin typeface="Cambria Math" panose="02040503050406030204" pitchFamily="18" charset="0"/>
                                <a:cs typeface="Arial" panose="020B0604020202020204" pitchFamily="34" charset="0"/>
                              </a:rPr>
                              <m:t>0,1</m:t>
                            </m:r>
                          </m:e>
                        </m:d>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to </a:t>
                </a:r>
                <a14:m>
                  <m:oMath xmlns:m="http://schemas.openxmlformats.org/officeDocument/2006/math">
                    <m:r>
                      <a:rPr lang="en-US" sz="1800" i="1" dirty="0" smtClean="0">
                        <a:latin typeface="Cambria Math" panose="02040503050406030204" pitchFamily="18" charset="0"/>
                        <a:cs typeface="Arial" panose="020B0604020202020204" pitchFamily="34" charset="0"/>
                      </a:rPr>
                      <m:t>{0,1}</m:t>
                    </m:r>
                  </m:oMath>
                </a14:m>
                <a:endParaRPr lang="en-US" sz="18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fundamental class of functions</a:t>
                </a:r>
              </a:p>
              <a:p>
                <a:pPr>
                  <a:buFont typeface="Arial" panose="020B0604020202020204" pitchFamily="34" charset="0"/>
                  <a:buChar char="•"/>
                </a:pPr>
                <a:r>
                  <a:rPr lang="en-US" sz="1800" dirty="0">
                    <a:cs typeface="Arial" panose="020B0604020202020204" pitchFamily="34" charset="0"/>
                  </a:rPr>
                  <a:t>A binary-labeled dataset with </a:t>
                </a:r>
                <a14:m>
                  <m:oMath xmlns:m="http://schemas.openxmlformats.org/officeDocument/2006/math">
                    <m:sSup>
                      <m:sSupPr>
                        <m:ctrlPr>
                          <a:rPr lang="en-US" sz="1800" i="1" dirty="0" smtClean="0">
                            <a:latin typeface="Cambria Math" panose="02040503050406030204" pitchFamily="18" charset="0"/>
                            <a:cs typeface="Arial" panose="020B0604020202020204" pitchFamily="34" charset="0"/>
                          </a:rPr>
                        </m:ctrlPr>
                      </m:sSupPr>
                      <m:e>
                        <m:r>
                          <a:rPr lang="en-US" sz="1800" i="1" dirty="0" smtClean="0">
                            <a:latin typeface="Cambria Math" panose="02040503050406030204" pitchFamily="18" charset="0"/>
                            <a:cs typeface="Arial" panose="020B0604020202020204" pitchFamily="34" charset="0"/>
                          </a:rPr>
                          <m:t>2</m:t>
                        </m:r>
                      </m:e>
                      <m:sup>
                        <m:r>
                          <a:rPr lang="en-US" sz="1800" i="1" dirty="0" smtClean="0">
                            <a:latin typeface="Cambria Math" panose="02040503050406030204" pitchFamily="18" charset="0"/>
                            <a:cs typeface="Arial" panose="020B0604020202020204" pitchFamily="34" charset="0"/>
                          </a:rPr>
                          <m:t>𝑛</m:t>
                        </m:r>
                      </m:sup>
                    </m:sSup>
                  </m:oMath>
                </a14:m>
                <a:r>
                  <a:rPr lang="en-US" sz="1800" dirty="0">
                    <a:cs typeface="Arial" panose="020B0604020202020204" pitchFamily="34" charset="0"/>
                  </a:rPr>
                  <a:t> points </a:t>
                </a:r>
              </a:p>
              <a:p>
                <a:pPr>
                  <a:buFont typeface="Arial" panose="020B0604020202020204" pitchFamily="34" charset="0"/>
                  <a:buChar char="•"/>
                </a:pPr>
                <a:r>
                  <a:rPr lang="en-US" sz="1800" dirty="0">
                    <a:cs typeface="Arial" panose="020B0604020202020204" pitchFamily="34" charset="0"/>
                  </a:rPr>
                  <a:t>A set of binary-labeled representative real vectors (called anchors)  </a:t>
                </a:r>
              </a:p>
              <a:p>
                <a:pPr>
                  <a:buFont typeface="Arial" panose="020B0604020202020204" pitchFamily="34" charset="0"/>
                  <a:buChar char="•"/>
                </a:pPr>
                <a:r>
                  <a:rPr lang="en-US" sz="1800" dirty="0">
                    <a:cs typeface="Arial" panose="020B0604020202020204" pitchFamily="34" charset="0"/>
                  </a:rPr>
                  <a:t>Match the labeled dataset with the anchors under the nearest neighbor (in Euclidean distance) rule.</a:t>
                </a:r>
              </a:p>
              <a:p>
                <a:pPr>
                  <a:buFont typeface="Arial" panose="020B0604020202020204" pitchFamily="34" charset="0"/>
                  <a:buChar char="•"/>
                </a:pPr>
                <a:r>
                  <a:rPr lang="en-US" sz="1800" dirty="0">
                    <a:cs typeface="Arial" panose="020B0604020202020204" pitchFamily="34" charset="0"/>
                  </a:rPr>
                  <a:t>Anchor as memory and nearest neighbor as computation </a:t>
                </a:r>
              </a:p>
              <a:p>
                <a:pPr>
                  <a:buFont typeface="Arial" panose="020B0604020202020204" pitchFamily="34" charset="0"/>
                  <a:buChar char="•"/>
                </a:pPr>
                <a:endParaRPr lang="en-US" sz="18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b="-22464"/>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Viewing functions as nearest neighbor data representation </a:t>
            </a:r>
            <a:r>
              <a:rPr lang="en-US" sz="1600" dirty="0">
                <a:solidFill>
                  <a:prstClr val="black">
                    <a:lumMod val="50000"/>
                    <a:lumOff val="50000"/>
                  </a:prstClr>
                </a:solidFill>
              </a:rPr>
              <a:t>[</a:t>
            </a:r>
            <a:r>
              <a:rPr lang="en-US" sz="1600" dirty="0" err="1">
                <a:solidFill>
                  <a:prstClr val="black">
                    <a:lumMod val="50000"/>
                    <a:lumOff val="50000"/>
                  </a:prstClr>
                </a:solidFill>
              </a:rPr>
              <a:t>Hajnal</a:t>
            </a:r>
            <a:r>
              <a:rPr lang="en-US" sz="1600" dirty="0">
                <a:solidFill>
                  <a:prstClr val="black">
                    <a:lumMod val="50000"/>
                    <a:lumOff val="50000"/>
                  </a:prstClr>
                </a:solidFill>
              </a:rPr>
              <a:t>, Liu, </a:t>
            </a:r>
            <a:r>
              <a:rPr lang="en-US" sz="1600" dirty="0" err="1">
                <a:solidFill>
                  <a:prstClr val="black">
                    <a:lumMod val="50000"/>
                    <a:lumOff val="50000"/>
                  </a:prstClr>
                </a:solidFill>
              </a:rPr>
              <a:t>Turán</a:t>
            </a:r>
            <a:r>
              <a:rPr lang="en-US" sz="1600" dirty="0">
                <a:solidFill>
                  <a:prstClr val="black">
                    <a:lumMod val="50000"/>
                    <a:lumOff val="50000"/>
                  </a:prstClr>
                </a:solidFill>
              </a:rPr>
              <a:t>, 2006]</a:t>
            </a:r>
            <a:r>
              <a:rPr lang="en-US" sz="2400" dirty="0">
                <a:solidFill>
                  <a:prstClr val="black"/>
                </a:solidFill>
              </a:rPr>
              <a:t> </a:t>
            </a:r>
            <a:endParaRPr lang="en-US" dirty="0">
              <a:solidFill>
                <a:srgbClr val="E7E6E6">
                  <a:lumMod val="50000"/>
                </a:srgbClr>
              </a:solidFill>
            </a:endParaRPr>
          </a:p>
        </p:txBody>
      </p:sp>
      <p:sp>
        <p:nvSpPr>
          <p:cNvPr id="4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3" name="直接连接符 2"/>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5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5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5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5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8"/>
                <a:stretch>
                  <a:fillRect/>
                </a:stretch>
              </a:blipFill>
            </p:spPr>
            <p:txBody>
              <a:bodyPr/>
              <a:lstStyle/>
              <a:p>
                <a:r>
                  <a:rPr lang="en-US">
                    <a:noFill/>
                  </a:rPr>
                  <a:t> </a:t>
                </a:r>
              </a:p>
            </p:txBody>
          </p:sp>
        </mc:Fallback>
      </mc:AlternateContent>
      <p:cxnSp>
        <p:nvCxnSpPr>
          <p:cNvPr id="135" name="直接连接符 134"/>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stCxn id="139"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椭圆 138"/>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0" name="椭圆 13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等腰三角形 141"/>
          <p:cNvSpPr/>
          <p:nvPr/>
        </p:nvSpPr>
        <p:spPr>
          <a:xfrm>
            <a:off x="5569335" y="4829152"/>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直接连接符 142"/>
          <p:cNvCxnSpPr>
            <a:stCxn id="139" idx="2"/>
            <a:endCxn id="138"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40" idx="2"/>
            <a:endCxn id="141"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等腰三角形 144"/>
          <p:cNvSpPr/>
          <p:nvPr/>
        </p:nvSpPr>
        <p:spPr>
          <a:xfrm>
            <a:off x="5966767" y="4406453"/>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直接连接符 26"/>
          <p:cNvCxnSpPr/>
          <p:nvPr/>
        </p:nvCxnSpPr>
        <p:spPr>
          <a:xfrm>
            <a:off x="5031167" y="3900341"/>
            <a:ext cx="1422386" cy="14223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4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19"/>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4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4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1"/>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4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2"/>
                <a:stretch>
                  <a:fillRect r="-53846"/>
                </a:stretch>
              </a:blipFill>
            </p:spPr>
            <p:txBody>
              <a:bodyPr/>
              <a:lstStyle/>
              <a:p>
                <a:r>
                  <a:rPr lang="en-US">
                    <a:noFill/>
                  </a:rPr>
                  <a:t> </a:t>
                </a:r>
              </a:p>
            </p:txBody>
          </p:sp>
        </mc:Fallback>
      </mc:AlternateContent>
      <p:sp>
        <p:nvSpPr>
          <p:cNvPr id="152" name="等腰三角形 151"/>
          <p:cNvSpPr/>
          <p:nvPr/>
        </p:nvSpPr>
        <p:spPr>
          <a:xfrm>
            <a:off x="8717138" y="4122968"/>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等腰三角形 152"/>
          <p:cNvSpPr/>
          <p:nvPr/>
        </p:nvSpPr>
        <p:spPr>
          <a:xfrm>
            <a:off x="8720880" y="492863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4" name="Text Placeholder 1">
                <a:extLst>
                  <a:ext uri="{FF2B5EF4-FFF2-40B4-BE49-F238E27FC236}">
                    <a16:creationId xmlns:a16="http://schemas.microsoft.com/office/drawing/2014/main" id="{2B79910F-163A-49B6-AAF4-4655D89B5D2A}"/>
                  </a:ext>
                </a:extLst>
              </p:cNvPr>
              <p:cNvSpPr txBox="1">
                <a:spLocks/>
              </p:cNvSpPr>
              <p:nvPr/>
            </p:nvSpPr>
            <p:spPr>
              <a:xfrm>
                <a:off x="7860012" y="4155043"/>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=1</m:t>
                    </m:r>
                  </m:oMath>
                </a14:m>
                <a:r>
                  <a:rPr lang="en-US" sz="1400" dirty="0">
                    <a:solidFill>
                      <a:schemeClr val="tx1"/>
                    </a:solidFill>
                  </a:rPr>
                  <a:t> </a:t>
                </a:r>
                <a:endParaRPr lang="en-US" sz="1400" b="1" dirty="0">
                  <a:solidFill>
                    <a:schemeClr val="tx1"/>
                  </a:solidFill>
                </a:endParaRPr>
              </a:p>
            </p:txBody>
          </p:sp>
        </mc:Choice>
        <mc:Fallback xmlns="">
          <p:sp>
            <p:nvSpPr>
              <p:cNvPr id="15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155043"/>
                <a:ext cx="2089118" cy="61150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 Placeholder 1">
                <a:extLst>
                  <a:ext uri="{FF2B5EF4-FFF2-40B4-BE49-F238E27FC236}">
                    <a16:creationId xmlns:a16="http://schemas.microsoft.com/office/drawing/2014/main" id="{2B79910F-163A-49B6-AAF4-4655D89B5D2A}"/>
                  </a:ext>
                </a:extLst>
              </p:cNvPr>
              <p:cNvSpPr txBox="1">
                <a:spLocks/>
              </p:cNvSpPr>
              <p:nvPr/>
            </p:nvSpPr>
            <p:spPr>
              <a:xfrm>
                <a:off x="7860012" y="4918496"/>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=0</m:t>
                    </m:r>
                  </m:oMath>
                </a14:m>
                <a:r>
                  <a:rPr lang="en-US" sz="1400" dirty="0">
                    <a:solidFill>
                      <a:schemeClr val="tx1"/>
                    </a:solidFill>
                  </a:rPr>
                  <a:t> </a:t>
                </a:r>
                <a:endParaRPr lang="en-US" sz="1400" b="1" dirty="0">
                  <a:solidFill>
                    <a:schemeClr val="tx1"/>
                  </a:solidFill>
                </a:endParaRPr>
              </a:p>
            </p:txBody>
          </p:sp>
        </mc:Choice>
        <mc:Fallback xmlns="">
          <p:sp>
            <p:nvSpPr>
              <p:cNvPr id="15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918496"/>
                <a:ext cx="2089118" cy="611500"/>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930194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Compressing nearest neighbor models (memory and computation)</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is the minimum number of anchors needed? </a:t>
            </a:r>
            <a:endParaRPr lang="en-US" sz="2400" dirty="0">
              <a:solidFill>
                <a:srgbClr val="E7E6E6">
                  <a:lumMod val="50000"/>
                </a:srgbClr>
              </a:solidFill>
            </a:endParaRPr>
          </a:p>
        </p:txBody>
      </p:sp>
      <p:sp>
        <p:nvSpPr>
          <p:cNvPr id="112" name="直角三角形 111"/>
          <p:cNvSpPr/>
          <p:nvPr/>
        </p:nvSpPr>
        <p:spPr>
          <a:xfrm>
            <a:off x="5031167" y="3896846"/>
            <a:ext cx="1422386" cy="1425881"/>
          </a:xfrm>
          <a:prstGeom prst="rtTriangl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直角三角形 112"/>
          <p:cNvSpPr/>
          <p:nvPr/>
        </p:nvSpPr>
        <p:spPr>
          <a:xfrm rot="10800000">
            <a:off x="5031167" y="3909327"/>
            <a:ext cx="1422386" cy="1425881"/>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115" name="直接连接符 114"/>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11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11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7"/>
                <a:stretch>
                  <a:fillRect/>
                </a:stretch>
              </a:blipFill>
            </p:spPr>
            <p:txBody>
              <a:bodyPr/>
              <a:lstStyle/>
              <a:p>
                <a:r>
                  <a:rPr lang="en-US">
                    <a:noFill/>
                  </a:rPr>
                  <a:t> </a:t>
                </a:r>
              </a:p>
            </p:txBody>
          </p:sp>
        </mc:Fallback>
      </mc:AlternateContent>
      <p:cxnSp>
        <p:nvCxnSpPr>
          <p:cNvPr id="132" name="直接连接符 131"/>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137"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椭圆 133"/>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椭圆 136"/>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0" name="椭圆 14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椭圆 154"/>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等腰三角形 156"/>
          <p:cNvSpPr/>
          <p:nvPr/>
        </p:nvSpPr>
        <p:spPr>
          <a:xfrm>
            <a:off x="5569335" y="4829152"/>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直接连接符 157"/>
          <p:cNvCxnSpPr>
            <a:stCxn id="137" idx="2"/>
            <a:endCxn id="134"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50" idx="2"/>
            <a:endCxn id="155"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等腰三角形 159"/>
          <p:cNvSpPr/>
          <p:nvPr/>
        </p:nvSpPr>
        <p:spPr>
          <a:xfrm>
            <a:off x="5966767" y="4406453"/>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直接连接符 160"/>
          <p:cNvCxnSpPr/>
          <p:nvPr/>
        </p:nvCxnSpPr>
        <p:spPr>
          <a:xfrm>
            <a:off x="5031167" y="3900341"/>
            <a:ext cx="1422386" cy="14223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18"/>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19"/>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1"/>
                <a:stretch>
                  <a:fillRect r="-53846"/>
                </a:stretch>
              </a:blipFill>
            </p:spPr>
            <p:txBody>
              <a:bodyPr/>
              <a:lstStyle/>
              <a:p>
                <a:r>
                  <a:rPr lang="en-US">
                    <a:noFill/>
                  </a:rPr>
                  <a:t> </a:t>
                </a:r>
              </a:p>
            </p:txBody>
          </p:sp>
        </mc:Fallback>
      </mc:AlternateContent>
      <p:sp>
        <p:nvSpPr>
          <p:cNvPr id="166" name="等腰三角形 165"/>
          <p:cNvSpPr/>
          <p:nvPr/>
        </p:nvSpPr>
        <p:spPr>
          <a:xfrm>
            <a:off x="8717138" y="4122968"/>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等腰三角形 166"/>
          <p:cNvSpPr/>
          <p:nvPr/>
        </p:nvSpPr>
        <p:spPr>
          <a:xfrm>
            <a:off x="8720880" y="492863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8" name="Text Placeholder 1">
                <a:extLst>
                  <a:ext uri="{FF2B5EF4-FFF2-40B4-BE49-F238E27FC236}">
                    <a16:creationId xmlns:a16="http://schemas.microsoft.com/office/drawing/2014/main" id="{2B79910F-163A-49B6-AAF4-4655D89B5D2A}"/>
                  </a:ext>
                </a:extLst>
              </p:cNvPr>
              <p:cNvSpPr txBox="1">
                <a:spLocks/>
              </p:cNvSpPr>
              <p:nvPr/>
            </p:nvSpPr>
            <p:spPr>
              <a:xfrm>
                <a:off x="7860012" y="4155043"/>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=1</m:t>
                    </m:r>
                  </m:oMath>
                </a14:m>
                <a:r>
                  <a:rPr lang="en-US" sz="1400" dirty="0">
                    <a:solidFill>
                      <a:schemeClr val="tx1"/>
                    </a:solidFill>
                  </a:rPr>
                  <a:t> </a:t>
                </a:r>
                <a:endParaRPr lang="en-US" sz="1400" b="1" dirty="0">
                  <a:solidFill>
                    <a:schemeClr val="tx1"/>
                  </a:solidFill>
                </a:endParaRPr>
              </a:p>
            </p:txBody>
          </p:sp>
        </mc:Choice>
        <mc:Fallback xmlns="">
          <p:sp>
            <p:nvSpPr>
              <p:cNvPr id="16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155043"/>
                <a:ext cx="2089118" cy="61150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 Placeholder 1">
                <a:extLst>
                  <a:ext uri="{FF2B5EF4-FFF2-40B4-BE49-F238E27FC236}">
                    <a16:creationId xmlns:a16="http://schemas.microsoft.com/office/drawing/2014/main" id="{2B79910F-163A-49B6-AAF4-4655D89B5D2A}"/>
                  </a:ext>
                </a:extLst>
              </p:cNvPr>
              <p:cNvSpPr txBox="1">
                <a:spLocks/>
              </p:cNvSpPr>
              <p:nvPr/>
            </p:nvSpPr>
            <p:spPr>
              <a:xfrm>
                <a:off x="7860012" y="4918496"/>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=0</m:t>
                    </m:r>
                  </m:oMath>
                </a14:m>
                <a:r>
                  <a:rPr lang="en-US" sz="1400" dirty="0">
                    <a:solidFill>
                      <a:schemeClr val="tx1"/>
                    </a:solidFill>
                  </a:rPr>
                  <a:t> </a:t>
                </a:r>
                <a:endParaRPr lang="en-US" sz="1400" b="1" dirty="0">
                  <a:solidFill>
                    <a:schemeClr val="tx1"/>
                  </a:solidFill>
                </a:endParaRPr>
              </a:p>
            </p:txBody>
          </p:sp>
        </mc:Choice>
        <mc:Fallback xmlns="">
          <p:sp>
            <p:nvSpPr>
              <p:cNvPr id="16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918496"/>
                <a:ext cx="2089118" cy="611500"/>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46481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Compressing nearest neighbor models (memory and computation)</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is the minimum number of anchors needed? </a:t>
            </a:r>
            <a:endParaRPr lang="en-US" sz="2400" dirty="0">
              <a:solidFill>
                <a:srgbClr val="E7E6E6">
                  <a:lumMod val="50000"/>
                </a:srgbClr>
              </a:solidFill>
            </a:endParaRPr>
          </a:p>
        </p:txBody>
      </p:sp>
      <p:sp>
        <p:nvSpPr>
          <p:cNvPr id="46" name="TextBox 45">
            <a:extLst>
              <a:ext uri="{FF2B5EF4-FFF2-40B4-BE49-F238E27FC236}">
                <a16:creationId xmlns:a16="http://schemas.microsoft.com/office/drawing/2014/main" id="{2B1089E9-A049-4E7B-A562-2EA8E4245FB5}"/>
              </a:ext>
            </a:extLst>
          </p:cNvPr>
          <p:cNvSpPr txBox="1"/>
          <p:nvPr/>
        </p:nvSpPr>
        <p:spPr>
          <a:xfrm>
            <a:off x="482044" y="2175323"/>
            <a:ext cx="9467086" cy="461665"/>
          </a:xfrm>
          <a:prstGeom prst="rect">
            <a:avLst/>
          </a:prstGeom>
          <a:noFill/>
        </p:spPr>
        <p:txBody>
          <a:bodyPr wrap="square" rtlCol="0">
            <a:spAutoFit/>
          </a:bodyPr>
          <a:lstStyle/>
          <a:p>
            <a:pPr lvl="0">
              <a:defRPr/>
            </a:pPr>
            <a:r>
              <a:rPr lang="en-US" sz="2400" dirty="0">
                <a:solidFill>
                  <a:prstClr val="black"/>
                </a:solidFill>
              </a:rPr>
              <a:t>What is the tradeoff between model size and anchor precision?</a:t>
            </a:r>
            <a:endParaRPr lang="en-US" dirty="0">
              <a:solidFill>
                <a:srgbClr val="E7E6E6">
                  <a:lumMod val="50000"/>
                </a:srgbClr>
              </a:solidFill>
            </a:endParaRPr>
          </a:p>
        </p:txBody>
      </p:sp>
      <p:sp>
        <p:nvSpPr>
          <p:cNvPr id="48" name="Content Placeholder 5">
            <a:extLst>
              <a:ext uri="{FF2B5EF4-FFF2-40B4-BE49-F238E27FC236}">
                <a16:creationId xmlns:a16="http://schemas.microsoft.com/office/drawing/2014/main" id="{DDB85DF0-17F5-6117-1188-F378BF0CCE97}"/>
              </a:ext>
            </a:extLst>
          </p:cNvPr>
          <p:cNvSpPr txBox="1">
            <a:spLocks/>
          </p:cNvSpPr>
          <p:nvPr/>
        </p:nvSpPr>
        <p:spPr>
          <a:xfrm>
            <a:off x="915191" y="2628106"/>
            <a:ext cx="4688535" cy="622970"/>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endParaRPr lang="en-US" sz="1800" dirty="0">
              <a:cs typeface="Arial" panose="020B0604020202020204" pitchFamily="34" charset="0"/>
            </a:endParaRPr>
          </a:p>
        </p:txBody>
      </p:sp>
      <p:sp>
        <p:nvSpPr>
          <p:cNvPr id="109" name="Text Placeholder 1">
            <a:extLst>
              <a:ext uri="{FF2B5EF4-FFF2-40B4-BE49-F238E27FC236}">
                <a16:creationId xmlns:a16="http://schemas.microsoft.com/office/drawing/2014/main" id="{2B79910F-163A-49B6-AAF4-4655D89B5D2A}"/>
              </a:ext>
            </a:extLst>
          </p:cNvPr>
          <p:cNvSpPr txBox="1">
            <a:spLocks/>
          </p:cNvSpPr>
          <p:nvPr/>
        </p:nvSpPr>
        <p:spPr>
          <a:xfrm>
            <a:off x="5405973" y="2996916"/>
            <a:ext cx="227549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Number of anchors</a:t>
            </a:r>
            <a:endParaRPr lang="en-US" sz="1800" b="1" dirty="0">
              <a:solidFill>
                <a:srgbClr val="0070C0"/>
              </a:solidFill>
            </a:endParaRPr>
          </a:p>
        </p:txBody>
      </p:sp>
      <p:sp>
        <p:nvSpPr>
          <p:cNvPr id="110" name="Text Placeholder 1">
            <a:extLst>
              <a:ext uri="{FF2B5EF4-FFF2-40B4-BE49-F238E27FC236}">
                <a16:creationId xmlns:a16="http://schemas.microsoft.com/office/drawing/2014/main" id="{2B79910F-163A-49B6-AAF4-4655D89B5D2A}"/>
              </a:ext>
            </a:extLst>
          </p:cNvPr>
          <p:cNvSpPr txBox="1">
            <a:spLocks/>
          </p:cNvSpPr>
          <p:nvPr/>
        </p:nvSpPr>
        <p:spPr>
          <a:xfrm>
            <a:off x="8094848" y="2996915"/>
            <a:ext cx="399931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Number of bits to represent an anchor</a:t>
            </a:r>
            <a:endParaRPr lang="en-US" sz="1800" b="1" dirty="0">
              <a:solidFill>
                <a:srgbClr val="0070C0"/>
              </a:solidFill>
            </a:endParaRPr>
          </a:p>
        </p:txBody>
      </p:sp>
      <p:cxnSp>
        <p:nvCxnSpPr>
          <p:cNvPr id="4" name="直接箭头连接符 3"/>
          <p:cNvCxnSpPr/>
          <p:nvPr/>
        </p:nvCxnSpPr>
        <p:spPr>
          <a:xfrm>
            <a:off x="5546665" y="2628106"/>
            <a:ext cx="560189" cy="450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a:off x="8094848" y="2636988"/>
            <a:ext cx="560189" cy="450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直角三角形 111"/>
          <p:cNvSpPr/>
          <p:nvPr/>
        </p:nvSpPr>
        <p:spPr>
          <a:xfrm>
            <a:off x="5031167" y="3896846"/>
            <a:ext cx="1422386" cy="1425881"/>
          </a:xfrm>
          <a:prstGeom prst="rtTriangl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直角三角形 112"/>
          <p:cNvSpPr/>
          <p:nvPr/>
        </p:nvSpPr>
        <p:spPr>
          <a:xfrm rot="10800000">
            <a:off x="5031167" y="3909327"/>
            <a:ext cx="1422386" cy="1425881"/>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115" name="直接连接符 114"/>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11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11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7"/>
                <a:stretch>
                  <a:fillRect/>
                </a:stretch>
              </a:blipFill>
            </p:spPr>
            <p:txBody>
              <a:bodyPr/>
              <a:lstStyle/>
              <a:p>
                <a:r>
                  <a:rPr lang="en-US">
                    <a:noFill/>
                  </a:rPr>
                  <a:t> </a:t>
                </a:r>
              </a:p>
            </p:txBody>
          </p:sp>
        </mc:Fallback>
      </mc:AlternateContent>
      <p:cxnSp>
        <p:nvCxnSpPr>
          <p:cNvPr id="132" name="直接连接符 131"/>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137"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椭圆 133"/>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椭圆 136"/>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0" name="椭圆 14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椭圆 154"/>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等腰三角形 156"/>
          <p:cNvSpPr/>
          <p:nvPr/>
        </p:nvSpPr>
        <p:spPr>
          <a:xfrm>
            <a:off x="5569335" y="4829152"/>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直接连接符 157"/>
          <p:cNvCxnSpPr>
            <a:stCxn id="137" idx="2"/>
            <a:endCxn id="134"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50" idx="2"/>
            <a:endCxn id="155"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等腰三角形 159"/>
          <p:cNvSpPr/>
          <p:nvPr/>
        </p:nvSpPr>
        <p:spPr>
          <a:xfrm>
            <a:off x="5966767" y="4406453"/>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直接连接符 160"/>
          <p:cNvCxnSpPr/>
          <p:nvPr/>
        </p:nvCxnSpPr>
        <p:spPr>
          <a:xfrm>
            <a:off x="5031167" y="3900341"/>
            <a:ext cx="1422386" cy="14223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18"/>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19"/>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1"/>
                <a:stretch>
                  <a:fillRect r="-53846"/>
                </a:stretch>
              </a:blipFill>
            </p:spPr>
            <p:txBody>
              <a:bodyPr/>
              <a:lstStyle/>
              <a:p>
                <a:r>
                  <a:rPr lang="en-US">
                    <a:noFill/>
                  </a:rPr>
                  <a:t> </a:t>
                </a:r>
              </a:p>
            </p:txBody>
          </p:sp>
        </mc:Fallback>
      </mc:AlternateContent>
      <p:sp>
        <p:nvSpPr>
          <p:cNvPr id="166" name="等腰三角形 165"/>
          <p:cNvSpPr/>
          <p:nvPr/>
        </p:nvSpPr>
        <p:spPr>
          <a:xfrm>
            <a:off x="8717138" y="4122968"/>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等腰三角形 166"/>
          <p:cNvSpPr/>
          <p:nvPr/>
        </p:nvSpPr>
        <p:spPr>
          <a:xfrm>
            <a:off x="8720880" y="492863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8" name="Text Placeholder 1">
                <a:extLst>
                  <a:ext uri="{FF2B5EF4-FFF2-40B4-BE49-F238E27FC236}">
                    <a16:creationId xmlns:a16="http://schemas.microsoft.com/office/drawing/2014/main" id="{2B79910F-163A-49B6-AAF4-4655D89B5D2A}"/>
                  </a:ext>
                </a:extLst>
              </p:cNvPr>
              <p:cNvSpPr txBox="1">
                <a:spLocks/>
              </p:cNvSpPr>
              <p:nvPr/>
            </p:nvSpPr>
            <p:spPr>
              <a:xfrm>
                <a:off x="7860012" y="4155043"/>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=1</m:t>
                    </m:r>
                  </m:oMath>
                </a14:m>
                <a:r>
                  <a:rPr lang="en-US" sz="1400" dirty="0">
                    <a:solidFill>
                      <a:schemeClr val="tx1"/>
                    </a:solidFill>
                  </a:rPr>
                  <a:t> </a:t>
                </a:r>
                <a:endParaRPr lang="en-US" sz="1400" b="1" dirty="0">
                  <a:solidFill>
                    <a:schemeClr val="tx1"/>
                  </a:solidFill>
                </a:endParaRPr>
              </a:p>
            </p:txBody>
          </p:sp>
        </mc:Choice>
        <mc:Fallback xmlns="">
          <p:sp>
            <p:nvSpPr>
              <p:cNvPr id="16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155043"/>
                <a:ext cx="2089118" cy="61150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 Placeholder 1">
                <a:extLst>
                  <a:ext uri="{FF2B5EF4-FFF2-40B4-BE49-F238E27FC236}">
                    <a16:creationId xmlns:a16="http://schemas.microsoft.com/office/drawing/2014/main" id="{2B79910F-163A-49B6-AAF4-4655D89B5D2A}"/>
                  </a:ext>
                </a:extLst>
              </p:cNvPr>
              <p:cNvSpPr txBox="1">
                <a:spLocks/>
              </p:cNvSpPr>
              <p:nvPr/>
            </p:nvSpPr>
            <p:spPr>
              <a:xfrm>
                <a:off x="7860012" y="4918496"/>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=0</m:t>
                    </m:r>
                  </m:oMath>
                </a14:m>
                <a:r>
                  <a:rPr lang="en-US" sz="1400" dirty="0">
                    <a:solidFill>
                      <a:schemeClr val="tx1"/>
                    </a:solidFill>
                  </a:rPr>
                  <a:t> </a:t>
                </a:r>
                <a:endParaRPr lang="en-US" sz="1400" b="1" dirty="0">
                  <a:solidFill>
                    <a:schemeClr val="tx1"/>
                  </a:solidFill>
                </a:endParaRPr>
              </a:p>
            </p:txBody>
          </p:sp>
        </mc:Choice>
        <mc:Fallback xmlns="">
          <p:sp>
            <p:nvSpPr>
              <p:cNvPr id="16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918496"/>
                <a:ext cx="2089118" cy="611500"/>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230485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Compressing nearest neighbor models (memory and computation)</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is the minimum number of anchors needed? </a:t>
            </a:r>
            <a:endParaRPr lang="en-US" sz="2400" dirty="0">
              <a:solidFill>
                <a:srgbClr val="E7E6E6">
                  <a:lumMod val="50000"/>
                </a:srgbClr>
              </a:solidFill>
            </a:endParaRPr>
          </a:p>
        </p:txBody>
      </p:sp>
      <p:sp>
        <p:nvSpPr>
          <p:cNvPr id="46" name="TextBox 45">
            <a:extLst>
              <a:ext uri="{FF2B5EF4-FFF2-40B4-BE49-F238E27FC236}">
                <a16:creationId xmlns:a16="http://schemas.microsoft.com/office/drawing/2014/main" id="{2B1089E9-A049-4E7B-A562-2EA8E4245FB5}"/>
              </a:ext>
            </a:extLst>
          </p:cNvPr>
          <p:cNvSpPr txBox="1"/>
          <p:nvPr/>
        </p:nvSpPr>
        <p:spPr>
          <a:xfrm>
            <a:off x="482044" y="2175323"/>
            <a:ext cx="9467086" cy="461665"/>
          </a:xfrm>
          <a:prstGeom prst="rect">
            <a:avLst/>
          </a:prstGeom>
          <a:noFill/>
        </p:spPr>
        <p:txBody>
          <a:bodyPr wrap="square" rtlCol="0">
            <a:spAutoFit/>
          </a:bodyPr>
          <a:lstStyle/>
          <a:p>
            <a:pPr lvl="0">
              <a:defRPr/>
            </a:pPr>
            <a:r>
              <a:rPr lang="en-US" sz="2400" dirty="0">
                <a:solidFill>
                  <a:prstClr val="black"/>
                </a:solidFill>
              </a:rPr>
              <a:t>What is the tradeoff between model size and anchor precision?</a:t>
            </a:r>
            <a:endParaRPr lang="en-US" dirty="0">
              <a:solidFill>
                <a:srgbClr val="E7E6E6">
                  <a:lumMod val="50000"/>
                </a:srgbClr>
              </a:solidFill>
            </a:endParaRPr>
          </a:p>
        </p:txBody>
      </p:sp>
      <p:sp>
        <p:nvSpPr>
          <p:cNvPr id="48" name="Content Placeholder 5">
            <a:extLst>
              <a:ext uri="{FF2B5EF4-FFF2-40B4-BE49-F238E27FC236}">
                <a16:creationId xmlns:a16="http://schemas.microsoft.com/office/drawing/2014/main" id="{DDB85DF0-17F5-6117-1188-F378BF0CCE97}"/>
              </a:ext>
            </a:extLst>
          </p:cNvPr>
          <p:cNvSpPr txBox="1">
            <a:spLocks/>
          </p:cNvSpPr>
          <p:nvPr/>
        </p:nvSpPr>
        <p:spPr>
          <a:xfrm>
            <a:off x="915191" y="2628106"/>
            <a:ext cx="4688535" cy="622970"/>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Faster to compute with small precision</a:t>
            </a:r>
          </a:p>
          <a:p>
            <a:pPr>
              <a:buFont typeface="Arial" panose="020B0604020202020204" pitchFamily="34" charset="0"/>
              <a:buChar char="•"/>
            </a:pPr>
            <a:endParaRPr lang="en-US" sz="1800" dirty="0">
              <a:cs typeface="Arial" panose="020B0604020202020204" pitchFamily="34" charset="0"/>
            </a:endParaRPr>
          </a:p>
        </p:txBody>
      </p:sp>
      <p:sp>
        <p:nvSpPr>
          <p:cNvPr id="109" name="Text Placeholder 1">
            <a:extLst>
              <a:ext uri="{FF2B5EF4-FFF2-40B4-BE49-F238E27FC236}">
                <a16:creationId xmlns:a16="http://schemas.microsoft.com/office/drawing/2014/main" id="{2B79910F-163A-49B6-AAF4-4655D89B5D2A}"/>
              </a:ext>
            </a:extLst>
          </p:cNvPr>
          <p:cNvSpPr txBox="1">
            <a:spLocks/>
          </p:cNvSpPr>
          <p:nvPr/>
        </p:nvSpPr>
        <p:spPr>
          <a:xfrm>
            <a:off x="5405973" y="2996916"/>
            <a:ext cx="227549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Number of anchors</a:t>
            </a:r>
            <a:endParaRPr lang="en-US" sz="1800" b="1" dirty="0">
              <a:solidFill>
                <a:srgbClr val="0070C0"/>
              </a:solidFill>
            </a:endParaRPr>
          </a:p>
        </p:txBody>
      </p:sp>
      <p:sp>
        <p:nvSpPr>
          <p:cNvPr id="110" name="Text Placeholder 1">
            <a:extLst>
              <a:ext uri="{FF2B5EF4-FFF2-40B4-BE49-F238E27FC236}">
                <a16:creationId xmlns:a16="http://schemas.microsoft.com/office/drawing/2014/main" id="{2B79910F-163A-49B6-AAF4-4655D89B5D2A}"/>
              </a:ext>
            </a:extLst>
          </p:cNvPr>
          <p:cNvSpPr txBox="1">
            <a:spLocks/>
          </p:cNvSpPr>
          <p:nvPr/>
        </p:nvSpPr>
        <p:spPr>
          <a:xfrm>
            <a:off x="8094848" y="2996915"/>
            <a:ext cx="399931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Number of bits to represent an anchor</a:t>
            </a:r>
            <a:endParaRPr lang="en-US" sz="1800" b="1" dirty="0">
              <a:solidFill>
                <a:srgbClr val="0070C0"/>
              </a:solidFill>
            </a:endParaRPr>
          </a:p>
        </p:txBody>
      </p:sp>
      <p:cxnSp>
        <p:nvCxnSpPr>
          <p:cNvPr id="4" name="直接箭头连接符 3"/>
          <p:cNvCxnSpPr/>
          <p:nvPr/>
        </p:nvCxnSpPr>
        <p:spPr>
          <a:xfrm>
            <a:off x="5546665" y="2628106"/>
            <a:ext cx="560189" cy="450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a:off x="8094848" y="2636988"/>
            <a:ext cx="560189" cy="450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直角三角形 111"/>
          <p:cNvSpPr/>
          <p:nvPr/>
        </p:nvSpPr>
        <p:spPr>
          <a:xfrm>
            <a:off x="5031167" y="3896846"/>
            <a:ext cx="1422386" cy="1425881"/>
          </a:xfrm>
          <a:prstGeom prst="rtTriangl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直角三角形 112"/>
          <p:cNvSpPr/>
          <p:nvPr/>
        </p:nvSpPr>
        <p:spPr>
          <a:xfrm rot="10800000">
            <a:off x="5031167" y="3909327"/>
            <a:ext cx="1422386" cy="1425881"/>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115" name="直接连接符 114"/>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11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11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7"/>
                <a:stretch>
                  <a:fillRect/>
                </a:stretch>
              </a:blipFill>
            </p:spPr>
            <p:txBody>
              <a:bodyPr/>
              <a:lstStyle/>
              <a:p>
                <a:r>
                  <a:rPr lang="en-US">
                    <a:noFill/>
                  </a:rPr>
                  <a:t> </a:t>
                </a:r>
              </a:p>
            </p:txBody>
          </p:sp>
        </mc:Fallback>
      </mc:AlternateContent>
      <p:cxnSp>
        <p:nvCxnSpPr>
          <p:cNvPr id="132" name="直接连接符 131"/>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137"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椭圆 133"/>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椭圆 136"/>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0" name="椭圆 14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椭圆 154"/>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等腰三角形 156"/>
          <p:cNvSpPr/>
          <p:nvPr/>
        </p:nvSpPr>
        <p:spPr>
          <a:xfrm>
            <a:off x="5569335" y="4829152"/>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直接连接符 157"/>
          <p:cNvCxnSpPr>
            <a:stCxn id="137" idx="2"/>
            <a:endCxn id="134"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50" idx="2"/>
            <a:endCxn id="155"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等腰三角形 159"/>
          <p:cNvSpPr/>
          <p:nvPr/>
        </p:nvSpPr>
        <p:spPr>
          <a:xfrm>
            <a:off x="5966767" y="4406453"/>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直接连接符 160"/>
          <p:cNvCxnSpPr/>
          <p:nvPr/>
        </p:nvCxnSpPr>
        <p:spPr>
          <a:xfrm>
            <a:off x="5031167" y="3900341"/>
            <a:ext cx="1422386" cy="14223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18"/>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19"/>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1"/>
                <a:stretch>
                  <a:fillRect r="-53846"/>
                </a:stretch>
              </a:blipFill>
            </p:spPr>
            <p:txBody>
              <a:bodyPr/>
              <a:lstStyle/>
              <a:p>
                <a:r>
                  <a:rPr lang="en-US">
                    <a:noFill/>
                  </a:rPr>
                  <a:t> </a:t>
                </a:r>
              </a:p>
            </p:txBody>
          </p:sp>
        </mc:Fallback>
      </mc:AlternateContent>
      <p:sp>
        <p:nvSpPr>
          <p:cNvPr id="166" name="等腰三角形 165"/>
          <p:cNvSpPr/>
          <p:nvPr/>
        </p:nvSpPr>
        <p:spPr>
          <a:xfrm>
            <a:off x="8717138" y="4122968"/>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等腰三角形 166"/>
          <p:cNvSpPr/>
          <p:nvPr/>
        </p:nvSpPr>
        <p:spPr>
          <a:xfrm>
            <a:off x="8720880" y="492863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8" name="Text Placeholder 1">
                <a:extLst>
                  <a:ext uri="{FF2B5EF4-FFF2-40B4-BE49-F238E27FC236}">
                    <a16:creationId xmlns:a16="http://schemas.microsoft.com/office/drawing/2014/main" id="{2B79910F-163A-49B6-AAF4-4655D89B5D2A}"/>
                  </a:ext>
                </a:extLst>
              </p:cNvPr>
              <p:cNvSpPr txBox="1">
                <a:spLocks/>
              </p:cNvSpPr>
              <p:nvPr/>
            </p:nvSpPr>
            <p:spPr>
              <a:xfrm>
                <a:off x="7860012" y="4155043"/>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=1</m:t>
                    </m:r>
                  </m:oMath>
                </a14:m>
                <a:r>
                  <a:rPr lang="en-US" sz="1400" dirty="0">
                    <a:solidFill>
                      <a:schemeClr val="tx1"/>
                    </a:solidFill>
                  </a:rPr>
                  <a:t> </a:t>
                </a:r>
                <a:endParaRPr lang="en-US" sz="1400" b="1" dirty="0">
                  <a:solidFill>
                    <a:schemeClr val="tx1"/>
                  </a:solidFill>
                </a:endParaRPr>
              </a:p>
            </p:txBody>
          </p:sp>
        </mc:Choice>
        <mc:Fallback xmlns="">
          <p:sp>
            <p:nvSpPr>
              <p:cNvPr id="16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155043"/>
                <a:ext cx="2089118" cy="61150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 Placeholder 1">
                <a:extLst>
                  <a:ext uri="{FF2B5EF4-FFF2-40B4-BE49-F238E27FC236}">
                    <a16:creationId xmlns:a16="http://schemas.microsoft.com/office/drawing/2014/main" id="{2B79910F-163A-49B6-AAF4-4655D89B5D2A}"/>
                  </a:ext>
                </a:extLst>
              </p:cNvPr>
              <p:cNvSpPr txBox="1">
                <a:spLocks/>
              </p:cNvSpPr>
              <p:nvPr/>
            </p:nvSpPr>
            <p:spPr>
              <a:xfrm>
                <a:off x="7860012" y="4918496"/>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=0</m:t>
                    </m:r>
                  </m:oMath>
                </a14:m>
                <a:r>
                  <a:rPr lang="en-US" sz="1400" dirty="0">
                    <a:solidFill>
                      <a:schemeClr val="tx1"/>
                    </a:solidFill>
                  </a:rPr>
                  <a:t> </a:t>
                </a:r>
                <a:endParaRPr lang="en-US" sz="1400" b="1" dirty="0">
                  <a:solidFill>
                    <a:schemeClr val="tx1"/>
                  </a:solidFill>
                </a:endParaRPr>
              </a:p>
            </p:txBody>
          </p:sp>
        </mc:Choice>
        <mc:Fallback xmlns="">
          <p:sp>
            <p:nvSpPr>
              <p:cNvPr id="16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918496"/>
                <a:ext cx="2089118" cy="611500"/>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47969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Compressing nearest neighbor models (memory and computation)</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is the minimum number of anchors needed? </a:t>
            </a:r>
            <a:endParaRPr lang="en-US" sz="2400" dirty="0">
              <a:solidFill>
                <a:srgbClr val="E7E6E6">
                  <a:lumMod val="50000"/>
                </a:srgbClr>
              </a:solidFill>
            </a:endParaRPr>
          </a:p>
        </p:txBody>
      </p:sp>
      <p:sp>
        <p:nvSpPr>
          <p:cNvPr id="46" name="TextBox 45">
            <a:extLst>
              <a:ext uri="{FF2B5EF4-FFF2-40B4-BE49-F238E27FC236}">
                <a16:creationId xmlns:a16="http://schemas.microsoft.com/office/drawing/2014/main" id="{2B1089E9-A049-4E7B-A562-2EA8E4245FB5}"/>
              </a:ext>
            </a:extLst>
          </p:cNvPr>
          <p:cNvSpPr txBox="1"/>
          <p:nvPr/>
        </p:nvSpPr>
        <p:spPr>
          <a:xfrm>
            <a:off x="482044" y="2175323"/>
            <a:ext cx="9467086" cy="461665"/>
          </a:xfrm>
          <a:prstGeom prst="rect">
            <a:avLst/>
          </a:prstGeom>
          <a:noFill/>
        </p:spPr>
        <p:txBody>
          <a:bodyPr wrap="square" rtlCol="0">
            <a:spAutoFit/>
          </a:bodyPr>
          <a:lstStyle/>
          <a:p>
            <a:pPr lvl="0">
              <a:defRPr/>
            </a:pPr>
            <a:r>
              <a:rPr lang="en-US" sz="2400" dirty="0">
                <a:solidFill>
                  <a:prstClr val="black"/>
                </a:solidFill>
              </a:rPr>
              <a:t>What is the tradeoff between model size and anchor precision?</a:t>
            </a:r>
            <a:endParaRPr lang="en-US" dirty="0">
              <a:solidFill>
                <a:srgbClr val="E7E6E6">
                  <a:lumMod val="50000"/>
                </a:srgbClr>
              </a:solidFill>
            </a:endParaRPr>
          </a:p>
        </p:txBody>
      </p:sp>
      <p:sp>
        <p:nvSpPr>
          <p:cNvPr id="48" name="Content Placeholder 5">
            <a:extLst>
              <a:ext uri="{FF2B5EF4-FFF2-40B4-BE49-F238E27FC236}">
                <a16:creationId xmlns:a16="http://schemas.microsoft.com/office/drawing/2014/main" id="{DDB85DF0-17F5-6117-1188-F378BF0CCE97}"/>
              </a:ext>
            </a:extLst>
          </p:cNvPr>
          <p:cNvSpPr txBox="1">
            <a:spLocks/>
          </p:cNvSpPr>
          <p:nvPr/>
        </p:nvSpPr>
        <p:spPr>
          <a:xfrm>
            <a:off x="915191" y="2628106"/>
            <a:ext cx="4688535" cy="622970"/>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Faster to compute with small precision</a:t>
            </a:r>
          </a:p>
          <a:p>
            <a:pPr>
              <a:buFont typeface="Arial" panose="020B0604020202020204" pitchFamily="34" charset="0"/>
              <a:buChar char="•"/>
            </a:pPr>
            <a:r>
              <a:rPr lang="en-US" sz="1800" dirty="0">
                <a:cs typeface="Arial" panose="020B0604020202020204" pitchFamily="34" charset="0"/>
              </a:rPr>
              <a:t>Small precision requires large model size </a:t>
            </a:r>
          </a:p>
          <a:p>
            <a:pPr>
              <a:buFont typeface="Arial" panose="020B0604020202020204" pitchFamily="34" charset="0"/>
              <a:buChar char="•"/>
            </a:pPr>
            <a:endParaRPr lang="en-US" sz="1800" dirty="0">
              <a:cs typeface="Arial" panose="020B0604020202020204" pitchFamily="34" charset="0"/>
            </a:endParaRPr>
          </a:p>
        </p:txBody>
      </p:sp>
      <p:sp>
        <p:nvSpPr>
          <p:cNvPr id="109" name="Text Placeholder 1">
            <a:extLst>
              <a:ext uri="{FF2B5EF4-FFF2-40B4-BE49-F238E27FC236}">
                <a16:creationId xmlns:a16="http://schemas.microsoft.com/office/drawing/2014/main" id="{2B79910F-163A-49B6-AAF4-4655D89B5D2A}"/>
              </a:ext>
            </a:extLst>
          </p:cNvPr>
          <p:cNvSpPr txBox="1">
            <a:spLocks/>
          </p:cNvSpPr>
          <p:nvPr/>
        </p:nvSpPr>
        <p:spPr>
          <a:xfrm>
            <a:off x="5405973" y="2996916"/>
            <a:ext cx="227549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Number of anchors</a:t>
            </a:r>
            <a:endParaRPr lang="en-US" sz="1800" b="1" dirty="0">
              <a:solidFill>
                <a:srgbClr val="0070C0"/>
              </a:solidFill>
            </a:endParaRPr>
          </a:p>
        </p:txBody>
      </p:sp>
      <p:sp>
        <p:nvSpPr>
          <p:cNvPr id="110" name="Text Placeholder 1">
            <a:extLst>
              <a:ext uri="{FF2B5EF4-FFF2-40B4-BE49-F238E27FC236}">
                <a16:creationId xmlns:a16="http://schemas.microsoft.com/office/drawing/2014/main" id="{2B79910F-163A-49B6-AAF4-4655D89B5D2A}"/>
              </a:ext>
            </a:extLst>
          </p:cNvPr>
          <p:cNvSpPr txBox="1">
            <a:spLocks/>
          </p:cNvSpPr>
          <p:nvPr/>
        </p:nvSpPr>
        <p:spPr>
          <a:xfrm>
            <a:off x="8094848" y="2996915"/>
            <a:ext cx="399931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Number of bits to represent an anchor</a:t>
            </a:r>
            <a:endParaRPr lang="en-US" sz="1800" b="1" dirty="0">
              <a:solidFill>
                <a:srgbClr val="0070C0"/>
              </a:solidFill>
            </a:endParaRPr>
          </a:p>
        </p:txBody>
      </p:sp>
      <p:cxnSp>
        <p:nvCxnSpPr>
          <p:cNvPr id="4" name="直接箭头连接符 3"/>
          <p:cNvCxnSpPr/>
          <p:nvPr/>
        </p:nvCxnSpPr>
        <p:spPr>
          <a:xfrm>
            <a:off x="5546665" y="2628106"/>
            <a:ext cx="560189" cy="450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a:off x="8094848" y="2636988"/>
            <a:ext cx="560189" cy="450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直角三角形 111"/>
          <p:cNvSpPr/>
          <p:nvPr/>
        </p:nvSpPr>
        <p:spPr>
          <a:xfrm>
            <a:off x="5031167" y="3896846"/>
            <a:ext cx="1422386" cy="1425881"/>
          </a:xfrm>
          <a:prstGeom prst="rtTriangl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直角三角形 112"/>
          <p:cNvSpPr/>
          <p:nvPr/>
        </p:nvSpPr>
        <p:spPr>
          <a:xfrm rot="10800000">
            <a:off x="5031167" y="3909327"/>
            <a:ext cx="1422386" cy="1425881"/>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115" name="直接连接符 114"/>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11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11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7"/>
                <a:stretch>
                  <a:fillRect/>
                </a:stretch>
              </a:blipFill>
            </p:spPr>
            <p:txBody>
              <a:bodyPr/>
              <a:lstStyle/>
              <a:p>
                <a:r>
                  <a:rPr lang="en-US">
                    <a:noFill/>
                  </a:rPr>
                  <a:t> </a:t>
                </a:r>
              </a:p>
            </p:txBody>
          </p:sp>
        </mc:Fallback>
      </mc:AlternateContent>
      <p:cxnSp>
        <p:nvCxnSpPr>
          <p:cNvPr id="132" name="直接连接符 131"/>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137"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椭圆 133"/>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椭圆 136"/>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0" name="椭圆 14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椭圆 154"/>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等腰三角形 156"/>
          <p:cNvSpPr/>
          <p:nvPr/>
        </p:nvSpPr>
        <p:spPr>
          <a:xfrm>
            <a:off x="5569335" y="4829152"/>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直接连接符 157"/>
          <p:cNvCxnSpPr>
            <a:stCxn id="137" idx="2"/>
            <a:endCxn id="134"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50" idx="2"/>
            <a:endCxn id="155"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等腰三角形 159"/>
          <p:cNvSpPr/>
          <p:nvPr/>
        </p:nvSpPr>
        <p:spPr>
          <a:xfrm>
            <a:off x="5966767" y="4406453"/>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直接连接符 160"/>
          <p:cNvCxnSpPr/>
          <p:nvPr/>
        </p:nvCxnSpPr>
        <p:spPr>
          <a:xfrm>
            <a:off x="5031167" y="3900341"/>
            <a:ext cx="1422386" cy="14223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18"/>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19"/>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1"/>
                <a:stretch>
                  <a:fillRect r="-53846"/>
                </a:stretch>
              </a:blipFill>
            </p:spPr>
            <p:txBody>
              <a:bodyPr/>
              <a:lstStyle/>
              <a:p>
                <a:r>
                  <a:rPr lang="en-US">
                    <a:noFill/>
                  </a:rPr>
                  <a:t> </a:t>
                </a:r>
              </a:p>
            </p:txBody>
          </p:sp>
        </mc:Fallback>
      </mc:AlternateContent>
      <p:sp>
        <p:nvSpPr>
          <p:cNvPr id="166" name="等腰三角形 165"/>
          <p:cNvSpPr/>
          <p:nvPr/>
        </p:nvSpPr>
        <p:spPr>
          <a:xfrm>
            <a:off x="8717138" y="4122968"/>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等腰三角形 166"/>
          <p:cNvSpPr/>
          <p:nvPr/>
        </p:nvSpPr>
        <p:spPr>
          <a:xfrm>
            <a:off x="8720880" y="492863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8" name="Text Placeholder 1">
                <a:extLst>
                  <a:ext uri="{FF2B5EF4-FFF2-40B4-BE49-F238E27FC236}">
                    <a16:creationId xmlns:a16="http://schemas.microsoft.com/office/drawing/2014/main" id="{2B79910F-163A-49B6-AAF4-4655D89B5D2A}"/>
                  </a:ext>
                </a:extLst>
              </p:cNvPr>
              <p:cNvSpPr txBox="1">
                <a:spLocks/>
              </p:cNvSpPr>
              <p:nvPr/>
            </p:nvSpPr>
            <p:spPr>
              <a:xfrm>
                <a:off x="7860012" y="4155043"/>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=1</m:t>
                    </m:r>
                  </m:oMath>
                </a14:m>
                <a:r>
                  <a:rPr lang="en-US" sz="1400" dirty="0">
                    <a:solidFill>
                      <a:schemeClr val="tx1"/>
                    </a:solidFill>
                  </a:rPr>
                  <a:t> </a:t>
                </a:r>
                <a:endParaRPr lang="en-US" sz="1400" b="1" dirty="0">
                  <a:solidFill>
                    <a:schemeClr val="tx1"/>
                  </a:solidFill>
                </a:endParaRPr>
              </a:p>
            </p:txBody>
          </p:sp>
        </mc:Choice>
        <mc:Fallback xmlns="">
          <p:sp>
            <p:nvSpPr>
              <p:cNvPr id="16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155043"/>
                <a:ext cx="2089118" cy="61150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 Placeholder 1">
                <a:extLst>
                  <a:ext uri="{FF2B5EF4-FFF2-40B4-BE49-F238E27FC236}">
                    <a16:creationId xmlns:a16="http://schemas.microsoft.com/office/drawing/2014/main" id="{2B79910F-163A-49B6-AAF4-4655D89B5D2A}"/>
                  </a:ext>
                </a:extLst>
              </p:cNvPr>
              <p:cNvSpPr txBox="1">
                <a:spLocks/>
              </p:cNvSpPr>
              <p:nvPr/>
            </p:nvSpPr>
            <p:spPr>
              <a:xfrm>
                <a:off x="7860012" y="4918496"/>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=0</m:t>
                    </m:r>
                  </m:oMath>
                </a14:m>
                <a:r>
                  <a:rPr lang="en-US" sz="1400" dirty="0">
                    <a:solidFill>
                      <a:schemeClr val="tx1"/>
                    </a:solidFill>
                  </a:rPr>
                  <a:t> </a:t>
                </a:r>
                <a:endParaRPr lang="en-US" sz="1400" b="1" dirty="0">
                  <a:solidFill>
                    <a:schemeClr val="tx1"/>
                  </a:solidFill>
                </a:endParaRPr>
              </a:p>
            </p:txBody>
          </p:sp>
        </mc:Choice>
        <mc:Fallback xmlns="">
          <p:sp>
            <p:nvSpPr>
              <p:cNvPr id="16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918496"/>
                <a:ext cx="2089118" cy="611500"/>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227497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Compressing nearest neighbor models (memory and computation)</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ormulation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is the minimum number of anchors needed? </a:t>
            </a:r>
            <a:endParaRPr lang="en-US" sz="2400" dirty="0">
              <a:solidFill>
                <a:srgbClr val="E7E6E6">
                  <a:lumMod val="50000"/>
                </a:srgbClr>
              </a:solidFill>
            </a:endParaRPr>
          </a:p>
        </p:txBody>
      </p:sp>
      <p:sp>
        <p:nvSpPr>
          <p:cNvPr id="46" name="TextBox 45">
            <a:extLst>
              <a:ext uri="{FF2B5EF4-FFF2-40B4-BE49-F238E27FC236}">
                <a16:creationId xmlns:a16="http://schemas.microsoft.com/office/drawing/2014/main" id="{2B1089E9-A049-4E7B-A562-2EA8E4245FB5}"/>
              </a:ext>
            </a:extLst>
          </p:cNvPr>
          <p:cNvSpPr txBox="1"/>
          <p:nvPr/>
        </p:nvSpPr>
        <p:spPr>
          <a:xfrm>
            <a:off x="482044" y="2175323"/>
            <a:ext cx="9467086" cy="461665"/>
          </a:xfrm>
          <a:prstGeom prst="rect">
            <a:avLst/>
          </a:prstGeom>
          <a:noFill/>
        </p:spPr>
        <p:txBody>
          <a:bodyPr wrap="square" rtlCol="0">
            <a:spAutoFit/>
          </a:bodyPr>
          <a:lstStyle/>
          <a:p>
            <a:pPr lvl="0">
              <a:defRPr/>
            </a:pPr>
            <a:r>
              <a:rPr lang="en-US" sz="2400" dirty="0">
                <a:solidFill>
                  <a:prstClr val="black"/>
                </a:solidFill>
              </a:rPr>
              <a:t>What is the tradeoff between model size and anchor precision?</a:t>
            </a:r>
            <a:endParaRPr lang="en-US" dirty="0">
              <a:solidFill>
                <a:srgbClr val="E7E6E6">
                  <a:lumMod val="50000"/>
                </a:srgbClr>
              </a:solidFill>
            </a:endParaRPr>
          </a:p>
        </p:txBody>
      </p:sp>
      <p:sp>
        <p:nvSpPr>
          <p:cNvPr id="48" name="Content Placeholder 5">
            <a:extLst>
              <a:ext uri="{FF2B5EF4-FFF2-40B4-BE49-F238E27FC236}">
                <a16:creationId xmlns:a16="http://schemas.microsoft.com/office/drawing/2014/main" id="{DDB85DF0-17F5-6117-1188-F378BF0CCE97}"/>
              </a:ext>
            </a:extLst>
          </p:cNvPr>
          <p:cNvSpPr txBox="1">
            <a:spLocks/>
          </p:cNvSpPr>
          <p:nvPr/>
        </p:nvSpPr>
        <p:spPr>
          <a:xfrm>
            <a:off x="915191" y="2628106"/>
            <a:ext cx="4688535" cy="622970"/>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Faster to compute with small precision</a:t>
            </a:r>
          </a:p>
          <a:p>
            <a:pPr>
              <a:buFont typeface="Arial" panose="020B0604020202020204" pitchFamily="34" charset="0"/>
              <a:buChar char="•"/>
            </a:pPr>
            <a:r>
              <a:rPr lang="en-US" sz="1800" dirty="0">
                <a:cs typeface="Arial" panose="020B0604020202020204" pitchFamily="34" charset="0"/>
              </a:rPr>
              <a:t>Small precision requires large model size </a:t>
            </a:r>
          </a:p>
          <a:p>
            <a:pPr>
              <a:buFont typeface="Arial" panose="020B0604020202020204" pitchFamily="34" charset="0"/>
              <a:buChar char="•"/>
            </a:pPr>
            <a:endParaRPr lang="en-US" sz="1800" dirty="0">
              <a:cs typeface="Arial" panose="020B0604020202020204" pitchFamily="34" charset="0"/>
            </a:endParaRPr>
          </a:p>
        </p:txBody>
      </p:sp>
      <p:sp>
        <p:nvSpPr>
          <p:cNvPr id="104" name="等腰三角形 103"/>
          <p:cNvSpPr/>
          <p:nvPr/>
        </p:nvSpPr>
        <p:spPr>
          <a:xfrm>
            <a:off x="7272200" y="5958312"/>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等腰三角形 104"/>
          <p:cNvSpPr/>
          <p:nvPr/>
        </p:nvSpPr>
        <p:spPr>
          <a:xfrm>
            <a:off x="7272200" y="6355917"/>
            <a:ext cx="139416" cy="129097"/>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Text Placeholder 1">
                <a:extLst>
                  <a:ext uri="{FF2B5EF4-FFF2-40B4-BE49-F238E27FC236}">
                    <a16:creationId xmlns:a16="http://schemas.microsoft.com/office/drawing/2014/main" id="{2B79910F-163A-49B6-AAF4-4655D89B5D2A}"/>
                  </a:ext>
                </a:extLst>
              </p:cNvPr>
              <p:cNvSpPr txBox="1">
                <a:spLocks/>
              </p:cNvSpPr>
              <p:nvPr/>
            </p:nvSpPr>
            <p:spPr>
              <a:xfrm>
                <a:off x="7388024" y="5688894"/>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a:rPr lang="en-US" sz="1400" b="0" i="1" smtClean="0">
                          <a:solidFill>
                            <a:schemeClr val="tx1"/>
                          </a:solidFill>
                          <a:latin typeface="Cambria Math" panose="02040503050406030204" pitchFamily="18" charset="0"/>
                        </a:rPr>
                        <m:t>(1,1)</m:t>
                      </m:r>
                    </m:oMath>
                  </m:oMathPara>
                </a14:m>
                <a:endParaRPr lang="en-US" sz="1400" b="1" dirty="0">
                  <a:solidFill>
                    <a:schemeClr val="tx1"/>
                  </a:solidFill>
                </a:endParaRPr>
              </a:p>
            </p:txBody>
          </p:sp>
        </mc:Choice>
        <mc:Fallback xmlns="">
          <p:sp>
            <p:nvSpPr>
              <p:cNvPr id="10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88024" y="5688894"/>
                <a:ext cx="2089118" cy="6115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 Placeholder 1">
                <a:extLst>
                  <a:ext uri="{FF2B5EF4-FFF2-40B4-BE49-F238E27FC236}">
                    <a16:creationId xmlns:a16="http://schemas.microsoft.com/office/drawing/2014/main" id="{2B79910F-163A-49B6-AAF4-4655D89B5D2A}"/>
                  </a:ext>
                </a:extLst>
              </p:cNvPr>
              <p:cNvSpPr txBox="1">
                <a:spLocks/>
              </p:cNvSpPr>
              <p:nvPr/>
            </p:nvSpPr>
            <p:spPr>
              <a:xfrm>
                <a:off x="7396379" y="6011062"/>
                <a:ext cx="2089118" cy="799372"/>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a:rPr lang="en-US" sz="1400" b="0" i="1" smtClean="0">
                          <a:solidFill>
                            <a:schemeClr val="tx1"/>
                          </a:solidFill>
                          <a:latin typeface="Cambria Math" panose="02040503050406030204" pitchFamily="18" charset="0"/>
                        </a:rPr>
                        <m:t>(</m:t>
                      </m:r>
                      <m:f>
                        <m:fPr>
                          <m:ctrlPr>
                            <a:rPr lang="en-US" sz="1400" b="0" i="1" smtClean="0">
                              <a:solidFill>
                                <a:schemeClr val="tx1"/>
                              </a:solidFill>
                              <a:latin typeface="Cambria Math" panose="02040503050406030204" pitchFamily="18" charset="0"/>
                            </a:rPr>
                          </m:ctrlPr>
                        </m:fPr>
                        <m:num>
                          <m:r>
                            <a:rPr lang="en-US" sz="1400" b="0" i="1" smtClean="0">
                              <a:solidFill>
                                <a:schemeClr val="tx1"/>
                              </a:solidFill>
                              <a:latin typeface="Cambria Math" panose="02040503050406030204" pitchFamily="18" charset="0"/>
                            </a:rPr>
                            <m:t>1</m:t>
                          </m:r>
                        </m:num>
                        <m:den>
                          <m:r>
                            <a:rPr lang="en-US" sz="1400" b="0" i="1" smtClean="0">
                              <a:solidFill>
                                <a:schemeClr val="tx1"/>
                              </a:solidFill>
                              <a:latin typeface="Cambria Math" panose="02040503050406030204" pitchFamily="18" charset="0"/>
                            </a:rPr>
                            <m:t>2</m:t>
                          </m:r>
                        </m:den>
                      </m:f>
                      <m:r>
                        <a:rPr lang="en-US" sz="1400" b="0" i="1" smtClean="0">
                          <a:solidFill>
                            <a:schemeClr val="tx1"/>
                          </a:solidFill>
                          <a:latin typeface="Cambria Math" panose="02040503050406030204" pitchFamily="18" charset="0"/>
                        </a:rPr>
                        <m:t>,</m:t>
                      </m:r>
                      <m:f>
                        <m:fPr>
                          <m:ctrlPr>
                            <a:rPr lang="en-US" sz="1400" b="0" i="1" smtClean="0">
                              <a:solidFill>
                                <a:schemeClr val="tx1"/>
                              </a:solidFill>
                              <a:latin typeface="Cambria Math" panose="02040503050406030204" pitchFamily="18" charset="0"/>
                            </a:rPr>
                          </m:ctrlPr>
                        </m:fPr>
                        <m:num>
                          <m:r>
                            <a:rPr lang="en-US" sz="1400" b="0" i="1" smtClean="0">
                              <a:solidFill>
                                <a:schemeClr val="tx1"/>
                              </a:solidFill>
                              <a:latin typeface="Cambria Math" panose="02040503050406030204" pitchFamily="18" charset="0"/>
                            </a:rPr>
                            <m:t>1</m:t>
                          </m:r>
                        </m:num>
                        <m:den>
                          <m:r>
                            <a:rPr lang="en-US" sz="1400" b="0" i="1" smtClean="0">
                              <a:solidFill>
                                <a:schemeClr val="tx1"/>
                              </a:solidFill>
                              <a:latin typeface="Cambria Math" panose="02040503050406030204" pitchFamily="18" charset="0"/>
                            </a:rPr>
                            <m:t>2</m:t>
                          </m:r>
                        </m:den>
                      </m:f>
                      <m:r>
                        <a:rPr lang="en-US" sz="1400" b="0" i="1" smtClean="0">
                          <a:solidFill>
                            <a:schemeClr val="tx1"/>
                          </a:solidFill>
                          <a:latin typeface="Cambria Math" panose="02040503050406030204" pitchFamily="18" charset="0"/>
                        </a:rPr>
                        <m:t>)</m:t>
                      </m:r>
                    </m:oMath>
                  </m:oMathPara>
                </a14:m>
                <a:endParaRPr lang="en-US" sz="1400" b="1" dirty="0">
                  <a:solidFill>
                    <a:schemeClr val="tx1"/>
                  </a:solidFill>
                </a:endParaRPr>
              </a:p>
            </p:txBody>
          </p:sp>
        </mc:Choice>
        <mc:Fallback xmlns="">
          <p:sp>
            <p:nvSpPr>
              <p:cNvPr id="10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96379" y="6011062"/>
                <a:ext cx="2089118" cy="799372"/>
              </a:xfrm>
              <a:prstGeom prst="rect">
                <a:avLst/>
              </a:prstGeom>
              <a:blipFill>
                <a:blip r:embed="rId4"/>
                <a:stretch>
                  <a:fillRect/>
                </a:stretch>
              </a:blipFill>
            </p:spPr>
            <p:txBody>
              <a:bodyPr/>
              <a:lstStyle/>
              <a:p>
                <a:r>
                  <a:rPr lang="en-US">
                    <a:noFill/>
                  </a:rPr>
                  <a:t> </a:t>
                </a:r>
              </a:p>
            </p:txBody>
          </p:sp>
        </mc:Fallback>
      </mc:AlternateContent>
      <p:sp>
        <p:nvSpPr>
          <p:cNvPr id="108" name="Text Placeholder 1">
            <a:extLst>
              <a:ext uri="{FF2B5EF4-FFF2-40B4-BE49-F238E27FC236}">
                <a16:creationId xmlns:a16="http://schemas.microsoft.com/office/drawing/2014/main" id="{2B79910F-163A-49B6-AAF4-4655D89B5D2A}"/>
              </a:ext>
            </a:extLst>
          </p:cNvPr>
          <p:cNvSpPr txBox="1">
            <a:spLocks/>
          </p:cNvSpPr>
          <p:nvPr/>
        </p:nvSpPr>
        <p:spPr>
          <a:xfrm>
            <a:off x="3394219" y="5924414"/>
            <a:ext cx="398962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Small precision anchors for the AND function</a:t>
            </a:r>
            <a:endParaRPr lang="en-US" sz="1400" b="1" dirty="0">
              <a:solidFill>
                <a:schemeClr val="tx1"/>
              </a:solidFill>
            </a:endParaRPr>
          </a:p>
        </p:txBody>
      </p:sp>
      <p:sp>
        <p:nvSpPr>
          <p:cNvPr id="109" name="Text Placeholder 1">
            <a:extLst>
              <a:ext uri="{FF2B5EF4-FFF2-40B4-BE49-F238E27FC236}">
                <a16:creationId xmlns:a16="http://schemas.microsoft.com/office/drawing/2014/main" id="{2B79910F-163A-49B6-AAF4-4655D89B5D2A}"/>
              </a:ext>
            </a:extLst>
          </p:cNvPr>
          <p:cNvSpPr txBox="1">
            <a:spLocks/>
          </p:cNvSpPr>
          <p:nvPr/>
        </p:nvSpPr>
        <p:spPr>
          <a:xfrm>
            <a:off x="5405973" y="2996916"/>
            <a:ext cx="227549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Number of anchors</a:t>
            </a:r>
            <a:endParaRPr lang="en-US" sz="1800" b="1" dirty="0">
              <a:solidFill>
                <a:srgbClr val="0070C0"/>
              </a:solidFill>
            </a:endParaRPr>
          </a:p>
        </p:txBody>
      </p:sp>
      <p:sp>
        <p:nvSpPr>
          <p:cNvPr id="110" name="Text Placeholder 1">
            <a:extLst>
              <a:ext uri="{FF2B5EF4-FFF2-40B4-BE49-F238E27FC236}">
                <a16:creationId xmlns:a16="http://schemas.microsoft.com/office/drawing/2014/main" id="{2B79910F-163A-49B6-AAF4-4655D89B5D2A}"/>
              </a:ext>
            </a:extLst>
          </p:cNvPr>
          <p:cNvSpPr txBox="1">
            <a:spLocks/>
          </p:cNvSpPr>
          <p:nvPr/>
        </p:nvSpPr>
        <p:spPr>
          <a:xfrm>
            <a:off x="8094848" y="2996915"/>
            <a:ext cx="399931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Number of bits to represent an anchor</a:t>
            </a:r>
            <a:endParaRPr lang="en-US" sz="1800" b="1" dirty="0">
              <a:solidFill>
                <a:srgbClr val="0070C0"/>
              </a:solidFill>
            </a:endParaRPr>
          </a:p>
        </p:txBody>
      </p:sp>
      <p:cxnSp>
        <p:nvCxnSpPr>
          <p:cNvPr id="4" name="直接箭头连接符 3"/>
          <p:cNvCxnSpPr/>
          <p:nvPr/>
        </p:nvCxnSpPr>
        <p:spPr>
          <a:xfrm>
            <a:off x="5546665" y="2628106"/>
            <a:ext cx="560189" cy="450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a:off x="8094848" y="2636988"/>
            <a:ext cx="560189" cy="450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直角三角形 111"/>
          <p:cNvSpPr/>
          <p:nvPr/>
        </p:nvSpPr>
        <p:spPr>
          <a:xfrm>
            <a:off x="5031167" y="3896846"/>
            <a:ext cx="1422386" cy="1425881"/>
          </a:xfrm>
          <a:prstGeom prst="rtTriangl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直角三角形 112"/>
          <p:cNvSpPr/>
          <p:nvPr/>
        </p:nvSpPr>
        <p:spPr>
          <a:xfrm rot="10800000">
            <a:off x="5031167" y="3909327"/>
            <a:ext cx="1422386" cy="1425881"/>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
            <a:extLst>
              <a:ext uri="{FF2B5EF4-FFF2-40B4-BE49-F238E27FC236}">
                <a16:creationId xmlns:a16="http://schemas.microsoft.com/office/drawing/2014/main" id="{2B79910F-163A-49B6-AAF4-4655D89B5D2A}"/>
              </a:ext>
            </a:extLst>
          </p:cNvPr>
          <p:cNvSpPr txBox="1">
            <a:spLocks/>
          </p:cNvSpPr>
          <p:nvPr/>
        </p:nvSpPr>
        <p:spPr>
          <a:xfrm>
            <a:off x="1820396" y="3680344"/>
            <a:ext cx="1880432"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AND function</a:t>
            </a:r>
            <a:endParaRPr lang="en-US" sz="1800" b="1" dirty="0">
              <a:solidFill>
                <a:schemeClr val="tx1"/>
              </a:solidFill>
            </a:endParaRPr>
          </a:p>
        </p:txBody>
      </p:sp>
      <p:cxnSp>
        <p:nvCxnSpPr>
          <p:cNvPr id="115" name="直接连接符 114"/>
          <p:cNvCxnSpPr/>
          <p:nvPr/>
        </p:nvCxnSpPr>
        <p:spPr>
          <a:xfrm>
            <a:off x="1856358" y="4591511"/>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758989" y="4229135"/>
            <a:ext cx="0" cy="1591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 Placeholder 1">
                <a:extLst>
                  <a:ext uri="{FF2B5EF4-FFF2-40B4-BE49-F238E27FC236}">
                    <a16:creationId xmlns:a16="http://schemas.microsoft.com/office/drawing/2014/main" id="{2B79910F-163A-49B6-AAF4-4655D89B5D2A}"/>
                  </a:ext>
                </a:extLst>
              </p:cNvPr>
              <p:cNvSpPr txBox="1">
                <a:spLocks/>
              </p:cNvSpPr>
              <p:nvPr/>
            </p:nvSpPr>
            <p:spPr>
              <a:xfrm>
                <a:off x="1820396" y="403759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1</m:t>
                          </m:r>
                        </m:sub>
                      </m:sSub>
                    </m:oMath>
                  </m:oMathPara>
                </a14:m>
                <a:endParaRPr lang="en-US" sz="1600" b="1" dirty="0">
                  <a:solidFill>
                    <a:schemeClr val="tx1"/>
                  </a:solidFill>
                </a:endParaRPr>
              </a:p>
            </p:txBody>
          </p:sp>
        </mc:Choice>
        <mc:Fallback xmlns="">
          <p:sp>
            <p:nvSpPr>
              <p:cNvPr id="11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20396" y="4037598"/>
                <a:ext cx="472842"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2222366" y="404369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𝑋</m:t>
                          </m:r>
                        </m:e>
                        <m:sub>
                          <m:r>
                            <a:rPr lang="en-US" sz="1600" b="0" i="1" dirty="0" smtClean="0">
                              <a:solidFill>
                                <a:schemeClr val="tx1"/>
                              </a:solidFill>
                              <a:latin typeface="Cambria Math" panose="02040503050406030204" pitchFamily="18" charset="0"/>
                            </a:rPr>
                            <m:t>2</m:t>
                          </m:r>
                        </m:sub>
                      </m:sSub>
                    </m:oMath>
                  </m:oMathPara>
                </a14:m>
                <a:endParaRPr lang="en-US" sz="1600" b="1" dirty="0">
                  <a:solidFill>
                    <a:schemeClr val="tx1"/>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2366" y="4043694"/>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 Placeholder 1">
                <a:extLst>
                  <a:ext uri="{FF2B5EF4-FFF2-40B4-BE49-F238E27FC236}">
                    <a16:creationId xmlns:a16="http://schemas.microsoft.com/office/drawing/2014/main" id="{2B79910F-163A-49B6-AAF4-4655D89B5D2A}"/>
                  </a:ext>
                </a:extLst>
              </p:cNvPr>
              <p:cNvSpPr txBox="1">
                <a:spLocks/>
              </p:cNvSpPr>
              <p:nvPr/>
            </p:nvSpPr>
            <p:spPr>
              <a:xfrm>
                <a:off x="2542413" y="4049790"/>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11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542413" y="4049790"/>
                <a:ext cx="1264270"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 Placeholder 1">
                <a:extLst>
                  <a:ext uri="{FF2B5EF4-FFF2-40B4-BE49-F238E27FC236}">
                    <a16:creationId xmlns:a16="http://schemas.microsoft.com/office/drawing/2014/main" id="{2B79910F-163A-49B6-AAF4-4655D89B5D2A}"/>
                  </a:ext>
                </a:extLst>
              </p:cNvPr>
              <p:cNvSpPr txBox="1">
                <a:spLocks/>
              </p:cNvSpPr>
              <p:nvPr/>
            </p:nvSpPr>
            <p:spPr>
              <a:xfrm>
                <a:off x="185087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474478"/>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2247766"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474478"/>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 Placeholder 1">
                <a:extLst>
                  <a:ext uri="{FF2B5EF4-FFF2-40B4-BE49-F238E27FC236}">
                    <a16:creationId xmlns:a16="http://schemas.microsoft.com/office/drawing/2014/main" id="{2B79910F-163A-49B6-AAF4-4655D89B5D2A}"/>
                  </a:ext>
                </a:extLst>
              </p:cNvPr>
              <p:cNvSpPr txBox="1">
                <a:spLocks/>
              </p:cNvSpPr>
              <p:nvPr/>
            </p:nvSpPr>
            <p:spPr>
              <a:xfrm>
                <a:off x="2926919" y="44744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474478"/>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 Placeholder 1">
                <a:extLst>
                  <a:ext uri="{FF2B5EF4-FFF2-40B4-BE49-F238E27FC236}">
                    <a16:creationId xmlns:a16="http://schemas.microsoft.com/office/drawing/2014/main" id="{2B79910F-163A-49B6-AAF4-4655D89B5D2A}"/>
                  </a:ext>
                </a:extLst>
              </p:cNvPr>
              <p:cNvSpPr txBox="1">
                <a:spLocks/>
              </p:cNvSpPr>
              <p:nvPr/>
            </p:nvSpPr>
            <p:spPr>
              <a:xfrm>
                <a:off x="185087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50876" y="474143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 Placeholder 1">
                <a:extLst>
                  <a:ext uri="{FF2B5EF4-FFF2-40B4-BE49-F238E27FC236}">
                    <a16:creationId xmlns:a16="http://schemas.microsoft.com/office/drawing/2014/main" id="{2B79910F-163A-49B6-AAF4-4655D89B5D2A}"/>
                  </a:ext>
                </a:extLst>
              </p:cNvPr>
              <p:cNvSpPr txBox="1">
                <a:spLocks/>
              </p:cNvSpPr>
              <p:nvPr/>
            </p:nvSpPr>
            <p:spPr>
              <a:xfrm>
                <a:off x="2247766"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7766" y="474143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 Placeholder 1">
                <a:extLst>
                  <a:ext uri="{FF2B5EF4-FFF2-40B4-BE49-F238E27FC236}">
                    <a16:creationId xmlns:a16="http://schemas.microsoft.com/office/drawing/2014/main" id="{2B79910F-163A-49B6-AAF4-4655D89B5D2A}"/>
                  </a:ext>
                </a:extLst>
              </p:cNvPr>
              <p:cNvSpPr txBox="1">
                <a:spLocks/>
              </p:cNvSpPr>
              <p:nvPr/>
            </p:nvSpPr>
            <p:spPr>
              <a:xfrm>
                <a:off x="2926919" y="474143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6919" y="4741431"/>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 Placeholder 1">
                <a:extLst>
                  <a:ext uri="{FF2B5EF4-FFF2-40B4-BE49-F238E27FC236}">
                    <a16:creationId xmlns:a16="http://schemas.microsoft.com/office/drawing/2014/main" id="{2B79910F-163A-49B6-AAF4-4655D89B5D2A}"/>
                  </a:ext>
                </a:extLst>
              </p:cNvPr>
              <p:cNvSpPr txBox="1">
                <a:spLocks/>
              </p:cNvSpPr>
              <p:nvPr/>
            </p:nvSpPr>
            <p:spPr>
              <a:xfrm>
                <a:off x="184889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898" y="5009243"/>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2245788"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m:t>
                      </m:r>
                    </m:oMath>
                  </m:oMathPara>
                </a14:m>
                <a:endParaRPr lang="en-US" sz="1600" b="1" dirty="0">
                  <a:solidFill>
                    <a:schemeClr val="tx1"/>
                  </a:solidFill>
                </a:endParaRPr>
              </a:p>
            </p:txBody>
          </p:sp>
        </mc:Choice>
        <mc:Fallback xmlns="">
          <p:sp>
            <p:nvSpPr>
              <p:cNvPr id="1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788" y="500924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 Placeholder 1">
                <a:extLst>
                  <a:ext uri="{FF2B5EF4-FFF2-40B4-BE49-F238E27FC236}">
                    <a16:creationId xmlns:a16="http://schemas.microsoft.com/office/drawing/2014/main" id="{2B79910F-163A-49B6-AAF4-4655D89B5D2A}"/>
                  </a:ext>
                </a:extLst>
              </p:cNvPr>
              <p:cNvSpPr txBox="1">
                <a:spLocks/>
              </p:cNvSpPr>
              <p:nvPr/>
            </p:nvSpPr>
            <p:spPr>
              <a:xfrm>
                <a:off x="2924941" y="50092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941" y="5009243"/>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 Placeholder 1">
                <a:extLst>
                  <a:ext uri="{FF2B5EF4-FFF2-40B4-BE49-F238E27FC236}">
                    <a16:creationId xmlns:a16="http://schemas.microsoft.com/office/drawing/2014/main" id="{2B79910F-163A-49B6-AAF4-4655D89B5D2A}"/>
                  </a:ext>
                </a:extLst>
              </p:cNvPr>
              <p:cNvSpPr txBox="1">
                <a:spLocks/>
              </p:cNvSpPr>
              <p:nvPr/>
            </p:nvSpPr>
            <p:spPr>
              <a:xfrm>
                <a:off x="184854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848543" y="5286632"/>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 Placeholder 1">
                <a:extLst>
                  <a:ext uri="{FF2B5EF4-FFF2-40B4-BE49-F238E27FC236}">
                    <a16:creationId xmlns:a16="http://schemas.microsoft.com/office/drawing/2014/main" id="{2B79910F-163A-49B6-AAF4-4655D89B5D2A}"/>
                  </a:ext>
                </a:extLst>
              </p:cNvPr>
              <p:cNvSpPr txBox="1">
                <a:spLocks/>
              </p:cNvSpPr>
              <p:nvPr/>
            </p:nvSpPr>
            <p:spPr>
              <a:xfrm>
                <a:off x="2245433" y="52866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m:t>
                      </m:r>
                    </m:oMath>
                  </m:oMathPara>
                </a14:m>
                <a:endParaRPr lang="en-US" sz="1600" b="1" dirty="0">
                  <a:solidFill>
                    <a:schemeClr val="tx1"/>
                  </a:solidFill>
                </a:endParaRPr>
              </a:p>
            </p:txBody>
          </p:sp>
        </mc:Choice>
        <mc:Fallback xmlns="">
          <p:sp>
            <p:nvSpPr>
              <p:cNvPr id="1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5433" y="5286632"/>
                <a:ext cx="472842" cy="6422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 Placeholder 1">
                <a:extLst>
                  <a:ext uri="{FF2B5EF4-FFF2-40B4-BE49-F238E27FC236}">
                    <a16:creationId xmlns:a16="http://schemas.microsoft.com/office/drawing/2014/main" id="{2B79910F-163A-49B6-AAF4-4655D89B5D2A}"/>
                  </a:ext>
                </a:extLst>
              </p:cNvPr>
              <p:cNvSpPr txBox="1">
                <a:spLocks/>
              </p:cNvSpPr>
              <p:nvPr/>
            </p:nvSpPr>
            <p:spPr>
              <a:xfrm>
                <a:off x="2924586" y="5286632"/>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924586" y="5286632"/>
                <a:ext cx="472842" cy="642278"/>
              </a:xfrm>
              <a:prstGeom prst="rect">
                <a:avLst/>
              </a:prstGeom>
              <a:blipFill>
                <a:blip r:embed="rId19"/>
                <a:stretch>
                  <a:fillRect/>
                </a:stretch>
              </a:blipFill>
            </p:spPr>
            <p:txBody>
              <a:bodyPr/>
              <a:lstStyle/>
              <a:p>
                <a:r>
                  <a:rPr lang="en-US">
                    <a:noFill/>
                  </a:rPr>
                  <a:t> </a:t>
                </a:r>
              </a:p>
            </p:txBody>
          </p:sp>
        </mc:Fallback>
      </mc:AlternateContent>
      <p:cxnSp>
        <p:nvCxnSpPr>
          <p:cNvPr id="132" name="直接连接符 131"/>
          <p:cNvCxnSpPr/>
          <p:nvPr/>
        </p:nvCxnSpPr>
        <p:spPr>
          <a:xfrm flipH="1">
            <a:off x="5230816" y="4467295"/>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137" idx="4"/>
          </p:cNvCxnSpPr>
          <p:nvPr/>
        </p:nvCxnSpPr>
        <p:spPr>
          <a:xfrm flipH="1">
            <a:off x="6021773" y="4504794"/>
            <a:ext cx="2906" cy="773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椭圆 133"/>
          <p:cNvSpPr/>
          <p:nvPr/>
        </p:nvSpPr>
        <p:spPr>
          <a:xfrm>
            <a:off x="5187001" y="4420909"/>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椭圆 136"/>
          <p:cNvSpPr/>
          <p:nvPr/>
        </p:nvSpPr>
        <p:spPr>
          <a:xfrm>
            <a:off x="5980864" y="441945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0" name="椭圆 149"/>
          <p:cNvSpPr/>
          <p:nvPr/>
        </p:nvSpPr>
        <p:spPr>
          <a:xfrm>
            <a:off x="5970463"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椭圆 154"/>
          <p:cNvSpPr/>
          <p:nvPr/>
        </p:nvSpPr>
        <p:spPr>
          <a:xfrm>
            <a:off x="5187001" y="5224246"/>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等腰三角形 156"/>
          <p:cNvSpPr/>
          <p:nvPr/>
        </p:nvSpPr>
        <p:spPr>
          <a:xfrm>
            <a:off x="5569335" y="4829152"/>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直接连接符 157"/>
          <p:cNvCxnSpPr>
            <a:stCxn id="137" idx="2"/>
            <a:endCxn id="134" idx="6"/>
          </p:cNvCxnSpPr>
          <p:nvPr/>
        </p:nvCxnSpPr>
        <p:spPr>
          <a:xfrm flipH="1">
            <a:off x="5274631" y="4462122"/>
            <a:ext cx="706233" cy="1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50" idx="2"/>
            <a:endCxn id="155" idx="6"/>
          </p:cNvCxnSpPr>
          <p:nvPr/>
        </p:nvCxnSpPr>
        <p:spPr>
          <a:xfrm flipH="1">
            <a:off x="5274631" y="5266918"/>
            <a:ext cx="695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等腰三角形 159"/>
          <p:cNvSpPr/>
          <p:nvPr/>
        </p:nvSpPr>
        <p:spPr>
          <a:xfrm>
            <a:off x="5966767" y="4406453"/>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直接连接符 160"/>
          <p:cNvCxnSpPr/>
          <p:nvPr/>
        </p:nvCxnSpPr>
        <p:spPr>
          <a:xfrm>
            <a:off x="5031167" y="3900341"/>
            <a:ext cx="1422386" cy="14223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 Placeholder 1">
                <a:extLst>
                  <a:ext uri="{FF2B5EF4-FFF2-40B4-BE49-F238E27FC236}">
                    <a16:creationId xmlns:a16="http://schemas.microsoft.com/office/drawing/2014/main" id="{2B79910F-163A-49B6-AAF4-4655D89B5D2A}"/>
                  </a:ext>
                </a:extLst>
              </p:cNvPr>
              <p:cNvSpPr txBox="1">
                <a:spLocks/>
              </p:cNvSpPr>
              <p:nvPr/>
            </p:nvSpPr>
            <p:spPr>
              <a:xfrm>
                <a:off x="4814472" y="394095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14472" y="3940957"/>
                <a:ext cx="472842" cy="642278"/>
              </a:xfrm>
              <a:prstGeom prst="rect">
                <a:avLst/>
              </a:prstGeom>
              <a:blipFill>
                <a:blip r:embed="rId20"/>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Text Placeholder 1">
                <a:extLst>
                  <a:ext uri="{FF2B5EF4-FFF2-40B4-BE49-F238E27FC236}">
                    <a16:creationId xmlns:a16="http://schemas.microsoft.com/office/drawing/2014/main" id="{2B79910F-163A-49B6-AAF4-4655D89B5D2A}"/>
                  </a:ext>
                </a:extLst>
              </p:cNvPr>
              <p:cNvSpPr txBox="1">
                <a:spLocks/>
              </p:cNvSpPr>
              <p:nvPr/>
            </p:nvSpPr>
            <p:spPr>
              <a:xfrm>
                <a:off x="4801789" y="516564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(0,0)</m:t>
                      </m:r>
                    </m:oMath>
                  </m:oMathPara>
                </a14:m>
                <a:endParaRPr lang="en-US" sz="1600" b="1" dirty="0">
                  <a:solidFill>
                    <a:schemeClr val="tx1"/>
                  </a:solidFill>
                </a:endParaRPr>
              </a:p>
            </p:txBody>
          </p:sp>
        </mc:Choice>
        <mc:Fallback xmlns="">
          <p:sp>
            <p:nvSpPr>
              <p:cNvPr id="1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801789" y="5165649"/>
                <a:ext cx="472842" cy="642278"/>
              </a:xfrm>
              <a:prstGeom prst="rect">
                <a:avLst/>
              </a:prstGeom>
              <a:blipFill>
                <a:blip r:embed="rId21"/>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 Placeholder 1">
                <a:extLst>
                  <a:ext uri="{FF2B5EF4-FFF2-40B4-BE49-F238E27FC236}">
                    <a16:creationId xmlns:a16="http://schemas.microsoft.com/office/drawing/2014/main" id="{2B79910F-163A-49B6-AAF4-4655D89B5D2A}"/>
                  </a:ext>
                </a:extLst>
              </p:cNvPr>
              <p:cNvSpPr txBox="1">
                <a:spLocks/>
              </p:cNvSpPr>
              <p:nvPr/>
            </p:nvSpPr>
            <p:spPr>
              <a:xfrm>
                <a:off x="5594951" y="517118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(1,0)</m:t>
                      </m:r>
                    </m:oMath>
                  </m:oMathPara>
                </a14:m>
                <a:endParaRPr lang="en-US" sz="1600" b="1" dirty="0">
                  <a:solidFill>
                    <a:schemeClr val="tx1"/>
                  </a:solidFill>
                </a:endParaRPr>
              </a:p>
            </p:txBody>
          </p:sp>
        </mc:Choice>
        <mc:Fallback xmlns="">
          <p:sp>
            <p:nvSpPr>
              <p:cNvPr id="1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594951" y="5171185"/>
                <a:ext cx="472842" cy="642278"/>
              </a:xfrm>
              <a:prstGeom prst="rect">
                <a:avLst/>
              </a:prstGeom>
              <a:blipFill>
                <a:blip r:embed="rId22"/>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 Placeholder 1">
                <a:extLst>
                  <a:ext uri="{FF2B5EF4-FFF2-40B4-BE49-F238E27FC236}">
                    <a16:creationId xmlns:a16="http://schemas.microsoft.com/office/drawing/2014/main" id="{2B79910F-163A-49B6-AAF4-4655D89B5D2A}"/>
                  </a:ext>
                </a:extLst>
              </p:cNvPr>
              <p:cNvSpPr txBox="1">
                <a:spLocks/>
              </p:cNvSpPr>
              <p:nvPr/>
            </p:nvSpPr>
            <p:spPr>
              <a:xfrm>
                <a:off x="5634012" y="39403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(1,1)</m:t>
                      </m:r>
                    </m:oMath>
                  </m:oMathPara>
                </a14:m>
                <a:endParaRPr lang="en-US" sz="1600" b="1" dirty="0">
                  <a:solidFill>
                    <a:schemeClr val="tx1"/>
                  </a:solidFill>
                </a:endParaRPr>
              </a:p>
            </p:txBody>
          </p:sp>
        </mc:Choice>
        <mc:Fallback xmlns="">
          <p:sp>
            <p:nvSpPr>
              <p:cNvPr id="1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34012" y="3940324"/>
                <a:ext cx="472842" cy="642278"/>
              </a:xfrm>
              <a:prstGeom prst="rect">
                <a:avLst/>
              </a:prstGeom>
              <a:blipFill>
                <a:blip r:embed="rId23"/>
                <a:stretch>
                  <a:fillRect r="-53846"/>
                </a:stretch>
              </a:blipFill>
            </p:spPr>
            <p:txBody>
              <a:bodyPr/>
              <a:lstStyle/>
              <a:p>
                <a:r>
                  <a:rPr lang="en-US">
                    <a:noFill/>
                  </a:rPr>
                  <a:t> </a:t>
                </a:r>
              </a:p>
            </p:txBody>
          </p:sp>
        </mc:Fallback>
      </mc:AlternateContent>
      <p:sp>
        <p:nvSpPr>
          <p:cNvPr id="166" name="等腰三角形 165"/>
          <p:cNvSpPr/>
          <p:nvPr/>
        </p:nvSpPr>
        <p:spPr>
          <a:xfrm>
            <a:off x="8717138" y="4122968"/>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等腰三角形 166"/>
          <p:cNvSpPr/>
          <p:nvPr/>
        </p:nvSpPr>
        <p:spPr>
          <a:xfrm>
            <a:off x="8720880" y="492863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8" name="Text Placeholder 1">
                <a:extLst>
                  <a:ext uri="{FF2B5EF4-FFF2-40B4-BE49-F238E27FC236}">
                    <a16:creationId xmlns:a16="http://schemas.microsoft.com/office/drawing/2014/main" id="{2B79910F-163A-49B6-AAF4-4655D89B5D2A}"/>
                  </a:ext>
                </a:extLst>
              </p:cNvPr>
              <p:cNvSpPr txBox="1">
                <a:spLocks/>
              </p:cNvSpPr>
              <p:nvPr/>
            </p:nvSpPr>
            <p:spPr>
              <a:xfrm>
                <a:off x="7860012" y="4155043"/>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=1</m:t>
                    </m:r>
                  </m:oMath>
                </a14:m>
                <a:r>
                  <a:rPr lang="en-US" sz="1400" dirty="0">
                    <a:solidFill>
                      <a:schemeClr val="tx1"/>
                    </a:solidFill>
                  </a:rPr>
                  <a:t> </a:t>
                </a:r>
                <a:endParaRPr lang="en-US" sz="1400" b="1" dirty="0">
                  <a:solidFill>
                    <a:schemeClr val="tx1"/>
                  </a:solidFill>
                </a:endParaRPr>
              </a:p>
            </p:txBody>
          </p:sp>
        </mc:Choice>
        <mc:Fallback xmlns="">
          <p:sp>
            <p:nvSpPr>
              <p:cNvPr id="16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155043"/>
                <a:ext cx="2089118" cy="611500"/>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 Placeholder 1">
                <a:extLst>
                  <a:ext uri="{FF2B5EF4-FFF2-40B4-BE49-F238E27FC236}">
                    <a16:creationId xmlns:a16="http://schemas.microsoft.com/office/drawing/2014/main" id="{2B79910F-163A-49B6-AAF4-4655D89B5D2A}"/>
                  </a:ext>
                </a:extLst>
              </p:cNvPr>
              <p:cNvSpPr txBox="1">
                <a:spLocks/>
              </p:cNvSpPr>
              <p:nvPr/>
            </p:nvSpPr>
            <p:spPr>
              <a:xfrm>
                <a:off x="7860012" y="4918496"/>
                <a:ext cx="2089118"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Anchors for </a:t>
                </a:r>
                <a14:m>
                  <m:oMath xmlns:m="http://schemas.openxmlformats.org/officeDocument/2006/math">
                    <m:r>
                      <a:rPr lang="en-US" sz="1400" b="0" i="1" smtClean="0">
                        <a:solidFill>
                          <a:schemeClr val="tx1"/>
                        </a:solidFill>
                        <a:latin typeface="Cambria Math" panose="02040503050406030204" pitchFamily="18" charset="0"/>
                      </a:rPr>
                      <m:t>𝑓</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𝑋</m:t>
                        </m:r>
                      </m:e>
                    </m:d>
                    <m:r>
                      <a:rPr lang="en-US" sz="1400" b="0" i="1" smtClean="0">
                        <a:solidFill>
                          <a:schemeClr val="tx1"/>
                        </a:solidFill>
                        <a:latin typeface="Cambria Math" panose="02040503050406030204" pitchFamily="18" charset="0"/>
                      </a:rPr>
                      <m:t>=0</m:t>
                    </m:r>
                  </m:oMath>
                </a14:m>
                <a:r>
                  <a:rPr lang="en-US" sz="1400" dirty="0">
                    <a:solidFill>
                      <a:schemeClr val="tx1"/>
                    </a:solidFill>
                  </a:rPr>
                  <a:t> </a:t>
                </a:r>
                <a:endParaRPr lang="en-US" sz="1400" b="1" dirty="0">
                  <a:solidFill>
                    <a:schemeClr val="tx1"/>
                  </a:solidFill>
                </a:endParaRPr>
              </a:p>
            </p:txBody>
          </p:sp>
        </mc:Choice>
        <mc:Fallback xmlns="">
          <p:sp>
            <p:nvSpPr>
              <p:cNvPr id="16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860012" y="4918496"/>
                <a:ext cx="2089118" cy="611500"/>
              </a:xfrm>
              <a:prstGeom prst="rect">
                <a:avLst/>
              </a:prstGeom>
              <a:blipFill>
                <a:blip r:embed="rId2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97225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14:m>
                  <m:oMath xmlns:m="http://schemas.openxmlformats.org/officeDocument/2006/math">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1</m:t>
                        </m:r>
                      </m:sub>
                    </m:sSub>
                    <m:r>
                      <a:rPr lang="en-US" sz="1800" b="0" i="1" dirty="0" smtClean="0">
                        <a:latin typeface="Cambria Math" panose="02040503050406030204" pitchFamily="18" charset="0"/>
                        <a:cs typeface="Arial" panose="020B0604020202020204" pitchFamily="34" charset="0"/>
                      </a:rPr>
                      <m:t>⊕</m:t>
                    </m:r>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2</m:t>
                        </m:r>
                      </m:sub>
                    </m:sSub>
                    <m:r>
                      <a:rPr lang="en-US" sz="1800" b="0" i="1" dirty="0" smtClean="0">
                        <a:latin typeface="Cambria Math" panose="02040503050406030204" pitchFamily="18" charset="0"/>
                        <a:cs typeface="Arial" panose="020B0604020202020204" pitchFamily="34" charset="0"/>
                      </a:rPr>
                      <m:t>…⊕</m:t>
                    </m:r>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𝑛</m:t>
                        </m:r>
                      </m:sub>
                    </m:sSub>
                    <m:r>
                      <a:rPr lang="en-US" sz="1800" b="0" i="1" dirty="0" smtClean="0">
                        <a:latin typeface="Cambria Math" panose="02040503050406030204" pitchFamily="18" charset="0"/>
                        <a:cs typeface="Arial" panose="020B0604020202020204" pitchFamily="34" charset="0"/>
                      </a:rPr>
                      <m:t>=</m:t>
                    </m:r>
                    <m:nary>
                      <m:naryPr>
                        <m:chr m:val="∑"/>
                        <m:ctrlPr>
                          <a:rPr lang="en-US" sz="1800" b="0" i="1" dirty="0" smtClean="0">
                            <a:latin typeface="Cambria Math" panose="02040503050406030204" pitchFamily="18" charset="0"/>
                            <a:cs typeface="Arial" panose="020B0604020202020204" pitchFamily="34" charset="0"/>
                          </a:rPr>
                        </m:ctrlPr>
                      </m:naryPr>
                      <m:sub>
                        <m:r>
                          <a:rPr lang="en-US" sz="1800" b="0" i="1" dirty="0" smtClean="0">
                            <a:latin typeface="Cambria Math" panose="02040503050406030204" pitchFamily="18" charset="0"/>
                            <a:cs typeface="Arial" panose="020B0604020202020204" pitchFamily="34" charset="0"/>
                          </a:rPr>
                          <m:t>𝑖</m:t>
                        </m:r>
                        <m:r>
                          <a:rPr lang="en-US" sz="1800" b="0" i="1" dirty="0" smtClean="0">
                            <a:latin typeface="Cambria Math" panose="02040503050406030204" pitchFamily="18" charset="0"/>
                            <a:cs typeface="Arial" panose="020B0604020202020204" pitchFamily="34" charset="0"/>
                          </a:rPr>
                          <m:t>=1</m:t>
                        </m:r>
                      </m:sub>
                      <m:sup>
                        <m:r>
                          <a:rPr lang="en-US" sz="1800" b="0" i="1" dirty="0" smtClean="0">
                            <a:latin typeface="Cambria Math" panose="02040503050406030204" pitchFamily="18" charset="0"/>
                            <a:cs typeface="Arial" panose="020B0604020202020204" pitchFamily="34" charset="0"/>
                          </a:rPr>
                          <m:t>𝑛</m:t>
                        </m:r>
                      </m:sup>
                      <m:e>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𝑖</m:t>
                            </m:r>
                          </m:sub>
                        </m:sSub>
                      </m:e>
                    </m:nary>
                    <m:r>
                      <a:rPr lang="en-US" sz="1800" b="0" i="1" dirty="0" smtClean="0">
                        <a:latin typeface="Cambria Math" panose="02040503050406030204" pitchFamily="18" charset="0"/>
                        <a:cs typeface="Arial" panose="020B0604020202020204" pitchFamily="34" charset="0"/>
                      </a:rPr>
                      <m:t> </m:t>
                    </m:r>
                    <m:r>
                      <m:rPr>
                        <m:sty m:val="p"/>
                      </m:rPr>
                      <a:rPr lang="en-US" sz="1800" b="0" i="0" dirty="0" smtClean="0">
                        <a:latin typeface="Cambria Math" panose="02040503050406030204" pitchFamily="18" charset="0"/>
                        <a:cs typeface="Arial" panose="020B0604020202020204" pitchFamily="34" charset="0"/>
                      </a:rPr>
                      <m:t>mod</m:t>
                    </m:r>
                    <m:r>
                      <a:rPr lang="en-US" sz="1800" b="0" i="0" dirty="0" smtClean="0">
                        <a:latin typeface="Cambria Math" panose="02040503050406030204" pitchFamily="18" charset="0"/>
                        <a:cs typeface="Arial" panose="020B0604020202020204" pitchFamily="34" charset="0"/>
                      </a:rPr>
                      <m:t> 2</m:t>
                    </m:r>
                  </m:oMath>
                </a14:m>
                <a:endParaRPr lang="en-US" sz="18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Parity check functions</a:t>
            </a:r>
            <a:endParaRPr lang="en-US" sz="2400" dirty="0">
              <a:solidFill>
                <a:srgbClr val="E7E6E6">
                  <a:lumMod val="50000"/>
                </a:srgbClr>
              </a:solidFill>
            </a:endParaRPr>
          </a:p>
        </p:txBody>
      </p:sp>
      <p:sp>
        <p:nvSpPr>
          <p:cNvPr id="53" name="Text Placeholder 1">
            <a:extLst>
              <a:ext uri="{FF2B5EF4-FFF2-40B4-BE49-F238E27FC236}">
                <a16:creationId xmlns:a16="http://schemas.microsoft.com/office/drawing/2014/main" id="{2B79910F-163A-49B6-AAF4-4655D89B5D2A}"/>
              </a:ext>
            </a:extLst>
          </p:cNvPr>
          <p:cNvSpPr txBox="1">
            <a:spLocks/>
          </p:cNvSpPr>
          <p:nvPr/>
        </p:nvSpPr>
        <p:spPr>
          <a:xfrm>
            <a:off x="2064069" y="3099533"/>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PARITY function</a:t>
            </a:r>
            <a:endParaRPr lang="en-US" sz="1800" b="1" dirty="0">
              <a:solidFill>
                <a:schemeClr val="tx1"/>
              </a:solidFill>
            </a:endParaRPr>
          </a:p>
        </p:txBody>
      </p:sp>
      <p:cxnSp>
        <p:nvCxnSpPr>
          <p:cNvPr id="55" name="直接连接符 54"/>
          <p:cNvCxnSpPr/>
          <p:nvPr/>
        </p:nvCxnSpPr>
        <p:spPr>
          <a:xfrm>
            <a:off x="2174034" y="4142704"/>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076665" y="3780328"/>
            <a:ext cx="0" cy="2425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 Placeholder 1">
                <a:extLst>
                  <a:ext uri="{FF2B5EF4-FFF2-40B4-BE49-F238E27FC236}">
                    <a16:creationId xmlns:a16="http://schemas.microsoft.com/office/drawing/2014/main" id="{2B79910F-163A-49B6-AAF4-4655D89B5D2A}"/>
                  </a:ext>
                </a:extLst>
              </p:cNvPr>
              <p:cNvSpPr txBox="1">
                <a:spLocks/>
              </p:cNvSpPr>
              <p:nvPr/>
            </p:nvSpPr>
            <p:spPr>
              <a:xfrm>
                <a:off x="2308664" y="359488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08664" y="3594887"/>
                <a:ext cx="472842" cy="642278"/>
              </a:xfrm>
              <a:prstGeom prst="rect">
                <a:avLst/>
              </a:prstGeom>
              <a:blipFill>
                <a:blip r:embed="rId4"/>
                <a:stretch>
                  <a:fillRect r="-16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Placeholder 1">
                <a:extLst>
                  <a:ext uri="{FF2B5EF4-FFF2-40B4-BE49-F238E27FC236}">
                    <a16:creationId xmlns:a16="http://schemas.microsoft.com/office/drawing/2014/main" id="{2B79910F-163A-49B6-AAF4-4655D89B5D2A}"/>
                  </a:ext>
                </a:extLst>
              </p:cNvPr>
              <p:cNvSpPr txBox="1">
                <a:spLocks/>
              </p:cNvSpPr>
              <p:nvPr/>
            </p:nvSpPr>
            <p:spPr>
              <a:xfrm>
                <a:off x="2860089" y="3600983"/>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6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860089" y="3600983"/>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Placeholder 1">
                <a:extLst>
                  <a:ext uri="{FF2B5EF4-FFF2-40B4-BE49-F238E27FC236}">
                    <a16:creationId xmlns:a16="http://schemas.microsoft.com/office/drawing/2014/main" id="{2B79910F-163A-49B6-AAF4-4655D89B5D2A}"/>
                  </a:ext>
                </a:extLst>
              </p:cNvPr>
              <p:cNvSpPr txBox="1">
                <a:spLocks/>
              </p:cNvSpPr>
              <p:nvPr/>
            </p:nvSpPr>
            <p:spPr>
              <a:xfrm>
                <a:off x="2382634" y="402567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2634" y="4025671"/>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2B79910F-163A-49B6-AAF4-4655D89B5D2A}"/>
                  </a:ext>
                </a:extLst>
              </p:cNvPr>
              <p:cNvSpPr txBox="1">
                <a:spLocks/>
              </p:cNvSpPr>
              <p:nvPr/>
            </p:nvSpPr>
            <p:spPr>
              <a:xfrm>
                <a:off x="3244595" y="402567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4595" y="4025671"/>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Placeholder 1">
                <a:extLst>
                  <a:ext uri="{FF2B5EF4-FFF2-40B4-BE49-F238E27FC236}">
                    <a16:creationId xmlns:a16="http://schemas.microsoft.com/office/drawing/2014/main" id="{2B79910F-163A-49B6-AAF4-4655D89B5D2A}"/>
                  </a:ext>
                </a:extLst>
              </p:cNvPr>
              <p:cNvSpPr txBox="1">
                <a:spLocks/>
              </p:cNvSpPr>
              <p:nvPr/>
            </p:nvSpPr>
            <p:spPr>
              <a:xfrm>
                <a:off x="2382634" y="42926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2634" y="4292624"/>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Placeholder 1">
                <a:extLst>
                  <a:ext uri="{FF2B5EF4-FFF2-40B4-BE49-F238E27FC236}">
                    <a16:creationId xmlns:a16="http://schemas.microsoft.com/office/drawing/2014/main" id="{2B79910F-163A-49B6-AAF4-4655D89B5D2A}"/>
                  </a:ext>
                </a:extLst>
              </p:cNvPr>
              <p:cNvSpPr txBox="1">
                <a:spLocks/>
              </p:cNvSpPr>
              <p:nvPr/>
            </p:nvSpPr>
            <p:spPr>
              <a:xfrm>
                <a:off x="3244595" y="42926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4595" y="4292624"/>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 Placeholder 1">
                <a:extLst>
                  <a:ext uri="{FF2B5EF4-FFF2-40B4-BE49-F238E27FC236}">
                    <a16:creationId xmlns:a16="http://schemas.microsoft.com/office/drawing/2014/main" id="{2B79910F-163A-49B6-AAF4-4655D89B5D2A}"/>
                  </a:ext>
                </a:extLst>
              </p:cNvPr>
              <p:cNvSpPr txBox="1">
                <a:spLocks/>
              </p:cNvSpPr>
              <p:nvPr/>
            </p:nvSpPr>
            <p:spPr>
              <a:xfrm>
                <a:off x="2380656" y="456043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0656" y="4560436"/>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 Placeholder 1">
                <a:extLst>
                  <a:ext uri="{FF2B5EF4-FFF2-40B4-BE49-F238E27FC236}">
                    <a16:creationId xmlns:a16="http://schemas.microsoft.com/office/drawing/2014/main" id="{2B79910F-163A-49B6-AAF4-4655D89B5D2A}"/>
                  </a:ext>
                </a:extLst>
              </p:cNvPr>
              <p:cNvSpPr txBox="1">
                <a:spLocks/>
              </p:cNvSpPr>
              <p:nvPr/>
            </p:nvSpPr>
            <p:spPr>
              <a:xfrm>
                <a:off x="3242617" y="456043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2617" y="4560436"/>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 Placeholder 1">
                <a:extLst>
                  <a:ext uri="{FF2B5EF4-FFF2-40B4-BE49-F238E27FC236}">
                    <a16:creationId xmlns:a16="http://schemas.microsoft.com/office/drawing/2014/main" id="{2B79910F-163A-49B6-AAF4-4655D89B5D2A}"/>
                  </a:ext>
                </a:extLst>
              </p:cNvPr>
              <p:cNvSpPr txBox="1">
                <a:spLocks/>
              </p:cNvSpPr>
              <p:nvPr/>
            </p:nvSpPr>
            <p:spPr>
              <a:xfrm>
                <a:off x="2380301" y="483782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1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0301" y="4837825"/>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 Placeholder 1">
                <a:extLst>
                  <a:ext uri="{FF2B5EF4-FFF2-40B4-BE49-F238E27FC236}">
                    <a16:creationId xmlns:a16="http://schemas.microsoft.com/office/drawing/2014/main" id="{2B79910F-163A-49B6-AAF4-4655D89B5D2A}"/>
                  </a:ext>
                </a:extLst>
              </p:cNvPr>
              <p:cNvSpPr txBox="1">
                <a:spLocks/>
              </p:cNvSpPr>
              <p:nvPr/>
            </p:nvSpPr>
            <p:spPr>
              <a:xfrm>
                <a:off x="3242262" y="4837825"/>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1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2262" y="4837825"/>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 Placeholder 1">
                <a:extLst>
                  <a:ext uri="{FF2B5EF4-FFF2-40B4-BE49-F238E27FC236}">
                    <a16:creationId xmlns:a16="http://schemas.microsoft.com/office/drawing/2014/main" id="{2B79910F-163A-49B6-AAF4-4655D89B5D2A}"/>
                  </a:ext>
                </a:extLst>
              </p:cNvPr>
              <p:cNvSpPr txBox="1">
                <a:spLocks/>
              </p:cNvSpPr>
              <p:nvPr/>
            </p:nvSpPr>
            <p:spPr>
              <a:xfrm>
                <a:off x="223103" y="4361889"/>
                <a:ext cx="1847138" cy="106822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600" b="0" i="1" dirty="0" smtClean="0">
                              <a:solidFill>
                                <a:schemeClr val="tx1"/>
                              </a:solidFill>
                              <a:latin typeface="Cambria Math" panose="02040503050406030204" pitchFamily="18" charset="0"/>
                            </a:rPr>
                          </m:ctrlPr>
                        </m:dPr>
                        <m:e>
                          <m:r>
                            <a:rPr lang="en-US" sz="1600" b="0" i="1" dirty="0" smtClean="0">
                              <a:solidFill>
                                <a:schemeClr val="tx1"/>
                              </a:solidFill>
                              <a:latin typeface="Cambria Math" panose="02040503050406030204" pitchFamily="18" charset="0"/>
                            </a:rPr>
                            <m:t>𝑋</m:t>
                          </m:r>
                        </m:e>
                      </m:d>
                      <m:r>
                        <a:rPr lang="en-US" sz="1600" b="0" i="1" dirty="0" smtClean="0">
                          <a:solidFill>
                            <a:schemeClr val="tx1"/>
                          </a:solidFill>
                          <a:latin typeface="Cambria Math" panose="02040503050406030204" pitchFamily="18" charset="0"/>
                        </a:rPr>
                        <m:t>=</m:t>
                      </m:r>
                      <m:nary>
                        <m:naryPr>
                          <m:chr m:val="∑"/>
                          <m:ctrlPr>
                            <a:rPr lang="en-US" sz="1600" i="1" dirty="0">
                              <a:latin typeface="Cambria Math" panose="02040503050406030204" pitchFamily="18" charset="0"/>
                              <a:cs typeface="Arial" panose="020B0604020202020204" pitchFamily="34" charset="0"/>
                            </a:rPr>
                          </m:ctrlPr>
                        </m:naryPr>
                        <m:sub>
                          <m:r>
                            <a:rPr lang="en-US" sz="1600" i="1" dirty="0">
                              <a:latin typeface="Cambria Math" panose="02040503050406030204" pitchFamily="18" charset="0"/>
                              <a:cs typeface="Arial" panose="020B0604020202020204" pitchFamily="34" charset="0"/>
                            </a:rPr>
                            <m:t>𝑖</m:t>
                          </m:r>
                          <m:r>
                            <a:rPr lang="en-US" sz="1600" i="1" dirty="0">
                              <a:latin typeface="Cambria Math" panose="02040503050406030204" pitchFamily="18" charset="0"/>
                              <a:cs typeface="Arial" panose="020B0604020202020204" pitchFamily="34" charset="0"/>
                            </a:rPr>
                            <m:t>=1</m:t>
                          </m:r>
                        </m:sub>
                        <m:sup>
                          <m:r>
                            <a:rPr lang="en-US" sz="1600" i="1" dirty="0">
                              <a:latin typeface="Cambria Math" panose="02040503050406030204" pitchFamily="18" charset="0"/>
                              <a:cs typeface="Arial" panose="020B0604020202020204" pitchFamily="34" charset="0"/>
                            </a:rPr>
                            <m:t>𝑛</m:t>
                          </m:r>
                        </m:sup>
                        <m:e>
                          <m:sSub>
                            <m:sSubPr>
                              <m:ctrlPr>
                                <a:rPr lang="en-US" sz="1600" i="1" dirty="0">
                                  <a:latin typeface="Cambria Math" panose="02040503050406030204" pitchFamily="18" charset="0"/>
                                  <a:cs typeface="Arial" panose="020B0604020202020204" pitchFamily="34" charset="0"/>
                                </a:rPr>
                              </m:ctrlPr>
                            </m:sSubPr>
                            <m:e>
                              <m:r>
                                <a:rPr lang="en-US" sz="1600" i="1" dirty="0">
                                  <a:latin typeface="Cambria Math" panose="02040503050406030204" pitchFamily="18" charset="0"/>
                                  <a:cs typeface="Arial" panose="020B0604020202020204" pitchFamily="34" charset="0"/>
                                </a:rPr>
                                <m:t>𝑋</m:t>
                              </m:r>
                            </m:e>
                            <m:sub>
                              <m:r>
                                <a:rPr lang="en-US" sz="1600" i="1" dirty="0">
                                  <a:latin typeface="Cambria Math" panose="02040503050406030204" pitchFamily="18" charset="0"/>
                                  <a:cs typeface="Arial" panose="020B0604020202020204" pitchFamily="34" charset="0"/>
                                </a:rPr>
                                <m:t>𝑖</m:t>
                              </m:r>
                            </m:sub>
                          </m:sSub>
                        </m:e>
                      </m:nary>
                    </m:oMath>
                  </m:oMathPara>
                </a14:m>
                <a:endParaRPr lang="en-US" sz="1600" b="1" dirty="0">
                  <a:solidFill>
                    <a:schemeClr val="tx1"/>
                  </a:solidFill>
                </a:endParaRPr>
              </a:p>
            </p:txBody>
          </p:sp>
        </mc:Choice>
        <mc:Fallback xmlns="">
          <p:sp>
            <p:nvSpPr>
              <p:cNvPr id="11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3103" y="4361889"/>
                <a:ext cx="1847138" cy="10682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 Placeholder 1">
                <a:extLst>
                  <a:ext uri="{FF2B5EF4-FFF2-40B4-BE49-F238E27FC236}">
                    <a16:creationId xmlns:a16="http://schemas.microsoft.com/office/drawing/2014/main" id="{2B79910F-163A-49B6-AAF4-4655D89B5D2A}"/>
                  </a:ext>
                </a:extLst>
              </p:cNvPr>
              <p:cNvSpPr txBox="1">
                <a:spLocks/>
              </p:cNvSpPr>
              <p:nvPr/>
            </p:nvSpPr>
            <p:spPr>
              <a:xfrm>
                <a:off x="2387247" y="515896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1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7247" y="5158964"/>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 Placeholder 1">
                <a:extLst>
                  <a:ext uri="{FF2B5EF4-FFF2-40B4-BE49-F238E27FC236}">
                    <a16:creationId xmlns:a16="http://schemas.microsoft.com/office/drawing/2014/main" id="{2B79910F-163A-49B6-AAF4-4655D89B5D2A}"/>
                  </a:ext>
                </a:extLst>
              </p:cNvPr>
              <p:cNvSpPr txBox="1">
                <a:spLocks/>
              </p:cNvSpPr>
              <p:nvPr/>
            </p:nvSpPr>
            <p:spPr>
              <a:xfrm>
                <a:off x="2373355" y="554039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11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73355" y="5540393"/>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 Placeholder 1">
                <a:extLst>
                  <a:ext uri="{FF2B5EF4-FFF2-40B4-BE49-F238E27FC236}">
                    <a16:creationId xmlns:a16="http://schemas.microsoft.com/office/drawing/2014/main" id="{2B79910F-163A-49B6-AAF4-4655D89B5D2A}"/>
                  </a:ext>
                </a:extLst>
              </p:cNvPr>
              <p:cNvSpPr txBox="1">
                <a:spLocks/>
              </p:cNvSpPr>
              <p:nvPr/>
            </p:nvSpPr>
            <p:spPr>
              <a:xfrm>
                <a:off x="3255803" y="51450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11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55803" y="5145044"/>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3242262" y="5569732"/>
                <a:ext cx="1400896" cy="572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solidFill>
                                <a:prstClr val="black"/>
                              </a:solidFill>
                              <a:latin typeface="Cambria Math" panose="02040503050406030204" pitchFamily="18" charset="0"/>
                              <a:ea typeface="Cambria Math" panose="02040503050406030204" pitchFamily="18" charset="0"/>
                            </a:rPr>
                          </m:ctrlPr>
                        </m:dPr>
                        <m:e>
                          <m:eqArr>
                            <m:eqArrPr>
                              <m:ctrlPr>
                                <a:rPr lang="en-US" sz="1400" i="1">
                                  <a:solidFill>
                                    <a:prstClr val="black"/>
                                  </a:solidFill>
                                  <a:latin typeface="Cambria Math" panose="02040503050406030204" pitchFamily="18" charset="0"/>
                                  <a:ea typeface="Cambria Math" panose="02040503050406030204" pitchFamily="18" charset="0"/>
                                </a:rPr>
                              </m:ctrlPr>
                            </m:eqArrPr>
                            <m:e>
                              <m:m>
                                <m:mPr>
                                  <m:mcs>
                                    <m:mc>
                                      <m:mcPr>
                                        <m:count m:val="2"/>
                                        <m:mcJc m:val="center"/>
                                      </m:mcPr>
                                    </m:mc>
                                  </m:mcs>
                                  <m:ctrlPr>
                                    <a:rPr lang="en-US" sz="1400" i="1">
                                      <a:solidFill>
                                        <a:prstClr val="black"/>
                                      </a:solidFill>
                                      <a:latin typeface="Cambria Math" panose="02040503050406030204" pitchFamily="18" charset="0"/>
                                      <a:ea typeface="Cambria Math" panose="02040503050406030204" pitchFamily="18" charset="0"/>
                                    </a:rPr>
                                  </m:ctrlPr>
                                </m:mPr>
                                <m:mr>
                                  <m:e>
                                    <m:r>
                                      <a:rPr lang="en-US" sz="1400" b="0" i="1" smtClean="0">
                                        <a:solidFill>
                                          <a:srgbClr val="0070C0"/>
                                        </a:solidFill>
                                        <a:latin typeface="Cambria Math" panose="02040503050406030204" pitchFamily="18" charset="0"/>
                                        <a:ea typeface="Cambria Math" panose="02040503050406030204" pitchFamily="18" charset="0"/>
                                      </a:rPr>
                                      <m:t>0</m:t>
                                    </m:r>
                                    <m:r>
                                      <a:rPr lang="en-US" sz="1400" i="1">
                                        <a:solidFill>
                                          <a:prstClr val="black"/>
                                        </a:solidFill>
                                        <a:latin typeface="Cambria Math" panose="02040503050406030204" pitchFamily="18" charset="0"/>
                                        <a:ea typeface="Cambria Math" panose="02040503050406030204" pitchFamily="18" charset="0"/>
                                      </a:rPr>
                                      <m:t>,</m:t>
                                    </m:r>
                                  </m:e>
                                  <m:e>
                                    <m:r>
                                      <m:rPr>
                                        <m:sty m:val="p"/>
                                      </m:rPr>
                                      <a:rPr lang="en-US" sz="1400">
                                        <a:solidFill>
                                          <a:prstClr val="black"/>
                                        </a:solidFill>
                                        <a:latin typeface="Cambria Math" panose="02040503050406030204" pitchFamily="18" charset="0"/>
                                        <a:ea typeface="Cambria Math" panose="02040503050406030204" pitchFamily="18" charset="0"/>
                                      </a:rPr>
                                      <m:t>if</m:t>
                                    </m:r>
                                    <m:r>
                                      <a:rPr lang="en-US" sz="1400">
                                        <a:solidFill>
                                          <a:prstClr val="black"/>
                                        </a:solidFill>
                                        <a:latin typeface="Cambria Math" panose="02040503050406030204" pitchFamily="18" charset="0"/>
                                        <a:ea typeface="Cambria Math" panose="02040503050406030204" pitchFamily="18" charset="0"/>
                                      </a:rPr>
                                      <m:t> </m:t>
                                    </m:r>
                                    <m:r>
                                      <a:rPr lang="en-US" sz="1400" b="0" i="1" smtClean="0">
                                        <a:solidFill>
                                          <a:prstClr val="black"/>
                                        </a:solidFill>
                                        <a:latin typeface="Cambria Math" panose="02040503050406030204" pitchFamily="18" charset="0"/>
                                        <a:ea typeface="Cambria Math" panose="02040503050406030204" pitchFamily="18" charset="0"/>
                                      </a:rPr>
                                      <m:t>𝑛</m:t>
                                    </m:r>
                                  </m:e>
                                </m:mr>
                              </m:m>
                              <m:r>
                                <a:rPr lang="en-US" sz="1400" b="1" i="0" smtClean="0">
                                  <a:solidFill>
                                    <a:prstClr val="black"/>
                                  </a:solidFill>
                                  <a:latin typeface="Cambria Math" panose="02040503050406030204" pitchFamily="18" charset="0"/>
                                  <a:ea typeface="Cambria Math" panose="02040503050406030204" pitchFamily="18" charset="0"/>
                                </a:rPr>
                                <m:t> </m:t>
                              </m:r>
                              <m:r>
                                <m:rPr>
                                  <m:sty m:val="p"/>
                                </m:rPr>
                                <a:rPr lang="en-US" sz="1400" b="0" i="0" smtClean="0">
                                  <a:solidFill>
                                    <a:prstClr val="black"/>
                                  </a:solidFill>
                                  <a:latin typeface="Cambria Math" panose="02040503050406030204" pitchFamily="18" charset="0"/>
                                  <a:ea typeface="Cambria Math" panose="02040503050406030204" pitchFamily="18" charset="0"/>
                                </a:rPr>
                                <m:t>even</m:t>
                              </m:r>
                              <m:r>
                                <a:rPr lang="en-US" sz="1400" b="1">
                                  <a:solidFill>
                                    <a:prstClr val="black"/>
                                  </a:solidFill>
                                  <a:latin typeface="Cambria Math" panose="02040503050406030204" pitchFamily="18" charset="0"/>
                                  <a:ea typeface="Cambria Math" panose="02040503050406030204" pitchFamily="18" charset="0"/>
                                </a:rPr>
                                <m:t>,</m:t>
                              </m:r>
                              <m:r>
                                <a:rPr lang="en-US" sz="1400" b="1" i="1">
                                  <a:solidFill>
                                    <a:prstClr val="black"/>
                                  </a:solidFill>
                                  <a:latin typeface="Cambria Math" panose="02040503050406030204" pitchFamily="18" charset="0"/>
                                  <a:ea typeface="Cambria Math" panose="02040503050406030204" pitchFamily="18" charset="0"/>
                                </a:rPr>
                                <m:t> </m:t>
                              </m:r>
                            </m:e>
                            <m:e>
                              <m:m>
                                <m:mPr>
                                  <m:mcs>
                                    <m:mc>
                                      <m:mcPr>
                                        <m:count m:val="2"/>
                                        <m:mcJc m:val="center"/>
                                      </m:mcPr>
                                    </m:mc>
                                  </m:mcs>
                                  <m:ctrlPr>
                                    <a:rPr lang="en-US" sz="1400" i="1">
                                      <a:solidFill>
                                        <a:prstClr val="black"/>
                                      </a:solidFill>
                                      <a:latin typeface="Cambria Math" panose="02040503050406030204" pitchFamily="18" charset="0"/>
                                      <a:ea typeface="Cambria Math" panose="02040503050406030204" pitchFamily="18" charset="0"/>
                                    </a:rPr>
                                  </m:ctrlPr>
                                </m:mPr>
                                <m:mr>
                                  <m:e>
                                    <m:r>
                                      <m:rPr>
                                        <m:brk m:alnAt="7"/>
                                      </m:rPr>
                                      <a:rPr lang="en-US" sz="1400" i="1" smtClean="0">
                                        <a:solidFill>
                                          <a:srgbClr val="FF0000"/>
                                        </a:solidFill>
                                        <a:latin typeface="Cambria Math" panose="02040503050406030204" pitchFamily="18" charset="0"/>
                                        <a:ea typeface="Cambria Math" panose="02040503050406030204" pitchFamily="18" charset="0"/>
                                      </a:rPr>
                                      <m:t>1</m:t>
                                    </m:r>
                                    <m:r>
                                      <a:rPr lang="en-US" sz="1400" i="1">
                                        <a:solidFill>
                                          <a:prstClr val="black"/>
                                        </a:solidFill>
                                        <a:latin typeface="Cambria Math" panose="02040503050406030204" pitchFamily="18" charset="0"/>
                                        <a:ea typeface="Cambria Math" panose="02040503050406030204" pitchFamily="18" charset="0"/>
                                      </a:rPr>
                                      <m:t>,</m:t>
                                    </m:r>
                                  </m:e>
                                  <m:e>
                                    <m:r>
                                      <m:rPr>
                                        <m:sty m:val="p"/>
                                      </m:rPr>
                                      <a:rPr lang="en-US" sz="1400">
                                        <a:solidFill>
                                          <a:prstClr val="black"/>
                                        </a:solidFill>
                                        <a:latin typeface="Cambria Math" panose="02040503050406030204" pitchFamily="18" charset="0"/>
                                        <a:ea typeface="Cambria Math" panose="02040503050406030204" pitchFamily="18" charset="0"/>
                                      </a:rPr>
                                      <m:t>if</m:t>
                                    </m:r>
                                    <m:r>
                                      <a:rPr lang="en-US" sz="1400">
                                        <a:solidFill>
                                          <a:prstClr val="black"/>
                                        </a:solidFill>
                                        <a:latin typeface="Cambria Math" panose="02040503050406030204" pitchFamily="18" charset="0"/>
                                        <a:ea typeface="Cambria Math" panose="02040503050406030204" pitchFamily="18" charset="0"/>
                                      </a:rPr>
                                      <m:t> </m:t>
                                    </m:r>
                                    <m:r>
                                      <a:rPr lang="en-US" sz="1400" i="1">
                                        <a:solidFill>
                                          <a:prstClr val="black"/>
                                        </a:solidFill>
                                        <a:latin typeface="Cambria Math" panose="02040503050406030204" pitchFamily="18" charset="0"/>
                                        <a:ea typeface="Cambria Math" panose="02040503050406030204" pitchFamily="18" charset="0"/>
                                      </a:rPr>
                                      <m:t>𝑛</m:t>
                                    </m:r>
                                  </m:e>
                                </m:mr>
                              </m:m>
                              <m:r>
                                <a:rPr lang="en-US" sz="1400" b="1">
                                  <a:solidFill>
                                    <a:prstClr val="black"/>
                                  </a:solidFill>
                                  <a:latin typeface="Cambria Math" panose="02040503050406030204" pitchFamily="18" charset="0"/>
                                  <a:ea typeface="Cambria Math" panose="02040503050406030204" pitchFamily="18" charset="0"/>
                                </a:rPr>
                                <m:t> </m:t>
                              </m:r>
                              <m:r>
                                <m:rPr>
                                  <m:sty m:val="p"/>
                                </m:rPr>
                                <a:rPr lang="en-US" sz="1400" b="0" i="0" smtClean="0">
                                  <a:solidFill>
                                    <a:prstClr val="black"/>
                                  </a:solidFill>
                                  <a:latin typeface="Cambria Math" panose="02040503050406030204" pitchFamily="18" charset="0"/>
                                  <a:ea typeface="Cambria Math" panose="02040503050406030204" pitchFamily="18" charset="0"/>
                                </a:rPr>
                                <m:t>odd</m:t>
                              </m:r>
                              <m:r>
                                <a:rPr lang="en-US" sz="1400" b="0" i="0" smtClean="0">
                                  <a:solidFill>
                                    <a:prstClr val="black"/>
                                  </a:solidFill>
                                  <a:latin typeface="Cambria Math" panose="02040503050406030204" pitchFamily="18" charset="0"/>
                                  <a:ea typeface="Cambria Math" panose="02040503050406030204" pitchFamily="18" charset="0"/>
                                </a:rPr>
                                <m:t>.    </m:t>
                              </m:r>
                            </m:e>
                          </m:eqArr>
                        </m:e>
                      </m:d>
                    </m:oMath>
                  </m:oMathPara>
                </a14:m>
                <a:endParaRPr lang="en-US" sz="1400" dirty="0"/>
              </a:p>
            </p:txBody>
          </p:sp>
        </mc:Choice>
        <mc:Fallback xmlns="">
          <p:sp>
            <p:nvSpPr>
              <p:cNvPr id="3" name="矩形 2"/>
              <p:cNvSpPr>
                <a:spLocks noRot="1" noChangeAspect="1" noMove="1" noResize="1" noEditPoints="1" noAdjustHandles="1" noChangeArrowheads="1" noChangeShapeType="1" noTextEdit="1"/>
              </p:cNvSpPr>
              <p:nvPr/>
            </p:nvSpPr>
            <p:spPr>
              <a:xfrm>
                <a:off x="3242262" y="5569732"/>
                <a:ext cx="1400896" cy="572914"/>
              </a:xfrm>
              <a:prstGeom prst="rect">
                <a:avLst/>
              </a:prstGeom>
              <a:blipFill>
                <a:blip r:embed="rId18"/>
                <a:stretch>
                  <a:fillRect l="-54348" t="-179787" b="-264894"/>
                </a:stretch>
              </a:blipFill>
            </p:spPr>
            <p:txBody>
              <a:bodyPr/>
              <a:lstStyle/>
              <a:p>
                <a:r>
                  <a:rPr lang="en-US">
                    <a:noFill/>
                  </a:rPr>
                  <a:t> </a:t>
                </a:r>
              </a:p>
            </p:txBody>
          </p:sp>
        </mc:Fallback>
      </mc:AlternateContent>
    </p:spTree>
    <p:extLst>
      <p:ext uri="{BB962C8B-B14F-4D97-AF65-F5344CB8AC3E}">
        <p14:creationId xmlns:p14="http://schemas.microsoft.com/office/powerpoint/2010/main" val="2251340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epresentation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Represent data based on nearest neighbor rules</a:t>
            </a:r>
            <a:endParaRPr lang="en-US" dirty="0">
              <a:solidFill>
                <a:srgbClr val="E7E6E6">
                  <a:lumMod val="50000"/>
                </a:srgbClr>
              </a:solidFill>
            </a:endParaRPr>
          </a:p>
        </p:txBody>
      </p:sp>
      <p:pic>
        <p:nvPicPr>
          <p:cNvPr id="1026" name="Picture 2"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0530" y="10435537"/>
            <a:ext cx="1447338" cy="9359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6"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cs typeface="Arial" panose="020B0604020202020204" pitchFamily="34" charset="0"/>
                  </a:rPr>
                  <a:t>-nearest neighbors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b="0" i="0" dirty="0" smtClean="0">
                        <a:solidFill>
                          <a:prstClr val="black">
                            <a:lumMod val="50000"/>
                            <a:lumOff val="50000"/>
                          </a:prstClr>
                        </a:solidFill>
                      </a:rPr>
                      <m:t>Fix</m:t>
                    </m:r>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Hodges</m:t>
                    </m:r>
                    <m:r>
                      <m:rPr>
                        <m:nor/>
                      </m:rPr>
                      <a:rPr lang="en-US" altLang="zh-CN" sz="1400" dirty="0">
                        <a:solidFill>
                          <a:prstClr val="black">
                            <a:lumMod val="50000"/>
                            <a:lumOff val="50000"/>
                          </a:prstClr>
                        </a:solidFill>
                      </a:rPr>
                      <m:t>, 1951]</m:t>
                    </m:r>
                  </m:oMath>
                </a14:m>
                <a:r>
                  <a:rPr lang="en-US" altLang="zh-CN" sz="1400" i="1" dirty="0">
                    <a:solidFill>
                      <a:prstClr val="black"/>
                    </a:solidFill>
                    <a:latin typeface="Cambria Math" panose="02040503050406030204" pitchFamily="18" charset="0"/>
                  </a:rPr>
                  <a:t>, </a:t>
                </a:r>
                <a:r>
                  <a:rPr lang="en-US" altLang="zh-CN" sz="1400" dirty="0">
                    <a:solidFill>
                      <a:prstClr val="black">
                        <a:lumMod val="50000"/>
                        <a:lumOff val="50000"/>
                      </a:prstClr>
                    </a:solidFill>
                  </a:rPr>
                  <a:t>[Cover, Hart, 1967]</a:t>
                </a:r>
                <a:endParaRPr lang="en-US" sz="1400" dirty="0">
                  <a:solidFill>
                    <a:prstClr val="black">
                      <a:lumMod val="50000"/>
                      <a:lumOff val="50000"/>
                    </a:prstClr>
                  </a:solidFill>
                </a:endParaRPr>
              </a:p>
              <a:p>
                <a:pPr marL="114300" indent="0">
                  <a:buClrTx/>
                  <a:buNone/>
                </a:pPr>
                <a:r>
                  <a:rPr lang="en-US" sz="1400" dirty="0">
                    <a:cs typeface="Arial" panose="020B0604020202020204" pitchFamily="34" charset="0"/>
                  </a:rPr>
                  <a:t> </a:t>
                </a:r>
              </a:p>
              <a:p>
                <a:pPr>
                  <a:buClrTx/>
                  <a:buFont typeface="Arial" panose="020B0604020202020204" pitchFamily="34" charset="0"/>
                  <a:buChar char="•"/>
                </a:pPr>
                <a:endParaRPr lang="en-US" sz="1800" b="1" dirty="0">
                  <a:solidFill>
                    <a:srgbClr val="FF0000"/>
                  </a:solidFill>
                  <a:cs typeface="Arial" panose="020B0604020202020204" pitchFamily="34" charset="0"/>
                </a:endParaRP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mc:Choice>
        <mc:Fallback xmlns="">
          <p:sp>
            <p:nvSpPr>
              <p:cNvPr id="4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0" y="1649705"/>
                <a:ext cx="10161782" cy="1680258"/>
              </a:xfrm>
              <a:prstGeom prst="rect">
                <a:avLst/>
              </a:prstGeom>
              <a:blipFill>
                <a:blip r:embed="rId4"/>
                <a:stretch>
                  <a:fillRect/>
                </a:stretch>
              </a:blipFill>
              <a:ln>
                <a:noFill/>
              </a:ln>
            </p:spPr>
            <p:txBody>
              <a:bodyPr/>
              <a:lstStyle/>
              <a:p>
                <a:r>
                  <a:rPr lang="en-US">
                    <a:noFill/>
                  </a:rPr>
                  <a:t> </a:t>
                </a:r>
              </a:p>
            </p:txBody>
          </p:sp>
        </mc:Fallback>
      </mc:AlternateContent>
      <p:pic>
        <p:nvPicPr>
          <p:cNvPr id="9" name="Picture 6"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812" y="3502802"/>
            <a:ext cx="3327232" cy="215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5470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14:m>
                  <m:oMath xmlns:m="http://schemas.openxmlformats.org/officeDocument/2006/math">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1</m:t>
                        </m:r>
                      </m:sub>
                    </m:sSub>
                    <m:r>
                      <a:rPr lang="en-US" sz="1800" b="0" i="1" dirty="0" smtClean="0">
                        <a:latin typeface="Cambria Math" panose="02040503050406030204" pitchFamily="18" charset="0"/>
                        <a:cs typeface="Arial" panose="020B0604020202020204" pitchFamily="34" charset="0"/>
                      </a:rPr>
                      <m:t>⊕</m:t>
                    </m:r>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2</m:t>
                        </m:r>
                      </m:sub>
                    </m:sSub>
                    <m:r>
                      <a:rPr lang="en-US" sz="1800" b="0" i="1" dirty="0" smtClean="0">
                        <a:latin typeface="Cambria Math" panose="02040503050406030204" pitchFamily="18" charset="0"/>
                        <a:cs typeface="Arial" panose="020B0604020202020204" pitchFamily="34" charset="0"/>
                      </a:rPr>
                      <m:t>…⊕</m:t>
                    </m:r>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𝑛</m:t>
                        </m:r>
                      </m:sub>
                    </m:sSub>
                    <m:r>
                      <a:rPr lang="en-US" sz="1800" b="0" i="1" dirty="0" smtClean="0">
                        <a:latin typeface="Cambria Math" panose="02040503050406030204" pitchFamily="18" charset="0"/>
                        <a:cs typeface="Arial" panose="020B0604020202020204" pitchFamily="34" charset="0"/>
                      </a:rPr>
                      <m:t>=</m:t>
                    </m:r>
                    <m:nary>
                      <m:naryPr>
                        <m:chr m:val="∑"/>
                        <m:ctrlPr>
                          <a:rPr lang="en-US" sz="1800" b="0" i="1" dirty="0" smtClean="0">
                            <a:latin typeface="Cambria Math" panose="02040503050406030204" pitchFamily="18" charset="0"/>
                            <a:cs typeface="Arial" panose="020B0604020202020204" pitchFamily="34" charset="0"/>
                          </a:rPr>
                        </m:ctrlPr>
                      </m:naryPr>
                      <m:sub>
                        <m:r>
                          <a:rPr lang="en-US" sz="1800" b="0" i="1" dirty="0" smtClean="0">
                            <a:latin typeface="Cambria Math" panose="02040503050406030204" pitchFamily="18" charset="0"/>
                            <a:cs typeface="Arial" panose="020B0604020202020204" pitchFamily="34" charset="0"/>
                          </a:rPr>
                          <m:t>𝑖</m:t>
                        </m:r>
                        <m:r>
                          <a:rPr lang="en-US" sz="1800" b="0" i="1" dirty="0" smtClean="0">
                            <a:latin typeface="Cambria Math" panose="02040503050406030204" pitchFamily="18" charset="0"/>
                            <a:cs typeface="Arial" panose="020B0604020202020204" pitchFamily="34" charset="0"/>
                          </a:rPr>
                          <m:t>=1</m:t>
                        </m:r>
                      </m:sub>
                      <m:sup>
                        <m:r>
                          <a:rPr lang="en-US" sz="1800" b="0" i="1" dirty="0" smtClean="0">
                            <a:latin typeface="Cambria Math" panose="02040503050406030204" pitchFamily="18" charset="0"/>
                            <a:cs typeface="Arial" panose="020B0604020202020204" pitchFamily="34" charset="0"/>
                          </a:rPr>
                          <m:t>𝑛</m:t>
                        </m:r>
                      </m:sup>
                      <m:e>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𝑖</m:t>
                            </m:r>
                          </m:sub>
                        </m:sSub>
                      </m:e>
                    </m:nary>
                    <m:r>
                      <a:rPr lang="en-US" sz="1800" b="0" i="1" dirty="0" smtClean="0">
                        <a:latin typeface="Cambria Math" panose="02040503050406030204" pitchFamily="18" charset="0"/>
                        <a:cs typeface="Arial" panose="020B0604020202020204" pitchFamily="34" charset="0"/>
                      </a:rPr>
                      <m:t> </m:t>
                    </m:r>
                    <m:r>
                      <m:rPr>
                        <m:sty m:val="p"/>
                      </m:rPr>
                      <a:rPr lang="en-US" sz="1800" b="0" i="0" dirty="0" smtClean="0">
                        <a:latin typeface="Cambria Math" panose="02040503050406030204" pitchFamily="18" charset="0"/>
                        <a:cs typeface="Arial" panose="020B0604020202020204" pitchFamily="34" charset="0"/>
                      </a:rPr>
                      <m:t>mod</m:t>
                    </m:r>
                    <m:r>
                      <a:rPr lang="en-US" sz="1800" b="0" i="0" dirty="0" smtClean="0">
                        <a:latin typeface="Cambria Math" panose="02040503050406030204" pitchFamily="18" charset="0"/>
                        <a:cs typeface="Arial" panose="020B0604020202020204" pitchFamily="34" charset="0"/>
                      </a:rPr>
                      <m:t> 2</m:t>
                    </m:r>
                  </m:oMath>
                </a14:m>
                <a:endParaRPr lang="en-US" sz="1800" dirty="0">
                  <a:cs typeface="Arial" panose="020B0604020202020204" pitchFamily="34" charset="0"/>
                </a:endParaRPr>
              </a:p>
              <a:p>
                <a:pPr lvl="1">
                  <a:buFont typeface="Arial" panose="020B0604020202020204" pitchFamily="34" charset="0"/>
                  <a:buChar char="•"/>
                </a:pPr>
                <a14:m>
                  <m:oMath xmlns:m="http://schemas.openxmlformats.org/officeDocument/2006/math">
                    <m:r>
                      <a:rPr lang="en-US" sz="1500" b="0" i="1" smtClean="0">
                        <a:latin typeface="Cambria Math" panose="02040503050406030204" pitchFamily="18" charset="0"/>
                        <a:cs typeface="Arial" panose="020B0604020202020204" pitchFamily="34" charset="0"/>
                      </a:rPr>
                      <m:t>(</m:t>
                    </m:r>
                    <m:r>
                      <a:rPr lang="en-US" sz="1500" b="0" i="1" smtClean="0">
                        <a:latin typeface="Cambria Math" panose="02040503050406030204" pitchFamily="18" charset="0"/>
                        <a:cs typeface="Arial" panose="020B0604020202020204" pitchFamily="34" charset="0"/>
                      </a:rPr>
                      <m:t>𝑛</m:t>
                    </m:r>
                    <m:r>
                      <a:rPr lang="en-US" sz="1500" b="0" i="1" smtClean="0">
                        <a:latin typeface="Cambria Math" panose="02040503050406030204" pitchFamily="18" charset="0"/>
                        <a:cs typeface="Arial" panose="020B0604020202020204" pitchFamily="34" charset="0"/>
                      </a:rPr>
                      <m:t>+1)</m:t>
                    </m:r>
                  </m:oMath>
                </a14:m>
                <a:r>
                  <a:rPr lang="en-US" sz="1500" dirty="0">
                    <a:cs typeface="Arial" panose="020B0604020202020204" pitchFamily="34" charset="0"/>
                  </a:rPr>
                  <a:t> (optimal size) anchors with precision </a:t>
                </a:r>
                <a14:m>
                  <m:oMath xmlns:m="http://schemas.openxmlformats.org/officeDocument/2006/math">
                    <m:func>
                      <m:funcPr>
                        <m:ctrlPr>
                          <a:rPr lang="en-US" sz="1500" b="0" i="1" smtClean="0">
                            <a:latin typeface="Cambria Math" panose="02040503050406030204" pitchFamily="18" charset="0"/>
                            <a:cs typeface="Arial" panose="020B0604020202020204" pitchFamily="34" charset="0"/>
                          </a:rPr>
                        </m:ctrlPr>
                      </m:funcPr>
                      <m:fName>
                        <m:r>
                          <m:rPr>
                            <m:sty m:val="p"/>
                          </m:rPr>
                          <a:rPr lang="en-US" sz="1500" b="0" i="0" smtClean="0">
                            <a:latin typeface="Cambria Math" panose="02040503050406030204" pitchFamily="18" charset="0"/>
                            <a:cs typeface="Arial" panose="020B0604020202020204" pitchFamily="34" charset="0"/>
                          </a:rPr>
                          <m:t>log</m:t>
                        </m:r>
                      </m:fName>
                      <m:e>
                        <m:r>
                          <a:rPr lang="en-US" sz="1500" b="0" i="1" smtClean="0">
                            <a:latin typeface="Cambria Math" panose="02040503050406030204" pitchFamily="18" charset="0"/>
                            <a:cs typeface="Arial" panose="020B0604020202020204" pitchFamily="34" charset="0"/>
                          </a:rPr>
                          <m:t>𝑛</m:t>
                        </m:r>
                      </m:e>
                    </m:func>
                  </m:oMath>
                </a14:m>
                <a:r>
                  <a:rPr lang="en-US" sz="1500" dirty="0">
                    <a:cs typeface="Arial" panose="020B0604020202020204" pitchFamily="34" charset="0"/>
                  </a:rPr>
                  <a:t> </a:t>
                </a:r>
                <a:r>
                  <a:rPr lang="en-US" sz="1200" dirty="0">
                    <a:solidFill>
                      <a:prstClr val="black">
                        <a:lumMod val="50000"/>
                        <a:lumOff val="50000"/>
                      </a:prstClr>
                    </a:solidFill>
                  </a:rPr>
                  <a:t>[Hajnal, Liu, </a:t>
                </a:r>
                <a:r>
                  <a:rPr lang="en-US" sz="1200" dirty="0" err="1">
                    <a:solidFill>
                      <a:prstClr val="black">
                        <a:lumMod val="50000"/>
                        <a:lumOff val="50000"/>
                      </a:prstClr>
                    </a:solidFill>
                  </a:rPr>
                  <a:t>Turán</a:t>
                </a:r>
                <a:r>
                  <a:rPr lang="en-US" sz="1200" dirty="0">
                    <a:solidFill>
                      <a:prstClr val="black">
                        <a:lumMod val="50000"/>
                        <a:lumOff val="50000"/>
                      </a:prstClr>
                    </a:solidFill>
                  </a:rPr>
                  <a:t>, 2022]</a:t>
                </a:r>
                <a:r>
                  <a:rPr lang="en-US" sz="2000" dirty="0">
                    <a:solidFill>
                      <a:prstClr val="black"/>
                    </a:solidFill>
                  </a:rPr>
                  <a:t> </a:t>
                </a:r>
                <a:endParaRPr lang="en-US" sz="15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Parity check functions</a:t>
            </a:r>
            <a:endParaRPr lang="en-US" sz="2400" dirty="0">
              <a:solidFill>
                <a:srgbClr val="E7E6E6">
                  <a:lumMod val="50000"/>
                </a:srgbClr>
              </a:solidFill>
            </a:endParaRPr>
          </a:p>
        </p:txBody>
      </p:sp>
      <p:sp>
        <p:nvSpPr>
          <p:cNvPr id="53" name="Text Placeholder 1">
            <a:extLst>
              <a:ext uri="{FF2B5EF4-FFF2-40B4-BE49-F238E27FC236}">
                <a16:creationId xmlns:a16="http://schemas.microsoft.com/office/drawing/2014/main" id="{2B79910F-163A-49B6-AAF4-4655D89B5D2A}"/>
              </a:ext>
            </a:extLst>
          </p:cNvPr>
          <p:cNvSpPr txBox="1">
            <a:spLocks/>
          </p:cNvSpPr>
          <p:nvPr/>
        </p:nvSpPr>
        <p:spPr>
          <a:xfrm>
            <a:off x="2064069" y="3099533"/>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PARITY function</a:t>
            </a:r>
            <a:endParaRPr lang="en-US" sz="1800" b="1" dirty="0">
              <a:solidFill>
                <a:schemeClr val="tx1"/>
              </a:solidFill>
            </a:endParaRPr>
          </a:p>
        </p:txBody>
      </p:sp>
      <p:cxnSp>
        <p:nvCxnSpPr>
          <p:cNvPr id="55" name="直接连接符 54"/>
          <p:cNvCxnSpPr/>
          <p:nvPr/>
        </p:nvCxnSpPr>
        <p:spPr>
          <a:xfrm>
            <a:off x="2174034" y="4142704"/>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076665" y="3780328"/>
            <a:ext cx="0" cy="2425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 Placeholder 1">
                <a:extLst>
                  <a:ext uri="{FF2B5EF4-FFF2-40B4-BE49-F238E27FC236}">
                    <a16:creationId xmlns:a16="http://schemas.microsoft.com/office/drawing/2014/main" id="{2B79910F-163A-49B6-AAF4-4655D89B5D2A}"/>
                  </a:ext>
                </a:extLst>
              </p:cNvPr>
              <p:cNvSpPr txBox="1">
                <a:spLocks/>
              </p:cNvSpPr>
              <p:nvPr/>
            </p:nvSpPr>
            <p:spPr>
              <a:xfrm>
                <a:off x="2308664" y="359488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08664" y="3594887"/>
                <a:ext cx="472842" cy="642278"/>
              </a:xfrm>
              <a:prstGeom prst="rect">
                <a:avLst/>
              </a:prstGeom>
              <a:blipFill>
                <a:blip r:embed="rId4"/>
                <a:stretch>
                  <a:fillRect r="-16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Placeholder 1">
                <a:extLst>
                  <a:ext uri="{FF2B5EF4-FFF2-40B4-BE49-F238E27FC236}">
                    <a16:creationId xmlns:a16="http://schemas.microsoft.com/office/drawing/2014/main" id="{2B79910F-163A-49B6-AAF4-4655D89B5D2A}"/>
                  </a:ext>
                </a:extLst>
              </p:cNvPr>
              <p:cNvSpPr txBox="1">
                <a:spLocks/>
              </p:cNvSpPr>
              <p:nvPr/>
            </p:nvSpPr>
            <p:spPr>
              <a:xfrm>
                <a:off x="2860089" y="3600983"/>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6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860089" y="3600983"/>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Placeholder 1">
                <a:extLst>
                  <a:ext uri="{FF2B5EF4-FFF2-40B4-BE49-F238E27FC236}">
                    <a16:creationId xmlns:a16="http://schemas.microsoft.com/office/drawing/2014/main" id="{2B79910F-163A-49B6-AAF4-4655D89B5D2A}"/>
                  </a:ext>
                </a:extLst>
              </p:cNvPr>
              <p:cNvSpPr txBox="1">
                <a:spLocks/>
              </p:cNvSpPr>
              <p:nvPr/>
            </p:nvSpPr>
            <p:spPr>
              <a:xfrm>
                <a:off x="2382634" y="402567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2634" y="4025671"/>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2B79910F-163A-49B6-AAF4-4655D89B5D2A}"/>
                  </a:ext>
                </a:extLst>
              </p:cNvPr>
              <p:cNvSpPr txBox="1">
                <a:spLocks/>
              </p:cNvSpPr>
              <p:nvPr/>
            </p:nvSpPr>
            <p:spPr>
              <a:xfrm>
                <a:off x="3244595" y="402567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4595" y="4025671"/>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Placeholder 1">
                <a:extLst>
                  <a:ext uri="{FF2B5EF4-FFF2-40B4-BE49-F238E27FC236}">
                    <a16:creationId xmlns:a16="http://schemas.microsoft.com/office/drawing/2014/main" id="{2B79910F-163A-49B6-AAF4-4655D89B5D2A}"/>
                  </a:ext>
                </a:extLst>
              </p:cNvPr>
              <p:cNvSpPr txBox="1">
                <a:spLocks/>
              </p:cNvSpPr>
              <p:nvPr/>
            </p:nvSpPr>
            <p:spPr>
              <a:xfrm>
                <a:off x="2382634" y="42926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2634" y="4292624"/>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Placeholder 1">
                <a:extLst>
                  <a:ext uri="{FF2B5EF4-FFF2-40B4-BE49-F238E27FC236}">
                    <a16:creationId xmlns:a16="http://schemas.microsoft.com/office/drawing/2014/main" id="{2B79910F-163A-49B6-AAF4-4655D89B5D2A}"/>
                  </a:ext>
                </a:extLst>
              </p:cNvPr>
              <p:cNvSpPr txBox="1">
                <a:spLocks/>
              </p:cNvSpPr>
              <p:nvPr/>
            </p:nvSpPr>
            <p:spPr>
              <a:xfrm>
                <a:off x="3244595" y="42926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4595" y="4292624"/>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 Placeholder 1">
                <a:extLst>
                  <a:ext uri="{FF2B5EF4-FFF2-40B4-BE49-F238E27FC236}">
                    <a16:creationId xmlns:a16="http://schemas.microsoft.com/office/drawing/2014/main" id="{2B79910F-163A-49B6-AAF4-4655D89B5D2A}"/>
                  </a:ext>
                </a:extLst>
              </p:cNvPr>
              <p:cNvSpPr txBox="1">
                <a:spLocks/>
              </p:cNvSpPr>
              <p:nvPr/>
            </p:nvSpPr>
            <p:spPr>
              <a:xfrm>
                <a:off x="2380656" y="456043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0656" y="4560436"/>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 Placeholder 1">
                <a:extLst>
                  <a:ext uri="{FF2B5EF4-FFF2-40B4-BE49-F238E27FC236}">
                    <a16:creationId xmlns:a16="http://schemas.microsoft.com/office/drawing/2014/main" id="{2B79910F-163A-49B6-AAF4-4655D89B5D2A}"/>
                  </a:ext>
                </a:extLst>
              </p:cNvPr>
              <p:cNvSpPr txBox="1">
                <a:spLocks/>
              </p:cNvSpPr>
              <p:nvPr/>
            </p:nvSpPr>
            <p:spPr>
              <a:xfrm>
                <a:off x="3242617" y="456043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2617" y="4560436"/>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 Placeholder 1">
                <a:extLst>
                  <a:ext uri="{FF2B5EF4-FFF2-40B4-BE49-F238E27FC236}">
                    <a16:creationId xmlns:a16="http://schemas.microsoft.com/office/drawing/2014/main" id="{2B79910F-163A-49B6-AAF4-4655D89B5D2A}"/>
                  </a:ext>
                </a:extLst>
              </p:cNvPr>
              <p:cNvSpPr txBox="1">
                <a:spLocks/>
              </p:cNvSpPr>
              <p:nvPr/>
            </p:nvSpPr>
            <p:spPr>
              <a:xfrm>
                <a:off x="2380301" y="483782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1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0301" y="4837825"/>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 Placeholder 1">
                <a:extLst>
                  <a:ext uri="{FF2B5EF4-FFF2-40B4-BE49-F238E27FC236}">
                    <a16:creationId xmlns:a16="http://schemas.microsoft.com/office/drawing/2014/main" id="{2B79910F-163A-49B6-AAF4-4655D89B5D2A}"/>
                  </a:ext>
                </a:extLst>
              </p:cNvPr>
              <p:cNvSpPr txBox="1">
                <a:spLocks/>
              </p:cNvSpPr>
              <p:nvPr/>
            </p:nvSpPr>
            <p:spPr>
              <a:xfrm>
                <a:off x="3242262" y="4837825"/>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1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2262" y="4837825"/>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 Placeholder 1">
                <a:extLst>
                  <a:ext uri="{FF2B5EF4-FFF2-40B4-BE49-F238E27FC236}">
                    <a16:creationId xmlns:a16="http://schemas.microsoft.com/office/drawing/2014/main" id="{2B79910F-163A-49B6-AAF4-4655D89B5D2A}"/>
                  </a:ext>
                </a:extLst>
              </p:cNvPr>
              <p:cNvSpPr txBox="1">
                <a:spLocks/>
              </p:cNvSpPr>
              <p:nvPr/>
            </p:nvSpPr>
            <p:spPr>
              <a:xfrm>
                <a:off x="223103" y="4361889"/>
                <a:ext cx="1847138" cy="106822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600" b="0" i="1" dirty="0" smtClean="0">
                              <a:solidFill>
                                <a:schemeClr val="tx1"/>
                              </a:solidFill>
                              <a:latin typeface="Cambria Math" panose="02040503050406030204" pitchFamily="18" charset="0"/>
                            </a:rPr>
                          </m:ctrlPr>
                        </m:dPr>
                        <m:e>
                          <m:r>
                            <a:rPr lang="en-US" sz="1600" b="0" i="1" dirty="0" smtClean="0">
                              <a:solidFill>
                                <a:schemeClr val="tx1"/>
                              </a:solidFill>
                              <a:latin typeface="Cambria Math" panose="02040503050406030204" pitchFamily="18" charset="0"/>
                            </a:rPr>
                            <m:t>𝑋</m:t>
                          </m:r>
                        </m:e>
                      </m:d>
                      <m:r>
                        <a:rPr lang="en-US" sz="1600" b="0" i="1" dirty="0" smtClean="0">
                          <a:solidFill>
                            <a:schemeClr val="tx1"/>
                          </a:solidFill>
                          <a:latin typeface="Cambria Math" panose="02040503050406030204" pitchFamily="18" charset="0"/>
                        </a:rPr>
                        <m:t>=</m:t>
                      </m:r>
                      <m:nary>
                        <m:naryPr>
                          <m:chr m:val="∑"/>
                          <m:ctrlPr>
                            <a:rPr lang="en-US" sz="1600" i="1" dirty="0">
                              <a:latin typeface="Cambria Math" panose="02040503050406030204" pitchFamily="18" charset="0"/>
                              <a:cs typeface="Arial" panose="020B0604020202020204" pitchFamily="34" charset="0"/>
                            </a:rPr>
                          </m:ctrlPr>
                        </m:naryPr>
                        <m:sub>
                          <m:r>
                            <a:rPr lang="en-US" sz="1600" i="1" dirty="0">
                              <a:latin typeface="Cambria Math" panose="02040503050406030204" pitchFamily="18" charset="0"/>
                              <a:cs typeface="Arial" panose="020B0604020202020204" pitchFamily="34" charset="0"/>
                            </a:rPr>
                            <m:t>𝑖</m:t>
                          </m:r>
                          <m:r>
                            <a:rPr lang="en-US" sz="1600" i="1" dirty="0">
                              <a:latin typeface="Cambria Math" panose="02040503050406030204" pitchFamily="18" charset="0"/>
                              <a:cs typeface="Arial" panose="020B0604020202020204" pitchFamily="34" charset="0"/>
                            </a:rPr>
                            <m:t>=1</m:t>
                          </m:r>
                        </m:sub>
                        <m:sup>
                          <m:r>
                            <a:rPr lang="en-US" sz="1600" i="1" dirty="0">
                              <a:latin typeface="Cambria Math" panose="02040503050406030204" pitchFamily="18" charset="0"/>
                              <a:cs typeface="Arial" panose="020B0604020202020204" pitchFamily="34" charset="0"/>
                            </a:rPr>
                            <m:t>𝑛</m:t>
                          </m:r>
                        </m:sup>
                        <m:e>
                          <m:sSub>
                            <m:sSubPr>
                              <m:ctrlPr>
                                <a:rPr lang="en-US" sz="1600" i="1" dirty="0">
                                  <a:latin typeface="Cambria Math" panose="02040503050406030204" pitchFamily="18" charset="0"/>
                                  <a:cs typeface="Arial" panose="020B0604020202020204" pitchFamily="34" charset="0"/>
                                </a:rPr>
                              </m:ctrlPr>
                            </m:sSubPr>
                            <m:e>
                              <m:r>
                                <a:rPr lang="en-US" sz="1600" i="1" dirty="0">
                                  <a:latin typeface="Cambria Math" panose="02040503050406030204" pitchFamily="18" charset="0"/>
                                  <a:cs typeface="Arial" panose="020B0604020202020204" pitchFamily="34" charset="0"/>
                                </a:rPr>
                                <m:t>𝑋</m:t>
                              </m:r>
                            </m:e>
                            <m:sub>
                              <m:r>
                                <a:rPr lang="en-US" sz="1600" i="1" dirty="0">
                                  <a:latin typeface="Cambria Math" panose="02040503050406030204" pitchFamily="18" charset="0"/>
                                  <a:cs typeface="Arial" panose="020B0604020202020204" pitchFamily="34" charset="0"/>
                                </a:rPr>
                                <m:t>𝑖</m:t>
                              </m:r>
                            </m:sub>
                          </m:sSub>
                        </m:e>
                      </m:nary>
                    </m:oMath>
                  </m:oMathPara>
                </a14:m>
                <a:endParaRPr lang="en-US" sz="1600" b="1" dirty="0">
                  <a:solidFill>
                    <a:schemeClr val="tx1"/>
                  </a:solidFill>
                </a:endParaRPr>
              </a:p>
            </p:txBody>
          </p:sp>
        </mc:Choice>
        <mc:Fallback xmlns="">
          <p:sp>
            <p:nvSpPr>
              <p:cNvPr id="11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3103" y="4361889"/>
                <a:ext cx="1847138" cy="10682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 Placeholder 1">
                <a:extLst>
                  <a:ext uri="{FF2B5EF4-FFF2-40B4-BE49-F238E27FC236}">
                    <a16:creationId xmlns:a16="http://schemas.microsoft.com/office/drawing/2014/main" id="{2B79910F-163A-49B6-AAF4-4655D89B5D2A}"/>
                  </a:ext>
                </a:extLst>
              </p:cNvPr>
              <p:cNvSpPr txBox="1">
                <a:spLocks/>
              </p:cNvSpPr>
              <p:nvPr/>
            </p:nvSpPr>
            <p:spPr>
              <a:xfrm>
                <a:off x="2387247" y="515896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1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7247" y="5158964"/>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 Placeholder 1">
                <a:extLst>
                  <a:ext uri="{FF2B5EF4-FFF2-40B4-BE49-F238E27FC236}">
                    <a16:creationId xmlns:a16="http://schemas.microsoft.com/office/drawing/2014/main" id="{2B79910F-163A-49B6-AAF4-4655D89B5D2A}"/>
                  </a:ext>
                </a:extLst>
              </p:cNvPr>
              <p:cNvSpPr txBox="1">
                <a:spLocks/>
              </p:cNvSpPr>
              <p:nvPr/>
            </p:nvSpPr>
            <p:spPr>
              <a:xfrm>
                <a:off x="2373355" y="554039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11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73355" y="5540393"/>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 Placeholder 1">
                <a:extLst>
                  <a:ext uri="{FF2B5EF4-FFF2-40B4-BE49-F238E27FC236}">
                    <a16:creationId xmlns:a16="http://schemas.microsoft.com/office/drawing/2014/main" id="{2B79910F-163A-49B6-AAF4-4655D89B5D2A}"/>
                  </a:ext>
                </a:extLst>
              </p:cNvPr>
              <p:cNvSpPr txBox="1">
                <a:spLocks/>
              </p:cNvSpPr>
              <p:nvPr/>
            </p:nvSpPr>
            <p:spPr>
              <a:xfrm>
                <a:off x="3255803" y="51450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11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55803" y="5145044"/>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3242262" y="5569732"/>
                <a:ext cx="1400896" cy="572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solidFill>
                                <a:prstClr val="black"/>
                              </a:solidFill>
                              <a:latin typeface="Cambria Math" panose="02040503050406030204" pitchFamily="18" charset="0"/>
                              <a:ea typeface="Cambria Math" panose="02040503050406030204" pitchFamily="18" charset="0"/>
                            </a:rPr>
                          </m:ctrlPr>
                        </m:dPr>
                        <m:e>
                          <m:eqArr>
                            <m:eqArrPr>
                              <m:ctrlPr>
                                <a:rPr lang="en-US" sz="1400" i="1">
                                  <a:solidFill>
                                    <a:prstClr val="black"/>
                                  </a:solidFill>
                                  <a:latin typeface="Cambria Math" panose="02040503050406030204" pitchFamily="18" charset="0"/>
                                  <a:ea typeface="Cambria Math" panose="02040503050406030204" pitchFamily="18" charset="0"/>
                                </a:rPr>
                              </m:ctrlPr>
                            </m:eqArrPr>
                            <m:e>
                              <m:m>
                                <m:mPr>
                                  <m:mcs>
                                    <m:mc>
                                      <m:mcPr>
                                        <m:count m:val="2"/>
                                        <m:mcJc m:val="center"/>
                                      </m:mcPr>
                                    </m:mc>
                                  </m:mcs>
                                  <m:ctrlPr>
                                    <a:rPr lang="en-US" sz="1400" i="1">
                                      <a:solidFill>
                                        <a:prstClr val="black"/>
                                      </a:solidFill>
                                      <a:latin typeface="Cambria Math" panose="02040503050406030204" pitchFamily="18" charset="0"/>
                                      <a:ea typeface="Cambria Math" panose="02040503050406030204" pitchFamily="18" charset="0"/>
                                    </a:rPr>
                                  </m:ctrlPr>
                                </m:mPr>
                                <m:mr>
                                  <m:e>
                                    <m:r>
                                      <a:rPr lang="en-US" sz="1400" b="0" i="1" smtClean="0">
                                        <a:solidFill>
                                          <a:srgbClr val="0070C0"/>
                                        </a:solidFill>
                                        <a:latin typeface="Cambria Math" panose="02040503050406030204" pitchFamily="18" charset="0"/>
                                        <a:ea typeface="Cambria Math" panose="02040503050406030204" pitchFamily="18" charset="0"/>
                                      </a:rPr>
                                      <m:t>0</m:t>
                                    </m:r>
                                    <m:r>
                                      <a:rPr lang="en-US" sz="1400" i="1">
                                        <a:solidFill>
                                          <a:prstClr val="black"/>
                                        </a:solidFill>
                                        <a:latin typeface="Cambria Math" panose="02040503050406030204" pitchFamily="18" charset="0"/>
                                        <a:ea typeface="Cambria Math" panose="02040503050406030204" pitchFamily="18" charset="0"/>
                                      </a:rPr>
                                      <m:t>,</m:t>
                                    </m:r>
                                  </m:e>
                                  <m:e>
                                    <m:r>
                                      <m:rPr>
                                        <m:sty m:val="p"/>
                                      </m:rPr>
                                      <a:rPr lang="en-US" sz="1400">
                                        <a:solidFill>
                                          <a:prstClr val="black"/>
                                        </a:solidFill>
                                        <a:latin typeface="Cambria Math" panose="02040503050406030204" pitchFamily="18" charset="0"/>
                                        <a:ea typeface="Cambria Math" panose="02040503050406030204" pitchFamily="18" charset="0"/>
                                      </a:rPr>
                                      <m:t>if</m:t>
                                    </m:r>
                                    <m:r>
                                      <a:rPr lang="en-US" sz="1400">
                                        <a:solidFill>
                                          <a:prstClr val="black"/>
                                        </a:solidFill>
                                        <a:latin typeface="Cambria Math" panose="02040503050406030204" pitchFamily="18" charset="0"/>
                                        <a:ea typeface="Cambria Math" panose="02040503050406030204" pitchFamily="18" charset="0"/>
                                      </a:rPr>
                                      <m:t> </m:t>
                                    </m:r>
                                    <m:r>
                                      <a:rPr lang="en-US" sz="1400" b="0" i="1" smtClean="0">
                                        <a:solidFill>
                                          <a:prstClr val="black"/>
                                        </a:solidFill>
                                        <a:latin typeface="Cambria Math" panose="02040503050406030204" pitchFamily="18" charset="0"/>
                                        <a:ea typeface="Cambria Math" panose="02040503050406030204" pitchFamily="18" charset="0"/>
                                      </a:rPr>
                                      <m:t>𝑛</m:t>
                                    </m:r>
                                  </m:e>
                                </m:mr>
                              </m:m>
                              <m:r>
                                <a:rPr lang="en-US" sz="1400" b="1" i="0" smtClean="0">
                                  <a:solidFill>
                                    <a:prstClr val="black"/>
                                  </a:solidFill>
                                  <a:latin typeface="Cambria Math" panose="02040503050406030204" pitchFamily="18" charset="0"/>
                                  <a:ea typeface="Cambria Math" panose="02040503050406030204" pitchFamily="18" charset="0"/>
                                </a:rPr>
                                <m:t> </m:t>
                              </m:r>
                              <m:r>
                                <m:rPr>
                                  <m:sty m:val="p"/>
                                </m:rPr>
                                <a:rPr lang="en-US" sz="1400" b="0" i="0" smtClean="0">
                                  <a:solidFill>
                                    <a:prstClr val="black"/>
                                  </a:solidFill>
                                  <a:latin typeface="Cambria Math" panose="02040503050406030204" pitchFamily="18" charset="0"/>
                                  <a:ea typeface="Cambria Math" panose="02040503050406030204" pitchFamily="18" charset="0"/>
                                </a:rPr>
                                <m:t>even</m:t>
                              </m:r>
                              <m:r>
                                <a:rPr lang="en-US" sz="1400" b="1">
                                  <a:solidFill>
                                    <a:prstClr val="black"/>
                                  </a:solidFill>
                                  <a:latin typeface="Cambria Math" panose="02040503050406030204" pitchFamily="18" charset="0"/>
                                  <a:ea typeface="Cambria Math" panose="02040503050406030204" pitchFamily="18" charset="0"/>
                                </a:rPr>
                                <m:t>,</m:t>
                              </m:r>
                              <m:r>
                                <a:rPr lang="en-US" sz="1400" b="1" i="1">
                                  <a:solidFill>
                                    <a:prstClr val="black"/>
                                  </a:solidFill>
                                  <a:latin typeface="Cambria Math" panose="02040503050406030204" pitchFamily="18" charset="0"/>
                                  <a:ea typeface="Cambria Math" panose="02040503050406030204" pitchFamily="18" charset="0"/>
                                </a:rPr>
                                <m:t> </m:t>
                              </m:r>
                            </m:e>
                            <m:e>
                              <m:m>
                                <m:mPr>
                                  <m:mcs>
                                    <m:mc>
                                      <m:mcPr>
                                        <m:count m:val="2"/>
                                        <m:mcJc m:val="center"/>
                                      </m:mcPr>
                                    </m:mc>
                                  </m:mcs>
                                  <m:ctrlPr>
                                    <a:rPr lang="en-US" sz="1400" i="1">
                                      <a:solidFill>
                                        <a:prstClr val="black"/>
                                      </a:solidFill>
                                      <a:latin typeface="Cambria Math" panose="02040503050406030204" pitchFamily="18" charset="0"/>
                                      <a:ea typeface="Cambria Math" panose="02040503050406030204" pitchFamily="18" charset="0"/>
                                    </a:rPr>
                                  </m:ctrlPr>
                                </m:mPr>
                                <m:mr>
                                  <m:e>
                                    <m:r>
                                      <m:rPr>
                                        <m:brk m:alnAt="7"/>
                                      </m:rPr>
                                      <a:rPr lang="en-US" sz="1400" i="1" smtClean="0">
                                        <a:solidFill>
                                          <a:srgbClr val="FF0000"/>
                                        </a:solidFill>
                                        <a:latin typeface="Cambria Math" panose="02040503050406030204" pitchFamily="18" charset="0"/>
                                        <a:ea typeface="Cambria Math" panose="02040503050406030204" pitchFamily="18" charset="0"/>
                                      </a:rPr>
                                      <m:t>1</m:t>
                                    </m:r>
                                    <m:r>
                                      <a:rPr lang="en-US" sz="1400" i="1">
                                        <a:solidFill>
                                          <a:prstClr val="black"/>
                                        </a:solidFill>
                                        <a:latin typeface="Cambria Math" panose="02040503050406030204" pitchFamily="18" charset="0"/>
                                        <a:ea typeface="Cambria Math" panose="02040503050406030204" pitchFamily="18" charset="0"/>
                                      </a:rPr>
                                      <m:t>,</m:t>
                                    </m:r>
                                  </m:e>
                                  <m:e>
                                    <m:r>
                                      <m:rPr>
                                        <m:sty m:val="p"/>
                                      </m:rPr>
                                      <a:rPr lang="en-US" sz="1400">
                                        <a:solidFill>
                                          <a:prstClr val="black"/>
                                        </a:solidFill>
                                        <a:latin typeface="Cambria Math" panose="02040503050406030204" pitchFamily="18" charset="0"/>
                                        <a:ea typeface="Cambria Math" panose="02040503050406030204" pitchFamily="18" charset="0"/>
                                      </a:rPr>
                                      <m:t>if</m:t>
                                    </m:r>
                                    <m:r>
                                      <a:rPr lang="en-US" sz="1400">
                                        <a:solidFill>
                                          <a:prstClr val="black"/>
                                        </a:solidFill>
                                        <a:latin typeface="Cambria Math" panose="02040503050406030204" pitchFamily="18" charset="0"/>
                                        <a:ea typeface="Cambria Math" panose="02040503050406030204" pitchFamily="18" charset="0"/>
                                      </a:rPr>
                                      <m:t> </m:t>
                                    </m:r>
                                    <m:r>
                                      <a:rPr lang="en-US" sz="1400" i="1">
                                        <a:solidFill>
                                          <a:prstClr val="black"/>
                                        </a:solidFill>
                                        <a:latin typeface="Cambria Math" panose="02040503050406030204" pitchFamily="18" charset="0"/>
                                        <a:ea typeface="Cambria Math" panose="02040503050406030204" pitchFamily="18" charset="0"/>
                                      </a:rPr>
                                      <m:t>𝑛</m:t>
                                    </m:r>
                                  </m:e>
                                </m:mr>
                              </m:m>
                              <m:r>
                                <a:rPr lang="en-US" sz="1400" b="1">
                                  <a:solidFill>
                                    <a:prstClr val="black"/>
                                  </a:solidFill>
                                  <a:latin typeface="Cambria Math" panose="02040503050406030204" pitchFamily="18" charset="0"/>
                                  <a:ea typeface="Cambria Math" panose="02040503050406030204" pitchFamily="18" charset="0"/>
                                </a:rPr>
                                <m:t> </m:t>
                              </m:r>
                              <m:r>
                                <m:rPr>
                                  <m:sty m:val="p"/>
                                </m:rPr>
                                <a:rPr lang="en-US" sz="1400" b="0" i="0" smtClean="0">
                                  <a:solidFill>
                                    <a:prstClr val="black"/>
                                  </a:solidFill>
                                  <a:latin typeface="Cambria Math" panose="02040503050406030204" pitchFamily="18" charset="0"/>
                                  <a:ea typeface="Cambria Math" panose="02040503050406030204" pitchFamily="18" charset="0"/>
                                </a:rPr>
                                <m:t>odd</m:t>
                              </m:r>
                              <m:r>
                                <a:rPr lang="en-US" sz="1400" b="0" i="0" smtClean="0">
                                  <a:solidFill>
                                    <a:prstClr val="black"/>
                                  </a:solidFill>
                                  <a:latin typeface="Cambria Math" panose="02040503050406030204" pitchFamily="18" charset="0"/>
                                  <a:ea typeface="Cambria Math" panose="02040503050406030204" pitchFamily="18" charset="0"/>
                                </a:rPr>
                                <m:t>.    </m:t>
                              </m:r>
                            </m:e>
                          </m:eqArr>
                        </m:e>
                      </m:d>
                    </m:oMath>
                  </m:oMathPara>
                </a14:m>
                <a:endParaRPr lang="en-US" sz="1400" dirty="0"/>
              </a:p>
            </p:txBody>
          </p:sp>
        </mc:Choice>
        <mc:Fallback xmlns="">
          <p:sp>
            <p:nvSpPr>
              <p:cNvPr id="3" name="矩形 2"/>
              <p:cNvSpPr>
                <a:spLocks noRot="1" noChangeAspect="1" noMove="1" noResize="1" noEditPoints="1" noAdjustHandles="1" noChangeArrowheads="1" noChangeShapeType="1" noTextEdit="1"/>
              </p:cNvSpPr>
              <p:nvPr/>
            </p:nvSpPr>
            <p:spPr>
              <a:xfrm>
                <a:off x="3242262" y="5569732"/>
                <a:ext cx="1400896" cy="572914"/>
              </a:xfrm>
              <a:prstGeom prst="rect">
                <a:avLst/>
              </a:prstGeom>
              <a:blipFill>
                <a:blip r:embed="rId18"/>
                <a:stretch>
                  <a:fillRect l="-54348" t="-179787" b="-264894"/>
                </a:stretch>
              </a:blipFill>
            </p:spPr>
            <p:txBody>
              <a:bodyPr/>
              <a:lstStyle/>
              <a:p>
                <a:r>
                  <a:rPr lang="en-US">
                    <a:noFill/>
                  </a:rPr>
                  <a:t> </a:t>
                </a:r>
              </a:p>
            </p:txBody>
          </p:sp>
        </mc:Fallback>
      </mc:AlternateContent>
      <p:sp>
        <p:nvSpPr>
          <p:cNvPr id="123" name="平行四边形 122"/>
          <p:cNvSpPr/>
          <p:nvPr/>
        </p:nvSpPr>
        <p:spPr>
          <a:xfrm rot="10800000">
            <a:off x="6130194" y="4464337"/>
            <a:ext cx="1365504" cy="548640"/>
          </a:xfrm>
          <a:prstGeom prst="parallelogram">
            <a:avLst>
              <a:gd name="adj" fmla="val 1044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平行四边形 123"/>
          <p:cNvSpPr/>
          <p:nvPr/>
        </p:nvSpPr>
        <p:spPr>
          <a:xfrm rot="10800000">
            <a:off x="6130194" y="5275105"/>
            <a:ext cx="1365504" cy="548640"/>
          </a:xfrm>
          <a:prstGeom prst="parallelogram">
            <a:avLst>
              <a:gd name="adj" fmla="val 1044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直接连接符 124"/>
          <p:cNvCxnSpPr/>
          <p:nvPr/>
        </p:nvCxnSpPr>
        <p:spPr>
          <a:xfrm>
            <a:off x="6121812" y="5017930"/>
            <a:ext cx="2792" cy="8058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flipH="1">
            <a:off x="6704742" y="4464337"/>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H="1">
            <a:off x="7495698" y="4460527"/>
            <a:ext cx="5335" cy="814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6911750" y="5012977"/>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椭圆 128"/>
          <p:cNvSpPr/>
          <p:nvPr/>
        </p:nvSpPr>
        <p:spPr>
          <a:xfrm>
            <a:off x="6086378" y="4972782"/>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椭圆 129"/>
          <p:cNvSpPr/>
          <p:nvPr/>
        </p:nvSpPr>
        <p:spPr>
          <a:xfrm>
            <a:off x="6853141" y="4977640"/>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椭圆 130"/>
          <p:cNvSpPr/>
          <p:nvPr/>
        </p:nvSpPr>
        <p:spPr>
          <a:xfrm>
            <a:off x="6660927" y="4417951"/>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椭圆 131"/>
          <p:cNvSpPr/>
          <p:nvPr/>
        </p:nvSpPr>
        <p:spPr>
          <a:xfrm>
            <a:off x="6867935" y="5773738"/>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椭圆 132"/>
          <p:cNvSpPr/>
          <p:nvPr/>
        </p:nvSpPr>
        <p:spPr>
          <a:xfrm>
            <a:off x="7437500" y="442900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椭圆 133"/>
          <p:cNvSpPr/>
          <p:nvPr/>
        </p:nvSpPr>
        <p:spPr>
          <a:xfrm>
            <a:off x="7444389" y="5221288"/>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椭圆 134"/>
          <p:cNvSpPr/>
          <p:nvPr/>
        </p:nvSpPr>
        <p:spPr>
          <a:xfrm>
            <a:off x="6660927" y="5221288"/>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6083584" y="5756070"/>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等腰三角形 136"/>
          <p:cNvSpPr/>
          <p:nvPr/>
        </p:nvSpPr>
        <p:spPr>
          <a:xfrm>
            <a:off x="6457887" y="5305317"/>
            <a:ext cx="115824" cy="107251"/>
          </a:xfrm>
          <a:prstGeom prst="triangle">
            <a:avLst/>
          </a:prstGeom>
          <a:solidFill>
            <a:schemeClr val="accent1">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等腰三角形 138"/>
          <p:cNvSpPr/>
          <p:nvPr/>
        </p:nvSpPr>
        <p:spPr>
          <a:xfrm>
            <a:off x="6034903" y="5731340"/>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连接符 4"/>
          <p:cNvCxnSpPr/>
          <p:nvPr/>
        </p:nvCxnSpPr>
        <p:spPr>
          <a:xfrm flipV="1">
            <a:off x="5871522" y="4296828"/>
            <a:ext cx="1762319" cy="17125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0" name="等腰三角形 139"/>
          <p:cNvSpPr/>
          <p:nvPr/>
        </p:nvSpPr>
        <p:spPr>
          <a:xfrm>
            <a:off x="7423403" y="4396396"/>
            <a:ext cx="115824" cy="107251"/>
          </a:xfrm>
          <a:prstGeom prst="triangle">
            <a:avLst/>
          </a:prstGeom>
          <a:solidFill>
            <a:schemeClr val="accent1">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等腰三角形 140"/>
          <p:cNvSpPr/>
          <p:nvPr/>
        </p:nvSpPr>
        <p:spPr>
          <a:xfrm>
            <a:off x="7071998" y="474626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矩形 48"/>
          <p:cNvSpPr/>
          <p:nvPr/>
        </p:nvSpPr>
        <p:spPr>
          <a:xfrm rot="2677528">
            <a:off x="6208531" y="4576221"/>
            <a:ext cx="1767354" cy="650150"/>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矩形 49"/>
          <p:cNvSpPr/>
          <p:nvPr/>
        </p:nvSpPr>
        <p:spPr>
          <a:xfrm rot="2677528">
            <a:off x="5754741" y="5033697"/>
            <a:ext cx="1767354" cy="65015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矩形 50"/>
          <p:cNvSpPr/>
          <p:nvPr/>
        </p:nvSpPr>
        <p:spPr>
          <a:xfrm rot="2677528">
            <a:off x="6657922" y="4121928"/>
            <a:ext cx="1767354" cy="65015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矩形 51"/>
          <p:cNvSpPr/>
          <p:nvPr/>
        </p:nvSpPr>
        <p:spPr>
          <a:xfrm rot="2677528">
            <a:off x="5305350" y="5481631"/>
            <a:ext cx="1767354" cy="650150"/>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3222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14:m>
                  <m:oMath xmlns:m="http://schemas.openxmlformats.org/officeDocument/2006/math">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1</m:t>
                        </m:r>
                      </m:sub>
                    </m:sSub>
                    <m:r>
                      <a:rPr lang="en-US" sz="1800" b="0" i="1" dirty="0" smtClean="0">
                        <a:latin typeface="Cambria Math" panose="02040503050406030204" pitchFamily="18" charset="0"/>
                        <a:cs typeface="Arial" panose="020B0604020202020204" pitchFamily="34" charset="0"/>
                      </a:rPr>
                      <m:t>⊕</m:t>
                    </m:r>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2</m:t>
                        </m:r>
                      </m:sub>
                    </m:sSub>
                    <m:r>
                      <a:rPr lang="en-US" sz="1800" b="0" i="1" dirty="0" smtClean="0">
                        <a:latin typeface="Cambria Math" panose="02040503050406030204" pitchFamily="18" charset="0"/>
                        <a:cs typeface="Arial" panose="020B0604020202020204" pitchFamily="34" charset="0"/>
                      </a:rPr>
                      <m:t>…⊕</m:t>
                    </m:r>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𝑛</m:t>
                        </m:r>
                      </m:sub>
                    </m:sSub>
                    <m:r>
                      <a:rPr lang="en-US" sz="1800" b="0" i="1" dirty="0" smtClean="0">
                        <a:latin typeface="Cambria Math" panose="02040503050406030204" pitchFamily="18" charset="0"/>
                        <a:cs typeface="Arial" panose="020B0604020202020204" pitchFamily="34" charset="0"/>
                      </a:rPr>
                      <m:t>=</m:t>
                    </m:r>
                    <m:nary>
                      <m:naryPr>
                        <m:chr m:val="∑"/>
                        <m:ctrlPr>
                          <a:rPr lang="en-US" sz="1800" b="0" i="1" dirty="0" smtClean="0">
                            <a:latin typeface="Cambria Math" panose="02040503050406030204" pitchFamily="18" charset="0"/>
                            <a:cs typeface="Arial" panose="020B0604020202020204" pitchFamily="34" charset="0"/>
                          </a:rPr>
                        </m:ctrlPr>
                      </m:naryPr>
                      <m:sub>
                        <m:r>
                          <a:rPr lang="en-US" sz="1800" b="0" i="1" dirty="0" smtClean="0">
                            <a:latin typeface="Cambria Math" panose="02040503050406030204" pitchFamily="18" charset="0"/>
                            <a:cs typeface="Arial" panose="020B0604020202020204" pitchFamily="34" charset="0"/>
                          </a:rPr>
                          <m:t>𝑖</m:t>
                        </m:r>
                        <m:r>
                          <a:rPr lang="en-US" sz="1800" b="0" i="1" dirty="0" smtClean="0">
                            <a:latin typeface="Cambria Math" panose="02040503050406030204" pitchFamily="18" charset="0"/>
                            <a:cs typeface="Arial" panose="020B0604020202020204" pitchFamily="34" charset="0"/>
                          </a:rPr>
                          <m:t>=1</m:t>
                        </m:r>
                      </m:sub>
                      <m:sup>
                        <m:r>
                          <a:rPr lang="en-US" sz="1800" b="0" i="1" dirty="0" smtClean="0">
                            <a:latin typeface="Cambria Math" panose="02040503050406030204" pitchFamily="18" charset="0"/>
                            <a:cs typeface="Arial" panose="020B0604020202020204" pitchFamily="34" charset="0"/>
                          </a:rPr>
                          <m:t>𝑛</m:t>
                        </m:r>
                      </m:sup>
                      <m:e>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𝑋</m:t>
                            </m:r>
                          </m:e>
                          <m:sub>
                            <m:r>
                              <a:rPr lang="en-US" sz="1800" b="0" i="1" dirty="0" smtClean="0">
                                <a:latin typeface="Cambria Math" panose="02040503050406030204" pitchFamily="18" charset="0"/>
                                <a:cs typeface="Arial" panose="020B0604020202020204" pitchFamily="34" charset="0"/>
                              </a:rPr>
                              <m:t>𝑖</m:t>
                            </m:r>
                          </m:sub>
                        </m:sSub>
                      </m:e>
                    </m:nary>
                    <m:r>
                      <a:rPr lang="en-US" sz="1800" b="0" i="1" dirty="0" smtClean="0">
                        <a:latin typeface="Cambria Math" panose="02040503050406030204" pitchFamily="18" charset="0"/>
                        <a:cs typeface="Arial" panose="020B0604020202020204" pitchFamily="34" charset="0"/>
                      </a:rPr>
                      <m:t> </m:t>
                    </m:r>
                    <m:r>
                      <m:rPr>
                        <m:sty m:val="p"/>
                      </m:rPr>
                      <a:rPr lang="en-US" sz="1800" b="0" i="0" dirty="0" smtClean="0">
                        <a:latin typeface="Cambria Math" panose="02040503050406030204" pitchFamily="18" charset="0"/>
                        <a:cs typeface="Arial" panose="020B0604020202020204" pitchFamily="34" charset="0"/>
                      </a:rPr>
                      <m:t>mod</m:t>
                    </m:r>
                    <m:r>
                      <a:rPr lang="en-US" sz="1800" b="0" i="0" dirty="0" smtClean="0">
                        <a:latin typeface="Cambria Math" panose="02040503050406030204" pitchFamily="18" charset="0"/>
                        <a:cs typeface="Arial" panose="020B0604020202020204" pitchFamily="34" charset="0"/>
                      </a:rPr>
                      <m:t> 2</m:t>
                    </m:r>
                  </m:oMath>
                </a14:m>
                <a:endParaRPr lang="en-US" sz="1800" dirty="0">
                  <a:cs typeface="Arial" panose="020B0604020202020204" pitchFamily="34" charset="0"/>
                </a:endParaRPr>
              </a:p>
              <a:p>
                <a:pPr lvl="1">
                  <a:buFont typeface="Arial" panose="020B0604020202020204" pitchFamily="34" charset="0"/>
                  <a:buChar char="•"/>
                </a:pPr>
                <a14:m>
                  <m:oMath xmlns:m="http://schemas.openxmlformats.org/officeDocument/2006/math">
                    <m:r>
                      <a:rPr lang="en-US" sz="1500" b="0" i="1" smtClean="0">
                        <a:latin typeface="Cambria Math" panose="02040503050406030204" pitchFamily="18" charset="0"/>
                        <a:cs typeface="Arial" panose="020B0604020202020204" pitchFamily="34" charset="0"/>
                      </a:rPr>
                      <m:t>(</m:t>
                    </m:r>
                    <m:r>
                      <a:rPr lang="en-US" sz="1500" b="0" i="1" smtClean="0">
                        <a:latin typeface="Cambria Math" panose="02040503050406030204" pitchFamily="18" charset="0"/>
                        <a:cs typeface="Arial" panose="020B0604020202020204" pitchFamily="34" charset="0"/>
                      </a:rPr>
                      <m:t>𝑛</m:t>
                    </m:r>
                    <m:r>
                      <a:rPr lang="en-US" sz="1500" b="0" i="1" smtClean="0">
                        <a:latin typeface="Cambria Math" panose="02040503050406030204" pitchFamily="18" charset="0"/>
                        <a:cs typeface="Arial" panose="020B0604020202020204" pitchFamily="34" charset="0"/>
                      </a:rPr>
                      <m:t>+1)</m:t>
                    </m:r>
                  </m:oMath>
                </a14:m>
                <a:r>
                  <a:rPr lang="en-US" sz="1500" dirty="0">
                    <a:cs typeface="Arial" panose="020B0604020202020204" pitchFamily="34" charset="0"/>
                  </a:rPr>
                  <a:t> (optimal size) anchors with precision </a:t>
                </a:r>
                <a14:m>
                  <m:oMath xmlns:m="http://schemas.openxmlformats.org/officeDocument/2006/math">
                    <m:func>
                      <m:funcPr>
                        <m:ctrlPr>
                          <a:rPr lang="en-US" sz="1500" b="0" i="1" smtClean="0">
                            <a:latin typeface="Cambria Math" panose="02040503050406030204" pitchFamily="18" charset="0"/>
                            <a:cs typeface="Arial" panose="020B0604020202020204" pitchFamily="34" charset="0"/>
                          </a:rPr>
                        </m:ctrlPr>
                      </m:funcPr>
                      <m:fName>
                        <m:r>
                          <m:rPr>
                            <m:sty m:val="p"/>
                          </m:rPr>
                          <a:rPr lang="en-US" sz="1500" b="0" i="0" smtClean="0">
                            <a:latin typeface="Cambria Math" panose="02040503050406030204" pitchFamily="18" charset="0"/>
                            <a:cs typeface="Arial" panose="020B0604020202020204" pitchFamily="34" charset="0"/>
                          </a:rPr>
                          <m:t>log</m:t>
                        </m:r>
                      </m:fName>
                      <m:e>
                        <m:r>
                          <a:rPr lang="en-US" sz="1500" b="0" i="1" smtClean="0">
                            <a:latin typeface="Cambria Math" panose="02040503050406030204" pitchFamily="18" charset="0"/>
                            <a:cs typeface="Arial" panose="020B0604020202020204" pitchFamily="34" charset="0"/>
                          </a:rPr>
                          <m:t>𝑛</m:t>
                        </m:r>
                      </m:e>
                    </m:func>
                  </m:oMath>
                </a14:m>
                <a:r>
                  <a:rPr lang="en-US" sz="1500" dirty="0">
                    <a:cs typeface="Arial" panose="020B0604020202020204" pitchFamily="34" charset="0"/>
                  </a:rPr>
                  <a:t> </a:t>
                </a:r>
                <a:r>
                  <a:rPr lang="en-US" sz="1200" dirty="0">
                    <a:solidFill>
                      <a:prstClr val="black">
                        <a:lumMod val="50000"/>
                        <a:lumOff val="50000"/>
                      </a:prstClr>
                    </a:solidFill>
                  </a:rPr>
                  <a:t>[Hajnal, Liu, </a:t>
                </a:r>
                <a:r>
                  <a:rPr lang="en-US" sz="1200" dirty="0" err="1">
                    <a:solidFill>
                      <a:prstClr val="black">
                        <a:lumMod val="50000"/>
                        <a:lumOff val="50000"/>
                      </a:prstClr>
                    </a:solidFill>
                  </a:rPr>
                  <a:t>Turán</a:t>
                </a:r>
                <a:r>
                  <a:rPr lang="en-US" sz="1200" dirty="0">
                    <a:solidFill>
                      <a:prstClr val="black">
                        <a:lumMod val="50000"/>
                        <a:lumOff val="50000"/>
                      </a:prstClr>
                    </a:solidFill>
                  </a:rPr>
                  <a:t>, 2022]</a:t>
                </a:r>
                <a:r>
                  <a:rPr lang="en-US" sz="2000" dirty="0">
                    <a:solidFill>
                      <a:prstClr val="black"/>
                    </a:solidFill>
                  </a:rPr>
                  <a:t> </a:t>
                </a:r>
                <a:endParaRPr lang="en-US" sz="15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Parity check functions</a:t>
            </a:r>
            <a:endParaRPr lang="en-US" sz="2400" dirty="0">
              <a:solidFill>
                <a:srgbClr val="E7E6E6">
                  <a:lumMod val="50000"/>
                </a:srgbClr>
              </a:solidFill>
            </a:endParaRPr>
          </a:p>
        </p:txBody>
      </p:sp>
      <p:sp>
        <p:nvSpPr>
          <p:cNvPr id="53" name="Text Placeholder 1">
            <a:extLst>
              <a:ext uri="{FF2B5EF4-FFF2-40B4-BE49-F238E27FC236}">
                <a16:creationId xmlns:a16="http://schemas.microsoft.com/office/drawing/2014/main" id="{2B79910F-163A-49B6-AAF4-4655D89B5D2A}"/>
              </a:ext>
            </a:extLst>
          </p:cNvPr>
          <p:cNvSpPr txBox="1">
            <a:spLocks/>
          </p:cNvSpPr>
          <p:nvPr/>
        </p:nvSpPr>
        <p:spPr>
          <a:xfrm>
            <a:off x="2064069" y="3099533"/>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PARITY function</a:t>
            </a:r>
            <a:endParaRPr lang="en-US" sz="1800" b="1" dirty="0">
              <a:solidFill>
                <a:schemeClr val="tx1"/>
              </a:solidFill>
            </a:endParaRPr>
          </a:p>
        </p:txBody>
      </p:sp>
      <p:cxnSp>
        <p:nvCxnSpPr>
          <p:cNvPr id="55" name="直接连接符 54"/>
          <p:cNvCxnSpPr/>
          <p:nvPr/>
        </p:nvCxnSpPr>
        <p:spPr>
          <a:xfrm>
            <a:off x="2174034" y="4142704"/>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076665" y="3780328"/>
            <a:ext cx="0" cy="2425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 Placeholder 1">
                <a:extLst>
                  <a:ext uri="{FF2B5EF4-FFF2-40B4-BE49-F238E27FC236}">
                    <a16:creationId xmlns:a16="http://schemas.microsoft.com/office/drawing/2014/main" id="{2B79910F-163A-49B6-AAF4-4655D89B5D2A}"/>
                  </a:ext>
                </a:extLst>
              </p:cNvPr>
              <p:cNvSpPr txBox="1">
                <a:spLocks/>
              </p:cNvSpPr>
              <p:nvPr/>
            </p:nvSpPr>
            <p:spPr>
              <a:xfrm>
                <a:off x="2308664" y="359488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08664" y="3594887"/>
                <a:ext cx="472842" cy="642278"/>
              </a:xfrm>
              <a:prstGeom prst="rect">
                <a:avLst/>
              </a:prstGeom>
              <a:blipFill>
                <a:blip r:embed="rId4"/>
                <a:stretch>
                  <a:fillRect r="-16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Placeholder 1">
                <a:extLst>
                  <a:ext uri="{FF2B5EF4-FFF2-40B4-BE49-F238E27FC236}">
                    <a16:creationId xmlns:a16="http://schemas.microsoft.com/office/drawing/2014/main" id="{2B79910F-163A-49B6-AAF4-4655D89B5D2A}"/>
                  </a:ext>
                </a:extLst>
              </p:cNvPr>
              <p:cNvSpPr txBox="1">
                <a:spLocks/>
              </p:cNvSpPr>
              <p:nvPr/>
            </p:nvSpPr>
            <p:spPr>
              <a:xfrm>
                <a:off x="2860089" y="3600983"/>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6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860089" y="3600983"/>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Placeholder 1">
                <a:extLst>
                  <a:ext uri="{FF2B5EF4-FFF2-40B4-BE49-F238E27FC236}">
                    <a16:creationId xmlns:a16="http://schemas.microsoft.com/office/drawing/2014/main" id="{2B79910F-163A-49B6-AAF4-4655D89B5D2A}"/>
                  </a:ext>
                </a:extLst>
              </p:cNvPr>
              <p:cNvSpPr txBox="1">
                <a:spLocks/>
              </p:cNvSpPr>
              <p:nvPr/>
            </p:nvSpPr>
            <p:spPr>
              <a:xfrm>
                <a:off x="2382634" y="402567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2634" y="4025671"/>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2B79910F-163A-49B6-AAF4-4655D89B5D2A}"/>
                  </a:ext>
                </a:extLst>
              </p:cNvPr>
              <p:cNvSpPr txBox="1">
                <a:spLocks/>
              </p:cNvSpPr>
              <p:nvPr/>
            </p:nvSpPr>
            <p:spPr>
              <a:xfrm>
                <a:off x="3244595" y="402567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6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4595" y="4025671"/>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Placeholder 1">
                <a:extLst>
                  <a:ext uri="{FF2B5EF4-FFF2-40B4-BE49-F238E27FC236}">
                    <a16:creationId xmlns:a16="http://schemas.microsoft.com/office/drawing/2014/main" id="{2B79910F-163A-49B6-AAF4-4655D89B5D2A}"/>
                  </a:ext>
                </a:extLst>
              </p:cNvPr>
              <p:cNvSpPr txBox="1">
                <a:spLocks/>
              </p:cNvSpPr>
              <p:nvPr/>
            </p:nvSpPr>
            <p:spPr>
              <a:xfrm>
                <a:off x="2382634" y="42926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2634" y="4292624"/>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Placeholder 1">
                <a:extLst>
                  <a:ext uri="{FF2B5EF4-FFF2-40B4-BE49-F238E27FC236}">
                    <a16:creationId xmlns:a16="http://schemas.microsoft.com/office/drawing/2014/main" id="{2B79910F-163A-49B6-AAF4-4655D89B5D2A}"/>
                  </a:ext>
                </a:extLst>
              </p:cNvPr>
              <p:cNvSpPr txBox="1">
                <a:spLocks/>
              </p:cNvSpPr>
              <p:nvPr/>
            </p:nvSpPr>
            <p:spPr>
              <a:xfrm>
                <a:off x="3244595" y="429262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4595" y="4292624"/>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 Placeholder 1">
                <a:extLst>
                  <a:ext uri="{FF2B5EF4-FFF2-40B4-BE49-F238E27FC236}">
                    <a16:creationId xmlns:a16="http://schemas.microsoft.com/office/drawing/2014/main" id="{2B79910F-163A-49B6-AAF4-4655D89B5D2A}"/>
                  </a:ext>
                </a:extLst>
              </p:cNvPr>
              <p:cNvSpPr txBox="1">
                <a:spLocks/>
              </p:cNvSpPr>
              <p:nvPr/>
            </p:nvSpPr>
            <p:spPr>
              <a:xfrm>
                <a:off x="2380656" y="456043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0656" y="4560436"/>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 Placeholder 1">
                <a:extLst>
                  <a:ext uri="{FF2B5EF4-FFF2-40B4-BE49-F238E27FC236}">
                    <a16:creationId xmlns:a16="http://schemas.microsoft.com/office/drawing/2014/main" id="{2B79910F-163A-49B6-AAF4-4655D89B5D2A}"/>
                  </a:ext>
                </a:extLst>
              </p:cNvPr>
              <p:cNvSpPr txBox="1">
                <a:spLocks/>
              </p:cNvSpPr>
              <p:nvPr/>
            </p:nvSpPr>
            <p:spPr>
              <a:xfrm>
                <a:off x="3242617" y="456043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2617" y="4560436"/>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 Placeholder 1">
                <a:extLst>
                  <a:ext uri="{FF2B5EF4-FFF2-40B4-BE49-F238E27FC236}">
                    <a16:creationId xmlns:a16="http://schemas.microsoft.com/office/drawing/2014/main" id="{2B79910F-163A-49B6-AAF4-4655D89B5D2A}"/>
                  </a:ext>
                </a:extLst>
              </p:cNvPr>
              <p:cNvSpPr txBox="1">
                <a:spLocks/>
              </p:cNvSpPr>
              <p:nvPr/>
            </p:nvSpPr>
            <p:spPr>
              <a:xfrm>
                <a:off x="2380301" y="483782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1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0301" y="4837825"/>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 Placeholder 1">
                <a:extLst>
                  <a:ext uri="{FF2B5EF4-FFF2-40B4-BE49-F238E27FC236}">
                    <a16:creationId xmlns:a16="http://schemas.microsoft.com/office/drawing/2014/main" id="{2B79910F-163A-49B6-AAF4-4655D89B5D2A}"/>
                  </a:ext>
                </a:extLst>
              </p:cNvPr>
              <p:cNvSpPr txBox="1">
                <a:spLocks/>
              </p:cNvSpPr>
              <p:nvPr/>
            </p:nvSpPr>
            <p:spPr>
              <a:xfrm>
                <a:off x="3242262" y="4837825"/>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1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42262" y="4837825"/>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 Placeholder 1">
                <a:extLst>
                  <a:ext uri="{FF2B5EF4-FFF2-40B4-BE49-F238E27FC236}">
                    <a16:creationId xmlns:a16="http://schemas.microsoft.com/office/drawing/2014/main" id="{2B79910F-163A-49B6-AAF4-4655D89B5D2A}"/>
                  </a:ext>
                </a:extLst>
              </p:cNvPr>
              <p:cNvSpPr txBox="1">
                <a:spLocks/>
              </p:cNvSpPr>
              <p:nvPr/>
            </p:nvSpPr>
            <p:spPr>
              <a:xfrm>
                <a:off x="223103" y="4361889"/>
                <a:ext cx="1847138" cy="106822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600" b="0" i="1" dirty="0" smtClean="0">
                              <a:solidFill>
                                <a:schemeClr val="tx1"/>
                              </a:solidFill>
                              <a:latin typeface="Cambria Math" panose="02040503050406030204" pitchFamily="18" charset="0"/>
                            </a:rPr>
                          </m:ctrlPr>
                        </m:dPr>
                        <m:e>
                          <m:r>
                            <a:rPr lang="en-US" sz="1600" b="0" i="1" dirty="0" smtClean="0">
                              <a:solidFill>
                                <a:schemeClr val="tx1"/>
                              </a:solidFill>
                              <a:latin typeface="Cambria Math" panose="02040503050406030204" pitchFamily="18" charset="0"/>
                            </a:rPr>
                            <m:t>𝑋</m:t>
                          </m:r>
                        </m:e>
                      </m:d>
                      <m:r>
                        <a:rPr lang="en-US" sz="1600" b="0" i="1" dirty="0" smtClean="0">
                          <a:solidFill>
                            <a:schemeClr val="tx1"/>
                          </a:solidFill>
                          <a:latin typeface="Cambria Math" panose="02040503050406030204" pitchFamily="18" charset="0"/>
                        </a:rPr>
                        <m:t>=</m:t>
                      </m:r>
                      <m:nary>
                        <m:naryPr>
                          <m:chr m:val="∑"/>
                          <m:ctrlPr>
                            <a:rPr lang="en-US" sz="1600" i="1" dirty="0">
                              <a:latin typeface="Cambria Math" panose="02040503050406030204" pitchFamily="18" charset="0"/>
                              <a:cs typeface="Arial" panose="020B0604020202020204" pitchFamily="34" charset="0"/>
                            </a:rPr>
                          </m:ctrlPr>
                        </m:naryPr>
                        <m:sub>
                          <m:r>
                            <a:rPr lang="en-US" sz="1600" i="1" dirty="0">
                              <a:latin typeface="Cambria Math" panose="02040503050406030204" pitchFamily="18" charset="0"/>
                              <a:cs typeface="Arial" panose="020B0604020202020204" pitchFamily="34" charset="0"/>
                            </a:rPr>
                            <m:t>𝑖</m:t>
                          </m:r>
                          <m:r>
                            <a:rPr lang="en-US" sz="1600" i="1" dirty="0">
                              <a:latin typeface="Cambria Math" panose="02040503050406030204" pitchFamily="18" charset="0"/>
                              <a:cs typeface="Arial" panose="020B0604020202020204" pitchFamily="34" charset="0"/>
                            </a:rPr>
                            <m:t>=1</m:t>
                          </m:r>
                        </m:sub>
                        <m:sup>
                          <m:r>
                            <a:rPr lang="en-US" sz="1600" i="1" dirty="0">
                              <a:latin typeface="Cambria Math" panose="02040503050406030204" pitchFamily="18" charset="0"/>
                              <a:cs typeface="Arial" panose="020B0604020202020204" pitchFamily="34" charset="0"/>
                            </a:rPr>
                            <m:t>𝑛</m:t>
                          </m:r>
                        </m:sup>
                        <m:e>
                          <m:sSub>
                            <m:sSubPr>
                              <m:ctrlPr>
                                <a:rPr lang="en-US" sz="1600" i="1" dirty="0">
                                  <a:latin typeface="Cambria Math" panose="02040503050406030204" pitchFamily="18" charset="0"/>
                                  <a:cs typeface="Arial" panose="020B0604020202020204" pitchFamily="34" charset="0"/>
                                </a:rPr>
                              </m:ctrlPr>
                            </m:sSubPr>
                            <m:e>
                              <m:r>
                                <a:rPr lang="en-US" sz="1600" i="1" dirty="0">
                                  <a:latin typeface="Cambria Math" panose="02040503050406030204" pitchFamily="18" charset="0"/>
                                  <a:cs typeface="Arial" panose="020B0604020202020204" pitchFamily="34" charset="0"/>
                                </a:rPr>
                                <m:t>𝑋</m:t>
                              </m:r>
                            </m:e>
                            <m:sub>
                              <m:r>
                                <a:rPr lang="en-US" sz="1600" i="1" dirty="0">
                                  <a:latin typeface="Cambria Math" panose="02040503050406030204" pitchFamily="18" charset="0"/>
                                  <a:cs typeface="Arial" panose="020B0604020202020204" pitchFamily="34" charset="0"/>
                                </a:rPr>
                                <m:t>𝑖</m:t>
                              </m:r>
                            </m:sub>
                          </m:sSub>
                        </m:e>
                      </m:nary>
                    </m:oMath>
                  </m:oMathPara>
                </a14:m>
                <a:endParaRPr lang="en-US" sz="1600" b="1" dirty="0">
                  <a:solidFill>
                    <a:schemeClr val="tx1"/>
                  </a:solidFill>
                </a:endParaRPr>
              </a:p>
            </p:txBody>
          </p:sp>
        </mc:Choice>
        <mc:Fallback xmlns="">
          <p:sp>
            <p:nvSpPr>
              <p:cNvPr id="11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3103" y="4361889"/>
                <a:ext cx="1847138" cy="10682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 Placeholder 1">
                <a:extLst>
                  <a:ext uri="{FF2B5EF4-FFF2-40B4-BE49-F238E27FC236}">
                    <a16:creationId xmlns:a16="http://schemas.microsoft.com/office/drawing/2014/main" id="{2B79910F-163A-49B6-AAF4-4655D89B5D2A}"/>
                  </a:ext>
                </a:extLst>
              </p:cNvPr>
              <p:cNvSpPr txBox="1">
                <a:spLocks/>
              </p:cNvSpPr>
              <p:nvPr/>
            </p:nvSpPr>
            <p:spPr>
              <a:xfrm>
                <a:off x="2387247" y="515896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1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7247" y="5158964"/>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 Placeholder 1">
                <a:extLst>
                  <a:ext uri="{FF2B5EF4-FFF2-40B4-BE49-F238E27FC236}">
                    <a16:creationId xmlns:a16="http://schemas.microsoft.com/office/drawing/2014/main" id="{2B79910F-163A-49B6-AAF4-4655D89B5D2A}"/>
                  </a:ext>
                </a:extLst>
              </p:cNvPr>
              <p:cNvSpPr txBox="1">
                <a:spLocks/>
              </p:cNvSpPr>
              <p:nvPr/>
            </p:nvSpPr>
            <p:spPr>
              <a:xfrm>
                <a:off x="2373355" y="554039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11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73355" y="5540393"/>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 Placeholder 1">
                <a:extLst>
                  <a:ext uri="{FF2B5EF4-FFF2-40B4-BE49-F238E27FC236}">
                    <a16:creationId xmlns:a16="http://schemas.microsoft.com/office/drawing/2014/main" id="{2B79910F-163A-49B6-AAF4-4655D89B5D2A}"/>
                  </a:ext>
                </a:extLst>
              </p:cNvPr>
              <p:cNvSpPr txBox="1">
                <a:spLocks/>
              </p:cNvSpPr>
              <p:nvPr/>
            </p:nvSpPr>
            <p:spPr>
              <a:xfrm>
                <a:off x="3255803" y="51450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11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55803" y="5145044"/>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3242262" y="5569732"/>
                <a:ext cx="1400896" cy="572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solidFill>
                                <a:prstClr val="black"/>
                              </a:solidFill>
                              <a:latin typeface="Cambria Math" panose="02040503050406030204" pitchFamily="18" charset="0"/>
                              <a:ea typeface="Cambria Math" panose="02040503050406030204" pitchFamily="18" charset="0"/>
                            </a:rPr>
                          </m:ctrlPr>
                        </m:dPr>
                        <m:e>
                          <m:eqArr>
                            <m:eqArrPr>
                              <m:ctrlPr>
                                <a:rPr lang="en-US" sz="1400" i="1">
                                  <a:solidFill>
                                    <a:prstClr val="black"/>
                                  </a:solidFill>
                                  <a:latin typeface="Cambria Math" panose="02040503050406030204" pitchFamily="18" charset="0"/>
                                  <a:ea typeface="Cambria Math" panose="02040503050406030204" pitchFamily="18" charset="0"/>
                                </a:rPr>
                              </m:ctrlPr>
                            </m:eqArrPr>
                            <m:e>
                              <m:m>
                                <m:mPr>
                                  <m:mcs>
                                    <m:mc>
                                      <m:mcPr>
                                        <m:count m:val="2"/>
                                        <m:mcJc m:val="center"/>
                                      </m:mcPr>
                                    </m:mc>
                                  </m:mcs>
                                  <m:ctrlPr>
                                    <a:rPr lang="en-US" sz="1400" i="1">
                                      <a:solidFill>
                                        <a:prstClr val="black"/>
                                      </a:solidFill>
                                      <a:latin typeface="Cambria Math" panose="02040503050406030204" pitchFamily="18" charset="0"/>
                                      <a:ea typeface="Cambria Math" panose="02040503050406030204" pitchFamily="18" charset="0"/>
                                    </a:rPr>
                                  </m:ctrlPr>
                                </m:mPr>
                                <m:mr>
                                  <m:e>
                                    <m:r>
                                      <a:rPr lang="en-US" sz="1400" b="0" i="1" smtClean="0">
                                        <a:solidFill>
                                          <a:srgbClr val="0070C0"/>
                                        </a:solidFill>
                                        <a:latin typeface="Cambria Math" panose="02040503050406030204" pitchFamily="18" charset="0"/>
                                        <a:ea typeface="Cambria Math" panose="02040503050406030204" pitchFamily="18" charset="0"/>
                                      </a:rPr>
                                      <m:t>0</m:t>
                                    </m:r>
                                    <m:r>
                                      <a:rPr lang="en-US" sz="1400" i="1">
                                        <a:solidFill>
                                          <a:prstClr val="black"/>
                                        </a:solidFill>
                                        <a:latin typeface="Cambria Math" panose="02040503050406030204" pitchFamily="18" charset="0"/>
                                        <a:ea typeface="Cambria Math" panose="02040503050406030204" pitchFamily="18" charset="0"/>
                                      </a:rPr>
                                      <m:t>,</m:t>
                                    </m:r>
                                  </m:e>
                                  <m:e>
                                    <m:r>
                                      <m:rPr>
                                        <m:sty m:val="p"/>
                                      </m:rPr>
                                      <a:rPr lang="en-US" sz="1400">
                                        <a:solidFill>
                                          <a:prstClr val="black"/>
                                        </a:solidFill>
                                        <a:latin typeface="Cambria Math" panose="02040503050406030204" pitchFamily="18" charset="0"/>
                                        <a:ea typeface="Cambria Math" panose="02040503050406030204" pitchFamily="18" charset="0"/>
                                      </a:rPr>
                                      <m:t>if</m:t>
                                    </m:r>
                                    <m:r>
                                      <a:rPr lang="en-US" sz="1400">
                                        <a:solidFill>
                                          <a:prstClr val="black"/>
                                        </a:solidFill>
                                        <a:latin typeface="Cambria Math" panose="02040503050406030204" pitchFamily="18" charset="0"/>
                                        <a:ea typeface="Cambria Math" panose="02040503050406030204" pitchFamily="18" charset="0"/>
                                      </a:rPr>
                                      <m:t> </m:t>
                                    </m:r>
                                    <m:r>
                                      <a:rPr lang="en-US" sz="1400" b="0" i="1" smtClean="0">
                                        <a:solidFill>
                                          <a:prstClr val="black"/>
                                        </a:solidFill>
                                        <a:latin typeface="Cambria Math" panose="02040503050406030204" pitchFamily="18" charset="0"/>
                                        <a:ea typeface="Cambria Math" panose="02040503050406030204" pitchFamily="18" charset="0"/>
                                      </a:rPr>
                                      <m:t>𝑛</m:t>
                                    </m:r>
                                  </m:e>
                                </m:mr>
                              </m:m>
                              <m:r>
                                <a:rPr lang="en-US" sz="1400" b="1" i="0" smtClean="0">
                                  <a:solidFill>
                                    <a:prstClr val="black"/>
                                  </a:solidFill>
                                  <a:latin typeface="Cambria Math" panose="02040503050406030204" pitchFamily="18" charset="0"/>
                                  <a:ea typeface="Cambria Math" panose="02040503050406030204" pitchFamily="18" charset="0"/>
                                </a:rPr>
                                <m:t> </m:t>
                              </m:r>
                              <m:r>
                                <m:rPr>
                                  <m:sty m:val="p"/>
                                </m:rPr>
                                <a:rPr lang="en-US" sz="1400" b="0" i="0" smtClean="0">
                                  <a:solidFill>
                                    <a:prstClr val="black"/>
                                  </a:solidFill>
                                  <a:latin typeface="Cambria Math" panose="02040503050406030204" pitchFamily="18" charset="0"/>
                                  <a:ea typeface="Cambria Math" panose="02040503050406030204" pitchFamily="18" charset="0"/>
                                </a:rPr>
                                <m:t>even</m:t>
                              </m:r>
                              <m:r>
                                <a:rPr lang="en-US" sz="1400" b="1">
                                  <a:solidFill>
                                    <a:prstClr val="black"/>
                                  </a:solidFill>
                                  <a:latin typeface="Cambria Math" panose="02040503050406030204" pitchFamily="18" charset="0"/>
                                  <a:ea typeface="Cambria Math" panose="02040503050406030204" pitchFamily="18" charset="0"/>
                                </a:rPr>
                                <m:t>,</m:t>
                              </m:r>
                              <m:r>
                                <a:rPr lang="en-US" sz="1400" b="1" i="1">
                                  <a:solidFill>
                                    <a:prstClr val="black"/>
                                  </a:solidFill>
                                  <a:latin typeface="Cambria Math" panose="02040503050406030204" pitchFamily="18" charset="0"/>
                                  <a:ea typeface="Cambria Math" panose="02040503050406030204" pitchFamily="18" charset="0"/>
                                </a:rPr>
                                <m:t> </m:t>
                              </m:r>
                            </m:e>
                            <m:e>
                              <m:m>
                                <m:mPr>
                                  <m:mcs>
                                    <m:mc>
                                      <m:mcPr>
                                        <m:count m:val="2"/>
                                        <m:mcJc m:val="center"/>
                                      </m:mcPr>
                                    </m:mc>
                                  </m:mcs>
                                  <m:ctrlPr>
                                    <a:rPr lang="en-US" sz="1400" i="1">
                                      <a:solidFill>
                                        <a:prstClr val="black"/>
                                      </a:solidFill>
                                      <a:latin typeface="Cambria Math" panose="02040503050406030204" pitchFamily="18" charset="0"/>
                                      <a:ea typeface="Cambria Math" panose="02040503050406030204" pitchFamily="18" charset="0"/>
                                    </a:rPr>
                                  </m:ctrlPr>
                                </m:mPr>
                                <m:mr>
                                  <m:e>
                                    <m:r>
                                      <m:rPr>
                                        <m:brk m:alnAt="7"/>
                                      </m:rPr>
                                      <a:rPr lang="en-US" sz="1400" i="1" smtClean="0">
                                        <a:solidFill>
                                          <a:srgbClr val="FF0000"/>
                                        </a:solidFill>
                                        <a:latin typeface="Cambria Math" panose="02040503050406030204" pitchFamily="18" charset="0"/>
                                        <a:ea typeface="Cambria Math" panose="02040503050406030204" pitchFamily="18" charset="0"/>
                                      </a:rPr>
                                      <m:t>1</m:t>
                                    </m:r>
                                    <m:r>
                                      <a:rPr lang="en-US" sz="1400" i="1">
                                        <a:solidFill>
                                          <a:prstClr val="black"/>
                                        </a:solidFill>
                                        <a:latin typeface="Cambria Math" panose="02040503050406030204" pitchFamily="18" charset="0"/>
                                        <a:ea typeface="Cambria Math" panose="02040503050406030204" pitchFamily="18" charset="0"/>
                                      </a:rPr>
                                      <m:t>,</m:t>
                                    </m:r>
                                  </m:e>
                                  <m:e>
                                    <m:r>
                                      <m:rPr>
                                        <m:sty m:val="p"/>
                                      </m:rPr>
                                      <a:rPr lang="en-US" sz="1400">
                                        <a:solidFill>
                                          <a:prstClr val="black"/>
                                        </a:solidFill>
                                        <a:latin typeface="Cambria Math" panose="02040503050406030204" pitchFamily="18" charset="0"/>
                                        <a:ea typeface="Cambria Math" panose="02040503050406030204" pitchFamily="18" charset="0"/>
                                      </a:rPr>
                                      <m:t>if</m:t>
                                    </m:r>
                                    <m:r>
                                      <a:rPr lang="en-US" sz="1400">
                                        <a:solidFill>
                                          <a:prstClr val="black"/>
                                        </a:solidFill>
                                        <a:latin typeface="Cambria Math" panose="02040503050406030204" pitchFamily="18" charset="0"/>
                                        <a:ea typeface="Cambria Math" panose="02040503050406030204" pitchFamily="18" charset="0"/>
                                      </a:rPr>
                                      <m:t> </m:t>
                                    </m:r>
                                    <m:r>
                                      <a:rPr lang="en-US" sz="1400" i="1">
                                        <a:solidFill>
                                          <a:prstClr val="black"/>
                                        </a:solidFill>
                                        <a:latin typeface="Cambria Math" panose="02040503050406030204" pitchFamily="18" charset="0"/>
                                        <a:ea typeface="Cambria Math" panose="02040503050406030204" pitchFamily="18" charset="0"/>
                                      </a:rPr>
                                      <m:t>𝑛</m:t>
                                    </m:r>
                                  </m:e>
                                </m:mr>
                              </m:m>
                              <m:r>
                                <a:rPr lang="en-US" sz="1400" b="1">
                                  <a:solidFill>
                                    <a:prstClr val="black"/>
                                  </a:solidFill>
                                  <a:latin typeface="Cambria Math" panose="02040503050406030204" pitchFamily="18" charset="0"/>
                                  <a:ea typeface="Cambria Math" panose="02040503050406030204" pitchFamily="18" charset="0"/>
                                </a:rPr>
                                <m:t> </m:t>
                              </m:r>
                              <m:r>
                                <m:rPr>
                                  <m:sty m:val="p"/>
                                </m:rPr>
                                <a:rPr lang="en-US" sz="1400" b="0" i="0" smtClean="0">
                                  <a:solidFill>
                                    <a:prstClr val="black"/>
                                  </a:solidFill>
                                  <a:latin typeface="Cambria Math" panose="02040503050406030204" pitchFamily="18" charset="0"/>
                                  <a:ea typeface="Cambria Math" panose="02040503050406030204" pitchFamily="18" charset="0"/>
                                </a:rPr>
                                <m:t>odd</m:t>
                              </m:r>
                              <m:r>
                                <a:rPr lang="en-US" sz="1400" b="0" i="0" smtClean="0">
                                  <a:solidFill>
                                    <a:prstClr val="black"/>
                                  </a:solidFill>
                                  <a:latin typeface="Cambria Math" panose="02040503050406030204" pitchFamily="18" charset="0"/>
                                  <a:ea typeface="Cambria Math" panose="02040503050406030204" pitchFamily="18" charset="0"/>
                                </a:rPr>
                                <m:t>.    </m:t>
                              </m:r>
                            </m:e>
                          </m:eqArr>
                        </m:e>
                      </m:d>
                    </m:oMath>
                  </m:oMathPara>
                </a14:m>
                <a:endParaRPr lang="en-US" sz="1400" dirty="0"/>
              </a:p>
            </p:txBody>
          </p:sp>
        </mc:Choice>
        <mc:Fallback xmlns="">
          <p:sp>
            <p:nvSpPr>
              <p:cNvPr id="3" name="矩形 2"/>
              <p:cNvSpPr>
                <a:spLocks noRot="1" noChangeAspect="1" noMove="1" noResize="1" noEditPoints="1" noAdjustHandles="1" noChangeArrowheads="1" noChangeShapeType="1" noTextEdit="1"/>
              </p:cNvSpPr>
              <p:nvPr/>
            </p:nvSpPr>
            <p:spPr>
              <a:xfrm>
                <a:off x="3242262" y="5569732"/>
                <a:ext cx="1400896" cy="572914"/>
              </a:xfrm>
              <a:prstGeom prst="rect">
                <a:avLst/>
              </a:prstGeom>
              <a:blipFill>
                <a:blip r:embed="rId18"/>
                <a:stretch>
                  <a:fillRect l="-54348" t="-179787" b="-26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8658068" y="5011924"/>
                <a:ext cx="3465917" cy="84380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14:m>
                  <m:oMath xmlns:m="http://schemas.openxmlformats.org/officeDocument/2006/math">
                    <m:sSub>
                      <m:sSubPr>
                        <m:ctrlPr>
                          <a:rPr lang="en-US" sz="2000" i="1" dirty="0" smtClean="0">
                            <a:solidFill>
                              <a:srgbClr val="0070C0"/>
                            </a:solidFill>
                            <a:latin typeface="Cambria Math" panose="02040503050406030204" pitchFamily="18" charset="0"/>
                          </a:rPr>
                        </m:ctrlPr>
                      </m:sSubPr>
                      <m:e>
                        <m:r>
                          <a:rPr lang="en-US" sz="2000" b="0" i="1" dirty="0" smtClean="0">
                            <a:solidFill>
                              <a:srgbClr val="0070C0"/>
                            </a:solidFill>
                            <a:latin typeface="Cambria Math" panose="02040503050406030204" pitchFamily="18" charset="0"/>
                          </a:rPr>
                          <m:t>𝑎</m:t>
                        </m:r>
                      </m:e>
                      <m:sub>
                        <m:r>
                          <a:rPr lang="en-US" sz="2000" b="0" i="1" dirty="0" smtClean="0">
                            <a:solidFill>
                              <a:srgbClr val="0070C0"/>
                            </a:solidFill>
                            <a:latin typeface="Cambria Math" panose="02040503050406030204" pitchFamily="18" charset="0"/>
                          </a:rPr>
                          <m:t>𝑖</m:t>
                        </m:r>
                      </m:sub>
                    </m:sSub>
                    <m:r>
                      <a:rPr lang="en-US" sz="2000" b="0" i="1" dirty="0" smtClean="0">
                        <a:solidFill>
                          <a:srgbClr val="0070C0"/>
                        </a:solidFill>
                        <a:latin typeface="Cambria Math" panose="02040503050406030204" pitchFamily="18" charset="0"/>
                      </a:rPr>
                      <m:t>=(</m:t>
                    </m:r>
                    <m:f>
                      <m:fPr>
                        <m:ctrlPr>
                          <a:rPr lang="en-US" sz="2000" i="1" dirty="0" smtClean="0">
                            <a:solidFill>
                              <a:srgbClr val="0070C0"/>
                            </a:solidFill>
                            <a:latin typeface="Cambria Math" panose="02040503050406030204" pitchFamily="18" charset="0"/>
                          </a:rPr>
                        </m:ctrlPr>
                      </m:fPr>
                      <m:num>
                        <m:r>
                          <a:rPr lang="en-US" sz="2000" b="0" i="1" dirty="0" smtClean="0">
                            <a:solidFill>
                              <a:srgbClr val="0070C0"/>
                            </a:solidFill>
                            <a:latin typeface="Cambria Math" panose="02040503050406030204" pitchFamily="18" charset="0"/>
                          </a:rPr>
                          <m:t>𝑖</m:t>
                        </m:r>
                      </m:num>
                      <m:den>
                        <m:r>
                          <a:rPr lang="en-US" sz="2000" b="0" i="1" dirty="0" smtClean="0">
                            <a:solidFill>
                              <a:srgbClr val="0070C0"/>
                            </a:solidFill>
                            <a:latin typeface="Cambria Math" panose="02040503050406030204" pitchFamily="18" charset="0"/>
                          </a:rPr>
                          <m:t>𝑛</m:t>
                        </m:r>
                      </m:den>
                    </m:f>
                    <m:r>
                      <a:rPr lang="en-US" sz="2000" b="0" i="1" dirty="0" smtClean="0">
                        <a:solidFill>
                          <a:srgbClr val="0070C0"/>
                        </a:solidFill>
                        <a:latin typeface="Cambria Math" panose="02040503050406030204" pitchFamily="18" charset="0"/>
                      </a:rPr>
                      <m:t>,</m:t>
                    </m:r>
                    <m:f>
                      <m:fPr>
                        <m:ctrlPr>
                          <a:rPr lang="en-US" sz="2000" i="1" dirty="0" smtClean="0">
                            <a:solidFill>
                              <a:srgbClr val="0070C0"/>
                            </a:solidFill>
                            <a:latin typeface="Cambria Math" panose="02040503050406030204" pitchFamily="18" charset="0"/>
                          </a:rPr>
                        </m:ctrlPr>
                      </m:fPr>
                      <m:num>
                        <m:r>
                          <a:rPr lang="en-US" sz="2000" b="0" i="1" dirty="0" smtClean="0">
                            <a:solidFill>
                              <a:srgbClr val="0070C0"/>
                            </a:solidFill>
                            <a:latin typeface="Cambria Math" panose="02040503050406030204" pitchFamily="18" charset="0"/>
                          </a:rPr>
                          <m:t>𝑖</m:t>
                        </m:r>
                      </m:num>
                      <m:den>
                        <m:r>
                          <a:rPr lang="en-US" sz="2000" b="0" i="1" dirty="0" smtClean="0">
                            <a:solidFill>
                              <a:srgbClr val="0070C0"/>
                            </a:solidFill>
                            <a:latin typeface="Cambria Math" panose="02040503050406030204" pitchFamily="18" charset="0"/>
                          </a:rPr>
                          <m:t>𝑛</m:t>
                        </m:r>
                      </m:den>
                    </m:f>
                    <m:r>
                      <a:rPr lang="en-US" sz="2000" b="0" i="1" dirty="0" smtClean="0">
                        <a:solidFill>
                          <a:srgbClr val="0070C0"/>
                        </a:solidFill>
                        <a:latin typeface="Cambria Math" panose="02040503050406030204" pitchFamily="18" charset="0"/>
                      </a:rPr>
                      <m:t>,…,</m:t>
                    </m:r>
                    <m:f>
                      <m:fPr>
                        <m:ctrlPr>
                          <a:rPr lang="en-US" sz="2000" i="1" dirty="0" smtClean="0">
                            <a:solidFill>
                              <a:srgbClr val="0070C0"/>
                            </a:solidFill>
                            <a:latin typeface="Cambria Math" panose="02040503050406030204" pitchFamily="18" charset="0"/>
                          </a:rPr>
                        </m:ctrlPr>
                      </m:fPr>
                      <m:num>
                        <m:r>
                          <a:rPr lang="en-US" sz="2000" b="0" i="1" dirty="0" smtClean="0">
                            <a:solidFill>
                              <a:srgbClr val="0070C0"/>
                            </a:solidFill>
                            <a:latin typeface="Cambria Math" panose="02040503050406030204" pitchFamily="18" charset="0"/>
                          </a:rPr>
                          <m:t>𝑖</m:t>
                        </m:r>
                      </m:num>
                      <m:den>
                        <m:r>
                          <a:rPr lang="en-US" sz="2000" b="0" i="1" dirty="0" smtClean="0">
                            <a:solidFill>
                              <a:srgbClr val="0070C0"/>
                            </a:solidFill>
                            <a:latin typeface="Cambria Math" panose="02040503050406030204" pitchFamily="18" charset="0"/>
                          </a:rPr>
                          <m:t>𝑛</m:t>
                        </m:r>
                      </m:den>
                    </m:f>
                    <m:r>
                      <a:rPr lang="en-US" sz="2000" b="0" i="1" dirty="0" smtClean="0">
                        <a:solidFill>
                          <a:srgbClr val="0070C0"/>
                        </a:solidFill>
                        <a:latin typeface="Cambria Math" panose="02040503050406030204" pitchFamily="18" charset="0"/>
                      </a:rPr>
                      <m:t>)</m:t>
                    </m:r>
                  </m:oMath>
                </a14:m>
                <a:r>
                  <a:rPr lang="en-US" sz="2000" dirty="0">
                    <a:solidFill>
                      <a:srgbClr val="0070C0"/>
                    </a:solidFill>
                  </a:rPr>
                  <a:t>, </a:t>
                </a:r>
                <a14:m>
                  <m:oMath xmlns:m="http://schemas.openxmlformats.org/officeDocument/2006/math">
                    <m:r>
                      <a:rPr lang="en-US" sz="2000" b="0" i="1" dirty="0" smtClean="0">
                        <a:solidFill>
                          <a:srgbClr val="0070C0"/>
                        </a:solidFill>
                        <a:latin typeface="Cambria Math" panose="02040503050406030204" pitchFamily="18" charset="0"/>
                      </a:rPr>
                      <m:t>𝑖</m:t>
                    </m:r>
                    <m:r>
                      <a:rPr lang="en-US" sz="2000" b="0" i="1" dirty="0" smtClean="0">
                        <a:solidFill>
                          <a:srgbClr val="0070C0"/>
                        </a:solidFill>
                        <a:latin typeface="Cambria Math" panose="02040503050406030204" pitchFamily="18" charset="0"/>
                      </a:rPr>
                      <m:t>=0,…,</m:t>
                    </m:r>
                    <m:r>
                      <a:rPr lang="en-US" sz="2000" b="0" i="1" dirty="0" smtClean="0">
                        <a:solidFill>
                          <a:srgbClr val="0070C0"/>
                        </a:solidFill>
                        <a:latin typeface="Cambria Math" panose="02040503050406030204" pitchFamily="18" charset="0"/>
                      </a:rPr>
                      <m:t>𝑛</m:t>
                    </m:r>
                  </m:oMath>
                </a14:m>
                <a:endParaRPr lang="en-US" sz="2000" dirty="0">
                  <a:solidFill>
                    <a:srgbClr val="0070C0"/>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658068" y="5011924"/>
                <a:ext cx="3465917" cy="843808"/>
              </a:xfrm>
              <a:prstGeom prst="rect">
                <a:avLst/>
              </a:prstGeom>
              <a:blipFill>
                <a:blip r:embed="rId19"/>
                <a:stretch>
                  <a:fillRect/>
                </a:stretch>
              </a:blipFill>
            </p:spPr>
            <p:txBody>
              <a:bodyPr/>
              <a:lstStyle/>
              <a:p>
                <a:r>
                  <a:rPr lang="en-US">
                    <a:noFill/>
                  </a:rPr>
                  <a:t> </a:t>
                </a:r>
              </a:p>
            </p:txBody>
          </p:sp>
        </mc:Fallback>
      </mc:AlternateContent>
      <p:sp>
        <p:nvSpPr>
          <p:cNvPr id="123" name="平行四边形 122"/>
          <p:cNvSpPr/>
          <p:nvPr/>
        </p:nvSpPr>
        <p:spPr>
          <a:xfrm rot="10800000">
            <a:off x="6130194" y="4464337"/>
            <a:ext cx="1365504" cy="548640"/>
          </a:xfrm>
          <a:prstGeom prst="parallelogram">
            <a:avLst>
              <a:gd name="adj" fmla="val 1044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平行四边形 123"/>
          <p:cNvSpPr/>
          <p:nvPr/>
        </p:nvSpPr>
        <p:spPr>
          <a:xfrm rot="10800000">
            <a:off x="6130194" y="5275105"/>
            <a:ext cx="1365504" cy="548640"/>
          </a:xfrm>
          <a:prstGeom prst="parallelogram">
            <a:avLst>
              <a:gd name="adj" fmla="val 1044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直接连接符 124"/>
          <p:cNvCxnSpPr/>
          <p:nvPr/>
        </p:nvCxnSpPr>
        <p:spPr>
          <a:xfrm>
            <a:off x="6121812" y="5017930"/>
            <a:ext cx="2792" cy="8058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flipH="1">
            <a:off x="6704742" y="4464337"/>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H="1">
            <a:off x="7495698" y="4460527"/>
            <a:ext cx="5335" cy="814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6911750" y="5012977"/>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椭圆 128"/>
          <p:cNvSpPr/>
          <p:nvPr/>
        </p:nvSpPr>
        <p:spPr>
          <a:xfrm>
            <a:off x="6086378" y="4972782"/>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椭圆 129"/>
          <p:cNvSpPr/>
          <p:nvPr/>
        </p:nvSpPr>
        <p:spPr>
          <a:xfrm>
            <a:off x="6853141" y="4977640"/>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椭圆 130"/>
          <p:cNvSpPr/>
          <p:nvPr/>
        </p:nvSpPr>
        <p:spPr>
          <a:xfrm>
            <a:off x="6660927" y="4417951"/>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椭圆 131"/>
          <p:cNvSpPr/>
          <p:nvPr/>
        </p:nvSpPr>
        <p:spPr>
          <a:xfrm>
            <a:off x="6867935" y="5773738"/>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椭圆 132"/>
          <p:cNvSpPr/>
          <p:nvPr/>
        </p:nvSpPr>
        <p:spPr>
          <a:xfrm>
            <a:off x="7437500" y="4429000"/>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椭圆 133"/>
          <p:cNvSpPr/>
          <p:nvPr/>
        </p:nvSpPr>
        <p:spPr>
          <a:xfrm>
            <a:off x="7444389" y="5221288"/>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椭圆 134"/>
          <p:cNvSpPr/>
          <p:nvPr/>
        </p:nvSpPr>
        <p:spPr>
          <a:xfrm>
            <a:off x="6660927" y="5221288"/>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6083584" y="5756070"/>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等腰三角形 136"/>
          <p:cNvSpPr/>
          <p:nvPr/>
        </p:nvSpPr>
        <p:spPr>
          <a:xfrm>
            <a:off x="6457887" y="5305317"/>
            <a:ext cx="115824" cy="107251"/>
          </a:xfrm>
          <a:prstGeom prst="triangle">
            <a:avLst/>
          </a:prstGeom>
          <a:solidFill>
            <a:schemeClr val="accent1">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等腰三角形 138"/>
          <p:cNvSpPr/>
          <p:nvPr/>
        </p:nvSpPr>
        <p:spPr>
          <a:xfrm>
            <a:off x="6034903" y="5731340"/>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连接符 4"/>
          <p:cNvCxnSpPr/>
          <p:nvPr/>
        </p:nvCxnSpPr>
        <p:spPr>
          <a:xfrm flipV="1">
            <a:off x="5871522" y="4296828"/>
            <a:ext cx="1762319" cy="17125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0" name="等腰三角形 139"/>
          <p:cNvSpPr/>
          <p:nvPr/>
        </p:nvSpPr>
        <p:spPr>
          <a:xfrm>
            <a:off x="7423403" y="4396396"/>
            <a:ext cx="115824" cy="107251"/>
          </a:xfrm>
          <a:prstGeom prst="triangle">
            <a:avLst/>
          </a:prstGeom>
          <a:solidFill>
            <a:schemeClr val="accent1">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等腰三角形 140"/>
          <p:cNvSpPr/>
          <p:nvPr/>
        </p:nvSpPr>
        <p:spPr>
          <a:xfrm>
            <a:off x="7071998" y="4746263"/>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 Placeholder 1">
            <a:extLst>
              <a:ext uri="{FF2B5EF4-FFF2-40B4-BE49-F238E27FC236}">
                <a16:creationId xmlns:a16="http://schemas.microsoft.com/office/drawing/2014/main" id="{2B79910F-163A-49B6-AAF4-4655D89B5D2A}"/>
              </a:ext>
            </a:extLst>
          </p:cNvPr>
          <p:cNvSpPr txBox="1">
            <a:spLocks/>
          </p:cNvSpPr>
          <p:nvPr/>
        </p:nvSpPr>
        <p:spPr>
          <a:xfrm>
            <a:off x="9159903" y="4346810"/>
            <a:ext cx="227549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Symmetric anchors</a:t>
            </a:r>
            <a:endParaRPr lang="en-US" sz="1800" b="1" dirty="0">
              <a:solidFill>
                <a:srgbClr val="0070C0"/>
              </a:solidFill>
            </a:endParaRPr>
          </a:p>
        </p:txBody>
      </p:sp>
      <p:sp>
        <p:nvSpPr>
          <p:cNvPr id="49" name="矩形 48"/>
          <p:cNvSpPr/>
          <p:nvPr/>
        </p:nvSpPr>
        <p:spPr>
          <a:xfrm rot="2677528">
            <a:off x="6208531" y="4576221"/>
            <a:ext cx="1767354" cy="650150"/>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矩形 49"/>
          <p:cNvSpPr/>
          <p:nvPr/>
        </p:nvSpPr>
        <p:spPr>
          <a:xfrm rot="2677528">
            <a:off x="5754741" y="5033697"/>
            <a:ext cx="1767354" cy="65015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矩形 50"/>
          <p:cNvSpPr/>
          <p:nvPr/>
        </p:nvSpPr>
        <p:spPr>
          <a:xfrm rot="2677528">
            <a:off x="6657922" y="4121928"/>
            <a:ext cx="1767354" cy="65015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矩形 51"/>
          <p:cNvSpPr/>
          <p:nvPr/>
        </p:nvSpPr>
        <p:spPr>
          <a:xfrm rot="2677528">
            <a:off x="5305350" y="5481631"/>
            <a:ext cx="1767354" cy="650150"/>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2738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b="0" dirty="0">
                    <a:cs typeface="Arial" panose="020B0604020202020204" pitchFamily="34" charset="0"/>
                  </a:rPr>
                  <a:t>The value of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depends only on </a:t>
                </a:r>
                <a14:m>
                  <m:oMath xmlns:m="http://schemas.openxmlformats.org/officeDocument/2006/math">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nary>
                      <m:naryPr>
                        <m:chr m:val="∑"/>
                        <m:ctrlPr>
                          <a:rPr lang="en-US" sz="1800" i="1" dirty="0">
                            <a:latin typeface="Cambria Math" panose="02040503050406030204" pitchFamily="18" charset="0"/>
                            <a:cs typeface="Arial" panose="020B0604020202020204" pitchFamily="34" charset="0"/>
                          </a:rPr>
                        </m:ctrlPr>
                      </m:naryPr>
                      <m:sub>
                        <m:r>
                          <a:rPr lang="en-US" sz="1800" i="1" dirty="0">
                            <a:latin typeface="Cambria Math" panose="02040503050406030204" pitchFamily="18" charset="0"/>
                            <a:cs typeface="Arial" panose="020B0604020202020204" pitchFamily="34" charset="0"/>
                          </a:rPr>
                          <m:t>𝑖</m:t>
                        </m:r>
                        <m:r>
                          <a:rPr lang="en-US" sz="1800" i="1" dirty="0">
                            <a:latin typeface="Cambria Math" panose="02040503050406030204" pitchFamily="18" charset="0"/>
                            <a:cs typeface="Arial" panose="020B0604020202020204" pitchFamily="34" charset="0"/>
                          </a:rPr>
                          <m:t>=1</m:t>
                        </m:r>
                      </m:sub>
                      <m:sup>
                        <m:r>
                          <a:rPr lang="en-US" sz="1800" i="1" dirty="0">
                            <a:latin typeface="Cambria Math" panose="02040503050406030204" pitchFamily="18" charset="0"/>
                            <a:cs typeface="Arial" panose="020B0604020202020204" pitchFamily="34" charset="0"/>
                          </a:rPr>
                          <m:t>𝑛</m:t>
                        </m:r>
                      </m:sup>
                      <m:e>
                        <m:sSub>
                          <m:sSubPr>
                            <m:ctrlPr>
                              <a:rPr lang="en-US" sz="1800" i="1" dirty="0">
                                <a:latin typeface="Cambria Math" panose="02040503050406030204" pitchFamily="18" charset="0"/>
                                <a:cs typeface="Arial" panose="020B0604020202020204" pitchFamily="34" charset="0"/>
                              </a:rPr>
                            </m:ctrlPr>
                          </m:sSubPr>
                          <m:e>
                            <m:r>
                              <a:rPr lang="en-US" sz="1800" i="1" dirty="0">
                                <a:latin typeface="Cambria Math" panose="02040503050406030204" pitchFamily="18" charset="0"/>
                                <a:cs typeface="Arial" panose="020B0604020202020204" pitchFamily="34" charset="0"/>
                              </a:rPr>
                              <m:t>𝑋</m:t>
                            </m:r>
                          </m:e>
                          <m:sub>
                            <m:r>
                              <a:rPr lang="en-US" sz="1800" i="1" dirty="0">
                                <a:latin typeface="Cambria Math" panose="02040503050406030204" pitchFamily="18" charset="0"/>
                                <a:cs typeface="Arial" panose="020B0604020202020204" pitchFamily="34" charset="0"/>
                              </a:rPr>
                              <m:t>𝑖</m:t>
                            </m:r>
                          </m:sub>
                        </m:sSub>
                      </m:e>
                    </m:nary>
                  </m:oMath>
                </a14:m>
                <a:endParaRPr lang="en-US" sz="18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Symmetric functions </a:t>
                </a:r>
                <a14:m>
                  <m:oMath xmlns:m="http://schemas.openxmlformats.org/officeDocument/2006/math">
                    <m:r>
                      <a:rPr lang="en-US" sz="2400" b="0" i="1" smtClean="0">
                        <a:solidFill>
                          <a:prstClr val="black"/>
                        </a:solidFill>
                        <a:latin typeface="Cambria Math" panose="02040503050406030204" pitchFamily="18" charset="0"/>
                      </a:rPr>
                      <m:t>𝑓</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𝑋</m:t>
                    </m:r>
                    <m:r>
                      <a:rPr lang="en-US" sz="2400" b="0" i="1" smtClean="0">
                        <a:solidFill>
                          <a:prstClr val="black"/>
                        </a:solidFill>
                        <a:latin typeface="Cambria Math" panose="02040503050406030204" pitchFamily="18" charset="0"/>
                      </a:rPr>
                      <m:t>)</m:t>
                    </m:r>
                  </m:oMath>
                </a14:m>
                <a:endParaRPr lang="en-US" sz="2400"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4"/>
                <a:stretch>
                  <a:fillRect l="-815" t="-10526" b="-28947"/>
                </a:stretch>
              </a:blipFill>
            </p:spPr>
            <p:txBody>
              <a:bodyPr/>
              <a:lstStyle/>
              <a:p>
                <a:r>
                  <a:rPr lang="en-US">
                    <a:noFill/>
                  </a:rPr>
                  <a:t> </a:t>
                </a:r>
              </a:p>
            </p:txBody>
          </p:sp>
        </mc:Fallback>
      </mc:AlternateContent>
      <p:sp>
        <p:nvSpPr>
          <p:cNvPr id="57" name="Right Brace 6">
            <a:extLst>
              <a:ext uri="{FF2B5EF4-FFF2-40B4-BE49-F238E27FC236}">
                <a16:creationId xmlns:a16="http://schemas.microsoft.com/office/drawing/2014/main" id="{9E94654D-E328-4589-FBDF-3147C65F9587}"/>
              </a:ext>
            </a:extLst>
          </p:cNvPr>
          <p:cNvSpPr/>
          <p:nvPr/>
        </p:nvSpPr>
        <p:spPr>
          <a:xfrm>
            <a:off x="2726311" y="5006802"/>
            <a:ext cx="154903" cy="35019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8">
            <a:extLst>
              <a:ext uri="{FF2B5EF4-FFF2-40B4-BE49-F238E27FC236}">
                <a16:creationId xmlns:a16="http://schemas.microsoft.com/office/drawing/2014/main" id="{63636760-92E7-4784-94B1-67EA636598A8}"/>
              </a:ext>
            </a:extLst>
          </p:cNvPr>
          <p:cNvSpPr txBox="1"/>
          <p:nvPr/>
        </p:nvSpPr>
        <p:spPr>
          <a:xfrm>
            <a:off x="2985947" y="5028009"/>
            <a:ext cx="959430" cy="307777"/>
          </a:xfrm>
          <a:prstGeom prst="rect">
            <a:avLst/>
          </a:prstGeom>
          <a:noFill/>
        </p:spPr>
        <p:txBody>
          <a:bodyPr wrap="none" rtlCol="0">
            <a:spAutoFit/>
          </a:bodyPr>
          <a:lstStyle/>
          <a:p>
            <a:r>
              <a:rPr lang="en-US" sz="1400" dirty="0"/>
              <a:t>1</a:t>
            </a:r>
            <a:r>
              <a:rPr lang="en-US" sz="1400" baseline="30000" dirty="0"/>
              <a:t>st</a:t>
            </a:r>
            <a:r>
              <a:rPr lang="en-US" sz="1400" dirty="0"/>
              <a:t> Interval</a:t>
            </a:r>
          </a:p>
        </p:txBody>
      </p:sp>
      <p:sp>
        <p:nvSpPr>
          <p:cNvPr id="89" name="Text Placeholder 1">
            <a:extLst>
              <a:ext uri="{FF2B5EF4-FFF2-40B4-BE49-F238E27FC236}">
                <a16:creationId xmlns:a16="http://schemas.microsoft.com/office/drawing/2014/main" id="{2B79910F-163A-49B6-AAF4-4655D89B5D2A}"/>
              </a:ext>
            </a:extLst>
          </p:cNvPr>
          <p:cNvSpPr txBox="1">
            <a:spLocks/>
          </p:cNvSpPr>
          <p:nvPr/>
        </p:nvSpPr>
        <p:spPr>
          <a:xfrm>
            <a:off x="866419" y="3788578"/>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Symmetric function</a:t>
            </a:r>
            <a:endParaRPr lang="en-US" sz="1800" b="1" dirty="0">
              <a:solidFill>
                <a:schemeClr val="tx1"/>
              </a:solidFill>
            </a:endParaRPr>
          </a:p>
        </p:txBody>
      </p:sp>
      <p:cxnSp>
        <p:nvCxnSpPr>
          <p:cNvPr id="90" name="直接连接符 89"/>
          <p:cNvCxnSpPr/>
          <p:nvPr/>
        </p:nvCxnSpPr>
        <p:spPr>
          <a:xfrm>
            <a:off x="976384" y="4831749"/>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879015" y="4469373"/>
            <a:ext cx="0" cy="2149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1111014" y="42839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11014" y="4283932"/>
                <a:ext cx="472842" cy="642278"/>
              </a:xfrm>
              <a:prstGeom prst="rect">
                <a:avLst/>
              </a:prstGeom>
              <a:blipFill>
                <a:blip r:embed="rId5"/>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 Placeholder 1">
                <a:extLst>
                  <a:ext uri="{FF2B5EF4-FFF2-40B4-BE49-F238E27FC236}">
                    <a16:creationId xmlns:a16="http://schemas.microsoft.com/office/drawing/2014/main" id="{2B79910F-163A-49B6-AAF4-4655D89B5D2A}"/>
                  </a:ext>
                </a:extLst>
              </p:cNvPr>
              <p:cNvSpPr txBox="1">
                <a:spLocks/>
              </p:cNvSpPr>
              <p:nvPr/>
            </p:nvSpPr>
            <p:spPr>
              <a:xfrm>
                <a:off x="1662439" y="4290028"/>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662439" y="4290028"/>
                <a:ext cx="1264270"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 Placeholder 1">
                <a:extLst>
                  <a:ext uri="{FF2B5EF4-FFF2-40B4-BE49-F238E27FC236}">
                    <a16:creationId xmlns:a16="http://schemas.microsoft.com/office/drawing/2014/main" id="{2B79910F-163A-49B6-AAF4-4655D89B5D2A}"/>
                  </a:ext>
                </a:extLst>
              </p:cNvPr>
              <p:cNvSpPr txBox="1">
                <a:spLocks/>
              </p:cNvSpPr>
              <p:nvPr/>
            </p:nvSpPr>
            <p:spPr>
              <a:xfrm>
                <a:off x="1184984"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714716"/>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 Placeholder 1">
                <a:extLst>
                  <a:ext uri="{FF2B5EF4-FFF2-40B4-BE49-F238E27FC236}">
                    <a16:creationId xmlns:a16="http://schemas.microsoft.com/office/drawing/2014/main" id="{2B79910F-163A-49B6-AAF4-4655D89B5D2A}"/>
                  </a:ext>
                </a:extLst>
              </p:cNvPr>
              <p:cNvSpPr txBox="1">
                <a:spLocks/>
              </p:cNvSpPr>
              <p:nvPr/>
            </p:nvSpPr>
            <p:spPr>
              <a:xfrm>
                <a:off x="2046945"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714716"/>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 Placeholder 1">
                <a:extLst>
                  <a:ext uri="{FF2B5EF4-FFF2-40B4-BE49-F238E27FC236}">
                    <a16:creationId xmlns:a16="http://schemas.microsoft.com/office/drawing/2014/main" id="{2B79910F-163A-49B6-AAF4-4655D89B5D2A}"/>
                  </a:ext>
                </a:extLst>
              </p:cNvPr>
              <p:cNvSpPr txBox="1">
                <a:spLocks/>
              </p:cNvSpPr>
              <p:nvPr/>
            </p:nvSpPr>
            <p:spPr>
              <a:xfrm>
                <a:off x="1184984"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9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981669"/>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 Placeholder 1">
                <a:extLst>
                  <a:ext uri="{FF2B5EF4-FFF2-40B4-BE49-F238E27FC236}">
                    <a16:creationId xmlns:a16="http://schemas.microsoft.com/office/drawing/2014/main" id="{2B79910F-163A-49B6-AAF4-4655D89B5D2A}"/>
                  </a:ext>
                </a:extLst>
              </p:cNvPr>
              <p:cNvSpPr txBox="1">
                <a:spLocks/>
              </p:cNvSpPr>
              <p:nvPr/>
            </p:nvSpPr>
            <p:spPr>
              <a:xfrm>
                <a:off x="2046945"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981669"/>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1183006"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3006" y="524948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2044967"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967" y="524948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 Placeholder 1">
                <a:extLst>
                  <a:ext uri="{FF2B5EF4-FFF2-40B4-BE49-F238E27FC236}">
                    <a16:creationId xmlns:a16="http://schemas.microsoft.com/office/drawing/2014/main" id="{2B79910F-163A-49B6-AAF4-4655D89B5D2A}"/>
                  </a:ext>
                </a:extLst>
              </p:cNvPr>
              <p:cNvSpPr txBox="1">
                <a:spLocks/>
              </p:cNvSpPr>
              <p:nvPr/>
            </p:nvSpPr>
            <p:spPr>
              <a:xfrm>
                <a:off x="1182651" y="552687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0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2651" y="5526870"/>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 Placeholder 1">
                <a:extLst>
                  <a:ext uri="{FF2B5EF4-FFF2-40B4-BE49-F238E27FC236}">
                    <a16:creationId xmlns:a16="http://schemas.microsoft.com/office/drawing/2014/main" id="{2B79910F-163A-49B6-AAF4-4655D89B5D2A}"/>
                  </a:ext>
                </a:extLst>
              </p:cNvPr>
              <p:cNvSpPr txBox="1">
                <a:spLocks/>
              </p:cNvSpPr>
              <p:nvPr/>
            </p:nvSpPr>
            <p:spPr>
              <a:xfrm>
                <a:off x="2044612" y="5526870"/>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0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612" y="5526870"/>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 Placeholder 1">
                <a:extLst>
                  <a:ext uri="{FF2B5EF4-FFF2-40B4-BE49-F238E27FC236}">
                    <a16:creationId xmlns:a16="http://schemas.microsoft.com/office/drawing/2014/main" id="{2B79910F-163A-49B6-AAF4-4655D89B5D2A}"/>
                  </a:ext>
                </a:extLst>
              </p:cNvPr>
              <p:cNvSpPr txBox="1">
                <a:spLocks/>
              </p:cNvSpPr>
              <p:nvPr/>
            </p:nvSpPr>
            <p:spPr>
              <a:xfrm>
                <a:off x="1189597" y="579802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0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9597" y="579802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 Placeholder 1">
                <a:extLst>
                  <a:ext uri="{FF2B5EF4-FFF2-40B4-BE49-F238E27FC236}">
                    <a16:creationId xmlns:a16="http://schemas.microsoft.com/office/drawing/2014/main" id="{2B79910F-163A-49B6-AAF4-4655D89B5D2A}"/>
                  </a:ext>
                </a:extLst>
              </p:cNvPr>
              <p:cNvSpPr txBox="1">
                <a:spLocks/>
              </p:cNvSpPr>
              <p:nvPr/>
            </p:nvSpPr>
            <p:spPr>
              <a:xfrm>
                <a:off x="1184090" y="60590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5</m:t>
                      </m:r>
                    </m:oMath>
                  </m:oMathPara>
                </a14:m>
                <a:endParaRPr lang="en-US" sz="1600" dirty="0">
                  <a:solidFill>
                    <a:schemeClr val="tx1"/>
                  </a:solidFill>
                </a:endParaRPr>
              </a:p>
            </p:txBody>
          </p:sp>
        </mc:Choice>
        <mc:Fallback xmlns="">
          <p:sp>
            <p:nvSpPr>
              <p:cNvPr id="10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090" y="6059016"/>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 Placeholder 1">
                <a:extLst>
                  <a:ext uri="{FF2B5EF4-FFF2-40B4-BE49-F238E27FC236}">
                    <a16:creationId xmlns:a16="http://schemas.microsoft.com/office/drawing/2014/main" id="{2B79910F-163A-49B6-AAF4-4655D89B5D2A}"/>
                  </a:ext>
                </a:extLst>
              </p:cNvPr>
              <p:cNvSpPr txBox="1">
                <a:spLocks/>
              </p:cNvSpPr>
              <p:nvPr/>
            </p:nvSpPr>
            <p:spPr>
              <a:xfrm>
                <a:off x="2047279" y="5793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1</m:t>
                      </m:r>
                    </m:oMath>
                  </m:oMathPara>
                </a14:m>
                <a:endParaRPr lang="en-US" sz="1600" dirty="0">
                  <a:solidFill>
                    <a:srgbClr val="FF0000"/>
                  </a:solidFill>
                </a:endParaRPr>
              </a:p>
            </p:txBody>
          </p:sp>
        </mc:Choice>
        <mc:Fallback xmlns="">
          <p:sp>
            <p:nvSpPr>
              <p:cNvPr id="10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7279" y="5793665"/>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 Placeholder 1">
                <a:extLst>
                  <a:ext uri="{FF2B5EF4-FFF2-40B4-BE49-F238E27FC236}">
                    <a16:creationId xmlns:a16="http://schemas.microsoft.com/office/drawing/2014/main" id="{2B79910F-163A-49B6-AAF4-4655D89B5D2A}"/>
                  </a:ext>
                </a:extLst>
              </p:cNvPr>
              <p:cNvSpPr txBox="1">
                <a:spLocks/>
              </p:cNvSpPr>
              <p:nvPr/>
            </p:nvSpPr>
            <p:spPr>
              <a:xfrm>
                <a:off x="2054856" y="604781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54856" y="6047817"/>
                <a:ext cx="472842" cy="642278"/>
              </a:xfrm>
              <a:prstGeom prst="rect">
                <a:avLst/>
              </a:prstGeom>
              <a:blipFill>
                <a:blip r:embed="rId18"/>
                <a:stretch>
                  <a:fillRect/>
                </a:stretch>
              </a:blipFill>
            </p:spPr>
            <p:txBody>
              <a:bodyPr/>
              <a:lstStyle/>
              <a:p>
                <a:r>
                  <a:rPr lang="en-US">
                    <a:noFill/>
                  </a:rPr>
                  <a:t> </a:t>
                </a:r>
              </a:p>
            </p:txBody>
          </p:sp>
        </mc:Fallback>
      </mc:AlternateContent>
      <p:sp>
        <p:nvSpPr>
          <p:cNvPr id="107" name="Right Brace 6">
            <a:extLst>
              <a:ext uri="{FF2B5EF4-FFF2-40B4-BE49-F238E27FC236}">
                <a16:creationId xmlns:a16="http://schemas.microsoft.com/office/drawing/2014/main" id="{9E94654D-E328-4589-FBDF-3147C65F9587}"/>
              </a:ext>
            </a:extLst>
          </p:cNvPr>
          <p:cNvSpPr/>
          <p:nvPr/>
        </p:nvSpPr>
        <p:spPr>
          <a:xfrm>
            <a:off x="2687716" y="5524852"/>
            <a:ext cx="210661" cy="64429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8">
            <a:extLst>
              <a:ext uri="{FF2B5EF4-FFF2-40B4-BE49-F238E27FC236}">
                <a16:creationId xmlns:a16="http://schemas.microsoft.com/office/drawing/2014/main" id="{63636760-92E7-4784-94B1-67EA636598A8}"/>
              </a:ext>
            </a:extLst>
          </p:cNvPr>
          <p:cNvSpPr txBox="1"/>
          <p:nvPr/>
        </p:nvSpPr>
        <p:spPr>
          <a:xfrm>
            <a:off x="2985592" y="5683779"/>
            <a:ext cx="999248" cy="307777"/>
          </a:xfrm>
          <a:prstGeom prst="rect">
            <a:avLst/>
          </a:prstGeom>
          <a:noFill/>
        </p:spPr>
        <p:txBody>
          <a:bodyPr wrap="none" rtlCol="0">
            <a:spAutoFit/>
          </a:bodyPr>
          <a:lstStyle/>
          <a:p>
            <a:r>
              <a:rPr lang="en-US" sz="1400" dirty="0"/>
              <a:t>2</a:t>
            </a:r>
            <a:r>
              <a:rPr lang="en-US" sz="1400" baseline="30000" dirty="0"/>
              <a:t>nd</a:t>
            </a:r>
            <a:r>
              <a:rPr lang="en-US" sz="1400" dirty="0"/>
              <a:t> Interval</a:t>
            </a:r>
          </a:p>
        </p:txBody>
      </p:sp>
      <p:sp>
        <p:nvSpPr>
          <p:cNvPr id="110" name="Right Brace 6">
            <a:extLst>
              <a:ext uri="{FF2B5EF4-FFF2-40B4-BE49-F238E27FC236}">
                <a16:creationId xmlns:a16="http://schemas.microsoft.com/office/drawing/2014/main" id="{9E94654D-E328-4589-FBDF-3147C65F9587}"/>
              </a:ext>
            </a:extLst>
          </p:cNvPr>
          <p:cNvSpPr/>
          <p:nvPr/>
        </p:nvSpPr>
        <p:spPr>
          <a:xfrm>
            <a:off x="2708034" y="6299689"/>
            <a:ext cx="157704" cy="1597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8">
            <a:extLst>
              <a:ext uri="{FF2B5EF4-FFF2-40B4-BE49-F238E27FC236}">
                <a16:creationId xmlns:a16="http://schemas.microsoft.com/office/drawing/2014/main" id="{63636760-92E7-4784-94B1-67EA636598A8}"/>
              </a:ext>
            </a:extLst>
          </p:cNvPr>
          <p:cNvSpPr txBox="1"/>
          <p:nvPr/>
        </p:nvSpPr>
        <p:spPr>
          <a:xfrm>
            <a:off x="2977089" y="6216132"/>
            <a:ext cx="976742" cy="307777"/>
          </a:xfrm>
          <a:prstGeom prst="rect">
            <a:avLst/>
          </a:prstGeom>
          <a:noFill/>
        </p:spPr>
        <p:txBody>
          <a:bodyPr wrap="none" rtlCol="0">
            <a:spAutoFit/>
          </a:bodyPr>
          <a:lstStyle/>
          <a:p>
            <a:r>
              <a:rPr lang="en-US" sz="1400" dirty="0"/>
              <a:t>3</a:t>
            </a:r>
            <a:r>
              <a:rPr lang="en-US" sz="1400" baseline="30000" dirty="0"/>
              <a:t>rd</a:t>
            </a:r>
            <a:r>
              <a:rPr lang="en-US" sz="1400" dirty="0"/>
              <a:t> Interval</a:t>
            </a:r>
          </a:p>
        </p:txBody>
      </p:sp>
      <mc:AlternateContent xmlns:mc="http://schemas.openxmlformats.org/markup-compatibility/2006" xmlns:a14="http://schemas.microsoft.com/office/drawing/2010/main">
        <mc:Choice Requires="a14">
          <p:sp>
            <p:nvSpPr>
              <p:cNvPr id="195" name="Text Placeholder 1">
                <a:extLst>
                  <a:ext uri="{FF2B5EF4-FFF2-40B4-BE49-F238E27FC236}">
                    <a16:creationId xmlns:a16="http://schemas.microsoft.com/office/drawing/2014/main" id="{2B79910F-163A-49B6-AAF4-4655D89B5D2A}"/>
                  </a:ext>
                </a:extLst>
              </p:cNvPr>
              <p:cNvSpPr txBox="1">
                <a:spLocks/>
              </p:cNvSpPr>
              <p:nvPr/>
            </p:nvSpPr>
            <p:spPr>
              <a:xfrm>
                <a:off x="9775419" y="6171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5419" y="6171665"/>
                <a:ext cx="472842" cy="64227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086891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b="0" dirty="0">
                    <a:cs typeface="Arial" panose="020B0604020202020204" pitchFamily="34" charset="0"/>
                  </a:rPr>
                  <a:t>The value of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depends only on </a:t>
                </a:r>
                <a14:m>
                  <m:oMath xmlns:m="http://schemas.openxmlformats.org/officeDocument/2006/math">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nary>
                      <m:naryPr>
                        <m:chr m:val="∑"/>
                        <m:ctrlPr>
                          <a:rPr lang="en-US" sz="1800" i="1" dirty="0">
                            <a:latin typeface="Cambria Math" panose="02040503050406030204" pitchFamily="18" charset="0"/>
                            <a:cs typeface="Arial" panose="020B0604020202020204" pitchFamily="34" charset="0"/>
                          </a:rPr>
                        </m:ctrlPr>
                      </m:naryPr>
                      <m:sub>
                        <m:r>
                          <a:rPr lang="en-US" sz="1800" i="1" dirty="0">
                            <a:latin typeface="Cambria Math" panose="02040503050406030204" pitchFamily="18" charset="0"/>
                            <a:cs typeface="Arial" panose="020B0604020202020204" pitchFamily="34" charset="0"/>
                          </a:rPr>
                          <m:t>𝑖</m:t>
                        </m:r>
                        <m:r>
                          <a:rPr lang="en-US" sz="1800" i="1" dirty="0">
                            <a:latin typeface="Cambria Math" panose="02040503050406030204" pitchFamily="18" charset="0"/>
                            <a:cs typeface="Arial" panose="020B0604020202020204" pitchFamily="34" charset="0"/>
                          </a:rPr>
                          <m:t>=1</m:t>
                        </m:r>
                      </m:sub>
                      <m:sup>
                        <m:r>
                          <a:rPr lang="en-US" sz="1800" i="1" dirty="0">
                            <a:latin typeface="Cambria Math" panose="02040503050406030204" pitchFamily="18" charset="0"/>
                            <a:cs typeface="Arial" panose="020B0604020202020204" pitchFamily="34" charset="0"/>
                          </a:rPr>
                          <m:t>𝑛</m:t>
                        </m:r>
                      </m:sup>
                      <m:e>
                        <m:sSub>
                          <m:sSubPr>
                            <m:ctrlPr>
                              <a:rPr lang="en-US" sz="1800" i="1" dirty="0">
                                <a:latin typeface="Cambria Math" panose="02040503050406030204" pitchFamily="18" charset="0"/>
                                <a:cs typeface="Arial" panose="020B0604020202020204" pitchFamily="34" charset="0"/>
                              </a:rPr>
                            </m:ctrlPr>
                          </m:sSubPr>
                          <m:e>
                            <m:r>
                              <a:rPr lang="en-US" sz="1800" i="1" dirty="0">
                                <a:latin typeface="Cambria Math" panose="02040503050406030204" pitchFamily="18" charset="0"/>
                                <a:cs typeface="Arial" panose="020B0604020202020204" pitchFamily="34" charset="0"/>
                              </a:rPr>
                              <m:t>𝑋</m:t>
                            </m:r>
                          </m:e>
                          <m:sub>
                            <m:r>
                              <a:rPr lang="en-US" sz="1800" i="1" dirty="0">
                                <a:latin typeface="Cambria Math" panose="02040503050406030204" pitchFamily="18" charset="0"/>
                                <a:cs typeface="Arial" panose="020B0604020202020204" pitchFamily="34" charset="0"/>
                              </a:rPr>
                              <m:t>𝑖</m:t>
                            </m:r>
                          </m:sub>
                        </m:sSub>
                      </m:e>
                    </m:nary>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Basic classes of Boolean functions</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Symmetric functions </a:t>
                </a:r>
                <a14:m>
                  <m:oMath xmlns:m="http://schemas.openxmlformats.org/officeDocument/2006/math">
                    <m:r>
                      <a:rPr lang="en-US" sz="2400" b="0" i="1" smtClean="0">
                        <a:solidFill>
                          <a:prstClr val="black"/>
                        </a:solidFill>
                        <a:latin typeface="Cambria Math" panose="02040503050406030204" pitchFamily="18" charset="0"/>
                      </a:rPr>
                      <m:t>𝑓</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𝑋</m:t>
                    </m:r>
                    <m:r>
                      <a:rPr lang="en-US" sz="2400" b="0" i="1" smtClean="0">
                        <a:solidFill>
                          <a:prstClr val="black"/>
                        </a:solidFill>
                        <a:latin typeface="Cambria Math" panose="02040503050406030204" pitchFamily="18" charset="0"/>
                      </a:rPr>
                      <m:t>)</m:t>
                    </m:r>
                  </m:oMath>
                </a14:m>
                <a:endParaRPr lang="en-US" sz="2400"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4"/>
                <a:stretch>
                  <a:fillRect l="-815" t="-10526" b="-28947"/>
                </a:stretch>
              </a:blipFill>
            </p:spPr>
            <p:txBody>
              <a:bodyPr/>
              <a:lstStyle/>
              <a:p>
                <a:r>
                  <a:rPr lang="en-US">
                    <a:noFill/>
                  </a:rPr>
                  <a:t> </a:t>
                </a:r>
              </a:p>
            </p:txBody>
          </p:sp>
        </mc:Fallback>
      </mc:AlternateContent>
      <p:sp>
        <p:nvSpPr>
          <p:cNvPr id="57" name="Right Brace 6">
            <a:extLst>
              <a:ext uri="{FF2B5EF4-FFF2-40B4-BE49-F238E27FC236}">
                <a16:creationId xmlns:a16="http://schemas.microsoft.com/office/drawing/2014/main" id="{9E94654D-E328-4589-FBDF-3147C65F9587}"/>
              </a:ext>
            </a:extLst>
          </p:cNvPr>
          <p:cNvSpPr/>
          <p:nvPr/>
        </p:nvSpPr>
        <p:spPr>
          <a:xfrm>
            <a:off x="2726311" y="5006802"/>
            <a:ext cx="154903" cy="35019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8">
            <a:extLst>
              <a:ext uri="{FF2B5EF4-FFF2-40B4-BE49-F238E27FC236}">
                <a16:creationId xmlns:a16="http://schemas.microsoft.com/office/drawing/2014/main" id="{63636760-92E7-4784-94B1-67EA636598A8}"/>
              </a:ext>
            </a:extLst>
          </p:cNvPr>
          <p:cNvSpPr txBox="1"/>
          <p:nvPr/>
        </p:nvSpPr>
        <p:spPr>
          <a:xfrm>
            <a:off x="2985947" y="5028009"/>
            <a:ext cx="959430" cy="307777"/>
          </a:xfrm>
          <a:prstGeom prst="rect">
            <a:avLst/>
          </a:prstGeom>
          <a:noFill/>
        </p:spPr>
        <p:txBody>
          <a:bodyPr wrap="none" rtlCol="0">
            <a:spAutoFit/>
          </a:bodyPr>
          <a:lstStyle/>
          <a:p>
            <a:r>
              <a:rPr lang="en-US" sz="1400" dirty="0"/>
              <a:t>1</a:t>
            </a:r>
            <a:r>
              <a:rPr lang="en-US" sz="1400" baseline="30000" dirty="0"/>
              <a:t>st</a:t>
            </a:r>
            <a:r>
              <a:rPr lang="en-US" sz="1400" dirty="0"/>
              <a:t> Interval</a:t>
            </a:r>
          </a:p>
        </p:txBody>
      </p:sp>
      <p:sp>
        <p:nvSpPr>
          <p:cNvPr id="89" name="Text Placeholder 1">
            <a:extLst>
              <a:ext uri="{FF2B5EF4-FFF2-40B4-BE49-F238E27FC236}">
                <a16:creationId xmlns:a16="http://schemas.microsoft.com/office/drawing/2014/main" id="{2B79910F-163A-49B6-AAF4-4655D89B5D2A}"/>
              </a:ext>
            </a:extLst>
          </p:cNvPr>
          <p:cNvSpPr txBox="1">
            <a:spLocks/>
          </p:cNvSpPr>
          <p:nvPr/>
        </p:nvSpPr>
        <p:spPr>
          <a:xfrm>
            <a:off x="866419" y="3788578"/>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Symmetric function</a:t>
            </a:r>
            <a:endParaRPr lang="en-US" sz="1800" b="1" dirty="0">
              <a:solidFill>
                <a:schemeClr val="tx1"/>
              </a:solidFill>
            </a:endParaRPr>
          </a:p>
        </p:txBody>
      </p:sp>
      <p:cxnSp>
        <p:nvCxnSpPr>
          <p:cNvPr id="90" name="直接连接符 89"/>
          <p:cNvCxnSpPr/>
          <p:nvPr/>
        </p:nvCxnSpPr>
        <p:spPr>
          <a:xfrm>
            <a:off x="976384" y="4831749"/>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879015" y="4469373"/>
            <a:ext cx="0" cy="2149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1111014" y="42839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11014" y="4283932"/>
                <a:ext cx="472842" cy="642278"/>
              </a:xfrm>
              <a:prstGeom prst="rect">
                <a:avLst/>
              </a:prstGeom>
              <a:blipFill>
                <a:blip r:embed="rId5"/>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 Placeholder 1">
                <a:extLst>
                  <a:ext uri="{FF2B5EF4-FFF2-40B4-BE49-F238E27FC236}">
                    <a16:creationId xmlns:a16="http://schemas.microsoft.com/office/drawing/2014/main" id="{2B79910F-163A-49B6-AAF4-4655D89B5D2A}"/>
                  </a:ext>
                </a:extLst>
              </p:cNvPr>
              <p:cNvSpPr txBox="1">
                <a:spLocks/>
              </p:cNvSpPr>
              <p:nvPr/>
            </p:nvSpPr>
            <p:spPr>
              <a:xfrm>
                <a:off x="1662439" y="4290028"/>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662439" y="4290028"/>
                <a:ext cx="1264270"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 Placeholder 1">
                <a:extLst>
                  <a:ext uri="{FF2B5EF4-FFF2-40B4-BE49-F238E27FC236}">
                    <a16:creationId xmlns:a16="http://schemas.microsoft.com/office/drawing/2014/main" id="{2B79910F-163A-49B6-AAF4-4655D89B5D2A}"/>
                  </a:ext>
                </a:extLst>
              </p:cNvPr>
              <p:cNvSpPr txBox="1">
                <a:spLocks/>
              </p:cNvSpPr>
              <p:nvPr/>
            </p:nvSpPr>
            <p:spPr>
              <a:xfrm>
                <a:off x="1184984"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714716"/>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 Placeholder 1">
                <a:extLst>
                  <a:ext uri="{FF2B5EF4-FFF2-40B4-BE49-F238E27FC236}">
                    <a16:creationId xmlns:a16="http://schemas.microsoft.com/office/drawing/2014/main" id="{2B79910F-163A-49B6-AAF4-4655D89B5D2A}"/>
                  </a:ext>
                </a:extLst>
              </p:cNvPr>
              <p:cNvSpPr txBox="1">
                <a:spLocks/>
              </p:cNvSpPr>
              <p:nvPr/>
            </p:nvSpPr>
            <p:spPr>
              <a:xfrm>
                <a:off x="2046945"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714716"/>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 Placeholder 1">
                <a:extLst>
                  <a:ext uri="{FF2B5EF4-FFF2-40B4-BE49-F238E27FC236}">
                    <a16:creationId xmlns:a16="http://schemas.microsoft.com/office/drawing/2014/main" id="{2B79910F-163A-49B6-AAF4-4655D89B5D2A}"/>
                  </a:ext>
                </a:extLst>
              </p:cNvPr>
              <p:cNvSpPr txBox="1">
                <a:spLocks/>
              </p:cNvSpPr>
              <p:nvPr/>
            </p:nvSpPr>
            <p:spPr>
              <a:xfrm>
                <a:off x="1184984"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9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981669"/>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 Placeholder 1">
                <a:extLst>
                  <a:ext uri="{FF2B5EF4-FFF2-40B4-BE49-F238E27FC236}">
                    <a16:creationId xmlns:a16="http://schemas.microsoft.com/office/drawing/2014/main" id="{2B79910F-163A-49B6-AAF4-4655D89B5D2A}"/>
                  </a:ext>
                </a:extLst>
              </p:cNvPr>
              <p:cNvSpPr txBox="1">
                <a:spLocks/>
              </p:cNvSpPr>
              <p:nvPr/>
            </p:nvSpPr>
            <p:spPr>
              <a:xfrm>
                <a:off x="2046945"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981669"/>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1183006"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3006" y="524948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2044967"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967" y="524948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 Placeholder 1">
                <a:extLst>
                  <a:ext uri="{FF2B5EF4-FFF2-40B4-BE49-F238E27FC236}">
                    <a16:creationId xmlns:a16="http://schemas.microsoft.com/office/drawing/2014/main" id="{2B79910F-163A-49B6-AAF4-4655D89B5D2A}"/>
                  </a:ext>
                </a:extLst>
              </p:cNvPr>
              <p:cNvSpPr txBox="1">
                <a:spLocks/>
              </p:cNvSpPr>
              <p:nvPr/>
            </p:nvSpPr>
            <p:spPr>
              <a:xfrm>
                <a:off x="1182651" y="552687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0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2651" y="5526870"/>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 Placeholder 1">
                <a:extLst>
                  <a:ext uri="{FF2B5EF4-FFF2-40B4-BE49-F238E27FC236}">
                    <a16:creationId xmlns:a16="http://schemas.microsoft.com/office/drawing/2014/main" id="{2B79910F-163A-49B6-AAF4-4655D89B5D2A}"/>
                  </a:ext>
                </a:extLst>
              </p:cNvPr>
              <p:cNvSpPr txBox="1">
                <a:spLocks/>
              </p:cNvSpPr>
              <p:nvPr/>
            </p:nvSpPr>
            <p:spPr>
              <a:xfrm>
                <a:off x="2044612" y="5526870"/>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0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612" y="5526870"/>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 Placeholder 1">
                <a:extLst>
                  <a:ext uri="{FF2B5EF4-FFF2-40B4-BE49-F238E27FC236}">
                    <a16:creationId xmlns:a16="http://schemas.microsoft.com/office/drawing/2014/main" id="{2B79910F-163A-49B6-AAF4-4655D89B5D2A}"/>
                  </a:ext>
                </a:extLst>
              </p:cNvPr>
              <p:cNvSpPr txBox="1">
                <a:spLocks/>
              </p:cNvSpPr>
              <p:nvPr/>
            </p:nvSpPr>
            <p:spPr>
              <a:xfrm>
                <a:off x="1189597" y="579802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0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9597" y="579802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 Placeholder 1">
                <a:extLst>
                  <a:ext uri="{FF2B5EF4-FFF2-40B4-BE49-F238E27FC236}">
                    <a16:creationId xmlns:a16="http://schemas.microsoft.com/office/drawing/2014/main" id="{2B79910F-163A-49B6-AAF4-4655D89B5D2A}"/>
                  </a:ext>
                </a:extLst>
              </p:cNvPr>
              <p:cNvSpPr txBox="1">
                <a:spLocks/>
              </p:cNvSpPr>
              <p:nvPr/>
            </p:nvSpPr>
            <p:spPr>
              <a:xfrm>
                <a:off x="1184090" y="60590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5</m:t>
                      </m:r>
                    </m:oMath>
                  </m:oMathPara>
                </a14:m>
                <a:endParaRPr lang="en-US" sz="1600" dirty="0">
                  <a:solidFill>
                    <a:schemeClr val="tx1"/>
                  </a:solidFill>
                </a:endParaRPr>
              </a:p>
            </p:txBody>
          </p:sp>
        </mc:Choice>
        <mc:Fallback xmlns="">
          <p:sp>
            <p:nvSpPr>
              <p:cNvPr id="10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090" y="6059016"/>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 Placeholder 1">
                <a:extLst>
                  <a:ext uri="{FF2B5EF4-FFF2-40B4-BE49-F238E27FC236}">
                    <a16:creationId xmlns:a16="http://schemas.microsoft.com/office/drawing/2014/main" id="{2B79910F-163A-49B6-AAF4-4655D89B5D2A}"/>
                  </a:ext>
                </a:extLst>
              </p:cNvPr>
              <p:cNvSpPr txBox="1">
                <a:spLocks/>
              </p:cNvSpPr>
              <p:nvPr/>
            </p:nvSpPr>
            <p:spPr>
              <a:xfrm>
                <a:off x="2047279" y="5793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1</m:t>
                      </m:r>
                    </m:oMath>
                  </m:oMathPara>
                </a14:m>
                <a:endParaRPr lang="en-US" sz="1600" dirty="0">
                  <a:solidFill>
                    <a:srgbClr val="FF0000"/>
                  </a:solidFill>
                </a:endParaRPr>
              </a:p>
            </p:txBody>
          </p:sp>
        </mc:Choice>
        <mc:Fallback xmlns="">
          <p:sp>
            <p:nvSpPr>
              <p:cNvPr id="10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7279" y="5793665"/>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 Placeholder 1">
                <a:extLst>
                  <a:ext uri="{FF2B5EF4-FFF2-40B4-BE49-F238E27FC236}">
                    <a16:creationId xmlns:a16="http://schemas.microsoft.com/office/drawing/2014/main" id="{2B79910F-163A-49B6-AAF4-4655D89B5D2A}"/>
                  </a:ext>
                </a:extLst>
              </p:cNvPr>
              <p:cNvSpPr txBox="1">
                <a:spLocks/>
              </p:cNvSpPr>
              <p:nvPr/>
            </p:nvSpPr>
            <p:spPr>
              <a:xfrm>
                <a:off x="2054856" y="604781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54856" y="6047817"/>
                <a:ext cx="472842" cy="642278"/>
              </a:xfrm>
              <a:prstGeom prst="rect">
                <a:avLst/>
              </a:prstGeom>
              <a:blipFill>
                <a:blip r:embed="rId18"/>
                <a:stretch>
                  <a:fillRect/>
                </a:stretch>
              </a:blipFill>
            </p:spPr>
            <p:txBody>
              <a:bodyPr/>
              <a:lstStyle/>
              <a:p>
                <a:r>
                  <a:rPr lang="en-US">
                    <a:noFill/>
                  </a:rPr>
                  <a:t> </a:t>
                </a:r>
              </a:p>
            </p:txBody>
          </p:sp>
        </mc:Fallback>
      </mc:AlternateContent>
      <p:sp>
        <p:nvSpPr>
          <p:cNvPr id="107" name="Right Brace 6">
            <a:extLst>
              <a:ext uri="{FF2B5EF4-FFF2-40B4-BE49-F238E27FC236}">
                <a16:creationId xmlns:a16="http://schemas.microsoft.com/office/drawing/2014/main" id="{9E94654D-E328-4589-FBDF-3147C65F9587}"/>
              </a:ext>
            </a:extLst>
          </p:cNvPr>
          <p:cNvSpPr/>
          <p:nvPr/>
        </p:nvSpPr>
        <p:spPr>
          <a:xfrm>
            <a:off x="2687716" y="5524852"/>
            <a:ext cx="210661" cy="64429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8">
            <a:extLst>
              <a:ext uri="{FF2B5EF4-FFF2-40B4-BE49-F238E27FC236}">
                <a16:creationId xmlns:a16="http://schemas.microsoft.com/office/drawing/2014/main" id="{63636760-92E7-4784-94B1-67EA636598A8}"/>
              </a:ext>
            </a:extLst>
          </p:cNvPr>
          <p:cNvSpPr txBox="1"/>
          <p:nvPr/>
        </p:nvSpPr>
        <p:spPr>
          <a:xfrm>
            <a:off x="2985592" y="5683779"/>
            <a:ext cx="999248" cy="307777"/>
          </a:xfrm>
          <a:prstGeom prst="rect">
            <a:avLst/>
          </a:prstGeom>
          <a:noFill/>
        </p:spPr>
        <p:txBody>
          <a:bodyPr wrap="none" rtlCol="0">
            <a:spAutoFit/>
          </a:bodyPr>
          <a:lstStyle/>
          <a:p>
            <a:r>
              <a:rPr lang="en-US" sz="1400" dirty="0"/>
              <a:t>2</a:t>
            </a:r>
            <a:r>
              <a:rPr lang="en-US" sz="1400" baseline="30000" dirty="0"/>
              <a:t>nd</a:t>
            </a:r>
            <a:r>
              <a:rPr lang="en-US" sz="1400" dirty="0"/>
              <a:t> Interval</a:t>
            </a:r>
          </a:p>
        </p:txBody>
      </p:sp>
      <p:sp>
        <p:nvSpPr>
          <p:cNvPr id="110" name="Right Brace 6">
            <a:extLst>
              <a:ext uri="{FF2B5EF4-FFF2-40B4-BE49-F238E27FC236}">
                <a16:creationId xmlns:a16="http://schemas.microsoft.com/office/drawing/2014/main" id="{9E94654D-E328-4589-FBDF-3147C65F9587}"/>
              </a:ext>
            </a:extLst>
          </p:cNvPr>
          <p:cNvSpPr/>
          <p:nvPr/>
        </p:nvSpPr>
        <p:spPr>
          <a:xfrm>
            <a:off x="2708034" y="6299689"/>
            <a:ext cx="157704" cy="1597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8">
            <a:extLst>
              <a:ext uri="{FF2B5EF4-FFF2-40B4-BE49-F238E27FC236}">
                <a16:creationId xmlns:a16="http://schemas.microsoft.com/office/drawing/2014/main" id="{63636760-92E7-4784-94B1-67EA636598A8}"/>
              </a:ext>
            </a:extLst>
          </p:cNvPr>
          <p:cNvSpPr txBox="1"/>
          <p:nvPr/>
        </p:nvSpPr>
        <p:spPr>
          <a:xfrm>
            <a:off x="2977089" y="6216132"/>
            <a:ext cx="976742" cy="307777"/>
          </a:xfrm>
          <a:prstGeom prst="rect">
            <a:avLst/>
          </a:prstGeom>
          <a:noFill/>
        </p:spPr>
        <p:txBody>
          <a:bodyPr wrap="none" rtlCol="0">
            <a:spAutoFit/>
          </a:bodyPr>
          <a:lstStyle/>
          <a:p>
            <a:r>
              <a:rPr lang="en-US" sz="1400" dirty="0"/>
              <a:t>3</a:t>
            </a:r>
            <a:r>
              <a:rPr lang="en-US" sz="1400" baseline="30000" dirty="0"/>
              <a:t>rd</a:t>
            </a:r>
            <a:r>
              <a:rPr lang="en-US" sz="1400" dirty="0"/>
              <a:t> Interval</a:t>
            </a:r>
          </a:p>
        </p:txBody>
      </p:sp>
      <mc:AlternateContent xmlns:mc="http://schemas.openxmlformats.org/markup-compatibility/2006" xmlns:a14="http://schemas.microsoft.com/office/drawing/2010/main">
        <mc:Choice Requires="a14">
          <p:sp>
            <p:nvSpPr>
              <p:cNvPr id="194" name="Text Placeholder 1">
                <a:extLst>
                  <a:ext uri="{FF2B5EF4-FFF2-40B4-BE49-F238E27FC236}">
                    <a16:creationId xmlns:a16="http://schemas.microsoft.com/office/drawing/2014/main" id="{2B79910F-163A-49B6-AAF4-4655D89B5D2A}"/>
                  </a:ext>
                </a:extLst>
              </p:cNvPr>
              <p:cNvSpPr txBox="1">
                <a:spLocks/>
              </p:cNvSpPr>
              <p:nvPr/>
            </p:nvSpPr>
            <p:spPr>
              <a:xfrm>
                <a:off x="8904653" y="61625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8</m:t>
                      </m:r>
                    </m:oMath>
                  </m:oMathPara>
                </a14:m>
                <a:endParaRPr lang="en-US" sz="1600" dirty="0">
                  <a:solidFill>
                    <a:schemeClr val="tx1"/>
                  </a:solidFill>
                </a:endParaRPr>
              </a:p>
            </p:txBody>
          </p:sp>
        </mc:Choice>
        <mc:Fallback xmlns="">
          <p:sp>
            <p:nvSpPr>
              <p:cNvPr id="1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4653" y="6162544"/>
                <a:ext cx="472842" cy="64227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 Placeholder 1">
                <a:extLst>
                  <a:ext uri="{FF2B5EF4-FFF2-40B4-BE49-F238E27FC236}">
                    <a16:creationId xmlns:a16="http://schemas.microsoft.com/office/drawing/2014/main" id="{2B79910F-163A-49B6-AAF4-4655D89B5D2A}"/>
                  </a:ext>
                </a:extLst>
              </p:cNvPr>
              <p:cNvSpPr txBox="1">
                <a:spLocks/>
              </p:cNvSpPr>
              <p:nvPr/>
            </p:nvSpPr>
            <p:spPr>
              <a:xfrm>
                <a:off x="9775419" y="6171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5419" y="6171665"/>
                <a:ext cx="472842" cy="642278"/>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512086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b="0" dirty="0">
                    <a:cs typeface="Arial" panose="020B0604020202020204" pitchFamily="34" charset="0"/>
                  </a:rPr>
                  <a:t>The value of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depends only on </a:t>
                </a:r>
                <a14:m>
                  <m:oMath xmlns:m="http://schemas.openxmlformats.org/officeDocument/2006/math">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nary>
                      <m:naryPr>
                        <m:chr m:val="∑"/>
                        <m:ctrlPr>
                          <a:rPr lang="en-US" sz="1800" i="1" dirty="0">
                            <a:latin typeface="Cambria Math" panose="02040503050406030204" pitchFamily="18" charset="0"/>
                            <a:cs typeface="Arial" panose="020B0604020202020204" pitchFamily="34" charset="0"/>
                          </a:rPr>
                        </m:ctrlPr>
                      </m:naryPr>
                      <m:sub>
                        <m:r>
                          <a:rPr lang="en-US" sz="1800" i="1" dirty="0">
                            <a:latin typeface="Cambria Math" panose="02040503050406030204" pitchFamily="18" charset="0"/>
                            <a:cs typeface="Arial" panose="020B0604020202020204" pitchFamily="34" charset="0"/>
                          </a:rPr>
                          <m:t>𝑖</m:t>
                        </m:r>
                        <m:r>
                          <a:rPr lang="en-US" sz="1800" i="1" dirty="0">
                            <a:latin typeface="Cambria Math" panose="02040503050406030204" pitchFamily="18" charset="0"/>
                            <a:cs typeface="Arial" panose="020B0604020202020204" pitchFamily="34" charset="0"/>
                          </a:rPr>
                          <m:t>=1</m:t>
                        </m:r>
                      </m:sub>
                      <m:sup>
                        <m:r>
                          <a:rPr lang="en-US" sz="1800" i="1" dirty="0">
                            <a:latin typeface="Cambria Math" panose="02040503050406030204" pitchFamily="18" charset="0"/>
                            <a:cs typeface="Arial" panose="020B0604020202020204" pitchFamily="34" charset="0"/>
                          </a:rPr>
                          <m:t>𝑛</m:t>
                        </m:r>
                      </m:sup>
                      <m:e>
                        <m:sSub>
                          <m:sSubPr>
                            <m:ctrlPr>
                              <a:rPr lang="en-US" sz="1800" i="1" dirty="0">
                                <a:latin typeface="Cambria Math" panose="02040503050406030204" pitchFamily="18" charset="0"/>
                                <a:cs typeface="Arial" panose="020B0604020202020204" pitchFamily="34" charset="0"/>
                              </a:rPr>
                            </m:ctrlPr>
                          </m:sSubPr>
                          <m:e>
                            <m:r>
                              <a:rPr lang="en-US" sz="1800" i="1" dirty="0">
                                <a:latin typeface="Cambria Math" panose="02040503050406030204" pitchFamily="18" charset="0"/>
                                <a:cs typeface="Arial" panose="020B0604020202020204" pitchFamily="34" charset="0"/>
                              </a:rPr>
                              <m:t>𝑋</m:t>
                            </m:r>
                          </m:e>
                          <m:sub>
                            <m:r>
                              <a:rPr lang="en-US" sz="1800" i="1" dirty="0">
                                <a:latin typeface="Cambria Math" panose="02040503050406030204" pitchFamily="18" charset="0"/>
                                <a:cs typeface="Arial" panose="020B0604020202020204" pitchFamily="34" charset="0"/>
                              </a:rPr>
                              <m:t>𝑖</m:t>
                            </m:r>
                          </m:sub>
                        </m:sSub>
                      </m:e>
                    </m:nary>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Basic classes of Boolean functions</a:t>
                </a:r>
              </a:p>
              <a:p>
                <a:pPr>
                  <a:buFont typeface="Arial" panose="020B0604020202020204" pitchFamily="34" charset="0"/>
                  <a:buChar char="•"/>
                </a:pPr>
                <a:r>
                  <a:rPr lang="en-US" sz="1800" dirty="0">
                    <a:cs typeface="Arial" panose="020B0604020202020204" pitchFamily="34" charset="0"/>
                  </a:rPr>
                  <a:t>What is the number of anchors needed?</a:t>
                </a:r>
              </a:p>
              <a:p>
                <a:pPr lvl="1">
                  <a:buFont typeface="Arial" panose="020B0604020202020204" pitchFamily="34" charset="0"/>
                  <a:buChar char="•"/>
                </a:pPr>
                <a14:m>
                  <m:oMath xmlns:m="http://schemas.openxmlformats.org/officeDocument/2006/math">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𝐼</m:t>
                    </m:r>
                    <m:d>
                      <m:dPr>
                        <m:ctrlPr>
                          <a:rPr lang="en-US" sz="1600" b="0" i="1" smtClean="0">
                            <a:latin typeface="Cambria Math" panose="02040503050406030204" pitchFamily="18" charset="0"/>
                            <a:cs typeface="Arial" panose="020B0604020202020204" pitchFamily="34" charset="0"/>
                          </a:rPr>
                        </m:ctrlPr>
                      </m:dPr>
                      <m:e>
                        <m:r>
                          <a:rPr lang="en-US" sz="1600" b="0" i="1" smtClean="0">
                            <a:latin typeface="Cambria Math" panose="02040503050406030204" pitchFamily="18" charset="0"/>
                            <a:cs typeface="Arial" panose="020B0604020202020204" pitchFamily="34" charset="0"/>
                          </a:rPr>
                          <m:t>𝑓</m:t>
                        </m:r>
                      </m:e>
                    </m:d>
                  </m:oMath>
                </a14:m>
                <a:r>
                  <a:rPr lang="en-US" sz="1600" dirty="0">
                    <a:cs typeface="Arial" panose="020B0604020202020204" pitchFamily="34" charset="0"/>
                  </a:rPr>
                  <a:t> the </a:t>
                </a:r>
                <a:r>
                  <a:rPr lang="en-US" sz="1600" dirty="0"/>
                  <a:t>number of Intervals for </a:t>
                </a:r>
                <a14:m>
                  <m:oMath xmlns:m="http://schemas.openxmlformats.org/officeDocument/2006/math">
                    <m:r>
                      <a:rPr lang="en-US" sz="1600" i="1">
                        <a:latin typeface="Cambria Math" panose="02040503050406030204" pitchFamily="18" charset="0"/>
                      </a:rPr>
                      <m:t>𝑓</m:t>
                    </m:r>
                    <m:r>
                      <a:rPr lang="en-US" sz="1600" i="1">
                        <a:latin typeface="Cambria Math" panose="02040503050406030204" pitchFamily="18" charset="0"/>
                      </a:rPr>
                      <m:t>(</m:t>
                    </m:r>
                    <m:r>
                      <a:rPr lang="en-US" sz="1600" i="1">
                        <a:latin typeface="Cambria Math" panose="02040503050406030204" pitchFamily="18" charset="0"/>
                      </a:rPr>
                      <m:t>𝑋</m:t>
                    </m:r>
                    <m:r>
                      <a:rPr lang="en-US" sz="1600" i="1">
                        <a:latin typeface="Cambria Math" panose="02040503050406030204" pitchFamily="18" charset="0"/>
                      </a:rPr>
                      <m:t>)</m:t>
                    </m:r>
                  </m:oMath>
                </a14:m>
                <a:r>
                  <a:rPr lang="en-US" sz="1600" dirty="0">
                    <a:cs typeface="Arial" panose="020B0604020202020204" pitchFamily="34" charset="0"/>
                  </a:rPr>
                  <a:t> (tight when the interval lengths are equal or </a:t>
                </a:r>
                <a14:m>
                  <m:oMath xmlns:m="http://schemas.openxmlformats.org/officeDocument/2006/math">
                    <m:r>
                      <a:rPr lang="en-US" sz="1600" b="0" i="1" smtClean="0">
                        <a:latin typeface="Cambria Math" panose="02040503050406030204" pitchFamily="18" charset="0"/>
                        <a:cs typeface="Arial" panose="020B0604020202020204" pitchFamily="34" charset="0"/>
                      </a:rPr>
                      <m:t>𝐼</m:t>
                    </m:r>
                    <m:d>
                      <m:dPr>
                        <m:ctrlPr>
                          <a:rPr lang="en-US" sz="1600" b="0" i="1" smtClean="0">
                            <a:latin typeface="Cambria Math" panose="02040503050406030204" pitchFamily="18" charset="0"/>
                            <a:cs typeface="Arial" panose="020B0604020202020204" pitchFamily="34" charset="0"/>
                          </a:rPr>
                        </m:ctrlPr>
                      </m:dPr>
                      <m:e>
                        <m:r>
                          <a:rPr lang="en-US" sz="1600" b="0" i="1" smtClean="0">
                            <a:latin typeface="Cambria Math" panose="02040503050406030204" pitchFamily="18" charset="0"/>
                            <a:cs typeface="Arial" panose="020B0604020202020204" pitchFamily="34" charset="0"/>
                          </a:rPr>
                          <m:t>𝑓</m:t>
                        </m:r>
                      </m:e>
                    </m:d>
                    <m:r>
                      <a:rPr lang="en-US" sz="1600" b="0" i="1" smtClean="0">
                        <a:latin typeface="Cambria Math" panose="02040503050406030204" pitchFamily="18" charset="0"/>
                        <a:cs typeface="Arial" panose="020B0604020202020204" pitchFamily="34" charset="0"/>
                      </a:rPr>
                      <m:t>≤4</m:t>
                    </m:r>
                  </m:oMath>
                </a14:m>
                <a:r>
                  <a:rPr lang="en-US" sz="1600" dirty="0">
                    <a:cs typeface="Arial" panose="020B0604020202020204" pitchFamily="34" charset="0"/>
                  </a:rPr>
                  <a:t>)</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Symmetric functions </a:t>
                </a:r>
                <a14:m>
                  <m:oMath xmlns:m="http://schemas.openxmlformats.org/officeDocument/2006/math">
                    <m:r>
                      <a:rPr lang="en-US" sz="2400" b="0" i="1" smtClean="0">
                        <a:solidFill>
                          <a:prstClr val="black"/>
                        </a:solidFill>
                        <a:latin typeface="Cambria Math" panose="02040503050406030204" pitchFamily="18" charset="0"/>
                      </a:rPr>
                      <m:t>𝑓</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𝑋</m:t>
                    </m:r>
                    <m:r>
                      <a:rPr lang="en-US" sz="2400" b="0" i="1" smtClean="0">
                        <a:solidFill>
                          <a:prstClr val="black"/>
                        </a:solidFill>
                        <a:latin typeface="Cambria Math" panose="02040503050406030204" pitchFamily="18" charset="0"/>
                      </a:rPr>
                      <m:t>)</m:t>
                    </m:r>
                  </m:oMath>
                </a14:m>
                <a:endParaRPr lang="en-US" sz="2400"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4"/>
                <a:stretch>
                  <a:fillRect l="-815" t="-10526" b="-28947"/>
                </a:stretch>
              </a:blipFill>
            </p:spPr>
            <p:txBody>
              <a:bodyPr/>
              <a:lstStyle/>
              <a:p>
                <a:r>
                  <a:rPr lang="en-US">
                    <a:noFill/>
                  </a:rPr>
                  <a:t> </a:t>
                </a:r>
              </a:p>
            </p:txBody>
          </p:sp>
        </mc:Fallback>
      </mc:AlternateContent>
      <p:sp>
        <p:nvSpPr>
          <p:cNvPr id="57" name="Right Brace 6">
            <a:extLst>
              <a:ext uri="{FF2B5EF4-FFF2-40B4-BE49-F238E27FC236}">
                <a16:creationId xmlns:a16="http://schemas.microsoft.com/office/drawing/2014/main" id="{9E94654D-E328-4589-FBDF-3147C65F9587}"/>
              </a:ext>
            </a:extLst>
          </p:cNvPr>
          <p:cNvSpPr/>
          <p:nvPr/>
        </p:nvSpPr>
        <p:spPr>
          <a:xfrm>
            <a:off x="2726311" y="5006802"/>
            <a:ext cx="154903" cy="35019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8">
            <a:extLst>
              <a:ext uri="{FF2B5EF4-FFF2-40B4-BE49-F238E27FC236}">
                <a16:creationId xmlns:a16="http://schemas.microsoft.com/office/drawing/2014/main" id="{63636760-92E7-4784-94B1-67EA636598A8}"/>
              </a:ext>
            </a:extLst>
          </p:cNvPr>
          <p:cNvSpPr txBox="1"/>
          <p:nvPr/>
        </p:nvSpPr>
        <p:spPr>
          <a:xfrm>
            <a:off x="2985947" y="5028009"/>
            <a:ext cx="959430" cy="307777"/>
          </a:xfrm>
          <a:prstGeom prst="rect">
            <a:avLst/>
          </a:prstGeom>
          <a:noFill/>
        </p:spPr>
        <p:txBody>
          <a:bodyPr wrap="none" rtlCol="0">
            <a:spAutoFit/>
          </a:bodyPr>
          <a:lstStyle/>
          <a:p>
            <a:r>
              <a:rPr lang="en-US" sz="1400" dirty="0"/>
              <a:t>1</a:t>
            </a:r>
            <a:r>
              <a:rPr lang="en-US" sz="1400" baseline="30000" dirty="0"/>
              <a:t>st</a:t>
            </a:r>
            <a:r>
              <a:rPr lang="en-US" sz="1400" dirty="0"/>
              <a:t> Interval</a:t>
            </a:r>
          </a:p>
        </p:txBody>
      </p:sp>
      <p:sp>
        <p:nvSpPr>
          <p:cNvPr id="89" name="Text Placeholder 1">
            <a:extLst>
              <a:ext uri="{FF2B5EF4-FFF2-40B4-BE49-F238E27FC236}">
                <a16:creationId xmlns:a16="http://schemas.microsoft.com/office/drawing/2014/main" id="{2B79910F-163A-49B6-AAF4-4655D89B5D2A}"/>
              </a:ext>
            </a:extLst>
          </p:cNvPr>
          <p:cNvSpPr txBox="1">
            <a:spLocks/>
          </p:cNvSpPr>
          <p:nvPr/>
        </p:nvSpPr>
        <p:spPr>
          <a:xfrm>
            <a:off x="866419" y="3788578"/>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Symmetric function</a:t>
            </a:r>
            <a:endParaRPr lang="en-US" sz="1800" b="1" dirty="0">
              <a:solidFill>
                <a:schemeClr val="tx1"/>
              </a:solidFill>
            </a:endParaRPr>
          </a:p>
        </p:txBody>
      </p:sp>
      <p:cxnSp>
        <p:nvCxnSpPr>
          <p:cNvPr id="90" name="直接连接符 89"/>
          <p:cNvCxnSpPr/>
          <p:nvPr/>
        </p:nvCxnSpPr>
        <p:spPr>
          <a:xfrm>
            <a:off x="976384" y="4831749"/>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879015" y="4469373"/>
            <a:ext cx="0" cy="2149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1111014" y="42839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11014" y="4283932"/>
                <a:ext cx="472842" cy="642278"/>
              </a:xfrm>
              <a:prstGeom prst="rect">
                <a:avLst/>
              </a:prstGeom>
              <a:blipFill>
                <a:blip r:embed="rId5"/>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 Placeholder 1">
                <a:extLst>
                  <a:ext uri="{FF2B5EF4-FFF2-40B4-BE49-F238E27FC236}">
                    <a16:creationId xmlns:a16="http://schemas.microsoft.com/office/drawing/2014/main" id="{2B79910F-163A-49B6-AAF4-4655D89B5D2A}"/>
                  </a:ext>
                </a:extLst>
              </p:cNvPr>
              <p:cNvSpPr txBox="1">
                <a:spLocks/>
              </p:cNvSpPr>
              <p:nvPr/>
            </p:nvSpPr>
            <p:spPr>
              <a:xfrm>
                <a:off x="1662439" y="4290028"/>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662439" y="4290028"/>
                <a:ext cx="1264270"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 Placeholder 1">
                <a:extLst>
                  <a:ext uri="{FF2B5EF4-FFF2-40B4-BE49-F238E27FC236}">
                    <a16:creationId xmlns:a16="http://schemas.microsoft.com/office/drawing/2014/main" id="{2B79910F-163A-49B6-AAF4-4655D89B5D2A}"/>
                  </a:ext>
                </a:extLst>
              </p:cNvPr>
              <p:cNvSpPr txBox="1">
                <a:spLocks/>
              </p:cNvSpPr>
              <p:nvPr/>
            </p:nvSpPr>
            <p:spPr>
              <a:xfrm>
                <a:off x="1184984"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714716"/>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 Placeholder 1">
                <a:extLst>
                  <a:ext uri="{FF2B5EF4-FFF2-40B4-BE49-F238E27FC236}">
                    <a16:creationId xmlns:a16="http://schemas.microsoft.com/office/drawing/2014/main" id="{2B79910F-163A-49B6-AAF4-4655D89B5D2A}"/>
                  </a:ext>
                </a:extLst>
              </p:cNvPr>
              <p:cNvSpPr txBox="1">
                <a:spLocks/>
              </p:cNvSpPr>
              <p:nvPr/>
            </p:nvSpPr>
            <p:spPr>
              <a:xfrm>
                <a:off x="2046945"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714716"/>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 Placeholder 1">
                <a:extLst>
                  <a:ext uri="{FF2B5EF4-FFF2-40B4-BE49-F238E27FC236}">
                    <a16:creationId xmlns:a16="http://schemas.microsoft.com/office/drawing/2014/main" id="{2B79910F-163A-49B6-AAF4-4655D89B5D2A}"/>
                  </a:ext>
                </a:extLst>
              </p:cNvPr>
              <p:cNvSpPr txBox="1">
                <a:spLocks/>
              </p:cNvSpPr>
              <p:nvPr/>
            </p:nvSpPr>
            <p:spPr>
              <a:xfrm>
                <a:off x="1184984"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9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981669"/>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 Placeholder 1">
                <a:extLst>
                  <a:ext uri="{FF2B5EF4-FFF2-40B4-BE49-F238E27FC236}">
                    <a16:creationId xmlns:a16="http://schemas.microsoft.com/office/drawing/2014/main" id="{2B79910F-163A-49B6-AAF4-4655D89B5D2A}"/>
                  </a:ext>
                </a:extLst>
              </p:cNvPr>
              <p:cNvSpPr txBox="1">
                <a:spLocks/>
              </p:cNvSpPr>
              <p:nvPr/>
            </p:nvSpPr>
            <p:spPr>
              <a:xfrm>
                <a:off x="2046945"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981669"/>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1183006"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3006" y="5249481"/>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2044967"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967" y="524948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 Placeholder 1">
                <a:extLst>
                  <a:ext uri="{FF2B5EF4-FFF2-40B4-BE49-F238E27FC236}">
                    <a16:creationId xmlns:a16="http://schemas.microsoft.com/office/drawing/2014/main" id="{2B79910F-163A-49B6-AAF4-4655D89B5D2A}"/>
                  </a:ext>
                </a:extLst>
              </p:cNvPr>
              <p:cNvSpPr txBox="1">
                <a:spLocks/>
              </p:cNvSpPr>
              <p:nvPr/>
            </p:nvSpPr>
            <p:spPr>
              <a:xfrm>
                <a:off x="1182651" y="552687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0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2651" y="5526870"/>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 Placeholder 1">
                <a:extLst>
                  <a:ext uri="{FF2B5EF4-FFF2-40B4-BE49-F238E27FC236}">
                    <a16:creationId xmlns:a16="http://schemas.microsoft.com/office/drawing/2014/main" id="{2B79910F-163A-49B6-AAF4-4655D89B5D2A}"/>
                  </a:ext>
                </a:extLst>
              </p:cNvPr>
              <p:cNvSpPr txBox="1">
                <a:spLocks/>
              </p:cNvSpPr>
              <p:nvPr/>
            </p:nvSpPr>
            <p:spPr>
              <a:xfrm>
                <a:off x="2044612" y="5526870"/>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0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612" y="5526870"/>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 Placeholder 1">
                <a:extLst>
                  <a:ext uri="{FF2B5EF4-FFF2-40B4-BE49-F238E27FC236}">
                    <a16:creationId xmlns:a16="http://schemas.microsoft.com/office/drawing/2014/main" id="{2B79910F-163A-49B6-AAF4-4655D89B5D2A}"/>
                  </a:ext>
                </a:extLst>
              </p:cNvPr>
              <p:cNvSpPr txBox="1">
                <a:spLocks/>
              </p:cNvSpPr>
              <p:nvPr/>
            </p:nvSpPr>
            <p:spPr>
              <a:xfrm>
                <a:off x="1189597" y="579802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0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9597" y="5798023"/>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 Placeholder 1">
                <a:extLst>
                  <a:ext uri="{FF2B5EF4-FFF2-40B4-BE49-F238E27FC236}">
                    <a16:creationId xmlns:a16="http://schemas.microsoft.com/office/drawing/2014/main" id="{2B79910F-163A-49B6-AAF4-4655D89B5D2A}"/>
                  </a:ext>
                </a:extLst>
              </p:cNvPr>
              <p:cNvSpPr txBox="1">
                <a:spLocks/>
              </p:cNvSpPr>
              <p:nvPr/>
            </p:nvSpPr>
            <p:spPr>
              <a:xfrm>
                <a:off x="1184090" y="60590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5</m:t>
                      </m:r>
                    </m:oMath>
                  </m:oMathPara>
                </a14:m>
                <a:endParaRPr lang="en-US" sz="1600" dirty="0">
                  <a:solidFill>
                    <a:schemeClr val="tx1"/>
                  </a:solidFill>
                </a:endParaRPr>
              </a:p>
            </p:txBody>
          </p:sp>
        </mc:Choice>
        <mc:Fallback xmlns="">
          <p:sp>
            <p:nvSpPr>
              <p:cNvPr id="10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090" y="6059016"/>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 Placeholder 1">
                <a:extLst>
                  <a:ext uri="{FF2B5EF4-FFF2-40B4-BE49-F238E27FC236}">
                    <a16:creationId xmlns:a16="http://schemas.microsoft.com/office/drawing/2014/main" id="{2B79910F-163A-49B6-AAF4-4655D89B5D2A}"/>
                  </a:ext>
                </a:extLst>
              </p:cNvPr>
              <p:cNvSpPr txBox="1">
                <a:spLocks/>
              </p:cNvSpPr>
              <p:nvPr/>
            </p:nvSpPr>
            <p:spPr>
              <a:xfrm>
                <a:off x="2047279" y="5793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1</m:t>
                      </m:r>
                    </m:oMath>
                  </m:oMathPara>
                </a14:m>
                <a:endParaRPr lang="en-US" sz="1600" dirty="0">
                  <a:solidFill>
                    <a:srgbClr val="FF0000"/>
                  </a:solidFill>
                </a:endParaRPr>
              </a:p>
            </p:txBody>
          </p:sp>
        </mc:Choice>
        <mc:Fallback xmlns="">
          <p:sp>
            <p:nvSpPr>
              <p:cNvPr id="10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7279" y="5793665"/>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 Placeholder 1">
                <a:extLst>
                  <a:ext uri="{FF2B5EF4-FFF2-40B4-BE49-F238E27FC236}">
                    <a16:creationId xmlns:a16="http://schemas.microsoft.com/office/drawing/2014/main" id="{2B79910F-163A-49B6-AAF4-4655D89B5D2A}"/>
                  </a:ext>
                </a:extLst>
              </p:cNvPr>
              <p:cNvSpPr txBox="1">
                <a:spLocks/>
              </p:cNvSpPr>
              <p:nvPr/>
            </p:nvSpPr>
            <p:spPr>
              <a:xfrm>
                <a:off x="2054856" y="604781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54856" y="6047817"/>
                <a:ext cx="472842" cy="642278"/>
              </a:xfrm>
              <a:prstGeom prst="rect">
                <a:avLst/>
              </a:prstGeom>
              <a:blipFill>
                <a:blip r:embed="rId18"/>
                <a:stretch>
                  <a:fillRect/>
                </a:stretch>
              </a:blipFill>
            </p:spPr>
            <p:txBody>
              <a:bodyPr/>
              <a:lstStyle/>
              <a:p>
                <a:r>
                  <a:rPr lang="en-US">
                    <a:noFill/>
                  </a:rPr>
                  <a:t> </a:t>
                </a:r>
              </a:p>
            </p:txBody>
          </p:sp>
        </mc:Fallback>
      </mc:AlternateContent>
      <p:sp>
        <p:nvSpPr>
          <p:cNvPr id="107" name="Right Brace 6">
            <a:extLst>
              <a:ext uri="{FF2B5EF4-FFF2-40B4-BE49-F238E27FC236}">
                <a16:creationId xmlns:a16="http://schemas.microsoft.com/office/drawing/2014/main" id="{9E94654D-E328-4589-FBDF-3147C65F9587}"/>
              </a:ext>
            </a:extLst>
          </p:cNvPr>
          <p:cNvSpPr/>
          <p:nvPr/>
        </p:nvSpPr>
        <p:spPr>
          <a:xfrm>
            <a:off x="2687716" y="5524852"/>
            <a:ext cx="210661" cy="64429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8">
            <a:extLst>
              <a:ext uri="{FF2B5EF4-FFF2-40B4-BE49-F238E27FC236}">
                <a16:creationId xmlns:a16="http://schemas.microsoft.com/office/drawing/2014/main" id="{63636760-92E7-4784-94B1-67EA636598A8}"/>
              </a:ext>
            </a:extLst>
          </p:cNvPr>
          <p:cNvSpPr txBox="1"/>
          <p:nvPr/>
        </p:nvSpPr>
        <p:spPr>
          <a:xfrm>
            <a:off x="2985592" y="5683779"/>
            <a:ext cx="999248" cy="307777"/>
          </a:xfrm>
          <a:prstGeom prst="rect">
            <a:avLst/>
          </a:prstGeom>
          <a:noFill/>
        </p:spPr>
        <p:txBody>
          <a:bodyPr wrap="none" rtlCol="0">
            <a:spAutoFit/>
          </a:bodyPr>
          <a:lstStyle/>
          <a:p>
            <a:r>
              <a:rPr lang="en-US" sz="1400" dirty="0"/>
              <a:t>2</a:t>
            </a:r>
            <a:r>
              <a:rPr lang="en-US" sz="1400" baseline="30000" dirty="0"/>
              <a:t>nd</a:t>
            </a:r>
            <a:r>
              <a:rPr lang="en-US" sz="1400" dirty="0"/>
              <a:t> Interval</a:t>
            </a:r>
          </a:p>
        </p:txBody>
      </p:sp>
      <p:sp>
        <p:nvSpPr>
          <p:cNvPr id="110" name="Right Brace 6">
            <a:extLst>
              <a:ext uri="{FF2B5EF4-FFF2-40B4-BE49-F238E27FC236}">
                <a16:creationId xmlns:a16="http://schemas.microsoft.com/office/drawing/2014/main" id="{9E94654D-E328-4589-FBDF-3147C65F9587}"/>
              </a:ext>
            </a:extLst>
          </p:cNvPr>
          <p:cNvSpPr/>
          <p:nvPr/>
        </p:nvSpPr>
        <p:spPr>
          <a:xfrm>
            <a:off x="2708034" y="6299689"/>
            <a:ext cx="157704" cy="1597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8">
            <a:extLst>
              <a:ext uri="{FF2B5EF4-FFF2-40B4-BE49-F238E27FC236}">
                <a16:creationId xmlns:a16="http://schemas.microsoft.com/office/drawing/2014/main" id="{63636760-92E7-4784-94B1-67EA636598A8}"/>
              </a:ext>
            </a:extLst>
          </p:cNvPr>
          <p:cNvSpPr txBox="1"/>
          <p:nvPr/>
        </p:nvSpPr>
        <p:spPr>
          <a:xfrm>
            <a:off x="2977089" y="6216132"/>
            <a:ext cx="976742" cy="307777"/>
          </a:xfrm>
          <a:prstGeom prst="rect">
            <a:avLst/>
          </a:prstGeom>
          <a:noFill/>
        </p:spPr>
        <p:txBody>
          <a:bodyPr wrap="none" rtlCol="0">
            <a:spAutoFit/>
          </a:bodyPr>
          <a:lstStyle/>
          <a:p>
            <a:r>
              <a:rPr lang="en-US" sz="1400" dirty="0"/>
              <a:t>3</a:t>
            </a:r>
            <a:r>
              <a:rPr lang="en-US" sz="1400" baseline="30000" dirty="0"/>
              <a:t>rd</a:t>
            </a:r>
            <a:r>
              <a:rPr lang="en-US" sz="1400" dirty="0"/>
              <a:t> Interval</a:t>
            </a:r>
          </a:p>
        </p:txBody>
      </p:sp>
      <mc:AlternateContent xmlns:mc="http://schemas.openxmlformats.org/markup-compatibility/2006" xmlns:a14="http://schemas.microsoft.com/office/drawing/2010/main">
        <mc:Choice Requires="a14">
          <p:sp>
            <p:nvSpPr>
              <p:cNvPr id="194" name="Text Placeholder 1">
                <a:extLst>
                  <a:ext uri="{FF2B5EF4-FFF2-40B4-BE49-F238E27FC236}">
                    <a16:creationId xmlns:a16="http://schemas.microsoft.com/office/drawing/2014/main" id="{2B79910F-163A-49B6-AAF4-4655D89B5D2A}"/>
                  </a:ext>
                </a:extLst>
              </p:cNvPr>
              <p:cNvSpPr txBox="1">
                <a:spLocks/>
              </p:cNvSpPr>
              <p:nvPr/>
            </p:nvSpPr>
            <p:spPr>
              <a:xfrm>
                <a:off x="8904653" y="61625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8</m:t>
                      </m:r>
                    </m:oMath>
                  </m:oMathPara>
                </a14:m>
                <a:endParaRPr lang="en-US" sz="1600" dirty="0">
                  <a:solidFill>
                    <a:schemeClr val="tx1"/>
                  </a:solidFill>
                </a:endParaRPr>
              </a:p>
            </p:txBody>
          </p:sp>
        </mc:Choice>
        <mc:Fallback xmlns="">
          <p:sp>
            <p:nvSpPr>
              <p:cNvPr id="1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4653" y="6162544"/>
                <a:ext cx="472842" cy="64227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 Placeholder 1">
                <a:extLst>
                  <a:ext uri="{FF2B5EF4-FFF2-40B4-BE49-F238E27FC236}">
                    <a16:creationId xmlns:a16="http://schemas.microsoft.com/office/drawing/2014/main" id="{2B79910F-163A-49B6-AAF4-4655D89B5D2A}"/>
                  </a:ext>
                </a:extLst>
              </p:cNvPr>
              <p:cNvSpPr txBox="1">
                <a:spLocks/>
              </p:cNvSpPr>
              <p:nvPr/>
            </p:nvSpPr>
            <p:spPr>
              <a:xfrm>
                <a:off x="9775419" y="6171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5419" y="6171665"/>
                <a:ext cx="472842" cy="642278"/>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084058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b="0" dirty="0">
                    <a:cs typeface="Arial" panose="020B0604020202020204" pitchFamily="34" charset="0"/>
                  </a:rPr>
                  <a:t>The value of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depends only on </a:t>
                </a:r>
                <a14:m>
                  <m:oMath xmlns:m="http://schemas.openxmlformats.org/officeDocument/2006/math">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nary>
                      <m:naryPr>
                        <m:chr m:val="∑"/>
                        <m:ctrlPr>
                          <a:rPr lang="en-US" sz="1800" i="1" dirty="0">
                            <a:latin typeface="Cambria Math" panose="02040503050406030204" pitchFamily="18" charset="0"/>
                            <a:cs typeface="Arial" panose="020B0604020202020204" pitchFamily="34" charset="0"/>
                          </a:rPr>
                        </m:ctrlPr>
                      </m:naryPr>
                      <m:sub>
                        <m:r>
                          <a:rPr lang="en-US" sz="1800" i="1" dirty="0">
                            <a:latin typeface="Cambria Math" panose="02040503050406030204" pitchFamily="18" charset="0"/>
                            <a:cs typeface="Arial" panose="020B0604020202020204" pitchFamily="34" charset="0"/>
                          </a:rPr>
                          <m:t>𝑖</m:t>
                        </m:r>
                        <m:r>
                          <a:rPr lang="en-US" sz="1800" i="1" dirty="0">
                            <a:latin typeface="Cambria Math" panose="02040503050406030204" pitchFamily="18" charset="0"/>
                            <a:cs typeface="Arial" panose="020B0604020202020204" pitchFamily="34" charset="0"/>
                          </a:rPr>
                          <m:t>=1</m:t>
                        </m:r>
                      </m:sub>
                      <m:sup>
                        <m:r>
                          <a:rPr lang="en-US" sz="1800" i="1" dirty="0">
                            <a:latin typeface="Cambria Math" panose="02040503050406030204" pitchFamily="18" charset="0"/>
                            <a:cs typeface="Arial" panose="020B0604020202020204" pitchFamily="34" charset="0"/>
                          </a:rPr>
                          <m:t>𝑛</m:t>
                        </m:r>
                      </m:sup>
                      <m:e>
                        <m:sSub>
                          <m:sSubPr>
                            <m:ctrlPr>
                              <a:rPr lang="en-US" sz="1800" i="1" dirty="0">
                                <a:latin typeface="Cambria Math" panose="02040503050406030204" pitchFamily="18" charset="0"/>
                                <a:cs typeface="Arial" panose="020B0604020202020204" pitchFamily="34" charset="0"/>
                              </a:rPr>
                            </m:ctrlPr>
                          </m:sSubPr>
                          <m:e>
                            <m:r>
                              <a:rPr lang="en-US" sz="1800" i="1" dirty="0">
                                <a:latin typeface="Cambria Math" panose="02040503050406030204" pitchFamily="18" charset="0"/>
                                <a:cs typeface="Arial" panose="020B0604020202020204" pitchFamily="34" charset="0"/>
                              </a:rPr>
                              <m:t>𝑋</m:t>
                            </m:r>
                          </m:e>
                          <m:sub>
                            <m:r>
                              <a:rPr lang="en-US" sz="1800" i="1" dirty="0">
                                <a:latin typeface="Cambria Math" panose="02040503050406030204" pitchFamily="18" charset="0"/>
                                <a:cs typeface="Arial" panose="020B0604020202020204" pitchFamily="34" charset="0"/>
                              </a:rPr>
                              <m:t>𝑖</m:t>
                            </m:r>
                          </m:sub>
                        </m:sSub>
                      </m:e>
                    </m:nary>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Basic classes of Boolean functions</a:t>
                </a:r>
              </a:p>
              <a:p>
                <a:pPr>
                  <a:buFont typeface="Arial" panose="020B0604020202020204" pitchFamily="34" charset="0"/>
                  <a:buChar char="•"/>
                </a:pPr>
                <a:r>
                  <a:rPr lang="en-US" sz="1800" dirty="0">
                    <a:cs typeface="Arial" panose="020B0604020202020204" pitchFamily="34" charset="0"/>
                  </a:rPr>
                  <a:t>What is the number of anchors needed?</a:t>
                </a:r>
              </a:p>
              <a:p>
                <a:pPr lvl="1">
                  <a:buFont typeface="Arial" panose="020B0604020202020204" pitchFamily="34" charset="0"/>
                  <a:buChar char="•"/>
                </a:pPr>
                <a14:m>
                  <m:oMath xmlns:m="http://schemas.openxmlformats.org/officeDocument/2006/math">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𝐼</m:t>
                    </m:r>
                    <m:d>
                      <m:dPr>
                        <m:ctrlPr>
                          <a:rPr lang="en-US" sz="1600" b="0" i="1" smtClean="0">
                            <a:latin typeface="Cambria Math" panose="02040503050406030204" pitchFamily="18" charset="0"/>
                            <a:cs typeface="Arial" panose="020B0604020202020204" pitchFamily="34" charset="0"/>
                          </a:rPr>
                        </m:ctrlPr>
                      </m:dPr>
                      <m:e>
                        <m:r>
                          <a:rPr lang="en-US" sz="1600" b="0" i="1" smtClean="0">
                            <a:latin typeface="Cambria Math" panose="02040503050406030204" pitchFamily="18" charset="0"/>
                            <a:cs typeface="Arial" panose="020B0604020202020204" pitchFamily="34" charset="0"/>
                          </a:rPr>
                          <m:t>𝑓</m:t>
                        </m:r>
                      </m:e>
                    </m:d>
                  </m:oMath>
                </a14:m>
                <a:r>
                  <a:rPr lang="en-US" sz="1600" dirty="0">
                    <a:cs typeface="Arial" panose="020B0604020202020204" pitchFamily="34" charset="0"/>
                  </a:rPr>
                  <a:t> the </a:t>
                </a:r>
                <a:r>
                  <a:rPr lang="en-US" sz="1600" dirty="0"/>
                  <a:t>number of Intervals for </a:t>
                </a:r>
                <a14:m>
                  <m:oMath xmlns:m="http://schemas.openxmlformats.org/officeDocument/2006/math">
                    <m:r>
                      <a:rPr lang="en-US" sz="1600" i="1">
                        <a:latin typeface="Cambria Math" panose="02040503050406030204" pitchFamily="18" charset="0"/>
                      </a:rPr>
                      <m:t>𝑓</m:t>
                    </m:r>
                    <m:r>
                      <a:rPr lang="en-US" sz="1600" i="1">
                        <a:latin typeface="Cambria Math" panose="02040503050406030204" pitchFamily="18" charset="0"/>
                      </a:rPr>
                      <m:t>(</m:t>
                    </m:r>
                    <m:r>
                      <a:rPr lang="en-US" sz="1600" i="1">
                        <a:latin typeface="Cambria Math" panose="02040503050406030204" pitchFamily="18" charset="0"/>
                      </a:rPr>
                      <m:t>𝑋</m:t>
                    </m:r>
                    <m:r>
                      <a:rPr lang="en-US" sz="1600" i="1">
                        <a:latin typeface="Cambria Math" panose="02040503050406030204" pitchFamily="18" charset="0"/>
                      </a:rPr>
                      <m:t>)</m:t>
                    </m:r>
                  </m:oMath>
                </a14:m>
                <a:r>
                  <a:rPr lang="en-US" sz="1600" dirty="0">
                    <a:cs typeface="Arial" panose="020B0604020202020204" pitchFamily="34" charset="0"/>
                  </a:rPr>
                  <a:t> (tight when the interval lengths are equal or </a:t>
                </a:r>
                <a14:m>
                  <m:oMath xmlns:m="http://schemas.openxmlformats.org/officeDocument/2006/math">
                    <m:r>
                      <a:rPr lang="en-US" sz="1600" b="0" i="1" smtClean="0">
                        <a:latin typeface="Cambria Math" panose="02040503050406030204" pitchFamily="18" charset="0"/>
                        <a:cs typeface="Arial" panose="020B0604020202020204" pitchFamily="34" charset="0"/>
                      </a:rPr>
                      <m:t>𝐼</m:t>
                    </m:r>
                    <m:d>
                      <m:dPr>
                        <m:ctrlPr>
                          <a:rPr lang="en-US" sz="1600" b="0" i="1" smtClean="0">
                            <a:latin typeface="Cambria Math" panose="02040503050406030204" pitchFamily="18" charset="0"/>
                            <a:cs typeface="Arial" panose="020B0604020202020204" pitchFamily="34" charset="0"/>
                          </a:rPr>
                        </m:ctrlPr>
                      </m:dPr>
                      <m:e>
                        <m:r>
                          <a:rPr lang="en-US" sz="1600" b="0" i="1" smtClean="0">
                            <a:latin typeface="Cambria Math" panose="02040503050406030204" pitchFamily="18" charset="0"/>
                            <a:cs typeface="Arial" panose="020B0604020202020204" pitchFamily="34" charset="0"/>
                          </a:rPr>
                          <m:t>𝑓</m:t>
                        </m:r>
                      </m:e>
                    </m:d>
                    <m:r>
                      <a:rPr lang="en-US" sz="1600" b="0" i="1" smtClean="0">
                        <a:latin typeface="Cambria Math" panose="02040503050406030204" pitchFamily="18" charset="0"/>
                        <a:cs typeface="Arial" panose="020B0604020202020204" pitchFamily="34" charset="0"/>
                      </a:rPr>
                      <m:t>≤4</m:t>
                    </m:r>
                  </m:oMath>
                </a14:m>
                <a:r>
                  <a:rPr lang="en-US" sz="1600" dirty="0">
                    <a:cs typeface="Arial" panose="020B0604020202020204" pitchFamily="34" charset="0"/>
                  </a:rPr>
                  <a:t>)</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Symmetric functions </a:t>
                </a:r>
                <a14:m>
                  <m:oMath xmlns:m="http://schemas.openxmlformats.org/officeDocument/2006/math">
                    <m:r>
                      <a:rPr lang="en-US" sz="2400" b="0" i="1" smtClean="0">
                        <a:solidFill>
                          <a:prstClr val="black"/>
                        </a:solidFill>
                        <a:latin typeface="Cambria Math" panose="02040503050406030204" pitchFamily="18" charset="0"/>
                      </a:rPr>
                      <m:t>𝑓</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𝑋</m:t>
                    </m:r>
                    <m:r>
                      <a:rPr lang="en-US" sz="2400" b="0" i="1" smtClean="0">
                        <a:solidFill>
                          <a:prstClr val="black"/>
                        </a:solidFill>
                        <a:latin typeface="Cambria Math" panose="02040503050406030204" pitchFamily="18" charset="0"/>
                      </a:rPr>
                      <m:t>)</m:t>
                    </m:r>
                  </m:oMath>
                </a14:m>
                <a:endParaRPr lang="en-US" sz="2400"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4"/>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4050110" y="4860509"/>
                <a:ext cx="3465917"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000" i="1" dirty="0" smtClean="0">
                              <a:solidFill>
                                <a:srgbClr val="0070C0"/>
                              </a:solidFill>
                              <a:latin typeface="Cambria Math" panose="02040503050406030204" pitchFamily="18" charset="0"/>
                            </a:rPr>
                          </m:ctrlPr>
                        </m:sSubPr>
                        <m:e>
                          <m:r>
                            <a:rPr lang="en-US" sz="2000" b="0" i="1" dirty="0" smtClean="0">
                              <a:solidFill>
                                <a:srgbClr val="0070C0"/>
                              </a:solidFill>
                              <a:latin typeface="Cambria Math" panose="02040503050406030204" pitchFamily="18" charset="0"/>
                            </a:rPr>
                            <m:t>𝑎</m:t>
                          </m:r>
                        </m:e>
                        <m:sub>
                          <m:r>
                            <a:rPr lang="en-US" sz="2000" b="0" i="1" dirty="0" smtClean="0">
                              <a:solidFill>
                                <a:srgbClr val="0070C0"/>
                              </a:solidFill>
                              <a:latin typeface="Cambria Math" panose="02040503050406030204" pitchFamily="18" charset="0"/>
                            </a:rPr>
                            <m:t>𝑖</m:t>
                          </m:r>
                        </m:sub>
                      </m:sSub>
                      <m:r>
                        <a:rPr lang="en-US" sz="2000" b="0" i="1" dirty="0" smtClean="0">
                          <a:solidFill>
                            <a:srgbClr val="0070C0"/>
                          </a:solidFill>
                          <a:latin typeface="Cambria Math" panose="02040503050406030204" pitchFamily="18" charset="0"/>
                        </a:rPr>
                        <m:t>=(</m:t>
                      </m:r>
                      <m:sSub>
                        <m:sSubPr>
                          <m:ctrlPr>
                            <a:rPr lang="en-US" sz="2000" b="0" i="1" dirty="0" smtClean="0">
                              <a:solidFill>
                                <a:srgbClr val="0070C0"/>
                              </a:solidFill>
                              <a:latin typeface="Cambria Math" panose="02040503050406030204" pitchFamily="18" charset="0"/>
                            </a:rPr>
                          </m:ctrlPr>
                        </m:sSubPr>
                        <m:e>
                          <m:r>
                            <a:rPr lang="en-US" sz="2000" i="1" dirty="0" smtClean="0">
                              <a:solidFill>
                                <a:srgbClr val="0070C0"/>
                              </a:solidFill>
                              <a:latin typeface="Cambria Math" panose="02040503050406030204" pitchFamily="18" charset="0"/>
                            </a:rPr>
                            <m:t>𝑎</m:t>
                          </m:r>
                        </m:e>
                        <m:sub>
                          <m:r>
                            <a:rPr lang="en-US" sz="2000" b="0" i="1" dirty="0" smtClean="0">
                              <a:solidFill>
                                <a:srgbClr val="0070C0"/>
                              </a:solidFill>
                              <a:latin typeface="Cambria Math" panose="02040503050406030204" pitchFamily="18" charset="0"/>
                            </a:rPr>
                            <m:t>𝑖</m:t>
                          </m:r>
                          <m:r>
                            <a:rPr lang="en-US" sz="2000" b="0" i="1" dirty="0" smtClean="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𝑎</m:t>
                          </m:r>
                        </m:e>
                        <m:sub>
                          <m:r>
                            <a:rPr lang="en-US" sz="2000" i="1" dirty="0">
                              <a:solidFill>
                                <a:srgbClr val="0070C0"/>
                              </a:solidFill>
                              <a:latin typeface="Cambria Math" panose="02040503050406030204" pitchFamily="18" charset="0"/>
                            </a:rPr>
                            <m:t>𝑖</m:t>
                          </m:r>
                          <m:r>
                            <a:rPr lang="en-US" sz="2000" i="1" dirty="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𝑎</m:t>
                          </m:r>
                        </m:e>
                        <m:sub>
                          <m:r>
                            <a:rPr lang="en-US" sz="2000" i="1" dirty="0">
                              <a:solidFill>
                                <a:srgbClr val="0070C0"/>
                              </a:solidFill>
                              <a:latin typeface="Cambria Math" panose="02040503050406030204" pitchFamily="18" charset="0"/>
                            </a:rPr>
                            <m:t>𝑖</m:t>
                          </m:r>
                          <m:r>
                            <a:rPr lang="en-US" sz="2000" i="1" dirty="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oMath>
                  </m:oMathPara>
                </a14:m>
                <a:endParaRPr lang="en-US" sz="2000" dirty="0">
                  <a:solidFill>
                    <a:srgbClr val="0070C0"/>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050110" y="4860509"/>
                <a:ext cx="3465917" cy="703833"/>
              </a:xfrm>
              <a:prstGeom prst="rect">
                <a:avLst/>
              </a:prstGeom>
              <a:blipFill>
                <a:blip r:embed="rId5"/>
                <a:stretch>
                  <a:fillRect/>
                </a:stretch>
              </a:blipFill>
            </p:spPr>
            <p:txBody>
              <a:bodyPr/>
              <a:lstStyle/>
              <a:p>
                <a:r>
                  <a:rPr lang="en-US">
                    <a:noFill/>
                  </a:rPr>
                  <a:t> </a:t>
                </a:r>
              </a:p>
            </p:txBody>
          </p:sp>
        </mc:Fallback>
      </mc:AlternateContent>
      <p:sp>
        <p:nvSpPr>
          <p:cNvPr id="142" name="Text Placeholder 1">
            <a:extLst>
              <a:ext uri="{FF2B5EF4-FFF2-40B4-BE49-F238E27FC236}">
                <a16:creationId xmlns:a16="http://schemas.microsoft.com/office/drawing/2014/main" id="{2B79910F-163A-49B6-AAF4-4655D89B5D2A}"/>
              </a:ext>
            </a:extLst>
          </p:cNvPr>
          <p:cNvSpPr txBox="1">
            <a:spLocks/>
          </p:cNvSpPr>
          <p:nvPr/>
        </p:nvSpPr>
        <p:spPr>
          <a:xfrm>
            <a:off x="4551945" y="4450043"/>
            <a:ext cx="227549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Symmetric anchors</a:t>
            </a:r>
            <a:endParaRPr lang="en-US" sz="1800" b="1" dirty="0">
              <a:solidFill>
                <a:srgbClr val="0070C0"/>
              </a:solidFill>
            </a:endParaRPr>
          </a:p>
        </p:txBody>
      </p:sp>
      <p:sp>
        <p:nvSpPr>
          <p:cNvPr id="57" name="Right Brace 6">
            <a:extLst>
              <a:ext uri="{FF2B5EF4-FFF2-40B4-BE49-F238E27FC236}">
                <a16:creationId xmlns:a16="http://schemas.microsoft.com/office/drawing/2014/main" id="{9E94654D-E328-4589-FBDF-3147C65F9587}"/>
              </a:ext>
            </a:extLst>
          </p:cNvPr>
          <p:cNvSpPr/>
          <p:nvPr/>
        </p:nvSpPr>
        <p:spPr>
          <a:xfrm>
            <a:off x="2726311" y="5006802"/>
            <a:ext cx="154903" cy="35019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8">
            <a:extLst>
              <a:ext uri="{FF2B5EF4-FFF2-40B4-BE49-F238E27FC236}">
                <a16:creationId xmlns:a16="http://schemas.microsoft.com/office/drawing/2014/main" id="{63636760-92E7-4784-94B1-67EA636598A8}"/>
              </a:ext>
            </a:extLst>
          </p:cNvPr>
          <p:cNvSpPr txBox="1"/>
          <p:nvPr/>
        </p:nvSpPr>
        <p:spPr>
          <a:xfrm>
            <a:off x="2985947" y="5028009"/>
            <a:ext cx="959430" cy="307777"/>
          </a:xfrm>
          <a:prstGeom prst="rect">
            <a:avLst/>
          </a:prstGeom>
          <a:noFill/>
        </p:spPr>
        <p:txBody>
          <a:bodyPr wrap="none" rtlCol="0">
            <a:spAutoFit/>
          </a:bodyPr>
          <a:lstStyle/>
          <a:p>
            <a:r>
              <a:rPr lang="en-US" sz="1400" dirty="0"/>
              <a:t>1</a:t>
            </a:r>
            <a:r>
              <a:rPr lang="en-US" sz="1400" baseline="30000" dirty="0"/>
              <a:t>st</a:t>
            </a:r>
            <a:r>
              <a:rPr lang="en-US" sz="1400" dirty="0"/>
              <a:t> Interval</a:t>
            </a:r>
          </a:p>
        </p:txBody>
      </p:sp>
      <p:sp>
        <p:nvSpPr>
          <p:cNvPr id="89" name="Text Placeholder 1">
            <a:extLst>
              <a:ext uri="{FF2B5EF4-FFF2-40B4-BE49-F238E27FC236}">
                <a16:creationId xmlns:a16="http://schemas.microsoft.com/office/drawing/2014/main" id="{2B79910F-163A-49B6-AAF4-4655D89B5D2A}"/>
              </a:ext>
            </a:extLst>
          </p:cNvPr>
          <p:cNvSpPr txBox="1">
            <a:spLocks/>
          </p:cNvSpPr>
          <p:nvPr/>
        </p:nvSpPr>
        <p:spPr>
          <a:xfrm>
            <a:off x="866419" y="3788578"/>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Symmetric function</a:t>
            </a:r>
            <a:endParaRPr lang="en-US" sz="1800" b="1" dirty="0">
              <a:solidFill>
                <a:schemeClr val="tx1"/>
              </a:solidFill>
            </a:endParaRPr>
          </a:p>
        </p:txBody>
      </p:sp>
      <p:cxnSp>
        <p:nvCxnSpPr>
          <p:cNvPr id="90" name="直接连接符 89"/>
          <p:cNvCxnSpPr/>
          <p:nvPr/>
        </p:nvCxnSpPr>
        <p:spPr>
          <a:xfrm>
            <a:off x="976384" y="4831749"/>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879015" y="4469373"/>
            <a:ext cx="0" cy="2149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1111014" y="42839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11014" y="4283932"/>
                <a:ext cx="472842" cy="642278"/>
              </a:xfrm>
              <a:prstGeom prst="rect">
                <a:avLst/>
              </a:prstGeom>
              <a:blipFill>
                <a:blip r:embed="rId6"/>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 Placeholder 1">
                <a:extLst>
                  <a:ext uri="{FF2B5EF4-FFF2-40B4-BE49-F238E27FC236}">
                    <a16:creationId xmlns:a16="http://schemas.microsoft.com/office/drawing/2014/main" id="{2B79910F-163A-49B6-AAF4-4655D89B5D2A}"/>
                  </a:ext>
                </a:extLst>
              </p:cNvPr>
              <p:cNvSpPr txBox="1">
                <a:spLocks/>
              </p:cNvSpPr>
              <p:nvPr/>
            </p:nvSpPr>
            <p:spPr>
              <a:xfrm>
                <a:off x="1662439" y="4290028"/>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662439" y="4290028"/>
                <a:ext cx="1264270"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 Placeholder 1">
                <a:extLst>
                  <a:ext uri="{FF2B5EF4-FFF2-40B4-BE49-F238E27FC236}">
                    <a16:creationId xmlns:a16="http://schemas.microsoft.com/office/drawing/2014/main" id="{2B79910F-163A-49B6-AAF4-4655D89B5D2A}"/>
                  </a:ext>
                </a:extLst>
              </p:cNvPr>
              <p:cNvSpPr txBox="1">
                <a:spLocks/>
              </p:cNvSpPr>
              <p:nvPr/>
            </p:nvSpPr>
            <p:spPr>
              <a:xfrm>
                <a:off x="1184984"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714716"/>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 Placeholder 1">
                <a:extLst>
                  <a:ext uri="{FF2B5EF4-FFF2-40B4-BE49-F238E27FC236}">
                    <a16:creationId xmlns:a16="http://schemas.microsoft.com/office/drawing/2014/main" id="{2B79910F-163A-49B6-AAF4-4655D89B5D2A}"/>
                  </a:ext>
                </a:extLst>
              </p:cNvPr>
              <p:cNvSpPr txBox="1">
                <a:spLocks/>
              </p:cNvSpPr>
              <p:nvPr/>
            </p:nvSpPr>
            <p:spPr>
              <a:xfrm>
                <a:off x="2046945"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714716"/>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 Placeholder 1">
                <a:extLst>
                  <a:ext uri="{FF2B5EF4-FFF2-40B4-BE49-F238E27FC236}">
                    <a16:creationId xmlns:a16="http://schemas.microsoft.com/office/drawing/2014/main" id="{2B79910F-163A-49B6-AAF4-4655D89B5D2A}"/>
                  </a:ext>
                </a:extLst>
              </p:cNvPr>
              <p:cNvSpPr txBox="1">
                <a:spLocks/>
              </p:cNvSpPr>
              <p:nvPr/>
            </p:nvSpPr>
            <p:spPr>
              <a:xfrm>
                <a:off x="1184984"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9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981669"/>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 Placeholder 1">
                <a:extLst>
                  <a:ext uri="{FF2B5EF4-FFF2-40B4-BE49-F238E27FC236}">
                    <a16:creationId xmlns:a16="http://schemas.microsoft.com/office/drawing/2014/main" id="{2B79910F-163A-49B6-AAF4-4655D89B5D2A}"/>
                  </a:ext>
                </a:extLst>
              </p:cNvPr>
              <p:cNvSpPr txBox="1">
                <a:spLocks/>
              </p:cNvSpPr>
              <p:nvPr/>
            </p:nvSpPr>
            <p:spPr>
              <a:xfrm>
                <a:off x="2046945"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981669"/>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1183006"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3006" y="524948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2044967"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967" y="5249481"/>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 Placeholder 1">
                <a:extLst>
                  <a:ext uri="{FF2B5EF4-FFF2-40B4-BE49-F238E27FC236}">
                    <a16:creationId xmlns:a16="http://schemas.microsoft.com/office/drawing/2014/main" id="{2B79910F-163A-49B6-AAF4-4655D89B5D2A}"/>
                  </a:ext>
                </a:extLst>
              </p:cNvPr>
              <p:cNvSpPr txBox="1">
                <a:spLocks/>
              </p:cNvSpPr>
              <p:nvPr/>
            </p:nvSpPr>
            <p:spPr>
              <a:xfrm>
                <a:off x="1182651" y="552687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0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2651" y="5526870"/>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 Placeholder 1">
                <a:extLst>
                  <a:ext uri="{FF2B5EF4-FFF2-40B4-BE49-F238E27FC236}">
                    <a16:creationId xmlns:a16="http://schemas.microsoft.com/office/drawing/2014/main" id="{2B79910F-163A-49B6-AAF4-4655D89B5D2A}"/>
                  </a:ext>
                </a:extLst>
              </p:cNvPr>
              <p:cNvSpPr txBox="1">
                <a:spLocks/>
              </p:cNvSpPr>
              <p:nvPr/>
            </p:nvSpPr>
            <p:spPr>
              <a:xfrm>
                <a:off x="2044612" y="5526870"/>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0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612" y="5526870"/>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 Placeholder 1">
                <a:extLst>
                  <a:ext uri="{FF2B5EF4-FFF2-40B4-BE49-F238E27FC236}">
                    <a16:creationId xmlns:a16="http://schemas.microsoft.com/office/drawing/2014/main" id="{2B79910F-163A-49B6-AAF4-4655D89B5D2A}"/>
                  </a:ext>
                </a:extLst>
              </p:cNvPr>
              <p:cNvSpPr txBox="1">
                <a:spLocks/>
              </p:cNvSpPr>
              <p:nvPr/>
            </p:nvSpPr>
            <p:spPr>
              <a:xfrm>
                <a:off x="1189597" y="579802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0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9597" y="5798023"/>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 Placeholder 1">
                <a:extLst>
                  <a:ext uri="{FF2B5EF4-FFF2-40B4-BE49-F238E27FC236}">
                    <a16:creationId xmlns:a16="http://schemas.microsoft.com/office/drawing/2014/main" id="{2B79910F-163A-49B6-AAF4-4655D89B5D2A}"/>
                  </a:ext>
                </a:extLst>
              </p:cNvPr>
              <p:cNvSpPr txBox="1">
                <a:spLocks/>
              </p:cNvSpPr>
              <p:nvPr/>
            </p:nvSpPr>
            <p:spPr>
              <a:xfrm>
                <a:off x="1184090" y="60590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5</m:t>
                      </m:r>
                    </m:oMath>
                  </m:oMathPara>
                </a14:m>
                <a:endParaRPr lang="en-US" sz="1600" dirty="0">
                  <a:solidFill>
                    <a:schemeClr val="tx1"/>
                  </a:solidFill>
                </a:endParaRPr>
              </a:p>
            </p:txBody>
          </p:sp>
        </mc:Choice>
        <mc:Fallback xmlns="">
          <p:sp>
            <p:nvSpPr>
              <p:cNvPr id="10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090" y="6059016"/>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 Placeholder 1">
                <a:extLst>
                  <a:ext uri="{FF2B5EF4-FFF2-40B4-BE49-F238E27FC236}">
                    <a16:creationId xmlns:a16="http://schemas.microsoft.com/office/drawing/2014/main" id="{2B79910F-163A-49B6-AAF4-4655D89B5D2A}"/>
                  </a:ext>
                </a:extLst>
              </p:cNvPr>
              <p:cNvSpPr txBox="1">
                <a:spLocks/>
              </p:cNvSpPr>
              <p:nvPr/>
            </p:nvSpPr>
            <p:spPr>
              <a:xfrm>
                <a:off x="2047279" y="5793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1</m:t>
                      </m:r>
                    </m:oMath>
                  </m:oMathPara>
                </a14:m>
                <a:endParaRPr lang="en-US" sz="1600" dirty="0">
                  <a:solidFill>
                    <a:srgbClr val="FF0000"/>
                  </a:solidFill>
                </a:endParaRPr>
              </a:p>
            </p:txBody>
          </p:sp>
        </mc:Choice>
        <mc:Fallback xmlns="">
          <p:sp>
            <p:nvSpPr>
              <p:cNvPr id="10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7279" y="5793665"/>
                <a:ext cx="472842" cy="6422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 Placeholder 1">
                <a:extLst>
                  <a:ext uri="{FF2B5EF4-FFF2-40B4-BE49-F238E27FC236}">
                    <a16:creationId xmlns:a16="http://schemas.microsoft.com/office/drawing/2014/main" id="{2B79910F-163A-49B6-AAF4-4655D89B5D2A}"/>
                  </a:ext>
                </a:extLst>
              </p:cNvPr>
              <p:cNvSpPr txBox="1">
                <a:spLocks/>
              </p:cNvSpPr>
              <p:nvPr/>
            </p:nvSpPr>
            <p:spPr>
              <a:xfrm>
                <a:off x="2054856" y="604781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54856" y="6047817"/>
                <a:ext cx="472842" cy="642278"/>
              </a:xfrm>
              <a:prstGeom prst="rect">
                <a:avLst/>
              </a:prstGeom>
              <a:blipFill>
                <a:blip r:embed="rId19"/>
                <a:stretch>
                  <a:fillRect/>
                </a:stretch>
              </a:blipFill>
            </p:spPr>
            <p:txBody>
              <a:bodyPr/>
              <a:lstStyle/>
              <a:p>
                <a:r>
                  <a:rPr lang="en-US">
                    <a:noFill/>
                  </a:rPr>
                  <a:t> </a:t>
                </a:r>
              </a:p>
            </p:txBody>
          </p:sp>
        </mc:Fallback>
      </mc:AlternateContent>
      <p:sp>
        <p:nvSpPr>
          <p:cNvPr id="107" name="Right Brace 6">
            <a:extLst>
              <a:ext uri="{FF2B5EF4-FFF2-40B4-BE49-F238E27FC236}">
                <a16:creationId xmlns:a16="http://schemas.microsoft.com/office/drawing/2014/main" id="{9E94654D-E328-4589-FBDF-3147C65F9587}"/>
              </a:ext>
            </a:extLst>
          </p:cNvPr>
          <p:cNvSpPr/>
          <p:nvPr/>
        </p:nvSpPr>
        <p:spPr>
          <a:xfrm>
            <a:off x="2687716" y="5524852"/>
            <a:ext cx="210661" cy="64429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8">
            <a:extLst>
              <a:ext uri="{FF2B5EF4-FFF2-40B4-BE49-F238E27FC236}">
                <a16:creationId xmlns:a16="http://schemas.microsoft.com/office/drawing/2014/main" id="{63636760-92E7-4784-94B1-67EA636598A8}"/>
              </a:ext>
            </a:extLst>
          </p:cNvPr>
          <p:cNvSpPr txBox="1"/>
          <p:nvPr/>
        </p:nvSpPr>
        <p:spPr>
          <a:xfrm>
            <a:off x="2985592" y="5683779"/>
            <a:ext cx="999248" cy="307777"/>
          </a:xfrm>
          <a:prstGeom prst="rect">
            <a:avLst/>
          </a:prstGeom>
          <a:noFill/>
        </p:spPr>
        <p:txBody>
          <a:bodyPr wrap="none" rtlCol="0">
            <a:spAutoFit/>
          </a:bodyPr>
          <a:lstStyle/>
          <a:p>
            <a:r>
              <a:rPr lang="en-US" sz="1400" dirty="0"/>
              <a:t>2</a:t>
            </a:r>
            <a:r>
              <a:rPr lang="en-US" sz="1400" baseline="30000" dirty="0"/>
              <a:t>nd</a:t>
            </a:r>
            <a:r>
              <a:rPr lang="en-US" sz="1400" dirty="0"/>
              <a:t> Interval</a:t>
            </a:r>
          </a:p>
        </p:txBody>
      </p:sp>
      <p:sp>
        <p:nvSpPr>
          <p:cNvPr id="110" name="Right Brace 6">
            <a:extLst>
              <a:ext uri="{FF2B5EF4-FFF2-40B4-BE49-F238E27FC236}">
                <a16:creationId xmlns:a16="http://schemas.microsoft.com/office/drawing/2014/main" id="{9E94654D-E328-4589-FBDF-3147C65F9587}"/>
              </a:ext>
            </a:extLst>
          </p:cNvPr>
          <p:cNvSpPr/>
          <p:nvPr/>
        </p:nvSpPr>
        <p:spPr>
          <a:xfrm>
            <a:off x="2708034" y="6299689"/>
            <a:ext cx="157704" cy="1597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8">
            <a:extLst>
              <a:ext uri="{FF2B5EF4-FFF2-40B4-BE49-F238E27FC236}">
                <a16:creationId xmlns:a16="http://schemas.microsoft.com/office/drawing/2014/main" id="{63636760-92E7-4784-94B1-67EA636598A8}"/>
              </a:ext>
            </a:extLst>
          </p:cNvPr>
          <p:cNvSpPr txBox="1"/>
          <p:nvPr/>
        </p:nvSpPr>
        <p:spPr>
          <a:xfrm>
            <a:off x="2977089" y="6216132"/>
            <a:ext cx="976742" cy="307777"/>
          </a:xfrm>
          <a:prstGeom prst="rect">
            <a:avLst/>
          </a:prstGeom>
          <a:noFill/>
        </p:spPr>
        <p:txBody>
          <a:bodyPr wrap="none" rtlCol="0">
            <a:spAutoFit/>
          </a:bodyPr>
          <a:lstStyle/>
          <a:p>
            <a:r>
              <a:rPr lang="en-US" sz="1400" dirty="0"/>
              <a:t>3</a:t>
            </a:r>
            <a:r>
              <a:rPr lang="en-US" sz="1400" baseline="30000" dirty="0"/>
              <a:t>rd</a:t>
            </a:r>
            <a:r>
              <a:rPr lang="en-US" sz="1400" dirty="0"/>
              <a:t> Interval</a:t>
            </a:r>
          </a:p>
        </p:txBody>
      </p:sp>
      <p:sp>
        <p:nvSpPr>
          <p:cNvPr id="120" name="TextBox 45">
            <a:extLst>
              <a:ext uri="{FF2B5EF4-FFF2-40B4-BE49-F238E27FC236}">
                <a16:creationId xmlns:a16="http://schemas.microsoft.com/office/drawing/2014/main" id="{2B1089E9-A049-4E7B-A562-2EA8E4245FB5}"/>
              </a:ext>
            </a:extLst>
          </p:cNvPr>
          <p:cNvSpPr txBox="1"/>
          <p:nvPr/>
        </p:nvSpPr>
        <p:spPr>
          <a:xfrm>
            <a:off x="484315" y="3019035"/>
            <a:ext cx="11223156" cy="461665"/>
          </a:xfrm>
          <a:prstGeom prst="rect">
            <a:avLst/>
          </a:prstGeom>
          <a:noFill/>
        </p:spPr>
        <p:txBody>
          <a:bodyPr wrap="square" rtlCol="0">
            <a:spAutoFit/>
          </a:bodyPr>
          <a:lstStyle/>
          <a:p>
            <a:pPr lvl="0">
              <a:defRPr/>
            </a:pPr>
            <a:r>
              <a:rPr lang="en-US" sz="2400" dirty="0">
                <a:solidFill>
                  <a:prstClr val="black"/>
                </a:solidFill>
              </a:rPr>
              <a:t>Can this be done using symmetric anchors?</a:t>
            </a:r>
            <a:endParaRPr lang="en-US" sz="2400" dirty="0">
              <a:solidFill>
                <a:srgbClr val="E7E6E6">
                  <a:lumMod val="50000"/>
                </a:srgbClr>
              </a:solidFill>
            </a:endParaRPr>
          </a:p>
        </p:txBody>
      </p:sp>
      <mc:AlternateContent xmlns:mc="http://schemas.openxmlformats.org/markup-compatibility/2006" xmlns:a14="http://schemas.microsoft.com/office/drawing/2010/main">
        <mc:Choice Requires="a14">
          <p:sp>
            <p:nvSpPr>
              <p:cNvPr id="194" name="Text Placeholder 1">
                <a:extLst>
                  <a:ext uri="{FF2B5EF4-FFF2-40B4-BE49-F238E27FC236}">
                    <a16:creationId xmlns:a16="http://schemas.microsoft.com/office/drawing/2014/main" id="{2B79910F-163A-49B6-AAF4-4655D89B5D2A}"/>
                  </a:ext>
                </a:extLst>
              </p:cNvPr>
              <p:cNvSpPr txBox="1">
                <a:spLocks/>
              </p:cNvSpPr>
              <p:nvPr/>
            </p:nvSpPr>
            <p:spPr>
              <a:xfrm>
                <a:off x="8904653" y="61625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8</m:t>
                      </m:r>
                    </m:oMath>
                  </m:oMathPara>
                </a14:m>
                <a:endParaRPr lang="en-US" sz="1600" dirty="0">
                  <a:solidFill>
                    <a:schemeClr val="tx1"/>
                  </a:solidFill>
                </a:endParaRPr>
              </a:p>
            </p:txBody>
          </p:sp>
        </mc:Choice>
        <mc:Fallback xmlns="">
          <p:sp>
            <p:nvSpPr>
              <p:cNvPr id="1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4653" y="6162544"/>
                <a:ext cx="472842" cy="64227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 Placeholder 1">
                <a:extLst>
                  <a:ext uri="{FF2B5EF4-FFF2-40B4-BE49-F238E27FC236}">
                    <a16:creationId xmlns:a16="http://schemas.microsoft.com/office/drawing/2014/main" id="{2B79910F-163A-49B6-AAF4-4655D89B5D2A}"/>
                  </a:ext>
                </a:extLst>
              </p:cNvPr>
              <p:cNvSpPr txBox="1">
                <a:spLocks/>
              </p:cNvSpPr>
              <p:nvPr/>
            </p:nvSpPr>
            <p:spPr>
              <a:xfrm>
                <a:off x="9775419" y="6171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5419" y="6171665"/>
                <a:ext cx="472842" cy="642278"/>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359615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b="0" dirty="0">
                    <a:cs typeface="Arial" panose="020B0604020202020204" pitchFamily="34" charset="0"/>
                  </a:rPr>
                  <a:t>The value of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depends only on </a:t>
                </a:r>
                <a14:m>
                  <m:oMath xmlns:m="http://schemas.openxmlformats.org/officeDocument/2006/math">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nary>
                      <m:naryPr>
                        <m:chr m:val="∑"/>
                        <m:ctrlPr>
                          <a:rPr lang="en-US" sz="1800" i="1" dirty="0">
                            <a:latin typeface="Cambria Math" panose="02040503050406030204" pitchFamily="18" charset="0"/>
                            <a:cs typeface="Arial" panose="020B0604020202020204" pitchFamily="34" charset="0"/>
                          </a:rPr>
                        </m:ctrlPr>
                      </m:naryPr>
                      <m:sub>
                        <m:r>
                          <a:rPr lang="en-US" sz="1800" i="1" dirty="0">
                            <a:latin typeface="Cambria Math" panose="02040503050406030204" pitchFamily="18" charset="0"/>
                            <a:cs typeface="Arial" panose="020B0604020202020204" pitchFamily="34" charset="0"/>
                          </a:rPr>
                          <m:t>𝑖</m:t>
                        </m:r>
                        <m:r>
                          <a:rPr lang="en-US" sz="1800" i="1" dirty="0">
                            <a:latin typeface="Cambria Math" panose="02040503050406030204" pitchFamily="18" charset="0"/>
                            <a:cs typeface="Arial" panose="020B0604020202020204" pitchFamily="34" charset="0"/>
                          </a:rPr>
                          <m:t>=1</m:t>
                        </m:r>
                      </m:sub>
                      <m:sup>
                        <m:r>
                          <a:rPr lang="en-US" sz="1800" i="1" dirty="0">
                            <a:latin typeface="Cambria Math" panose="02040503050406030204" pitchFamily="18" charset="0"/>
                            <a:cs typeface="Arial" panose="020B0604020202020204" pitchFamily="34" charset="0"/>
                          </a:rPr>
                          <m:t>𝑛</m:t>
                        </m:r>
                      </m:sup>
                      <m:e>
                        <m:sSub>
                          <m:sSubPr>
                            <m:ctrlPr>
                              <a:rPr lang="en-US" sz="1800" i="1" dirty="0">
                                <a:latin typeface="Cambria Math" panose="02040503050406030204" pitchFamily="18" charset="0"/>
                                <a:cs typeface="Arial" panose="020B0604020202020204" pitchFamily="34" charset="0"/>
                              </a:rPr>
                            </m:ctrlPr>
                          </m:sSubPr>
                          <m:e>
                            <m:r>
                              <a:rPr lang="en-US" sz="1800" i="1" dirty="0">
                                <a:latin typeface="Cambria Math" panose="02040503050406030204" pitchFamily="18" charset="0"/>
                                <a:cs typeface="Arial" panose="020B0604020202020204" pitchFamily="34" charset="0"/>
                              </a:rPr>
                              <m:t>𝑋</m:t>
                            </m:r>
                          </m:e>
                          <m:sub>
                            <m:r>
                              <a:rPr lang="en-US" sz="1800" i="1" dirty="0">
                                <a:latin typeface="Cambria Math" panose="02040503050406030204" pitchFamily="18" charset="0"/>
                                <a:cs typeface="Arial" panose="020B0604020202020204" pitchFamily="34" charset="0"/>
                              </a:rPr>
                              <m:t>𝑖</m:t>
                            </m:r>
                          </m:sub>
                        </m:sSub>
                      </m:e>
                    </m:nary>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Basic classes of Boolean functions</a:t>
                </a:r>
              </a:p>
              <a:p>
                <a:pPr>
                  <a:buFont typeface="Arial" panose="020B0604020202020204" pitchFamily="34" charset="0"/>
                  <a:buChar char="•"/>
                </a:pPr>
                <a:r>
                  <a:rPr lang="en-US" sz="1800" dirty="0">
                    <a:cs typeface="Arial" panose="020B0604020202020204" pitchFamily="34" charset="0"/>
                  </a:rPr>
                  <a:t>What is the number of anchors needed?</a:t>
                </a:r>
              </a:p>
              <a:p>
                <a:pPr lvl="1">
                  <a:buFont typeface="Arial" panose="020B0604020202020204" pitchFamily="34" charset="0"/>
                  <a:buChar char="•"/>
                </a:pPr>
                <a14:m>
                  <m:oMath xmlns:m="http://schemas.openxmlformats.org/officeDocument/2006/math">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𝐼</m:t>
                    </m:r>
                    <m:d>
                      <m:dPr>
                        <m:ctrlPr>
                          <a:rPr lang="en-US" sz="1600" b="0" i="1" smtClean="0">
                            <a:latin typeface="Cambria Math" panose="02040503050406030204" pitchFamily="18" charset="0"/>
                            <a:cs typeface="Arial" panose="020B0604020202020204" pitchFamily="34" charset="0"/>
                          </a:rPr>
                        </m:ctrlPr>
                      </m:dPr>
                      <m:e>
                        <m:r>
                          <a:rPr lang="en-US" sz="1600" b="0" i="1" smtClean="0">
                            <a:latin typeface="Cambria Math" panose="02040503050406030204" pitchFamily="18" charset="0"/>
                            <a:cs typeface="Arial" panose="020B0604020202020204" pitchFamily="34" charset="0"/>
                          </a:rPr>
                          <m:t>𝑓</m:t>
                        </m:r>
                      </m:e>
                    </m:d>
                  </m:oMath>
                </a14:m>
                <a:r>
                  <a:rPr lang="en-US" sz="1600" dirty="0">
                    <a:cs typeface="Arial" panose="020B0604020202020204" pitchFamily="34" charset="0"/>
                  </a:rPr>
                  <a:t> the </a:t>
                </a:r>
                <a:r>
                  <a:rPr lang="en-US" sz="1600" dirty="0"/>
                  <a:t>number of Intervals for </a:t>
                </a:r>
                <a14:m>
                  <m:oMath xmlns:m="http://schemas.openxmlformats.org/officeDocument/2006/math">
                    <m:r>
                      <a:rPr lang="en-US" sz="1600" i="1">
                        <a:latin typeface="Cambria Math" panose="02040503050406030204" pitchFamily="18" charset="0"/>
                      </a:rPr>
                      <m:t>𝑓</m:t>
                    </m:r>
                    <m:r>
                      <a:rPr lang="en-US" sz="1600" i="1">
                        <a:latin typeface="Cambria Math" panose="02040503050406030204" pitchFamily="18" charset="0"/>
                      </a:rPr>
                      <m:t>(</m:t>
                    </m:r>
                    <m:r>
                      <a:rPr lang="en-US" sz="1600" i="1">
                        <a:latin typeface="Cambria Math" panose="02040503050406030204" pitchFamily="18" charset="0"/>
                      </a:rPr>
                      <m:t>𝑋</m:t>
                    </m:r>
                    <m:r>
                      <a:rPr lang="en-US" sz="1600" i="1">
                        <a:latin typeface="Cambria Math" panose="02040503050406030204" pitchFamily="18" charset="0"/>
                      </a:rPr>
                      <m:t>)</m:t>
                    </m:r>
                  </m:oMath>
                </a14:m>
                <a:r>
                  <a:rPr lang="en-US" sz="1600" dirty="0">
                    <a:cs typeface="Arial" panose="020B0604020202020204" pitchFamily="34" charset="0"/>
                  </a:rPr>
                  <a:t> (tight when the interval lengths are equal or </a:t>
                </a:r>
                <a14:m>
                  <m:oMath xmlns:m="http://schemas.openxmlformats.org/officeDocument/2006/math">
                    <m:r>
                      <a:rPr lang="en-US" sz="1600" b="0" i="1" smtClean="0">
                        <a:latin typeface="Cambria Math" panose="02040503050406030204" pitchFamily="18" charset="0"/>
                        <a:cs typeface="Arial" panose="020B0604020202020204" pitchFamily="34" charset="0"/>
                      </a:rPr>
                      <m:t>𝐼</m:t>
                    </m:r>
                    <m:d>
                      <m:dPr>
                        <m:ctrlPr>
                          <a:rPr lang="en-US" sz="1600" b="0" i="1" smtClean="0">
                            <a:latin typeface="Cambria Math" panose="02040503050406030204" pitchFamily="18" charset="0"/>
                            <a:cs typeface="Arial" panose="020B0604020202020204" pitchFamily="34" charset="0"/>
                          </a:rPr>
                        </m:ctrlPr>
                      </m:dPr>
                      <m:e>
                        <m:r>
                          <a:rPr lang="en-US" sz="1600" b="0" i="1" smtClean="0">
                            <a:latin typeface="Cambria Math" panose="02040503050406030204" pitchFamily="18" charset="0"/>
                            <a:cs typeface="Arial" panose="020B0604020202020204" pitchFamily="34" charset="0"/>
                          </a:rPr>
                          <m:t>𝑓</m:t>
                        </m:r>
                      </m:e>
                    </m:d>
                    <m:r>
                      <a:rPr lang="en-US" sz="1600" b="0" i="1" smtClean="0">
                        <a:latin typeface="Cambria Math" panose="02040503050406030204" pitchFamily="18" charset="0"/>
                        <a:cs typeface="Arial" panose="020B0604020202020204" pitchFamily="34" charset="0"/>
                      </a:rPr>
                      <m:t>≤4</m:t>
                    </m:r>
                  </m:oMath>
                </a14:m>
                <a:r>
                  <a:rPr lang="en-US" sz="1600" dirty="0">
                    <a:cs typeface="Arial" panose="020B0604020202020204" pitchFamily="34" charset="0"/>
                  </a:rPr>
                  <a:t>)</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Symmetric functions </a:t>
                </a:r>
                <a14:m>
                  <m:oMath xmlns:m="http://schemas.openxmlformats.org/officeDocument/2006/math">
                    <m:r>
                      <a:rPr lang="en-US" sz="2400" b="0" i="1" smtClean="0">
                        <a:solidFill>
                          <a:prstClr val="black"/>
                        </a:solidFill>
                        <a:latin typeface="Cambria Math" panose="02040503050406030204" pitchFamily="18" charset="0"/>
                      </a:rPr>
                      <m:t>𝑓</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𝑋</m:t>
                    </m:r>
                    <m:r>
                      <a:rPr lang="en-US" sz="2400" b="0" i="1" smtClean="0">
                        <a:solidFill>
                          <a:prstClr val="black"/>
                        </a:solidFill>
                        <a:latin typeface="Cambria Math" panose="02040503050406030204" pitchFamily="18" charset="0"/>
                      </a:rPr>
                      <m:t>)</m:t>
                    </m:r>
                  </m:oMath>
                </a14:m>
                <a:endParaRPr lang="en-US" sz="2400"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4"/>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4050110" y="4860509"/>
                <a:ext cx="3465917"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000" i="1" dirty="0" smtClean="0">
                              <a:solidFill>
                                <a:srgbClr val="0070C0"/>
                              </a:solidFill>
                              <a:latin typeface="Cambria Math" panose="02040503050406030204" pitchFamily="18" charset="0"/>
                            </a:rPr>
                          </m:ctrlPr>
                        </m:sSubPr>
                        <m:e>
                          <m:r>
                            <a:rPr lang="en-US" sz="2000" b="0" i="1" dirty="0" smtClean="0">
                              <a:solidFill>
                                <a:srgbClr val="0070C0"/>
                              </a:solidFill>
                              <a:latin typeface="Cambria Math" panose="02040503050406030204" pitchFamily="18" charset="0"/>
                            </a:rPr>
                            <m:t>𝑎</m:t>
                          </m:r>
                        </m:e>
                        <m:sub>
                          <m:r>
                            <a:rPr lang="en-US" sz="2000" b="0" i="1" dirty="0" smtClean="0">
                              <a:solidFill>
                                <a:srgbClr val="0070C0"/>
                              </a:solidFill>
                              <a:latin typeface="Cambria Math" panose="02040503050406030204" pitchFamily="18" charset="0"/>
                            </a:rPr>
                            <m:t>𝑖</m:t>
                          </m:r>
                        </m:sub>
                      </m:sSub>
                      <m:r>
                        <a:rPr lang="en-US" sz="2000" b="0" i="1" dirty="0" smtClean="0">
                          <a:solidFill>
                            <a:srgbClr val="0070C0"/>
                          </a:solidFill>
                          <a:latin typeface="Cambria Math" panose="02040503050406030204" pitchFamily="18" charset="0"/>
                        </a:rPr>
                        <m:t>=(</m:t>
                      </m:r>
                      <m:sSub>
                        <m:sSubPr>
                          <m:ctrlPr>
                            <a:rPr lang="en-US" sz="2000" b="0" i="1" dirty="0" smtClean="0">
                              <a:solidFill>
                                <a:srgbClr val="0070C0"/>
                              </a:solidFill>
                              <a:latin typeface="Cambria Math" panose="02040503050406030204" pitchFamily="18" charset="0"/>
                            </a:rPr>
                          </m:ctrlPr>
                        </m:sSubPr>
                        <m:e>
                          <m:r>
                            <a:rPr lang="en-US" sz="2000" i="1" dirty="0" smtClean="0">
                              <a:solidFill>
                                <a:srgbClr val="0070C0"/>
                              </a:solidFill>
                              <a:latin typeface="Cambria Math" panose="02040503050406030204" pitchFamily="18" charset="0"/>
                            </a:rPr>
                            <m:t>𝑎</m:t>
                          </m:r>
                        </m:e>
                        <m:sub>
                          <m:r>
                            <a:rPr lang="en-US" sz="2000" b="0" i="1" dirty="0" smtClean="0">
                              <a:solidFill>
                                <a:srgbClr val="0070C0"/>
                              </a:solidFill>
                              <a:latin typeface="Cambria Math" panose="02040503050406030204" pitchFamily="18" charset="0"/>
                            </a:rPr>
                            <m:t>𝑖</m:t>
                          </m:r>
                          <m:r>
                            <a:rPr lang="en-US" sz="2000" b="0" i="1" dirty="0" smtClean="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𝑎</m:t>
                          </m:r>
                        </m:e>
                        <m:sub>
                          <m:r>
                            <a:rPr lang="en-US" sz="2000" i="1" dirty="0">
                              <a:solidFill>
                                <a:srgbClr val="0070C0"/>
                              </a:solidFill>
                              <a:latin typeface="Cambria Math" panose="02040503050406030204" pitchFamily="18" charset="0"/>
                            </a:rPr>
                            <m:t>𝑖</m:t>
                          </m:r>
                          <m:r>
                            <a:rPr lang="en-US" sz="2000" i="1" dirty="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𝑎</m:t>
                          </m:r>
                        </m:e>
                        <m:sub>
                          <m:r>
                            <a:rPr lang="en-US" sz="2000" i="1" dirty="0">
                              <a:solidFill>
                                <a:srgbClr val="0070C0"/>
                              </a:solidFill>
                              <a:latin typeface="Cambria Math" panose="02040503050406030204" pitchFamily="18" charset="0"/>
                            </a:rPr>
                            <m:t>𝑖</m:t>
                          </m:r>
                          <m:r>
                            <a:rPr lang="en-US" sz="2000" i="1" dirty="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oMath>
                  </m:oMathPara>
                </a14:m>
                <a:endParaRPr lang="en-US" sz="2000" dirty="0">
                  <a:solidFill>
                    <a:srgbClr val="0070C0"/>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050110" y="4860509"/>
                <a:ext cx="3465917" cy="703833"/>
              </a:xfrm>
              <a:prstGeom prst="rect">
                <a:avLst/>
              </a:prstGeom>
              <a:blipFill>
                <a:blip r:embed="rId5"/>
                <a:stretch>
                  <a:fillRect/>
                </a:stretch>
              </a:blipFill>
            </p:spPr>
            <p:txBody>
              <a:bodyPr/>
              <a:lstStyle/>
              <a:p>
                <a:r>
                  <a:rPr lang="en-US">
                    <a:noFill/>
                  </a:rPr>
                  <a:t> </a:t>
                </a:r>
              </a:p>
            </p:txBody>
          </p:sp>
        </mc:Fallback>
      </mc:AlternateContent>
      <p:sp>
        <p:nvSpPr>
          <p:cNvPr id="142" name="Text Placeholder 1">
            <a:extLst>
              <a:ext uri="{FF2B5EF4-FFF2-40B4-BE49-F238E27FC236}">
                <a16:creationId xmlns:a16="http://schemas.microsoft.com/office/drawing/2014/main" id="{2B79910F-163A-49B6-AAF4-4655D89B5D2A}"/>
              </a:ext>
            </a:extLst>
          </p:cNvPr>
          <p:cNvSpPr txBox="1">
            <a:spLocks/>
          </p:cNvSpPr>
          <p:nvPr/>
        </p:nvSpPr>
        <p:spPr>
          <a:xfrm>
            <a:off x="4551945" y="4450043"/>
            <a:ext cx="227549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Symmetric anchors</a:t>
            </a:r>
            <a:endParaRPr lang="en-US" sz="1800" b="1" dirty="0">
              <a:solidFill>
                <a:srgbClr val="0070C0"/>
              </a:solidFill>
            </a:endParaRPr>
          </a:p>
        </p:txBody>
      </p:sp>
      <p:sp>
        <p:nvSpPr>
          <p:cNvPr id="57" name="Right Brace 6">
            <a:extLst>
              <a:ext uri="{FF2B5EF4-FFF2-40B4-BE49-F238E27FC236}">
                <a16:creationId xmlns:a16="http://schemas.microsoft.com/office/drawing/2014/main" id="{9E94654D-E328-4589-FBDF-3147C65F9587}"/>
              </a:ext>
            </a:extLst>
          </p:cNvPr>
          <p:cNvSpPr/>
          <p:nvPr/>
        </p:nvSpPr>
        <p:spPr>
          <a:xfrm>
            <a:off x="2726311" y="5006802"/>
            <a:ext cx="154903" cy="35019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8">
            <a:extLst>
              <a:ext uri="{FF2B5EF4-FFF2-40B4-BE49-F238E27FC236}">
                <a16:creationId xmlns:a16="http://schemas.microsoft.com/office/drawing/2014/main" id="{63636760-92E7-4784-94B1-67EA636598A8}"/>
              </a:ext>
            </a:extLst>
          </p:cNvPr>
          <p:cNvSpPr txBox="1"/>
          <p:nvPr/>
        </p:nvSpPr>
        <p:spPr>
          <a:xfrm>
            <a:off x="2985947" y="5028009"/>
            <a:ext cx="959430" cy="307777"/>
          </a:xfrm>
          <a:prstGeom prst="rect">
            <a:avLst/>
          </a:prstGeom>
          <a:noFill/>
        </p:spPr>
        <p:txBody>
          <a:bodyPr wrap="none" rtlCol="0">
            <a:spAutoFit/>
          </a:bodyPr>
          <a:lstStyle/>
          <a:p>
            <a:r>
              <a:rPr lang="en-US" sz="1400" dirty="0"/>
              <a:t>1</a:t>
            </a:r>
            <a:r>
              <a:rPr lang="en-US" sz="1400" baseline="30000" dirty="0"/>
              <a:t>st</a:t>
            </a:r>
            <a:r>
              <a:rPr lang="en-US" sz="1400" dirty="0"/>
              <a:t> Interval</a:t>
            </a:r>
          </a:p>
        </p:txBody>
      </p:sp>
      <p:sp>
        <p:nvSpPr>
          <p:cNvPr id="89" name="Text Placeholder 1">
            <a:extLst>
              <a:ext uri="{FF2B5EF4-FFF2-40B4-BE49-F238E27FC236}">
                <a16:creationId xmlns:a16="http://schemas.microsoft.com/office/drawing/2014/main" id="{2B79910F-163A-49B6-AAF4-4655D89B5D2A}"/>
              </a:ext>
            </a:extLst>
          </p:cNvPr>
          <p:cNvSpPr txBox="1">
            <a:spLocks/>
          </p:cNvSpPr>
          <p:nvPr/>
        </p:nvSpPr>
        <p:spPr>
          <a:xfrm>
            <a:off x="866419" y="3788578"/>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Symmetric function</a:t>
            </a:r>
            <a:endParaRPr lang="en-US" sz="1800" b="1" dirty="0">
              <a:solidFill>
                <a:schemeClr val="tx1"/>
              </a:solidFill>
            </a:endParaRPr>
          </a:p>
        </p:txBody>
      </p:sp>
      <p:cxnSp>
        <p:nvCxnSpPr>
          <p:cNvPr id="90" name="直接连接符 89"/>
          <p:cNvCxnSpPr/>
          <p:nvPr/>
        </p:nvCxnSpPr>
        <p:spPr>
          <a:xfrm>
            <a:off x="976384" y="4831749"/>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879015" y="4469373"/>
            <a:ext cx="0" cy="2149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1111014" y="42839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11014" y="4283932"/>
                <a:ext cx="472842" cy="642278"/>
              </a:xfrm>
              <a:prstGeom prst="rect">
                <a:avLst/>
              </a:prstGeom>
              <a:blipFill>
                <a:blip r:embed="rId6"/>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 Placeholder 1">
                <a:extLst>
                  <a:ext uri="{FF2B5EF4-FFF2-40B4-BE49-F238E27FC236}">
                    <a16:creationId xmlns:a16="http://schemas.microsoft.com/office/drawing/2014/main" id="{2B79910F-163A-49B6-AAF4-4655D89B5D2A}"/>
                  </a:ext>
                </a:extLst>
              </p:cNvPr>
              <p:cNvSpPr txBox="1">
                <a:spLocks/>
              </p:cNvSpPr>
              <p:nvPr/>
            </p:nvSpPr>
            <p:spPr>
              <a:xfrm>
                <a:off x="1662439" y="4290028"/>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662439" y="4290028"/>
                <a:ext cx="1264270"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 Placeholder 1">
                <a:extLst>
                  <a:ext uri="{FF2B5EF4-FFF2-40B4-BE49-F238E27FC236}">
                    <a16:creationId xmlns:a16="http://schemas.microsoft.com/office/drawing/2014/main" id="{2B79910F-163A-49B6-AAF4-4655D89B5D2A}"/>
                  </a:ext>
                </a:extLst>
              </p:cNvPr>
              <p:cNvSpPr txBox="1">
                <a:spLocks/>
              </p:cNvSpPr>
              <p:nvPr/>
            </p:nvSpPr>
            <p:spPr>
              <a:xfrm>
                <a:off x="1184984"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714716"/>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 Placeholder 1">
                <a:extLst>
                  <a:ext uri="{FF2B5EF4-FFF2-40B4-BE49-F238E27FC236}">
                    <a16:creationId xmlns:a16="http://schemas.microsoft.com/office/drawing/2014/main" id="{2B79910F-163A-49B6-AAF4-4655D89B5D2A}"/>
                  </a:ext>
                </a:extLst>
              </p:cNvPr>
              <p:cNvSpPr txBox="1">
                <a:spLocks/>
              </p:cNvSpPr>
              <p:nvPr/>
            </p:nvSpPr>
            <p:spPr>
              <a:xfrm>
                <a:off x="2046945"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714716"/>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 Placeholder 1">
                <a:extLst>
                  <a:ext uri="{FF2B5EF4-FFF2-40B4-BE49-F238E27FC236}">
                    <a16:creationId xmlns:a16="http://schemas.microsoft.com/office/drawing/2014/main" id="{2B79910F-163A-49B6-AAF4-4655D89B5D2A}"/>
                  </a:ext>
                </a:extLst>
              </p:cNvPr>
              <p:cNvSpPr txBox="1">
                <a:spLocks/>
              </p:cNvSpPr>
              <p:nvPr/>
            </p:nvSpPr>
            <p:spPr>
              <a:xfrm>
                <a:off x="1184984"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9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981669"/>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 Placeholder 1">
                <a:extLst>
                  <a:ext uri="{FF2B5EF4-FFF2-40B4-BE49-F238E27FC236}">
                    <a16:creationId xmlns:a16="http://schemas.microsoft.com/office/drawing/2014/main" id="{2B79910F-163A-49B6-AAF4-4655D89B5D2A}"/>
                  </a:ext>
                </a:extLst>
              </p:cNvPr>
              <p:cNvSpPr txBox="1">
                <a:spLocks/>
              </p:cNvSpPr>
              <p:nvPr/>
            </p:nvSpPr>
            <p:spPr>
              <a:xfrm>
                <a:off x="2046945"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981669"/>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1183006"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3006" y="524948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2044967"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967" y="5249481"/>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 Placeholder 1">
                <a:extLst>
                  <a:ext uri="{FF2B5EF4-FFF2-40B4-BE49-F238E27FC236}">
                    <a16:creationId xmlns:a16="http://schemas.microsoft.com/office/drawing/2014/main" id="{2B79910F-163A-49B6-AAF4-4655D89B5D2A}"/>
                  </a:ext>
                </a:extLst>
              </p:cNvPr>
              <p:cNvSpPr txBox="1">
                <a:spLocks/>
              </p:cNvSpPr>
              <p:nvPr/>
            </p:nvSpPr>
            <p:spPr>
              <a:xfrm>
                <a:off x="1182651" y="552687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0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2651" y="5526870"/>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 Placeholder 1">
                <a:extLst>
                  <a:ext uri="{FF2B5EF4-FFF2-40B4-BE49-F238E27FC236}">
                    <a16:creationId xmlns:a16="http://schemas.microsoft.com/office/drawing/2014/main" id="{2B79910F-163A-49B6-AAF4-4655D89B5D2A}"/>
                  </a:ext>
                </a:extLst>
              </p:cNvPr>
              <p:cNvSpPr txBox="1">
                <a:spLocks/>
              </p:cNvSpPr>
              <p:nvPr/>
            </p:nvSpPr>
            <p:spPr>
              <a:xfrm>
                <a:off x="2044612" y="5526870"/>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0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612" y="5526870"/>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 Placeholder 1">
                <a:extLst>
                  <a:ext uri="{FF2B5EF4-FFF2-40B4-BE49-F238E27FC236}">
                    <a16:creationId xmlns:a16="http://schemas.microsoft.com/office/drawing/2014/main" id="{2B79910F-163A-49B6-AAF4-4655D89B5D2A}"/>
                  </a:ext>
                </a:extLst>
              </p:cNvPr>
              <p:cNvSpPr txBox="1">
                <a:spLocks/>
              </p:cNvSpPr>
              <p:nvPr/>
            </p:nvSpPr>
            <p:spPr>
              <a:xfrm>
                <a:off x="1189597" y="579802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0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9597" y="5798023"/>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 Placeholder 1">
                <a:extLst>
                  <a:ext uri="{FF2B5EF4-FFF2-40B4-BE49-F238E27FC236}">
                    <a16:creationId xmlns:a16="http://schemas.microsoft.com/office/drawing/2014/main" id="{2B79910F-163A-49B6-AAF4-4655D89B5D2A}"/>
                  </a:ext>
                </a:extLst>
              </p:cNvPr>
              <p:cNvSpPr txBox="1">
                <a:spLocks/>
              </p:cNvSpPr>
              <p:nvPr/>
            </p:nvSpPr>
            <p:spPr>
              <a:xfrm>
                <a:off x="1184090" y="60590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5</m:t>
                      </m:r>
                    </m:oMath>
                  </m:oMathPara>
                </a14:m>
                <a:endParaRPr lang="en-US" sz="1600" dirty="0">
                  <a:solidFill>
                    <a:schemeClr val="tx1"/>
                  </a:solidFill>
                </a:endParaRPr>
              </a:p>
            </p:txBody>
          </p:sp>
        </mc:Choice>
        <mc:Fallback xmlns="">
          <p:sp>
            <p:nvSpPr>
              <p:cNvPr id="10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090" y="6059016"/>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 Placeholder 1">
                <a:extLst>
                  <a:ext uri="{FF2B5EF4-FFF2-40B4-BE49-F238E27FC236}">
                    <a16:creationId xmlns:a16="http://schemas.microsoft.com/office/drawing/2014/main" id="{2B79910F-163A-49B6-AAF4-4655D89B5D2A}"/>
                  </a:ext>
                </a:extLst>
              </p:cNvPr>
              <p:cNvSpPr txBox="1">
                <a:spLocks/>
              </p:cNvSpPr>
              <p:nvPr/>
            </p:nvSpPr>
            <p:spPr>
              <a:xfrm>
                <a:off x="2047279" y="5793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1</m:t>
                      </m:r>
                    </m:oMath>
                  </m:oMathPara>
                </a14:m>
                <a:endParaRPr lang="en-US" sz="1600" dirty="0">
                  <a:solidFill>
                    <a:srgbClr val="FF0000"/>
                  </a:solidFill>
                </a:endParaRPr>
              </a:p>
            </p:txBody>
          </p:sp>
        </mc:Choice>
        <mc:Fallback xmlns="">
          <p:sp>
            <p:nvSpPr>
              <p:cNvPr id="10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7279" y="5793665"/>
                <a:ext cx="472842" cy="6422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 Placeholder 1">
                <a:extLst>
                  <a:ext uri="{FF2B5EF4-FFF2-40B4-BE49-F238E27FC236}">
                    <a16:creationId xmlns:a16="http://schemas.microsoft.com/office/drawing/2014/main" id="{2B79910F-163A-49B6-AAF4-4655D89B5D2A}"/>
                  </a:ext>
                </a:extLst>
              </p:cNvPr>
              <p:cNvSpPr txBox="1">
                <a:spLocks/>
              </p:cNvSpPr>
              <p:nvPr/>
            </p:nvSpPr>
            <p:spPr>
              <a:xfrm>
                <a:off x="2054856" y="604781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54856" y="6047817"/>
                <a:ext cx="472842" cy="642278"/>
              </a:xfrm>
              <a:prstGeom prst="rect">
                <a:avLst/>
              </a:prstGeom>
              <a:blipFill>
                <a:blip r:embed="rId19"/>
                <a:stretch>
                  <a:fillRect/>
                </a:stretch>
              </a:blipFill>
            </p:spPr>
            <p:txBody>
              <a:bodyPr/>
              <a:lstStyle/>
              <a:p>
                <a:r>
                  <a:rPr lang="en-US">
                    <a:noFill/>
                  </a:rPr>
                  <a:t> </a:t>
                </a:r>
              </a:p>
            </p:txBody>
          </p:sp>
        </mc:Fallback>
      </mc:AlternateContent>
      <p:sp>
        <p:nvSpPr>
          <p:cNvPr id="107" name="Right Brace 6">
            <a:extLst>
              <a:ext uri="{FF2B5EF4-FFF2-40B4-BE49-F238E27FC236}">
                <a16:creationId xmlns:a16="http://schemas.microsoft.com/office/drawing/2014/main" id="{9E94654D-E328-4589-FBDF-3147C65F9587}"/>
              </a:ext>
            </a:extLst>
          </p:cNvPr>
          <p:cNvSpPr/>
          <p:nvPr/>
        </p:nvSpPr>
        <p:spPr>
          <a:xfrm>
            <a:off x="2687716" y="5524852"/>
            <a:ext cx="210661" cy="64429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8">
            <a:extLst>
              <a:ext uri="{FF2B5EF4-FFF2-40B4-BE49-F238E27FC236}">
                <a16:creationId xmlns:a16="http://schemas.microsoft.com/office/drawing/2014/main" id="{63636760-92E7-4784-94B1-67EA636598A8}"/>
              </a:ext>
            </a:extLst>
          </p:cNvPr>
          <p:cNvSpPr txBox="1"/>
          <p:nvPr/>
        </p:nvSpPr>
        <p:spPr>
          <a:xfrm>
            <a:off x="2985592" y="5683779"/>
            <a:ext cx="999248" cy="307777"/>
          </a:xfrm>
          <a:prstGeom prst="rect">
            <a:avLst/>
          </a:prstGeom>
          <a:noFill/>
        </p:spPr>
        <p:txBody>
          <a:bodyPr wrap="none" rtlCol="0">
            <a:spAutoFit/>
          </a:bodyPr>
          <a:lstStyle/>
          <a:p>
            <a:r>
              <a:rPr lang="en-US" sz="1400" dirty="0"/>
              <a:t>2</a:t>
            </a:r>
            <a:r>
              <a:rPr lang="en-US" sz="1400" baseline="30000" dirty="0"/>
              <a:t>nd</a:t>
            </a:r>
            <a:r>
              <a:rPr lang="en-US" sz="1400" dirty="0"/>
              <a:t> Interval</a:t>
            </a:r>
          </a:p>
        </p:txBody>
      </p:sp>
      <p:sp>
        <p:nvSpPr>
          <p:cNvPr id="110" name="Right Brace 6">
            <a:extLst>
              <a:ext uri="{FF2B5EF4-FFF2-40B4-BE49-F238E27FC236}">
                <a16:creationId xmlns:a16="http://schemas.microsoft.com/office/drawing/2014/main" id="{9E94654D-E328-4589-FBDF-3147C65F9587}"/>
              </a:ext>
            </a:extLst>
          </p:cNvPr>
          <p:cNvSpPr/>
          <p:nvPr/>
        </p:nvSpPr>
        <p:spPr>
          <a:xfrm>
            <a:off x="2708034" y="6299689"/>
            <a:ext cx="157704" cy="1597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8">
            <a:extLst>
              <a:ext uri="{FF2B5EF4-FFF2-40B4-BE49-F238E27FC236}">
                <a16:creationId xmlns:a16="http://schemas.microsoft.com/office/drawing/2014/main" id="{63636760-92E7-4784-94B1-67EA636598A8}"/>
              </a:ext>
            </a:extLst>
          </p:cNvPr>
          <p:cNvSpPr txBox="1"/>
          <p:nvPr/>
        </p:nvSpPr>
        <p:spPr>
          <a:xfrm>
            <a:off x="2977089" y="6216132"/>
            <a:ext cx="976742" cy="307777"/>
          </a:xfrm>
          <a:prstGeom prst="rect">
            <a:avLst/>
          </a:prstGeom>
          <a:noFill/>
        </p:spPr>
        <p:txBody>
          <a:bodyPr wrap="none" rtlCol="0">
            <a:spAutoFit/>
          </a:bodyPr>
          <a:lstStyle/>
          <a:p>
            <a:r>
              <a:rPr lang="en-US" sz="1400" dirty="0"/>
              <a:t>3</a:t>
            </a:r>
            <a:r>
              <a:rPr lang="en-US" sz="1400" baseline="30000" dirty="0"/>
              <a:t>rd</a:t>
            </a:r>
            <a:r>
              <a:rPr lang="en-US" sz="1400" dirty="0"/>
              <a:t> Interval</a:t>
            </a:r>
          </a:p>
        </p:txBody>
      </p:sp>
      <p:sp>
        <p:nvSpPr>
          <p:cNvPr id="120" name="TextBox 45">
            <a:extLst>
              <a:ext uri="{FF2B5EF4-FFF2-40B4-BE49-F238E27FC236}">
                <a16:creationId xmlns:a16="http://schemas.microsoft.com/office/drawing/2014/main" id="{2B1089E9-A049-4E7B-A562-2EA8E4245FB5}"/>
              </a:ext>
            </a:extLst>
          </p:cNvPr>
          <p:cNvSpPr txBox="1"/>
          <p:nvPr/>
        </p:nvSpPr>
        <p:spPr>
          <a:xfrm>
            <a:off x="484315" y="3019035"/>
            <a:ext cx="11223156" cy="461665"/>
          </a:xfrm>
          <a:prstGeom prst="rect">
            <a:avLst/>
          </a:prstGeom>
          <a:noFill/>
        </p:spPr>
        <p:txBody>
          <a:bodyPr wrap="square" rtlCol="0">
            <a:spAutoFit/>
          </a:bodyPr>
          <a:lstStyle/>
          <a:p>
            <a:pPr lvl="0">
              <a:defRPr/>
            </a:pPr>
            <a:r>
              <a:rPr lang="en-US" sz="2400" dirty="0">
                <a:solidFill>
                  <a:prstClr val="black"/>
                </a:solidFill>
              </a:rPr>
              <a:t>Can this be done using symmetric anchors?</a:t>
            </a:r>
            <a:endParaRPr lang="en-US" sz="2400" dirty="0">
              <a:solidFill>
                <a:srgbClr val="E7E6E6">
                  <a:lumMod val="50000"/>
                </a:srgbClr>
              </a:solidFill>
            </a:endParaRPr>
          </a:p>
        </p:txBody>
      </p:sp>
      <p:sp>
        <p:nvSpPr>
          <p:cNvPr id="121" name="Content Placeholder 5">
            <a:extLst>
              <a:ext uri="{FF2B5EF4-FFF2-40B4-BE49-F238E27FC236}">
                <a16:creationId xmlns:a16="http://schemas.microsoft.com/office/drawing/2014/main" id="{DDB85DF0-17F5-6117-1188-F378BF0CCE97}"/>
              </a:ext>
            </a:extLst>
          </p:cNvPr>
          <p:cNvSpPr txBox="1">
            <a:spLocks/>
          </p:cNvSpPr>
          <p:nvPr/>
        </p:nvSpPr>
        <p:spPr>
          <a:xfrm>
            <a:off x="915191" y="3470263"/>
            <a:ext cx="10193395" cy="625809"/>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b="0" dirty="0">
                <a:solidFill>
                  <a:srgbClr val="FF0000"/>
                </a:solidFill>
                <a:cs typeface="Arial" panose="020B0604020202020204" pitchFamily="34" charset="0"/>
              </a:rPr>
              <a:t>No!</a:t>
            </a:r>
            <a:endParaRPr lang="en-US" sz="1600" dirty="0">
              <a:solidFill>
                <a:srgbClr val="FF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194" name="Text Placeholder 1">
                <a:extLst>
                  <a:ext uri="{FF2B5EF4-FFF2-40B4-BE49-F238E27FC236}">
                    <a16:creationId xmlns:a16="http://schemas.microsoft.com/office/drawing/2014/main" id="{2B79910F-163A-49B6-AAF4-4655D89B5D2A}"/>
                  </a:ext>
                </a:extLst>
              </p:cNvPr>
              <p:cNvSpPr txBox="1">
                <a:spLocks/>
              </p:cNvSpPr>
              <p:nvPr/>
            </p:nvSpPr>
            <p:spPr>
              <a:xfrm>
                <a:off x="8904653" y="61625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8</m:t>
                      </m:r>
                    </m:oMath>
                  </m:oMathPara>
                </a14:m>
                <a:endParaRPr lang="en-US" sz="1600" dirty="0">
                  <a:solidFill>
                    <a:schemeClr val="tx1"/>
                  </a:solidFill>
                </a:endParaRPr>
              </a:p>
            </p:txBody>
          </p:sp>
        </mc:Choice>
        <mc:Fallback xmlns="">
          <p:sp>
            <p:nvSpPr>
              <p:cNvPr id="1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4653" y="6162544"/>
                <a:ext cx="472842" cy="64227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 Placeholder 1">
                <a:extLst>
                  <a:ext uri="{FF2B5EF4-FFF2-40B4-BE49-F238E27FC236}">
                    <a16:creationId xmlns:a16="http://schemas.microsoft.com/office/drawing/2014/main" id="{2B79910F-163A-49B6-AAF4-4655D89B5D2A}"/>
                  </a:ext>
                </a:extLst>
              </p:cNvPr>
              <p:cNvSpPr txBox="1">
                <a:spLocks/>
              </p:cNvSpPr>
              <p:nvPr/>
            </p:nvSpPr>
            <p:spPr>
              <a:xfrm>
                <a:off x="9775419" y="6171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5419" y="6171665"/>
                <a:ext cx="472842" cy="642278"/>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726357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b="0" dirty="0">
                    <a:cs typeface="Arial" panose="020B0604020202020204" pitchFamily="34" charset="0"/>
                  </a:rPr>
                  <a:t>The value of </a:t>
                </a:r>
                <a14:m>
                  <m:oMath xmlns:m="http://schemas.openxmlformats.org/officeDocument/2006/math">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depends only on </a:t>
                </a:r>
                <a14:m>
                  <m:oMath xmlns:m="http://schemas.openxmlformats.org/officeDocument/2006/math">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nary>
                      <m:naryPr>
                        <m:chr m:val="∑"/>
                        <m:ctrlPr>
                          <a:rPr lang="en-US" sz="1800" i="1" dirty="0">
                            <a:latin typeface="Cambria Math" panose="02040503050406030204" pitchFamily="18" charset="0"/>
                            <a:cs typeface="Arial" panose="020B0604020202020204" pitchFamily="34" charset="0"/>
                          </a:rPr>
                        </m:ctrlPr>
                      </m:naryPr>
                      <m:sub>
                        <m:r>
                          <a:rPr lang="en-US" sz="1800" i="1" dirty="0">
                            <a:latin typeface="Cambria Math" panose="02040503050406030204" pitchFamily="18" charset="0"/>
                            <a:cs typeface="Arial" panose="020B0604020202020204" pitchFamily="34" charset="0"/>
                          </a:rPr>
                          <m:t>𝑖</m:t>
                        </m:r>
                        <m:r>
                          <a:rPr lang="en-US" sz="1800" i="1" dirty="0">
                            <a:latin typeface="Cambria Math" panose="02040503050406030204" pitchFamily="18" charset="0"/>
                            <a:cs typeface="Arial" panose="020B0604020202020204" pitchFamily="34" charset="0"/>
                          </a:rPr>
                          <m:t>=1</m:t>
                        </m:r>
                      </m:sub>
                      <m:sup>
                        <m:r>
                          <a:rPr lang="en-US" sz="1800" i="1" dirty="0">
                            <a:latin typeface="Cambria Math" panose="02040503050406030204" pitchFamily="18" charset="0"/>
                            <a:cs typeface="Arial" panose="020B0604020202020204" pitchFamily="34" charset="0"/>
                          </a:rPr>
                          <m:t>𝑛</m:t>
                        </m:r>
                      </m:sup>
                      <m:e>
                        <m:sSub>
                          <m:sSubPr>
                            <m:ctrlPr>
                              <a:rPr lang="en-US" sz="1800" i="1" dirty="0">
                                <a:latin typeface="Cambria Math" panose="02040503050406030204" pitchFamily="18" charset="0"/>
                                <a:cs typeface="Arial" panose="020B0604020202020204" pitchFamily="34" charset="0"/>
                              </a:rPr>
                            </m:ctrlPr>
                          </m:sSubPr>
                          <m:e>
                            <m:r>
                              <a:rPr lang="en-US" sz="1800" i="1" dirty="0">
                                <a:latin typeface="Cambria Math" panose="02040503050406030204" pitchFamily="18" charset="0"/>
                                <a:cs typeface="Arial" panose="020B0604020202020204" pitchFamily="34" charset="0"/>
                              </a:rPr>
                              <m:t>𝑋</m:t>
                            </m:r>
                          </m:e>
                          <m:sub>
                            <m:r>
                              <a:rPr lang="en-US" sz="1800" i="1" dirty="0">
                                <a:latin typeface="Cambria Math" panose="02040503050406030204" pitchFamily="18" charset="0"/>
                                <a:cs typeface="Arial" panose="020B0604020202020204" pitchFamily="34" charset="0"/>
                              </a:rPr>
                              <m:t>𝑖</m:t>
                            </m:r>
                          </m:sub>
                        </m:sSub>
                      </m:e>
                    </m:nary>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Basic classes of Boolean functions</a:t>
                </a:r>
              </a:p>
              <a:p>
                <a:pPr>
                  <a:buFont typeface="Arial" panose="020B0604020202020204" pitchFamily="34" charset="0"/>
                  <a:buChar char="•"/>
                </a:pPr>
                <a:r>
                  <a:rPr lang="en-US" sz="1800" dirty="0">
                    <a:cs typeface="Arial" panose="020B0604020202020204" pitchFamily="34" charset="0"/>
                  </a:rPr>
                  <a:t>What is the number of anchors needed?</a:t>
                </a:r>
              </a:p>
              <a:p>
                <a:pPr lvl="1">
                  <a:buFont typeface="Arial" panose="020B0604020202020204" pitchFamily="34" charset="0"/>
                  <a:buChar char="•"/>
                </a:pPr>
                <a14:m>
                  <m:oMath xmlns:m="http://schemas.openxmlformats.org/officeDocument/2006/math">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𝐼</m:t>
                    </m:r>
                    <m:d>
                      <m:dPr>
                        <m:ctrlPr>
                          <a:rPr lang="en-US" sz="1600" b="0" i="1" smtClean="0">
                            <a:latin typeface="Cambria Math" panose="02040503050406030204" pitchFamily="18" charset="0"/>
                            <a:cs typeface="Arial" panose="020B0604020202020204" pitchFamily="34" charset="0"/>
                          </a:rPr>
                        </m:ctrlPr>
                      </m:dPr>
                      <m:e>
                        <m:r>
                          <a:rPr lang="en-US" sz="1600" b="0" i="1" smtClean="0">
                            <a:latin typeface="Cambria Math" panose="02040503050406030204" pitchFamily="18" charset="0"/>
                            <a:cs typeface="Arial" panose="020B0604020202020204" pitchFamily="34" charset="0"/>
                          </a:rPr>
                          <m:t>𝑓</m:t>
                        </m:r>
                      </m:e>
                    </m:d>
                  </m:oMath>
                </a14:m>
                <a:r>
                  <a:rPr lang="en-US" sz="1600" dirty="0">
                    <a:cs typeface="Arial" panose="020B0604020202020204" pitchFamily="34" charset="0"/>
                  </a:rPr>
                  <a:t> the </a:t>
                </a:r>
                <a:r>
                  <a:rPr lang="en-US" sz="1600" dirty="0"/>
                  <a:t>number of Intervals for </a:t>
                </a:r>
                <a14:m>
                  <m:oMath xmlns:m="http://schemas.openxmlformats.org/officeDocument/2006/math">
                    <m:r>
                      <a:rPr lang="en-US" sz="1600" i="1">
                        <a:latin typeface="Cambria Math" panose="02040503050406030204" pitchFamily="18" charset="0"/>
                      </a:rPr>
                      <m:t>𝑓</m:t>
                    </m:r>
                    <m:r>
                      <a:rPr lang="en-US" sz="1600" i="1">
                        <a:latin typeface="Cambria Math" panose="02040503050406030204" pitchFamily="18" charset="0"/>
                      </a:rPr>
                      <m:t>(</m:t>
                    </m:r>
                    <m:r>
                      <a:rPr lang="en-US" sz="1600" i="1">
                        <a:latin typeface="Cambria Math" panose="02040503050406030204" pitchFamily="18" charset="0"/>
                      </a:rPr>
                      <m:t>𝑋</m:t>
                    </m:r>
                    <m:r>
                      <a:rPr lang="en-US" sz="1600" i="1">
                        <a:latin typeface="Cambria Math" panose="02040503050406030204" pitchFamily="18" charset="0"/>
                      </a:rPr>
                      <m:t>)</m:t>
                    </m:r>
                  </m:oMath>
                </a14:m>
                <a:r>
                  <a:rPr lang="en-US" sz="1600" dirty="0">
                    <a:cs typeface="Arial" panose="020B0604020202020204" pitchFamily="34" charset="0"/>
                  </a:rPr>
                  <a:t> (tight when the interval lengths are equal or </a:t>
                </a:r>
                <a14:m>
                  <m:oMath xmlns:m="http://schemas.openxmlformats.org/officeDocument/2006/math">
                    <m:r>
                      <a:rPr lang="en-US" sz="1600" b="0" i="1" smtClean="0">
                        <a:latin typeface="Cambria Math" panose="02040503050406030204" pitchFamily="18" charset="0"/>
                        <a:cs typeface="Arial" panose="020B0604020202020204" pitchFamily="34" charset="0"/>
                      </a:rPr>
                      <m:t>𝐼</m:t>
                    </m:r>
                    <m:d>
                      <m:dPr>
                        <m:ctrlPr>
                          <a:rPr lang="en-US" sz="1600" b="0" i="1" smtClean="0">
                            <a:latin typeface="Cambria Math" panose="02040503050406030204" pitchFamily="18" charset="0"/>
                            <a:cs typeface="Arial" panose="020B0604020202020204" pitchFamily="34" charset="0"/>
                          </a:rPr>
                        </m:ctrlPr>
                      </m:dPr>
                      <m:e>
                        <m:r>
                          <a:rPr lang="en-US" sz="1600" b="0" i="1" smtClean="0">
                            <a:latin typeface="Cambria Math" panose="02040503050406030204" pitchFamily="18" charset="0"/>
                            <a:cs typeface="Arial" panose="020B0604020202020204" pitchFamily="34" charset="0"/>
                          </a:rPr>
                          <m:t>𝑓</m:t>
                        </m:r>
                      </m:e>
                    </m:d>
                    <m:r>
                      <a:rPr lang="en-US" sz="1600" b="0" i="1" smtClean="0">
                        <a:latin typeface="Cambria Math" panose="02040503050406030204" pitchFamily="18" charset="0"/>
                        <a:cs typeface="Arial" panose="020B0604020202020204" pitchFamily="34" charset="0"/>
                      </a:rPr>
                      <m:t>≤4</m:t>
                    </m:r>
                  </m:oMath>
                </a14:m>
                <a:r>
                  <a:rPr lang="en-US" sz="1600" dirty="0">
                    <a:cs typeface="Arial" panose="020B0604020202020204" pitchFamily="34" charset="0"/>
                  </a:rPr>
                  <a:t>)</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t="-22101"/>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Symmetric functions </a:t>
                </a:r>
                <a14:m>
                  <m:oMath xmlns:m="http://schemas.openxmlformats.org/officeDocument/2006/math">
                    <m:r>
                      <a:rPr lang="en-US" sz="2400" b="0" i="1" smtClean="0">
                        <a:solidFill>
                          <a:prstClr val="black"/>
                        </a:solidFill>
                        <a:latin typeface="Cambria Math" panose="02040503050406030204" pitchFamily="18" charset="0"/>
                      </a:rPr>
                      <m:t>𝑓</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𝑋</m:t>
                    </m:r>
                    <m:r>
                      <a:rPr lang="en-US" sz="2400" b="0" i="1" smtClean="0">
                        <a:solidFill>
                          <a:prstClr val="black"/>
                        </a:solidFill>
                        <a:latin typeface="Cambria Math" panose="02040503050406030204" pitchFamily="18" charset="0"/>
                      </a:rPr>
                      <m:t>)</m:t>
                    </m:r>
                  </m:oMath>
                </a14:m>
                <a:endParaRPr lang="en-US" sz="2400"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4"/>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 Placeholder 1">
                <a:extLst>
                  <a:ext uri="{FF2B5EF4-FFF2-40B4-BE49-F238E27FC236}">
                    <a16:creationId xmlns:a16="http://schemas.microsoft.com/office/drawing/2014/main" id="{2B79910F-163A-49B6-AAF4-4655D89B5D2A}"/>
                  </a:ext>
                </a:extLst>
              </p:cNvPr>
              <p:cNvSpPr txBox="1">
                <a:spLocks/>
              </p:cNvSpPr>
              <p:nvPr/>
            </p:nvSpPr>
            <p:spPr>
              <a:xfrm>
                <a:off x="4050110" y="4860509"/>
                <a:ext cx="3465917"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000" i="1" dirty="0" smtClean="0">
                              <a:solidFill>
                                <a:srgbClr val="0070C0"/>
                              </a:solidFill>
                              <a:latin typeface="Cambria Math" panose="02040503050406030204" pitchFamily="18" charset="0"/>
                            </a:rPr>
                          </m:ctrlPr>
                        </m:sSubPr>
                        <m:e>
                          <m:r>
                            <a:rPr lang="en-US" sz="2000" b="0" i="1" dirty="0" smtClean="0">
                              <a:solidFill>
                                <a:srgbClr val="0070C0"/>
                              </a:solidFill>
                              <a:latin typeface="Cambria Math" panose="02040503050406030204" pitchFamily="18" charset="0"/>
                            </a:rPr>
                            <m:t>𝑎</m:t>
                          </m:r>
                        </m:e>
                        <m:sub>
                          <m:r>
                            <a:rPr lang="en-US" sz="2000" b="0" i="1" dirty="0" smtClean="0">
                              <a:solidFill>
                                <a:srgbClr val="0070C0"/>
                              </a:solidFill>
                              <a:latin typeface="Cambria Math" panose="02040503050406030204" pitchFamily="18" charset="0"/>
                            </a:rPr>
                            <m:t>𝑖</m:t>
                          </m:r>
                        </m:sub>
                      </m:sSub>
                      <m:r>
                        <a:rPr lang="en-US" sz="2000" b="0" i="1" dirty="0" smtClean="0">
                          <a:solidFill>
                            <a:srgbClr val="0070C0"/>
                          </a:solidFill>
                          <a:latin typeface="Cambria Math" panose="02040503050406030204" pitchFamily="18" charset="0"/>
                        </a:rPr>
                        <m:t>=(</m:t>
                      </m:r>
                      <m:sSub>
                        <m:sSubPr>
                          <m:ctrlPr>
                            <a:rPr lang="en-US" sz="2000" b="0" i="1" dirty="0" smtClean="0">
                              <a:solidFill>
                                <a:srgbClr val="0070C0"/>
                              </a:solidFill>
                              <a:latin typeface="Cambria Math" panose="02040503050406030204" pitchFamily="18" charset="0"/>
                            </a:rPr>
                          </m:ctrlPr>
                        </m:sSubPr>
                        <m:e>
                          <m:r>
                            <a:rPr lang="en-US" sz="2000" i="1" dirty="0" smtClean="0">
                              <a:solidFill>
                                <a:srgbClr val="0070C0"/>
                              </a:solidFill>
                              <a:latin typeface="Cambria Math" panose="02040503050406030204" pitchFamily="18" charset="0"/>
                            </a:rPr>
                            <m:t>𝑎</m:t>
                          </m:r>
                        </m:e>
                        <m:sub>
                          <m:r>
                            <a:rPr lang="en-US" sz="2000" b="0" i="1" dirty="0" smtClean="0">
                              <a:solidFill>
                                <a:srgbClr val="0070C0"/>
                              </a:solidFill>
                              <a:latin typeface="Cambria Math" panose="02040503050406030204" pitchFamily="18" charset="0"/>
                            </a:rPr>
                            <m:t>𝑖</m:t>
                          </m:r>
                          <m:r>
                            <a:rPr lang="en-US" sz="2000" b="0" i="1" dirty="0" smtClean="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𝑎</m:t>
                          </m:r>
                        </m:e>
                        <m:sub>
                          <m:r>
                            <a:rPr lang="en-US" sz="2000" i="1" dirty="0">
                              <a:solidFill>
                                <a:srgbClr val="0070C0"/>
                              </a:solidFill>
                              <a:latin typeface="Cambria Math" panose="02040503050406030204" pitchFamily="18" charset="0"/>
                            </a:rPr>
                            <m:t>𝑖</m:t>
                          </m:r>
                          <m:r>
                            <a:rPr lang="en-US" sz="2000" i="1" dirty="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𝑎</m:t>
                          </m:r>
                        </m:e>
                        <m:sub>
                          <m:r>
                            <a:rPr lang="en-US" sz="2000" i="1" dirty="0">
                              <a:solidFill>
                                <a:srgbClr val="0070C0"/>
                              </a:solidFill>
                              <a:latin typeface="Cambria Math" panose="02040503050406030204" pitchFamily="18" charset="0"/>
                            </a:rPr>
                            <m:t>𝑖</m:t>
                          </m:r>
                          <m:r>
                            <a:rPr lang="en-US" sz="2000" i="1" dirty="0">
                              <a:solidFill>
                                <a:srgbClr val="0070C0"/>
                              </a:solidFill>
                              <a:latin typeface="Cambria Math" panose="02040503050406030204" pitchFamily="18" charset="0"/>
                            </a:rPr>
                            <m:t>1</m:t>
                          </m:r>
                        </m:sub>
                      </m:sSub>
                      <m:r>
                        <a:rPr lang="en-US" sz="2000" b="0" i="1" dirty="0" smtClean="0">
                          <a:solidFill>
                            <a:srgbClr val="0070C0"/>
                          </a:solidFill>
                          <a:latin typeface="Cambria Math" panose="02040503050406030204" pitchFamily="18" charset="0"/>
                        </a:rPr>
                        <m:t>)</m:t>
                      </m:r>
                    </m:oMath>
                  </m:oMathPara>
                </a14:m>
                <a:endParaRPr lang="en-US" sz="2000" dirty="0">
                  <a:solidFill>
                    <a:srgbClr val="0070C0"/>
                  </a:solidFill>
                </a:endParaRPr>
              </a:p>
            </p:txBody>
          </p:sp>
        </mc:Choice>
        <mc:Fallback xmlns="">
          <p:sp>
            <p:nvSpPr>
              <p:cNvPr id="1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050110" y="4860509"/>
                <a:ext cx="3465917" cy="703833"/>
              </a:xfrm>
              <a:prstGeom prst="rect">
                <a:avLst/>
              </a:prstGeom>
              <a:blipFill>
                <a:blip r:embed="rId5"/>
                <a:stretch>
                  <a:fillRect/>
                </a:stretch>
              </a:blipFill>
            </p:spPr>
            <p:txBody>
              <a:bodyPr/>
              <a:lstStyle/>
              <a:p>
                <a:r>
                  <a:rPr lang="en-US">
                    <a:noFill/>
                  </a:rPr>
                  <a:t> </a:t>
                </a:r>
              </a:p>
            </p:txBody>
          </p:sp>
        </mc:Fallback>
      </mc:AlternateContent>
      <p:sp>
        <p:nvSpPr>
          <p:cNvPr id="142" name="Text Placeholder 1">
            <a:extLst>
              <a:ext uri="{FF2B5EF4-FFF2-40B4-BE49-F238E27FC236}">
                <a16:creationId xmlns:a16="http://schemas.microsoft.com/office/drawing/2014/main" id="{2B79910F-163A-49B6-AAF4-4655D89B5D2A}"/>
              </a:ext>
            </a:extLst>
          </p:cNvPr>
          <p:cNvSpPr txBox="1">
            <a:spLocks/>
          </p:cNvSpPr>
          <p:nvPr/>
        </p:nvSpPr>
        <p:spPr>
          <a:xfrm>
            <a:off x="4551945" y="4450043"/>
            <a:ext cx="227549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rgbClr val="0070C0"/>
                </a:solidFill>
              </a:rPr>
              <a:t>Symmetric anchors</a:t>
            </a:r>
            <a:endParaRPr lang="en-US" sz="1800" b="1" dirty="0">
              <a:solidFill>
                <a:srgbClr val="0070C0"/>
              </a:solidFill>
            </a:endParaRPr>
          </a:p>
        </p:txBody>
      </p:sp>
      <p:sp>
        <p:nvSpPr>
          <p:cNvPr id="57" name="Right Brace 6">
            <a:extLst>
              <a:ext uri="{FF2B5EF4-FFF2-40B4-BE49-F238E27FC236}">
                <a16:creationId xmlns:a16="http://schemas.microsoft.com/office/drawing/2014/main" id="{9E94654D-E328-4589-FBDF-3147C65F9587}"/>
              </a:ext>
            </a:extLst>
          </p:cNvPr>
          <p:cNvSpPr/>
          <p:nvPr/>
        </p:nvSpPr>
        <p:spPr>
          <a:xfrm>
            <a:off x="2726311" y="5006802"/>
            <a:ext cx="154903" cy="35019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8">
            <a:extLst>
              <a:ext uri="{FF2B5EF4-FFF2-40B4-BE49-F238E27FC236}">
                <a16:creationId xmlns:a16="http://schemas.microsoft.com/office/drawing/2014/main" id="{63636760-92E7-4784-94B1-67EA636598A8}"/>
              </a:ext>
            </a:extLst>
          </p:cNvPr>
          <p:cNvSpPr txBox="1"/>
          <p:nvPr/>
        </p:nvSpPr>
        <p:spPr>
          <a:xfrm>
            <a:off x="2985947" y="5028009"/>
            <a:ext cx="959430" cy="307777"/>
          </a:xfrm>
          <a:prstGeom prst="rect">
            <a:avLst/>
          </a:prstGeom>
          <a:noFill/>
        </p:spPr>
        <p:txBody>
          <a:bodyPr wrap="none" rtlCol="0">
            <a:spAutoFit/>
          </a:bodyPr>
          <a:lstStyle/>
          <a:p>
            <a:r>
              <a:rPr lang="en-US" sz="1400" dirty="0"/>
              <a:t>1</a:t>
            </a:r>
            <a:r>
              <a:rPr lang="en-US" sz="1400" baseline="30000" dirty="0"/>
              <a:t>st</a:t>
            </a:r>
            <a:r>
              <a:rPr lang="en-US" sz="1400" dirty="0"/>
              <a:t> Interval</a:t>
            </a:r>
          </a:p>
        </p:txBody>
      </p:sp>
      <p:sp>
        <p:nvSpPr>
          <p:cNvPr id="89" name="Text Placeholder 1">
            <a:extLst>
              <a:ext uri="{FF2B5EF4-FFF2-40B4-BE49-F238E27FC236}">
                <a16:creationId xmlns:a16="http://schemas.microsoft.com/office/drawing/2014/main" id="{2B79910F-163A-49B6-AAF4-4655D89B5D2A}"/>
              </a:ext>
            </a:extLst>
          </p:cNvPr>
          <p:cNvSpPr txBox="1">
            <a:spLocks/>
          </p:cNvSpPr>
          <p:nvPr/>
        </p:nvSpPr>
        <p:spPr>
          <a:xfrm>
            <a:off x="866419" y="3788578"/>
            <a:ext cx="255450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800" dirty="0">
                <a:solidFill>
                  <a:schemeClr val="tx1"/>
                </a:solidFill>
              </a:rPr>
              <a:t>Symmetric function</a:t>
            </a:r>
            <a:endParaRPr lang="en-US" sz="1800" b="1" dirty="0">
              <a:solidFill>
                <a:schemeClr val="tx1"/>
              </a:solidFill>
            </a:endParaRPr>
          </a:p>
        </p:txBody>
      </p:sp>
      <p:cxnSp>
        <p:nvCxnSpPr>
          <p:cNvPr id="90" name="直接连接符 89"/>
          <p:cNvCxnSpPr/>
          <p:nvPr/>
        </p:nvCxnSpPr>
        <p:spPr>
          <a:xfrm>
            <a:off x="976384" y="4831749"/>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879015" y="4469373"/>
            <a:ext cx="0" cy="2149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1111014" y="428393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11014" y="4283932"/>
                <a:ext cx="472842" cy="642278"/>
              </a:xfrm>
              <a:prstGeom prst="rect">
                <a:avLst/>
              </a:prstGeom>
              <a:blipFill>
                <a:blip r:embed="rId6"/>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 Placeholder 1">
                <a:extLst>
                  <a:ext uri="{FF2B5EF4-FFF2-40B4-BE49-F238E27FC236}">
                    <a16:creationId xmlns:a16="http://schemas.microsoft.com/office/drawing/2014/main" id="{2B79910F-163A-49B6-AAF4-4655D89B5D2A}"/>
                  </a:ext>
                </a:extLst>
              </p:cNvPr>
              <p:cNvSpPr txBox="1">
                <a:spLocks/>
              </p:cNvSpPr>
              <p:nvPr/>
            </p:nvSpPr>
            <p:spPr>
              <a:xfrm>
                <a:off x="1662439" y="4290028"/>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9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662439" y="4290028"/>
                <a:ext cx="1264270"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 Placeholder 1">
                <a:extLst>
                  <a:ext uri="{FF2B5EF4-FFF2-40B4-BE49-F238E27FC236}">
                    <a16:creationId xmlns:a16="http://schemas.microsoft.com/office/drawing/2014/main" id="{2B79910F-163A-49B6-AAF4-4655D89B5D2A}"/>
                  </a:ext>
                </a:extLst>
              </p:cNvPr>
              <p:cNvSpPr txBox="1">
                <a:spLocks/>
              </p:cNvSpPr>
              <p:nvPr/>
            </p:nvSpPr>
            <p:spPr>
              <a:xfrm>
                <a:off x="1184984"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714716"/>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 Placeholder 1">
                <a:extLst>
                  <a:ext uri="{FF2B5EF4-FFF2-40B4-BE49-F238E27FC236}">
                    <a16:creationId xmlns:a16="http://schemas.microsoft.com/office/drawing/2014/main" id="{2B79910F-163A-49B6-AAF4-4655D89B5D2A}"/>
                  </a:ext>
                </a:extLst>
              </p:cNvPr>
              <p:cNvSpPr txBox="1">
                <a:spLocks/>
              </p:cNvSpPr>
              <p:nvPr/>
            </p:nvSpPr>
            <p:spPr>
              <a:xfrm>
                <a:off x="2046945" y="47147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714716"/>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 Placeholder 1">
                <a:extLst>
                  <a:ext uri="{FF2B5EF4-FFF2-40B4-BE49-F238E27FC236}">
                    <a16:creationId xmlns:a16="http://schemas.microsoft.com/office/drawing/2014/main" id="{2B79910F-163A-49B6-AAF4-4655D89B5D2A}"/>
                  </a:ext>
                </a:extLst>
              </p:cNvPr>
              <p:cNvSpPr txBox="1">
                <a:spLocks/>
              </p:cNvSpPr>
              <p:nvPr/>
            </p:nvSpPr>
            <p:spPr>
              <a:xfrm>
                <a:off x="1184984"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9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984" y="4981669"/>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 Placeholder 1">
                <a:extLst>
                  <a:ext uri="{FF2B5EF4-FFF2-40B4-BE49-F238E27FC236}">
                    <a16:creationId xmlns:a16="http://schemas.microsoft.com/office/drawing/2014/main" id="{2B79910F-163A-49B6-AAF4-4655D89B5D2A}"/>
                  </a:ext>
                </a:extLst>
              </p:cNvPr>
              <p:cNvSpPr txBox="1">
                <a:spLocks/>
              </p:cNvSpPr>
              <p:nvPr/>
            </p:nvSpPr>
            <p:spPr>
              <a:xfrm>
                <a:off x="2046945" y="498166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9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6945" y="4981669"/>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1183006"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3006" y="5249481"/>
                <a:ext cx="472842" cy="6422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2044967" y="52494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967" y="5249481"/>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 Placeholder 1">
                <a:extLst>
                  <a:ext uri="{FF2B5EF4-FFF2-40B4-BE49-F238E27FC236}">
                    <a16:creationId xmlns:a16="http://schemas.microsoft.com/office/drawing/2014/main" id="{2B79910F-163A-49B6-AAF4-4655D89B5D2A}"/>
                  </a:ext>
                </a:extLst>
              </p:cNvPr>
              <p:cNvSpPr txBox="1">
                <a:spLocks/>
              </p:cNvSpPr>
              <p:nvPr/>
            </p:nvSpPr>
            <p:spPr>
              <a:xfrm>
                <a:off x="1182651" y="552687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0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2651" y="5526870"/>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 Placeholder 1">
                <a:extLst>
                  <a:ext uri="{FF2B5EF4-FFF2-40B4-BE49-F238E27FC236}">
                    <a16:creationId xmlns:a16="http://schemas.microsoft.com/office/drawing/2014/main" id="{2B79910F-163A-49B6-AAF4-4655D89B5D2A}"/>
                  </a:ext>
                </a:extLst>
              </p:cNvPr>
              <p:cNvSpPr txBox="1">
                <a:spLocks/>
              </p:cNvSpPr>
              <p:nvPr/>
            </p:nvSpPr>
            <p:spPr>
              <a:xfrm>
                <a:off x="2044612" y="5526870"/>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0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4612" y="5526870"/>
                <a:ext cx="47284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 Placeholder 1">
                <a:extLst>
                  <a:ext uri="{FF2B5EF4-FFF2-40B4-BE49-F238E27FC236}">
                    <a16:creationId xmlns:a16="http://schemas.microsoft.com/office/drawing/2014/main" id="{2B79910F-163A-49B6-AAF4-4655D89B5D2A}"/>
                  </a:ext>
                </a:extLst>
              </p:cNvPr>
              <p:cNvSpPr txBox="1">
                <a:spLocks/>
              </p:cNvSpPr>
              <p:nvPr/>
            </p:nvSpPr>
            <p:spPr>
              <a:xfrm>
                <a:off x="1189597" y="579802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0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9597" y="5798023"/>
                <a:ext cx="472842" cy="6422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 Placeholder 1">
                <a:extLst>
                  <a:ext uri="{FF2B5EF4-FFF2-40B4-BE49-F238E27FC236}">
                    <a16:creationId xmlns:a16="http://schemas.microsoft.com/office/drawing/2014/main" id="{2B79910F-163A-49B6-AAF4-4655D89B5D2A}"/>
                  </a:ext>
                </a:extLst>
              </p:cNvPr>
              <p:cNvSpPr txBox="1">
                <a:spLocks/>
              </p:cNvSpPr>
              <p:nvPr/>
            </p:nvSpPr>
            <p:spPr>
              <a:xfrm>
                <a:off x="1184090" y="605901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5</m:t>
                      </m:r>
                    </m:oMath>
                  </m:oMathPara>
                </a14:m>
                <a:endParaRPr lang="en-US" sz="1600" dirty="0">
                  <a:solidFill>
                    <a:schemeClr val="tx1"/>
                  </a:solidFill>
                </a:endParaRPr>
              </a:p>
            </p:txBody>
          </p:sp>
        </mc:Choice>
        <mc:Fallback xmlns="">
          <p:sp>
            <p:nvSpPr>
              <p:cNvPr id="10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184090" y="6059016"/>
                <a:ext cx="472842" cy="6422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 Placeholder 1">
                <a:extLst>
                  <a:ext uri="{FF2B5EF4-FFF2-40B4-BE49-F238E27FC236}">
                    <a16:creationId xmlns:a16="http://schemas.microsoft.com/office/drawing/2014/main" id="{2B79910F-163A-49B6-AAF4-4655D89B5D2A}"/>
                  </a:ext>
                </a:extLst>
              </p:cNvPr>
              <p:cNvSpPr txBox="1">
                <a:spLocks/>
              </p:cNvSpPr>
              <p:nvPr/>
            </p:nvSpPr>
            <p:spPr>
              <a:xfrm>
                <a:off x="2047279" y="5793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1</m:t>
                      </m:r>
                    </m:oMath>
                  </m:oMathPara>
                </a14:m>
                <a:endParaRPr lang="en-US" sz="1600" dirty="0">
                  <a:solidFill>
                    <a:srgbClr val="FF0000"/>
                  </a:solidFill>
                </a:endParaRPr>
              </a:p>
            </p:txBody>
          </p:sp>
        </mc:Choice>
        <mc:Fallback xmlns="">
          <p:sp>
            <p:nvSpPr>
              <p:cNvPr id="10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47279" y="5793665"/>
                <a:ext cx="472842" cy="6422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 Placeholder 1">
                <a:extLst>
                  <a:ext uri="{FF2B5EF4-FFF2-40B4-BE49-F238E27FC236}">
                    <a16:creationId xmlns:a16="http://schemas.microsoft.com/office/drawing/2014/main" id="{2B79910F-163A-49B6-AAF4-4655D89B5D2A}"/>
                  </a:ext>
                </a:extLst>
              </p:cNvPr>
              <p:cNvSpPr txBox="1">
                <a:spLocks/>
              </p:cNvSpPr>
              <p:nvPr/>
            </p:nvSpPr>
            <p:spPr>
              <a:xfrm>
                <a:off x="2054856" y="604781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0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054856" y="6047817"/>
                <a:ext cx="472842" cy="642278"/>
              </a:xfrm>
              <a:prstGeom prst="rect">
                <a:avLst/>
              </a:prstGeom>
              <a:blipFill>
                <a:blip r:embed="rId19"/>
                <a:stretch>
                  <a:fillRect/>
                </a:stretch>
              </a:blipFill>
            </p:spPr>
            <p:txBody>
              <a:bodyPr/>
              <a:lstStyle/>
              <a:p>
                <a:r>
                  <a:rPr lang="en-US">
                    <a:noFill/>
                  </a:rPr>
                  <a:t> </a:t>
                </a:r>
              </a:p>
            </p:txBody>
          </p:sp>
        </mc:Fallback>
      </mc:AlternateContent>
      <p:sp>
        <p:nvSpPr>
          <p:cNvPr id="107" name="Right Brace 6">
            <a:extLst>
              <a:ext uri="{FF2B5EF4-FFF2-40B4-BE49-F238E27FC236}">
                <a16:creationId xmlns:a16="http://schemas.microsoft.com/office/drawing/2014/main" id="{9E94654D-E328-4589-FBDF-3147C65F9587}"/>
              </a:ext>
            </a:extLst>
          </p:cNvPr>
          <p:cNvSpPr/>
          <p:nvPr/>
        </p:nvSpPr>
        <p:spPr>
          <a:xfrm>
            <a:off x="2687716" y="5524852"/>
            <a:ext cx="210661" cy="64429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8">
            <a:extLst>
              <a:ext uri="{FF2B5EF4-FFF2-40B4-BE49-F238E27FC236}">
                <a16:creationId xmlns:a16="http://schemas.microsoft.com/office/drawing/2014/main" id="{63636760-92E7-4784-94B1-67EA636598A8}"/>
              </a:ext>
            </a:extLst>
          </p:cNvPr>
          <p:cNvSpPr txBox="1"/>
          <p:nvPr/>
        </p:nvSpPr>
        <p:spPr>
          <a:xfrm>
            <a:off x="2985592" y="5683779"/>
            <a:ext cx="999248" cy="307777"/>
          </a:xfrm>
          <a:prstGeom prst="rect">
            <a:avLst/>
          </a:prstGeom>
          <a:noFill/>
        </p:spPr>
        <p:txBody>
          <a:bodyPr wrap="none" rtlCol="0">
            <a:spAutoFit/>
          </a:bodyPr>
          <a:lstStyle/>
          <a:p>
            <a:r>
              <a:rPr lang="en-US" sz="1400" dirty="0"/>
              <a:t>2</a:t>
            </a:r>
            <a:r>
              <a:rPr lang="en-US" sz="1400" baseline="30000" dirty="0"/>
              <a:t>nd</a:t>
            </a:r>
            <a:r>
              <a:rPr lang="en-US" sz="1400" dirty="0"/>
              <a:t> Interval</a:t>
            </a:r>
          </a:p>
        </p:txBody>
      </p:sp>
      <p:sp>
        <p:nvSpPr>
          <p:cNvPr id="110" name="Right Brace 6">
            <a:extLst>
              <a:ext uri="{FF2B5EF4-FFF2-40B4-BE49-F238E27FC236}">
                <a16:creationId xmlns:a16="http://schemas.microsoft.com/office/drawing/2014/main" id="{9E94654D-E328-4589-FBDF-3147C65F9587}"/>
              </a:ext>
            </a:extLst>
          </p:cNvPr>
          <p:cNvSpPr/>
          <p:nvPr/>
        </p:nvSpPr>
        <p:spPr>
          <a:xfrm>
            <a:off x="2708034" y="6299689"/>
            <a:ext cx="157704" cy="1597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8">
            <a:extLst>
              <a:ext uri="{FF2B5EF4-FFF2-40B4-BE49-F238E27FC236}">
                <a16:creationId xmlns:a16="http://schemas.microsoft.com/office/drawing/2014/main" id="{63636760-92E7-4784-94B1-67EA636598A8}"/>
              </a:ext>
            </a:extLst>
          </p:cNvPr>
          <p:cNvSpPr txBox="1"/>
          <p:nvPr/>
        </p:nvSpPr>
        <p:spPr>
          <a:xfrm>
            <a:off x="2977089" y="6216132"/>
            <a:ext cx="976742" cy="307777"/>
          </a:xfrm>
          <a:prstGeom prst="rect">
            <a:avLst/>
          </a:prstGeom>
          <a:noFill/>
        </p:spPr>
        <p:txBody>
          <a:bodyPr wrap="none" rtlCol="0">
            <a:spAutoFit/>
          </a:bodyPr>
          <a:lstStyle/>
          <a:p>
            <a:r>
              <a:rPr lang="en-US" sz="1400" dirty="0"/>
              <a:t>3</a:t>
            </a:r>
            <a:r>
              <a:rPr lang="en-US" sz="1400" baseline="30000" dirty="0"/>
              <a:t>rd</a:t>
            </a:r>
            <a:r>
              <a:rPr lang="en-US" sz="1400" dirty="0"/>
              <a:t> Interval</a:t>
            </a:r>
          </a:p>
        </p:txBody>
      </p:sp>
      <p:sp>
        <p:nvSpPr>
          <p:cNvPr id="120" name="TextBox 45">
            <a:extLst>
              <a:ext uri="{FF2B5EF4-FFF2-40B4-BE49-F238E27FC236}">
                <a16:creationId xmlns:a16="http://schemas.microsoft.com/office/drawing/2014/main" id="{2B1089E9-A049-4E7B-A562-2EA8E4245FB5}"/>
              </a:ext>
            </a:extLst>
          </p:cNvPr>
          <p:cNvSpPr txBox="1"/>
          <p:nvPr/>
        </p:nvSpPr>
        <p:spPr>
          <a:xfrm>
            <a:off x="484315" y="3019035"/>
            <a:ext cx="11223156" cy="461665"/>
          </a:xfrm>
          <a:prstGeom prst="rect">
            <a:avLst/>
          </a:prstGeom>
          <a:noFill/>
        </p:spPr>
        <p:txBody>
          <a:bodyPr wrap="square" rtlCol="0">
            <a:spAutoFit/>
          </a:bodyPr>
          <a:lstStyle/>
          <a:p>
            <a:pPr lvl="0">
              <a:defRPr/>
            </a:pPr>
            <a:r>
              <a:rPr lang="en-US" sz="2400" dirty="0">
                <a:solidFill>
                  <a:prstClr val="black"/>
                </a:solidFill>
              </a:rPr>
              <a:t>Can this be done using symmetric anchors?</a:t>
            </a:r>
            <a:endParaRPr lang="en-US" sz="2400" dirty="0">
              <a:solidFill>
                <a:srgbClr val="E7E6E6">
                  <a:lumMod val="50000"/>
                </a:srgbClr>
              </a:solidFill>
            </a:endParaRPr>
          </a:p>
        </p:txBody>
      </p:sp>
      <p:sp>
        <p:nvSpPr>
          <p:cNvPr id="121" name="Content Placeholder 5">
            <a:extLst>
              <a:ext uri="{FF2B5EF4-FFF2-40B4-BE49-F238E27FC236}">
                <a16:creationId xmlns:a16="http://schemas.microsoft.com/office/drawing/2014/main" id="{DDB85DF0-17F5-6117-1188-F378BF0CCE97}"/>
              </a:ext>
            </a:extLst>
          </p:cNvPr>
          <p:cNvSpPr txBox="1">
            <a:spLocks/>
          </p:cNvSpPr>
          <p:nvPr/>
        </p:nvSpPr>
        <p:spPr>
          <a:xfrm>
            <a:off x="915191" y="3470263"/>
            <a:ext cx="10193395" cy="625809"/>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b="0" dirty="0">
                <a:solidFill>
                  <a:srgbClr val="FF0000"/>
                </a:solidFill>
                <a:cs typeface="Arial" panose="020B0604020202020204" pitchFamily="34" charset="0"/>
              </a:rPr>
              <a:t>No!</a:t>
            </a:r>
            <a:endParaRPr lang="en-US" sz="1600" dirty="0">
              <a:solidFill>
                <a:srgbClr val="FF0000"/>
              </a:solidFill>
              <a:cs typeface="Arial" panose="020B0604020202020204" pitchFamily="34" charset="0"/>
            </a:endParaRPr>
          </a:p>
        </p:txBody>
      </p:sp>
      <p:cxnSp>
        <p:nvCxnSpPr>
          <p:cNvPr id="172" name="直接连接符 171"/>
          <p:cNvCxnSpPr/>
          <p:nvPr/>
        </p:nvCxnSpPr>
        <p:spPr>
          <a:xfrm>
            <a:off x="8698350" y="4188607"/>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9600981" y="3826231"/>
            <a:ext cx="0" cy="2786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4" name="Text Placeholder 1">
                <a:extLst>
                  <a:ext uri="{FF2B5EF4-FFF2-40B4-BE49-F238E27FC236}">
                    <a16:creationId xmlns:a16="http://schemas.microsoft.com/office/drawing/2014/main" id="{2B79910F-163A-49B6-AAF4-4655D89B5D2A}"/>
                  </a:ext>
                </a:extLst>
              </p:cNvPr>
              <p:cNvSpPr txBox="1">
                <a:spLocks/>
              </p:cNvSpPr>
              <p:nvPr/>
            </p:nvSpPr>
            <p:spPr>
              <a:xfrm>
                <a:off x="8832980" y="364079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17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832980" y="3640790"/>
                <a:ext cx="472842" cy="642278"/>
              </a:xfrm>
              <a:prstGeom prst="rect">
                <a:avLst/>
              </a:prstGeom>
              <a:blipFill>
                <a:blip r:embed="rId20"/>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Text Placeholder 1">
                <a:extLst>
                  <a:ext uri="{FF2B5EF4-FFF2-40B4-BE49-F238E27FC236}">
                    <a16:creationId xmlns:a16="http://schemas.microsoft.com/office/drawing/2014/main" id="{2B79910F-163A-49B6-AAF4-4655D89B5D2A}"/>
                  </a:ext>
                </a:extLst>
              </p:cNvPr>
              <p:cNvSpPr txBox="1">
                <a:spLocks/>
              </p:cNvSpPr>
              <p:nvPr/>
            </p:nvSpPr>
            <p:spPr>
              <a:xfrm>
                <a:off x="9384405" y="3646886"/>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17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384405" y="3646886"/>
                <a:ext cx="1264270" cy="642278"/>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Text Placeholder 1">
                <a:extLst>
                  <a:ext uri="{FF2B5EF4-FFF2-40B4-BE49-F238E27FC236}">
                    <a16:creationId xmlns:a16="http://schemas.microsoft.com/office/drawing/2014/main" id="{2B79910F-163A-49B6-AAF4-4655D89B5D2A}"/>
                  </a:ext>
                </a:extLst>
              </p:cNvPr>
              <p:cNvSpPr txBox="1">
                <a:spLocks/>
              </p:cNvSpPr>
              <p:nvPr/>
            </p:nvSpPr>
            <p:spPr>
              <a:xfrm>
                <a:off x="8906950" y="407157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1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6950" y="4071574"/>
                <a:ext cx="472842" cy="642278"/>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 Placeholder 1">
                <a:extLst>
                  <a:ext uri="{FF2B5EF4-FFF2-40B4-BE49-F238E27FC236}">
                    <a16:creationId xmlns:a16="http://schemas.microsoft.com/office/drawing/2014/main" id="{2B79910F-163A-49B6-AAF4-4655D89B5D2A}"/>
                  </a:ext>
                </a:extLst>
              </p:cNvPr>
              <p:cNvSpPr txBox="1">
                <a:spLocks/>
              </p:cNvSpPr>
              <p:nvPr/>
            </p:nvSpPr>
            <p:spPr>
              <a:xfrm>
                <a:off x="9768911" y="407157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7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68911" y="4071574"/>
                <a:ext cx="472842" cy="64227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 Placeholder 1">
                <a:extLst>
                  <a:ext uri="{FF2B5EF4-FFF2-40B4-BE49-F238E27FC236}">
                    <a16:creationId xmlns:a16="http://schemas.microsoft.com/office/drawing/2014/main" id="{2B79910F-163A-49B6-AAF4-4655D89B5D2A}"/>
                  </a:ext>
                </a:extLst>
              </p:cNvPr>
              <p:cNvSpPr txBox="1">
                <a:spLocks/>
              </p:cNvSpPr>
              <p:nvPr/>
            </p:nvSpPr>
            <p:spPr>
              <a:xfrm>
                <a:off x="8906950" y="43385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17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6950" y="4338527"/>
                <a:ext cx="472842" cy="642278"/>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Text Placeholder 1">
                <a:extLst>
                  <a:ext uri="{FF2B5EF4-FFF2-40B4-BE49-F238E27FC236}">
                    <a16:creationId xmlns:a16="http://schemas.microsoft.com/office/drawing/2014/main" id="{2B79910F-163A-49B6-AAF4-4655D89B5D2A}"/>
                  </a:ext>
                </a:extLst>
              </p:cNvPr>
              <p:cNvSpPr txBox="1">
                <a:spLocks/>
              </p:cNvSpPr>
              <p:nvPr/>
            </p:nvSpPr>
            <p:spPr>
              <a:xfrm>
                <a:off x="9768911" y="43385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7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68911" y="4338527"/>
                <a:ext cx="472842" cy="64227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Text Placeholder 1">
                <a:extLst>
                  <a:ext uri="{FF2B5EF4-FFF2-40B4-BE49-F238E27FC236}">
                    <a16:creationId xmlns:a16="http://schemas.microsoft.com/office/drawing/2014/main" id="{2B79910F-163A-49B6-AAF4-4655D89B5D2A}"/>
                  </a:ext>
                </a:extLst>
              </p:cNvPr>
              <p:cNvSpPr txBox="1">
                <a:spLocks/>
              </p:cNvSpPr>
              <p:nvPr/>
            </p:nvSpPr>
            <p:spPr>
              <a:xfrm>
                <a:off x="8904972" y="460633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2</m:t>
                      </m:r>
                    </m:oMath>
                  </m:oMathPara>
                </a14:m>
                <a:endParaRPr lang="en-US" sz="1600" dirty="0">
                  <a:solidFill>
                    <a:schemeClr val="tx1"/>
                  </a:solidFill>
                </a:endParaRPr>
              </a:p>
            </p:txBody>
          </p:sp>
        </mc:Choice>
        <mc:Fallback xmlns="">
          <p:sp>
            <p:nvSpPr>
              <p:cNvPr id="18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4972" y="4606339"/>
                <a:ext cx="472842" cy="642278"/>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Text Placeholder 1">
                <a:extLst>
                  <a:ext uri="{FF2B5EF4-FFF2-40B4-BE49-F238E27FC236}">
                    <a16:creationId xmlns:a16="http://schemas.microsoft.com/office/drawing/2014/main" id="{2B79910F-163A-49B6-AAF4-4655D89B5D2A}"/>
                  </a:ext>
                </a:extLst>
              </p:cNvPr>
              <p:cNvSpPr txBox="1">
                <a:spLocks/>
              </p:cNvSpPr>
              <p:nvPr/>
            </p:nvSpPr>
            <p:spPr>
              <a:xfrm>
                <a:off x="9766933" y="460633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8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66933" y="4606339"/>
                <a:ext cx="472842" cy="64227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2" name="Text Placeholder 1">
                <a:extLst>
                  <a:ext uri="{FF2B5EF4-FFF2-40B4-BE49-F238E27FC236}">
                    <a16:creationId xmlns:a16="http://schemas.microsoft.com/office/drawing/2014/main" id="{2B79910F-163A-49B6-AAF4-4655D89B5D2A}"/>
                  </a:ext>
                </a:extLst>
              </p:cNvPr>
              <p:cNvSpPr txBox="1">
                <a:spLocks/>
              </p:cNvSpPr>
              <p:nvPr/>
            </p:nvSpPr>
            <p:spPr>
              <a:xfrm>
                <a:off x="8904617" y="488372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3</m:t>
                      </m:r>
                    </m:oMath>
                  </m:oMathPara>
                </a14:m>
                <a:endParaRPr lang="en-US" sz="1600" dirty="0">
                  <a:solidFill>
                    <a:schemeClr val="tx1"/>
                  </a:solidFill>
                </a:endParaRPr>
              </a:p>
            </p:txBody>
          </p:sp>
        </mc:Choice>
        <mc:Fallback xmlns="">
          <p:sp>
            <p:nvSpPr>
              <p:cNvPr id="18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4617" y="4883728"/>
                <a:ext cx="472842" cy="642278"/>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3" name="Text Placeholder 1">
                <a:extLst>
                  <a:ext uri="{FF2B5EF4-FFF2-40B4-BE49-F238E27FC236}">
                    <a16:creationId xmlns:a16="http://schemas.microsoft.com/office/drawing/2014/main" id="{2B79910F-163A-49B6-AAF4-4655D89B5D2A}"/>
                  </a:ext>
                </a:extLst>
              </p:cNvPr>
              <p:cNvSpPr txBox="1">
                <a:spLocks/>
              </p:cNvSpPr>
              <p:nvPr/>
            </p:nvSpPr>
            <p:spPr>
              <a:xfrm>
                <a:off x="9766578" y="4883728"/>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8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66578" y="4883728"/>
                <a:ext cx="472842" cy="642278"/>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Text Placeholder 1">
                <a:extLst>
                  <a:ext uri="{FF2B5EF4-FFF2-40B4-BE49-F238E27FC236}">
                    <a16:creationId xmlns:a16="http://schemas.microsoft.com/office/drawing/2014/main" id="{2B79910F-163A-49B6-AAF4-4655D89B5D2A}"/>
                  </a:ext>
                </a:extLst>
              </p:cNvPr>
              <p:cNvSpPr txBox="1">
                <a:spLocks/>
              </p:cNvSpPr>
              <p:nvPr/>
            </p:nvSpPr>
            <p:spPr>
              <a:xfrm>
                <a:off x="8911563" y="5154881"/>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4</m:t>
                      </m:r>
                    </m:oMath>
                  </m:oMathPara>
                </a14:m>
                <a:endParaRPr lang="en-US" sz="1600" dirty="0">
                  <a:solidFill>
                    <a:schemeClr val="tx1"/>
                  </a:solidFill>
                </a:endParaRPr>
              </a:p>
            </p:txBody>
          </p:sp>
        </mc:Choice>
        <mc:Fallback xmlns="">
          <p:sp>
            <p:nvSpPr>
              <p:cNvPr id="18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11563" y="5154881"/>
                <a:ext cx="472842" cy="642278"/>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Text Placeholder 1">
                <a:extLst>
                  <a:ext uri="{FF2B5EF4-FFF2-40B4-BE49-F238E27FC236}">
                    <a16:creationId xmlns:a16="http://schemas.microsoft.com/office/drawing/2014/main" id="{2B79910F-163A-49B6-AAF4-4655D89B5D2A}"/>
                  </a:ext>
                </a:extLst>
              </p:cNvPr>
              <p:cNvSpPr txBox="1">
                <a:spLocks/>
              </p:cNvSpPr>
              <p:nvPr/>
            </p:nvSpPr>
            <p:spPr>
              <a:xfrm>
                <a:off x="8906056" y="541587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5</m:t>
                      </m:r>
                    </m:oMath>
                  </m:oMathPara>
                </a14:m>
                <a:endParaRPr lang="en-US" sz="1600" dirty="0">
                  <a:solidFill>
                    <a:schemeClr val="tx1"/>
                  </a:solidFill>
                </a:endParaRPr>
              </a:p>
            </p:txBody>
          </p:sp>
        </mc:Choice>
        <mc:Fallback xmlns="">
          <p:sp>
            <p:nvSpPr>
              <p:cNvPr id="18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6056" y="5415874"/>
                <a:ext cx="472842" cy="642278"/>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6" name="Text Placeholder 1">
                <a:extLst>
                  <a:ext uri="{FF2B5EF4-FFF2-40B4-BE49-F238E27FC236}">
                    <a16:creationId xmlns:a16="http://schemas.microsoft.com/office/drawing/2014/main" id="{2B79910F-163A-49B6-AAF4-4655D89B5D2A}"/>
                  </a:ext>
                </a:extLst>
              </p:cNvPr>
              <p:cNvSpPr txBox="1">
                <a:spLocks/>
              </p:cNvSpPr>
              <p:nvPr/>
            </p:nvSpPr>
            <p:spPr>
              <a:xfrm>
                <a:off x="9769245" y="515052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0</m:t>
                      </m:r>
                    </m:oMath>
                  </m:oMathPara>
                </a14:m>
                <a:endParaRPr lang="en-US" sz="1600" dirty="0">
                  <a:solidFill>
                    <a:srgbClr val="0070C0"/>
                  </a:solidFill>
                </a:endParaRPr>
              </a:p>
            </p:txBody>
          </p:sp>
        </mc:Choice>
        <mc:Fallback xmlns="">
          <p:sp>
            <p:nvSpPr>
              <p:cNvPr id="18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69245" y="5150523"/>
                <a:ext cx="472842" cy="642278"/>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Text Placeholder 1">
                <a:extLst>
                  <a:ext uri="{FF2B5EF4-FFF2-40B4-BE49-F238E27FC236}">
                    <a16:creationId xmlns:a16="http://schemas.microsoft.com/office/drawing/2014/main" id="{2B79910F-163A-49B6-AAF4-4655D89B5D2A}"/>
                  </a:ext>
                </a:extLst>
              </p:cNvPr>
              <p:cNvSpPr txBox="1">
                <a:spLocks/>
              </p:cNvSpPr>
              <p:nvPr/>
            </p:nvSpPr>
            <p:spPr>
              <a:xfrm>
                <a:off x="9776822" y="540467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8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6822" y="5404675"/>
                <a:ext cx="472842" cy="642278"/>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Text Placeholder 1">
                <a:extLst>
                  <a:ext uri="{FF2B5EF4-FFF2-40B4-BE49-F238E27FC236}">
                    <a16:creationId xmlns:a16="http://schemas.microsoft.com/office/drawing/2014/main" id="{2B79910F-163A-49B6-AAF4-4655D89B5D2A}"/>
                  </a:ext>
                </a:extLst>
              </p:cNvPr>
              <p:cNvSpPr txBox="1">
                <a:spLocks/>
              </p:cNvSpPr>
              <p:nvPr/>
            </p:nvSpPr>
            <p:spPr>
              <a:xfrm>
                <a:off x="8906056" y="567582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6</m:t>
                      </m:r>
                    </m:oMath>
                  </m:oMathPara>
                </a14:m>
                <a:endParaRPr lang="en-US" sz="1600" dirty="0">
                  <a:solidFill>
                    <a:schemeClr val="tx1"/>
                  </a:solidFill>
                </a:endParaRPr>
              </a:p>
            </p:txBody>
          </p:sp>
        </mc:Choice>
        <mc:Fallback xmlns="">
          <p:sp>
            <p:nvSpPr>
              <p:cNvPr id="19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6056" y="5675828"/>
                <a:ext cx="472842" cy="642278"/>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Text Placeholder 1">
                <a:extLst>
                  <a:ext uri="{FF2B5EF4-FFF2-40B4-BE49-F238E27FC236}">
                    <a16:creationId xmlns:a16="http://schemas.microsoft.com/office/drawing/2014/main" id="{2B79910F-163A-49B6-AAF4-4655D89B5D2A}"/>
                  </a:ext>
                </a:extLst>
              </p:cNvPr>
              <p:cNvSpPr txBox="1">
                <a:spLocks/>
              </p:cNvSpPr>
              <p:nvPr/>
            </p:nvSpPr>
            <p:spPr>
              <a:xfrm>
                <a:off x="9776822" y="5674789"/>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9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6822" y="5674789"/>
                <a:ext cx="472842" cy="642278"/>
              </a:xfrm>
              <a:prstGeom prst="rect">
                <a:avLst/>
              </a:prstGeom>
              <a:blipFill>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Text Placeholder 1">
                <a:extLst>
                  <a:ext uri="{FF2B5EF4-FFF2-40B4-BE49-F238E27FC236}">
                    <a16:creationId xmlns:a16="http://schemas.microsoft.com/office/drawing/2014/main" id="{2B79910F-163A-49B6-AAF4-4655D89B5D2A}"/>
                  </a:ext>
                </a:extLst>
              </p:cNvPr>
              <p:cNvSpPr txBox="1">
                <a:spLocks/>
              </p:cNvSpPr>
              <p:nvPr/>
            </p:nvSpPr>
            <p:spPr>
              <a:xfrm>
                <a:off x="8895896" y="592458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7</m:t>
                      </m:r>
                    </m:oMath>
                  </m:oMathPara>
                </a14:m>
                <a:endParaRPr lang="en-US" sz="1600" dirty="0">
                  <a:solidFill>
                    <a:schemeClr val="tx1"/>
                  </a:solidFill>
                </a:endParaRPr>
              </a:p>
            </p:txBody>
          </p:sp>
        </mc:Choice>
        <mc:Fallback xmlns="">
          <p:sp>
            <p:nvSpPr>
              <p:cNvPr id="1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895896" y="5924583"/>
                <a:ext cx="472842" cy="642278"/>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3" name="Text Placeholder 1">
                <a:extLst>
                  <a:ext uri="{FF2B5EF4-FFF2-40B4-BE49-F238E27FC236}">
                    <a16:creationId xmlns:a16="http://schemas.microsoft.com/office/drawing/2014/main" id="{2B79910F-163A-49B6-AAF4-4655D89B5D2A}"/>
                  </a:ext>
                </a:extLst>
              </p:cNvPr>
              <p:cNvSpPr txBox="1">
                <a:spLocks/>
              </p:cNvSpPr>
              <p:nvPr/>
            </p:nvSpPr>
            <p:spPr>
              <a:xfrm>
                <a:off x="9776822" y="59235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19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6822" y="5923544"/>
                <a:ext cx="472842" cy="642278"/>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Text Placeholder 1">
                <a:extLst>
                  <a:ext uri="{FF2B5EF4-FFF2-40B4-BE49-F238E27FC236}">
                    <a16:creationId xmlns:a16="http://schemas.microsoft.com/office/drawing/2014/main" id="{2B79910F-163A-49B6-AAF4-4655D89B5D2A}"/>
                  </a:ext>
                </a:extLst>
              </p:cNvPr>
              <p:cNvSpPr txBox="1">
                <a:spLocks/>
              </p:cNvSpPr>
              <p:nvPr/>
            </p:nvSpPr>
            <p:spPr>
              <a:xfrm>
                <a:off x="8904653" y="616254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8</m:t>
                      </m:r>
                    </m:oMath>
                  </m:oMathPara>
                </a14:m>
                <a:endParaRPr lang="en-US" sz="1600" dirty="0">
                  <a:solidFill>
                    <a:schemeClr val="tx1"/>
                  </a:solidFill>
                </a:endParaRPr>
              </a:p>
            </p:txBody>
          </p:sp>
        </mc:Choice>
        <mc:Fallback xmlns="">
          <p:sp>
            <p:nvSpPr>
              <p:cNvPr id="19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04653" y="6162544"/>
                <a:ext cx="472842" cy="642278"/>
              </a:xfrm>
              <a:prstGeom prst="rect">
                <a:avLst/>
              </a:prstGeom>
              <a:blipFill>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 Placeholder 1">
                <a:extLst>
                  <a:ext uri="{FF2B5EF4-FFF2-40B4-BE49-F238E27FC236}">
                    <a16:creationId xmlns:a16="http://schemas.microsoft.com/office/drawing/2014/main" id="{2B79910F-163A-49B6-AAF4-4655D89B5D2A}"/>
                  </a:ext>
                </a:extLst>
              </p:cNvPr>
              <p:cNvSpPr txBox="1">
                <a:spLocks/>
              </p:cNvSpPr>
              <p:nvPr/>
            </p:nvSpPr>
            <p:spPr>
              <a:xfrm>
                <a:off x="9775419" y="617166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19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775419" y="6171665"/>
                <a:ext cx="472842" cy="642278"/>
              </a:xfrm>
              <a:prstGeom prst="rect">
                <a:avLst/>
              </a:prstGeom>
              <a:blipFill>
                <a:blip r:embed="rId39"/>
                <a:stretch>
                  <a:fillRect/>
                </a:stretch>
              </a:blipFill>
            </p:spPr>
            <p:txBody>
              <a:bodyPr/>
              <a:lstStyle/>
              <a:p>
                <a:r>
                  <a:rPr lang="en-US">
                    <a:noFill/>
                  </a:rPr>
                  <a:t> </a:t>
                </a:r>
              </a:p>
            </p:txBody>
          </p:sp>
        </mc:Fallback>
      </mc:AlternateContent>
      <p:sp>
        <p:nvSpPr>
          <p:cNvPr id="196" name="Text Placeholder 1">
            <a:extLst>
              <a:ext uri="{FF2B5EF4-FFF2-40B4-BE49-F238E27FC236}">
                <a16:creationId xmlns:a16="http://schemas.microsoft.com/office/drawing/2014/main" id="{2B79910F-163A-49B6-AAF4-4655D89B5D2A}"/>
              </a:ext>
            </a:extLst>
          </p:cNvPr>
          <p:cNvSpPr txBox="1">
            <a:spLocks/>
          </p:cNvSpPr>
          <p:nvPr/>
        </p:nvSpPr>
        <p:spPr>
          <a:xfrm>
            <a:off x="7638991" y="3246305"/>
            <a:ext cx="4293175"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400" dirty="0">
                <a:solidFill>
                  <a:schemeClr val="tx1"/>
                </a:solidFill>
              </a:rPr>
              <a:t>An example where symmetric anchors do not work</a:t>
            </a:r>
            <a:endParaRPr lang="en-US" sz="1400" b="1" dirty="0">
              <a:solidFill>
                <a:schemeClr val="tx1"/>
              </a:solidFill>
            </a:endParaRPr>
          </a:p>
        </p:txBody>
      </p:sp>
    </p:spTree>
    <p:extLst>
      <p:ext uri="{BB962C8B-B14F-4D97-AF65-F5344CB8AC3E}">
        <p14:creationId xmlns:p14="http://schemas.microsoft.com/office/powerpoint/2010/main" val="18757204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Precision </a:t>
                </a:r>
                <a14:m>
                  <m:oMath xmlns:m="http://schemas.openxmlformats.org/officeDocument/2006/math">
                    <m:r>
                      <a:rPr lang="en-US" sz="1800" b="0" i="1" smtClean="0">
                        <a:latin typeface="Cambria Math" panose="02040503050406030204" pitchFamily="18" charset="0"/>
                        <a:cs typeface="Arial" panose="020B0604020202020204" pitchFamily="34" charset="0"/>
                      </a:rPr>
                      <m:t>𝑂</m:t>
                    </m:r>
                    <m:r>
                      <a:rPr lang="en-US" sz="1800" b="0" i="1" smtClean="0">
                        <a:latin typeface="Cambria Math" panose="02040503050406030204" pitchFamily="18" charset="0"/>
                        <a:cs typeface="Arial" panose="020B0604020202020204" pitchFamily="34" charset="0"/>
                      </a:rPr>
                      <m:t>(</m:t>
                    </m:r>
                    <m:func>
                      <m:funcPr>
                        <m:ctrlPr>
                          <a:rPr lang="en-US" sz="1800" b="0" i="1" smtClean="0">
                            <a:latin typeface="Cambria Math" panose="02040503050406030204" pitchFamily="18" charset="0"/>
                            <a:cs typeface="Arial" panose="020B0604020202020204" pitchFamily="34" charset="0"/>
                          </a:rPr>
                        </m:ctrlPr>
                      </m:funcPr>
                      <m:fName>
                        <m:r>
                          <m:rPr>
                            <m:sty m:val="p"/>
                          </m:rPr>
                          <a:rPr lang="en-US" sz="1800" b="0" i="0" smtClean="0">
                            <a:latin typeface="Cambria Math" panose="02040503050406030204" pitchFamily="18" charset="0"/>
                            <a:cs typeface="Arial" panose="020B0604020202020204" pitchFamily="34" charset="0"/>
                          </a:rPr>
                          <m:t>log</m:t>
                        </m:r>
                      </m:fName>
                      <m:e>
                        <m:r>
                          <a:rPr lang="en-US" sz="1800" b="0" i="1" smtClean="0">
                            <a:latin typeface="Cambria Math" panose="02040503050406030204" pitchFamily="18" charset="0"/>
                            <a:cs typeface="Arial" panose="020B0604020202020204" pitchFamily="34" charset="0"/>
                          </a:rPr>
                          <m:t>𝑛</m:t>
                        </m:r>
                      </m:e>
                    </m:func>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and size </a:t>
                </a:r>
                <a14:m>
                  <m:oMath xmlns:m="http://schemas.openxmlformats.org/officeDocument/2006/math">
                    <m:r>
                      <a:rPr lang="en-US" sz="1800" b="0" i="1" smtClean="0">
                        <a:latin typeface="Cambria Math" panose="02040503050406030204" pitchFamily="18" charset="0"/>
                        <a:cs typeface="Arial" panose="020B0604020202020204" pitchFamily="34" charset="0"/>
                      </a:rPr>
                      <m:t>𝐼</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oMath>
                </a14:m>
                <a:endParaRPr lang="en-US" sz="18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Our construction of the anchors</a:t>
            </a:r>
            <a:endParaRPr lang="en-US" sz="2400" dirty="0">
              <a:solidFill>
                <a:srgbClr val="E7E6E6">
                  <a:lumMod val="50000"/>
                </a:srgbClr>
              </a:solidFill>
            </a:endParaRPr>
          </a:p>
        </p:txBody>
      </p:sp>
    </p:spTree>
    <p:extLst>
      <p:ext uri="{BB962C8B-B14F-4D97-AF65-F5344CB8AC3E}">
        <p14:creationId xmlns:p14="http://schemas.microsoft.com/office/powerpoint/2010/main" val="31072953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Precision </a:t>
                </a:r>
                <a14:m>
                  <m:oMath xmlns:m="http://schemas.openxmlformats.org/officeDocument/2006/math">
                    <m:r>
                      <a:rPr lang="en-US" sz="1800" b="0" i="1" smtClean="0">
                        <a:latin typeface="Cambria Math" panose="02040503050406030204" pitchFamily="18" charset="0"/>
                        <a:cs typeface="Arial" panose="020B0604020202020204" pitchFamily="34" charset="0"/>
                      </a:rPr>
                      <m:t>𝑂</m:t>
                    </m:r>
                    <m:r>
                      <a:rPr lang="en-US" sz="1800" b="0" i="1" smtClean="0">
                        <a:latin typeface="Cambria Math" panose="02040503050406030204" pitchFamily="18" charset="0"/>
                        <a:cs typeface="Arial" panose="020B0604020202020204" pitchFamily="34" charset="0"/>
                      </a:rPr>
                      <m:t>(</m:t>
                    </m:r>
                    <m:func>
                      <m:funcPr>
                        <m:ctrlPr>
                          <a:rPr lang="en-US" sz="1800" b="0" i="1" smtClean="0">
                            <a:latin typeface="Cambria Math" panose="02040503050406030204" pitchFamily="18" charset="0"/>
                            <a:cs typeface="Arial" panose="020B0604020202020204" pitchFamily="34" charset="0"/>
                          </a:rPr>
                        </m:ctrlPr>
                      </m:funcPr>
                      <m:fName>
                        <m:r>
                          <m:rPr>
                            <m:sty m:val="p"/>
                          </m:rPr>
                          <a:rPr lang="en-US" sz="1800" b="0" i="0" smtClean="0">
                            <a:latin typeface="Cambria Math" panose="02040503050406030204" pitchFamily="18" charset="0"/>
                            <a:cs typeface="Arial" panose="020B0604020202020204" pitchFamily="34" charset="0"/>
                          </a:rPr>
                          <m:t>log</m:t>
                        </m:r>
                      </m:fName>
                      <m:e>
                        <m:r>
                          <a:rPr lang="en-US" sz="1800" b="0" i="1" smtClean="0">
                            <a:latin typeface="Cambria Math" panose="02040503050406030204" pitchFamily="18" charset="0"/>
                            <a:cs typeface="Arial" panose="020B0604020202020204" pitchFamily="34" charset="0"/>
                          </a:rPr>
                          <m:t>𝑛</m:t>
                        </m:r>
                      </m:e>
                    </m:func>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and size </a:t>
                </a:r>
                <a14:m>
                  <m:oMath xmlns:m="http://schemas.openxmlformats.org/officeDocument/2006/math">
                    <m:r>
                      <a:rPr lang="en-US" sz="1800" b="0" i="1" smtClean="0">
                        <a:latin typeface="Cambria Math" panose="02040503050406030204" pitchFamily="18" charset="0"/>
                        <a:cs typeface="Arial" panose="020B0604020202020204" pitchFamily="34" charset="0"/>
                      </a:rPr>
                      <m:t>𝐼</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Optimal precision for constructions with the same number of anchors</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Our construction of the anchors</a:t>
            </a:r>
            <a:endParaRPr lang="en-US" sz="2400" dirty="0">
              <a:solidFill>
                <a:srgbClr val="E7E6E6">
                  <a:lumMod val="50000"/>
                </a:srgbClr>
              </a:solidFill>
            </a:endParaRPr>
          </a:p>
        </p:txBody>
      </p:sp>
    </p:spTree>
    <p:extLst>
      <p:ext uri="{BB962C8B-B14F-4D97-AF65-F5344CB8AC3E}">
        <p14:creationId xmlns:p14="http://schemas.microsoft.com/office/powerpoint/2010/main" val="1913930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epresentation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Represent data based on nearest neighbor rules</a:t>
            </a:r>
            <a:endParaRPr lang="en-US" dirty="0">
              <a:solidFill>
                <a:srgbClr val="E7E6E6">
                  <a:lumMod val="50000"/>
                </a:srgbClr>
              </a:solidFill>
            </a:endParaRPr>
          </a:p>
        </p:txBody>
      </p:sp>
      <p:pic>
        <p:nvPicPr>
          <p:cNvPr id="1026" name="Picture 2"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0530" y="10435537"/>
            <a:ext cx="1447338" cy="935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N Algorithm: Guide to Using K-Nearest Neighbor for Regre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862" y="3044109"/>
            <a:ext cx="3552132" cy="30690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6"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cs typeface="Arial" panose="020B0604020202020204" pitchFamily="34" charset="0"/>
                  </a:rPr>
                  <a:t>-nearest neighbors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Fix</m:t>
                    </m:r>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Hodges</m:t>
                    </m:r>
                    <m:r>
                      <m:rPr>
                        <m:nor/>
                      </m:rPr>
                      <a:rPr lang="en-US" altLang="zh-CN" sz="1400" dirty="0">
                        <a:solidFill>
                          <a:prstClr val="black">
                            <a:lumMod val="50000"/>
                            <a:lumOff val="50000"/>
                          </a:prstClr>
                        </a:solidFill>
                      </a:rPr>
                      <m:t>, 1951]</m:t>
                    </m:r>
                  </m:oMath>
                </a14:m>
                <a:r>
                  <a:rPr lang="en-US" altLang="zh-CN" sz="1400" i="1" dirty="0">
                    <a:solidFill>
                      <a:prstClr val="black"/>
                    </a:solidFill>
                    <a:latin typeface="Cambria Math" panose="02040503050406030204" pitchFamily="18" charset="0"/>
                  </a:rPr>
                  <a:t>, </a:t>
                </a:r>
                <a:r>
                  <a:rPr lang="en-US" altLang="zh-CN" sz="1400" dirty="0">
                    <a:solidFill>
                      <a:prstClr val="black">
                        <a:lumMod val="50000"/>
                        <a:lumOff val="50000"/>
                      </a:prstClr>
                    </a:solidFill>
                  </a:rPr>
                  <a:t>[Cover, Hart, 1967]</a:t>
                </a:r>
                <a:endParaRPr lang="en-US" sz="1800" dirty="0">
                  <a:cs typeface="Arial" panose="020B0604020202020204" pitchFamily="34" charset="0"/>
                </a:endParaRPr>
              </a:p>
              <a:p>
                <a:pPr>
                  <a:buClrTx/>
                  <a:buFont typeface="Arial" panose="020B0604020202020204" pitchFamily="34" charset="0"/>
                  <a:buChar char="•"/>
                </a:pPr>
                <a:r>
                  <a:rPr lang="en-US" altLang="zh-CN" sz="1800" dirty="0">
                    <a:cs typeface="Arial" panose="020B0604020202020204" pitchFamily="34" charset="0"/>
                  </a:rPr>
                  <a:t>Data represented as clusters </a:t>
                </a:r>
              </a:p>
              <a:p>
                <a:pPr>
                  <a:buClrTx/>
                  <a:buFont typeface="Arial" panose="020B0604020202020204" pitchFamily="34" charset="0"/>
                  <a:buChar char="•"/>
                </a:pPr>
                <a:endParaRPr lang="en-US" sz="1800" b="1" dirty="0">
                  <a:solidFill>
                    <a:srgbClr val="FF0000"/>
                  </a:solidFill>
                  <a:cs typeface="Arial" panose="020B0604020202020204" pitchFamily="34" charset="0"/>
                </a:endParaRP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mc:Choice>
        <mc:Fallback xmlns="">
          <p:sp>
            <p:nvSpPr>
              <p:cNvPr id="4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0" y="1649705"/>
                <a:ext cx="10161782" cy="1680258"/>
              </a:xfrm>
              <a:prstGeom prst="rect">
                <a:avLst/>
              </a:prstGeom>
              <a:blipFill>
                <a:blip r:embed="rId5"/>
                <a:stretch>
                  <a:fillRect/>
                </a:stretch>
              </a:blipFill>
              <a:ln>
                <a:noFill/>
              </a:ln>
            </p:spPr>
            <p:txBody>
              <a:bodyPr/>
              <a:lstStyle/>
              <a:p>
                <a:r>
                  <a:rPr lang="en-US">
                    <a:noFill/>
                  </a:rPr>
                  <a:t> </a:t>
                </a:r>
              </a:p>
            </p:txBody>
          </p:sp>
        </mc:Fallback>
      </mc:AlternateContent>
      <p:pic>
        <p:nvPicPr>
          <p:cNvPr id="1030" name="Picture 6"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812" y="3502802"/>
            <a:ext cx="3327232" cy="215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2986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Precision </a:t>
                </a:r>
                <a14:m>
                  <m:oMath xmlns:m="http://schemas.openxmlformats.org/officeDocument/2006/math">
                    <m:r>
                      <a:rPr lang="en-US" sz="1800" b="0" i="1" smtClean="0">
                        <a:latin typeface="Cambria Math" panose="02040503050406030204" pitchFamily="18" charset="0"/>
                        <a:cs typeface="Arial" panose="020B0604020202020204" pitchFamily="34" charset="0"/>
                      </a:rPr>
                      <m:t>𝑂</m:t>
                    </m:r>
                    <m:r>
                      <a:rPr lang="en-US" sz="1800" b="0" i="1" smtClean="0">
                        <a:latin typeface="Cambria Math" panose="02040503050406030204" pitchFamily="18" charset="0"/>
                        <a:cs typeface="Arial" panose="020B0604020202020204" pitchFamily="34" charset="0"/>
                      </a:rPr>
                      <m:t>(</m:t>
                    </m:r>
                    <m:func>
                      <m:funcPr>
                        <m:ctrlPr>
                          <a:rPr lang="en-US" sz="1800" b="0" i="1" smtClean="0">
                            <a:latin typeface="Cambria Math" panose="02040503050406030204" pitchFamily="18" charset="0"/>
                            <a:cs typeface="Arial" panose="020B0604020202020204" pitchFamily="34" charset="0"/>
                          </a:rPr>
                        </m:ctrlPr>
                      </m:funcPr>
                      <m:fName>
                        <m:r>
                          <m:rPr>
                            <m:sty m:val="p"/>
                          </m:rPr>
                          <a:rPr lang="en-US" sz="1800" b="0" i="0" smtClean="0">
                            <a:latin typeface="Cambria Math" panose="02040503050406030204" pitchFamily="18" charset="0"/>
                            <a:cs typeface="Arial" panose="020B0604020202020204" pitchFamily="34" charset="0"/>
                          </a:rPr>
                          <m:t>log</m:t>
                        </m:r>
                      </m:fName>
                      <m:e>
                        <m:r>
                          <a:rPr lang="en-US" sz="1800" b="0" i="1" smtClean="0">
                            <a:latin typeface="Cambria Math" panose="02040503050406030204" pitchFamily="18" charset="0"/>
                            <a:cs typeface="Arial" panose="020B0604020202020204" pitchFamily="34" charset="0"/>
                          </a:rPr>
                          <m:t>𝑛</m:t>
                        </m:r>
                      </m:e>
                    </m:func>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and size </a:t>
                </a:r>
                <a14:m>
                  <m:oMath xmlns:m="http://schemas.openxmlformats.org/officeDocument/2006/math">
                    <m:r>
                      <a:rPr lang="en-US" sz="1800" b="0" i="1" smtClean="0">
                        <a:latin typeface="Cambria Math" panose="02040503050406030204" pitchFamily="18" charset="0"/>
                        <a:cs typeface="Arial" panose="020B0604020202020204" pitchFamily="34" charset="0"/>
                      </a:rPr>
                      <m:t>𝐼</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Optimal precision for constructions with the same number of anchors</a:t>
                </a:r>
              </a:p>
              <a:p>
                <a:pPr marL="914400" lvl="2">
                  <a:buFont typeface="Arial" panose="020B0604020202020204" pitchFamily="34" charset="0"/>
                  <a:buChar char="•"/>
                </a:pPr>
                <a:r>
                  <a:rPr lang="en-US" sz="1600" dirty="0">
                    <a:cs typeface="Arial" panose="020B0604020202020204" pitchFamily="34" charset="0"/>
                  </a:rPr>
                  <a:t>A 3-interval function with at least </a:t>
                </a:r>
                <a14:m>
                  <m:oMath xmlns:m="http://schemas.openxmlformats.org/officeDocument/2006/math">
                    <m:r>
                      <m:rPr>
                        <m:sty m:val="p"/>
                      </m:rPr>
                      <a:rPr lang="en-US" sz="1600" b="0" i="0" smtClean="0">
                        <a:latin typeface="Cambria Math" panose="02040503050406030204" pitchFamily="18" charset="0"/>
                        <a:cs typeface="Arial" panose="020B0604020202020204" pitchFamily="34" charset="0"/>
                      </a:rPr>
                      <m:t>Ω</m:t>
                    </m:r>
                    <m:r>
                      <a:rPr lang="en-US" sz="1600" i="1">
                        <a:latin typeface="Cambria Math" panose="02040503050406030204" pitchFamily="18" charset="0"/>
                        <a:cs typeface="Arial" panose="020B0604020202020204" pitchFamily="34" charset="0"/>
                      </a:rPr>
                      <m:t>(</m:t>
                    </m:r>
                    <m:func>
                      <m:funcPr>
                        <m:ctrlPr>
                          <a:rPr lang="en-US" sz="1600" i="1">
                            <a:latin typeface="Cambria Math" panose="02040503050406030204" pitchFamily="18" charset="0"/>
                            <a:cs typeface="Arial" panose="020B0604020202020204" pitchFamily="34" charset="0"/>
                          </a:rPr>
                        </m:ctrlPr>
                      </m:funcPr>
                      <m:fName>
                        <m:r>
                          <m:rPr>
                            <m:sty m:val="p"/>
                          </m:rPr>
                          <a:rPr lang="en-US" sz="1600">
                            <a:latin typeface="Cambria Math" panose="02040503050406030204" pitchFamily="18" charset="0"/>
                            <a:cs typeface="Arial" panose="020B0604020202020204" pitchFamily="34" charset="0"/>
                          </a:rPr>
                          <m:t>log</m:t>
                        </m:r>
                      </m:fName>
                      <m:e>
                        <m:r>
                          <a:rPr lang="en-US" sz="1600" i="1">
                            <a:latin typeface="Cambria Math" panose="02040503050406030204" pitchFamily="18" charset="0"/>
                            <a:cs typeface="Arial" panose="020B0604020202020204" pitchFamily="34" charset="0"/>
                          </a:rPr>
                          <m:t>𝑛</m:t>
                        </m:r>
                      </m:e>
                    </m:func>
                    <m:r>
                      <a:rPr lang="en-US" sz="1600" i="1">
                        <a:latin typeface="Cambria Math" panose="02040503050406030204" pitchFamily="18" charset="0"/>
                        <a:cs typeface="Arial" panose="020B0604020202020204" pitchFamily="34" charset="0"/>
                      </a:rPr>
                      <m:t>)</m:t>
                    </m:r>
                  </m:oMath>
                </a14:m>
                <a:r>
                  <a:rPr lang="en-US" sz="1600" dirty="0">
                    <a:cs typeface="Arial" panose="020B0604020202020204" pitchFamily="34" charset="0"/>
                  </a:rPr>
                  <a:t> precision required</a:t>
                </a:r>
                <a:endParaRPr lang="en-US" sz="1800" dirty="0">
                  <a:cs typeface="Arial" panose="020B0604020202020204" pitchFamily="34" charset="0"/>
                </a:endParaRPr>
              </a:p>
              <a:p>
                <a:pPr marL="114300" indent="0">
                  <a:buNone/>
                </a:pPr>
                <a:r>
                  <a:rPr lang="en-US" sz="1800" dirty="0">
                    <a:cs typeface="Arial" panose="020B0604020202020204" pitchFamily="34" charset="0"/>
                  </a:rPr>
                  <a:t> </a:t>
                </a:r>
                <a:endParaRPr lang="en-US" sz="15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Our construction of the anchors</a:t>
            </a:r>
            <a:endParaRPr lang="en-US" sz="2400" dirty="0">
              <a:solidFill>
                <a:srgbClr val="E7E6E6">
                  <a:lumMod val="50000"/>
                </a:srgbClr>
              </a:solidFill>
            </a:endParaRPr>
          </a:p>
        </p:txBody>
      </p:sp>
      <p:cxnSp>
        <p:nvCxnSpPr>
          <p:cNvPr id="220" name="直接连接符 219"/>
          <p:cNvCxnSpPr/>
          <p:nvPr/>
        </p:nvCxnSpPr>
        <p:spPr>
          <a:xfrm>
            <a:off x="2035158" y="4009160"/>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2937789" y="3646784"/>
            <a:ext cx="0" cy="2930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2" name="Text Placeholder 1">
                <a:extLst>
                  <a:ext uri="{FF2B5EF4-FFF2-40B4-BE49-F238E27FC236}">
                    <a16:creationId xmlns:a16="http://schemas.microsoft.com/office/drawing/2014/main" id="{2B79910F-163A-49B6-AAF4-4655D89B5D2A}"/>
                  </a:ext>
                </a:extLst>
              </p:cNvPr>
              <p:cNvSpPr txBox="1">
                <a:spLocks/>
              </p:cNvSpPr>
              <p:nvPr/>
            </p:nvSpPr>
            <p:spPr>
              <a:xfrm>
                <a:off x="2169788" y="34613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69788" y="3461343"/>
                <a:ext cx="472842" cy="642278"/>
              </a:xfrm>
              <a:prstGeom prst="rect">
                <a:avLst/>
              </a:prstGeom>
              <a:blipFill>
                <a:blip r:embed="rId4"/>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 name="Text Placeholder 1">
                <a:extLst>
                  <a:ext uri="{FF2B5EF4-FFF2-40B4-BE49-F238E27FC236}">
                    <a16:creationId xmlns:a16="http://schemas.microsoft.com/office/drawing/2014/main" id="{2B79910F-163A-49B6-AAF4-4655D89B5D2A}"/>
                  </a:ext>
                </a:extLst>
              </p:cNvPr>
              <p:cNvSpPr txBox="1">
                <a:spLocks/>
              </p:cNvSpPr>
              <p:nvPr/>
            </p:nvSpPr>
            <p:spPr>
              <a:xfrm>
                <a:off x="2721213" y="3467439"/>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721213" y="3467439"/>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Text Placeholder 1">
                <a:extLst>
                  <a:ext uri="{FF2B5EF4-FFF2-40B4-BE49-F238E27FC236}">
                    <a16:creationId xmlns:a16="http://schemas.microsoft.com/office/drawing/2014/main" id="{2B79910F-163A-49B6-AAF4-4655D89B5D2A}"/>
                  </a:ext>
                </a:extLst>
              </p:cNvPr>
              <p:cNvSpPr txBox="1">
                <a:spLocks/>
              </p:cNvSpPr>
              <p:nvPr/>
            </p:nvSpPr>
            <p:spPr>
              <a:xfrm>
                <a:off x="2243758" y="38921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2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3758" y="3892127"/>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Text Placeholder 1">
                <a:extLst>
                  <a:ext uri="{FF2B5EF4-FFF2-40B4-BE49-F238E27FC236}">
                    <a16:creationId xmlns:a16="http://schemas.microsoft.com/office/drawing/2014/main" id="{2B79910F-163A-49B6-AAF4-4655D89B5D2A}"/>
                  </a:ext>
                </a:extLst>
              </p:cNvPr>
              <p:cNvSpPr txBox="1">
                <a:spLocks/>
              </p:cNvSpPr>
              <p:nvPr/>
            </p:nvSpPr>
            <p:spPr>
              <a:xfrm>
                <a:off x="3105719" y="38921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5719" y="3892127"/>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6" name="Text Placeholder 1">
                <a:extLst>
                  <a:ext uri="{FF2B5EF4-FFF2-40B4-BE49-F238E27FC236}">
                    <a16:creationId xmlns:a16="http://schemas.microsoft.com/office/drawing/2014/main" id="{2B79910F-163A-49B6-AAF4-4655D89B5D2A}"/>
                  </a:ext>
                </a:extLst>
              </p:cNvPr>
              <p:cNvSpPr txBox="1">
                <a:spLocks/>
              </p:cNvSpPr>
              <p:nvPr/>
            </p:nvSpPr>
            <p:spPr>
              <a:xfrm>
                <a:off x="2243758" y="415908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2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3758" y="4159080"/>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7" name="Text Placeholder 1">
                <a:extLst>
                  <a:ext uri="{FF2B5EF4-FFF2-40B4-BE49-F238E27FC236}">
                    <a16:creationId xmlns:a16="http://schemas.microsoft.com/office/drawing/2014/main" id="{2B79910F-163A-49B6-AAF4-4655D89B5D2A}"/>
                  </a:ext>
                </a:extLst>
              </p:cNvPr>
              <p:cNvSpPr txBox="1">
                <a:spLocks/>
              </p:cNvSpPr>
              <p:nvPr/>
            </p:nvSpPr>
            <p:spPr>
              <a:xfrm>
                <a:off x="3105719" y="415908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0</m:t>
                      </m:r>
                    </m:oMath>
                  </m:oMathPara>
                </a14:m>
                <a:endParaRPr lang="en-US" sz="1600" dirty="0">
                  <a:solidFill>
                    <a:srgbClr val="0070C0"/>
                  </a:solidFill>
                </a:endParaRPr>
              </a:p>
            </p:txBody>
          </p:sp>
        </mc:Choice>
        <mc:Fallback xmlns="">
          <p:sp>
            <p:nvSpPr>
              <p:cNvPr id="2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5719" y="4159080"/>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8" name="Text Placeholder 1">
                <a:extLst>
                  <a:ext uri="{FF2B5EF4-FFF2-40B4-BE49-F238E27FC236}">
                    <a16:creationId xmlns:a16="http://schemas.microsoft.com/office/drawing/2014/main" id="{2B79910F-163A-49B6-AAF4-4655D89B5D2A}"/>
                  </a:ext>
                </a:extLst>
              </p:cNvPr>
              <p:cNvSpPr txBox="1">
                <a:spLocks/>
              </p:cNvSpPr>
              <p:nvPr/>
            </p:nvSpPr>
            <p:spPr>
              <a:xfrm>
                <a:off x="2241780" y="442689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1780" y="4426892"/>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9" name="Text Placeholder 1">
                <a:extLst>
                  <a:ext uri="{FF2B5EF4-FFF2-40B4-BE49-F238E27FC236}">
                    <a16:creationId xmlns:a16="http://schemas.microsoft.com/office/drawing/2014/main" id="{2B79910F-163A-49B6-AAF4-4655D89B5D2A}"/>
                  </a:ext>
                </a:extLst>
              </p:cNvPr>
              <p:cNvSpPr txBox="1">
                <a:spLocks/>
              </p:cNvSpPr>
              <p:nvPr/>
            </p:nvSpPr>
            <p:spPr>
              <a:xfrm>
                <a:off x="3118981" y="442689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8981" y="4426892"/>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0" name="Text Placeholder 1">
                <a:extLst>
                  <a:ext uri="{FF2B5EF4-FFF2-40B4-BE49-F238E27FC236}">
                    <a16:creationId xmlns:a16="http://schemas.microsoft.com/office/drawing/2014/main" id="{2B79910F-163A-49B6-AAF4-4655D89B5D2A}"/>
                  </a:ext>
                </a:extLst>
              </p:cNvPr>
              <p:cNvSpPr txBox="1">
                <a:spLocks/>
              </p:cNvSpPr>
              <p:nvPr/>
            </p:nvSpPr>
            <p:spPr>
              <a:xfrm>
                <a:off x="2169788" y="4705201"/>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69788" y="4705201"/>
                <a:ext cx="472842" cy="71107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 name="Text Placeholder 1">
                <a:extLst>
                  <a:ext uri="{FF2B5EF4-FFF2-40B4-BE49-F238E27FC236}">
                    <a16:creationId xmlns:a16="http://schemas.microsoft.com/office/drawing/2014/main" id="{2B79910F-163A-49B6-AAF4-4655D89B5D2A}"/>
                  </a:ext>
                </a:extLst>
              </p:cNvPr>
              <p:cNvSpPr txBox="1">
                <a:spLocks/>
              </p:cNvSpPr>
              <p:nvPr/>
            </p:nvSpPr>
            <p:spPr>
              <a:xfrm>
                <a:off x="3103741" y="4739601"/>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3741" y="4739601"/>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7" name="Text Placeholder 1">
                <a:extLst>
                  <a:ext uri="{FF2B5EF4-FFF2-40B4-BE49-F238E27FC236}">
                    <a16:creationId xmlns:a16="http://schemas.microsoft.com/office/drawing/2014/main" id="{2B79910F-163A-49B6-AAF4-4655D89B5D2A}"/>
                  </a:ext>
                </a:extLst>
              </p:cNvPr>
              <p:cNvSpPr txBox="1">
                <a:spLocks/>
              </p:cNvSpPr>
              <p:nvPr/>
            </p:nvSpPr>
            <p:spPr>
              <a:xfrm>
                <a:off x="3111361" y="54889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1361" y="5488978"/>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 Placeholder 1">
                <a:extLst>
                  <a:ext uri="{FF2B5EF4-FFF2-40B4-BE49-F238E27FC236}">
                    <a16:creationId xmlns:a16="http://schemas.microsoft.com/office/drawing/2014/main" id="{2B79910F-163A-49B6-AAF4-4655D89B5D2A}"/>
                  </a:ext>
                </a:extLst>
              </p:cNvPr>
              <p:cNvSpPr txBox="1">
                <a:spLocks/>
              </p:cNvSpPr>
              <p:nvPr/>
            </p:nvSpPr>
            <p:spPr>
              <a:xfrm>
                <a:off x="3103741" y="5128316"/>
                <a:ext cx="48808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23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3741" y="5128316"/>
                <a:ext cx="48808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 Placeholder 1">
                <a:extLst>
                  <a:ext uri="{FF2B5EF4-FFF2-40B4-BE49-F238E27FC236}">
                    <a16:creationId xmlns:a16="http://schemas.microsoft.com/office/drawing/2014/main" id="{2B79910F-163A-49B6-AAF4-4655D89B5D2A}"/>
                  </a:ext>
                </a:extLst>
              </p:cNvPr>
              <p:cNvSpPr txBox="1">
                <a:spLocks/>
              </p:cNvSpPr>
              <p:nvPr/>
            </p:nvSpPr>
            <p:spPr>
              <a:xfrm>
                <a:off x="1960640" y="5105244"/>
                <a:ext cx="1065495" cy="724736"/>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200" b="0" i="1" smtClean="0">
                              <a:solidFill>
                                <a:schemeClr val="tx1"/>
                              </a:solidFill>
                              <a:latin typeface="Cambria Math" panose="02040503050406030204" pitchFamily="18" charset="0"/>
                            </a:rPr>
                          </m:ctrlPr>
                        </m:dPr>
                        <m:e>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e>
                      </m:d>
                      <m:r>
                        <a:rPr lang="en-US" sz="1200" b="0" i="1" smtClean="0">
                          <a:solidFill>
                            <a:schemeClr val="tx1"/>
                          </a:solidFill>
                          <a:latin typeface="Cambria Math" panose="02040503050406030204" pitchFamily="18" charset="0"/>
                        </a:rPr>
                        <m:t>+1</m:t>
                      </m:r>
                    </m:oMath>
                  </m:oMathPara>
                </a14:m>
                <a:endParaRPr lang="en-US" sz="1200" dirty="0">
                  <a:solidFill>
                    <a:schemeClr val="tx1"/>
                  </a:solidFill>
                </a:endParaRPr>
              </a:p>
            </p:txBody>
          </p:sp>
        </mc:Choice>
        <mc:Fallback xmlns="">
          <p:sp>
            <p:nvSpPr>
              <p:cNvPr id="24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60640" y="5105244"/>
                <a:ext cx="1065495" cy="72473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 Placeholder 1">
                <a:extLst>
                  <a:ext uri="{FF2B5EF4-FFF2-40B4-BE49-F238E27FC236}">
                    <a16:creationId xmlns:a16="http://schemas.microsoft.com/office/drawing/2014/main" id="{2B79910F-163A-49B6-AAF4-4655D89B5D2A}"/>
                  </a:ext>
                </a:extLst>
              </p:cNvPr>
              <p:cNvSpPr txBox="1">
                <a:spLocks/>
              </p:cNvSpPr>
              <p:nvPr/>
            </p:nvSpPr>
            <p:spPr>
              <a:xfrm>
                <a:off x="2177365" y="5488978"/>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4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77365" y="5488978"/>
                <a:ext cx="472842" cy="711079"/>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 Placeholder 1">
                <a:extLst>
                  <a:ext uri="{FF2B5EF4-FFF2-40B4-BE49-F238E27FC236}">
                    <a16:creationId xmlns:a16="http://schemas.microsoft.com/office/drawing/2014/main" id="{2B79910F-163A-49B6-AAF4-4655D89B5D2A}"/>
                  </a:ext>
                </a:extLst>
              </p:cNvPr>
              <p:cNvSpPr txBox="1">
                <a:spLocks/>
              </p:cNvSpPr>
              <p:nvPr/>
            </p:nvSpPr>
            <p:spPr>
              <a:xfrm>
                <a:off x="3118981" y="584089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4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8981" y="5840897"/>
                <a:ext cx="472842" cy="6422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Text Placeholder 1">
                <a:extLst>
                  <a:ext uri="{FF2B5EF4-FFF2-40B4-BE49-F238E27FC236}">
                    <a16:creationId xmlns:a16="http://schemas.microsoft.com/office/drawing/2014/main" id="{2B79910F-163A-49B6-AAF4-4655D89B5D2A}"/>
                  </a:ext>
                </a:extLst>
              </p:cNvPr>
              <p:cNvSpPr txBox="1">
                <a:spLocks/>
              </p:cNvSpPr>
              <p:nvPr/>
            </p:nvSpPr>
            <p:spPr>
              <a:xfrm>
                <a:off x="3111361" y="613835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4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1361" y="6138354"/>
                <a:ext cx="472842" cy="64227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7" name="Text Placeholder 1">
                <a:extLst>
                  <a:ext uri="{FF2B5EF4-FFF2-40B4-BE49-F238E27FC236}">
                    <a16:creationId xmlns:a16="http://schemas.microsoft.com/office/drawing/2014/main" id="{2B79910F-163A-49B6-AAF4-4655D89B5D2A}"/>
                  </a:ext>
                </a:extLst>
              </p:cNvPr>
              <p:cNvSpPr txBox="1">
                <a:spLocks/>
              </p:cNvSpPr>
              <p:nvPr/>
            </p:nvSpPr>
            <p:spPr>
              <a:xfrm>
                <a:off x="2241780" y="588560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4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1780" y="5885603"/>
                <a:ext cx="472842" cy="64227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 Placeholder 1">
                <a:extLst>
                  <a:ext uri="{FF2B5EF4-FFF2-40B4-BE49-F238E27FC236}">
                    <a16:creationId xmlns:a16="http://schemas.microsoft.com/office/drawing/2014/main" id="{2B79910F-163A-49B6-AAF4-4655D89B5D2A}"/>
                  </a:ext>
                </a:extLst>
              </p:cNvPr>
              <p:cNvSpPr txBox="1">
                <a:spLocks/>
              </p:cNvSpPr>
              <p:nvPr/>
            </p:nvSpPr>
            <p:spPr>
              <a:xfrm>
                <a:off x="2221538" y="613125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24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1538" y="6131256"/>
                <a:ext cx="472842" cy="642278"/>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48976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Precision </a:t>
                </a:r>
                <a14:m>
                  <m:oMath xmlns:m="http://schemas.openxmlformats.org/officeDocument/2006/math">
                    <m:r>
                      <a:rPr lang="en-US" sz="1800" b="0" i="1" smtClean="0">
                        <a:latin typeface="Cambria Math" panose="02040503050406030204" pitchFamily="18" charset="0"/>
                        <a:cs typeface="Arial" panose="020B0604020202020204" pitchFamily="34" charset="0"/>
                      </a:rPr>
                      <m:t>𝑂</m:t>
                    </m:r>
                    <m:r>
                      <a:rPr lang="en-US" sz="1800" b="0" i="1" smtClean="0">
                        <a:latin typeface="Cambria Math" panose="02040503050406030204" pitchFamily="18" charset="0"/>
                        <a:cs typeface="Arial" panose="020B0604020202020204" pitchFamily="34" charset="0"/>
                      </a:rPr>
                      <m:t>(</m:t>
                    </m:r>
                    <m:func>
                      <m:funcPr>
                        <m:ctrlPr>
                          <a:rPr lang="en-US" sz="1800" b="0" i="1" smtClean="0">
                            <a:latin typeface="Cambria Math" panose="02040503050406030204" pitchFamily="18" charset="0"/>
                            <a:cs typeface="Arial" panose="020B0604020202020204" pitchFamily="34" charset="0"/>
                          </a:rPr>
                        </m:ctrlPr>
                      </m:funcPr>
                      <m:fName>
                        <m:r>
                          <m:rPr>
                            <m:sty m:val="p"/>
                          </m:rPr>
                          <a:rPr lang="en-US" sz="1800" b="0" i="0" smtClean="0">
                            <a:latin typeface="Cambria Math" panose="02040503050406030204" pitchFamily="18" charset="0"/>
                            <a:cs typeface="Arial" panose="020B0604020202020204" pitchFamily="34" charset="0"/>
                          </a:rPr>
                          <m:t>log</m:t>
                        </m:r>
                      </m:fName>
                      <m:e>
                        <m:r>
                          <a:rPr lang="en-US" sz="1800" b="0" i="1" smtClean="0">
                            <a:latin typeface="Cambria Math" panose="02040503050406030204" pitchFamily="18" charset="0"/>
                            <a:cs typeface="Arial" panose="020B0604020202020204" pitchFamily="34" charset="0"/>
                          </a:rPr>
                          <m:t>𝑛</m:t>
                        </m:r>
                      </m:e>
                    </m:func>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and size </a:t>
                </a:r>
                <a14:m>
                  <m:oMath xmlns:m="http://schemas.openxmlformats.org/officeDocument/2006/math">
                    <m:r>
                      <a:rPr lang="en-US" sz="1800" b="0" i="1" smtClean="0">
                        <a:latin typeface="Cambria Math" panose="02040503050406030204" pitchFamily="18" charset="0"/>
                        <a:cs typeface="Arial" panose="020B0604020202020204" pitchFamily="34" charset="0"/>
                      </a:rPr>
                      <m:t>𝐼</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Optimal precision for constructions with the same number of anchors</a:t>
                </a:r>
              </a:p>
              <a:p>
                <a:pPr marL="914400" lvl="2">
                  <a:buFont typeface="Arial" panose="020B0604020202020204" pitchFamily="34" charset="0"/>
                  <a:buChar char="•"/>
                </a:pPr>
                <a:r>
                  <a:rPr lang="en-US" sz="1600" dirty="0">
                    <a:cs typeface="Arial" panose="020B0604020202020204" pitchFamily="34" charset="0"/>
                  </a:rPr>
                  <a:t>A 3-interval function with at least </a:t>
                </a:r>
                <a14:m>
                  <m:oMath xmlns:m="http://schemas.openxmlformats.org/officeDocument/2006/math">
                    <m:r>
                      <m:rPr>
                        <m:sty m:val="p"/>
                      </m:rPr>
                      <a:rPr lang="en-US" sz="1600" b="0" i="0" smtClean="0">
                        <a:latin typeface="Cambria Math" panose="02040503050406030204" pitchFamily="18" charset="0"/>
                        <a:cs typeface="Arial" panose="020B0604020202020204" pitchFamily="34" charset="0"/>
                      </a:rPr>
                      <m:t>Ω</m:t>
                    </m:r>
                    <m:r>
                      <a:rPr lang="en-US" sz="1600" i="1">
                        <a:latin typeface="Cambria Math" panose="02040503050406030204" pitchFamily="18" charset="0"/>
                        <a:cs typeface="Arial" panose="020B0604020202020204" pitchFamily="34" charset="0"/>
                      </a:rPr>
                      <m:t>(</m:t>
                    </m:r>
                    <m:func>
                      <m:funcPr>
                        <m:ctrlPr>
                          <a:rPr lang="en-US" sz="1600" i="1">
                            <a:latin typeface="Cambria Math" panose="02040503050406030204" pitchFamily="18" charset="0"/>
                            <a:cs typeface="Arial" panose="020B0604020202020204" pitchFamily="34" charset="0"/>
                          </a:rPr>
                        </m:ctrlPr>
                      </m:funcPr>
                      <m:fName>
                        <m:r>
                          <m:rPr>
                            <m:sty m:val="p"/>
                          </m:rPr>
                          <a:rPr lang="en-US" sz="1600">
                            <a:latin typeface="Cambria Math" panose="02040503050406030204" pitchFamily="18" charset="0"/>
                            <a:cs typeface="Arial" panose="020B0604020202020204" pitchFamily="34" charset="0"/>
                          </a:rPr>
                          <m:t>log</m:t>
                        </m:r>
                      </m:fName>
                      <m:e>
                        <m:r>
                          <a:rPr lang="en-US" sz="1600" i="1">
                            <a:latin typeface="Cambria Math" panose="02040503050406030204" pitchFamily="18" charset="0"/>
                            <a:cs typeface="Arial" panose="020B0604020202020204" pitchFamily="34" charset="0"/>
                          </a:rPr>
                          <m:t>𝑛</m:t>
                        </m:r>
                      </m:e>
                    </m:func>
                    <m:r>
                      <a:rPr lang="en-US" sz="1600" i="1">
                        <a:latin typeface="Cambria Math" panose="02040503050406030204" pitchFamily="18" charset="0"/>
                        <a:cs typeface="Arial" panose="020B0604020202020204" pitchFamily="34" charset="0"/>
                      </a:rPr>
                      <m:t>)</m:t>
                    </m:r>
                  </m:oMath>
                </a14:m>
                <a:r>
                  <a:rPr lang="en-US" sz="1600" dirty="0">
                    <a:cs typeface="Arial" panose="020B0604020202020204" pitchFamily="34" charset="0"/>
                  </a:rPr>
                  <a:t> precision required</a:t>
                </a:r>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 Precision matters a lot in sizes</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Our construction of the anchors</a:t>
            </a:r>
            <a:endParaRPr lang="en-US" sz="2400" dirty="0">
              <a:solidFill>
                <a:srgbClr val="E7E6E6">
                  <a:lumMod val="50000"/>
                </a:srgbClr>
              </a:solidFill>
            </a:endParaRPr>
          </a:p>
        </p:txBody>
      </p:sp>
      <p:cxnSp>
        <p:nvCxnSpPr>
          <p:cNvPr id="220" name="直接连接符 219"/>
          <p:cNvCxnSpPr/>
          <p:nvPr/>
        </p:nvCxnSpPr>
        <p:spPr>
          <a:xfrm>
            <a:off x="2035158" y="4009160"/>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2937789" y="3646784"/>
            <a:ext cx="0" cy="2930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2" name="Text Placeholder 1">
                <a:extLst>
                  <a:ext uri="{FF2B5EF4-FFF2-40B4-BE49-F238E27FC236}">
                    <a16:creationId xmlns:a16="http://schemas.microsoft.com/office/drawing/2014/main" id="{2B79910F-163A-49B6-AAF4-4655D89B5D2A}"/>
                  </a:ext>
                </a:extLst>
              </p:cNvPr>
              <p:cNvSpPr txBox="1">
                <a:spLocks/>
              </p:cNvSpPr>
              <p:nvPr/>
            </p:nvSpPr>
            <p:spPr>
              <a:xfrm>
                <a:off x="2169788" y="34613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69788" y="3461343"/>
                <a:ext cx="472842" cy="642278"/>
              </a:xfrm>
              <a:prstGeom prst="rect">
                <a:avLst/>
              </a:prstGeom>
              <a:blipFill>
                <a:blip r:embed="rId4"/>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 name="Text Placeholder 1">
                <a:extLst>
                  <a:ext uri="{FF2B5EF4-FFF2-40B4-BE49-F238E27FC236}">
                    <a16:creationId xmlns:a16="http://schemas.microsoft.com/office/drawing/2014/main" id="{2B79910F-163A-49B6-AAF4-4655D89B5D2A}"/>
                  </a:ext>
                </a:extLst>
              </p:cNvPr>
              <p:cNvSpPr txBox="1">
                <a:spLocks/>
              </p:cNvSpPr>
              <p:nvPr/>
            </p:nvSpPr>
            <p:spPr>
              <a:xfrm>
                <a:off x="2721213" y="3467439"/>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721213" y="3467439"/>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Text Placeholder 1">
                <a:extLst>
                  <a:ext uri="{FF2B5EF4-FFF2-40B4-BE49-F238E27FC236}">
                    <a16:creationId xmlns:a16="http://schemas.microsoft.com/office/drawing/2014/main" id="{2B79910F-163A-49B6-AAF4-4655D89B5D2A}"/>
                  </a:ext>
                </a:extLst>
              </p:cNvPr>
              <p:cNvSpPr txBox="1">
                <a:spLocks/>
              </p:cNvSpPr>
              <p:nvPr/>
            </p:nvSpPr>
            <p:spPr>
              <a:xfrm>
                <a:off x="2243758" y="38921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2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3758" y="3892127"/>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Text Placeholder 1">
                <a:extLst>
                  <a:ext uri="{FF2B5EF4-FFF2-40B4-BE49-F238E27FC236}">
                    <a16:creationId xmlns:a16="http://schemas.microsoft.com/office/drawing/2014/main" id="{2B79910F-163A-49B6-AAF4-4655D89B5D2A}"/>
                  </a:ext>
                </a:extLst>
              </p:cNvPr>
              <p:cNvSpPr txBox="1">
                <a:spLocks/>
              </p:cNvSpPr>
              <p:nvPr/>
            </p:nvSpPr>
            <p:spPr>
              <a:xfrm>
                <a:off x="3105719" y="38921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5719" y="3892127"/>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6" name="Text Placeholder 1">
                <a:extLst>
                  <a:ext uri="{FF2B5EF4-FFF2-40B4-BE49-F238E27FC236}">
                    <a16:creationId xmlns:a16="http://schemas.microsoft.com/office/drawing/2014/main" id="{2B79910F-163A-49B6-AAF4-4655D89B5D2A}"/>
                  </a:ext>
                </a:extLst>
              </p:cNvPr>
              <p:cNvSpPr txBox="1">
                <a:spLocks/>
              </p:cNvSpPr>
              <p:nvPr/>
            </p:nvSpPr>
            <p:spPr>
              <a:xfrm>
                <a:off x="2243758" y="415908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2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3758" y="4159080"/>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7" name="Text Placeholder 1">
                <a:extLst>
                  <a:ext uri="{FF2B5EF4-FFF2-40B4-BE49-F238E27FC236}">
                    <a16:creationId xmlns:a16="http://schemas.microsoft.com/office/drawing/2014/main" id="{2B79910F-163A-49B6-AAF4-4655D89B5D2A}"/>
                  </a:ext>
                </a:extLst>
              </p:cNvPr>
              <p:cNvSpPr txBox="1">
                <a:spLocks/>
              </p:cNvSpPr>
              <p:nvPr/>
            </p:nvSpPr>
            <p:spPr>
              <a:xfrm>
                <a:off x="3105719" y="415908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0</m:t>
                      </m:r>
                    </m:oMath>
                  </m:oMathPara>
                </a14:m>
                <a:endParaRPr lang="en-US" sz="1600" dirty="0">
                  <a:solidFill>
                    <a:srgbClr val="0070C0"/>
                  </a:solidFill>
                </a:endParaRPr>
              </a:p>
            </p:txBody>
          </p:sp>
        </mc:Choice>
        <mc:Fallback xmlns="">
          <p:sp>
            <p:nvSpPr>
              <p:cNvPr id="2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5719" y="4159080"/>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8" name="Text Placeholder 1">
                <a:extLst>
                  <a:ext uri="{FF2B5EF4-FFF2-40B4-BE49-F238E27FC236}">
                    <a16:creationId xmlns:a16="http://schemas.microsoft.com/office/drawing/2014/main" id="{2B79910F-163A-49B6-AAF4-4655D89B5D2A}"/>
                  </a:ext>
                </a:extLst>
              </p:cNvPr>
              <p:cNvSpPr txBox="1">
                <a:spLocks/>
              </p:cNvSpPr>
              <p:nvPr/>
            </p:nvSpPr>
            <p:spPr>
              <a:xfrm>
                <a:off x="2241780" y="442689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1780" y="4426892"/>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9" name="Text Placeholder 1">
                <a:extLst>
                  <a:ext uri="{FF2B5EF4-FFF2-40B4-BE49-F238E27FC236}">
                    <a16:creationId xmlns:a16="http://schemas.microsoft.com/office/drawing/2014/main" id="{2B79910F-163A-49B6-AAF4-4655D89B5D2A}"/>
                  </a:ext>
                </a:extLst>
              </p:cNvPr>
              <p:cNvSpPr txBox="1">
                <a:spLocks/>
              </p:cNvSpPr>
              <p:nvPr/>
            </p:nvSpPr>
            <p:spPr>
              <a:xfrm>
                <a:off x="3118981" y="442689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8981" y="4426892"/>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0" name="Text Placeholder 1">
                <a:extLst>
                  <a:ext uri="{FF2B5EF4-FFF2-40B4-BE49-F238E27FC236}">
                    <a16:creationId xmlns:a16="http://schemas.microsoft.com/office/drawing/2014/main" id="{2B79910F-163A-49B6-AAF4-4655D89B5D2A}"/>
                  </a:ext>
                </a:extLst>
              </p:cNvPr>
              <p:cNvSpPr txBox="1">
                <a:spLocks/>
              </p:cNvSpPr>
              <p:nvPr/>
            </p:nvSpPr>
            <p:spPr>
              <a:xfrm>
                <a:off x="2169788" y="4705201"/>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69788" y="4705201"/>
                <a:ext cx="472842" cy="71107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 name="Text Placeholder 1">
                <a:extLst>
                  <a:ext uri="{FF2B5EF4-FFF2-40B4-BE49-F238E27FC236}">
                    <a16:creationId xmlns:a16="http://schemas.microsoft.com/office/drawing/2014/main" id="{2B79910F-163A-49B6-AAF4-4655D89B5D2A}"/>
                  </a:ext>
                </a:extLst>
              </p:cNvPr>
              <p:cNvSpPr txBox="1">
                <a:spLocks/>
              </p:cNvSpPr>
              <p:nvPr/>
            </p:nvSpPr>
            <p:spPr>
              <a:xfrm>
                <a:off x="3103741" y="4739601"/>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3741" y="4739601"/>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7" name="Text Placeholder 1">
                <a:extLst>
                  <a:ext uri="{FF2B5EF4-FFF2-40B4-BE49-F238E27FC236}">
                    <a16:creationId xmlns:a16="http://schemas.microsoft.com/office/drawing/2014/main" id="{2B79910F-163A-49B6-AAF4-4655D89B5D2A}"/>
                  </a:ext>
                </a:extLst>
              </p:cNvPr>
              <p:cNvSpPr txBox="1">
                <a:spLocks/>
              </p:cNvSpPr>
              <p:nvPr/>
            </p:nvSpPr>
            <p:spPr>
              <a:xfrm>
                <a:off x="3111361" y="54889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1361" y="5488978"/>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 Placeholder 1">
                <a:extLst>
                  <a:ext uri="{FF2B5EF4-FFF2-40B4-BE49-F238E27FC236}">
                    <a16:creationId xmlns:a16="http://schemas.microsoft.com/office/drawing/2014/main" id="{2B79910F-163A-49B6-AAF4-4655D89B5D2A}"/>
                  </a:ext>
                </a:extLst>
              </p:cNvPr>
              <p:cNvSpPr txBox="1">
                <a:spLocks/>
              </p:cNvSpPr>
              <p:nvPr/>
            </p:nvSpPr>
            <p:spPr>
              <a:xfrm>
                <a:off x="3103741" y="5128316"/>
                <a:ext cx="48808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23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3741" y="5128316"/>
                <a:ext cx="48808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 Placeholder 1">
                <a:extLst>
                  <a:ext uri="{FF2B5EF4-FFF2-40B4-BE49-F238E27FC236}">
                    <a16:creationId xmlns:a16="http://schemas.microsoft.com/office/drawing/2014/main" id="{2B79910F-163A-49B6-AAF4-4655D89B5D2A}"/>
                  </a:ext>
                </a:extLst>
              </p:cNvPr>
              <p:cNvSpPr txBox="1">
                <a:spLocks/>
              </p:cNvSpPr>
              <p:nvPr/>
            </p:nvSpPr>
            <p:spPr>
              <a:xfrm>
                <a:off x="1960640" y="5105244"/>
                <a:ext cx="1065495" cy="724736"/>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200" b="0" i="1" smtClean="0">
                              <a:solidFill>
                                <a:schemeClr val="tx1"/>
                              </a:solidFill>
                              <a:latin typeface="Cambria Math" panose="02040503050406030204" pitchFamily="18" charset="0"/>
                            </a:rPr>
                          </m:ctrlPr>
                        </m:dPr>
                        <m:e>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e>
                      </m:d>
                      <m:r>
                        <a:rPr lang="en-US" sz="1200" b="0" i="1" smtClean="0">
                          <a:solidFill>
                            <a:schemeClr val="tx1"/>
                          </a:solidFill>
                          <a:latin typeface="Cambria Math" panose="02040503050406030204" pitchFamily="18" charset="0"/>
                        </a:rPr>
                        <m:t>+1</m:t>
                      </m:r>
                    </m:oMath>
                  </m:oMathPara>
                </a14:m>
                <a:endParaRPr lang="en-US" sz="1200" dirty="0">
                  <a:solidFill>
                    <a:schemeClr val="tx1"/>
                  </a:solidFill>
                </a:endParaRPr>
              </a:p>
            </p:txBody>
          </p:sp>
        </mc:Choice>
        <mc:Fallback xmlns="">
          <p:sp>
            <p:nvSpPr>
              <p:cNvPr id="24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60640" y="5105244"/>
                <a:ext cx="1065495" cy="72473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 Placeholder 1">
                <a:extLst>
                  <a:ext uri="{FF2B5EF4-FFF2-40B4-BE49-F238E27FC236}">
                    <a16:creationId xmlns:a16="http://schemas.microsoft.com/office/drawing/2014/main" id="{2B79910F-163A-49B6-AAF4-4655D89B5D2A}"/>
                  </a:ext>
                </a:extLst>
              </p:cNvPr>
              <p:cNvSpPr txBox="1">
                <a:spLocks/>
              </p:cNvSpPr>
              <p:nvPr/>
            </p:nvSpPr>
            <p:spPr>
              <a:xfrm>
                <a:off x="2177365" y="5488978"/>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4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77365" y="5488978"/>
                <a:ext cx="472842" cy="711079"/>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 Placeholder 1">
                <a:extLst>
                  <a:ext uri="{FF2B5EF4-FFF2-40B4-BE49-F238E27FC236}">
                    <a16:creationId xmlns:a16="http://schemas.microsoft.com/office/drawing/2014/main" id="{2B79910F-163A-49B6-AAF4-4655D89B5D2A}"/>
                  </a:ext>
                </a:extLst>
              </p:cNvPr>
              <p:cNvSpPr txBox="1">
                <a:spLocks/>
              </p:cNvSpPr>
              <p:nvPr/>
            </p:nvSpPr>
            <p:spPr>
              <a:xfrm>
                <a:off x="3118981" y="584089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4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8981" y="5840897"/>
                <a:ext cx="472842" cy="6422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Text Placeholder 1">
                <a:extLst>
                  <a:ext uri="{FF2B5EF4-FFF2-40B4-BE49-F238E27FC236}">
                    <a16:creationId xmlns:a16="http://schemas.microsoft.com/office/drawing/2014/main" id="{2B79910F-163A-49B6-AAF4-4655D89B5D2A}"/>
                  </a:ext>
                </a:extLst>
              </p:cNvPr>
              <p:cNvSpPr txBox="1">
                <a:spLocks/>
              </p:cNvSpPr>
              <p:nvPr/>
            </p:nvSpPr>
            <p:spPr>
              <a:xfrm>
                <a:off x="3111361" y="613835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4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1361" y="6138354"/>
                <a:ext cx="472842" cy="64227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7" name="Text Placeholder 1">
                <a:extLst>
                  <a:ext uri="{FF2B5EF4-FFF2-40B4-BE49-F238E27FC236}">
                    <a16:creationId xmlns:a16="http://schemas.microsoft.com/office/drawing/2014/main" id="{2B79910F-163A-49B6-AAF4-4655D89B5D2A}"/>
                  </a:ext>
                </a:extLst>
              </p:cNvPr>
              <p:cNvSpPr txBox="1">
                <a:spLocks/>
              </p:cNvSpPr>
              <p:nvPr/>
            </p:nvSpPr>
            <p:spPr>
              <a:xfrm>
                <a:off x="2241780" y="588560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4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1780" y="5885603"/>
                <a:ext cx="472842" cy="64227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 Placeholder 1">
                <a:extLst>
                  <a:ext uri="{FF2B5EF4-FFF2-40B4-BE49-F238E27FC236}">
                    <a16:creationId xmlns:a16="http://schemas.microsoft.com/office/drawing/2014/main" id="{2B79910F-163A-49B6-AAF4-4655D89B5D2A}"/>
                  </a:ext>
                </a:extLst>
              </p:cNvPr>
              <p:cNvSpPr txBox="1">
                <a:spLocks/>
              </p:cNvSpPr>
              <p:nvPr/>
            </p:nvSpPr>
            <p:spPr>
              <a:xfrm>
                <a:off x="2221538" y="613125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24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1538" y="6131256"/>
                <a:ext cx="472842" cy="642278"/>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4177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Precision </a:t>
                </a:r>
                <a14:m>
                  <m:oMath xmlns:m="http://schemas.openxmlformats.org/officeDocument/2006/math">
                    <m:r>
                      <a:rPr lang="en-US" sz="1800" b="0" i="1" smtClean="0">
                        <a:latin typeface="Cambria Math" panose="02040503050406030204" pitchFamily="18" charset="0"/>
                        <a:cs typeface="Arial" panose="020B0604020202020204" pitchFamily="34" charset="0"/>
                      </a:rPr>
                      <m:t>𝑂</m:t>
                    </m:r>
                    <m:r>
                      <a:rPr lang="en-US" sz="1800" b="0" i="1" smtClean="0">
                        <a:latin typeface="Cambria Math" panose="02040503050406030204" pitchFamily="18" charset="0"/>
                        <a:cs typeface="Arial" panose="020B0604020202020204" pitchFamily="34" charset="0"/>
                      </a:rPr>
                      <m:t>(</m:t>
                    </m:r>
                    <m:func>
                      <m:funcPr>
                        <m:ctrlPr>
                          <a:rPr lang="en-US" sz="1800" b="0" i="1" smtClean="0">
                            <a:latin typeface="Cambria Math" panose="02040503050406030204" pitchFamily="18" charset="0"/>
                            <a:cs typeface="Arial" panose="020B0604020202020204" pitchFamily="34" charset="0"/>
                          </a:rPr>
                        </m:ctrlPr>
                      </m:funcPr>
                      <m:fName>
                        <m:r>
                          <m:rPr>
                            <m:sty m:val="p"/>
                          </m:rPr>
                          <a:rPr lang="en-US" sz="1800" b="0" i="0" smtClean="0">
                            <a:latin typeface="Cambria Math" panose="02040503050406030204" pitchFamily="18" charset="0"/>
                            <a:cs typeface="Arial" panose="020B0604020202020204" pitchFamily="34" charset="0"/>
                          </a:rPr>
                          <m:t>log</m:t>
                        </m:r>
                      </m:fName>
                      <m:e>
                        <m:r>
                          <a:rPr lang="en-US" sz="1800" b="0" i="1" smtClean="0">
                            <a:latin typeface="Cambria Math" panose="02040503050406030204" pitchFamily="18" charset="0"/>
                            <a:cs typeface="Arial" panose="020B0604020202020204" pitchFamily="34" charset="0"/>
                          </a:rPr>
                          <m:t>𝑛</m:t>
                        </m:r>
                      </m:e>
                    </m:func>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and size </a:t>
                </a:r>
                <a14:m>
                  <m:oMath xmlns:m="http://schemas.openxmlformats.org/officeDocument/2006/math">
                    <m:r>
                      <a:rPr lang="en-US" sz="1800" b="0" i="1" smtClean="0">
                        <a:latin typeface="Cambria Math" panose="02040503050406030204" pitchFamily="18" charset="0"/>
                        <a:cs typeface="Arial" panose="020B0604020202020204" pitchFamily="34" charset="0"/>
                      </a:rPr>
                      <m:t>𝐼</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Optimal precision for constructions with the same number of anchors</a:t>
                </a:r>
              </a:p>
              <a:p>
                <a:pPr marL="914400" lvl="2">
                  <a:buFont typeface="Arial" panose="020B0604020202020204" pitchFamily="34" charset="0"/>
                  <a:buChar char="•"/>
                </a:pPr>
                <a:r>
                  <a:rPr lang="en-US" sz="1600" dirty="0">
                    <a:cs typeface="Arial" panose="020B0604020202020204" pitchFamily="34" charset="0"/>
                  </a:rPr>
                  <a:t>A 3-interval function with at least </a:t>
                </a:r>
                <a14:m>
                  <m:oMath xmlns:m="http://schemas.openxmlformats.org/officeDocument/2006/math">
                    <m:r>
                      <m:rPr>
                        <m:sty m:val="p"/>
                      </m:rPr>
                      <a:rPr lang="en-US" sz="1600" b="0" i="0" smtClean="0">
                        <a:latin typeface="Cambria Math" panose="02040503050406030204" pitchFamily="18" charset="0"/>
                        <a:cs typeface="Arial" panose="020B0604020202020204" pitchFamily="34" charset="0"/>
                      </a:rPr>
                      <m:t>Ω</m:t>
                    </m:r>
                    <m:r>
                      <a:rPr lang="en-US" sz="1600" i="1">
                        <a:latin typeface="Cambria Math" panose="02040503050406030204" pitchFamily="18" charset="0"/>
                        <a:cs typeface="Arial" panose="020B0604020202020204" pitchFamily="34" charset="0"/>
                      </a:rPr>
                      <m:t>(</m:t>
                    </m:r>
                    <m:func>
                      <m:funcPr>
                        <m:ctrlPr>
                          <a:rPr lang="en-US" sz="1600" i="1">
                            <a:latin typeface="Cambria Math" panose="02040503050406030204" pitchFamily="18" charset="0"/>
                            <a:cs typeface="Arial" panose="020B0604020202020204" pitchFamily="34" charset="0"/>
                          </a:rPr>
                        </m:ctrlPr>
                      </m:funcPr>
                      <m:fName>
                        <m:r>
                          <m:rPr>
                            <m:sty m:val="p"/>
                          </m:rPr>
                          <a:rPr lang="en-US" sz="1600">
                            <a:latin typeface="Cambria Math" panose="02040503050406030204" pitchFamily="18" charset="0"/>
                            <a:cs typeface="Arial" panose="020B0604020202020204" pitchFamily="34" charset="0"/>
                          </a:rPr>
                          <m:t>log</m:t>
                        </m:r>
                      </m:fName>
                      <m:e>
                        <m:r>
                          <a:rPr lang="en-US" sz="1600" i="1">
                            <a:latin typeface="Cambria Math" panose="02040503050406030204" pitchFamily="18" charset="0"/>
                            <a:cs typeface="Arial" panose="020B0604020202020204" pitchFamily="34" charset="0"/>
                          </a:rPr>
                          <m:t>𝑛</m:t>
                        </m:r>
                      </m:e>
                    </m:func>
                    <m:r>
                      <a:rPr lang="en-US" sz="1600" i="1">
                        <a:latin typeface="Cambria Math" panose="02040503050406030204" pitchFamily="18" charset="0"/>
                        <a:cs typeface="Arial" panose="020B0604020202020204" pitchFamily="34" charset="0"/>
                      </a:rPr>
                      <m:t>)</m:t>
                    </m:r>
                  </m:oMath>
                </a14:m>
                <a:r>
                  <a:rPr lang="en-US" sz="1600" dirty="0">
                    <a:cs typeface="Arial" panose="020B0604020202020204" pitchFamily="34" charset="0"/>
                  </a:rPr>
                  <a:t> precision required</a:t>
                </a:r>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 Precision matters a lot in sizes</a:t>
                </a:r>
              </a:p>
              <a:p>
                <a:pPr lvl="1">
                  <a:buFont typeface="Arial" panose="020B0604020202020204" pitchFamily="34" charset="0"/>
                  <a:buChar char="•"/>
                </a:pPr>
                <a:r>
                  <a:rPr lang="en-US" sz="1500" dirty="0">
                    <a:cs typeface="Arial" panose="020B0604020202020204" pitchFamily="34" charset="0"/>
                  </a:rPr>
                  <a:t>The size for binary anchors is at least </a:t>
                </a:r>
                <a14:m>
                  <m:oMath xmlns:m="http://schemas.openxmlformats.org/officeDocument/2006/math">
                    <m:sSup>
                      <m:sSupPr>
                        <m:ctrlPr>
                          <a:rPr lang="en-US" sz="1500" b="0" i="1" smtClean="0">
                            <a:latin typeface="Cambria Math" panose="02040503050406030204" pitchFamily="18" charset="0"/>
                            <a:cs typeface="Arial" panose="020B0604020202020204" pitchFamily="34" charset="0"/>
                          </a:rPr>
                        </m:ctrlPr>
                      </m:sSupPr>
                      <m:e>
                        <m:r>
                          <a:rPr lang="en-US" sz="1500" b="0" i="1" smtClean="0">
                            <a:latin typeface="Cambria Math" panose="02040503050406030204" pitchFamily="18" charset="0"/>
                            <a:cs typeface="Arial" panose="020B0604020202020204" pitchFamily="34" charset="0"/>
                          </a:rPr>
                          <m:t>2</m:t>
                        </m:r>
                      </m:e>
                      <m:sup>
                        <m:r>
                          <m:rPr>
                            <m:sty m:val="p"/>
                          </m:rPr>
                          <a:rPr lang="en-US" sz="1500" b="0" i="0" smtClean="0">
                            <a:latin typeface="Cambria Math" panose="02040503050406030204" pitchFamily="18" charset="0"/>
                            <a:cs typeface="Arial" panose="020B0604020202020204" pitchFamily="34" charset="0"/>
                          </a:rPr>
                          <m:t>Ω</m:t>
                        </m:r>
                        <m:d>
                          <m:dPr>
                            <m:ctrlPr>
                              <a:rPr lang="en-US" sz="1500" b="0" i="1" smtClean="0">
                                <a:latin typeface="Cambria Math" panose="02040503050406030204" pitchFamily="18" charset="0"/>
                                <a:cs typeface="Arial" panose="020B0604020202020204" pitchFamily="34" charset="0"/>
                              </a:rPr>
                            </m:ctrlPr>
                          </m:dPr>
                          <m:e>
                            <m:r>
                              <a:rPr lang="en-US" sz="1500" b="0" i="1" smtClean="0">
                                <a:latin typeface="Cambria Math" panose="02040503050406030204" pitchFamily="18" charset="0"/>
                                <a:cs typeface="Arial" panose="020B0604020202020204" pitchFamily="34" charset="0"/>
                              </a:rPr>
                              <m:t>𝑛</m:t>
                            </m:r>
                          </m:e>
                        </m:d>
                      </m:sup>
                    </m:sSup>
                  </m:oMath>
                </a14:m>
                <a:r>
                  <a:rPr lang="en-US" sz="1500" dirty="0">
                    <a:cs typeface="Arial" panose="020B0604020202020204" pitchFamily="34" charset="0"/>
                  </a:rPr>
                  <a:t> for threshold functi</a:t>
                </a:r>
                <a:r>
                  <a:rPr lang="en-US" sz="1500" dirty="0">
                    <a:solidFill>
                      <a:prstClr val="black"/>
                    </a:solidFill>
                    <a:cs typeface="Arial" panose="020B0604020202020204" pitchFamily="34" charset="0"/>
                  </a:rPr>
                  <a:t>ons </a:t>
                </a:r>
                <a:r>
                  <a:rPr lang="en-US" sz="1200" dirty="0">
                    <a:solidFill>
                      <a:prstClr val="black">
                        <a:lumMod val="50000"/>
                        <a:lumOff val="50000"/>
                      </a:prstClr>
                    </a:solidFill>
                  </a:rPr>
                  <a:t>[</a:t>
                </a:r>
                <a:r>
                  <a:rPr lang="en-US" sz="1200" dirty="0" err="1">
                    <a:solidFill>
                      <a:prstClr val="black">
                        <a:lumMod val="50000"/>
                        <a:lumOff val="50000"/>
                      </a:prstClr>
                    </a:solidFill>
                  </a:rPr>
                  <a:t>Hajnal</a:t>
                </a:r>
                <a:r>
                  <a:rPr lang="en-US" sz="1200" dirty="0">
                    <a:solidFill>
                      <a:prstClr val="black">
                        <a:lumMod val="50000"/>
                        <a:lumOff val="50000"/>
                      </a:prstClr>
                    </a:solidFill>
                  </a:rPr>
                  <a:t>, Liu, </a:t>
                </a:r>
                <a:r>
                  <a:rPr lang="en-US" sz="1200" dirty="0" err="1">
                    <a:solidFill>
                      <a:prstClr val="black">
                        <a:lumMod val="50000"/>
                        <a:lumOff val="50000"/>
                      </a:prstClr>
                    </a:solidFill>
                  </a:rPr>
                  <a:t>Turán</a:t>
                </a:r>
                <a:r>
                  <a:rPr lang="en-US" sz="1200" dirty="0">
                    <a:solidFill>
                      <a:prstClr val="black">
                        <a:lumMod val="50000"/>
                        <a:lumOff val="50000"/>
                      </a:prstClr>
                    </a:solidFill>
                  </a:rPr>
                  <a:t>, 2022]</a:t>
                </a:r>
                <a:endParaRPr lang="en-US" sz="1500" dirty="0">
                  <a:cs typeface="Arial" panose="020B0604020202020204" pitchFamily="34" charset="0"/>
                </a:endParaRP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b="-1812"/>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Our construction of the anchors</a:t>
            </a:r>
            <a:endParaRPr lang="en-US" sz="2400" dirty="0">
              <a:solidFill>
                <a:srgbClr val="E7E6E6">
                  <a:lumMod val="50000"/>
                </a:srgbClr>
              </a:solidFill>
            </a:endParaRPr>
          </a:p>
        </p:txBody>
      </p:sp>
      <p:cxnSp>
        <p:nvCxnSpPr>
          <p:cNvPr id="220" name="直接连接符 219"/>
          <p:cNvCxnSpPr/>
          <p:nvPr/>
        </p:nvCxnSpPr>
        <p:spPr>
          <a:xfrm>
            <a:off x="2035158" y="4009160"/>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2937789" y="3646784"/>
            <a:ext cx="0" cy="2930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2" name="Text Placeholder 1">
                <a:extLst>
                  <a:ext uri="{FF2B5EF4-FFF2-40B4-BE49-F238E27FC236}">
                    <a16:creationId xmlns:a16="http://schemas.microsoft.com/office/drawing/2014/main" id="{2B79910F-163A-49B6-AAF4-4655D89B5D2A}"/>
                  </a:ext>
                </a:extLst>
              </p:cNvPr>
              <p:cNvSpPr txBox="1">
                <a:spLocks/>
              </p:cNvSpPr>
              <p:nvPr/>
            </p:nvSpPr>
            <p:spPr>
              <a:xfrm>
                <a:off x="2169788" y="34613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69788" y="3461343"/>
                <a:ext cx="472842" cy="642278"/>
              </a:xfrm>
              <a:prstGeom prst="rect">
                <a:avLst/>
              </a:prstGeom>
              <a:blipFill>
                <a:blip r:embed="rId4"/>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 name="Text Placeholder 1">
                <a:extLst>
                  <a:ext uri="{FF2B5EF4-FFF2-40B4-BE49-F238E27FC236}">
                    <a16:creationId xmlns:a16="http://schemas.microsoft.com/office/drawing/2014/main" id="{2B79910F-163A-49B6-AAF4-4655D89B5D2A}"/>
                  </a:ext>
                </a:extLst>
              </p:cNvPr>
              <p:cNvSpPr txBox="1">
                <a:spLocks/>
              </p:cNvSpPr>
              <p:nvPr/>
            </p:nvSpPr>
            <p:spPr>
              <a:xfrm>
                <a:off x="2721213" y="3467439"/>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721213" y="3467439"/>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Text Placeholder 1">
                <a:extLst>
                  <a:ext uri="{FF2B5EF4-FFF2-40B4-BE49-F238E27FC236}">
                    <a16:creationId xmlns:a16="http://schemas.microsoft.com/office/drawing/2014/main" id="{2B79910F-163A-49B6-AAF4-4655D89B5D2A}"/>
                  </a:ext>
                </a:extLst>
              </p:cNvPr>
              <p:cNvSpPr txBox="1">
                <a:spLocks/>
              </p:cNvSpPr>
              <p:nvPr/>
            </p:nvSpPr>
            <p:spPr>
              <a:xfrm>
                <a:off x="2243758" y="38921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2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3758" y="3892127"/>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Text Placeholder 1">
                <a:extLst>
                  <a:ext uri="{FF2B5EF4-FFF2-40B4-BE49-F238E27FC236}">
                    <a16:creationId xmlns:a16="http://schemas.microsoft.com/office/drawing/2014/main" id="{2B79910F-163A-49B6-AAF4-4655D89B5D2A}"/>
                  </a:ext>
                </a:extLst>
              </p:cNvPr>
              <p:cNvSpPr txBox="1">
                <a:spLocks/>
              </p:cNvSpPr>
              <p:nvPr/>
            </p:nvSpPr>
            <p:spPr>
              <a:xfrm>
                <a:off x="3105719" y="38921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5719" y="3892127"/>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6" name="Text Placeholder 1">
                <a:extLst>
                  <a:ext uri="{FF2B5EF4-FFF2-40B4-BE49-F238E27FC236}">
                    <a16:creationId xmlns:a16="http://schemas.microsoft.com/office/drawing/2014/main" id="{2B79910F-163A-49B6-AAF4-4655D89B5D2A}"/>
                  </a:ext>
                </a:extLst>
              </p:cNvPr>
              <p:cNvSpPr txBox="1">
                <a:spLocks/>
              </p:cNvSpPr>
              <p:nvPr/>
            </p:nvSpPr>
            <p:spPr>
              <a:xfrm>
                <a:off x="2243758" y="415908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2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3758" y="4159080"/>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7" name="Text Placeholder 1">
                <a:extLst>
                  <a:ext uri="{FF2B5EF4-FFF2-40B4-BE49-F238E27FC236}">
                    <a16:creationId xmlns:a16="http://schemas.microsoft.com/office/drawing/2014/main" id="{2B79910F-163A-49B6-AAF4-4655D89B5D2A}"/>
                  </a:ext>
                </a:extLst>
              </p:cNvPr>
              <p:cNvSpPr txBox="1">
                <a:spLocks/>
              </p:cNvSpPr>
              <p:nvPr/>
            </p:nvSpPr>
            <p:spPr>
              <a:xfrm>
                <a:off x="3105719" y="415908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0</m:t>
                      </m:r>
                    </m:oMath>
                  </m:oMathPara>
                </a14:m>
                <a:endParaRPr lang="en-US" sz="1600" dirty="0">
                  <a:solidFill>
                    <a:srgbClr val="0070C0"/>
                  </a:solidFill>
                </a:endParaRPr>
              </a:p>
            </p:txBody>
          </p:sp>
        </mc:Choice>
        <mc:Fallback xmlns="">
          <p:sp>
            <p:nvSpPr>
              <p:cNvPr id="2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5719" y="4159080"/>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8" name="Text Placeholder 1">
                <a:extLst>
                  <a:ext uri="{FF2B5EF4-FFF2-40B4-BE49-F238E27FC236}">
                    <a16:creationId xmlns:a16="http://schemas.microsoft.com/office/drawing/2014/main" id="{2B79910F-163A-49B6-AAF4-4655D89B5D2A}"/>
                  </a:ext>
                </a:extLst>
              </p:cNvPr>
              <p:cNvSpPr txBox="1">
                <a:spLocks/>
              </p:cNvSpPr>
              <p:nvPr/>
            </p:nvSpPr>
            <p:spPr>
              <a:xfrm>
                <a:off x="2241780" y="442689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1780" y="4426892"/>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9" name="Text Placeholder 1">
                <a:extLst>
                  <a:ext uri="{FF2B5EF4-FFF2-40B4-BE49-F238E27FC236}">
                    <a16:creationId xmlns:a16="http://schemas.microsoft.com/office/drawing/2014/main" id="{2B79910F-163A-49B6-AAF4-4655D89B5D2A}"/>
                  </a:ext>
                </a:extLst>
              </p:cNvPr>
              <p:cNvSpPr txBox="1">
                <a:spLocks/>
              </p:cNvSpPr>
              <p:nvPr/>
            </p:nvSpPr>
            <p:spPr>
              <a:xfrm>
                <a:off x="3118981" y="442689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8981" y="4426892"/>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0" name="Text Placeholder 1">
                <a:extLst>
                  <a:ext uri="{FF2B5EF4-FFF2-40B4-BE49-F238E27FC236}">
                    <a16:creationId xmlns:a16="http://schemas.microsoft.com/office/drawing/2014/main" id="{2B79910F-163A-49B6-AAF4-4655D89B5D2A}"/>
                  </a:ext>
                </a:extLst>
              </p:cNvPr>
              <p:cNvSpPr txBox="1">
                <a:spLocks/>
              </p:cNvSpPr>
              <p:nvPr/>
            </p:nvSpPr>
            <p:spPr>
              <a:xfrm>
                <a:off x="2169788" y="4705201"/>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69788" y="4705201"/>
                <a:ext cx="472842" cy="71107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 name="Text Placeholder 1">
                <a:extLst>
                  <a:ext uri="{FF2B5EF4-FFF2-40B4-BE49-F238E27FC236}">
                    <a16:creationId xmlns:a16="http://schemas.microsoft.com/office/drawing/2014/main" id="{2B79910F-163A-49B6-AAF4-4655D89B5D2A}"/>
                  </a:ext>
                </a:extLst>
              </p:cNvPr>
              <p:cNvSpPr txBox="1">
                <a:spLocks/>
              </p:cNvSpPr>
              <p:nvPr/>
            </p:nvSpPr>
            <p:spPr>
              <a:xfrm>
                <a:off x="3103741" y="4739601"/>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3741" y="4739601"/>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7" name="Text Placeholder 1">
                <a:extLst>
                  <a:ext uri="{FF2B5EF4-FFF2-40B4-BE49-F238E27FC236}">
                    <a16:creationId xmlns:a16="http://schemas.microsoft.com/office/drawing/2014/main" id="{2B79910F-163A-49B6-AAF4-4655D89B5D2A}"/>
                  </a:ext>
                </a:extLst>
              </p:cNvPr>
              <p:cNvSpPr txBox="1">
                <a:spLocks/>
              </p:cNvSpPr>
              <p:nvPr/>
            </p:nvSpPr>
            <p:spPr>
              <a:xfrm>
                <a:off x="3111361" y="54889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1361" y="5488978"/>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 Placeholder 1">
                <a:extLst>
                  <a:ext uri="{FF2B5EF4-FFF2-40B4-BE49-F238E27FC236}">
                    <a16:creationId xmlns:a16="http://schemas.microsoft.com/office/drawing/2014/main" id="{2B79910F-163A-49B6-AAF4-4655D89B5D2A}"/>
                  </a:ext>
                </a:extLst>
              </p:cNvPr>
              <p:cNvSpPr txBox="1">
                <a:spLocks/>
              </p:cNvSpPr>
              <p:nvPr/>
            </p:nvSpPr>
            <p:spPr>
              <a:xfrm>
                <a:off x="3103741" y="5128316"/>
                <a:ext cx="48808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23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3741" y="5128316"/>
                <a:ext cx="48808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 Placeholder 1">
                <a:extLst>
                  <a:ext uri="{FF2B5EF4-FFF2-40B4-BE49-F238E27FC236}">
                    <a16:creationId xmlns:a16="http://schemas.microsoft.com/office/drawing/2014/main" id="{2B79910F-163A-49B6-AAF4-4655D89B5D2A}"/>
                  </a:ext>
                </a:extLst>
              </p:cNvPr>
              <p:cNvSpPr txBox="1">
                <a:spLocks/>
              </p:cNvSpPr>
              <p:nvPr/>
            </p:nvSpPr>
            <p:spPr>
              <a:xfrm>
                <a:off x="1960640" y="5105244"/>
                <a:ext cx="1065495" cy="724736"/>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200" b="0" i="1" smtClean="0">
                              <a:solidFill>
                                <a:schemeClr val="tx1"/>
                              </a:solidFill>
                              <a:latin typeface="Cambria Math" panose="02040503050406030204" pitchFamily="18" charset="0"/>
                            </a:rPr>
                          </m:ctrlPr>
                        </m:dPr>
                        <m:e>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e>
                      </m:d>
                      <m:r>
                        <a:rPr lang="en-US" sz="1200" b="0" i="1" smtClean="0">
                          <a:solidFill>
                            <a:schemeClr val="tx1"/>
                          </a:solidFill>
                          <a:latin typeface="Cambria Math" panose="02040503050406030204" pitchFamily="18" charset="0"/>
                        </a:rPr>
                        <m:t>+1</m:t>
                      </m:r>
                    </m:oMath>
                  </m:oMathPara>
                </a14:m>
                <a:endParaRPr lang="en-US" sz="1200" dirty="0">
                  <a:solidFill>
                    <a:schemeClr val="tx1"/>
                  </a:solidFill>
                </a:endParaRPr>
              </a:p>
            </p:txBody>
          </p:sp>
        </mc:Choice>
        <mc:Fallback xmlns="">
          <p:sp>
            <p:nvSpPr>
              <p:cNvPr id="24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60640" y="5105244"/>
                <a:ext cx="1065495" cy="72473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 Placeholder 1">
                <a:extLst>
                  <a:ext uri="{FF2B5EF4-FFF2-40B4-BE49-F238E27FC236}">
                    <a16:creationId xmlns:a16="http://schemas.microsoft.com/office/drawing/2014/main" id="{2B79910F-163A-49B6-AAF4-4655D89B5D2A}"/>
                  </a:ext>
                </a:extLst>
              </p:cNvPr>
              <p:cNvSpPr txBox="1">
                <a:spLocks/>
              </p:cNvSpPr>
              <p:nvPr/>
            </p:nvSpPr>
            <p:spPr>
              <a:xfrm>
                <a:off x="2177365" y="5488978"/>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4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77365" y="5488978"/>
                <a:ext cx="472842" cy="711079"/>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 Placeholder 1">
                <a:extLst>
                  <a:ext uri="{FF2B5EF4-FFF2-40B4-BE49-F238E27FC236}">
                    <a16:creationId xmlns:a16="http://schemas.microsoft.com/office/drawing/2014/main" id="{2B79910F-163A-49B6-AAF4-4655D89B5D2A}"/>
                  </a:ext>
                </a:extLst>
              </p:cNvPr>
              <p:cNvSpPr txBox="1">
                <a:spLocks/>
              </p:cNvSpPr>
              <p:nvPr/>
            </p:nvSpPr>
            <p:spPr>
              <a:xfrm>
                <a:off x="3118981" y="584089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4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8981" y="5840897"/>
                <a:ext cx="472842" cy="6422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Text Placeholder 1">
                <a:extLst>
                  <a:ext uri="{FF2B5EF4-FFF2-40B4-BE49-F238E27FC236}">
                    <a16:creationId xmlns:a16="http://schemas.microsoft.com/office/drawing/2014/main" id="{2B79910F-163A-49B6-AAF4-4655D89B5D2A}"/>
                  </a:ext>
                </a:extLst>
              </p:cNvPr>
              <p:cNvSpPr txBox="1">
                <a:spLocks/>
              </p:cNvSpPr>
              <p:nvPr/>
            </p:nvSpPr>
            <p:spPr>
              <a:xfrm>
                <a:off x="3111361" y="613835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4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1361" y="6138354"/>
                <a:ext cx="472842" cy="64227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7" name="Text Placeholder 1">
                <a:extLst>
                  <a:ext uri="{FF2B5EF4-FFF2-40B4-BE49-F238E27FC236}">
                    <a16:creationId xmlns:a16="http://schemas.microsoft.com/office/drawing/2014/main" id="{2B79910F-163A-49B6-AAF4-4655D89B5D2A}"/>
                  </a:ext>
                </a:extLst>
              </p:cNvPr>
              <p:cNvSpPr txBox="1">
                <a:spLocks/>
              </p:cNvSpPr>
              <p:nvPr/>
            </p:nvSpPr>
            <p:spPr>
              <a:xfrm>
                <a:off x="2241780" y="588560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4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1780" y="5885603"/>
                <a:ext cx="472842" cy="64227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 Placeholder 1">
                <a:extLst>
                  <a:ext uri="{FF2B5EF4-FFF2-40B4-BE49-F238E27FC236}">
                    <a16:creationId xmlns:a16="http://schemas.microsoft.com/office/drawing/2014/main" id="{2B79910F-163A-49B6-AAF4-4655D89B5D2A}"/>
                  </a:ext>
                </a:extLst>
              </p:cNvPr>
              <p:cNvSpPr txBox="1">
                <a:spLocks/>
              </p:cNvSpPr>
              <p:nvPr/>
            </p:nvSpPr>
            <p:spPr>
              <a:xfrm>
                <a:off x="2221538" y="613125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24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1538" y="6131256"/>
                <a:ext cx="472842" cy="642278"/>
              </a:xfrm>
              <a:prstGeom prst="rect">
                <a:avLst/>
              </a:prstGeom>
              <a:blipFill>
                <a:blip r:embed="rId21"/>
                <a:stretch>
                  <a:fillRect/>
                </a:stretch>
              </a:blipFill>
            </p:spPr>
            <p:txBody>
              <a:bodyPr/>
              <a:lstStyle/>
              <a:p>
                <a:r>
                  <a:rPr lang="en-US">
                    <a:noFill/>
                  </a:rPr>
                  <a:t> </a:t>
                </a:r>
              </a:p>
            </p:txBody>
          </p:sp>
        </mc:Fallback>
      </mc:AlternateContent>
      <p:cxnSp>
        <p:nvCxnSpPr>
          <p:cNvPr id="249" name="直接连接符 248"/>
          <p:cNvCxnSpPr/>
          <p:nvPr/>
        </p:nvCxnSpPr>
        <p:spPr>
          <a:xfrm>
            <a:off x="5550518" y="4126193"/>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6453149" y="3763817"/>
            <a:ext cx="0" cy="27193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1" name="Text Placeholder 1">
                <a:extLst>
                  <a:ext uri="{FF2B5EF4-FFF2-40B4-BE49-F238E27FC236}">
                    <a16:creationId xmlns:a16="http://schemas.microsoft.com/office/drawing/2014/main" id="{2B79910F-163A-49B6-AAF4-4655D89B5D2A}"/>
                  </a:ext>
                </a:extLst>
              </p:cNvPr>
              <p:cNvSpPr txBox="1">
                <a:spLocks/>
              </p:cNvSpPr>
              <p:nvPr/>
            </p:nvSpPr>
            <p:spPr>
              <a:xfrm>
                <a:off x="5685148" y="357837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5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85148" y="3578376"/>
                <a:ext cx="472842" cy="642278"/>
              </a:xfrm>
              <a:prstGeom prst="rect">
                <a:avLst/>
              </a:prstGeom>
              <a:blipFill>
                <a:blip r:embed="rId22"/>
                <a:stretch>
                  <a:fillRect r="-16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2" name="Text Placeholder 1">
                <a:extLst>
                  <a:ext uri="{FF2B5EF4-FFF2-40B4-BE49-F238E27FC236}">
                    <a16:creationId xmlns:a16="http://schemas.microsoft.com/office/drawing/2014/main" id="{2B79910F-163A-49B6-AAF4-4655D89B5D2A}"/>
                  </a:ext>
                </a:extLst>
              </p:cNvPr>
              <p:cNvSpPr txBox="1">
                <a:spLocks/>
              </p:cNvSpPr>
              <p:nvPr/>
            </p:nvSpPr>
            <p:spPr>
              <a:xfrm>
                <a:off x="6236573" y="3584472"/>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5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236573" y="3584472"/>
                <a:ext cx="1264270" cy="64227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 Placeholder 1">
                <a:extLst>
                  <a:ext uri="{FF2B5EF4-FFF2-40B4-BE49-F238E27FC236}">
                    <a16:creationId xmlns:a16="http://schemas.microsoft.com/office/drawing/2014/main" id="{2B79910F-163A-49B6-AAF4-4655D89B5D2A}"/>
                  </a:ext>
                </a:extLst>
              </p:cNvPr>
              <p:cNvSpPr txBox="1">
                <a:spLocks/>
              </p:cNvSpPr>
              <p:nvPr/>
            </p:nvSpPr>
            <p:spPr>
              <a:xfrm>
                <a:off x="5759118" y="400916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25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59118" y="4009160"/>
                <a:ext cx="472842" cy="642278"/>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 Placeholder 1">
                <a:extLst>
                  <a:ext uri="{FF2B5EF4-FFF2-40B4-BE49-F238E27FC236}">
                    <a16:creationId xmlns:a16="http://schemas.microsoft.com/office/drawing/2014/main" id="{2B79910F-163A-49B6-AAF4-4655D89B5D2A}"/>
                  </a:ext>
                </a:extLst>
              </p:cNvPr>
              <p:cNvSpPr txBox="1">
                <a:spLocks/>
              </p:cNvSpPr>
              <p:nvPr/>
            </p:nvSpPr>
            <p:spPr>
              <a:xfrm>
                <a:off x="6621079" y="400916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5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21079" y="4009160"/>
                <a:ext cx="472842" cy="64227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 Placeholder 1">
                <a:extLst>
                  <a:ext uri="{FF2B5EF4-FFF2-40B4-BE49-F238E27FC236}">
                    <a16:creationId xmlns:a16="http://schemas.microsoft.com/office/drawing/2014/main" id="{2B79910F-163A-49B6-AAF4-4655D89B5D2A}"/>
                  </a:ext>
                </a:extLst>
              </p:cNvPr>
              <p:cNvSpPr txBox="1">
                <a:spLocks/>
              </p:cNvSpPr>
              <p:nvPr/>
            </p:nvSpPr>
            <p:spPr>
              <a:xfrm>
                <a:off x="5759118" y="427611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25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59118" y="4276113"/>
                <a:ext cx="472842" cy="642278"/>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 Placeholder 1">
                <a:extLst>
                  <a:ext uri="{FF2B5EF4-FFF2-40B4-BE49-F238E27FC236}">
                    <a16:creationId xmlns:a16="http://schemas.microsoft.com/office/drawing/2014/main" id="{2B79910F-163A-49B6-AAF4-4655D89B5D2A}"/>
                  </a:ext>
                </a:extLst>
              </p:cNvPr>
              <p:cNvSpPr txBox="1">
                <a:spLocks/>
              </p:cNvSpPr>
              <p:nvPr/>
            </p:nvSpPr>
            <p:spPr>
              <a:xfrm>
                <a:off x="6621079" y="427611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0</m:t>
                      </m:r>
                    </m:oMath>
                  </m:oMathPara>
                </a14:m>
                <a:endParaRPr lang="en-US" sz="1600" dirty="0">
                  <a:solidFill>
                    <a:srgbClr val="0070C0"/>
                  </a:solidFill>
                </a:endParaRPr>
              </a:p>
            </p:txBody>
          </p:sp>
        </mc:Choice>
        <mc:Fallback xmlns="">
          <p:sp>
            <p:nvSpPr>
              <p:cNvPr id="25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21079" y="4276113"/>
                <a:ext cx="472842" cy="64227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 Placeholder 1">
                <a:extLst>
                  <a:ext uri="{FF2B5EF4-FFF2-40B4-BE49-F238E27FC236}">
                    <a16:creationId xmlns:a16="http://schemas.microsoft.com/office/drawing/2014/main" id="{2B79910F-163A-49B6-AAF4-4655D89B5D2A}"/>
                  </a:ext>
                </a:extLst>
              </p:cNvPr>
              <p:cNvSpPr txBox="1">
                <a:spLocks/>
              </p:cNvSpPr>
              <p:nvPr/>
            </p:nvSpPr>
            <p:spPr>
              <a:xfrm>
                <a:off x="5757140" y="454392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5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57140" y="4543925"/>
                <a:ext cx="472842" cy="642278"/>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 Placeholder 1">
                <a:extLst>
                  <a:ext uri="{FF2B5EF4-FFF2-40B4-BE49-F238E27FC236}">
                    <a16:creationId xmlns:a16="http://schemas.microsoft.com/office/drawing/2014/main" id="{2B79910F-163A-49B6-AAF4-4655D89B5D2A}"/>
                  </a:ext>
                </a:extLst>
              </p:cNvPr>
              <p:cNvSpPr txBox="1">
                <a:spLocks/>
              </p:cNvSpPr>
              <p:nvPr/>
            </p:nvSpPr>
            <p:spPr>
              <a:xfrm>
                <a:off x="6634341" y="454392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5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34341" y="4543925"/>
                <a:ext cx="472842" cy="642278"/>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 Placeholder 1">
                <a:extLst>
                  <a:ext uri="{FF2B5EF4-FFF2-40B4-BE49-F238E27FC236}">
                    <a16:creationId xmlns:a16="http://schemas.microsoft.com/office/drawing/2014/main" id="{2B79910F-163A-49B6-AAF4-4655D89B5D2A}"/>
                  </a:ext>
                </a:extLst>
              </p:cNvPr>
              <p:cNvSpPr txBox="1">
                <a:spLocks/>
              </p:cNvSpPr>
              <p:nvPr/>
            </p:nvSpPr>
            <p:spPr>
              <a:xfrm>
                <a:off x="5685148" y="4822234"/>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3</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5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85148" y="4822234"/>
                <a:ext cx="472842" cy="711079"/>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0" name="Text Placeholder 1">
                <a:extLst>
                  <a:ext uri="{FF2B5EF4-FFF2-40B4-BE49-F238E27FC236}">
                    <a16:creationId xmlns:a16="http://schemas.microsoft.com/office/drawing/2014/main" id="{2B79910F-163A-49B6-AAF4-4655D89B5D2A}"/>
                  </a:ext>
                </a:extLst>
              </p:cNvPr>
              <p:cNvSpPr txBox="1">
                <a:spLocks/>
              </p:cNvSpPr>
              <p:nvPr/>
            </p:nvSpPr>
            <p:spPr>
              <a:xfrm>
                <a:off x="6619101" y="4856634"/>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19101" y="4856634"/>
                <a:ext cx="472842" cy="642278"/>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2" name="Text Placeholder 1">
                <a:extLst>
                  <a:ext uri="{FF2B5EF4-FFF2-40B4-BE49-F238E27FC236}">
                    <a16:creationId xmlns:a16="http://schemas.microsoft.com/office/drawing/2014/main" id="{2B79910F-163A-49B6-AAF4-4655D89B5D2A}"/>
                  </a:ext>
                </a:extLst>
              </p:cNvPr>
              <p:cNvSpPr txBox="1">
                <a:spLocks/>
              </p:cNvSpPr>
              <p:nvPr/>
            </p:nvSpPr>
            <p:spPr>
              <a:xfrm>
                <a:off x="6619101" y="5245349"/>
                <a:ext cx="48808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2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19101" y="5245349"/>
                <a:ext cx="488082" cy="642278"/>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3" name="Text Placeholder 1">
                <a:extLst>
                  <a:ext uri="{FF2B5EF4-FFF2-40B4-BE49-F238E27FC236}">
                    <a16:creationId xmlns:a16="http://schemas.microsoft.com/office/drawing/2014/main" id="{2B79910F-163A-49B6-AAF4-4655D89B5D2A}"/>
                  </a:ext>
                </a:extLst>
              </p:cNvPr>
              <p:cNvSpPr txBox="1">
                <a:spLocks/>
              </p:cNvSpPr>
              <p:nvPr/>
            </p:nvSpPr>
            <p:spPr>
              <a:xfrm>
                <a:off x="5476000" y="5222277"/>
                <a:ext cx="1065495" cy="724736"/>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200" b="0" i="1" smtClean="0">
                              <a:solidFill>
                                <a:schemeClr val="tx1"/>
                              </a:solidFill>
                              <a:latin typeface="Cambria Math" panose="02040503050406030204" pitchFamily="18" charset="0"/>
                            </a:rPr>
                          </m:ctrlPr>
                        </m:dPr>
                        <m:e>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3</m:t>
                              </m:r>
                            </m:den>
                          </m:f>
                        </m:e>
                      </m:d>
                      <m:r>
                        <a:rPr lang="en-US" sz="1200" b="0" i="1" smtClean="0">
                          <a:solidFill>
                            <a:schemeClr val="tx1"/>
                          </a:solidFill>
                          <a:latin typeface="Cambria Math" panose="02040503050406030204" pitchFamily="18" charset="0"/>
                        </a:rPr>
                        <m:t>+1</m:t>
                      </m:r>
                    </m:oMath>
                  </m:oMathPara>
                </a14:m>
                <a:endParaRPr lang="en-US" sz="1200" dirty="0">
                  <a:solidFill>
                    <a:schemeClr val="tx1"/>
                  </a:solidFill>
                </a:endParaRPr>
              </a:p>
            </p:txBody>
          </p:sp>
        </mc:Choice>
        <mc:Fallback xmlns="">
          <p:sp>
            <p:nvSpPr>
              <p:cNvPr id="2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476000" y="5222277"/>
                <a:ext cx="1065495" cy="72473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5" name="Text Placeholder 1">
                <a:extLst>
                  <a:ext uri="{FF2B5EF4-FFF2-40B4-BE49-F238E27FC236}">
                    <a16:creationId xmlns:a16="http://schemas.microsoft.com/office/drawing/2014/main" id="{2B79910F-163A-49B6-AAF4-4655D89B5D2A}"/>
                  </a:ext>
                </a:extLst>
              </p:cNvPr>
              <p:cNvSpPr txBox="1">
                <a:spLocks/>
              </p:cNvSpPr>
              <p:nvPr/>
            </p:nvSpPr>
            <p:spPr>
              <a:xfrm>
                <a:off x="6634341" y="562020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FF0000"/>
                          </a:solidFill>
                          <a:latin typeface="Cambria Math" panose="02040503050406030204" pitchFamily="18" charset="0"/>
                        </a:rPr>
                        <m:t>⋮</m:t>
                      </m:r>
                    </m:oMath>
                  </m:oMathPara>
                </a14:m>
                <a:endParaRPr lang="en-US" sz="1600" b="1" dirty="0">
                  <a:solidFill>
                    <a:srgbClr val="FF0000"/>
                  </a:solidFill>
                </a:endParaRPr>
              </a:p>
            </p:txBody>
          </p:sp>
        </mc:Choice>
        <mc:Fallback xmlns="">
          <p:sp>
            <p:nvSpPr>
              <p:cNvPr id="2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34341" y="5620207"/>
                <a:ext cx="472842" cy="642278"/>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 name="Text Placeholder 1">
                <a:extLst>
                  <a:ext uri="{FF2B5EF4-FFF2-40B4-BE49-F238E27FC236}">
                    <a16:creationId xmlns:a16="http://schemas.microsoft.com/office/drawing/2014/main" id="{2B79910F-163A-49B6-AAF4-4655D89B5D2A}"/>
                  </a:ext>
                </a:extLst>
              </p:cNvPr>
              <p:cNvSpPr txBox="1">
                <a:spLocks/>
              </p:cNvSpPr>
              <p:nvPr/>
            </p:nvSpPr>
            <p:spPr>
              <a:xfrm>
                <a:off x="6626721" y="591766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2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26721" y="5917664"/>
                <a:ext cx="472842" cy="642278"/>
              </a:xfrm>
              <a:prstGeom prst="rect">
                <a:avLst/>
              </a:prstGeom>
              <a:blipFill>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7" name="Text Placeholder 1">
                <a:extLst>
                  <a:ext uri="{FF2B5EF4-FFF2-40B4-BE49-F238E27FC236}">
                    <a16:creationId xmlns:a16="http://schemas.microsoft.com/office/drawing/2014/main" id="{2B79910F-163A-49B6-AAF4-4655D89B5D2A}"/>
                  </a:ext>
                </a:extLst>
              </p:cNvPr>
              <p:cNvSpPr txBox="1">
                <a:spLocks/>
              </p:cNvSpPr>
              <p:nvPr/>
            </p:nvSpPr>
            <p:spPr>
              <a:xfrm>
                <a:off x="5757140" y="566491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6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57140" y="5664913"/>
                <a:ext cx="472842" cy="642278"/>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8" name="Text Placeholder 1">
                <a:extLst>
                  <a:ext uri="{FF2B5EF4-FFF2-40B4-BE49-F238E27FC236}">
                    <a16:creationId xmlns:a16="http://schemas.microsoft.com/office/drawing/2014/main" id="{2B79910F-163A-49B6-AAF4-4655D89B5D2A}"/>
                  </a:ext>
                </a:extLst>
              </p:cNvPr>
              <p:cNvSpPr txBox="1">
                <a:spLocks/>
              </p:cNvSpPr>
              <p:nvPr/>
            </p:nvSpPr>
            <p:spPr>
              <a:xfrm>
                <a:off x="5736898" y="591056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26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36898" y="5910566"/>
                <a:ext cx="472842" cy="642278"/>
              </a:xfrm>
              <a:prstGeom prst="rect">
                <a:avLst/>
              </a:prstGeom>
              <a:blipFill>
                <a:blip r:embed="rId3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88871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Precision </a:t>
                </a:r>
                <a14:m>
                  <m:oMath xmlns:m="http://schemas.openxmlformats.org/officeDocument/2006/math">
                    <m:r>
                      <a:rPr lang="en-US" sz="1800" b="0" i="1" smtClean="0">
                        <a:latin typeface="Cambria Math" panose="02040503050406030204" pitchFamily="18" charset="0"/>
                        <a:cs typeface="Arial" panose="020B0604020202020204" pitchFamily="34" charset="0"/>
                      </a:rPr>
                      <m:t>𝑂</m:t>
                    </m:r>
                    <m:r>
                      <a:rPr lang="en-US" sz="1800" b="0" i="1" smtClean="0">
                        <a:latin typeface="Cambria Math" panose="02040503050406030204" pitchFamily="18" charset="0"/>
                        <a:cs typeface="Arial" panose="020B0604020202020204" pitchFamily="34" charset="0"/>
                      </a:rPr>
                      <m:t>(</m:t>
                    </m:r>
                    <m:func>
                      <m:funcPr>
                        <m:ctrlPr>
                          <a:rPr lang="en-US" sz="1800" b="0" i="1" smtClean="0">
                            <a:latin typeface="Cambria Math" panose="02040503050406030204" pitchFamily="18" charset="0"/>
                            <a:cs typeface="Arial" panose="020B0604020202020204" pitchFamily="34" charset="0"/>
                          </a:rPr>
                        </m:ctrlPr>
                      </m:funcPr>
                      <m:fName>
                        <m:r>
                          <m:rPr>
                            <m:sty m:val="p"/>
                          </m:rPr>
                          <a:rPr lang="en-US" sz="1800" b="0" i="0" smtClean="0">
                            <a:latin typeface="Cambria Math" panose="02040503050406030204" pitchFamily="18" charset="0"/>
                            <a:cs typeface="Arial" panose="020B0604020202020204" pitchFamily="34" charset="0"/>
                          </a:rPr>
                          <m:t>log</m:t>
                        </m:r>
                      </m:fName>
                      <m:e>
                        <m:r>
                          <a:rPr lang="en-US" sz="1800" b="0" i="1" smtClean="0">
                            <a:latin typeface="Cambria Math" panose="02040503050406030204" pitchFamily="18" charset="0"/>
                            <a:cs typeface="Arial" panose="020B0604020202020204" pitchFamily="34" charset="0"/>
                          </a:rPr>
                          <m:t>𝑛</m:t>
                        </m:r>
                      </m:e>
                    </m:func>
                    <m:r>
                      <a:rPr lang="en-US" sz="1800" b="0" i="1" smtClean="0">
                        <a:latin typeface="Cambria Math" panose="02040503050406030204" pitchFamily="18" charset="0"/>
                        <a:cs typeface="Arial" panose="020B0604020202020204" pitchFamily="34" charset="0"/>
                      </a:rPr>
                      <m:t>)</m:t>
                    </m:r>
                  </m:oMath>
                </a14:m>
                <a:r>
                  <a:rPr lang="en-US" sz="1800" dirty="0">
                    <a:cs typeface="Arial" panose="020B0604020202020204" pitchFamily="34" charset="0"/>
                  </a:rPr>
                  <a:t> and size </a:t>
                </a:r>
                <a14:m>
                  <m:oMath xmlns:m="http://schemas.openxmlformats.org/officeDocument/2006/math">
                    <m:r>
                      <a:rPr lang="en-US" sz="1800" b="0" i="1" smtClean="0">
                        <a:latin typeface="Cambria Math" panose="02040503050406030204" pitchFamily="18" charset="0"/>
                        <a:cs typeface="Arial" panose="020B0604020202020204" pitchFamily="34" charset="0"/>
                      </a:rPr>
                      <m:t>𝐼</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𝑓</m:t>
                    </m:r>
                    <m:r>
                      <a:rPr lang="en-US" sz="1800" b="0" i="1" smtClean="0">
                        <a:latin typeface="Cambria Math" panose="02040503050406030204" pitchFamily="18" charset="0"/>
                        <a:cs typeface="Arial" panose="020B0604020202020204" pitchFamily="34" charset="0"/>
                      </a:rPr>
                      <m:t>)</m:t>
                    </m:r>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Optimal precision for constructions with the same number of anchors</a:t>
                </a:r>
              </a:p>
              <a:p>
                <a:pPr marL="914400" lvl="2">
                  <a:buFont typeface="Arial" panose="020B0604020202020204" pitchFamily="34" charset="0"/>
                  <a:buChar char="•"/>
                </a:pPr>
                <a:r>
                  <a:rPr lang="en-US" sz="1600" dirty="0">
                    <a:cs typeface="Arial" panose="020B0604020202020204" pitchFamily="34" charset="0"/>
                  </a:rPr>
                  <a:t>A 3-interval function with at least </a:t>
                </a:r>
                <a14:m>
                  <m:oMath xmlns:m="http://schemas.openxmlformats.org/officeDocument/2006/math">
                    <m:r>
                      <m:rPr>
                        <m:sty m:val="p"/>
                      </m:rPr>
                      <a:rPr lang="en-US" sz="1600" b="0" i="0" smtClean="0">
                        <a:latin typeface="Cambria Math" panose="02040503050406030204" pitchFamily="18" charset="0"/>
                        <a:cs typeface="Arial" panose="020B0604020202020204" pitchFamily="34" charset="0"/>
                      </a:rPr>
                      <m:t>Ω</m:t>
                    </m:r>
                    <m:r>
                      <a:rPr lang="en-US" sz="1600" i="1">
                        <a:latin typeface="Cambria Math" panose="02040503050406030204" pitchFamily="18" charset="0"/>
                        <a:cs typeface="Arial" panose="020B0604020202020204" pitchFamily="34" charset="0"/>
                      </a:rPr>
                      <m:t>(</m:t>
                    </m:r>
                    <m:func>
                      <m:funcPr>
                        <m:ctrlPr>
                          <a:rPr lang="en-US" sz="1600" i="1">
                            <a:latin typeface="Cambria Math" panose="02040503050406030204" pitchFamily="18" charset="0"/>
                            <a:cs typeface="Arial" panose="020B0604020202020204" pitchFamily="34" charset="0"/>
                          </a:rPr>
                        </m:ctrlPr>
                      </m:funcPr>
                      <m:fName>
                        <m:r>
                          <m:rPr>
                            <m:sty m:val="p"/>
                          </m:rPr>
                          <a:rPr lang="en-US" sz="1600">
                            <a:latin typeface="Cambria Math" panose="02040503050406030204" pitchFamily="18" charset="0"/>
                            <a:cs typeface="Arial" panose="020B0604020202020204" pitchFamily="34" charset="0"/>
                          </a:rPr>
                          <m:t>log</m:t>
                        </m:r>
                      </m:fName>
                      <m:e>
                        <m:r>
                          <a:rPr lang="en-US" sz="1600" i="1">
                            <a:latin typeface="Cambria Math" panose="02040503050406030204" pitchFamily="18" charset="0"/>
                            <a:cs typeface="Arial" panose="020B0604020202020204" pitchFamily="34" charset="0"/>
                          </a:rPr>
                          <m:t>𝑛</m:t>
                        </m:r>
                      </m:e>
                    </m:func>
                    <m:r>
                      <a:rPr lang="en-US" sz="1600" i="1">
                        <a:latin typeface="Cambria Math" panose="02040503050406030204" pitchFamily="18" charset="0"/>
                        <a:cs typeface="Arial" panose="020B0604020202020204" pitchFamily="34" charset="0"/>
                      </a:rPr>
                      <m:t>)</m:t>
                    </m:r>
                  </m:oMath>
                </a14:m>
                <a:r>
                  <a:rPr lang="en-US" sz="1600" dirty="0">
                    <a:cs typeface="Arial" panose="020B0604020202020204" pitchFamily="34" charset="0"/>
                  </a:rPr>
                  <a:t> precision required</a:t>
                </a:r>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 Precision matters a lot in sizes</a:t>
                </a:r>
              </a:p>
              <a:p>
                <a:pPr lvl="1">
                  <a:buFont typeface="Arial" panose="020B0604020202020204" pitchFamily="34" charset="0"/>
                  <a:buChar char="•"/>
                </a:pPr>
                <a:r>
                  <a:rPr lang="en-US" sz="1500" dirty="0">
                    <a:cs typeface="Arial" panose="020B0604020202020204" pitchFamily="34" charset="0"/>
                  </a:rPr>
                  <a:t>The size for binary anchors is at least </a:t>
                </a:r>
                <a14:m>
                  <m:oMath xmlns:m="http://schemas.openxmlformats.org/officeDocument/2006/math">
                    <m:sSup>
                      <m:sSupPr>
                        <m:ctrlPr>
                          <a:rPr lang="en-US" sz="1500" b="0" i="1" smtClean="0">
                            <a:latin typeface="Cambria Math" panose="02040503050406030204" pitchFamily="18" charset="0"/>
                            <a:cs typeface="Arial" panose="020B0604020202020204" pitchFamily="34" charset="0"/>
                          </a:rPr>
                        </m:ctrlPr>
                      </m:sSupPr>
                      <m:e>
                        <m:r>
                          <a:rPr lang="en-US" sz="1500" b="0" i="1" smtClean="0">
                            <a:latin typeface="Cambria Math" panose="02040503050406030204" pitchFamily="18" charset="0"/>
                            <a:cs typeface="Arial" panose="020B0604020202020204" pitchFamily="34" charset="0"/>
                          </a:rPr>
                          <m:t>2</m:t>
                        </m:r>
                      </m:e>
                      <m:sup>
                        <m:r>
                          <m:rPr>
                            <m:sty m:val="p"/>
                          </m:rPr>
                          <a:rPr lang="en-US" sz="1500" b="0" i="0" smtClean="0">
                            <a:latin typeface="Cambria Math" panose="02040503050406030204" pitchFamily="18" charset="0"/>
                            <a:cs typeface="Arial" panose="020B0604020202020204" pitchFamily="34" charset="0"/>
                          </a:rPr>
                          <m:t>Ω</m:t>
                        </m:r>
                        <m:d>
                          <m:dPr>
                            <m:ctrlPr>
                              <a:rPr lang="en-US" sz="1500" b="0" i="1" smtClean="0">
                                <a:latin typeface="Cambria Math" panose="02040503050406030204" pitchFamily="18" charset="0"/>
                                <a:cs typeface="Arial" panose="020B0604020202020204" pitchFamily="34" charset="0"/>
                              </a:rPr>
                            </m:ctrlPr>
                          </m:dPr>
                          <m:e>
                            <m:r>
                              <a:rPr lang="en-US" sz="1500" b="0" i="1" smtClean="0">
                                <a:latin typeface="Cambria Math" panose="02040503050406030204" pitchFamily="18" charset="0"/>
                                <a:cs typeface="Arial" panose="020B0604020202020204" pitchFamily="34" charset="0"/>
                              </a:rPr>
                              <m:t>𝑛</m:t>
                            </m:r>
                          </m:e>
                        </m:d>
                      </m:sup>
                    </m:sSup>
                  </m:oMath>
                </a14:m>
                <a:r>
                  <a:rPr lang="en-US" sz="1500" dirty="0">
                    <a:cs typeface="Arial" panose="020B0604020202020204" pitchFamily="34" charset="0"/>
                  </a:rPr>
                  <a:t> for threshold functi</a:t>
                </a:r>
                <a:r>
                  <a:rPr lang="en-US" sz="1500" dirty="0">
                    <a:solidFill>
                      <a:prstClr val="black"/>
                    </a:solidFill>
                    <a:cs typeface="Arial" panose="020B0604020202020204" pitchFamily="34" charset="0"/>
                  </a:rPr>
                  <a:t>ons </a:t>
                </a:r>
                <a:r>
                  <a:rPr lang="en-US" sz="1200" dirty="0">
                    <a:solidFill>
                      <a:prstClr val="black">
                        <a:lumMod val="50000"/>
                        <a:lumOff val="50000"/>
                      </a:prstClr>
                    </a:solidFill>
                  </a:rPr>
                  <a:t>[</a:t>
                </a:r>
                <a:r>
                  <a:rPr lang="en-US" sz="1200" dirty="0" err="1">
                    <a:solidFill>
                      <a:prstClr val="black">
                        <a:lumMod val="50000"/>
                        <a:lumOff val="50000"/>
                      </a:prstClr>
                    </a:solidFill>
                  </a:rPr>
                  <a:t>Hajnal</a:t>
                </a:r>
                <a:r>
                  <a:rPr lang="en-US" sz="1200" dirty="0">
                    <a:solidFill>
                      <a:prstClr val="black">
                        <a:lumMod val="50000"/>
                        <a:lumOff val="50000"/>
                      </a:prstClr>
                    </a:solidFill>
                  </a:rPr>
                  <a:t>, Liu, </a:t>
                </a:r>
                <a:r>
                  <a:rPr lang="en-US" sz="1200" dirty="0" err="1">
                    <a:solidFill>
                      <a:prstClr val="black">
                        <a:lumMod val="50000"/>
                        <a:lumOff val="50000"/>
                      </a:prstClr>
                    </a:solidFill>
                  </a:rPr>
                  <a:t>Turán</a:t>
                </a:r>
                <a:r>
                  <a:rPr lang="en-US" sz="1200" dirty="0">
                    <a:solidFill>
                      <a:prstClr val="black">
                        <a:lumMod val="50000"/>
                        <a:lumOff val="50000"/>
                      </a:prstClr>
                    </a:solidFill>
                  </a:rPr>
                  <a:t>, 2022]</a:t>
                </a:r>
                <a:endParaRPr lang="en-US" sz="15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2 anchors with </a:t>
                </a:r>
                <a14:m>
                  <m:oMath xmlns:m="http://schemas.openxmlformats.org/officeDocument/2006/math">
                    <m:r>
                      <a:rPr lang="en-US" sz="1500" b="0" i="1" smtClean="0">
                        <a:latin typeface="Cambria Math" panose="02040503050406030204" pitchFamily="18" charset="0"/>
                        <a:cs typeface="Arial" panose="020B0604020202020204" pitchFamily="34" charset="0"/>
                      </a:rPr>
                      <m:t>𝑂</m:t>
                    </m:r>
                    <m:d>
                      <m:dPr>
                        <m:ctrlPr>
                          <a:rPr lang="en-US" sz="1500" b="0" i="1" smtClean="0">
                            <a:latin typeface="Cambria Math" panose="02040503050406030204" pitchFamily="18" charset="0"/>
                            <a:cs typeface="Arial" panose="020B0604020202020204" pitchFamily="34" charset="0"/>
                          </a:rPr>
                        </m:ctrlPr>
                      </m:dPr>
                      <m:e>
                        <m:r>
                          <a:rPr lang="en-US" sz="1500" b="0" i="1" smtClean="0">
                            <a:latin typeface="Cambria Math" panose="02040503050406030204" pitchFamily="18" charset="0"/>
                            <a:cs typeface="Arial" panose="020B0604020202020204" pitchFamily="34" charset="0"/>
                          </a:rPr>
                          <m:t>1</m:t>
                        </m:r>
                      </m:e>
                    </m:d>
                  </m:oMath>
                </a14:m>
                <a:r>
                  <a:rPr lang="en-US" sz="1500" dirty="0">
                    <a:cs typeface="Arial" panose="020B0604020202020204" pitchFamily="34" charset="0"/>
                  </a:rPr>
                  <a:t> precision is sufficient for threshold functions</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b="-17754"/>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Our construction of the anchors</a:t>
            </a:r>
            <a:endParaRPr lang="en-US" sz="2400" dirty="0">
              <a:solidFill>
                <a:srgbClr val="E7E6E6">
                  <a:lumMod val="50000"/>
                </a:srgbClr>
              </a:solidFill>
            </a:endParaRPr>
          </a:p>
        </p:txBody>
      </p:sp>
      <p:cxnSp>
        <p:nvCxnSpPr>
          <p:cNvPr id="220" name="直接连接符 219"/>
          <p:cNvCxnSpPr/>
          <p:nvPr/>
        </p:nvCxnSpPr>
        <p:spPr>
          <a:xfrm>
            <a:off x="2035158" y="4009160"/>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2937789" y="3646784"/>
            <a:ext cx="0" cy="2930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2" name="Text Placeholder 1">
                <a:extLst>
                  <a:ext uri="{FF2B5EF4-FFF2-40B4-BE49-F238E27FC236}">
                    <a16:creationId xmlns:a16="http://schemas.microsoft.com/office/drawing/2014/main" id="{2B79910F-163A-49B6-AAF4-4655D89B5D2A}"/>
                  </a:ext>
                </a:extLst>
              </p:cNvPr>
              <p:cNvSpPr txBox="1">
                <a:spLocks/>
              </p:cNvSpPr>
              <p:nvPr/>
            </p:nvSpPr>
            <p:spPr>
              <a:xfrm>
                <a:off x="2169788" y="346134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69788" y="3461343"/>
                <a:ext cx="472842" cy="642278"/>
              </a:xfrm>
              <a:prstGeom prst="rect">
                <a:avLst/>
              </a:prstGeom>
              <a:blipFill>
                <a:blip r:embed="rId4"/>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 name="Text Placeholder 1">
                <a:extLst>
                  <a:ext uri="{FF2B5EF4-FFF2-40B4-BE49-F238E27FC236}">
                    <a16:creationId xmlns:a16="http://schemas.microsoft.com/office/drawing/2014/main" id="{2B79910F-163A-49B6-AAF4-4655D89B5D2A}"/>
                  </a:ext>
                </a:extLst>
              </p:cNvPr>
              <p:cNvSpPr txBox="1">
                <a:spLocks/>
              </p:cNvSpPr>
              <p:nvPr/>
            </p:nvSpPr>
            <p:spPr>
              <a:xfrm>
                <a:off x="2721213" y="3467439"/>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721213" y="3467439"/>
                <a:ext cx="1264270" cy="6422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Text Placeholder 1">
                <a:extLst>
                  <a:ext uri="{FF2B5EF4-FFF2-40B4-BE49-F238E27FC236}">
                    <a16:creationId xmlns:a16="http://schemas.microsoft.com/office/drawing/2014/main" id="{2B79910F-163A-49B6-AAF4-4655D89B5D2A}"/>
                  </a:ext>
                </a:extLst>
              </p:cNvPr>
              <p:cNvSpPr txBox="1">
                <a:spLocks/>
              </p:cNvSpPr>
              <p:nvPr/>
            </p:nvSpPr>
            <p:spPr>
              <a:xfrm>
                <a:off x="2243758" y="38921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22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3758" y="3892127"/>
                <a:ext cx="472842" cy="642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Text Placeholder 1">
                <a:extLst>
                  <a:ext uri="{FF2B5EF4-FFF2-40B4-BE49-F238E27FC236}">
                    <a16:creationId xmlns:a16="http://schemas.microsoft.com/office/drawing/2014/main" id="{2B79910F-163A-49B6-AAF4-4655D89B5D2A}"/>
                  </a:ext>
                </a:extLst>
              </p:cNvPr>
              <p:cNvSpPr txBox="1">
                <a:spLocks/>
              </p:cNvSpPr>
              <p:nvPr/>
            </p:nvSpPr>
            <p:spPr>
              <a:xfrm>
                <a:off x="3105719" y="389212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2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5719" y="3892127"/>
                <a:ext cx="472842" cy="6422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6" name="Text Placeholder 1">
                <a:extLst>
                  <a:ext uri="{FF2B5EF4-FFF2-40B4-BE49-F238E27FC236}">
                    <a16:creationId xmlns:a16="http://schemas.microsoft.com/office/drawing/2014/main" id="{2B79910F-163A-49B6-AAF4-4655D89B5D2A}"/>
                  </a:ext>
                </a:extLst>
              </p:cNvPr>
              <p:cNvSpPr txBox="1">
                <a:spLocks/>
              </p:cNvSpPr>
              <p:nvPr/>
            </p:nvSpPr>
            <p:spPr>
              <a:xfrm>
                <a:off x="2243758" y="415908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2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3758" y="4159080"/>
                <a:ext cx="472842" cy="6422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7" name="Text Placeholder 1">
                <a:extLst>
                  <a:ext uri="{FF2B5EF4-FFF2-40B4-BE49-F238E27FC236}">
                    <a16:creationId xmlns:a16="http://schemas.microsoft.com/office/drawing/2014/main" id="{2B79910F-163A-49B6-AAF4-4655D89B5D2A}"/>
                  </a:ext>
                </a:extLst>
              </p:cNvPr>
              <p:cNvSpPr txBox="1">
                <a:spLocks/>
              </p:cNvSpPr>
              <p:nvPr/>
            </p:nvSpPr>
            <p:spPr>
              <a:xfrm>
                <a:off x="3105719" y="415908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0</m:t>
                      </m:r>
                    </m:oMath>
                  </m:oMathPara>
                </a14:m>
                <a:endParaRPr lang="en-US" sz="1600" dirty="0">
                  <a:solidFill>
                    <a:srgbClr val="0070C0"/>
                  </a:solidFill>
                </a:endParaRPr>
              </a:p>
            </p:txBody>
          </p:sp>
        </mc:Choice>
        <mc:Fallback xmlns="">
          <p:sp>
            <p:nvSpPr>
              <p:cNvPr id="2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5719" y="4159080"/>
                <a:ext cx="472842" cy="6422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8" name="Text Placeholder 1">
                <a:extLst>
                  <a:ext uri="{FF2B5EF4-FFF2-40B4-BE49-F238E27FC236}">
                    <a16:creationId xmlns:a16="http://schemas.microsoft.com/office/drawing/2014/main" id="{2B79910F-163A-49B6-AAF4-4655D89B5D2A}"/>
                  </a:ext>
                </a:extLst>
              </p:cNvPr>
              <p:cNvSpPr txBox="1">
                <a:spLocks/>
              </p:cNvSpPr>
              <p:nvPr/>
            </p:nvSpPr>
            <p:spPr>
              <a:xfrm>
                <a:off x="2241780" y="442689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2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1780" y="4426892"/>
                <a:ext cx="472842" cy="6422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9" name="Text Placeholder 1">
                <a:extLst>
                  <a:ext uri="{FF2B5EF4-FFF2-40B4-BE49-F238E27FC236}">
                    <a16:creationId xmlns:a16="http://schemas.microsoft.com/office/drawing/2014/main" id="{2B79910F-163A-49B6-AAF4-4655D89B5D2A}"/>
                  </a:ext>
                </a:extLst>
              </p:cNvPr>
              <p:cNvSpPr txBox="1">
                <a:spLocks/>
              </p:cNvSpPr>
              <p:nvPr/>
            </p:nvSpPr>
            <p:spPr>
              <a:xfrm>
                <a:off x="3118981" y="4426892"/>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2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8981" y="4426892"/>
                <a:ext cx="472842" cy="6422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0" name="Text Placeholder 1">
                <a:extLst>
                  <a:ext uri="{FF2B5EF4-FFF2-40B4-BE49-F238E27FC236}">
                    <a16:creationId xmlns:a16="http://schemas.microsoft.com/office/drawing/2014/main" id="{2B79910F-163A-49B6-AAF4-4655D89B5D2A}"/>
                  </a:ext>
                </a:extLst>
              </p:cNvPr>
              <p:cNvSpPr txBox="1">
                <a:spLocks/>
              </p:cNvSpPr>
              <p:nvPr/>
            </p:nvSpPr>
            <p:spPr>
              <a:xfrm>
                <a:off x="2169788" y="4705201"/>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3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69788" y="4705201"/>
                <a:ext cx="472842" cy="71107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 name="Text Placeholder 1">
                <a:extLst>
                  <a:ext uri="{FF2B5EF4-FFF2-40B4-BE49-F238E27FC236}">
                    <a16:creationId xmlns:a16="http://schemas.microsoft.com/office/drawing/2014/main" id="{2B79910F-163A-49B6-AAF4-4655D89B5D2A}"/>
                  </a:ext>
                </a:extLst>
              </p:cNvPr>
              <p:cNvSpPr txBox="1">
                <a:spLocks/>
              </p:cNvSpPr>
              <p:nvPr/>
            </p:nvSpPr>
            <p:spPr>
              <a:xfrm>
                <a:off x="3103741" y="4739601"/>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3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3741" y="4739601"/>
                <a:ext cx="472842" cy="6422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7" name="Text Placeholder 1">
                <a:extLst>
                  <a:ext uri="{FF2B5EF4-FFF2-40B4-BE49-F238E27FC236}">
                    <a16:creationId xmlns:a16="http://schemas.microsoft.com/office/drawing/2014/main" id="{2B79910F-163A-49B6-AAF4-4655D89B5D2A}"/>
                  </a:ext>
                </a:extLst>
              </p:cNvPr>
              <p:cNvSpPr txBox="1">
                <a:spLocks/>
              </p:cNvSpPr>
              <p:nvPr/>
            </p:nvSpPr>
            <p:spPr>
              <a:xfrm>
                <a:off x="3111361" y="5488978"/>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1361" y="5488978"/>
                <a:ext cx="472842" cy="6422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 Placeholder 1">
                <a:extLst>
                  <a:ext uri="{FF2B5EF4-FFF2-40B4-BE49-F238E27FC236}">
                    <a16:creationId xmlns:a16="http://schemas.microsoft.com/office/drawing/2014/main" id="{2B79910F-163A-49B6-AAF4-4655D89B5D2A}"/>
                  </a:ext>
                </a:extLst>
              </p:cNvPr>
              <p:cNvSpPr txBox="1">
                <a:spLocks/>
              </p:cNvSpPr>
              <p:nvPr/>
            </p:nvSpPr>
            <p:spPr>
              <a:xfrm>
                <a:off x="3103741" y="5128316"/>
                <a:ext cx="48808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23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03741" y="5128316"/>
                <a:ext cx="488082" cy="6422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 Placeholder 1">
                <a:extLst>
                  <a:ext uri="{FF2B5EF4-FFF2-40B4-BE49-F238E27FC236}">
                    <a16:creationId xmlns:a16="http://schemas.microsoft.com/office/drawing/2014/main" id="{2B79910F-163A-49B6-AAF4-4655D89B5D2A}"/>
                  </a:ext>
                </a:extLst>
              </p:cNvPr>
              <p:cNvSpPr txBox="1">
                <a:spLocks/>
              </p:cNvSpPr>
              <p:nvPr/>
            </p:nvSpPr>
            <p:spPr>
              <a:xfrm>
                <a:off x="1960640" y="5105244"/>
                <a:ext cx="1065495" cy="724736"/>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200" b="0" i="1" smtClean="0">
                              <a:solidFill>
                                <a:schemeClr val="tx1"/>
                              </a:solidFill>
                              <a:latin typeface="Cambria Math" panose="02040503050406030204" pitchFamily="18" charset="0"/>
                            </a:rPr>
                          </m:ctrlPr>
                        </m:dPr>
                        <m:e>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e>
                      </m:d>
                      <m:r>
                        <a:rPr lang="en-US" sz="1200" b="0" i="1" smtClean="0">
                          <a:solidFill>
                            <a:schemeClr val="tx1"/>
                          </a:solidFill>
                          <a:latin typeface="Cambria Math" panose="02040503050406030204" pitchFamily="18" charset="0"/>
                        </a:rPr>
                        <m:t>+1</m:t>
                      </m:r>
                    </m:oMath>
                  </m:oMathPara>
                </a14:m>
                <a:endParaRPr lang="en-US" sz="1200" dirty="0">
                  <a:solidFill>
                    <a:schemeClr val="tx1"/>
                  </a:solidFill>
                </a:endParaRPr>
              </a:p>
            </p:txBody>
          </p:sp>
        </mc:Choice>
        <mc:Fallback xmlns="">
          <p:sp>
            <p:nvSpPr>
              <p:cNvPr id="24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60640" y="5105244"/>
                <a:ext cx="1065495" cy="72473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 Placeholder 1">
                <a:extLst>
                  <a:ext uri="{FF2B5EF4-FFF2-40B4-BE49-F238E27FC236}">
                    <a16:creationId xmlns:a16="http://schemas.microsoft.com/office/drawing/2014/main" id="{2B79910F-163A-49B6-AAF4-4655D89B5D2A}"/>
                  </a:ext>
                </a:extLst>
              </p:cNvPr>
              <p:cNvSpPr txBox="1">
                <a:spLocks/>
              </p:cNvSpPr>
              <p:nvPr/>
            </p:nvSpPr>
            <p:spPr>
              <a:xfrm>
                <a:off x="2177365" y="5488978"/>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2</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4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177365" y="5488978"/>
                <a:ext cx="472842" cy="711079"/>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 Placeholder 1">
                <a:extLst>
                  <a:ext uri="{FF2B5EF4-FFF2-40B4-BE49-F238E27FC236}">
                    <a16:creationId xmlns:a16="http://schemas.microsoft.com/office/drawing/2014/main" id="{2B79910F-163A-49B6-AAF4-4655D89B5D2A}"/>
                  </a:ext>
                </a:extLst>
              </p:cNvPr>
              <p:cNvSpPr txBox="1">
                <a:spLocks/>
              </p:cNvSpPr>
              <p:nvPr/>
            </p:nvSpPr>
            <p:spPr>
              <a:xfrm>
                <a:off x="3118981" y="584089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4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8981" y="5840897"/>
                <a:ext cx="472842" cy="6422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Text Placeholder 1">
                <a:extLst>
                  <a:ext uri="{FF2B5EF4-FFF2-40B4-BE49-F238E27FC236}">
                    <a16:creationId xmlns:a16="http://schemas.microsoft.com/office/drawing/2014/main" id="{2B79910F-163A-49B6-AAF4-4655D89B5D2A}"/>
                  </a:ext>
                </a:extLst>
              </p:cNvPr>
              <p:cNvSpPr txBox="1">
                <a:spLocks/>
              </p:cNvSpPr>
              <p:nvPr/>
            </p:nvSpPr>
            <p:spPr>
              <a:xfrm>
                <a:off x="3111361" y="613835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4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111361" y="6138354"/>
                <a:ext cx="472842" cy="64227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7" name="Text Placeholder 1">
                <a:extLst>
                  <a:ext uri="{FF2B5EF4-FFF2-40B4-BE49-F238E27FC236}">
                    <a16:creationId xmlns:a16="http://schemas.microsoft.com/office/drawing/2014/main" id="{2B79910F-163A-49B6-AAF4-4655D89B5D2A}"/>
                  </a:ext>
                </a:extLst>
              </p:cNvPr>
              <p:cNvSpPr txBox="1">
                <a:spLocks/>
              </p:cNvSpPr>
              <p:nvPr/>
            </p:nvSpPr>
            <p:spPr>
              <a:xfrm>
                <a:off x="2241780" y="588560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4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41780" y="5885603"/>
                <a:ext cx="472842" cy="64227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 Placeholder 1">
                <a:extLst>
                  <a:ext uri="{FF2B5EF4-FFF2-40B4-BE49-F238E27FC236}">
                    <a16:creationId xmlns:a16="http://schemas.microsoft.com/office/drawing/2014/main" id="{2B79910F-163A-49B6-AAF4-4655D89B5D2A}"/>
                  </a:ext>
                </a:extLst>
              </p:cNvPr>
              <p:cNvSpPr txBox="1">
                <a:spLocks/>
              </p:cNvSpPr>
              <p:nvPr/>
            </p:nvSpPr>
            <p:spPr>
              <a:xfrm>
                <a:off x="2221538" y="613125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24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221538" y="6131256"/>
                <a:ext cx="472842" cy="642278"/>
              </a:xfrm>
              <a:prstGeom prst="rect">
                <a:avLst/>
              </a:prstGeom>
              <a:blipFill>
                <a:blip r:embed="rId21"/>
                <a:stretch>
                  <a:fillRect/>
                </a:stretch>
              </a:blipFill>
            </p:spPr>
            <p:txBody>
              <a:bodyPr/>
              <a:lstStyle/>
              <a:p>
                <a:r>
                  <a:rPr lang="en-US">
                    <a:noFill/>
                  </a:rPr>
                  <a:t> </a:t>
                </a:r>
              </a:p>
            </p:txBody>
          </p:sp>
        </mc:Fallback>
      </mc:AlternateContent>
      <p:cxnSp>
        <p:nvCxnSpPr>
          <p:cNvPr id="249" name="直接连接符 248"/>
          <p:cNvCxnSpPr/>
          <p:nvPr/>
        </p:nvCxnSpPr>
        <p:spPr>
          <a:xfrm>
            <a:off x="5550518" y="4126193"/>
            <a:ext cx="1657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6453149" y="3763817"/>
            <a:ext cx="0" cy="27193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1" name="Text Placeholder 1">
                <a:extLst>
                  <a:ext uri="{FF2B5EF4-FFF2-40B4-BE49-F238E27FC236}">
                    <a16:creationId xmlns:a16="http://schemas.microsoft.com/office/drawing/2014/main" id="{2B79910F-163A-49B6-AAF4-4655D89B5D2A}"/>
                  </a:ext>
                </a:extLst>
              </p:cNvPr>
              <p:cNvSpPr txBox="1">
                <a:spLocks/>
              </p:cNvSpPr>
              <p:nvPr/>
            </p:nvSpPr>
            <p:spPr>
              <a:xfrm>
                <a:off x="5685148" y="357837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5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85148" y="3578376"/>
                <a:ext cx="472842" cy="642278"/>
              </a:xfrm>
              <a:prstGeom prst="rect">
                <a:avLst/>
              </a:prstGeom>
              <a:blipFill>
                <a:blip r:embed="rId22"/>
                <a:stretch>
                  <a:fillRect r="-16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2" name="Text Placeholder 1">
                <a:extLst>
                  <a:ext uri="{FF2B5EF4-FFF2-40B4-BE49-F238E27FC236}">
                    <a16:creationId xmlns:a16="http://schemas.microsoft.com/office/drawing/2014/main" id="{2B79910F-163A-49B6-AAF4-4655D89B5D2A}"/>
                  </a:ext>
                </a:extLst>
              </p:cNvPr>
              <p:cNvSpPr txBox="1">
                <a:spLocks/>
              </p:cNvSpPr>
              <p:nvPr/>
            </p:nvSpPr>
            <p:spPr>
              <a:xfrm>
                <a:off x="6236573" y="3584472"/>
                <a:ext cx="1264270"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𝑓</m:t>
                      </m:r>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𝑋</m:t>
                      </m:r>
                      <m:r>
                        <a:rPr lang="en-US" sz="1600" b="0" i="1" dirty="0" smtClean="0">
                          <a:solidFill>
                            <a:schemeClr val="tx1"/>
                          </a:solidFill>
                          <a:latin typeface="Cambria Math" panose="02040503050406030204" pitchFamily="18" charset="0"/>
                        </a:rPr>
                        <m:t>)</m:t>
                      </m:r>
                    </m:oMath>
                  </m:oMathPara>
                </a14:m>
                <a:endParaRPr lang="en-US" sz="1600" b="1" dirty="0">
                  <a:solidFill>
                    <a:schemeClr val="tx1"/>
                  </a:solidFill>
                </a:endParaRPr>
              </a:p>
            </p:txBody>
          </p:sp>
        </mc:Choice>
        <mc:Fallback xmlns="">
          <p:sp>
            <p:nvSpPr>
              <p:cNvPr id="25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236573" y="3584472"/>
                <a:ext cx="1264270" cy="64227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 Placeholder 1">
                <a:extLst>
                  <a:ext uri="{FF2B5EF4-FFF2-40B4-BE49-F238E27FC236}">
                    <a16:creationId xmlns:a16="http://schemas.microsoft.com/office/drawing/2014/main" id="{2B79910F-163A-49B6-AAF4-4655D89B5D2A}"/>
                  </a:ext>
                </a:extLst>
              </p:cNvPr>
              <p:cNvSpPr txBox="1">
                <a:spLocks/>
              </p:cNvSpPr>
              <p:nvPr/>
            </p:nvSpPr>
            <p:spPr>
              <a:xfrm>
                <a:off x="5759118" y="400916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0</m:t>
                      </m:r>
                    </m:oMath>
                  </m:oMathPara>
                </a14:m>
                <a:endParaRPr lang="en-US" sz="1600" dirty="0">
                  <a:solidFill>
                    <a:schemeClr val="tx1"/>
                  </a:solidFill>
                </a:endParaRPr>
              </a:p>
            </p:txBody>
          </p:sp>
        </mc:Choice>
        <mc:Fallback xmlns="">
          <p:sp>
            <p:nvSpPr>
              <p:cNvPr id="25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59118" y="4009160"/>
                <a:ext cx="472842" cy="642278"/>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 Placeholder 1">
                <a:extLst>
                  <a:ext uri="{FF2B5EF4-FFF2-40B4-BE49-F238E27FC236}">
                    <a16:creationId xmlns:a16="http://schemas.microsoft.com/office/drawing/2014/main" id="{2B79910F-163A-49B6-AAF4-4655D89B5D2A}"/>
                  </a:ext>
                </a:extLst>
              </p:cNvPr>
              <p:cNvSpPr txBox="1">
                <a:spLocks/>
              </p:cNvSpPr>
              <p:nvPr/>
            </p:nvSpPr>
            <p:spPr>
              <a:xfrm>
                <a:off x="6621079" y="4009160"/>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5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21079" y="4009160"/>
                <a:ext cx="472842" cy="64227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 Placeholder 1">
                <a:extLst>
                  <a:ext uri="{FF2B5EF4-FFF2-40B4-BE49-F238E27FC236}">
                    <a16:creationId xmlns:a16="http://schemas.microsoft.com/office/drawing/2014/main" id="{2B79910F-163A-49B6-AAF4-4655D89B5D2A}"/>
                  </a:ext>
                </a:extLst>
              </p:cNvPr>
              <p:cNvSpPr txBox="1">
                <a:spLocks/>
              </p:cNvSpPr>
              <p:nvPr/>
            </p:nvSpPr>
            <p:spPr>
              <a:xfrm>
                <a:off x="5759118" y="427611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xmlns="">
          <p:sp>
            <p:nvSpPr>
              <p:cNvPr id="25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59118" y="4276113"/>
                <a:ext cx="472842" cy="642278"/>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 Placeholder 1">
                <a:extLst>
                  <a:ext uri="{FF2B5EF4-FFF2-40B4-BE49-F238E27FC236}">
                    <a16:creationId xmlns:a16="http://schemas.microsoft.com/office/drawing/2014/main" id="{2B79910F-163A-49B6-AAF4-4655D89B5D2A}"/>
                  </a:ext>
                </a:extLst>
              </p:cNvPr>
              <p:cNvSpPr txBox="1">
                <a:spLocks/>
              </p:cNvSpPr>
              <p:nvPr/>
            </p:nvSpPr>
            <p:spPr>
              <a:xfrm>
                <a:off x="6621079" y="427611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0</m:t>
                      </m:r>
                    </m:oMath>
                  </m:oMathPara>
                </a14:m>
                <a:endParaRPr lang="en-US" sz="1600" dirty="0">
                  <a:solidFill>
                    <a:srgbClr val="0070C0"/>
                  </a:solidFill>
                </a:endParaRPr>
              </a:p>
            </p:txBody>
          </p:sp>
        </mc:Choice>
        <mc:Fallback xmlns="">
          <p:sp>
            <p:nvSpPr>
              <p:cNvPr id="25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21079" y="4276113"/>
                <a:ext cx="472842" cy="64227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 Placeholder 1">
                <a:extLst>
                  <a:ext uri="{FF2B5EF4-FFF2-40B4-BE49-F238E27FC236}">
                    <a16:creationId xmlns:a16="http://schemas.microsoft.com/office/drawing/2014/main" id="{2B79910F-163A-49B6-AAF4-4655D89B5D2A}"/>
                  </a:ext>
                </a:extLst>
              </p:cNvPr>
              <p:cNvSpPr txBox="1">
                <a:spLocks/>
              </p:cNvSpPr>
              <p:nvPr/>
            </p:nvSpPr>
            <p:spPr>
              <a:xfrm>
                <a:off x="5757140" y="454392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5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57140" y="4543925"/>
                <a:ext cx="472842" cy="642278"/>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 Placeholder 1">
                <a:extLst>
                  <a:ext uri="{FF2B5EF4-FFF2-40B4-BE49-F238E27FC236}">
                    <a16:creationId xmlns:a16="http://schemas.microsoft.com/office/drawing/2014/main" id="{2B79910F-163A-49B6-AAF4-4655D89B5D2A}"/>
                  </a:ext>
                </a:extLst>
              </p:cNvPr>
              <p:cNvSpPr txBox="1">
                <a:spLocks/>
              </p:cNvSpPr>
              <p:nvPr/>
            </p:nvSpPr>
            <p:spPr>
              <a:xfrm>
                <a:off x="6634341" y="4543925"/>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m:t>
                      </m:r>
                    </m:oMath>
                  </m:oMathPara>
                </a14:m>
                <a:endParaRPr lang="en-US" sz="1600" b="1" dirty="0">
                  <a:solidFill>
                    <a:srgbClr val="0070C0"/>
                  </a:solidFill>
                </a:endParaRPr>
              </a:p>
            </p:txBody>
          </p:sp>
        </mc:Choice>
        <mc:Fallback xmlns="">
          <p:sp>
            <p:nvSpPr>
              <p:cNvPr id="25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34341" y="4543925"/>
                <a:ext cx="472842" cy="642278"/>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 Placeholder 1">
                <a:extLst>
                  <a:ext uri="{FF2B5EF4-FFF2-40B4-BE49-F238E27FC236}">
                    <a16:creationId xmlns:a16="http://schemas.microsoft.com/office/drawing/2014/main" id="{2B79910F-163A-49B6-AAF4-4655D89B5D2A}"/>
                  </a:ext>
                </a:extLst>
              </p:cNvPr>
              <p:cNvSpPr txBox="1">
                <a:spLocks/>
              </p:cNvSpPr>
              <p:nvPr/>
            </p:nvSpPr>
            <p:spPr>
              <a:xfrm>
                <a:off x="5685148" y="4822234"/>
                <a:ext cx="472842" cy="711079"/>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3</m:t>
                          </m:r>
                        </m:den>
                      </m:f>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25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685148" y="4822234"/>
                <a:ext cx="472842" cy="711079"/>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0" name="Text Placeholder 1">
                <a:extLst>
                  <a:ext uri="{FF2B5EF4-FFF2-40B4-BE49-F238E27FC236}">
                    <a16:creationId xmlns:a16="http://schemas.microsoft.com/office/drawing/2014/main" id="{2B79910F-163A-49B6-AAF4-4655D89B5D2A}"/>
                  </a:ext>
                </a:extLst>
              </p:cNvPr>
              <p:cNvSpPr txBox="1">
                <a:spLocks/>
              </p:cNvSpPr>
              <p:nvPr/>
            </p:nvSpPr>
            <p:spPr>
              <a:xfrm>
                <a:off x="6619101" y="4856634"/>
                <a:ext cx="472842" cy="642278"/>
              </a:xfrm>
              <a:prstGeom prst="rect">
                <a:avLst/>
              </a:prstGeom>
              <a:noFill/>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0070C0"/>
                          </a:solidFill>
                          <a:latin typeface="Cambria Math" panose="02040503050406030204" pitchFamily="18" charset="0"/>
                        </a:rPr>
                        <m:t>0</m:t>
                      </m:r>
                    </m:oMath>
                  </m:oMathPara>
                </a14:m>
                <a:endParaRPr lang="en-US" sz="1600" b="1" dirty="0">
                  <a:solidFill>
                    <a:srgbClr val="0070C0"/>
                  </a:solidFill>
                </a:endParaRPr>
              </a:p>
            </p:txBody>
          </p:sp>
        </mc:Choice>
        <mc:Fallback xmlns="">
          <p:sp>
            <p:nvSpPr>
              <p:cNvPr id="26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19101" y="4856634"/>
                <a:ext cx="472842" cy="642278"/>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2" name="Text Placeholder 1">
                <a:extLst>
                  <a:ext uri="{FF2B5EF4-FFF2-40B4-BE49-F238E27FC236}">
                    <a16:creationId xmlns:a16="http://schemas.microsoft.com/office/drawing/2014/main" id="{2B79910F-163A-49B6-AAF4-4655D89B5D2A}"/>
                  </a:ext>
                </a:extLst>
              </p:cNvPr>
              <p:cNvSpPr txBox="1">
                <a:spLocks/>
              </p:cNvSpPr>
              <p:nvPr/>
            </p:nvSpPr>
            <p:spPr>
              <a:xfrm>
                <a:off x="6619101" y="5245349"/>
                <a:ext cx="48808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26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19101" y="5245349"/>
                <a:ext cx="488082" cy="642278"/>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3" name="Text Placeholder 1">
                <a:extLst>
                  <a:ext uri="{FF2B5EF4-FFF2-40B4-BE49-F238E27FC236}">
                    <a16:creationId xmlns:a16="http://schemas.microsoft.com/office/drawing/2014/main" id="{2B79910F-163A-49B6-AAF4-4655D89B5D2A}"/>
                  </a:ext>
                </a:extLst>
              </p:cNvPr>
              <p:cNvSpPr txBox="1">
                <a:spLocks/>
              </p:cNvSpPr>
              <p:nvPr/>
            </p:nvSpPr>
            <p:spPr>
              <a:xfrm>
                <a:off x="5476000" y="5222277"/>
                <a:ext cx="1065495" cy="724736"/>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sz="1200" b="0" i="1" smtClean="0">
                              <a:solidFill>
                                <a:schemeClr val="tx1"/>
                              </a:solidFill>
                              <a:latin typeface="Cambria Math" panose="02040503050406030204" pitchFamily="18" charset="0"/>
                            </a:rPr>
                          </m:ctrlPr>
                        </m:dPr>
                        <m:e>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𝑛</m:t>
                              </m:r>
                            </m:num>
                            <m:den>
                              <m:r>
                                <a:rPr lang="en-US" sz="1200" b="0" i="1" smtClean="0">
                                  <a:solidFill>
                                    <a:schemeClr val="tx1"/>
                                  </a:solidFill>
                                  <a:latin typeface="Cambria Math" panose="02040503050406030204" pitchFamily="18" charset="0"/>
                                </a:rPr>
                                <m:t>3</m:t>
                              </m:r>
                            </m:den>
                          </m:f>
                        </m:e>
                      </m:d>
                      <m:r>
                        <a:rPr lang="en-US" sz="1200" b="0" i="1" smtClean="0">
                          <a:solidFill>
                            <a:schemeClr val="tx1"/>
                          </a:solidFill>
                          <a:latin typeface="Cambria Math" panose="02040503050406030204" pitchFamily="18" charset="0"/>
                        </a:rPr>
                        <m:t>+1</m:t>
                      </m:r>
                    </m:oMath>
                  </m:oMathPara>
                </a14:m>
                <a:endParaRPr lang="en-US" sz="1200" dirty="0">
                  <a:solidFill>
                    <a:schemeClr val="tx1"/>
                  </a:solidFill>
                </a:endParaRPr>
              </a:p>
            </p:txBody>
          </p:sp>
        </mc:Choice>
        <mc:Fallback xmlns="">
          <p:sp>
            <p:nvSpPr>
              <p:cNvPr id="26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476000" y="5222277"/>
                <a:ext cx="1065495" cy="72473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5" name="Text Placeholder 1">
                <a:extLst>
                  <a:ext uri="{FF2B5EF4-FFF2-40B4-BE49-F238E27FC236}">
                    <a16:creationId xmlns:a16="http://schemas.microsoft.com/office/drawing/2014/main" id="{2B79910F-163A-49B6-AAF4-4655D89B5D2A}"/>
                  </a:ext>
                </a:extLst>
              </p:cNvPr>
              <p:cNvSpPr txBox="1">
                <a:spLocks/>
              </p:cNvSpPr>
              <p:nvPr/>
            </p:nvSpPr>
            <p:spPr>
              <a:xfrm>
                <a:off x="6634341" y="5620207"/>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1" i="1" smtClean="0">
                          <a:solidFill>
                            <a:srgbClr val="FF0000"/>
                          </a:solidFill>
                          <a:latin typeface="Cambria Math" panose="02040503050406030204" pitchFamily="18" charset="0"/>
                        </a:rPr>
                        <m:t>⋮</m:t>
                      </m:r>
                    </m:oMath>
                  </m:oMathPara>
                </a14:m>
                <a:endParaRPr lang="en-US" sz="1600" b="1" dirty="0">
                  <a:solidFill>
                    <a:srgbClr val="FF0000"/>
                  </a:solidFill>
                </a:endParaRPr>
              </a:p>
            </p:txBody>
          </p:sp>
        </mc:Choice>
        <mc:Fallback xmlns="">
          <p:sp>
            <p:nvSpPr>
              <p:cNvPr id="26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34341" y="5620207"/>
                <a:ext cx="472842" cy="642278"/>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 name="Text Placeholder 1">
                <a:extLst>
                  <a:ext uri="{FF2B5EF4-FFF2-40B4-BE49-F238E27FC236}">
                    <a16:creationId xmlns:a16="http://schemas.microsoft.com/office/drawing/2014/main" id="{2B79910F-163A-49B6-AAF4-4655D89B5D2A}"/>
                  </a:ext>
                </a:extLst>
              </p:cNvPr>
              <p:cNvSpPr txBox="1">
                <a:spLocks/>
              </p:cNvSpPr>
              <p:nvPr/>
            </p:nvSpPr>
            <p:spPr>
              <a:xfrm>
                <a:off x="6626721" y="5917664"/>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1</m:t>
                      </m:r>
                    </m:oMath>
                  </m:oMathPara>
                </a14:m>
                <a:endParaRPr lang="en-US" sz="1600" b="1" dirty="0">
                  <a:solidFill>
                    <a:srgbClr val="FF0000"/>
                  </a:solidFill>
                </a:endParaRPr>
              </a:p>
            </p:txBody>
          </p:sp>
        </mc:Choice>
        <mc:Fallback xmlns="">
          <p:sp>
            <p:nvSpPr>
              <p:cNvPr id="26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626721" y="5917664"/>
                <a:ext cx="472842" cy="642278"/>
              </a:xfrm>
              <a:prstGeom prst="rect">
                <a:avLst/>
              </a:prstGeom>
              <a:blipFill>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7" name="Text Placeholder 1">
                <a:extLst>
                  <a:ext uri="{FF2B5EF4-FFF2-40B4-BE49-F238E27FC236}">
                    <a16:creationId xmlns:a16="http://schemas.microsoft.com/office/drawing/2014/main" id="{2B79910F-163A-49B6-AAF4-4655D89B5D2A}"/>
                  </a:ext>
                </a:extLst>
              </p:cNvPr>
              <p:cNvSpPr txBox="1">
                <a:spLocks/>
              </p:cNvSpPr>
              <p:nvPr/>
            </p:nvSpPr>
            <p:spPr>
              <a:xfrm>
                <a:off x="5757140" y="5664913"/>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26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57140" y="5664913"/>
                <a:ext cx="472842" cy="642278"/>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8" name="Text Placeholder 1">
                <a:extLst>
                  <a:ext uri="{FF2B5EF4-FFF2-40B4-BE49-F238E27FC236}">
                    <a16:creationId xmlns:a16="http://schemas.microsoft.com/office/drawing/2014/main" id="{2B79910F-163A-49B6-AAF4-4655D89B5D2A}"/>
                  </a:ext>
                </a:extLst>
              </p:cNvPr>
              <p:cNvSpPr txBox="1">
                <a:spLocks/>
              </p:cNvSpPr>
              <p:nvPr/>
            </p:nvSpPr>
            <p:spPr>
              <a:xfrm>
                <a:off x="5736898" y="5910566"/>
                <a:ext cx="472842"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endParaRPr>
              </a:p>
            </p:txBody>
          </p:sp>
        </mc:Choice>
        <mc:Fallback xmlns="">
          <p:sp>
            <p:nvSpPr>
              <p:cNvPr id="26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736898" y="5910566"/>
                <a:ext cx="472842" cy="642278"/>
              </a:xfrm>
              <a:prstGeom prst="rect">
                <a:avLst/>
              </a:prstGeom>
              <a:blipFill>
                <a:blip r:embed="rId3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74422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Equality EQ: Check if </a:t>
                </a:r>
                <a14:m>
                  <m:oMath xmlns:m="http://schemas.openxmlformats.org/officeDocument/2006/math">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𝑌</m:t>
                    </m:r>
                  </m:oMath>
                </a14:m>
                <a:endParaRPr lang="en-US" sz="15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Comparison COMP: Check if </a:t>
                </a:r>
                <a14:m>
                  <m:oMath xmlns:m="http://schemas.openxmlformats.org/officeDocument/2006/math">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𝑌</m:t>
                    </m:r>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ODD-MAX-BIT OMB: Check if the most significant bit is in even or odd position</a:t>
                </a:r>
              </a:p>
            </p:txBody>
          </p:sp>
        </mc:Choice>
        <mc:Fallback xmlns="">
          <p:sp>
            <p:nvSpPr>
              <p:cNvPr id="4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3"/>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ize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recision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radeoff </a:t>
            </a:r>
            <a:r>
              <a:rPr lang="en-US" altLang="zh-CN" sz="3600" b="1" cap="all" dirty="0">
                <a:solidFill>
                  <a:srgbClr val="CC0000"/>
                </a:solidFill>
                <a:latin typeface="Times New Roman" pitchFamily="18" charset="0"/>
                <a:ea typeface="Arial Unicode MS" pitchFamily="34" charset="-122"/>
                <a:cs typeface="Times New Roman" pitchFamily="18" charset="0"/>
              </a:rPr>
              <a:t> </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Other Boolean functions</a:t>
            </a:r>
            <a:endParaRPr lang="en-US" sz="2400" dirty="0">
              <a:solidFill>
                <a:srgbClr val="E7E6E6">
                  <a:lumMod val="50000"/>
                </a:srgbClr>
              </a:solidFill>
            </a:endParaRPr>
          </a:p>
        </p:txBody>
      </p:sp>
      <mc:AlternateContent xmlns:mc="http://schemas.openxmlformats.org/markup-compatibility/2006" xmlns:a14="http://schemas.microsoft.com/office/drawing/2010/main">
        <mc:Choice Requires="a14">
          <p:graphicFrame>
            <p:nvGraphicFramePr>
              <p:cNvPr id="46" name="Table 10">
                <a:extLst>
                  <a:ext uri="{FF2B5EF4-FFF2-40B4-BE49-F238E27FC236}">
                    <a16:creationId xmlns:a16="http://schemas.microsoft.com/office/drawing/2014/main" id="{9DD1ED62-2868-4DDD-04E1-F219BD86A21B}"/>
                  </a:ext>
                </a:extLst>
              </p:cNvPr>
              <p:cNvGraphicFramePr>
                <a:graphicFrameLocks/>
              </p:cNvGraphicFramePr>
              <p:nvPr>
                <p:extLst>
                  <p:ext uri="{D42A27DB-BD31-4B8C-83A1-F6EECF244321}">
                    <p14:modId xmlns:p14="http://schemas.microsoft.com/office/powerpoint/2010/main" val="600705580"/>
                  </p:ext>
                </p:extLst>
              </p:nvPr>
            </p:nvGraphicFramePr>
            <p:xfrm>
              <a:off x="1929499" y="3204528"/>
              <a:ext cx="8328243" cy="2060196"/>
            </p:xfrm>
            <a:graphic>
              <a:graphicData uri="http://schemas.openxmlformats.org/drawingml/2006/table">
                <a:tbl>
                  <a:tblPr firstRow="1" bandRow="1">
                    <a:tableStyleId>{5C22544A-7EE6-4342-B048-85BDC9FD1C3A}</a:tableStyleId>
                  </a:tblPr>
                  <a:tblGrid>
                    <a:gridCol w="1928923">
                      <a:extLst>
                        <a:ext uri="{9D8B030D-6E8A-4147-A177-3AD203B41FA5}">
                          <a16:colId xmlns:a16="http://schemas.microsoft.com/office/drawing/2014/main" val="522692808"/>
                        </a:ext>
                      </a:extLst>
                    </a:gridCol>
                    <a:gridCol w="2306320">
                      <a:extLst>
                        <a:ext uri="{9D8B030D-6E8A-4147-A177-3AD203B41FA5}">
                          <a16:colId xmlns:a16="http://schemas.microsoft.com/office/drawing/2014/main" val="3692369198"/>
                        </a:ext>
                      </a:extLst>
                    </a:gridCol>
                    <a:gridCol w="2264423">
                      <a:extLst>
                        <a:ext uri="{9D8B030D-6E8A-4147-A177-3AD203B41FA5}">
                          <a16:colId xmlns:a16="http://schemas.microsoft.com/office/drawing/2014/main" val="3333786450"/>
                        </a:ext>
                      </a:extLst>
                    </a:gridCol>
                    <a:gridCol w="1828577">
                      <a:extLst>
                        <a:ext uri="{9D8B030D-6E8A-4147-A177-3AD203B41FA5}">
                          <a16:colId xmlns:a16="http://schemas.microsoft.com/office/drawing/2014/main" val="2090448076"/>
                        </a:ext>
                      </a:extLst>
                    </a:gridCol>
                  </a:tblGrid>
                  <a:tr h="306741">
                    <a:tc>
                      <a:txBody>
                        <a:bodyPr/>
                        <a:lstStyle/>
                        <a:p>
                          <a:pPr algn="ctr"/>
                          <a:r>
                            <a:rPr lang="en-US" dirty="0"/>
                            <a:t>Function</a:t>
                          </a:r>
                        </a:p>
                      </a:txBody>
                      <a:tcPr anchor="ctr"/>
                    </a:tc>
                    <a:tc>
                      <a:txBody>
                        <a:bodyPr/>
                        <a:lstStyle/>
                        <a:p>
                          <a:pPr algn="ctr"/>
                          <a:r>
                            <a:rPr lang="en-US" b="1" dirty="0"/>
                            <a:t>Upper Bound on size</a:t>
                          </a:r>
                        </a:p>
                      </a:txBody>
                      <a:tcPr anchor="ctr"/>
                    </a:tc>
                    <a:tc>
                      <a:txBody>
                        <a:bodyPr/>
                        <a:lstStyle/>
                        <a:p>
                          <a:pPr algn="ctr"/>
                          <a:r>
                            <a:rPr lang="en-US" b="1" dirty="0"/>
                            <a:t>Lower Bound on</a:t>
                          </a:r>
                          <a:r>
                            <a:rPr lang="en-US" b="1" baseline="0" dirty="0"/>
                            <a:t> size</a:t>
                          </a:r>
                          <a:endParaRPr lang="en-US" b="1" dirty="0"/>
                        </a:p>
                      </a:txBody>
                      <a:tcPr anchor="ctr"/>
                    </a:tc>
                    <a:tc>
                      <a:txBody>
                        <a:bodyPr/>
                        <a:lstStyle/>
                        <a:p>
                          <a:pPr algn="ctr"/>
                          <a:r>
                            <a:rPr lang="en-US" b="1" dirty="0"/>
                            <a:t>Precision</a:t>
                          </a:r>
                        </a:p>
                      </a:txBody>
                      <a:tcPr anchor="ctr"/>
                    </a:tc>
                    <a:extLst>
                      <a:ext uri="{0D108BD9-81ED-4DB2-BD59-A6C34878D82A}">
                        <a16:rowId xmlns:a16="http://schemas.microsoft.com/office/drawing/2014/main" val="1783026885"/>
                      </a:ext>
                    </a:extLst>
                  </a:tr>
                  <a:tr h="355256">
                    <a:tc>
                      <a:txBody>
                        <a:bodyPr/>
                        <a:lstStyle/>
                        <a:p>
                          <a:pPr algn="ct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𝐄</m:t>
                                </m:r>
                                <m:sSub>
                                  <m:sSubPr>
                                    <m:ctrlPr>
                                      <a:rPr lang="en-US" sz="2000" b="1" i="1" smtClean="0">
                                        <a:latin typeface="Cambria Math" panose="02040503050406030204" pitchFamily="18" charset="0"/>
                                      </a:rPr>
                                    </m:ctrlPr>
                                  </m:sSubPr>
                                  <m:e>
                                    <m:r>
                                      <a:rPr lang="en-US" sz="2000" b="1" i="0" smtClean="0">
                                        <a:latin typeface="Cambria Math" panose="02040503050406030204" pitchFamily="18" charset="0"/>
                                      </a:rPr>
                                      <m:t>𝐐</m:t>
                                    </m:r>
                                  </m:e>
                                  <m:sub>
                                    <m:r>
                                      <a:rPr lang="en-US" sz="2000" b="1" i="1" smtClean="0">
                                        <a:latin typeface="Cambria Math" panose="02040503050406030204" pitchFamily="18" charset="0"/>
                                      </a:rPr>
                                      <m:t>𝟐</m:t>
                                    </m:r>
                                    <m:r>
                                      <a:rPr lang="en-US" sz="2000" b="1" i="1" smtClean="0">
                                        <a:latin typeface="Cambria Math" panose="02040503050406030204" pitchFamily="18" charset="0"/>
                                      </a:rPr>
                                      <m:t>𝒏</m:t>
                                    </m:r>
                                  </m:sub>
                                </m:sSub>
                              </m:oMath>
                            </m:oMathPara>
                          </a14:m>
                          <a:endParaRPr lang="en-US" sz="2000" b="1" i="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baseline="0" smtClean="0">
                                    <a:latin typeface="Cambria Math" panose="02040503050406030204" pitchFamily="18" charset="0"/>
                                  </a:rPr>
                                  <m:t>2</m:t>
                                </m:r>
                                <m:r>
                                  <a:rPr lang="en-US" sz="2000" b="0" i="1" baseline="0" smtClean="0">
                                    <a:latin typeface="Cambria Math" panose="02040503050406030204" pitchFamily="18" charset="0"/>
                                  </a:rPr>
                                  <m:t>𝑛</m:t>
                                </m:r>
                                <m:r>
                                  <a:rPr lang="en-US" sz="2000" b="0" i="1" baseline="0" smtClean="0">
                                    <a:latin typeface="Cambria Math" panose="02040503050406030204" pitchFamily="18" charset="0"/>
                                  </a:rPr>
                                  <m:t>+1</m:t>
                                </m:r>
                              </m:oMath>
                            </m:oMathPara>
                          </a14:m>
                          <a:endParaRPr lang="en-US" sz="2000" baseline="0" dirty="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e>
                                </m:rad>
                                <m:r>
                                  <a:rPr lang="en-US" b="0" i="1" smtClean="0">
                                    <a:latin typeface="Cambria Math" panose="02040503050406030204" pitchFamily="18" charset="0"/>
                                  </a:rPr>
                                  <m:t>)</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oMath>
                            </m:oMathPara>
                          </a14:m>
                          <a:endParaRPr lang="en-US" dirty="0"/>
                        </a:p>
                      </a:txBody>
                      <a:tcPr anchor="ctr"/>
                    </a:tc>
                    <a:extLst>
                      <a:ext uri="{0D108BD9-81ED-4DB2-BD59-A6C34878D82A}">
                        <a16:rowId xmlns:a16="http://schemas.microsoft.com/office/drawing/2014/main" val="2387702221"/>
                      </a:ext>
                    </a:extLst>
                  </a:tr>
                  <a:tr h="355256">
                    <a:tc>
                      <a:txBody>
                        <a:bodyPr/>
                        <a:lstStyle/>
                        <a:p>
                          <a:pPr algn="ct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𝐄</m:t>
                                </m:r>
                                <m:sSub>
                                  <m:sSubPr>
                                    <m:ctrlPr>
                                      <a:rPr lang="en-US" sz="2000" b="1" i="1" smtClean="0">
                                        <a:latin typeface="Cambria Math" panose="02040503050406030204" pitchFamily="18" charset="0"/>
                                      </a:rPr>
                                    </m:ctrlPr>
                                  </m:sSubPr>
                                  <m:e>
                                    <m:r>
                                      <a:rPr lang="en-US" sz="2000" b="1" i="0" smtClean="0">
                                        <a:latin typeface="Cambria Math" panose="02040503050406030204" pitchFamily="18" charset="0"/>
                                      </a:rPr>
                                      <m:t>𝐐</m:t>
                                    </m:r>
                                  </m:e>
                                  <m:sub>
                                    <m:r>
                                      <a:rPr lang="en-US" sz="2000" b="1" i="1" smtClean="0">
                                        <a:latin typeface="Cambria Math" panose="02040503050406030204" pitchFamily="18" charset="0"/>
                                      </a:rPr>
                                      <m:t>𝟐</m:t>
                                    </m:r>
                                    <m:r>
                                      <a:rPr lang="en-US" sz="2000" b="1" i="1" smtClean="0">
                                        <a:latin typeface="Cambria Math" panose="02040503050406030204" pitchFamily="18" charset="0"/>
                                      </a:rPr>
                                      <m:t>𝒏</m:t>
                                    </m:r>
                                  </m:sub>
                                </m:sSub>
                              </m:oMath>
                            </m:oMathPara>
                          </a14:m>
                          <a:endParaRPr lang="en-US" sz="2000" b="1" i="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baseline="0" smtClean="0">
                                    <a:latin typeface="Cambria Math" panose="02040503050406030204" pitchFamily="18" charset="0"/>
                                  </a:rPr>
                                  <m:t>𝑂</m:t>
                                </m:r>
                                <m:r>
                                  <a:rPr lang="en-US" sz="2000" b="0" i="1" baseline="0" smtClean="0">
                                    <a:latin typeface="Cambria Math" panose="02040503050406030204" pitchFamily="18" charset="0"/>
                                  </a:rPr>
                                  <m:t>(</m:t>
                                </m:r>
                                <m:r>
                                  <a:rPr lang="en-US" sz="2000" b="0" i="1" baseline="0" smtClean="0">
                                    <a:latin typeface="Cambria Math" panose="02040503050406030204" pitchFamily="18" charset="0"/>
                                  </a:rPr>
                                  <m:t>𝑛</m:t>
                                </m:r>
                                <m:r>
                                  <a:rPr lang="en-US" sz="2000" b="0" i="1" baseline="0" smtClean="0">
                                    <a:latin typeface="Cambria Math" panose="02040503050406030204" pitchFamily="18" charset="0"/>
                                  </a:rPr>
                                  <m:t>/</m:t>
                                </m:r>
                                <m:func>
                                  <m:funcPr>
                                    <m:ctrlPr>
                                      <a:rPr lang="en-US" sz="2000" b="0" i="1" baseline="0" smtClean="0">
                                        <a:latin typeface="Cambria Math" panose="02040503050406030204" pitchFamily="18" charset="0"/>
                                      </a:rPr>
                                    </m:ctrlPr>
                                  </m:funcPr>
                                  <m:fName>
                                    <m:r>
                                      <m:rPr>
                                        <m:sty m:val="p"/>
                                      </m:rPr>
                                      <a:rPr lang="en-US" sz="2000" b="0" i="0" baseline="0" smtClean="0">
                                        <a:latin typeface="Cambria Math" panose="02040503050406030204" pitchFamily="18" charset="0"/>
                                      </a:rPr>
                                      <m:t>log</m:t>
                                    </m:r>
                                  </m:fName>
                                  <m:e>
                                    <m:r>
                                      <a:rPr lang="en-US" sz="2000" b="0" i="1" baseline="0" smtClean="0">
                                        <a:latin typeface="Cambria Math" panose="02040503050406030204" pitchFamily="18" charset="0"/>
                                      </a:rPr>
                                      <m:t>𝑛</m:t>
                                    </m:r>
                                  </m:e>
                                </m:func>
                                <m:r>
                                  <a:rPr lang="en-US" sz="2000" b="0" i="1" baseline="0" smtClean="0">
                                    <a:latin typeface="Cambria Math" panose="02040503050406030204" pitchFamily="18" charset="0"/>
                                  </a:rPr>
                                  <m:t>)</m:t>
                                </m:r>
                              </m:oMath>
                            </m:oMathPara>
                          </a14:m>
                          <a:endParaRPr lang="en-US" sz="2000" baseline="0" dirty="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e>
                                </m:rad>
                                <m:r>
                                  <a:rPr lang="en-US" b="0" i="1" smtClean="0">
                                    <a:latin typeface="Cambria Math" panose="02040503050406030204" pitchFamily="18" charset="0"/>
                                  </a:rPr>
                                  <m:t>)</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e>
                                </m:d>
                              </m:oMath>
                            </m:oMathPara>
                          </a14:m>
                          <a:endParaRPr lang="en-US" dirty="0"/>
                        </a:p>
                      </a:txBody>
                      <a:tcPr anchor="ctr"/>
                    </a:tc>
                    <a:extLst>
                      <a:ext uri="{0D108BD9-81ED-4DB2-BD59-A6C34878D82A}">
                        <a16:rowId xmlns:a16="http://schemas.microsoft.com/office/drawing/2014/main" val="2643466316"/>
                      </a:ext>
                    </a:extLst>
                  </a:tr>
                  <a:tr h="355256">
                    <a:tc>
                      <a:txBody>
                        <a:bodyPr/>
                        <a:lstStyle/>
                        <a:p>
                          <a:pPr algn="ct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𝐂𝐎𝐌</m:t>
                                </m:r>
                                <m:sSub>
                                  <m:sSubPr>
                                    <m:ctrlPr>
                                      <a:rPr lang="en-US" sz="2000" b="1" i="1" smtClean="0">
                                        <a:latin typeface="Cambria Math" panose="02040503050406030204" pitchFamily="18" charset="0"/>
                                      </a:rPr>
                                    </m:ctrlPr>
                                  </m:sSubPr>
                                  <m:e>
                                    <m:r>
                                      <a:rPr lang="en-US" sz="2000" b="1" i="0" smtClean="0">
                                        <a:latin typeface="Cambria Math" panose="02040503050406030204" pitchFamily="18" charset="0"/>
                                      </a:rPr>
                                      <m:t>𝐏</m:t>
                                    </m:r>
                                  </m:e>
                                  <m:sub>
                                    <m:r>
                                      <a:rPr lang="en-US" sz="2000" b="1" i="1" smtClean="0">
                                        <a:latin typeface="Cambria Math" panose="02040503050406030204" pitchFamily="18" charset="0"/>
                                      </a:rPr>
                                      <m:t>𝟐</m:t>
                                    </m:r>
                                    <m:r>
                                      <a:rPr lang="en-US" sz="2000" b="1" i="1" smtClean="0">
                                        <a:latin typeface="Cambria Math" panose="02040503050406030204" pitchFamily="18" charset="0"/>
                                      </a:rPr>
                                      <m:t>𝒏</m:t>
                                    </m:r>
                                  </m:sub>
                                </m:sSub>
                              </m:oMath>
                            </m:oMathPara>
                          </a14:m>
                          <a:endParaRPr lang="en-US" sz="2000" b="1" i="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baseline="0" smtClean="0">
                                    <a:latin typeface="Cambria Math" panose="02040503050406030204" pitchFamily="18" charset="0"/>
                                  </a:rPr>
                                  <m:t>2</m:t>
                                </m:r>
                                <m:r>
                                  <a:rPr lang="en-US" sz="2000" b="0" i="1" baseline="0" smtClean="0">
                                    <a:latin typeface="Cambria Math" panose="02040503050406030204" pitchFamily="18" charset="0"/>
                                  </a:rPr>
                                  <m:t>𝑛</m:t>
                                </m:r>
                              </m:oMath>
                            </m:oMathPara>
                          </a14:m>
                          <a:endParaRPr lang="en-US" sz="2000" baseline="0" dirty="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e>
                                </m:rad>
                                <m:r>
                                  <a:rPr lang="en-US" b="0" i="1" smtClean="0">
                                    <a:latin typeface="Cambria Math" panose="02040503050406030204" pitchFamily="18" charset="0"/>
                                  </a:rPr>
                                  <m:t>)</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e>
                                </m:d>
                              </m:oMath>
                            </m:oMathPara>
                          </a14:m>
                          <a:endParaRPr lang="en-US" dirty="0"/>
                        </a:p>
                      </a:txBody>
                      <a:tcPr anchor="ctr"/>
                    </a:tc>
                    <a:extLst>
                      <a:ext uri="{0D108BD9-81ED-4DB2-BD59-A6C34878D82A}">
                        <a16:rowId xmlns:a16="http://schemas.microsoft.com/office/drawing/2014/main" val="3655472114"/>
                      </a:ext>
                    </a:extLst>
                  </a:tr>
                  <a:tr h="355256">
                    <a:tc>
                      <a:txBody>
                        <a:bodyPr/>
                        <a:lstStyle/>
                        <a:p>
                          <a:pPr algn="ct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𝐎𝐌</m:t>
                                </m:r>
                                <m:sSub>
                                  <m:sSubPr>
                                    <m:ctrlPr>
                                      <a:rPr lang="en-US" sz="2000" b="1" i="1" smtClean="0">
                                        <a:latin typeface="Cambria Math" panose="02040503050406030204" pitchFamily="18" charset="0"/>
                                      </a:rPr>
                                    </m:ctrlPr>
                                  </m:sSubPr>
                                  <m:e>
                                    <m:r>
                                      <a:rPr lang="en-US" sz="2000" b="1" i="0" smtClean="0">
                                        <a:latin typeface="Cambria Math" panose="02040503050406030204" pitchFamily="18" charset="0"/>
                                      </a:rPr>
                                      <m:t>𝐁</m:t>
                                    </m:r>
                                  </m:e>
                                  <m:sub>
                                    <m:r>
                                      <a:rPr lang="en-US" sz="2000" b="1" i="1" smtClean="0">
                                        <a:latin typeface="Cambria Math" panose="02040503050406030204" pitchFamily="18" charset="0"/>
                                      </a:rPr>
                                      <m:t>𝒏</m:t>
                                    </m:r>
                                  </m:sub>
                                </m:sSub>
                              </m:oMath>
                            </m:oMathPara>
                          </a14:m>
                          <a:endParaRPr lang="en-US" sz="2000" b="1" i="0" dirty="0"/>
                        </a:p>
                      </a:txBody>
                      <a:tcPr anchor="ctr"/>
                    </a:tc>
                    <a:tc>
                      <a:txBody>
                        <a:bodyPr/>
                        <a:lstStyle/>
                        <a:p>
                          <a:pPr algn="ctr"/>
                          <a:r>
                            <a:rPr lang="en-US" sz="2000" b="0" baseline="0" dirty="0"/>
                            <a:t>2</a:t>
                          </a:r>
                          <a14:m>
                            <m:oMath xmlns:m="http://schemas.openxmlformats.org/officeDocument/2006/math">
                              <m:r>
                                <a:rPr lang="en-US" sz="2000" b="0" i="1" baseline="0" smtClean="0">
                                  <a:latin typeface="Cambria Math" panose="02040503050406030204" pitchFamily="18" charset="0"/>
                                </a:rPr>
                                <m:t>𝑛</m:t>
                              </m:r>
                            </m:oMath>
                          </a14:m>
                          <a:endParaRPr lang="en-US" sz="2000" baseline="0" dirty="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e>
                                </m:rad>
                                <m:r>
                                  <a:rPr lang="en-US" b="0" i="1" smtClean="0">
                                    <a:latin typeface="Cambria Math" panose="02040503050406030204" pitchFamily="18" charset="0"/>
                                  </a:rPr>
                                  <m:t>)</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e>
                                </m:d>
                              </m:oMath>
                            </m:oMathPara>
                          </a14:m>
                          <a:endParaRPr lang="en-US" dirty="0"/>
                        </a:p>
                      </a:txBody>
                      <a:tcPr anchor="ctr"/>
                    </a:tc>
                    <a:extLst>
                      <a:ext uri="{0D108BD9-81ED-4DB2-BD59-A6C34878D82A}">
                        <a16:rowId xmlns:a16="http://schemas.microsoft.com/office/drawing/2014/main" val="4175608140"/>
                      </a:ext>
                    </a:extLst>
                  </a:tr>
                </a:tbl>
              </a:graphicData>
            </a:graphic>
          </p:graphicFrame>
        </mc:Choice>
        <mc:Fallback xmlns="">
          <p:graphicFrame>
            <p:nvGraphicFramePr>
              <p:cNvPr id="46" name="Table 10">
                <a:extLst>
                  <a:ext uri="{FF2B5EF4-FFF2-40B4-BE49-F238E27FC236}">
                    <a16:creationId xmlns:a16="http://schemas.microsoft.com/office/drawing/2014/main" id="{9DD1ED62-2868-4DDD-04E1-F219BD86A21B}"/>
                  </a:ext>
                </a:extLst>
              </p:cNvPr>
              <p:cNvGraphicFramePr>
                <a:graphicFrameLocks/>
              </p:cNvGraphicFramePr>
              <p:nvPr>
                <p:extLst>
                  <p:ext uri="{D42A27DB-BD31-4B8C-83A1-F6EECF244321}">
                    <p14:modId xmlns:p14="http://schemas.microsoft.com/office/powerpoint/2010/main" val="600705580"/>
                  </p:ext>
                </p:extLst>
              </p:nvPr>
            </p:nvGraphicFramePr>
            <p:xfrm>
              <a:off x="1929499" y="3204528"/>
              <a:ext cx="8328243" cy="2060196"/>
            </p:xfrm>
            <a:graphic>
              <a:graphicData uri="http://schemas.openxmlformats.org/drawingml/2006/table">
                <a:tbl>
                  <a:tblPr firstRow="1" bandRow="1">
                    <a:tableStyleId>{5C22544A-7EE6-4342-B048-85BDC9FD1C3A}</a:tableStyleId>
                  </a:tblPr>
                  <a:tblGrid>
                    <a:gridCol w="1928923">
                      <a:extLst>
                        <a:ext uri="{9D8B030D-6E8A-4147-A177-3AD203B41FA5}">
                          <a16:colId xmlns:a16="http://schemas.microsoft.com/office/drawing/2014/main" val="522692808"/>
                        </a:ext>
                      </a:extLst>
                    </a:gridCol>
                    <a:gridCol w="2306320">
                      <a:extLst>
                        <a:ext uri="{9D8B030D-6E8A-4147-A177-3AD203B41FA5}">
                          <a16:colId xmlns:a16="http://schemas.microsoft.com/office/drawing/2014/main" val="3692369198"/>
                        </a:ext>
                      </a:extLst>
                    </a:gridCol>
                    <a:gridCol w="2264423">
                      <a:extLst>
                        <a:ext uri="{9D8B030D-6E8A-4147-A177-3AD203B41FA5}">
                          <a16:colId xmlns:a16="http://schemas.microsoft.com/office/drawing/2014/main" val="3333786450"/>
                        </a:ext>
                      </a:extLst>
                    </a:gridCol>
                    <a:gridCol w="1828577">
                      <a:extLst>
                        <a:ext uri="{9D8B030D-6E8A-4147-A177-3AD203B41FA5}">
                          <a16:colId xmlns:a16="http://schemas.microsoft.com/office/drawing/2014/main" val="2090448076"/>
                        </a:ext>
                      </a:extLst>
                    </a:gridCol>
                  </a:tblGrid>
                  <a:tr h="306741">
                    <a:tc>
                      <a:txBody>
                        <a:bodyPr/>
                        <a:lstStyle/>
                        <a:p>
                          <a:pPr algn="ctr"/>
                          <a:r>
                            <a:rPr lang="en-US" dirty="0"/>
                            <a:t>Function</a:t>
                          </a:r>
                        </a:p>
                      </a:txBody>
                      <a:tcPr anchor="ctr"/>
                    </a:tc>
                    <a:tc>
                      <a:txBody>
                        <a:bodyPr/>
                        <a:lstStyle/>
                        <a:p>
                          <a:pPr algn="ctr"/>
                          <a:r>
                            <a:rPr lang="en-US" b="1" dirty="0"/>
                            <a:t>Upper </a:t>
                          </a:r>
                          <a:r>
                            <a:rPr lang="en-US" b="1" dirty="0" smtClean="0"/>
                            <a:t>Bound on size</a:t>
                          </a:r>
                          <a:endParaRPr lang="en-US" b="1" dirty="0"/>
                        </a:p>
                      </a:txBody>
                      <a:tcPr anchor="ctr"/>
                    </a:tc>
                    <a:tc>
                      <a:txBody>
                        <a:bodyPr/>
                        <a:lstStyle/>
                        <a:p>
                          <a:pPr algn="ctr"/>
                          <a:r>
                            <a:rPr lang="en-US" b="1" dirty="0"/>
                            <a:t>Lower </a:t>
                          </a:r>
                          <a:r>
                            <a:rPr lang="en-US" b="1" dirty="0" smtClean="0"/>
                            <a:t>Bound on</a:t>
                          </a:r>
                          <a:r>
                            <a:rPr lang="en-US" b="1" baseline="0" dirty="0" smtClean="0"/>
                            <a:t> size</a:t>
                          </a:r>
                          <a:endParaRPr lang="en-US" b="1" dirty="0"/>
                        </a:p>
                      </a:txBody>
                      <a:tcPr anchor="ctr"/>
                    </a:tc>
                    <a:tc>
                      <a:txBody>
                        <a:bodyPr/>
                        <a:lstStyle/>
                        <a:p>
                          <a:pPr algn="ctr"/>
                          <a:r>
                            <a:rPr lang="en-US" b="1" dirty="0" smtClean="0"/>
                            <a:t>Precision</a:t>
                          </a:r>
                          <a:endParaRPr lang="en-US" b="1" dirty="0"/>
                        </a:p>
                      </a:txBody>
                      <a:tcPr anchor="ctr"/>
                    </a:tc>
                    <a:extLst>
                      <a:ext uri="{0D108BD9-81ED-4DB2-BD59-A6C34878D82A}">
                        <a16:rowId xmlns:a16="http://schemas.microsoft.com/office/drawing/2014/main" val="1783026885"/>
                      </a:ext>
                    </a:extLst>
                  </a:tr>
                  <a:tr h="355256">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extLst>
                      <a:ext uri="{0D108BD9-81ED-4DB2-BD59-A6C34878D82A}">
                        <a16:rowId xmlns:a16="http://schemas.microsoft.com/office/drawing/2014/main" val="2387702221"/>
                      </a:ext>
                    </a:extLst>
                  </a:tr>
                  <a:tr h="355256">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extLst>
                      <a:ext uri="{0D108BD9-81ED-4DB2-BD59-A6C34878D82A}">
                        <a16:rowId xmlns:a16="http://schemas.microsoft.com/office/drawing/2014/main" val="2643466316"/>
                      </a:ext>
                    </a:extLst>
                  </a:tr>
                  <a:tr h="355256">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extLst>
                      <a:ext uri="{0D108BD9-81ED-4DB2-BD59-A6C34878D82A}">
                        <a16:rowId xmlns:a16="http://schemas.microsoft.com/office/drawing/2014/main" val="3655472114"/>
                      </a:ext>
                    </a:extLst>
                  </a:tr>
                  <a:tr h="355256">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tc>
                      <a:txBody>
                        <a:bodyPr/>
                        <a:lstStyle/>
                        <a:p>
                          <a:endParaRPr lang="en-US"/>
                        </a:p>
                      </a:txBody>
                      <a:tcPr anchor="ctr">
                        <a:blipFill>
                          <a:blip/>
                          <a:stretch>
                            <a:fillRect/>
                          </a:stretch>
                        </a:blipFill>
                      </a:tcPr>
                    </a:tc>
                    <a:extLst>
                      <a:ext uri="{0D108BD9-81ED-4DB2-BD59-A6C34878D82A}">
                        <a16:rowId xmlns:a16="http://schemas.microsoft.com/office/drawing/2014/main" val="4175608140"/>
                      </a:ext>
                    </a:extLst>
                  </a:tr>
                </a:tbl>
              </a:graphicData>
            </a:graphic>
          </p:graphicFrame>
        </mc:Fallback>
      </mc:AlternateContent>
    </p:spTree>
    <p:extLst>
      <p:ext uri="{BB962C8B-B14F-4D97-AF65-F5344CB8AC3E}">
        <p14:creationId xmlns:p14="http://schemas.microsoft.com/office/powerpoint/2010/main" val="72646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46649" y="2878071"/>
            <a:ext cx="6894580" cy="769441"/>
          </a:xfrm>
          <a:prstGeom prst="rect">
            <a:avLst/>
          </a:prstGeom>
        </p:spPr>
        <p:txBody>
          <a:bodyPr wrap="none">
            <a:spAutoFit/>
          </a:bodyPr>
          <a:lstStyle/>
          <a:p>
            <a:pPr lvl="0">
              <a:defRPr/>
            </a:pPr>
            <a:r>
              <a:rPr lang="en-US" sz="4400" dirty="0">
                <a:solidFill>
                  <a:prstClr val="black"/>
                </a:solidFill>
              </a:rPr>
              <a:t>Privacy a</a:t>
            </a:r>
            <a:r>
              <a:rPr lang="en-US" altLang="zh-CN" sz="4400" dirty="0">
                <a:solidFill>
                  <a:prstClr val="black"/>
                </a:solidFill>
              </a:rPr>
              <a:t>n</a:t>
            </a:r>
            <a:r>
              <a:rPr lang="en-US" sz="4400" dirty="0">
                <a:solidFill>
                  <a:prstClr val="black"/>
                </a:solidFill>
              </a:rPr>
              <a:t>d machine learning</a:t>
            </a:r>
            <a:endParaRPr lang="en-US" sz="4400" dirty="0">
              <a:solidFill>
                <a:srgbClr val="E7E6E6">
                  <a:lumMod val="50000"/>
                </a:srgbClr>
              </a:solidFill>
            </a:endParaRPr>
          </a:p>
        </p:txBody>
      </p:sp>
    </p:spTree>
    <p:extLst>
      <p:ext uri="{BB962C8B-B14F-4D97-AF65-F5344CB8AC3E}">
        <p14:creationId xmlns:p14="http://schemas.microsoft.com/office/powerpoint/2010/main" val="26056627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662" y="4526435"/>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ata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P</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rivacy</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The federated learning framework</a:t>
            </a:r>
          </a:p>
        </p:txBody>
      </p:sp>
      <p:pic>
        <p:nvPicPr>
          <p:cNvPr id="12" name="Google Shape;163;p39" descr="Picture 8"/>
          <p:cNvPicPr preferRelativeResize="0"/>
          <p:nvPr/>
        </p:nvPicPr>
        <p:blipFill rotWithShape="1">
          <a:blip r:embed="rId4">
            <a:alphaModFix/>
          </a:blip>
          <a:srcRect/>
          <a:stretch/>
        </p:blipFill>
        <p:spPr>
          <a:xfrm>
            <a:off x="2813022" y="5012668"/>
            <a:ext cx="830916" cy="603688"/>
          </a:xfrm>
          <a:prstGeom prst="rect">
            <a:avLst/>
          </a:prstGeom>
          <a:noFill/>
          <a:ln>
            <a:noFill/>
          </a:ln>
        </p:spPr>
      </p:pic>
      <p:grpSp>
        <p:nvGrpSpPr>
          <p:cNvPr id="14" name="Google Shape;164;p39"/>
          <p:cNvGrpSpPr/>
          <p:nvPr/>
        </p:nvGrpSpPr>
        <p:grpSpPr>
          <a:xfrm>
            <a:off x="1610024" y="345418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5">
            <a:alphaModFix/>
          </a:blip>
          <a:srcRect/>
          <a:stretch/>
        </p:blipFill>
        <p:spPr>
          <a:xfrm>
            <a:off x="4002697" y="5256473"/>
            <a:ext cx="351540" cy="50588"/>
          </a:xfrm>
          <a:prstGeom prst="rect">
            <a:avLst/>
          </a:prstGeom>
          <a:noFill/>
          <a:ln>
            <a:noFill/>
          </a:ln>
        </p:spPr>
      </p:pic>
      <p:pic>
        <p:nvPicPr>
          <p:cNvPr id="16" name="Google Shape;168;p39" descr="Picture 11"/>
          <p:cNvPicPr preferRelativeResize="0"/>
          <p:nvPr/>
        </p:nvPicPr>
        <p:blipFill rotWithShape="1">
          <a:blip r:embed="rId6">
            <a:alphaModFix/>
          </a:blip>
          <a:srcRect/>
          <a:stretch/>
        </p:blipFill>
        <p:spPr>
          <a:xfrm>
            <a:off x="474022" y="5019536"/>
            <a:ext cx="271415" cy="544158"/>
          </a:xfrm>
          <a:prstGeom prst="rect">
            <a:avLst/>
          </a:prstGeom>
          <a:noFill/>
          <a:ln>
            <a:noFill/>
          </a:ln>
        </p:spPr>
      </p:pic>
      <p:pic>
        <p:nvPicPr>
          <p:cNvPr id="17" name="Google Shape;169;p39" descr="Picture 12"/>
          <p:cNvPicPr preferRelativeResize="0"/>
          <p:nvPr/>
        </p:nvPicPr>
        <p:blipFill rotWithShape="1">
          <a:blip r:embed="rId7">
            <a:alphaModFix/>
          </a:blip>
          <a:srcRect/>
          <a:stretch/>
        </p:blipFill>
        <p:spPr>
          <a:xfrm>
            <a:off x="405171" y="5611813"/>
            <a:ext cx="457821" cy="134898"/>
          </a:xfrm>
          <a:prstGeom prst="rect">
            <a:avLst/>
          </a:prstGeom>
          <a:noFill/>
          <a:ln>
            <a:noFill/>
          </a:ln>
        </p:spPr>
      </p:pic>
      <p:pic>
        <p:nvPicPr>
          <p:cNvPr id="18" name="Google Shape;170;p39" descr="Picture 13"/>
          <p:cNvPicPr preferRelativeResize="0"/>
          <p:nvPr/>
        </p:nvPicPr>
        <p:blipFill rotWithShape="1">
          <a:blip r:embed="rId8">
            <a:alphaModFix/>
          </a:blip>
          <a:srcRect/>
          <a:stretch/>
        </p:blipFill>
        <p:spPr>
          <a:xfrm>
            <a:off x="1766977" y="5603383"/>
            <a:ext cx="465997" cy="134898"/>
          </a:xfrm>
          <a:prstGeom prst="rect">
            <a:avLst/>
          </a:prstGeom>
          <a:noFill/>
          <a:ln>
            <a:noFill/>
          </a:ln>
        </p:spPr>
      </p:pic>
      <p:pic>
        <p:nvPicPr>
          <p:cNvPr id="21" name="Google Shape;171;p39" descr="Picture 14"/>
          <p:cNvPicPr preferRelativeResize="0"/>
          <p:nvPr/>
        </p:nvPicPr>
        <p:blipFill rotWithShape="1">
          <a:blip r:embed="rId9">
            <a:alphaModFix/>
          </a:blip>
          <a:srcRect/>
          <a:stretch/>
        </p:blipFill>
        <p:spPr>
          <a:xfrm>
            <a:off x="4400269" y="5603383"/>
            <a:ext cx="539575" cy="143328"/>
          </a:xfrm>
          <a:prstGeom prst="rect">
            <a:avLst/>
          </a:prstGeom>
          <a:noFill/>
          <a:ln>
            <a:noFill/>
          </a:ln>
        </p:spPr>
      </p:pic>
      <p:pic>
        <p:nvPicPr>
          <p:cNvPr id="22" name="Google Shape;172;p39" descr="Picture 15"/>
          <p:cNvPicPr preferRelativeResize="0"/>
          <p:nvPr/>
        </p:nvPicPr>
        <p:blipFill rotWithShape="1">
          <a:blip r:embed="rId10">
            <a:alphaModFix/>
          </a:blip>
          <a:srcRect/>
          <a:stretch/>
        </p:blipFill>
        <p:spPr>
          <a:xfrm>
            <a:off x="4820660" y="5081808"/>
            <a:ext cx="391877" cy="404131"/>
          </a:xfrm>
          <a:prstGeom prst="rect">
            <a:avLst/>
          </a:prstGeom>
          <a:noFill/>
          <a:ln>
            <a:noFill/>
          </a:ln>
        </p:spPr>
      </p:pic>
      <p:pic>
        <p:nvPicPr>
          <p:cNvPr id="23" name="Google Shape;173;p39" descr="Picture 16"/>
          <p:cNvPicPr preferRelativeResize="0"/>
          <p:nvPr/>
        </p:nvPicPr>
        <p:blipFill rotWithShape="1">
          <a:blip r:embed="rId10">
            <a:alphaModFix/>
          </a:blip>
          <a:srcRect/>
          <a:stretch/>
        </p:blipFill>
        <p:spPr>
          <a:xfrm>
            <a:off x="745435" y="5085744"/>
            <a:ext cx="391878" cy="404133"/>
          </a:xfrm>
          <a:prstGeom prst="rect">
            <a:avLst/>
          </a:prstGeom>
          <a:noFill/>
          <a:ln>
            <a:noFill/>
          </a:ln>
        </p:spPr>
      </p:pic>
      <p:pic>
        <p:nvPicPr>
          <p:cNvPr id="24" name="Google Shape;174;p39" descr="Picture 17"/>
          <p:cNvPicPr preferRelativeResize="0"/>
          <p:nvPr/>
        </p:nvPicPr>
        <p:blipFill rotWithShape="1">
          <a:blip r:embed="rId10">
            <a:alphaModFix/>
          </a:blip>
          <a:srcRect/>
          <a:stretch/>
        </p:blipFill>
        <p:spPr>
          <a:xfrm>
            <a:off x="2025983" y="5080290"/>
            <a:ext cx="391877" cy="404131"/>
          </a:xfrm>
          <a:prstGeom prst="rect">
            <a:avLst/>
          </a:prstGeom>
          <a:noFill/>
          <a:ln>
            <a:noFill/>
          </a:ln>
        </p:spPr>
      </p:pic>
      <p:pic>
        <p:nvPicPr>
          <p:cNvPr id="25" name="Google Shape;175;p39" descr="Picture 18"/>
          <p:cNvPicPr preferRelativeResize="0"/>
          <p:nvPr/>
        </p:nvPicPr>
        <p:blipFill rotWithShape="1">
          <a:blip r:embed="rId10">
            <a:alphaModFix/>
          </a:blip>
          <a:srcRect/>
          <a:stretch/>
        </p:blipFill>
        <p:spPr>
          <a:xfrm>
            <a:off x="3589796" y="5085744"/>
            <a:ext cx="391878" cy="404133"/>
          </a:xfrm>
          <a:prstGeom prst="rect">
            <a:avLst/>
          </a:prstGeom>
          <a:noFill/>
          <a:ln>
            <a:noFill/>
          </a:ln>
        </p:spPr>
      </p:pic>
      <p:cxnSp>
        <p:nvCxnSpPr>
          <p:cNvPr id="33" name="Google Shape;179;p39"/>
          <p:cNvCxnSpPr/>
          <p:nvPr/>
        </p:nvCxnSpPr>
        <p:spPr>
          <a:xfrm flipV="1">
            <a:off x="769427" y="4438553"/>
            <a:ext cx="1348848" cy="568120"/>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flipV="1">
            <a:off x="2162749" y="4461651"/>
            <a:ext cx="464288" cy="545022"/>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a:stCxn id="12" idx="0"/>
          </p:cNvCxnSpPr>
          <p:nvPr/>
        </p:nvCxnSpPr>
        <p:spPr>
          <a:xfrm flipH="1" flipV="1">
            <a:off x="3136665" y="4459878"/>
            <a:ext cx="91815" cy="552790"/>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3715952" y="4404513"/>
            <a:ext cx="824665" cy="562377"/>
          </a:xfrm>
          <a:prstGeom prst="straightConnector1">
            <a:avLst/>
          </a:prstGeom>
          <a:noFill/>
          <a:ln w="25400" cap="flat" cmpd="sng">
            <a:solidFill>
              <a:srgbClr val="000000"/>
            </a:solidFill>
            <a:prstDash val="solid"/>
            <a:round/>
            <a:headEnd type="none" w="sm" len="sm"/>
            <a:tailEnd type="triangle" w="med" len="med"/>
          </a:ln>
        </p:spPr>
      </p:cxnSp>
      <p:pic>
        <p:nvPicPr>
          <p:cNvPr id="40" name="Google Shape;186;p39" descr="Google Shape;73;p14"/>
          <p:cNvPicPr preferRelativeResize="0"/>
          <p:nvPr/>
        </p:nvPicPr>
        <p:blipFill rotWithShape="1">
          <a:blip r:embed="rId11">
            <a:alphaModFix/>
          </a:blip>
          <a:srcRect/>
          <a:stretch/>
        </p:blipFill>
        <p:spPr>
          <a:xfrm>
            <a:off x="1740847" y="5012668"/>
            <a:ext cx="305594" cy="590914"/>
          </a:xfrm>
          <a:prstGeom prst="rect">
            <a:avLst/>
          </a:prstGeom>
          <a:noFill/>
          <a:ln>
            <a:noFill/>
          </a:ln>
        </p:spPr>
      </p:pic>
      <p:pic>
        <p:nvPicPr>
          <p:cNvPr id="41" name="Google Shape;187;p39" descr="Picture 30"/>
          <p:cNvPicPr preferRelativeResize="0"/>
          <p:nvPr/>
        </p:nvPicPr>
        <p:blipFill rotWithShape="1">
          <a:blip r:embed="rId12">
            <a:alphaModFix/>
          </a:blip>
          <a:srcRect/>
          <a:stretch/>
        </p:blipFill>
        <p:spPr>
          <a:xfrm>
            <a:off x="4419291" y="4984150"/>
            <a:ext cx="391877" cy="529553"/>
          </a:xfrm>
          <a:prstGeom prst="rect">
            <a:avLst/>
          </a:prstGeom>
          <a:noFill/>
          <a:ln>
            <a:noFill/>
          </a:ln>
        </p:spPr>
      </p:pic>
      <p:sp>
        <p:nvSpPr>
          <p:cNvPr id="63" name="矩形 62"/>
          <p:cNvSpPr/>
          <p:nvPr/>
        </p:nvSpPr>
        <p:spPr>
          <a:xfrm>
            <a:off x="2172750" y="3710751"/>
            <a:ext cx="1627883" cy="400110"/>
          </a:xfrm>
          <a:prstGeom prst="rect">
            <a:avLst/>
          </a:prstGeom>
        </p:spPr>
        <p:txBody>
          <a:bodyPr wrap="square">
            <a:spAutoFit/>
          </a:bodyPr>
          <a:lstStyle/>
          <a:p>
            <a:pPr lvl="0">
              <a:defRPr/>
            </a:pPr>
            <a:r>
              <a:rPr lang="en-US" sz="2000" dirty="0">
                <a:solidFill>
                  <a:prstClr val="black"/>
                </a:solidFill>
              </a:rPr>
              <a:t>Global model</a:t>
            </a:r>
          </a:p>
        </p:txBody>
      </p:sp>
      <p:sp>
        <p:nvSpPr>
          <p:cNvPr id="52" name="矩形 51"/>
          <p:cNvSpPr/>
          <p:nvPr/>
        </p:nvSpPr>
        <p:spPr>
          <a:xfrm>
            <a:off x="111763" y="4677812"/>
            <a:ext cx="1332088" cy="261610"/>
          </a:xfrm>
          <a:prstGeom prst="rect">
            <a:avLst/>
          </a:prstGeom>
        </p:spPr>
        <p:txBody>
          <a:bodyPr wrap="square">
            <a:spAutoFit/>
          </a:bodyPr>
          <a:lstStyle/>
          <a:p>
            <a:pPr lvl="0">
              <a:defRPr/>
            </a:pPr>
            <a:r>
              <a:rPr lang="en-US" sz="1100" dirty="0">
                <a:solidFill>
                  <a:prstClr val="black"/>
                </a:solidFill>
              </a:rPr>
              <a:t>Local model 1</a:t>
            </a:r>
          </a:p>
        </p:txBody>
      </p:sp>
      <p:sp>
        <p:nvSpPr>
          <p:cNvPr id="53" name="矩形 52"/>
          <p:cNvSpPr/>
          <p:nvPr/>
        </p:nvSpPr>
        <p:spPr>
          <a:xfrm>
            <a:off x="4472921" y="4701047"/>
            <a:ext cx="1439726" cy="261610"/>
          </a:xfrm>
          <a:prstGeom prst="rect">
            <a:avLst/>
          </a:prstGeom>
        </p:spPr>
        <p:txBody>
          <a:bodyPr wrap="square">
            <a:spAutoFit/>
          </a:bodyPr>
          <a:lstStyle/>
          <a:p>
            <a:pPr lvl="0">
              <a:defRPr/>
            </a:pPr>
            <a:r>
              <a:rPr lang="en-US" sz="1100" dirty="0">
                <a:solidFill>
                  <a:prstClr val="black"/>
                </a:solidFill>
              </a:rPr>
              <a:t>Local model N</a:t>
            </a:r>
          </a:p>
        </p:txBody>
      </p:sp>
      <p:sp>
        <p:nvSpPr>
          <p:cNvPr id="79" name="矩形 78"/>
          <p:cNvSpPr/>
          <p:nvPr/>
        </p:nvSpPr>
        <p:spPr>
          <a:xfrm>
            <a:off x="1358979" y="4710291"/>
            <a:ext cx="1332088" cy="261610"/>
          </a:xfrm>
          <a:prstGeom prst="rect">
            <a:avLst/>
          </a:prstGeom>
        </p:spPr>
        <p:txBody>
          <a:bodyPr wrap="square">
            <a:spAutoFit/>
          </a:bodyPr>
          <a:lstStyle/>
          <a:p>
            <a:pPr lvl="0">
              <a:defRPr/>
            </a:pPr>
            <a:r>
              <a:rPr lang="en-US" sz="1100" dirty="0">
                <a:solidFill>
                  <a:prstClr val="black"/>
                </a:solidFill>
              </a:rPr>
              <a:t>Local model 2</a:t>
            </a:r>
          </a:p>
        </p:txBody>
      </p:sp>
      <p:pic>
        <p:nvPicPr>
          <p:cNvPr id="81"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111" y="453628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660" y="4535741"/>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316130" y="2684428"/>
            <a:ext cx="5054674" cy="646331"/>
          </a:xfrm>
          <a:prstGeom prst="rect">
            <a:avLst/>
          </a:prstGeom>
        </p:spPr>
        <p:txBody>
          <a:bodyPr wrap="square">
            <a:spAutoFit/>
          </a:bodyPr>
          <a:lstStyle/>
          <a:p>
            <a:pPr lvl="0">
              <a:defRPr/>
            </a:pPr>
            <a:r>
              <a:rPr lang="en-US" dirty="0">
                <a:solidFill>
                  <a:prstClr val="black"/>
                </a:solidFill>
              </a:rPr>
              <a:t>Main ideas of federated learning paradigm: </a:t>
            </a:r>
          </a:p>
          <a:p>
            <a:pPr lvl="0">
              <a:defRPr/>
            </a:pPr>
            <a:r>
              <a:rPr lang="en-US" dirty="0">
                <a:solidFill>
                  <a:prstClr val="black"/>
                </a:solidFill>
              </a:rPr>
              <a:t>Train locally – transmit privately – aggregate globally</a:t>
            </a:r>
          </a:p>
        </p:txBody>
      </p:sp>
      <p:sp>
        <p:nvSpPr>
          <p:cNvPr id="68" name="矩形 67"/>
          <p:cNvSpPr/>
          <p:nvPr/>
        </p:nvSpPr>
        <p:spPr>
          <a:xfrm>
            <a:off x="367310" y="6213680"/>
            <a:ext cx="11337889" cy="246221"/>
          </a:xfrm>
          <a:prstGeom prst="rect">
            <a:avLst/>
          </a:prstGeom>
        </p:spPr>
        <p:txBody>
          <a:bodyPr wrap="square">
            <a:spAutoFit/>
          </a:bodyPr>
          <a:lstStyle/>
          <a:p>
            <a:r>
              <a:rPr lang="en-US" sz="1000" dirty="0"/>
              <a:t>C. Pan*, </a:t>
            </a:r>
            <a:r>
              <a:rPr lang="en-US" sz="1000" b="1" dirty="0"/>
              <a:t>J. </a:t>
            </a:r>
            <a:r>
              <a:rPr lang="en-US" sz="1000" b="1" dirty="0" err="1"/>
              <a:t>Sima</a:t>
            </a:r>
            <a:r>
              <a:rPr lang="en-US" sz="1000" b="1" dirty="0"/>
              <a:t>*</a:t>
            </a:r>
            <a:r>
              <a:rPr lang="en-US" sz="1000" dirty="0"/>
              <a:t>, S. Prakash*, V. Rana, and O. </a:t>
            </a:r>
            <a:r>
              <a:rPr lang="en-US" sz="1000" dirty="0" err="1"/>
              <a:t>Milenkovic</a:t>
            </a:r>
            <a:r>
              <a:rPr lang="en-US" sz="1000" dirty="0"/>
              <a:t>, ”Machine Unlearning of Federated Clusters,” International Conference on Learning Representations (ICLR), 2023 (* denotes equal contribution)</a:t>
            </a:r>
          </a:p>
        </p:txBody>
      </p:sp>
      <p:sp>
        <p:nvSpPr>
          <p:cNvPr id="69" name="矩形 68"/>
          <p:cNvSpPr/>
          <p:nvPr/>
        </p:nvSpPr>
        <p:spPr>
          <a:xfrm>
            <a:off x="367310" y="6454614"/>
            <a:ext cx="11337889" cy="400110"/>
          </a:xfrm>
          <a:prstGeom prst="rect">
            <a:avLst/>
          </a:prstGeom>
        </p:spPr>
        <p:txBody>
          <a:bodyPr wrap="square">
            <a:spAutoFit/>
          </a:bodyPr>
          <a:lstStyle/>
          <a:p>
            <a:r>
              <a:rPr lang="en-US" sz="1000" dirty="0"/>
              <a:t>S. Prakash*, </a:t>
            </a:r>
            <a:r>
              <a:rPr lang="en-US" sz="1000" b="1" dirty="0"/>
              <a:t>J. </a:t>
            </a:r>
            <a:r>
              <a:rPr lang="en-US" sz="1000" b="1" dirty="0" err="1"/>
              <a:t>Sima</a:t>
            </a:r>
            <a:r>
              <a:rPr lang="en-US" sz="1000" b="1" dirty="0"/>
              <a:t>*, </a:t>
            </a:r>
            <a:r>
              <a:rPr lang="en-US" sz="1000" dirty="0"/>
              <a:t>C. Pan*, E. </a:t>
            </a:r>
            <a:r>
              <a:rPr lang="en-US" sz="1000" dirty="0" err="1"/>
              <a:t>Chien</a:t>
            </a:r>
            <a:r>
              <a:rPr lang="en-US" sz="1000" dirty="0"/>
              <a:t>, and O. </a:t>
            </a:r>
            <a:r>
              <a:rPr lang="en-US" sz="1000" dirty="0" err="1"/>
              <a:t>Milenkovic</a:t>
            </a:r>
            <a:r>
              <a:rPr lang="en-US" sz="1000" dirty="0"/>
              <a:t>, ”Federated Classification in Hyperbolic Spaces via Secure Aggregation of Convex Hulls,” accepted by Transactions on Machine Learning Research (TMLR). </a:t>
            </a:r>
          </a:p>
          <a:p>
            <a:r>
              <a:rPr lang="en-US" sz="1000" dirty="0"/>
              <a:t>(* denotes equal contribution)</a:t>
            </a:r>
          </a:p>
        </p:txBody>
      </p:sp>
    </p:spTree>
    <p:extLst>
      <p:ext uri="{BB962C8B-B14F-4D97-AF65-F5344CB8AC3E}">
        <p14:creationId xmlns:p14="http://schemas.microsoft.com/office/powerpoint/2010/main" val="40003437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662" y="4526435"/>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ata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P</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rivacy</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The federated learning framework</a:t>
            </a:r>
          </a:p>
        </p:txBody>
      </p:sp>
      <p:pic>
        <p:nvPicPr>
          <p:cNvPr id="12" name="Google Shape;163;p39" descr="Picture 8"/>
          <p:cNvPicPr preferRelativeResize="0"/>
          <p:nvPr/>
        </p:nvPicPr>
        <p:blipFill rotWithShape="1">
          <a:blip r:embed="rId4">
            <a:alphaModFix/>
          </a:blip>
          <a:srcRect/>
          <a:stretch/>
        </p:blipFill>
        <p:spPr>
          <a:xfrm>
            <a:off x="2813022" y="5012668"/>
            <a:ext cx="830916" cy="603688"/>
          </a:xfrm>
          <a:prstGeom prst="rect">
            <a:avLst/>
          </a:prstGeom>
          <a:noFill/>
          <a:ln>
            <a:noFill/>
          </a:ln>
        </p:spPr>
      </p:pic>
      <p:grpSp>
        <p:nvGrpSpPr>
          <p:cNvPr id="14" name="Google Shape;164;p39"/>
          <p:cNvGrpSpPr/>
          <p:nvPr/>
        </p:nvGrpSpPr>
        <p:grpSpPr>
          <a:xfrm>
            <a:off x="1610024" y="345418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5">
            <a:alphaModFix/>
          </a:blip>
          <a:srcRect/>
          <a:stretch/>
        </p:blipFill>
        <p:spPr>
          <a:xfrm>
            <a:off x="4002697" y="5256473"/>
            <a:ext cx="351540" cy="50588"/>
          </a:xfrm>
          <a:prstGeom prst="rect">
            <a:avLst/>
          </a:prstGeom>
          <a:noFill/>
          <a:ln>
            <a:noFill/>
          </a:ln>
        </p:spPr>
      </p:pic>
      <p:pic>
        <p:nvPicPr>
          <p:cNvPr id="16" name="Google Shape;168;p39" descr="Picture 11"/>
          <p:cNvPicPr preferRelativeResize="0"/>
          <p:nvPr/>
        </p:nvPicPr>
        <p:blipFill rotWithShape="1">
          <a:blip r:embed="rId6">
            <a:alphaModFix/>
          </a:blip>
          <a:srcRect/>
          <a:stretch/>
        </p:blipFill>
        <p:spPr>
          <a:xfrm>
            <a:off x="474022" y="5019536"/>
            <a:ext cx="271415" cy="544158"/>
          </a:xfrm>
          <a:prstGeom prst="rect">
            <a:avLst/>
          </a:prstGeom>
          <a:noFill/>
          <a:ln>
            <a:noFill/>
          </a:ln>
        </p:spPr>
      </p:pic>
      <p:pic>
        <p:nvPicPr>
          <p:cNvPr id="17" name="Google Shape;169;p39" descr="Picture 12"/>
          <p:cNvPicPr preferRelativeResize="0"/>
          <p:nvPr/>
        </p:nvPicPr>
        <p:blipFill rotWithShape="1">
          <a:blip r:embed="rId7">
            <a:alphaModFix/>
          </a:blip>
          <a:srcRect/>
          <a:stretch/>
        </p:blipFill>
        <p:spPr>
          <a:xfrm>
            <a:off x="405171" y="5611813"/>
            <a:ext cx="457821" cy="134898"/>
          </a:xfrm>
          <a:prstGeom prst="rect">
            <a:avLst/>
          </a:prstGeom>
          <a:noFill/>
          <a:ln>
            <a:noFill/>
          </a:ln>
        </p:spPr>
      </p:pic>
      <p:pic>
        <p:nvPicPr>
          <p:cNvPr id="18" name="Google Shape;170;p39" descr="Picture 13"/>
          <p:cNvPicPr preferRelativeResize="0"/>
          <p:nvPr/>
        </p:nvPicPr>
        <p:blipFill rotWithShape="1">
          <a:blip r:embed="rId8">
            <a:alphaModFix/>
          </a:blip>
          <a:srcRect/>
          <a:stretch/>
        </p:blipFill>
        <p:spPr>
          <a:xfrm>
            <a:off x="1766977" y="5603383"/>
            <a:ext cx="465997" cy="134898"/>
          </a:xfrm>
          <a:prstGeom prst="rect">
            <a:avLst/>
          </a:prstGeom>
          <a:noFill/>
          <a:ln>
            <a:noFill/>
          </a:ln>
        </p:spPr>
      </p:pic>
      <p:pic>
        <p:nvPicPr>
          <p:cNvPr id="21" name="Google Shape;171;p39" descr="Picture 14"/>
          <p:cNvPicPr preferRelativeResize="0"/>
          <p:nvPr/>
        </p:nvPicPr>
        <p:blipFill rotWithShape="1">
          <a:blip r:embed="rId9">
            <a:alphaModFix/>
          </a:blip>
          <a:srcRect/>
          <a:stretch/>
        </p:blipFill>
        <p:spPr>
          <a:xfrm>
            <a:off x="4400269" y="5603383"/>
            <a:ext cx="539575" cy="143328"/>
          </a:xfrm>
          <a:prstGeom prst="rect">
            <a:avLst/>
          </a:prstGeom>
          <a:noFill/>
          <a:ln>
            <a:noFill/>
          </a:ln>
        </p:spPr>
      </p:pic>
      <p:pic>
        <p:nvPicPr>
          <p:cNvPr id="22" name="Google Shape;172;p39" descr="Picture 15"/>
          <p:cNvPicPr preferRelativeResize="0"/>
          <p:nvPr/>
        </p:nvPicPr>
        <p:blipFill rotWithShape="1">
          <a:blip r:embed="rId10">
            <a:alphaModFix/>
          </a:blip>
          <a:srcRect/>
          <a:stretch/>
        </p:blipFill>
        <p:spPr>
          <a:xfrm>
            <a:off x="4820660" y="5081808"/>
            <a:ext cx="391877" cy="404131"/>
          </a:xfrm>
          <a:prstGeom prst="rect">
            <a:avLst/>
          </a:prstGeom>
          <a:noFill/>
          <a:ln>
            <a:noFill/>
          </a:ln>
        </p:spPr>
      </p:pic>
      <p:pic>
        <p:nvPicPr>
          <p:cNvPr id="23" name="Google Shape;173;p39" descr="Picture 16"/>
          <p:cNvPicPr preferRelativeResize="0"/>
          <p:nvPr/>
        </p:nvPicPr>
        <p:blipFill rotWithShape="1">
          <a:blip r:embed="rId10">
            <a:alphaModFix/>
          </a:blip>
          <a:srcRect/>
          <a:stretch/>
        </p:blipFill>
        <p:spPr>
          <a:xfrm>
            <a:off x="745435" y="5085744"/>
            <a:ext cx="391878" cy="404133"/>
          </a:xfrm>
          <a:prstGeom prst="rect">
            <a:avLst/>
          </a:prstGeom>
          <a:noFill/>
          <a:ln>
            <a:noFill/>
          </a:ln>
        </p:spPr>
      </p:pic>
      <p:pic>
        <p:nvPicPr>
          <p:cNvPr id="24" name="Google Shape;174;p39" descr="Picture 17"/>
          <p:cNvPicPr preferRelativeResize="0"/>
          <p:nvPr/>
        </p:nvPicPr>
        <p:blipFill rotWithShape="1">
          <a:blip r:embed="rId10">
            <a:alphaModFix/>
          </a:blip>
          <a:srcRect/>
          <a:stretch/>
        </p:blipFill>
        <p:spPr>
          <a:xfrm>
            <a:off x="2025983" y="5080290"/>
            <a:ext cx="391877" cy="404131"/>
          </a:xfrm>
          <a:prstGeom prst="rect">
            <a:avLst/>
          </a:prstGeom>
          <a:noFill/>
          <a:ln>
            <a:noFill/>
          </a:ln>
        </p:spPr>
      </p:pic>
      <p:pic>
        <p:nvPicPr>
          <p:cNvPr id="25" name="Google Shape;175;p39" descr="Picture 18"/>
          <p:cNvPicPr preferRelativeResize="0"/>
          <p:nvPr/>
        </p:nvPicPr>
        <p:blipFill rotWithShape="1">
          <a:blip r:embed="rId10">
            <a:alphaModFix/>
          </a:blip>
          <a:srcRect/>
          <a:stretch/>
        </p:blipFill>
        <p:spPr>
          <a:xfrm>
            <a:off x="3589796" y="5085744"/>
            <a:ext cx="391878" cy="404133"/>
          </a:xfrm>
          <a:prstGeom prst="rect">
            <a:avLst/>
          </a:prstGeom>
          <a:noFill/>
          <a:ln>
            <a:noFill/>
          </a:ln>
        </p:spPr>
      </p:pic>
      <p:cxnSp>
        <p:nvCxnSpPr>
          <p:cNvPr id="33" name="Google Shape;179;p39"/>
          <p:cNvCxnSpPr/>
          <p:nvPr/>
        </p:nvCxnSpPr>
        <p:spPr>
          <a:xfrm flipV="1">
            <a:off x="769427" y="4438553"/>
            <a:ext cx="1348848" cy="568120"/>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flipV="1">
            <a:off x="2162749" y="4461651"/>
            <a:ext cx="464288" cy="545022"/>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a:stCxn id="12" idx="0"/>
          </p:cNvCxnSpPr>
          <p:nvPr/>
        </p:nvCxnSpPr>
        <p:spPr>
          <a:xfrm flipH="1" flipV="1">
            <a:off x="3136665" y="4459878"/>
            <a:ext cx="91815" cy="552790"/>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3715952" y="4404513"/>
            <a:ext cx="824665" cy="562377"/>
          </a:xfrm>
          <a:prstGeom prst="straightConnector1">
            <a:avLst/>
          </a:prstGeom>
          <a:noFill/>
          <a:ln w="25400" cap="flat" cmpd="sng">
            <a:solidFill>
              <a:srgbClr val="000000"/>
            </a:solidFill>
            <a:prstDash val="solid"/>
            <a:round/>
            <a:headEnd type="none" w="sm" len="sm"/>
            <a:tailEnd type="triangle" w="med" len="med"/>
          </a:ln>
        </p:spPr>
      </p:cxnSp>
      <p:pic>
        <p:nvPicPr>
          <p:cNvPr id="40" name="Google Shape;186;p39" descr="Google Shape;73;p14"/>
          <p:cNvPicPr preferRelativeResize="0"/>
          <p:nvPr/>
        </p:nvPicPr>
        <p:blipFill rotWithShape="1">
          <a:blip r:embed="rId11">
            <a:alphaModFix/>
          </a:blip>
          <a:srcRect/>
          <a:stretch/>
        </p:blipFill>
        <p:spPr>
          <a:xfrm>
            <a:off x="1740847" y="5012668"/>
            <a:ext cx="305594" cy="590914"/>
          </a:xfrm>
          <a:prstGeom prst="rect">
            <a:avLst/>
          </a:prstGeom>
          <a:noFill/>
          <a:ln>
            <a:noFill/>
          </a:ln>
        </p:spPr>
      </p:pic>
      <p:pic>
        <p:nvPicPr>
          <p:cNvPr id="41" name="Google Shape;187;p39" descr="Picture 30"/>
          <p:cNvPicPr preferRelativeResize="0"/>
          <p:nvPr/>
        </p:nvPicPr>
        <p:blipFill rotWithShape="1">
          <a:blip r:embed="rId12">
            <a:alphaModFix/>
          </a:blip>
          <a:srcRect/>
          <a:stretch/>
        </p:blipFill>
        <p:spPr>
          <a:xfrm>
            <a:off x="4419291" y="4984150"/>
            <a:ext cx="391877" cy="529553"/>
          </a:xfrm>
          <a:prstGeom prst="rect">
            <a:avLst/>
          </a:prstGeom>
          <a:noFill/>
          <a:ln>
            <a:noFill/>
          </a:ln>
        </p:spPr>
      </p:pic>
      <p:sp>
        <p:nvSpPr>
          <p:cNvPr id="63" name="矩形 62"/>
          <p:cNvSpPr/>
          <p:nvPr/>
        </p:nvSpPr>
        <p:spPr>
          <a:xfrm>
            <a:off x="2172750" y="3710751"/>
            <a:ext cx="1627883" cy="400110"/>
          </a:xfrm>
          <a:prstGeom prst="rect">
            <a:avLst/>
          </a:prstGeom>
        </p:spPr>
        <p:txBody>
          <a:bodyPr wrap="square">
            <a:spAutoFit/>
          </a:bodyPr>
          <a:lstStyle/>
          <a:p>
            <a:pPr lvl="0">
              <a:defRPr/>
            </a:pPr>
            <a:r>
              <a:rPr lang="en-US" sz="2000" dirty="0">
                <a:solidFill>
                  <a:prstClr val="black"/>
                </a:solidFill>
              </a:rPr>
              <a:t>Global model</a:t>
            </a:r>
          </a:p>
        </p:txBody>
      </p:sp>
      <p:sp>
        <p:nvSpPr>
          <p:cNvPr id="52" name="矩形 51"/>
          <p:cNvSpPr/>
          <p:nvPr/>
        </p:nvSpPr>
        <p:spPr>
          <a:xfrm>
            <a:off x="111763" y="4677812"/>
            <a:ext cx="1332088" cy="261610"/>
          </a:xfrm>
          <a:prstGeom prst="rect">
            <a:avLst/>
          </a:prstGeom>
        </p:spPr>
        <p:txBody>
          <a:bodyPr wrap="square">
            <a:spAutoFit/>
          </a:bodyPr>
          <a:lstStyle/>
          <a:p>
            <a:pPr lvl="0">
              <a:defRPr/>
            </a:pPr>
            <a:r>
              <a:rPr lang="en-US" sz="1100" dirty="0">
                <a:solidFill>
                  <a:prstClr val="black"/>
                </a:solidFill>
              </a:rPr>
              <a:t>Local model 1</a:t>
            </a:r>
          </a:p>
        </p:txBody>
      </p:sp>
      <p:sp>
        <p:nvSpPr>
          <p:cNvPr id="53" name="矩形 52"/>
          <p:cNvSpPr/>
          <p:nvPr/>
        </p:nvSpPr>
        <p:spPr>
          <a:xfrm>
            <a:off x="4472921" y="4701047"/>
            <a:ext cx="1439726" cy="261610"/>
          </a:xfrm>
          <a:prstGeom prst="rect">
            <a:avLst/>
          </a:prstGeom>
        </p:spPr>
        <p:txBody>
          <a:bodyPr wrap="square">
            <a:spAutoFit/>
          </a:bodyPr>
          <a:lstStyle/>
          <a:p>
            <a:pPr lvl="0">
              <a:defRPr/>
            </a:pPr>
            <a:r>
              <a:rPr lang="en-US" sz="1100" dirty="0">
                <a:solidFill>
                  <a:prstClr val="black"/>
                </a:solidFill>
              </a:rPr>
              <a:t>Local model N</a:t>
            </a:r>
          </a:p>
        </p:txBody>
      </p:sp>
      <p:sp>
        <p:nvSpPr>
          <p:cNvPr id="79" name="矩形 78"/>
          <p:cNvSpPr/>
          <p:nvPr/>
        </p:nvSpPr>
        <p:spPr>
          <a:xfrm>
            <a:off x="1358979" y="4710291"/>
            <a:ext cx="1332088" cy="261610"/>
          </a:xfrm>
          <a:prstGeom prst="rect">
            <a:avLst/>
          </a:prstGeom>
        </p:spPr>
        <p:txBody>
          <a:bodyPr wrap="square">
            <a:spAutoFit/>
          </a:bodyPr>
          <a:lstStyle/>
          <a:p>
            <a:pPr lvl="0">
              <a:defRPr/>
            </a:pPr>
            <a:r>
              <a:rPr lang="en-US" sz="1100" dirty="0">
                <a:solidFill>
                  <a:prstClr val="black"/>
                </a:solidFill>
              </a:rPr>
              <a:t>Local model 2</a:t>
            </a:r>
          </a:p>
        </p:txBody>
      </p:sp>
      <p:pic>
        <p:nvPicPr>
          <p:cNvPr id="81"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111" y="453628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660" y="4535741"/>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316130" y="2684428"/>
            <a:ext cx="5054674" cy="646331"/>
          </a:xfrm>
          <a:prstGeom prst="rect">
            <a:avLst/>
          </a:prstGeom>
        </p:spPr>
        <p:txBody>
          <a:bodyPr wrap="square">
            <a:spAutoFit/>
          </a:bodyPr>
          <a:lstStyle/>
          <a:p>
            <a:pPr lvl="0">
              <a:defRPr/>
            </a:pPr>
            <a:r>
              <a:rPr lang="en-US" dirty="0">
                <a:solidFill>
                  <a:prstClr val="black"/>
                </a:solidFill>
              </a:rPr>
              <a:t>Main ideas of federated learning paradigm: </a:t>
            </a:r>
          </a:p>
          <a:p>
            <a:pPr lvl="0">
              <a:defRPr/>
            </a:pPr>
            <a:r>
              <a:rPr lang="en-US" dirty="0">
                <a:solidFill>
                  <a:prstClr val="black"/>
                </a:solidFill>
              </a:rPr>
              <a:t>Train locally – transmit privately – aggregate globally</a:t>
            </a:r>
          </a:p>
        </p:txBody>
      </p:sp>
      <p:sp>
        <p:nvSpPr>
          <p:cNvPr id="4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Apply coding theory to achieve efficient and private sparse model aggregation</a:t>
            </a:r>
            <a:endParaRPr lang="en-US" sz="1500" dirty="0">
              <a:cs typeface="Arial" panose="020B0604020202020204" pitchFamily="34" charset="0"/>
            </a:endParaRPr>
          </a:p>
        </p:txBody>
      </p:sp>
      <p:pic>
        <p:nvPicPr>
          <p:cNvPr id="48" name="Picture 3">
            <a:extLst>
              <a:ext uri="{FF2B5EF4-FFF2-40B4-BE49-F238E27FC236}">
                <a16:creationId xmlns:a16="http://schemas.microsoft.com/office/drawing/2014/main" id="{BD2B2207-30AB-9F84-4AD8-D8B56388E8DB}"/>
              </a:ext>
            </a:extLst>
          </p:cNvPr>
          <p:cNvPicPr>
            <a:picLocks noChangeAspect="1"/>
          </p:cNvPicPr>
          <p:nvPr/>
        </p:nvPicPr>
        <p:blipFill>
          <a:blip r:embed="rId13"/>
          <a:stretch>
            <a:fillRect/>
          </a:stretch>
        </p:blipFill>
        <p:spPr>
          <a:xfrm>
            <a:off x="5751749" y="3093976"/>
            <a:ext cx="3070460" cy="2731804"/>
          </a:xfrm>
          <a:prstGeom prst="rect">
            <a:avLst/>
          </a:prstGeom>
        </p:spPr>
      </p:pic>
      <p:sp>
        <p:nvSpPr>
          <p:cNvPr id="68" name="矩形 67"/>
          <p:cNvSpPr/>
          <p:nvPr/>
        </p:nvSpPr>
        <p:spPr>
          <a:xfrm>
            <a:off x="367310" y="6213680"/>
            <a:ext cx="11337889" cy="246221"/>
          </a:xfrm>
          <a:prstGeom prst="rect">
            <a:avLst/>
          </a:prstGeom>
        </p:spPr>
        <p:txBody>
          <a:bodyPr wrap="square">
            <a:spAutoFit/>
          </a:bodyPr>
          <a:lstStyle/>
          <a:p>
            <a:r>
              <a:rPr lang="en-US" sz="1000" dirty="0"/>
              <a:t>C. Pan*, </a:t>
            </a:r>
            <a:r>
              <a:rPr lang="en-US" sz="1000" b="1" dirty="0"/>
              <a:t>J. </a:t>
            </a:r>
            <a:r>
              <a:rPr lang="en-US" sz="1000" b="1" dirty="0" err="1"/>
              <a:t>Sima</a:t>
            </a:r>
            <a:r>
              <a:rPr lang="en-US" sz="1000" b="1" dirty="0"/>
              <a:t>*</a:t>
            </a:r>
            <a:r>
              <a:rPr lang="en-US" sz="1000" dirty="0"/>
              <a:t>, S. Prakash*, V. Rana, and O. </a:t>
            </a:r>
            <a:r>
              <a:rPr lang="en-US" sz="1000" dirty="0" err="1"/>
              <a:t>Milenkovic</a:t>
            </a:r>
            <a:r>
              <a:rPr lang="en-US" sz="1000" dirty="0"/>
              <a:t>, ”Machine Unlearning of Federated Clusters,” International Conference on Learning Representations (ICLR), 2023 (* denotes equal contribution)</a:t>
            </a:r>
          </a:p>
        </p:txBody>
      </p:sp>
      <p:sp>
        <p:nvSpPr>
          <p:cNvPr id="69" name="矩形 68"/>
          <p:cNvSpPr/>
          <p:nvPr/>
        </p:nvSpPr>
        <p:spPr>
          <a:xfrm>
            <a:off x="367310" y="6454614"/>
            <a:ext cx="11337889" cy="400110"/>
          </a:xfrm>
          <a:prstGeom prst="rect">
            <a:avLst/>
          </a:prstGeom>
        </p:spPr>
        <p:txBody>
          <a:bodyPr wrap="square">
            <a:spAutoFit/>
          </a:bodyPr>
          <a:lstStyle/>
          <a:p>
            <a:r>
              <a:rPr lang="en-US" sz="1000" dirty="0"/>
              <a:t>S. Prakash*, </a:t>
            </a:r>
            <a:r>
              <a:rPr lang="en-US" sz="1000" b="1" dirty="0"/>
              <a:t>J. </a:t>
            </a:r>
            <a:r>
              <a:rPr lang="en-US" sz="1000" b="1" dirty="0" err="1"/>
              <a:t>Sima</a:t>
            </a:r>
            <a:r>
              <a:rPr lang="en-US" sz="1000" b="1" dirty="0"/>
              <a:t>*, </a:t>
            </a:r>
            <a:r>
              <a:rPr lang="en-US" sz="1000" dirty="0"/>
              <a:t>C. Pan*, E. </a:t>
            </a:r>
            <a:r>
              <a:rPr lang="en-US" sz="1000" dirty="0" err="1"/>
              <a:t>Chien</a:t>
            </a:r>
            <a:r>
              <a:rPr lang="en-US" sz="1000" dirty="0"/>
              <a:t>, and O. </a:t>
            </a:r>
            <a:r>
              <a:rPr lang="en-US" sz="1000" dirty="0" err="1"/>
              <a:t>Milenkovic</a:t>
            </a:r>
            <a:r>
              <a:rPr lang="en-US" sz="1000" dirty="0"/>
              <a:t>, ”Federated Classification in Hyperbolic Spaces via Secure Aggregation of Convex Hulls,” accepted by Transactions on Machine Learning Research (TMLR). </a:t>
            </a:r>
          </a:p>
          <a:p>
            <a:r>
              <a:rPr lang="en-US" sz="1000" dirty="0"/>
              <a:t>(* denotes equal contribution)</a:t>
            </a:r>
          </a:p>
        </p:txBody>
      </p:sp>
    </p:spTree>
    <p:extLst>
      <p:ext uri="{BB962C8B-B14F-4D97-AF65-F5344CB8AC3E}">
        <p14:creationId xmlns:p14="http://schemas.microsoft.com/office/powerpoint/2010/main" val="38442859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662" y="4526435"/>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ata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P</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rivacy</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The federated learning framework</a:t>
            </a:r>
          </a:p>
        </p:txBody>
      </p:sp>
      <p:pic>
        <p:nvPicPr>
          <p:cNvPr id="12" name="Google Shape;163;p39" descr="Picture 8"/>
          <p:cNvPicPr preferRelativeResize="0"/>
          <p:nvPr/>
        </p:nvPicPr>
        <p:blipFill rotWithShape="1">
          <a:blip r:embed="rId4">
            <a:alphaModFix/>
          </a:blip>
          <a:srcRect/>
          <a:stretch/>
        </p:blipFill>
        <p:spPr>
          <a:xfrm>
            <a:off x="2813022" y="5012668"/>
            <a:ext cx="830916" cy="603688"/>
          </a:xfrm>
          <a:prstGeom prst="rect">
            <a:avLst/>
          </a:prstGeom>
          <a:noFill/>
          <a:ln>
            <a:noFill/>
          </a:ln>
        </p:spPr>
      </p:pic>
      <p:grpSp>
        <p:nvGrpSpPr>
          <p:cNvPr id="14" name="Google Shape;164;p39"/>
          <p:cNvGrpSpPr/>
          <p:nvPr/>
        </p:nvGrpSpPr>
        <p:grpSpPr>
          <a:xfrm>
            <a:off x="1610024" y="345418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5">
            <a:alphaModFix/>
          </a:blip>
          <a:srcRect/>
          <a:stretch/>
        </p:blipFill>
        <p:spPr>
          <a:xfrm>
            <a:off x="4002697" y="5256473"/>
            <a:ext cx="351540" cy="50588"/>
          </a:xfrm>
          <a:prstGeom prst="rect">
            <a:avLst/>
          </a:prstGeom>
          <a:noFill/>
          <a:ln>
            <a:noFill/>
          </a:ln>
        </p:spPr>
      </p:pic>
      <p:pic>
        <p:nvPicPr>
          <p:cNvPr id="16" name="Google Shape;168;p39" descr="Picture 11"/>
          <p:cNvPicPr preferRelativeResize="0"/>
          <p:nvPr/>
        </p:nvPicPr>
        <p:blipFill rotWithShape="1">
          <a:blip r:embed="rId6">
            <a:alphaModFix/>
          </a:blip>
          <a:srcRect/>
          <a:stretch/>
        </p:blipFill>
        <p:spPr>
          <a:xfrm>
            <a:off x="474022" y="5019536"/>
            <a:ext cx="271415" cy="544158"/>
          </a:xfrm>
          <a:prstGeom prst="rect">
            <a:avLst/>
          </a:prstGeom>
          <a:noFill/>
          <a:ln>
            <a:noFill/>
          </a:ln>
        </p:spPr>
      </p:pic>
      <p:pic>
        <p:nvPicPr>
          <p:cNvPr id="17" name="Google Shape;169;p39" descr="Picture 12"/>
          <p:cNvPicPr preferRelativeResize="0"/>
          <p:nvPr/>
        </p:nvPicPr>
        <p:blipFill rotWithShape="1">
          <a:blip r:embed="rId7">
            <a:alphaModFix/>
          </a:blip>
          <a:srcRect/>
          <a:stretch/>
        </p:blipFill>
        <p:spPr>
          <a:xfrm>
            <a:off x="405171" y="5611813"/>
            <a:ext cx="457821" cy="134898"/>
          </a:xfrm>
          <a:prstGeom prst="rect">
            <a:avLst/>
          </a:prstGeom>
          <a:noFill/>
          <a:ln>
            <a:noFill/>
          </a:ln>
        </p:spPr>
      </p:pic>
      <p:pic>
        <p:nvPicPr>
          <p:cNvPr id="18" name="Google Shape;170;p39" descr="Picture 13"/>
          <p:cNvPicPr preferRelativeResize="0"/>
          <p:nvPr/>
        </p:nvPicPr>
        <p:blipFill rotWithShape="1">
          <a:blip r:embed="rId8">
            <a:alphaModFix/>
          </a:blip>
          <a:srcRect/>
          <a:stretch/>
        </p:blipFill>
        <p:spPr>
          <a:xfrm>
            <a:off x="1766977" y="5603383"/>
            <a:ext cx="465997" cy="134898"/>
          </a:xfrm>
          <a:prstGeom prst="rect">
            <a:avLst/>
          </a:prstGeom>
          <a:noFill/>
          <a:ln>
            <a:noFill/>
          </a:ln>
        </p:spPr>
      </p:pic>
      <p:pic>
        <p:nvPicPr>
          <p:cNvPr id="21" name="Google Shape;171;p39" descr="Picture 14"/>
          <p:cNvPicPr preferRelativeResize="0"/>
          <p:nvPr/>
        </p:nvPicPr>
        <p:blipFill rotWithShape="1">
          <a:blip r:embed="rId9">
            <a:alphaModFix/>
          </a:blip>
          <a:srcRect/>
          <a:stretch/>
        </p:blipFill>
        <p:spPr>
          <a:xfrm>
            <a:off x="4400269" y="5603383"/>
            <a:ext cx="539575" cy="143328"/>
          </a:xfrm>
          <a:prstGeom prst="rect">
            <a:avLst/>
          </a:prstGeom>
          <a:noFill/>
          <a:ln>
            <a:noFill/>
          </a:ln>
        </p:spPr>
      </p:pic>
      <p:pic>
        <p:nvPicPr>
          <p:cNvPr id="22" name="Google Shape;172;p39" descr="Picture 15"/>
          <p:cNvPicPr preferRelativeResize="0"/>
          <p:nvPr/>
        </p:nvPicPr>
        <p:blipFill rotWithShape="1">
          <a:blip r:embed="rId10">
            <a:alphaModFix/>
          </a:blip>
          <a:srcRect/>
          <a:stretch/>
        </p:blipFill>
        <p:spPr>
          <a:xfrm>
            <a:off x="4820660" y="5081808"/>
            <a:ext cx="391877" cy="404131"/>
          </a:xfrm>
          <a:prstGeom prst="rect">
            <a:avLst/>
          </a:prstGeom>
          <a:noFill/>
          <a:ln>
            <a:noFill/>
          </a:ln>
        </p:spPr>
      </p:pic>
      <p:pic>
        <p:nvPicPr>
          <p:cNvPr id="23" name="Google Shape;173;p39" descr="Picture 16"/>
          <p:cNvPicPr preferRelativeResize="0"/>
          <p:nvPr/>
        </p:nvPicPr>
        <p:blipFill rotWithShape="1">
          <a:blip r:embed="rId10">
            <a:alphaModFix/>
          </a:blip>
          <a:srcRect/>
          <a:stretch/>
        </p:blipFill>
        <p:spPr>
          <a:xfrm>
            <a:off x="745435" y="5085744"/>
            <a:ext cx="391878" cy="404133"/>
          </a:xfrm>
          <a:prstGeom prst="rect">
            <a:avLst/>
          </a:prstGeom>
          <a:noFill/>
          <a:ln>
            <a:noFill/>
          </a:ln>
        </p:spPr>
      </p:pic>
      <p:pic>
        <p:nvPicPr>
          <p:cNvPr id="24" name="Google Shape;174;p39" descr="Picture 17"/>
          <p:cNvPicPr preferRelativeResize="0"/>
          <p:nvPr/>
        </p:nvPicPr>
        <p:blipFill rotWithShape="1">
          <a:blip r:embed="rId10">
            <a:alphaModFix/>
          </a:blip>
          <a:srcRect/>
          <a:stretch/>
        </p:blipFill>
        <p:spPr>
          <a:xfrm>
            <a:off x="2025983" y="5080290"/>
            <a:ext cx="391877" cy="404131"/>
          </a:xfrm>
          <a:prstGeom prst="rect">
            <a:avLst/>
          </a:prstGeom>
          <a:noFill/>
          <a:ln>
            <a:noFill/>
          </a:ln>
        </p:spPr>
      </p:pic>
      <p:pic>
        <p:nvPicPr>
          <p:cNvPr id="25" name="Google Shape;175;p39" descr="Picture 18"/>
          <p:cNvPicPr preferRelativeResize="0"/>
          <p:nvPr/>
        </p:nvPicPr>
        <p:blipFill rotWithShape="1">
          <a:blip r:embed="rId10">
            <a:alphaModFix/>
          </a:blip>
          <a:srcRect/>
          <a:stretch/>
        </p:blipFill>
        <p:spPr>
          <a:xfrm>
            <a:off x="3589796" y="5085744"/>
            <a:ext cx="391878" cy="404133"/>
          </a:xfrm>
          <a:prstGeom prst="rect">
            <a:avLst/>
          </a:prstGeom>
          <a:noFill/>
          <a:ln>
            <a:noFill/>
          </a:ln>
        </p:spPr>
      </p:pic>
      <p:cxnSp>
        <p:nvCxnSpPr>
          <p:cNvPr id="33" name="Google Shape;179;p39"/>
          <p:cNvCxnSpPr/>
          <p:nvPr/>
        </p:nvCxnSpPr>
        <p:spPr>
          <a:xfrm flipV="1">
            <a:off x="769427" y="4438553"/>
            <a:ext cx="1348848" cy="568120"/>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flipV="1">
            <a:off x="2162749" y="4461651"/>
            <a:ext cx="464288" cy="545022"/>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a:stCxn id="12" idx="0"/>
          </p:cNvCxnSpPr>
          <p:nvPr/>
        </p:nvCxnSpPr>
        <p:spPr>
          <a:xfrm flipH="1" flipV="1">
            <a:off x="3136665" y="4459878"/>
            <a:ext cx="91815" cy="552790"/>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3715952" y="4404513"/>
            <a:ext cx="824665" cy="562377"/>
          </a:xfrm>
          <a:prstGeom prst="straightConnector1">
            <a:avLst/>
          </a:prstGeom>
          <a:noFill/>
          <a:ln w="25400" cap="flat" cmpd="sng">
            <a:solidFill>
              <a:srgbClr val="000000"/>
            </a:solidFill>
            <a:prstDash val="solid"/>
            <a:round/>
            <a:headEnd type="none" w="sm" len="sm"/>
            <a:tailEnd type="triangle" w="med" len="med"/>
          </a:ln>
        </p:spPr>
      </p:cxnSp>
      <p:pic>
        <p:nvPicPr>
          <p:cNvPr id="40" name="Google Shape;186;p39" descr="Google Shape;73;p14"/>
          <p:cNvPicPr preferRelativeResize="0"/>
          <p:nvPr/>
        </p:nvPicPr>
        <p:blipFill rotWithShape="1">
          <a:blip r:embed="rId11">
            <a:alphaModFix/>
          </a:blip>
          <a:srcRect/>
          <a:stretch/>
        </p:blipFill>
        <p:spPr>
          <a:xfrm>
            <a:off x="1740847" y="5012668"/>
            <a:ext cx="305594" cy="590914"/>
          </a:xfrm>
          <a:prstGeom prst="rect">
            <a:avLst/>
          </a:prstGeom>
          <a:noFill/>
          <a:ln>
            <a:noFill/>
          </a:ln>
        </p:spPr>
      </p:pic>
      <p:pic>
        <p:nvPicPr>
          <p:cNvPr id="41" name="Google Shape;187;p39" descr="Picture 30"/>
          <p:cNvPicPr preferRelativeResize="0"/>
          <p:nvPr/>
        </p:nvPicPr>
        <p:blipFill rotWithShape="1">
          <a:blip r:embed="rId12">
            <a:alphaModFix/>
          </a:blip>
          <a:srcRect/>
          <a:stretch/>
        </p:blipFill>
        <p:spPr>
          <a:xfrm>
            <a:off x="4419291" y="4984150"/>
            <a:ext cx="391877" cy="529553"/>
          </a:xfrm>
          <a:prstGeom prst="rect">
            <a:avLst/>
          </a:prstGeom>
          <a:noFill/>
          <a:ln>
            <a:noFill/>
          </a:ln>
        </p:spPr>
      </p:pic>
      <p:sp>
        <p:nvSpPr>
          <p:cNvPr id="63" name="矩形 62"/>
          <p:cNvSpPr/>
          <p:nvPr/>
        </p:nvSpPr>
        <p:spPr>
          <a:xfrm>
            <a:off x="2172750" y="3710751"/>
            <a:ext cx="1627883" cy="400110"/>
          </a:xfrm>
          <a:prstGeom prst="rect">
            <a:avLst/>
          </a:prstGeom>
        </p:spPr>
        <p:txBody>
          <a:bodyPr wrap="square">
            <a:spAutoFit/>
          </a:bodyPr>
          <a:lstStyle/>
          <a:p>
            <a:pPr lvl="0">
              <a:defRPr/>
            </a:pPr>
            <a:r>
              <a:rPr lang="en-US" sz="2000" dirty="0">
                <a:solidFill>
                  <a:prstClr val="black"/>
                </a:solidFill>
              </a:rPr>
              <a:t>Global model</a:t>
            </a:r>
          </a:p>
        </p:txBody>
      </p:sp>
      <p:sp>
        <p:nvSpPr>
          <p:cNvPr id="52" name="矩形 51"/>
          <p:cNvSpPr/>
          <p:nvPr/>
        </p:nvSpPr>
        <p:spPr>
          <a:xfrm>
            <a:off x="111763" y="4677812"/>
            <a:ext cx="1332088" cy="261610"/>
          </a:xfrm>
          <a:prstGeom prst="rect">
            <a:avLst/>
          </a:prstGeom>
        </p:spPr>
        <p:txBody>
          <a:bodyPr wrap="square">
            <a:spAutoFit/>
          </a:bodyPr>
          <a:lstStyle/>
          <a:p>
            <a:pPr lvl="0">
              <a:defRPr/>
            </a:pPr>
            <a:r>
              <a:rPr lang="en-US" sz="1100" dirty="0">
                <a:solidFill>
                  <a:prstClr val="black"/>
                </a:solidFill>
              </a:rPr>
              <a:t>Local model 1</a:t>
            </a:r>
          </a:p>
        </p:txBody>
      </p:sp>
      <p:sp>
        <p:nvSpPr>
          <p:cNvPr id="53" name="矩形 52"/>
          <p:cNvSpPr/>
          <p:nvPr/>
        </p:nvSpPr>
        <p:spPr>
          <a:xfrm>
            <a:off x="4472921" y="4701047"/>
            <a:ext cx="1439726" cy="261610"/>
          </a:xfrm>
          <a:prstGeom prst="rect">
            <a:avLst/>
          </a:prstGeom>
        </p:spPr>
        <p:txBody>
          <a:bodyPr wrap="square">
            <a:spAutoFit/>
          </a:bodyPr>
          <a:lstStyle/>
          <a:p>
            <a:pPr lvl="0">
              <a:defRPr/>
            </a:pPr>
            <a:r>
              <a:rPr lang="en-US" sz="1100" dirty="0">
                <a:solidFill>
                  <a:prstClr val="black"/>
                </a:solidFill>
              </a:rPr>
              <a:t>Local model N</a:t>
            </a:r>
          </a:p>
        </p:txBody>
      </p:sp>
      <p:sp>
        <p:nvSpPr>
          <p:cNvPr id="79" name="矩形 78"/>
          <p:cNvSpPr/>
          <p:nvPr/>
        </p:nvSpPr>
        <p:spPr>
          <a:xfrm>
            <a:off x="1358979" y="4710291"/>
            <a:ext cx="1332088" cy="261610"/>
          </a:xfrm>
          <a:prstGeom prst="rect">
            <a:avLst/>
          </a:prstGeom>
        </p:spPr>
        <p:txBody>
          <a:bodyPr wrap="square">
            <a:spAutoFit/>
          </a:bodyPr>
          <a:lstStyle/>
          <a:p>
            <a:pPr lvl="0">
              <a:defRPr/>
            </a:pPr>
            <a:r>
              <a:rPr lang="en-US" sz="1100" dirty="0">
                <a:solidFill>
                  <a:prstClr val="black"/>
                </a:solidFill>
              </a:rPr>
              <a:t>Local model 2</a:t>
            </a:r>
          </a:p>
        </p:txBody>
      </p:sp>
      <p:pic>
        <p:nvPicPr>
          <p:cNvPr id="81"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111" y="453628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660" y="4535741"/>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316130" y="2684428"/>
            <a:ext cx="5054674" cy="646331"/>
          </a:xfrm>
          <a:prstGeom prst="rect">
            <a:avLst/>
          </a:prstGeom>
        </p:spPr>
        <p:txBody>
          <a:bodyPr wrap="square">
            <a:spAutoFit/>
          </a:bodyPr>
          <a:lstStyle/>
          <a:p>
            <a:pPr lvl="0">
              <a:defRPr/>
            </a:pPr>
            <a:r>
              <a:rPr lang="en-US" dirty="0">
                <a:solidFill>
                  <a:prstClr val="black"/>
                </a:solidFill>
              </a:rPr>
              <a:t>Main ideas of federated learning paradigm: </a:t>
            </a:r>
          </a:p>
          <a:p>
            <a:pPr lvl="0">
              <a:defRPr/>
            </a:pPr>
            <a:r>
              <a:rPr lang="en-US" dirty="0">
                <a:solidFill>
                  <a:prstClr val="black"/>
                </a:solidFill>
              </a:rPr>
              <a:t>Train locally – transmit privately – aggregate globally</a:t>
            </a:r>
          </a:p>
        </p:txBody>
      </p:sp>
      <p:sp>
        <p:nvSpPr>
          <p:cNvPr id="4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Apply coding theory to achieve efficient and private sparse model aggregation</a:t>
            </a:r>
            <a:endParaRPr lang="en-US" sz="15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Apply coding theory to address the issue of label switching</a:t>
            </a:r>
          </a:p>
        </p:txBody>
      </p:sp>
      <p:pic>
        <p:nvPicPr>
          <p:cNvPr id="48" name="Picture 3">
            <a:extLst>
              <a:ext uri="{FF2B5EF4-FFF2-40B4-BE49-F238E27FC236}">
                <a16:creationId xmlns:a16="http://schemas.microsoft.com/office/drawing/2014/main" id="{BD2B2207-30AB-9F84-4AD8-D8B56388E8DB}"/>
              </a:ext>
            </a:extLst>
          </p:cNvPr>
          <p:cNvPicPr>
            <a:picLocks noChangeAspect="1"/>
          </p:cNvPicPr>
          <p:nvPr/>
        </p:nvPicPr>
        <p:blipFill>
          <a:blip r:embed="rId13"/>
          <a:stretch>
            <a:fillRect/>
          </a:stretch>
        </p:blipFill>
        <p:spPr>
          <a:xfrm>
            <a:off x="5751749" y="3093976"/>
            <a:ext cx="3070460" cy="2731804"/>
          </a:xfrm>
          <a:prstGeom prst="rect">
            <a:avLst/>
          </a:prstGeom>
        </p:spPr>
      </p:pic>
      <p:grpSp>
        <p:nvGrpSpPr>
          <p:cNvPr id="54" name="组合 53"/>
          <p:cNvGrpSpPr/>
          <p:nvPr/>
        </p:nvGrpSpPr>
        <p:grpSpPr>
          <a:xfrm>
            <a:off x="10637428" y="3700305"/>
            <a:ext cx="1371600" cy="1371600"/>
            <a:chOff x="819608" y="3013749"/>
            <a:chExt cx="1387856" cy="1394793"/>
          </a:xfrm>
        </p:grpSpPr>
        <p:pic>
          <p:nvPicPr>
            <p:cNvPr id="55" name="Picture 132">
              <a:extLst>
                <a:ext uri="{FF2B5EF4-FFF2-40B4-BE49-F238E27FC236}">
                  <a16:creationId xmlns:a16="http://schemas.microsoft.com/office/drawing/2014/main" id="{27AB1EB5-ACC4-5014-695C-B570CAB3ACBE}"/>
                </a:ext>
              </a:extLst>
            </p:cNvPr>
            <p:cNvPicPr>
              <a:picLocks noChangeAspect="1"/>
            </p:cNvPicPr>
            <p:nvPr/>
          </p:nvPicPr>
          <p:blipFill>
            <a:blip r:embed="rId14"/>
            <a:stretch>
              <a:fillRect/>
            </a:stretch>
          </p:blipFill>
          <p:spPr>
            <a:xfrm>
              <a:off x="819608" y="3013749"/>
              <a:ext cx="1387856" cy="1394793"/>
            </a:xfrm>
            <a:custGeom>
              <a:avLst/>
              <a:gdLst>
                <a:gd name="connsiteX0" fmla="*/ 479 w 1387856"/>
                <a:gd name="connsiteY0" fmla="*/ 322 h 1394793"/>
                <a:gd name="connsiteX1" fmla="*/ 1388335 w 1387856"/>
                <a:gd name="connsiteY1" fmla="*/ 322 h 1394793"/>
                <a:gd name="connsiteX2" fmla="*/ 1388335 w 1387856"/>
                <a:gd name="connsiteY2" fmla="*/ 1395115 h 1394793"/>
                <a:gd name="connsiteX3" fmla="*/ 479 w 1387856"/>
                <a:gd name="connsiteY3" fmla="*/ 1395115 h 1394793"/>
              </a:gdLst>
              <a:ahLst/>
              <a:cxnLst>
                <a:cxn ang="0">
                  <a:pos x="connsiteX0" y="connsiteY0"/>
                </a:cxn>
                <a:cxn ang="0">
                  <a:pos x="connsiteX1" y="connsiteY1"/>
                </a:cxn>
                <a:cxn ang="0">
                  <a:pos x="connsiteX2" y="connsiteY2"/>
                </a:cxn>
                <a:cxn ang="0">
                  <a:pos x="connsiteX3" y="connsiteY3"/>
                </a:cxn>
              </a:cxnLst>
              <a:rect l="l" t="t" r="r" b="b"/>
              <a:pathLst>
                <a:path w="1387856" h="1394793">
                  <a:moveTo>
                    <a:pt x="479" y="322"/>
                  </a:moveTo>
                  <a:lnTo>
                    <a:pt x="1388335" y="322"/>
                  </a:lnTo>
                  <a:lnTo>
                    <a:pt x="1388335" y="1395115"/>
                  </a:lnTo>
                  <a:lnTo>
                    <a:pt x="479" y="1395115"/>
                  </a:lnTo>
                  <a:close/>
                </a:path>
              </a:pathLst>
            </a:custGeom>
          </p:spPr>
        </p:pic>
        <p:pic>
          <p:nvPicPr>
            <p:cNvPr id="56" name="Picture 134">
              <a:extLst>
                <a:ext uri="{FF2B5EF4-FFF2-40B4-BE49-F238E27FC236}">
                  <a16:creationId xmlns:a16="http://schemas.microsoft.com/office/drawing/2014/main" id="{C240B9FA-C559-5521-FAAE-0F4F90E50C96}"/>
                </a:ext>
              </a:extLst>
            </p:cNvPr>
            <p:cNvPicPr>
              <a:picLocks noChangeAspect="1"/>
            </p:cNvPicPr>
            <p:nvPr/>
          </p:nvPicPr>
          <p:blipFill>
            <a:blip r:embed="rId15"/>
            <a:stretch>
              <a:fillRect/>
            </a:stretch>
          </p:blipFill>
          <p:spPr>
            <a:xfrm>
              <a:off x="1499479" y="3135484"/>
              <a:ext cx="181883" cy="158029"/>
            </a:xfrm>
            <a:custGeom>
              <a:avLst/>
              <a:gdLst>
                <a:gd name="connsiteX0" fmla="*/ 499 w 181883"/>
                <a:gd name="connsiteY0" fmla="*/ 193 h 158029"/>
                <a:gd name="connsiteX1" fmla="*/ 182382 w 181883"/>
                <a:gd name="connsiteY1" fmla="*/ 193 h 158029"/>
                <a:gd name="connsiteX2" fmla="*/ 182382 w 181883"/>
                <a:gd name="connsiteY2" fmla="*/ 158222 h 158029"/>
                <a:gd name="connsiteX3" fmla="*/ 499 w 181883"/>
                <a:gd name="connsiteY3" fmla="*/ 158222 h 158029"/>
              </a:gdLst>
              <a:ahLst/>
              <a:cxnLst>
                <a:cxn ang="0">
                  <a:pos x="connsiteX0" y="connsiteY0"/>
                </a:cxn>
                <a:cxn ang="0">
                  <a:pos x="connsiteX1" y="connsiteY1"/>
                </a:cxn>
                <a:cxn ang="0">
                  <a:pos x="connsiteX2" y="connsiteY2"/>
                </a:cxn>
                <a:cxn ang="0">
                  <a:pos x="connsiteX3" y="connsiteY3"/>
                </a:cxn>
              </a:cxnLst>
              <a:rect l="l" t="t" r="r" b="b"/>
              <a:pathLst>
                <a:path w="181883" h="158029">
                  <a:moveTo>
                    <a:pt x="499" y="193"/>
                  </a:moveTo>
                  <a:lnTo>
                    <a:pt x="182382" y="193"/>
                  </a:lnTo>
                  <a:lnTo>
                    <a:pt x="182382" y="158222"/>
                  </a:lnTo>
                  <a:lnTo>
                    <a:pt x="499" y="158222"/>
                  </a:lnTo>
                  <a:close/>
                </a:path>
              </a:pathLst>
            </a:custGeom>
          </p:spPr>
        </p:pic>
        <p:pic>
          <p:nvPicPr>
            <p:cNvPr id="57" name="Picture 135">
              <a:extLst>
                <a:ext uri="{FF2B5EF4-FFF2-40B4-BE49-F238E27FC236}">
                  <a16:creationId xmlns:a16="http://schemas.microsoft.com/office/drawing/2014/main" id="{4DB4A74E-74C7-BEDD-9713-E51B5F942188}"/>
                </a:ext>
              </a:extLst>
            </p:cNvPr>
            <p:cNvPicPr>
              <a:picLocks noChangeAspect="1"/>
            </p:cNvPicPr>
            <p:nvPr/>
          </p:nvPicPr>
          <p:blipFill>
            <a:blip r:embed="rId16"/>
            <a:stretch>
              <a:fillRect/>
            </a:stretch>
          </p:blipFill>
          <p:spPr>
            <a:xfrm>
              <a:off x="1640077" y="4018940"/>
              <a:ext cx="187846" cy="77523"/>
            </a:xfrm>
            <a:custGeom>
              <a:avLst/>
              <a:gdLst>
                <a:gd name="connsiteX0" fmla="*/ 536 w 187846"/>
                <a:gd name="connsiteY0" fmla="*/ 411 h 77523"/>
                <a:gd name="connsiteX1" fmla="*/ 188383 w 187846"/>
                <a:gd name="connsiteY1" fmla="*/ 411 h 77523"/>
                <a:gd name="connsiteX2" fmla="*/ 188383 w 187846"/>
                <a:gd name="connsiteY2" fmla="*/ 77935 h 77523"/>
                <a:gd name="connsiteX3" fmla="*/ 536 w 187846"/>
                <a:gd name="connsiteY3" fmla="*/ 77935 h 77523"/>
              </a:gdLst>
              <a:ahLst/>
              <a:cxnLst>
                <a:cxn ang="0">
                  <a:pos x="connsiteX0" y="connsiteY0"/>
                </a:cxn>
                <a:cxn ang="0">
                  <a:pos x="connsiteX1" y="connsiteY1"/>
                </a:cxn>
                <a:cxn ang="0">
                  <a:pos x="connsiteX2" y="connsiteY2"/>
                </a:cxn>
                <a:cxn ang="0">
                  <a:pos x="connsiteX3" y="connsiteY3"/>
                </a:cxn>
              </a:cxnLst>
              <a:rect l="l" t="t" r="r" b="b"/>
              <a:pathLst>
                <a:path w="187846" h="77523">
                  <a:moveTo>
                    <a:pt x="536" y="411"/>
                  </a:moveTo>
                  <a:lnTo>
                    <a:pt x="188383" y="411"/>
                  </a:lnTo>
                  <a:lnTo>
                    <a:pt x="188383" y="77935"/>
                  </a:lnTo>
                  <a:lnTo>
                    <a:pt x="536" y="77935"/>
                  </a:lnTo>
                  <a:close/>
                </a:path>
              </a:pathLst>
            </a:custGeom>
          </p:spPr>
        </p:pic>
      </p:grpSp>
      <p:grpSp>
        <p:nvGrpSpPr>
          <p:cNvPr id="58" name="组合 57"/>
          <p:cNvGrpSpPr/>
          <p:nvPr/>
        </p:nvGrpSpPr>
        <p:grpSpPr>
          <a:xfrm>
            <a:off x="9063027" y="3695378"/>
            <a:ext cx="1371600" cy="1371600"/>
            <a:chOff x="5410051" y="3530468"/>
            <a:chExt cx="1828800" cy="1828800"/>
          </a:xfrm>
        </p:grpSpPr>
        <p:pic>
          <p:nvPicPr>
            <p:cNvPr id="59" name="Picture 133">
              <a:extLst>
                <a:ext uri="{FF2B5EF4-FFF2-40B4-BE49-F238E27FC236}">
                  <a16:creationId xmlns:a16="http://schemas.microsoft.com/office/drawing/2014/main" id="{882FCCA7-E679-D231-8964-CD1EE28BD4B0}"/>
                </a:ext>
              </a:extLst>
            </p:cNvPr>
            <p:cNvPicPr>
              <a:picLocks noChangeAspect="1"/>
            </p:cNvPicPr>
            <p:nvPr/>
          </p:nvPicPr>
          <p:blipFill>
            <a:blip r:embed="rId17"/>
            <a:stretch>
              <a:fillRect/>
            </a:stretch>
          </p:blipFill>
          <p:spPr>
            <a:xfrm>
              <a:off x="5410051" y="3530468"/>
              <a:ext cx="1828800" cy="1828800"/>
            </a:xfrm>
            <a:custGeom>
              <a:avLst/>
              <a:gdLst>
                <a:gd name="connsiteX0" fmla="*/ 476 w 1394793"/>
                <a:gd name="connsiteY0" fmla="*/ -94 h 1387856"/>
                <a:gd name="connsiteX1" fmla="*/ 1395270 w 1394793"/>
                <a:gd name="connsiteY1" fmla="*/ -94 h 1387856"/>
                <a:gd name="connsiteX2" fmla="*/ 1395270 w 1394793"/>
                <a:gd name="connsiteY2" fmla="*/ 1387762 h 1387856"/>
                <a:gd name="connsiteX3" fmla="*/ 476 w 1394793"/>
                <a:gd name="connsiteY3" fmla="*/ 1387762 h 1387856"/>
              </a:gdLst>
              <a:ahLst/>
              <a:cxnLst>
                <a:cxn ang="0">
                  <a:pos x="connsiteX0" y="connsiteY0"/>
                </a:cxn>
                <a:cxn ang="0">
                  <a:pos x="connsiteX1" y="connsiteY1"/>
                </a:cxn>
                <a:cxn ang="0">
                  <a:pos x="connsiteX2" y="connsiteY2"/>
                </a:cxn>
                <a:cxn ang="0">
                  <a:pos x="connsiteX3" y="connsiteY3"/>
                </a:cxn>
              </a:cxnLst>
              <a:rect l="l" t="t" r="r" b="b"/>
              <a:pathLst>
                <a:path w="1394793" h="1387856">
                  <a:moveTo>
                    <a:pt x="476" y="-94"/>
                  </a:moveTo>
                  <a:lnTo>
                    <a:pt x="1395270" y="-94"/>
                  </a:lnTo>
                  <a:lnTo>
                    <a:pt x="1395270" y="1387762"/>
                  </a:lnTo>
                  <a:lnTo>
                    <a:pt x="476" y="1387762"/>
                  </a:lnTo>
                  <a:close/>
                </a:path>
              </a:pathLst>
            </a:custGeom>
          </p:spPr>
        </p:pic>
        <p:pic>
          <p:nvPicPr>
            <p:cNvPr id="60" name="Picture 136">
              <a:extLst>
                <a:ext uri="{FF2B5EF4-FFF2-40B4-BE49-F238E27FC236}">
                  <a16:creationId xmlns:a16="http://schemas.microsoft.com/office/drawing/2014/main" id="{23A14364-F65F-4F02-C948-AC16E25ECE99}"/>
                </a:ext>
              </a:extLst>
            </p:cNvPr>
            <p:cNvPicPr>
              <a:picLocks noChangeAspect="1"/>
            </p:cNvPicPr>
            <p:nvPr/>
          </p:nvPicPr>
          <p:blipFill>
            <a:blip r:embed="rId15"/>
            <a:stretch>
              <a:fillRect/>
            </a:stretch>
          </p:blipFill>
          <p:spPr>
            <a:xfrm>
              <a:off x="6324452" y="5031822"/>
              <a:ext cx="238478" cy="208237"/>
            </a:xfrm>
            <a:custGeom>
              <a:avLst/>
              <a:gdLst>
                <a:gd name="connsiteX0" fmla="*/ 415 w 181883"/>
                <a:gd name="connsiteY0" fmla="*/ -168 h 158029"/>
                <a:gd name="connsiteX1" fmla="*/ 182298 w 181883"/>
                <a:gd name="connsiteY1" fmla="*/ -168 h 158029"/>
                <a:gd name="connsiteX2" fmla="*/ 182298 w 181883"/>
                <a:gd name="connsiteY2" fmla="*/ 157861 h 158029"/>
                <a:gd name="connsiteX3" fmla="*/ 415 w 181883"/>
                <a:gd name="connsiteY3" fmla="*/ 157861 h 158029"/>
              </a:gdLst>
              <a:ahLst/>
              <a:cxnLst>
                <a:cxn ang="0">
                  <a:pos x="connsiteX0" y="connsiteY0"/>
                </a:cxn>
                <a:cxn ang="0">
                  <a:pos x="connsiteX1" y="connsiteY1"/>
                </a:cxn>
                <a:cxn ang="0">
                  <a:pos x="connsiteX2" y="connsiteY2"/>
                </a:cxn>
                <a:cxn ang="0">
                  <a:pos x="connsiteX3" y="connsiteY3"/>
                </a:cxn>
              </a:cxnLst>
              <a:rect l="l" t="t" r="r" b="b"/>
              <a:pathLst>
                <a:path w="181883" h="158029">
                  <a:moveTo>
                    <a:pt x="415" y="-168"/>
                  </a:moveTo>
                  <a:lnTo>
                    <a:pt x="182298" y="-168"/>
                  </a:lnTo>
                  <a:lnTo>
                    <a:pt x="182298" y="157861"/>
                  </a:lnTo>
                  <a:lnTo>
                    <a:pt x="415" y="157861"/>
                  </a:lnTo>
                  <a:close/>
                </a:path>
              </a:pathLst>
            </a:custGeom>
          </p:spPr>
        </p:pic>
        <p:pic>
          <p:nvPicPr>
            <p:cNvPr id="61" name="Picture 137">
              <a:extLst>
                <a:ext uri="{FF2B5EF4-FFF2-40B4-BE49-F238E27FC236}">
                  <a16:creationId xmlns:a16="http://schemas.microsoft.com/office/drawing/2014/main" id="{D291DABF-0EEC-3EB6-6262-04BF4C3178D6}"/>
                </a:ext>
              </a:extLst>
            </p:cNvPr>
            <p:cNvPicPr>
              <a:picLocks noChangeAspect="1"/>
            </p:cNvPicPr>
            <p:nvPr/>
          </p:nvPicPr>
          <p:blipFill>
            <a:blip r:embed="rId16"/>
            <a:stretch>
              <a:fillRect/>
            </a:stretch>
          </p:blipFill>
          <p:spPr>
            <a:xfrm>
              <a:off x="5758343" y="3933273"/>
              <a:ext cx="246297" cy="102153"/>
            </a:xfrm>
            <a:custGeom>
              <a:avLst/>
              <a:gdLst>
                <a:gd name="connsiteX0" fmla="*/ 500 w 187846"/>
                <a:gd name="connsiteY0" fmla="*/ 27 h 77523"/>
                <a:gd name="connsiteX1" fmla="*/ 188347 w 187846"/>
                <a:gd name="connsiteY1" fmla="*/ 27 h 77523"/>
                <a:gd name="connsiteX2" fmla="*/ 188347 w 187846"/>
                <a:gd name="connsiteY2" fmla="*/ 77551 h 77523"/>
                <a:gd name="connsiteX3" fmla="*/ 500 w 187846"/>
                <a:gd name="connsiteY3" fmla="*/ 77551 h 77523"/>
              </a:gdLst>
              <a:ahLst/>
              <a:cxnLst>
                <a:cxn ang="0">
                  <a:pos x="connsiteX0" y="connsiteY0"/>
                </a:cxn>
                <a:cxn ang="0">
                  <a:pos x="connsiteX1" y="connsiteY1"/>
                </a:cxn>
                <a:cxn ang="0">
                  <a:pos x="connsiteX2" y="connsiteY2"/>
                </a:cxn>
                <a:cxn ang="0">
                  <a:pos x="connsiteX3" y="connsiteY3"/>
                </a:cxn>
              </a:cxnLst>
              <a:rect l="l" t="t" r="r" b="b"/>
              <a:pathLst>
                <a:path w="187846" h="77523">
                  <a:moveTo>
                    <a:pt x="500" y="27"/>
                  </a:moveTo>
                  <a:lnTo>
                    <a:pt x="188347" y="27"/>
                  </a:lnTo>
                  <a:lnTo>
                    <a:pt x="188347" y="77551"/>
                  </a:lnTo>
                  <a:lnTo>
                    <a:pt x="500" y="77551"/>
                  </a:lnTo>
                  <a:close/>
                </a:path>
              </a:pathLst>
            </a:custGeom>
          </p:spPr>
        </p:pic>
      </p:grpSp>
      <p:sp>
        <p:nvSpPr>
          <p:cNvPr id="62" name="矩形 61"/>
          <p:cNvSpPr/>
          <p:nvPr/>
        </p:nvSpPr>
        <p:spPr>
          <a:xfrm>
            <a:off x="9463765" y="5180316"/>
            <a:ext cx="853105" cy="276999"/>
          </a:xfrm>
          <a:prstGeom prst="rect">
            <a:avLst/>
          </a:prstGeom>
        </p:spPr>
        <p:txBody>
          <a:bodyPr wrap="square">
            <a:spAutoFit/>
          </a:bodyPr>
          <a:lstStyle/>
          <a:p>
            <a:r>
              <a:rPr lang="en-US" sz="1200" dirty="0">
                <a:cs typeface="Arial" panose="020B0604020202020204" pitchFamily="34" charset="0"/>
              </a:rPr>
              <a:t>Client1</a:t>
            </a:r>
            <a:endParaRPr lang="en-US" sz="1200" dirty="0"/>
          </a:p>
        </p:txBody>
      </p:sp>
      <p:sp>
        <p:nvSpPr>
          <p:cNvPr id="64" name="矩形 63"/>
          <p:cNvSpPr/>
          <p:nvPr/>
        </p:nvSpPr>
        <p:spPr>
          <a:xfrm>
            <a:off x="11062536" y="5170471"/>
            <a:ext cx="853105" cy="276999"/>
          </a:xfrm>
          <a:prstGeom prst="rect">
            <a:avLst/>
          </a:prstGeom>
        </p:spPr>
        <p:txBody>
          <a:bodyPr wrap="square">
            <a:spAutoFit/>
          </a:bodyPr>
          <a:lstStyle/>
          <a:p>
            <a:r>
              <a:rPr lang="en-US" sz="1200" dirty="0">
                <a:cs typeface="Arial" panose="020B0604020202020204" pitchFamily="34" charset="0"/>
              </a:rPr>
              <a:t>Client2</a:t>
            </a:r>
            <a:endParaRPr lang="en-US" sz="1200" dirty="0"/>
          </a:p>
        </p:txBody>
      </p:sp>
      <p:sp>
        <p:nvSpPr>
          <p:cNvPr id="68" name="矩形 67"/>
          <p:cNvSpPr/>
          <p:nvPr/>
        </p:nvSpPr>
        <p:spPr>
          <a:xfrm>
            <a:off x="367310" y="6213680"/>
            <a:ext cx="11337889" cy="246221"/>
          </a:xfrm>
          <a:prstGeom prst="rect">
            <a:avLst/>
          </a:prstGeom>
        </p:spPr>
        <p:txBody>
          <a:bodyPr wrap="square">
            <a:spAutoFit/>
          </a:bodyPr>
          <a:lstStyle/>
          <a:p>
            <a:r>
              <a:rPr lang="en-US" sz="1000" dirty="0"/>
              <a:t>C. Pan*, </a:t>
            </a:r>
            <a:r>
              <a:rPr lang="en-US" sz="1000" b="1" dirty="0"/>
              <a:t>J. </a:t>
            </a:r>
            <a:r>
              <a:rPr lang="en-US" sz="1000" b="1" dirty="0" err="1"/>
              <a:t>Sima</a:t>
            </a:r>
            <a:r>
              <a:rPr lang="en-US" sz="1000" b="1" dirty="0"/>
              <a:t>*</a:t>
            </a:r>
            <a:r>
              <a:rPr lang="en-US" sz="1000" dirty="0"/>
              <a:t>, S. Prakash*, V. Rana, and O. </a:t>
            </a:r>
            <a:r>
              <a:rPr lang="en-US" sz="1000" dirty="0" err="1"/>
              <a:t>Milenkovic</a:t>
            </a:r>
            <a:r>
              <a:rPr lang="en-US" sz="1000" dirty="0"/>
              <a:t>, ”Machine Unlearning of Federated Clusters,” International Conference on Learning Representations (ICLR), 2023 (* denotes equal contribution)</a:t>
            </a:r>
          </a:p>
        </p:txBody>
      </p:sp>
      <p:sp>
        <p:nvSpPr>
          <p:cNvPr id="69" name="矩形 68"/>
          <p:cNvSpPr/>
          <p:nvPr/>
        </p:nvSpPr>
        <p:spPr>
          <a:xfrm>
            <a:off x="367310" y="6454614"/>
            <a:ext cx="11337889" cy="400110"/>
          </a:xfrm>
          <a:prstGeom prst="rect">
            <a:avLst/>
          </a:prstGeom>
        </p:spPr>
        <p:txBody>
          <a:bodyPr wrap="square">
            <a:spAutoFit/>
          </a:bodyPr>
          <a:lstStyle/>
          <a:p>
            <a:r>
              <a:rPr lang="en-US" sz="1000" dirty="0"/>
              <a:t>S. Prakash*, </a:t>
            </a:r>
            <a:r>
              <a:rPr lang="en-US" sz="1000" b="1" dirty="0"/>
              <a:t>J. </a:t>
            </a:r>
            <a:r>
              <a:rPr lang="en-US" sz="1000" b="1" dirty="0" err="1"/>
              <a:t>Sima</a:t>
            </a:r>
            <a:r>
              <a:rPr lang="en-US" sz="1000" b="1" dirty="0"/>
              <a:t>*, </a:t>
            </a:r>
            <a:r>
              <a:rPr lang="en-US" sz="1000" dirty="0"/>
              <a:t>C. Pan*, E. </a:t>
            </a:r>
            <a:r>
              <a:rPr lang="en-US" sz="1000" dirty="0" err="1"/>
              <a:t>Chien</a:t>
            </a:r>
            <a:r>
              <a:rPr lang="en-US" sz="1000" dirty="0"/>
              <a:t>, and O. </a:t>
            </a:r>
            <a:r>
              <a:rPr lang="en-US" sz="1000" dirty="0" err="1"/>
              <a:t>Milenkovic</a:t>
            </a:r>
            <a:r>
              <a:rPr lang="en-US" sz="1000" dirty="0"/>
              <a:t>, ”Federated Classification in Hyperbolic Spaces via Secure Aggregation of Convex Hulls,” accepted by Transactions on Machine Learning Research (TMLR). </a:t>
            </a:r>
          </a:p>
          <a:p>
            <a:r>
              <a:rPr lang="en-US" sz="1000" dirty="0"/>
              <a:t>(* denotes equal contribution)</a:t>
            </a:r>
          </a:p>
        </p:txBody>
      </p:sp>
    </p:spTree>
    <p:extLst>
      <p:ext uri="{BB962C8B-B14F-4D97-AF65-F5344CB8AC3E}">
        <p14:creationId xmlns:p14="http://schemas.microsoft.com/office/powerpoint/2010/main" val="8794386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59153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ommunication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Noise and errors occur in data communication and storage</a:t>
            </a:r>
            <a:endParaRPr lang="en-US" dirty="0">
              <a:solidFill>
                <a:srgbClr val="E7E6E6">
                  <a:lumMod val="50000"/>
                </a:srgbClr>
              </a:solidFill>
            </a:endParaRPr>
          </a:p>
        </p:txBody>
      </p:sp>
      <p:sp>
        <p:nvSpPr>
          <p:cNvPr id="30" name="矩形 29"/>
          <p:cNvSpPr/>
          <p:nvPr/>
        </p:nvSpPr>
        <p:spPr>
          <a:xfrm>
            <a:off x="1519429" y="4742372"/>
            <a:ext cx="883462" cy="438912"/>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cxnSp>
        <p:nvCxnSpPr>
          <p:cNvPr id="31" name="直接箭头连接符 30"/>
          <p:cNvCxnSpPr>
            <a:stCxn id="30" idx="3"/>
            <a:endCxn id="32" idx="1"/>
          </p:cNvCxnSpPr>
          <p:nvPr/>
        </p:nvCxnSpPr>
        <p:spPr>
          <a:xfrm>
            <a:off x="2402891" y="4961828"/>
            <a:ext cx="8059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208853" y="4480244"/>
            <a:ext cx="1682496" cy="963168"/>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Communication </a:t>
            </a:r>
          </a:p>
          <a:p>
            <a:pPr algn="ctr"/>
            <a:r>
              <a:rPr lang="en-US" dirty="0">
                <a:solidFill>
                  <a:schemeClr val="tx1"/>
                </a:solidFill>
              </a:rPr>
              <a:t>or </a:t>
            </a:r>
          </a:p>
          <a:p>
            <a:pPr algn="ctr"/>
            <a:r>
              <a:rPr lang="en-US" dirty="0">
                <a:solidFill>
                  <a:schemeClr val="tx1"/>
                </a:solidFill>
              </a:rPr>
              <a:t>Storage</a:t>
            </a:r>
          </a:p>
        </p:txBody>
      </p:sp>
      <p:sp>
        <p:nvSpPr>
          <p:cNvPr id="33" name="矩形 32"/>
          <p:cNvSpPr/>
          <p:nvPr/>
        </p:nvSpPr>
        <p:spPr>
          <a:xfrm>
            <a:off x="3608370" y="3431634"/>
            <a:ext cx="883462" cy="530131"/>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Noise</a:t>
            </a:r>
          </a:p>
        </p:txBody>
      </p:sp>
      <p:cxnSp>
        <p:nvCxnSpPr>
          <p:cNvPr id="34" name="直接箭头连接符 33"/>
          <p:cNvCxnSpPr>
            <a:stCxn id="33" idx="2"/>
            <a:endCxn id="32" idx="0"/>
          </p:cNvCxnSpPr>
          <p:nvPr/>
        </p:nvCxnSpPr>
        <p:spPr>
          <a:xfrm>
            <a:off x="4050101" y="3961765"/>
            <a:ext cx="0" cy="518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4" descr="Storage device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332" y="5668838"/>
            <a:ext cx="771017" cy="7710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5g Communication Stock Vector Illustration and Royalty Free 5g  Communication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7037" y="5639639"/>
            <a:ext cx="943064" cy="842471"/>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p:cNvSpPr txBox="1"/>
          <p:nvPr/>
        </p:nvSpPr>
        <p:spPr>
          <a:xfrm>
            <a:off x="1633436" y="4341032"/>
            <a:ext cx="900850" cy="374333"/>
          </a:xfrm>
          <a:prstGeom prst="rect">
            <a:avLst/>
          </a:prstGeom>
          <a:noFill/>
        </p:spPr>
        <p:txBody>
          <a:bodyPr wrap="square" rtlCol="0">
            <a:spAutoFit/>
          </a:bodyPr>
          <a:lstStyle/>
          <a:p>
            <a:r>
              <a:rPr lang="en-US" dirty="0"/>
              <a:t>1001</a:t>
            </a:r>
          </a:p>
        </p:txBody>
      </p:sp>
      <p:cxnSp>
        <p:nvCxnSpPr>
          <p:cNvPr id="38" name="直接箭头连接符 37"/>
          <p:cNvCxnSpPr>
            <a:endCxn id="39" idx="1"/>
          </p:cNvCxnSpPr>
          <p:nvPr/>
        </p:nvCxnSpPr>
        <p:spPr>
          <a:xfrm flipV="1">
            <a:off x="4891349" y="4961828"/>
            <a:ext cx="764140" cy="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5655489" y="4774661"/>
            <a:ext cx="900850" cy="374333"/>
          </a:xfrm>
          <a:prstGeom prst="rect">
            <a:avLst/>
          </a:prstGeom>
          <a:noFill/>
        </p:spPr>
        <p:txBody>
          <a:bodyPr wrap="square" rtlCol="0">
            <a:spAutoFit/>
          </a:bodyPr>
          <a:lstStyle/>
          <a:p>
            <a:r>
              <a:rPr lang="en-US" dirty="0"/>
              <a:t>10</a:t>
            </a:r>
            <a:r>
              <a:rPr lang="en-US" dirty="0">
                <a:solidFill>
                  <a:srgbClr val="FF0000"/>
                </a:solidFill>
              </a:rPr>
              <a:t>1</a:t>
            </a:r>
            <a:r>
              <a:rPr lang="en-US" dirty="0"/>
              <a:t>1</a:t>
            </a:r>
          </a:p>
        </p:txBody>
      </p:sp>
    </p:spTree>
    <p:extLst>
      <p:ext uri="{BB962C8B-B14F-4D97-AF65-F5344CB8AC3E}">
        <p14:creationId xmlns:p14="http://schemas.microsoft.com/office/powerpoint/2010/main" val="28089372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12318216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mc:AlternateContent xmlns:mc="http://schemas.openxmlformats.org/markup-compatibility/2006" xmlns:a14="http://schemas.microsoft.com/office/drawing/2010/main">
        <mc:Choice Requires="a14">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792008" y="1629817"/>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Hypothesis set </a:t>
                </a:r>
                <a14:m>
                  <m:oMath xmlns:m="http://schemas.openxmlformats.org/officeDocument/2006/math">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r>
                  <a:rPr lang="en-US" sz="1800" dirty="0">
                    <a:solidFill>
                      <a:prstClr val="black"/>
                    </a:solidFill>
                  </a:rPr>
                  <a:t> known at both Nature and Learner, Nature picks a </a:t>
                </a:r>
                <a14:m>
                  <m:oMath xmlns:m="http://schemas.openxmlformats.org/officeDocument/2006/math">
                    <m:r>
                      <a:rPr lang="en-US" sz="1800" b="0" i="1" smtClean="0">
                        <a:solidFill>
                          <a:prstClr val="black"/>
                        </a:solidFill>
                        <a:latin typeface="Cambria Math" panose="02040503050406030204" pitchFamily="18" charset="0"/>
                      </a:rPr>
                      <m:t>𝑓</m:t>
                    </m:r>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endParaRPr lang="en-US" sz="1800" dirty="0">
                  <a:solidFill>
                    <a:prstClr val="black"/>
                  </a:solidFill>
                </a:endParaRPr>
              </a:p>
            </p:txBody>
          </p:sp>
        </mc:Choice>
        <mc:Fallback xmlns="">
          <p:sp>
            <p:nvSpPr>
              <p:cNvPr id="70"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9817"/>
                <a:ext cx="10839428" cy="600122"/>
              </a:xfrm>
              <a:prstGeom prst="rect">
                <a:avLst/>
              </a:prstGeom>
              <a:blipFill>
                <a:blip r:embed="rId3"/>
                <a:stretch>
                  <a:fillRect/>
                </a:stretch>
              </a:blipFill>
              <a:ln>
                <a:noFill/>
              </a:ln>
            </p:spPr>
            <p:txBody>
              <a:bodyPr/>
              <a:lstStyle/>
              <a:p>
                <a:r>
                  <a:rPr lang="en-US">
                    <a:noFill/>
                  </a:rPr>
                  <a:t> </a:t>
                </a:r>
              </a:p>
            </p:txBody>
          </p:sp>
        </mc:Fallback>
      </mc:AlternateContent>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59765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cxnSp>
        <p:nvCxnSpPr>
          <p:cNvPr id="63" name="直接箭头连接符 62"/>
          <p:cNvCxnSpPr/>
          <p:nvPr/>
        </p:nvCxnSpPr>
        <p:spPr>
          <a:xfrm>
            <a:off x="1963858" y="4186735"/>
            <a:ext cx="1311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FE620B9A-A4AF-42BF-8E97-AA2FA1377A97}"/>
                  </a:ext>
                </a:extLst>
              </p:cNvPr>
              <p:cNvSpPr txBox="1">
                <a:spLocks/>
              </p:cNvSpPr>
              <p:nvPr/>
            </p:nvSpPr>
            <p:spPr>
              <a:xfrm>
                <a:off x="1614163" y="3544490"/>
                <a:ext cx="1813438"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𝑓</m:t>
                      </m:r>
                      <m:d>
                        <m:d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e>
                      </m:d>
                    </m:oMath>
                  </m:oMathPara>
                </a14:m>
                <a:endParaRPr kumimoji="0" lang="en-US"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mc:Choice>
        <mc:Fallback xmlns="">
          <p:sp>
            <p:nvSpPr>
              <p:cNvPr id="64" name="Text Placeholder 1">
                <a:extLst>
                  <a:ext uri="{FF2B5EF4-FFF2-40B4-BE49-F238E27FC236}">
                    <a16:creationId xmlns:a16="http://schemas.microsoft.com/office/drawing/2014/main" id="{FE620B9A-A4AF-42BF-8E97-AA2FA1377A97}"/>
                  </a:ext>
                </a:extLst>
              </p:cNvPr>
              <p:cNvSpPr txBox="1">
                <a:spLocks noRot="1" noChangeAspect="1" noMove="1" noResize="1" noEditPoints="1" noAdjustHandles="1" noChangeArrowheads="1" noChangeShapeType="1" noTextEdit="1"/>
              </p:cNvSpPr>
              <p:nvPr/>
            </p:nvSpPr>
            <p:spPr>
              <a:xfrm>
                <a:off x="1614163" y="3544490"/>
                <a:ext cx="1813438" cy="642278"/>
              </a:xfrm>
              <a:prstGeom prst="rect">
                <a:avLst/>
              </a:prstGeom>
              <a:blipFill>
                <a:blip r:embed="rId3"/>
                <a:stretch>
                  <a:fillRect/>
                </a:stretch>
              </a:blipFill>
            </p:spPr>
            <p:txBody>
              <a:bodyPr/>
              <a:lstStyle/>
              <a:p>
                <a:r>
                  <a:rPr lang="en-US">
                    <a:noFill/>
                  </a:rPr>
                  <a:t> </a:t>
                </a:r>
              </a:p>
            </p:txBody>
          </p:sp>
        </mc:Fallback>
      </mc:AlternateContent>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mc:AlternateContent xmlns:mc="http://schemas.openxmlformats.org/markup-compatibility/2006" xmlns:a14="http://schemas.microsoft.com/office/drawing/2010/main">
        <mc:Choice Requires="a14">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792008" y="1629817"/>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Hypothesis set </a:t>
                </a:r>
                <a14:m>
                  <m:oMath xmlns:m="http://schemas.openxmlformats.org/officeDocument/2006/math">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r>
                  <a:rPr lang="en-US" sz="1800" dirty="0">
                    <a:solidFill>
                      <a:prstClr val="black"/>
                    </a:solidFill>
                  </a:rPr>
                  <a:t> known at both Nature and Learner, Nature picks a </a:t>
                </a:r>
                <a14:m>
                  <m:oMath xmlns:m="http://schemas.openxmlformats.org/officeDocument/2006/math">
                    <m:r>
                      <a:rPr lang="en-US" sz="1800" b="0" i="1" smtClean="0">
                        <a:solidFill>
                          <a:prstClr val="black"/>
                        </a:solidFill>
                        <a:latin typeface="Cambria Math" panose="02040503050406030204" pitchFamily="18" charset="0"/>
                      </a:rPr>
                      <m:t>𝑓</m:t>
                    </m:r>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endParaRPr lang="en-US" sz="1800" dirty="0">
                  <a:solidFill>
                    <a:prstClr val="black"/>
                  </a:solidFill>
                </a:endParaRPr>
              </a:p>
              <a:p>
                <a:pPr marL="114300" indent="0">
                  <a:buNone/>
                  <a:defRPr/>
                </a:pPr>
                <a:r>
                  <a:rPr lang="en-US" sz="1800" dirty="0">
                    <a:solidFill>
                      <a:prstClr val="black"/>
                    </a:solidFill>
                  </a:rPr>
                  <a:t>At each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pPr lvl="0"/>
                <a:r>
                  <a:rPr lang="en-US" sz="1800" dirty="0"/>
                  <a:t>Nature selects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and samples a random label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r>
                  <a:rPr lang="en-US" sz="1800" dirty="0"/>
                  <a:t>, </a:t>
                </a:r>
                <a14:m>
                  <m:oMath xmlns:m="http://schemas.openxmlformats.org/officeDocument/2006/math">
                    <m:r>
                      <a:rPr lang="en-US" sz="1800" b="0" i="1" dirty="0" smtClean="0">
                        <a:latin typeface="Cambria Math" panose="02040503050406030204" pitchFamily="18" charset="0"/>
                      </a:rPr>
                      <m:t>𝑓</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𝑡</m:t>
                            </m:r>
                          </m:sub>
                        </m:sSub>
                      </m:e>
                    </m:d>
                  </m:oMath>
                </a14:m>
                <a:r>
                  <a:rPr lang="en-US" sz="1800" dirty="0"/>
                  <a:t> is a probability distribution.</a:t>
                </a:r>
              </a:p>
            </p:txBody>
          </p:sp>
        </mc:Choice>
        <mc:Fallback xmlns="">
          <p:sp>
            <p:nvSpPr>
              <p:cNvPr id="70"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9817"/>
                <a:ext cx="10839428" cy="600122"/>
              </a:xfrm>
              <a:prstGeom prst="rect">
                <a:avLst/>
              </a:prstGeom>
              <a:blipFill>
                <a:blip r:embed="rId4"/>
                <a:stretch>
                  <a:fillRect b="-92929"/>
                </a:stretch>
              </a:blipFill>
              <a:ln>
                <a:noFill/>
              </a:ln>
            </p:spPr>
            <p:txBody>
              <a:bodyPr/>
              <a:lstStyle/>
              <a:p>
                <a:r>
                  <a:rPr lang="en-US">
                    <a:noFill/>
                  </a:rPr>
                  <a:t> </a:t>
                </a:r>
              </a:p>
            </p:txBody>
          </p:sp>
        </mc:Fallback>
      </mc:AlternateContent>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22435055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cxnSp>
        <p:nvCxnSpPr>
          <p:cNvPr id="63" name="直接箭头连接符 62"/>
          <p:cNvCxnSpPr/>
          <p:nvPr/>
        </p:nvCxnSpPr>
        <p:spPr>
          <a:xfrm>
            <a:off x="1963858" y="4186735"/>
            <a:ext cx="1311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FE620B9A-A4AF-42BF-8E97-AA2FA1377A97}"/>
                  </a:ext>
                </a:extLst>
              </p:cNvPr>
              <p:cNvSpPr txBox="1">
                <a:spLocks/>
              </p:cNvSpPr>
              <p:nvPr/>
            </p:nvSpPr>
            <p:spPr>
              <a:xfrm>
                <a:off x="1614163" y="3544490"/>
                <a:ext cx="1813438"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𝑓</m:t>
                      </m:r>
                      <m:d>
                        <m:d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e>
                      </m:d>
                    </m:oMath>
                  </m:oMathPara>
                </a14:m>
                <a:endParaRPr kumimoji="0" lang="en-US"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mc:Choice>
        <mc:Fallback xmlns="">
          <p:sp>
            <p:nvSpPr>
              <p:cNvPr id="64" name="Text Placeholder 1">
                <a:extLst>
                  <a:ext uri="{FF2B5EF4-FFF2-40B4-BE49-F238E27FC236}">
                    <a16:creationId xmlns:a16="http://schemas.microsoft.com/office/drawing/2014/main" id="{FE620B9A-A4AF-42BF-8E97-AA2FA1377A97}"/>
                  </a:ext>
                </a:extLst>
              </p:cNvPr>
              <p:cNvSpPr txBox="1">
                <a:spLocks noRot="1" noChangeAspect="1" noMove="1" noResize="1" noEditPoints="1" noAdjustHandles="1" noChangeArrowheads="1" noChangeShapeType="1" noTextEdit="1"/>
              </p:cNvSpPr>
              <p:nvPr/>
            </p:nvSpPr>
            <p:spPr>
              <a:xfrm>
                <a:off x="1614163" y="3544490"/>
                <a:ext cx="1813438" cy="642278"/>
              </a:xfrm>
              <a:prstGeom prst="rect">
                <a:avLst/>
              </a:prstGeom>
              <a:blipFill>
                <a:blip r:embed="rId3"/>
                <a:stretch>
                  <a:fillRect/>
                </a:stretch>
              </a:blipFill>
            </p:spPr>
            <p:txBody>
              <a:bodyPr/>
              <a:lstStyle/>
              <a:p>
                <a:r>
                  <a:rPr lang="en-US">
                    <a:noFill/>
                  </a:rPr>
                  <a:t> </a:t>
                </a:r>
              </a:p>
            </p:txBody>
          </p:sp>
        </mc:Fallback>
      </mc:AlternateContent>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p:cxnSp>
        <p:nvCxnSpPr>
          <p:cNvPr id="66" name="直接箭头连接符 65"/>
          <p:cNvCxnSpPr/>
          <p:nvPr/>
        </p:nvCxnSpPr>
        <p:spPr>
          <a:xfrm>
            <a:off x="4615680" y="41234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66"/>
              <p:cNvSpPr/>
              <p:nvPr/>
            </p:nvSpPr>
            <p:spPr>
              <a:xfrm>
                <a:off x="4303843" y="3661453"/>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i="1" smtClean="0">
                              <a:solidFill>
                                <a:prstClr val="black"/>
                              </a:solidFill>
                              <a:latin typeface="Cambria Math" panose="02040503050406030204" pitchFamily="18" charset="0"/>
                              <a:cs typeface="Times New Roman" panose="02020603050405020304" pitchFamily="18" charset="0"/>
                            </a:rPr>
                            <m:t>𝑥</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67" name="矩形 66"/>
              <p:cNvSpPr>
                <a:spLocks noRot="1" noChangeAspect="1" noMove="1" noResize="1" noEditPoints="1" noAdjustHandles="1" noChangeArrowheads="1" noChangeShapeType="1" noTextEdit="1"/>
              </p:cNvSpPr>
              <p:nvPr/>
            </p:nvSpPr>
            <p:spPr>
              <a:xfrm>
                <a:off x="4303843" y="3661453"/>
                <a:ext cx="205649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792008" y="1629817"/>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Hypothesis set </a:t>
                </a:r>
                <a14:m>
                  <m:oMath xmlns:m="http://schemas.openxmlformats.org/officeDocument/2006/math">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r>
                  <a:rPr lang="en-US" sz="1800" dirty="0">
                    <a:solidFill>
                      <a:prstClr val="black"/>
                    </a:solidFill>
                  </a:rPr>
                  <a:t> known at both Nature and Learner, Nature picks a </a:t>
                </a:r>
                <a14:m>
                  <m:oMath xmlns:m="http://schemas.openxmlformats.org/officeDocument/2006/math">
                    <m:r>
                      <a:rPr lang="en-US" sz="1800" b="0" i="1" smtClean="0">
                        <a:solidFill>
                          <a:prstClr val="black"/>
                        </a:solidFill>
                        <a:latin typeface="Cambria Math" panose="02040503050406030204" pitchFamily="18" charset="0"/>
                      </a:rPr>
                      <m:t>𝑓</m:t>
                    </m:r>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endParaRPr lang="en-US" sz="1800" dirty="0">
                  <a:solidFill>
                    <a:prstClr val="black"/>
                  </a:solidFill>
                </a:endParaRPr>
              </a:p>
              <a:p>
                <a:pPr marL="114300" indent="0">
                  <a:buNone/>
                  <a:defRPr/>
                </a:pPr>
                <a:r>
                  <a:rPr lang="en-US" sz="1800" dirty="0">
                    <a:solidFill>
                      <a:prstClr val="black"/>
                    </a:solidFill>
                  </a:rPr>
                  <a:t>At each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pPr lvl="0"/>
                <a:r>
                  <a:rPr lang="en-US" sz="1800" dirty="0"/>
                  <a:t>Nature selects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and samples a random label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r>
                  <a:rPr lang="en-US" sz="1800" dirty="0"/>
                  <a:t>, </a:t>
                </a:r>
                <a14:m>
                  <m:oMath xmlns:m="http://schemas.openxmlformats.org/officeDocument/2006/math">
                    <m:r>
                      <a:rPr lang="en-US" sz="1800" b="0" i="1" dirty="0" smtClean="0">
                        <a:latin typeface="Cambria Math" panose="02040503050406030204" pitchFamily="18" charset="0"/>
                      </a:rPr>
                      <m:t>𝑓</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𝑡</m:t>
                            </m:r>
                          </m:sub>
                        </m:sSub>
                      </m:e>
                    </m:d>
                  </m:oMath>
                </a14:m>
                <a:r>
                  <a:rPr lang="en-US" sz="1800" dirty="0"/>
                  <a:t> is a probability distribution.</a:t>
                </a:r>
              </a:p>
              <a:p>
                <a:pPr lvl="0"/>
                <a:r>
                  <a:rPr lang="en-US" sz="1800" dirty="0"/>
                  <a:t>Nature reveals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to the Learner</a:t>
                </a:r>
              </a:p>
            </p:txBody>
          </p:sp>
        </mc:Choice>
        <mc:Fallback xmlns="">
          <p:sp>
            <p:nvSpPr>
              <p:cNvPr id="70"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9817"/>
                <a:ext cx="10839428" cy="600122"/>
              </a:xfrm>
              <a:prstGeom prst="rect">
                <a:avLst/>
              </a:prstGeom>
              <a:blipFill>
                <a:blip r:embed="rId5"/>
                <a:stretch>
                  <a:fillRect b="-145455"/>
                </a:stretch>
              </a:blipFill>
              <a:ln>
                <a:noFill/>
              </a:ln>
            </p:spPr>
            <p:txBody>
              <a:bodyPr/>
              <a:lstStyle/>
              <a:p>
                <a:r>
                  <a:rPr lang="en-US">
                    <a:noFill/>
                  </a:rPr>
                  <a:t> </a:t>
                </a:r>
              </a:p>
            </p:txBody>
          </p:sp>
        </mc:Fallback>
      </mc:AlternateContent>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1644129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cxnSp>
        <p:nvCxnSpPr>
          <p:cNvPr id="63" name="直接箭头连接符 62"/>
          <p:cNvCxnSpPr/>
          <p:nvPr/>
        </p:nvCxnSpPr>
        <p:spPr>
          <a:xfrm>
            <a:off x="1963858" y="4186735"/>
            <a:ext cx="1311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FE620B9A-A4AF-42BF-8E97-AA2FA1377A97}"/>
                  </a:ext>
                </a:extLst>
              </p:cNvPr>
              <p:cNvSpPr txBox="1">
                <a:spLocks/>
              </p:cNvSpPr>
              <p:nvPr/>
            </p:nvSpPr>
            <p:spPr>
              <a:xfrm>
                <a:off x="1614163" y="3544490"/>
                <a:ext cx="1813438"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𝑓</m:t>
                      </m:r>
                      <m:d>
                        <m:d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e>
                      </m:d>
                    </m:oMath>
                  </m:oMathPara>
                </a14:m>
                <a:endParaRPr kumimoji="0" lang="en-US"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mc:Choice>
        <mc:Fallback xmlns="">
          <p:sp>
            <p:nvSpPr>
              <p:cNvPr id="64" name="Text Placeholder 1">
                <a:extLst>
                  <a:ext uri="{FF2B5EF4-FFF2-40B4-BE49-F238E27FC236}">
                    <a16:creationId xmlns:a16="http://schemas.microsoft.com/office/drawing/2014/main" id="{FE620B9A-A4AF-42BF-8E97-AA2FA1377A97}"/>
                  </a:ext>
                </a:extLst>
              </p:cNvPr>
              <p:cNvSpPr txBox="1">
                <a:spLocks noRot="1" noChangeAspect="1" noMove="1" noResize="1" noEditPoints="1" noAdjustHandles="1" noChangeArrowheads="1" noChangeShapeType="1" noTextEdit="1"/>
              </p:cNvSpPr>
              <p:nvPr/>
            </p:nvSpPr>
            <p:spPr>
              <a:xfrm>
                <a:off x="1614163" y="3544490"/>
                <a:ext cx="1813438" cy="642278"/>
              </a:xfrm>
              <a:prstGeom prst="rect">
                <a:avLst/>
              </a:prstGeom>
              <a:blipFill>
                <a:blip r:embed="rId3"/>
                <a:stretch>
                  <a:fillRect/>
                </a:stretch>
              </a:blipFill>
            </p:spPr>
            <p:txBody>
              <a:bodyPr/>
              <a:lstStyle/>
              <a:p>
                <a:r>
                  <a:rPr lang="en-US">
                    <a:noFill/>
                  </a:rPr>
                  <a:t> </a:t>
                </a:r>
              </a:p>
            </p:txBody>
          </p:sp>
        </mc:Fallback>
      </mc:AlternateContent>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p:cxnSp>
        <p:nvCxnSpPr>
          <p:cNvPr id="66" name="直接箭头连接符 65"/>
          <p:cNvCxnSpPr/>
          <p:nvPr/>
        </p:nvCxnSpPr>
        <p:spPr>
          <a:xfrm>
            <a:off x="4615680" y="41234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66"/>
              <p:cNvSpPr/>
              <p:nvPr/>
            </p:nvSpPr>
            <p:spPr>
              <a:xfrm>
                <a:off x="4303843" y="3661453"/>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i="1" smtClean="0">
                              <a:solidFill>
                                <a:prstClr val="black"/>
                              </a:solidFill>
                              <a:latin typeface="Cambria Math" panose="02040503050406030204" pitchFamily="18" charset="0"/>
                              <a:cs typeface="Times New Roman" panose="02020603050405020304" pitchFamily="18" charset="0"/>
                            </a:rPr>
                            <m:t>𝑥</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67" name="矩形 66"/>
              <p:cNvSpPr>
                <a:spLocks noRot="1" noChangeAspect="1" noMove="1" noResize="1" noEditPoints="1" noAdjustHandles="1" noChangeArrowheads="1" noChangeShapeType="1" noTextEdit="1"/>
              </p:cNvSpPr>
              <p:nvPr/>
            </p:nvSpPr>
            <p:spPr>
              <a:xfrm>
                <a:off x="4303843" y="3661453"/>
                <a:ext cx="2056493" cy="369332"/>
              </a:xfrm>
              <a:prstGeom prst="rect">
                <a:avLst/>
              </a:prstGeom>
              <a:blipFill>
                <a:blip r:embed="rId4"/>
                <a:stretch>
                  <a:fillRect/>
                </a:stretch>
              </a:blipFill>
            </p:spPr>
            <p:txBody>
              <a:bodyPr/>
              <a:lstStyle/>
              <a:p>
                <a:r>
                  <a:rPr lang="en-US">
                    <a:noFill/>
                  </a:rPr>
                  <a:t> </a:t>
                </a:r>
              </a:p>
            </p:txBody>
          </p:sp>
        </mc:Fallback>
      </mc:AlternateContent>
      <p:cxnSp>
        <p:nvCxnSpPr>
          <p:cNvPr id="68" name="直接箭头连接符 67"/>
          <p:cNvCxnSpPr/>
          <p:nvPr/>
        </p:nvCxnSpPr>
        <p:spPr>
          <a:xfrm>
            <a:off x="7223799" y="4188664"/>
            <a:ext cx="26462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矩形 68"/>
              <p:cNvSpPr/>
              <p:nvPr/>
            </p:nvSpPr>
            <p:spPr>
              <a:xfrm>
                <a:off x="7321765" y="3653662"/>
                <a:ext cx="2548262" cy="384914"/>
              </a:xfrm>
              <a:prstGeom prst="rect">
                <a:avLst/>
              </a:prstGeom>
            </p:spPr>
            <p:txBody>
              <a:bodyPr wrap="none">
                <a:spAutoFit/>
              </a:bodyPr>
              <a:lstStyle/>
              <a:p>
                <a:pPr lvl="0" defTabSz="3765366">
                  <a:spcBef>
                    <a:spcPct val="20000"/>
                  </a:spcBef>
                  <a:defRPr/>
                </a:pPr>
                <a14:m>
                  <m:oMathPara xmlns:m="http://schemas.openxmlformats.org/officeDocument/2006/math">
                    <m:oMathParaPr>
                      <m:jc m:val="centerGroup"/>
                    </m:oMathParaPr>
                    <m:oMath xmlns:m="http://schemas.openxmlformats.org/officeDocument/2006/math">
                      <m:acc>
                        <m:accPr>
                          <m:chr m:val="̂"/>
                          <m:ctrlPr>
                            <a:rPr lang="en-US" b="0" i="1" smtClean="0">
                              <a:solidFill>
                                <a:prstClr val="black"/>
                              </a:solidFill>
                              <a:latin typeface="Cambria Math" panose="02040503050406030204" pitchFamily="18" charset="0"/>
                              <a:cs typeface="Times New Roman" panose="02020603050405020304" pitchFamily="18" charset="0"/>
                            </a:rPr>
                          </m:ctrlPr>
                        </m:accPr>
                        <m:e>
                          <m:r>
                            <a:rPr lang="en-US" b="0" i="1" smtClean="0">
                              <a:solidFill>
                                <a:prstClr val="black"/>
                              </a:solidFill>
                              <a:latin typeface="Cambria Math" panose="02040503050406030204" pitchFamily="18" charset="0"/>
                              <a:cs typeface="Times New Roman" panose="02020603050405020304" pitchFamily="18" charset="0"/>
                            </a:rPr>
                            <m:t>𝑓</m:t>
                          </m:r>
                        </m:e>
                      </m:acc>
                      <m:r>
                        <a:rPr lang="en-US" b="0" i="1" smtClean="0">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1 </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𝑡</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𝑡</m:t>
                          </m:r>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oMath>
                  </m:oMathPara>
                </a14:m>
                <a:endParaRPr lang="en-US"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69" name="矩形 68"/>
              <p:cNvSpPr>
                <a:spLocks noRot="1" noChangeAspect="1" noMove="1" noResize="1" noEditPoints="1" noAdjustHandles="1" noChangeArrowheads="1" noChangeShapeType="1" noTextEdit="1"/>
              </p:cNvSpPr>
              <p:nvPr/>
            </p:nvSpPr>
            <p:spPr>
              <a:xfrm>
                <a:off x="7321765" y="3653662"/>
                <a:ext cx="2548262" cy="384914"/>
              </a:xfrm>
              <a:prstGeom prst="rect">
                <a:avLst/>
              </a:prstGeom>
              <a:blipFill>
                <a:blip r:embed="rId5"/>
                <a:stretch>
                  <a:fillRect t="-6349"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792008" y="1629817"/>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Hypothesis set </a:t>
                </a:r>
                <a14:m>
                  <m:oMath xmlns:m="http://schemas.openxmlformats.org/officeDocument/2006/math">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r>
                  <a:rPr lang="en-US" sz="1800" dirty="0">
                    <a:solidFill>
                      <a:prstClr val="black"/>
                    </a:solidFill>
                  </a:rPr>
                  <a:t> known at both Nature and Learner, Nature picks a </a:t>
                </a:r>
                <a14:m>
                  <m:oMath xmlns:m="http://schemas.openxmlformats.org/officeDocument/2006/math">
                    <m:r>
                      <a:rPr lang="en-US" sz="1800" b="0" i="1" smtClean="0">
                        <a:solidFill>
                          <a:prstClr val="black"/>
                        </a:solidFill>
                        <a:latin typeface="Cambria Math" panose="02040503050406030204" pitchFamily="18" charset="0"/>
                      </a:rPr>
                      <m:t>𝑓</m:t>
                    </m:r>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endParaRPr lang="en-US" sz="1800" dirty="0">
                  <a:solidFill>
                    <a:prstClr val="black"/>
                  </a:solidFill>
                </a:endParaRPr>
              </a:p>
              <a:p>
                <a:pPr marL="114300" indent="0">
                  <a:buNone/>
                  <a:defRPr/>
                </a:pPr>
                <a:r>
                  <a:rPr lang="en-US" sz="1800" dirty="0">
                    <a:solidFill>
                      <a:prstClr val="black"/>
                    </a:solidFill>
                  </a:rPr>
                  <a:t>At each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pPr lvl="0"/>
                <a:r>
                  <a:rPr lang="en-US" sz="1800" dirty="0"/>
                  <a:t>Nature selects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and samples a random label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r>
                  <a:rPr lang="en-US" sz="1800" dirty="0"/>
                  <a:t>, </a:t>
                </a:r>
                <a14:m>
                  <m:oMath xmlns:m="http://schemas.openxmlformats.org/officeDocument/2006/math">
                    <m:r>
                      <a:rPr lang="en-US" sz="1800" b="0" i="1" dirty="0" smtClean="0">
                        <a:latin typeface="Cambria Math" panose="02040503050406030204" pitchFamily="18" charset="0"/>
                      </a:rPr>
                      <m:t>𝑓</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𝑡</m:t>
                            </m:r>
                          </m:sub>
                        </m:sSub>
                      </m:e>
                    </m:d>
                  </m:oMath>
                </a14:m>
                <a:r>
                  <a:rPr lang="en-US" sz="1800" dirty="0"/>
                  <a:t> is a probability distribution.</a:t>
                </a:r>
              </a:p>
              <a:p>
                <a:pPr lvl="0"/>
                <a:r>
                  <a:rPr lang="en-US" sz="1800" dirty="0"/>
                  <a:t>Nature reveals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to the Learner</a:t>
                </a:r>
              </a:p>
              <a:p>
                <a:r>
                  <a:rPr lang="en-US" sz="1800" dirty="0"/>
                  <a:t>Learner makes an estimate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1</m:t>
                        </m:r>
                        <m:r>
                          <a:rPr lang="en-US" sz="1800" i="1">
                            <a:solidFill>
                              <a:prstClr val="black"/>
                            </a:solidFill>
                            <a:latin typeface="Cambria Math" panose="02040503050406030204" pitchFamily="18" charset="0"/>
                            <a:cs typeface="Times New Roman" panose="02020603050405020304" pitchFamily="18" charset="0"/>
                          </a:rPr>
                          <m:t> </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anose="02020603050405020304" pitchFamily="18" charset="0"/>
                  </a:rPr>
                  <a:t>of </a:t>
                </a:r>
                <a14:m>
                  <m:oMath xmlns:m="http://schemas.openxmlformats.org/officeDocument/2006/math">
                    <m:r>
                      <a:rPr lang="en-US" sz="1800" b="0" i="1" smtClean="0">
                        <a:solidFill>
                          <a:prstClr val="black"/>
                        </a:solidFill>
                        <a:latin typeface="Cambria Math" panose="02040503050406030204" pitchFamily="18" charset="0"/>
                        <a:cs typeface="Times New Roman" panose="02020603050405020304" pitchFamily="18" charset="0"/>
                      </a:rPr>
                      <m:t>𝑓</m:t>
                    </m:r>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dirty="0">
                    <a:solidFill>
                      <a:prstClr val="black"/>
                    </a:solidFill>
                    <a:latin typeface="Times New Roman" panose="02020603050405020304" pitchFamily="18" charset="0"/>
                    <a:cs typeface="Times New Roman" panose="02020603050405020304" pitchFamily="18" charset="0"/>
                  </a:rPr>
                  <a:t> based on historical data</a:t>
                </a:r>
              </a:p>
            </p:txBody>
          </p:sp>
        </mc:Choice>
        <mc:Fallback xmlns="">
          <p:sp>
            <p:nvSpPr>
              <p:cNvPr id="70"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9817"/>
                <a:ext cx="10839428" cy="600122"/>
              </a:xfrm>
              <a:prstGeom prst="rect">
                <a:avLst/>
              </a:prstGeom>
              <a:blipFill>
                <a:blip r:embed="rId6"/>
                <a:stretch>
                  <a:fillRect b="-200000"/>
                </a:stretch>
              </a:blipFill>
              <a:ln>
                <a:noFill/>
              </a:ln>
            </p:spPr>
            <p:txBody>
              <a:bodyPr/>
              <a:lstStyle/>
              <a:p>
                <a:r>
                  <a:rPr lang="en-US">
                    <a:noFill/>
                  </a:rPr>
                  <a:t> </a:t>
                </a:r>
              </a:p>
            </p:txBody>
          </p:sp>
        </mc:Fallback>
      </mc:AlternateContent>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32693905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cxnSp>
        <p:nvCxnSpPr>
          <p:cNvPr id="63" name="直接箭头连接符 62"/>
          <p:cNvCxnSpPr/>
          <p:nvPr/>
        </p:nvCxnSpPr>
        <p:spPr>
          <a:xfrm>
            <a:off x="1963858" y="4186735"/>
            <a:ext cx="1311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FE620B9A-A4AF-42BF-8E97-AA2FA1377A97}"/>
                  </a:ext>
                </a:extLst>
              </p:cNvPr>
              <p:cNvSpPr txBox="1">
                <a:spLocks/>
              </p:cNvSpPr>
              <p:nvPr/>
            </p:nvSpPr>
            <p:spPr>
              <a:xfrm>
                <a:off x="1614163" y="3544490"/>
                <a:ext cx="1813438"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𝑓</m:t>
                      </m:r>
                      <m:d>
                        <m:d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e>
                      </m:d>
                    </m:oMath>
                  </m:oMathPara>
                </a14:m>
                <a:endParaRPr kumimoji="0" lang="en-US"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mc:Choice>
        <mc:Fallback xmlns="">
          <p:sp>
            <p:nvSpPr>
              <p:cNvPr id="64" name="Text Placeholder 1">
                <a:extLst>
                  <a:ext uri="{FF2B5EF4-FFF2-40B4-BE49-F238E27FC236}">
                    <a16:creationId xmlns:a16="http://schemas.microsoft.com/office/drawing/2014/main" id="{FE620B9A-A4AF-42BF-8E97-AA2FA1377A97}"/>
                  </a:ext>
                </a:extLst>
              </p:cNvPr>
              <p:cNvSpPr txBox="1">
                <a:spLocks noRot="1" noChangeAspect="1" noMove="1" noResize="1" noEditPoints="1" noAdjustHandles="1" noChangeArrowheads="1" noChangeShapeType="1" noTextEdit="1"/>
              </p:cNvSpPr>
              <p:nvPr/>
            </p:nvSpPr>
            <p:spPr>
              <a:xfrm>
                <a:off x="1614163" y="3544490"/>
                <a:ext cx="1813438" cy="642278"/>
              </a:xfrm>
              <a:prstGeom prst="rect">
                <a:avLst/>
              </a:prstGeom>
              <a:blipFill>
                <a:blip r:embed="rId3"/>
                <a:stretch>
                  <a:fillRect/>
                </a:stretch>
              </a:blipFill>
            </p:spPr>
            <p:txBody>
              <a:bodyPr/>
              <a:lstStyle/>
              <a:p>
                <a:r>
                  <a:rPr lang="en-US">
                    <a:noFill/>
                  </a:rPr>
                  <a:t> </a:t>
                </a:r>
              </a:p>
            </p:txBody>
          </p:sp>
        </mc:Fallback>
      </mc:AlternateContent>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p:cxnSp>
        <p:nvCxnSpPr>
          <p:cNvPr id="66" name="直接箭头连接符 65"/>
          <p:cNvCxnSpPr/>
          <p:nvPr/>
        </p:nvCxnSpPr>
        <p:spPr>
          <a:xfrm>
            <a:off x="4615680" y="41234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66"/>
              <p:cNvSpPr/>
              <p:nvPr/>
            </p:nvSpPr>
            <p:spPr>
              <a:xfrm>
                <a:off x="4303843" y="3661453"/>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i="1" smtClean="0">
                              <a:solidFill>
                                <a:prstClr val="black"/>
                              </a:solidFill>
                              <a:latin typeface="Cambria Math" panose="02040503050406030204" pitchFamily="18" charset="0"/>
                              <a:cs typeface="Times New Roman" panose="02020603050405020304" pitchFamily="18" charset="0"/>
                            </a:rPr>
                            <m:t>𝑥</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67" name="矩形 66"/>
              <p:cNvSpPr>
                <a:spLocks noRot="1" noChangeAspect="1" noMove="1" noResize="1" noEditPoints="1" noAdjustHandles="1" noChangeArrowheads="1" noChangeShapeType="1" noTextEdit="1"/>
              </p:cNvSpPr>
              <p:nvPr/>
            </p:nvSpPr>
            <p:spPr>
              <a:xfrm>
                <a:off x="4303843" y="3661453"/>
                <a:ext cx="2056493" cy="369332"/>
              </a:xfrm>
              <a:prstGeom prst="rect">
                <a:avLst/>
              </a:prstGeom>
              <a:blipFill>
                <a:blip r:embed="rId4"/>
                <a:stretch>
                  <a:fillRect/>
                </a:stretch>
              </a:blipFill>
            </p:spPr>
            <p:txBody>
              <a:bodyPr/>
              <a:lstStyle/>
              <a:p>
                <a:r>
                  <a:rPr lang="en-US">
                    <a:noFill/>
                  </a:rPr>
                  <a:t> </a:t>
                </a:r>
              </a:p>
            </p:txBody>
          </p:sp>
        </mc:Fallback>
      </mc:AlternateContent>
      <p:cxnSp>
        <p:nvCxnSpPr>
          <p:cNvPr id="68" name="直接箭头连接符 67"/>
          <p:cNvCxnSpPr/>
          <p:nvPr/>
        </p:nvCxnSpPr>
        <p:spPr>
          <a:xfrm>
            <a:off x="7223799" y="4188664"/>
            <a:ext cx="26462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矩形 68"/>
              <p:cNvSpPr/>
              <p:nvPr/>
            </p:nvSpPr>
            <p:spPr>
              <a:xfrm>
                <a:off x="7321765" y="3653662"/>
                <a:ext cx="2548262" cy="384914"/>
              </a:xfrm>
              <a:prstGeom prst="rect">
                <a:avLst/>
              </a:prstGeom>
            </p:spPr>
            <p:txBody>
              <a:bodyPr wrap="none">
                <a:spAutoFit/>
              </a:bodyPr>
              <a:lstStyle/>
              <a:p>
                <a:pPr lvl="0" defTabSz="3765366">
                  <a:spcBef>
                    <a:spcPct val="20000"/>
                  </a:spcBef>
                  <a:defRPr/>
                </a:pPr>
                <a14:m>
                  <m:oMathPara xmlns:m="http://schemas.openxmlformats.org/officeDocument/2006/math">
                    <m:oMathParaPr>
                      <m:jc m:val="centerGroup"/>
                    </m:oMathParaPr>
                    <m:oMath xmlns:m="http://schemas.openxmlformats.org/officeDocument/2006/math">
                      <m:acc>
                        <m:accPr>
                          <m:chr m:val="̂"/>
                          <m:ctrlPr>
                            <a:rPr lang="en-US" b="0" i="1" smtClean="0">
                              <a:solidFill>
                                <a:prstClr val="black"/>
                              </a:solidFill>
                              <a:latin typeface="Cambria Math" panose="02040503050406030204" pitchFamily="18" charset="0"/>
                              <a:cs typeface="Times New Roman" panose="02020603050405020304" pitchFamily="18" charset="0"/>
                            </a:rPr>
                          </m:ctrlPr>
                        </m:accPr>
                        <m:e>
                          <m:r>
                            <a:rPr lang="en-US" b="0" i="1" smtClean="0">
                              <a:solidFill>
                                <a:prstClr val="black"/>
                              </a:solidFill>
                              <a:latin typeface="Cambria Math" panose="02040503050406030204" pitchFamily="18" charset="0"/>
                              <a:cs typeface="Times New Roman" panose="02020603050405020304" pitchFamily="18" charset="0"/>
                            </a:rPr>
                            <m:t>𝑓</m:t>
                          </m:r>
                        </m:e>
                      </m:acc>
                      <m:r>
                        <a:rPr lang="en-US" b="0" i="1" smtClean="0">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1 </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𝑡</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𝑡</m:t>
                          </m:r>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oMath>
                  </m:oMathPara>
                </a14:m>
                <a:endParaRPr lang="en-US"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69" name="矩形 68"/>
              <p:cNvSpPr>
                <a:spLocks noRot="1" noChangeAspect="1" noMove="1" noResize="1" noEditPoints="1" noAdjustHandles="1" noChangeArrowheads="1" noChangeShapeType="1" noTextEdit="1"/>
              </p:cNvSpPr>
              <p:nvPr/>
            </p:nvSpPr>
            <p:spPr>
              <a:xfrm>
                <a:off x="7321765" y="3653662"/>
                <a:ext cx="2548262" cy="384914"/>
              </a:xfrm>
              <a:prstGeom prst="rect">
                <a:avLst/>
              </a:prstGeom>
              <a:blipFill>
                <a:blip r:embed="rId5"/>
                <a:stretch>
                  <a:fillRect t="-6349"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792008" y="1629817"/>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Hypothesis set </a:t>
                </a:r>
                <a14:m>
                  <m:oMath xmlns:m="http://schemas.openxmlformats.org/officeDocument/2006/math">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r>
                  <a:rPr lang="en-US" sz="1800" dirty="0">
                    <a:solidFill>
                      <a:prstClr val="black"/>
                    </a:solidFill>
                  </a:rPr>
                  <a:t> known at both Nature and Learner, Nature picks a </a:t>
                </a:r>
                <a14:m>
                  <m:oMath xmlns:m="http://schemas.openxmlformats.org/officeDocument/2006/math">
                    <m:r>
                      <a:rPr lang="en-US" sz="1800" b="0" i="1" smtClean="0">
                        <a:solidFill>
                          <a:prstClr val="black"/>
                        </a:solidFill>
                        <a:latin typeface="Cambria Math" panose="02040503050406030204" pitchFamily="18" charset="0"/>
                      </a:rPr>
                      <m:t>𝑓</m:t>
                    </m:r>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endParaRPr lang="en-US" sz="1800" dirty="0">
                  <a:solidFill>
                    <a:prstClr val="black"/>
                  </a:solidFill>
                </a:endParaRPr>
              </a:p>
              <a:p>
                <a:pPr marL="114300" indent="0">
                  <a:buNone/>
                  <a:defRPr/>
                </a:pPr>
                <a:r>
                  <a:rPr lang="en-US" sz="1800" dirty="0">
                    <a:solidFill>
                      <a:prstClr val="black"/>
                    </a:solidFill>
                  </a:rPr>
                  <a:t>At each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pPr lvl="0"/>
                <a:r>
                  <a:rPr lang="en-US" sz="1800" dirty="0"/>
                  <a:t>Nature selects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and samples a random label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r>
                  <a:rPr lang="en-US" sz="1800" dirty="0"/>
                  <a:t>, </a:t>
                </a:r>
                <a14:m>
                  <m:oMath xmlns:m="http://schemas.openxmlformats.org/officeDocument/2006/math">
                    <m:r>
                      <a:rPr lang="en-US" sz="1800" b="0" i="1" dirty="0" smtClean="0">
                        <a:latin typeface="Cambria Math" panose="02040503050406030204" pitchFamily="18" charset="0"/>
                      </a:rPr>
                      <m:t>𝑓</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𝑡</m:t>
                            </m:r>
                          </m:sub>
                        </m:sSub>
                      </m:e>
                    </m:d>
                  </m:oMath>
                </a14:m>
                <a:r>
                  <a:rPr lang="en-US" sz="1800" dirty="0"/>
                  <a:t> is a probability distribution.</a:t>
                </a:r>
              </a:p>
              <a:p>
                <a:pPr lvl="0"/>
                <a:r>
                  <a:rPr lang="en-US" sz="1800" dirty="0"/>
                  <a:t>Nature reveals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to the Learner</a:t>
                </a:r>
              </a:p>
              <a:p>
                <a:r>
                  <a:rPr lang="en-US" sz="1800" dirty="0"/>
                  <a:t>Learner makes an estimate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1</m:t>
                        </m:r>
                        <m:r>
                          <a:rPr lang="en-US" sz="1800" i="1">
                            <a:solidFill>
                              <a:prstClr val="black"/>
                            </a:solidFill>
                            <a:latin typeface="Cambria Math" panose="02040503050406030204" pitchFamily="18" charset="0"/>
                            <a:cs typeface="Times New Roman" panose="02020603050405020304" pitchFamily="18" charset="0"/>
                          </a:rPr>
                          <m:t> </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anose="02020603050405020304" pitchFamily="18" charset="0"/>
                  </a:rPr>
                  <a:t>of </a:t>
                </a:r>
                <a14:m>
                  <m:oMath xmlns:m="http://schemas.openxmlformats.org/officeDocument/2006/math">
                    <m:r>
                      <a:rPr lang="en-US" sz="1800" b="0" i="1" smtClean="0">
                        <a:solidFill>
                          <a:prstClr val="black"/>
                        </a:solidFill>
                        <a:latin typeface="Cambria Math" panose="02040503050406030204" pitchFamily="18" charset="0"/>
                        <a:cs typeface="Times New Roman" panose="02020603050405020304" pitchFamily="18" charset="0"/>
                      </a:rPr>
                      <m:t>𝑓</m:t>
                    </m:r>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dirty="0">
                    <a:solidFill>
                      <a:prstClr val="black"/>
                    </a:solidFill>
                    <a:latin typeface="Times New Roman" panose="02020603050405020304" pitchFamily="18" charset="0"/>
                    <a:cs typeface="Times New Roman" panose="02020603050405020304" pitchFamily="18" charset="0"/>
                  </a:rPr>
                  <a:t> based on historical data</a:t>
                </a:r>
              </a:p>
              <a:p>
                <a:r>
                  <a:rPr lang="en-US" sz="1800" dirty="0">
                    <a:solidFill>
                      <a:prstClr val="black"/>
                    </a:solidFill>
                    <a:latin typeface="Times New Roman" panose="02020603050405020304" pitchFamily="18" charset="0"/>
                    <a:cs typeface="Times New Roman" panose="02020603050405020304" pitchFamily="18" charset="0"/>
                  </a:rPr>
                  <a:t>Nature reveals </a:t>
                </a:r>
                <a14:m>
                  <m:oMath xmlns:m="http://schemas.openxmlformats.org/officeDocument/2006/math">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sub>
                    </m:sSub>
                  </m:oMath>
                </a14:m>
                <a:r>
                  <a:rPr lang="en-US" sz="1800" dirty="0">
                    <a:solidFill>
                      <a:prstClr val="black"/>
                    </a:solidFill>
                    <a:latin typeface="Times New Roman" panose="02020603050405020304" pitchFamily="18" charset="0"/>
                    <a:cs typeface="Times New Roman" panose="02020603050405020304" pitchFamily="18" charset="0"/>
                  </a:rPr>
                  <a:t> to Learner</a:t>
                </a:r>
              </a:p>
            </p:txBody>
          </p:sp>
        </mc:Choice>
        <mc:Fallback xmlns="">
          <p:sp>
            <p:nvSpPr>
              <p:cNvPr id="70"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9817"/>
                <a:ext cx="10839428" cy="600122"/>
              </a:xfrm>
              <a:prstGeom prst="rect">
                <a:avLst/>
              </a:prstGeom>
              <a:blipFill>
                <a:blip r:embed="rId6"/>
                <a:stretch>
                  <a:fillRect b="-251515"/>
                </a:stretch>
              </a:blipFill>
              <a:ln>
                <a:noFill/>
              </a:ln>
            </p:spPr>
            <p:txBody>
              <a:bodyPr/>
              <a:lstStyle/>
              <a:p>
                <a:r>
                  <a:rPr lang="en-US">
                    <a:noFill/>
                  </a:rPr>
                  <a:t> </a:t>
                </a:r>
              </a:p>
            </p:txBody>
          </p:sp>
        </mc:Fallback>
      </mc:AlternateContent>
      <p:cxnSp>
        <p:nvCxnSpPr>
          <p:cNvPr id="71" name="直接箭头连接符 70"/>
          <p:cNvCxnSpPr/>
          <p:nvPr/>
        </p:nvCxnSpPr>
        <p:spPr>
          <a:xfrm>
            <a:off x="4615680" y="42893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矩形 71"/>
              <p:cNvSpPr/>
              <p:nvPr/>
            </p:nvSpPr>
            <p:spPr>
              <a:xfrm>
                <a:off x="4314113" y="4363270"/>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b="0" i="1" smtClean="0">
                              <a:solidFill>
                                <a:prstClr val="black"/>
                              </a:solidFill>
                              <a:latin typeface="Cambria Math" panose="02040503050406030204" pitchFamily="18" charset="0"/>
                              <a:cs typeface="Times New Roman" panose="02020603050405020304" pitchFamily="18" charset="0"/>
                            </a:rPr>
                            <m:t>𝑦</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72" name="矩形 71"/>
              <p:cNvSpPr>
                <a:spLocks noRot="1" noChangeAspect="1" noMove="1" noResize="1" noEditPoints="1" noAdjustHandles="1" noChangeArrowheads="1" noChangeShapeType="1" noTextEdit="1"/>
              </p:cNvSpPr>
              <p:nvPr/>
            </p:nvSpPr>
            <p:spPr>
              <a:xfrm>
                <a:off x="4314113" y="4363270"/>
                <a:ext cx="2056493" cy="369332"/>
              </a:xfrm>
              <a:prstGeom prst="rect">
                <a:avLst/>
              </a:prstGeom>
              <a:blipFill>
                <a:blip r:embed="rId7"/>
                <a:stretch>
                  <a:fillRect b="-6667"/>
                </a:stretch>
              </a:blipFill>
            </p:spPr>
            <p:txBody>
              <a:bodyPr/>
              <a:lstStyle/>
              <a:p>
                <a:r>
                  <a:rPr lang="en-US">
                    <a:noFill/>
                  </a:rPr>
                  <a:t> </a:t>
                </a:r>
              </a:p>
            </p:txBody>
          </p:sp>
        </mc:Fallback>
      </mc:AlternateContent>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41925860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cxnSp>
        <p:nvCxnSpPr>
          <p:cNvPr id="63" name="直接箭头连接符 62"/>
          <p:cNvCxnSpPr/>
          <p:nvPr/>
        </p:nvCxnSpPr>
        <p:spPr>
          <a:xfrm>
            <a:off x="1963858" y="4186735"/>
            <a:ext cx="1311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FE620B9A-A4AF-42BF-8E97-AA2FA1377A97}"/>
                  </a:ext>
                </a:extLst>
              </p:cNvPr>
              <p:cNvSpPr txBox="1">
                <a:spLocks/>
              </p:cNvSpPr>
              <p:nvPr/>
            </p:nvSpPr>
            <p:spPr>
              <a:xfrm>
                <a:off x="1614163" y="3544490"/>
                <a:ext cx="1813438"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𝑓</m:t>
                      </m:r>
                      <m:d>
                        <m:d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e>
                      </m:d>
                    </m:oMath>
                  </m:oMathPara>
                </a14:m>
                <a:endParaRPr kumimoji="0" lang="en-US"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mc:Choice>
        <mc:Fallback xmlns="">
          <p:sp>
            <p:nvSpPr>
              <p:cNvPr id="64" name="Text Placeholder 1">
                <a:extLst>
                  <a:ext uri="{FF2B5EF4-FFF2-40B4-BE49-F238E27FC236}">
                    <a16:creationId xmlns:a16="http://schemas.microsoft.com/office/drawing/2014/main" id="{FE620B9A-A4AF-42BF-8E97-AA2FA1377A97}"/>
                  </a:ext>
                </a:extLst>
              </p:cNvPr>
              <p:cNvSpPr txBox="1">
                <a:spLocks noRot="1" noChangeAspect="1" noMove="1" noResize="1" noEditPoints="1" noAdjustHandles="1" noChangeArrowheads="1" noChangeShapeType="1" noTextEdit="1"/>
              </p:cNvSpPr>
              <p:nvPr/>
            </p:nvSpPr>
            <p:spPr>
              <a:xfrm>
                <a:off x="1614163" y="3544490"/>
                <a:ext cx="1813438" cy="642278"/>
              </a:xfrm>
              <a:prstGeom prst="rect">
                <a:avLst/>
              </a:prstGeom>
              <a:blipFill>
                <a:blip r:embed="rId3"/>
                <a:stretch>
                  <a:fillRect/>
                </a:stretch>
              </a:blipFill>
            </p:spPr>
            <p:txBody>
              <a:bodyPr/>
              <a:lstStyle/>
              <a:p>
                <a:r>
                  <a:rPr lang="en-US">
                    <a:noFill/>
                  </a:rPr>
                  <a:t> </a:t>
                </a:r>
              </a:p>
            </p:txBody>
          </p:sp>
        </mc:Fallback>
      </mc:AlternateContent>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p:cxnSp>
        <p:nvCxnSpPr>
          <p:cNvPr id="66" name="直接箭头连接符 65"/>
          <p:cNvCxnSpPr/>
          <p:nvPr/>
        </p:nvCxnSpPr>
        <p:spPr>
          <a:xfrm>
            <a:off x="4615680" y="41234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66"/>
              <p:cNvSpPr/>
              <p:nvPr/>
            </p:nvSpPr>
            <p:spPr>
              <a:xfrm>
                <a:off x="4303843" y="3661453"/>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i="1" smtClean="0">
                              <a:solidFill>
                                <a:prstClr val="black"/>
                              </a:solidFill>
                              <a:latin typeface="Cambria Math" panose="02040503050406030204" pitchFamily="18" charset="0"/>
                              <a:cs typeface="Times New Roman" panose="02020603050405020304" pitchFamily="18" charset="0"/>
                            </a:rPr>
                            <m:t>𝑥</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67" name="矩形 66"/>
              <p:cNvSpPr>
                <a:spLocks noRot="1" noChangeAspect="1" noMove="1" noResize="1" noEditPoints="1" noAdjustHandles="1" noChangeArrowheads="1" noChangeShapeType="1" noTextEdit="1"/>
              </p:cNvSpPr>
              <p:nvPr/>
            </p:nvSpPr>
            <p:spPr>
              <a:xfrm>
                <a:off x="4303843" y="3661453"/>
                <a:ext cx="2056493" cy="369332"/>
              </a:xfrm>
              <a:prstGeom prst="rect">
                <a:avLst/>
              </a:prstGeom>
              <a:blipFill>
                <a:blip r:embed="rId4"/>
                <a:stretch>
                  <a:fillRect/>
                </a:stretch>
              </a:blipFill>
            </p:spPr>
            <p:txBody>
              <a:bodyPr/>
              <a:lstStyle/>
              <a:p>
                <a:r>
                  <a:rPr lang="en-US">
                    <a:noFill/>
                  </a:rPr>
                  <a:t> </a:t>
                </a:r>
              </a:p>
            </p:txBody>
          </p:sp>
        </mc:Fallback>
      </mc:AlternateContent>
      <p:cxnSp>
        <p:nvCxnSpPr>
          <p:cNvPr id="68" name="直接箭头连接符 67"/>
          <p:cNvCxnSpPr/>
          <p:nvPr/>
        </p:nvCxnSpPr>
        <p:spPr>
          <a:xfrm>
            <a:off x="7223799" y="4188664"/>
            <a:ext cx="26462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矩形 68"/>
              <p:cNvSpPr/>
              <p:nvPr/>
            </p:nvSpPr>
            <p:spPr>
              <a:xfrm>
                <a:off x="7321765" y="3653662"/>
                <a:ext cx="2548262" cy="384914"/>
              </a:xfrm>
              <a:prstGeom prst="rect">
                <a:avLst/>
              </a:prstGeom>
            </p:spPr>
            <p:txBody>
              <a:bodyPr wrap="none">
                <a:spAutoFit/>
              </a:bodyPr>
              <a:lstStyle/>
              <a:p>
                <a:pPr lvl="0" defTabSz="3765366">
                  <a:spcBef>
                    <a:spcPct val="20000"/>
                  </a:spcBef>
                  <a:defRPr/>
                </a:pPr>
                <a14:m>
                  <m:oMathPara xmlns:m="http://schemas.openxmlformats.org/officeDocument/2006/math">
                    <m:oMathParaPr>
                      <m:jc m:val="centerGroup"/>
                    </m:oMathParaPr>
                    <m:oMath xmlns:m="http://schemas.openxmlformats.org/officeDocument/2006/math">
                      <m:acc>
                        <m:accPr>
                          <m:chr m:val="̂"/>
                          <m:ctrlPr>
                            <a:rPr lang="en-US" b="0" i="1" smtClean="0">
                              <a:solidFill>
                                <a:prstClr val="black"/>
                              </a:solidFill>
                              <a:latin typeface="Cambria Math" panose="02040503050406030204" pitchFamily="18" charset="0"/>
                              <a:cs typeface="Times New Roman" panose="02020603050405020304" pitchFamily="18" charset="0"/>
                            </a:rPr>
                          </m:ctrlPr>
                        </m:accPr>
                        <m:e>
                          <m:r>
                            <a:rPr lang="en-US" b="0" i="1" smtClean="0">
                              <a:solidFill>
                                <a:prstClr val="black"/>
                              </a:solidFill>
                              <a:latin typeface="Cambria Math" panose="02040503050406030204" pitchFamily="18" charset="0"/>
                              <a:cs typeface="Times New Roman" panose="02020603050405020304" pitchFamily="18" charset="0"/>
                            </a:rPr>
                            <m:t>𝑓</m:t>
                          </m:r>
                        </m:e>
                      </m:acc>
                      <m:r>
                        <a:rPr lang="en-US" b="0" i="1" smtClean="0">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1 </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𝑡</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𝑡</m:t>
                          </m:r>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oMath>
                  </m:oMathPara>
                </a14:m>
                <a:endParaRPr lang="en-US"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69" name="矩形 68"/>
              <p:cNvSpPr>
                <a:spLocks noRot="1" noChangeAspect="1" noMove="1" noResize="1" noEditPoints="1" noAdjustHandles="1" noChangeArrowheads="1" noChangeShapeType="1" noTextEdit="1"/>
              </p:cNvSpPr>
              <p:nvPr/>
            </p:nvSpPr>
            <p:spPr>
              <a:xfrm>
                <a:off x="7321765" y="3653662"/>
                <a:ext cx="2548262" cy="384914"/>
              </a:xfrm>
              <a:prstGeom prst="rect">
                <a:avLst/>
              </a:prstGeom>
              <a:blipFill>
                <a:blip r:embed="rId5"/>
                <a:stretch>
                  <a:fillRect t="-6349"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792008" y="1629817"/>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Hypothesis set </a:t>
                </a:r>
                <a14:m>
                  <m:oMath xmlns:m="http://schemas.openxmlformats.org/officeDocument/2006/math">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r>
                  <a:rPr lang="en-US" sz="1800" dirty="0">
                    <a:solidFill>
                      <a:prstClr val="black"/>
                    </a:solidFill>
                  </a:rPr>
                  <a:t> known at both Nature and Learner, Nature picks a </a:t>
                </a:r>
                <a14:m>
                  <m:oMath xmlns:m="http://schemas.openxmlformats.org/officeDocument/2006/math">
                    <m:r>
                      <a:rPr lang="en-US" sz="1800" b="0" i="1" smtClean="0">
                        <a:solidFill>
                          <a:prstClr val="black"/>
                        </a:solidFill>
                        <a:latin typeface="Cambria Math" panose="02040503050406030204" pitchFamily="18" charset="0"/>
                      </a:rPr>
                      <m:t>𝑓</m:t>
                    </m:r>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endParaRPr lang="en-US" sz="1800" dirty="0">
                  <a:solidFill>
                    <a:prstClr val="black"/>
                  </a:solidFill>
                </a:endParaRPr>
              </a:p>
              <a:p>
                <a:pPr marL="114300" indent="0">
                  <a:buNone/>
                  <a:defRPr/>
                </a:pPr>
                <a:r>
                  <a:rPr lang="en-US" sz="1800" dirty="0">
                    <a:solidFill>
                      <a:prstClr val="black"/>
                    </a:solidFill>
                  </a:rPr>
                  <a:t>At each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pPr lvl="0"/>
                <a:r>
                  <a:rPr lang="en-US" sz="1800" dirty="0"/>
                  <a:t>Nature selects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and samples a random label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r>
                  <a:rPr lang="en-US" sz="1800" dirty="0"/>
                  <a:t>, </a:t>
                </a:r>
                <a14:m>
                  <m:oMath xmlns:m="http://schemas.openxmlformats.org/officeDocument/2006/math">
                    <m:r>
                      <a:rPr lang="en-US" sz="1800" b="0" i="1" dirty="0" smtClean="0">
                        <a:latin typeface="Cambria Math" panose="02040503050406030204" pitchFamily="18" charset="0"/>
                      </a:rPr>
                      <m:t>𝑓</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𝑡</m:t>
                            </m:r>
                          </m:sub>
                        </m:sSub>
                      </m:e>
                    </m:d>
                  </m:oMath>
                </a14:m>
                <a:r>
                  <a:rPr lang="en-US" sz="1800" dirty="0"/>
                  <a:t> is a probability distribution.</a:t>
                </a:r>
              </a:p>
              <a:p>
                <a:pPr lvl="0"/>
                <a:r>
                  <a:rPr lang="en-US" sz="1800" dirty="0"/>
                  <a:t>Nature reveals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to the Learner</a:t>
                </a:r>
              </a:p>
              <a:p>
                <a:r>
                  <a:rPr lang="en-US" sz="1800" dirty="0"/>
                  <a:t>Learner makes an estimate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1</m:t>
                        </m:r>
                        <m:r>
                          <a:rPr lang="en-US" sz="1800" i="1">
                            <a:solidFill>
                              <a:prstClr val="black"/>
                            </a:solidFill>
                            <a:latin typeface="Cambria Math" panose="02040503050406030204" pitchFamily="18" charset="0"/>
                            <a:cs typeface="Times New Roman" panose="02020603050405020304" pitchFamily="18" charset="0"/>
                          </a:rPr>
                          <m:t> </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anose="02020603050405020304" pitchFamily="18" charset="0"/>
                  </a:rPr>
                  <a:t>of </a:t>
                </a:r>
                <a14:m>
                  <m:oMath xmlns:m="http://schemas.openxmlformats.org/officeDocument/2006/math">
                    <m:r>
                      <a:rPr lang="en-US" sz="1800" b="0" i="1" smtClean="0">
                        <a:solidFill>
                          <a:prstClr val="black"/>
                        </a:solidFill>
                        <a:latin typeface="Cambria Math" panose="02040503050406030204" pitchFamily="18" charset="0"/>
                        <a:cs typeface="Times New Roman" panose="02020603050405020304" pitchFamily="18" charset="0"/>
                      </a:rPr>
                      <m:t>𝑓</m:t>
                    </m:r>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dirty="0">
                    <a:solidFill>
                      <a:prstClr val="black"/>
                    </a:solidFill>
                    <a:latin typeface="Times New Roman" panose="02020603050405020304" pitchFamily="18" charset="0"/>
                    <a:cs typeface="Times New Roman" panose="02020603050405020304" pitchFamily="18" charset="0"/>
                  </a:rPr>
                  <a:t> based on historical data</a:t>
                </a:r>
              </a:p>
              <a:p>
                <a:r>
                  <a:rPr lang="en-US" sz="1800" dirty="0">
                    <a:solidFill>
                      <a:prstClr val="black"/>
                    </a:solidFill>
                    <a:latin typeface="Times New Roman" panose="02020603050405020304" pitchFamily="18" charset="0"/>
                    <a:cs typeface="Times New Roman" panose="02020603050405020304" pitchFamily="18" charset="0"/>
                  </a:rPr>
                  <a:t>Nature reveals </a:t>
                </a:r>
                <a14:m>
                  <m:oMath xmlns:m="http://schemas.openxmlformats.org/officeDocument/2006/math">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sub>
                    </m:sSub>
                  </m:oMath>
                </a14:m>
                <a:r>
                  <a:rPr lang="en-US" sz="1800" dirty="0">
                    <a:solidFill>
                      <a:prstClr val="black"/>
                    </a:solidFill>
                    <a:latin typeface="Times New Roman" panose="02020603050405020304" pitchFamily="18" charset="0"/>
                    <a:cs typeface="Times New Roman" panose="02020603050405020304" pitchFamily="18" charset="0"/>
                  </a:rPr>
                  <a:t> to Learner</a:t>
                </a:r>
              </a:p>
            </p:txBody>
          </p:sp>
        </mc:Choice>
        <mc:Fallback xmlns="">
          <p:sp>
            <p:nvSpPr>
              <p:cNvPr id="70"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9817"/>
                <a:ext cx="10839428" cy="600122"/>
              </a:xfrm>
              <a:prstGeom prst="rect">
                <a:avLst/>
              </a:prstGeom>
              <a:blipFill>
                <a:blip r:embed="rId6"/>
                <a:stretch>
                  <a:fillRect b="-251515"/>
                </a:stretch>
              </a:blipFill>
              <a:ln>
                <a:noFill/>
              </a:ln>
            </p:spPr>
            <p:txBody>
              <a:bodyPr/>
              <a:lstStyle/>
              <a:p>
                <a:r>
                  <a:rPr lang="en-US">
                    <a:noFill/>
                  </a:rPr>
                  <a:t> </a:t>
                </a:r>
              </a:p>
            </p:txBody>
          </p:sp>
        </mc:Fallback>
      </mc:AlternateContent>
      <p:cxnSp>
        <p:nvCxnSpPr>
          <p:cNvPr id="71" name="直接箭头连接符 70"/>
          <p:cNvCxnSpPr/>
          <p:nvPr/>
        </p:nvCxnSpPr>
        <p:spPr>
          <a:xfrm>
            <a:off x="4615680" y="42893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矩形 71"/>
              <p:cNvSpPr/>
              <p:nvPr/>
            </p:nvSpPr>
            <p:spPr>
              <a:xfrm>
                <a:off x="4314113" y="4363270"/>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b="0" i="1" smtClean="0">
                              <a:solidFill>
                                <a:prstClr val="black"/>
                              </a:solidFill>
                              <a:latin typeface="Cambria Math" panose="02040503050406030204" pitchFamily="18" charset="0"/>
                              <a:cs typeface="Times New Roman" panose="02020603050405020304" pitchFamily="18" charset="0"/>
                            </a:rPr>
                            <m:t>𝑦</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72" name="矩形 71"/>
              <p:cNvSpPr>
                <a:spLocks noRot="1" noChangeAspect="1" noMove="1" noResize="1" noEditPoints="1" noAdjustHandles="1" noChangeArrowheads="1" noChangeShapeType="1" noTextEdit="1"/>
              </p:cNvSpPr>
              <p:nvPr/>
            </p:nvSpPr>
            <p:spPr>
              <a:xfrm>
                <a:off x="4314113" y="4363270"/>
                <a:ext cx="2056493" cy="369332"/>
              </a:xfrm>
              <a:prstGeom prst="rect">
                <a:avLst/>
              </a:prstGeom>
              <a:blipFill>
                <a:blip r:embed="rId7"/>
                <a:stretch>
                  <a:fillRect b="-6667"/>
                </a:stretch>
              </a:blipFill>
            </p:spPr>
            <p:txBody>
              <a:bodyPr/>
              <a:lstStyle/>
              <a:p>
                <a:r>
                  <a:rPr lang="en-US">
                    <a:noFill/>
                  </a:rPr>
                  <a:t> </a:t>
                </a:r>
              </a:p>
            </p:txBody>
          </p:sp>
        </mc:Fallback>
      </mc:AlternateContent>
      <p:sp>
        <p:nvSpPr>
          <p:cNvPr id="73" name="TextBox 45">
            <a:extLst>
              <a:ext uri="{FF2B5EF4-FFF2-40B4-BE49-F238E27FC236}">
                <a16:creationId xmlns:a16="http://schemas.microsoft.com/office/drawing/2014/main" id="{2B1089E9-A049-4E7B-A562-2EA8E4245FB5}"/>
              </a:ext>
            </a:extLst>
          </p:cNvPr>
          <p:cNvSpPr txBox="1"/>
          <p:nvPr/>
        </p:nvSpPr>
        <p:spPr>
          <a:xfrm>
            <a:off x="482043" y="4936346"/>
            <a:ext cx="11223156" cy="400110"/>
          </a:xfrm>
          <a:prstGeom prst="rect">
            <a:avLst/>
          </a:prstGeom>
          <a:noFill/>
        </p:spPr>
        <p:txBody>
          <a:bodyPr wrap="square" rtlCol="0">
            <a:spAutoFit/>
          </a:bodyPr>
          <a:lstStyle/>
          <a:p>
            <a:pPr lvl="0">
              <a:defRPr/>
            </a:pPr>
            <a:r>
              <a:rPr lang="en-US" sz="2000" dirty="0">
                <a:solidFill>
                  <a:prstClr val="black"/>
                </a:solidFill>
              </a:rPr>
              <a:t>Minimizing the overall expected estimating accuracy (KL-risk)</a:t>
            </a:r>
            <a:endParaRPr lang="en-US" sz="1600" dirty="0">
              <a:solidFill>
                <a:srgbClr val="E7E6E6">
                  <a:lumMod val="50000"/>
                </a:srgbClr>
              </a:solidFill>
            </a:endParaRPr>
          </a:p>
        </p:txBody>
      </p:sp>
      <mc:AlternateContent xmlns:mc="http://schemas.openxmlformats.org/markup-compatibility/2006" xmlns:a14="http://schemas.microsoft.com/office/drawing/2010/main">
        <mc:Choice Requires="a14">
          <p:sp>
            <p:nvSpPr>
              <p:cNvPr id="75" name="矩形 74"/>
              <p:cNvSpPr/>
              <p:nvPr/>
            </p:nvSpPr>
            <p:spPr>
              <a:xfrm>
                <a:off x="571806" y="5398011"/>
                <a:ext cx="4375685" cy="8749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prstClr val="black"/>
                              </a:solidFill>
                              <a:latin typeface="Cambria Math" panose="02040503050406030204" pitchFamily="18" charset="0"/>
                            </a:rPr>
                          </m:ctrlPr>
                        </m:sSubPr>
                        <m:e>
                          <m:r>
                            <m:rPr>
                              <m:sty m:val="p"/>
                            </m:rPr>
                            <a:rPr lang="en-US" altLang="zh-CN" sz="1600" i="1" smtClean="0">
                              <a:solidFill>
                                <a:prstClr val="black"/>
                              </a:solidFill>
                              <a:latin typeface="Cambria Math" panose="02040503050406030204" pitchFamily="18" charset="0"/>
                            </a:rPr>
                            <m:t>E</m:t>
                          </m:r>
                        </m:e>
                        <m:sub>
                          <m:sSub>
                            <m:sSubPr>
                              <m:ctrlPr>
                                <a:rPr lang="en-US" altLang="zh-CN" sz="1600" b="0" i="1" smtClean="0">
                                  <a:solidFill>
                                    <a:prstClr val="black"/>
                                  </a:solidFill>
                                  <a:latin typeface="Cambria Math" panose="02040503050406030204" pitchFamily="18" charset="0"/>
                                </a:rPr>
                              </m:ctrlPr>
                            </m:sSubPr>
                            <m:e>
                              <m:r>
                                <a:rPr lang="en-US" altLang="zh-CN" sz="1600" b="0" i="1" smtClean="0">
                                  <a:solidFill>
                                    <a:prstClr val="black"/>
                                  </a:solidFill>
                                  <a:latin typeface="Cambria Math" panose="02040503050406030204" pitchFamily="18" charset="0"/>
                                </a:rPr>
                                <m:t>𝑦</m:t>
                              </m:r>
                            </m:e>
                            <m:sub>
                              <m:r>
                                <a:rPr lang="en-US" altLang="zh-CN" sz="1600" b="0" i="1" smtClean="0">
                                  <a:solidFill>
                                    <a:prstClr val="black"/>
                                  </a:solidFill>
                                  <a:latin typeface="Cambria Math" panose="02040503050406030204" pitchFamily="18" charset="0"/>
                                </a:rPr>
                                <m:t>1</m:t>
                              </m:r>
                            </m:sub>
                          </m:sSub>
                          <m:r>
                            <a:rPr lang="en-US" altLang="zh-CN" sz="1600" b="0" i="1" smtClean="0">
                              <a:solidFill>
                                <a:prstClr val="black"/>
                              </a:solidFill>
                              <a:latin typeface="Cambria Math" panose="02040503050406030204" pitchFamily="18" charset="0"/>
                            </a:rPr>
                            <m:t>,…,</m:t>
                          </m:r>
                          <m:sSub>
                            <m:sSubPr>
                              <m:ctrlPr>
                                <a:rPr lang="en-US" altLang="zh-CN" sz="1600" b="0" i="1" smtClean="0">
                                  <a:solidFill>
                                    <a:prstClr val="black"/>
                                  </a:solidFill>
                                  <a:latin typeface="Cambria Math" panose="02040503050406030204" pitchFamily="18" charset="0"/>
                                </a:rPr>
                              </m:ctrlPr>
                            </m:sSubPr>
                            <m:e>
                              <m:r>
                                <a:rPr lang="en-US" altLang="zh-CN" sz="1600" b="0" i="1" smtClean="0">
                                  <a:solidFill>
                                    <a:prstClr val="black"/>
                                  </a:solidFill>
                                  <a:latin typeface="Cambria Math" panose="02040503050406030204" pitchFamily="18" charset="0"/>
                                </a:rPr>
                                <m:t>𝑦</m:t>
                              </m:r>
                            </m:e>
                            <m:sub>
                              <m:r>
                                <a:rPr lang="en-US" altLang="zh-CN" sz="1600" b="0" i="1" smtClean="0">
                                  <a:solidFill>
                                    <a:prstClr val="black"/>
                                  </a:solidFill>
                                  <a:latin typeface="Cambria Math" panose="02040503050406030204" pitchFamily="18" charset="0"/>
                                </a:rPr>
                                <m:t>𝑡</m:t>
                              </m:r>
                            </m:sub>
                          </m:sSub>
                        </m:sub>
                      </m:sSub>
                      <m:d>
                        <m:dPr>
                          <m:begChr m:val="["/>
                          <m:endChr m:val="]"/>
                          <m:ctrlPr>
                            <a:rPr lang="en-US" altLang="zh-CN" sz="1600" b="0" i="1" smtClean="0">
                              <a:solidFill>
                                <a:prstClr val="black"/>
                              </a:solidFill>
                              <a:latin typeface="Cambria Math" panose="02040503050406030204" pitchFamily="18" charset="0"/>
                            </a:rPr>
                          </m:ctrlPr>
                        </m:dPr>
                        <m:e>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𝑡</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𝑇</m:t>
                              </m:r>
                            </m:sup>
                            <m:e>
                              <m:r>
                                <a:rPr lang="en-US" sz="1600" b="0" i="1" smtClean="0">
                                  <a:solidFill>
                                    <a:prstClr val="black"/>
                                  </a:solidFill>
                                  <a:latin typeface="Cambria Math" panose="02040503050406030204" pitchFamily="18" charset="0"/>
                                </a:rPr>
                                <m:t>𝐾𝐿</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𝑓</m:t>
                              </m:r>
                              <m:d>
                                <m:dPr>
                                  <m:ctrlPr>
                                    <a:rPr lang="en-US"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𝑥</m:t>
                                      </m:r>
                                    </m:e>
                                    <m:sub>
                                      <m:r>
                                        <a:rPr lang="en-US" sz="1600" i="1">
                                          <a:solidFill>
                                            <a:prstClr val="black"/>
                                          </a:solidFill>
                                          <a:latin typeface="Cambria Math" panose="02040503050406030204" pitchFamily="18" charset="0"/>
                                        </a:rPr>
                                        <m:t>𝑡</m:t>
                                      </m:r>
                                    </m:sub>
                                  </m:sSub>
                                </m:e>
                              </m:d>
                              <m:r>
                                <a:rPr lang="en-US" sz="1600" i="1">
                                  <a:solidFill>
                                    <a:prstClr val="black"/>
                                  </a:solidFill>
                                  <a:latin typeface="Cambria Math" panose="02040503050406030204" pitchFamily="18" charset="0"/>
                                </a:rPr>
                                <m:t>,</m:t>
                              </m:r>
                              <m:acc>
                                <m:accPr>
                                  <m:chr m:val="̂"/>
                                  <m:ctrlPr>
                                    <a:rPr lang="en-US" sz="1600" i="1">
                                      <a:solidFill>
                                        <a:prstClr val="black"/>
                                      </a:solidFill>
                                      <a:latin typeface="Cambria Math" panose="02040503050406030204" pitchFamily="18" charset="0"/>
                                      <a:cs typeface="Times New Roman" panose="02020603050405020304" pitchFamily="18" charset="0"/>
                                    </a:rPr>
                                  </m:ctrlPr>
                                </m:accPr>
                                <m:e>
                                  <m:r>
                                    <a:rPr lang="en-US" sz="1600" i="1">
                                      <a:solidFill>
                                        <a:prstClr val="black"/>
                                      </a:solidFill>
                                      <a:latin typeface="Cambria Math" panose="02040503050406030204" pitchFamily="18" charset="0"/>
                                      <a:cs typeface="Times New Roman" panose="02020603050405020304" pitchFamily="18" charset="0"/>
                                    </a:rPr>
                                    <m:t>𝑓</m:t>
                                  </m:r>
                                </m:e>
                              </m:acc>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𝑥</m:t>
                                  </m:r>
                                </m:e>
                                <m:sub>
                                  <m:r>
                                    <a:rPr lang="en-US" sz="1600" i="1">
                                      <a:solidFill>
                                        <a:prstClr val="black"/>
                                      </a:solidFill>
                                      <a:latin typeface="Cambria Math" panose="02040503050406030204" pitchFamily="18" charset="0"/>
                                      <a:cs typeface="Times New Roman" panose="02020603050405020304" pitchFamily="18" charset="0"/>
                                    </a:rPr>
                                    <m:t>1 </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𝑥</m:t>
                                  </m:r>
                                </m:e>
                                <m:sub>
                                  <m:r>
                                    <a:rPr lang="en-US" sz="1600" i="1">
                                      <a:solidFill>
                                        <a:prstClr val="black"/>
                                      </a:solidFill>
                                      <a:latin typeface="Cambria Math" panose="02040503050406030204" pitchFamily="18" charset="0"/>
                                      <a:cs typeface="Times New Roman" panose="02020603050405020304" pitchFamily="18" charset="0"/>
                                    </a:rPr>
                                    <m:t>𝑡</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𝑦</m:t>
                                  </m:r>
                                </m:e>
                                <m:sub>
                                  <m:r>
                                    <a:rPr lang="en-US" sz="1600" i="1">
                                      <a:solidFill>
                                        <a:prstClr val="black"/>
                                      </a:solidFill>
                                      <a:latin typeface="Cambria Math" panose="02040503050406030204" pitchFamily="18" charset="0"/>
                                      <a:cs typeface="Times New Roman" panose="02020603050405020304" pitchFamily="18" charset="0"/>
                                    </a:rPr>
                                    <m:t>1</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𝑦</m:t>
                                  </m:r>
                                </m:e>
                                <m:sub>
                                  <m:r>
                                    <a:rPr lang="en-US" sz="1600" i="1">
                                      <a:solidFill>
                                        <a:prstClr val="black"/>
                                      </a:solidFill>
                                      <a:latin typeface="Cambria Math" panose="02040503050406030204" pitchFamily="18" charset="0"/>
                                      <a:cs typeface="Times New Roman" panose="02020603050405020304" pitchFamily="18" charset="0"/>
                                    </a:rPr>
                                    <m:t>𝑡</m:t>
                                  </m:r>
                                  <m:r>
                                    <a:rPr lang="en-US" sz="1600" i="1">
                                      <a:solidFill>
                                        <a:prstClr val="black"/>
                                      </a:solidFill>
                                      <a:latin typeface="Cambria Math" panose="02040503050406030204" pitchFamily="18" charset="0"/>
                                      <a:cs typeface="Times New Roman" panose="02020603050405020304" pitchFamily="18" charset="0"/>
                                    </a:rPr>
                                    <m:t>−1</m:t>
                                  </m:r>
                                </m:sub>
                              </m:sSub>
                              <m:r>
                                <a:rPr lang="en-US" sz="1600" i="1">
                                  <a:solidFill>
                                    <a:prstClr val="black"/>
                                  </a:solidFill>
                                  <a:latin typeface="Cambria Math" panose="02040503050406030204" pitchFamily="18" charset="0"/>
                                  <a:cs typeface="Times New Roman" panose="02020603050405020304" pitchFamily="18" charset="0"/>
                                </a:rPr>
                                <m:t>)</m:t>
                              </m:r>
                              <m:r>
                                <a:rPr lang="en-US" sz="1600" i="1">
                                  <a:solidFill>
                                    <a:prstClr val="black"/>
                                  </a:solidFill>
                                  <a:latin typeface="Cambria Math" panose="02040503050406030204" pitchFamily="18" charset="0"/>
                                </a:rPr>
                                <m:t>)</m:t>
                              </m:r>
                            </m:e>
                          </m:nary>
                        </m:e>
                      </m:d>
                    </m:oMath>
                  </m:oMathPara>
                </a14:m>
                <a:endParaRPr lang="en-US" sz="1600" dirty="0"/>
              </a:p>
            </p:txBody>
          </p:sp>
        </mc:Choice>
        <mc:Fallback xmlns="">
          <p:sp>
            <p:nvSpPr>
              <p:cNvPr id="75" name="矩形 74"/>
              <p:cNvSpPr>
                <a:spLocks noRot="1" noChangeAspect="1" noMove="1" noResize="1" noEditPoints="1" noAdjustHandles="1" noChangeArrowheads="1" noChangeShapeType="1" noTextEdit="1"/>
              </p:cNvSpPr>
              <p:nvPr/>
            </p:nvSpPr>
            <p:spPr>
              <a:xfrm>
                <a:off x="571806" y="5398011"/>
                <a:ext cx="4375685" cy="874920"/>
              </a:xfrm>
              <a:prstGeom prst="rect">
                <a:avLst/>
              </a:prstGeom>
              <a:blipFill>
                <a:blip r:embed="rId8"/>
                <a:stretch>
                  <a:fillRect/>
                </a:stretch>
              </a:blipFill>
            </p:spPr>
            <p:txBody>
              <a:bodyPr/>
              <a:lstStyle/>
              <a:p>
                <a:r>
                  <a:rPr lang="en-US">
                    <a:noFill/>
                  </a:rPr>
                  <a:t> </a:t>
                </a:r>
              </a:p>
            </p:txBody>
          </p:sp>
        </mc:Fallback>
      </mc:AlternateContent>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1510544" y="5967069"/>
            <a:ext cx="2827275"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600" dirty="0" err="1">
                <a:solidFill>
                  <a:srgbClr val="0070C0"/>
                </a:solidFill>
              </a:rPr>
              <a:t>Kullback-Leibler</a:t>
            </a:r>
            <a:r>
              <a:rPr lang="en-US" sz="1600" dirty="0">
                <a:solidFill>
                  <a:srgbClr val="0070C0"/>
                </a:solidFill>
              </a:rPr>
              <a:t> divergence</a:t>
            </a:r>
            <a:endParaRPr lang="en-US" sz="1600" b="1" dirty="0">
              <a:solidFill>
                <a:srgbClr val="0070C0"/>
              </a:solidFill>
            </a:endParaRPr>
          </a:p>
        </p:txBody>
      </p:sp>
      <p:cxnSp>
        <p:nvCxnSpPr>
          <p:cNvPr id="77" name="直接箭头连接符 76"/>
          <p:cNvCxnSpPr/>
          <p:nvPr/>
        </p:nvCxnSpPr>
        <p:spPr>
          <a:xfrm>
            <a:off x="1951922" y="5978954"/>
            <a:ext cx="364558" cy="179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26064777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cxnSp>
        <p:nvCxnSpPr>
          <p:cNvPr id="63" name="直接箭头连接符 62"/>
          <p:cNvCxnSpPr/>
          <p:nvPr/>
        </p:nvCxnSpPr>
        <p:spPr>
          <a:xfrm>
            <a:off x="1963858" y="4186735"/>
            <a:ext cx="1311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FE620B9A-A4AF-42BF-8E97-AA2FA1377A97}"/>
                  </a:ext>
                </a:extLst>
              </p:cNvPr>
              <p:cNvSpPr txBox="1">
                <a:spLocks/>
              </p:cNvSpPr>
              <p:nvPr/>
            </p:nvSpPr>
            <p:spPr>
              <a:xfrm>
                <a:off x="1614163" y="3544490"/>
                <a:ext cx="1813438"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𝑓</m:t>
                      </m:r>
                      <m:d>
                        <m:d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e>
                      </m:d>
                    </m:oMath>
                  </m:oMathPara>
                </a14:m>
                <a:endParaRPr kumimoji="0" lang="en-US"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mc:Choice>
        <mc:Fallback xmlns="">
          <p:sp>
            <p:nvSpPr>
              <p:cNvPr id="64" name="Text Placeholder 1">
                <a:extLst>
                  <a:ext uri="{FF2B5EF4-FFF2-40B4-BE49-F238E27FC236}">
                    <a16:creationId xmlns:a16="http://schemas.microsoft.com/office/drawing/2014/main" id="{FE620B9A-A4AF-42BF-8E97-AA2FA1377A97}"/>
                  </a:ext>
                </a:extLst>
              </p:cNvPr>
              <p:cNvSpPr txBox="1">
                <a:spLocks noRot="1" noChangeAspect="1" noMove="1" noResize="1" noEditPoints="1" noAdjustHandles="1" noChangeArrowheads="1" noChangeShapeType="1" noTextEdit="1"/>
              </p:cNvSpPr>
              <p:nvPr/>
            </p:nvSpPr>
            <p:spPr>
              <a:xfrm>
                <a:off x="1614163" y="3544490"/>
                <a:ext cx="1813438" cy="642278"/>
              </a:xfrm>
              <a:prstGeom prst="rect">
                <a:avLst/>
              </a:prstGeom>
              <a:blipFill>
                <a:blip r:embed="rId3"/>
                <a:stretch>
                  <a:fillRect/>
                </a:stretch>
              </a:blipFill>
            </p:spPr>
            <p:txBody>
              <a:bodyPr/>
              <a:lstStyle/>
              <a:p>
                <a:r>
                  <a:rPr lang="en-US">
                    <a:noFill/>
                  </a:rPr>
                  <a:t> </a:t>
                </a:r>
              </a:p>
            </p:txBody>
          </p:sp>
        </mc:Fallback>
      </mc:AlternateContent>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p:cxnSp>
        <p:nvCxnSpPr>
          <p:cNvPr id="66" name="直接箭头连接符 65"/>
          <p:cNvCxnSpPr/>
          <p:nvPr/>
        </p:nvCxnSpPr>
        <p:spPr>
          <a:xfrm>
            <a:off x="4615680" y="41234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66"/>
              <p:cNvSpPr/>
              <p:nvPr/>
            </p:nvSpPr>
            <p:spPr>
              <a:xfrm>
                <a:off x="4303843" y="3661453"/>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i="1" smtClean="0">
                              <a:solidFill>
                                <a:prstClr val="black"/>
                              </a:solidFill>
                              <a:latin typeface="Cambria Math" panose="02040503050406030204" pitchFamily="18" charset="0"/>
                              <a:cs typeface="Times New Roman" panose="02020603050405020304" pitchFamily="18" charset="0"/>
                            </a:rPr>
                            <m:t>𝑥</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67" name="矩形 66"/>
              <p:cNvSpPr>
                <a:spLocks noRot="1" noChangeAspect="1" noMove="1" noResize="1" noEditPoints="1" noAdjustHandles="1" noChangeArrowheads="1" noChangeShapeType="1" noTextEdit="1"/>
              </p:cNvSpPr>
              <p:nvPr/>
            </p:nvSpPr>
            <p:spPr>
              <a:xfrm>
                <a:off x="4303843" y="3661453"/>
                <a:ext cx="2056493" cy="369332"/>
              </a:xfrm>
              <a:prstGeom prst="rect">
                <a:avLst/>
              </a:prstGeom>
              <a:blipFill>
                <a:blip r:embed="rId4"/>
                <a:stretch>
                  <a:fillRect/>
                </a:stretch>
              </a:blipFill>
            </p:spPr>
            <p:txBody>
              <a:bodyPr/>
              <a:lstStyle/>
              <a:p>
                <a:r>
                  <a:rPr lang="en-US">
                    <a:noFill/>
                  </a:rPr>
                  <a:t> </a:t>
                </a:r>
              </a:p>
            </p:txBody>
          </p:sp>
        </mc:Fallback>
      </mc:AlternateContent>
      <p:cxnSp>
        <p:nvCxnSpPr>
          <p:cNvPr id="68" name="直接箭头连接符 67"/>
          <p:cNvCxnSpPr/>
          <p:nvPr/>
        </p:nvCxnSpPr>
        <p:spPr>
          <a:xfrm>
            <a:off x="7223799" y="4188664"/>
            <a:ext cx="26462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矩形 68"/>
              <p:cNvSpPr/>
              <p:nvPr/>
            </p:nvSpPr>
            <p:spPr>
              <a:xfrm>
                <a:off x="7321765" y="3653662"/>
                <a:ext cx="2548262" cy="384914"/>
              </a:xfrm>
              <a:prstGeom prst="rect">
                <a:avLst/>
              </a:prstGeom>
            </p:spPr>
            <p:txBody>
              <a:bodyPr wrap="none">
                <a:spAutoFit/>
              </a:bodyPr>
              <a:lstStyle/>
              <a:p>
                <a:pPr lvl="0" defTabSz="3765366">
                  <a:spcBef>
                    <a:spcPct val="20000"/>
                  </a:spcBef>
                  <a:defRPr/>
                </a:pPr>
                <a14:m>
                  <m:oMathPara xmlns:m="http://schemas.openxmlformats.org/officeDocument/2006/math">
                    <m:oMathParaPr>
                      <m:jc m:val="centerGroup"/>
                    </m:oMathParaPr>
                    <m:oMath xmlns:m="http://schemas.openxmlformats.org/officeDocument/2006/math">
                      <m:acc>
                        <m:accPr>
                          <m:chr m:val="̂"/>
                          <m:ctrlPr>
                            <a:rPr lang="en-US" b="0" i="1" smtClean="0">
                              <a:solidFill>
                                <a:prstClr val="black"/>
                              </a:solidFill>
                              <a:latin typeface="Cambria Math" panose="02040503050406030204" pitchFamily="18" charset="0"/>
                              <a:cs typeface="Times New Roman" panose="02020603050405020304" pitchFamily="18" charset="0"/>
                            </a:rPr>
                          </m:ctrlPr>
                        </m:accPr>
                        <m:e>
                          <m:r>
                            <a:rPr lang="en-US" b="0" i="1" smtClean="0">
                              <a:solidFill>
                                <a:prstClr val="black"/>
                              </a:solidFill>
                              <a:latin typeface="Cambria Math" panose="02040503050406030204" pitchFamily="18" charset="0"/>
                              <a:cs typeface="Times New Roman" panose="02020603050405020304" pitchFamily="18" charset="0"/>
                            </a:rPr>
                            <m:t>𝑓</m:t>
                          </m:r>
                        </m:e>
                      </m:acc>
                      <m:r>
                        <a:rPr lang="en-US" b="0" i="1" smtClean="0">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1 </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𝑡</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𝑡</m:t>
                          </m:r>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oMath>
                  </m:oMathPara>
                </a14:m>
                <a:endParaRPr lang="en-US"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69" name="矩形 68"/>
              <p:cNvSpPr>
                <a:spLocks noRot="1" noChangeAspect="1" noMove="1" noResize="1" noEditPoints="1" noAdjustHandles="1" noChangeArrowheads="1" noChangeShapeType="1" noTextEdit="1"/>
              </p:cNvSpPr>
              <p:nvPr/>
            </p:nvSpPr>
            <p:spPr>
              <a:xfrm>
                <a:off x="7321765" y="3653662"/>
                <a:ext cx="2548262" cy="384914"/>
              </a:xfrm>
              <a:prstGeom prst="rect">
                <a:avLst/>
              </a:prstGeom>
              <a:blipFill>
                <a:blip r:embed="rId5"/>
                <a:stretch>
                  <a:fillRect t="-6349"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792008" y="1629817"/>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Hypothesis set </a:t>
                </a:r>
                <a14:m>
                  <m:oMath xmlns:m="http://schemas.openxmlformats.org/officeDocument/2006/math">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r>
                  <a:rPr lang="en-US" sz="1800" dirty="0">
                    <a:solidFill>
                      <a:prstClr val="black"/>
                    </a:solidFill>
                  </a:rPr>
                  <a:t> known at both Nature and Learner, Nature picks a </a:t>
                </a:r>
                <a14:m>
                  <m:oMath xmlns:m="http://schemas.openxmlformats.org/officeDocument/2006/math">
                    <m:r>
                      <a:rPr lang="en-US" sz="1800" b="0" i="1" smtClean="0">
                        <a:solidFill>
                          <a:prstClr val="black"/>
                        </a:solidFill>
                        <a:latin typeface="Cambria Math" panose="02040503050406030204" pitchFamily="18" charset="0"/>
                      </a:rPr>
                      <m:t>𝑓</m:t>
                    </m:r>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endParaRPr lang="en-US" sz="1800" dirty="0">
                  <a:solidFill>
                    <a:prstClr val="black"/>
                  </a:solidFill>
                </a:endParaRPr>
              </a:p>
              <a:p>
                <a:pPr marL="114300" indent="0">
                  <a:buNone/>
                  <a:defRPr/>
                </a:pPr>
                <a:r>
                  <a:rPr lang="en-US" sz="1800" dirty="0">
                    <a:solidFill>
                      <a:prstClr val="black"/>
                    </a:solidFill>
                  </a:rPr>
                  <a:t>At each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pPr lvl="0"/>
                <a:r>
                  <a:rPr lang="en-US" sz="1800" dirty="0"/>
                  <a:t>Nature selects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and samples a random label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r>
                  <a:rPr lang="en-US" sz="1800" dirty="0"/>
                  <a:t>, </a:t>
                </a:r>
                <a14:m>
                  <m:oMath xmlns:m="http://schemas.openxmlformats.org/officeDocument/2006/math">
                    <m:r>
                      <a:rPr lang="en-US" sz="1800" b="0" i="1" dirty="0" smtClean="0">
                        <a:latin typeface="Cambria Math" panose="02040503050406030204" pitchFamily="18" charset="0"/>
                      </a:rPr>
                      <m:t>𝑓</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𝑡</m:t>
                            </m:r>
                          </m:sub>
                        </m:sSub>
                      </m:e>
                    </m:d>
                  </m:oMath>
                </a14:m>
                <a:r>
                  <a:rPr lang="en-US" sz="1800" dirty="0"/>
                  <a:t> is a probability distribution.</a:t>
                </a:r>
              </a:p>
              <a:p>
                <a:pPr lvl="0"/>
                <a:r>
                  <a:rPr lang="en-US" sz="1800" dirty="0"/>
                  <a:t>Nature reveals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to the Learner</a:t>
                </a:r>
              </a:p>
              <a:p>
                <a:r>
                  <a:rPr lang="en-US" sz="1800" dirty="0"/>
                  <a:t>Learner makes an estimate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1</m:t>
                        </m:r>
                        <m:r>
                          <a:rPr lang="en-US" sz="1800" i="1">
                            <a:solidFill>
                              <a:prstClr val="black"/>
                            </a:solidFill>
                            <a:latin typeface="Cambria Math" panose="02040503050406030204" pitchFamily="18" charset="0"/>
                            <a:cs typeface="Times New Roman" panose="02020603050405020304" pitchFamily="18" charset="0"/>
                          </a:rPr>
                          <m:t> </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anose="02020603050405020304" pitchFamily="18" charset="0"/>
                  </a:rPr>
                  <a:t>of </a:t>
                </a:r>
                <a14:m>
                  <m:oMath xmlns:m="http://schemas.openxmlformats.org/officeDocument/2006/math">
                    <m:r>
                      <a:rPr lang="en-US" sz="1800" b="0" i="1" smtClean="0">
                        <a:solidFill>
                          <a:prstClr val="black"/>
                        </a:solidFill>
                        <a:latin typeface="Cambria Math" panose="02040503050406030204" pitchFamily="18" charset="0"/>
                        <a:cs typeface="Times New Roman" panose="02020603050405020304" pitchFamily="18" charset="0"/>
                      </a:rPr>
                      <m:t>𝑓</m:t>
                    </m:r>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dirty="0">
                    <a:solidFill>
                      <a:prstClr val="black"/>
                    </a:solidFill>
                    <a:latin typeface="Times New Roman" panose="02020603050405020304" pitchFamily="18" charset="0"/>
                    <a:cs typeface="Times New Roman" panose="02020603050405020304" pitchFamily="18" charset="0"/>
                  </a:rPr>
                  <a:t> based on historical data</a:t>
                </a:r>
              </a:p>
              <a:p>
                <a:r>
                  <a:rPr lang="en-US" sz="1800" dirty="0">
                    <a:solidFill>
                      <a:prstClr val="black"/>
                    </a:solidFill>
                    <a:latin typeface="Times New Roman" panose="02020603050405020304" pitchFamily="18" charset="0"/>
                    <a:cs typeface="Times New Roman" panose="02020603050405020304" pitchFamily="18" charset="0"/>
                  </a:rPr>
                  <a:t>Nature reveals </a:t>
                </a:r>
                <a14:m>
                  <m:oMath xmlns:m="http://schemas.openxmlformats.org/officeDocument/2006/math">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sub>
                    </m:sSub>
                  </m:oMath>
                </a14:m>
                <a:r>
                  <a:rPr lang="en-US" sz="1800" dirty="0">
                    <a:solidFill>
                      <a:prstClr val="black"/>
                    </a:solidFill>
                    <a:latin typeface="Times New Roman" panose="02020603050405020304" pitchFamily="18" charset="0"/>
                    <a:cs typeface="Times New Roman" panose="02020603050405020304" pitchFamily="18" charset="0"/>
                  </a:rPr>
                  <a:t> to Learner</a:t>
                </a:r>
              </a:p>
            </p:txBody>
          </p:sp>
        </mc:Choice>
        <mc:Fallback xmlns="">
          <p:sp>
            <p:nvSpPr>
              <p:cNvPr id="70"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9817"/>
                <a:ext cx="10839428" cy="600122"/>
              </a:xfrm>
              <a:prstGeom prst="rect">
                <a:avLst/>
              </a:prstGeom>
              <a:blipFill>
                <a:blip r:embed="rId6"/>
                <a:stretch>
                  <a:fillRect b="-251515"/>
                </a:stretch>
              </a:blipFill>
              <a:ln>
                <a:noFill/>
              </a:ln>
            </p:spPr>
            <p:txBody>
              <a:bodyPr/>
              <a:lstStyle/>
              <a:p>
                <a:r>
                  <a:rPr lang="en-US">
                    <a:noFill/>
                  </a:rPr>
                  <a:t> </a:t>
                </a:r>
              </a:p>
            </p:txBody>
          </p:sp>
        </mc:Fallback>
      </mc:AlternateContent>
      <p:cxnSp>
        <p:nvCxnSpPr>
          <p:cNvPr id="71" name="直接箭头连接符 70"/>
          <p:cNvCxnSpPr/>
          <p:nvPr/>
        </p:nvCxnSpPr>
        <p:spPr>
          <a:xfrm>
            <a:off x="4615680" y="42893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矩形 71"/>
              <p:cNvSpPr/>
              <p:nvPr/>
            </p:nvSpPr>
            <p:spPr>
              <a:xfrm>
                <a:off x="4314113" y="4363270"/>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b="0" i="1" smtClean="0">
                              <a:solidFill>
                                <a:prstClr val="black"/>
                              </a:solidFill>
                              <a:latin typeface="Cambria Math" panose="02040503050406030204" pitchFamily="18" charset="0"/>
                              <a:cs typeface="Times New Roman" panose="02020603050405020304" pitchFamily="18" charset="0"/>
                            </a:rPr>
                            <m:t>𝑦</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72" name="矩形 71"/>
              <p:cNvSpPr>
                <a:spLocks noRot="1" noChangeAspect="1" noMove="1" noResize="1" noEditPoints="1" noAdjustHandles="1" noChangeArrowheads="1" noChangeShapeType="1" noTextEdit="1"/>
              </p:cNvSpPr>
              <p:nvPr/>
            </p:nvSpPr>
            <p:spPr>
              <a:xfrm>
                <a:off x="4314113" y="4363270"/>
                <a:ext cx="2056493" cy="369332"/>
              </a:xfrm>
              <a:prstGeom prst="rect">
                <a:avLst/>
              </a:prstGeom>
              <a:blipFill>
                <a:blip r:embed="rId7"/>
                <a:stretch>
                  <a:fillRect b="-6667"/>
                </a:stretch>
              </a:blipFill>
            </p:spPr>
            <p:txBody>
              <a:bodyPr/>
              <a:lstStyle/>
              <a:p>
                <a:r>
                  <a:rPr lang="en-US">
                    <a:noFill/>
                  </a:rPr>
                  <a:t> </a:t>
                </a:r>
              </a:p>
            </p:txBody>
          </p:sp>
        </mc:Fallback>
      </mc:AlternateContent>
      <p:sp>
        <p:nvSpPr>
          <p:cNvPr id="73" name="TextBox 45">
            <a:extLst>
              <a:ext uri="{FF2B5EF4-FFF2-40B4-BE49-F238E27FC236}">
                <a16:creationId xmlns:a16="http://schemas.microsoft.com/office/drawing/2014/main" id="{2B1089E9-A049-4E7B-A562-2EA8E4245FB5}"/>
              </a:ext>
            </a:extLst>
          </p:cNvPr>
          <p:cNvSpPr txBox="1"/>
          <p:nvPr/>
        </p:nvSpPr>
        <p:spPr>
          <a:xfrm>
            <a:off x="482043" y="4936346"/>
            <a:ext cx="11223156" cy="400110"/>
          </a:xfrm>
          <a:prstGeom prst="rect">
            <a:avLst/>
          </a:prstGeom>
          <a:noFill/>
        </p:spPr>
        <p:txBody>
          <a:bodyPr wrap="square" rtlCol="0">
            <a:spAutoFit/>
          </a:bodyPr>
          <a:lstStyle/>
          <a:p>
            <a:pPr lvl="0">
              <a:defRPr/>
            </a:pPr>
            <a:r>
              <a:rPr lang="en-US" sz="2000" dirty="0">
                <a:solidFill>
                  <a:prstClr val="black"/>
                </a:solidFill>
              </a:rPr>
              <a:t>Minimizing the overall expected estimating accuracy (KL-risk)</a:t>
            </a:r>
            <a:endParaRPr lang="en-US" sz="1600" dirty="0">
              <a:solidFill>
                <a:srgbClr val="E7E6E6">
                  <a:lumMod val="50000"/>
                </a:srgbClr>
              </a:solidFill>
            </a:endParaRPr>
          </a:p>
        </p:txBody>
      </p:sp>
      <mc:AlternateContent xmlns:mc="http://schemas.openxmlformats.org/markup-compatibility/2006" xmlns:a14="http://schemas.microsoft.com/office/drawing/2010/main">
        <mc:Choice Requires="a14">
          <p:sp>
            <p:nvSpPr>
              <p:cNvPr id="75" name="矩形 74"/>
              <p:cNvSpPr/>
              <p:nvPr/>
            </p:nvSpPr>
            <p:spPr>
              <a:xfrm>
                <a:off x="571806" y="5398011"/>
                <a:ext cx="4375685" cy="8749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prstClr val="black"/>
                              </a:solidFill>
                              <a:latin typeface="Cambria Math" panose="02040503050406030204" pitchFamily="18" charset="0"/>
                            </a:rPr>
                          </m:ctrlPr>
                        </m:sSubPr>
                        <m:e>
                          <m:r>
                            <m:rPr>
                              <m:sty m:val="p"/>
                            </m:rPr>
                            <a:rPr lang="en-US" altLang="zh-CN" sz="1600" i="1" smtClean="0">
                              <a:solidFill>
                                <a:prstClr val="black"/>
                              </a:solidFill>
                              <a:latin typeface="Cambria Math" panose="02040503050406030204" pitchFamily="18" charset="0"/>
                            </a:rPr>
                            <m:t>E</m:t>
                          </m:r>
                        </m:e>
                        <m:sub>
                          <m:sSub>
                            <m:sSubPr>
                              <m:ctrlPr>
                                <a:rPr lang="en-US" altLang="zh-CN" sz="1600" b="0" i="1" smtClean="0">
                                  <a:solidFill>
                                    <a:prstClr val="black"/>
                                  </a:solidFill>
                                  <a:latin typeface="Cambria Math" panose="02040503050406030204" pitchFamily="18" charset="0"/>
                                </a:rPr>
                              </m:ctrlPr>
                            </m:sSubPr>
                            <m:e>
                              <m:r>
                                <a:rPr lang="en-US" altLang="zh-CN" sz="1600" b="0" i="1" smtClean="0">
                                  <a:solidFill>
                                    <a:prstClr val="black"/>
                                  </a:solidFill>
                                  <a:latin typeface="Cambria Math" panose="02040503050406030204" pitchFamily="18" charset="0"/>
                                </a:rPr>
                                <m:t>𝑦</m:t>
                              </m:r>
                            </m:e>
                            <m:sub>
                              <m:r>
                                <a:rPr lang="en-US" altLang="zh-CN" sz="1600" b="0" i="1" smtClean="0">
                                  <a:solidFill>
                                    <a:prstClr val="black"/>
                                  </a:solidFill>
                                  <a:latin typeface="Cambria Math" panose="02040503050406030204" pitchFamily="18" charset="0"/>
                                </a:rPr>
                                <m:t>1</m:t>
                              </m:r>
                            </m:sub>
                          </m:sSub>
                          <m:r>
                            <a:rPr lang="en-US" altLang="zh-CN" sz="1600" b="0" i="1" smtClean="0">
                              <a:solidFill>
                                <a:prstClr val="black"/>
                              </a:solidFill>
                              <a:latin typeface="Cambria Math" panose="02040503050406030204" pitchFamily="18" charset="0"/>
                            </a:rPr>
                            <m:t>,…,</m:t>
                          </m:r>
                          <m:sSub>
                            <m:sSubPr>
                              <m:ctrlPr>
                                <a:rPr lang="en-US" altLang="zh-CN" sz="1600" b="0" i="1" smtClean="0">
                                  <a:solidFill>
                                    <a:prstClr val="black"/>
                                  </a:solidFill>
                                  <a:latin typeface="Cambria Math" panose="02040503050406030204" pitchFamily="18" charset="0"/>
                                </a:rPr>
                              </m:ctrlPr>
                            </m:sSubPr>
                            <m:e>
                              <m:r>
                                <a:rPr lang="en-US" altLang="zh-CN" sz="1600" b="0" i="1" smtClean="0">
                                  <a:solidFill>
                                    <a:prstClr val="black"/>
                                  </a:solidFill>
                                  <a:latin typeface="Cambria Math" panose="02040503050406030204" pitchFamily="18" charset="0"/>
                                </a:rPr>
                                <m:t>𝑦</m:t>
                              </m:r>
                            </m:e>
                            <m:sub>
                              <m:r>
                                <a:rPr lang="en-US" altLang="zh-CN" sz="1600" b="0" i="1" smtClean="0">
                                  <a:solidFill>
                                    <a:prstClr val="black"/>
                                  </a:solidFill>
                                  <a:latin typeface="Cambria Math" panose="02040503050406030204" pitchFamily="18" charset="0"/>
                                </a:rPr>
                                <m:t>𝑡</m:t>
                              </m:r>
                            </m:sub>
                          </m:sSub>
                        </m:sub>
                      </m:sSub>
                      <m:d>
                        <m:dPr>
                          <m:begChr m:val="["/>
                          <m:endChr m:val="]"/>
                          <m:ctrlPr>
                            <a:rPr lang="en-US" altLang="zh-CN" sz="1600" b="0" i="1" smtClean="0">
                              <a:solidFill>
                                <a:prstClr val="black"/>
                              </a:solidFill>
                              <a:latin typeface="Cambria Math" panose="02040503050406030204" pitchFamily="18" charset="0"/>
                            </a:rPr>
                          </m:ctrlPr>
                        </m:dPr>
                        <m:e>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𝑡</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𝑇</m:t>
                              </m:r>
                            </m:sup>
                            <m:e>
                              <m:r>
                                <a:rPr lang="en-US" sz="1600" b="0" i="1" smtClean="0">
                                  <a:solidFill>
                                    <a:prstClr val="black"/>
                                  </a:solidFill>
                                  <a:latin typeface="Cambria Math" panose="02040503050406030204" pitchFamily="18" charset="0"/>
                                </a:rPr>
                                <m:t>𝐾𝐿</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𝑓</m:t>
                              </m:r>
                              <m:d>
                                <m:dPr>
                                  <m:ctrlPr>
                                    <a:rPr lang="en-US"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𝑥</m:t>
                                      </m:r>
                                    </m:e>
                                    <m:sub>
                                      <m:r>
                                        <a:rPr lang="en-US" sz="1600" i="1">
                                          <a:solidFill>
                                            <a:prstClr val="black"/>
                                          </a:solidFill>
                                          <a:latin typeface="Cambria Math" panose="02040503050406030204" pitchFamily="18" charset="0"/>
                                        </a:rPr>
                                        <m:t>𝑡</m:t>
                                      </m:r>
                                    </m:sub>
                                  </m:sSub>
                                </m:e>
                              </m:d>
                              <m:r>
                                <a:rPr lang="en-US" sz="1600" i="1">
                                  <a:solidFill>
                                    <a:prstClr val="black"/>
                                  </a:solidFill>
                                  <a:latin typeface="Cambria Math" panose="02040503050406030204" pitchFamily="18" charset="0"/>
                                </a:rPr>
                                <m:t>,</m:t>
                              </m:r>
                              <m:acc>
                                <m:accPr>
                                  <m:chr m:val="̂"/>
                                  <m:ctrlPr>
                                    <a:rPr lang="en-US" sz="1600" i="1">
                                      <a:solidFill>
                                        <a:prstClr val="black"/>
                                      </a:solidFill>
                                      <a:latin typeface="Cambria Math" panose="02040503050406030204" pitchFamily="18" charset="0"/>
                                      <a:cs typeface="Times New Roman" panose="02020603050405020304" pitchFamily="18" charset="0"/>
                                    </a:rPr>
                                  </m:ctrlPr>
                                </m:accPr>
                                <m:e>
                                  <m:r>
                                    <a:rPr lang="en-US" sz="1600" i="1">
                                      <a:solidFill>
                                        <a:prstClr val="black"/>
                                      </a:solidFill>
                                      <a:latin typeface="Cambria Math" panose="02040503050406030204" pitchFamily="18" charset="0"/>
                                      <a:cs typeface="Times New Roman" panose="02020603050405020304" pitchFamily="18" charset="0"/>
                                    </a:rPr>
                                    <m:t>𝑓</m:t>
                                  </m:r>
                                </m:e>
                              </m:acc>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𝑥</m:t>
                                  </m:r>
                                </m:e>
                                <m:sub>
                                  <m:r>
                                    <a:rPr lang="en-US" sz="1600" i="1">
                                      <a:solidFill>
                                        <a:prstClr val="black"/>
                                      </a:solidFill>
                                      <a:latin typeface="Cambria Math" panose="02040503050406030204" pitchFamily="18" charset="0"/>
                                      <a:cs typeface="Times New Roman" panose="02020603050405020304" pitchFamily="18" charset="0"/>
                                    </a:rPr>
                                    <m:t>1 </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𝑥</m:t>
                                  </m:r>
                                </m:e>
                                <m:sub>
                                  <m:r>
                                    <a:rPr lang="en-US" sz="1600" i="1">
                                      <a:solidFill>
                                        <a:prstClr val="black"/>
                                      </a:solidFill>
                                      <a:latin typeface="Cambria Math" panose="02040503050406030204" pitchFamily="18" charset="0"/>
                                      <a:cs typeface="Times New Roman" panose="02020603050405020304" pitchFamily="18" charset="0"/>
                                    </a:rPr>
                                    <m:t>𝑡</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𝑦</m:t>
                                  </m:r>
                                </m:e>
                                <m:sub>
                                  <m:r>
                                    <a:rPr lang="en-US" sz="1600" i="1">
                                      <a:solidFill>
                                        <a:prstClr val="black"/>
                                      </a:solidFill>
                                      <a:latin typeface="Cambria Math" panose="02040503050406030204" pitchFamily="18" charset="0"/>
                                      <a:cs typeface="Times New Roman" panose="02020603050405020304" pitchFamily="18" charset="0"/>
                                    </a:rPr>
                                    <m:t>1</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𝑦</m:t>
                                  </m:r>
                                </m:e>
                                <m:sub>
                                  <m:r>
                                    <a:rPr lang="en-US" sz="1600" i="1">
                                      <a:solidFill>
                                        <a:prstClr val="black"/>
                                      </a:solidFill>
                                      <a:latin typeface="Cambria Math" panose="02040503050406030204" pitchFamily="18" charset="0"/>
                                      <a:cs typeface="Times New Roman" panose="02020603050405020304" pitchFamily="18" charset="0"/>
                                    </a:rPr>
                                    <m:t>𝑡</m:t>
                                  </m:r>
                                  <m:r>
                                    <a:rPr lang="en-US" sz="1600" i="1">
                                      <a:solidFill>
                                        <a:prstClr val="black"/>
                                      </a:solidFill>
                                      <a:latin typeface="Cambria Math" panose="02040503050406030204" pitchFamily="18" charset="0"/>
                                      <a:cs typeface="Times New Roman" panose="02020603050405020304" pitchFamily="18" charset="0"/>
                                    </a:rPr>
                                    <m:t>−1</m:t>
                                  </m:r>
                                </m:sub>
                              </m:sSub>
                              <m:r>
                                <a:rPr lang="en-US" sz="1600" i="1">
                                  <a:solidFill>
                                    <a:prstClr val="black"/>
                                  </a:solidFill>
                                  <a:latin typeface="Cambria Math" panose="02040503050406030204" pitchFamily="18" charset="0"/>
                                  <a:cs typeface="Times New Roman" panose="02020603050405020304" pitchFamily="18" charset="0"/>
                                </a:rPr>
                                <m:t>)</m:t>
                              </m:r>
                              <m:r>
                                <a:rPr lang="en-US" sz="1600" i="1">
                                  <a:solidFill>
                                    <a:prstClr val="black"/>
                                  </a:solidFill>
                                  <a:latin typeface="Cambria Math" panose="02040503050406030204" pitchFamily="18" charset="0"/>
                                </a:rPr>
                                <m:t>)</m:t>
                              </m:r>
                            </m:e>
                          </m:nary>
                        </m:e>
                      </m:d>
                    </m:oMath>
                  </m:oMathPara>
                </a14:m>
                <a:endParaRPr lang="en-US" sz="1600" dirty="0"/>
              </a:p>
            </p:txBody>
          </p:sp>
        </mc:Choice>
        <mc:Fallback xmlns="">
          <p:sp>
            <p:nvSpPr>
              <p:cNvPr id="75" name="矩形 74"/>
              <p:cNvSpPr>
                <a:spLocks noRot="1" noChangeAspect="1" noMove="1" noResize="1" noEditPoints="1" noAdjustHandles="1" noChangeArrowheads="1" noChangeShapeType="1" noTextEdit="1"/>
              </p:cNvSpPr>
              <p:nvPr/>
            </p:nvSpPr>
            <p:spPr>
              <a:xfrm>
                <a:off x="571806" y="5398011"/>
                <a:ext cx="4375685" cy="874920"/>
              </a:xfrm>
              <a:prstGeom prst="rect">
                <a:avLst/>
              </a:prstGeom>
              <a:blipFill>
                <a:blip r:embed="rId8"/>
                <a:stretch>
                  <a:fillRect/>
                </a:stretch>
              </a:blipFill>
            </p:spPr>
            <p:txBody>
              <a:bodyPr/>
              <a:lstStyle/>
              <a:p>
                <a:r>
                  <a:rPr lang="en-US">
                    <a:noFill/>
                  </a:rPr>
                  <a:t> </a:t>
                </a:r>
              </a:p>
            </p:txBody>
          </p:sp>
        </mc:Fallback>
      </mc:AlternateContent>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1510544" y="5967069"/>
            <a:ext cx="2827275"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600" dirty="0" err="1">
                <a:solidFill>
                  <a:srgbClr val="0070C0"/>
                </a:solidFill>
              </a:rPr>
              <a:t>Kullback-Leibler</a:t>
            </a:r>
            <a:r>
              <a:rPr lang="en-US" sz="1600" dirty="0">
                <a:solidFill>
                  <a:srgbClr val="0070C0"/>
                </a:solidFill>
              </a:rPr>
              <a:t> divergence</a:t>
            </a:r>
            <a:endParaRPr lang="en-US" sz="1600" b="1" dirty="0">
              <a:solidFill>
                <a:srgbClr val="0070C0"/>
              </a:solidFill>
            </a:endParaRPr>
          </a:p>
        </p:txBody>
      </p:sp>
      <p:cxnSp>
        <p:nvCxnSpPr>
          <p:cNvPr id="77" name="直接箭头连接符 76"/>
          <p:cNvCxnSpPr/>
          <p:nvPr/>
        </p:nvCxnSpPr>
        <p:spPr>
          <a:xfrm>
            <a:off x="1951922" y="5978954"/>
            <a:ext cx="364558" cy="179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45">
            <a:extLst>
              <a:ext uri="{FF2B5EF4-FFF2-40B4-BE49-F238E27FC236}">
                <a16:creationId xmlns:a16="http://schemas.microsoft.com/office/drawing/2014/main" id="{2B1089E9-A049-4E7B-A562-2EA8E4245FB5}"/>
              </a:ext>
            </a:extLst>
          </p:cNvPr>
          <p:cNvSpPr txBox="1"/>
          <p:nvPr/>
        </p:nvSpPr>
        <p:spPr>
          <a:xfrm>
            <a:off x="5267405" y="5398011"/>
            <a:ext cx="6749500" cy="338554"/>
          </a:xfrm>
          <a:prstGeom prst="rect">
            <a:avLst/>
          </a:prstGeom>
          <a:noFill/>
        </p:spPr>
        <p:txBody>
          <a:bodyPr wrap="square" rtlCol="0">
            <a:spAutoFit/>
          </a:bodyPr>
          <a:lstStyle/>
          <a:p>
            <a:pPr>
              <a:buClrTx/>
            </a:pPr>
            <a:r>
              <a:rPr lang="en-US" sz="1600" dirty="0">
                <a:solidFill>
                  <a:srgbClr val="00B050"/>
                </a:solidFill>
                <a:cs typeface="Arial" panose="020B0604020202020204" pitchFamily="34" charset="0"/>
              </a:rPr>
              <a:t>A lower bound on optimal regret (under log loss) based on </a:t>
            </a:r>
            <a:r>
              <a:rPr lang="en-US" sz="1600" dirty="0" err="1">
                <a:solidFill>
                  <a:srgbClr val="00B050"/>
                </a:solidFill>
                <a:cs typeface="Arial" panose="020B0604020202020204" pitchFamily="34" charset="0"/>
              </a:rPr>
              <a:t>Hadamard</a:t>
            </a:r>
            <a:r>
              <a:rPr lang="en-US" sz="1600" dirty="0">
                <a:solidFill>
                  <a:srgbClr val="00B050"/>
                </a:solidFill>
                <a:cs typeface="Arial" panose="020B0604020202020204" pitchFamily="34" charset="0"/>
              </a:rPr>
              <a:t> matrices  </a:t>
            </a:r>
          </a:p>
        </p:txBody>
      </p:sp>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2510834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a:t>
            </a:r>
            <a:endParaRPr lang="zh-CN" altLang="en-US" sz="32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a:buClrTx/>
              <a:buFont typeface="Arial" panose="020B0604020202020204" pitchFamily="34" charset="0"/>
              <a:buChar char="•"/>
            </a:pPr>
            <a:r>
              <a:rPr lang="en-US" sz="2400" dirty="0">
                <a:cs typeface="Arial" panose="020B0604020202020204" pitchFamily="34" charset="0"/>
              </a:rPr>
              <a:t>Online distribution learning with differential privacy constraints</a:t>
            </a:r>
          </a:p>
        </p:txBody>
      </p:sp>
      <p:sp>
        <p:nvSpPr>
          <p:cNvPr id="62" name="矩形 61"/>
          <p:cNvSpPr/>
          <p:nvPr/>
        </p:nvSpPr>
        <p:spPr>
          <a:xfrm>
            <a:off x="6017168" y="3867608"/>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cxnSp>
        <p:nvCxnSpPr>
          <p:cNvPr id="63" name="直接箭头连接符 62"/>
          <p:cNvCxnSpPr/>
          <p:nvPr/>
        </p:nvCxnSpPr>
        <p:spPr>
          <a:xfrm>
            <a:off x="1963858" y="4186735"/>
            <a:ext cx="1311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 Placeholder 1">
                <a:extLst>
                  <a:ext uri="{FF2B5EF4-FFF2-40B4-BE49-F238E27FC236}">
                    <a16:creationId xmlns:a16="http://schemas.microsoft.com/office/drawing/2014/main" id="{FE620B9A-A4AF-42BF-8E97-AA2FA1377A97}"/>
                  </a:ext>
                </a:extLst>
              </p:cNvPr>
              <p:cNvSpPr txBox="1">
                <a:spLocks/>
              </p:cNvSpPr>
              <p:nvPr/>
            </p:nvSpPr>
            <p:spPr>
              <a:xfrm>
                <a:off x="1614163" y="3544490"/>
                <a:ext cx="1813438"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𝑓</m:t>
                      </m:r>
                      <m:d>
                        <m:d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e>
                      </m:d>
                    </m:oMath>
                  </m:oMathPara>
                </a14:m>
                <a:endParaRPr kumimoji="0" lang="en-US"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mc:Choice>
        <mc:Fallback xmlns="">
          <p:sp>
            <p:nvSpPr>
              <p:cNvPr id="64" name="Text Placeholder 1">
                <a:extLst>
                  <a:ext uri="{FF2B5EF4-FFF2-40B4-BE49-F238E27FC236}">
                    <a16:creationId xmlns:a16="http://schemas.microsoft.com/office/drawing/2014/main" id="{FE620B9A-A4AF-42BF-8E97-AA2FA1377A97}"/>
                  </a:ext>
                </a:extLst>
              </p:cNvPr>
              <p:cNvSpPr txBox="1">
                <a:spLocks noRot="1" noChangeAspect="1" noMove="1" noResize="1" noEditPoints="1" noAdjustHandles="1" noChangeArrowheads="1" noChangeShapeType="1" noTextEdit="1"/>
              </p:cNvSpPr>
              <p:nvPr/>
            </p:nvSpPr>
            <p:spPr>
              <a:xfrm>
                <a:off x="1614163" y="3544490"/>
                <a:ext cx="1813438" cy="642278"/>
              </a:xfrm>
              <a:prstGeom prst="rect">
                <a:avLst/>
              </a:prstGeom>
              <a:blipFill>
                <a:blip r:embed="rId3"/>
                <a:stretch>
                  <a:fillRect/>
                </a:stretch>
              </a:blipFill>
            </p:spPr>
            <p:txBody>
              <a:bodyPr/>
              <a:lstStyle/>
              <a:p>
                <a:r>
                  <a:rPr lang="en-US">
                    <a:noFill/>
                  </a:rPr>
                  <a:t> </a:t>
                </a:r>
              </a:p>
            </p:txBody>
          </p:sp>
        </mc:Fallback>
      </mc:AlternateContent>
      <p:sp>
        <p:nvSpPr>
          <p:cNvPr id="65" name="矩形 64"/>
          <p:cNvSpPr/>
          <p:nvPr/>
        </p:nvSpPr>
        <p:spPr>
          <a:xfrm>
            <a:off x="3274906" y="3866775"/>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p:cxnSp>
        <p:nvCxnSpPr>
          <p:cNvPr id="66" name="直接箭头连接符 65"/>
          <p:cNvCxnSpPr/>
          <p:nvPr/>
        </p:nvCxnSpPr>
        <p:spPr>
          <a:xfrm>
            <a:off x="4615680" y="41234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66"/>
              <p:cNvSpPr/>
              <p:nvPr/>
            </p:nvSpPr>
            <p:spPr>
              <a:xfrm>
                <a:off x="4303843" y="3661453"/>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i="1" smtClean="0">
                              <a:solidFill>
                                <a:prstClr val="black"/>
                              </a:solidFill>
                              <a:latin typeface="Cambria Math" panose="02040503050406030204" pitchFamily="18" charset="0"/>
                              <a:cs typeface="Times New Roman" panose="02020603050405020304" pitchFamily="18" charset="0"/>
                            </a:rPr>
                            <m:t>𝑥</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67" name="矩形 66"/>
              <p:cNvSpPr>
                <a:spLocks noRot="1" noChangeAspect="1" noMove="1" noResize="1" noEditPoints="1" noAdjustHandles="1" noChangeArrowheads="1" noChangeShapeType="1" noTextEdit="1"/>
              </p:cNvSpPr>
              <p:nvPr/>
            </p:nvSpPr>
            <p:spPr>
              <a:xfrm>
                <a:off x="4303843" y="3661453"/>
                <a:ext cx="2056493" cy="369332"/>
              </a:xfrm>
              <a:prstGeom prst="rect">
                <a:avLst/>
              </a:prstGeom>
              <a:blipFill>
                <a:blip r:embed="rId4"/>
                <a:stretch>
                  <a:fillRect/>
                </a:stretch>
              </a:blipFill>
            </p:spPr>
            <p:txBody>
              <a:bodyPr/>
              <a:lstStyle/>
              <a:p>
                <a:r>
                  <a:rPr lang="en-US">
                    <a:noFill/>
                  </a:rPr>
                  <a:t> </a:t>
                </a:r>
              </a:p>
            </p:txBody>
          </p:sp>
        </mc:Fallback>
      </mc:AlternateContent>
      <p:cxnSp>
        <p:nvCxnSpPr>
          <p:cNvPr id="68" name="直接箭头连接符 67"/>
          <p:cNvCxnSpPr/>
          <p:nvPr/>
        </p:nvCxnSpPr>
        <p:spPr>
          <a:xfrm>
            <a:off x="7223799" y="4188664"/>
            <a:ext cx="26462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矩形 68"/>
              <p:cNvSpPr/>
              <p:nvPr/>
            </p:nvSpPr>
            <p:spPr>
              <a:xfrm>
                <a:off x="7321765" y="3653662"/>
                <a:ext cx="2548262" cy="384914"/>
              </a:xfrm>
              <a:prstGeom prst="rect">
                <a:avLst/>
              </a:prstGeom>
            </p:spPr>
            <p:txBody>
              <a:bodyPr wrap="none">
                <a:spAutoFit/>
              </a:bodyPr>
              <a:lstStyle/>
              <a:p>
                <a:pPr lvl="0" defTabSz="3765366">
                  <a:spcBef>
                    <a:spcPct val="20000"/>
                  </a:spcBef>
                  <a:defRPr/>
                </a:pPr>
                <a14:m>
                  <m:oMathPara xmlns:m="http://schemas.openxmlformats.org/officeDocument/2006/math">
                    <m:oMathParaPr>
                      <m:jc m:val="centerGroup"/>
                    </m:oMathParaPr>
                    <m:oMath xmlns:m="http://schemas.openxmlformats.org/officeDocument/2006/math">
                      <m:acc>
                        <m:accPr>
                          <m:chr m:val="̂"/>
                          <m:ctrlPr>
                            <a:rPr lang="en-US" b="0" i="1" smtClean="0">
                              <a:solidFill>
                                <a:prstClr val="black"/>
                              </a:solidFill>
                              <a:latin typeface="Cambria Math" panose="02040503050406030204" pitchFamily="18" charset="0"/>
                              <a:cs typeface="Times New Roman" panose="02020603050405020304" pitchFamily="18" charset="0"/>
                            </a:rPr>
                          </m:ctrlPr>
                        </m:accPr>
                        <m:e>
                          <m:r>
                            <a:rPr lang="en-US" b="0" i="1" smtClean="0">
                              <a:solidFill>
                                <a:prstClr val="black"/>
                              </a:solidFill>
                              <a:latin typeface="Cambria Math" panose="02040503050406030204" pitchFamily="18" charset="0"/>
                              <a:cs typeface="Times New Roman" panose="02020603050405020304" pitchFamily="18" charset="0"/>
                            </a:rPr>
                            <m:t>𝑓</m:t>
                          </m:r>
                        </m:e>
                      </m:acc>
                      <m:r>
                        <a:rPr lang="en-US" b="0" i="1" smtClean="0">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1 </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𝑡</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𝑡</m:t>
                          </m:r>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oMath>
                  </m:oMathPara>
                </a14:m>
                <a:endParaRPr lang="en-US"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69" name="矩形 68"/>
              <p:cNvSpPr>
                <a:spLocks noRot="1" noChangeAspect="1" noMove="1" noResize="1" noEditPoints="1" noAdjustHandles="1" noChangeArrowheads="1" noChangeShapeType="1" noTextEdit="1"/>
              </p:cNvSpPr>
              <p:nvPr/>
            </p:nvSpPr>
            <p:spPr>
              <a:xfrm>
                <a:off x="7321765" y="3653662"/>
                <a:ext cx="2548262" cy="384914"/>
              </a:xfrm>
              <a:prstGeom prst="rect">
                <a:avLst/>
              </a:prstGeom>
              <a:blipFill>
                <a:blip r:embed="rId5"/>
                <a:stretch>
                  <a:fillRect t="-6349"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792008" y="1629817"/>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Hypothesis set </a:t>
                </a:r>
                <a14:m>
                  <m:oMath xmlns:m="http://schemas.openxmlformats.org/officeDocument/2006/math">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r>
                  <a:rPr lang="en-US" sz="1800" dirty="0">
                    <a:solidFill>
                      <a:prstClr val="black"/>
                    </a:solidFill>
                  </a:rPr>
                  <a:t> known at both Nature and Learner, Nature picks a </a:t>
                </a:r>
                <a14:m>
                  <m:oMath xmlns:m="http://schemas.openxmlformats.org/officeDocument/2006/math">
                    <m:r>
                      <a:rPr lang="en-US" sz="1800" b="0" i="1" smtClean="0">
                        <a:solidFill>
                          <a:prstClr val="black"/>
                        </a:solidFill>
                        <a:latin typeface="Cambria Math" panose="02040503050406030204" pitchFamily="18" charset="0"/>
                      </a:rPr>
                      <m:t>𝑓</m:t>
                    </m:r>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1</m:t>
                        </m:r>
                      </m:sub>
                    </m:sSub>
                    <m:r>
                      <a:rPr lang="en-US" sz="1800" b="0" i="1" smtClean="0">
                        <a:solidFill>
                          <a:prstClr val="black"/>
                        </a:solidFill>
                        <a:latin typeface="Cambria Math" panose="02040503050406030204" pitchFamily="18" charset="0"/>
                      </a:rPr>
                      <m:t>,…,</m:t>
                    </m:r>
                    <m:sSub>
                      <m:sSubPr>
                        <m:ctrlPr>
                          <a:rPr lang="en-US" sz="1800" b="0" i="1" smtClean="0">
                            <a:solidFill>
                              <a:prstClr val="black"/>
                            </a:solidFill>
                            <a:latin typeface="Cambria Math" panose="02040503050406030204" pitchFamily="18" charset="0"/>
                          </a:rPr>
                        </m:ctrlPr>
                      </m:sSubPr>
                      <m:e>
                        <m:r>
                          <a:rPr lang="en-US" sz="1800" b="0" i="1" smtClean="0">
                            <a:solidFill>
                              <a:prstClr val="black"/>
                            </a:solidFill>
                            <a:latin typeface="Cambria Math" panose="02040503050406030204" pitchFamily="18" charset="0"/>
                          </a:rPr>
                          <m:t>𝑓</m:t>
                        </m:r>
                      </m:e>
                      <m:sub>
                        <m:r>
                          <a:rPr lang="en-US" sz="1800" b="0" i="1" smtClean="0">
                            <a:solidFill>
                              <a:prstClr val="black"/>
                            </a:solidFill>
                            <a:latin typeface="Cambria Math" panose="02040503050406030204" pitchFamily="18" charset="0"/>
                          </a:rPr>
                          <m:t>𝐾</m:t>
                        </m:r>
                      </m:sub>
                    </m:sSub>
                    <m:r>
                      <a:rPr lang="en-US" sz="1800" b="0" i="1" smtClean="0">
                        <a:solidFill>
                          <a:prstClr val="black"/>
                        </a:solidFill>
                        <a:latin typeface="Cambria Math" panose="02040503050406030204" pitchFamily="18" charset="0"/>
                      </a:rPr>
                      <m:t>}</m:t>
                    </m:r>
                  </m:oMath>
                </a14:m>
                <a:endParaRPr lang="en-US" sz="1800" dirty="0">
                  <a:solidFill>
                    <a:prstClr val="black"/>
                  </a:solidFill>
                </a:endParaRPr>
              </a:p>
              <a:p>
                <a:pPr marL="114300" indent="0">
                  <a:buNone/>
                  <a:defRPr/>
                </a:pPr>
                <a:r>
                  <a:rPr lang="en-US" sz="1800" dirty="0">
                    <a:solidFill>
                      <a:prstClr val="black"/>
                    </a:solidFill>
                  </a:rPr>
                  <a:t>At each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pPr lvl="0"/>
                <a:r>
                  <a:rPr lang="en-US" sz="1800" dirty="0"/>
                  <a:t>Nature selects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and samples a random label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r>
                  <a:rPr lang="en-US" sz="1800" dirty="0"/>
                  <a:t>, </a:t>
                </a:r>
                <a14:m>
                  <m:oMath xmlns:m="http://schemas.openxmlformats.org/officeDocument/2006/math">
                    <m:r>
                      <a:rPr lang="en-US" sz="1800" b="0" i="1" dirty="0" smtClean="0">
                        <a:latin typeface="Cambria Math" panose="02040503050406030204" pitchFamily="18" charset="0"/>
                      </a:rPr>
                      <m:t>𝑓</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𝑡</m:t>
                            </m:r>
                          </m:sub>
                        </m:sSub>
                      </m:e>
                    </m:d>
                  </m:oMath>
                </a14:m>
                <a:r>
                  <a:rPr lang="en-US" sz="1800" dirty="0"/>
                  <a:t> is a probability distribution.</a:t>
                </a:r>
              </a:p>
              <a:p>
                <a:pPr lvl="0"/>
                <a:r>
                  <a:rPr lang="en-US" sz="1800" dirty="0"/>
                  <a:t>Nature reveals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oMath>
                </a14:m>
                <a:r>
                  <a:rPr lang="en-US" sz="1800" dirty="0"/>
                  <a:t> to the Learner</a:t>
                </a:r>
              </a:p>
              <a:p>
                <a:r>
                  <a:rPr lang="en-US" sz="1800" dirty="0"/>
                  <a:t>Learner makes an estimate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1</m:t>
                        </m:r>
                        <m:r>
                          <a:rPr lang="en-US" sz="1800" i="1">
                            <a:solidFill>
                              <a:prstClr val="black"/>
                            </a:solidFill>
                            <a:latin typeface="Cambria Math" panose="02040503050406030204" pitchFamily="18" charset="0"/>
                            <a:cs typeface="Times New Roman" panose="02020603050405020304" pitchFamily="18" charset="0"/>
                          </a:rPr>
                          <m:t> </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r>
                          <a:rPr lang="en-US" sz="1800" b="0" i="1" smtClean="0">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anose="02020603050405020304" pitchFamily="18" charset="0"/>
                  </a:rPr>
                  <a:t>of </a:t>
                </a:r>
                <a14:m>
                  <m:oMath xmlns:m="http://schemas.openxmlformats.org/officeDocument/2006/math">
                    <m:r>
                      <a:rPr lang="en-US" sz="1800" b="0" i="1" smtClean="0">
                        <a:solidFill>
                          <a:prstClr val="black"/>
                        </a:solidFill>
                        <a:latin typeface="Cambria Math" panose="02040503050406030204" pitchFamily="18" charset="0"/>
                        <a:cs typeface="Times New Roman" panose="02020603050405020304" pitchFamily="18" charset="0"/>
                      </a:rPr>
                      <m:t>𝑓</m:t>
                    </m:r>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dirty="0">
                    <a:solidFill>
                      <a:prstClr val="black"/>
                    </a:solidFill>
                    <a:latin typeface="Times New Roman" panose="02020603050405020304" pitchFamily="18" charset="0"/>
                    <a:cs typeface="Times New Roman" panose="02020603050405020304" pitchFamily="18" charset="0"/>
                  </a:rPr>
                  <a:t> based on historical data</a:t>
                </a:r>
              </a:p>
              <a:p>
                <a:r>
                  <a:rPr lang="en-US" sz="1800" dirty="0">
                    <a:solidFill>
                      <a:prstClr val="black"/>
                    </a:solidFill>
                    <a:latin typeface="Times New Roman" panose="02020603050405020304" pitchFamily="18" charset="0"/>
                    <a:cs typeface="Times New Roman" panose="02020603050405020304" pitchFamily="18" charset="0"/>
                  </a:rPr>
                  <a:t>Nature reveals </a:t>
                </a:r>
                <a14:m>
                  <m:oMath xmlns:m="http://schemas.openxmlformats.org/officeDocument/2006/math">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sub>
                    </m:sSub>
                  </m:oMath>
                </a14:m>
                <a:r>
                  <a:rPr lang="en-US" sz="1800" dirty="0">
                    <a:solidFill>
                      <a:prstClr val="black"/>
                    </a:solidFill>
                    <a:latin typeface="Times New Roman" panose="02020603050405020304" pitchFamily="18" charset="0"/>
                    <a:cs typeface="Times New Roman" panose="02020603050405020304" pitchFamily="18" charset="0"/>
                  </a:rPr>
                  <a:t> to Learner</a:t>
                </a:r>
              </a:p>
            </p:txBody>
          </p:sp>
        </mc:Choice>
        <mc:Fallback xmlns="">
          <p:sp>
            <p:nvSpPr>
              <p:cNvPr id="70"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9817"/>
                <a:ext cx="10839428" cy="600122"/>
              </a:xfrm>
              <a:prstGeom prst="rect">
                <a:avLst/>
              </a:prstGeom>
              <a:blipFill>
                <a:blip r:embed="rId6"/>
                <a:stretch>
                  <a:fillRect b="-251515"/>
                </a:stretch>
              </a:blipFill>
              <a:ln>
                <a:noFill/>
              </a:ln>
            </p:spPr>
            <p:txBody>
              <a:bodyPr/>
              <a:lstStyle/>
              <a:p>
                <a:r>
                  <a:rPr lang="en-US">
                    <a:noFill/>
                  </a:rPr>
                  <a:t> </a:t>
                </a:r>
              </a:p>
            </p:txBody>
          </p:sp>
        </mc:Fallback>
      </mc:AlternateContent>
      <p:cxnSp>
        <p:nvCxnSpPr>
          <p:cNvPr id="71" name="直接箭头连接符 70"/>
          <p:cNvCxnSpPr/>
          <p:nvPr/>
        </p:nvCxnSpPr>
        <p:spPr>
          <a:xfrm>
            <a:off x="4615680" y="4289360"/>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矩形 71"/>
              <p:cNvSpPr/>
              <p:nvPr/>
            </p:nvSpPr>
            <p:spPr>
              <a:xfrm>
                <a:off x="4314113" y="4363270"/>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b="0" i="1" smtClean="0">
                              <a:solidFill>
                                <a:prstClr val="black"/>
                              </a:solidFill>
                              <a:latin typeface="Cambria Math" panose="02040503050406030204" pitchFamily="18" charset="0"/>
                              <a:cs typeface="Times New Roman" panose="02020603050405020304" pitchFamily="18" charset="0"/>
                            </a:rPr>
                            <m:t>𝑦</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72" name="矩形 71"/>
              <p:cNvSpPr>
                <a:spLocks noRot="1" noChangeAspect="1" noMove="1" noResize="1" noEditPoints="1" noAdjustHandles="1" noChangeArrowheads="1" noChangeShapeType="1" noTextEdit="1"/>
              </p:cNvSpPr>
              <p:nvPr/>
            </p:nvSpPr>
            <p:spPr>
              <a:xfrm>
                <a:off x="4314113" y="4363270"/>
                <a:ext cx="2056493" cy="369332"/>
              </a:xfrm>
              <a:prstGeom prst="rect">
                <a:avLst/>
              </a:prstGeom>
              <a:blipFill>
                <a:blip r:embed="rId7"/>
                <a:stretch>
                  <a:fillRect b="-6667"/>
                </a:stretch>
              </a:blipFill>
            </p:spPr>
            <p:txBody>
              <a:bodyPr/>
              <a:lstStyle/>
              <a:p>
                <a:r>
                  <a:rPr lang="en-US">
                    <a:noFill/>
                  </a:rPr>
                  <a:t> </a:t>
                </a:r>
              </a:p>
            </p:txBody>
          </p:sp>
        </mc:Fallback>
      </mc:AlternateContent>
      <p:sp>
        <p:nvSpPr>
          <p:cNvPr id="73" name="TextBox 45">
            <a:extLst>
              <a:ext uri="{FF2B5EF4-FFF2-40B4-BE49-F238E27FC236}">
                <a16:creationId xmlns:a16="http://schemas.microsoft.com/office/drawing/2014/main" id="{2B1089E9-A049-4E7B-A562-2EA8E4245FB5}"/>
              </a:ext>
            </a:extLst>
          </p:cNvPr>
          <p:cNvSpPr txBox="1"/>
          <p:nvPr/>
        </p:nvSpPr>
        <p:spPr>
          <a:xfrm>
            <a:off x="482043" y="4936346"/>
            <a:ext cx="11223156" cy="400110"/>
          </a:xfrm>
          <a:prstGeom prst="rect">
            <a:avLst/>
          </a:prstGeom>
          <a:noFill/>
        </p:spPr>
        <p:txBody>
          <a:bodyPr wrap="square" rtlCol="0">
            <a:spAutoFit/>
          </a:bodyPr>
          <a:lstStyle/>
          <a:p>
            <a:pPr lvl="0">
              <a:defRPr/>
            </a:pPr>
            <a:r>
              <a:rPr lang="en-US" sz="2000" dirty="0">
                <a:solidFill>
                  <a:prstClr val="black"/>
                </a:solidFill>
              </a:rPr>
              <a:t>Minimizing the overall expected estimating accuracy (KL-risk)</a:t>
            </a:r>
            <a:endParaRPr lang="en-US" sz="1600" dirty="0">
              <a:solidFill>
                <a:srgbClr val="E7E6E6">
                  <a:lumMod val="50000"/>
                </a:srgbClr>
              </a:solidFill>
            </a:endParaRPr>
          </a:p>
        </p:txBody>
      </p:sp>
      <mc:AlternateContent xmlns:mc="http://schemas.openxmlformats.org/markup-compatibility/2006" xmlns:a14="http://schemas.microsoft.com/office/drawing/2010/main">
        <mc:Choice Requires="a14">
          <p:sp>
            <p:nvSpPr>
              <p:cNvPr id="75" name="矩形 74"/>
              <p:cNvSpPr/>
              <p:nvPr/>
            </p:nvSpPr>
            <p:spPr>
              <a:xfrm>
                <a:off x="571806" y="5398011"/>
                <a:ext cx="4375685" cy="8749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prstClr val="black"/>
                              </a:solidFill>
                              <a:latin typeface="Cambria Math" panose="02040503050406030204" pitchFamily="18" charset="0"/>
                            </a:rPr>
                          </m:ctrlPr>
                        </m:sSubPr>
                        <m:e>
                          <m:r>
                            <m:rPr>
                              <m:sty m:val="p"/>
                            </m:rPr>
                            <a:rPr lang="en-US" altLang="zh-CN" sz="1600" i="1" smtClean="0">
                              <a:solidFill>
                                <a:prstClr val="black"/>
                              </a:solidFill>
                              <a:latin typeface="Cambria Math" panose="02040503050406030204" pitchFamily="18" charset="0"/>
                            </a:rPr>
                            <m:t>E</m:t>
                          </m:r>
                        </m:e>
                        <m:sub>
                          <m:sSub>
                            <m:sSubPr>
                              <m:ctrlPr>
                                <a:rPr lang="en-US" altLang="zh-CN" sz="1600" b="0" i="1" smtClean="0">
                                  <a:solidFill>
                                    <a:prstClr val="black"/>
                                  </a:solidFill>
                                  <a:latin typeface="Cambria Math" panose="02040503050406030204" pitchFamily="18" charset="0"/>
                                </a:rPr>
                              </m:ctrlPr>
                            </m:sSubPr>
                            <m:e>
                              <m:r>
                                <a:rPr lang="en-US" altLang="zh-CN" sz="1600" b="0" i="1" smtClean="0">
                                  <a:solidFill>
                                    <a:prstClr val="black"/>
                                  </a:solidFill>
                                  <a:latin typeface="Cambria Math" panose="02040503050406030204" pitchFamily="18" charset="0"/>
                                </a:rPr>
                                <m:t>𝑦</m:t>
                              </m:r>
                            </m:e>
                            <m:sub>
                              <m:r>
                                <a:rPr lang="en-US" altLang="zh-CN" sz="1600" b="0" i="1" smtClean="0">
                                  <a:solidFill>
                                    <a:prstClr val="black"/>
                                  </a:solidFill>
                                  <a:latin typeface="Cambria Math" panose="02040503050406030204" pitchFamily="18" charset="0"/>
                                </a:rPr>
                                <m:t>1</m:t>
                              </m:r>
                            </m:sub>
                          </m:sSub>
                          <m:r>
                            <a:rPr lang="en-US" altLang="zh-CN" sz="1600" b="0" i="1" smtClean="0">
                              <a:solidFill>
                                <a:prstClr val="black"/>
                              </a:solidFill>
                              <a:latin typeface="Cambria Math" panose="02040503050406030204" pitchFamily="18" charset="0"/>
                            </a:rPr>
                            <m:t>,…,</m:t>
                          </m:r>
                          <m:sSub>
                            <m:sSubPr>
                              <m:ctrlPr>
                                <a:rPr lang="en-US" altLang="zh-CN" sz="1600" b="0" i="1" smtClean="0">
                                  <a:solidFill>
                                    <a:prstClr val="black"/>
                                  </a:solidFill>
                                  <a:latin typeface="Cambria Math" panose="02040503050406030204" pitchFamily="18" charset="0"/>
                                </a:rPr>
                              </m:ctrlPr>
                            </m:sSubPr>
                            <m:e>
                              <m:r>
                                <a:rPr lang="en-US" altLang="zh-CN" sz="1600" b="0" i="1" smtClean="0">
                                  <a:solidFill>
                                    <a:prstClr val="black"/>
                                  </a:solidFill>
                                  <a:latin typeface="Cambria Math" panose="02040503050406030204" pitchFamily="18" charset="0"/>
                                </a:rPr>
                                <m:t>𝑦</m:t>
                              </m:r>
                            </m:e>
                            <m:sub>
                              <m:r>
                                <a:rPr lang="en-US" altLang="zh-CN" sz="1600" b="0" i="1" smtClean="0">
                                  <a:solidFill>
                                    <a:prstClr val="black"/>
                                  </a:solidFill>
                                  <a:latin typeface="Cambria Math" panose="02040503050406030204" pitchFamily="18" charset="0"/>
                                </a:rPr>
                                <m:t>𝑡</m:t>
                              </m:r>
                            </m:sub>
                          </m:sSub>
                        </m:sub>
                      </m:sSub>
                      <m:d>
                        <m:dPr>
                          <m:begChr m:val="["/>
                          <m:endChr m:val="]"/>
                          <m:ctrlPr>
                            <a:rPr lang="en-US" altLang="zh-CN" sz="1600" b="0" i="1" smtClean="0">
                              <a:solidFill>
                                <a:prstClr val="black"/>
                              </a:solidFill>
                              <a:latin typeface="Cambria Math" panose="02040503050406030204" pitchFamily="18" charset="0"/>
                            </a:rPr>
                          </m:ctrlPr>
                        </m:dPr>
                        <m:e>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𝑡</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𝑇</m:t>
                              </m:r>
                            </m:sup>
                            <m:e>
                              <m:r>
                                <a:rPr lang="en-US" sz="1600" b="0" i="1" smtClean="0">
                                  <a:solidFill>
                                    <a:prstClr val="black"/>
                                  </a:solidFill>
                                  <a:latin typeface="Cambria Math" panose="02040503050406030204" pitchFamily="18" charset="0"/>
                                </a:rPr>
                                <m:t>𝐾𝐿</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𝑓</m:t>
                              </m:r>
                              <m:d>
                                <m:dPr>
                                  <m:ctrlPr>
                                    <a:rPr lang="en-US"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𝑥</m:t>
                                      </m:r>
                                    </m:e>
                                    <m:sub>
                                      <m:r>
                                        <a:rPr lang="en-US" sz="1600" i="1">
                                          <a:solidFill>
                                            <a:prstClr val="black"/>
                                          </a:solidFill>
                                          <a:latin typeface="Cambria Math" panose="02040503050406030204" pitchFamily="18" charset="0"/>
                                        </a:rPr>
                                        <m:t>𝑡</m:t>
                                      </m:r>
                                    </m:sub>
                                  </m:sSub>
                                </m:e>
                              </m:d>
                              <m:r>
                                <a:rPr lang="en-US" sz="1600" i="1">
                                  <a:solidFill>
                                    <a:prstClr val="black"/>
                                  </a:solidFill>
                                  <a:latin typeface="Cambria Math" panose="02040503050406030204" pitchFamily="18" charset="0"/>
                                </a:rPr>
                                <m:t>,</m:t>
                              </m:r>
                              <m:acc>
                                <m:accPr>
                                  <m:chr m:val="̂"/>
                                  <m:ctrlPr>
                                    <a:rPr lang="en-US" sz="1600" i="1">
                                      <a:solidFill>
                                        <a:prstClr val="black"/>
                                      </a:solidFill>
                                      <a:latin typeface="Cambria Math" panose="02040503050406030204" pitchFamily="18" charset="0"/>
                                      <a:cs typeface="Times New Roman" panose="02020603050405020304" pitchFamily="18" charset="0"/>
                                    </a:rPr>
                                  </m:ctrlPr>
                                </m:accPr>
                                <m:e>
                                  <m:r>
                                    <a:rPr lang="en-US" sz="1600" i="1">
                                      <a:solidFill>
                                        <a:prstClr val="black"/>
                                      </a:solidFill>
                                      <a:latin typeface="Cambria Math" panose="02040503050406030204" pitchFamily="18" charset="0"/>
                                      <a:cs typeface="Times New Roman" panose="02020603050405020304" pitchFamily="18" charset="0"/>
                                    </a:rPr>
                                    <m:t>𝑓</m:t>
                                  </m:r>
                                </m:e>
                              </m:acc>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𝑥</m:t>
                                  </m:r>
                                </m:e>
                                <m:sub>
                                  <m:r>
                                    <a:rPr lang="en-US" sz="1600" i="1">
                                      <a:solidFill>
                                        <a:prstClr val="black"/>
                                      </a:solidFill>
                                      <a:latin typeface="Cambria Math" panose="02040503050406030204" pitchFamily="18" charset="0"/>
                                      <a:cs typeface="Times New Roman" panose="02020603050405020304" pitchFamily="18" charset="0"/>
                                    </a:rPr>
                                    <m:t>1 </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𝑥</m:t>
                                  </m:r>
                                </m:e>
                                <m:sub>
                                  <m:r>
                                    <a:rPr lang="en-US" sz="1600" i="1">
                                      <a:solidFill>
                                        <a:prstClr val="black"/>
                                      </a:solidFill>
                                      <a:latin typeface="Cambria Math" panose="02040503050406030204" pitchFamily="18" charset="0"/>
                                      <a:cs typeface="Times New Roman" panose="02020603050405020304" pitchFamily="18" charset="0"/>
                                    </a:rPr>
                                    <m:t>𝑡</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𝑦</m:t>
                                  </m:r>
                                </m:e>
                                <m:sub>
                                  <m:r>
                                    <a:rPr lang="en-US" sz="1600" i="1">
                                      <a:solidFill>
                                        <a:prstClr val="black"/>
                                      </a:solidFill>
                                      <a:latin typeface="Cambria Math" panose="02040503050406030204" pitchFamily="18" charset="0"/>
                                      <a:cs typeface="Times New Roman" panose="02020603050405020304" pitchFamily="18" charset="0"/>
                                    </a:rPr>
                                    <m:t>1</m:t>
                                  </m:r>
                                </m:sub>
                              </m:sSub>
                              <m:r>
                                <a:rPr lang="en-US" sz="1600" i="1">
                                  <a:solidFill>
                                    <a:prstClr val="black"/>
                                  </a:solidFill>
                                  <a:latin typeface="Cambria Math" panose="02040503050406030204" pitchFamily="18" charset="0"/>
                                  <a:cs typeface="Times New Roman" panose="02020603050405020304" pitchFamily="18" charset="0"/>
                                </a:rPr>
                                <m:t>,…,</m:t>
                              </m:r>
                              <m:sSub>
                                <m:sSubPr>
                                  <m:ctrlPr>
                                    <a:rPr lang="en-US" sz="1600" i="1">
                                      <a:solidFill>
                                        <a:prstClr val="black"/>
                                      </a:solidFill>
                                      <a:latin typeface="Cambria Math" panose="02040503050406030204" pitchFamily="18" charset="0"/>
                                      <a:cs typeface="Times New Roman" panose="02020603050405020304" pitchFamily="18" charset="0"/>
                                    </a:rPr>
                                  </m:ctrlPr>
                                </m:sSubPr>
                                <m:e>
                                  <m:r>
                                    <a:rPr lang="en-US" sz="1600" i="1">
                                      <a:solidFill>
                                        <a:prstClr val="black"/>
                                      </a:solidFill>
                                      <a:latin typeface="Cambria Math" panose="02040503050406030204" pitchFamily="18" charset="0"/>
                                      <a:cs typeface="Times New Roman" panose="02020603050405020304" pitchFamily="18" charset="0"/>
                                    </a:rPr>
                                    <m:t>𝑦</m:t>
                                  </m:r>
                                </m:e>
                                <m:sub>
                                  <m:r>
                                    <a:rPr lang="en-US" sz="1600" i="1">
                                      <a:solidFill>
                                        <a:prstClr val="black"/>
                                      </a:solidFill>
                                      <a:latin typeface="Cambria Math" panose="02040503050406030204" pitchFamily="18" charset="0"/>
                                      <a:cs typeface="Times New Roman" panose="02020603050405020304" pitchFamily="18" charset="0"/>
                                    </a:rPr>
                                    <m:t>𝑡</m:t>
                                  </m:r>
                                  <m:r>
                                    <a:rPr lang="en-US" sz="1600" i="1">
                                      <a:solidFill>
                                        <a:prstClr val="black"/>
                                      </a:solidFill>
                                      <a:latin typeface="Cambria Math" panose="02040503050406030204" pitchFamily="18" charset="0"/>
                                      <a:cs typeface="Times New Roman" panose="02020603050405020304" pitchFamily="18" charset="0"/>
                                    </a:rPr>
                                    <m:t>−1</m:t>
                                  </m:r>
                                </m:sub>
                              </m:sSub>
                              <m:r>
                                <a:rPr lang="en-US" sz="1600" i="1">
                                  <a:solidFill>
                                    <a:prstClr val="black"/>
                                  </a:solidFill>
                                  <a:latin typeface="Cambria Math" panose="02040503050406030204" pitchFamily="18" charset="0"/>
                                  <a:cs typeface="Times New Roman" panose="02020603050405020304" pitchFamily="18" charset="0"/>
                                </a:rPr>
                                <m:t>)</m:t>
                              </m:r>
                              <m:r>
                                <a:rPr lang="en-US" sz="1600" i="1">
                                  <a:solidFill>
                                    <a:prstClr val="black"/>
                                  </a:solidFill>
                                  <a:latin typeface="Cambria Math" panose="02040503050406030204" pitchFamily="18" charset="0"/>
                                </a:rPr>
                                <m:t>)</m:t>
                              </m:r>
                            </m:e>
                          </m:nary>
                        </m:e>
                      </m:d>
                    </m:oMath>
                  </m:oMathPara>
                </a14:m>
                <a:endParaRPr lang="en-US" sz="1600" dirty="0"/>
              </a:p>
            </p:txBody>
          </p:sp>
        </mc:Choice>
        <mc:Fallback xmlns="">
          <p:sp>
            <p:nvSpPr>
              <p:cNvPr id="75" name="矩形 74"/>
              <p:cNvSpPr>
                <a:spLocks noRot="1" noChangeAspect="1" noMove="1" noResize="1" noEditPoints="1" noAdjustHandles="1" noChangeArrowheads="1" noChangeShapeType="1" noTextEdit="1"/>
              </p:cNvSpPr>
              <p:nvPr/>
            </p:nvSpPr>
            <p:spPr>
              <a:xfrm>
                <a:off x="571806" y="5398011"/>
                <a:ext cx="4375685" cy="874920"/>
              </a:xfrm>
              <a:prstGeom prst="rect">
                <a:avLst/>
              </a:prstGeom>
              <a:blipFill>
                <a:blip r:embed="rId8"/>
                <a:stretch>
                  <a:fillRect/>
                </a:stretch>
              </a:blipFill>
            </p:spPr>
            <p:txBody>
              <a:bodyPr/>
              <a:lstStyle/>
              <a:p>
                <a:r>
                  <a:rPr lang="en-US">
                    <a:noFill/>
                  </a:rPr>
                  <a:t> </a:t>
                </a:r>
              </a:p>
            </p:txBody>
          </p:sp>
        </mc:Fallback>
      </mc:AlternateContent>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1510544" y="5967069"/>
            <a:ext cx="2827275"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600" dirty="0" err="1">
                <a:solidFill>
                  <a:srgbClr val="0070C0"/>
                </a:solidFill>
              </a:rPr>
              <a:t>Kullback-Leibler</a:t>
            </a:r>
            <a:r>
              <a:rPr lang="en-US" sz="1600" dirty="0">
                <a:solidFill>
                  <a:srgbClr val="0070C0"/>
                </a:solidFill>
              </a:rPr>
              <a:t> divergence</a:t>
            </a:r>
            <a:endParaRPr lang="en-US" sz="1600" b="1" dirty="0">
              <a:solidFill>
                <a:srgbClr val="0070C0"/>
              </a:solidFill>
            </a:endParaRPr>
          </a:p>
        </p:txBody>
      </p:sp>
      <p:cxnSp>
        <p:nvCxnSpPr>
          <p:cNvPr id="77" name="直接箭头连接符 76"/>
          <p:cNvCxnSpPr/>
          <p:nvPr/>
        </p:nvCxnSpPr>
        <p:spPr>
          <a:xfrm>
            <a:off x="1951922" y="5978954"/>
            <a:ext cx="364558" cy="179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45">
            <a:extLst>
              <a:ext uri="{FF2B5EF4-FFF2-40B4-BE49-F238E27FC236}">
                <a16:creationId xmlns:a16="http://schemas.microsoft.com/office/drawing/2014/main" id="{2B1089E9-A049-4E7B-A562-2EA8E4245FB5}"/>
              </a:ext>
            </a:extLst>
          </p:cNvPr>
          <p:cNvSpPr txBox="1"/>
          <p:nvPr/>
        </p:nvSpPr>
        <p:spPr>
          <a:xfrm>
            <a:off x="5267405" y="5398011"/>
            <a:ext cx="6749500" cy="338554"/>
          </a:xfrm>
          <a:prstGeom prst="rect">
            <a:avLst/>
          </a:prstGeom>
          <a:noFill/>
        </p:spPr>
        <p:txBody>
          <a:bodyPr wrap="square" rtlCol="0">
            <a:spAutoFit/>
          </a:bodyPr>
          <a:lstStyle/>
          <a:p>
            <a:pPr>
              <a:buClrTx/>
            </a:pPr>
            <a:r>
              <a:rPr lang="en-US" sz="1600" dirty="0">
                <a:solidFill>
                  <a:srgbClr val="00B050"/>
                </a:solidFill>
                <a:cs typeface="Arial" panose="020B0604020202020204" pitchFamily="34" charset="0"/>
              </a:rPr>
              <a:t>A lower bound on optimal regret (under log loss) based on </a:t>
            </a:r>
            <a:r>
              <a:rPr lang="en-US" sz="1600" dirty="0" err="1">
                <a:solidFill>
                  <a:srgbClr val="00B050"/>
                </a:solidFill>
                <a:cs typeface="Arial" panose="020B0604020202020204" pitchFamily="34" charset="0"/>
              </a:rPr>
              <a:t>Hadamard</a:t>
            </a:r>
            <a:r>
              <a:rPr lang="en-US" sz="1600" dirty="0">
                <a:solidFill>
                  <a:srgbClr val="00B050"/>
                </a:solidFill>
                <a:cs typeface="Arial" panose="020B0604020202020204" pitchFamily="34" charset="0"/>
              </a:rPr>
              <a:t> matrices  </a:t>
            </a:r>
          </a:p>
        </p:txBody>
      </p:sp>
      <p:sp>
        <p:nvSpPr>
          <p:cNvPr id="79" name="TextBox 45">
            <a:extLst>
              <a:ext uri="{FF2B5EF4-FFF2-40B4-BE49-F238E27FC236}">
                <a16:creationId xmlns:a16="http://schemas.microsoft.com/office/drawing/2014/main" id="{2B1089E9-A049-4E7B-A562-2EA8E4245FB5}"/>
              </a:ext>
            </a:extLst>
          </p:cNvPr>
          <p:cNvSpPr txBox="1"/>
          <p:nvPr/>
        </p:nvSpPr>
        <p:spPr>
          <a:xfrm>
            <a:off x="5267405" y="5820233"/>
            <a:ext cx="6910149" cy="338554"/>
          </a:xfrm>
          <a:prstGeom prst="rect">
            <a:avLst/>
          </a:prstGeom>
          <a:noFill/>
        </p:spPr>
        <p:txBody>
          <a:bodyPr wrap="square" rtlCol="0">
            <a:spAutoFit/>
          </a:bodyPr>
          <a:lstStyle/>
          <a:p>
            <a:pPr>
              <a:buClrTx/>
            </a:pPr>
            <a:r>
              <a:rPr lang="en-US" sz="1600" dirty="0">
                <a:solidFill>
                  <a:srgbClr val="00B050"/>
                </a:solidFill>
                <a:cs typeface="Arial" panose="020B0604020202020204" pitchFamily="34" charset="0"/>
              </a:rPr>
              <a:t>A locally-private online distribution learning algorithm matching the lower bound</a:t>
            </a:r>
          </a:p>
        </p:txBody>
      </p:sp>
      <p:sp>
        <p:nvSpPr>
          <p:cNvPr id="80" name="矩形 79"/>
          <p:cNvSpPr/>
          <p:nvPr/>
        </p:nvSpPr>
        <p:spPr>
          <a:xfrm>
            <a:off x="367310" y="6454614"/>
            <a:ext cx="11337889" cy="400110"/>
          </a:xfrm>
          <a:prstGeom prst="rect">
            <a:avLst/>
          </a:prstGeom>
        </p:spPr>
        <p:txBody>
          <a:bodyPr wrap="square">
            <a:spAutoFit/>
          </a:bodyPr>
          <a:lstStyle/>
          <a:p>
            <a:r>
              <a:rPr lang="en-US" sz="1000" b="1" dirty="0"/>
              <a:t>J. </a:t>
            </a:r>
            <a:r>
              <a:rPr lang="en-US" sz="1000" b="1" dirty="0" err="1"/>
              <a:t>Sima</a:t>
            </a:r>
            <a:r>
              <a:rPr lang="en-US" sz="1000" b="1" dirty="0"/>
              <a:t>*, </a:t>
            </a:r>
            <a:r>
              <a:rPr lang="en-US" sz="1000" dirty="0"/>
              <a:t>C. Wu*, O. </a:t>
            </a:r>
            <a:r>
              <a:rPr lang="en-US" sz="1000" dirty="0" err="1"/>
              <a:t>Milenkovic</a:t>
            </a:r>
            <a:r>
              <a:rPr lang="en-US" sz="1000" dirty="0"/>
              <a:t>, and W. </a:t>
            </a:r>
            <a:r>
              <a:rPr lang="en-US" sz="1000" dirty="0" err="1"/>
              <a:t>Szpankowski</a:t>
            </a:r>
            <a:r>
              <a:rPr lang="en-US" sz="1000" dirty="0"/>
              <a:t>, ”Online Distribution Learning with Local Private Constraints,” accepted by International Conference on Artificial Intelligence and Statistics (AISTATS), 2024 </a:t>
            </a:r>
          </a:p>
          <a:p>
            <a:r>
              <a:rPr lang="en-US" sz="1000" dirty="0"/>
              <a:t>(* denotes equal contribution)</a:t>
            </a:r>
          </a:p>
        </p:txBody>
      </p:sp>
    </p:spTree>
    <p:extLst>
      <p:ext uri="{BB962C8B-B14F-4D97-AF65-F5344CB8AC3E}">
        <p14:creationId xmlns:p14="http://schemas.microsoft.com/office/powerpoint/2010/main" val="835230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48809" y="2878071"/>
            <a:ext cx="8372485" cy="769441"/>
          </a:xfrm>
          <a:prstGeom prst="rect">
            <a:avLst/>
          </a:prstGeom>
        </p:spPr>
        <p:txBody>
          <a:bodyPr wrap="none">
            <a:spAutoFit/>
          </a:bodyPr>
          <a:lstStyle/>
          <a:p>
            <a:pPr lvl="0">
              <a:defRPr/>
            </a:pPr>
            <a:r>
              <a:rPr lang="en-US" sz="4400" dirty="0">
                <a:solidFill>
                  <a:prstClr val="black"/>
                </a:solidFill>
              </a:rPr>
              <a:t>Potential future research directions</a:t>
            </a:r>
            <a:endParaRPr lang="en-US" sz="4400" dirty="0">
              <a:solidFill>
                <a:srgbClr val="E7E6E6">
                  <a:lumMod val="50000"/>
                </a:srgbClr>
              </a:solidFill>
            </a:endParaRPr>
          </a:p>
        </p:txBody>
      </p:sp>
    </p:spTree>
    <p:extLst>
      <p:ext uri="{BB962C8B-B14F-4D97-AF65-F5344CB8AC3E}">
        <p14:creationId xmlns:p14="http://schemas.microsoft.com/office/powerpoint/2010/main" val="2761130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ommunication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Noise and errors occur in data communication and storage</a:t>
            </a:r>
            <a:endParaRPr lang="en-US" dirty="0">
              <a:solidFill>
                <a:srgbClr val="E7E6E6">
                  <a:lumMod val="50000"/>
                </a:srgbClr>
              </a:solidFill>
            </a:endParaRPr>
          </a:p>
        </p:txBody>
      </p:sp>
      <p:sp>
        <p:nvSpPr>
          <p:cNvPr id="4" name="矩形 3"/>
          <p:cNvSpPr/>
          <p:nvPr/>
        </p:nvSpPr>
        <p:spPr>
          <a:xfrm>
            <a:off x="597693" y="4742372"/>
            <a:ext cx="883462" cy="438912"/>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cxnSp>
        <p:nvCxnSpPr>
          <p:cNvPr id="6" name="直接箭头连接符 5"/>
          <p:cNvCxnSpPr>
            <a:stCxn id="21" idx="3"/>
            <a:endCxn id="12" idx="1"/>
          </p:cNvCxnSpPr>
          <p:nvPr/>
        </p:nvCxnSpPr>
        <p:spPr>
          <a:xfrm>
            <a:off x="2844621" y="4961828"/>
            <a:ext cx="3642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208853" y="4480244"/>
            <a:ext cx="1682496" cy="963168"/>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Communication </a:t>
            </a:r>
          </a:p>
          <a:p>
            <a:pPr algn="ctr"/>
            <a:r>
              <a:rPr lang="en-US" dirty="0">
                <a:solidFill>
                  <a:schemeClr val="tx1"/>
                </a:solidFill>
              </a:rPr>
              <a:t>or </a:t>
            </a:r>
          </a:p>
          <a:p>
            <a:pPr algn="ctr"/>
            <a:r>
              <a:rPr lang="en-US" dirty="0">
                <a:solidFill>
                  <a:schemeClr val="tx1"/>
                </a:solidFill>
              </a:rPr>
              <a:t>Storage</a:t>
            </a:r>
          </a:p>
        </p:txBody>
      </p:sp>
      <p:sp>
        <p:nvSpPr>
          <p:cNvPr id="14" name="矩形 13"/>
          <p:cNvSpPr/>
          <p:nvPr/>
        </p:nvSpPr>
        <p:spPr>
          <a:xfrm>
            <a:off x="3608370" y="3431634"/>
            <a:ext cx="883462" cy="530131"/>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Noise</a:t>
            </a:r>
          </a:p>
        </p:txBody>
      </p:sp>
      <p:cxnSp>
        <p:nvCxnSpPr>
          <p:cNvPr id="15" name="直接箭头连接符 14"/>
          <p:cNvCxnSpPr>
            <a:stCxn id="14" idx="2"/>
            <a:endCxn id="12" idx="0"/>
          </p:cNvCxnSpPr>
          <p:nvPr/>
        </p:nvCxnSpPr>
        <p:spPr>
          <a:xfrm>
            <a:off x="4050101" y="3961765"/>
            <a:ext cx="0" cy="518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Storage device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332" y="5668838"/>
            <a:ext cx="771017" cy="7710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5g Communication Stock Vector Illustration and Royalty Free 5g  Communication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7037" y="5639639"/>
            <a:ext cx="943064" cy="842471"/>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711700" y="4341032"/>
            <a:ext cx="900850" cy="374333"/>
          </a:xfrm>
          <a:prstGeom prst="rect">
            <a:avLst/>
          </a:prstGeom>
          <a:noFill/>
        </p:spPr>
        <p:txBody>
          <a:bodyPr wrap="square" rtlCol="0">
            <a:spAutoFit/>
          </a:bodyPr>
          <a:lstStyle/>
          <a:p>
            <a:r>
              <a:rPr lang="en-US" dirty="0"/>
              <a:t>1001</a:t>
            </a:r>
          </a:p>
        </p:txBody>
      </p:sp>
      <p:cxnSp>
        <p:nvCxnSpPr>
          <p:cNvPr id="26" name="直接箭头连接符 25"/>
          <p:cNvCxnSpPr>
            <a:endCxn id="27" idx="1"/>
          </p:cNvCxnSpPr>
          <p:nvPr/>
        </p:nvCxnSpPr>
        <p:spPr>
          <a:xfrm flipV="1">
            <a:off x="4891349" y="4961828"/>
            <a:ext cx="422093" cy="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891110" y="4774661"/>
            <a:ext cx="900850" cy="374333"/>
          </a:xfrm>
          <a:prstGeom prst="rect">
            <a:avLst/>
          </a:prstGeom>
          <a:noFill/>
        </p:spPr>
        <p:txBody>
          <a:bodyPr wrap="square" rtlCol="0">
            <a:spAutoFit/>
          </a:bodyPr>
          <a:lstStyle/>
          <a:p>
            <a:r>
              <a:rPr lang="en-US" dirty="0"/>
              <a:t>1001</a:t>
            </a:r>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1740833"/>
            <a:ext cx="11514487" cy="461665"/>
          </a:xfrm>
          <a:prstGeom prst="rect">
            <a:avLst/>
          </a:prstGeom>
          <a:noFill/>
        </p:spPr>
        <p:txBody>
          <a:bodyPr wrap="square" rtlCol="0">
            <a:spAutoFit/>
          </a:bodyPr>
          <a:lstStyle/>
          <a:p>
            <a:pPr lvl="0">
              <a:defRPr/>
            </a:pPr>
            <a:r>
              <a:rPr lang="en-US" sz="2400" dirty="0">
                <a:solidFill>
                  <a:prstClr val="black"/>
                </a:solidFill>
              </a:rPr>
              <a:t>Error-correcting codes</a:t>
            </a:r>
            <a:endParaRPr lang="en-US" dirty="0">
              <a:solidFill>
                <a:srgbClr val="E7E6E6">
                  <a:lumMod val="50000"/>
                </a:srgbClr>
              </a:solidFill>
            </a:endParaRPr>
          </a:p>
        </p:txBody>
      </p:sp>
      <p:sp>
        <p:nvSpPr>
          <p:cNvPr id="21" name="矩形 20"/>
          <p:cNvSpPr/>
          <p:nvPr/>
        </p:nvSpPr>
        <p:spPr>
          <a:xfrm>
            <a:off x="1863852" y="4742372"/>
            <a:ext cx="980769" cy="438912"/>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cxnSp>
        <p:nvCxnSpPr>
          <p:cNvPr id="22" name="直接箭头连接符 21"/>
          <p:cNvCxnSpPr>
            <a:stCxn id="4" idx="3"/>
            <a:endCxn id="21" idx="1"/>
          </p:cNvCxnSpPr>
          <p:nvPr/>
        </p:nvCxnSpPr>
        <p:spPr>
          <a:xfrm>
            <a:off x="1481155" y="4961828"/>
            <a:ext cx="38269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600294" y="4341032"/>
            <a:ext cx="1651656" cy="369332"/>
          </a:xfrm>
          <a:prstGeom prst="rect">
            <a:avLst/>
          </a:prstGeom>
          <a:noFill/>
        </p:spPr>
        <p:txBody>
          <a:bodyPr wrap="square" rtlCol="0">
            <a:spAutoFit/>
          </a:bodyPr>
          <a:lstStyle/>
          <a:p>
            <a:r>
              <a:rPr lang="en-US" dirty="0"/>
              <a:t>111000000111</a:t>
            </a:r>
          </a:p>
        </p:txBody>
      </p:sp>
      <p:sp>
        <p:nvSpPr>
          <p:cNvPr id="27" name="矩形 26"/>
          <p:cNvSpPr/>
          <p:nvPr/>
        </p:nvSpPr>
        <p:spPr>
          <a:xfrm>
            <a:off x="5313442" y="4742372"/>
            <a:ext cx="980769" cy="438912"/>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Decoder</a:t>
            </a:r>
          </a:p>
        </p:txBody>
      </p:sp>
      <p:sp>
        <p:nvSpPr>
          <p:cNvPr id="30" name="文本框 29"/>
          <p:cNvSpPr txBox="1"/>
          <p:nvPr/>
        </p:nvSpPr>
        <p:spPr>
          <a:xfrm>
            <a:off x="5002705" y="4341032"/>
            <a:ext cx="1651656" cy="369332"/>
          </a:xfrm>
          <a:prstGeom prst="rect">
            <a:avLst/>
          </a:prstGeom>
          <a:noFill/>
        </p:spPr>
        <p:txBody>
          <a:bodyPr wrap="square" rtlCol="0">
            <a:spAutoFit/>
          </a:bodyPr>
          <a:lstStyle/>
          <a:p>
            <a:r>
              <a:rPr lang="en-US" dirty="0"/>
              <a:t>1110000</a:t>
            </a:r>
            <a:r>
              <a:rPr lang="en-US" dirty="0">
                <a:solidFill>
                  <a:srgbClr val="FF0000"/>
                </a:solidFill>
              </a:rPr>
              <a:t>1</a:t>
            </a:r>
            <a:r>
              <a:rPr lang="en-US" dirty="0"/>
              <a:t>0111</a:t>
            </a:r>
          </a:p>
        </p:txBody>
      </p:sp>
      <p:cxnSp>
        <p:nvCxnSpPr>
          <p:cNvPr id="31" name="直接箭头连接符 30"/>
          <p:cNvCxnSpPr>
            <a:endCxn id="28" idx="1"/>
          </p:cNvCxnSpPr>
          <p:nvPr/>
        </p:nvCxnSpPr>
        <p:spPr>
          <a:xfrm flipV="1">
            <a:off x="6294211" y="4961828"/>
            <a:ext cx="596899" cy="10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4695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b="1" cap="all" dirty="0">
              <a:solidFill>
                <a:srgbClr val="CC0000"/>
              </a:solidFill>
              <a:latin typeface="Times New Roman" pitchFamily="18" charset="0"/>
              <a:ea typeface="Arial Unicode MS" pitchFamily="34" charset="-122"/>
              <a:cs typeface="Times New Roman" pitchFamily="18" charset="0"/>
            </a:endParaRP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Efficient decoding (such as soft decoding) methods for deletion correcting codes</a:t>
            </a:r>
            <a:endParaRPr lang="en-US" sz="1500" dirty="0">
              <a:cs typeface="Arial" panose="020B0604020202020204" pitchFamily="34" charset="0"/>
            </a:endParaRPr>
          </a:p>
        </p:txBody>
      </p:sp>
      <p:sp>
        <p:nvSpPr>
          <p:cNvPr id="15" name="TextBox 45">
            <a:extLst>
              <a:ext uri="{FF2B5EF4-FFF2-40B4-BE49-F238E27FC236}">
                <a16:creationId xmlns:a16="http://schemas.microsoft.com/office/drawing/2014/main" id="{2B1089E9-A049-4E7B-A562-2EA8E4245FB5}"/>
              </a:ext>
            </a:extLst>
          </p:cNvPr>
          <p:cNvSpPr txBox="1"/>
          <p:nvPr/>
        </p:nvSpPr>
        <p:spPr>
          <a:xfrm>
            <a:off x="482043" y="1184990"/>
            <a:ext cx="11425442" cy="461665"/>
          </a:xfrm>
          <a:prstGeom prst="rect">
            <a:avLst/>
          </a:prstGeom>
          <a:noFill/>
        </p:spPr>
        <p:txBody>
          <a:bodyPr wrap="square" rtlCol="0">
            <a:spAutoFit/>
          </a:bodyPr>
          <a:lstStyle/>
          <a:p>
            <a:pPr>
              <a:defRPr/>
            </a:pPr>
            <a:r>
              <a:rPr lang="en-US" altLang="zh-CN" sz="2400" dirty="0">
                <a:solidFill>
                  <a:prstClr val="black"/>
                </a:solidFill>
              </a:rPr>
              <a:t>Coding for molecular storage and computing </a:t>
            </a:r>
            <a:endParaRPr lang="en-US" dirty="0">
              <a:solidFill>
                <a:srgbClr val="E7E6E6">
                  <a:lumMod val="50000"/>
                </a:srgbClr>
              </a:solidFill>
            </a:endParaRPr>
          </a:p>
        </p:txBody>
      </p:sp>
    </p:spTree>
    <p:extLst>
      <p:ext uri="{BB962C8B-B14F-4D97-AF65-F5344CB8AC3E}">
        <p14:creationId xmlns:p14="http://schemas.microsoft.com/office/powerpoint/2010/main" val="20040841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b="1" cap="all" dirty="0">
              <a:solidFill>
                <a:srgbClr val="CC0000"/>
              </a:solidFill>
              <a:latin typeface="Times New Roman" pitchFamily="18" charset="0"/>
              <a:ea typeface="Arial Unicode MS" pitchFamily="34" charset="-122"/>
              <a:cs typeface="Times New Roman" pitchFamily="18" charset="0"/>
            </a:endParaRP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Efficient decoding (such as soft decoding) methods for deletion correcting codes</a:t>
            </a:r>
            <a:endParaRPr lang="en-US" sz="15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Coding for polymer-based storage</a:t>
            </a:r>
          </a:p>
        </p:txBody>
      </p:sp>
      <p:sp>
        <p:nvSpPr>
          <p:cNvPr id="15" name="TextBox 45">
            <a:extLst>
              <a:ext uri="{FF2B5EF4-FFF2-40B4-BE49-F238E27FC236}">
                <a16:creationId xmlns:a16="http://schemas.microsoft.com/office/drawing/2014/main" id="{2B1089E9-A049-4E7B-A562-2EA8E4245FB5}"/>
              </a:ext>
            </a:extLst>
          </p:cNvPr>
          <p:cNvSpPr txBox="1"/>
          <p:nvPr/>
        </p:nvSpPr>
        <p:spPr>
          <a:xfrm>
            <a:off x="482043" y="1184990"/>
            <a:ext cx="11425442" cy="461665"/>
          </a:xfrm>
          <a:prstGeom prst="rect">
            <a:avLst/>
          </a:prstGeom>
          <a:noFill/>
        </p:spPr>
        <p:txBody>
          <a:bodyPr wrap="square" rtlCol="0">
            <a:spAutoFit/>
          </a:bodyPr>
          <a:lstStyle/>
          <a:p>
            <a:pPr>
              <a:defRPr/>
            </a:pPr>
            <a:r>
              <a:rPr lang="en-US" altLang="zh-CN" sz="2400" dirty="0">
                <a:solidFill>
                  <a:prstClr val="black"/>
                </a:solidFill>
              </a:rPr>
              <a:t>Coding for molecular storage and computing </a:t>
            </a:r>
            <a:endParaRPr lang="en-US" dirty="0">
              <a:solidFill>
                <a:srgbClr val="E7E6E6">
                  <a:lumMod val="50000"/>
                </a:srgbClr>
              </a:solidFill>
            </a:endParaRPr>
          </a:p>
        </p:txBody>
      </p:sp>
    </p:spTree>
    <p:extLst>
      <p:ext uri="{BB962C8B-B14F-4D97-AF65-F5344CB8AC3E}">
        <p14:creationId xmlns:p14="http://schemas.microsoft.com/office/powerpoint/2010/main" val="360785499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2788222"/>
            <a:ext cx="11425442" cy="461665"/>
          </a:xfrm>
          <a:prstGeom prst="rect">
            <a:avLst/>
          </a:prstGeom>
          <a:noFill/>
        </p:spPr>
        <p:txBody>
          <a:bodyPr wrap="square" rtlCol="0">
            <a:spAutoFit/>
          </a:bodyPr>
          <a:lstStyle/>
          <a:p>
            <a:pPr>
              <a:defRPr/>
            </a:pPr>
            <a:r>
              <a:rPr lang="en-US" altLang="zh-CN" sz="2400" dirty="0">
                <a:solidFill>
                  <a:prstClr val="black"/>
                </a:solidFill>
              </a:rPr>
              <a:t>Methods for analyzing </a:t>
            </a:r>
            <a:r>
              <a:rPr lang="en-US" altLang="zh-CN" sz="2400" dirty="0">
                <a:solidFill>
                  <a:srgbClr val="FF0000"/>
                </a:solidFill>
              </a:rPr>
              <a:t>structured</a:t>
            </a:r>
            <a:r>
              <a:rPr lang="en-US" altLang="zh-CN" sz="2400" dirty="0">
                <a:solidFill>
                  <a:prstClr val="black"/>
                </a:solidFill>
              </a:rPr>
              <a:t> sequence data (genomic data, natural language, etc.)  </a:t>
            </a:r>
            <a:endParaRPr lang="en-US" dirty="0">
              <a:solidFill>
                <a:srgbClr val="E7E6E6">
                  <a:lumMod val="50000"/>
                </a:srgbClr>
              </a:solidFill>
            </a:endParaRPr>
          </a:p>
        </p:txBody>
      </p:sp>
      <p:pic>
        <p:nvPicPr>
          <p:cNvPr id="9" name="Picture 4">
            <a:extLst>
              <a:ext uri="{FF2B5EF4-FFF2-40B4-BE49-F238E27FC236}">
                <a16:creationId xmlns:a16="http://schemas.microsoft.com/office/drawing/2014/main" id="{5D72FC6C-B3BF-3A77-66CB-F084203D92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356" y="4725614"/>
            <a:ext cx="1946323" cy="973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rstanding Natural Language | HPCC Sys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4735" y="4277360"/>
            <a:ext cx="2681918" cy="14214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5">
            <a:extLst>
              <a:ext uri="{FF2B5EF4-FFF2-40B4-BE49-F238E27FC236}">
                <a16:creationId xmlns:a16="http://schemas.microsoft.com/office/drawing/2014/main" id="{2B1089E9-A049-4E7B-A562-2EA8E4245FB5}"/>
              </a:ext>
            </a:extLst>
          </p:cNvPr>
          <p:cNvSpPr txBox="1"/>
          <p:nvPr/>
        </p:nvSpPr>
        <p:spPr>
          <a:xfrm>
            <a:off x="865771" y="6018225"/>
            <a:ext cx="4506542" cy="400110"/>
          </a:xfrm>
          <a:prstGeom prst="rect">
            <a:avLst/>
          </a:prstGeom>
          <a:noFill/>
        </p:spPr>
        <p:txBody>
          <a:bodyPr wrap="square" rtlCol="0">
            <a:spAutoFit/>
          </a:bodyPr>
          <a:lstStyle/>
          <a:p>
            <a:pPr>
              <a:defRPr/>
            </a:pPr>
            <a:r>
              <a:rPr lang="en-US" altLang="zh-CN" sz="2000" dirty="0">
                <a:solidFill>
                  <a:prstClr val="black"/>
                </a:solidFill>
              </a:rPr>
              <a:t>Algorithms for DNA storage: </a:t>
            </a:r>
            <a:r>
              <a:rPr lang="en-US" altLang="zh-CN" sz="2000" dirty="0">
                <a:solidFill>
                  <a:srgbClr val="FF0000"/>
                </a:solidFill>
              </a:rPr>
              <a:t>worst case</a:t>
            </a:r>
            <a:endParaRPr lang="en-US" sz="1600" dirty="0">
              <a:solidFill>
                <a:srgbClr val="FF0000"/>
              </a:solidFill>
            </a:endParaRPr>
          </a:p>
        </p:txBody>
      </p:sp>
      <p:sp>
        <p:nvSpPr>
          <p:cNvPr id="13" name="TextBox 45">
            <a:extLst>
              <a:ext uri="{FF2B5EF4-FFF2-40B4-BE49-F238E27FC236}">
                <a16:creationId xmlns:a16="http://schemas.microsoft.com/office/drawing/2014/main" id="{2B1089E9-A049-4E7B-A562-2EA8E4245FB5}"/>
              </a:ext>
            </a:extLst>
          </p:cNvPr>
          <p:cNvSpPr txBox="1"/>
          <p:nvPr/>
        </p:nvSpPr>
        <p:spPr>
          <a:xfrm>
            <a:off x="6026939" y="6018225"/>
            <a:ext cx="5796718" cy="400110"/>
          </a:xfrm>
          <a:prstGeom prst="rect">
            <a:avLst/>
          </a:prstGeom>
          <a:noFill/>
        </p:spPr>
        <p:txBody>
          <a:bodyPr wrap="square" rtlCol="0">
            <a:spAutoFit/>
          </a:bodyPr>
          <a:lstStyle/>
          <a:p>
            <a:pPr>
              <a:defRPr/>
            </a:pPr>
            <a:r>
              <a:rPr lang="en-US" altLang="zh-CN" sz="2000" dirty="0">
                <a:solidFill>
                  <a:prstClr val="black"/>
                </a:solidFill>
              </a:rPr>
              <a:t>Natural language or genomic data: </a:t>
            </a:r>
            <a:r>
              <a:rPr lang="en-US" altLang="zh-CN" sz="2000" dirty="0">
                <a:solidFill>
                  <a:srgbClr val="FF0000"/>
                </a:solidFill>
              </a:rPr>
              <a:t>well structured</a:t>
            </a:r>
            <a:endParaRPr lang="en-US" sz="1600" dirty="0">
              <a:solidFill>
                <a:srgbClr val="FF0000"/>
              </a:solidFill>
            </a:endParaRP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Efficient decoding (such as soft decoding) methods for deletion correcting codes</a:t>
            </a:r>
            <a:endParaRPr lang="en-US" sz="15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Coding for polymer-based storage</a:t>
            </a:r>
          </a:p>
        </p:txBody>
      </p:sp>
      <p:sp>
        <p:nvSpPr>
          <p:cNvPr id="15" name="TextBox 45">
            <a:extLst>
              <a:ext uri="{FF2B5EF4-FFF2-40B4-BE49-F238E27FC236}">
                <a16:creationId xmlns:a16="http://schemas.microsoft.com/office/drawing/2014/main" id="{2B1089E9-A049-4E7B-A562-2EA8E4245FB5}"/>
              </a:ext>
            </a:extLst>
          </p:cNvPr>
          <p:cNvSpPr txBox="1"/>
          <p:nvPr/>
        </p:nvSpPr>
        <p:spPr>
          <a:xfrm>
            <a:off x="482043" y="1184990"/>
            <a:ext cx="11425442" cy="461665"/>
          </a:xfrm>
          <a:prstGeom prst="rect">
            <a:avLst/>
          </a:prstGeom>
          <a:noFill/>
        </p:spPr>
        <p:txBody>
          <a:bodyPr wrap="square" rtlCol="0">
            <a:spAutoFit/>
          </a:bodyPr>
          <a:lstStyle/>
          <a:p>
            <a:pPr>
              <a:defRPr/>
            </a:pPr>
            <a:r>
              <a:rPr lang="en-US" altLang="zh-CN" sz="2400" dirty="0">
                <a:solidFill>
                  <a:prstClr val="black"/>
                </a:solidFill>
              </a:rPr>
              <a:t>Coding for molecular storage and computing </a:t>
            </a:r>
            <a:endParaRPr lang="en-US" dirty="0">
              <a:solidFill>
                <a:srgbClr val="E7E6E6">
                  <a:lumMod val="50000"/>
                </a:srgbClr>
              </a:solidFill>
            </a:endParaRPr>
          </a:p>
        </p:txBody>
      </p:sp>
    </p:spTree>
    <p:extLst>
      <p:ext uri="{BB962C8B-B14F-4D97-AF65-F5344CB8AC3E}">
        <p14:creationId xmlns:p14="http://schemas.microsoft.com/office/powerpoint/2010/main" val="31545740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1" y="3308256"/>
            <a:ext cx="10193395" cy="95837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Sequence classification and alignment (of structured data) </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2788222"/>
            <a:ext cx="11425442" cy="461665"/>
          </a:xfrm>
          <a:prstGeom prst="rect">
            <a:avLst/>
          </a:prstGeom>
          <a:noFill/>
        </p:spPr>
        <p:txBody>
          <a:bodyPr wrap="square" rtlCol="0">
            <a:spAutoFit/>
          </a:bodyPr>
          <a:lstStyle/>
          <a:p>
            <a:pPr>
              <a:defRPr/>
            </a:pPr>
            <a:r>
              <a:rPr lang="en-US" altLang="zh-CN" sz="2400" dirty="0">
                <a:solidFill>
                  <a:prstClr val="black"/>
                </a:solidFill>
              </a:rPr>
              <a:t>Methods for analyzing </a:t>
            </a:r>
            <a:r>
              <a:rPr lang="en-US" altLang="zh-CN" sz="2400" dirty="0">
                <a:solidFill>
                  <a:srgbClr val="FF0000"/>
                </a:solidFill>
              </a:rPr>
              <a:t>structured</a:t>
            </a:r>
            <a:r>
              <a:rPr lang="en-US" altLang="zh-CN" sz="2400" dirty="0">
                <a:solidFill>
                  <a:prstClr val="black"/>
                </a:solidFill>
              </a:rPr>
              <a:t> sequence data (genomic data, natural language, etc.)  </a:t>
            </a:r>
            <a:endParaRPr lang="en-US" dirty="0">
              <a:solidFill>
                <a:srgbClr val="E7E6E6">
                  <a:lumMod val="50000"/>
                </a:srgbClr>
              </a:solidFill>
            </a:endParaRPr>
          </a:p>
        </p:txBody>
      </p:sp>
      <p:pic>
        <p:nvPicPr>
          <p:cNvPr id="9" name="Picture 4">
            <a:extLst>
              <a:ext uri="{FF2B5EF4-FFF2-40B4-BE49-F238E27FC236}">
                <a16:creationId xmlns:a16="http://schemas.microsoft.com/office/drawing/2014/main" id="{5D72FC6C-B3BF-3A77-66CB-F084203D92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356" y="4725614"/>
            <a:ext cx="1946323" cy="973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rstanding Natural Language | HPCC Sys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4735" y="4277360"/>
            <a:ext cx="2681918" cy="14214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5">
            <a:extLst>
              <a:ext uri="{FF2B5EF4-FFF2-40B4-BE49-F238E27FC236}">
                <a16:creationId xmlns:a16="http://schemas.microsoft.com/office/drawing/2014/main" id="{2B1089E9-A049-4E7B-A562-2EA8E4245FB5}"/>
              </a:ext>
            </a:extLst>
          </p:cNvPr>
          <p:cNvSpPr txBox="1"/>
          <p:nvPr/>
        </p:nvSpPr>
        <p:spPr>
          <a:xfrm>
            <a:off x="865771" y="6018225"/>
            <a:ext cx="4506542" cy="400110"/>
          </a:xfrm>
          <a:prstGeom prst="rect">
            <a:avLst/>
          </a:prstGeom>
          <a:noFill/>
        </p:spPr>
        <p:txBody>
          <a:bodyPr wrap="square" rtlCol="0">
            <a:spAutoFit/>
          </a:bodyPr>
          <a:lstStyle/>
          <a:p>
            <a:pPr>
              <a:defRPr/>
            </a:pPr>
            <a:r>
              <a:rPr lang="en-US" altLang="zh-CN" sz="2000" dirty="0">
                <a:solidFill>
                  <a:prstClr val="black"/>
                </a:solidFill>
              </a:rPr>
              <a:t>Algorithms for DNA storage: </a:t>
            </a:r>
            <a:r>
              <a:rPr lang="en-US" altLang="zh-CN" sz="2000" dirty="0">
                <a:solidFill>
                  <a:srgbClr val="FF0000"/>
                </a:solidFill>
              </a:rPr>
              <a:t>worst case</a:t>
            </a:r>
            <a:endParaRPr lang="en-US" sz="1600" dirty="0">
              <a:solidFill>
                <a:srgbClr val="FF0000"/>
              </a:solidFill>
            </a:endParaRPr>
          </a:p>
        </p:txBody>
      </p:sp>
      <p:sp>
        <p:nvSpPr>
          <p:cNvPr id="13" name="TextBox 45">
            <a:extLst>
              <a:ext uri="{FF2B5EF4-FFF2-40B4-BE49-F238E27FC236}">
                <a16:creationId xmlns:a16="http://schemas.microsoft.com/office/drawing/2014/main" id="{2B1089E9-A049-4E7B-A562-2EA8E4245FB5}"/>
              </a:ext>
            </a:extLst>
          </p:cNvPr>
          <p:cNvSpPr txBox="1"/>
          <p:nvPr/>
        </p:nvSpPr>
        <p:spPr>
          <a:xfrm>
            <a:off x="6026939" y="6018225"/>
            <a:ext cx="5796718" cy="400110"/>
          </a:xfrm>
          <a:prstGeom prst="rect">
            <a:avLst/>
          </a:prstGeom>
          <a:noFill/>
        </p:spPr>
        <p:txBody>
          <a:bodyPr wrap="square" rtlCol="0">
            <a:spAutoFit/>
          </a:bodyPr>
          <a:lstStyle/>
          <a:p>
            <a:pPr>
              <a:defRPr/>
            </a:pPr>
            <a:r>
              <a:rPr lang="en-US" altLang="zh-CN" sz="2000" dirty="0">
                <a:solidFill>
                  <a:prstClr val="black"/>
                </a:solidFill>
              </a:rPr>
              <a:t>Natural language or genomic data: </a:t>
            </a:r>
            <a:r>
              <a:rPr lang="en-US" altLang="zh-CN" sz="2000" dirty="0">
                <a:solidFill>
                  <a:srgbClr val="FF0000"/>
                </a:solidFill>
              </a:rPr>
              <a:t>well structured</a:t>
            </a:r>
            <a:endParaRPr lang="en-US" sz="1600" dirty="0">
              <a:solidFill>
                <a:srgbClr val="FF0000"/>
              </a:solidFill>
            </a:endParaRP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Efficient decoding (such as soft decoding) methods for deletion correcting codes</a:t>
            </a:r>
            <a:endParaRPr lang="en-US" sz="15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Coding for polymer-based storage</a:t>
            </a:r>
          </a:p>
        </p:txBody>
      </p:sp>
      <p:sp>
        <p:nvSpPr>
          <p:cNvPr id="15" name="TextBox 45">
            <a:extLst>
              <a:ext uri="{FF2B5EF4-FFF2-40B4-BE49-F238E27FC236}">
                <a16:creationId xmlns:a16="http://schemas.microsoft.com/office/drawing/2014/main" id="{2B1089E9-A049-4E7B-A562-2EA8E4245FB5}"/>
              </a:ext>
            </a:extLst>
          </p:cNvPr>
          <p:cNvSpPr txBox="1"/>
          <p:nvPr/>
        </p:nvSpPr>
        <p:spPr>
          <a:xfrm>
            <a:off x="482043" y="1184990"/>
            <a:ext cx="11425442" cy="461665"/>
          </a:xfrm>
          <a:prstGeom prst="rect">
            <a:avLst/>
          </a:prstGeom>
          <a:noFill/>
        </p:spPr>
        <p:txBody>
          <a:bodyPr wrap="square" rtlCol="0">
            <a:spAutoFit/>
          </a:bodyPr>
          <a:lstStyle/>
          <a:p>
            <a:pPr>
              <a:defRPr/>
            </a:pPr>
            <a:r>
              <a:rPr lang="en-US" altLang="zh-CN" sz="2400" dirty="0">
                <a:solidFill>
                  <a:prstClr val="black"/>
                </a:solidFill>
              </a:rPr>
              <a:t>Coding for molecular storage and computing </a:t>
            </a:r>
            <a:endParaRPr lang="en-US" dirty="0">
              <a:solidFill>
                <a:srgbClr val="E7E6E6">
                  <a:lumMod val="50000"/>
                </a:srgbClr>
              </a:solidFill>
            </a:endParaRPr>
          </a:p>
        </p:txBody>
      </p:sp>
    </p:spTree>
    <p:extLst>
      <p:ext uri="{BB962C8B-B14F-4D97-AF65-F5344CB8AC3E}">
        <p14:creationId xmlns:p14="http://schemas.microsoft.com/office/powerpoint/2010/main" val="2531922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1" y="3308256"/>
            <a:ext cx="10193395" cy="95837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Sequence classification and alignment (of structured data) </a:t>
            </a:r>
          </a:p>
          <a:p>
            <a:pPr>
              <a:buFont typeface="Arial" panose="020B0604020202020204" pitchFamily="34" charset="0"/>
              <a:buChar char="•"/>
            </a:pPr>
            <a:r>
              <a:rPr lang="en-US" sz="1800" dirty="0">
                <a:cs typeface="Arial" panose="020B0604020202020204" pitchFamily="34" charset="0"/>
              </a:rPr>
              <a:t>Efficient algorithms for estimating edit distance</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2788222"/>
            <a:ext cx="11425442" cy="461665"/>
          </a:xfrm>
          <a:prstGeom prst="rect">
            <a:avLst/>
          </a:prstGeom>
          <a:noFill/>
        </p:spPr>
        <p:txBody>
          <a:bodyPr wrap="square" rtlCol="0">
            <a:spAutoFit/>
          </a:bodyPr>
          <a:lstStyle/>
          <a:p>
            <a:pPr>
              <a:defRPr/>
            </a:pPr>
            <a:r>
              <a:rPr lang="en-US" altLang="zh-CN" sz="2400" dirty="0">
                <a:solidFill>
                  <a:prstClr val="black"/>
                </a:solidFill>
              </a:rPr>
              <a:t>Methods for analyzing </a:t>
            </a:r>
            <a:r>
              <a:rPr lang="en-US" altLang="zh-CN" sz="2400" dirty="0">
                <a:solidFill>
                  <a:srgbClr val="FF0000"/>
                </a:solidFill>
              </a:rPr>
              <a:t>structured</a:t>
            </a:r>
            <a:r>
              <a:rPr lang="en-US" altLang="zh-CN" sz="2400" dirty="0">
                <a:solidFill>
                  <a:prstClr val="black"/>
                </a:solidFill>
              </a:rPr>
              <a:t> sequence data (genomic data, natural language, etc.)  </a:t>
            </a:r>
            <a:endParaRPr lang="en-US" dirty="0">
              <a:solidFill>
                <a:srgbClr val="E7E6E6">
                  <a:lumMod val="50000"/>
                </a:srgbClr>
              </a:solidFill>
            </a:endParaRPr>
          </a:p>
        </p:txBody>
      </p:sp>
      <p:pic>
        <p:nvPicPr>
          <p:cNvPr id="9" name="Picture 4">
            <a:extLst>
              <a:ext uri="{FF2B5EF4-FFF2-40B4-BE49-F238E27FC236}">
                <a16:creationId xmlns:a16="http://schemas.microsoft.com/office/drawing/2014/main" id="{5D72FC6C-B3BF-3A77-66CB-F084203D92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356" y="4725614"/>
            <a:ext cx="1946323" cy="973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rstanding Natural Language | HPCC Sys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4735" y="4277360"/>
            <a:ext cx="2681918" cy="14214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5">
            <a:extLst>
              <a:ext uri="{FF2B5EF4-FFF2-40B4-BE49-F238E27FC236}">
                <a16:creationId xmlns:a16="http://schemas.microsoft.com/office/drawing/2014/main" id="{2B1089E9-A049-4E7B-A562-2EA8E4245FB5}"/>
              </a:ext>
            </a:extLst>
          </p:cNvPr>
          <p:cNvSpPr txBox="1"/>
          <p:nvPr/>
        </p:nvSpPr>
        <p:spPr>
          <a:xfrm>
            <a:off x="865771" y="6018225"/>
            <a:ext cx="4506542" cy="400110"/>
          </a:xfrm>
          <a:prstGeom prst="rect">
            <a:avLst/>
          </a:prstGeom>
          <a:noFill/>
        </p:spPr>
        <p:txBody>
          <a:bodyPr wrap="square" rtlCol="0">
            <a:spAutoFit/>
          </a:bodyPr>
          <a:lstStyle/>
          <a:p>
            <a:pPr>
              <a:defRPr/>
            </a:pPr>
            <a:r>
              <a:rPr lang="en-US" altLang="zh-CN" sz="2000" dirty="0">
                <a:solidFill>
                  <a:prstClr val="black"/>
                </a:solidFill>
              </a:rPr>
              <a:t>Algorithms for DNA storage: </a:t>
            </a:r>
            <a:r>
              <a:rPr lang="en-US" altLang="zh-CN" sz="2000" dirty="0">
                <a:solidFill>
                  <a:srgbClr val="FF0000"/>
                </a:solidFill>
              </a:rPr>
              <a:t>worst case</a:t>
            </a:r>
            <a:endParaRPr lang="en-US" sz="1600" dirty="0">
              <a:solidFill>
                <a:srgbClr val="FF0000"/>
              </a:solidFill>
            </a:endParaRPr>
          </a:p>
        </p:txBody>
      </p:sp>
      <p:sp>
        <p:nvSpPr>
          <p:cNvPr id="13" name="TextBox 45">
            <a:extLst>
              <a:ext uri="{FF2B5EF4-FFF2-40B4-BE49-F238E27FC236}">
                <a16:creationId xmlns:a16="http://schemas.microsoft.com/office/drawing/2014/main" id="{2B1089E9-A049-4E7B-A562-2EA8E4245FB5}"/>
              </a:ext>
            </a:extLst>
          </p:cNvPr>
          <p:cNvSpPr txBox="1"/>
          <p:nvPr/>
        </p:nvSpPr>
        <p:spPr>
          <a:xfrm>
            <a:off x="6026939" y="6018225"/>
            <a:ext cx="5796718" cy="400110"/>
          </a:xfrm>
          <a:prstGeom prst="rect">
            <a:avLst/>
          </a:prstGeom>
          <a:noFill/>
        </p:spPr>
        <p:txBody>
          <a:bodyPr wrap="square" rtlCol="0">
            <a:spAutoFit/>
          </a:bodyPr>
          <a:lstStyle/>
          <a:p>
            <a:pPr>
              <a:defRPr/>
            </a:pPr>
            <a:r>
              <a:rPr lang="en-US" altLang="zh-CN" sz="2000" dirty="0">
                <a:solidFill>
                  <a:prstClr val="black"/>
                </a:solidFill>
              </a:rPr>
              <a:t>Natural language or genomic data: </a:t>
            </a:r>
            <a:r>
              <a:rPr lang="en-US" altLang="zh-CN" sz="2000" dirty="0">
                <a:solidFill>
                  <a:srgbClr val="FF0000"/>
                </a:solidFill>
              </a:rPr>
              <a:t>well structured</a:t>
            </a:r>
            <a:endParaRPr lang="en-US" sz="1600" dirty="0">
              <a:solidFill>
                <a:srgbClr val="FF0000"/>
              </a:solidFill>
            </a:endParaRP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Efficient decoding (such as soft decoding) methods for deletion correcting codes</a:t>
            </a:r>
            <a:endParaRPr lang="en-US" sz="15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Coding for polymer-based storage</a:t>
            </a:r>
          </a:p>
        </p:txBody>
      </p:sp>
      <p:sp>
        <p:nvSpPr>
          <p:cNvPr id="15" name="TextBox 45">
            <a:extLst>
              <a:ext uri="{FF2B5EF4-FFF2-40B4-BE49-F238E27FC236}">
                <a16:creationId xmlns:a16="http://schemas.microsoft.com/office/drawing/2014/main" id="{2B1089E9-A049-4E7B-A562-2EA8E4245FB5}"/>
              </a:ext>
            </a:extLst>
          </p:cNvPr>
          <p:cNvSpPr txBox="1"/>
          <p:nvPr/>
        </p:nvSpPr>
        <p:spPr>
          <a:xfrm>
            <a:off x="482043" y="1184990"/>
            <a:ext cx="11425442" cy="461665"/>
          </a:xfrm>
          <a:prstGeom prst="rect">
            <a:avLst/>
          </a:prstGeom>
          <a:noFill/>
        </p:spPr>
        <p:txBody>
          <a:bodyPr wrap="square" rtlCol="0">
            <a:spAutoFit/>
          </a:bodyPr>
          <a:lstStyle/>
          <a:p>
            <a:pPr>
              <a:defRPr/>
            </a:pPr>
            <a:r>
              <a:rPr lang="en-US" altLang="zh-CN" sz="2400" dirty="0">
                <a:solidFill>
                  <a:prstClr val="black"/>
                </a:solidFill>
              </a:rPr>
              <a:t>Coding for molecular storage and computing </a:t>
            </a:r>
            <a:endParaRPr lang="en-US" dirty="0">
              <a:solidFill>
                <a:srgbClr val="E7E6E6">
                  <a:lumMod val="50000"/>
                </a:srgbClr>
              </a:solidFill>
            </a:endParaRPr>
          </a:p>
        </p:txBody>
      </p:sp>
    </p:spTree>
    <p:extLst>
      <p:ext uri="{BB962C8B-B14F-4D97-AF65-F5344CB8AC3E}">
        <p14:creationId xmlns:p14="http://schemas.microsoft.com/office/powerpoint/2010/main" val="142004260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Understanding and conceiving models of computation</a:t>
            </a:r>
            <a:endParaRPr lang="en-US" dirty="0">
              <a:solidFill>
                <a:srgbClr val="E7E6E6">
                  <a:lumMod val="50000"/>
                </a:srgbClr>
              </a:solidFill>
            </a:endParaRPr>
          </a:p>
        </p:txBody>
      </p:sp>
      <p:sp>
        <p:nvSpPr>
          <p:cNvPr id="3" name="AutoShape 2" descr="VoronoiDiagram2d - elm-geometry 4.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K-Means Clustering for Unsupervised Machine Learning | EJab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Size-Precision tradeoff in computing neural networks with model loss</a:t>
            </a:r>
          </a:p>
          <a:p>
            <a:pPr>
              <a:buFont typeface="Arial" panose="020B0604020202020204" pitchFamily="34" charset="0"/>
              <a:buChar char="•"/>
            </a:pPr>
            <a:endParaRPr lang="en-US" sz="1800" dirty="0">
              <a:cs typeface="Arial" panose="020B0604020202020204" pitchFamily="34" charset="0"/>
            </a:endParaRPr>
          </a:p>
        </p:txBody>
      </p:sp>
    </p:spTree>
    <p:extLst>
      <p:ext uri="{BB962C8B-B14F-4D97-AF65-F5344CB8AC3E}">
        <p14:creationId xmlns:p14="http://schemas.microsoft.com/office/powerpoint/2010/main" val="29669061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Understanding and conceiving models of computation</a:t>
            </a:r>
            <a:endParaRPr lang="en-US" dirty="0">
              <a:solidFill>
                <a:srgbClr val="E7E6E6">
                  <a:lumMod val="50000"/>
                </a:srgbClr>
              </a:solidFill>
            </a:endParaRPr>
          </a:p>
        </p:txBody>
      </p:sp>
      <p:sp>
        <p:nvSpPr>
          <p:cNvPr id="3" name="AutoShape 2" descr="VoronoiDiagram2d - elm-geometry 4.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K-Means Clustering for Unsupervised Machine Learning | EJab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Size-Precision tradeoff in computing neural networks with model loss</a:t>
            </a:r>
          </a:p>
          <a:p>
            <a:pPr>
              <a:buFont typeface="Arial" panose="020B0604020202020204" pitchFamily="34" charset="0"/>
              <a:buChar char="•"/>
            </a:pPr>
            <a:r>
              <a:rPr lang="en-US" sz="1800" dirty="0" err="1">
                <a:cs typeface="Arial" panose="020B0604020202020204" pitchFamily="34" charset="0"/>
              </a:rPr>
              <a:t>Muti</a:t>
            </a:r>
            <a:r>
              <a:rPr lang="en-US" sz="1800" dirty="0">
                <a:cs typeface="Arial" panose="020B0604020202020204" pitchFamily="34" charset="0"/>
              </a:rPr>
              <a:t>-layer computing of nearest neighbor models </a:t>
            </a:r>
          </a:p>
          <a:p>
            <a:pPr>
              <a:buFont typeface="Arial" panose="020B0604020202020204" pitchFamily="34" charset="0"/>
              <a:buChar char="•"/>
            </a:pPr>
            <a:endParaRPr lang="en-US" sz="1800" dirty="0">
              <a:cs typeface="Arial" panose="020B0604020202020204" pitchFamily="34" charset="0"/>
            </a:endParaRPr>
          </a:p>
        </p:txBody>
      </p:sp>
    </p:spTree>
    <p:extLst>
      <p:ext uri="{BB962C8B-B14F-4D97-AF65-F5344CB8AC3E}">
        <p14:creationId xmlns:p14="http://schemas.microsoft.com/office/powerpoint/2010/main" val="18729380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Understanding and conceiving models of computation</a:t>
            </a:r>
            <a:endParaRPr lang="en-US" dirty="0">
              <a:solidFill>
                <a:srgbClr val="E7E6E6">
                  <a:lumMod val="50000"/>
                </a:srgbClr>
              </a:solidFill>
            </a:endParaRPr>
          </a:p>
        </p:txBody>
      </p:sp>
      <p:sp>
        <p:nvSpPr>
          <p:cNvPr id="3" name="AutoShape 2" descr="VoronoiDiagram2d - elm-geometry 4.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K-Means Clustering for Unsupervised Machine Learning | EJab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Size-Precision tradeoff in computing neural networks with model loss</a:t>
            </a:r>
          </a:p>
          <a:p>
            <a:pPr>
              <a:buFont typeface="Arial" panose="020B0604020202020204" pitchFamily="34" charset="0"/>
              <a:buChar char="•"/>
            </a:pPr>
            <a:r>
              <a:rPr lang="en-US" sz="1800" dirty="0" err="1">
                <a:cs typeface="Arial" panose="020B0604020202020204" pitchFamily="34" charset="0"/>
              </a:rPr>
              <a:t>Muti</a:t>
            </a:r>
            <a:r>
              <a:rPr lang="en-US" sz="1800" dirty="0">
                <a:cs typeface="Arial" panose="020B0604020202020204" pitchFamily="34" charset="0"/>
              </a:rPr>
              <a:t>-layer computing of nearest neighbor models </a:t>
            </a:r>
          </a:p>
          <a:p>
            <a:pPr>
              <a:buFont typeface="Arial" panose="020B0604020202020204" pitchFamily="34" charset="0"/>
              <a:buChar char="•"/>
            </a:pPr>
            <a:r>
              <a:rPr lang="en-US" sz="1800" dirty="0">
                <a:cs typeface="Arial" panose="020B0604020202020204" pitchFamily="34" charset="0"/>
              </a:rPr>
              <a:t>Other models of computation inspired by the brain </a:t>
            </a:r>
          </a:p>
          <a:p>
            <a:pPr>
              <a:buFont typeface="Arial" panose="020B0604020202020204" pitchFamily="34" charset="0"/>
              <a:buChar char="•"/>
            </a:pPr>
            <a:endParaRPr lang="en-US" sz="1800" dirty="0">
              <a:cs typeface="Arial" panose="020B0604020202020204" pitchFamily="34" charset="0"/>
            </a:endParaRPr>
          </a:p>
        </p:txBody>
      </p:sp>
      <p:pic>
        <p:nvPicPr>
          <p:cNvPr id="26" name="Picture 2" descr="Large Associative Memory Problem in Neurobiology and Machine Learning -  MIT-IBM Watson AI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07" y="2872430"/>
            <a:ext cx="5543586" cy="3697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945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Close connections among data privacy, robustness, and generalization</a:t>
            </a:r>
          </a:p>
          <a:p>
            <a:pPr>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sz="40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Algorithms and analysis toward Trustworthy AI  </a:t>
            </a:r>
            <a:endParaRPr lang="en-US" dirty="0">
              <a:solidFill>
                <a:srgbClr val="E7E6E6">
                  <a:lumMod val="50000"/>
                </a:srgbClr>
              </a:solidFill>
            </a:endParaRPr>
          </a:p>
        </p:txBody>
      </p:sp>
      <p:pic>
        <p:nvPicPr>
          <p:cNvPr id="1026" name="Picture 2" descr="Data Privacy and Trustworthy Machine Lear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5851" y="3326913"/>
            <a:ext cx="2967032" cy="318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9906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Close connections among data privacy, robustness, and generalization</a:t>
            </a:r>
          </a:p>
          <a:p>
            <a:pPr lvl="1">
              <a:buFont typeface="Arial" panose="020B0604020202020204" pitchFamily="34" charset="0"/>
              <a:buChar char="•"/>
            </a:pPr>
            <a:r>
              <a:rPr lang="en-US" sz="1500" dirty="0">
                <a:cs typeface="Arial" panose="020B0604020202020204" pitchFamily="34" charset="0"/>
              </a:rPr>
              <a:t>Robust online learning or federated learning</a:t>
            </a:r>
          </a:p>
          <a:p>
            <a:pPr>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sz="40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Algorithms and analysis toward Trustworthy AI  </a:t>
            </a:r>
            <a:endParaRPr lang="en-US" dirty="0">
              <a:solidFill>
                <a:srgbClr val="E7E6E6">
                  <a:lumMod val="50000"/>
                </a:srgbClr>
              </a:solidFill>
            </a:endParaRPr>
          </a:p>
        </p:txBody>
      </p:sp>
      <p:pic>
        <p:nvPicPr>
          <p:cNvPr id="1026" name="Picture 2" descr="Data Privacy and Trustworthy Machine Lear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5851" y="3326913"/>
            <a:ext cx="2967032" cy="318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326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椭圆 84"/>
          <p:cNvSpPr/>
          <p:nvPr/>
        </p:nvSpPr>
        <p:spPr>
          <a:xfrm>
            <a:off x="8388859" y="3548794"/>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ommunication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Noise and errors occur in data communication and storage</a:t>
            </a:r>
            <a:endParaRPr lang="en-US" dirty="0">
              <a:solidFill>
                <a:srgbClr val="E7E6E6">
                  <a:lumMod val="50000"/>
                </a:srgbClr>
              </a:solidFill>
            </a:endParaRPr>
          </a:p>
        </p:txBody>
      </p:sp>
      <p:sp>
        <p:nvSpPr>
          <p:cNvPr id="4" name="矩形 3"/>
          <p:cNvSpPr/>
          <p:nvPr/>
        </p:nvSpPr>
        <p:spPr>
          <a:xfrm>
            <a:off x="597693" y="4742372"/>
            <a:ext cx="883462" cy="438912"/>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cxnSp>
        <p:nvCxnSpPr>
          <p:cNvPr id="6" name="直接箭头连接符 5"/>
          <p:cNvCxnSpPr>
            <a:stCxn id="21" idx="3"/>
            <a:endCxn id="12" idx="1"/>
          </p:cNvCxnSpPr>
          <p:nvPr/>
        </p:nvCxnSpPr>
        <p:spPr>
          <a:xfrm>
            <a:off x="2844621" y="4961828"/>
            <a:ext cx="3642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208853" y="4480244"/>
            <a:ext cx="1682496" cy="963168"/>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Communication </a:t>
            </a:r>
          </a:p>
          <a:p>
            <a:pPr algn="ctr"/>
            <a:r>
              <a:rPr lang="en-US" dirty="0">
                <a:solidFill>
                  <a:schemeClr val="tx1"/>
                </a:solidFill>
              </a:rPr>
              <a:t>or </a:t>
            </a:r>
          </a:p>
          <a:p>
            <a:pPr algn="ctr"/>
            <a:r>
              <a:rPr lang="en-US" dirty="0">
                <a:solidFill>
                  <a:schemeClr val="tx1"/>
                </a:solidFill>
              </a:rPr>
              <a:t>Storage</a:t>
            </a:r>
          </a:p>
        </p:txBody>
      </p:sp>
      <p:sp>
        <p:nvSpPr>
          <p:cNvPr id="14" name="矩形 13"/>
          <p:cNvSpPr/>
          <p:nvPr/>
        </p:nvSpPr>
        <p:spPr>
          <a:xfrm>
            <a:off x="3608370" y="3431634"/>
            <a:ext cx="883462" cy="530131"/>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Noise</a:t>
            </a:r>
          </a:p>
        </p:txBody>
      </p:sp>
      <p:cxnSp>
        <p:nvCxnSpPr>
          <p:cNvPr id="15" name="直接箭头连接符 14"/>
          <p:cNvCxnSpPr>
            <a:stCxn id="14" idx="2"/>
            <a:endCxn id="12" idx="0"/>
          </p:cNvCxnSpPr>
          <p:nvPr/>
        </p:nvCxnSpPr>
        <p:spPr>
          <a:xfrm>
            <a:off x="4050101" y="3961765"/>
            <a:ext cx="0" cy="518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Storage device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332" y="5668838"/>
            <a:ext cx="771017" cy="7710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5g Communication Stock Vector Illustration and Royalty Free 5g  Communication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7037" y="5639639"/>
            <a:ext cx="943064" cy="842471"/>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711700" y="4341032"/>
            <a:ext cx="900850" cy="374333"/>
          </a:xfrm>
          <a:prstGeom prst="rect">
            <a:avLst/>
          </a:prstGeom>
          <a:noFill/>
        </p:spPr>
        <p:txBody>
          <a:bodyPr wrap="square" rtlCol="0">
            <a:spAutoFit/>
          </a:bodyPr>
          <a:lstStyle/>
          <a:p>
            <a:r>
              <a:rPr lang="en-US" dirty="0"/>
              <a:t>1001</a:t>
            </a:r>
          </a:p>
        </p:txBody>
      </p:sp>
      <p:cxnSp>
        <p:nvCxnSpPr>
          <p:cNvPr id="26" name="直接箭头连接符 25"/>
          <p:cNvCxnSpPr>
            <a:endCxn id="27" idx="1"/>
          </p:cNvCxnSpPr>
          <p:nvPr/>
        </p:nvCxnSpPr>
        <p:spPr>
          <a:xfrm flipV="1">
            <a:off x="4891349" y="4961828"/>
            <a:ext cx="422093" cy="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891110" y="4774661"/>
            <a:ext cx="900850" cy="374333"/>
          </a:xfrm>
          <a:prstGeom prst="rect">
            <a:avLst/>
          </a:prstGeom>
          <a:noFill/>
        </p:spPr>
        <p:txBody>
          <a:bodyPr wrap="square" rtlCol="0">
            <a:spAutoFit/>
          </a:bodyPr>
          <a:lstStyle/>
          <a:p>
            <a:r>
              <a:rPr lang="en-US" dirty="0"/>
              <a:t>1001</a:t>
            </a:r>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1740833"/>
            <a:ext cx="11514487" cy="461665"/>
          </a:xfrm>
          <a:prstGeom prst="rect">
            <a:avLst/>
          </a:prstGeom>
          <a:noFill/>
        </p:spPr>
        <p:txBody>
          <a:bodyPr wrap="square" rtlCol="0">
            <a:spAutoFit/>
          </a:bodyPr>
          <a:lstStyle/>
          <a:p>
            <a:pPr lvl="0">
              <a:defRPr/>
            </a:pPr>
            <a:r>
              <a:rPr lang="en-US" sz="2400" dirty="0">
                <a:solidFill>
                  <a:prstClr val="black"/>
                </a:solidFill>
              </a:rPr>
              <a:t>Error-correcting codes</a:t>
            </a:r>
            <a:endParaRPr lang="en-US" dirty="0">
              <a:solidFill>
                <a:srgbClr val="E7E6E6">
                  <a:lumMod val="50000"/>
                </a:srgbClr>
              </a:solidFill>
            </a:endParaRPr>
          </a:p>
        </p:txBody>
      </p:sp>
      <p:sp>
        <p:nvSpPr>
          <p:cNvPr id="21" name="矩形 20"/>
          <p:cNvSpPr/>
          <p:nvPr/>
        </p:nvSpPr>
        <p:spPr>
          <a:xfrm>
            <a:off x="1863852" y="4742372"/>
            <a:ext cx="980769" cy="438912"/>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cxnSp>
        <p:nvCxnSpPr>
          <p:cNvPr id="22" name="直接箭头连接符 21"/>
          <p:cNvCxnSpPr>
            <a:stCxn id="4" idx="3"/>
            <a:endCxn id="21" idx="1"/>
          </p:cNvCxnSpPr>
          <p:nvPr/>
        </p:nvCxnSpPr>
        <p:spPr>
          <a:xfrm>
            <a:off x="1481155" y="4961828"/>
            <a:ext cx="38269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600294" y="4341032"/>
            <a:ext cx="1651656" cy="369332"/>
          </a:xfrm>
          <a:prstGeom prst="rect">
            <a:avLst/>
          </a:prstGeom>
          <a:noFill/>
        </p:spPr>
        <p:txBody>
          <a:bodyPr wrap="square" rtlCol="0">
            <a:spAutoFit/>
          </a:bodyPr>
          <a:lstStyle/>
          <a:p>
            <a:r>
              <a:rPr lang="en-US" dirty="0"/>
              <a:t>111000000111</a:t>
            </a:r>
          </a:p>
        </p:txBody>
      </p:sp>
      <p:sp>
        <p:nvSpPr>
          <p:cNvPr id="27" name="矩形 26"/>
          <p:cNvSpPr/>
          <p:nvPr/>
        </p:nvSpPr>
        <p:spPr>
          <a:xfrm>
            <a:off x="5313442" y="4742372"/>
            <a:ext cx="980769" cy="438912"/>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Decoder</a:t>
            </a:r>
          </a:p>
        </p:txBody>
      </p:sp>
      <p:sp>
        <p:nvSpPr>
          <p:cNvPr id="30" name="文本框 29"/>
          <p:cNvSpPr txBox="1"/>
          <p:nvPr/>
        </p:nvSpPr>
        <p:spPr>
          <a:xfrm>
            <a:off x="5002705" y="4341032"/>
            <a:ext cx="1651656" cy="369332"/>
          </a:xfrm>
          <a:prstGeom prst="rect">
            <a:avLst/>
          </a:prstGeom>
          <a:noFill/>
        </p:spPr>
        <p:txBody>
          <a:bodyPr wrap="square" rtlCol="0">
            <a:spAutoFit/>
          </a:bodyPr>
          <a:lstStyle/>
          <a:p>
            <a:r>
              <a:rPr lang="en-US" dirty="0"/>
              <a:t>1110000</a:t>
            </a:r>
            <a:r>
              <a:rPr lang="en-US" dirty="0">
                <a:solidFill>
                  <a:srgbClr val="FF0000"/>
                </a:solidFill>
              </a:rPr>
              <a:t>1</a:t>
            </a:r>
            <a:r>
              <a:rPr lang="en-US" dirty="0"/>
              <a:t>0111</a:t>
            </a:r>
          </a:p>
        </p:txBody>
      </p:sp>
      <p:cxnSp>
        <p:nvCxnSpPr>
          <p:cNvPr id="31" name="直接箭头连接符 30"/>
          <p:cNvCxnSpPr>
            <a:endCxn id="28" idx="1"/>
          </p:cNvCxnSpPr>
          <p:nvPr/>
        </p:nvCxnSpPr>
        <p:spPr>
          <a:xfrm flipV="1">
            <a:off x="6294211" y="4961828"/>
            <a:ext cx="596899" cy="10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5">
            <a:extLst>
              <a:ext uri="{FF2B5EF4-FFF2-40B4-BE49-F238E27FC236}">
                <a16:creationId xmlns:a16="http://schemas.microsoft.com/office/drawing/2014/main" id="{DDB85DF0-17F5-6117-1188-F378BF0CCE97}"/>
              </a:ext>
            </a:extLst>
          </p:cNvPr>
          <p:cNvSpPr txBox="1">
            <a:spLocks/>
          </p:cNvSpPr>
          <p:nvPr/>
        </p:nvSpPr>
        <p:spPr>
          <a:xfrm>
            <a:off x="915190" y="2221710"/>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No ambiguity under nearest neighbor decoding rules (with Hamming distance measure) </a:t>
            </a: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sp>
        <p:nvSpPr>
          <p:cNvPr id="5" name="椭圆 4"/>
          <p:cNvSpPr/>
          <p:nvPr/>
        </p:nvSpPr>
        <p:spPr>
          <a:xfrm>
            <a:off x="9515315" y="3956359"/>
            <a:ext cx="914400" cy="914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组合 9"/>
          <p:cNvGrpSpPr/>
          <p:nvPr/>
        </p:nvGrpSpPr>
        <p:grpSpPr>
          <a:xfrm>
            <a:off x="9755975" y="4332545"/>
            <a:ext cx="449625" cy="379352"/>
            <a:chOff x="9548007" y="4377673"/>
            <a:chExt cx="449625" cy="379352"/>
          </a:xfrm>
        </p:grpSpPr>
        <p:sp>
          <p:nvSpPr>
            <p:cNvPr id="7" name="椭圆 6"/>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文本框 32"/>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8" name="组合 7"/>
          <p:cNvGrpSpPr/>
          <p:nvPr/>
        </p:nvGrpSpPr>
        <p:grpSpPr>
          <a:xfrm>
            <a:off x="9388850" y="4040852"/>
            <a:ext cx="449625" cy="296313"/>
            <a:chOff x="9323194" y="3961765"/>
            <a:chExt cx="449625" cy="296313"/>
          </a:xfrm>
        </p:grpSpPr>
        <p:sp>
          <p:nvSpPr>
            <p:cNvPr id="34" name="椭圆 33"/>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34"/>
            <p:cNvSpPr txBox="1"/>
            <p:nvPr/>
          </p:nvSpPr>
          <p:spPr>
            <a:xfrm>
              <a:off x="9323194" y="3961765"/>
              <a:ext cx="449625" cy="246221"/>
            </a:xfrm>
            <a:prstGeom prst="rect">
              <a:avLst/>
            </a:prstGeom>
            <a:noFill/>
          </p:spPr>
          <p:txBody>
            <a:bodyPr wrap="square" rtlCol="0">
              <a:spAutoFit/>
            </a:bodyPr>
            <a:lstStyle/>
            <a:p>
              <a:r>
                <a:rPr lang="en-US" sz="1000" dirty="0"/>
                <a:t>1000</a:t>
              </a:r>
            </a:p>
          </p:txBody>
        </p:sp>
      </p:grpSp>
      <p:grpSp>
        <p:nvGrpSpPr>
          <p:cNvPr id="9" name="组合 8"/>
          <p:cNvGrpSpPr/>
          <p:nvPr/>
        </p:nvGrpSpPr>
        <p:grpSpPr>
          <a:xfrm>
            <a:off x="10116239" y="4155134"/>
            <a:ext cx="449625" cy="296313"/>
            <a:chOff x="9827750" y="4191221"/>
            <a:chExt cx="449625" cy="296313"/>
          </a:xfrm>
        </p:grpSpPr>
        <p:sp>
          <p:nvSpPr>
            <p:cNvPr id="38" name="椭圆 37"/>
            <p:cNvSpPr/>
            <p:nvPr/>
          </p:nvSpPr>
          <p:spPr>
            <a:xfrm>
              <a:off x="10034820" y="4396094"/>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文本框 38"/>
            <p:cNvSpPr txBox="1"/>
            <p:nvPr/>
          </p:nvSpPr>
          <p:spPr>
            <a:xfrm>
              <a:off x="9827750" y="4191221"/>
              <a:ext cx="449625" cy="246221"/>
            </a:xfrm>
            <a:prstGeom prst="rect">
              <a:avLst/>
            </a:prstGeom>
            <a:noFill/>
          </p:spPr>
          <p:txBody>
            <a:bodyPr wrap="square" rtlCol="0">
              <a:spAutoFit/>
            </a:bodyPr>
            <a:lstStyle/>
            <a:p>
              <a:r>
                <a:rPr lang="en-US" sz="1000" dirty="0"/>
                <a:t>0100</a:t>
              </a:r>
            </a:p>
          </p:txBody>
        </p:sp>
      </p:grpSp>
      <p:sp>
        <p:nvSpPr>
          <p:cNvPr id="50" name="椭圆 49"/>
          <p:cNvSpPr/>
          <p:nvPr/>
        </p:nvSpPr>
        <p:spPr>
          <a:xfrm>
            <a:off x="9523587" y="5594511"/>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组合 50"/>
          <p:cNvGrpSpPr/>
          <p:nvPr/>
        </p:nvGrpSpPr>
        <p:grpSpPr>
          <a:xfrm>
            <a:off x="9764247" y="5970697"/>
            <a:ext cx="449625" cy="379352"/>
            <a:chOff x="9548007" y="4377673"/>
            <a:chExt cx="449625" cy="379352"/>
          </a:xfrm>
        </p:grpSpPr>
        <p:sp>
          <p:nvSpPr>
            <p:cNvPr id="52" name="椭圆 51"/>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文本框 52"/>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54" name="组合 53"/>
          <p:cNvGrpSpPr/>
          <p:nvPr/>
        </p:nvGrpSpPr>
        <p:grpSpPr>
          <a:xfrm>
            <a:off x="9747702" y="5497345"/>
            <a:ext cx="449625" cy="296313"/>
            <a:chOff x="9323194" y="3961765"/>
            <a:chExt cx="449625" cy="296313"/>
          </a:xfrm>
        </p:grpSpPr>
        <p:sp>
          <p:nvSpPr>
            <p:cNvPr id="55" name="椭圆 54"/>
            <p:cNvSpPr/>
            <p:nvPr/>
          </p:nvSpPr>
          <p:spPr>
            <a:xfrm>
              <a:off x="9530264" y="416663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文本框 55"/>
            <p:cNvSpPr txBox="1"/>
            <p:nvPr/>
          </p:nvSpPr>
          <p:spPr>
            <a:xfrm>
              <a:off x="9323194" y="3961765"/>
              <a:ext cx="449625" cy="246221"/>
            </a:xfrm>
            <a:prstGeom prst="rect">
              <a:avLst/>
            </a:prstGeom>
            <a:noFill/>
          </p:spPr>
          <p:txBody>
            <a:bodyPr wrap="square" rtlCol="0">
              <a:spAutoFit/>
            </a:bodyPr>
            <a:lstStyle/>
            <a:p>
              <a:r>
                <a:rPr lang="en-US" sz="1000" dirty="0"/>
                <a:t>1110</a:t>
              </a:r>
            </a:p>
          </p:txBody>
        </p:sp>
      </p:grpSp>
      <p:grpSp>
        <p:nvGrpSpPr>
          <p:cNvPr id="57" name="组合 56"/>
          <p:cNvGrpSpPr/>
          <p:nvPr/>
        </p:nvGrpSpPr>
        <p:grpSpPr>
          <a:xfrm>
            <a:off x="9348536" y="5708975"/>
            <a:ext cx="449625" cy="296313"/>
            <a:chOff x="9827750" y="4191221"/>
            <a:chExt cx="449625" cy="296313"/>
          </a:xfrm>
        </p:grpSpPr>
        <p:sp>
          <p:nvSpPr>
            <p:cNvPr id="58" name="椭圆 57"/>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文本框 58"/>
            <p:cNvSpPr txBox="1"/>
            <p:nvPr/>
          </p:nvSpPr>
          <p:spPr>
            <a:xfrm>
              <a:off x="9827750" y="4191221"/>
              <a:ext cx="449625" cy="246221"/>
            </a:xfrm>
            <a:prstGeom prst="rect">
              <a:avLst/>
            </a:prstGeom>
            <a:noFill/>
          </p:spPr>
          <p:txBody>
            <a:bodyPr wrap="square" rtlCol="0">
              <a:spAutoFit/>
            </a:bodyPr>
            <a:lstStyle/>
            <a:p>
              <a:r>
                <a:rPr lang="en-US" sz="1000" dirty="0"/>
                <a:t>1011</a:t>
              </a:r>
            </a:p>
          </p:txBody>
        </p:sp>
      </p:grpSp>
      <p:grpSp>
        <p:nvGrpSpPr>
          <p:cNvPr id="70" name="组合 69"/>
          <p:cNvGrpSpPr/>
          <p:nvPr/>
        </p:nvGrpSpPr>
        <p:grpSpPr>
          <a:xfrm>
            <a:off x="8674068" y="4172280"/>
            <a:ext cx="449625" cy="296313"/>
            <a:chOff x="9323194" y="3961765"/>
            <a:chExt cx="449625" cy="296313"/>
          </a:xfrm>
        </p:grpSpPr>
        <p:sp>
          <p:nvSpPr>
            <p:cNvPr id="71" name="椭圆 70"/>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23194" y="3961765"/>
              <a:ext cx="449625" cy="246221"/>
            </a:xfrm>
            <a:prstGeom prst="rect">
              <a:avLst/>
            </a:prstGeom>
            <a:noFill/>
          </p:spPr>
          <p:txBody>
            <a:bodyPr wrap="square" rtlCol="0">
              <a:spAutoFit/>
            </a:bodyPr>
            <a:lstStyle/>
            <a:p>
              <a:r>
                <a:rPr lang="en-US" sz="1000" dirty="0"/>
                <a:t>1100</a:t>
              </a:r>
            </a:p>
          </p:txBody>
        </p:sp>
      </p:grpSp>
      <p:grpSp>
        <p:nvGrpSpPr>
          <p:cNvPr id="73" name="组合 72"/>
          <p:cNvGrpSpPr/>
          <p:nvPr/>
        </p:nvGrpSpPr>
        <p:grpSpPr>
          <a:xfrm>
            <a:off x="9619513" y="4964356"/>
            <a:ext cx="449625" cy="296313"/>
            <a:chOff x="9323194" y="3961765"/>
            <a:chExt cx="449625" cy="296313"/>
          </a:xfrm>
        </p:grpSpPr>
        <p:sp>
          <p:nvSpPr>
            <p:cNvPr id="74" name="椭圆 73"/>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文本框 74"/>
            <p:cNvSpPr txBox="1"/>
            <p:nvPr/>
          </p:nvSpPr>
          <p:spPr>
            <a:xfrm>
              <a:off x="9323194" y="3961765"/>
              <a:ext cx="449625" cy="246221"/>
            </a:xfrm>
            <a:prstGeom prst="rect">
              <a:avLst/>
            </a:prstGeom>
            <a:noFill/>
          </p:spPr>
          <p:txBody>
            <a:bodyPr wrap="square" rtlCol="0">
              <a:spAutoFit/>
            </a:bodyPr>
            <a:lstStyle/>
            <a:p>
              <a:r>
                <a:rPr lang="en-US" sz="1000" dirty="0"/>
                <a:t>1001</a:t>
              </a:r>
            </a:p>
          </p:txBody>
        </p:sp>
      </p:grpSp>
      <p:grpSp>
        <p:nvGrpSpPr>
          <p:cNvPr id="76" name="组合 75"/>
          <p:cNvGrpSpPr/>
          <p:nvPr/>
        </p:nvGrpSpPr>
        <p:grpSpPr>
          <a:xfrm>
            <a:off x="8763142" y="5881319"/>
            <a:ext cx="449625" cy="296313"/>
            <a:chOff x="9323194" y="3961765"/>
            <a:chExt cx="449625" cy="296313"/>
          </a:xfrm>
        </p:grpSpPr>
        <p:sp>
          <p:nvSpPr>
            <p:cNvPr id="77" name="椭圆 76"/>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23194" y="3961765"/>
              <a:ext cx="449625" cy="246221"/>
            </a:xfrm>
            <a:prstGeom prst="rect">
              <a:avLst/>
            </a:prstGeom>
            <a:noFill/>
          </p:spPr>
          <p:txBody>
            <a:bodyPr wrap="square" rtlCol="0">
              <a:spAutoFit/>
            </a:bodyPr>
            <a:lstStyle/>
            <a:p>
              <a:r>
                <a:rPr lang="en-US" sz="1000" dirty="0"/>
                <a:t>0110</a:t>
              </a:r>
            </a:p>
          </p:txBody>
        </p:sp>
      </p:grpSp>
      <p:grpSp>
        <p:nvGrpSpPr>
          <p:cNvPr id="79" name="组合 78"/>
          <p:cNvGrpSpPr/>
          <p:nvPr/>
        </p:nvGrpSpPr>
        <p:grpSpPr>
          <a:xfrm>
            <a:off x="10683028" y="4552963"/>
            <a:ext cx="449625" cy="296313"/>
            <a:chOff x="9323194" y="3961765"/>
            <a:chExt cx="449625" cy="296313"/>
          </a:xfrm>
        </p:grpSpPr>
        <p:sp>
          <p:nvSpPr>
            <p:cNvPr id="81" name="椭圆 80"/>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文本框 81"/>
            <p:cNvSpPr txBox="1"/>
            <p:nvPr/>
          </p:nvSpPr>
          <p:spPr>
            <a:xfrm>
              <a:off x="9323194" y="3961765"/>
              <a:ext cx="449625" cy="246221"/>
            </a:xfrm>
            <a:prstGeom prst="rect">
              <a:avLst/>
            </a:prstGeom>
            <a:noFill/>
          </p:spPr>
          <p:txBody>
            <a:bodyPr wrap="square" rtlCol="0">
              <a:spAutoFit/>
            </a:bodyPr>
            <a:lstStyle/>
            <a:p>
              <a:r>
                <a:rPr lang="en-US" sz="1000" dirty="0"/>
                <a:t>0011</a:t>
              </a:r>
            </a:p>
          </p:txBody>
        </p:sp>
      </p:grpSp>
      <p:sp>
        <p:nvSpPr>
          <p:cNvPr id="83" name="文本框 82"/>
          <p:cNvSpPr txBox="1"/>
          <p:nvPr/>
        </p:nvSpPr>
        <p:spPr>
          <a:xfrm>
            <a:off x="9663444" y="3668969"/>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84" name="文本框 83"/>
          <p:cNvSpPr txBox="1"/>
          <p:nvPr/>
        </p:nvSpPr>
        <p:spPr>
          <a:xfrm>
            <a:off x="10155584" y="5593510"/>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86" name="文本框 85"/>
          <p:cNvSpPr txBox="1"/>
          <p:nvPr/>
        </p:nvSpPr>
        <p:spPr>
          <a:xfrm>
            <a:off x="7727510" y="3612630"/>
            <a:ext cx="1651656" cy="400110"/>
          </a:xfrm>
          <a:prstGeom prst="rect">
            <a:avLst/>
          </a:prstGeom>
          <a:noFill/>
        </p:spPr>
        <p:txBody>
          <a:bodyPr wrap="square" rtlCol="0">
            <a:spAutoFit/>
          </a:bodyPr>
          <a:lstStyle/>
          <a:p>
            <a:r>
              <a:rPr lang="en-US" sz="2000" b="1" dirty="0"/>
              <a:t>Receive space</a:t>
            </a:r>
          </a:p>
        </p:txBody>
      </p:sp>
      <p:grpSp>
        <p:nvGrpSpPr>
          <p:cNvPr id="87" name="组合 86"/>
          <p:cNvGrpSpPr/>
          <p:nvPr/>
        </p:nvGrpSpPr>
        <p:grpSpPr>
          <a:xfrm>
            <a:off x="10054484" y="6227180"/>
            <a:ext cx="449625" cy="310488"/>
            <a:chOff x="9827750" y="4396094"/>
            <a:chExt cx="449625" cy="310488"/>
          </a:xfrm>
        </p:grpSpPr>
        <p:sp>
          <p:nvSpPr>
            <p:cNvPr id="88" name="椭圆 87"/>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文本框 88"/>
            <p:cNvSpPr txBox="1"/>
            <p:nvPr/>
          </p:nvSpPr>
          <p:spPr>
            <a:xfrm>
              <a:off x="9827750" y="4460361"/>
              <a:ext cx="449625" cy="246221"/>
            </a:xfrm>
            <a:prstGeom prst="rect">
              <a:avLst/>
            </a:prstGeom>
            <a:noFill/>
          </p:spPr>
          <p:txBody>
            <a:bodyPr wrap="square" rtlCol="0">
              <a:spAutoFit/>
            </a:bodyPr>
            <a:lstStyle/>
            <a:p>
              <a:r>
                <a:rPr lang="en-US" sz="1000" dirty="0"/>
                <a:t>0111</a:t>
              </a:r>
            </a:p>
          </p:txBody>
        </p:sp>
      </p:grpSp>
      <p:grpSp>
        <p:nvGrpSpPr>
          <p:cNvPr id="90" name="组合 89"/>
          <p:cNvGrpSpPr/>
          <p:nvPr/>
        </p:nvGrpSpPr>
        <p:grpSpPr>
          <a:xfrm>
            <a:off x="9432741" y="6193340"/>
            <a:ext cx="449625" cy="311716"/>
            <a:chOff x="9827750" y="4396094"/>
            <a:chExt cx="449625" cy="311716"/>
          </a:xfrm>
        </p:grpSpPr>
        <p:sp>
          <p:nvSpPr>
            <p:cNvPr id="91" name="椭圆 90"/>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827750" y="4461589"/>
              <a:ext cx="449625" cy="246221"/>
            </a:xfrm>
            <a:prstGeom prst="rect">
              <a:avLst/>
            </a:prstGeom>
            <a:noFill/>
          </p:spPr>
          <p:txBody>
            <a:bodyPr wrap="square" rtlCol="0">
              <a:spAutoFit/>
            </a:bodyPr>
            <a:lstStyle/>
            <a:p>
              <a:r>
                <a:rPr lang="en-US" sz="1000" dirty="0"/>
                <a:t>1101</a:t>
              </a:r>
            </a:p>
          </p:txBody>
        </p:sp>
      </p:grpSp>
      <p:grpSp>
        <p:nvGrpSpPr>
          <p:cNvPr id="93" name="组合 92"/>
          <p:cNvGrpSpPr/>
          <p:nvPr/>
        </p:nvGrpSpPr>
        <p:grpSpPr>
          <a:xfrm>
            <a:off x="9395245" y="4515083"/>
            <a:ext cx="449625" cy="305454"/>
            <a:chOff x="9323194" y="4166638"/>
            <a:chExt cx="449625" cy="305454"/>
          </a:xfrm>
        </p:grpSpPr>
        <p:sp>
          <p:nvSpPr>
            <p:cNvPr id="94" name="椭圆 93"/>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23194" y="4225871"/>
              <a:ext cx="449625" cy="246221"/>
            </a:xfrm>
            <a:prstGeom prst="rect">
              <a:avLst/>
            </a:prstGeom>
            <a:noFill/>
          </p:spPr>
          <p:txBody>
            <a:bodyPr wrap="square" rtlCol="0">
              <a:spAutoFit/>
            </a:bodyPr>
            <a:lstStyle/>
            <a:p>
              <a:r>
                <a:rPr lang="en-US" sz="1000" dirty="0"/>
                <a:t>0010</a:t>
              </a:r>
            </a:p>
          </p:txBody>
        </p:sp>
      </p:grpSp>
      <p:grpSp>
        <p:nvGrpSpPr>
          <p:cNvPr id="96" name="组合 95"/>
          <p:cNvGrpSpPr/>
          <p:nvPr/>
        </p:nvGrpSpPr>
        <p:grpSpPr>
          <a:xfrm>
            <a:off x="10016370" y="4596412"/>
            <a:ext cx="449625" cy="303403"/>
            <a:chOff x="9323194" y="4166638"/>
            <a:chExt cx="449625" cy="303403"/>
          </a:xfrm>
        </p:grpSpPr>
        <p:sp>
          <p:nvSpPr>
            <p:cNvPr id="97" name="椭圆 96"/>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23194" y="4223820"/>
              <a:ext cx="449625" cy="246221"/>
            </a:xfrm>
            <a:prstGeom prst="rect">
              <a:avLst/>
            </a:prstGeom>
            <a:noFill/>
          </p:spPr>
          <p:txBody>
            <a:bodyPr wrap="square" rtlCol="0">
              <a:spAutoFit/>
            </a:bodyPr>
            <a:lstStyle/>
            <a:p>
              <a:r>
                <a:rPr lang="en-US" sz="1000" dirty="0"/>
                <a:t>0001</a:t>
              </a:r>
            </a:p>
          </p:txBody>
        </p:sp>
      </p:grpSp>
      <p:grpSp>
        <p:nvGrpSpPr>
          <p:cNvPr id="99" name="组合 98"/>
          <p:cNvGrpSpPr/>
          <p:nvPr/>
        </p:nvGrpSpPr>
        <p:grpSpPr>
          <a:xfrm>
            <a:off x="8702045" y="5071798"/>
            <a:ext cx="449625" cy="296313"/>
            <a:chOff x="9323194" y="3961765"/>
            <a:chExt cx="449625" cy="296313"/>
          </a:xfrm>
        </p:grpSpPr>
        <p:sp>
          <p:nvSpPr>
            <p:cNvPr id="100" name="椭圆 99"/>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23194" y="3961765"/>
              <a:ext cx="449625" cy="246221"/>
            </a:xfrm>
            <a:prstGeom prst="rect">
              <a:avLst/>
            </a:prstGeom>
            <a:noFill/>
          </p:spPr>
          <p:txBody>
            <a:bodyPr wrap="square" rtlCol="0">
              <a:spAutoFit/>
            </a:bodyPr>
            <a:lstStyle/>
            <a:p>
              <a:r>
                <a:rPr lang="en-US" sz="1000" dirty="0"/>
                <a:t>0101</a:t>
              </a:r>
            </a:p>
          </p:txBody>
        </p:sp>
      </p:grpSp>
      <p:grpSp>
        <p:nvGrpSpPr>
          <p:cNvPr id="102" name="组合 101"/>
          <p:cNvGrpSpPr/>
          <p:nvPr/>
        </p:nvGrpSpPr>
        <p:grpSpPr>
          <a:xfrm>
            <a:off x="10528828" y="5062420"/>
            <a:ext cx="449625" cy="296313"/>
            <a:chOff x="9323194" y="3961765"/>
            <a:chExt cx="449625" cy="296313"/>
          </a:xfrm>
        </p:grpSpPr>
        <p:sp>
          <p:nvSpPr>
            <p:cNvPr id="103" name="椭圆 102"/>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文本框 103"/>
            <p:cNvSpPr txBox="1"/>
            <p:nvPr/>
          </p:nvSpPr>
          <p:spPr>
            <a:xfrm>
              <a:off x="9323194" y="3961765"/>
              <a:ext cx="449625" cy="246221"/>
            </a:xfrm>
            <a:prstGeom prst="rect">
              <a:avLst/>
            </a:prstGeom>
            <a:noFill/>
          </p:spPr>
          <p:txBody>
            <a:bodyPr wrap="square" rtlCol="0">
              <a:spAutoFit/>
            </a:bodyPr>
            <a:lstStyle/>
            <a:p>
              <a:r>
                <a:rPr lang="en-US" sz="1000" dirty="0"/>
                <a:t>1010</a:t>
              </a:r>
            </a:p>
          </p:txBody>
        </p:sp>
      </p:grpSp>
    </p:spTree>
    <p:extLst>
      <p:ext uri="{BB962C8B-B14F-4D97-AF65-F5344CB8AC3E}">
        <p14:creationId xmlns:p14="http://schemas.microsoft.com/office/powerpoint/2010/main" val="112246871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Close connections among data privacy, robustness, and generalization</a:t>
            </a:r>
          </a:p>
          <a:p>
            <a:pPr lvl="1">
              <a:buFont typeface="Arial" panose="020B0604020202020204" pitchFamily="34" charset="0"/>
              <a:buChar char="•"/>
            </a:pPr>
            <a:r>
              <a:rPr lang="en-US" sz="1500" dirty="0">
                <a:cs typeface="Arial" panose="020B0604020202020204" pitchFamily="34" charset="0"/>
              </a:rPr>
              <a:t>Robust online learning or federated learning</a:t>
            </a:r>
          </a:p>
          <a:p>
            <a:pPr>
              <a:buFont typeface="Arial" panose="020B0604020202020204" pitchFamily="34" charset="0"/>
              <a:buChar char="•"/>
            </a:pPr>
            <a:r>
              <a:rPr lang="en-US" sz="1800" dirty="0">
                <a:cs typeface="Arial" panose="020B0604020202020204" pitchFamily="34" charset="0"/>
              </a:rPr>
              <a:t>Federated learning with noisy communication</a:t>
            </a:r>
          </a:p>
          <a:p>
            <a:pPr>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otential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uture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irections</a:t>
            </a:r>
            <a:r>
              <a:rPr lang="en-US" altLang="zh-CN" b="1" cap="all" dirty="0">
                <a:solidFill>
                  <a:srgbClr val="CC0000"/>
                </a:solidFill>
                <a:latin typeface="Times New Roman" pitchFamily="18" charset="0"/>
                <a:ea typeface="Arial Unicode MS" pitchFamily="34" charset="-122"/>
                <a:cs typeface="Times New Roman" pitchFamily="18" charset="0"/>
              </a:rPr>
              <a:t> </a:t>
            </a:r>
            <a:endParaRPr lang="zh-CN" altLang="en-US" sz="4000" b="1" cap="all" dirty="0">
              <a:solidFill>
                <a:srgbClr val="CC0000"/>
              </a:solidFill>
              <a:latin typeface="Times New Roman" pitchFamily="18" charset="0"/>
              <a:ea typeface="Arial Unicode MS" pitchFamily="34" charset="-122"/>
              <a:cs typeface="Times New Roman" pitchFamily="18" charset="0"/>
            </a:endParaRPr>
          </a:p>
        </p:txBody>
      </p:sp>
      <p:sp>
        <p:nvSpPr>
          <p:cNvPr id="3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Algorithms and analysis toward Trustworthy AI  </a:t>
            </a:r>
            <a:endParaRPr lang="en-US" dirty="0">
              <a:solidFill>
                <a:srgbClr val="E7E6E6">
                  <a:lumMod val="50000"/>
                </a:srgbClr>
              </a:solidFill>
            </a:endParaRPr>
          </a:p>
        </p:txBody>
      </p:sp>
      <p:pic>
        <p:nvPicPr>
          <p:cNvPr id="1026" name="Picture 2" descr="Data Privacy and Trustworthy Machine Lear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5851" y="3326913"/>
            <a:ext cx="2967032" cy="318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2558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96497" y="1983485"/>
            <a:ext cx="4057906" cy="1200329"/>
          </a:xfrm>
          <a:prstGeom prst="rect">
            <a:avLst/>
          </a:prstGeom>
          <a:noFill/>
        </p:spPr>
        <p:txBody>
          <a:bodyPr wrap="none" lIns="91440" tIns="45720" rIns="91440" bIns="45720">
            <a:spAutoFit/>
          </a:bodyPr>
          <a:lstStyle/>
          <a:p>
            <a:pPr algn="ctr"/>
            <a:r>
              <a:rPr lang="en-US" altLang="zh-CN" sz="7200" b="0" cap="none" spc="0" dirty="0">
                <a:ln w="0"/>
                <a:solidFill>
                  <a:schemeClr val="accent1"/>
                </a:solidFill>
                <a:effectLst>
                  <a:outerShdw blurRad="38100" dist="25400" dir="5400000" algn="ctr" rotWithShape="0">
                    <a:srgbClr val="6E747A">
                      <a:alpha val="43000"/>
                    </a:srgbClr>
                  </a:outerShdw>
                </a:effectLst>
              </a:rPr>
              <a:t>Thank you</a:t>
            </a:r>
            <a:endParaRPr lang="zh-CN" altLang="en-US" sz="7200" b="0" cap="none" spc="0" dirty="0">
              <a:ln w="0"/>
              <a:solidFill>
                <a:schemeClr val="accent1"/>
              </a:solidFill>
              <a:effectLst>
                <a:outerShdw blurRad="38100" dist="25400" dir="5400000" algn="ctr" rotWithShape="0">
                  <a:srgbClr val="6E747A">
                    <a:alpha val="43000"/>
                  </a:srgbClr>
                </a:outerShdw>
              </a:effectLst>
            </a:endParaRPr>
          </a:p>
        </p:txBody>
      </p:sp>
      <p:sp>
        <p:nvSpPr>
          <p:cNvPr id="5" name="文本框 4"/>
          <p:cNvSpPr txBox="1"/>
          <p:nvPr/>
        </p:nvSpPr>
        <p:spPr>
          <a:xfrm>
            <a:off x="2639028" y="3958542"/>
            <a:ext cx="6910087" cy="584775"/>
          </a:xfrm>
          <a:prstGeom prst="rect">
            <a:avLst/>
          </a:prstGeom>
          <a:noFill/>
        </p:spPr>
        <p:txBody>
          <a:bodyPr wrap="square" rtlCol="0">
            <a:spAutoFit/>
          </a:bodyPr>
          <a:lstStyle/>
          <a:p>
            <a:r>
              <a:rPr lang="en-US" sz="3200" dirty="0"/>
              <a:t>Comments and questions are welcomed</a:t>
            </a:r>
          </a:p>
        </p:txBody>
      </p:sp>
    </p:spTree>
    <p:extLst>
      <p:ext uri="{BB962C8B-B14F-4D97-AF65-F5344CB8AC3E}">
        <p14:creationId xmlns:p14="http://schemas.microsoft.com/office/powerpoint/2010/main" val="8985777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epresentation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Represent data based on nearest neighbor rules</a:t>
            </a:r>
            <a:endParaRPr lang="en-US" dirty="0">
              <a:solidFill>
                <a:srgbClr val="E7E6E6">
                  <a:lumMod val="50000"/>
                </a:srgbClr>
              </a:solidFill>
            </a:endParaRPr>
          </a:p>
        </p:txBody>
      </p:sp>
      <p:pic>
        <p:nvPicPr>
          <p:cNvPr id="1026" name="Picture 2"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0530" y="10435537"/>
            <a:ext cx="1447338" cy="9359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6"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cs typeface="Arial" panose="020B0604020202020204" pitchFamily="34" charset="0"/>
                  </a:rPr>
                  <a:t>-nearest neighbors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Fix</m:t>
                    </m:r>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Hodges</m:t>
                    </m:r>
                    <m:r>
                      <m:rPr>
                        <m:nor/>
                      </m:rPr>
                      <a:rPr lang="en-US" altLang="zh-CN" sz="1400" dirty="0">
                        <a:solidFill>
                          <a:prstClr val="black">
                            <a:lumMod val="50000"/>
                            <a:lumOff val="50000"/>
                          </a:prstClr>
                        </a:solidFill>
                      </a:rPr>
                      <m:t>, 1951]</m:t>
                    </m:r>
                  </m:oMath>
                </a14:m>
                <a:r>
                  <a:rPr lang="en-US" altLang="zh-CN" sz="1400" i="1" dirty="0">
                    <a:solidFill>
                      <a:prstClr val="black"/>
                    </a:solidFill>
                    <a:latin typeface="Cambria Math" panose="02040503050406030204" pitchFamily="18" charset="0"/>
                  </a:rPr>
                  <a:t>, </a:t>
                </a:r>
                <a:r>
                  <a:rPr lang="en-US" altLang="zh-CN" sz="1400" dirty="0">
                    <a:solidFill>
                      <a:prstClr val="black">
                        <a:lumMod val="50000"/>
                        <a:lumOff val="50000"/>
                      </a:prstClr>
                    </a:solidFill>
                  </a:rPr>
                  <a:t>[Cover, Hart, 1967]</a:t>
                </a:r>
                <a:endParaRPr lang="en-US" sz="1800" dirty="0">
                  <a:cs typeface="Arial" panose="020B0604020202020204" pitchFamily="34" charset="0"/>
                </a:endParaRPr>
              </a:p>
              <a:p>
                <a:pPr>
                  <a:buClrTx/>
                  <a:buFont typeface="Arial" panose="020B0604020202020204" pitchFamily="34" charset="0"/>
                  <a:buChar char="•"/>
                </a:pPr>
                <a:r>
                  <a:rPr lang="en-US" sz="1800" dirty="0" err="1">
                    <a:cs typeface="Arial" panose="020B0604020202020204" pitchFamily="34" charset="0"/>
                  </a:rPr>
                  <a:t>V</a:t>
                </a:r>
                <a:r>
                  <a:rPr lang="en-US" altLang="zh-CN" sz="1800" dirty="0" err="1">
                    <a:cs typeface="Arial" panose="020B0604020202020204" pitchFamily="34" charset="0"/>
                  </a:rPr>
                  <a:t>o</a:t>
                </a:r>
                <a:r>
                  <a:rPr lang="en-US" sz="1800" dirty="0" err="1">
                    <a:cs typeface="Arial" panose="020B0604020202020204" pitchFamily="34" charset="0"/>
                  </a:rPr>
                  <a:t>ronoi</a:t>
                </a:r>
                <a:r>
                  <a:rPr lang="en-US" sz="1800" dirty="0">
                    <a:cs typeface="Arial" panose="020B0604020202020204" pitchFamily="34" charset="0"/>
                  </a:rPr>
                  <a:t> region (</a:t>
                </a:r>
                <a14:m>
                  <m:oMath xmlns:m="http://schemas.openxmlformats.org/officeDocument/2006/math">
                    <m:r>
                      <a:rPr lang="en-US" sz="1800" i="1" dirty="0" smtClean="0">
                        <a:latin typeface="Cambria Math" panose="02040503050406030204" pitchFamily="18" charset="0"/>
                        <a:cs typeface="Arial" panose="020B0604020202020204" pitchFamily="34" charset="0"/>
                      </a:rPr>
                      <m:t>𝑘</m:t>
                    </m:r>
                    <m:r>
                      <a:rPr lang="en-US" sz="1800" i="1" dirty="0" smtClean="0">
                        <a:latin typeface="Cambria Math" panose="02040503050406030204" pitchFamily="18" charset="0"/>
                        <a:cs typeface="Arial" panose="020B0604020202020204" pitchFamily="34" charset="0"/>
                      </a:rPr>
                      <m:t>=1</m:t>
                    </m:r>
                  </m:oMath>
                </a14:m>
                <a:r>
                  <a:rPr lang="en-US" sz="1800" dirty="0">
                    <a:cs typeface="Arial" panose="020B0604020202020204" pitchFamily="34" charset="0"/>
                  </a:rPr>
                  <a:t>)</a:t>
                </a:r>
              </a:p>
              <a:p>
                <a:pPr>
                  <a:buClrTx/>
                  <a:buFont typeface="Arial" panose="020B0604020202020204" pitchFamily="34" charset="0"/>
                  <a:buChar char="•"/>
                </a:pPr>
                <a:endParaRPr lang="en-US" sz="1800" b="1" dirty="0">
                  <a:solidFill>
                    <a:srgbClr val="FF0000"/>
                  </a:solidFill>
                  <a:cs typeface="Arial" panose="020B0604020202020204" pitchFamily="34" charset="0"/>
                </a:endParaRP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mc:Choice>
        <mc:Fallback xmlns="">
          <p:sp>
            <p:nvSpPr>
              <p:cNvPr id="4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0" y="1649705"/>
                <a:ext cx="10161782" cy="1680258"/>
              </a:xfrm>
              <a:prstGeom prst="rect">
                <a:avLst/>
              </a:prstGeom>
              <a:blipFill>
                <a:blip r:embed="rId4"/>
                <a:stretch>
                  <a:fillRect/>
                </a:stretch>
              </a:blipFill>
              <a:ln>
                <a:noFill/>
              </a:ln>
            </p:spPr>
            <p:txBody>
              <a:bodyPr/>
              <a:lstStyle/>
              <a:p>
                <a:r>
                  <a:rPr lang="en-US">
                    <a:noFill/>
                  </a:rPr>
                  <a:t> </a:t>
                </a:r>
              </a:p>
            </p:txBody>
          </p:sp>
        </mc:Fallback>
      </mc:AlternateContent>
      <p:pic>
        <p:nvPicPr>
          <p:cNvPr id="1030" name="Picture 6" descr="K-Nearest Neighbor. A complete explanation of K-NN | by Antony Christopher  | The Startup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073" y="3498980"/>
            <a:ext cx="3327232" cy="2151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s and cons of the K-Nearest Neighbors (KNN) algorith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2221" y="3610947"/>
            <a:ext cx="2986230" cy="196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5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ommunication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Noise and errors occur in data communication and storage</a:t>
            </a:r>
            <a:endParaRPr lang="en-US" dirty="0">
              <a:solidFill>
                <a:srgbClr val="E7E6E6">
                  <a:lumMod val="50000"/>
                </a:srgbClr>
              </a:solidFill>
            </a:endParaRPr>
          </a:p>
        </p:txBody>
      </p:sp>
      <p:sp>
        <p:nvSpPr>
          <p:cNvPr id="4" name="矩形 3"/>
          <p:cNvSpPr/>
          <p:nvPr/>
        </p:nvSpPr>
        <p:spPr>
          <a:xfrm>
            <a:off x="597693" y="4742372"/>
            <a:ext cx="883462" cy="438912"/>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cxnSp>
        <p:nvCxnSpPr>
          <p:cNvPr id="6" name="直接箭头连接符 5"/>
          <p:cNvCxnSpPr>
            <a:stCxn id="21" idx="3"/>
            <a:endCxn id="12" idx="1"/>
          </p:cNvCxnSpPr>
          <p:nvPr/>
        </p:nvCxnSpPr>
        <p:spPr>
          <a:xfrm>
            <a:off x="2844621" y="4961828"/>
            <a:ext cx="3642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208853" y="4480244"/>
            <a:ext cx="1682496" cy="963168"/>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Communication </a:t>
            </a:r>
          </a:p>
          <a:p>
            <a:pPr algn="ctr"/>
            <a:r>
              <a:rPr lang="en-US" dirty="0">
                <a:solidFill>
                  <a:schemeClr val="tx1"/>
                </a:solidFill>
              </a:rPr>
              <a:t>or </a:t>
            </a:r>
          </a:p>
          <a:p>
            <a:pPr algn="ctr"/>
            <a:r>
              <a:rPr lang="en-US" dirty="0">
                <a:solidFill>
                  <a:schemeClr val="tx1"/>
                </a:solidFill>
              </a:rPr>
              <a:t>Storage</a:t>
            </a:r>
          </a:p>
        </p:txBody>
      </p:sp>
      <p:sp>
        <p:nvSpPr>
          <p:cNvPr id="14" name="矩形 13"/>
          <p:cNvSpPr/>
          <p:nvPr/>
        </p:nvSpPr>
        <p:spPr>
          <a:xfrm>
            <a:off x="3608370" y="3431634"/>
            <a:ext cx="883462" cy="530131"/>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Noise</a:t>
            </a:r>
          </a:p>
        </p:txBody>
      </p:sp>
      <p:cxnSp>
        <p:nvCxnSpPr>
          <p:cNvPr id="15" name="直接箭头连接符 14"/>
          <p:cNvCxnSpPr>
            <a:stCxn id="14" idx="2"/>
            <a:endCxn id="12" idx="0"/>
          </p:cNvCxnSpPr>
          <p:nvPr/>
        </p:nvCxnSpPr>
        <p:spPr>
          <a:xfrm>
            <a:off x="4050101" y="3961765"/>
            <a:ext cx="0" cy="518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Storage device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332" y="5668838"/>
            <a:ext cx="771017" cy="7710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5g Communication Stock Vector Illustration and Royalty Free 5g  Communication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7037" y="5639639"/>
            <a:ext cx="943064" cy="842471"/>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711700" y="4341032"/>
            <a:ext cx="900850" cy="374333"/>
          </a:xfrm>
          <a:prstGeom prst="rect">
            <a:avLst/>
          </a:prstGeom>
          <a:noFill/>
        </p:spPr>
        <p:txBody>
          <a:bodyPr wrap="square" rtlCol="0">
            <a:spAutoFit/>
          </a:bodyPr>
          <a:lstStyle/>
          <a:p>
            <a:r>
              <a:rPr lang="en-US" dirty="0"/>
              <a:t>1001</a:t>
            </a:r>
          </a:p>
        </p:txBody>
      </p:sp>
      <p:cxnSp>
        <p:nvCxnSpPr>
          <p:cNvPr id="26" name="直接箭头连接符 25"/>
          <p:cNvCxnSpPr>
            <a:endCxn id="27" idx="1"/>
          </p:cNvCxnSpPr>
          <p:nvPr/>
        </p:nvCxnSpPr>
        <p:spPr>
          <a:xfrm flipV="1">
            <a:off x="4891349" y="4961828"/>
            <a:ext cx="422093" cy="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891110" y="4774661"/>
            <a:ext cx="900850" cy="374333"/>
          </a:xfrm>
          <a:prstGeom prst="rect">
            <a:avLst/>
          </a:prstGeom>
          <a:noFill/>
        </p:spPr>
        <p:txBody>
          <a:bodyPr wrap="square" rtlCol="0">
            <a:spAutoFit/>
          </a:bodyPr>
          <a:lstStyle/>
          <a:p>
            <a:r>
              <a:rPr lang="en-US" dirty="0"/>
              <a:t>1001</a:t>
            </a:r>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1740833"/>
            <a:ext cx="11514487" cy="461665"/>
          </a:xfrm>
          <a:prstGeom prst="rect">
            <a:avLst/>
          </a:prstGeom>
          <a:noFill/>
        </p:spPr>
        <p:txBody>
          <a:bodyPr wrap="square" rtlCol="0">
            <a:spAutoFit/>
          </a:bodyPr>
          <a:lstStyle/>
          <a:p>
            <a:pPr lvl="0">
              <a:defRPr/>
            </a:pPr>
            <a:r>
              <a:rPr lang="en-US" sz="2400" dirty="0">
                <a:solidFill>
                  <a:prstClr val="black"/>
                </a:solidFill>
              </a:rPr>
              <a:t>Error-correcting codes</a:t>
            </a:r>
            <a:endParaRPr lang="en-US" dirty="0">
              <a:solidFill>
                <a:srgbClr val="E7E6E6">
                  <a:lumMod val="50000"/>
                </a:srgbClr>
              </a:solidFill>
            </a:endParaRPr>
          </a:p>
        </p:txBody>
      </p:sp>
      <p:sp>
        <p:nvSpPr>
          <p:cNvPr id="21" name="矩形 20"/>
          <p:cNvSpPr/>
          <p:nvPr/>
        </p:nvSpPr>
        <p:spPr>
          <a:xfrm>
            <a:off x="1863852" y="4742372"/>
            <a:ext cx="980769" cy="438912"/>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cxnSp>
        <p:nvCxnSpPr>
          <p:cNvPr id="22" name="直接箭头连接符 21"/>
          <p:cNvCxnSpPr>
            <a:stCxn id="4" idx="3"/>
            <a:endCxn id="21" idx="1"/>
          </p:cNvCxnSpPr>
          <p:nvPr/>
        </p:nvCxnSpPr>
        <p:spPr>
          <a:xfrm>
            <a:off x="1481155" y="4961828"/>
            <a:ext cx="38269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600294" y="4341032"/>
            <a:ext cx="1651656" cy="369332"/>
          </a:xfrm>
          <a:prstGeom prst="rect">
            <a:avLst/>
          </a:prstGeom>
          <a:noFill/>
        </p:spPr>
        <p:txBody>
          <a:bodyPr wrap="square" rtlCol="0">
            <a:spAutoFit/>
          </a:bodyPr>
          <a:lstStyle/>
          <a:p>
            <a:r>
              <a:rPr lang="en-US" dirty="0"/>
              <a:t>111000000111</a:t>
            </a:r>
          </a:p>
        </p:txBody>
      </p:sp>
      <p:sp>
        <p:nvSpPr>
          <p:cNvPr id="27" name="矩形 26"/>
          <p:cNvSpPr/>
          <p:nvPr/>
        </p:nvSpPr>
        <p:spPr>
          <a:xfrm>
            <a:off x="5313442" y="4742372"/>
            <a:ext cx="980769" cy="438912"/>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Decoder</a:t>
            </a:r>
          </a:p>
        </p:txBody>
      </p:sp>
      <p:sp>
        <p:nvSpPr>
          <p:cNvPr id="30" name="文本框 29"/>
          <p:cNvSpPr txBox="1"/>
          <p:nvPr/>
        </p:nvSpPr>
        <p:spPr>
          <a:xfrm>
            <a:off x="5002705" y="4341032"/>
            <a:ext cx="1651656" cy="369332"/>
          </a:xfrm>
          <a:prstGeom prst="rect">
            <a:avLst/>
          </a:prstGeom>
          <a:noFill/>
        </p:spPr>
        <p:txBody>
          <a:bodyPr wrap="square" rtlCol="0">
            <a:spAutoFit/>
          </a:bodyPr>
          <a:lstStyle/>
          <a:p>
            <a:r>
              <a:rPr lang="en-US" dirty="0"/>
              <a:t>1110000</a:t>
            </a:r>
            <a:r>
              <a:rPr lang="en-US" dirty="0">
                <a:solidFill>
                  <a:srgbClr val="FF0000"/>
                </a:solidFill>
              </a:rPr>
              <a:t>1</a:t>
            </a:r>
            <a:r>
              <a:rPr lang="en-US" dirty="0"/>
              <a:t>0111</a:t>
            </a:r>
          </a:p>
        </p:txBody>
      </p:sp>
      <p:cxnSp>
        <p:nvCxnSpPr>
          <p:cNvPr id="31" name="直接箭头连接符 30"/>
          <p:cNvCxnSpPr>
            <a:endCxn id="28" idx="1"/>
          </p:cNvCxnSpPr>
          <p:nvPr/>
        </p:nvCxnSpPr>
        <p:spPr>
          <a:xfrm flipV="1">
            <a:off x="6294211" y="4961828"/>
            <a:ext cx="596899" cy="10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5">
            <a:extLst>
              <a:ext uri="{FF2B5EF4-FFF2-40B4-BE49-F238E27FC236}">
                <a16:creationId xmlns:a16="http://schemas.microsoft.com/office/drawing/2014/main" id="{DDB85DF0-17F5-6117-1188-F378BF0CCE97}"/>
              </a:ext>
            </a:extLst>
          </p:cNvPr>
          <p:cNvSpPr txBox="1">
            <a:spLocks/>
          </p:cNvSpPr>
          <p:nvPr/>
        </p:nvSpPr>
        <p:spPr>
          <a:xfrm>
            <a:off x="915190" y="2221710"/>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No ambiguity under nearest neighbor decoding rules (with Hamming distance measure) </a:t>
            </a:r>
          </a:p>
          <a:p>
            <a:pPr>
              <a:buClrTx/>
              <a:buFont typeface="Arial" panose="020B0604020202020204" pitchFamily="34" charset="0"/>
              <a:buChar char="•"/>
            </a:pPr>
            <a:r>
              <a:rPr lang="en-US" sz="1800" dirty="0">
                <a:cs typeface="Arial" panose="020B0604020202020204" pitchFamily="34" charset="0"/>
              </a:rPr>
              <a:t>Each cluster corresponds to one </a:t>
            </a:r>
            <a:r>
              <a:rPr lang="en-US" sz="1800" dirty="0" err="1">
                <a:cs typeface="Arial" panose="020B0604020202020204" pitchFamily="34" charset="0"/>
              </a:rPr>
              <a:t>codeword</a:t>
            </a:r>
            <a:r>
              <a:rPr lang="en-US" sz="1800" dirty="0">
                <a:cs typeface="Arial" panose="020B0604020202020204" pitchFamily="34" charset="0"/>
              </a:rPr>
              <a:t> (encoding one data sequence)</a:t>
            </a: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sp>
        <p:nvSpPr>
          <p:cNvPr id="105" name="椭圆 104"/>
          <p:cNvSpPr/>
          <p:nvPr/>
        </p:nvSpPr>
        <p:spPr>
          <a:xfrm>
            <a:off x="8388859" y="3548794"/>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椭圆 105"/>
          <p:cNvSpPr/>
          <p:nvPr/>
        </p:nvSpPr>
        <p:spPr>
          <a:xfrm>
            <a:off x="9515315" y="3956359"/>
            <a:ext cx="914400" cy="914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组合 106"/>
          <p:cNvGrpSpPr/>
          <p:nvPr/>
        </p:nvGrpSpPr>
        <p:grpSpPr>
          <a:xfrm>
            <a:off x="9755975" y="4332545"/>
            <a:ext cx="449625" cy="379352"/>
            <a:chOff x="9548007" y="4377673"/>
            <a:chExt cx="449625" cy="379352"/>
          </a:xfrm>
        </p:grpSpPr>
        <p:sp>
          <p:nvSpPr>
            <p:cNvPr id="108" name="椭圆 107"/>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文本框 108"/>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110" name="组合 109"/>
          <p:cNvGrpSpPr/>
          <p:nvPr/>
        </p:nvGrpSpPr>
        <p:grpSpPr>
          <a:xfrm>
            <a:off x="9388850" y="4040852"/>
            <a:ext cx="449625" cy="296313"/>
            <a:chOff x="9323194" y="3961765"/>
            <a:chExt cx="449625" cy="296313"/>
          </a:xfrm>
        </p:grpSpPr>
        <p:sp>
          <p:nvSpPr>
            <p:cNvPr id="111" name="椭圆 110"/>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文本框 111"/>
            <p:cNvSpPr txBox="1"/>
            <p:nvPr/>
          </p:nvSpPr>
          <p:spPr>
            <a:xfrm>
              <a:off x="9323194" y="3961765"/>
              <a:ext cx="449625" cy="246221"/>
            </a:xfrm>
            <a:prstGeom prst="rect">
              <a:avLst/>
            </a:prstGeom>
            <a:noFill/>
          </p:spPr>
          <p:txBody>
            <a:bodyPr wrap="square" rtlCol="0">
              <a:spAutoFit/>
            </a:bodyPr>
            <a:lstStyle/>
            <a:p>
              <a:r>
                <a:rPr lang="en-US" sz="1000" dirty="0"/>
                <a:t>1000</a:t>
              </a:r>
            </a:p>
          </p:txBody>
        </p:sp>
      </p:grpSp>
      <p:grpSp>
        <p:nvGrpSpPr>
          <p:cNvPr id="113" name="组合 112"/>
          <p:cNvGrpSpPr/>
          <p:nvPr/>
        </p:nvGrpSpPr>
        <p:grpSpPr>
          <a:xfrm>
            <a:off x="10116239" y="4155134"/>
            <a:ext cx="449625" cy="296313"/>
            <a:chOff x="9827750" y="4191221"/>
            <a:chExt cx="449625" cy="296313"/>
          </a:xfrm>
        </p:grpSpPr>
        <p:sp>
          <p:nvSpPr>
            <p:cNvPr id="114" name="椭圆 113"/>
            <p:cNvSpPr/>
            <p:nvPr/>
          </p:nvSpPr>
          <p:spPr>
            <a:xfrm>
              <a:off x="10034820" y="4396094"/>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文本框 114"/>
            <p:cNvSpPr txBox="1"/>
            <p:nvPr/>
          </p:nvSpPr>
          <p:spPr>
            <a:xfrm>
              <a:off x="9827750" y="4191221"/>
              <a:ext cx="449625" cy="246221"/>
            </a:xfrm>
            <a:prstGeom prst="rect">
              <a:avLst/>
            </a:prstGeom>
            <a:noFill/>
          </p:spPr>
          <p:txBody>
            <a:bodyPr wrap="square" rtlCol="0">
              <a:spAutoFit/>
            </a:bodyPr>
            <a:lstStyle/>
            <a:p>
              <a:r>
                <a:rPr lang="en-US" sz="1000" dirty="0"/>
                <a:t>0100</a:t>
              </a:r>
            </a:p>
          </p:txBody>
        </p:sp>
      </p:grpSp>
      <p:sp>
        <p:nvSpPr>
          <p:cNvPr id="116" name="椭圆 115"/>
          <p:cNvSpPr/>
          <p:nvPr/>
        </p:nvSpPr>
        <p:spPr>
          <a:xfrm>
            <a:off x="9523587" y="5594511"/>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116"/>
          <p:cNvGrpSpPr/>
          <p:nvPr/>
        </p:nvGrpSpPr>
        <p:grpSpPr>
          <a:xfrm>
            <a:off x="9764247" y="5970697"/>
            <a:ext cx="449625" cy="379352"/>
            <a:chOff x="9548007" y="4377673"/>
            <a:chExt cx="449625" cy="379352"/>
          </a:xfrm>
        </p:grpSpPr>
        <p:sp>
          <p:nvSpPr>
            <p:cNvPr id="118" name="椭圆 117"/>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文本框 118"/>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120" name="组合 119"/>
          <p:cNvGrpSpPr/>
          <p:nvPr/>
        </p:nvGrpSpPr>
        <p:grpSpPr>
          <a:xfrm>
            <a:off x="9747702" y="5497345"/>
            <a:ext cx="449625" cy="296313"/>
            <a:chOff x="9323194" y="3961765"/>
            <a:chExt cx="449625" cy="296313"/>
          </a:xfrm>
        </p:grpSpPr>
        <p:sp>
          <p:nvSpPr>
            <p:cNvPr id="121" name="椭圆 120"/>
            <p:cNvSpPr/>
            <p:nvPr/>
          </p:nvSpPr>
          <p:spPr>
            <a:xfrm>
              <a:off x="9530264" y="416663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文本框 121"/>
            <p:cNvSpPr txBox="1"/>
            <p:nvPr/>
          </p:nvSpPr>
          <p:spPr>
            <a:xfrm>
              <a:off x="9323194" y="3961765"/>
              <a:ext cx="449625" cy="246221"/>
            </a:xfrm>
            <a:prstGeom prst="rect">
              <a:avLst/>
            </a:prstGeom>
            <a:noFill/>
          </p:spPr>
          <p:txBody>
            <a:bodyPr wrap="square" rtlCol="0">
              <a:spAutoFit/>
            </a:bodyPr>
            <a:lstStyle/>
            <a:p>
              <a:r>
                <a:rPr lang="en-US" sz="1000" dirty="0"/>
                <a:t>1110</a:t>
              </a:r>
            </a:p>
          </p:txBody>
        </p:sp>
      </p:grpSp>
      <p:grpSp>
        <p:nvGrpSpPr>
          <p:cNvPr id="123" name="组合 122"/>
          <p:cNvGrpSpPr/>
          <p:nvPr/>
        </p:nvGrpSpPr>
        <p:grpSpPr>
          <a:xfrm>
            <a:off x="9348536" y="5708975"/>
            <a:ext cx="449625" cy="296313"/>
            <a:chOff x="9827750" y="4191221"/>
            <a:chExt cx="449625" cy="296313"/>
          </a:xfrm>
        </p:grpSpPr>
        <p:sp>
          <p:nvSpPr>
            <p:cNvPr id="124" name="椭圆 123"/>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文本框 124"/>
            <p:cNvSpPr txBox="1"/>
            <p:nvPr/>
          </p:nvSpPr>
          <p:spPr>
            <a:xfrm>
              <a:off x="9827750" y="4191221"/>
              <a:ext cx="449625" cy="246221"/>
            </a:xfrm>
            <a:prstGeom prst="rect">
              <a:avLst/>
            </a:prstGeom>
            <a:noFill/>
          </p:spPr>
          <p:txBody>
            <a:bodyPr wrap="square" rtlCol="0">
              <a:spAutoFit/>
            </a:bodyPr>
            <a:lstStyle/>
            <a:p>
              <a:r>
                <a:rPr lang="en-US" sz="1000" dirty="0"/>
                <a:t>1011</a:t>
              </a:r>
            </a:p>
          </p:txBody>
        </p:sp>
      </p:grpSp>
      <p:grpSp>
        <p:nvGrpSpPr>
          <p:cNvPr id="126" name="组合 125"/>
          <p:cNvGrpSpPr/>
          <p:nvPr/>
        </p:nvGrpSpPr>
        <p:grpSpPr>
          <a:xfrm>
            <a:off x="8674068" y="4172280"/>
            <a:ext cx="449625" cy="296313"/>
            <a:chOff x="9323194" y="3961765"/>
            <a:chExt cx="449625" cy="296313"/>
          </a:xfrm>
        </p:grpSpPr>
        <p:sp>
          <p:nvSpPr>
            <p:cNvPr id="127" name="椭圆 126"/>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文本框 127"/>
            <p:cNvSpPr txBox="1"/>
            <p:nvPr/>
          </p:nvSpPr>
          <p:spPr>
            <a:xfrm>
              <a:off x="9323194" y="3961765"/>
              <a:ext cx="449625" cy="246221"/>
            </a:xfrm>
            <a:prstGeom prst="rect">
              <a:avLst/>
            </a:prstGeom>
            <a:noFill/>
          </p:spPr>
          <p:txBody>
            <a:bodyPr wrap="square" rtlCol="0">
              <a:spAutoFit/>
            </a:bodyPr>
            <a:lstStyle/>
            <a:p>
              <a:r>
                <a:rPr lang="en-US" sz="1000" dirty="0"/>
                <a:t>1100</a:t>
              </a:r>
            </a:p>
          </p:txBody>
        </p:sp>
      </p:grpSp>
      <p:grpSp>
        <p:nvGrpSpPr>
          <p:cNvPr id="129" name="组合 128"/>
          <p:cNvGrpSpPr/>
          <p:nvPr/>
        </p:nvGrpSpPr>
        <p:grpSpPr>
          <a:xfrm>
            <a:off x="9619513" y="4964356"/>
            <a:ext cx="449625" cy="296313"/>
            <a:chOff x="9323194" y="3961765"/>
            <a:chExt cx="449625" cy="296313"/>
          </a:xfrm>
        </p:grpSpPr>
        <p:sp>
          <p:nvSpPr>
            <p:cNvPr id="130" name="椭圆 129"/>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文本框 130"/>
            <p:cNvSpPr txBox="1"/>
            <p:nvPr/>
          </p:nvSpPr>
          <p:spPr>
            <a:xfrm>
              <a:off x="9323194" y="3961765"/>
              <a:ext cx="449625" cy="246221"/>
            </a:xfrm>
            <a:prstGeom prst="rect">
              <a:avLst/>
            </a:prstGeom>
            <a:noFill/>
          </p:spPr>
          <p:txBody>
            <a:bodyPr wrap="square" rtlCol="0">
              <a:spAutoFit/>
            </a:bodyPr>
            <a:lstStyle/>
            <a:p>
              <a:r>
                <a:rPr lang="en-US" sz="1000" dirty="0"/>
                <a:t>1001</a:t>
              </a:r>
            </a:p>
          </p:txBody>
        </p:sp>
      </p:grpSp>
      <p:grpSp>
        <p:nvGrpSpPr>
          <p:cNvPr id="132" name="组合 131"/>
          <p:cNvGrpSpPr/>
          <p:nvPr/>
        </p:nvGrpSpPr>
        <p:grpSpPr>
          <a:xfrm>
            <a:off x="8763142" y="5881319"/>
            <a:ext cx="449625" cy="296313"/>
            <a:chOff x="9323194" y="3961765"/>
            <a:chExt cx="449625" cy="296313"/>
          </a:xfrm>
        </p:grpSpPr>
        <p:sp>
          <p:nvSpPr>
            <p:cNvPr id="133" name="椭圆 132"/>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文本框 133"/>
            <p:cNvSpPr txBox="1"/>
            <p:nvPr/>
          </p:nvSpPr>
          <p:spPr>
            <a:xfrm>
              <a:off x="9323194" y="3961765"/>
              <a:ext cx="449625" cy="246221"/>
            </a:xfrm>
            <a:prstGeom prst="rect">
              <a:avLst/>
            </a:prstGeom>
            <a:noFill/>
          </p:spPr>
          <p:txBody>
            <a:bodyPr wrap="square" rtlCol="0">
              <a:spAutoFit/>
            </a:bodyPr>
            <a:lstStyle/>
            <a:p>
              <a:r>
                <a:rPr lang="en-US" sz="1000" dirty="0"/>
                <a:t>0110</a:t>
              </a:r>
            </a:p>
          </p:txBody>
        </p:sp>
      </p:grpSp>
      <p:grpSp>
        <p:nvGrpSpPr>
          <p:cNvPr id="135" name="组合 134"/>
          <p:cNvGrpSpPr/>
          <p:nvPr/>
        </p:nvGrpSpPr>
        <p:grpSpPr>
          <a:xfrm>
            <a:off x="10683028" y="4552963"/>
            <a:ext cx="449625" cy="296313"/>
            <a:chOff x="9323194" y="3961765"/>
            <a:chExt cx="449625" cy="296313"/>
          </a:xfrm>
        </p:grpSpPr>
        <p:sp>
          <p:nvSpPr>
            <p:cNvPr id="136" name="椭圆 135"/>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文本框 136"/>
            <p:cNvSpPr txBox="1"/>
            <p:nvPr/>
          </p:nvSpPr>
          <p:spPr>
            <a:xfrm>
              <a:off x="9323194" y="3961765"/>
              <a:ext cx="449625" cy="246221"/>
            </a:xfrm>
            <a:prstGeom prst="rect">
              <a:avLst/>
            </a:prstGeom>
            <a:noFill/>
          </p:spPr>
          <p:txBody>
            <a:bodyPr wrap="square" rtlCol="0">
              <a:spAutoFit/>
            </a:bodyPr>
            <a:lstStyle/>
            <a:p>
              <a:r>
                <a:rPr lang="en-US" sz="1000" dirty="0"/>
                <a:t>0011</a:t>
              </a:r>
            </a:p>
          </p:txBody>
        </p:sp>
      </p:grpSp>
      <p:sp>
        <p:nvSpPr>
          <p:cNvPr id="138" name="文本框 137"/>
          <p:cNvSpPr txBox="1"/>
          <p:nvPr/>
        </p:nvSpPr>
        <p:spPr>
          <a:xfrm>
            <a:off x="9663444" y="3668969"/>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139" name="文本框 138"/>
          <p:cNvSpPr txBox="1"/>
          <p:nvPr/>
        </p:nvSpPr>
        <p:spPr>
          <a:xfrm>
            <a:off x="10155584" y="5593510"/>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140" name="文本框 139"/>
          <p:cNvSpPr txBox="1"/>
          <p:nvPr/>
        </p:nvSpPr>
        <p:spPr>
          <a:xfrm>
            <a:off x="7727510" y="3612630"/>
            <a:ext cx="1651656" cy="400110"/>
          </a:xfrm>
          <a:prstGeom prst="rect">
            <a:avLst/>
          </a:prstGeom>
          <a:noFill/>
        </p:spPr>
        <p:txBody>
          <a:bodyPr wrap="square" rtlCol="0">
            <a:spAutoFit/>
          </a:bodyPr>
          <a:lstStyle/>
          <a:p>
            <a:r>
              <a:rPr lang="en-US" sz="2000" b="1" dirty="0"/>
              <a:t>Receive space</a:t>
            </a:r>
          </a:p>
        </p:txBody>
      </p:sp>
      <p:grpSp>
        <p:nvGrpSpPr>
          <p:cNvPr id="141" name="组合 140"/>
          <p:cNvGrpSpPr/>
          <p:nvPr/>
        </p:nvGrpSpPr>
        <p:grpSpPr>
          <a:xfrm>
            <a:off x="10054484" y="6227180"/>
            <a:ext cx="449625" cy="310488"/>
            <a:chOff x="9827750" y="4396094"/>
            <a:chExt cx="449625" cy="310488"/>
          </a:xfrm>
        </p:grpSpPr>
        <p:sp>
          <p:nvSpPr>
            <p:cNvPr id="142" name="椭圆 141"/>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文本框 142"/>
            <p:cNvSpPr txBox="1"/>
            <p:nvPr/>
          </p:nvSpPr>
          <p:spPr>
            <a:xfrm>
              <a:off x="9827750" y="4460361"/>
              <a:ext cx="449625" cy="246221"/>
            </a:xfrm>
            <a:prstGeom prst="rect">
              <a:avLst/>
            </a:prstGeom>
            <a:noFill/>
          </p:spPr>
          <p:txBody>
            <a:bodyPr wrap="square" rtlCol="0">
              <a:spAutoFit/>
            </a:bodyPr>
            <a:lstStyle/>
            <a:p>
              <a:r>
                <a:rPr lang="en-US" sz="1000" dirty="0"/>
                <a:t>0111</a:t>
              </a:r>
            </a:p>
          </p:txBody>
        </p:sp>
      </p:grpSp>
      <p:grpSp>
        <p:nvGrpSpPr>
          <p:cNvPr id="144" name="组合 143"/>
          <p:cNvGrpSpPr/>
          <p:nvPr/>
        </p:nvGrpSpPr>
        <p:grpSpPr>
          <a:xfrm>
            <a:off x="9432741" y="6193340"/>
            <a:ext cx="449625" cy="311716"/>
            <a:chOff x="9827750" y="4396094"/>
            <a:chExt cx="449625" cy="311716"/>
          </a:xfrm>
        </p:grpSpPr>
        <p:sp>
          <p:nvSpPr>
            <p:cNvPr id="145" name="椭圆 144"/>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文本框 145"/>
            <p:cNvSpPr txBox="1"/>
            <p:nvPr/>
          </p:nvSpPr>
          <p:spPr>
            <a:xfrm>
              <a:off x="9827750" y="4461589"/>
              <a:ext cx="449625" cy="246221"/>
            </a:xfrm>
            <a:prstGeom prst="rect">
              <a:avLst/>
            </a:prstGeom>
            <a:noFill/>
          </p:spPr>
          <p:txBody>
            <a:bodyPr wrap="square" rtlCol="0">
              <a:spAutoFit/>
            </a:bodyPr>
            <a:lstStyle/>
            <a:p>
              <a:r>
                <a:rPr lang="en-US" sz="1000" dirty="0"/>
                <a:t>1101</a:t>
              </a:r>
            </a:p>
          </p:txBody>
        </p:sp>
      </p:grpSp>
      <p:grpSp>
        <p:nvGrpSpPr>
          <p:cNvPr id="147" name="组合 146"/>
          <p:cNvGrpSpPr/>
          <p:nvPr/>
        </p:nvGrpSpPr>
        <p:grpSpPr>
          <a:xfrm>
            <a:off x="9395245" y="4515083"/>
            <a:ext cx="449625" cy="305454"/>
            <a:chOff x="9323194" y="4166638"/>
            <a:chExt cx="449625" cy="305454"/>
          </a:xfrm>
        </p:grpSpPr>
        <p:sp>
          <p:nvSpPr>
            <p:cNvPr id="148" name="椭圆 147"/>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文本框 148"/>
            <p:cNvSpPr txBox="1"/>
            <p:nvPr/>
          </p:nvSpPr>
          <p:spPr>
            <a:xfrm>
              <a:off x="9323194" y="4225871"/>
              <a:ext cx="449625" cy="246221"/>
            </a:xfrm>
            <a:prstGeom prst="rect">
              <a:avLst/>
            </a:prstGeom>
            <a:noFill/>
          </p:spPr>
          <p:txBody>
            <a:bodyPr wrap="square" rtlCol="0">
              <a:spAutoFit/>
            </a:bodyPr>
            <a:lstStyle/>
            <a:p>
              <a:r>
                <a:rPr lang="en-US" sz="1000" dirty="0"/>
                <a:t>0010</a:t>
              </a:r>
            </a:p>
          </p:txBody>
        </p:sp>
      </p:grpSp>
      <p:grpSp>
        <p:nvGrpSpPr>
          <p:cNvPr id="150" name="组合 149"/>
          <p:cNvGrpSpPr/>
          <p:nvPr/>
        </p:nvGrpSpPr>
        <p:grpSpPr>
          <a:xfrm>
            <a:off x="10016370" y="4596412"/>
            <a:ext cx="449625" cy="303403"/>
            <a:chOff x="9323194" y="4166638"/>
            <a:chExt cx="449625" cy="303403"/>
          </a:xfrm>
        </p:grpSpPr>
        <p:sp>
          <p:nvSpPr>
            <p:cNvPr id="151" name="椭圆 150"/>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文本框 151"/>
            <p:cNvSpPr txBox="1"/>
            <p:nvPr/>
          </p:nvSpPr>
          <p:spPr>
            <a:xfrm>
              <a:off x="9323194" y="4223820"/>
              <a:ext cx="449625" cy="246221"/>
            </a:xfrm>
            <a:prstGeom prst="rect">
              <a:avLst/>
            </a:prstGeom>
            <a:noFill/>
          </p:spPr>
          <p:txBody>
            <a:bodyPr wrap="square" rtlCol="0">
              <a:spAutoFit/>
            </a:bodyPr>
            <a:lstStyle/>
            <a:p>
              <a:r>
                <a:rPr lang="en-US" sz="1000" dirty="0"/>
                <a:t>0001</a:t>
              </a:r>
            </a:p>
          </p:txBody>
        </p:sp>
      </p:grpSp>
      <p:grpSp>
        <p:nvGrpSpPr>
          <p:cNvPr id="153" name="组合 152"/>
          <p:cNvGrpSpPr/>
          <p:nvPr/>
        </p:nvGrpSpPr>
        <p:grpSpPr>
          <a:xfrm>
            <a:off x="8702045" y="5071798"/>
            <a:ext cx="449625" cy="296313"/>
            <a:chOff x="9323194" y="3961765"/>
            <a:chExt cx="449625" cy="296313"/>
          </a:xfrm>
        </p:grpSpPr>
        <p:sp>
          <p:nvSpPr>
            <p:cNvPr id="154" name="椭圆 153"/>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文本框 154"/>
            <p:cNvSpPr txBox="1"/>
            <p:nvPr/>
          </p:nvSpPr>
          <p:spPr>
            <a:xfrm>
              <a:off x="9323194" y="3961765"/>
              <a:ext cx="449625" cy="246221"/>
            </a:xfrm>
            <a:prstGeom prst="rect">
              <a:avLst/>
            </a:prstGeom>
            <a:noFill/>
          </p:spPr>
          <p:txBody>
            <a:bodyPr wrap="square" rtlCol="0">
              <a:spAutoFit/>
            </a:bodyPr>
            <a:lstStyle/>
            <a:p>
              <a:r>
                <a:rPr lang="en-US" sz="1000" dirty="0"/>
                <a:t>0101</a:t>
              </a:r>
            </a:p>
          </p:txBody>
        </p:sp>
      </p:grpSp>
      <p:grpSp>
        <p:nvGrpSpPr>
          <p:cNvPr id="156" name="组合 155"/>
          <p:cNvGrpSpPr/>
          <p:nvPr/>
        </p:nvGrpSpPr>
        <p:grpSpPr>
          <a:xfrm>
            <a:off x="10528828" y="5062420"/>
            <a:ext cx="449625" cy="296313"/>
            <a:chOff x="9323194" y="3961765"/>
            <a:chExt cx="449625" cy="296313"/>
          </a:xfrm>
        </p:grpSpPr>
        <p:sp>
          <p:nvSpPr>
            <p:cNvPr id="157" name="椭圆 156"/>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文本框 157"/>
            <p:cNvSpPr txBox="1"/>
            <p:nvPr/>
          </p:nvSpPr>
          <p:spPr>
            <a:xfrm>
              <a:off x="9323194" y="3961765"/>
              <a:ext cx="449625" cy="246221"/>
            </a:xfrm>
            <a:prstGeom prst="rect">
              <a:avLst/>
            </a:prstGeom>
            <a:noFill/>
          </p:spPr>
          <p:txBody>
            <a:bodyPr wrap="square" rtlCol="0">
              <a:spAutoFit/>
            </a:bodyPr>
            <a:lstStyle/>
            <a:p>
              <a:r>
                <a:rPr lang="en-US" sz="1000" dirty="0"/>
                <a:t>1010</a:t>
              </a:r>
            </a:p>
          </p:txBody>
        </p:sp>
      </p:grpSp>
    </p:spTree>
    <p:extLst>
      <p:ext uri="{BB962C8B-B14F-4D97-AF65-F5344CB8AC3E}">
        <p14:creationId xmlns:p14="http://schemas.microsoft.com/office/powerpoint/2010/main" val="3698526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ommunication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Noise and errors occur in data communication and storage</a:t>
            </a:r>
            <a:endParaRPr lang="en-US" dirty="0">
              <a:solidFill>
                <a:srgbClr val="E7E6E6">
                  <a:lumMod val="50000"/>
                </a:srgbClr>
              </a:solidFill>
            </a:endParaRPr>
          </a:p>
        </p:txBody>
      </p:sp>
      <p:sp>
        <p:nvSpPr>
          <p:cNvPr id="4" name="矩形 3"/>
          <p:cNvSpPr/>
          <p:nvPr/>
        </p:nvSpPr>
        <p:spPr>
          <a:xfrm>
            <a:off x="597693" y="4742372"/>
            <a:ext cx="883462" cy="438912"/>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cxnSp>
        <p:nvCxnSpPr>
          <p:cNvPr id="6" name="直接箭头连接符 5"/>
          <p:cNvCxnSpPr>
            <a:stCxn id="21" idx="3"/>
            <a:endCxn id="12" idx="1"/>
          </p:cNvCxnSpPr>
          <p:nvPr/>
        </p:nvCxnSpPr>
        <p:spPr>
          <a:xfrm>
            <a:off x="2844621" y="4961828"/>
            <a:ext cx="3642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208853" y="4480244"/>
            <a:ext cx="1682496" cy="963168"/>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Communication </a:t>
            </a:r>
          </a:p>
          <a:p>
            <a:pPr algn="ctr"/>
            <a:r>
              <a:rPr lang="en-US" dirty="0">
                <a:solidFill>
                  <a:schemeClr val="tx1"/>
                </a:solidFill>
              </a:rPr>
              <a:t>or </a:t>
            </a:r>
          </a:p>
          <a:p>
            <a:pPr algn="ctr"/>
            <a:r>
              <a:rPr lang="en-US" dirty="0">
                <a:solidFill>
                  <a:schemeClr val="tx1"/>
                </a:solidFill>
              </a:rPr>
              <a:t>Storage</a:t>
            </a:r>
          </a:p>
        </p:txBody>
      </p:sp>
      <p:sp>
        <p:nvSpPr>
          <p:cNvPr id="14" name="矩形 13"/>
          <p:cNvSpPr/>
          <p:nvPr/>
        </p:nvSpPr>
        <p:spPr>
          <a:xfrm>
            <a:off x="3608370" y="3431634"/>
            <a:ext cx="883462" cy="530131"/>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Noise</a:t>
            </a:r>
          </a:p>
        </p:txBody>
      </p:sp>
      <p:cxnSp>
        <p:nvCxnSpPr>
          <p:cNvPr id="15" name="直接箭头连接符 14"/>
          <p:cNvCxnSpPr>
            <a:stCxn id="14" idx="2"/>
            <a:endCxn id="12" idx="0"/>
          </p:cNvCxnSpPr>
          <p:nvPr/>
        </p:nvCxnSpPr>
        <p:spPr>
          <a:xfrm>
            <a:off x="4050101" y="3961765"/>
            <a:ext cx="0" cy="518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Storage device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332" y="5668838"/>
            <a:ext cx="771017" cy="7710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5g Communication Stock Vector Illustration and Royalty Free 5g  Communication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7037" y="5639639"/>
            <a:ext cx="943064" cy="842471"/>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711700" y="4341032"/>
            <a:ext cx="900850" cy="374333"/>
          </a:xfrm>
          <a:prstGeom prst="rect">
            <a:avLst/>
          </a:prstGeom>
          <a:noFill/>
        </p:spPr>
        <p:txBody>
          <a:bodyPr wrap="square" rtlCol="0">
            <a:spAutoFit/>
          </a:bodyPr>
          <a:lstStyle/>
          <a:p>
            <a:r>
              <a:rPr lang="en-US" dirty="0"/>
              <a:t>1001</a:t>
            </a:r>
          </a:p>
        </p:txBody>
      </p:sp>
      <p:cxnSp>
        <p:nvCxnSpPr>
          <p:cNvPr id="26" name="直接箭头连接符 25"/>
          <p:cNvCxnSpPr>
            <a:endCxn id="27" idx="1"/>
          </p:cNvCxnSpPr>
          <p:nvPr/>
        </p:nvCxnSpPr>
        <p:spPr>
          <a:xfrm flipV="1">
            <a:off x="4891349" y="4961828"/>
            <a:ext cx="422093" cy="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891110" y="4774661"/>
            <a:ext cx="900850" cy="374333"/>
          </a:xfrm>
          <a:prstGeom prst="rect">
            <a:avLst/>
          </a:prstGeom>
          <a:noFill/>
        </p:spPr>
        <p:txBody>
          <a:bodyPr wrap="square" rtlCol="0">
            <a:spAutoFit/>
          </a:bodyPr>
          <a:lstStyle/>
          <a:p>
            <a:r>
              <a:rPr lang="en-US" dirty="0"/>
              <a:t>1001</a:t>
            </a:r>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1740833"/>
            <a:ext cx="11514487" cy="461665"/>
          </a:xfrm>
          <a:prstGeom prst="rect">
            <a:avLst/>
          </a:prstGeom>
          <a:noFill/>
        </p:spPr>
        <p:txBody>
          <a:bodyPr wrap="square" rtlCol="0">
            <a:spAutoFit/>
          </a:bodyPr>
          <a:lstStyle/>
          <a:p>
            <a:pPr lvl="0">
              <a:defRPr/>
            </a:pPr>
            <a:r>
              <a:rPr lang="en-US" sz="2400" dirty="0">
                <a:solidFill>
                  <a:prstClr val="black"/>
                </a:solidFill>
              </a:rPr>
              <a:t>Error-correcting codes</a:t>
            </a:r>
            <a:endParaRPr lang="en-US" dirty="0">
              <a:solidFill>
                <a:srgbClr val="E7E6E6">
                  <a:lumMod val="50000"/>
                </a:srgbClr>
              </a:solidFill>
            </a:endParaRPr>
          </a:p>
        </p:txBody>
      </p:sp>
      <p:sp>
        <p:nvSpPr>
          <p:cNvPr id="21" name="矩形 20"/>
          <p:cNvSpPr/>
          <p:nvPr/>
        </p:nvSpPr>
        <p:spPr>
          <a:xfrm>
            <a:off x="1863852" y="4742372"/>
            <a:ext cx="980769" cy="438912"/>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cxnSp>
        <p:nvCxnSpPr>
          <p:cNvPr id="22" name="直接箭头连接符 21"/>
          <p:cNvCxnSpPr>
            <a:stCxn id="4" idx="3"/>
            <a:endCxn id="21" idx="1"/>
          </p:cNvCxnSpPr>
          <p:nvPr/>
        </p:nvCxnSpPr>
        <p:spPr>
          <a:xfrm>
            <a:off x="1481155" y="4961828"/>
            <a:ext cx="38269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600294" y="4341032"/>
            <a:ext cx="1651656" cy="369332"/>
          </a:xfrm>
          <a:prstGeom prst="rect">
            <a:avLst/>
          </a:prstGeom>
          <a:noFill/>
        </p:spPr>
        <p:txBody>
          <a:bodyPr wrap="square" rtlCol="0">
            <a:spAutoFit/>
          </a:bodyPr>
          <a:lstStyle/>
          <a:p>
            <a:r>
              <a:rPr lang="en-US" dirty="0"/>
              <a:t>111000000111</a:t>
            </a:r>
          </a:p>
        </p:txBody>
      </p:sp>
      <p:sp>
        <p:nvSpPr>
          <p:cNvPr id="27" name="矩形 26"/>
          <p:cNvSpPr/>
          <p:nvPr/>
        </p:nvSpPr>
        <p:spPr>
          <a:xfrm>
            <a:off x="5313442" y="4742372"/>
            <a:ext cx="980769" cy="438912"/>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Decoder</a:t>
            </a:r>
          </a:p>
        </p:txBody>
      </p:sp>
      <p:sp>
        <p:nvSpPr>
          <p:cNvPr id="30" name="文本框 29"/>
          <p:cNvSpPr txBox="1"/>
          <p:nvPr/>
        </p:nvSpPr>
        <p:spPr>
          <a:xfrm>
            <a:off x="5002705" y="4341032"/>
            <a:ext cx="1651656" cy="369332"/>
          </a:xfrm>
          <a:prstGeom prst="rect">
            <a:avLst/>
          </a:prstGeom>
          <a:noFill/>
        </p:spPr>
        <p:txBody>
          <a:bodyPr wrap="square" rtlCol="0">
            <a:spAutoFit/>
          </a:bodyPr>
          <a:lstStyle/>
          <a:p>
            <a:r>
              <a:rPr lang="en-US" dirty="0"/>
              <a:t>1110000</a:t>
            </a:r>
            <a:r>
              <a:rPr lang="en-US" dirty="0">
                <a:solidFill>
                  <a:srgbClr val="FF0000"/>
                </a:solidFill>
              </a:rPr>
              <a:t>1</a:t>
            </a:r>
            <a:r>
              <a:rPr lang="en-US" dirty="0"/>
              <a:t>0111</a:t>
            </a:r>
          </a:p>
        </p:txBody>
      </p:sp>
      <p:cxnSp>
        <p:nvCxnSpPr>
          <p:cNvPr id="31" name="直接箭头连接符 30"/>
          <p:cNvCxnSpPr>
            <a:endCxn id="28" idx="1"/>
          </p:cNvCxnSpPr>
          <p:nvPr/>
        </p:nvCxnSpPr>
        <p:spPr>
          <a:xfrm flipV="1">
            <a:off x="6294211" y="4961828"/>
            <a:ext cx="596899" cy="10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5">
            <a:extLst>
              <a:ext uri="{FF2B5EF4-FFF2-40B4-BE49-F238E27FC236}">
                <a16:creationId xmlns:a16="http://schemas.microsoft.com/office/drawing/2014/main" id="{DDB85DF0-17F5-6117-1188-F378BF0CCE97}"/>
              </a:ext>
            </a:extLst>
          </p:cNvPr>
          <p:cNvSpPr txBox="1">
            <a:spLocks/>
          </p:cNvSpPr>
          <p:nvPr/>
        </p:nvSpPr>
        <p:spPr>
          <a:xfrm>
            <a:off x="915190" y="2221710"/>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No ambiguity under nearest neighbor decoding rules (with Hamming distance measure) </a:t>
            </a:r>
          </a:p>
          <a:p>
            <a:pPr>
              <a:buClrTx/>
              <a:buFont typeface="Arial" panose="020B0604020202020204" pitchFamily="34" charset="0"/>
              <a:buChar char="•"/>
            </a:pPr>
            <a:r>
              <a:rPr lang="en-US" sz="1800" dirty="0">
                <a:cs typeface="Arial" panose="020B0604020202020204" pitchFamily="34" charset="0"/>
              </a:rPr>
              <a:t>Each cluster corresponds to one </a:t>
            </a:r>
            <a:r>
              <a:rPr lang="en-US" sz="1800" dirty="0" err="1">
                <a:cs typeface="Arial" panose="020B0604020202020204" pitchFamily="34" charset="0"/>
              </a:rPr>
              <a:t>codeword</a:t>
            </a:r>
            <a:r>
              <a:rPr lang="en-US" sz="1800" dirty="0">
                <a:cs typeface="Arial" panose="020B0604020202020204" pitchFamily="34" charset="0"/>
              </a:rPr>
              <a:t> (encoding one data sequence)</a:t>
            </a:r>
          </a:p>
          <a:p>
            <a:pPr>
              <a:buFont typeface="Arial" panose="020B0604020202020204" pitchFamily="34" charset="0"/>
              <a:buChar char="•"/>
            </a:pPr>
            <a:r>
              <a:rPr lang="en-US" sz="1800" dirty="0">
                <a:cs typeface="Arial" panose="020B0604020202020204" pitchFamily="34" charset="0"/>
              </a:rPr>
              <a:t>Pack more clusters for communication efficiency</a:t>
            </a:r>
            <a:endParaRPr lang="en-US" sz="1800" b="1" dirty="0">
              <a:solidFill>
                <a:srgbClr val="FF0000"/>
              </a:solidFill>
              <a:cs typeface="Arial" panose="020B0604020202020204" pitchFamily="34" charset="0"/>
            </a:endParaRP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sp>
        <p:nvSpPr>
          <p:cNvPr id="105" name="椭圆 104"/>
          <p:cNvSpPr/>
          <p:nvPr/>
        </p:nvSpPr>
        <p:spPr>
          <a:xfrm>
            <a:off x="8388859" y="3548794"/>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椭圆 105"/>
          <p:cNvSpPr/>
          <p:nvPr/>
        </p:nvSpPr>
        <p:spPr>
          <a:xfrm>
            <a:off x="9515315" y="3956359"/>
            <a:ext cx="914400" cy="914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组合 106"/>
          <p:cNvGrpSpPr/>
          <p:nvPr/>
        </p:nvGrpSpPr>
        <p:grpSpPr>
          <a:xfrm>
            <a:off x="9755975" y="4332545"/>
            <a:ext cx="449625" cy="379352"/>
            <a:chOff x="9548007" y="4377673"/>
            <a:chExt cx="449625" cy="379352"/>
          </a:xfrm>
        </p:grpSpPr>
        <p:sp>
          <p:nvSpPr>
            <p:cNvPr id="108" name="椭圆 107"/>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文本框 108"/>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110" name="组合 109"/>
          <p:cNvGrpSpPr/>
          <p:nvPr/>
        </p:nvGrpSpPr>
        <p:grpSpPr>
          <a:xfrm>
            <a:off x="9388850" y="4040852"/>
            <a:ext cx="449625" cy="296313"/>
            <a:chOff x="9323194" y="3961765"/>
            <a:chExt cx="449625" cy="296313"/>
          </a:xfrm>
        </p:grpSpPr>
        <p:sp>
          <p:nvSpPr>
            <p:cNvPr id="111" name="椭圆 110"/>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文本框 111"/>
            <p:cNvSpPr txBox="1"/>
            <p:nvPr/>
          </p:nvSpPr>
          <p:spPr>
            <a:xfrm>
              <a:off x="9323194" y="3961765"/>
              <a:ext cx="449625" cy="246221"/>
            </a:xfrm>
            <a:prstGeom prst="rect">
              <a:avLst/>
            </a:prstGeom>
            <a:noFill/>
          </p:spPr>
          <p:txBody>
            <a:bodyPr wrap="square" rtlCol="0">
              <a:spAutoFit/>
            </a:bodyPr>
            <a:lstStyle/>
            <a:p>
              <a:r>
                <a:rPr lang="en-US" sz="1000" dirty="0"/>
                <a:t>1000</a:t>
              </a:r>
            </a:p>
          </p:txBody>
        </p:sp>
      </p:grpSp>
      <p:grpSp>
        <p:nvGrpSpPr>
          <p:cNvPr id="113" name="组合 112"/>
          <p:cNvGrpSpPr/>
          <p:nvPr/>
        </p:nvGrpSpPr>
        <p:grpSpPr>
          <a:xfrm>
            <a:off x="10116239" y="4155134"/>
            <a:ext cx="449625" cy="296313"/>
            <a:chOff x="9827750" y="4191221"/>
            <a:chExt cx="449625" cy="296313"/>
          </a:xfrm>
        </p:grpSpPr>
        <p:sp>
          <p:nvSpPr>
            <p:cNvPr id="114" name="椭圆 113"/>
            <p:cNvSpPr/>
            <p:nvPr/>
          </p:nvSpPr>
          <p:spPr>
            <a:xfrm>
              <a:off x="10034820" y="4396094"/>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文本框 114"/>
            <p:cNvSpPr txBox="1"/>
            <p:nvPr/>
          </p:nvSpPr>
          <p:spPr>
            <a:xfrm>
              <a:off x="9827750" y="4191221"/>
              <a:ext cx="449625" cy="246221"/>
            </a:xfrm>
            <a:prstGeom prst="rect">
              <a:avLst/>
            </a:prstGeom>
            <a:noFill/>
          </p:spPr>
          <p:txBody>
            <a:bodyPr wrap="square" rtlCol="0">
              <a:spAutoFit/>
            </a:bodyPr>
            <a:lstStyle/>
            <a:p>
              <a:r>
                <a:rPr lang="en-US" sz="1000" dirty="0"/>
                <a:t>0100</a:t>
              </a:r>
            </a:p>
          </p:txBody>
        </p:sp>
      </p:grpSp>
      <p:sp>
        <p:nvSpPr>
          <p:cNvPr id="116" name="椭圆 115"/>
          <p:cNvSpPr/>
          <p:nvPr/>
        </p:nvSpPr>
        <p:spPr>
          <a:xfrm>
            <a:off x="9523587" y="5594511"/>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116"/>
          <p:cNvGrpSpPr/>
          <p:nvPr/>
        </p:nvGrpSpPr>
        <p:grpSpPr>
          <a:xfrm>
            <a:off x="9764247" y="5970697"/>
            <a:ext cx="449625" cy="379352"/>
            <a:chOff x="9548007" y="4377673"/>
            <a:chExt cx="449625" cy="379352"/>
          </a:xfrm>
        </p:grpSpPr>
        <p:sp>
          <p:nvSpPr>
            <p:cNvPr id="118" name="椭圆 117"/>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文本框 118"/>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120" name="组合 119"/>
          <p:cNvGrpSpPr/>
          <p:nvPr/>
        </p:nvGrpSpPr>
        <p:grpSpPr>
          <a:xfrm>
            <a:off x="9747702" y="5497345"/>
            <a:ext cx="449625" cy="296313"/>
            <a:chOff x="9323194" y="3961765"/>
            <a:chExt cx="449625" cy="296313"/>
          </a:xfrm>
        </p:grpSpPr>
        <p:sp>
          <p:nvSpPr>
            <p:cNvPr id="121" name="椭圆 120"/>
            <p:cNvSpPr/>
            <p:nvPr/>
          </p:nvSpPr>
          <p:spPr>
            <a:xfrm>
              <a:off x="9530264" y="416663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文本框 121"/>
            <p:cNvSpPr txBox="1"/>
            <p:nvPr/>
          </p:nvSpPr>
          <p:spPr>
            <a:xfrm>
              <a:off x="9323194" y="3961765"/>
              <a:ext cx="449625" cy="246221"/>
            </a:xfrm>
            <a:prstGeom prst="rect">
              <a:avLst/>
            </a:prstGeom>
            <a:noFill/>
          </p:spPr>
          <p:txBody>
            <a:bodyPr wrap="square" rtlCol="0">
              <a:spAutoFit/>
            </a:bodyPr>
            <a:lstStyle/>
            <a:p>
              <a:r>
                <a:rPr lang="en-US" sz="1000" dirty="0"/>
                <a:t>1110</a:t>
              </a:r>
            </a:p>
          </p:txBody>
        </p:sp>
      </p:grpSp>
      <p:grpSp>
        <p:nvGrpSpPr>
          <p:cNvPr id="123" name="组合 122"/>
          <p:cNvGrpSpPr/>
          <p:nvPr/>
        </p:nvGrpSpPr>
        <p:grpSpPr>
          <a:xfrm>
            <a:off x="9348536" y="5708975"/>
            <a:ext cx="449625" cy="296313"/>
            <a:chOff x="9827750" y="4191221"/>
            <a:chExt cx="449625" cy="296313"/>
          </a:xfrm>
        </p:grpSpPr>
        <p:sp>
          <p:nvSpPr>
            <p:cNvPr id="124" name="椭圆 123"/>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文本框 124"/>
            <p:cNvSpPr txBox="1"/>
            <p:nvPr/>
          </p:nvSpPr>
          <p:spPr>
            <a:xfrm>
              <a:off x="9827750" y="4191221"/>
              <a:ext cx="449625" cy="246221"/>
            </a:xfrm>
            <a:prstGeom prst="rect">
              <a:avLst/>
            </a:prstGeom>
            <a:noFill/>
          </p:spPr>
          <p:txBody>
            <a:bodyPr wrap="square" rtlCol="0">
              <a:spAutoFit/>
            </a:bodyPr>
            <a:lstStyle/>
            <a:p>
              <a:r>
                <a:rPr lang="en-US" sz="1000" dirty="0"/>
                <a:t>1011</a:t>
              </a:r>
            </a:p>
          </p:txBody>
        </p:sp>
      </p:grpSp>
      <p:grpSp>
        <p:nvGrpSpPr>
          <p:cNvPr id="126" name="组合 125"/>
          <p:cNvGrpSpPr/>
          <p:nvPr/>
        </p:nvGrpSpPr>
        <p:grpSpPr>
          <a:xfrm>
            <a:off x="8674068" y="4172280"/>
            <a:ext cx="449625" cy="296313"/>
            <a:chOff x="9323194" y="3961765"/>
            <a:chExt cx="449625" cy="296313"/>
          </a:xfrm>
        </p:grpSpPr>
        <p:sp>
          <p:nvSpPr>
            <p:cNvPr id="127" name="椭圆 126"/>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文本框 127"/>
            <p:cNvSpPr txBox="1"/>
            <p:nvPr/>
          </p:nvSpPr>
          <p:spPr>
            <a:xfrm>
              <a:off x="9323194" y="3961765"/>
              <a:ext cx="449625" cy="246221"/>
            </a:xfrm>
            <a:prstGeom prst="rect">
              <a:avLst/>
            </a:prstGeom>
            <a:noFill/>
          </p:spPr>
          <p:txBody>
            <a:bodyPr wrap="square" rtlCol="0">
              <a:spAutoFit/>
            </a:bodyPr>
            <a:lstStyle/>
            <a:p>
              <a:r>
                <a:rPr lang="en-US" sz="1000" dirty="0"/>
                <a:t>1100</a:t>
              </a:r>
            </a:p>
          </p:txBody>
        </p:sp>
      </p:grpSp>
      <p:grpSp>
        <p:nvGrpSpPr>
          <p:cNvPr id="129" name="组合 128"/>
          <p:cNvGrpSpPr/>
          <p:nvPr/>
        </p:nvGrpSpPr>
        <p:grpSpPr>
          <a:xfrm>
            <a:off x="9619513" y="4964356"/>
            <a:ext cx="449625" cy="296313"/>
            <a:chOff x="9323194" y="3961765"/>
            <a:chExt cx="449625" cy="296313"/>
          </a:xfrm>
        </p:grpSpPr>
        <p:sp>
          <p:nvSpPr>
            <p:cNvPr id="130" name="椭圆 129"/>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文本框 130"/>
            <p:cNvSpPr txBox="1"/>
            <p:nvPr/>
          </p:nvSpPr>
          <p:spPr>
            <a:xfrm>
              <a:off x="9323194" y="3961765"/>
              <a:ext cx="449625" cy="246221"/>
            </a:xfrm>
            <a:prstGeom prst="rect">
              <a:avLst/>
            </a:prstGeom>
            <a:noFill/>
          </p:spPr>
          <p:txBody>
            <a:bodyPr wrap="square" rtlCol="0">
              <a:spAutoFit/>
            </a:bodyPr>
            <a:lstStyle/>
            <a:p>
              <a:r>
                <a:rPr lang="en-US" sz="1000" dirty="0"/>
                <a:t>1001</a:t>
              </a:r>
            </a:p>
          </p:txBody>
        </p:sp>
      </p:grpSp>
      <p:grpSp>
        <p:nvGrpSpPr>
          <p:cNvPr id="132" name="组合 131"/>
          <p:cNvGrpSpPr/>
          <p:nvPr/>
        </p:nvGrpSpPr>
        <p:grpSpPr>
          <a:xfrm>
            <a:off x="8763142" y="5881319"/>
            <a:ext cx="449625" cy="296313"/>
            <a:chOff x="9323194" y="3961765"/>
            <a:chExt cx="449625" cy="296313"/>
          </a:xfrm>
        </p:grpSpPr>
        <p:sp>
          <p:nvSpPr>
            <p:cNvPr id="133" name="椭圆 132"/>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文本框 133"/>
            <p:cNvSpPr txBox="1"/>
            <p:nvPr/>
          </p:nvSpPr>
          <p:spPr>
            <a:xfrm>
              <a:off x="9323194" y="3961765"/>
              <a:ext cx="449625" cy="246221"/>
            </a:xfrm>
            <a:prstGeom prst="rect">
              <a:avLst/>
            </a:prstGeom>
            <a:noFill/>
          </p:spPr>
          <p:txBody>
            <a:bodyPr wrap="square" rtlCol="0">
              <a:spAutoFit/>
            </a:bodyPr>
            <a:lstStyle/>
            <a:p>
              <a:r>
                <a:rPr lang="en-US" sz="1000" dirty="0"/>
                <a:t>0110</a:t>
              </a:r>
            </a:p>
          </p:txBody>
        </p:sp>
      </p:grpSp>
      <p:grpSp>
        <p:nvGrpSpPr>
          <p:cNvPr id="135" name="组合 134"/>
          <p:cNvGrpSpPr/>
          <p:nvPr/>
        </p:nvGrpSpPr>
        <p:grpSpPr>
          <a:xfrm>
            <a:off x="10683028" y="4552963"/>
            <a:ext cx="449625" cy="296313"/>
            <a:chOff x="9323194" y="3961765"/>
            <a:chExt cx="449625" cy="296313"/>
          </a:xfrm>
        </p:grpSpPr>
        <p:sp>
          <p:nvSpPr>
            <p:cNvPr id="136" name="椭圆 135"/>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文本框 136"/>
            <p:cNvSpPr txBox="1"/>
            <p:nvPr/>
          </p:nvSpPr>
          <p:spPr>
            <a:xfrm>
              <a:off x="9323194" y="3961765"/>
              <a:ext cx="449625" cy="246221"/>
            </a:xfrm>
            <a:prstGeom prst="rect">
              <a:avLst/>
            </a:prstGeom>
            <a:noFill/>
          </p:spPr>
          <p:txBody>
            <a:bodyPr wrap="square" rtlCol="0">
              <a:spAutoFit/>
            </a:bodyPr>
            <a:lstStyle/>
            <a:p>
              <a:r>
                <a:rPr lang="en-US" sz="1000" dirty="0"/>
                <a:t>0011</a:t>
              </a:r>
            </a:p>
          </p:txBody>
        </p:sp>
      </p:grpSp>
      <p:sp>
        <p:nvSpPr>
          <p:cNvPr id="138" name="文本框 137"/>
          <p:cNvSpPr txBox="1"/>
          <p:nvPr/>
        </p:nvSpPr>
        <p:spPr>
          <a:xfrm>
            <a:off x="9663444" y="3668969"/>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139" name="文本框 138"/>
          <p:cNvSpPr txBox="1"/>
          <p:nvPr/>
        </p:nvSpPr>
        <p:spPr>
          <a:xfrm>
            <a:off x="10155584" y="5593510"/>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140" name="文本框 139"/>
          <p:cNvSpPr txBox="1"/>
          <p:nvPr/>
        </p:nvSpPr>
        <p:spPr>
          <a:xfrm>
            <a:off x="7727510" y="3612630"/>
            <a:ext cx="1651656" cy="400110"/>
          </a:xfrm>
          <a:prstGeom prst="rect">
            <a:avLst/>
          </a:prstGeom>
          <a:noFill/>
        </p:spPr>
        <p:txBody>
          <a:bodyPr wrap="square" rtlCol="0">
            <a:spAutoFit/>
          </a:bodyPr>
          <a:lstStyle/>
          <a:p>
            <a:r>
              <a:rPr lang="en-US" sz="2000" b="1" dirty="0"/>
              <a:t>Receive space</a:t>
            </a:r>
          </a:p>
        </p:txBody>
      </p:sp>
      <p:grpSp>
        <p:nvGrpSpPr>
          <p:cNvPr id="141" name="组合 140"/>
          <p:cNvGrpSpPr/>
          <p:nvPr/>
        </p:nvGrpSpPr>
        <p:grpSpPr>
          <a:xfrm>
            <a:off x="10054484" y="6227180"/>
            <a:ext cx="449625" cy="310488"/>
            <a:chOff x="9827750" y="4396094"/>
            <a:chExt cx="449625" cy="310488"/>
          </a:xfrm>
        </p:grpSpPr>
        <p:sp>
          <p:nvSpPr>
            <p:cNvPr id="142" name="椭圆 141"/>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文本框 142"/>
            <p:cNvSpPr txBox="1"/>
            <p:nvPr/>
          </p:nvSpPr>
          <p:spPr>
            <a:xfrm>
              <a:off x="9827750" y="4460361"/>
              <a:ext cx="449625" cy="246221"/>
            </a:xfrm>
            <a:prstGeom prst="rect">
              <a:avLst/>
            </a:prstGeom>
            <a:noFill/>
          </p:spPr>
          <p:txBody>
            <a:bodyPr wrap="square" rtlCol="0">
              <a:spAutoFit/>
            </a:bodyPr>
            <a:lstStyle/>
            <a:p>
              <a:r>
                <a:rPr lang="en-US" sz="1000" dirty="0"/>
                <a:t>0111</a:t>
              </a:r>
            </a:p>
          </p:txBody>
        </p:sp>
      </p:grpSp>
      <p:grpSp>
        <p:nvGrpSpPr>
          <p:cNvPr id="144" name="组合 143"/>
          <p:cNvGrpSpPr/>
          <p:nvPr/>
        </p:nvGrpSpPr>
        <p:grpSpPr>
          <a:xfrm>
            <a:off x="9432741" y="6193340"/>
            <a:ext cx="449625" cy="311716"/>
            <a:chOff x="9827750" y="4396094"/>
            <a:chExt cx="449625" cy="311716"/>
          </a:xfrm>
        </p:grpSpPr>
        <p:sp>
          <p:nvSpPr>
            <p:cNvPr id="145" name="椭圆 144"/>
            <p:cNvSpPr/>
            <p:nvPr/>
          </p:nvSpPr>
          <p:spPr>
            <a:xfrm>
              <a:off x="10034820" y="43960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文本框 145"/>
            <p:cNvSpPr txBox="1"/>
            <p:nvPr/>
          </p:nvSpPr>
          <p:spPr>
            <a:xfrm>
              <a:off x="9827750" y="4461589"/>
              <a:ext cx="449625" cy="246221"/>
            </a:xfrm>
            <a:prstGeom prst="rect">
              <a:avLst/>
            </a:prstGeom>
            <a:noFill/>
          </p:spPr>
          <p:txBody>
            <a:bodyPr wrap="square" rtlCol="0">
              <a:spAutoFit/>
            </a:bodyPr>
            <a:lstStyle/>
            <a:p>
              <a:r>
                <a:rPr lang="en-US" sz="1000" dirty="0"/>
                <a:t>1101</a:t>
              </a:r>
            </a:p>
          </p:txBody>
        </p:sp>
      </p:grpSp>
      <p:grpSp>
        <p:nvGrpSpPr>
          <p:cNvPr id="147" name="组合 146"/>
          <p:cNvGrpSpPr/>
          <p:nvPr/>
        </p:nvGrpSpPr>
        <p:grpSpPr>
          <a:xfrm>
            <a:off x="9395245" y="4515083"/>
            <a:ext cx="449625" cy="305454"/>
            <a:chOff x="9323194" y="4166638"/>
            <a:chExt cx="449625" cy="305454"/>
          </a:xfrm>
        </p:grpSpPr>
        <p:sp>
          <p:nvSpPr>
            <p:cNvPr id="148" name="椭圆 147"/>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文本框 148"/>
            <p:cNvSpPr txBox="1"/>
            <p:nvPr/>
          </p:nvSpPr>
          <p:spPr>
            <a:xfrm>
              <a:off x="9323194" y="4225871"/>
              <a:ext cx="449625" cy="246221"/>
            </a:xfrm>
            <a:prstGeom prst="rect">
              <a:avLst/>
            </a:prstGeom>
            <a:noFill/>
          </p:spPr>
          <p:txBody>
            <a:bodyPr wrap="square" rtlCol="0">
              <a:spAutoFit/>
            </a:bodyPr>
            <a:lstStyle/>
            <a:p>
              <a:r>
                <a:rPr lang="en-US" sz="1000" dirty="0"/>
                <a:t>0010</a:t>
              </a:r>
            </a:p>
          </p:txBody>
        </p:sp>
      </p:grpSp>
      <p:grpSp>
        <p:nvGrpSpPr>
          <p:cNvPr id="150" name="组合 149"/>
          <p:cNvGrpSpPr/>
          <p:nvPr/>
        </p:nvGrpSpPr>
        <p:grpSpPr>
          <a:xfrm>
            <a:off x="10016370" y="4596412"/>
            <a:ext cx="449625" cy="303403"/>
            <a:chOff x="9323194" y="4166638"/>
            <a:chExt cx="449625" cy="303403"/>
          </a:xfrm>
        </p:grpSpPr>
        <p:sp>
          <p:nvSpPr>
            <p:cNvPr id="151" name="椭圆 150"/>
            <p:cNvSpPr/>
            <p:nvPr/>
          </p:nvSpPr>
          <p:spPr>
            <a:xfrm>
              <a:off x="9530264" y="416663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文本框 151"/>
            <p:cNvSpPr txBox="1"/>
            <p:nvPr/>
          </p:nvSpPr>
          <p:spPr>
            <a:xfrm>
              <a:off x="9323194" y="4223820"/>
              <a:ext cx="449625" cy="246221"/>
            </a:xfrm>
            <a:prstGeom prst="rect">
              <a:avLst/>
            </a:prstGeom>
            <a:noFill/>
          </p:spPr>
          <p:txBody>
            <a:bodyPr wrap="square" rtlCol="0">
              <a:spAutoFit/>
            </a:bodyPr>
            <a:lstStyle/>
            <a:p>
              <a:r>
                <a:rPr lang="en-US" sz="1000" dirty="0"/>
                <a:t>0001</a:t>
              </a:r>
            </a:p>
          </p:txBody>
        </p:sp>
      </p:grpSp>
      <p:grpSp>
        <p:nvGrpSpPr>
          <p:cNvPr id="153" name="组合 152"/>
          <p:cNvGrpSpPr/>
          <p:nvPr/>
        </p:nvGrpSpPr>
        <p:grpSpPr>
          <a:xfrm>
            <a:off x="8702045" y="5071798"/>
            <a:ext cx="449625" cy="296313"/>
            <a:chOff x="9323194" y="3961765"/>
            <a:chExt cx="449625" cy="296313"/>
          </a:xfrm>
        </p:grpSpPr>
        <p:sp>
          <p:nvSpPr>
            <p:cNvPr id="154" name="椭圆 153"/>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文本框 154"/>
            <p:cNvSpPr txBox="1"/>
            <p:nvPr/>
          </p:nvSpPr>
          <p:spPr>
            <a:xfrm>
              <a:off x="9323194" y="3961765"/>
              <a:ext cx="449625" cy="246221"/>
            </a:xfrm>
            <a:prstGeom prst="rect">
              <a:avLst/>
            </a:prstGeom>
            <a:noFill/>
          </p:spPr>
          <p:txBody>
            <a:bodyPr wrap="square" rtlCol="0">
              <a:spAutoFit/>
            </a:bodyPr>
            <a:lstStyle/>
            <a:p>
              <a:r>
                <a:rPr lang="en-US" sz="1000" dirty="0"/>
                <a:t>0101</a:t>
              </a:r>
            </a:p>
          </p:txBody>
        </p:sp>
      </p:grpSp>
      <p:grpSp>
        <p:nvGrpSpPr>
          <p:cNvPr id="156" name="组合 155"/>
          <p:cNvGrpSpPr/>
          <p:nvPr/>
        </p:nvGrpSpPr>
        <p:grpSpPr>
          <a:xfrm>
            <a:off x="10528828" y="5062420"/>
            <a:ext cx="449625" cy="296313"/>
            <a:chOff x="9323194" y="3961765"/>
            <a:chExt cx="449625" cy="296313"/>
          </a:xfrm>
        </p:grpSpPr>
        <p:sp>
          <p:nvSpPr>
            <p:cNvPr id="157" name="椭圆 156"/>
            <p:cNvSpPr/>
            <p:nvPr/>
          </p:nvSpPr>
          <p:spPr>
            <a:xfrm>
              <a:off x="9530264" y="41666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文本框 157"/>
            <p:cNvSpPr txBox="1"/>
            <p:nvPr/>
          </p:nvSpPr>
          <p:spPr>
            <a:xfrm>
              <a:off x="9323194" y="3961765"/>
              <a:ext cx="449625" cy="246221"/>
            </a:xfrm>
            <a:prstGeom prst="rect">
              <a:avLst/>
            </a:prstGeom>
            <a:noFill/>
          </p:spPr>
          <p:txBody>
            <a:bodyPr wrap="square" rtlCol="0">
              <a:spAutoFit/>
            </a:bodyPr>
            <a:lstStyle/>
            <a:p>
              <a:r>
                <a:rPr lang="en-US" sz="1000" dirty="0"/>
                <a:t>1010</a:t>
              </a:r>
            </a:p>
          </p:txBody>
        </p:sp>
      </p:grpSp>
    </p:spTree>
    <p:extLst>
      <p:ext uri="{BB962C8B-B14F-4D97-AF65-F5344CB8AC3E}">
        <p14:creationId xmlns:p14="http://schemas.microsoft.com/office/powerpoint/2010/main" val="51433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omputation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Nearest neighbor representation of data in vector databases</a:t>
            </a:r>
            <a:endParaRPr lang="en-US" dirty="0">
              <a:solidFill>
                <a:srgbClr val="E7E6E6">
                  <a:lumMod val="50000"/>
                </a:srgbClr>
              </a:solidFill>
            </a:endParaRPr>
          </a:p>
        </p:txBody>
      </p:sp>
      <p:graphicFrame>
        <p:nvGraphicFramePr>
          <p:cNvPr id="88" name="Table 42">
            <a:extLst>
              <a:ext uri="{FF2B5EF4-FFF2-40B4-BE49-F238E27FC236}">
                <a16:creationId xmlns:a16="http://schemas.microsoft.com/office/drawing/2014/main" id="{5C82C29D-611E-01A3-D085-0C1E623F008F}"/>
              </a:ext>
            </a:extLst>
          </p:cNvPr>
          <p:cNvGraphicFramePr>
            <a:graphicFrameLocks noGrp="1"/>
          </p:cNvGraphicFramePr>
          <p:nvPr>
            <p:extLst>
              <p:ext uri="{D42A27DB-BD31-4B8C-83A1-F6EECF244321}">
                <p14:modId xmlns:p14="http://schemas.microsoft.com/office/powerpoint/2010/main" val="1519439998"/>
              </p:ext>
            </p:extLst>
          </p:nvPr>
        </p:nvGraphicFramePr>
        <p:xfrm>
          <a:off x="1532075" y="5349248"/>
          <a:ext cx="2815760" cy="259080"/>
        </p:xfrm>
        <a:graphic>
          <a:graphicData uri="http://schemas.openxmlformats.org/drawingml/2006/table">
            <a:tbl>
              <a:tblPr firstRow="1" bandRow="1">
                <a:tableStyleId>{5C22544A-7EE6-4342-B048-85BDC9FD1C3A}</a:tableStyleId>
              </a:tblPr>
              <a:tblGrid>
                <a:gridCol w="563152">
                  <a:extLst>
                    <a:ext uri="{9D8B030D-6E8A-4147-A177-3AD203B41FA5}">
                      <a16:colId xmlns:a16="http://schemas.microsoft.com/office/drawing/2014/main" val="1369769369"/>
                    </a:ext>
                  </a:extLst>
                </a:gridCol>
                <a:gridCol w="563152">
                  <a:extLst>
                    <a:ext uri="{9D8B030D-6E8A-4147-A177-3AD203B41FA5}">
                      <a16:colId xmlns:a16="http://schemas.microsoft.com/office/drawing/2014/main" val="3725185946"/>
                    </a:ext>
                  </a:extLst>
                </a:gridCol>
                <a:gridCol w="563152">
                  <a:extLst>
                    <a:ext uri="{9D8B030D-6E8A-4147-A177-3AD203B41FA5}">
                      <a16:colId xmlns:a16="http://schemas.microsoft.com/office/drawing/2014/main" val="1175661212"/>
                    </a:ext>
                  </a:extLst>
                </a:gridCol>
                <a:gridCol w="563152">
                  <a:extLst>
                    <a:ext uri="{9D8B030D-6E8A-4147-A177-3AD203B41FA5}">
                      <a16:colId xmlns:a16="http://schemas.microsoft.com/office/drawing/2014/main" val="141688667"/>
                    </a:ext>
                  </a:extLst>
                </a:gridCol>
                <a:gridCol w="563152">
                  <a:extLst>
                    <a:ext uri="{9D8B030D-6E8A-4147-A177-3AD203B41FA5}">
                      <a16:colId xmlns:a16="http://schemas.microsoft.com/office/drawing/2014/main" val="1303045859"/>
                    </a:ext>
                  </a:extLst>
                </a:gridCol>
              </a:tblGrid>
              <a:tr h="217470">
                <a:tc>
                  <a:txBody>
                    <a:bodyPr/>
                    <a:lstStyle/>
                    <a:p>
                      <a:pPr algn="ctr"/>
                      <a:r>
                        <a:rPr lang="en-US" sz="1100" dirty="0">
                          <a:solidFill>
                            <a:schemeClr val="tx1"/>
                          </a:solidFill>
                        </a:rPr>
                        <a:t>0.002</a:t>
                      </a:r>
                    </a:p>
                  </a:txBody>
                  <a:tcPr>
                    <a:solidFill>
                      <a:srgbClr val="C5E0FF">
                        <a:alpha val="65000"/>
                      </a:srgbClr>
                    </a:solidFill>
                  </a:tcPr>
                </a:tc>
                <a:tc>
                  <a:txBody>
                    <a:bodyPr/>
                    <a:lstStyle/>
                    <a:p>
                      <a:pPr algn="ctr"/>
                      <a:r>
                        <a:rPr lang="en-US" sz="1100" dirty="0">
                          <a:solidFill>
                            <a:schemeClr val="tx1"/>
                          </a:solidFill>
                        </a:rPr>
                        <a:t>0.009</a:t>
                      </a:r>
                    </a:p>
                  </a:txBody>
                  <a:tcPr>
                    <a:solidFill>
                      <a:srgbClr val="C5E0FF">
                        <a:alpha val="65000"/>
                      </a:srgbClr>
                    </a:solidFill>
                  </a:tcPr>
                </a:tc>
                <a:tc>
                  <a:txBody>
                    <a:bodyPr/>
                    <a:lstStyle/>
                    <a:p>
                      <a:pPr algn="ctr"/>
                      <a:r>
                        <a:rPr lang="en-US" sz="1100" dirty="0">
                          <a:solidFill>
                            <a:schemeClr val="tx1"/>
                          </a:solidFill>
                        </a:rPr>
                        <a:t>0.01</a:t>
                      </a:r>
                    </a:p>
                  </a:txBody>
                  <a:tcPr>
                    <a:solidFill>
                      <a:srgbClr val="C5E0FF">
                        <a:alpha val="65000"/>
                      </a:srgbClr>
                    </a:solidFill>
                  </a:tcPr>
                </a:tc>
                <a:tc>
                  <a:txBody>
                    <a:bodyPr/>
                    <a:lstStyle/>
                    <a:p>
                      <a:pPr algn="ctr"/>
                      <a:r>
                        <a:rPr lang="en-US" sz="1100" dirty="0">
                          <a:solidFill>
                            <a:schemeClr val="tx1"/>
                          </a:solidFill>
                        </a:rPr>
                        <a:t>…</a:t>
                      </a:r>
                    </a:p>
                  </a:txBody>
                  <a:tcPr>
                    <a:solidFill>
                      <a:srgbClr val="C5E0FF">
                        <a:alpha val="65000"/>
                      </a:srgbClr>
                    </a:solidFill>
                  </a:tcPr>
                </a:tc>
                <a:tc>
                  <a:txBody>
                    <a:bodyPr/>
                    <a:lstStyle/>
                    <a:p>
                      <a:pPr algn="ctr"/>
                      <a:r>
                        <a:rPr lang="en-US" sz="1100" dirty="0">
                          <a:solidFill>
                            <a:schemeClr val="tx1"/>
                          </a:solidFill>
                        </a:rPr>
                        <a:t>0.07</a:t>
                      </a:r>
                    </a:p>
                  </a:txBody>
                  <a:tcPr>
                    <a:solidFill>
                      <a:srgbClr val="C5E0FF">
                        <a:alpha val="65000"/>
                      </a:srgbClr>
                    </a:solidFill>
                  </a:tcPr>
                </a:tc>
                <a:extLst>
                  <a:ext uri="{0D108BD9-81ED-4DB2-BD59-A6C34878D82A}">
                    <a16:rowId xmlns:a16="http://schemas.microsoft.com/office/drawing/2014/main" val="1369988212"/>
                  </a:ext>
                </a:extLst>
              </a:tr>
            </a:tbl>
          </a:graphicData>
        </a:graphic>
      </p:graphicFrame>
      <p:sp>
        <p:nvSpPr>
          <p:cNvPr id="89" name="Rounded Rectangle 17">
            <a:extLst>
              <a:ext uri="{FF2B5EF4-FFF2-40B4-BE49-F238E27FC236}">
                <a16:creationId xmlns:a16="http://schemas.microsoft.com/office/drawing/2014/main" id="{4FEA36A9-C4CB-B2F1-F92F-2A86410ADCC5}"/>
              </a:ext>
            </a:extLst>
          </p:cNvPr>
          <p:cNvSpPr/>
          <p:nvPr/>
        </p:nvSpPr>
        <p:spPr>
          <a:xfrm>
            <a:off x="2125040" y="3985929"/>
            <a:ext cx="1902242" cy="12431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90" name="Rounded Rectangle 4">
            <a:extLst>
              <a:ext uri="{FF2B5EF4-FFF2-40B4-BE49-F238E27FC236}">
                <a16:creationId xmlns:a16="http://schemas.microsoft.com/office/drawing/2014/main" id="{FD9302BE-904A-6E31-ADF1-DCA335AD587D}"/>
              </a:ext>
            </a:extLst>
          </p:cNvPr>
          <p:cNvSpPr txBox="1"/>
          <p:nvPr/>
        </p:nvSpPr>
        <p:spPr>
          <a:xfrm>
            <a:off x="2193946" y="4031113"/>
            <a:ext cx="1944843" cy="1197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Embeddings</a:t>
            </a:r>
          </a:p>
          <a:p>
            <a:pPr marL="228600" lvl="1" indent="-228600" algn="l" defTabSz="1111250">
              <a:lnSpc>
                <a:spcPct val="90000"/>
              </a:lnSpc>
              <a:spcBef>
                <a:spcPct val="0"/>
              </a:spcBef>
              <a:spcAft>
                <a:spcPct val="15000"/>
              </a:spcAft>
              <a:buChar char="•"/>
            </a:pPr>
            <a:r>
              <a:rPr lang="en-US" sz="1600" kern="1200" dirty="0" err="1"/>
              <a:t>SentenceBert</a:t>
            </a:r>
            <a:endParaRPr lang="en-US" sz="1600" kern="1200" dirty="0"/>
          </a:p>
          <a:p>
            <a:pPr marL="228600" lvl="1" indent="-228600" algn="l" defTabSz="1111250">
              <a:lnSpc>
                <a:spcPct val="90000"/>
              </a:lnSpc>
              <a:spcBef>
                <a:spcPct val="0"/>
              </a:spcBef>
              <a:spcAft>
                <a:spcPct val="15000"/>
              </a:spcAft>
              <a:buChar char="•"/>
            </a:pPr>
            <a:r>
              <a:rPr lang="en-US" sz="1600" kern="1200" dirty="0"/>
              <a:t>GPT Embeddings</a:t>
            </a:r>
          </a:p>
        </p:txBody>
      </p:sp>
      <p:grpSp>
        <p:nvGrpSpPr>
          <p:cNvPr id="91" name="Group 26">
            <a:extLst>
              <a:ext uri="{FF2B5EF4-FFF2-40B4-BE49-F238E27FC236}">
                <a16:creationId xmlns:a16="http://schemas.microsoft.com/office/drawing/2014/main" id="{7990CFB1-65C1-FFEF-7A90-039F94EE4E7B}"/>
              </a:ext>
            </a:extLst>
          </p:cNvPr>
          <p:cNvGrpSpPr/>
          <p:nvPr/>
        </p:nvGrpSpPr>
        <p:grpSpPr>
          <a:xfrm>
            <a:off x="1442777" y="4393906"/>
            <a:ext cx="682262" cy="532230"/>
            <a:chOff x="2943824" y="1140446"/>
            <a:chExt cx="474616" cy="592059"/>
          </a:xfrm>
        </p:grpSpPr>
        <p:sp>
          <p:nvSpPr>
            <p:cNvPr id="92"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93"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sp>
        <p:nvSpPr>
          <p:cNvPr id="94" name="Rounded Rectangle 36">
            <a:extLst>
              <a:ext uri="{FF2B5EF4-FFF2-40B4-BE49-F238E27FC236}">
                <a16:creationId xmlns:a16="http://schemas.microsoft.com/office/drawing/2014/main" id="{968E1816-9439-814E-BD2C-E4BF6570F889}"/>
              </a:ext>
            </a:extLst>
          </p:cNvPr>
          <p:cNvSpPr/>
          <p:nvPr/>
        </p:nvSpPr>
        <p:spPr>
          <a:xfrm>
            <a:off x="7934258" y="3842832"/>
            <a:ext cx="1315612" cy="12118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95" name="Rounded Rectangle 4">
            <a:extLst>
              <a:ext uri="{FF2B5EF4-FFF2-40B4-BE49-F238E27FC236}">
                <a16:creationId xmlns:a16="http://schemas.microsoft.com/office/drawing/2014/main" id="{5A0ABA99-5160-E454-5591-180C7FD97883}"/>
              </a:ext>
            </a:extLst>
          </p:cNvPr>
          <p:cNvSpPr txBox="1"/>
          <p:nvPr/>
        </p:nvSpPr>
        <p:spPr>
          <a:xfrm>
            <a:off x="7993126" y="3895715"/>
            <a:ext cx="1256744" cy="1205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LLMs</a:t>
            </a:r>
          </a:p>
          <a:p>
            <a:pPr marL="228600" lvl="1" indent="-228600" algn="l" defTabSz="1111250">
              <a:lnSpc>
                <a:spcPct val="90000"/>
              </a:lnSpc>
              <a:spcBef>
                <a:spcPct val="0"/>
              </a:spcBef>
              <a:spcAft>
                <a:spcPct val="15000"/>
              </a:spcAft>
              <a:buChar char="•"/>
            </a:pPr>
            <a:r>
              <a:rPr lang="en-US" sz="1600" kern="1200" dirty="0" err="1"/>
              <a:t>ChatGPT</a:t>
            </a:r>
            <a:endParaRPr lang="en-US" sz="1600" kern="1200" dirty="0"/>
          </a:p>
          <a:p>
            <a:pPr marL="228600" lvl="1" indent="-228600" algn="l" defTabSz="1111250">
              <a:lnSpc>
                <a:spcPct val="90000"/>
              </a:lnSpc>
              <a:spcBef>
                <a:spcPct val="0"/>
              </a:spcBef>
              <a:spcAft>
                <a:spcPct val="15000"/>
              </a:spcAft>
              <a:buChar char="•"/>
            </a:pPr>
            <a:r>
              <a:rPr lang="en-US" sz="1600" kern="1200" dirty="0"/>
              <a:t>Llama 2</a:t>
            </a:r>
          </a:p>
        </p:txBody>
      </p:sp>
      <p:graphicFrame>
        <p:nvGraphicFramePr>
          <p:cNvPr id="96" name="Table 41">
            <a:extLst>
              <a:ext uri="{FF2B5EF4-FFF2-40B4-BE49-F238E27FC236}">
                <a16:creationId xmlns:a16="http://schemas.microsoft.com/office/drawing/2014/main" id="{92ED7A28-3A5F-FF4D-C8CD-E9BE0B0068BB}"/>
              </a:ext>
            </a:extLst>
          </p:cNvPr>
          <p:cNvGraphicFramePr>
            <a:graphicFrameLocks noGrp="1"/>
          </p:cNvGraphicFramePr>
          <p:nvPr>
            <p:extLst>
              <p:ext uri="{D42A27DB-BD31-4B8C-83A1-F6EECF244321}">
                <p14:modId xmlns:p14="http://schemas.microsoft.com/office/powerpoint/2010/main" val="1131424662"/>
              </p:ext>
            </p:extLst>
          </p:nvPr>
        </p:nvGraphicFramePr>
        <p:xfrm>
          <a:off x="1547322" y="5528213"/>
          <a:ext cx="2663820" cy="259080"/>
        </p:xfrm>
        <a:graphic>
          <a:graphicData uri="http://schemas.openxmlformats.org/drawingml/2006/table">
            <a:tbl>
              <a:tblPr firstRow="1" bandRow="1">
                <a:tableStyleId>{5C22544A-7EE6-4342-B048-85BDC9FD1C3A}</a:tableStyleId>
              </a:tblPr>
              <a:tblGrid>
                <a:gridCol w="532764">
                  <a:extLst>
                    <a:ext uri="{9D8B030D-6E8A-4147-A177-3AD203B41FA5}">
                      <a16:colId xmlns:a16="http://schemas.microsoft.com/office/drawing/2014/main" val="1369769369"/>
                    </a:ext>
                  </a:extLst>
                </a:gridCol>
                <a:gridCol w="532764">
                  <a:extLst>
                    <a:ext uri="{9D8B030D-6E8A-4147-A177-3AD203B41FA5}">
                      <a16:colId xmlns:a16="http://schemas.microsoft.com/office/drawing/2014/main" val="3725185946"/>
                    </a:ext>
                  </a:extLst>
                </a:gridCol>
                <a:gridCol w="532764">
                  <a:extLst>
                    <a:ext uri="{9D8B030D-6E8A-4147-A177-3AD203B41FA5}">
                      <a16:colId xmlns:a16="http://schemas.microsoft.com/office/drawing/2014/main" val="1175661212"/>
                    </a:ext>
                  </a:extLst>
                </a:gridCol>
                <a:gridCol w="532764">
                  <a:extLst>
                    <a:ext uri="{9D8B030D-6E8A-4147-A177-3AD203B41FA5}">
                      <a16:colId xmlns:a16="http://schemas.microsoft.com/office/drawing/2014/main" val="141688667"/>
                    </a:ext>
                  </a:extLst>
                </a:gridCol>
                <a:gridCol w="532764">
                  <a:extLst>
                    <a:ext uri="{9D8B030D-6E8A-4147-A177-3AD203B41FA5}">
                      <a16:colId xmlns:a16="http://schemas.microsoft.com/office/drawing/2014/main" val="1303045859"/>
                    </a:ext>
                  </a:extLst>
                </a:gridCol>
              </a:tblGrid>
              <a:tr h="245016">
                <a:tc>
                  <a:txBody>
                    <a:bodyPr/>
                    <a:lstStyle/>
                    <a:p>
                      <a:pPr algn="ctr"/>
                      <a:r>
                        <a:rPr lang="en-US" sz="1100" dirty="0">
                          <a:solidFill>
                            <a:schemeClr val="tx1"/>
                          </a:solidFill>
                        </a:rPr>
                        <a:t>0.02</a:t>
                      </a:r>
                    </a:p>
                  </a:txBody>
                  <a:tcPr>
                    <a:solidFill>
                      <a:srgbClr val="C5E0FF">
                        <a:alpha val="65158"/>
                      </a:srgbClr>
                    </a:solidFill>
                  </a:tcPr>
                </a:tc>
                <a:tc>
                  <a:txBody>
                    <a:bodyPr/>
                    <a:lstStyle/>
                    <a:p>
                      <a:pPr algn="ctr"/>
                      <a:r>
                        <a:rPr lang="en-US" sz="1100" dirty="0">
                          <a:solidFill>
                            <a:schemeClr val="tx1"/>
                          </a:solidFill>
                        </a:rPr>
                        <a:t>0.08</a:t>
                      </a:r>
                    </a:p>
                  </a:txBody>
                  <a:tcPr>
                    <a:solidFill>
                      <a:srgbClr val="C5E0FF">
                        <a:alpha val="65158"/>
                      </a:srgbClr>
                    </a:solidFill>
                  </a:tcPr>
                </a:tc>
                <a:tc>
                  <a:txBody>
                    <a:bodyPr/>
                    <a:lstStyle/>
                    <a:p>
                      <a:pPr algn="ctr"/>
                      <a:r>
                        <a:rPr lang="en-US" sz="1100" dirty="0">
                          <a:solidFill>
                            <a:schemeClr val="tx1"/>
                          </a:solidFill>
                        </a:rPr>
                        <a:t>0.06</a:t>
                      </a:r>
                    </a:p>
                  </a:txBody>
                  <a:tcPr>
                    <a:solidFill>
                      <a:srgbClr val="C5E0FF">
                        <a:alpha val="65158"/>
                      </a:srgbClr>
                    </a:solidFill>
                  </a:tcPr>
                </a:tc>
                <a:tc>
                  <a:txBody>
                    <a:bodyPr/>
                    <a:lstStyle/>
                    <a:p>
                      <a:pPr algn="ctr"/>
                      <a:r>
                        <a:rPr lang="en-US" sz="1100" dirty="0">
                          <a:solidFill>
                            <a:schemeClr val="tx1"/>
                          </a:solidFill>
                        </a:rPr>
                        <a:t>…</a:t>
                      </a:r>
                    </a:p>
                  </a:txBody>
                  <a:tcPr>
                    <a:solidFill>
                      <a:srgbClr val="C5E0FF">
                        <a:alpha val="65158"/>
                      </a:srgbClr>
                    </a:solidFill>
                  </a:tcPr>
                </a:tc>
                <a:tc>
                  <a:txBody>
                    <a:bodyPr/>
                    <a:lstStyle/>
                    <a:p>
                      <a:pPr algn="ctr"/>
                      <a:r>
                        <a:rPr lang="en-US" sz="1100" dirty="0">
                          <a:solidFill>
                            <a:schemeClr val="tx1"/>
                          </a:solidFill>
                        </a:rPr>
                        <a:t>0.08</a:t>
                      </a:r>
                    </a:p>
                  </a:txBody>
                  <a:tcPr>
                    <a:solidFill>
                      <a:srgbClr val="C5E0FF">
                        <a:alpha val="65158"/>
                      </a:srgbClr>
                    </a:solidFill>
                  </a:tcPr>
                </a:tc>
                <a:extLst>
                  <a:ext uri="{0D108BD9-81ED-4DB2-BD59-A6C34878D82A}">
                    <a16:rowId xmlns:a16="http://schemas.microsoft.com/office/drawing/2014/main" val="1369988212"/>
                  </a:ext>
                </a:extLst>
              </a:tr>
            </a:tbl>
          </a:graphicData>
        </a:graphic>
      </p:graphicFrame>
      <p:graphicFrame>
        <p:nvGraphicFramePr>
          <p:cNvPr id="97" name="Table 40">
            <a:extLst>
              <a:ext uri="{FF2B5EF4-FFF2-40B4-BE49-F238E27FC236}">
                <a16:creationId xmlns:a16="http://schemas.microsoft.com/office/drawing/2014/main" id="{E5616F8A-7566-882E-7312-3DBB6BCF052B}"/>
              </a:ext>
            </a:extLst>
          </p:cNvPr>
          <p:cNvGraphicFramePr>
            <a:graphicFrameLocks noGrp="1"/>
          </p:cNvGraphicFramePr>
          <p:nvPr>
            <p:extLst>
              <p:ext uri="{D42A27DB-BD31-4B8C-83A1-F6EECF244321}">
                <p14:modId xmlns:p14="http://schemas.microsoft.com/office/powerpoint/2010/main" val="2268450475"/>
              </p:ext>
            </p:extLst>
          </p:nvPr>
        </p:nvGraphicFramePr>
        <p:xfrm>
          <a:off x="1524143" y="5754036"/>
          <a:ext cx="2563685" cy="259080"/>
        </p:xfrm>
        <a:graphic>
          <a:graphicData uri="http://schemas.openxmlformats.org/drawingml/2006/table">
            <a:tbl>
              <a:tblPr firstRow="1" bandRow="1">
                <a:tableStyleId>{5C22544A-7EE6-4342-B048-85BDC9FD1C3A}</a:tableStyleId>
              </a:tblPr>
              <a:tblGrid>
                <a:gridCol w="512737">
                  <a:extLst>
                    <a:ext uri="{9D8B030D-6E8A-4147-A177-3AD203B41FA5}">
                      <a16:colId xmlns:a16="http://schemas.microsoft.com/office/drawing/2014/main" val="1369769369"/>
                    </a:ext>
                  </a:extLst>
                </a:gridCol>
                <a:gridCol w="512737">
                  <a:extLst>
                    <a:ext uri="{9D8B030D-6E8A-4147-A177-3AD203B41FA5}">
                      <a16:colId xmlns:a16="http://schemas.microsoft.com/office/drawing/2014/main" val="3725185946"/>
                    </a:ext>
                  </a:extLst>
                </a:gridCol>
                <a:gridCol w="512737">
                  <a:extLst>
                    <a:ext uri="{9D8B030D-6E8A-4147-A177-3AD203B41FA5}">
                      <a16:colId xmlns:a16="http://schemas.microsoft.com/office/drawing/2014/main" val="1175661212"/>
                    </a:ext>
                  </a:extLst>
                </a:gridCol>
                <a:gridCol w="512737">
                  <a:extLst>
                    <a:ext uri="{9D8B030D-6E8A-4147-A177-3AD203B41FA5}">
                      <a16:colId xmlns:a16="http://schemas.microsoft.com/office/drawing/2014/main" val="141688667"/>
                    </a:ext>
                  </a:extLst>
                </a:gridCol>
                <a:gridCol w="512737">
                  <a:extLst>
                    <a:ext uri="{9D8B030D-6E8A-4147-A177-3AD203B41FA5}">
                      <a16:colId xmlns:a16="http://schemas.microsoft.com/office/drawing/2014/main" val="1303045859"/>
                    </a:ext>
                  </a:extLst>
                </a:gridCol>
              </a:tblGrid>
              <a:tr h="212222">
                <a:tc>
                  <a:txBody>
                    <a:bodyPr/>
                    <a:lstStyle/>
                    <a:p>
                      <a:pPr algn="ctr"/>
                      <a:r>
                        <a:rPr lang="en-US" sz="1100" dirty="0">
                          <a:solidFill>
                            <a:schemeClr val="tx1"/>
                          </a:solidFill>
                        </a:rPr>
                        <a:t>0.01</a:t>
                      </a:r>
                    </a:p>
                  </a:txBody>
                  <a:tcPr>
                    <a:solidFill>
                      <a:srgbClr val="C5E0FF">
                        <a:alpha val="64841"/>
                      </a:srgbClr>
                    </a:solidFill>
                  </a:tcPr>
                </a:tc>
                <a:tc>
                  <a:txBody>
                    <a:bodyPr/>
                    <a:lstStyle/>
                    <a:p>
                      <a:pPr algn="ctr"/>
                      <a:r>
                        <a:rPr lang="en-US" sz="1100" dirty="0">
                          <a:solidFill>
                            <a:schemeClr val="tx1"/>
                          </a:solidFill>
                        </a:rPr>
                        <a:t>0.034</a:t>
                      </a:r>
                    </a:p>
                  </a:txBody>
                  <a:tcPr>
                    <a:solidFill>
                      <a:srgbClr val="C5E0FF">
                        <a:alpha val="64841"/>
                      </a:srgbClr>
                    </a:solidFill>
                  </a:tcPr>
                </a:tc>
                <a:tc>
                  <a:txBody>
                    <a:bodyPr/>
                    <a:lstStyle/>
                    <a:p>
                      <a:pPr algn="ctr"/>
                      <a:r>
                        <a:rPr lang="en-US" sz="1100" dirty="0">
                          <a:solidFill>
                            <a:schemeClr val="tx1"/>
                          </a:solidFill>
                        </a:rPr>
                        <a:t>0.023</a:t>
                      </a:r>
                    </a:p>
                  </a:txBody>
                  <a:tcPr>
                    <a:solidFill>
                      <a:srgbClr val="C5E0FF">
                        <a:alpha val="64841"/>
                      </a:srgbClr>
                    </a:solidFill>
                  </a:tcPr>
                </a:tc>
                <a:tc>
                  <a:txBody>
                    <a:bodyPr/>
                    <a:lstStyle/>
                    <a:p>
                      <a:pPr algn="ctr"/>
                      <a:r>
                        <a:rPr lang="en-US" sz="1100" dirty="0">
                          <a:solidFill>
                            <a:schemeClr val="tx1"/>
                          </a:solidFill>
                        </a:rPr>
                        <a:t>…</a:t>
                      </a:r>
                    </a:p>
                  </a:txBody>
                  <a:tcPr>
                    <a:solidFill>
                      <a:srgbClr val="C5E0FF">
                        <a:alpha val="64841"/>
                      </a:srgbClr>
                    </a:solidFill>
                  </a:tcPr>
                </a:tc>
                <a:tc>
                  <a:txBody>
                    <a:bodyPr/>
                    <a:lstStyle/>
                    <a:p>
                      <a:pPr algn="ctr"/>
                      <a:r>
                        <a:rPr lang="en-US" sz="1100" dirty="0">
                          <a:solidFill>
                            <a:schemeClr val="tx1"/>
                          </a:solidFill>
                        </a:rPr>
                        <a:t>0.03</a:t>
                      </a:r>
                    </a:p>
                  </a:txBody>
                  <a:tcPr>
                    <a:solidFill>
                      <a:srgbClr val="C5E0FF">
                        <a:alpha val="64841"/>
                      </a:srgbClr>
                    </a:solidFill>
                  </a:tcPr>
                </a:tc>
                <a:extLst>
                  <a:ext uri="{0D108BD9-81ED-4DB2-BD59-A6C34878D82A}">
                    <a16:rowId xmlns:a16="http://schemas.microsoft.com/office/drawing/2014/main" val="1369988212"/>
                  </a:ext>
                </a:extLst>
              </a:tr>
            </a:tbl>
          </a:graphicData>
        </a:graphic>
      </p:graphicFrame>
      <p:sp>
        <p:nvSpPr>
          <p:cNvPr id="98" name="Left Brace 48">
            <a:extLst>
              <a:ext uri="{FF2B5EF4-FFF2-40B4-BE49-F238E27FC236}">
                <a16:creationId xmlns:a16="http://schemas.microsoft.com/office/drawing/2014/main" id="{F8FFAF97-B8B3-0190-91D2-348B27F72669}"/>
              </a:ext>
            </a:extLst>
          </p:cNvPr>
          <p:cNvSpPr/>
          <p:nvPr/>
        </p:nvSpPr>
        <p:spPr>
          <a:xfrm rot="16200000">
            <a:off x="2832940" y="4847918"/>
            <a:ext cx="207106" cy="277977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49">
            <a:extLst>
              <a:ext uri="{FF2B5EF4-FFF2-40B4-BE49-F238E27FC236}">
                <a16:creationId xmlns:a16="http://schemas.microsoft.com/office/drawing/2014/main" id="{F59DDB50-821C-FC44-1522-A33C8DDD1C65}"/>
              </a:ext>
            </a:extLst>
          </p:cNvPr>
          <p:cNvSpPr txBox="1"/>
          <p:nvPr/>
        </p:nvSpPr>
        <p:spPr>
          <a:xfrm>
            <a:off x="2041012" y="6369762"/>
            <a:ext cx="1643399" cy="338554"/>
          </a:xfrm>
          <a:prstGeom prst="rect">
            <a:avLst/>
          </a:prstGeom>
          <a:noFill/>
        </p:spPr>
        <p:txBody>
          <a:bodyPr wrap="none" rtlCol="0">
            <a:spAutoFit/>
          </a:bodyPr>
          <a:lstStyle/>
          <a:p>
            <a:r>
              <a:rPr lang="en-US" sz="1600" dirty="0"/>
              <a:t>High dimensional</a:t>
            </a:r>
          </a:p>
        </p:txBody>
      </p:sp>
      <p:sp>
        <p:nvSpPr>
          <p:cNvPr id="100" name="TextBox 50">
            <a:extLst>
              <a:ext uri="{FF2B5EF4-FFF2-40B4-BE49-F238E27FC236}">
                <a16:creationId xmlns:a16="http://schemas.microsoft.com/office/drawing/2014/main" id="{53C4BB67-B62A-65C3-A92F-49C007D52D11}"/>
              </a:ext>
            </a:extLst>
          </p:cNvPr>
          <p:cNvSpPr txBox="1"/>
          <p:nvPr/>
        </p:nvSpPr>
        <p:spPr>
          <a:xfrm>
            <a:off x="7499882" y="5254883"/>
            <a:ext cx="2212237" cy="307777"/>
          </a:xfrm>
          <a:prstGeom prst="rect">
            <a:avLst/>
          </a:prstGeom>
          <a:noFill/>
        </p:spPr>
        <p:txBody>
          <a:bodyPr wrap="square" rtlCol="0">
            <a:spAutoFit/>
          </a:bodyPr>
          <a:lstStyle/>
          <a:p>
            <a:r>
              <a:rPr lang="en-US" sz="1400" dirty="0"/>
              <a:t>Context-dependent Q&amp;A</a:t>
            </a:r>
          </a:p>
        </p:txBody>
      </p:sp>
      <p:pic>
        <p:nvPicPr>
          <p:cNvPr id="101" name="Graphic 22" descr="Database outline">
            <a:extLst>
              <a:ext uri="{FF2B5EF4-FFF2-40B4-BE49-F238E27FC236}">
                <a16:creationId xmlns:a16="http://schemas.microsoft.com/office/drawing/2014/main" id="{A96611F3-6BD7-A594-5C34-A11DC258A2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9375" y="3910839"/>
            <a:ext cx="1637282" cy="1637282"/>
          </a:xfrm>
          <a:prstGeom prst="rect">
            <a:avLst/>
          </a:prstGeom>
        </p:spPr>
      </p:pic>
      <p:sp>
        <p:nvSpPr>
          <p:cNvPr id="111" name="TextBox 53">
            <a:extLst>
              <a:ext uri="{FF2B5EF4-FFF2-40B4-BE49-F238E27FC236}">
                <a16:creationId xmlns:a16="http://schemas.microsoft.com/office/drawing/2014/main" id="{1D2BD1F8-A6B6-1491-7913-479E72C963DD}"/>
              </a:ext>
            </a:extLst>
          </p:cNvPr>
          <p:cNvSpPr txBox="1"/>
          <p:nvPr/>
        </p:nvSpPr>
        <p:spPr>
          <a:xfrm>
            <a:off x="4566731" y="5558078"/>
            <a:ext cx="2974340" cy="738664"/>
          </a:xfrm>
          <a:prstGeom prst="rect">
            <a:avLst/>
          </a:prstGeom>
          <a:noFill/>
        </p:spPr>
        <p:txBody>
          <a:bodyPr wrap="none" rtlCol="0">
            <a:spAutoFit/>
          </a:bodyPr>
          <a:lstStyle/>
          <a:p>
            <a:r>
              <a:rPr lang="en-US" sz="1400" dirty="0"/>
              <a:t>“Similarity” Search</a:t>
            </a:r>
          </a:p>
          <a:p>
            <a:r>
              <a:rPr lang="en-US" sz="1400" i="1" dirty="0"/>
              <a:t>Approximate Nearest Neighbor search</a:t>
            </a:r>
          </a:p>
          <a:p>
            <a:r>
              <a:rPr lang="en-US" sz="1400" i="1" dirty="0"/>
              <a:t>Augmenting memory in LLMs</a:t>
            </a:r>
          </a:p>
        </p:txBody>
      </p:sp>
      <p:grpSp>
        <p:nvGrpSpPr>
          <p:cNvPr id="112" name="Group 61">
            <a:extLst>
              <a:ext uri="{FF2B5EF4-FFF2-40B4-BE49-F238E27FC236}">
                <a16:creationId xmlns:a16="http://schemas.microsoft.com/office/drawing/2014/main" id="{11D4052A-4FA8-608F-5093-A3088B2CADE5}"/>
              </a:ext>
            </a:extLst>
          </p:cNvPr>
          <p:cNvGrpSpPr/>
          <p:nvPr/>
        </p:nvGrpSpPr>
        <p:grpSpPr>
          <a:xfrm>
            <a:off x="4896042" y="3534772"/>
            <a:ext cx="1934589" cy="496341"/>
            <a:chOff x="702268" y="4002406"/>
            <a:chExt cx="1738716" cy="1820863"/>
          </a:xfrm>
        </p:grpSpPr>
        <p:sp>
          <p:nvSpPr>
            <p:cNvPr id="113" name="Rounded Rectangle 62">
              <a:extLst>
                <a:ext uri="{FF2B5EF4-FFF2-40B4-BE49-F238E27FC236}">
                  <a16:creationId xmlns:a16="http://schemas.microsoft.com/office/drawing/2014/main" id="{EDFED703-498E-1CB5-571E-DAB49488EF19}"/>
                </a:ext>
              </a:extLst>
            </p:cNvPr>
            <p:cNvSpPr/>
            <p:nvPr/>
          </p:nvSpPr>
          <p:spPr>
            <a:xfrm>
              <a:off x="702268" y="4245629"/>
              <a:ext cx="1658730" cy="13147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4" name="Rounded Rectangle 4">
              <a:extLst>
                <a:ext uri="{FF2B5EF4-FFF2-40B4-BE49-F238E27FC236}">
                  <a16:creationId xmlns:a16="http://schemas.microsoft.com/office/drawing/2014/main" id="{8799733E-E312-F8E8-00C0-57AA44A45D0D}"/>
                </a:ext>
              </a:extLst>
            </p:cNvPr>
            <p:cNvSpPr txBox="1"/>
            <p:nvPr/>
          </p:nvSpPr>
          <p:spPr>
            <a:xfrm>
              <a:off x="702268" y="4002406"/>
              <a:ext cx="1738716" cy="1820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Vector Database</a:t>
              </a:r>
              <a:endParaRPr lang="en-US" sz="1600" kern="1200" dirty="0"/>
            </a:p>
          </p:txBody>
        </p:sp>
      </p:grpSp>
      <p:pic>
        <p:nvPicPr>
          <p:cNvPr id="116" name="Content Placeholder 9" descr="Chat bubble outline">
            <a:extLst>
              <a:ext uri="{FF2B5EF4-FFF2-40B4-BE49-F238E27FC236}">
                <a16:creationId xmlns:a16="http://schemas.microsoft.com/office/drawing/2014/main" id="{D368D2C5-1F8A-B6DA-9B3A-1F40A698DB74}"/>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515423" y="4232079"/>
            <a:ext cx="587611" cy="587611"/>
          </a:xfrm>
        </p:spPr>
      </p:pic>
      <p:sp>
        <p:nvSpPr>
          <p:cNvPr id="117" name="TextBox 11">
            <a:extLst>
              <a:ext uri="{FF2B5EF4-FFF2-40B4-BE49-F238E27FC236}">
                <a16:creationId xmlns:a16="http://schemas.microsoft.com/office/drawing/2014/main" id="{DC1B230E-05A1-31D6-BDEE-AE307105E76C}"/>
              </a:ext>
            </a:extLst>
          </p:cNvPr>
          <p:cNvSpPr txBox="1"/>
          <p:nvPr/>
        </p:nvSpPr>
        <p:spPr>
          <a:xfrm>
            <a:off x="40913" y="3782935"/>
            <a:ext cx="2118579" cy="523220"/>
          </a:xfrm>
          <a:prstGeom prst="rect">
            <a:avLst/>
          </a:prstGeom>
          <a:noFill/>
        </p:spPr>
        <p:txBody>
          <a:bodyPr wrap="square" rtlCol="0">
            <a:spAutoFit/>
          </a:bodyPr>
          <a:lstStyle/>
          <a:p>
            <a:r>
              <a:rPr lang="en-US" sz="1400" i="1" dirty="0"/>
              <a:t>“For a long time, </a:t>
            </a:r>
          </a:p>
          <a:p>
            <a:r>
              <a:rPr lang="en-US" sz="1400" i="1" dirty="0"/>
              <a:t>I went to bed early.”</a:t>
            </a:r>
          </a:p>
        </p:txBody>
      </p:sp>
      <p:pic>
        <p:nvPicPr>
          <p:cNvPr id="118" name="Picture 54">
            <a:extLst>
              <a:ext uri="{FF2B5EF4-FFF2-40B4-BE49-F238E27FC236}">
                <a16:creationId xmlns:a16="http://schemas.microsoft.com/office/drawing/2014/main" id="{6FD26D83-1F51-386C-7DEE-ED1B6BB7E827}"/>
              </a:ext>
            </a:extLst>
          </p:cNvPr>
          <p:cNvPicPr>
            <a:picLocks noChangeAspect="1"/>
          </p:cNvPicPr>
          <p:nvPr/>
        </p:nvPicPr>
        <p:blipFill>
          <a:blip r:embed="rId7"/>
          <a:stretch>
            <a:fillRect/>
          </a:stretch>
        </p:blipFill>
        <p:spPr>
          <a:xfrm>
            <a:off x="329101" y="4829423"/>
            <a:ext cx="920902" cy="587472"/>
          </a:xfrm>
          <a:prstGeom prst="rect">
            <a:avLst/>
          </a:prstGeom>
        </p:spPr>
      </p:pic>
      <p:grpSp>
        <p:nvGrpSpPr>
          <p:cNvPr id="121" name="Group 26">
            <a:extLst>
              <a:ext uri="{FF2B5EF4-FFF2-40B4-BE49-F238E27FC236}">
                <a16:creationId xmlns:a16="http://schemas.microsoft.com/office/drawing/2014/main" id="{7990CFB1-65C1-FFEF-7A90-039F94EE4E7B}"/>
              </a:ext>
            </a:extLst>
          </p:cNvPr>
          <p:cNvGrpSpPr/>
          <p:nvPr/>
        </p:nvGrpSpPr>
        <p:grpSpPr>
          <a:xfrm>
            <a:off x="4030584" y="4393906"/>
            <a:ext cx="607463" cy="532230"/>
            <a:chOff x="2943824" y="1140446"/>
            <a:chExt cx="474616" cy="592059"/>
          </a:xfrm>
        </p:grpSpPr>
        <p:sp>
          <p:nvSpPr>
            <p:cNvPr id="122"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3"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27" name="Group 26">
            <a:extLst>
              <a:ext uri="{FF2B5EF4-FFF2-40B4-BE49-F238E27FC236}">
                <a16:creationId xmlns:a16="http://schemas.microsoft.com/office/drawing/2014/main" id="{7990CFB1-65C1-FFEF-7A90-039F94EE4E7B}"/>
              </a:ext>
            </a:extLst>
          </p:cNvPr>
          <p:cNvGrpSpPr/>
          <p:nvPr/>
        </p:nvGrpSpPr>
        <p:grpSpPr>
          <a:xfrm rot="10800000">
            <a:off x="7427196" y="4550364"/>
            <a:ext cx="514782" cy="366169"/>
            <a:chOff x="2943824" y="1140446"/>
            <a:chExt cx="474616" cy="592059"/>
          </a:xfrm>
        </p:grpSpPr>
        <p:sp>
          <p:nvSpPr>
            <p:cNvPr id="128"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9"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33" name="Group 26">
            <a:extLst>
              <a:ext uri="{FF2B5EF4-FFF2-40B4-BE49-F238E27FC236}">
                <a16:creationId xmlns:a16="http://schemas.microsoft.com/office/drawing/2014/main" id="{7990CFB1-65C1-FFEF-7A90-039F94EE4E7B}"/>
              </a:ext>
            </a:extLst>
          </p:cNvPr>
          <p:cNvGrpSpPr/>
          <p:nvPr/>
        </p:nvGrpSpPr>
        <p:grpSpPr>
          <a:xfrm rot="10800000" flipH="1">
            <a:off x="7427197" y="4027370"/>
            <a:ext cx="514781" cy="366169"/>
            <a:chOff x="2943824" y="1140446"/>
            <a:chExt cx="474616" cy="592059"/>
          </a:xfrm>
        </p:grpSpPr>
        <p:sp>
          <p:nvSpPr>
            <p:cNvPr id="134"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35"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spTree>
    <p:extLst>
      <p:ext uri="{BB962C8B-B14F-4D97-AF65-F5344CB8AC3E}">
        <p14:creationId xmlns:p14="http://schemas.microsoft.com/office/powerpoint/2010/main" val="3765535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4" name="椭圆 3"/>
          <p:cNvSpPr/>
          <p:nvPr/>
        </p:nvSpPr>
        <p:spPr>
          <a:xfrm>
            <a:off x="3984439" y="1025860"/>
            <a:ext cx="2286000" cy="2286000"/>
          </a:xfrm>
          <a:prstGeom prst="ellipse">
            <a:avLst/>
          </a:prstGeom>
          <a:solidFill>
            <a:schemeClr val="accent6">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 name="矩形 1"/>
          <p:cNvSpPr/>
          <p:nvPr/>
        </p:nvSpPr>
        <p:spPr>
          <a:xfrm>
            <a:off x="4176065" y="1792886"/>
            <a:ext cx="1879600" cy="707886"/>
          </a:xfrm>
          <a:prstGeom prst="rect">
            <a:avLst/>
          </a:prstGeom>
        </p:spPr>
        <p:txBody>
          <a:bodyPr wrap="square">
            <a:spAutoFit/>
          </a:bodyPr>
          <a:lstStyle/>
          <a:p>
            <a:pPr algn="ctr"/>
            <a:r>
              <a:rPr lang="en-US" sz="2000" dirty="0"/>
              <a:t>Information and Coding Theory</a:t>
            </a:r>
          </a:p>
        </p:txBody>
      </p:sp>
      <p:grpSp>
        <p:nvGrpSpPr>
          <p:cNvPr id="18" name="组合 17"/>
          <p:cNvGrpSpPr/>
          <p:nvPr/>
        </p:nvGrpSpPr>
        <p:grpSpPr>
          <a:xfrm>
            <a:off x="5576109" y="1026631"/>
            <a:ext cx="2286000" cy="2286000"/>
            <a:chOff x="5599888" y="1014673"/>
            <a:chExt cx="2286000" cy="2286000"/>
          </a:xfrm>
        </p:grpSpPr>
        <p:sp>
          <p:nvSpPr>
            <p:cNvPr id="5" name="椭圆 4"/>
            <p:cNvSpPr/>
            <p:nvPr/>
          </p:nvSpPr>
          <p:spPr>
            <a:xfrm>
              <a:off x="5599888" y="1014673"/>
              <a:ext cx="2286000" cy="2286000"/>
            </a:xfrm>
            <a:prstGeom prst="ellipse">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矩形 2"/>
            <p:cNvSpPr/>
            <p:nvPr/>
          </p:nvSpPr>
          <p:spPr>
            <a:xfrm>
              <a:off x="5917482" y="1800803"/>
              <a:ext cx="1650812" cy="707886"/>
            </a:xfrm>
            <a:prstGeom prst="rect">
              <a:avLst/>
            </a:prstGeom>
          </p:spPr>
          <p:txBody>
            <a:bodyPr wrap="square">
              <a:spAutoFit/>
            </a:bodyPr>
            <a:lstStyle/>
            <a:p>
              <a:pPr algn="ctr"/>
              <a:r>
                <a:rPr lang="en-US" altLang="zh-CN" sz="2000" dirty="0"/>
                <a:t>Theory of Computing</a:t>
              </a:r>
              <a:endParaRPr lang="en-US" sz="2000" dirty="0"/>
            </a:p>
          </p:txBody>
        </p:sp>
      </p:gr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ESEARCH</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4000"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VerView</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grpSp>
        <p:nvGrpSpPr>
          <p:cNvPr id="40" name="组合 39"/>
          <p:cNvGrpSpPr/>
          <p:nvPr/>
        </p:nvGrpSpPr>
        <p:grpSpPr>
          <a:xfrm>
            <a:off x="0" y="3537071"/>
            <a:ext cx="12192000" cy="547592"/>
            <a:chOff x="0" y="3032187"/>
            <a:chExt cx="12192000" cy="547592"/>
          </a:xfrm>
        </p:grpSpPr>
        <p:sp>
          <p:nvSpPr>
            <p:cNvPr id="41" name="燕尾形 40"/>
            <p:cNvSpPr/>
            <p:nvPr/>
          </p:nvSpPr>
          <p:spPr>
            <a:xfrm>
              <a:off x="0" y="3032187"/>
              <a:ext cx="12192000" cy="547592"/>
            </a:xfrm>
            <a:prstGeom prst="chevron">
              <a:avLst>
                <a:gd name="adj" fmla="val 0"/>
              </a:avLst>
            </a:prstGeom>
            <a:gradFill flip="none" rotWithShape="1">
              <a:gsLst>
                <a:gs pos="0">
                  <a:schemeClr val="accent6">
                    <a:lumMod val="60000"/>
                    <a:lumOff val="40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2" name="矩形 41"/>
            <p:cNvSpPr/>
            <p:nvPr/>
          </p:nvSpPr>
          <p:spPr>
            <a:xfrm>
              <a:off x="773230" y="3121317"/>
              <a:ext cx="2787814" cy="369332"/>
            </a:xfrm>
            <a:prstGeom prst="rect">
              <a:avLst/>
            </a:prstGeom>
          </p:spPr>
          <p:txBody>
            <a:bodyPr wrap="none">
              <a:spAutoFit/>
            </a:bodyPr>
            <a:lstStyle/>
            <a:p>
              <a:pPr algn="ctr"/>
              <a:r>
                <a:rPr lang="en-US" altLang="zh-CN" dirty="0"/>
                <a:t>Communication </a:t>
              </a:r>
              <a:r>
                <a:rPr lang="en-US" dirty="0"/>
                <a:t>(&amp; Storage)</a:t>
              </a:r>
            </a:p>
          </p:txBody>
        </p:sp>
        <p:sp>
          <p:nvSpPr>
            <p:cNvPr id="43" name="矩形 42"/>
            <p:cNvSpPr/>
            <p:nvPr/>
          </p:nvSpPr>
          <p:spPr>
            <a:xfrm>
              <a:off x="8756834" y="3121317"/>
              <a:ext cx="2627515" cy="369332"/>
            </a:xfrm>
            <a:prstGeom prst="rect">
              <a:avLst/>
            </a:prstGeom>
          </p:spPr>
          <p:txBody>
            <a:bodyPr wrap="none">
              <a:spAutoFit/>
            </a:bodyPr>
            <a:lstStyle/>
            <a:p>
              <a:pPr algn="ctr"/>
              <a:r>
                <a:rPr lang="en-US" altLang="zh-CN" dirty="0"/>
                <a:t>Computation </a:t>
              </a:r>
              <a:r>
                <a:rPr lang="en-US" dirty="0"/>
                <a:t>(&amp; Learning)</a:t>
              </a:r>
            </a:p>
          </p:txBody>
        </p:sp>
      </p:grpSp>
    </p:spTree>
    <p:extLst>
      <p:ext uri="{BB962C8B-B14F-4D97-AF65-F5344CB8AC3E}">
        <p14:creationId xmlns:p14="http://schemas.microsoft.com/office/powerpoint/2010/main" val="2078044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omputation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Nearest neighbor representation of data in vector databases</a:t>
            </a:r>
            <a:endParaRPr lang="en-US" dirty="0">
              <a:solidFill>
                <a:srgbClr val="E7E6E6">
                  <a:lumMod val="50000"/>
                </a:srgbClr>
              </a:solidFill>
            </a:endParaRPr>
          </a:p>
        </p:txBody>
      </p:sp>
      <p:graphicFrame>
        <p:nvGraphicFramePr>
          <p:cNvPr id="88" name="Table 42">
            <a:extLst>
              <a:ext uri="{FF2B5EF4-FFF2-40B4-BE49-F238E27FC236}">
                <a16:creationId xmlns:a16="http://schemas.microsoft.com/office/drawing/2014/main" id="{5C82C29D-611E-01A3-D085-0C1E623F008F}"/>
              </a:ext>
            </a:extLst>
          </p:cNvPr>
          <p:cNvGraphicFramePr>
            <a:graphicFrameLocks noGrp="1"/>
          </p:cNvGraphicFramePr>
          <p:nvPr>
            <p:extLst>
              <p:ext uri="{D42A27DB-BD31-4B8C-83A1-F6EECF244321}">
                <p14:modId xmlns:p14="http://schemas.microsoft.com/office/powerpoint/2010/main" val="1519439998"/>
              </p:ext>
            </p:extLst>
          </p:nvPr>
        </p:nvGraphicFramePr>
        <p:xfrm>
          <a:off x="1532075" y="5349248"/>
          <a:ext cx="2815760" cy="259080"/>
        </p:xfrm>
        <a:graphic>
          <a:graphicData uri="http://schemas.openxmlformats.org/drawingml/2006/table">
            <a:tbl>
              <a:tblPr firstRow="1" bandRow="1">
                <a:tableStyleId>{5C22544A-7EE6-4342-B048-85BDC9FD1C3A}</a:tableStyleId>
              </a:tblPr>
              <a:tblGrid>
                <a:gridCol w="563152">
                  <a:extLst>
                    <a:ext uri="{9D8B030D-6E8A-4147-A177-3AD203B41FA5}">
                      <a16:colId xmlns:a16="http://schemas.microsoft.com/office/drawing/2014/main" val="1369769369"/>
                    </a:ext>
                  </a:extLst>
                </a:gridCol>
                <a:gridCol w="563152">
                  <a:extLst>
                    <a:ext uri="{9D8B030D-6E8A-4147-A177-3AD203B41FA5}">
                      <a16:colId xmlns:a16="http://schemas.microsoft.com/office/drawing/2014/main" val="3725185946"/>
                    </a:ext>
                  </a:extLst>
                </a:gridCol>
                <a:gridCol w="563152">
                  <a:extLst>
                    <a:ext uri="{9D8B030D-6E8A-4147-A177-3AD203B41FA5}">
                      <a16:colId xmlns:a16="http://schemas.microsoft.com/office/drawing/2014/main" val="1175661212"/>
                    </a:ext>
                  </a:extLst>
                </a:gridCol>
                <a:gridCol w="563152">
                  <a:extLst>
                    <a:ext uri="{9D8B030D-6E8A-4147-A177-3AD203B41FA5}">
                      <a16:colId xmlns:a16="http://schemas.microsoft.com/office/drawing/2014/main" val="141688667"/>
                    </a:ext>
                  </a:extLst>
                </a:gridCol>
                <a:gridCol w="563152">
                  <a:extLst>
                    <a:ext uri="{9D8B030D-6E8A-4147-A177-3AD203B41FA5}">
                      <a16:colId xmlns:a16="http://schemas.microsoft.com/office/drawing/2014/main" val="1303045859"/>
                    </a:ext>
                  </a:extLst>
                </a:gridCol>
              </a:tblGrid>
              <a:tr h="217470">
                <a:tc>
                  <a:txBody>
                    <a:bodyPr/>
                    <a:lstStyle/>
                    <a:p>
                      <a:pPr algn="ctr"/>
                      <a:r>
                        <a:rPr lang="en-US" sz="1100" dirty="0">
                          <a:solidFill>
                            <a:schemeClr val="tx1"/>
                          </a:solidFill>
                        </a:rPr>
                        <a:t>0.002</a:t>
                      </a:r>
                    </a:p>
                  </a:txBody>
                  <a:tcPr>
                    <a:solidFill>
                      <a:srgbClr val="C5E0FF">
                        <a:alpha val="65000"/>
                      </a:srgbClr>
                    </a:solidFill>
                  </a:tcPr>
                </a:tc>
                <a:tc>
                  <a:txBody>
                    <a:bodyPr/>
                    <a:lstStyle/>
                    <a:p>
                      <a:pPr algn="ctr"/>
                      <a:r>
                        <a:rPr lang="en-US" sz="1100" dirty="0">
                          <a:solidFill>
                            <a:schemeClr val="tx1"/>
                          </a:solidFill>
                        </a:rPr>
                        <a:t>0.009</a:t>
                      </a:r>
                    </a:p>
                  </a:txBody>
                  <a:tcPr>
                    <a:solidFill>
                      <a:srgbClr val="C5E0FF">
                        <a:alpha val="65000"/>
                      </a:srgbClr>
                    </a:solidFill>
                  </a:tcPr>
                </a:tc>
                <a:tc>
                  <a:txBody>
                    <a:bodyPr/>
                    <a:lstStyle/>
                    <a:p>
                      <a:pPr algn="ctr"/>
                      <a:r>
                        <a:rPr lang="en-US" sz="1100" dirty="0">
                          <a:solidFill>
                            <a:schemeClr val="tx1"/>
                          </a:solidFill>
                        </a:rPr>
                        <a:t>0.01</a:t>
                      </a:r>
                    </a:p>
                  </a:txBody>
                  <a:tcPr>
                    <a:solidFill>
                      <a:srgbClr val="C5E0FF">
                        <a:alpha val="65000"/>
                      </a:srgbClr>
                    </a:solidFill>
                  </a:tcPr>
                </a:tc>
                <a:tc>
                  <a:txBody>
                    <a:bodyPr/>
                    <a:lstStyle/>
                    <a:p>
                      <a:pPr algn="ctr"/>
                      <a:r>
                        <a:rPr lang="en-US" sz="1100" dirty="0">
                          <a:solidFill>
                            <a:schemeClr val="tx1"/>
                          </a:solidFill>
                        </a:rPr>
                        <a:t>…</a:t>
                      </a:r>
                    </a:p>
                  </a:txBody>
                  <a:tcPr>
                    <a:solidFill>
                      <a:srgbClr val="C5E0FF">
                        <a:alpha val="65000"/>
                      </a:srgbClr>
                    </a:solidFill>
                  </a:tcPr>
                </a:tc>
                <a:tc>
                  <a:txBody>
                    <a:bodyPr/>
                    <a:lstStyle/>
                    <a:p>
                      <a:pPr algn="ctr"/>
                      <a:r>
                        <a:rPr lang="en-US" sz="1100" dirty="0">
                          <a:solidFill>
                            <a:schemeClr val="tx1"/>
                          </a:solidFill>
                        </a:rPr>
                        <a:t>0.07</a:t>
                      </a:r>
                    </a:p>
                  </a:txBody>
                  <a:tcPr>
                    <a:solidFill>
                      <a:srgbClr val="C5E0FF">
                        <a:alpha val="65000"/>
                      </a:srgbClr>
                    </a:solidFill>
                  </a:tcPr>
                </a:tc>
                <a:extLst>
                  <a:ext uri="{0D108BD9-81ED-4DB2-BD59-A6C34878D82A}">
                    <a16:rowId xmlns:a16="http://schemas.microsoft.com/office/drawing/2014/main" val="1369988212"/>
                  </a:ext>
                </a:extLst>
              </a:tr>
            </a:tbl>
          </a:graphicData>
        </a:graphic>
      </p:graphicFrame>
      <p:sp>
        <p:nvSpPr>
          <p:cNvPr id="89" name="Rounded Rectangle 17">
            <a:extLst>
              <a:ext uri="{FF2B5EF4-FFF2-40B4-BE49-F238E27FC236}">
                <a16:creationId xmlns:a16="http://schemas.microsoft.com/office/drawing/2014/main" id="{4FEA36A9-C4CB-B2F1-F92F-2A86410ADCC5}"/>
              </a:ext>
            </a:extLst>
          </p:cNvPr>
          <p:cNvSpPr/>
          <p:nvPr/>
        </p:nvSpPr>
        <p:spPr>
          <a:xfrm>
            <a:off x="2125040" y="3985929"/>
            <a:ext cx="1902242" cy="12431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90" name="Rounded Rectangle 4">
            <a:extLst>
              <a:ext uri="{FF2B5EF4-FFF2-40B4-BE49-F238E27FC236}">
                <a16:creationId xmlns:a16="http://schemas.microsoft.com/office/drawing/2014/main" id="{FD9302BE-904A-6E31-ADF1-DCA335AD587D}"/>
              </a:ext>
            </a:extLst>
          </p:cNvPr>
          <p:cNvSpPr txBox="1"/>
          <p:nvPr/>
        </p:nvSpPr>
        <p:spPr>
          <a:xfrm>
            <a:off x="2193946" y="4031113"/>
            <a:ext cx="1944843" cy="1197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Embeddings</a:t>
            </a:r>
          </a:p>
          <a:p>
            <a:pPr marL="228600" lvl="1" indent="-228600" algn="l" defTabSz="1111250">
              <a:lnSpc>
                <a:spcPct val="90000"/>
              </a:lnSpc>
              <a:spcBef>
                <a:spcPct val="0"/>
              </a:spcBef>
              <a:spcAft>
                <a:spcPct val="15000"/>
              </a:spcAft>
              <a:buChar char="•"/>
            </a:pPr>
            <a:r>
              <a:rPr lang="en-US" sz="1600" kern="1200" dirty="0" err="1"/>
              <a:t>SentenceBert</a:t>
            </a:r>
            <a:endParaRPr lang="en-US" sz="1600" kern="1200" dirty="0"/>
          </a:p>
          <a:p>
            <a:pPr marL="228600" lvl="1" indent="-228600" algn="l" defTabSz="1111250">
              <a:lnSpc>
                <a:spcPct val="90000"/>
              </a:lnSpc>
              <a:spcBef>
                <a:spcPct val="0"/>
              </a:spcBef>
              <a:spcAft>
                <a:spcPct val="15000"/>
              </a:spcAft>
              <a:buChar char="•"/>
            </a:pPr>
            <a:r>
              <a:rPr lang="en-US" sz="1600" kern="1200" dirty="0"/>
              <a:t>GPT Embeddings</a:t>
            </a:r>
          </a:p>
        </p:txBody>
      </p:sp>
      <p:grpSp>
        <p:nvGrpSpPr>
          <p:cNvPr id="91" name="Group 26">
            <a:extLst>
              <a:ext uri="{FF2B5EF4-FFF2-40B4-BE49-F238E27FC236}">
                <a16:creationId xmlns:a16="http://schemas.microsoft.com/office/drawing/2014/main" id="{7990CFB1-65C1-FFEF-7A90-039F94EE4E7B}"/>
              </a:ext>
            </a:extLst>
          </p:cNvPr>
          <p:cNvGrpSpPr/>
          <p:nvPr/>
        </p:nvGrpSpPr>
        <p:grpSpPr>
          <a:xfrm>
            <a:off x="1442777" y="4393906"/>
            <a:ext cx="682262" cy="532230"/>
            <a:chOff x="2943824" y="1140446"/>
            <a:chExt cx="474616" cy="592059"/>
          </a:xfrm>
        </p:grpSpPr>
        <p:sp>
          <p:nvSpPr>
            <p:cNvPr id="92"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93"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sp>
        <p:nvSpPr>
          <p:cNvPr id="94" name="Rounded Rectangle 36">
            <a:extLst>
              <a:ext uri="{FF2B5EF4-FFF2-40B4-BE49-F238E27FC236}">
                <a16:creationId xmlns:a16="http://schemas.microsoft.com/office/drawing/2014/main" id="{968E1816-9439-814E-BD2C-E4BF6570F889}"/>
              </a:ext>
            </a:extLst>
          </p:cNvPr>
          <p:cNvSpPr/>
          <p:nvPr/>
        </p:nvSpPr>
        <p:spPr>
          <a:xfrm>
            <a:off x="7934258" y="3842832"/>
            <a:ext cx="1315612" cy="12118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95" name="Rounded Rectangle 4">
            <a:extLst>
              <a:ext uri="{FF2B5EF4-FFF2-40B4-BE49-F238E27FC236}">
                <a16:creationId xmlns:a16="http://schemas.microsoft.com/office/drawing/2014/main" id="{5A0ABA99-5160-E454-5591-180C7FD97883}"/>
              </a:ext>
            </a:extLst>
          </p:cNvPr>
          <p:cNvSpPr txBox="1"/>
          <p:nvPr/>
        </p:nvSpPr>
        <p:spPr>
          <a:xfrm>
            <a:off x="7993126" y="3895715"/>
            <a:ext cx="1256744" cy="1205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LLMs</a:t>
            </a:r>
          </a:p>
          <a:p>
            <a:pPr marL="228600" lvl="1" indent="-228600" algn="l" defTabSz="1111250">
              <a:lnSpc>
                <a:spcPct val="90000"/>
              </a:lnSpc>
              <a:spcBef>
                <a:spcPct val="0"/>
              </a:spcBef>
              <a:spcAft>
                <a:spcPct val="15000"/>
              </a:spcAft>
              <a:buChar char="•"/>
            </a:pPr>
            <a:r>
              <a:rPr lang="en-US" sz="1600" kern="1200" dirty="0" err="1"/>
              <a:t>ChatGPT</a:t>
            </a:r>
            <a:endParaRPr lang="en-US" sz="1600" kern="1200" dirty="0"/>
          </a:p>
          <a:p>
            <a:pPr marL="228600" lvl="1" indent="-228600" algn="l" defTabSz="1111250">
              <a:lnSpc>
                <a:spcPct val="90000"/>
              </a:lnSpc>
              <a:spcBef>
                <a:spcPct val="0"/>
              </a:spcBef>
              <a:spcAft>
                <a:spcPct val="15000"/>
              </a:spcAft>
              <a:buChar char="•"/>
            </a:pPr>
            <a:r>
              <a:rPr lang="en-US" sz="1600" kern="1200" dirty="0"/>
              <a:t>Llama 2</a:t>
            </a:r>
          </a:p>
        </p:txBody>
      </p:sp>
      <p:graphicFrame>
        <p:nvGraphicFramePr>
          <p:cNvPr id="96" name="Table 41">
            <a:extLst>
              <a:ext uri="{FF2B5EF4-FFF2-40B4-BE49-F238E27FC236}">
                <a16:creationId xmlns:a16="http://schemas.microsoft.com/office/drawing/2014/main" id="{92ED7A28-3A5F-FF4D-C8CD-E9BE0B0068BB}"/>
              </a:ext>
            </a:extLst>
          </p:cNvPr>
          <p:cNvGraphicFramePr>
            <a:graphicFrameLocks noGrp="1"/>
          </p:cNvGraphicFramePr>
          <p:nvPr>
            <p:extLst>
              <p:ext uri="{D42A27DB-BD31-4B8C-83A1-F6EECF244321}">
                <p14:modId xmlns:p14="http://schemas.microsoft.com/office/powerpoint/2010/main" val="1131424662"/>
              </p:ext>
            </p:extLst>
          </p:nvPr>
        </p:nvGraphicFramePr>
        <p:xfrm>
          <a:off x="1547322" y="5528213"/>
          <a:ext cx="2663820" cy="259080"/>
        </p:xfrm>
        <a:graphic>
          <a:graphicData uri="http://schemas.openxmlformats.org/drawingml/2006/table">
            <a:tbl>
              <a:tblPr firstRow="1" bandRow="1">
                <a:tableStyleId>{5C22544A-7EE6-4342-B048-85BDC9FD1C3A}</a:tableStyleId>
              </a:tblPr>
              <a:tblGrid>
                <a:gridCol w="532764">
                  <a:extLst>
                    <a:ext uri="{9D8B030D-6E8A-4147-A177-3AD203B41FA5}">
                      <a16:colId xmlns:a16="http://schemas.microsoft.com/office/drawing/2014/main" val="1369769369"/>
                    </a:ext>
                  </a:extLst>
                </a:gridCol>
                <a:gridCol w="532764">
                  <a:extLst>
                    <a:ext uri="{9D8B030D-6E8A-4147-A177-3AD203B41FA5}">
                      <a16:colId xmlns:a16="http://schemas.microsoft.com/office/drawing/2014/main" val="3725185946"/>
                    </a:ext>
                  </a:extLst>
                </a:gridCol>
                <a:gridCol w="532764">
                  <a:extLst>
                    <a:ext uri="{9D8B030D-6E8A-4147-A177-3AD203B41FA5}">
                      <a16:colId xmlns:a16="http://schemas.microsoft.com/office/drawing/2014/main" val="1175661212"/>
                    </a:ext>
                  </a:extLst>
                </a:gridCol>
                <a:gridCol w="532764">
                  <a:extLst>
                    <a:ext uri="{9D8B030D-6E8A-4147-A177-3AD203B41FA5}">
                      <a16:colId xmlns:a16="http://schemas.microsoft.com/office/drawing/2014/main" val="141688667"/>
                    </a:ext>
                  </a:extLst>
                </a:gridCol>
                <a:gridCol w="532764">
                  <a:extLst>
                    <a:ext uri="{9D8B030D-6E8A-4147-A177-3AD203B41FA5}">
                      <a16:colId xmlns:a16="http://schemas.microsoft.com/office/drawing/2014/main" val="1303045859"/>
                    </a:ext>
                  </a:extLst>
                </a:gridCol>
              </a:tblGrid>
              <a:tr h="245016">
                <a:tc>
                  <a:txBody>
                    <a:bodyPr/>
                    <a:lstStyle/>
                    <a:p>
                      <a:pPr algn="ctr"/>
                      <a:r>
                        <a:rPr lang="en-US" sz="1100" dirty="0">
                          <a:solidFill>
                            <a:schemeClr val="tx1"/>
                          </a:solidFill>
                        </a:rPr>
                        <a:t>0.02</a:t>
                      </a:r>
                    </a:p>
                  </a:txBody>
                  <a:tcPr>
                    <a:solidFill>
                      <a:srgbClr val="C5E0FF">
                        <a:alpha val="65158"/>
                      </a:srgbClr>
                    </a:solidFill>
                  </a:tcPr>
                </a:tc>
                <a:tc>
                  <a:txBody>
                    <a:bodyPr/>
                    <a:lstStyle/>
                    <a:p>
                      <a:pPr algn="ctr"/>
                      <a:r>
                        <a:rPr lang="en-US" sz="1100" dirty="0">
                          <a:solidFill>
                            <a:schemeClr val="tx1"/>
                          </a:solidFill>
                        </a:rPr>
                        <a:t>0.08</a:t>
                      </a:r>
                    </a:p>
                  </a:txBody>
                  <a:tcPr>
                    <a:solidFill>
                      <a:srgbClr val="C5E0FF">
                        <a:alpha val="65158"/>
                      </a:srgbClr>
                    </a:solidFill>
                  </a:tcPr>
                </a:tc>
                <a:tc>
                  <a:txBody>
                    <a:bodyPr/>
                    <a:lstStyle/>
                    <a:p>
                      <a:pPr algn="ctr"/>
                      <a:r>
                        <a:rPr lang="en-US" sz="1100" dirty="0">
                          <a:solidFill>
                            <a:schemeClr val="tx1"/>
                          </a:solidFill>
                        </a:rPr>
                        <a:t>0.06</a:t>
                      </a:r>
                    </a:p>
                  </a:txBody>
                  <a:tcPr>
                    <a:solidFill>
                      <a:srgbClr val="C5E0FF">
                        <a:alpha val="65158"/>
                      </a:srgbClr>
                    </a:solidFill>
                  </a:tcPr>
                </a:tc>
                <a:tc>
                  <a:txBody>
                    <a:bodyPr/>
                    <a:lstStyle/>
                    <a:p>
                      <a:pPr algn="ctr"/>
                      <a:r>
                        <a:rPr lang="en-US" sz="1100" dirty="0">
                          <a:solidFill>
                            <a:schemeClr val="tx1"/>
                          </a:solidFill>
                        </a:rPr>
                        <a:t>…</a:t>
                      </a:r>
                    </a:p>
                  </a:txBody>
                  <a:tcPr>
                    <a:solidFill>
                      <a:srgbClr val="C5E0FF">
                        <a:alpha val="65158"/>
                      </a:srgbClr>
                    </a:solidFill>
                  </a:tcPr>
                </a:tc>
                <a:tc>
                  <a:txBody>
                    <a:bodyPr/>
                    <a:lstStyle/>
                    <a:p>
                      <a:pPr algn="ctr"/>
                      <a:r>
                        <a:rPr lang="en-US" sz="1100" dirty="0">
                          <a:solidFill>
                            <a:schemeClr val="tx1"/>
                          </a:solidFill>
                        </a:rPr>
                        <a:t>0.08</a:t>
                      </a:r>
                    </a:p>
                  </a:txBody>
                  <a:tcPr>
                    <a:solidFill>
                      <a:srgbClr val="C5E0FF">
                        <a:alpha val="65158"/>
                      </a:srgbClr>
                    </a:solidFill>
                  </a:tcPr>
                </a:tc>
                <a:extLst>
                  <a:ext uri="{0D108BD9-81ED-4DB2-BD59-A6C34878D82A}">
                    <a16:rowId xmlns:a16="http://schemas.microsoft.com/office/drawing/2014/main" val="1369988212"/>
                  </a:ext>
                </a:extLst>
              </a:tr>
            </a:tbl>
          </a:graphicData>
        </a:graphic>
      </p:graphicFrame>
      <p:graphicFrame>
        <p:nvGraphicFramePr>
          <p:cNvPr id="97" name="Table 40">
            <a:extLst>
              <a:ext uri="{FF2B5EF4-FFF2-40B4-BE49-F238E27FC236}">
                <a16:creationId xmlns:a16="http://schemas.microsoft.com/office/drawing/2014/main" id="{E5616F8A-7566-882E-7312-3DBB6BCF052B}"/>
              </a:ext>
            </a:extLst>
          </p:cNvPr>
          <p:cNvGraphicFramePr>
            <a:graphicFrameLocks noGrp="1"/>
          </p:cNvGraphicFramePr>
          <p:nvPr>
            <p:extLst>
              <p:ext uri="{D42A27DB-BD31-4B8C-83A1-F6EECF244321}">
                <p14:modId xmlns:p14="http://schemas.microsoft.com/office/powerpoint/2010/main" val="2268450475"/>
              </p:ext>
            </p:extLst>
          </p:nvPr>
        </p:nvGraphicFramePr>
        <p:xfrm>
          <a:off x="1524143" y="5754036"/>
          <a:ext cx="2563685" cy="259080"/>
        </p:xfrm>
        <a:graphic>
          <a:graphicData uri="http://schemas.openxmlformats.org/drawingml/2006/table">
            <a:tbl>
              <a:tblPr firstRow="1" bandRow="1">
                <a:tableStyleId>{5C22544A-7EE6-4342-B048-85BDC9FD1C3A}</a:tableStyleId>
              </a:tblPr>
              <a:tblGrid>
                <a:gridCol w="512737">
                  <a:extLst>
                    <a:ext uri="{9D8B030D-6E8A-4147-A177-3AD203B41FA5}">
                      <a16:colId xmlns:a16="http://schemas.microsoft.com/office/drawing/2014/main" val="1369769369"/>
                    </a:ext>
                  </a:extLst>
                </a:gridCol>
                <a:gridCol w="512737">
                  <a:extLst>
                    <a:ext uri="{9D8B030D-6E8A-4147-A177-3AD203B41FA5}">
                      <a16:colId xmlns:a16="http://schemas.microsoft.com/office/drawing/2014/main" val="3725185946"/>
                    </a:ext>
                  </a:extLst>
                </a:gridCol>
                <a:gridCol w="512737">
                  <a:extLst>
                    <a:ext uri="{9D8B030D-6E8A-4147-A177-3AD203B41FA5}">
                      <a16:colId xmlns:a16="http://schemas.microsoft.com/office/drawing/2014/main" val="1175661212"/>
                    </a:ext>
                  </a:extLst>
                </a:gridCol>
                <a:gridCol w="512737">
                  <a:extLst>
                    <a:ext uri="{9D8B030D-6E8A-4147-A177-3AD203B41FA5}">
                      <a16:colId xmlns:a16="http://schemas.microsoft.com/office/drawing/2014/main" val="141688667"/>
                    </a:ext>
                  </a:extLst>
                </a:gridCol>
                <a:gridCol w="512737">
                  <a:extLst>
                    <a:ext uri="{9D8B030D-6E8A-4147-A177-3AD203B41FA5}">
                      <a16:colId xmlns:a16="http://schemas.microsoft.com/office/drawing/2014/main" val="1303045859"/>
                    </a:ext>
                  </a:extLst>
                </a:gridCol>
              </a:tblGrid>
              <a:tr h="212222">
                <a:tc>
                  <a:txBody>
                    <a:bodyPr/>
                    <a:lstStyle/>
                    <a:p>
                      <a:pPr algn="ctr"/>
                      <a:r>
                        <a:rPr lang="en-US" sz="1100" dirty="0">
                          <a:solidFill>
                            <a:schemeClr val="tx1"/>
                          </a:solidFill>
                        </a:rPr>
                        <a:t>0.01</a:t>
                      </a:r>
                    </a:p>
                  </a:txBody>
                  <a:tcPr>
                    <a:solidFill>
                      <a:srgbClr val="C5E0FF">
                        <a:alpha val="64841"/>
                      </a:srgbClr>
                    </a:solidFill>
                  </a:tcPr>
                </a:tc>
                <a:tc>
                  <a:txBody>
                    <a:bodyPr/>
                    <a:lstStyle/>
                    <a:p>
                      <a:pPr algn="ctr"/>
                      <a:r>
                        <a:rPr lang="en-US" sz="1100" dirty="0">
                          <a:solidFill>
                            <a:schemeClr val="tx1"/>
                          </a:solidFill>
                        </a:rPr>
                        <a:t>0.034</a:t>
                      </a:r>
                    </a:p>
                  </a:txBody>
                  <a:tcPr>
                    <a:solidFill>
                      <a:srgbClr val="C5E0FF">
                        <a:alpha val="64841"/>
                      </a:srgbClr>
                    </a:solidFill>
                  </a:tcPr>
                </a:tc>
                <a:tc>
                  <a:txBody>
                    <a:bodyPr/>
                    <a:lstStyle/>
                    <a:p>
                      <a:pPr algn="ctr"/>
                      <a:r>
                        <a:rPr lang="en-US" sz="1100" dirty="0">
                          <a:solidFill>
                            <a:schemeClr val="tx1"/>
                          </a:solidFill>
                        </a:rPr>
                        <a:t>0.023</a:t>
                      </a:r>
                    </a:p>
                  </a:txBody>
                  <a:tcPr>
                    <a:solidFill>
                      <a:srgbClr val="C5E0FF">
                        <a:alpha val="64841"/>
                      </a:srgbClr>
                    </a:solidFill>
                  </a:tcPr>
                </a:tc>
                <a:tc>
                  <a:txBody>
                    <a:bodyPr/>
                    <a:lstStyle/>
                    <a:p>
                      <a:pPr algn="ctr"/>
                      <a:r>
                        <a:rPr lang="en-US" sz="1100" dirty="0">
                          <a:solidFill>
                            <a:schemeClr val="tx1"/>
                          </a:solidFill>
                        </a:rPr>
                        <a:t>…</a:t>
                      </a:r>
                    </a:p>
                  </a:txBody>
                  <a:tcPr>
                    <a:solidFill>
                      <a:srgbClr val="C5E0FF">
                        <a:alpha val="64841"/>
                      </a:srgbClr>
                    </a:solidFill>
                  </a:tcPr>
                </a:tc>
                <a:tc>
                  <a:txBody>
                    <a:bodyPr/>
                    <a:lstStyle/>
                    <a:p>
                      <a:pPr algn="ctr"/>
                      <a:r>
                        <a:rPr lang="en-US" sz="1100" dirty="0">
                          <a:solidFill>
                            <a:schemeClr val="tx1"/>
                          </a:solidFill>
                        </a:rPr>
                        <a:t>0.03</a:t>
                      </a:r>
                    </a:p>
                  </a:txBody>
                  <a:tcPr>
                    <a:solidFill>
                      <a:srgbClr val="C5E0FF">
                        <a:alpha val="64841"/>
                      </a:srgbClr>
                    </a:solidFill>
                  </a:tcPr>
                </a:tc>
                <a:extLst>
                  <a:ext uri="{0D108BD9-81ED-4DB2-BD59-A6C34878D82A}">
                    <a16:rowId xmlns:a16="http://schemas.microsoft.com/office/drawing/2014/main" val="1369988212"/>
                  </a:ext>
                </a:extLst>
              </a:tr>
            </a:tbl>
          </a:graphicData>
        </a:graphic>
      </p:graphicFrame>
      <p:sp>
        <p:nvSpPr>
          <p:cNvPr id="98" name="Left Brace 48">
            <a:extLst>
              <a:ext uri="{FF2B5EF4-FFF2-40B4-BE49-F238E27FC236}">
                <a16:creationId xmlns:a16="http://schemas.microsoft.com/office/drawing/2014/main" id="{F8FFAF97-B8B3-0190-91D2-348B27F72669}"/>
              </a:ext>
            </a:extLst>
          </p:cNvPr>
          <p:cNvSpPr/>
          <p:nvPr/>
        </p:nvSpPr>
        <p:spPr>
          <a:xfrm rot="16200000">
            <a:off x="2832940" y="4847918"/>
            <a:ext cx="207106" cy="277977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49">
            <a:extLst>
              <a:ext uri="{FF2B5EF4-FFF2-40B4-BE49-F238E27FC236}">
                <a16:creationId xmlns:a16="http://schemas.microsoft.com/office/drawing/2014/main" id="{F59DDB50-821C-FC44-1522-A33C8DDD1C65}"/>
              </a:ext>
            </a:extLst>
          </p:cNvPr>
          <p:cNvSpPr txBox="1"/>
          <p:nvPr/>
        </p:nvSpPr>
        <p:spPr>
          <a:xfrm>
            <a:off x="2041012" y="6369762"/>
            <a:ext cx="1643399" cy="338554"/>
          </a:xfrm>
          <a:prstGeom prst="rect">
            <a:avLst/>
          </a:prstGeom>
          <a:noFill/>
        </p:spPr>
        <p:txBody>
          <a:bodyPr wrap="none" rtlCol="0">
            <a:spAutoFit/>
          </a:bodyPr>
          <a:lstStyle/>
          <a:p>
            <a:r>
              <a:rPr lang="en-US" sz="1600" dirty="0"/>
              <a:t>High dimensional</a:t>
            </a:r>
          </a:p>
        </p:txBody>
      </p:sp>
      <p:sp>
        <p:nvSpPr>
          <p:cNvPr id="100" name="TextBox 50">
            <a:extLst>
              <a:ext uri="{FF2B5EF4-FFF2-40B4-BE49-F238E27FC236}">
                <a16:creationId xmlns:a16="http://schemas.microsoft.com/office/drawing/2014/main" id="{53C4BB67-B62A-65C3-A92F-49C007D52D11}"/>
              </a:ext>
            </a:extLst>
          </p:cNvPr>
          <p:cNvSpPr txBox="1"/>
          <p:nvPr/>
        </p:nvSpPr>
        <p:spPr>
          <a:xfrm>
            <a:off x="7499882" y="5254883"/>
            <a:ext cx="2212237" cy="307777"/>
          </a:xfrm>
          <a:prstGeom prst="rect">
            <a:avLst/>
          </a:prstGeom>
          <a:noFill/>
        </p:spPr>
        <p:txBody>
          <a:bodyPr wrap="square" rtlCol="0">
            <a:spAutoFit/>
          </a:bodyPr>
          <a:lstStyle/>
          <a:p>
            <a:r>
              <a:rPr lang="en-US" sz="1400" dirty="0"/>
              <a:t>Context-dependent Q&amp;A</a:t>
            </a:r>
          </a:p>
        </p:txBody>
      </p:sp>
      <p:pic>
        <p:nvPicPr>
          <p:cNvPr id="101" name="Graphic 22" descr="Database outline">
            <a:extLst>
              <a:ext uri="{FF2B5EF4-FFF2-40B4-BE49-F238E27FC236}">
                <a16:creationId xmlns:a16="http://schemas.microsoft.com/office/drawing/2014/main" id="{A96611F3-6BD7-A594-5C34-A11DC258A2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9375" y="3910839"/>
            <a:ext cx="1637282" cy="1637282"/>
          </a:xfrm>
          <a:prstGeom prst="rect">
            <a:avLst/>
          </a:prstGeom>
        </p:spPr>
      </p:pic>
      <p:sp>
        <p:nvSpPr>
          <p:cNvPr id="111" name="TextBox 53">
            <a:extLst>
              <a:ext uri="{FF2B5EF4-FFF2-40B4-BE49-F238E27FC236}">
                <a16:creationId xmlns:a16="http://schemas.microsoft.com/office/drawing/2014/main" id="{1D2BD1F8-A6B6-1491-7913-479E72C963DD}"/>
              </a:ext>
            </a:extLst>
          </p:cNvPr>
          <p:cNvSpPr txBox="1"/>
          <p:nvPr/>
        </p:nvSpPr>
        <p:spPr>
          <a:xfrm>
            <a:off x="4566731" y="5558078"/>
            <a:ext cx="2974340" cy="738664"/>
          </a:xfrm>
          <a:prstGeom prst="rect">
            <a:avLst/>
          </a:prstGeom>
          <a:noFill/>
        </p:spPr>
        <p:txBody>
          <a:bodyPr wrap="none" rtlCol="0">
            <a:spAutoFit/>
          </a:bodyPr>
          <a:lstStyle/>
          <a:p>
            <a:r>
              <a:rPr lang="en-US" sz="1400" dirty="0"/>
              <a:t>“Similarity” Search</a:t>
            </a:r>
          </a:p>
          <a:p>
            <a:r>
              <a:rPr lang="en-US" sz="1400" i="1" dirty="0"/>
              <a:t>Approximate Nearest Neighbor search</a:t>
            </a:r>
          </a:p>
          <a:p>
            <a:r>
              <a:rPr lang="en-US" sz="1400" i="1" dirty="0"/>
              <a:t>Augmenting memory in LLMs</a:t>
            </a:r>
          </a:p>
        </p:txBody>
      </p:sp>
      <p:grpSp>
        <p:nvGrpSpPr>
          <p:cNvPr id="112" name="Group 61">
            <a:extLst>
              <a:ext uri="{FF2B5EF4-FFF2-40B4-BE49-F238E27FC236}">
                <a16:creationId xmlns:a16="http://schemas.microsoft.com/office/drawing/2014/main" id="{11D4052A-4FA8-608F-5093-A3088B2CADE5}"/>
              </a:ext>
            </a:extLst>
          </p:cNvPr>
          <p:cNvGrpSpPr/>
          <p:nvPr/>
        </p:nvGrpSpPr>
        <p:grpSpPr>
          <a:xfrm>
            <a:off x="4896042" y="3534772"/>
            <a:ext cx="1934589" cy="496341"/>
            <a:chOff x="702268" y="4002406"/>
            <a:chExt cx="1738716" cy="1820863"/>
          </a:xfrm>
        </p:grpSpPr>
        <p:sp>
          <p:nvSpPr>
            <p:cNvPr id="113" name="Rounded Rectangle 62">
              <a:extLst>
                <a:ext uri="{FF2B5EF4-FFF2-40B4-BE49-F238E27FC236}">
                  <a16:creationId xmlns:a16="http://schemas.microsoft.com/office/drawing/2014/main" id="{EDFED703-498E-1CB5-571E-DAB49488EF19}"/>
                </a:ext>
              </a:extLst>
            </p:cNvPr>
            <p:cNvSpPr/>
            <p:nvPr/>
          </p:nvSpPr>
          <p:spPr>
            <a:xfrm>
              <a:off x="702268" y="4245629"/>
              <a:ext cx="1658730" cy="13147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4" name="Rounded Rectangle 4">
              <a:extLst>
                <a:ext uri="{FF2B5EF4-FFF2-40B4-BE49-F238E27FC236}">
                  <a16:creationId xmlns:a16="http://schemas.microsoft.com/office/drawing/2014/main" id="{8799733E-E312-F8E8-00C0-57AA44A45D0D}"/>
                </a:ext>
              </a:extLst>
            </p:cNvPr>
            <p:cNvSpPr txBox="1"/>
            <p:nvPr/>
          </p:nvSpPr>
          <p:spPr>
            <a:xfrm>
              <a:off x="702268" y="4002406"/>
              <a:ext cx="1738716" cy="1820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Vector Database</a:t>
              </a:r>
              <a:endParaRPr lang="en-US" sz="1600" kern="1200" dirty="0"/>
            </a:p>
          </p:txBody>
        </p:sp>
      </p:grpSp>
      <p:pic>
        <p:nvPicPr>
          <p:cNvPr id="116" name="Content Placeholder 9" descr="Chat bubble outline">
            <a:extLst>
              <a:ext uri="{FF2B5EF4-FFF2-40B4-BE49-F238E27FC236}">
                <a16:creationId xmlns:a16="http://schemas.microsoft.com/office/drawing/2014/main" id="{D368D2C5-1F8A-B6DA-9B3A-1F40A698DB74}"/>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515423" y="4232079"/>
            <a:ext cx="587611" cy="587611"/>
          </a:xfrm>
        </p:spPr>
      </p:pic>
      <p:sp>
        <p:nvSpPr>
          <p:cNvPr id="117" name="TextBox 11">
            <a:extLst>
              <a:ext uri="{FF2B5EF4-FFF2-40B4-BE49-F238E27FC236}">
                <a16:creationId xmlns:a16="http://schemas.microsoft.com/office/drawing/2014/main" id="{DC1B230E-05A1-31D6-BDEE-AE307105E76C}"/>
              </a:ext>
            </a:extLst>
          </p:cNvPr>
          <p:cNvSpPr txBox="1"/>
          <p:nvPr/>
        </p:nvSpPr>
        <p:spPr>
          <a:xfrm>
            <a:off x="40913" y="3782935"/>
            <a:ext cx="2118579" cy="523220"/>
          </a:xfrm>
          <a:prstGeom prst="rect">
            <a:avLst/>
          </a:prstGeom>
          <a:noFill/>
        </p:spPr>
        <p:txBody>
          <a:bodyPr wrap="square" rtlCol="0">
            <a:spAutoFit/>
          </a:bodyPr>
          <a:lstStyle/>
          <a:p>
            <a:r>
              <a:rPr lang="en-US" sz="1400" i="1" dirty="0"/>
              <a:t>“For a long time, </a:t>
            </a:r>
          </a:p>
          <a:p>
            <a:r>
              <a:rPr lang="en-US" sz="1400" i="1" dirty="0"/>
              <a:t>I went to bed early.”</a:t>
            </a:r>
          </a:p>
        </p:txBody>
      </p:sp>
      <p:pic>
        <p:nvPicPr>
          <p:cNvPr id="118" name="Picture 54">
            <a:extLst>
              <a:ext uri="{FF2B5EF4-FFF2-40B4-BE49-F238E27FC236}">
                <a16:creationId xmlns:a16="http://schemas.microsoft.com/office/drawing/2014/main" id="{6FD26D83-1F51-386C-7DEE-ED1B6BB7E827}"/>
              </a:ext>
            </a:extLst>
          </p:cNvPr>
          <p:cNvPicPr>
            <a:picLocks noChangeAspect="1"/>
          </p:cNvPicPr>
          <p:nvPr/>
        </p:nvPicPr>
        <p:blipFill>
          <a:blip r:embed="rId7"/>
          <a:stretch>
            <a:fillRect/>
          </a:stretch>
        </p:blipFill>
        <p:spPr>
          <a:xfrm>
            <a:off x="329101" y="4829423"/>
            <a:ext cx="920902" cy="587472"/>
          </a:xfrm>
          <a:prstGeom prst="rect">
            <a:avLst/>
          </a:prstGeom>
        </p:spPr>
      </p:pic>
      <p:sp>
        <p:nvSpPr>
          <p:cNvPr id="119" name="圆角矩形 118"/>
          <p:cNvSpPr/>
          <p:nvPr/>
        </p:nvSpPr>
        <p:spPr>
          <a:xfrm>
            <a:off x="4650482" y="3361425"/>
            <a:ext cx="2760065" cy="3129422"/>
          </a:xfrm>
          <a:prstGeom prst="round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26">
            <a:extLst>
              <a:ext uri="{FF2B5EF4-FFF2-40B4-BE49-F238E27FC236}">
                <a16:creationId xmlns:a16="http://schemas.microsoft.com/office/drawing/2014/main" id="{7990CFB1-65C1-FFEF-7A90-039F94EE4E7B}"/>
              </a:ext>
            </a:extLst>
          </p:cNvPr>
          <p:cNvGrpSpPr/>
          <p:nvPr/>
        </p:nvGrpSpPr>
        <p:grpSpPr>
          <a:xfrm>
            <a:off x="4030584" y="4393906"/>
            <a:ext cx="607463" cy="532230"/>
            <a:chOff x="2943824" y="1140446"/>
            <a:chExt cx="474616" cy="592059"/>
          </a:xfrm>
        </p:grpSpPr>
        <p:sp>
          <p:nvSpPr>
            <p:cNvPr id="122"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3"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27" name="Group 26">
            <a:extLst>
              <a:ext uri="{FF2B5EF4-FFF2-40B4-BE49-F238E27FC236}">
                <a16:creationId xmlns:a16="http://schemas.microsoft.com/office/drawing/2014/main" id="{7990CFB1-65C1-FFEF-7A90-039F94EE4E7B}"/>
              </a:ext>
            </a:extLst>
          </p:cNvPr>
          <p:cNvGrpSpPr/>
          <p:nvPr/>
        </p:nvGrpSpPr>
        <p:grpSpPr>
          <a:xfrm rot="10800000">
            <a:off x="7427196" y="4550364"/>
            <a:ext cx="514782" cy="366169"/>
            <a:chOff x="2943824" y="1140446"/>
            <a:chExt cx="474616" cy="592059"/>
          </a:xfrm>
        </p:grpSpPr>
        <p:sp>
          <p:nvSpPr>
            <p:cNvPr id="128"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9"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33" name="Group 26">
            <a:extLst>
              <a:ext uri="{FF2B5EF4-FFF2-40B4-BE49-F238E27FC236}">
                <a16:creationId xmlns:a16="http://schemas.microsoft.com/office/drawing/2014/main" id="{7990CFB1-65C1-FFEF-7A90-039F94EE4E7B}"/>
              </a:ext>
            </a:extLst>
          </p:cNvPr>
          <p:cNvGrpSpPr/>
          <p:nvPr/>
        </p:nvGrpSpPr>
        <p:grpSpPr>
          <a:xfrm rot="10800000" flipH="1">
            <a:off x="7427197" y="4027370"/>
            <a:ext cx="514781" cy="366169"/>
            <a:chOff x="2943824" y="1140446"/>
            <a:chExt cx="474616" cy="592059"/>
          </a:xfrm>
        </p:grpSpPr>
        <p:sp>
          <p:nvSpPr>
            <p:cNvPr id="134"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35"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spTree>
    <p:extLst>
      <p:ext uri="{BB962C8B-B14F-4D97-AF65-F5344CB8AC3E}">
        <p14:creationId xmlns:p14="http://schemas.microsoft.com/office/powerpoint/2010/main" val="1437894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omputation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Nearest neighbor representation of data in vector databases</a:t>
            </a:r>
            <a:endParaRPr lang="en-US" dirty="0">
              <a:solidFill>
                <a:srgbClr val="E7E6E6">
                  <a:lumMod val="50000"/>
                </a:srgbClr>
              </a:solidFill>
            </a:endParaRPr>
          </a:p>
        </p:txBody>
      </p:sp>
      <p:graphicFrame>
        <p:nvGraphicFramePr>
          <p:cNvPr id="88" name="Table 42">
            <a:extLst>
              <a:ext uri="{FF2B5EF4-FFF2-40B4-BE49-F238E27FC236}">
                <a16:creationId xmlns:a16="http://schemas.microsoft.com/office/drawing/2014/main" id="{5C82C29D-611E-01A3-D085-0C1E623F008F}"/>
              </a:ext>
            </a:extLst>
          </p:cNvPr>
          <p:cNvGraphicFramePr>
            <a:graphicFrameLocks noGrp="1"/>
          </p:cNvGraphicFramePr>
          <p:nvPr>
            <p:extLst>
              <p:ext uri="{D42A27DB-BD31-4B8C-83A1-F6EECF244321}">
                <p14:modId xmlns:p14="http://schemas.microsoft.com/office/powerpoint/2010/main" val="1519439998"/>
              </p:ext>
            </p:extLst>
          </p:nvPr>
        </p:nvGraphicFramePr>
        <p:xfrm>
          <a:off x="1532075" y="5349248"/>
          <a:ext cx="2815760" cy="259080"/>
        </p:xfrm>
        <a:graphic>
          <a:graphicData uri="http://schemas.openxmlformats.org/drawingml/2006/table">
            <a:tbl>
              <a:tblPr firstRow="1" bandRow="1">
                <a:tableStyleId>{5C22544A-7EE6-4342-B048-85BDC9FD1C3A}</a:tableStyleId>
              </a:tblPr>
              <a:tblGrid>
                <a:gridCol w="563152">
                  <a:extLst>
                    <a:ext uri="{9D8B030D-6E8A-4147-A177-3AD203B41FA5}">
                      <a16:colId xmlns:a16="http://schemas.microsoft.com/office/drawing/2014/main" val="1369769369"/>
                    </a:ext>
                  </a:extLst>
                </a:gridCol>
                <a:gridCol w="563152">
                  <a:extLst>
                    <a:ext uri="{9D8B030D-6E8A-4147-A177-3AD203B41FA5}">
                      <a16:colId xmlns:a16="http://schemas.microsoft.com/office/drawing/2014/main" val="3725185946"/>
                    </a:ext>
                  </a:extLst>
                </a:gridCol>
                <a:gridCol w="563152">
                  <a:extLst>
                    <a:ext uri="{9D8B030D-6E8A-4147-A177-3AD203B41FA5}">
                      <a16:colId xmlns:a16="http://schemas.microsoft.com/office/drawing/2014/main" val="1175661212"/>
                    </a:ext>
                  </a:extLst>
                </a:gridCol>
                <a:gridCol w="563152">
                  <a:extLst>
                    <a:ext uri="{9D8B030D-6E8A-4147-A177-3AD203B41FA5}">
                      <a16:colId xmlns:a16="http://schemas.microsoft.com/office/drawing/2014/main" val="141688667"/>
                    </a:ext>
                  </a:extLst>
                </a:gridCol>
                <a:gridCol w="563152">
                  <a:extLst>
                    <a:ext uri="{9D8B030D-6E8A-4147-A177-3AD203B41FA5}">
                      <a16:colId xmlns:a16="http://schemas.microsoft.com/office/drawing/2014/main" val="1303045859"/>
                    </a:ext>
                  </a:extLst>
                </a:gridCol>
              </a:tblGrid>
              <a:tr h="217470">
                <a:tc>
                  <a:txBody>
                    <a:bodyPr/>
                    <a:lstStyle/>
                    <a:p>
                      <a:pPr algn="ctr"/>
                      <a:r>
                        <a:rPr lang="en-US" sz="1100" dirty="0">
                          <a:solidFill>
                            <a:schemeClr val="tx1"/>
                          </a:solidFill>
                        </a:rPr>
                        <a:t>0.002</a:t>
                      </a:r>
                    </a:p>
                  </a:txBody>
                  <a:tcPr>
                    <a:solidFill>
                      <a:srgbClr val="C5E0FF">
                        <a:alpha val="65000"/>
                      </a:srgbClr>
                    </a:solidFill>
                  </a:tcPr>
                </a:tc>
                <a:tc>
                  <a:txBody>
                    <a:bodyPr/>
                    <a:lstStyle/>
                    <a:p>
                      <a:pPr algn="ctr"/>
                      <a:r>
                        <a:rPr lang="en-US" sz="1100" dirty="0">
                          <a:solidFill>
                            <a:schemeClr val="tx1"/>
                          </a:solidFill>
                        </a:rPr>
                        <a:t>0.009</a:t>
                      </a:r>
                    </a:p>
                  </a:txBody>
                  <a:tcPr>
                    <a:solidFill>
                      <a:srgbClr val="C5E0FF">
                        <a:alpha val="65000"/>
                      </a:srgbClr>
                    </a:solidFill>
                  </a:tcPr>
                </a:tc>
                <a:tc>
                  <a:txBody>
                    <a:bodyPr/>
                    <a:lstStyle/>
                    <a:p>
                      <a:pPr algn="ctr"/>
                      <a:r>
                        <a:rPr lang="en-US" sz="1100" dirty="0">
                          <a:solidFill>
                            <a:schemeClr val="tx1"/>
                          </a:solidFill>
                        </a:rPr>
                        <a:t>0.01</a:t>
                      </a:r>
                    </a:p>
                  </a:txBody>
                  <a:tcPr>
                    <a:solidFill>
                      <a:srgbClr val="C5E0FF">
                        <a:alpha val="65000"/>
                      </a:srgbClr>
                    </a:solidFill>
                  </a:tcPr>
                </a:tc>
                <a:tc>
                  <a:txBody>
                    <a:bodyPr/>
                    <a:lstStyle/>
                    <a:p>
                      <a:pPr algn="ctr"/>
                      <a:r>
                        <a:rPr lang="en-US" sz="1100" dirty="0">
                          <a:solidFill>
                            <a:schemeClr val="tx1"/>
                          </a:solidFill>
                        </a:rPr>
                        <a:t>…</a:t>
                      </a:r>
                    </a:p>
                  </a:txBody>
                  <a:tcPr>
                    <a:solidFill>
                      <a:srgbClr val="C5E0FF">
                        <a:alpha val="65000"/>
                      </a:srgbClr>
                    </a:solidFill>
                  </a:tcPr>
                </a:tc>
                <a:tc>
                  <a:txBody>
                    <a:bodyPr/>
                    <a:lstStyle/>
                    <a:p>
                      <a:pPr algn="ctr"/>
                      <a:r>
                        <a:rPr lang="en-US" sz="1100" dirty="0">
                          <a:solidFill>
                            <a:schemeClr val="tx1"/>
                          </a:solidFill>
                        </a:rPr>
                        <a:t>0.07</a:t>
                      </a:r>
                    </a:p>
                  </a:txBody>
                  <a:tcPr>
                    <a:solidFill>
                      <a:srgbClr val="C5E0FF">
                        <a:alpha val="65000"/>
                      </a:srgbClr>
                    </a:solidFill>
                  </a:tcPr>
                </a:tc>
                <a:extLst>
                  <a:ext uri="{0D108BD9-81ED-4DB2-BD59-A6C34878D82A}">
                    <a16:rowId xmlns:a16="http://schemas.microsoft.com/office/drawing/2014/main" val="1369988212"/>
                  </a:ext>
                </a:extLst>
              </a:tr>
            </a:tbl>
          </a:graphicData>
        </a:graphic>
      </p:graphicFrame>
      <p:sp>
        <p:nvSpPr>
          <p:cNvPr id="89" name="Rounded Rectangle 17">
            <a:extLst>
              <a:ext uri="{FF2B5EF4-FFF2-40B4-BE49-F238E27FC236}">
                <a16:creationId xmlns:a16="http://schemas.microsoft.com/office/drawing/2014/main" id="{4FEA36A9-C4CB-B2F1-F92F-2A86410ADCC5}"/>
              </a:ext>
            </a:extLst>
          </p:cNvPr>
          <p:cNvSpPr/>
          <p:nvPr/>
        </p:nvSpPr>
        <p:spPr>
          <a:xfrm>
            <a:off x="2125040" y="3985929"/>
            <a:ext cx="1902242" cy="12431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90" name="Rounded Rectangle 4">
            <a:extLst>
              <a:ext uri="{FF2B5EF4-FFF2-40B4-BE49-F238E27FC236}">
                <a16:creationId xmlns:a16="http://schemas.microsoft.com/office/drawing/2014/main" id="{FD9302BE-904A-6E31-ADF1-DCA335AD587D}"/>
              </a:ext>
            </a:extLst>
          </p:cNvPr>
          <p:cNvSpPr txBox="1"/>
          <p:nvPr/>
        </p:nvSpPr>
        <p:spPr>
          <a:xfrm>
            <a:off x="2193946" y="4031113"/>
            <a:ext cx="1944843" cy="1197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Embeddings</a:t>
            </a:r>
          </a:p>
          <a:p>
            <a:pPr marL="228600" lvl="1" indent="-228600" algn="l" defTabSz="1111250">
              <a:lnSpc>
                <a:spcPct val="90000"/>
              </a:lnSpc>
              <a:spcBef>
                <a:spcPct val="0"/>
              </a:spcBef>
              <a:spcAft>
                <a:spcPct val="15000"/>
              </a:spcAft>
              <a:buChar char="•"/>
            </a:pPr>
            <a:r>
              <a:rPr lang="en-US" sz="1600" kern="1200" dirty="0" err="1"/>
              <a:t>SentenceBert</a:t>
            </a:r>
            <a:endParaRPr lang="en-US" sz="1600" kern="1200" dirty="0"/>
          </a:p>
          <a:p>
            <a:pPr marL="228600" lvl="1" indent="-228600" algn="l" defTabSz="1111250">
              <a:lnSpc>
                <a:spcPct val="90000"/>
              </a:lnSpc>
              <a:spcBef>
                <a:spcPct val="0"/>
              </a:spcBef>
              <a:spcAft>
                <a:spcPct val="15000"/>
              </a:spcAft>
              <a:buChar char="•"/>
            </a:pPr>
            <a:r>
              <a:rPr lang="en-US" sz="1600" kern="1200" dirty="0"/>
              <a:t>GPT Embeddings</a:t>
            </a:r>
          </a:p>
        </p:txBody>
      </p:sp>
      <p:grpSp>
        <p:nvGrpSpPr>
          <p:cNvPr id="91" name="Group 26">
            <a:extLst>
              <a:ext uri="{FF2B5EF4-FFF2-40B4-BE49-F238E27FC236}">
                <a16:creationId xmlns:a16="http://schemas.microsoft.com/office/drawing/2014/main" id="{7990CFB1-65C1-FFEF-7A90-039F94EE4E7B}"/>
              </a:ext>
            </a:extLst>
          </p:cNvPr>
          <p:cNvGrpSpPr/>
          <p:nvPr/>
        </p:nvGrpSpPr>
        <p:grpSpPr>
          <a:xfrm>
            <a:off x="1442777" y="4393906"/>
            <a:ext cx="682262" cy="532230"/>
            <a:chOff x="2943824" y="1140446"/>
            <a:chExt cx="474616" cy="592059"/>
          </a:xfrm>
        </p:grpSpPr>
        <p:sp>
          <p:nvSpPr>
            <p:cNvPr id="92"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93"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sp>
        <p:nvSpPr>
          <p:cNvPr id="94" name="Rounded Rectangle 36">
            <a:extLst>
              <a:ext uri="{FF2B5EF4-FFF2-40B4-BE49-F238E27FC236}">
                <a16:creationId xmlns:a16="http://schemas.microsoft.com/office/drawing/2014/main" id="{968E1816-9439-814E-BD2C-E4BF6570F889}"/>
              </a:ext>
            </a:extLst>
          </p:cNvPr>
          <p:cNvSpPr/>
          <p:nvPr/>
        </p:nvSpPr>
        <p:spPr>
          <a:xfrm>
            <a:off x="7934258" y="3842832"/>
            <a:ext cx="1315612" cy="12118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95" name="Rounded Rectangle 4">
            <a:extLst>
              <a:ext uri="{FF2B5EF4-FFF2-40B4-BE49-F238E27FC236}">
                <a16:creationId xmlns:a16="http://schemas.microsoft.com/office/drawing/2014/main" id="{5A0ABA99-5160-E454-5591-180C7FD97883}"/>
              </a:ext>
            </a:extLst>
          </p:cNvPr>
          <p:cNvSpPr txBox="1"/>
          <p:nvPr/>
        </p:nvSpPr>
        <p:spPr>
          <a:xfrm>
            <a:off x="7993126" y="3895715"/>
            <a:ext cx="1256744" cy="1205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LLMs</a:t>
            </a:r>
          </a:p>
          <a:p>
            <a:pPr marL="228600" lvl="1" indent="-228600" algn="l" defTabSz="1111250">
              <a:lnSpc>
                <a:spcPct val="90000"/>
              </a:lnSpc>
              <a:spcBef>
                <a:spcPct val="0"/>
              </a:spcBef>
              <a:spcAft>
                <a:spcPct val="15000"/>
              </a:spcAft>
              <a:buChar char="•"/>
            </a:pPr>
            <a:r>
              <a:rPr lang="en-US" sz="1600" kern="1200" dirty="0" err="1"/>
              <a:t>ChatGPT</a:t>
            </a:r>
            <a:endParaRPr lang="en-US" sz="1600" kern="1200" dirty="0"/>
          </a:p>
          <a:p>
            <a:pPr marL="228600" lvl="1" indent="-228600" algn="l" defTabSz="1111250">
              <a:lnSpc>
                <a:spcPct val="90000"/>
              </a:lnSpc>
              <a:spcBef>
                <a:spcPct val="0"/>
              </a:spcBef>
              <a:spcAft>
                <a:spcPct val="15000"/>
              </a:spcAft>
              <a:buChar char="•"/>
            </a:pPr>
            <a:r>
              <a:rPr lang="en-US" sz="1600" kern="1200" dirty="0"/>
              <a:t>Llama 2</a:t>
            </a:r>
          </a:p>
        </p:txBody>
      </p:sp>
      <p:graphicFrame>
        <p:nvGraphicFramePr>
          <p:cNvPr id="96" name="Table 41">
            <a:extLst>
              <a:ext uri="{FF2B5EF4-FFF2-40B4-BE49-F238E27FC236}">
                <a16:creationId xmlns:a16="http://schemas.microsoft.com/office/drawing/2014/main" id="{92ED7A28-3A5F-FF4D-C8CD-E9BE0B0068BB}"/>
              </a:ext>
            </a:extLst>
          </p:cNvPr>
          <p:cNvGraphicFramePr>
            <a:graphicFrameLocks noGrp="1"/>
          </p:cNvGraphicFramePr>
          <p:nvPr>
            <p:extLst>
              <p:ext uri="{D42A27DB-BD31-4B8C-83A1-F6EECF244321}">
                <p14:modId xmlns:p14="http://schemas.microsoft.com/office/powerpoint/2010/main" val="1131424662"/>
              </p:ext>
            </p:extLst>
          </p:nvPr>
        </p:nvGraphicFramePr>
        <p:xfrm>
          <a:off x="1547322" y="5528213"/>
          <a:ext cx="2663820" cy="259080"/>
        </p:xfrm>
        <a:graphic>
          <a:graphicData uri="http://schemas.openxmlformats.org/drawingml/2006/table">
            <a:tbl>
              <a:tblPr firstRow="1" bandRow="1">
                <a:tableStyleId>{5C22544A-7EE6-4342-B048-85BDC9FD1C3A}</a:tableStyleId>
              </a:tblPr>
              <a:tblGrid>
                <a:gridCol w="532764">
                  <a:extLst>
                    <a:ext uri="{9D8B030D-6E8A-4147-A177-3AD203B41FA5}">
                      <a16:colId xmlns:a16="http://schemas.microsoft.com/office/drawing/2014/main" val="1369769369"/>
                    </a:ext>
                  </a:extLst>
                </a:gridCol>
                <a:gridCol w="532764">
                  <a:extLst>
                    <a:ext uri="{9D8B030D-6E8A-4147-A177-3AD203B41FA5}">
                      <a16:colId xmlns:a16="http://schemas.microsoft.com/office/drawing/2014/main" val="3725185946"/>
                    </a:ext>
                  </a:extLst>
                </a:gridCol>
                <a:gridCol w="532764">
                  <a:extLst>
                    <a:ext uri="{9D8B030D-6E8A-4147-A177-3AD203B41FA5}">
                      <a16:colId xmlns:a16="http://schemas.microsoft.com/office/drawing/2014/main" val="1175661212"/>
                    </a:ext>
                  </a:extLst>
                </a:gridCol>
                <a:gridCol w="532764">
                  <a:extLst>
                    <a:ext uri="{9D8B030D-6E8A-4147-A177-3AD203B41FA5}">
                      <a16:colId xmlns:a16="http://schemas.microsoft.com/office/drawing/2014/main" val="141688667"/>
                    </a:ext>
                  </a:extLst>
                </a:gridCol>
                <a:gridCol w="532764">
                  <a:extLst>
                    <a:ext uri="{9D8B030D-6E8A-4147-A177-3AD203B41FA5}">
                      <a16:colId xmlns:a16="http://schemas.microsoft.com/office/drawing/2014/main" val="1303045859"/>
                    </a:ext>
                  </a:extLst>
                </a:gridCol>
              </a:tblGrid>
              <a:tr h="245016">
                <a:tc>
                  <a:txBody>
                    <a:bodyPr/>
                    <a:lstStyle/>
                    <a:p>
                      <a:pPr algn="ctr"/>
                      <a:r>
                        <a:rPr lang="en-US" sz="1100" dirty="0">
                          <a:solidFill>
                            <a:schemeClr val="tx1"/>
                          </a:solidFill>
                        </a:rPr>
                        <a:t>0.02</a:t>
                      </a:r>
                    </a:p>
                  </a:txBody>
                  <a:tcPr>
                    <a:solidFill>
                      <a:srgbClr val="C5E0FF">
                        <a:alpha val="65158"/>
                      </a:srgbClr>
                    </a:solidFill>
                  </a:tcPr>
                </a:tc>
                <a:tc>
                  <a:txBody>
                    <a:bodyPr/>
                    <a:lstStyle/>
                    <a:p>
                      <a:pPr algn="ctr"/>
                      <a:r>
                        <a:rPr lang="en-US" sz="1100" dirty="0">
                          <a:solidFill>
                            <a:schemeClr val="tx1"/>
                          </a:solidFill>
                        </a:rPr>
                        <a:t>0.08</a:t>
                      </a:r>
                    </a:p>
                  </a:txBody>
                  <a:tcPr>
                    <a:solidFill>
                      <a:srgbClr val="C5E0FF">
                        <a:alpha val="65158"/>
                      </a:srgbClr>
                    </a:solidFill>
                  </a:tcPr>
                </a:tc>
                <a:tc>
                  <a:txBody>
                    <a:bodyPr/>
                    <a:lstStyle/>
                    <a:p>
                      <a:pPr algn="ctr"/>
                      <a:r>
                        <a:rPr lang="en-US" sz="1100" dirty="0">
                          <a:solidFill>
                            <a:schemeClr val="tx1"/>
                          </a:solidFill>
                        </a:rPr>
                        <a:t>0.06</a:t>
                      </a:r>
                    </a:p>
                  </a:txBody>
                  <a:tcPr>
                    <a:solidFill>
                      <a:srgbClr val="C5E0FF">
                        <a:alpha val="65158"/>
                      </a:srgbClr>
                    </a:solidFill>
                  </a:tcPr>
                </a:tc>
                <a:tc>
                  <a:txBody>
                    <a:bodyPr/>
                    <a:lstStyle/>
                    <a:p>
                      <a:pPr algn="ctr"/>
                      <a:r>
                        <a:rPr lang="en-US" sz="1100" dirty="0">
                          <a:solidFill>
                            <a:schemeClr val="tx1"/>
                          </a:solidFill>
                        </a:rPr>
                        <a:t>…</a:t>
                      </a:r>
                    </a:p>
                  </a:txBody>
                  <a:tcPr>
                    <a:solidFill>
                      <a:srgbClr val="C5E0FF">
                        <a:alpha val="65158"/>
                      </a:srgbClr>
                    </a:solidFill>
                  </a:tcPr>
                </a:tc>
                <a:tc>
                  <a:txBody>
                    <a:bodyPr/>
                    <a:lstStyle/>
                    <a:p>
                      <a:pPr algn="ctr"/>
                      <a:r>
                        <a:rPr lang="en-US" sz="1100" dirty="0">
                          <a:solidFill>
                            <a:schemeClr val="tx1"/>
                          </a:solidFill>
                        </a:rPr>
                        <a:t>0.08</a:t>
                      </a:r>
                    </a:p>
                  </a:txBody>
                  <a:tcPr>
                    <a:solidFill>
                      <a:srgbClr val="C5E0FF">
                        <a:alpha val="65158"/>
                      </a:srgbClr>
                    </a:solidFill>
                  </a:tcPr>
                </a:tc>
                <a:extLst>
                  <a:ext uri="{0D108BD9-81ED-4DB2-BD59-A6C34878D82A}">
                    <a16:rowId xmlns:a16="http://schemas.microsoft.com/office/drawing/2014/main" val="1369988212"/>
                  </a:ext>
                </a:extLst>
              </a:tr>
            </a:tbl>
          </a:graphicData>
        </a:graphic>
      </p:graphicFrame>
      <p:graphicFrame>
        <p:nvGraphicFramePr>
          <p:cNvPr id="97" name="Table 40">
            <a:extLst>
              <a:ext uri="{FF2B5EF4-FFF2-40B4-BE49-F238E27FC236}">
                <a16:creationId xmlns:a16="http://schemas.microsoft.com/office/drawing/2014/main" id="{E5616F8A-7566-882E-7312-3DBB6BCF052B}"/>
              </a:ext>
            </a:extLst>
          </p:cNvPr>
          <p:cNvGraphicFramePr>
            <a:graphicFrameLocks noGrp="1"/>
          </p:cNvGraphicFramePr>
          <p:nvPr>
            <p:extLst>
              <p:ext uri="{D42A27DB-BD31-4B8C-83A1-F6EECF244321}">
                <p14:modId xmlns:p14="http://schemas.microsoft.com/office/powerpoint/2010/main" val="2268450475"/>
              </p:ext>
            </p:extLst>
          </p:nvPr>
        </p:nvGraphicFramePr>
        <p:xfrm>
          <a:off x="1524143" y="5754036"/>
          <a:ext cx="2563685" cy="259080"/>
        </p:xfrm>
        <a:graphic>
          <a:graphicData uri="http://schemas.openxmlformats.org/drawingml/2006/table">
            <a:tbl>
              <a:tblPr firstRow="1" bandRow="1">
                <a:tableStyleId>{5C22544A-7EE6-4342-B048-85BDC9FD1C3A}</a:tableStyleId>
              </a:tblPr>
              <a:tblGrid>
                <a:gridCol w="512737">
                  <a:extLst>
                    <a:ext uri="{9D8B030D-6E8A-4147-A177-3AD203B41FA5}">
                      <a16:colId xmlns:a16="http://schemas.microsoft.com/office/drawing/2014/main" val="1369769369"/>
                    </a:ext>
                  </a:extLst>
                </a:gridCol>
                <a:gridCol w="512737">
                  <a:extLst>
                    <a:ext uri="{9D8B030D-6E8A-4147-A177-3AD203B41FA5}">
                      <a16:colId xmlns:a16="http://schemas.microsoft.com/office/drawing/2014/main" val="3725185946"/>
                    </a:ext>
                  </a:extLst>
                </a:gridCol>
                <a:gridCol w="512737">
                  <a:extLst>
                    <a:ext uri="{9D8B030D-6E8A-4147-A177-3AD203B41FA5}">
                      <a16:colId xmlns:a16="http://schemas.microsoft.com/office/drawing/2014/main" val="1175661212"/>
                    </a:ext>
                  </a:extLst>
                </a:gridCol>
                <a:gridCol w="512737">
                  <a:extLst>
                    <a:ext uri="{9D8B030D-6E8A-4147-A177-3AD203B41FA5}">
                      <a16:colId xmlns:a16="http://schemas.microsoft.com/office/drawing/2014/main" val="141688667"/>
                    </a:ext>
                  </a:extLst>
                </a:gridCol>
                <a:gridCol w="512737">
                  <a:extLst>
                    <a:ext uri="{9D8B030D-6E8A-4147-A177-3AD203B41FA5}">
                      <a16:colId xmlns:a16="http://schemas.microsoft.com/office/drawing/2014/main" val="1303045859"/>
                    </a:ext>
                  </a:extLst>
                </a:gridCol>
              </a:tblGrid>
              <a:tr h="212222">
                <a:tc>
                  <a:txBody>
                    <a:bodyPr/>
                    <a:lstStyle/>
                    <a:p>
                      <a:pPr algn="ctr"/>
                      <a:r>
                        <a:rPr lang="en-US" sz="1100" dirty="0">
                          <a:solidFill>
                            <a:schemeClr val="tx1"/>
                          </a:solidFill>
                        </a:rPr>
                        <a:t>0.01</a:t>
                      </a:r>
                    </a:p>
                  </a:txBody>
                  <a:tcPr>
                    <a:solidFill>
                      <a:srgbClr val="C5E0FF">
                        <a:alpha val="64841"/>
                      </a:srgbClr>
                    </a:solidFill>
                  </a:tcPr>
                </a:tc>
                <a:tc>
                  <a:txBody>
                    <a:bodyPr/>
                    <a:lstStyle/>
                    <a:p>
                      <a:pPr algn="ctr"/>
                      <a:r>
                        <a:rPr lang="en-US" sz="1100" dirty="0">
                          <a:solidFill>
                            <a:schemeClr val="tx1"/>
                          </a:solidFill>
                        </a:rPr>
                        <a:t>0.034</a:t>
                      </a:r>
                    </a:p>
                  </a:txBody>
                  <a:tcPr>
                    <a:solidFill>
                      <a:srgbClr val="C5E0FF">
                        <a:alpha val="64841"/>
                      </a:srgbClr>
                    </a:solidFill>
                  </a:tcPr>
                </a:tc>
                <a:tc>
                  <a:txBody>
                    <a:bodyPr/>
                    <a:lstStyle/>
                    <a:p>
                      <a:pPr algn="ctr"/>
                      <a:r>
                        <a:rPr lang="en-US" sz="1100" dirty="0">
                          <a:solidFill>
                            <a:schemeClr val="tx1"/>
                          </a:solidFill>
                        </a:rPr>
                        <a:t>0.023</a:t>
                      </a:r>
                    </a:p>
                  </a:txBody>
                  <a:tcPr>
                    <a:solidFill>
                      <a:srgbClr val="C5E0FF">
                        <a:alpha val="64841"/>
                      </a:srgbClr>
                    </a:solidFill>
                  </a:tcPr>
                </a:tc>
                <a:tc>
                  <a:txBody>
                    <a:bodyPr/>
                    <a:lstStyle/>
                    <a:p>
                      <a:pPr algn="ctr"/>
                      <a:r>
                        <a:rPr lang="en-US" sz="1100" dirty="0">
                          <a:solidFill>
                            <a:schemeClr val="tx1"/>
                          </a:solidFill>
                        </a:rPr>
                        <a:t>…</a:t>
                      </a:r>
                    </a:p>
                  </a:txBody>
                  <a:tcPr>
                    <a:solidFill>
                      <a:srgbClr val="C5E0FF">
                        <a:alpha val="64841"/>
                      </a:srgbClr>
                    </a:solidFill>
                  </a:tcPr>
                </a:tc>
                <a:tc>
                  <a:txBody>
                    <a:bodyPr/>
                    <a:lstStyle/>
                    <a:p>
                      <a:pPr algn="ctr"/>
                      <a:r>
                        <a:rPr lang="en-US" sz="1100" dirty="0">
                          <a:solidFill>
                            <a:schemeClr val="tx1"/>
                          </a:solidFill>
                        </a:rPr>
                        <a:t>0.03</a:t>
                      </a:r>
                    </a:p>
                  </a:txBody>
                  <a:tcPr>
                    <a:solidFill>
                      <a:srgbClr val="C5E0FF">
                        <a:alpha val="64841"/>
                      </a:srgbClr>
                    </a:solidFill>
                  </a:tcPr>
                </a:tc>
                <a:extLst>
                  <a:ext uri="{0D108BD9-81ED-4DB2-BD59-A6C34878D82A}">
                    <a16:rowId xmlns:a16="http://schemas.microsoft.com/office/drawing/2014/main" val="1369988212"/>
                  </a:ext>
                </a:extLst>
              </a:tr>
            </a:tbl>
          </a:graphicData>
        </a:graphic>
      </p:graphicFrame>
      <p:sp>
        <p:nvSpPr>
          <p:cNvPr id="98" name="Left Brace 48">
            <a:extLst>
              <a:ext uri="{FF2B5EF4-FFF2-40B4-BE49-F238E27FC236}">
                <a16:creationId xmlns:a16="http://schemas.microsoft.com/office/drawing/2014/main" id="{F8FFAF97-B8B3-0190-91D2-348B27F72669}"/>
              </a:ext>
            </a:extLst>
          </p:cNvPr>
          <p:cNvSpPr/>
          <p:nvPr/>
        </p:nvSpPr>
        <p:spPr>
          <a:xfrm rot="16200000">
            <a:off x="2832940" y="4847918"/>
            <a:ext cx="207106" cy="277977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49">
            <a:extLst>
              <a:ext uri="{FF2B5EF4-FFF2-40B4-BE49-F238E27FC236}">
                <a16:creationId xmlns:a16="http://schemas.microsoft.com/office/drawing/2014/main" id="{F59DDB50-821C-FC44-1522-A33C8DDD1C65}"/>
              </a:ext>
            </a:extLst>
          </p:cNvPr>
          <p:cNvSpPr txBox="1"/>
          <p:nvPr/>
        </p:nvSpPr>
        <p:spPr>
          <a:xfrm>
            <a:off x="2041012" y="6369762"/>
            <a:ext cx="1643399" cy="338554"/>
          </a:xfrm>
          <a:prstGeom prst="rect">
            <a:avLst/>
          </a:prstGeom>
          <a:noFill/>
        </p:spPr>
        <p:txBody>
          <a:bodyPr wrap="none" rtlCol="0">
            <a:spAutoFit/>
          </a:bodyPr>
          <a:lstStyle/>
          <a:p>
            <a:r>
              <a:rPr lang="en-US" sz="1600" dirty="0"/>
              <a:t>High dimensional</a:t>
            </a:r>
          </a:p>
        </p:txBody>
      </p:sp>
      <p:sp>
        <p:nvSpPr>
          <p:cNvPr id="100" name="TextBox 50">
            <a:extLst>
              <a:ext uri="{FF2B5EF4-FFF2-40B4-BE49-F238E27FC236}">
                <a16:creationId xmlns:a16="http://schemas.microsoft.com/office/drawing/2014/main" id="{53C4BB67-B62A-65C3-A92F-49C007D52D11}"/>
              </a:ext>
            </a:extLst>
          </p:cNvPr>
          <p:cNvSpPr txBox="1"/>
          <p:nvPr/>
        </p:nvSpPr>
        <p:spPr>
          <a:xfrm>
            <a:off x="7499882" y="5254883"/>
            <a:ext cx="2212237" cy="307777"/>
          </a:xfrm>
          <a:prstGeom prst="rect">
            <a:avLst/>
          </a:prstGeom>
          <a:noFill/>
        </p:spPr>
        <p:txBody>
          <a:bodyPr wrap="square" rtlCol="0">
            <a:spAutoFit/>
          </a:bodyPr>
          <a:lstStyle/>
          <a:p>
            <a:r>
              <a:rPr lang="en-US" sz="1400" dirty="0"/>
              <a:t>Context-dependent Q&amp;A</a:t>
            </a:r>
          </a:p>
        </p:txBody>
      </p:sp>
      <p:pic>
        <p:nvPicPr>
          <p:cNvPr id="101" name="Graphic 22" descr="Database outline">
            <a:extLst>
              <a:ext uri="{FF2B5EF4-FFF2-40B4-BE49-F238E27FC236}">
                <a16:creationId xmlns:a16="http://schemas.microsoft.com/office/drawing/2014/main" id="{A96611F3-6BD7-A594-5C34-A11DC258A2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9375" y="3910839"/>
            <a:ext cx="1637282" cy="1637282"/>
          </a:xfrm>
          <a:prstGeom prst="rect">
            <a:avLst/>
          </a:prstGeom>
        </p:spPr>
      </p:pic>
      <p:sp>
        <p:nvSpPr>
          <p:cNvPr id="111" name="TextBox 53">
            <a:extLst>
              <a:ext uri="{FF2B5EF4-FFF2-40B4-BE49-F238E27FC236}">
                <a16:creationId xmlns:a16="http://schemas.microsoft.com/office/drawing/2014/main" id="{1D2BD1F8-A6B6-1491-7913-479E72C963DD}"/>
              </a:ext>
            </a:extLst>
          </p:cNvPr>
          <p:cNvSpPr txBox="1"/>
          <p:nvPr/>
        </p:nvSpPr>
        <p:spPr>
          <a:xfrm>
            <a:off x="4566731" y="5558078"/>
            <a:ext cx="2974340" cy="738664"/>
          </a:xfrm>
          <a:prstGeom prst="rect">
            <a:avLst/>
          </a:prstGeom>
          <a:noFill/>
        </p:spPr>
        <p:txBody>
          <a:bodyPr wrap="none" rtlCol="0">
            <a:spAutoFit/>
          </a:bodyPr>
          <a:lstStyle/>
          <a:p>
            <a:r>
              <a:rPr lang="en-US" sz="1400" dirty="0"/>
              <a:t>“Similarity” Search</a:t>
            </a:r>
          </a:p>
          <a:p>
            <a:r>
              <a:rPr lang="en-US" sz="1400" i="1" dirty="0"/>
              <a:t>Approximate Nearest Neighbor search</a:t>
            </a:r>
          </a:p>
          <a:p>
            <a:r>
              <a:rPr lang="en-US" sz="1400" i="1" dirty="0"/>
              <a:t>Augmenting memory in LLMs</a:t>
            </a:r>
          </a:p>
        </p:txBody>
      </p:sp>
      <p:grpSp>
        <p:nvGrpSpPr>
          <p:cNvPr id="112" name="Group 61">
            <a:extLst>
              <a:ext uri="{FF2B5EF4-FFF2-40B4-BE49-F238E27FC236}">
                <a16:creationId xmlns:a16="http://schemas.microsoft.com/office/drawing/2014/main" id="{11D4052A-4FA8-608F-5093-A3088B2CADE5}"/>
              </a:ext>
            </a:extLst>
          </p:cNvPr>
          <p:cNvGrpSpPr/>
          <p:nvPr/>
        </p:nvGrpSpPr>
        <p:grpSpPr>
          <a:xfrm>
            <a:off x="4896042" y="3534772"/>
            <a:ext cx="1934589" cy="496341"/>
            <a:chOff x="702268" y="4002406"/>
            <a:chExt cx="1738716" cy="1820863"/>
          </a:xfrm>
        </p:grpSpPr>
        <p:sp>
          <p:nvSpPr>
            <p:cNvPr id="113" name="Rounded Rectangle 62">
              <a:extLst>
                <a:ext uri="{FF2B5EF4-FFF2-40B4-BE49-F238E27FC236}">
                  <a16:creationId xmlns:a16="http://schemas.microsoft.com/office/drawing/2014/main" id="{EDFED703-498E-1CB5-571E-DAB49488EF19}"/>
                </a:ext>
              </a:extLst>
            </p:cNvPr>
            <p:cNvSpPr/>
            <p:nvPr/>
          </p:nvSpPr>
          <p:spPr>
            <a:xfrm>
              <a:off x="702268" y="4245629"/>
              <a:ext cx="1658730" cy="13147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4" name="Rounded Rectangle 4">
              <a:extLst>
                <a:ext uri="{FF2B5EF4-FFF2-40B4-BE49-F238E27FC236}">
                  <a16:creationId xmlns:a16="http://schemas.microsoft.com/office/drawing/2014/main" id="{8799733E-E312-F8E8-00C0-57AA44A45D0D}"/>
                </a:ext>
              </a:extLst>
            </p:cNvPr>
            <p:cNvSpPr txBox="1"/>
            <p:nvPr/>
          </p:nvSpPr>
          <p:spPr>
            <a:xfrm>
              <a:off x="702268" y="4002406"/>
              <a:ext cx="1738716" cy="1820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Vector Database</a:t>
              </a:r>
              <a:endParaRPr lang="en-US" sz="1600" kern="1200" dirty="0"/>
            </a:p>
          </p:txBody>
        </p:sp>
      </p:grpSp>
      <p:pic>
        <p:nvPicPr>
          <p:cNvPr id="116" name="Content Placeholder 9" descr="Chat bubble outline">
            <a:extLst>
              <a:ext uri="{FF2B5EF4-FFF2-40B4-BE49-F238E27FC236}">
                <a16:creationId xmlns:a16="http://schemas.microsoft.com/office/drawing/2014/main" id="{D368D2C5-1F8A-B6DA-9B3A-1F40A698DB74}"/>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515423" y="4232079"/>
            <a:ext cx="587611" cy="587611"/>
          </a:xfrm>
        </p:spPr>
      </p:pic>
      <p:sp>
        <p:nvSpPr>
          <p:cNvPr id="117" name="TextBox 11">
            <a:extLst>
              <a:ext uri="{FF2B5EF4-FFF2-40B4-BE49-F238E27FC236}">
                <a16:creationId xmlns:a16="http://schemas.microsoft.com/office/drawing/2014/main" id="{DC1B230E-05A1-31D6-BDEE-AE307105E76C}"/>
              </a:ext>
            </a:extLst>
          </p:cNvPr>
          <p:cNvSpPr txBox="1"/>
          <p:nvPr/>
        </p:nvSpPr>
        <p:spPr>
          <a:xfrm>
            <a:off x="40913" y="3782935"/>
            <a:ext cx="2118579" cy="523220"/>
          </a:xfrm>
          <a:prstGeom prst="rect">
            <a:avLst/>
          </a:prstGeom>
          <a:noFill/>
        </p:spPr>
        <p:txBody>
          <a:bodyPr wrap="square" rtlCol="0">
            <a:spAutoFit/>
          </a:bodyPr>
          <a:lstStyle/>
          <a:p>
            <a:r>
              <a:rPr lang="en-US" sz="1400" i="1" dirty="0"/>
              <a:t>“For a long time, </a:t>
            </a:r>
          </a:p>
          <a:p>
            <a:r>
              <a:rPr lang="en-US" sz="1400" i="1" dirty="0"/>
              <a:t>I went to bed early.”</a:t>
            </a:r>
          </a:p>
        </p:txBody>
      </p:sp>
      <p:pic>
        <p:nvPicPr>
          <p:cNvPr id="118" name="Picture 54">
            <a:extLst>
              <a:ext uri="{FF2B5EF4-FFF2-40B4-BE49-F238E27FC236}">
                <a16:creationId xmlns:a16="http://schemas.microsoft.com/office/drawing/2014/main" id="{6FD26D83-1F51-386C-7DEE-ED1B6BB7E827}"/>
              </a:ext>
            </a:extLst>
          </p:cNvPr>
          <p:cNvPicPr>
            <a:picLocks noChangeAspect="1"/>
          </p:cNvPicPr>
          <p:nvPr/>
        </p:nvPicPr>
        <p:blipFill>
          <a:blip r:embed="rId7"/>
          <a:stretch>
            <a:fillRect/>
          </a:stretch>
        </p:blipFill>
        <p:spPr>
          <a:xfrm>
            <a:off x="329101" y="4829423"/>
            <a:ext cx="920902" cy="587472"/>
          </a:xfrm>
          <a:prstGeom prst="rect">
            <a:avLst/>
          </a:prstGeom>
        </p:spPr>
      </p:pic>
      <p:sp>
        <p:nvSpPr>
          <p:cNvPr id="119" name="圆角矩形 118"/>
          <p:cNvSpPr/>
          <p:nvPr/>
        </p:nvSpPr>
        <p:spPr>
          <a:xfrm>
            <a:off x="4650482" y="3361425"/>
            <a:ext cx="2760065" cy="3129422"/>
          </a:xfrm>
          <a:prstGeom prst="round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2" y="1740833"/>
            <a:ext cx="11514487" cy="461665"/>
          </a:xfrm>
          <a:prstGeom prst="rect">
            <a:avLst/>
          </a:prstGeom>
          <a:noFill/>
        </p:spPr>
        <p:txBody>
          <a:bodyPr wrap="square" rtlCol="0">
            <a:spAutoFit/>
          </a:bodyPr>
          <a:lstStyle/>
          <a:p>
            <a:pPr lvl="0">
              <a:defRPr/>
            </a:pPr>
            <a:r>
              <a:rPr lang="en-US" sz="2400" dirty="0">
                <a:solidFill>
                  <a:prstClr val="black"/>
                </a:solidFill>
              </a:rPr>
              <a:t>Nearest neighbor as a model of computation</a:t>
            </a:r>
            <a:endParaRPr lang="en-US" dirty="0">
              <a:solidFill>
                <a:srgbClr val="E7E6E6">
                  <a:lumMod val="50000"/>
                </a:srgbClr>
              </a:solidFill>
            </a:endParaRPr>
          </a:p>
        </p:txBody>
      </p:sp>
      <p:grpSp>
        <p:nvGrpSpPr>
          <p:cNvPr id="121" name="Group 26">
            <a:extLst>
              <a:ext uri="{FF2B5EF4-FFF2-40B4-BE49-F238E27FC236}">
                <a16:creationId xmlns:a16="http://schemas.microsoft.com/office/drawing/2014/main" id="{7990CFB1-65C1-FFEF-7A90-039F94EE4E7B}"/>
              </a:ext>
            </a:extLst>
          </p:cNvPr>
          <p:cNvGrpSpPr/>
          <p:nvPr/>
        </p:nvGrpSpPr>
        <p:grpSpPr>
          <a:xfrm>
            <a:off x="4030584" y="4393906"/>
            <a:ext cx="607463" cy="532230"/>
            <a:chOff x="2943824" y="1140446"/>
            <a:chExt cx="474616" cy="592059"/>
          </a:xfrm>
        </p:grpSpPr>
        <p:sp>
          <p:nvSpPr>
            <p:cNvPr id="122"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3"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27" name="Group 26">
            <a:extLst>
              <a:ext uri="{FF2B5EF4-FFF2-40B4-BE49-F238E27FC236}">
                <a16:creationId xmlns:a16="http://schemas.microsoft.com/office/drawing/2014/main" id="{7990CFB1-65C1-FFEF-7A90-039F94EE4E7B}"/>
              </a:ext>
            </a:extLst>
          </p:cNvPr>
          <p:cNvGrpSpPr/>
          <p:nvPr/>
        </p:nvGrpSpPr>
        <p:grpSpPr>
          <a:xfrm rot="10800000">
            <a:off x="7427196" y="4550364"/>
            <a:ext cx="514782" cy="366169"/>
            <a:chOff x="2943824" y="1140446"/>
            <a:chExt cx="474616" cy="592059"/>
          </a:xfrm>
        </p:grpSpPr>
        <p:sp>
          <p:nvSpPr>
            <p:cNvPr id="128"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9"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33" name="Group 26">
            <a:extLst>
              <a:ext uri="{FF2B5EF4-FFF2-40B4-BE49-F238E27FC236}">
                <a16:creationId xmlns:a16="http://schemas.microsoft.com/office/drawing/2014/main" id="{7990CFB1-65C1-FFEF-7A90-039F94EE4E7B}"/>
              </a:ext>
            </a:extLst>
          </p:cNvPr>
          <p:cNvGrpSpPr/>
          <p:nvPr/>
        </p:nvGrpSpPr>
        <p:grpSpPr>
          <a:xfrm rot="10800000" flipH="1">
            <a:off x="7427197" y="4027370"/>
            <a:ext cx="514781" cy="366169"/>
            <a:chOff x="2943824" y="1140446"/>
            <a:chExt cx="474616" cy="592059"/>
          </a:xfrm>
        </p:grpSpPr>
        <p:sp>
          <p:nvSpPr>
            <p:cNvPr id="134"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35"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36" name="组合 135"/>
          <p:cNvGrpSpPr/>
          <p:nvPr/>
        </p:nvGrpSpPr>
        <p:grpSpPr>
          <a:xfrm>
            <a:off x="10192710" y="3666050"/>
            <a:ext cx="1661221" cy="1805083"/>
            <a:chOff x="4533871" y="4334811"/>
            <a:chExt cx="1661221" cy="1805083"/>
          </a:xfrm>
        </p:grpSpPr>
        <p:sp>
          <p:nvSpPr>
            <p:cNvPr id="137" name="椭圆 136"/>
            <p:cNvSpPr/>
            <p:nvPr/>
          </p:nvSpPr>
          <p:spPr>
            <a:xfrm>
              <a:off x="4533871" y="5729808"/>
              <a:ext cx="286962" cy="410086"/>
            </a:xfrm>
            <a:prstGeom prst="ellipse">
              <a:avLst/>
            </a:prstGeom>
            <a:solidFill>
              <a:schemeClr val="accent1">
                <a:lumMod val="20000"/>
                <a:lumOff val="80000"/>
                <a:alpha val="5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椭圆 137"/>
            <p:cNvSpPr/>
            <p:nvPr/>
          </p:nvSpPr>
          <p:spPr>
            <a:xfrm rot="20562187">
              <a:off x="4721899" y="4382480"/>
              <a:ext cx="873029" cy="1610220"/>
            </a:xfrm>
            <a:prstGeom prst="ellipse">
              <a:avLst/>
            </a:prstGeom>
            <a:solidFill>
              <a:srgbClr val="FDD5D5"/>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椭圆 138"/>
            <p:cNvSpPr/>
            <p:nvPr/>
          </p:nvSpPr>
          <p:spPr>
            <a:xfrm rot="1406840">
              <a:off x="5246544" y="4334811"/>
              <a:ext cx="948548" cy="1306810"/>
            </a:xfrm>
            <a:prstGeom prst="ellipse">
              <a:avLst/>
            </a:prstGeom>
            <a:solidFill>
              <a:schemeClr val="accent1">
                <a:lumMod val="20000"/>
                <a:lumOff val="80000"/>
                <a:alpha val="5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平行四边形 139"/>
            <p:cNvSpPr/>
            <p:nvPr/>
          </p:nvSpPr>
          <p:spPr>
            <a:xfrm rot="10800000">
              <a:off x="4689136" y="4502320"/>
              <a:ext cx="1365504" cy="548640"/>
            </a:xfrm>
            <a:prstGeom prst="parallelogram">
              <a:avLst>
                <a:gd name="adj" fmla="val 1044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平行四边形 140"/>
            <p:cNvSpPr/>
            <p:nvPr/>
          </p:nvSpPr>
          <p:spPr>
            <a:xfrm rot="10800000">
              <a:off x="4689136" y="5313088"/>
              <a:ext cx="1365504" cy="548640"/>
            </a:xfrm>
            <a:prstGeom prst="parallelogram">
              <a:avLst>
                <a:gd name="adj" fmla="val 1044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直接连接符 141"/>
            <p:cNvCxnSpPr/>
            <p:nvPr/>
          </p:nvCxnSpPr>
          <p:spPr>
            <a:xfrm>
              <a:off x="4680754" y="5055913"/>
              <a:ext cx="2792" cy="8058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5263684" y="4502320"/>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H="1">
              <a:off x="6054640" y="4498510"/>
              <a:ext cx="5335" cy="814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flipH="1">
              <a:off x="5470692" y="5050960"/>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椭圆 145"/>
            <p:cNvSpPr/>
            <p:nvPr/>
          </p:nvSpPr>
          <p:spPr>
            <a:xfrm>
              <a:off x="4645320" y="5010765"/>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椭圆 146"/>
            <p:cNvSpPr/>
            <p:nvPr/>
          </p:nvSpPr>
          <p:spPr>
            <a:xfrm>
              <a:off x="5412083" y="5015623"/>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椭圆 147"/>
            <p:cNvSpPr/>
            <p:nvPr/>
          </p:nvSpPr>
          <p:spPr>
            <a:xfrm>
              <a:off x="5219869" y="4455934"/>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5426877" y="5811721"/>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椭圆 149"/>
            <p:cNvSpPr/>
            <p:nvPr/>
          </p:nvSpPr>
          <p:spPr>
            <a:xfrm>
              <a:off x="5996442" y="4466983"/>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椭圆 150"/>
            <p:cNvSpPr/>
            <p:nvPr/>
          </p:nvSpPr>
          <p:spPr>
            <a:xfrm>
              <a:off x="6003331" y="5259271"/>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椭圆 151"/>
            <p:cNvSpPr/>
            <p:nvPr/>
          </p:nvSpPr>
          <p:spPr>
            <a:xfrm>
              <a:off x="5219869" y="5259271"/>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椭圆 152"/>
            <p:cNvSpPr/>
            <p:nvPr/>
          </p:nvSpPr>
          <p:spPr>
            <a:xfrm>
              <a:off x="4642526" y="5794053"/>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等腰三角形 153"/>
            <p:cNvSpPr/>
            <p:nvPr/>
          </p:nvSpPr>
          <p:spPr>
            <a:xfrm>
              <a:off x="5684568" y="4921134"/>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等腰三角形 154"/>
            <p:cNvSpPr/>
            <p:nvPr/>
          </p:nvSpPr>
          <p:spPr>
            <a:xfrm>
              <a:off x="5065255" y="5122774"/>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等腰三角形 155"/>
            <p:cNvSpPr/>
            <p:nvPr/>
          </p:nvSpPr>
          <p:spPr>
            <a:xfrm>
              <a:off x="4642526" y="5940114"/>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TextBox 49">
            <a:extLst>
              <a:ext uri="{FF2B5EF4-FFF2-40B4-BE49-F238E27FC236}">
                <a16:creationId xmlns:a16="http://schemas.microsoft.com/office/drawing/2014/main" id="{F59DDB50-821C-FC44-1522-A33C8DDD1C65}"/>
              </a:ext>
            </a:extLst>
          </p:cNvPr>
          <p:cNvSpPr txBox="1"/>
          <p:nvPr/>
        </p:nvSpPr>
        <p:spPr>
          <a:xfrm>
            <a:off x="10172100" y="5597546"/>
            <a:ext cx="1827231" cy="830997"/>
          </a:xfrm>
          <a:prstGeom prst="rect">
            <a:avLst/>
          </a:prstGeom>
          <a:noFill/>
        </p:spPr>
        <p:txBody>
          <a:bodyPr wrap="none" rtlCol="0">
            <a:spAutoFit/>
          </a:bodyPr>
          <a:lstStyle/>
          <a:p>
            <a:r>
              <a:rPr lang="en-US" sz="1600" dirty="0"/>
              <a:t>Nearest neighbor </a:t>
            </a:r>
          </a:p>
          <a:p>
            <a:r>
              <a:rPr lang="en-US" sz="1600" dirty="0"/>
              <a:t>representation of a </a:t>
            </a:r>
          </a:p>
          <a:p>
            <a:r>
              <a:rPr lang="en-US" sz="1600" dirty="0"/>
              <a:t>Boolean function</a:t>
            </a:r>
          </a:p>
        </p:txBody>
      </p:sp>
    </p:spTree>
    <p:extLst>
      <p:ext uri="{BB962C8B-B14F-4D97-AF65-F5344CB8AC3E}">
        <p14:creationId xmlns:p14="http://schemas.microsoft.com/office/powerpoint/2010/main" val="236389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omputation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Nearest neighbor representation of data in vector databases</a:t>
            </a:r>
            <a:endParaRPr lang="en-US" dirty="0">
              <a:solidFill>
                <a:srgbClr val="E7E6E6">
                  <a:lumMod val="50000"/>
                </a:srgbClr>
              </a:solidFill>
            </a:endParaRPr>
          </a:p>
        </p:txBody>
      </p:sp>
      <p:graphicFrame>
        <p:nvGraphicFramePr>
          <p:cNvPr id="88" name="Table 42">
            <a:extLst>
              <a:ext uri="{FF2B5EF4-FFF2-40B4-BE49-F238E27FC236}">
                <a16:creationId xmlns:a16="http://schemas.microsoft.com/office/drawing/2014/main" id="{5C82C29D-611E-01A3-D085-0C1E623F008F}"/>
              </a:ext>
            </a:extLst>
          </p:cNvPr>
          <p:cNvGraphicFramePr>
            <a:graphicFrameLocks noGrp="1"/>
          </p:cNvGraphicFramePr>
          <p:nvPr>
            <p:extLst>
              <p:ext uri="{D42A27DB-BD31-4B8C-83A1-F6EECF244321}">
                <p14:modId xmlns:p14="http://schemas.microsoft.com/office/powerpoint/2010/main" val="1519439998"/>
              </p:ext>
            </p:extLst>
          </p:nvPr>
        </p:nvGraphicFramePr>
        <p:xfrm>
          <a:off x="1532075" y="5349248"/>
          <a:ext cx="2815760" cy="259080"/>
        </p:xfrm>
        <a:graphic>
          <a:graphicData uri="http://schemas.openxmlformats.org/drawingml/2006/table">
            <a:tbl>
              <a:tblPr firstRow="1" bandRow="1">
                <a:tableStyleId>{5C22544A-7EE6-4342-B048-85BDC9FD1C3A}</a:tableStyleId>
              </a:tblPr>
              <a:tblGrid>
                <a:gridCol w="563152">
                  <a:extLst>
                    <a:ext uri="{9D8B030D-6E8A-4147-A177-3AD203B41FA5}">
                      <a16:colId xmlns:a16="http://schemas.microsoft.com/office/drawing/2014/main" val="1369769369"/>
                    </a:ext>
                  </a:extLst>
                </a:gridCol>
                <a:gridCol w="563152">
                  <a:extLst>
                    <a:ext uri="{9D8B030D-6E8A-4147-A177-3AD203B41FA5}">
                      <a16:colId xmlns:a16="http://schemas.microsoft.com/office/drawing/2014/main" val="3725185946"/>
                    </a:ext>
                  </a:extLst>
                </a:gridCol>
                <a:gridCol w="563152">
                  <a:extLst>
                    <a:ext uri="{9D8B030D-6E8A-4147-A177-3AD203B41FA5}">
                      <a16:colId xmlns:a16="http://schemas.microsoft.com/office/drawing/2014/main" val="1175661212"/>
                    </a:ext>
                  </a:extLst>
                </a:gridCol>
                <a:gridCol w="563152">
                  <a:extLst>
                    <a:ext uri="{9D8B030D-6E8A-4147-A177-3AD203B41FA5}">
                      <a16:colId xmlns:a16="http://schemas.microsoft.com/office/drawing/2014/main" val="141688667"/>
                    </a:ext>
                  </a:extLst>
                </a:gridCol>
                <a:gridCol w="563152">
                  <a:extLst>
                    <a:ext uri="{9D8B030D-6E8A-4147-A177-3AD203B41FA5}">
                      <a16:colId xmlns:a16="http://schemas.microsoft.com/office/drawing/2014/main" val="1303045859"/>
                    </a:ext>
                  </a:extLst>
                </a:gridCol>
              </a:tblGrid>
              <a:tr h="217470">
                <a:tc>
                  <a:txBody>
                    <a:bodyPr/>
                    <a:lstStyle/>
                    <a:p>
                      <a:pPr algn="ctr"/>
                      <a:r>
                        <a:rPr lang="en-US" sz="1100" dirty="0">
                          <a:solidFill>
                            <a:schemeClr val="tx1"/>
                          </a:solidFill>
                        </a:rPr>
                        <a:t>0.002</a:t>
                      </a:r>
                    </a:p>
                  </a:txBody>
                  <a:tcPr>
                    <a:solidFill>
                      <a:srgbClr val="C5E0FF">
                        <a:alpha val="65000"/>
                      </a:srgbClr>
                    </a:solidFill>
                  </a:tcPr>
                </a:tc>
                <a:tc>
                  <a:txBody>
                    <a:bodyPr/>
                    <a:lstStyle/>
                    <a:p>
                      <a:pPr algn="ctr"/>
                      <a:r>
                        <a:rPr lang="en-US" sz="1100" dirty="0">
                          <a:solidFill>
                            <a:schemeClr val="tx1"/>
                          </a:solidFill>
                        </a:rPr>
                        <a:t>0.009</a:t>
                      </a:r>
                    </a:p>
                  </a:txBody>
                  <a:tcPr>
                    <a:solidFill>
                      <a:srgbClr val="C5E0FF">
                        <a:alpha val="65000"/>
                      </a:srgbClr>
                    </a:solidFill>
                  </a:tcPr>
                </a:tc>
                <a:tc>
                  <a:txBody>
                    <a:bodyPr/>
                    <a:lstStyle/>
                    <a:p>
                      <a:pPr algn="ctr"/>
                      <a:r>
                        <a:rPr lang="en-US" sz="1100" dirty="0">
                          <a:solidFill>
                            <a:schemeClr val="tx1"/>
                          </a:solidFill>
                        </a:rPr>
                        <a:t>0.01</a:t>
                      </a:r>
                    </a:p>
                  </a:txBody>
                  <a:tcPr>
                    <a:solidFill>
                      <a:srgbClr val="C5E0FF">
                        <a:alpha val="65000"/>
                      </a:srgbClr>
                    </a:solidFill>
                  </a:tcPr>
                </a:tc>
                <a:tc>
                  <a:txBody>
                    <a:bodyPr/>
                    <a:lstStyle/>
                    <a:p>
                      <a:pPr algn="ctr"/>
                      <a:r>
                        <a:rPr lang="en-US" sz="1100" dirty="0">
                          <a:solidFill>
                            <a:schemeClr val="tx1"/>
                          </a:solidFill>
                        </a:rPr>
                        <a:t>…</a:t>
                      </a:r>
                    </a:p>
                  </a:txBody>
                  <a:tcPr>
                    <a:solidFill>
                      <a:srgbClr val="C5E0FF">
                        <a:alpha val="65000"/>
                      </a:srgbClr>
                    </a:solidFill>
                  </a:tcPr>
                </a:tc>
                <a:tc>
                  <a:txBody>
                    <a:bodyPr/>
                    <a:lstStyle/>
                    <a:p>
                      <a:pPr algn="ctr"/>
                      <a:r>
                        <a:rPr lang="en-US" sz="1100" dirty="0">
                          <a:solidFill>
                            <a:schemeClr val="tx1"/>
                          </a:solidFill>
                        </a:rPr>
                        <a:t>0.07</a:t>
                      </a:r>
                    </a:p>
                  </a:txBody>
                  <a:tcPr>
                    <a:solidFill>
                      <a:srgbClr val="C5E0FF">
                        <a:alpha val="65000"/>
                      </a:srgbClr>
                    </a:solidFill>
                  </a:tcPr>
                </a:tc>
                <a:extLst>
                  <a:ext uri="{0D108BD9-81ED-4DB2-BD59-A6C34878D82A}">
                    <a16:rowId xmlns:a16="http://schemas.microsoft.com/office/drawing/2014/main" val="1369988212"/>
                  </a:ext>
                </a:extLst>
              </a:tr>
            </a:tbl>
          </a:graphicData>
        </a:graphic>
      </p:graphicFrame>
      <p:sp>
        <p:nvSpPr>
          <p:cNvPr id="89" name="Rounded Rectangle 17">
            <a:extLst>
              <a:ext uri="{FF2B5EF4-FFF2-40B4-BE49-F238E27FC236}">
                <a16:creationId xmlns:a16="http://schemas.microsoft.com/office/drawing/2014/main" id="{4FEA36A9-C4CB-B2F1-F92F-2A86410ADCC5}"/>
              </a:ext>
            </a:extLst>
          </p:cNvPr>
          <p:cNvSpPr/>
          <p:nvPr/>
        </p:nvSpPr>
        <p:spPr>
          <a:xfrm>
            <a:off x="2125040" y="3985929"/>
            <a:ext cx="1902242" cy="12431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90" name="Rounded Rectangle 4">
            <a:extLst>
              <a:ext uri="{FF2B5EF4-FFF2-40B4-BE49-F238E27FC236}">
                <a16:creationId xmlns:a16="http://schemas.microsoft.com/office/drawing/2014/main" id="{FD9302BE-904A-6E31-ADF1-DCA335AD587D}"/>
              </a:ext>
            </a:extLst>
          </p:cNvPr>
          <p:cNvSpPr txBox="1"/>
          <p:nvPr/>
        </p:nvSpPr>
        <p:spPr>
          <a:xfrm>
            <a:off x="2193946" y="4031113"/>
            <a:ext cx="1944843" cy="1197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Embeddings</a:t>
            </a:r>
          </a:p>
          <a:p>
            <a:pPr marL="228600" lvl="1" indent="-228600" algn="l" defTabSz="1111250">
              <a:lnSpc>
                <a:spcPct val="90000"/>
              </a:lnSpc>
              <a:spcBef>
                <a:spcPct val="0"/>
              </a:spcBef>
              <a:spcAft>
                <a:spcPct val="15000"/>
              </a:spcAft>
              <a:buChar char="•"/>
            </a:pPr>
            <a:r>
              <a:rPr lang="en-US" sz="1600" kern="1200" dirty="0" err="1"/>
              <a:t>SentenceBert</a:t>
            </a:r>
            <a:endParaRPr lang="en-US" sz="1600" kern="1200" dirty="0"/>
          </a:p>
          <a:p>
            <a:pPr marL="228600" lvl="1" indent="-228600" algn="l" defTabSz="1111250">
              <a:lnSpc>
                <a:spcPct val="90000"/>
              </a:lnSpc>
              <a:spcBef>
                <a:spcPct val="0"/>
              </a:spcBef>
              <a:spcAft>
                <a:spcPct val="15000"/>
              </a:spcAft>
              <a:buChar char="•"/>
            </a:pPr>
            <a:r>
              <a:rPr lang="en-US" sz="1600" kern="1200" dirty="0"/>
              <a:t>GPT Embeddings</a:t>
            </a:r>
          </a:p>
        </p:txBody>
      </p:sp>
      <p:grpSp>
        <p:nvGrpSpPr>
          <p:cNvPr id="91" name="Group 26">
            <a:extLst>
              <a:ext uri="{FF2B5EF4-FFF2-40B4-BE49-F238E27FC236}">
                <a16:creationId xmlns:a16="http://schemas.microsoft.com/office/drawing/2014/main" id="{7990CFB1-65C1-FFEF-7A90-039F94EE4E7B}"/>
              </a:ext>
            </a:extLst>
          </p:cNvPr>
          <p:cNvGrpSpPr/>
          <p:nvPr/>
        </p:nvGrpSpPr>
        <p:grpSpPr>
          <a:xfrm>
            <a:off x="1442777" y="4393906"/>
            <a:ext cx="682262" cy="532230"/>
            <a:chOff x="2943824" y="1140446"/>
            <a:chExt cx="474616" cy="592059"/>
          </a:xfrm>
        </p:grpSpPr>
        <p:sp>
          <p:nvSpPr>
            <p:cNvPr id="92"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93"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sp>
        <p:nvSpPr>
          <p:cNvPr id="94" name="Rounded Rectangle 36">
            <a:extLst>
              <a:ext uri="{FF2B5EF4-FFF2-40B4-BE49-F238E27FC236}">
                <a16:creationId xmlns:a16="http://schemas.microsoft.com/office/drawing/2014/main" id="{968E1816-9439-814E-BD2C-E4BF6570F889}"/>
              </a:ext>
            </a:extLst>
          </p:cNvPr>
          <p:cNvSpPr/>
          <p:nvPr/>
        </p:nvSpPr>
        <p:spPr>
          <a:xfrm>
            <a:off x="7934258" y="3842832"/>
            <a:ext cx="1315612" cy="12118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95" name="Rounded Rectangle 4">
            <a:extLst>
              <a:ext uri="{FF2B5EF4-FFF2-40B4-BE49-F238E27FC236}">
                <a16:creationId xmlns:a16="http://schemas.microsoft.com/office/drawing/2014/main" id="{5A0ABA99-5160-E454-5591-180C7FD97883}"/>
              </a:ext>
            </a:extLst>
          </p:cNvPr>
          <p:cNvSpPr txBox="1"/>
          <p:nvPr/>
        </p:nvSpPr>
        <p:spPr>
          <a:xfrm>
            <a:off x="7993126" y="3895715"/>
            <a:ext cx="1256744" cy="1205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LLMs</a:t>
            </a:r>
          </a:p>
          <a:p>
            <a:pPr marL="228600" lvl="1" indent="-228600" algn="l" defTabSz="1111250">
              <a:lnSpc>
                <a:spcPct val="90000"/>
              </a:lnSpc>
              <a:spcBef>
                <a:spcPct val="0"/>
              </a:spcBef>
              <a:spcAft>
                <a:spcPct val="15000"/>
              </a:spcAft>
              <a:buChar char="•"/>
            </a:pPr>
            <a:r>
              <a:rPr lang="en-US" sz="1600" kern="1200" dirty="0" err="1"/>
              <a:t>ChatGPT</a:t>
            </a:r>
            <a:endParaRPr lang="en-US" sz="1600" kern="1200" dirty="0"/>
          </a:p>
          <a:p>
            <a:pPr marL="228600" lvl="1" indent="-228600" algn="l" defTabSz="1111250">
              <a:lnSpc>
                <a:spcPct val="90000"/>
              </a:lnSpc>
              <a:spcBef>
                <a:spcPct val="0"/>
              </a:spcBef>
              <a:spcAft>
                <a:spcPct val="15000"/>
              </a:spcAft>
              <a:buChar char="•"/>
            </a:pPr>
            <a:r>
              <a:rPr lang="en-US" sz="1600" kern="1200" dirty="0"/>
              <a:t>Llama 2</a:t>
            </a:r>
          </a:p>
        </p:txBody>
      </p:sp>
      <p:graphicFrame>
        <p:nvGraphicFramePr>
          <p:cNvPr id="96" name="Table 41">
            <a:extLst>
              <a:ext uri="{FF2B5EF4-FFF2-40B4-BE49-F238E27FC236}">
                <a16:creationId xmlns:a16="http://schemas.microsoft.com/office/drawing/2014/main" id="{92ED7A28-3A5F-FF4D-C8CD-E9BE0B0068BB}"/>
              </a:ext>
            </a:extLst>
          </p:cNvPr>
          <p:cNvGraphicFramePr>
            <a:graphicFrameLocks noGrp="1"/>
          </p:cNvGraphicFramePr>
          <p:nvPr>
            <p:extLst>
              <p:ext uri="{D42A27DB-BD31-4B8C-83A1-F6EECF244321}">
                <p14:modId xmlns:p14="http://schemas.microsoft.com/office/powerpoint/2010/main" val="1131424662"/>
              </p:ext>
            </p:extLst>
          </p:nvPr>
        </p:nvGraphicFramePr>
        <p:xfrm>
          <a:off x="1547322" y="5528213"/>
          <a:ext cx="2663820" cy="259080"/>
        </p:xfrm>
        <a:graphic>
          <a:graphicData uri="http://schemas.openxmlformats.org/drawingml/2006/table">
            <a:tbl>
              <a:tblPr firstRow="1" bandRow="1">
                <a:tableStyleId>{5C22544A-7EE6-4342-B048-85BDC9FD1C3A}</a:tableStyleId>
              </a:tblPr>
              <a:tblGrid>
                <a:gridCol w="532764">
                  <a:extLst>
                    <a:ext uri="{9D8B030D-6E8A-4147-A177-3AD203B41FA5}">
                      <a16:colId xmlns:a16="http://schemas.microsoft.com/office/drawing/2014/main" val="1369769369"/>
                    </a:ext>
                  </a:extLst>
                </a:gridCol>
                <a:gridCol w="532764">
                  <a:extLst>
                    <a:ext uri="{9D8B030D-6E8A-4147-A177-3AD203B41FA5}">
                      <a16:colId xmlns:a16="http://schemas.microsoft.com/office/drawing/2014/main" val="3725185946"/>
                    </a:ext>
                  </a:extLst>
                </a:gridCol>
                <a:gridCol w="532764">
                  <a:extLst>
                    <a:ext uri="{9D8B030D-6E8A-4147-A177-3AD203B41FA5}">
                      <a16:colId xmlns:a16="http://schemas.microsoft.com/office/drawing/2014/main" val="1175661212"/>
                    </a:ext>
                  </a:extLst>
                </a:gridCol>
                <a:gridCol w="532764">
                  <a:extLst>
                    <a:ext uri="{9D8B030D-6E8A-4147-A177-3AD203B41FA5}">
                      <a16:colId xmlns:a16="http://schemas.microsoft.com/office/drawing/2014/main" val="141688667"/>
                    </a:ext>
                  </a:extLst>
                </a:gridCol>
                <a:gridCol w="532764">
                  <a:extLst>
                    <a:ext uri="{9D8B030D-6E8A-4147-A177-3AD203B41FA5}">
                      <a16:colId xmlns:a16="http://schemas.microsoft.com/office/drawing/2014/main" val="1303045859"/>
                    </a:ext>
                  </a:extLst>
                </a:gridCol>
              </a:tblGrid>
              <a:tr h="245016">
                <a:tc>
                  <a:txBody>
                    <a:bodyPr/>
                    <a:lstStyle/>
                    <a:p>
                      <a:pPr algn="ctr"/>
                      <a:r>
                        <a:rPr lang="en-US" sz="1100" dirty="0">
                          <a:solidFill>
                            <a:schemeClr val="tx1"/>
                          </a:solidFill>
                        </a:rPr>
                        <a:t>0.02</a:t>
                      </a:r>
                    </a:p>
                  </a:txBody>
                  <a:tcPr>
                    <a:solidFill>
                      <a:srgbClr val="C5E0FF">
                        <a:alpha val="65158"/>
                      </a:srgbClr>
                    </a:solidFill>
                  </a:tcPr>
                </a:tc>
                <a:tc>
                  <a:txBody>
                    <a:bodyPr/>
                    <a:lstStyle/>
                    <a:p>
                      <a:pPr algn="ctr"/>
                      <a:r>
                        <a:rPr lang="en-US" sz="1100" dirty="0">
                          <a:solidFill>
                            <a:schemeClr val="tx1"/>
                          </a:solidFill>
                        </a:rPr>
                        <a:t>0.08</a:t>
                      </a:r>
                    </a:p>
                  </a:txBody>
                  <a:tcPr>
                    <a:solidFill>
                      <a:srgbClr val="C5E0FF">
                        <a:alpha val="65158"/>
                      </a:srgbClr>
                    </a:solidFill>
                  </a:tcPr>
                </a:tc>
                <a:tc>
                  <a:txBody>
                    <a:bodyPr/>
                    <a:lstStyle/>
                    <a:p>
                      <a:pPr algn="ctr"/>
                      <a:r>
                        <a:rPr lang="en-US" sz="1100" dirty="0">
                          <a:solidFill>
                            <a:schemeClr val="tx1"/>
                          </a:solidFill>
                        </a:rPr>
                        <a:t>0.06</a:t>
                      </a:r>
                    </a:p>
                  </a:txBody>
                  <a:tcPr>
                    <a:solidFill>
                      <a:srgbClr val="C5E0FF">
                        <a:alpha val="65158"/>
                      </a:srgbClr>
                    </a:solidFill>
                  </a:tcPr>
                </a:tc>
                <a:tc>
                  <a:txBody>
                    <a:bodyPr/>
                    <a:lstStyle/>
                    <a:p>
                      <a:pPr algn="ctr"/>
                      <a:r>
                        <a:rPr lang="en-US" sz="1100" dirty="0">
                          <a:solidFill>
                            <a:schemeClr val="tx1"/>
                          </a:solidFill>
                        </a:rPr>
                        <a:t>…</a:t>
                      </a:r>
                    </a:p>
                  </a:txBody>
                  <a:tcPr>
                    <a:solidFill>
                      <a:srgbClr val="C5E0FF">
                        <a:alpha val="65158"/>
                      </a:srgbClr>
                    </a:solidFill>
                  </a:tcPr>
                </a:tc>
                <a:tc>
                  <a:txBody>
                    <a:bodyPr/>
                    <a:lstStyle/>
                    <a:p>
                      <a:pPr algn="ctr"/>
                      <a:r>
                        <a:rPr lang="en-US" sz="1100" dirty="0">
                          <a:solidFill>
                            <a:schemeClr val="tx1"/>
                          </a:solidFill>
                        </a:rPr>
                        <a:t>0.08</a:t>
                      </a:r>
                    </a:p>
                  </a:txBody>
                  <a:tcPr>
                    <a:solidFill>
                      <a:srgbClr val="C5E0FF">
                        <a:alpha val="65158"/>
                      </a:srgbClr>
                    </a:solidFill>
                  </a:tcPr>
                </a:tc>
                <a:extLst>
                  <a:ext uri="{0D108BD9-81ED-4DB2-BD59-A6C34878D82A}">
                    <a16:rowId xmlns:a16="http://schemas.microsoft.com/office/drawing/2014/main" val="1369988212"/>
                  </a:ext>
                </a:extLst>
              </a:tr>
            </a:tbl>
          </a:graphicData>
        </a:graphic>
      </p:graphicFrame>
      <p:graphicFrame>
        <p:nvGraphicFramePr>
          <p:cNvPr id="97" name="Table 40">
            <a:extLst>
              <a:ext uri="{FF2B5EF4-FFF2-40B4-BE49-F238E27FC236}">
                <a16:creationId xmlns:a16="http://schemas.microsoft.com/office/drawing/2014/main" id="{E5616F8A-7566-882E-7312-3DBB6BCF052B}"/>
              </a:ext>
            </a:extLst>
          </p:cNvPr>
          <p:cNvGraphicFramePr>
            <a:graphicFrameLocks noGrp="1"/>
          </p:cNvGraphicFramePr>
          <p:nvPr>
            <p:extLst>
              <p:ext uri="{D42A27DB-BD31-4B8C-83A1-F6EECF244321}">
                <p14:modId xmlns:p14="http://schemas.microsoft.com/office/powerpoint/2010/main" val="2268450475"/>
              </p:ext>
            </p:extLst>
          </p:nvPr>
        </p:nvGraphicFramePr>
        <p:xfrm>
          <a:off x="1524143" y="5754036"/>
          <a:ext cx="2563685" cy="259080"/>
        </p:xfrm>
        <a:graphic>
          <a:graphicData uri="http://schemas.openxmlformats.org/drawingml/2006/table">
            <a:tbl>
              <a:tblPr firstRow="1" bandRow="1">
                <a:tableStyleId>{5C22544A-7EE6-4342-B048-85BDC9FD1C3A}</a:tableStyleId>
              </a:tblPr>
              <a:tblGrid>
                <a:gridCol w="512737">
                  <a:extLst>
                    <a:ext uri="{9D8B030D-6E8A-4147-A177-3AD203B41FA5}">
                      <a16:colId xmlns:a16="http://schemas.microsoft.com/office/drawing/2014/main" val="1369769369"/>
                    </a:ext>
                  </a:extLst>
                </a:gridCol>
                <a:gridCol w="512737">
                  <a:extLst>
                    <a:ext uri="{9D8B030D-6E8A-4147-A177-3AD203B41FA5}">
                      <a16:colId xmlns:a16="http://schemas.microsoft.com/office/drawing/2014/main" val="3725185946"/>
                    </a:ext>
                  </a:extLst>
                </a:gridCol>
                <a:gridCol w="512737">
                  <a:extLst>
                    <a:ext uri="{9D8B030D-6E8A-4147-A177-3AD203B41FA5}">
                      <a16:colId xmlns:a16="http://schemas.microsoft.com/office/drawing/2014/main" val="1175661212"/>
                    </a:ext>
                  </a:extLst>
                </a:gridCol>
                <a:gridCol w="512737">
                  <a:extLst>
                    <a:ext uri="{9D8B030D-6E8A-4147-A177-3AD203B41FA5}">
                      <a16:colId xmlns:a16="http://schemas.microsoft.com/office/drawing/2014/main" val="141688667"/>
                    </a:ext>
                  </a:extLst>
                </a:gridCol>
                <a:gridCol w="512737">
                  <a:extLst>
                    <a:ext uri="{9D8B030D-6E8A-4147-A177-3AD203B41FA5}">
                      <a16:colId xmlns:a16="http://schemas.microsoft.com/office/drawing/2014/main" val="1303045859"/>
                    </a:ext>
                  </a:extLst>
                </a:gridCol>
              </a:tblGrid>
              <a:tr h="212222">
                <a:tc>
                  <a:txBody>
                    <a:bodyPr/>
                    <a:lstStyle/>
                    <a:p>
                      <a:pPr algn="ctr"/>
                      <a:r>
                        <a:rPr lang="en-US" sz="1100" dirty="0">
                          <a:solidFill>
                            <a:schemeClr val="tx1"/>
                          </a:solidFill>
                        </a:rPr>
                        <a:t>0.01</a:t>
                      </a:r>
                    </a:p>
                  </a:txBody>
                  <a:tcPr>
                    <a:solidFill>
                      <a:srgbClr val="C5E0FF">
                        <a:alpha val="64841"/>
                      </a:srgbClr>
                    </a:solidFill>
                  </a:tcPr>
                </a:tc>
                <a:tc>
                  <a:txBody>
                    <a:bodyPr/>
                    <a:lstStyle/>
                    <a:p>
                      <a:pPr algn="ctr"/>
                      <a:r>
                        <a:rPr lang="en-US" sz="1100" dirty="0">
                          <a:solidFill>
                            <a:schemeClr val="tx1"/>
                          </a:solidFill>
                        </a:rPr>
                        <a:t>0.034</a:t>
                      </a:r>
                    </a:p>
                  </a:txBody>
                  <a:tcPr>
                    <a:solidFill>
                      <a:srgbClr val="C5E0FF">
                        <a:alpha val="64841"/>
                      </a:srgbClr>
                    </a:solidFill>
                  </a:tcPr>
                </a:tc>
                <a:tc>
                  <a:txBody>
                    <a:bodyPr/>
                    <a:lstStyle/>
                    <a:p>
                      <a:pPr algn="ctr"/>
                      <a:r>
                        <a:rPr lang="en-US" sz="1100" dirty="0">
                          <a:solidFill>
                            <a:schemeClr val="tx1"/>
                          </a:solidFill>
                        </a:rPr>
                        <a:t>0.023</a:t>
                      </a:r>
                    </a:p>
                  </a:txBody>
                  <a:tcPr>
                    <a:solidFill>
                      <a:srgbClr val="C5E0FF">
                        <a:alpha val="64841"/>
                      </a:srgbClr>
                    </a:solidFill>
                  </a:tcPr>
                </a:tc>
                <a:tc>
                  <a:txBody>
                    <a:bodyPr/>
                    <a:lstStyle/>
                    <a:p>
                      <a:pPr algn="ctr"/>
                      <a:r>
                        <a:rPr lang="en-US" sz="1100" dirty="0">
                          <a:solidFill>
                            <a:schemeClr val="tx1"/>
                          </a:solidFill>
                        </a:rPr>
                        <a:t>…</a:t>
                      </a:r>
                    </a:p>
                  </a:txBody>
                  <a:tcPr>
                    <a:solidFill>
                      <a:srgbClr val="C5E0FF">
                        <a:alpha val="64841"/>
                      </a:srgbClr>
                    </a:solidFill>
                  </a:tcPr>
                </a:tc>
                <a:tc>
                  <a:txBody>
                    <a:bodyPr/>
                    <a:lstStyle/>
                    <a:p>
                      <a:pPr algn="ctr"/>
                      <a:r>
                        <a:rPr lang="en-US" sz="1100" dirty="0">
                          <a:solidFill>
                            <a:schemeClr val="tx1"/>
                          </a:solidFill>
                        </a:rPr>
                        <a:t>0.03</a:t>
                      </a:r>
                    </a:p>
                  </a:txBody>
                  <a:tcPr>
                    <a:solidFill>
                      <a:srgbClr val="C5E0FF">
                        <a:alpha val="64841"/>
                      </a:srgbClr>
                    </a:solidFill>
                  </a:tcPr>
                </a:tc>
                <a:extLst>
                  <a:ext uri="{0D108BD9-81ED-4DB2-BD59-A6C34878D82A}">
                    <a16:rowId xmlns:a16="http://schemas.microsoft.com/office/drawing/2014/main" val="1369988212"/>
                  </a:ext>
                </a:extLst>
              </a:tr>
            </a:tbl>
          </a:graphicData>
        </a:graphic>
      </p:graphicFrame>
      <p:sp>
        <p:nvSpPr>
          <p:cNvPr id="98" name="Left Brace 48">
            <a:extLst>
              <a:ext uri="{FF2B5EF4-FFF2-40B4-BE49-F238E27FC236}">
                <a16:creationId xmlns:a16="http://schemas.microsoft.com/office/drawing/2014/main" id="{F8FFAF97-B8B3-0190-91D2-348B27F72669}"/>
              </a:ext>
            </a:extLst>
          </p:cNvPr>
          <p:cNvSpPr/>
          <p:nvPr/>
        </p:nvSpPr>
        <p:spPr>
          <a:xfrm rot="16200000">
            <a:off x="2832940" y="4847918"/>
            <a:ext cx="207106" cy="277977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49">
            <a:extLst>
              <a:ext uri="{FF2B5EF4-FFF2-40B4-BE49-F238E27FC236}">
                <a16:creationId xmlns:a16="http://schemas.microsoft.com/office/drawing/2014/main" id="{F59DDB50-821C-FC44-1522-A33C8DDD1C65}"/>
              </a:ext>
            </a:extLst>
          </p:cNvPr>
          <p:cNvSpPr txBox="1"/>
          <p:nvPr/>
        </p:nvSpPr>
        <p:spPr>
          <a:xfrm>
            <a:off x="2041012" y="6369762"/>
            <a:ext cx="1643399" cy="338554"/>
          </a:xfrm>
          <a:prstGeom prst="rect">
            <a:avLst/>
          </a:prstGeom>
          <a:noFill/>
        </p:spPr>
        <p:txBody>
          <a:bodyPr wrap="none" rtlCol="0">
            <a:spAutoFit/>
          </a:bodyPr>
          <a:lstStyle/>
          <a:p>
            <a:r>
              <a:rPr lang="en-US" sz="1600" dirty="0"/>
              <a:t>High dimensional</a:t>
            </a:r>
          </a:p>
        </p:txBody>
      </p:sp>
      <p:sp>
        <p:nvSpPr>
          <p:cNvPr id="100" name="TextBox 50">
            <a:extLst>
              <a:ext uri="{FF2B5EF4-FFF2-40B4-BE49-F238E27FC236}">
                <a16:creationId xmlns:a16="http://schemas.microsoft.com/office/drawing/2014/main" id="{53C4BB67-B62A-65C3-A92F-49C007D52D11}"/>
              </a:ext>
            </a:extLst>
          </p:cNvPr>
          <p:cNvSpPr txBox="1"/>
          <p:nvPr/>
        </p:nvSpPr>
        <p:spPr>
          <a:xfrm>
            <a:off x="7499882" y="5254883"/>
            <a:ext cx="2212237" cy="307777"/>
          </a:xfrm>
          <a:prstGeom prst="rect">
            <a:avLst/>
          </a:prstGeom>
          <a:noFill/>
        </p:spPr>
        <p:txBody>
          <a:bodyPr wrap="square" rtlCol="0">
            <a:spAutoFit/>
          </a:bodyPr>
          <a:lstStyle/>
          <a:p>
            <a:r>
              <a:rPr lang="en-US" sz="1400" dirty="0"/>
              <a:t>Context-dependent Q&amp;A</a:t>
            </a:r>
          </a:p>
        </p:txBody>
      </p:sp>
      <p:pic>
        <p:nvPicPr>
          <p:cNvPr id="101" name="Graphic 22" descr="Database outline">
            <a:extLst>
              <a:ext uri="{FF2B5EF4-FFF2-40B4-BE49-F238E27FC236}">
                <a16:creationId xmlns:a16="http://schemas.microsoft.com/office/drawing/2014/main" id="{A96611F3-6BD7-A594-5C34-A11DC258A2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9375" y="3910839"/>
            <a:ext cx="1637282" cy="1637282"/>
          </a:xfrm>
          <a:prstGeom prst="rect">
            <a:avLst/>
          </a:prstGeom>
        </p:spPr>
      </p:pic>
      <p:sp>
        <p:nvSpPr>
          <p:cNvPr id="111" name="TextBox 53">
            <a:extLst>
              <a:ext uri="{FF2B5EF4-FFF2-40B4-BE49-F238E27FC236}">
                <a16:creationId xmlns:a16="http://schemas.microsoft.com/office/drawing/2014/main" id="{1D2BD1F8-A6B6-1491-7913-479E72C963DD}"/>
              </a:ext>
            </a:extLst>
          </p:cNvPr>
          <p:cNvSpPr txBox="1"/>
          <p:nvPr/>
        </p:nvSpPr>
        <p:spPr>
          <a:xfrm>
            <a:off x="4566731" y="5558078"/>
            <a:ext cx="2974340" cy="738664"/>
          </a:xfrm>
          <a:prstGeom prst="rect">
            <a:avLst/>
          </a:prstGeom>
          <a:noFill/>
        </p:spPr>
        <p:txBody>
          <a:bodyPr wrap="none" rtlCol="0">
            <a:spAutoFit/>
          </a:bodyPr>
          <a:lstStyle/>
          <a:p>
            <a:r>
              <a:rPr lang="en-US" sz="1400" dirty="0"/>
              <a:t>“Similarity” Search</a:t>
            </a:r>
          </a:p>
          <a:p>
            <a:r>
              <a:rPr lang="en-US" sz="1400" i="1" dirty="0"/>
              <a:t>Approximate Nearest Neighbor search</a:t>
            </a:r>
          </a:p>
          <a:p>
            <a:r>
              <a:rPr lang="en-US" sz="1400" i="1" dirty="0"/>
              <a:t>Augmenting memory in LLMs</a:t>
            </a:r>
          </a:p>
        </p:txBody>
      </p:sp>
      <p:grpSp>
        <p:nvGrpSpPr>
          <p:cNvPr id="112" name="Group 61">
            <a:extLst>
              <a:ext uri="{FF2B5EF4-FFF2-40B4-BE49-F238E27FC236}">
                <a16:creationId xmlns:a16="http://schemas.microsoft.com/office/drawing/2014/main" id="{11D4052A-4FA8-608F-5093-A3088B2CADE5}"/>
              </a:ext>
            </a:extLst>
          </p:cNvPr>
          <p:cNvGrpSpPr/>
          <p:nvPr/>
        </p:nvGrpSpPr>
        <p:grpSpPr>
          <a:xfrm>
            <a:off x="4896042" y="3534772"/>
            <a:ext cx="1934589" cy="496341"/>
            <a:chOff x="702268" y="4002406"/>
            <a:chExt cx="1738716" cy="1820863"/>
          </a:xfrm>
        </p:grpSpPr>
        <p:sp>
          <p:nvSpPr>
            <p:cNvPr id="113" name="Rounded Rectangle 62">
              <a:extLst>
                <a:ext uri="{FF2B5EF4-FFF2-40B4-BE49-F238E27FC236}">
                  <a16:creationId xmlns:a16="http://schemas.microsoft.com/office/drawing/2014/main" id="{EDFED703-498E-1CB5-571E-DAB49488EF19}"/>
                </a:ext>
              </a:extLst>
            </p:cNvPr>
            <p:cNvSpPr/>
            <p:nvPr/>
          </p:nvSpPr>
          <p:spPr>
            <a:xfrm>
              <a:off x="702268" y="4245629"/>
              <a:ext cx="1658730" cy="13147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4" name="Rounded Rectangle 4">
              <a:extLst>
                <a:ext uri="{FF2B5EF4-FFF2-40B4-BE49-F238E27FC236}">
                  <a16:creationId xmlns:a16="http://schemas.microsoft.com/office/drawing/2014/main" id="{8799733E-E312-F8E8-00C0-57AA44A45D0D}"/>
                </a:ext>
              </a:extLst>
            </p:cNvPr>
            <p:cNvSpPr txBox="1"/>
            <p:nvPr/>
          </p:nvSpPr>
          <p:spPr>
            <a:xfrm>
              <a:off x="702268" y="4002406"/>
              <a:ext cx="1738716" cy="1820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kern="1200" dirty="0"/>
                <a:t>Vector Database</a:t>
              </a:r>
              <a:endParaRPr lang="en-US" sz="1600" kern="1200" dirty="0"/>
            </a:p>
          </p:txBody>
        </p:sp>
      </p:grpSp>
      <p:pic>
        <p:nvPicPr>
          <p:cNvPr id="116" name="Content Placeholder 9" descr="Chat bubble outline">
            <a:extLst>
              <a:ext uri="{FF2B5EF4-FFF2-40B4-BE49-F238E27FC236}">
                <a16:creationId xmlns:a16="http://schemas.microsoft.com/office/drawing/2014/main" id="{D368D2C5-1F8A-B6DA-9B3A-1F40A698DB74}"/>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515423" y="4232079"/>
            <a:ext cx="587611" cy="587611"/>
          </a:xfrm>
        </p:spPr>
      </p:pic>
      <p:sp>
        <p:nvSpPr>
          <p:cNvPr id="117" name="TextBox 11">
            <a:extLst>
              <a:ext uri="{FF2B5EF4-FFF2-40B4-BE49-F238E27FC236}">
                <a16:creationId xmlns:a16="http://schemas.microsoft.com/office/drawing/2014/main" id="{DC1B230E-05A1-31D6-BDEE-AE307105E76C}"/>
              </a:ext>
            </a:extLst>
          </p:cNvPr>
          <p:cNvSpPr txBox="1"/>
          <p:nvPr/>
        </p:nvSpPr>
        <p:spPr>
          <a:xfrm>
            <a:off x="40913" y="3782935"/>
            <a:ext cx="2118579" cy="523220"/>
          </a:xfrm>
          <a:prstGeom prst="rect">
            <a:avLst/>
          </a:prstGeom>
          <a:noFill/>
        </p:spPr>
        <p:txBody>
          <a:bodyPr wrap="square" rtlCol="0">
            <a:spAutoFit/>
          </a:bodyPr>
          <a:lstStyle/>
          <a:p>
            <a:r>
              <a:rPr lang="en-US" sz="1400" i="1" dirty="0"/>
              <a:t>“For a long time, </a:t>
            </a:r>
          </a:p>
          <a:p>
            <a:r>
              <a:rPr lang="en-US" sz="1400" i="1" dirty="0"/>
              <a:t>I went to bed early.”</a:t>
            </a:r>
          </a:p>
        </p:txBody>
      </p:sp>
      <p:pic>
        <p:nvPicPr>
          <p:cNvPr id="118" name="Picture 54">
            <a:extLst>
              <a:ext uri="{FF2B5EF4-FFF2-40B4-BE49-F238E27FC236}">
                <a16:creationId xmlns:a16="http://schemas.microsoft.com/office/drawing/2014/main" id="{6FD26D83-1F51-386C-7DEE-ED1B6BB7E827}"/>
              </a:ext>
            </a:extLst>
          </p:cNvPr>
          <p:cNvPicPr>
            <a:picLocks noChangeAspect="1"/>
          </p:cNvPicPr>
          <p:nvPr/>
        </p:nvPicPr>
        <p:blipFill>
          <a:blip r:embed="rId7"/>
          <a:stretch>
            <a:fillRect/>
          </a:stretch>
        </p:blipFill>
        <p:spPr>
          <a:xfrm>
            <a:off x="329101" y="4829423"/>
            <a:ext cx="920902" cy="587472"/>
          </a:xfrm>
          <a:prstGeom prst="rect">
            <a:avLst/>
          </a:prstGeom>
        </p:spPr>
      </p:pic>
      <p:sp>
        <p:nvSpPr>
          <p:cNvPr id="119" name="圆角矩形 118"/>
          <p:cNvSpPr/>
          <p:nvPr/>
        </p:nvSpPr>
        <p:spPr>
          <a:xfrm>
            <a:off x="4650482" y="3361425"/>
            <a:ext cx="2760065" cy="3129422"/>
          </a:xfrm>
          <a:prstGeom prst="round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2" y="1740833"/>
            <a:ext cx="11514487" cy="461665"/>
          </a:xfrm>
          <a:prstGeom prst="rect">
            <a:avLst/>
          </a:prstGeom>
          <a:noFill/>
        </p:spPr>
        <p:txBody>
          <a:bodyPr wrap="square" rtlCol="0">
            <a:spAutoFit/>
          </a:bodyPr>
          <a:lstStyle/>
          <a:p>
            <a:pPr lvl="0">
              <a:defRPr/>
            </a:pPr>
            <a:r>
              <a:rPr lang="en-US" sz="2400" dirty="0">
                <a:solidFill>
                  <a:prstClr val="black"/>
                </a:solidFill>
              </a:rPr>
              <a:t>Nearest neighbor as a model of computation</a:t>
            </a:r>
            <a:endParaRPr lang="en-US" dirty="0">
              <a:solidFill>
                <a:srgbClr val="E7E6E6">
                  <a:lumMod val="50000"/>
                </a:srgbClr>
              </a:solidFill>
            </a:endParaRPr>
          </a:p>
        </p:txBody>
      </p:sp>
      <p:grpSp>
        <p:nvGrpSpPr>
          <p:cNvPr id="121" name="Group 26">
            <a:extLst>
              <a:ext uri="{FF2B5EF4-FFF2-40B4-BE49-F238E27FC236}">
                <a16:creationId xmlns:a16="http://schemas.microsoft.com/office/drawing/2014/main" id="{7990CFB1-65C1-FFEF-7A90-039F94EE4E7B}"/>
              </a:ext>
            </a:extLst>
          </p:cNvPr>
          <p:cNvGrpSpPr/>
          <p:nvPr/>
        </p:nvGrpSpPr>
        <p:grpSpPr>
          <a:xfrm>
            <a:off x="4030584" y="4393906"/>
            <a:ext cx="607463" cy="532230"/>
            <a:chOff x="2943824" y="1140446"/>
            <a:chExt cx="474616" cy="592059"/>
          </a:xfrm>
        </p:grpSpPr>
        <p:sp>
          <p:nvSpPr>
            <p:cNvPr id="122"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3"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27" name="Group 26">
            <a:extLst>
              <a:ext uri="{FF2B5EF4-FFF2-40B4-BE49-F238E27FC236}">
                <a16:creationId xmlns:a16="http://schemas.microsoft.com/office/drawing/2014/main" id="{7990CFB1-65C1-FFEF-7A90-039F94EE4E7B}"/>
              </a:ext>
            </a:extLst>
          </p:cNvPr>
          <p:cNvGrpSpPr/>
          <p:nvPr/>
        </p:nvGrpSpPr>
        <p:grpSpPr>
          <a:xfrm rot="10800000">
            <a:off x="7427196" y="4550364"/>
            <a:ext cx="514782" cy="366169"/>
            <a:chOff x="2943824" y="1140446"/>
            <a:chExt cx="474616" cy="592059"/>
          </a:xfrm>
        </p:grpSpPr>
        <p:sp>
          <p:nvSpPr>
            <p:cNvPr id="128"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9"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33" name="Group 26">
            <a:extLst>
              <a:ext uri="{FF2B5EF4-FFF2-40B4-BE49-F238E27FC236}">
                <a16:creationId xmlns:a16="http://schemas.microsoft.com/office/drawing/2014/main" id="{7990CFB1-65C1-FFEF-7A90-039F94EE4E7B}"/>
              </a:ext>
            </a:extLst>
          </p:cNvPr>
          <p:cNvGrpSpPr/>
          <p:nvPr/>
        </p:nvGrpSpPr>
        <p:grpSpPr>
          <a:xfrm rot="10800000" flipH="1">
            <a:off x="7427197" y="4027370"/>
            <a:ext cx="514781" cy="366169"/>
            <a:chOff x="2943824" y="1140446"/>
            <a:chExt cx="474616" cy="592059"/>
          </a:xfrm>
        </p:grpSpPr>
        <p:sp>
          <p:nvSpPr>
            <p:cNvPr id="134" name="Right Arrow 27">
              <a:extLst>
                <a:ext uri="{FF2B5EF4-FFF2-40B4-BE49-F238E27FC236}">
                  <a16:creationId xmlns:a16="http://schemas.microsoft.com/office/drawing/2014/main" id="{09BE43D5-46D1-DF16-DA15-6CC31EE96424}"/>
                </a:ext>
              </a:extLst>
            </p:cNvPr>
            <p:cNvSpPr/>
            <p:nvPr/>
          </p:nvSpPr>
          <p:spPr>
            <a:xfrm>
              <a:off x="2943824" y="1140446"/>
              <a:ext cx="474616" cy="5920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35" name="Right Arrow 4">
              <a:extLst>
                <a:ext uri="{FF2B5EF4-FFF2-40B4-BE49-F238E27FC236}">
                  <a16:creationId xmlns:a16="http://schemas.microsoft.com/office/drawing/2014/main" id="{259FB6B9-8D4B-B020-F921-270D49364DE8}"/>
                </a:ext>
              </a:extLst>
            </p:cNvPr>
            <p:cNvSpPr txBox="1"/>
            <p:nvPr/>
          </p:nvSpPr>
          <p:spPr>
            <a:xfrm>
              <a:off x="2943824" y="1258858"/>
              <a:ext cx="332231" cy="355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36" name="组合 135"/>
          <p:cNvGrpSpPr/>
          <p:nvPr/>
        </p:nvGrpSpPr>
        <p:grpSpPr>
          <a:xfrm>
            <a:off x="10192710" y="3666050"/>
            <a:ext cx="1661221" cy="1805083"/>
            <a:chOff x="4533871" y="4334811"/>
            <a:chExt cx="1661221" cy="1805083"/>
          </a:xfrm>
        </p:grpSpPr>
        <p:sp>
          <p:nvSpPr>
            <p:cNvPr id="137" name="椭圆 136"/>
            <p:cNvSpPr/>
            <p:nvPr/>
          </p:nvSpPr>
          <p:spPr>
            <a:xfrm>
              <a:off x="4533871" y="5729808"/>
              <a:ext cx="286962" cy="410086"/>
            </a:xfrm>
            <a:prstGeom prst="ellipse">
              <a:avLst/>
            </a:prstGeom>
            <a:solidFill>
              <a:schemeClr val="accent1">
                <a:lumMod val="20000"/>
                <a:lumOff val="80000"/>
                <a:alpha val="5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椭圆 137"/>
            <p:cNvSpPr/>
            <p:nvPr/>
          </p:nvSpPr>
          <p:spPr>
            <a:xfrm rot="20562187">
              <a:off x="4721899" y="4382480"/>
              <a:ext cx="873029" cy="1610220"/>
            </a:xfrm>
            <a:prstGeom prst="ellipse">
              <a:avLst/>
            </a:prstGeom>
            <a:solidFill>
              <a:srgbClr val="FDD5D5"/>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椭圆 138"/>
            <p:cNvSpPr/>
            <p:nvPr/>
          </p:nvSpPr>
          <p:spPr>
            <a:xfrm rot="1406840">
              <a:off x="5246544" y="4334811"/>
              <a:ext cx="948548" cy="1306810"/>
            </a:xfrm>
            <a:prstGeom prst="ellipse">
              <a:avLst/>
            </a:prstGeom>
            <a:solidFill>
              <a:schemeClr val="accent1">
                <a:lumMod val="20000"/>
                <a:lumOff val="80000"/>
                <a:alpha val="5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平行四边形 139"/>
            <p:cNvSpPr/>
            <p:nvPr/>
          </p:nvSpPr>
          <p:spPr>
            <a:xfrm rot="10800000">
              <a:off x="4689136" y="4502320"/>
              <a:ext cx="1365504" cy="548640"/>
            </a:xfrm>
            <a:prstGeom prst="parallelogram">
              <a:avLst>
                <a:gd name="adj" fmla="val 1044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平行四边形 140"/>
            <p:cNvSpPr/>
            <p:nvPr/>
          </p:nvSpPr>
          <p:spPr>
            <a:xfrm rot="10800000">
              <a:off x="4689136" y="5313088"/>
              <a:ext cx="1365504" cy="548640"/>
            </a:xfrm>
            <a:prstGeom prst="parallelogram">
              <a:avLst>
                <a:gd name="adj" fmla="val 1044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直接连接符 141"/>
            <p:cNvCxnSpPr/>
            <p:nvPr/>
          </p:nvCxnSpPr>
          <p:spPr>
            <a:xfrm>
              <a:off x="4680754" y="5055913"/>
              <a:ext cx="2792" cy="8058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5263684" y="4502320"/>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H="1">
              <a:off x="6054640" y="4498510"/>
              <a:ext cx="5335" cy="814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flipH="1">
              <a:off x="5470692" y="5050960"/>
              <a:ext cx="1905" cy="810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椭圆 145"/>
            <p:cNvSpPr/>
            <p:nvPr/>
          </p:nvSpPr>
          <p:spPr>
            <a:xfrm>
              <a:off x="4645320" y="5010765"/>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椭圆 146"/>
            <p:cNvSpPr/>
            <p:nvPr/>
          </p:nvSpPr>
          <p:spPr>
            <a:xfrm>
              <a:off x="5412083" y="5015623"/>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椭圆 147"/>
            <p:cNvSpPr/>
            <p:nvPr/>
          </p:nvSpPr>
          <p:spPr>
            <a:xfrm>
              <a:off x="5219869" y="4455934"/>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5426877" y="5811721"/>
              <a:ext cx="87630" cy="85344"/>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椭圆 149"/>
            <p:cNvSpPr/>
            <p:nvPr/>
          </p:nvSpPr>
          <p:spPr>
            <a:xfrm>
              <a:off x="5996442" y="4466983"/>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椭圆 150"/>
            <p:cNvSpPr/>
            <p:nvPr/>
          </p:nvSpPr>
          <p:spPr>
            <a:xfrm>
              <a:off x="6003331" y="5259271"/>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椭圆 151"/>
            <p:cNvSpPr/>
            <p:nvPr/>
          </p:nvSpPr>
          <p:spPr>
            <a:xfrm>
              <a:off x="5219869" y="5259271"/>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椭圆 152"/>
            <p:cNvSpPr/>
            <p:nvPr/>
          </p:nvSpPr>
          <p:spPr>
            <a:xfrm>
              <a:off x="4642526" y="5794053"/>
              <a:ext cx="87630" cy="85344"/>
            </a:xfrm>
            <a:prstGeom prst="ellipse">
              <a:avLst/>
            </a:prstGeom>
            <a:solidFill>
              <a:schemeClr val="bg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等腰三角形 153"/>
            <p:cNvSpPr/>
            <p:nvPr/>
          </p:nvSpPr>
          <p:spPr>
            <a:xfrm>
              <a:off x="5684568" y="4921134"/>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等腰三角形 154"/>
            <p:cNvSpPr/>
            <p:nvPr/>
          </p:nvSpPr>
          <p:spPr>
            <a:xfrm>
              <a:off x="5065255" y="5122774"/>
              <a:ext cx="115824" cy="107251"/>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等腰三角形 155"/>
            <p:cNvSpPr/>
            <p:nvPr/>
          </p:nvSpPr>
          <p:spPr>
            <a:xfrm>
              <a:off x="4642526" y="5940114"/>
              <a:ext cx="115824" cy="107251"/>
            </a:xfrm>
            <a:prstGeom prst="triangle">
              <a:avLst/>
            </a:prstGeom>
            <a:solidFill>
              <a:schemeClr val="accent1">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TextBox 49">
            <a:extLst>
              <a:ext uri="{FF2B5EF4-FFF2-40B4-BE49-F238E27FC236}">
                <a16:creationId xmlns:a16="http://schemas.microsoft.com/office/drawing/2014/main" id="{F59DDB50-821C-FC44-1522-A33C8DDD1C65}"/>
              </a:ext>
            </a:extLst>
          </p:cNvPr>
          <p:cNvSpPr txBox="1"/>
          <p:nvPr/>
        </p:nvSpPr>
        <p:spPr>
          <a:xfrm>
            <a:off x="10172100" y="5597546"/>
            <a:ext cx="1827231" cy="830997"/>
          </a:xfrm>
          <a:prstGeom prst="rect">
            <a:avLst/>
          </a:prstGeom>
          <a:noFill/>
        </p:spPr>
        <p:txBody>
          <a:bodyPr wrap="none" rtlCol="0">
            <a:spAutoFit/>
          </a:bodyPr>
          <a:lstStyle/>
          <a:p>
            <a:r>
              <a:rPr lang="en-US" sz="1600" dirty="0"/>
              <a:t>Nearest neighbor </a:t>
            </a:r>
          </a:p>
          <a:p>
            <a:r>
              <a:rPr lang="en-US" sz="1600" dirty="0"/>
              <a:t>representation of a </a:t>
            </a:r>
          </a:p>
          <a:p>
            <a:r>
              <a:rPr lang="en-US" sz="1600" dirty="0"/>
              <a:t>Boolean function</a:t>
            </a:r>
          </a:p>
        </p:txBody>
      </p:sp>
      <p:sp>
        <p:nvSpPr>
          <p:cNvPr id="158" name="TextBox 45">
            <a:extLst>
              <a:ext uri="{FF2B5EF4-FFF2-40B4-BE49-F238E27FC236}">
                <a16:creationId xmlns:a16="http://schemas.microsoft.com/office/drawing/2014/main" id="{2B1089E9-A049-4E7B-A562-2EA8E4245FB5}"/>
              </a:ext>
            </a:extLst>
          </p:cNvPr>
          <p:cNvSpPr txBox="1"/>
          <p:nvPr/>
        </p:nvSpPr>
        <p:spPr>
          <a:xfrm>
            <a:off x="460375" y="2357283"/>
            <a:ext cx="11614388" cy="830997"/>
          </a:xfrm>
          <a:prstGeom prst="rect">
            <a:avLst/>
          </a:prstGeom>
          <a:noFill/>
        </p:spPr>
        <p:txBody>
          <a:bodyPr wrap="square" rtlCol="0">
            <a:spAutoFit/>
          </a:bodyPr>
          <a:lstStyle/>
          <a:p>
            <a:pPr lvl="0">
              <a:defRPr/>
            </a:pPr>
            <a:r>
              <a:rPr lang="en-US" sz="2400" dirty="0">
                <a:solidFill>
                  <a:prstClr val="black"/>
                </a:solidFill>
              </a:rPr>
              <a:t>Compress (the size and the precision) the vector database and nearest neighbor computation model for efficient computation </a:t>
            </a:r>
            <a:endParaRPr lang="en-US" dirty="0">
              <a:solidFill>
                <a:srgbClr val="E7E6E6">
                  <a:lumMod val="50000"/>
                </a:srgbClr>
              </a:solidFill>
            </a:endParaRPr>
          </a:p>
        </p:txBody>
      </p:sp>
    </p:spTree>
    <p:extLst>
      <p:ext uri="{BB962C8B-B14F-4D97-AF65-F5344CB8AC3E}">
        <p14:creationId xmlns:p14="http://schemas.microsoft.com/office/powerpoint/2010/main" val="1737026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How to distinguish overlapping clusters based on neighbors? </a:t>
            </a:r>
            <a:endParaRPr lang="en-US" dirty="0">
              <a:solidFill>
                <a:srgbClr val="E7E6E6">
                  <a:lumMod val="50000"/>
                </a:srgbClr>
              </a:solidFill>
            </a:endParaRPr>
          </a:p>
        </p:txBody>
      </p:sp>
      <p:sp>
        <p:nvSpPr>
          <p:cNvPr id="63" name="椭圆 62"/>
          <p:cNvSpPr/>
          <p:nvPr/>
        </p:nvSpPr>
        <p:spPr>
          <a:xfrm>
            <a:off x="5277228" y="3294958"/>
            <a:ext cx="1371600" cy="1371600"/>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椭圆 145"/>
          <p:cNvSpPr/>
          <p:nvPr/>
        </p:nvSpPr>
        <p:spPr>
          <a:xfrm>
            <a:off x="5641600" y="4016111"/>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p:cNvSpPr/>
          <p:nvPr/>
        </p:nvSpPr>
        <p:spPr>
          <a:xfrm>
            <a:off x="6115154" y="3695710"/>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椭圆 66"/>
          <p:cNvSpPr/>
          <p:nvPr/>
        </p:nvSpPr>
        <p:spPr>
          <a:xfrm>
            <a:off x="4959563" y="3928974"/>
            <a:ext cx="1371600" cy="1371600"/>
          </a:xfrm>
          <a:prstGeom prst="ellipse">
            <a:avLst/>
          </a:prstGeom>
          <a:solidFill>
            <a:schemeClr val="accent2">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椭圆 70"/>
          <p:cNvSpPr/>
          <p:nvPr/>
        </p:nvSpPr>
        <p:spPr>
          <a:xfrm>
            <a:off x="5908481" y="3294958"/>
            <a:ext cx="1371600" cy="1371600"/>
          </a:xfrm>
          <a:prstGeom prst="ellipse">
            <a:avLst/>
          </a:prstGeom>
          <a:solidFill>
            <a:schemeClr val="accent6">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椭圆 74"/>
          <p:cNvSpPr/>
          <p:nvPr/>
        </p:nvSpPr>
        <p:spPr>
          <a:xfrm>
            <a:off x="5645363" y="4091395"/>
            <a:ext cx="1371600" cy="1371600"/>
          </a:xfrm>
          <a:prstGeom prst="ellipse">
            <a:avLst/>
          </a:prstGeom>
          <a:solidFill>
            <a:schemeClr val="accent4">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椭圆 60"/>
          <p:cNvSpPr/>
          <p:nvPr/>
        </p:nvSpPr>
        <p:spPr>
          <a:xfrm>
            <a:off x="6267554" y="3848110"/>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椭圆 61"/>
          <p:cNvSpPr/>
          <p:nvPr/>
        </p:nvSpPr>
        <p:spPr>
          <a:xfrm>
            <a:off x="5567385" y="3685689"/>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椭圆 87"/>
          <p:cNvSpPr/>
          <p:nvPr/>
        </p:nvSpPr>
        <p:spPr>
          <a:xfrm>
            <a:off x="5908481" y="4331989"/>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椭圆 89"/>
          <p:cNvSpPr/>
          <p:nvPr/>
        </p:nvSpPr>
        <p:spPr>
          <a:xfrm>
            <a:off x="5825320" y="3779115"/>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972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How to distinguish overlapping clusters based on neighbors? </a:t>
            </a:r>
            <a:endParaRPr lang="en-US" dirty="0">
              <a:solidFill>
                <a:srgbClr val="E7E6E6">
                  <a:lumMod val="50000"/>
                </a:srgbClr>
              </a:solidFill>
            </a:endParaRPr>
          </a:p>
        </p:txBody>
      </p:sp>
      <p:sp>
        <p:nvSpPr>
          <p:cNvPr id="63" name="椭圆 62"/>
          <p:cNvSpPr/>
          <p:nvPr/>
        </p:nvSpPr>
        <p:spPr>
          <a:xfrm>
            <a:off x="5277228" y="3294958"/>
            <a:ext cx="1371600" cy="1371600"/>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椭圆 145"/>
          <p:cNvSpPr/>
          <p:nvPr/>
        </p:nvSpPr>
        <p:spPr>
          <a:xfrm>
            <a:off x="5641600" y="4016111"/>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p:cNvSpPr/>
          <p:nvPr/>
        </p:nvSpPr>
        <p:spPr>
          <a:xfrm>
            <a:off x="6115154" y="3695710"/>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椭圆 66"/>
          <p:cNvSpPr/>
          <p:nvPr/>
        </p:nvSpPr>
        <p:spPr>
          <a:xfrm>
            <a:off x="4959563" y="3928974"/>
            <a:ext cx="1371600" cy="1371600"/>
          </a:xfrm>
          <a:prstGeom prst="ellipse">
            <a:avLst/>
          </a:prstGeom>
          <a:solidFill>
            <a:schemeClr val="accent2">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椭圆 70"/>
          <p:cNvSpPr/>
          <p:nvPr/>
        </p:nvSpPr>
        <p:spPr>
          <a:xfrm>
            <a:off x="5908481" y="3294958"/>
            <a:ext cx="1371600" cy="1371600"/>
          </a:xfrm>
          <a:prstGeom prst="ellipse">
            <a:avLst/>
          </a:prstGeom>
          <a:solidFill>
            <a:schemeClr val="accent6">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椭圆 74"/>
          <p:cNvSpPr/>
          <p:nvPr/>
        </p:nvSpPr>
        <p:spPr>
          <a:xfrm>
            <a:off x="5645363" y="4091395"/>
            <a:ext cx="1371600" cy="1371600"/>
          </a:xfrm>
          <a:prstGeom prst="ellipse">
            <a:avLst/>
          </a:prstGeom>
          <a:solidFill>
            <a:schemeClr val="accent4">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椭圆 60"/>
          <p:cNvSpPr/>
          <p:nvPr/>
        </p:nvSpPr>
        <p:spPr>
          <a:xfrm>
            <a:off x="6267554" y="3848110"/>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椭圆 61"/>
          <p:cNvSpPr/>
          <p:nvPr/>
        </p:nvSpPr>
        <p:spPr>
          <a:xfrm>
            <a:off x="5567385" y="3685689"/>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椭圆 87"/>
          <p:cNvSpPr/>
          <p:nvPr/>
        </p:nvSpPr>
        <p:spPr>
          <a:xfrm>
            <a:off x="5908481" y="4331989"/>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椭圆 89"/>
          <p:cNvSpPr/>
          <p:nvPr/>
        </p:nvSpPr>
        <p:spPr>
          <a:xfrm>
            <a:off x="5825320" y="3779115"/>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椭圆 17"/>
          <p:cNvSpPr/>
          <p:nvPr/>
        </p:nvSpPr>
        <p:spPr>
          <a:xfrm>
            <a:off x="6206594" y="417369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p:cNvSpPr txBox="1"/>
          <p:nvPr/>
        </p:nvSpPr>
        <p:spPr>
          <a:xfrm>
            <a:off x="6263039" y="4028650"/>
            <a:ext cx="487680" cy="381524"/>
          </a:xfrm>
          <a:prstGeom prst="rect">
            <a:avLst/>
          </a:prstGeom>
          <a:noFill/>
        </p:spPr>
        <p:txBody>
          <a:bodyPr wrap="square" rtlCol="0">
            <a:spAutoFit/>
          </a:bodyPr>
          <a:lstStyle/>
          <a:p>
            <a:r>
              <a:rPr lang="en-US" b="1" dirty="0">
                <a:solidFill>
                  <a:srgbClr val="FF0000"/>
                </a:solidFill>
              </a:rPr>
              <a:t>?</a:t>
            </a:r>
          </a:p>
        </p:txBody>
      </p:sp>
    </p:spTree>
    <p:extLst>
      <p:ext uri="{BB962C8B-B14F-4D97-AF65-F5344CB8AC3E}">
        <p14:creationId xmlns:p14="http://schemas.microsoft.com/office/powerpoint/2010/main" val="2045254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eighbors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earning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How to distinguish overlapping clusters based on neighbors? </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2" y="1740833"/>
            <a:ext cx="11514487" cy="461665"/>
          </a:xfrm>
          <a:prstGeom prst="rect">
            <a:avLst/>
          </a:prstGeom>
          <a:noFill/>
        </p:spPr>
        <p:txBody>
          <a:bodyPr wrap="square" rtlCol="0">
            <a:spAutoFit/>
          </a:bodyPr>
          <a:lstStyle/>
          <a:p>
            <a:pPr lvl="0">
              <a:defRPr/>
            </a:pPr>
            <a:r>
              <a:rPr lang="en-US" sz="2400" dirty="0">
                <a:solidFill>
                  <a:prstClr val="black"/>
                </a:solidFill>
              </a:rPr>
              <a:t>How many neighbors are needed? </a:t>
            </a:r>
            <a:endParaRPr lang="en-US" dirty="0">
              <a:solidFill>
                <a:srgbClr val="E7E6E6">
                  <a:lumMod val="50000"/>
                </a:srgbClr>
              </a:solidFill>
            </a:endParaRPr>
          </a:p>
        </p:txBody>
      </p:sp>
      <p:sp>
        <p:nvSpPr>
          <p:cNvPr id="63" name="椭圆 62"/>
          <p:cNvSpPr/>
          <p:nvPr/>
        </p:nvSpPr>
        <p:spPr>
          <a:xfrm>
            <a:off x="5277228" y="3294958"/>
            <a:ext cx="1371600" cy="1371600"/>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椭圆 145"/>
          <p:cNvSpPr/>
          <p:nvPr/>
        </p:nvSpPr>
        <p:spPr>
          <a:xfrm>
            <a:off x="5641600" y="4016111"/>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p:cNvSpPr/>
          <p:nvPr/>
        </p:nvSpPr>
        <p:spPr>
          <a:xfrm>
            <a:off x="6115154" y="3695710"/>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椭圆 66"/>
          <p:cNvSpPr/>
          <p:nvPr/>
        </p:nvSpPr>
        <p:spPr>
          <a:xfrm>
            <a:off x="4959563" y="3928974"/>
            <a:ext cx="1371600" cy="1371600"/>
          </a:xfrm>
          <a:prstGeom prst="ellipse">
            <a:avLst/>
          </a:prstGeom>
          <a:solidFill>
            <a:schemeClr val="accent2">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椭圆 70"/>
          <p:cNvSpPr/>
          <p:nvPr/>
        </p:nvSpPr>
        <p:spPr>
          <a:xfrm>
            <a:off x="5908481" y="3294958"/>
            <a:ext cx="1371600" cy="1371600"/>
          </a:xfrm>
          <a:prstGeom prst="ellipse">
            <a:avLst/>
          </a:prstGeom>
          <a:solidFill>
            <a:schemeClr val="accent6">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椭圆 74"/>
          <p:cNvSpPr/>
          <p:nvPr/>
        </p:nvSpPr>
        <p:spPr>
          <a:xfrm>
            <a:off x="5645363" y="4091395"/>
            <a:ext cx="1371600" cy="1371600"/>
          </a:xfrm>
          <a:prstGeom prst="ellipse">
            <a:avLst/>
          </a:prstGeom>
          <a:solidFill>
            <a:schemeClr val="accent4">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椭圆 60"/>
          <p:cNvSpPr/>
          <p:nvPr/>
        </p:nvSpPr>
        <p:spPr>
          <a:xfrm>
            <a:off x="6267554" y="3848110"/>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椭圆 61"/>
          <p:cNvSpPr/>
          <p:nvPr/>
        </p:nvSpPr>
        <p:spPr>
          <a:xfrm>
            <a:off x="5567385" y="3685689"/>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椭圆 87"/>
          <p:cNvSpPr/>
          <p:nvPr/>
        </p:nvSpPr>
        <p:spPr>
          <a:xfrm>
            <a:off x="5908481" y="4331989"/>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椭圆 89"/>
          <p:cNvSpPr/>
          <p:nvPr/>
        </p:nvSpPr>
        <p:spPr>
          <a:xfrm>
            <a:off x="5825320" y="3779115"/>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椭圆 17"/>
          <p:cNvSpPr/>
          <p:nvPr/>
        </p:nvSpPr>
        <p:spPr>
          <a:xfrm>
            <a:off x="6206594" y="417369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p:cNvSpPr txBox="1"/>
          <p:nvPr/>
        </p:nvSpPr>
        <p:spPr>
          <a:xfrm>
            <a:off x="6263039" y="4028650"/>
            <a:ext cx="487680" cy="381524"/>
          </a:xfrm>
          <a:prstGeom prst="rect">
            <a:avLst/>
          </a:prstGeom>
          <a:noFill/>
        </p:spPr>
        <p:txBody>
          <a:bodyPr wrap="square" rtlCol="0">
            <a:spAutoFit/>
          </a:bodyPr>
          <a:lstStyle/>
          <a:p>
            <a:r>
              <a:rPr lang="en-US" b="1" dirty="0">
                <a:solidFill>
                  <a:srgbClr val="FF0000"/>
                </a:solidFill>
              </a:rPr>
              <a:t>?</a:t>
            </a:r>
          </a:p>
        </p:txBody>
      </p:sp>
    </p:spTree>
    <p:extLst>
      <p:ext uri="{BB962C8B-B14F-4D97-AF65-F5344CB8AC3E}">
        <p14:creationId xmlns:p14="http://schemas.microsoft.com/office/powerpoint/2010/main" val="1931828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utline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Nearest neighbors for communication</a:t>
            </a:r>
            <a:endParaRPr lang="en-US" dirty="0">
              <a:solidFill>
                <a:srgbClr val="E7E6E6">
                  <a:lumMod val="50000"/>
                </a:srgbClr>
              </a:solidFill>
            </a:endParaRPr>
          </a:p>
        </p:txBody>
      </p:sp>
      <p:sp>
        <p:nvSpPr>
          <p:cNvPr id="8" name="矩形 7"/>
          <p:cNvSpPr/>
          <p:nvPr/>
        </p:nvSpPr>
        <p:spPr>
          <a:xfrm>
            <a:off x="672403" y="1586499"/>
            <a:ext cx="4615616" cy="400110"/>
          </a:xfrm>
          <a:prstGeom prst="rect">
            <a:avLst/>
          </a:prstGeom>
        </p:spPr>
        <p:txBody>
          <a:bodyPr wrap="square">
            <a:spAutoFit/>
          </a:bodyPr>
          <a:lstStyle/>
          <a:p>
            <a:pPr lvl="0">
              <a:defRPr/>
            </a:pPr>
            <a:r>
              <a:rPr lang="en-US" sz="2000" b="1" dirty="0">
                <a:solidFill>
                  <a:srgbClr val="0070C0"/>
                </a:solidFill>
              </a:rPr>
              <a:t>Deletion/Insertion-correcting codes</a:t>
            </a:r>
          </a:p>
        </p:txBody>
      </p:sp>
      <p:sp>
        <p:nvSpPr>
          <p:cNvPr id="11" name="矩形 10"/>
          <p:cNvSpPr/>
          <p:nvPr/>
        </p:nvSpPr>
        <p:spPr>
          <a:xfrm>
            <a:off x="773723" y="1955247"/>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
        <p:nvSpPr>
          <p:cNvPr id="12" name="矩形 11"/>
          <p:cNvSpPr/>
          <p:nvPr/>
        </p:nvSpPr>
        <p:spPr>
          <a:xfrm>
            <a:off x="773723" y="2196181"/>
            <a:ext cx="11337889" cy="246221"/>
          </a:xfrm>
          <a:prstGeom prst="rect">
            <a:avLst/>
          </a:prstGeom>
        </p:spPr>
        <p:txBody>
          <a:bodyPr wrap="square">
            <a:spAutoFit/>
          </a:bodyPr>
          <a:lstStyle/>
          <a:p>
            <a:r>
              <a:rPr lang="en-US" sz="1000" b="1" dirty="0"/>
              <a:t>J. Sima</a:t>
            </a:r>
            <a:r>
              <a:rPr lang="en-US" sz="1000" dirty="0"/>
              <a:t>, R. </a:t>
            </a:r>
            <a:r>
              <a:rPr lang="en-US" sz="1000" dirty="0" err="1"/>
              <a:t>Gabrys</a:t>
            </a:r>
            <a:r>
              <a:rPr lang="en-US" sz="1000" dirty="0"/>
              <a:t>, and J. </a:t>
            </a:r>
            <a:r>
              <a:rPr lang="en-US" sz="1000" dirty="0" err="1"/>
              <a:t>Bruck</a:t>
            </a:r>
            <a:r>
              <a:rPr lang="en-US" sz="1000" dirty="0"/>
              <a:t>, ”Optimal Systematic t-Deletion Correcting Codes,” IEEE International Symposium on Information Theory (ISIT), 2020.</a:t>
            </a:r>
          </a:p>
        </p:txBody>
      </p:sp>
    </p:spTree>
    <p:extLst>
      <p:ext uri="{BB962C8B-B14F-4D97-AF65-F5344CB8AC3E}">
        <p14:creationId xmlns:p14="http://schemas.microsoft.com/office/powerpoint/2010/main" val="2264927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utline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Nearest neighbors for communication</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2" y="2440157"/>
            <a:ext cx="11514487" cy="461665"/>
          </a:xfrm>
          <a:prstGeom prst="rect">
            <a:avLst/>
          </a:prstGeom>
          <a:noFill/>
        </p:spPr>
        <p:txBody>
          <a:bodyPr wrap="square" rtlCol="0">
            <a:spAutoFit/>
          </a:bodyPr>
          <a:lstStyle/>
          <a:p>
            <a:pPr lvl="0">
              <a:defRPr/>
            </a:pPr>
            <a:r>
              <a:rPr lang="en-US" sz="2400" dirty="0">
                <a:solidFill>
                  <a:prstClr val="black"/>
                </a:solidFill>
              </a:rPr>
              <a:t>Nearest neighbors for learning</a:t>
            </a:r>
            <a:endParaRPr lang="en-US" dirty="0">
              <a:solidFill>
                <a:srgbClr val="E7E6E6">
                  <a:lumMod val="50000"/>
                </a:srgbClr>
              </a:solidFill>
            </a:endParaRPr>
          </a:p>
        </p:txBody>
      </p:sp>
      <p:sp>
        <p:nvSpPr>
          <p:cNvPr id="8" name="矩形 7"/>
          <p:cNvSpPr/>
          <p:nvPr/>
        </p:nvSpPr>
        <p:spPr>
          <a:xfrm>
            <a:off x="672403" y="1586499"/>
            <a:ext cx="4615616" cy="400110"/>
          </a:xfrm>
          <a:prstGeom prst="rect">
            <a:avLst/>
          </a:prstGeom>
        </p:spPr>
        <p:txBody>
          <a:bodyPr wrap="square">
            <a:spAutoFit/>
          </a:bodyPr>
          <a:lstStyle/>
          <a:p>
            <a:pPr lvl="0">
              <a:defRPr/>
            </a:pPr>
            <a:r>
              <a:rPr lang="en-US" sz="2000" b="1" dirty="0">
                <a:solidFill>
                  <a:srgbClr val="0070C0"/>
                </a:solidFill>
              </a:rPr>
              <a:t>Deletion/Insertion-correcting codes</a:t>
            </a:r>
          </a:p>
        </p:txBody>
      </p:sp>
      <p:sp>
        <p:nvSpPr>
          <p:cNvPr id="9" name="矩形 8"/>
          <p:cNvSpPr/>
          <p:nvPr/>
        </p:nvSpPr>
        <p:spPr>
          <a:xfrm>
            <a:off x="672403" y="2850849"/>
            <a:ext cx="4615616" cy="400110"/>
          </a:xfrm>
          <a:prstGeom prst="rect">
            <a:avLst/>
          </a:prstGeom>
        </p:spPr>
        <p:txBody>
          <a:bodyPr wrap="square">
            <a:spAutoFit/>
          </a:bodyPr>
          <a:lstStyle/>
          <a:p>
            <a:pPr lvl="0">
              <a:defRPr/>
            </a:pPr>
            <a:r>
              <a:rPr lang="en-US" sz="2000" b="1" dirty="0">
                <a:solidFill>
                  <a:srgbClr val="0070C0"/>
                </a:solidFill>
              </a:rPr>
              <a:t>Trace reconstruction</a:t>
            </a:r>
          </a:p>
        </p:txBody>
      </p:sp>
      <p:sp>
        <p:nvSpPr>
          <p:cNvPr id="11" name="矩形 10"/>
          <p:cNvSpPr/>
          <p:nvPr/>
        </p:nvSpPr>
        <p:spPr>
          <a:xfrm>
            <a:off x="773723" y="1955247"/>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
        <p:nvSpPr>
          <p:cNvPr id="12" name="矩形 11"/>
          <p:cNvSpPr/>
          <p:nvPr/>
        </p:nvSpPr>
        <p:spPr>
          <a:xfrm>
            <a:off x="773723" y="2196181"/>
            <a:ext cx="11337889" cy="246221"/>
          </a:xfrm>
          <a:prstGeom prst="rect">
            <a:avLst/>
          </a:prstGeom>
        </p:spPr>
        <p:txBody>
          <a:bodyPr wrap="square">
            <a:spAutoFit/>
          </a:bodyPr>
          <a:lstStyle/>
          <a:p>
            <a:r>
              <a:rPr lang="en-US" sz="1000" b="1" dirty="0"/>
              <a:t>J. Sima</a:t>
            </a:r>
            <a:r>
              <a:rPr lang="en-US" sz="1000" dirty="0"/>
              <a:t>, R. </a:t>
            </a:r>
            <a:r>
              <a:rPr lang="en-US" sz="1000" dirty="0" err="1"/>
              <a:t>Gabrys</a:t>
            </a:r>
            <a:r>
              <a:rPr lang="en-US" sz="1000" dirty="0"/>
              <a:t>, and J. </a:t>
            </a:r>
            <a:r>
              <a:rPr lang="en-US" sz="1000" dirty="0" err="1"/>
              <a:t>Bruck</a:t>
            </a:r>
            <a:r>
              <a:rPr lang="en-US" sz="1000" dirty="0"/>
              <a:t>, ”Optimal Systematic t-Deletion Correcting Codes,” IEEE International Symposium on Information Theory (ISIT), 2020.</a:t>
            </a:r>
          </a:p>
        </p:txBody>
      </p:sp>
      <p:sp>
        <p:nvSpPr>
          <p:cNvPr id="14" name="矩形 13"/>
          <p:cNvSpPr/>
          <p:nvPr/>
        </p:nvSpPr>
        <p:spPr>
          <a:xfrm>
            <a:off x="773722" y="3241666"/>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2611656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utline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Nearest neighbors for communication</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2" y="2440157"/>
            <a:ext cx="11514487" cy="461665"/>
          </a:xfrm>
          <a:prstGeom prst="rect">
            <a:avLst/>
          </a:prstGeom>
          <a:noFill/>
        </p:spPr>
        <p:txBody>
          <a:bodyPr wrap="square" rtlCol="0">
            <a:spAutoFit/>
          </a:bodyPr>
          <a:lstStyle/>
          <a:p>
            <a:pPr lvl="0">
              <a:defRPr/>
            </a:pPr>
            <a:r>
              <a:rPr lang="en-US" sz="2400" dirty="0">
                <a:solidFill>
                  <a:prstClr val="black"/>
                </a:solidFill>
              </a:rPr>
              <a:t>Nearest neighbors for learning</a:t>
            </a:r>
            <a:endParaRPr lang="en-US" dirty="0">
              <a:solidFill>
                <a:srgbClr val="E7E6E6">
                  <a:lumMod val="50000"/>
                </a:srgbClr>
              </a:solidFill>
            </a:endParaRPr>
          </a:p>
        </p:txBody>
      </p:sp>
      <p:sp>
        <p:nvSpPr>
          <p:cNvPr id="17" name="TextBox 45">
            <a:extLst>
              <a:ext uri="{FF2B5EF4-FFF2-40B4-BE49-F238E27FC236}">
                <a16:creationId xmlns:a16="http://schemas.microsoft.com/office/drawing/2014/main" id="{2B1089E9-A049-4E7B-A562-2EA8E4245FB5}"/>
              </a:ext>
            </a:extLst>
          </p:cNvPr>
          <p:cNvSpPr txBox="1"/>
          <p:nvPr/>
        </p:nvSpPr>
        <p:spPr>
          <a:xfrm>
            <a:off x="460375" y="3505186"/>
            <a:ext cx="11514487" cy="461665"/>
          </a:xfrm>
          <a:prstGeom prst="rect">
            <a:avLst/>
          </a:prstGeom>
          <a:noFill/>
        </p:spPr>
        <p:txBody>
          <a:bodyPr wrap="square" rtlCol="0">
            <a:spAutoFit/>
          </a:bodyPr>
          <a:lstStyle/>
          <a:p>
            <a:pPr lvl="0">
              <a:defRPr/>
            </a:pPr>
            <a:r>
              <a:rPr lang="en-US" sz="2400" dirty="0">
                <a:solidFill>
                  <a:prstClr val="black"/>
                </a:solidFill>
              </a:rPr>
              <a:t>Nearest neighbors for computation</a:t>
            </a:r>
            <a:endParaRPr lang="en-US" dirty="0">
              <a:solidFill>
                <a:srgbClr val="E7E6E6">
                  <a:lumMod val="50000"/>
                </a:srgbClr>
              </a:solidFill>
            </a:endParaRPr>
          </a:p>
        </p:txBody>
      </p:sp>
      <p:sp>
        <p:nvSpPr>
          <p:cNvPr id="8" name="矩形 7"/>
          <p:cNvSpPr/>
          <p:nvPr/>
        </p:nvSpPr>
        <p:spPr>
          <a:xfrm>
            <a:off x="672403" y="1586499"/>
            <a:ext cx="4615616" cy="400110"/>
          </a:xfrm>
          <a:prstGeom prst="rect">
            <a:avLst/>
          </a:prstGeom>
        </p:spPr>
        <p:txBody>
          <a:bodyPr wrap="square">
            <a:spAutoFit/>
          </a:bodyPr>
          <a:lstStyle/>
          <a:p>
            <a:pPr lvl="0">
              <a:defRPr/>
            </a:pPr>
            <a:r>
              <a:rPr lang="en-US" sz="2000" b="1" dirty="0">
                <a:solidFill>
                  <a:srgbClr val="0070C0"/>
                </a:solidFill>
              </a:rPr>
              <a:t>Deletion/Insertion-correcting codes</a:t>
            </a:r>
          </a:p>
        </p:txBody>
      </p:sp>
      <p:sp>
        <p:nvSpPr>
          <p:cNvPr id="9" name="矩形 8"/>
          <p:cNvSpPr/>
          <p:nvPr/>
        </p:nvSpPr>
        <p:spPr>
          <a:xfrm>
            <a:off x="672403" y="2850849"/>
            <a:ext cx="4615616" cy="400110"/>
          </a:xfrm>
          <a:prstGeom prst="rect">
            <a:avLst/>
          </a:prstGeom>
        </p:spPr>
        <p:txBody>
          <a:bodyPr wrap="square">
            <a:spAutoFit/>
          </a:bodyPr>
          <a:lstStyle/>
          <a:p>
            <a:pPr lvl="0">
              <a:defRPr/>
            </a:pPr>
            <a:r>
              <a:rPr lang="en-US" sz="2000" b="1" dirty="0">
                <a:solidFill>
                  <a:srgbClr val="0070C0"/>
                </a:solidFill>
              </a:rPr>
              <a:t>Trace reconstruction</a:t>
            </a:r>
          </a:p>
        </p:txBody>
      </p:sp>
      <p:sp>
        <p:nvSpPr>
          <p:cNvPr id="10" name="矩形 9"/>
          <p:cNvSpPr/>
          <p:nvPr/>
        </p:nvSpPr>
        <p:spPr>
          <a:xfrm>
            <a:off x="672403" y="3899964"/>
            <a:ext cx="7089122" cy="400110"/>
          </a:xfrm>
          <a:prstGeom prst="rect">
            <a:avLst/>
          </a:prstGeom>
        </p:spPr>
        <p:txBody>
          <a:bodyPr wrap="square">
            <a:spAutoFit/>
          </a:bodyPr>
          <a:lstStyle/>
          <a:p>
            <a:pPr lvl="0">
              <a:defRPr/>
            </a:pPr>
            <a:r>
              <a:rPr lang="en-US" sz="2000" b="1" dirty="0">
                <a:solidFill>
                  <a:srgbClr val="0070C0"/>
                </a:solidFill>
              </a:rPr>
              <a:t>Size precision tradeoff in nearest neighbor computation models</a:t>
            </a:r>
          </a:p>
        </p:txBody>
      </p:sp>
      <p:sp>
        <p:nvSpPr>
          <p:cNvPr id="11" name="矩形 10"/>
          <p:cNvSpPr/>
          <p:nvPr/>
        </p:nvSpPr>
        <p:spPr>
          <a:xfrm>
            <a:off x="773723" y="1955247"/>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
        <p:nvSpPr>
          <p:cNvPr id="12" name="矩形 11"/>
          <p:cNvSpPr/>
          <p:nvPr/>
        </p:nvSpPr>
        <p:spPr>
          <a:xfrm>
            <a:off x="773723" y="2196181"/>
            <a:ext cx="11337889" cy="246221"/>
          </a:xfrm>
          <a:prstGeom prst="rect">
            <a:avLst/>
          </a:prstGeom>
        </p:spPr>
        <p:txBody>
          <a:bodyPr wrap="square">
            <a:spAutoFit/>
          </a:bodyPr>
          <a:lstStyle/>
          <a:p>
            <a:r>
              <a:rPr lang="en-US" sz="1000" b="1" dirty="0"/>
              <a:t>J. Sima</a:t>
            </a:r>
            <a:r>
              <a:rPr lang="en-US" sz="1000" dirty="0"/>
              <a:t>, R. </a:t>
            </a:r>
            <a:r>
              <a:rPr lang="en-US" sz="1000" dirty="0" err="1"/>
              <a:t>Gabrys</a:t>
            </a:r>
            <a:r>
              <a:rPr lang="en-US" sz="1000" dirty="0"/>
              <a:t>, and J. </a:t>
            </a:r>
            <a:r>
              <a:rPr lang="en-US" sz="1000" dirty="0" err="1"/>
              <a:t>Bruck</a:t>
            </a:r>
            <a:r>
              <a:rPr lang="en-US" sz="1000" dirty="0"/>
              <a:t>, ”Optimal Systematic t-Deletion Correcting Codes,” IEEE International Symposium on Information Theory (ISIT), 2020.</a:t>
            </a:r>
          </a:p>
        </p:txBody>
      </p:sp>
      <p:sp>
        <p:nvSpPr>
          <p:cNvPr id="14" name="矩形 13"/>
          <p:cNvSpPr/>
          <p:nvPr/>
        </p:nvSpPr>
        <p:spPr>
          <a:xfrm>
            <a:off x="773722" y="3241666"/>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
        <p:nvSpPr>
          <p:cNvPr id="15" name="矩形 14"/>
          <p:cNvSpPr/>
          <p:nvPr/>
        </p:nvSpPr>
        <p:spPr>
          <a:xfrm>
            <a:off x="773722" y="4304257"/>
            <a:ext cx="11337889" cy="246221"/>
          </a:xfrm>
          <a:prstGeom prst="rect">
            <a:avLst/>
          </a:prstGeom>
        </p:spPr>
        <p:txBody>
          <a:bodyPr wrap="square">
            <a:spAutoFit/>
          </a:bodyPr>
          <a:lstStyle/>
          <a:p>
            <a:r>
              <a:rPr lang="en-US" sz="1000" dirty="0"/>
              <a:t>K. M. </a:t>
            </a:r>
            <a:r>
              <a:rPr lang="en-US" sz="1000" dirty="0" err="1"/>
              <a:t>Kilic</a:t>
            </a:r>
            <a:r>
              <a:rPr lang="en-US" sz="1000" dirty="0"/>
              <a:t>, </a:t>
            </a:r>
            <a:r>
              <a:rPr lang="en-US" sz="1000" b="1" dirty="0"/>
              <a:t>J. Sima</a:t>
            </a:r>
            <a:r>
              <a:rPr lang="en-US" sz="1000" dirty="0"/>
              <a:t>, and J. </a:t>
            </a:r>
            <a:r>
              <a:rPr lang="en-US" sz="1000" dirty="0" err="1"/>
              <a:t>Bruck</a:t>
            </a:r>
            <a:r>
              <a:rPr lang="en-US" sz="1000" dirty="0"/>
              <a:t>, ”On the Information Capacity of Associative Computation,” IEEE International Symposium on Information Theory (ISIT), 2023.  Arxiv:2305.05808</a:t>
            </a:r>
          </a:p>
        </p:txBody>
      </p:sp>
      <p:sp>
        <p:nvSpPr>
          <p:cNvPr id="21" name="矩形 20"/>
          <p:cNvSpPr/>
          <p:nvPr/>
        </p:nvSpPr>
        <p:spPr>
          <a:xfrm>
            <a:off x="773722" y="4527061"/>
            <a:ext cx="11337889" cy="246221"/>
          </a:xfrm>
          <a:prstGeom prst="rect">
            <a:avLst/>
          </a:prstGeom>
        </p:spPr>
        <p:txBody>
          <a:bodyPr wrap="square">
            <a:spAutoFit/>
          </a:bodyPr>
          <a:lstStyle/>
          <a:p>
            <a:r>
              <a:rPr lang="en-US" sz="1000" dirty="0"/>
              <a:t>K. M. </a:t>
            </a:r>
            <a:r>
              <a:rPr lang="en-US" sz="1000" dirty="0" err="1"/>
              <a:t>Kilic</a:t>
            </a:r>
            <a:r>
              <a:rPr lang="en-US" sz="1000" dirty="0"/>
              <a:t>, </a:t>
            </a:r>
            <a:r>
              <a:rPr lang="en-US" sz="1000" b="1" dirty="0"/>
              <a:t>J. Sima</a:t>
            </a:r>
            <a:r>
              <a:rPr lang="en-US" sz="1000" dirty="0"/>
              <a:t>, and J. </a:t>
            </a:r>
            <a:r>
              <a:rPr lang="en-US" sz="1000" dirty="0" err="1"/>
              <a:t>Bruck</a:t>
            </a:r>
            <a:r>
              <a:rPr lang="en-US" sz="1000" dirty="0"/>
              <a:t>, ” Nearest Neighbor Representations of Neurons,” Arxiv:2402.08748</a:t>
            </a:r>
          </a:p>
        </p:txBody>
      </p:sp>
    </p:spTree>
    <p:extLst>
      <p:ext uri="{BB962C8B-B14F-4D97-AF65-F5344CB8AC3E}">
        <p14:creationId xmlns:p14="http://schemas.microsoft.com/office/powerpoint/2010/main" val="1107116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utline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Nearest neighbors for communication</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2" y="2440157"/>
            <a:ext cx="11514487" cy="461665"/>
          </a:xfrm>
          <a:prstGeom prst="rect">
            <a:avLst/>
          </a:prstGeom>
          <a:noFill/>
        </p:spPr>
        <p:txBody>
          <a:bodyPr wrap="square" rtlCol="0">
            <a:spAutoFit/>
          </a:bodyPr>
          <a:lstStyle/>
          <a:p>
            <a:pPr lvl="0">
              <a:defRPr/>
            </a:pPr>
            <a:r>
              <a:rPr lang="en-US" sz="2400" dirty="0">
                <a:solidFill>
                  <a:prstClr val="black"/>
                </a:solidFill>
              </a:rPr>
              <a:t>Nearest neighbors for learning</a:t>
            </a:r>
            <a:endParaRPr lang="en-US" dirty="0">
              <a:solidFill>
                <a:srgbClr val="E7E6E6">
                  <a:lumMod val="50000"/>
                </a:srgbClr>
              </a:solidFill>
            </a:endParaRPr>
          </a:p>
        </p:txBody>
      </p:sp>
      <p:sp>
        <p:nvSpPr>
          <p:cNvPr id="17" name="TextBox 45">
            <a:extLst>
              <a:ext uri="{FF2B5EF4-FFF2-40B4-BE49-F238E27FC236}">
                <a16:creationId xmlns:a16="http://schemas.microsoft.com/office/drawing/2014/main" id="{2B1089E9-A049-4E7B-A562-2EA8E4245FB5}"/>
              </a:ext>
            </a:extLst>
          </p:cNvPr>
          <p:cNvSpPr txBox="1"/>
          <p:nvPr/>
        </p:nvSpPr>
        <p:spPr>
          <a:xfrm>
            <a:off x="460375" y="3505186"/>
            <a:ext cx="11514487" cy="461665"/>
          </a:xfrm>
          <a:prstGeom prst="rect">
            <a:avLst/>
          </a:prstGeom>
          <a:noFill/>
        </p:spPr>
        <p:txBody>
          <a:bodyPr wrap="square" rtlCol="0">
            <a:spAutoFit/>
          </a:bodyPr>
          <a:lstStyle/>
          <a:p>
            <a:pPr lvl="0">
              <a:defRPr/>
            </a:pPr>
            <a:r>
              <a:rPr lang="en-US" sz="2400" dirty="0">
                <a:solidFill>
                  <a:prstClr val="black"/>
                </a:solidFill>
              </a:rPr>
              <a:t>Nearest neighbors for computation</a:t>
            </a:r>
            <a:endParaRPr lang="en-US" dirty="0">
              <a:solidFill>
                <a:srgbClr val="E7E6E6">
                  <a:lumMod val="50000"/>
                </a:srgbClr>
              </a:solidFill>
            </a:endParaRPr>
          </a:p>
        </p:txBody>
      </p:sp>
      <p:sp>
        <p:nvSpPr>
          <p:cNvPr id="8" name="矩形 7"/>
          <p:cNvSpPr/>
          <p:nvPr/>
        </p:nvSpPr>
        <p:spPr>
          <a:xfrm>
            <a:off x="672403" y="1586499"/>
            <a:ext cx="4615616" cy="400110"/>
          </a:xfrm>
          <a:prstGeom prst="rect">
            <a:avLst/>
          </a:prstGeom>
        </p:spPr>
        <p:txBody>
          <a:bodyPr wrap="square">
            <a:spAutoFit/>
          </a:bodyPr>
          <a:lstStyle/>
          <a:p>
            <a:pPr lvl="0">
              <a:defRPr/>
            </a:pPr>
            <a:r>
              <a:rPr lang="en-US" sz="2000" b="1" dirty="0">
                <a:solidFill>
                  <a:srgbClr val="0070C0"/>
                </a:solidFill>
              </a:rPr>
              <a:t>Deletion/Insertion-correcting codes</a:t>
            </a:r>
          </a:p>
        </p:txBody>
      </p:sp>
      <p:sp>
        <p:nvSpPr>
          <p:cNvPr id="9" name="矩形 8"/>
          <p:cNvSpPr/>
          <p:nvPr/>
        </p:nvSpPr>
        <p:spPr>
          <a:xfrm>
            <a:off x="672403" y="2850849"/>
            <a:ext cx="4615616" cy="400110"/>
          </a:xfrm>
          <a:prstGeom prst="rect">
            <a:avLst/>
          </a:prstGeom>
        </p:spPr>
        <p:txBody>
          <a:bodyPr wrap="square">
            <a:spAutoFit/>
          </a:bodyPr>
          <a:lstStyle/>
          <a:p>
            <a:pPr lvl="0">
              <a:defRPr/>
            </a:pPr>
            <a:r>
              <a:rPr lang="en-US" sz="2000" b="1" dirty="0">
                <a:solidFill>
                  <a:srgbClr val="0070C0"/>
                </a:solidFill>
              </a:rPr>
              <a:t>Trace reconstruction</a:t>
            </a:r>
          </a:p>
        </p:txBody>
      </p:sp>
      <p:sp>
        <p:nvSpPr>
          <p:cNvPr id="10" name="矩形 9"/>
          <p:cNvSpPr/>
          <p:nvPr/>
        </p:nvSpPr>
        <p:spPr>
          <a:xfrm>
            <a:off x="672403" y="3899964"/>
            <a:ext cx="7089122" cy="400110"/>
          </a:xfrm>
          <a:prstGeom prst="rect">
            <a:avLst/>
          </a:prstGeom>
        </p:spPr>
        <p:txBody>
          <a:bodyPr wrap="square">
            <a:spAutoFit/>
          </a:bodyPr>
          <a:lstStyle/>
          <a:p>
            <a:pPr lvl="0">
              <a:defRPr/>
            </a:pPr>
            <a:r>
              <a:rPr lang="en-US" sz="2000" b="1" dirty="0">
                <a:solidFill>
                  <a:srgbClr val="0070C0"/>
                </a:solidFill>
              </a:rPr>
              <a:t>Size precision tradeoff in nearest neighbor computation models</a:t>
            </a:r>
          </a:p>
        </p:txBody>
      </p:sp>
      <p:sp>
        <p:nvSpPr>
          <p:cNvPr id="11" name="矩形 10"/>
          <p:cNvSpPr/>
          <p:nvPr/>
        </p:nvSpPr>
        <p:spPr>
          <a:xfrm>
            <a:off x="773723" y="1955247"/>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
        <p:nvSpPr>
          <p:cNvPr id="12" name="矩形 11"/>
          <p:cNvSpPr/>
          <p:nvPr/>
        </p:nvSpPr>
        <p:spPr>
          <a:xfrm>
            <a:off x="773723" y="2196181"/>
            <a:ext cx="11337889" cy="246221"/>
          </a:xfrm>
          <a:prstGeom prst="rect">
            <a:avLst/>
          </a:prstGeom>
        </p:spPr>
        <p:txBody>
          <a:bodyPr wrap="square">
            <a:spAutoFit/>
          </a:bodyPr>
          <a:lstStyle/>
          <a:p>
            <a:r>
              <a:rPr lang="en-US" sz="1000" b="1" dirty="0"/>
              <a:t>J. Sima</a:t>
            </a:r>
            <a:r>
              <a:rPr lang="en-US" sz="1000" dirty="0"/>
              <a:t>, R. </a:t>
            </a:r>
            <a:r>
              <a:rPr lang="en-US" sz="1000" dirty="0" err="1"/>
              <a:t>Gabrys</a:t>
            </a:r>
            <a:r>
              <a:rPr lang="en-US" sz="1000" dirty="0"/>
              <a:t>, and J. </a:t>
            </a:r>
            <a:r>
              <a:rPr lang="en-US" sz="1000" dirty="0" err="1"/>
              <a:t>Bruck</a:t>
            </a:r>
            <a:r>
              <a:rPr lang="en-US" sz="1000" dirty="0"/>
              <a:t>, ”Optimal Systematic t-Deletion Correcting Codes,” IEEE International Symposium on Information Theory (ISIT), 2020.</a:t>
            </a:r>
          </a:p>
        </p:txBody>
      </p:sp>
      <p:sp>
        <p:nvSpPr>
          <p:cNvPr id="14" name="矩形 13"/>
          <p:cNvSpPr/>
          <p:nvPr/>
        </p:nvSpPr>
        <p:spPr>
          <a:xfrm>
            <a:off x="773722" y="3241666"/>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
        <p:nvSpPr>
          <p:cNvPr id="15" name="矩形 14"/>
          <p:cNvSpPr/>
          <p:nvPr/>
        </p:nvSpPr>
        <p:spPr>
          <a:xfrm>
            <a:off x="773722" y="4304257"/>
            <a:ext cx="11337889" cy="246221"/>
          </a:xfrm>
          <a:prstGeom prst="rect">
            <a:avLst/>
          </a:prstGeom>
        </p:spPr>
        <p:txBody>
          <a:bodyPr wrap="square">
            <a:spAutoFit/>
          </a:bodyPr>
          <a:lstStyle/>
          <a:p>
            <a:r>
              <a:rPr lang="en-US" sz="1000" dirty="0"/>
              <a:t>K. M. </a:t>
            </a:r>
            <a:r>
              <a:rPr lang="en-US" sz="1000" dirty="0" err="1"/>
              <a:t>Kilic</a:t>
            </a:r>
            <a:r>
              <a:rPr lang="en-US" sz="1000" dirty="0"/>
              <a:t>, </a:t>
            </a:r>
            <a:r>
              <a:rPr lang="en-US" sz="1000" b="1" dirty="0"/>
              <a:t>J. Sima</a:t>
            </a:r>
            <a:r>
              <a:rPr lang="en-US" sz="1000" dirty="0"/>
              <a:t>, and J. </a:t>
            </a:r>
            <a:r>
              <a:rPr lang="en-US" sz="1000" dirty="0" err="1"/>
              <a:t>Bruck</a:t>
            </a:r>
            <a:r>
              <a:rPr lang="en-US" sz="1000" dirty="0"/>
              <a:t>, ”On the Information Capacity of Associative Computation,” IEEE International Symposium on Information Theory (ISIT), 2023.  Arxiv:2305.05808</a:t>
            </a:r>
          </a:p>
        </p:txBody>
      </p:sp>
      <p:sp>
        <p:nvSpPr>
          <p:cNvPr id="16" name="TextBox 45">
            <a:extLst>
              <a:ext uri="{FF2B5EF4-FFF2-40B4-BE49-F238E27FC236}">
                <a16:creationId xmlns:a16="http://schemas.microsoft.com/office/drawing/2014/main" id="{2B1089E9-A049-4E7B-A562-2EA8E4245FB5}"/>
              </a:ext>
            </a:extLst>
          </p:cNvPr>
          <p:cNvSpPr txBox="1"/>
          <p:nvPr/>
        </p:nvSpPr>
        <p:spPr>
          <a:xfrm>
            <a:off x="460375" y="4758567"/>
            <a:ext cx="11514487" cy="461665"/>
          </a:xfrm>
          <a:prstGeom prst="rect">
            <a:avLst/>
          </a:prstGeom>
          <a:noFill/>
        </p:spPr>
        <p:txBody>
          <a:bodyPr wrap="square" rtlCol="0">
            <a:spAutoFit/>
          </a:bodyPr>
          <a:lstStyle/>
          <a:p>
            <a:pPr lvl="0">
              <a:defRPr/>
            </a:pPr>
            <a:r>
              <a:rPr lang="en-US" sz="2400" dirty="0">
                <a:solidFill>
                  <a:schemeClr val="bg2">
                    <a:lumMod val="50000"/>
                  </a:schemeClr>
                </a:solidFill>
              </a:rPr>
              <a:t>Data privacy in machine learning</a:t>
            </a:r>
            <a:endParaRPr lang="en-US" dirty="0">
              <a:solidFill>
                <a:schemeClr val="bg2">
                  <a:lumMod val="50000"/>
                </a:schemeClr>
              </a:solidFill>
            </a:endParaRPr>
          </a:p>
        </p:txBody>
      </p:sp>
      <p:sp>
        <p:nvSpPr>
          <p:cNvPr id="18" name="矩形 17"/>
          <p:cNvSpPr/>
          <p:nvPr/>
        </p:nvSpPr>
        <p:spPr>
          <a:xfrm>
            <a:off x="672403" y="5152413"/>
            <a:ext cx="7089122" cy="400110"/>
          </a:xfrm>
          <a:prstGeom prst="rect">
            <a:avLst/>
          </a:prstGeom>
        </p:spPr>
        <p:txBody>
          <a:bodyPr wrap="square">
            <a:spAutoFit/>
          </a:bodyPr>
          <a:lstStyle/>
          <a:p>
            <a:pPr lvl="0">
              <a:defRPr/>
            </a:pPr>
            <a:r>
              <a:rPr lang="en-US" sz="2000" b="1" dirty="0">
                <a:solidFill>
                  <a:schemeClr val="accent1">
                    <a:lumMod val="60000"/>
                    <a:lumOff val="40000"/>
                  </a:schemeClr>
                </a:solidFill>
              </a:rPr>
              <a:t>Data privacy in federated learning and online learning</a:t>
            </a:r>
          </a:p>
        </p:txBody>
      </p:sp>
      <p:sp>
        <p:nvSpPr>
          <p:cNvPr id="21" name="矩形 20"/>
          <p:cNvSpPr/>
          <p:nvPr/>
        </p:nvSpPr>
        <p:spPr>
          <a:xfrm>
            <a:off x="773722" y="4527061"/>
            <a:ext cx="11337889" cy="246221"/>
          </a:xfrm>
          <a:prstGeom prst="rect">
            <a:avLst/>
          </a:prstGeom>
        </p:spPr>
        <p:txBody>
          <a:bodyPr wrap="square">
            <a:spAutoFit/>
          </a:bodyPr>
          <a:lstStyle/>
          <a:p>
            <a:r>
              <a:rPr lang="en-US" sz="1000" dirty="0"/>
              <a:t>K. M. </a:t>
            </a:r>
            <a:r>
              <a:rPr lang="en-US" sz="1000" dirty="0" err="1"/>
              <a:t>Kilic</a:t>
            </a:r>
            <a:r>
              <a:rPr lang="en-US" sz="1000" dirty="0"/>
              <a:t>, </a:t>
            </a:r>
            <a:r>
              <a:rPr lang="en-US" sz="1000" b="1" dirty="0"/>
              <a:t>J. Sima</a:t>
            </a:r>
            <a:r>
              <a:rPr lang="en-US" sz="1000" dirty="0"/>
              <a:t>, and J. </a:t>
            </a:r>
            <a:r>
              <a:rPr lang="en-US" sz="1000" dirty="0" err="1"/>
              <a:t>Bruck</a:t>
            </a:r>
            <a:r>
              <a:rPr lang="en-US" sz="1000" dirty="0"/>
              <a:t>, ” Nearest Neighbor Representations of Neurons,” Arxiv:2402.08748</a:t>
            </a:r>
          </a:p>
        </p:txBody>
      </p:sp>
      <p:sp>
        <p:nvSpPr>
          <p:cNvPr id="22" name="矩形 21"/>
          <p:cNvSpPr/>
          <p:nvPr/>
        </p:nvSpPr>
        <p:spPr>
          <a:xfrm>
            <a:off x="773722" y="5946369"/>
            <a:ext cx="11337889" cy="246221"/>
          </a:xfrm>
          <a:prstGeom prst="rect">
            <a:avLst/>
          </a:prstGeom>
        </p:spPr>
        <p:txBody>
          <a:bodyPr wrap="square">
            <a:spAutoFit/>
          </a:bodyPr>
          <a:lstStyle/>
          <a:p>
            <a:r>
              <a:rPr lang="en-US" sz="1000" dirty="0">
                <a:solidFill>
                  <a:schemeClr val="bg2">
                    <a:lumMod val="50000"/>
                  </a:schemeClr>
                </a:solidFill>
              </a:rPr>
              <a:t>C. Pan*, </a:t>
            </a:r>
            <a:r>
              <a:rPr lang="en-US" sz="1000" b="1" dirty="0">
                <a:solidFill>
                  <a:schemeClr val="bg2">
                    <a:lumMod val="50000"/>
                  </a:schemeClr>
                </a:solidFill>
              </a:rPr>
              <a:t>J. </a:t>
            </a:r>
            <a:r>
              <a:rPr lang="en-US" sz="1000" b="1" dirty="0" err="1">
                <a:solidFill>
                  <a:schemeClr val="bg2">
                    <a:lumMod val="50000"/>
                  </a:schemeClr>
                </a:solidFill>
              </a:rPr>
              <a:t>Sima</a:t>
            </a:r>
            <a:r>
              <a:rPr lang="en-US" sz="1000" b="1" dirty="0">
                <a:solidFill>
                  <a:schemeClr val="bg2">
                    <a:lumMod val="50000"/>
                  </a:schemeClr>
                </a:solidFill>
              </a:rPr>
              <a:t>*</a:t>
            </a:r>
            <a:r>
              <a:rPr lang="en-US" sz="1000" dirty="0">
                <a:solidFill>
                  <a:schemeClr val="bg2">
                    <a:lumMod val="50000"/>
                  </a:schemeClr>
                </a:solidFill>
              </a:rPr>
              <a:t>, S. Prakash*, V. Rana, and O. </a:t>
            </a:r>
            <a:r>
              <a:rPr lang="en-US" sz="1000" dirty="0" err="1">
                <a:solidFill>
                  <a:schemeClr val="bg2">
                    <a:lumMod val="50000"/>
                  </a:schemeClr>
                </a:solidFill>
              </a:rPr>
              <a:t>Milenkovic</a:t>
            </a:r>
            <a:r>
              <a:rPr lang="en-US" sz="1000" dirty="0">
                <a:solidFill>
                  <a:schemeClr val="bg2">
                    <a:lumMod val="50000"/>
                  </a:schemeClr>
                </a:solidFill>
              </a:rPr>
              <a:t>, ”Machine Unlearning of Federated Clusters,” International Conference on Learning Representations (ICLR), 2023 (* denotes equal contribution)</a:t>
            </a:r>
          </a:p>
        </p:txBody>
      </p:sp>
      <p:sp>
        <p:nvSpPr>
          <p:cNvPr id="23" name="矩形 22"/>
          <p:cNvSpPr/>
          <p:nvPr/>
        </p:nvSpPr>
        <p:spPr>
          <a:xfrm>
            <a:off x="773721" y="6192590"/>
            <a:ext cx="11337889" cy="400110"/>
          </a:xfrm>
          <a:prstGeom prst="rect">
            <a:avLst/>
          </a:prstGeom>
        </p:spPr>
        <p:txBody>
          <a:bodyPr wrap="square">
            <a:spAutoFit/>
          </a:bodyPr>
          <a:lstStyle/>
          <a:p>
            <a:r>
              <a:rPr lang="en-US" sz="1000" dirty="0">
                <a:solidFill>
                  <a:schemeClr val="bg2">
                    <a:lumMod val="50000"/>
                  </a:schemeClr>
                </a:solidFill>
              </a:rPr>
              <a:t>S. Prakash*, </a:t>
            </a:r>
            <a:r>
              <a:rPr lang="en-US" sz="1000" b="1" dirty="0">
                <a:solidFill>
                  <a:schemeClr val="bg2">
                    <a:lumMod val="50000"/>
                  </a:schemeClr>
                </a:solidFill>
              </a:rPr>
              <a:t>J. </a:t>
            </a:r>
            <a:r>
              <a:rPr lang="en-US" sz="1000" b="1" dirty="0" err="1">
                <a:solidFill>
                  <a:schemeClr val="bg2">
                    <a:lumMod val="50000"/>
                  </a:schemeClr>
                </a:solidFill>
              </a:rPr>
              <a:t>Sima</a:t>
            </a:r>
            <a:r>
              <a:rPr lang="en-US" sz="1000" b="1" dirty="0">
                <a:solidFill>
                  <a:schemeClr val="bg2">
                    <a:lumMod val="50000"/>
                  </a:schemeClr>
                </a:solidFill>
              </a:rPr>
              <a:t>*, </a:t>
            </a:r>
            <a:r>
              <a:rPr lang="en-US" sz="1000" dirty="0">
                <a:solidFill>
                  <a:schemeClr val="bg2">
                    <a:lumMod val="50000"/>
                  </a:schemeClr>
                </a:solidFill>
              </a:rPr>
              <a:t>C. Pan*, E. </a:t>
            </a:r>
            <a:r>
              <a:rPr lang="en-US" sz="1000" dirty="0" err="1">
                <a:solidFill>
                  <a:schemeClr val="bg2">
                    <a:lumMod val="50000"/>
                  </a:schemeClr>
                </a:solidFill>
              </a:rPr>
              <a:t>Chien</a:t>
            </a:r>
            <a:r>
              <a:rPr lang="en-US" sz="1000" dirty="0">
                <a:solidFill>
                  <a:schemeClr val="bg2">
                    <a:lumMod val="50000"/>
                  </a:schemeClr>
                </a:solidFill>
              </a:rPr>
              <a:t>, and O. </a:t>
            </a:r>
            <a:r>
              <a:rPr lang="en-US" sz="1000" dirty="0" err="1">
                <a:solidFill>
                  <a:schemeClr val="bg2">
                    <a:lumMod val="50000"/>
                  </a:schemeClr>
                </a:solidFill>
              </a:rPr>
              <a:t>Milenkovic</a:t>
            </a:r>
            <a:r>
              <a:rPr lang="en-US" sz="1000" dirty="0">
                <a:solidFill>
                  <a:schemeClr val="bg2">
                    <a:lumMod val="50000"/>
                  </a:schemeClr>
                </a:solidFill>
              </a:rPr>
              <a:t>, ”Federated Classification in Hyperbolic Spaces via Secure Aggregation of Convex Hulls,” accepted by Transactions on Machine Learning Research (TMLR). </a:t>
            </a:r>
          </a:p>
          <a:p>
            <a:r>
              <a:rPr lang="en-US" sz="1000" dirty="0">
                <a:solidFill>
                  <a:schemeClr val="bg2">
                    <a:lumMod val="50000"/>
                  </a:schemeClr>
                </a:solidFill>
              </a:rPr>
              <a:t>(* denotes equal contribution)</a:t>
            </a:r>
          </a:p>
        </p:txBody>
      </p:sp>
      <p:sp>
        <p:nvSpPr>
          <p:cNvPr id="24" name="矩形 23"/>
          <p:cNvSpPr/>
          <p:nvPr/>
        </p:nvSpPr>
        <p:spPr>
          <a:xfrm>
            <a:off x="773720" y="5568405"/>
            <a:ext cx="11337889" cy="400110"/>
          </a:xfrm>
          <a:prstGeom prst="rect">
            <a:avLst/>
          </a:prstGeom>
        </p:spPr>
        <p:txBody>
          <a:bodyPr wrap="square">
            <a:spAutoFit/>
          </a:bodyPr>
          <a:lstStyle/>
          <a:p>
            <a:r>
              <a:rPr lang="en-US" sz="1000" b="1" dirty="0">
                <a:solidFill>
                  <a:schemeClr val="bg2">
                    <a:lumMod val="50000"/>
                  </a:schemeClr>
                </a:solidFill>
              </a:rPr>
              <a:t>J. </a:t>
            </a:r>
            <a:r>
              <a:rPr lang="en-US" sz="1000" b="1" dirty="0" err="1">
                <a:solidFill>
                  <a:schemeClr val="bg2">
                    <a:lumMod val="50000"/>
                  </a:schemeClr>
                </a:solidFill>
              </a:rPr>
              <a:t>Sima</a:t>
            </a:r>
            <a:r>
              <a:rPr lang="en-US" sz="1000" b="1" dirty="0">
                <a:solidFill>
                  <a:schemeClr val="bg2">
                    <a:lumMod val="50000"/>
                  </a:schemeClr>
                </a:solidFill>
              </a:rPr>
              <a:t>*, </a:t>
            </a:r>
            <a:r>
              <a:rPr lang="en-US" sz="1000" dirty="0">
                <a:solidFill>
                  <a:schemeClr val="bg2">
                    <a:lumMod val="50000"/>
                  </a:schemeClr>
                </a:solidFill>
              </a:rPr>
              <a:t>C. Wu*, O. </a:t>
            </a:r>
            <a:r>
              <a:rPr lang="en-US" sz="1000" dirty="0" err="1">
                <a:solidFill>
                  <a:schemeClr val="bg2">
                    <a:lumMod val="50000"/>
                  </a:schemeClr>
                </a:solidFill>
              </a:rPr>
              <a:t>Milenkovic</a:t>
            </a:r>
            <a:r>
              <a:rPr lang="en-US" sz="1000" dirty="0">
                <a:solidFill>
                  <a:schemeClr val="bg2">
                    <a:lumMod val="50000"/>
                  </a:schemeClr>
                </a:solidFill>
              </a:rPr>
              <a:t>, and W. </a:t>
            </a:r>
            <a:r>
              <a:rPr lang="en-US" sz="1000" dirty="0" err="1">
                <a:solidFill>
                  <a:schemeClr val="bg2">
                    <a:lumMod val="50000"/>
                  </a:schemeClr>
                </a:solidFill>
              </a:rPr>
              <a:t>Szpankowski</a:t>
            </a:r>
            <a:r>
              <a:rPr lang="en-US" sz="1000" dirty="0">
                <a:solidFill>
                  <a:schemeClr val="bg2">
                    <a:lumMod val="50000"/>
                  </a:schemeClr>
                </a:solidFill>
              </a:rPr>
              <a:t>, ”Online Distribution Learning with Local Private Constraints,” accepted by International Conference on Artificial Intelligence and Statistics (AISTATS), 2024 </a:t>
            </a:r>
          </a:p>
          <a:p>
            <a:r>
              <a:rPr lang="en-US" sz="1000" dirty="0">
                <a:solidFill>
                  <a:schemeClr val="bg2">
                    <a:lumMod val="50000"/>
                  </a:schemeClr>
                </a:solidFill>
              </a:rPr>
              <a:t>(* denotes equal contribution)</a:t>
            </a:r>
          </a:p>
        </p:txBody>
      </p:sp>
    </p:spTree>
    <p:extLst>
      <p:ext uri="{BB962C8B-B14F-4D97-AF65-F5344CB8AC3E}">
        <p14:creationId xmlns:p14="http://schemas.microsoft.com/office/powerpoint/2010/main" val="1865961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4" name="椭圆 3"/>
          <p:cNvSpPr/>
          <p:nvPr/>
        </p:nvSpPr>
        <p:spPr>
          <a:xfrm>
            <a:off x="3984439" y="1025860"/>
            <a:ext cx="2286000" cy="2286000"/>
          </a:xfrm>
          <a:prstGeom prst="ellipse">
            <a:avLst/>
          </a:prstGeom>
          <a:solidFill>
            <a:schemeClr val="accent6">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 name="矩形 1"/>
          <p:cNvSpPr/>
          <p:nvPr/>
        </p:nvSpPr>
        <p:spPr>
          <a:xfrm>
            <a:off x="4176065" y="1792886"/>
            <a:ext cx="1879600" cy="707886"/>
          </a:xfrm>
          <a:prstGeom prst="rect">
            <a:avLst/>
          </a:prstGeom>
        </p:spPr>
        <p:txBody>
          <a:bodyPr wrap="square">
            <a:spAutoFit/>
          </a:bodyPr>
          <a:lstStyle/>
          <a:p>
            <a:pPr algn="ctr"/>
            <a:r>
              <a:rPr lang="en-US" sz="2000" dirty="0"/>
              <a:t>Information and Coding Theory</a:t>
            </a:r>
          </a:p>
        </p:txBody>
      </p:sp>
      <p:grpSp>
        <p:nvGrpSpPr>
          <p:cNvPr id="18" name="组合 17"/>
          <p:cNvGrpSpPr/>
          <p:nvPr/>
        </p:nvGrpSpPr>
        <p:grpSpPr>
          <a:xfrm>
            <a:off x="5576109" y="1026631"/>
            <a:ext cx="2286000" cy="2286000"/>
            <a:chOff x="5599888" y="1014673"/>
            <a:chExt cx="2286000" cy="2286000"/>
          </a:xfrm>
        </p:grpSpPr>
        <p:sp>
          <p:nvSpPr>
            <p:cNvPr id="5" name="椭圆 4"/>
            <p:cNvSpPr/>
            <p:nvPr/>
          </p:nvSpPr>
          <p:spPr>
            <a:xfrm>
              <a:off x="5599888" y="1014673"/>
              <a:ext cx="2286000" cy="2286000"/>
            </a:xfrm>
            <a:prstGeom prst="ellipse">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矩形 2"/>
            <p:cNvSpPr/>
            <p:nvPr/>
          </p:nvSpPr>
          <p:spPr>
            <a:xfrm>
              <a:off x="5917482" y="1800803"/>
              <a:ext cx="1650812" cy="707886"/>
            </a:xfrm>
            <a:prstGeom prst="rect">
              <a:avLst/>
            </a:prstGeom>
          </p:spPr>
          <p:txBody>
            <a:bodyPr wrap="square">
              <a:spAutoFit/>
            </a:bodyPr>
            <a:lstStyle/>
            <a:p>
              <a:pPr algn="ctr"/>
              <a:r>
                <a:rPr lang="en-US" altLang="zh-CN" sz="2000" dirty="0"/>
                <a:t>Theory of Computing</a:t>
              </a:r>
              <a:endParaRPr lang="en-US" sz="2000" dirty="0"/>
            </a:p>
          </p:txBody>
        </p:sp>
      </p:gr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ESEARCH</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4000"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VerView</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9" name="左箭头 8"/>
          <p:cNvSpPr/>
          <p:nvPr/>
        </p:nvSpPr>
        <p:spPr>
          <a:xfrm>
            <a:off x="3078918" y="2013503"/>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流程图: 可选过程 10"/>
          <p:cNvSpPr/>
          <p:nvPr/>
        </p:nvSpPr>
        <p:spPr>
          <a:xfrm>
            <a:off x="773230" y="1732186"/>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矩形 24"/>
          <p:cNvSpPr/>
          <p:nvPr/>
        </p:nvSpPr>
        <p:spPr>
          <a:xfrm>
            <a:off x="835728" y="1868510"/>
            <a:ext cx="2028416" cy="338554"/>
          </a:xfrm>
          <a:prstGeom prst="rect">
            <a:avLst/>
          </a:prstGeom>
        </p:spPr>
        <p:txBody>
          <a:bodyPr wrap="square">
            <a:spAutoFit/>
          </a:bodyPr>
          <a:lstStyle/>
          <a:p>
            <a:r>
              <a:rPr lang="en-US" sz="1600" dirty="0"/>
              <a:t>Data communication</a:t>
            </a:r>
          </a:p>
        </p:txBody>
      </p:sp>
      <p:sp>
        <p:nvSpPr>
          <p:cNvPr id="26" name="矩形 25"/>
          <p:cNvSpPr/>
          <p:nvPr/>
        </p:nvSpPr>
        <p:spPr>
          <a:xfrm>
            <a:off x="835728" y="2149173"/>
            <a:ext cx="2028416" cy="338554"/>
          </a:xfrm>
          <a:prstGeom prst="rect">
            <a:avLst/>
          </a:prstGeom>
        </p:spPr>
        <p:txBody>
          <a:bodyPr wrap="square">
            <a:spAutoFit/>
          </a:bodyPr>
          <a:lstStyle/>
          <a:p>
            <a:r>
              <a:rPr lang="en-US" sz="1600" dirty="0"/>
              <a:t>Data compression</a:t>
            </a:r>
          </a:p>
        </p:txBody>
      </p:sp>
      <p:grpSp>
        <p:nvGrpSpPr>
          <p:cNvPr id="33" name="组合 32"/>
          <p:cNvGrpSpPr/>
          <p:nvPr/>
        </p:nvGrpSpPr>
        <p:grpSpPr>
          <a:xfrm>
            <a:off x="0" y="3537071"/>
            <a:ext cx="12192000" cy="547592"/>
            <a:chOff x="0" y="3032187"/>
            <a:chExt cx="12192000" cy="547592"/>
          </a:xfrm>
        </p:grpSpPr>
        <p:sp>
          <p:nvSpPr>
            <p:cNvPr id="38" name="燕尾形 37"/>
            <p:cNvSpPr/>
            <p:nvPr/>
          </p:nvSpPr>
          <p:spPr>
            <a:xfrm>
              <a:off x="0" y="3032187"/>
              <a:ext cx="12192000" cy="547592"/>
            </a:xfrm>
            <a:prstGeom prst="chevron">
              <a:avLst>
                <a:gd name="adj" fmla="val 0"/>
              </a:avLst>
            </a:prstGeom>
            <a:gradFill flip="none" rotWithShape="1">
              <a:gsLst>
                <a:gs pos="0">
                  <a:schemeClr val="accent6">
                    <a:lumMod val="60000"/>
                    <a:lumOff val="40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0" name="矩形 39"/>
            <p:cNvSpPr/>
            <p:nvPr/>
          </p:nvSpPr>
          <p:spPr>
            <a:xfrm>
              <a:off x="773230" y="3121317"/>
              <a:ext cx="2787814" cy="369332"/>
            </a:xfrm>
            <a:prstGeom prst="rect">
              <a:avLst/>
            </a:prstGeom>
          </p:spPr>
          <p:txBody>
            <a:bodyPr wrap="none">
              <a:spAutoFit/>
            </a:bodyPr>
            <a:lstStyle/>
            <a:p>
              <a:pPr algn="ctr"/>
              <a:r>
                <a:rPr lang="en-US" altLang="zh-CN" dirty="0"/>
                <a:t>Communication </a:t>
              </a:r>
              <a:r>
                <a:rPr lang="en-US" dirty="0"/>
                <a:t>(&amp; Storage)</a:t>
              </a:r>
            </a:p>
          </p:txBody>
        </p:sp>
        <p:sp>
          <p:nvSpPr>
            <p:cNvPr id="41" name="矩形 40"/>
            <p:cNvSpPr/>
            <p:nvPr/>
          </p:nvSpPr>
          <p:spPr>
            <a:xfrm>
              <a:off x="8756834" y="3121317"/>
              <a:ext cx="2627515" cy="369332"/>
            </a:xfrm>
            <a:prstGeom prst="rect">
              <a:avLst/>
            </a:prstGeom>
          </p:spPr>
          <p:txBody>
            <a:bodyPr wrap="none">
              <a:spAutoFit/>
            </a:bodyPr>
            <a:lstStyle/>
            <a:p>
              <a:pPr algn="ctr"/>
              <a:r>
                <a:rPr lang="en-US" altLang="zh-CN" dirty="0"/>
                <a:t>Computation </a:t>
              </a:r>
              <a:r>
                <a:rPr lang="en-US" dirty="0"/>
                <a:t>(&amp; Learning)</a:t>
              </a:r>
            </a:p>
          </p:txBody>
        </p:sp>
      </p:grpSp>
    </p:spTree>
    <p:extLst>
      <p:ext uri="{BB962C8B-B14F-4D97-AF65-F5344CB8AC3E}">
        <p14:creationId xmlns:p14="http://schemas.microsoft.com/office/powerpoint/2010/main" val="2863330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37609" y="2878071"/>
            <a:ext cx="8356198" cy="769441"/>
          </a:xfrm>
          <a:prstGeom prst="rect">
            <a:avLst/>
          </a:prstGeom>
        </p:spPr>
        <p:txBody>
          <a:bodyPr wrap="none">
            <a:spAutoFit/>
          </a:bodyPr>
          <a:lstStyle/>
          <a:p>
            <a:pPr lvl="0">
              <a:defRPr/>
            </a:pPr>
            <a:r>
              <a:rPr lang="en-US" sz="4400" dirty="0">
                <a:solidFill>
                  <a:prstClr val="black"/>
                </a:solidFill>
              </a:rPr>
              <a:t>Deletion/Insertion-correcting codes</a:t>
            </a:r>
          </a:p>
        </p:txBody>
      </p:sp>
    </p:spTree>
    <p:extLst>
      <p:ext uri="{BB962C8B-B14F-4D97-AF65-F5344CB8AC3E}">
        <p14:creationId xmlns:p14="http://schemas.microsoft.com/office/powerpoint/2010/main" val="83049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are deletion/insertion errors?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8" name="Text Placeholder 1">
                <a:extLst>
                  <a:ext uri="{FF2B5EF4-FFF2-40B4-BE49-F238E27FC236}">
                    <a16:creationId xmlns:a16="http://schemas.microsoft.com/office/drawing/2014/main" id="{2B79910F-163A-49B6-AAF4-4655D89B5D2A}"/>
                  </a:ext>
                </a:extLst>
              </p:cNvPr>
              <p:cNvSpPr txBox="1">
                <a:spLocks/>
              </p:cNvSpPr>
              <p:nvPr/>
            </p:nvSpPr>
            <p:spPr>
              <a:xfrm>
                <a:off x="794559" y="1867784"/>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94559" y="1867784"/>
                <a:ext cx="3182598" cy="765388"/>
              </a:xfrm>
              <a:prstGeom prst="rect">
                <a:avLst/>
              </a:prstGeom>
              <a:blipFill>
                <a:blip r:embed="rId3"/>
                <a:stretch>
                  <a:fillRect/>
                </a:stretch>
              </a:blipFill>
            </p:spPr>
            <p:txBody>
              <a:bodyPr/>
              <a:lstStyle/>
              <a:p>
                <a:r>
                  <a:rPr lang="en-US">
                    <a:noFill/>
                  </a:rPr>
                  <a:t> </a:t>
                </a:r>
              </a:p>
            </p:txBody>
          </p:sp>
        </mc:Fallback>
      </mc:AlternateContent>
      <p:cxnSp>
        <p:nvCxnSpPr>
          <p:cNvPr id="9" name="Straight Connector 47">
            <a:extLst>
              <a:ext uri="{FF2B5EF4-FFF2-40B4-BE49-F238E27FC236}">
                <a16:creationId xmlns:a16="http://schemas.microsoft.com/office/drawing/2014/main" id="{88820195-F4AF-466C-A569-1CDE8D97D7BE}"/>
              </a:ext>
            </a:extLst>
          </p:cNvPr>
          <p:cNvCxnSpPr>
            <a:cxnSpLocks/>
          </p:cNvCxnSpPr>
          <p:nvPr/>
        </p:nvCxnSpPr>
        <p:spPr>
          <a:xfrm>
            <a:off x="2538842" y="2134844"/>
            <a:ext cx="163245"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48">
            <a:extLst>
              <a:ext uri="{FF2B5EF4-FFF2-40B4-BE49-F238E27FC236}">
                <a16:creationId xmlns:a16="http://schemas.microsoft.com/office/drawing/2014/main" id="{88820195-F4AF-466C-A569-1CDE8D97D7BE}"/>
              </a:ext>
            </a:extLst>
          </p:cNvPr>
          <p:cNvCxnSpPr>
            <a:cxnSpLocks/>
          </p:cNvCxnSpPr>
          <p:nvPr/>
        </p:nvCxnSpPr>
        <p:spPr>
          <a:xfrm flipH="1">
            <a:off x="2531097" y="2134844"/>
            <a:ext cx="170990"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28">
            <a:extLst>
              <a:ext uri="{FF2B5EF4-FFF2-40B4-BE49-F238E27FC236}">
                <a16:creationId xmlns:a16="http://schemas.microsoft.com/office/drawing/2014/main" id="{9EF6BB7F-5C98-490E-A9DD-F74D52463D0B}"/>
              </a:ext>
            </a:extLst>
          </p:cNvPr>
          <p:cNvCxnSpPr>
            <a:cxnSpLocks/>
          </p:cNvCxnSpPr>
          <p:nvPr/>
        </p:nvCxnSpPr>
        <p:spPr>
          <a:xfrm>
            <a:off x="3152576" y="2265747"/>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 Placeholder 1">
                <a:extLst>
                  <a:ext uri="{FF2B5EF4-FFF2-40B4-BE49-F238E27FC236}">
                    <a16:creationId xmlns:a16="http://schemas.microsoft.com/office/drawing/2014/main" id="{2B79910F-163A-49B6-AAF4-4655D89B5D2A}"/>
                  </a:ext>
                </a:extLst>
              </p:cNvPr>
              <p:cNvSpPr txBox="1">
                <a:spLocks/>
              </p:cNvSpPr>
              <p:nvPr/>
            </p:nvSpPr>
            <p:spPr>
              <a:xfrm>
                <a:off x="3256829" y="1881549"/>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56829" y="1881549"/>
                <a:ext cx="3182598" cy="765388"/>
              </a:xfrm>
              <a:prstGeom prst="rect">
                <a:avLst/>
              </a:prstGeom>
              <a:blipFill>
                <a:blip r:embed="rId4"/>
                <a:stretch>
                  <a:fillRect/>
                </a:stretch>
              </a:blipFill>
            </p:spPr>
            <p:txBody>
              <a:bodyPr/>
              <a:lstStyle/>
              <a:p>
                <a:r>
                  <a:rPr lang="en-US">
                    <a:noFill/>
                  </a:rPr>
                  <a:t> </a:t>
                </a:r>
              </a:p>
            </p:txBody>
          </p:sp>
        </mc:Fallback>
      </mc:AlternateContent>
      <p:cxnSp>
        <p:nvCxnSpPr>
          <p:cNvPr id="16" name="直接箭头连接符 15"/>
          <p:cNvCxnSpPr/>
          <p:nvPr/>
        </p:nvCxnSpPr>
        <p:spPr>
          <a:xfrm flipH="1">
            <a:off x="7360871" y="1891432"/>
            <a:ext cx="3810" cy="23999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17"/>
              <p:cNvSpPr/>
              <p:nvPr/>
            </p:nvSpPr>
            <p:spPr>
              <a:xfrm>
                <a:off x="7177968" y="1519801"/>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prstClr val="black"/>
                          </a:solidFill>
                          <a:latin typeface="Cambria Math" panose="02040503050406030204" pitchFamily="18" charset="0"/>
                        </a:rPr>
                        <m:t>1</m:t>
                      </m:r>
                    </m:oMath>
                  </m:oMathPara>
                </a14:m>
                <a:endParaRPr lang="en-US" dirty="0"/>
              </a:p>
            </p:txBody>
          </p:sp>
        </mc:Choice>
        <mc:Fallback xmlns="">
          <p:sp>
            <p:nvSpPr>
              <p:cNvPr id="18" name="矩形 17"/>
              <p:cNvSpPr>
                <a:spLocks noRot="1" noChangeAspect="1" noMove="1" noResize="1" noEditPoints="1" noAdjustHandles="1" noChangeArrowheads="1" noChangeShapeType="1" noTextEdit="1"/>
              </p:cNvSpPr>
              <p:nvPr/>
            </p:nvSpPr>
            <p:spPr>
              <a:xfrm>
                <a:off x="7177968" y="1519801"/>
                <a:ext cx="365806" cy="369332"/>
              </a:xfrm>
              <a:prstGeom prst="rect">
                <a:avLst/>
              </a:prstGeom>
              <a:blipFill>
                <a:blip r:embed="rId5"/>
                <a:stretch>
                  <a:fillRect/>
                </a:stretch>
              </a:blipFill>
            </p:spPr>
            <p:txBody>
              <a:bodyPr/>
              <a:lstStyle/>
              <a:p>
                <a:r>
                  <a:rPr lang="en-US">
                    <a:noFill/>
                  </a:rPr>
                  <a:t> </a:t>
                </a:r>
              </a:p>
            </p:txBody>
          </p:sp>
        </mc:Fallback>
      </mc:AlternateContent>
      <p:sp>
        <p:nvSpPr>
          <p:cNvPr id="21" name="TextBox 45">
            <a:extLst>
              <a:ext uri="{FF2B5EF4-FFF2-40B4-BE49-F238E27FC236}">
                <a16:creationId xmlns:a16="http://schemas.microsoft.com/office/drawing/2014/main" id="{2B1089E9-A049-4E7B-A562-2EA8E4245FB5}"/>
              </a:ext>
            </a:extLst>
          </p:cNvPr>
          <p:cNvSpPr txBox="1"/>
          <p:nvPr/>
        </p:nvSpPr>
        <p:spPr>
          <a:xfrm>
            <a:off x="629732" y="2058685"/>
            <a:ext cx="1130094" cy="400110"/>
          </a:xfrm>
          <a:prstGeom prst="rect">
            <a:avLst/>
          </a:prstGeom>
          <a:noFill/>
        </p:spPr>
        <p:txBody>
          <a:bodyPr wrap="square" rtlCol="0">
            <a:spAutoFit/>
          </a:bodyPr>
          <a:lstStyle/>
          <a:p>
            <a:pPr lvl="0">
              <a:defRPr/>
            </a:pPr>
            <a:r>
              <a:rPr lang="en-US" sz="2000" dirty="0">
                <a:solidFill>
                  <a:srgbClr val="0070C0"/>
                </a:solidFill>
              </a:rPr>
              <a:t>Deletion</a:t>
            </a:r>
            <a:endParaRPr lang="en-US" sz="1600" dirty="0">
              <a:solidFill>
                <a:srgbClr val="0070C0"/>
              </a:solidFill>
            </a:endParaRPr>
          </a:p>
        </p:txBody>
      </p:sp>
      <mc:AlternateContent xmlns:mc="http://schemas.openxmlformats.org/markup-compatibility/2006" xmlns:a14="http://schemas.microsoft.com/office/drawing/2010/main">
        <mc:Choice Requires="a14">
          <p:sp>
            <p:nvSpPr>
              <p:cNvPr id="22" name="Text Placeholder 1">
                <a:extLst>
                  <a:ext uri="{FF2B5EF4-FFF2-40B4-BE49-F238E27FC236}">
                    <a16:creationId xmlns:a16="http://schemas.microsoft.com/office/drawing/2014/main" id="{2B79910F-163A-49B6-AAF4-4655D89B5D2A}"/>
                  </a:ext>
                </a:extLst>
              </p:cNvPr>
              <p:cNvSpPr txBox="1">
                <a:spLocks/>
              </p:cNvSpPr>
              <p:nvPr/>
            </p:nvSpPr>
            <p:spPr>
              <a:xfrm>
                <a:off x="6125036" y="1869288"/>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125036" y="1869288"/>
                <a:ext cx="3182598" cy="765388"/>
              </a:xfrm>
              <a:prstGeom prst="rect">
                <a:avLst/>
              </a:prstGeom>
              <a:blipFill>
                <a:blip r:embed="rId6"/>
                <a:stretch>
                  <a:fillRect/>
                </a:stretch>
              </a:blipFill>
            </p:spPr>
            <p:txBody>
              <a:bodyPr/>
              <a:lstStyle/>
              <a:p>
                <a:r>
                  <a:rPr lang="en-US">
                    <a:noFill/>
                  </a:rPr>
                  <a:t> </a:t>
                </a:r>
              </a:p>
            </p:txBody>
          </p:sp>
        </mc:Fallback>
      </mc:AlternateContent>
      <p:cxnSp>
        <p:nvCxnSpPr>
          <p:cNvPr id="25" name="Straight Arrow Connector 28">
            <a:extLst>
              <a:ext uri="{FF2B5EF4-FFF2-40B4-BE49-F238E27FC236}">
                <a16:creationId xmlns:a16="http://schemas.microsoft.com/office/drawing/2014/main" id="{9EF6BB7F-5C98-490E-A9DD-F74D52463D0B}"/>
              </a:ext>
            </a:extLst>
          </p:cNvPr>
          <p:cNvCxnSpPr>
            <a:cxnSpLocks/>
          </p:cNvCxnSpPr>
          <p:nvPr/>
        </p:nvCxnSpPr>
        <p:spPr>
          <a:xfrm>
            <a:off x="8483053" y="2267251"/>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 Placeholder 1">
                <a:extLst>
                  <a:ext uri="{FF2B5EF4-FFF2-40B4-BE49-F238E27FC236}">
                    <a16:creationId xmlns:a16="http://schemas.microsoft.com/office/drawing/2014/main" id="{2B79910F-163A-49B6-AAF4-4655D89B5D2A}"/>
                  </a:ext>
                </a:extLst>
              </p:cNvPr>
              <p:cNvSpPr txBox="1">
                <a:spLocks/>
              </p:cNvSpPr>
              <p:nvPr/>
            </p:nvSpPr>
            <p:spPr>
              <a:xfrm>
                <a:off x="8967006" y="1883053"/>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67006" y="1883053"/>
                <a:ext cx="3182598" cy="765388"/>
              </a:xfrm>
              <a:prstGeom prst="rect">
                <a:avLst/>
              </a:prstGeom>
              <a:blipFill>
                <a:blip r:embed="rId7"/>
                <a:stretch>
                  <a:fillRect/>
                </a:stretch>
              </a:blipFill>
            </p:spPr>
            <p:txBody>
              <a:bodyPr/>
              <a:lstStyle/>
              <a:p>
                <a:r>
                  <a:rPr lang="en-US">
                    <a:noFill/>
                  </a:rPr>
                  <a:t> </a:t>
                </a:r>
              </a:p>
            </p:txBody>
          </p:sp>
        </mc:Fallback>
      </mc:AlternateContent>
      <p:sp>
        <p:nvSpPr>
          <p:cNvPr id="27" name="TextBox 45">
            <a:extLst>
              <a:ext uri="{FF2B5EF4-FFF2-40B4-BE49-F238E27FC236}">
                <a16:creationId xmlns:a16="http://schemas.microsoft.com/office/drawing/2014/main" id="{2B1089E9-A049-4E7B-A562-2EA8E4245FB5}"/>
              </a:ext>
            </a:extLst>
          </p:cNvPr>
          <p:cNvSpPr txBox="1"/>
          <p:nvPr/>
        </p:nvSpPr>
        <p:spPr>
          <a:xfrm>
            <a:off x="5894763" y="2060189"/>
            <a:ext cx="1130094" cy="400110"/>
          </a:xfrm>
          <a:prstGeom prst="rect">
            <a:avLst/>
          </a:prstGeom>
          <a:noFill/>
        </p:spPr>
        <p:txBody>
          <a:bodyPr wrap="square" rtlCol="0">
            <a:spAutoFit/>
          </a:bodyPr>
          <a:lstStyle/>
          <a:p>
            <a:pPr lvl="0">
              <a:defRPr/>
            </a:pPr>
            <a:r>
              <a:rPr lang="en-US" sz="2000" dirty="0">
                <a:solidFill>
                  <a:srgbClr val="0070C0"/>
                </a:solidFill>
              </a:rPr>
              <a:t>Insertion</a:t>
            </a:r>
            <a:endParaRPr lang="en-US" sz="1600" dirty="0">
              <a:solidFill>
                <a:srgbClr val="0070C0"/>
              </a:solidFill>
            </a:endParaRPr>
          </a:p>
        </p:txBody>
      </p:sp>
    </p:spTree>
    <p:extLst>
      <p:ext uri="{BB962C8B-B14F-4D97-AF65-F5344CB8AC3E}">
        <p14:creationId xmlns:p14="http://schemas.microsoft.com/office/powerpoint/2010/main" val="1291144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are deletion/insertion errors? </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562455"/>
            <a:ext cx="11514487" cy="461665"/>
          </a:xfrm>
          <a:prstGeom prst="rect">
            <a:avLst/>
          </a:prstGeom>
          <a:noFill/>
        </p:spPr>
        <p:txBody>
          <a:bodyPr wrap="square" rtlCol="0">
            <a:spAutoFit/>
          </a:bodyPr>
          <a:lstStyle/>
          <a:p>
            <a:pPr lvl="0">
              <a:defRPr/>
            </a:pPr>
            <a:r>
              <a:rPr lang="en-US" sz="2400" dirty="0">
                <a:solidFill>
                  <a:prstClr val="black"/>
                </a:solidFill>
              </a:rPr>
              <a:t>Applications</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8" name="Text Placeholder 1">
                <a:extLst>
                  <a:ext uri="{FF2B5EF4-FFF2-40B4-BE49-F238E27FC236}">
                    <a16:creationId xmlns:a16="http://schemas.microsoft.com/office/drawing/2014/main" id="{2B79910F-163A-49B6-AAF4-4655D89B5D2A}"/>
                  </a:ext>
                </a:extLst>
              </p:cNvPr>
              <p:cNvSpPr txBox="1">
                <a:spLocks/>
              </p:cNvSpPr>
              <p:nvPr/>
            </p:nvSpPr>
            <p:spPr>
              <a:xfrm>
                <a:off x="794559" y="1867784"/>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94559" y="1867784"/>
                <a:ext cx="3182598" cy="765388"/>
              </a:xfrm>
              <a:prstGeom prst="rect">
                <a:avLst/>
              </a:prstGeom>
              <a:blipFill>
                <a:blip r:embed="rId3"/>
                <a:stretch>
                  <a:fillRect/>
                </a:stretch>
              </a:blipFill>
            </p:spPr>
            <p:txBody>
              <a:bodyPr/>
              <a:lstStyle/>
              <a:p>
                <a:r>
                  <a:rPr lang="en-US">
                    <a:noFill/>
                  </a:rPr>
                  <a:t> </a:t>
                </a:r>
              </a:p>
            </p:txBody>
          </p:sp>
        </mc:Fallback>
      </mc:AlternateContent>
      <p:cxnSp>
        <p:nvCxnSpPr>
          <p:cNvPr id="9" name="Straight Connector 47">
            <a:extLst>
              <a:ext uri="{FF2B5EF4-FFF2-40B4-BE49-F238E27FC236}">
                <a16:creationId xmlns:a16="http://schemas.microsoft.com/office/drawing/2014/main" id="{88820195-F4AF-466C-A569-1CDE8D97D7BE}"/>
              </a:ext>
            </a:extLst>
          </p:cNvPr>
          <p:cNvCxnSpPr>
            <a:cxnSpLocks/>
          </p:cNvCxnSpPr>
          <p:nvPr/>
        </p:nvCxnSpPr>
        <p:spPr>
          <a:xfrm>
            <a:off x="2538842" y="2134844"/>
            <a:ext cx="163245"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48">
            <a:extLst>
              <a:ext uri="{FF2B5EF4-FFF2-40B4-BE49-F238E27FC236}">
                <a16:creationId xmlns:a16="http://schemas.microsoft.com/office/drawing/2014/main" id="{88820195-F4AF-466C-A569-1CDE8D97D7BE}"/>
              </a:ext>
            </a:extLst>
          </p:cNvPr>
          <p:cNvCxnSpPr>
            <a:cxnSpLocks/>
          </p:cNvCxnSpPr>
          <p:nvPr/>
        </p:nvCxnSpPr>
        <p:spPr>
          <a:xfrm flipH="1">
            <a:off x="2531097" y="2134844"/>
            <a:ext cx="170990"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28">
            <a:extLst>
              <a:ext uri="{FF2B5EF4-FFF2-40B4-BE49-F238E27FC236}">
                <a16:creationId xmlns:a16="http://schemas.microsoft.com/office/drawing/2014/main" id="{9EF6BB7F-5C98-490E-A9DD-F74D52463D0B}"/>
              </a:ext>
            </a:extLst>
          </p:cNvPr>
          <p:cNvCxnSpPr>
            <a:cxnSpLocks/>
          </p:cNvCxnSpPr>
          <p:nvPr/>
        </p:nvCxnSpPr>
        <p:spPr>
          <a:xfrm>
            <a:off x="3152576" y="2265747"/>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 Placeholder 1">
                <a:extLst>
                  <a:ext uri="{FF2B5EF4-FFF2-40B4-BE49-F238E27FC236}">
                    <a16:creationId xmlns:a16="http://schemas.microsoft.com/office/drawing/2014/main" id="{2B79910F-163A-49B6-AAF4-4655D89B5D2A}"/>
                  </a:ext>
                </a:extLst>
              </p:cNvPr>
              <p:cNvSpPr txBox="1">
                <a:spLocks/>
              </p:cNvSpPr>
              <p:nvPr/>
            </p:nvSpPr>
            <p:spPr>
              <a:xfrm>
                <a:off x="3256829" y="1881549"/>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56829" y="1881549"/>
                <a:ext cx="3182598" cy="765388"/>
              </a:xfrm>
              <a:prstGeom prst="rect">
                <a:avLst/>
              </a:prstGeom>
              <a:blipFill>
                <a:blip r:embed="rId4"/>
                <a:stretch>
                  <a:fillRect/>
                </a:stretch>
              </a:blipFill>
            </p:spPr>
            <p:txBody>
              <a:bodyPr/>
              <a:lstStyle/>
              <a:p>
                <a:r>
                  <a:rPr lang="en-US">
                    <a:noFill/>
                  </a:rPr>
                  <a:t> </a:t>
                </a:r>
              </a:p>
            </p:txBody>
          </p:sp>
        </mc:Fallback>
      </mc:AlternateContent>
      <p:cxnSp>
        <p:nvCxnSpPr>
          <p:cNvPr id="16" name="直接箭头连接符 15"/>
          <p:cNvCxnSpPr/>
          <p:nvPr/>
        </p:nvCxnSpPr>
        <p:spPr>
          <a:xfrm flipH="1">
            <a:off x="7360871" y="1891432"/>
            <a:ext cx="3810" cy="23999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17"/>
              <p:cNvSpPr/>
              <p:nvPr/>
            </p:nvSpPr>
            <p:spPr>
              <a:xfrm>
                <a:off x="7177968" y="1519801"/>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prstClr val="black"/>
                          </a:solidFill>
                          <a:latin typeface="Cambria Math" panose="02040503050406030204" pitchFamily="18" charset="0"/>
                        </a:rPr>
                        <m:t>1</m:t>
                      </m:r>
                    </m:oMath>
                  </m:oMathPara>
                </a14:m>
                <a:endParaRPr lang="en-US" dirty="0"/>
              </a:p>
            </p:txBody>
          </p:sp>
        </mc:Choice>
        <mc:Fallback xmlns="">
          <p:sp>
            <p:nvSpPr>
              <p:cNvPr id="18" name="矩形 17"/>
              <p:cNvSpPr>
                <a:spLocks noRot="1" noChangeAspect="1" noMove="1" noResize="1" noEditPoints="1" noAdjustHandles="1" noChangeArrowheads="1" noChangeShapeType="1" noTextEdit="1"/>
              </p:cNvSpPr>
              <p:nvPr/>
            </p:nvSpPr>
            <p:spPr>
              <a:xfrm>
                <a:off x="7177968" y="1519801"/>
                <a:ext cx="365806" cy="369332"/>
              </a:xfrm>
              <a:prstGeom prst="rect">
                <a:avLst/>
              </a:prstGeom>
              <a:blipFill>
                <a:blip r:embed="rId5"/>
                <a:stretch>
                  <a:fillRect/>
                </a:stretch>
              </a:blipFill>
            </p:spPr>
            <p:txBody>
              <a:bodyPr/>
              <a:lstStyle/>
              <a:p>
                <a:r>
                  <a:rPr lang="en-US">
                    <a:noFill/>
                  </a:rPr>
                  <a:t> </a:t>
                </a:r>
              </a:p>
            </p:txBody>
          </p:sp>
        </mc:Fallback>
      </mc:AlternateContent>
      <p:sp>
        <p:nvSpPr>
          <p:cNvPr id="21" name="TextBox 45">
            <a:extLst>
              <a:ext uri="{FF2B5EF4-FFF2-40B4-BE49-F238E27FC236}">
                <a16:creationId xmlns:a16="http://schemas.microsoft.com/office/drawing/2014/main" id="{2B1089E9-A049-4E7B-A562-2EA8E4245FB5}"/>
              </a:ext>
            </a:extLst>
          </p:cNvPr>
          <p:cNvSpPr txBox="1"/>
          <p:nvPr/>
        </p:nvSpPr>
        <p:spPr>
          <a:xfrm>
            <a:off x="629732" y="2058685"/>
            <a:ext cx="1130094" cy="400110"/>
          </a:xfrm>
          <a:prstGeom prst="rect">
            <a:avLst/>
          </a:prstGeom>
          <a:noFill/>
        </p:spPr>
        <p:txBody>
          <a:bodyPr wrap="square" rtlCol="0">
            <a:spAutoFit/>
          </a:bodyPr>
          <a:lstStyle/>
          <a:p>
            <a:pPr lvl="0">
              <a:defRPr/>
            </a:pPr>
            <a:r>
              <a:rPr lang="en-US" sz="2000" dirty="0">
                <a:solidFill>
                  <a:srgbClr val="0070C0"/>
                </a:solidFill>
              </a:rPr>
              <a:t>Deletion</a:t>
            </a:r>
            <a:endParaRPr lang="en-US" sz="1600" dirty="0">
              <a:solidFill>
                <a:srgbClr val="0070C0"/>
              </a:solidFill>
            </a:endParaRPr>
          </a:p>
        </p:txBody>
      </p:sp>
      <mc:AlternateContent xmlns:mc="http://schemas.openxmlformats.org/markup-compatibility/2006" xmlns:a14="http://schemas.microsoft.com/office/drawing/2010/main">
        <mc:Choice Requires="a14">
          <p:sp>
            <p:nvSpPr>
              <p:cNvPr id="22" name="Text Placeholder 1">
                <a:extLst>
                  <a:ext uri="{FF2B5EF4-FFF2-40B4-BE49-F238E27FC236}">
                    <a16:creationId xmlns:a16="http://schemas.microsoft.com/office/drawing/2014/main" id="{2B79910F-163A-49B6-AAF4-4655D89B5D2A}"/>
                  </a:ext>
                </a:extLst>
              </p:cNvPr>
              <p:cNvSpPr txBox="1">
                <a:spLocks/>
              </p:cNvSpPr>
              <p:nvPr/>
            </p:nvSpPr>
            <p:spPr>
              <a:xfrm>
                <a:off x="6125036" y="1869288"/>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125036" y="1869288"/>
                <a:ext cx="3182598" cy="765388"/>
              </a:xfrm>
              <a:prstGeom prst="rect">
                <a:avLst/>
              </a:prstGeom>
              <a:blipFill>
                <a:blip r:embed="rId6"/>
                <a:stretch>
                  <a:fillRect/>
                </a:stretch>
              </a:blipFill>
            </p:spPr>
            <p:txBody>
              <a:bodyPr/>
              <a:lstStyle/>
              <a:p>
                <a:r>
                  <a:rPr lang="en-US">
                    <a:noFill/>
                  </a:rPr>
                  <a:t> </a:t>
                </a:r>
              </a:p>
            </p:txBody>
          </p:sp>
        </mc:Fallback>
      </mc:AlternateContent>
      <p:cxnSp>
        <p:nvCxnSpPr>
          <p:cNvPr id="25" name="Straight Arrow Connector 28">
            <a:extLst>
              <a:ext uri="{FF2B5EF4-FFF2-40B4-BE49-F238E27FC236}">
                <a16:creationId xmlns:a16="http://schemas.microsoft.com/office/drawing/2014/main" id="{9EF6BB7F-5C98-490E-A9DD-F74D52463D0B}"/>
              </a:ext>
            </a:extLst>
          </p:cNvPr>
          <p:cNvCxnSpPr>
            <a:cxnSpLocks/>
          </p:cNvCxnSpPr>
          <p:nvPr/>
        </p:nvCxnSpPr>
        <p:spPr>
          <a:xfrm>
            <a:off x="8483053" y="2267251"/>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 Placeholder 1">
                <a:extLst>
                  <a:ext uri="{FF2B5EF4-FFF2-40B4-BE49-F238E27FC236}">
                    <a16:creationId xmlns:a16="http://schemas.microsoft.com/office/drawing/2014/main" id="{2B79910F-163A-49B6-AAF4-4655D89B5D2A}"/>
                  </a:ext>
                </a:extLst>
              </p:cNvPr>
              <p:cNvSpPr txBox="1">
                <a:spLocks/>
              </p:cNvSpPr>
              <p:nvPr/>
            </p:nvSpPr>
            <p:spPr>
              <a:xfrm>
                <a:off x="8967006" y="1883053"/>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67006" y="1883053"/>
                <a:ext cx="3182598" cy="765388"/>
              </a:xfrm>
              <a:prstGeom prst="rect">
                <a:avLst/>
              </a:prstGeom>
              <a:blipFill>
                <a:blip r:embed="rId7"/>
                <a:stretch>
                  <a:fillRect/>
                </a:stretch>
              </a:blipFill>
            </p:spPr>
            <p:txBody>
              <a:bodyPr/>
              <a:lstStyle/>
              <a:p>
                <a:r>
                  <a:rPr lang="en-US">
                    <a:noFill/>
                  </a:rPr>
                  <a:t> </a:t>
                </a:r>
              </a:p>
            </p:txBody>
          </p:sp>
        </mc:Fallback>
      </mc:AlternateContent>
      <p:sp>
        <p:nvSpPr>
          <p:cNvPr id="27" name="TextBox 45">
            <a:extLst>
              <a:ext uri="{FF2B5EF4-FFF2-40B4-BE49-F238E27FC236}">
                <a16:creationId xmlns:a16="http://schemas.microsoft.com/office/drawing/2014/main" id="{2B1089E9-A049-4E7B-A562-2EA8E4245FB5}"/>
              </a:ext>
            </a:extLst>
          </p:cNvPr>
          <p:cNvSpPr txBox="1"/>
          <p:nvPr/>
        </p:nvSpPr>
        <p:spPr>
          <a:xfrm>
            <a:off x="5894763" y="2060189"/>
            <a:ext cx="1130094" cy="400110"/>
          </a:xfrm>
          <a:prstGeom prst="rect">
            <a:avLst/>
          </a:prstGeom>
          <a:noFill/>
        </p:spPr>
        <p:txBody>
          <a:bodyPr wrap="square" rtlCol="0">
            <a:spAutoFit/>
          </a:bodyPr>
          <a:lstStyle/>
          <a:p>
            <a:pPr lvl="0">
              <a:defRPr/>
            </a:pPr>
            <a:r>
              <a:rPr lang="en-US" sz="2000" dirty="0">
                <a:solidFill>
                  <a:srgbClr val="0070C0"/>
                </a:solidFill>
              </a:rPr>
              <a:t>Insertion</a:t>
            </a:r>
            <a:endParaRPr lang="en-US" sz="1600" dirty="0">
              <a:solidFill>
                <a:srgbClr val="0070C0"/>
              </a:solidFill>
            </a:endParaRPr>
          </a:p>
        </p:txBody>
      </p:sp>
      <p:pic>
        <p:nvPicPr>
          <p:cNvPr id="1026" name="Picture 2" descr="Read/Write DNA - Craighton Berman Studio"/>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763" y="4816070"/>
            <a:ext cx="1921067" cy="1921067"/>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2973157"/>
            <a:ext cx="7831896"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DNA-based storage </a:t>
            </a:r>
          </a:p>
          <a:p>
            <a:pPr>
              <a:buClrTx/>
              <a:buFont typeface="Arial" panose="020B0604020202020204" pitchFamily="34" charset="0"/>
              <a:buChar char="•"/>
            </a:pPr>
            <a:endParaRPr lang="en-US" sz="1800" dirty="0">
              <a:cs typeface="Arial" panose="020B0604020202020204" pitchFamily="34" charset="0"/>
            </a:endParaRPr>
          </a:p>
        </p:txBody>
      </p:sp>
    </p:spTree>
    <p:extLst>
      <p:ext uri="{BB962C8B-B14F-4D97-AF65-F5344CB8AC3E}">
        <p14:creationId xmlns:p14="http://schemas.microsoft.com/office/powerpoint/2010/main" val="3887276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are deletion/insertion errors? </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562455"/>
            <a:ext cx="11514487" cy="461665"/>
          </a:xfrm>
          <a:prstGeom prst="rect">
            <a:avLst/>
          </a:prstGeom>
          <a:noFill/>
        </p:spPr>
        <p:txBody>
          <a:bodyPr wrap="square" rtlCol="0">
            <a:spAutoFit/>
          </a:bodyPr>
          <a:lstStyle/>
          <a:p>
            <a:pPr lvl="0">
              <a:defRPr/>
            </a:pPr>
            <a:r>
              <a:rPr lang="en-US" sz="2400" dirty="0">
                <a:solidFill>
                  <a:prstClr val="black"/>
                </a:solidFill>
              </a:rPr>
              <a:t>Applications</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8" name="Text Placeholder 1">
                <a:extLst>
                  <a:ext uri="{FF2B5EF4-FFF2-40B4-BE49-F238E27FC236}">
                    <a16:creationId xmlns:a16="http://schemas.microsoft.com/office/drawing/2014/main" id="{2B79910F-163A-49B6-AAF4-4655D89B5D2A}"/>
                  </a:ext>
                </a:extLst>
              </p:cNvPr>
              <p:cNvSpPr txBox="1">
                <a:spLocks/>
              </p:cNvSpPr>
              <p:nvPr/>
            </p:nvSpPr>
            <p:spPr>
              <a:xfrm>
                <a:off x="794559" y="1867784"/>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94559" y="1867784"/>
                <a:ext cx="3182598" cy="765388"/>
              </a:xfrm>
              <a:prstGeom prst="rect">
                <a:avLst/>
              </a:prstGeom>
              <a:blipFill>
                <a:blip r:embed="rId3"/>
                <a:stretch>
                  <a:fillRect/>
                </a:stretch>
              </a:blipFill>
            </p:spPr>
            <p:txBody>
              <a:bodyPr/>
              <a:lstStyle/>
              <a:p>
                <a:r>
                  <a:rPr lang="en-US">
                    <a:noFill/>
                  </a:rPr>
                  <a:t> </a:t>
                </a:r>
              </a:p>
            </p:txBody>
          </p:sp>
        </mc:Fallback>
      </mc:AlternateContent>
      <p:cxnSp>
        <p:nvCxnSpPr>
          <p:cNvPr id="9" name="Straight Connector 47">
            <a:extLst>
              <a:ext uri="{FF2B5EF4-FFF2-40B4-BE49-F238E27FC236}">
                <a16:creationId xmlns:a16="http://schemas.microsoft.com/office/drawing/2014/main" id="{88820195-F4AF-466C-A569-1CDE8D97D7BE}"/>
              </a:ext>
            </a:extLst>
          </p:cNvPr>
          <p:cNvCxnSpPr>
            <a:cxnSpLocks/>
          </p:cNvCxnSpPr>
          <p:nvPr/>
        </p:nvCxnSpPr>
        <p:spPr>
          <a:xfrm>
            <a:off x="2538842" y="2134844"/>
            <a:ext cx="163245"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48">
            <a:extLst>
              <a:ext uri="{FF2B5EF4-FFF2-40B4-BE49-F238E27FC236}">
                <a16:creationId xmlns:a16="http://schemas.microsoft.com/office/drawing/2014/main" id="{88820195-F4AF-466C-A569-1CDE8D97D7BE}"/>
              </a:ext>
            </a:extLst>
          </p:cNvPr>
          <p:cNvCxnSpPr>
            <a:cxnSpLocks/>
          </p:cNvCxnSpPr>
          <p:nvPr/>
        </p:nvCxnSpPr>
        <p:spPr>
          <a:xfrm flipH="1">
            <a:off x="2531097" y="2134844"/>
            <a:ext cx="170990"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28">
            <a:extLst>
              <a:ext uri="{FF2B5EF4-FFF2-40B4-BE49-F238E27FC236}">
                <a16:creationId xmlns:a16="http://schemas.microsoft.com/office/drawing/2014/main" id="{9EF6BB7F-5C98-490E-A9DD-F74D52463D0B}"/>
              </a:ext>
            </a:extLst>
          </p:cNvPr>
          <p:cNvCxnSpPr>
            <a:cxnSpLocks/>
          </p:cNvCxnSpPr>
          <p:nvPr/>
        </p:nvCxnSpPr>
        <p:spPr>
          <a:xfrm>
            <a:off x="3152576" y="2265747"/>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 Placeholder 1">
                <a:extLst>
                  <a:ext uri="{FF2B5EF4-FFF2-40B4-BE49-F238E27FC236}">
                    <a16:creationId xmlns:a16="http://schemas.microsoft.com/office/drawing/2014/main" id="{2B79910F-163A-49B6-AAF4-4655D89B5D2A}"/>
                  </a:ext>
                </a:extLst>
              </p:cNvPr>
              <p:cNvSpPr txBox="1">
                <a:spLocks/>
              </p:cNvSpPr>
              <p:nvPr/>
            </p:nvSpPr>
            <p:spPr>
              <a:xfrm>
                <a:off x="3256829" y="1881549"/>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56829" y="1881549"/>
                <a:ext cx="3182598" cy="765388"/>
              </a:xfrm>
              <a:prstGeom prst="rect">
                <a:avLst/>
              </a:prstGeom>
              <a:blipFill>
                <a:blip r:embed="rId4"/>
                <a:stretch>
                  <a:fillRect/>
                </a:stretch>
              </a:blipFill>
            </p:spPr>
            <p:txBody>
              <a:bodyPr/>
              <a:lstStyle/>
              <a:p>
                <a:r>
                  <a:rPr lang="en-US">
                    <a:noFill/>
                  </a:rPr>
                  <a:t> </a:t>
                </a:r>
              </a:p>
            </p:txBody>
          </p:sp>
        </mc:Fallback>
      </mc:AlternateContent>
      <p:cxnSp>
        <p:nvCxnSpPr>
          <p:cNvPr id="16" name="直接箭头连接符 15"/>
          <p:cNvCxnSpPr/>
          <p:nvPr/>
        </p:nvCxnSpPr>
        <p:spPr>
          <a:xfrm flipH="1">
            <a:off x="7360871" y="1891432"/>
            <a:ext cx="3810" cy="23999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17"/>
              <p:cNvSpPr/>
              <p:nvPr/>
            </p:nvSpPr>
            <p:spPr>
              <a:xfrm>
                <a:off x="7177968" y="1519801"/>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prstClr val="black"/>
                          </a:solidFill>
                          <a:latin typeface="Cambria Math" panose="02040503050406030204" pitchFamily="18" charset="0"/>
                        </a:rPr>
                        <m:t>1</m:t>
                      </m:r>
                    </m:oMath>
                  </m:oMathPara>
                </a14:m>
                <a:endParaRPr lang="en-US" dirty="0"/>
              </a:p>
            </p:txBody>
          </p:sp>
        </mc:Choice>
        <mc:Fallback xmlns="">
          <p:sp>
            <p:nvSpPr>
              <p:cNvPr id="18" name="矩形 17"/>
              <p:cNvSpPr>
                <a:spLocks noRot="1" noChangeAspect="1" noMove="1" noResize="1" noEditPoints="1" noAdjustHandles="1" noChangeArrowheads="1" noChangeShapeType="1" noTextEdit="1"/>
              </p:cNvSpPr>
              <p:nvPr/>
            </p:nvSpPr>
            <p:spPr>
              <a:xfrm>
                <a:off x="7177968" y="1519801"/>
                <a:ext cx="365806" cy="369332"/>
              </a:xfrm>
              <a:prstGeom prst="rect">
                <a:avLst/>
              </a:prstGeom>
              <a:blipFill>
                <a:blip r:embed="rId5"/>
                <a:stretch>
                  <a:fillRect/>
                </a:stretch>
              </a:blipFill>
            </p:spPr>
            <p:txBody>
              <a:bodyPr/>
              <a:lstStyle/>
              <a:p>
                <a:r>
                  <a:rPr lang="en-US">
                    <a:noFill/>
                  </a:rPr>
                  <a:t> </a:t>
                </a:r>
              </a:p>
            </p:txBody>
          </p:sp>
        </mc:Fallback>
      </mc:AlternateContent>
      <p:sp>
        <p:nvSpPr>
          <p:cNvPr id="21" name="TextBox 45">
            <a:extLst>
              <a:ext uri="{FF2B5EF4-FFF2-40B4-BE49-F238E27FC236}">
                <a16:creationId xmlns:a16="http://schemas.microsoft.com/office/drawing/2014/main" id="{2B1089E9-A049-4E7B-A562-2EA8E4245FB5}"/>
              </a:ext>
            </a:extLst>
          </p:cNvPr>
          <p:cNvSpPr txBox="1"/>
          <p:nvPr/>
        </p:nvSpPr>
        <p:spPr>
          <a:xfrm>
            <a:off x="629732" y="2058685"/>
            <a:ext cx="1130094" cy="400110"/>
          </a:xfrm>
          <a:prstGeom prst="rect">
            <a:avLst/>
          </a:prstGeom>
          <a:noFill/>
        </p:spPr>
        <p:txBody>
          <a:bodyPr wrap="square" rtlCol="0">
            <a:spAutoFit/>
          </a:bodyPr>
          <a:lstStyle/>
          <a:p>
            <a:pPr lvl="0">
              <a:defRPr/>
            </a:pPr>
            <a:r>
              <a:rPr lang="en-US" sz="2000" dirty="0">
                <a:solidFill>
                  <a:srgbClr val="0070C0"/>
                </a:solidFill>
              </a:rPr>
              <a:t>Deletion</a:t>
            </a:r>
            <a:endParaRPr lang="en-US" sz="1600" dirty="0">
              <a:solidFill>
                <a:srgbClr val="0070C0"/>
              </a:solidFill>
            </a:endParaRPr>
          </a:p>
        </p:txBody>
      </p:sp>
      <mc:AlternateContent xmlns:mc="http://schemas.openxmlformats.org/markup-compatibility/2006" xmlns:a14="http://schemas.microsoft.com/office/drawing/2010/main">
        <mc:Choice Requires="a14">
          <p:sp>
            <p:nvSpPr>
              <p:cNvPr id="22" name="Text Placeholder 1">
                <a:extLst>
                  <a:ext uri="{FF2B5EF4-FFF2-40B4-BE49-F238E27FC236}">
                    <a16:creationId xmlns:a16="http://schemas.microsoft.com/office/drawing/2014/main" id="{2B79910F-163A-49B6-AAF4-4655D89B5D2A}"/>
                  </a:ext>
                </a:extLst>
              </p:cNvPr>
              <p:cNvSpPr txBox="1">
                <a:spLocks/>
              </p:cNvSpPr>
              <p:nvPr/>
            </p:nvSpPr>
            <p:spPr>
              <a:xfrm>
                <a:off x="6125036" y="1869288"/>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125036" y="1869288"/>
                <a:ext cx="3182598" cy="765388"/>
              </a:xfrm>
              <a:prstGeom prst="rect">
                <a:avLst/>
              </a:prstGeom>
              <a:blipFill>
                <a:blip r:embed="rId6"/>
                <a:stretch>
                  <a:fillRect/>
                </a:stretch>
              </a:blipFill>
            </p:spPr>
            <p:txBody>
              <a:bodyPr/>
              <a:lstStyle/>
              <a:p>
                <a:r>
                  <a:rPr lang="en-US">
                    <a:noFill/>
                  </a:rPr>
                  <a:t> </a:t>
                </a:r>
              </a:p>
            </p:txBody>
          </p:sp>
        </mc:Fallback>
      </mc:AlternateContent>
      <p:cxnSp>
        <p:nvCxnSpPr>
          <p:cNvPr id="25" name="Straight Arrow Connector 28">
            <a:extLst>
              <a:ext uri="{FF2B5EF4-FFF2-40B4-BE49-F238E27FC236}">
                <a16:creationId xmlns:a16="http://schemas.microsoft.com/office/drawing/2014/main" id="{9EF6BB7F-5C98-490E-A9DD-F74D52463D0B}"/>
              </a:ext>
            </a:extLst>
          </p:cNvPr>
          <p:cNvCxnSpPr>
            <a:cxnSpLocks/>
          </p:cNvCxnSpPr>
          <p:nvPr/>
        </p:nvCxnSpPr>
        <p:spPr>
          <a:xfrm>
            <a:off x="8483053" y="2267251"/>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 Placeholder 1">
                <a:extLst>
                  <a:ext uri="{FF2B5EF4-FFF2-40B4-BE49-F238E27FC236}">
                    <a16:creationId xmlns:a16="http://schemas.microsoft.com/office/drawing/2014/main" id="{2B79910F-163A-49B6-AAF4-4655D89B5D2A}"/>
                  </a:ext>
                </a:extLst>
              </p:cNvPr>
              <p:cNvSpPr txBox="1">
                <a:spLocks/>
              </p:cNvSpPr>
              <p:nvPr/>
            </p:nvSpPr>
            <p:spPr>
              <a:xfrm>
                <a:off x="8967006" y="1883053"/>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67006" y="1883053"/>
                <a:ext cx="3182598" cy="765388"/>
              </a:xfrm>
              <a:prstGeom prst="rect">
                <a:avLst/>
              </a:prstGeom>
              <a:blipFill>
                <a:blip r:embed="rId7"/>
                <a:stretch>
                  <a:fillRect/>
                </a:stretch>
              </a:blipFill>
            </p:spPr>
            <p:txBody>
              <a:bodyPr/>
              <a:lstStyle/>
              <a:p>
                <a:r>
                  <a:rPr lang="en-US">
                    <a:noFill/>
                  </a:rPr>
                  <a:t> </a:t>
                </a:r>
              </a:p>
            </p:txBody>
          </p:sp>
        </mc:Fallback>
      </mc:AlternateContent>
      <p:sp>
        <p:nvSpPr>
          <p:cNvPr id="27" name="TextBox 45">
            <a:extLst>
              <a:ext uri="{FF2B5EF4-FFF2-40B4-BE49-F238E27FC236}">
                <a16:creationId xmlns:a16="http://schemas.microsoft.com/office/drawing/2014/main" id="{2B1089E9-A049-4E7B-A562-2EA8E4245FB5}"/>
              </a:ext>
            </a:extLst>
          </p:cNvPr>
          <p:cNvSpPr txBox="1"/>
          <p:nvPr/>
        </p:nvSpPr>
        <p:spPr>
          <a:xfrm>
            <a:off x="5894763" y="2060189"/>
            <a:ext cx="1130094" cy="400110"/>
          </a:xfrm>
          <a:prstGeom prst="rect">
            <a:avLst/>
          </a:prstGeom>
          <a:noFill/>
        </p:spPr>
        <p:txBody>
          <a:bodyPr wrap="square" rtlCol="0">
            <a:spAutoFit/>
          </a:bodyPr>
          <a:lstStyle/>
          <a:p>
            <a:pPr lvl="0">
              <a:defRPr/>
            </a:pPr>
            <a:r>
              <a:rPr lang="en-US" sz="2000" dirty="0">
                <a:solidFill>
                  <a:srgbClr val="0070C0"/>
                </a:solidFill>
              </a:rPr>
              <a:t>Insertion</a:t>
            </a:r>
            <a:endParaRPr lang="en-US" sz="1600" dirty="0">
              <a:solidFill>
                <a:srgbClr val="0070C0"/>
              </a:solidFill>
            </a:endParaRPr>
          </a:p>
        </p:txBody>
      </p:sp>
      <p:pic>
        <p:nvPicPr>
          <p:cNvPr id="1026" name="Picture 2" descr="Read/Write DNA - Craighton Berman Studio"/>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763" y="4816070"/>
            <a:ext cx="1921067" cy="19210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2973157"/>
                <a:ext cx="7831896"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DNA-based storage </a:t>
                </a:r>
              </a:p>
              <a:p>
                <a:pPr>
                  <a:buFont typeface="Arial" panose="020B0604020202020204" pitchFamily="34" charset="0"/>
                  <a:buChar char="•"/>
                </a:pPr>
                <a:r>
                  <a:rPr lang="en-US" sz="1800" dirty="0">
                    <a:cs typeface="Arial" panose="020B0604020202020204" pitchFamily="34" charset="0"/>
                  </a:rPr>
                  <a:t>Communication synchronization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Sellers</m:t>
                    </m:r>
                    <m:r>
                      <m:rPr>
                        <m:nor/>
                      </m:rPr>
                      <a:rPr lang="en-US" altLang="zh-CN" sz="1400" dirty="0">
                        <a:solidFill>
                          <a:prstClr val="black">
                            <a:lumMod val="50000"/>
                            <a:lumOff val="50000"/>
                          </a:prstClr>
                        </a:solidFill>
                      </a:rPr>
                      <m:t>, 1962], [</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r>
                  <a:rPr lang="en-US" sz="1800" dirty="0">
                    <a:solidFill>
                      <a:prstClr val="black"/>
                    </a:solidFill>
                  </a:rPr>
                  <a:t> </a:t>
                </a:r>
                <a:endParaRPr lang="en-US" sz="14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2973157"/>
                <a:ext cx="7831896" cy="1680258"/>
              </a:xfrm>
              <a:prstGeom prst="rect">
                <a:avLst/>
              </a:prstGeom>
              <a:blipFill>
                <a:blip r:embed="rId9"/>
                <a:stretch>
                  <a:fillRect/>
                </a:stretch>
              </a:blipFill>
              <a:ln>
                <a:noFill/>
              </a:ln>
            </p:spPr>
            <p:txBody>
              <a:bodyPr/>
              <a:lstStyle/>
              <a:p>
                <a:r>
                  <a:rPr lang="en-US">
                    <a:noFill/>
                  </a:rPr>
                  <a:t> </a:t>
                </a:r>
              </a:p>
            </p:txBody>
          </p:sp>
        </mc:Fallback>
      </mc:AlternateContent>
      <p:pic>
        <p:nvPicPr>
          <p:cNvPr id="29"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5036" y="4700718"/>
            <a:ext cx="3574292" cy="2110324"/>
          </a:xfrm>
          <a:prstGeom prst="rect">
            <a:avLst/>
          </a:prstGeom>
        </p:spPr>
      </p:pic>
    </p:spTree>
    <p:extLst>
      <p:ext uri="{BB962C8B-B14F-4D97-AF65-F5344CB8AC3E}">
        <p14:creationId xmlns:p14="http://schemas.microsoft.com/office/powerpoint/2010/main" val="67760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are deletion/insertion errors? </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562455"/>
            <a:ext cx="11514487" cy="461665"/>
          </a:xfrm>
          <a:prstGeom prst="rect">
            <a:avLst/>
          </a:prstGeom>
          <a:noFill/>
        </p:spPr>
        <p:txBody>
          <a:bodyPr wrap="square" rtlCol="0">
            <a:spAutoFit/>
          </a:bodyPr>
          <a:lstStyle/>
          <a:p>
            <a:pPr lvl="0">
              <a:defRPr/>
            </a:pPr>
            <a:r>
              <a:rPr lang="en-US" sz="2400" dirty="0">
                <a:solidFill>
                  <a:prstClr val="black"/>
                </a:solidFill>
              </a:rPr>
              <a:t>Applications</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8" name="Text Placeholder 1">
                <a:extLst>
                  <a:ext uri="{FF2B5EF4-FFF2-40B4-BE49-F238E27FC236}">
                    <a16:creationId xmlns:a16="http://schemas.microsoft.com/office/drawing/2014/main" id="{2B79910F-163A-49B6-AAF4-4655D89B5D2A}"/>
                  </a:ext>
                </a:extLst>
              </p:cNvPr>
              <p:cNvSpPr txBox="1">
                <a:spLocks/>
              </p:cNvSpPr>
              <p:nvPr/>
            </p:nvSpPr>
            <p:spPr>
              <a:xfrm>
                <a:off x="794559" y="1867784"/>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94559" y="1867784"/>
                <a:ext cx="3182598" cy="765388"/>
              </a:xfrm>
              <a:prstGeom prst="rect">
                <a:avLst/>
              </a:prstGeom>
              <a:blipFill>
                <a:blip r:embed="rId3"/>
                <a:stretch>
                  <a:fillRect/>
                </a:stretch>
              </a:blipFill>
            </p:spPr>
            <p:txBody>
              <a:bodyPr/>
              <a:lstStyle/>
              <a:p>
                <a:r>
                  <a:rPr lang="en-US">
                    <a:noFill/>
                  </a:rPr>
                  <a:t> </a:t>
                </a:r>
              </a:p>
            </p:txBody>
          </p:sp>
        </mc:Fallback>
      </mc:AlternateContent>
      <p:cxnSp>
        <p:nvCxnSpPr>
          <p:cNvPr id="9" name="Straight Connector 47">
            <a:extLst>
              <a:ext uri="{FF2B5EF4-FFF2-40B4-BE49-F238E27FC236}">
                <a16:creationId xmlns:a16="http://schemas.microsoft.com/office/drawing/2014/main" id="{88820195-F4AF-466C-A569-1CDE8D97D7BE}"/>
              </a:ext>
            </a:extLst>
          </p:cNvPr>
          <p:cNvCxnSpPr>
            <a:cxnSpLocks/>
          </p:cNvCxnSpPr>
          <p:nvPr/>
        </p:nvCxnSpPr>
        <p:spPr>
          <a:xfrm>
            <a:off x="2538842" y="2134844"/>
            <a:ext cx="163245"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48">
            <a:extLst>
              <a:ext uri="{FF2B5EF4-FFF2-40B4-BE49-F238E27FC236}">
                <a16:creationId xmlns:a16="http://schemas.microsoft.com/office/drawing/2014/main" id="{88820195-F4AF-466C-A569-1CDE8D97D7BE}"/>
              </a:ext>
            </a:extLst>
          </p:cNvPr>
          <p:cNvCxnSpPr>
            <a:cxnSpLocks/>
          </p:cNvCxnSpPr>
          <p:nvPr/>
        </p:nvCxnSpPr>
        <p:spPr>
          <a:xfrm flipH="1">
            <a:off x="2531097" y="2134844"/>
            <a:ext cx="170990"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28">
            <a:extLst>
              <a:ext uri="{FF2B5EF4-FFF2-40B4-BE49-F238E27FC236}">
                <a16:creationId xmlns:a16="http://schemas.microsoft.com/office/drawing/2014/main" id="{9EF6BB7F-5C98-490E-A9DD-F74D52463D0B}"/>
              </a:ext>
            </a:extLst>
          </p:cNvPr>
          <p:cNvCxnSpPr>
            <a:cxnSpLocks/>
          </p:cNvCxnSpPr>
          <p:nvPr/>
        </p:nvCxnSpPr>
        <p:spPr>
          <a:xfrm>
            <a:off x="3152576" y="2265747"/>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 Placeholder 1">
                <a:extLst>
                  <a:ext uri="{FF2B5EF4-FFF2-40B4-BE49-F238E27FC236}">
                    <a16:creationId xmlns:a16="http://schemas.microsoft.com/office/drawing/2014/main" id="{2B79910F-163A-49B6-AAF4-4655D89B5D2A}"/>
                  </a:ext>
                </a:extLst>
              </p:cNvPr>
              <p:cNvSpPr txBox="1">
                <a:spLocks/>
              </p:cNvSpPr>
              <p:nvPr/>
            </p:nvSpPr>
            <p:spPr>
              <a:xfrm>
                <a:off x="3256829" y="1881549"/>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56829" y="1881549"/>
                <a:ext cx="3182598" cy="765388"/>
              </a:xfrm>
              <a:prstGeom prst="rect">
                <a:avLst/>
              </a:prstGeom>
              <a:blipFill>
                <a:blip r:embed="rId4"/>
                <a:stretch>
                  <a:fillRect/>
                </a:stretch>
              </a:blipFill>
            </p:spPr>
            <p:txBody>
              <a:bodyPr/>
              <a:lstStyle/>
              <a:p>
                <a:r>
                  <a:rPr lang="en-US">
                    <a:noFill/>
                  </a:rPr>
                  <a:t> </a:t>
                </a:r>
              </a:p>
            </p:txBody>
          </p:sp>
        </mc:Fallback>
      </mc:AlternateContent>
      <p:cxnSp>
        <p:nvCxnSpPr>
          <p:cNvPr id="16" name="直接箭头连接符 15"/>
          <p:cNvCxnSpPr/>
          <p:nvPr/>
        </p:nvCxnSpPr>
        <p:spPr>
          <a:xfrm flipH="1">
            <a:off x="7360871" y="1891432"/>
            <a:ext cx="3810" cy="23999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17"/>
              <p:cNvSpPr/>
              <p:nvPr/>
            </p:nvSpPr>
            <p:spPr>
              <a:xfrm>
                <a:off x="7177968" y="1519801"/>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prstClr val="black"/>
                          </a:solidFill>
                          <a:latin typeface="Cambria Math" panose="02040503050406030204" pitchFamily="18" charset="0"/>
                        </a:rPr>
                        <m:t>1</m:t>
                      </m:r>
                    </m:oMath>
                  </m:oMathPara>
                </a14:m>
                <a:endParaRPr lang="en-US" dirty="0"/>
              </a:p>
            </p:txBody>
          </p:sp>
        </mc:Choice>
        <mc:Fallback xmlns="">
          <p:sp>
            <p:nvSpPr>
              <p:cNvPr id="18" name="矩形 17"/>
              <p:cNvSpPr>
                <a:spLocks noRot="1" noChangeAspect="1" noMove="1" noResize="1" noEditPoints="1" noAdjustHandles="1" noChangeArrowheads="1" noChangeShapeType="1" noTextEdit="1"/>
              </p:cNvSpPr>
              <p:nvPr/>
            </p:nvSpPr>
            <p:spPr>
              <a:xfrm>
                <a:off x="7177968" y="1519801"/>
                <a:ext cx="365806" cy="369332"/>
              </a:xfrm>
              <a:prstGeom prst="rect">
                <a:avLst/>
              </a:prstGeom>
              <a:blipFill>
                <a:blip r:embed="rId5"/>
                <a:stretch>
                  <a:fillRect/>
                </a:stretch>
              </a:blipFill>
            </p:spPr>
            <p:txBody>
              <a:bodyPr/>
              <a:lstStyle/>
              <a:p>
                <a:r>
                  <a:rPr lang="en-US">
                    <a:noFill/>
                  </a:rPr>
                  <a:t> </a:t>
                </a:r>
              </a:p>
            </p:txBody>
          </p:sp>
        </mc:Fallback>
      </mc:AlternateContent>
      <p:sp>
        <p:nvSpPr>
          <p:cNvPr id="21" name="TextBox 45">
            <a:extLst>
              <a:ext uri="{FF2B5EF4-FFF2-40B4-BE49-F238E27FC236}">
                <a16:creationId xmlns:a16="http://schemas.microsoft.com/office/drawing/2014/main" id="{2B1089E9-A049-4E7B-A562-2EA8E4245FB5}"/>
              </a:ext>
            </a:extLst>
          </p:cNvPr>
          <p:cNvSpPr txBox="1"/>
          <p:nvPr/>
        </p:nvSpPr>
        <p:spPr>
          <a:xfrm>
            <a:off x="629732" y="2058685"/>
            <a:ext cx="1130094" cy="400110"/>
          </a:xfrm>
          <a:prstGeom prst="rect">
            <a:avLst/>
          </a:prstGeom>
          <a:noFill/>
        </p:spPr>
        <p:txBody>
          <a:bodyPr wrap="square" rtlCol="0">
            <a:spAutoFit/>
          </a:bodyPr>
          <a:lstStyle/>
          <a:p>
            <a:pPr lvl="0">
              <a:defRPr/>
            </a:pPr>
            <a:r>
              <a:rPr lang="en-US" sz="2000" dirty="0">
                <a:solidFill>
                  <a:srgbClr val="0070C0"/>
                </a:solidFill>
              </a:rPr>
              <a:t>Deletion</a:t>
            </a:r>
            <a:endParaRPr lang="en-US" sz="1600" dirty="0">
              <a:solidFill>
                <a:srgbClr val="0070C0"/>
              </a:solidFill>
            </a:endParaRPr>
          </a:p>
        </p:txBody>
      </p:sp>
      <mc:AlternateContent xmlns:mc="http://schemas.openxmlformats.org/markup-compatibility/2006" xmlns:a14="http://schemas.microsoft.com/office/drawing/2010/main">
        <mc:Choice Requires="a14">
          <p:sp>
            <p:nvSpPr>
              <p:cNvPr id="22" name="Text Placeholder 1">
                <a:extLst>
                  <a:ext uri="{FF2B5EF4-FFF2-40B4-BE49-F238E27FC236}">
                    <a16:creationId xmlns:a16="http://schemas.microsoft.com/office/drawing/2014/main" id="{2B79910F-163A-49B6-AAF4-4655D89B5D2A}"/>
                  </a:ext>
                </a:extLst>
              </p:cNvPr>
              <p:cNvSpPr txBox="1">
                <a:spLocks/>
              </p:cNvSpPr>
              <p:nvPr/>
            </p:nvSpPr>
            <p:spPr>
              <a:xfrm>
                <a:off x="6125036" y="1869288"/>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125036" y="1869288"/>
                <a:ext cx="3182598" cy="765388"/>
              </a:xfrm>
              <a:prstGeom prst="rect">
                <a:avLst/>
              </a:prstGeom>
              <a:blipFill>
                <a:blip r:embed="rId6"/>
                <a:stretch>
                  <a:fillRect/>
                </a:stretch>
              </a:blipFill>
            </p:spPr>
            <p:txBody>
              <a:bodyPr/>
              <a:lstStyle/>
              <a:p>
                <a:r>
                  <a:rPr lang="en-US">
                    <a:noFill/>
                  </a:rPr>
                  <a:t> </a:t>
                </a:r>
              </a:p>
            </p:txBody>
          </p:sp>
        </mc:Fallback>
      </mc:AlternateContent>
      <p:cxnSp>
        <p:nvCxnSpPr>
          <p:cNvPr id="25" name="Straight Arrow Connector 28">
            <a:extLst>
              <a:ext uri="{FF2B5EF4-FFF2-40B4-BE49-F238E27FC236}">
                <a16:creationId xmlns:a16="http://schemas.microsoft.com/office/drawing/2014/main" id="{9EF6BB7F-5C98-490E-A9DD-F74D52463D0B}"/>
              </a:ext>
            </a:extLst>
          </p:cNvPr>
          <p:cNvCxnSpPr>
            <a:cxnSpLocks/>
          </p:cNvCxnSpPr>
          <p:nvPr/>
        </p:nvCxnSpPr>
        <p:spPr>
          <a:xfrm>
            <a:off x="8483053" y="2267251"/>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 Placeholder 1">
                <a:extLst>
                  <a:ext uri="{FF2B5EF4-FFF2-40B4-BE49-F238E27FC236}">
                    <a16:creationId xmlns:a16="http://schemas.microsoft.com/office/drawing/2014/main" id="{2B79910F-163A-49B6-AAF4-4655D89B5D2A}"/>
                  </a:ext>
                </a:extLst>
              </p:cNvPr>
              <p:cNvSpPr txBox="1">
                <a:spLocks/>
              </p:cNvSpPr>
              <p:nvPr/>
            </p:nvSpPr>
            <p:spPr>
              <a:xfrm>
                <a:off x="8967006" y="1883053"/>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67006" y="1883053"/>
                <a:ext cx="3182598" cy="765388"/>
              </a:xfrm>
              <a:prstGeom prst="rect">
                <a:avLst/>
              </a:prstGeom>
              <a:blipFill>
                <a:blip r:embed="rId7"/>
                <a:stretch>
                  <a:fillRect/>
                </a:stretch>
              </a:blipFill>
            </p:spPr>
            <p:txBody>
              <a:bodyPr/>
              <a:lstStyle/>
              <a:p>
                <a:r>
                  <a:rPr lang="en-US">
                    <a:noFill/>
                  </a:rPr>
                  <a:t> </a:t>
                </a:r>
              </a:p>
            </p:txBody>
          </p:sp>
        </mc:Fallback>
      </mc:AlternateContent>
      <p:sp>
        <p:nvSpPr>
          <p:cNvPr id="27" name="TextBox 45">
            <a:extLst>
              <a:ext uri="{FF2B5EF4-FFF2-40B4-BE49-F238E27FC236}">
                <a16:creationId xmlns:a16="http://schemas.microsoft.com/office/drawing/2014/main" id="{2B1089E9-A049-4E7B-A562-2EA8E4245FB5}"/>
              </a:ext>
            </a:extLst>
          </p:cNvPr>
          <p:cNvSpPr txBox="1"/>
          <p:nvPr/>
        </p:nvSpPr>
        <p:spPr>
          <a:xfrm>
            <a:off x="5894763" y="2060189"/>
            <a:ext cx="1130094" cy="400110"/>
          </a:xfrm>
          <a:prstGeom prst="rect">
            <a:avLst/>
          </a:prstGeom>
          <a:noFill/>
        </p:spPr>
        <p:txBody>
          <a:bodyPr wrap="square" rtlCol="0">
            <a:spAutoFit/>
          </a:bodyPr>
          <a:lstStyle/>
          <a:p>
            <a:pPr lvl="0">
              <a:defRPr/>
            </a:pPr>
            <a:r>
              <a:rPr lang="en-US" sz="2000" dirty="0">
                <a:solidFill>
                  <a:srgbClr val="0070C0"/>
                </a:solidFill>
              </a:rPr>
              <a:t>Insertion</a:t>
            </a:r>
            <a:endParaRPr lang="en-US" sz="1600" dirty="0">
              <a:solidFill>
                <a:srgbClr val="0070C0"/>
              </a:solidFill>
            </a:endParaRPr>
          </a:p>
        </p:txBody>
      </p:sp>
      <p:pic>
        <p:nvPicPr>
          <p:cNvPr id="1026" name="Picture 2" descr="Read/Write DNA - Craighton Berman Studio"/>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763" y="4816070"/>
            <a:ext cx="1921067" cy="19210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2973157"/>
                <a:ext cx="7831896"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DNA-based storage </a:t>
                </a:r>
              </a:p>
              <a:p>
                <a:pPr>
                  <a:buFont typeface="Arial" panose="020B0604020202020204" pitchFamily="34" charset="0"/>
                  <a:buChar char="•"/>
                </a:pPr>
                <a:r>
                  <a:rPr lang="en-US" sz="1800" dirty="0">
                    <a:cs typeface="Arial" panose="020B0604020202020204" pitchFamily="34" charset="0"/>
                  </a:rPr>
                  <a:t>Communication synchronization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Sellers</m:t>
                    </m:r>
                    <m:r>
                      <m:rPr>
                        <m:nor/>
                      </m:rPr>
                      <a:rPr lang="en-US" altLang="zh-CN" sz="1400" dirty="0">
                        <a:solidFill>
                          <a:prstClr val="black">
                            <a:lumMod val="50000"/>
                            <a:lumOff val="50000"/>
                          </a:prstClr>
                        </a:solidFill>
                      </a:rPr>
                      <m:t>, 1962], [</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r>
                  <a:rPr lang="en-US" sz="1800" dirty="0">
                    <a:solidFill>
                      <a:prstClr val="black"/>
                    </a:solidFill>
                  </a:rPr>
                  <a:t> </a:t>
                </a:r>
                <a:endParaRPr lang="en-US" sz="14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Interactive communication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Orlitsky</m:t>
                    </m:r>
                    <m:r>
                      <m:rPr>
                        <m:nor/>
                      </m:rPr>
                      <a:rPr lang="en-US" altLang="zh-CN" sz="1400" dirty="0">
                        <a:solidFill>
                          <a:prstClr val="black">
                            <a:lumMod val="50000"/>
                            <a:lumOff val="50000"/>
                          </a:prstClr>
                        </a:solidFill>
                      </a:rPr>
                      <m:t>, 1991]</m:t>
                    </m:r>
                  </m:oMath>
                </a14:m>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2973157"/>
                <a:ext cx="7831896" cy="1680258"/>
              </a:xfrm>
              <a:prstGeom prst="rect">
                <a:avLst/>
              </a:prstGeom>
              <a:blipFill>
                <a:blip r:embed="rId9"/>
                <a:stretch>
                  <a:fillRect/>
                </a:stretch>
              </a:blipFill>
              <a:ln>
                <a:noFill/>
              </a:ln>
            </p:spPr>
            <p:txBody>
              <a:bodyPr/>
              <a:lstStyle/>
              <a:p>
                <a:r>
                  <a:rPr lang="en-US">
                    <a:noFill/>
                  </a:rPr>
                  <a:t> </a:t>
                </a:r>
              </a:p>
            </p:txBody>
          </p:sp>
        </mc:Fallback>
      </mc:AlternateContent>
      <p:pic>
        <p:nvPicPr>
          <p:cNvPr id="29"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5036" y="4700718"/>
            <a:ext cx="3574292" cy="2110324"/>
          </a:xfrm>
          <a:prstGeom prst="rect">
            <a:avLst/>
          </a:prstGeom>
        </p:spPr>
      </p:pic>
      <p:pic>
        <p:nvPicPr>
          <p:cNvPr id="30"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83019" y="4876970"/>
            <a:ext cx="1770377" cy="1757821"/>
          </a:xfrm>
          <a:prstGeom prst="rect">
            <a:avLst/>
          </a:prstGeom>
        </p:spPr>
      </p:pic>
    </p:spTree>
    <p:extLst>
      <p:ext uri="{BB962C8B-B14F-4D97-AF65-F5344CB8AC3E}">
        <p14:creationId xmlns:p14="http://schemas.microsoft.com/office/powerpoint/2010/main" val="2376361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What are deletion/insertion errors? </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562455"/>
            <a:ext cx="11514487" cy="461665"/>
          </a:xfrm>
          <a:prstGeom prst="rect">
            <a:avLst/>
          </a:prstGeom>
          <a:noFill/>
        </p:spPr>
        <p:txBody>
          <a:bodyPr wrap="square" rtlCol="0">
            <a:spAutoFit/>
          </a:bodyPr>
          <a:lstStyle/>
          <a:p>
            <a:pPr lvl="0">
              <a:defRPr/>
            </a:pPr>
            <a:r>
              <a:rPr lang="en-US" sz="2400" dirty="0">
                <a:solidFill>
                  <a:prstClr val="black"/>
                </a:solidFill>
              </a:rPr>
              <a:t>Applications</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8" name="Text Placeholder 1">
                <a:extLst>
                  <a:ext uri="{FF2B5EF4-FFF2-40B4-BE49-F238E27FC236}">
                    <a16:creationId xmlns:a16="http://schemas.microsoft.com/office/drawing/2014/main" id="{2B79910F-163A-49B6-AAF4-4655D89B5D2A}"/>
                  </a:ext>
                </a:extLst>
              </p:cNvPr>
              <p:cNvSpPr txBox="1">
                <a:spLocks/>
              </p:cNvSpPr>
              <p:nvPr/>
            </p:nvSpPr>
            <p:spPr>
              <a:xfrm>
                <a:off x="794559" y="1867784"/>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94559" y="1867784"/>
                <a:ext cx="3182598" cy="765388"/>
              </a:xfrm>
              <a:prstGeom prst="rect">
                <a:avLst/>
              </a:prstGeom>
              <a:blipFill>
                <a:blip r:embed="rId3"/>
                <a:stretch>
                  <a:fillRect/>
                </a:stretch>
              </a:blipFill>
            </p:spPr>
            <p:txBody>
              <a:bodyPr/>
              <a:lstStyle/>
              <a:p>
                <a:r>
                  <a:rPr lang="en-US">
                    <a:noFill/>
                  </a:rPr>
                  <a:t> </a:t>
                </a:r>
              </a:p>
            </p:txBody>
          </p:sp>
        </mc:Fallback>
      </mc:AlternateContent>
      <p:cxnSp>
        <p:nvCxnSpPr>
          <p:cNvPr id="9" name="Straight Connector 47">
            <a:extLst>
              <a:ext uri="{FF2B5EF4-FFF2-40B4-BE49-F238E27FC236}">
                <a16:creationId xmlns:a16="http://schemas.microsoft.com/office/drawing/2014/main" id="{88820195-F4AF-466C-A569-1CDE8D97D7BE}"/>
              </a:ext>
            </a:extLst>
          </p:cNvPr>
          <p:cNvCxnSpPr>
            <a:cxnSpLocks/>
          </p:cNvCxnSpPr>
          <p:nvPr/>
        </p:nvCxnSpPr>
        <p:spPr>
          <a:xfrm>
            <a:off x="2538842" y="2134844"/>
            <a:ext cx="163245"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48">
            <a:extLst>
              <a:ext uri="{FF2B5EF4-FFF2-40B4-BE49-F238E27FC236}">
                <a16:creationId xmlns:a16="http://schemas.microsoft.com/office/drawing/2014/main" id="{88820195-F4AF-466C-A569-1CDE8D97D7BE}"/>
              </a:ext>
            </a:extLst>
          </p:cNvPr>
          <p:cNvCxnSpPr>
            <a:cxnSpLocks/>
          </p:cNvCxnSpPr>
          <p:nvPr/>
        </p:nvCxnSpPr>
        <p:spPr>
          <a:xfrm flipH="1">
            <a:off x="2531097" y="2134844"/>
            <a:ext cx="170990" cy="228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28">
            <a:extLst>
              <a:ext uri="{FF2B5EF4-FFF2-40B4-BE49-F238E27FC236}">
                <a16:creationId xmlns:a16="http://schemas.microsoft.com/office/drawing/2014/main" id="{9EF6BB7F-5C98-490E-A9DD-F74D52463D0B}"/>
              </a:ext>
            </a:extLst>
          </p:cNvPr>
          <p:cNvCxnSpPr>
            <a:cxnSpLocks/>
          </p:cNvCxnSpPr>
          <p:nvPr/>
        </p:nvCxnSpPr>
        <p:spPr>
          <a:xfrm>
            <a:off x="3152576" y="2265747"/>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 Placeholder 1">
                <a:extLst>
                  <a:ext uri="{FF2B5EF4-FFF2-40B4-BE49-F238E27FC236}">
                    <a16:creationId xmlns:a16="http://schemas.microsoft.com/office/drawing/2014/main" id="{2B79910F-163A-49B6-AAF4-4655D89B5D2A}"/>
                  </a:ext>
                </a:extLst>
              </p:cNvPr>
              <p:cNvSpPr txBox="1">
                <a:spLocks/>
              </p:cNvSpPr>
              <p:nvPr/>
            </p:nvSpPr>
            <p:spPr>
              <a:xfrm>
                <a:off x="3256829" y="1881549"/>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256829" y="1881549"/>
                <a:ext cx="3182598" cy="765388"/>
              </a:xfrm>
              <a:prstGeom prst="rect">
                <a:avLst/>
              </a:prstGeom>
              <a:blipFill>
                <a:blip r:embed="rId4"/>
                <a:stretch>
                  <a:fillRect/>
                </a:stretch>
              </a:blipFill>
            </p:spPr>
            <p:txBody>
              <a:bodyPr/>
              <a:lstStyle/>
              <a:p>
                <a:r>
                  <a:rPr lang="en-US">
                    <a:noFill/>
                  </a:rPr>
                  <a:t> </a:t>
                </a:r>
              </a:p>
            </p:txBody>
          </p:sp>
        </mc:Fallback>
      </mc:AlternateContent>
      <p:cxnSp>
        <p:nvCxnSpPr>
          <p:cNvPr id="16" name="直接箭头连接符 15"/>
          <p:cNvCxnSpPr/>
          <p:nvPr/>
        </p:nvCxnSpPr>
        <p:spPr>
          <a:xfrm flipH="1">
            <a:off x="7360871" y="1891432"/>
            <a:ext cx="3810" cy="23999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17"/>
              <p:cNvSpPr/>
              <p:nvPr/>
            </p:nvSpPr>
            <p:spPr>
              <a:xfrm>
                <a:off x="7177968" y="1519801"/>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prstClr val="black"/>
                          </a:solidFill>
                          <a:latin typeface="Cambria Math" panose="02040503050406030204" pitchFamily="18" charset="0"/>
                        </a:rPr>
                        <m:t>1</m:t>
                      </m:r>
                    </m:oMath>
                  </m:oMathPara>
                </a14:m>
                <a:endParaRPr lang="en-US" dirty="0"/>
              </a:p>
            </p:txBody>
          </p:sp>
        </mc:Choice>
        <mc:Fallback xmlns="">
          <p:sp>
            <p:nvSpPr>
              <p:cNvPr id="18" name="矩形 17"/>
              <p:cNvSpPr>
                <a:spLocks noRot="1" noChangeAspect="1" noMove="1" noResize="1" noEditPoints="1" noAdjustHandles="1" noChangeArrowheads="1" noChangeShapeType="1" noTextEdit="1"/>
              </p:cNvSpPr>
              <p:nvPr/>
            </p:nvSpPr>
            <p:spPr>
              <a:xfrm>
                <a:off x="7177968" y="1519801"/>
                <a:ext cx="365806" cy="369332"/>
              </a:xfrm>
              <a:prstGeom prst="rect">
                <a:avLst/>
              </a:prstGeom>
              <a:blipFill>
                <a:blip r:embed="rId5"/>
                <a:stretch>
                  <a:fillRect/>
                </a:stretch>
              </a:blipFill>
            </p:spPr>
            <p:txBody>
              <a:bodyPr/>
              <a:lstStyle/>
              <a:p>
                <a:r>
                  <a:rPr lang="en-US">
                    <a:noFill/>
                  </a:rPr>
                  <a:t> </a:t>
                </a:r>
              </a:p>
            </p:txBody>
          </p:sp>
        </mc:Fallback>
      </mc:AlternateContent>
      <p:sp>
        <p:nvSpPr>
          <p:cNvPr id="21" name="TextBox 45">
            <a:extLst>
              <a:ext uri="{FF2B5EF4-FFF2-40B4-BE49-F238E27FC236}">
                <a16:creationId xmlns:a16="http://schemas.microsoft.com/office/drawing/2014/main" id="{2B1089E9-A049-4E7B-A562-2EA8E4245FB5}"/>
              </a:ext>
            </a:extLst>
          </p:cNvPr>
          <p:cNvSpPr txBox="1"/>
          <p:nvPr/>
        </p:nvSpPr>
        <p:spPr>
          <a:xfrm>
            <a:off x="629732" y="2058685"/>
            <a:ext cx="1130094" cy="400110"/>
          </a:xfrm>
          <a:prstGeom prst="rect">
            <a:avLst/>
          </a:prstGeom>
          <a:noFill/>
        </p:spPr>
        <p:txBody>
          <a:bodyPr wrap="square" rtlCol="0">
            <a:spAutoFit/>
          </a:bodyPr>
          <a:lstStyle/>
          <a:p>
            <a:pPr lvl="0">
              <a:defRPr/>
            </a:pPr>
            <a:r>
              <a:rPr lang="en-US" sz="2000" dirty="0">
                <a:solidFill>
                  <a:srgbClr val="0070C0"/>
                </a:solidFill>
              </a:rPr>
              <a:t>Deletion</a:t>
            </a:r>
            <a:endParaRPr lang="en-US" sz="1600" dirty="0">
              <a:solidFill>
                <a:srgbClr val="0070C0"/>
              </a:solidFill>
            </a:endParaRPr>
          </a:p>
        </p:txBody>
      </p:sp>
      <mc:AlternateContent xmlns:mc="http://schemas.openxmlformats.org/markup-compatibility/2006" xmlns:a14="http://schemas.microsoft.com/office/drawing/2010/main">
        <mc:Choice Requires="a14">
          <p:sp>
            <p:nvSpPr>
              <p:cNvPr id="22" name="Text Placeholder 1">
                <a:extLst>
                  <a:ext uri="{FF2B5EF4-FFF2-40B4-BE49-F238E27FC236}">
                    <a16:creationId xmlns:a16="http://schemas.microsoft.com/office/drawing/2014/main" id="{2B79910F-163A-49B6-AAF4-4655D89B5D2A}"/>
                  </a:ext>
                </a:extLst>
              </p:cNvPr>
              <p:cNvSpPr txBox="1">
                <a:spLocks/>
              </p:cNvSpPr>
              <p:nvPr/>
            </p:nvSpPr>
            <p:spPr>
              <a:xfrm>
                <a:off x="6125036" y="1869288"/>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125036" y="1869288"/>
                <a:ext cx="3182598" cy="765388"/>
              </a:xfrm>
              <a:prstGeom prst="rect">
                <a:avLst/>
              </a:prstGeom>
              <a:blipFill>
                <a:blip r:embed="rId6"/>
                <a:stretch>
                  <a:fillRect/>
                </a:stretch>
              </a:blipFill>
            </p:spPr>
            <p:txBody>
              <a:bodyPr/>
              <a:lstStyle/>
              <a:p>
                <a:r>
                  <a:rPr lang="en-US">
                    <a:noFill/>
                  </a:rPr>
                  <a:t> </a:t>
                </a:r>
              </a:p>
            </p:txBody>
          </p:sp>
        </mc:Fallback>
      </mc:AlternateContent>
      <p:cxnSp>
        <p:nvCxnSpPr>
          <p:cNvPr id="25" name="Straight Arrow Connector 28">
            <a:extLst>
              <a:ext uri="{FF2B5EF4-FFF2-40B4-BE49-F238E27FC236}">
                <a16:creationId xmlns:a16="http://schemas.microsoft.com/office/drawing/2014/main" id="{9EF6BB7F-5C98-490E-A9DD-F74D52463D0B}"/>
              </a:ext>
            </a:extLst>
          </p:cNvPr>
          <p:cNvCxnSpPr>
            <a:cxnSpLocks/>
          </p:cNvCxnSpPr>
          <p:nvPr/>
        </p:nvCxnSpPr>
        <p:spPr>
          <a:xfrm>
            <a:off x="8483053" y="2267251"/>
            <a:ext cx="115755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 Placeholder 1">
                <a:extLst>
                  <a:ext uri="{FF2B5EF4-FFF2-40B4-BE49-F238E27FC236}">
                    <a16:creationId xmlns:a16="http://schemas.microsoft.com/office/drawing/2014/main" id="{2B79910F-163A-49B6-AAF4-4655D89B5D2A}"/>
                  </a:ext>
                </a:extLst>
              </p:cNvPr>
              <p:cNvSpPr txBox="1">
                <a:spLocks/>
              </p:cNvSpPr>
              <p:nvPr/>
            </p:nvSpPr>
            <p:spPr>
              <a:xfrm>
                <a:off x="8967006" y="1883053"/>
                <a:ext cx="3182598" cy="76538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1 1 0 1 0 1</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967006" y="1883053"/>
                <a:ext cx="3182598" cy="765388"/>
              </a:xfrm>
              <a:prstGeom prst="rect">
                <a:avLst/>
              </a:prstGeom>
              <a:blipFill>
                <a:blip r:embed="rId7"/>
                <a:stretch>
                  <a:fillRect/>
                </a:stretch>
              </a:blipFill>
            </p:spPr>
            <p:txBody>
              <a:bodyPr/>
              <a:lstStyle/>
              <a:p>
                <a:r>
                  <a:rPr lang="en-US">
                    <a:noFill/>
                  </a:rPr>
                  <a:t> </a:t>
                </a:r>
              </a:p>
            </p:txBody>
          </p:sp>
        </mc:Fallback>
      </mc:AlternateContent>
      <p:sp>
        <p:nvSpPr>
          <p:cNvPr id="27" name="TextBox 45">
            <a:extLst>
              <a:ext uri="{FF2B5EF4-FFF2-40B4-BE49-F238E27FC236}">
                <a16:creationId xmlns:a16="http://schemas.microsoft.com/office/drawing/2014/main" id="{2B1089E9-A049-4E7B-A562-2EA8E4245FB5}"/>
              </a:ext>
            </a:extLst>
          </p:cNvPr>
          <p:cNvSpPr txBox="1"/>
          <p:nvPr/>
        </p:nvSpPr>
        <p:spPr>
          <a:xfrm>
            <a:off x="5894763" y="2060189"/>
            <a:ext cx="1130094" cy="400110"/>
          </a:xfrm>
          <a:prstGeom prst="rect">
            <a:avLst/>
          </a:prstGeom>
          <a:noFill/>
        </p:spPr>
        <p:txBody>
          <a:bodyPr wrap="square" rtlCol="0">
            <a:spAutoFit/>
          </a:bodyPr>
          <a:lstStyle/>
          <a:p>
            <a:pPr lvl="0">
              <a:defRPr/>
            </a:pPr>
            <a:r>
              <a:rPr lang="en-US" sz="2000" dirty="0">
                <a:solidFill>
                  <a:srgbClr val="0070C0"/>
                </a:solidFill>
              </a:rPr>
              <a:t>Insertion</a:t>
            </a:r>
            <a:endParaRPr lang="en-US" sz="1600" dirty="0">
              <a:solidFill>
                <a:srgbClr val="0070C0"/>
              </a:solidFill>
            </a:endParaRPr>
          </a:p>
        </p:txBody>
      </p:sp>
      <p:pic>
        <p:nvPicPr>
          <p:cNvPr id="1026" name="Picture 2" descr="Read/Write DNA - Craighton Berman Studio"/>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763" y="4816070"/>
            <a:ext cx="1921067" cy="19210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2973157"/>
                <a:ext cx="7831896"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DNA-based storage </a:t>
                </a:r>
              </a:p>
              <a:p>
                <a:pPr>
                  <a:buFont typeface="Arial" panose="020B0604020202020204" pitchFamily="34" charset="0"/>
                  <a:buChar char="•"/>
                </a:pPr>
                <a:r>
                  <a:rPr lang="en-US" sz="1800" dirty="0">
                    <a:cs typeface="Arial" panose="020B0604020202020204" pitchFamily="34" charset="0"/>
                  </a:rPr>
                  <a:t>Communication synchronization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Sellers</m:t>
                    </m:r>
                    <m:r>
                      <m:rPr>
                        <m:nor/>
                      </m:rPr>
                      <a:rPr lang="en-US" altLang="zh-CN" sz="1400" dirty="0">
                        <a:solidFill>
                          <a:prstClr val="black">
                            <a:lumMod val="50000"/>
                            <a:lumOff val="50000"/>
                          </a:prstClr>
                        </a:solidFill>
                      </a:rPr>
                      <m:t>, 1962], [</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r>
                  <a:rPr lang="en-US" sz="1800" dirty="0">
                    <a:solidFill>
                      <a:prstClr val="black"/>
                    </a:solidFill>
                  </a:rPr>
                  <a:t> </a:t>
                </a:r>
                <a:endParaRPr lang="en-US" sz="14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Interactive communication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Orlitsky</m:t>
                    </m:r>
                    <m:r>
                      <m:rPr>
                        <m:nor/>
                      </m:rPr>
                      <a:rPr lang="en-US" altLang="zh-CN" sz="1400" dirty="0">
                        <a:solidFill>
                          <a:prstClr val="black">
                            <a:lumMod val="50000"/>
                            <a:lumOff val="50000"/>
                          </a:prstClr>
                        </a:solidFill>
                      </a:rPr>
                      <m:t>, 1991]</m:t>
                    </m:r>
                  </m:oMath>
                </a14:m>
                <a:endParaRPr lang="en-US" sz="18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Edit distance</a:t>
                </a:r>
                <a:r>
                  <a:rPr lang="en-US" altLang="zh-CN" sz="1400" dirty="0">
                    <a:solidFill>
                      <a:prstClr val="black">
                        <a:lumMod val="50000"/>
                        <a:lumOff val="50000"/>
                      </a:prstClr>
                    </a:solidFill>
                  </a:rPr>
                  <a:t>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endParaRPr lang="en-US" sz="18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Natural language/Genomic data processing</a:t>
                </a: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2973157"/>
                <a:ext cx="7831896" cy="1680258"/>
              </a:xfrm>
              <a:prstGeom prst="rect">
                <a:avLst/>
              </a:prstGeom>
              <a:blipFill>
                <a:blip r:embed="rId9"/>
                <a:stretch>
                  <a:fillRect b="-2909"/>
                </a:stretch>
              </a:blipFill>
              <a:ln>
                <a:noFill/>
              </a:ln>
            </p:spPr>
            <p:txBody>
              <a:bodyPr/>
              <a:lstStyle/>
              <a:p>
                <a:r>
                  <a:rPr lang="en-US">
                    <a:noFill/>
                  </a:rPr>
                  <a:t> </a:t>
                </a:r>
              </a:p>
            </p:txBody>
          </p:sp>
        </mc:Fallback>
      </mc:AlternateContent>
      <p:pic>
        <p:nvPicPr>
          <p:cNvPr id="29"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5036" y="4700718"/>
            <a:ext cx="3574292" cy="2110324"/>
          </a:xfrm>
          <a:prstGeom prst="rect">
            <a:avLst/>
          </a:prstGeom>
        </p:spPr>
      </p:pic>
      <p:pic>
        <p:nvPicPr>
          <p:cNvPr id="30"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83019" y="4876970"/>
            <a:ext cx="1770377" cy="1757821"/>
          </a:xfrm>
          <a:prstGeom prst="rect">
            <a:avLst/>
          </a:prstGeom>
        </p:spPr>
      </p:pic>
      <p:pic>
        <p:nvPicPr>
          <p:cNvPr id="31" name="图片 30"/>
          <p:cNvPicPr>
            <a:picLocks noChangeAspect="1"/>
          </p:cNvPicPr>
          <p:nvPr/>
        </p:nvPicPr>
        <p:blipFill>
          <a:blip r:embed="rId12"/>
          <a:stretch>
            <a:fillRect/>
          </a:stretch>
        </p:blipFill>
        <p:spPr>
          <a:xfrm>
            <a:off x="8747087" y="4918417"/>
            <a:ext cx="3100352" cy="1716374"/>
          </a:xfrm>
          <a:prstGeom prst="rect">
            <a:avLst/>
          </a:prstGeom>
        </p:spPr>
      </p:pic>
      <p:sp>
        <p:nvSpPr>
          <p:cNvPr id="2" name="矩形 1"/>
          <p:cNvSpPr/>
          <p:nvPr/>
        </p:nvSpPr>
        <p:spPr>
          <a:xfrm>
            <a:off x="8811995" y="4161549"/>
            <a:ext cx="3380005" cy="646331"/>
          </a:xfrm>
          <a:prstGeom prst="rect">
            <a:avLst/>
          </a:prstGeom>
        </p:spPr>
        <p:txBody>
          <a:bodyPr wrap="square">
            <a:spAutoFit/>
          </a:bodyPr>
          <a:lstStyle/>
          <a:p>
            <a:r>
              <a:rPr lang="en-US" sz="1200" dirty="0">
                <a:cs typeface="Arial" panose="020B0604020202020204" pitchFamily="34" charset="0"/>
              </a:rPr>
              <a:t>Edit distance: Number of deletions, insertions, and substitutions needed to change one sequence into another</a:t>
            </a:r>
            <a:endParaRPr lang="en-US" sz="1200" dirty="0"/>
          </a:p>
        </p:txBody>
      </p:sp>
    </p:spTree>
    <p:extLst>
      <p:ext uri="{BB962C8B-B14F-4D97-AF65-F5344CB8AC3E}">
        <p14:creationId xmlns:p14="http://schemas.microsoft.com/office/powerpoint/2010/main" val="758845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8301459" y="3520220"/>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We focus on deletion-correcting codes only</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255951"/>
            <a:ext cx="11514487" cy="461665"/>
          </a:xfrm>
          <a:prstGeom prst="rect">
            <a:avLst/>
          </a:prstGeom>
          <a:noFill/>
        </p:spPr>
        <p:txBody>
          <a:bodyPr wrap="square" rtlCol="0">
            <a:spAutoFit/>
          </a:bodyPr>
          <a:lstStyle/>
          <a:p>
            <a:pPr lvl="0">
              <a:defRPr/>
            </a:pPr>
            <a:r>
              <a:rPr lang="en-US" sz="2400" dirty="0">
                <a:solidFill>
                  <a:prstClr val="black"/>
                </a:solidFill>
              </a:rPr>
              <a:t>Nearest-neighbor representation of deletion-correcting codes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Deletion-correcting codes are capable of correcting deletions/insertions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9305769" cy="1680258"/>
              </a:xfrm>
              <a:prstGeom prst="rect">
                <a:avLst/>
              </a:prstGeom>
              <a:blipFill>
                <a:blip r:embed="rId3"/>
                <a:stretch>
                  <a:fillRect/>
                </a:stretch>
              </a:blipFill>
              <a:ln>
                <a:noFill/>
              </a:ln>
            </p:spPr>
            <p:txBody>
              <a:bodyPr/>
              <a:lstStyle/>
              <a:p>
                <a:r>
                  <a:rPr lang="en-US">
                    <a:noFill/>
                  </a:rPr>
                  <a:t> </a:t>
                </a:r>
              </a:p>
            </p:txBody>
          </p:sp>
        </mc:Fallback>
      </mc:AlternateContent>
      <p:sp>
        <p:nvSpPr>
          <p:cNvPr id="33" name="椭圆 32"/>
          <p:cNvSpPr/>
          <p:nvPr/>
        </p:nvSpPr>
        <p:spPr>
          <a:xfrm>
            <a:off x="9427915" y="3927785"/>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9668575" y="4303971"/>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9337320" y="4080840"/>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8509427" y="4689182"/>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8750087" y="5065368"/>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8482340" y="4946464"/>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9436187" y="5565937"/>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9676847" y="5942123"/>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9727677" y="5468771"/>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10266757" y="4689182"/>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10507417" y="5065368"/>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10199757" y="4915547"/>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9576044" y="3640395"/>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54" name="文本框 53"/>
          <p:cNvSpPr txBox="1"/>
          <p:nvPr/>
        </p:nvSpPr>
        <p:spPr>
          <a:xfrm>
            <a:off x="10463988" y="455206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89" name="文本框 88"/>
          <p:cNvSpPr txBox="1"/>
          <p:nvPr/>
        </p:nvSpPr>
        <p:spPr>
          <a:xfrm>
            <a:off x="7640110" y="3584056"/>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8692641" y="4626261"/>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9063657" y="4849954"/>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9999282" y="5783261"/>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9336795" y="5815687"/>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102" name="Content Placeholder 5">
            <a:extLst>
              <a:ext uri="{FF2B5EF4-FFF2-40B4-BE49-F238E27FC236}">
                <a16:creationId xmlns:a16="http://schemas.microsoft.com/office/drawing/2014/main" id="{DDB85DF0-17F5-6117-1188-F378BF0CCE97}"/>
              </a:ext>
            </a:extLst>
          </p:cNvPr>
          <p:cNvSpPr txBox="1">
            <a:spLocks/>
          </p:cNvSpPr>
          <p:nvPr/>
        </p:nvSpPr>
        <p:spPr>
          <a:xfrm>
            <a:off x="915190" y="2713149"/>
            <a:ext cx="9305769" cy="1951456"/>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Distance measure changes from Hamming distance to edit distance</a:t>
            </a:r>
          </a:p>
          <a:p>
            <a:pPr>
              <a:buClrTx/>
              <a:buFont typeface="Arial" panose="020B0604020202020204" pitchFamily="34" charset="0"/>
              <a:buChar char="•"/>
            </a:pPr>
            <a:r>
              <a:rPr lang="en-US" sz="1800" dirty="0">
                <a:cs typeface="Arial" panose="020B0604020202020204" pitchFamily="34" charset="0"/>
              </a:rPr>
              <a:t>No overlap in the receive space</a:t>
            </a:r>
          </a:p>
          <a:p>
            <a:pPr>
              <a:buClrTx/>
              <a:buFont typeface="Arial" panose="020B0604020202020204" pitchFamily="34" charset="0"/>
              <a:buChar char="•"/>
            </a:pPr>
            <a:r>
              <a:rPr lang="en-US" sz="1800" dirty="0">
                <a:cs typeface="Arial" panose="020B0604020202020204" pitchFamily="34" charset="0"/>
              </a:rPr>
              <a:t>Edit distance is more difficult than Hamming distance</a:t>
            </a:r>
          </a:p>
          <a:p>
            <a:pPr lvl="1">
              <a:buFont typeface="Arial" panose="020B0604020202020204" pitchFamily="34" charset="0"/>
              <a:buChar char="•"/>
            </a:pPr>
            <a:r>
              <a:rPr lang="en-US" sz="1500" dirty="0">
                <a:cs typeface="Arial" panose="020B0604020202020204" pitchFamily="34" charset="0"/>
              </a:rPr>
              <a:t>Asymmetry for different clusters (</a:t>
            </a:r>
            <a:r>
              <a:rPr lang="en-US" sz="1500" dirty="0" err="1">
                <a:cs typeface="Arial" panose="020B0604020202020204" pitchFamily="34" charset="0"/>
              </a:rPr>
              <a:t>codewords</a:t>
            </a:r>
            <a:r>
              <a:rPr lang="en-US" sz="1500" dirty="0">
                <a:cs typeface="Arial" panose="020B0604020202020204" pitchFamily="34" charset="0"/>
              </a:rPr>
              <a:t>) </a:t>
            </a:r>
          </a:p>
          <a:p>
            <a:pPr>
              <a:buClrTx/>
              <a:buFont typeface="Arial" panose="020B0604020202020204" pitchFamily="34" charset="0"/>
              <a:buChar char="•"/>
            </a:pPr>
            <a:r>
              <a:rPr lang="en-US" sz="1800" dirty="0">
                <a:cs typeface="Arial" panose="020B0604020202020204" pitchFamily="34" charset="0"/>
              </a:rPr>
              <a:t>Classical error-correcting codes focus on Hamming distance</a:t>
            </a:r>
          </a:p>
          <a:p>
            <a:pPr lvl="1">
              <a:buFont typeface="Arial" panose="020B0604020202020204" pitchFamily="34" charset="0"/>
              <a:buChar char="•"/>
            </a:pPr>
            <a:r>
              <a:rPr lang="en-US" sz="1500" dirty="0">
                <a:cs typeface="Arial" panose="020B0604020202020204" pitchFamily="34" charset="0"/>
              </a:rPr>
              <a:t>Hamming codes, LDPC codes, Reed-Solomon codes, Polar codes, etc.</a:t>
            </a:r>
          </a:p>
          <a:p>
            <a:pPr lvl="1">
              <a:buFont typeface="Arial" panose="020B0604020202020204" pitchFamily="34" charset="0"/>
              <a:buChar char="•"/>
            </a:pPr>
            <a:endParaRPr lang="en-US" sz="1500" dirty="0">
              <a:cs typeface="Arial" panose="020B0604020202020204" pitchFamily="34" charset="0"/>
            </a:endParaRPr>
          </a:p>
        </p:txBody>
      </p:sp>
    </p:spTree>
    <p:extLst>
      <p:ext uri="{BB962C8B-B14F-4D97-AF65-F5344CB8AC3E}">
        <p14:creationId xmlns:p14="http://schemas.microsoft.com/office/powerpoint/2010/main" val="1244007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We focus on deletion-correcting codes only</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Deletion-correcting codes are capable of correcting deletions/insertions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9305769" cy="1680258"/>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13195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8301459" y="3520220"/>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We focus on deletion-correcting codes only</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255951"/>
            <a:ext cx="11514487" cy="461665"/>
          </a:xfrm>
          <a:prstGeom prst="rect">
            <a:avLst/>
          </a:prstGeom>
          <a:noFill/>
        </p:spPr>
        <p:txBody>
          <a:bodyPr wrap="square" rtlCol="0">
            <a:spAutoFit/>
          </a:bodyPr>
          <a:lstStyle/>
          <a:p>
            <a:pPr lvl="0">
              <a:defRPr/>
            </a:pPr>
            <a:r>
              <a:rPr lang="en-US" sz="2400" dirty="0">
                <a:solidFill>
                  <a:prstClr val="black"/>
                </a:solidFill>
              </a:rPr>
              <a:t>Nearest-neighbor representation of deletion-correcting codes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Deletion-correcting codes are capable of correcting deletions/insertions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9305769" cy="1680258"/>
              </a:xfrm>
              <a:prstGeom prst="rect">
                <a:avLst/>
              </a:prstGeom>
              <a:blipFill>
                <a:blip r:embed="rId3"/>
                <a:stretch>
                  <a:fillRect/>
                </a:stretch>
              </a:blipFill>
              <a:ln>
                <a:noFill/>
              </a:ln>
            </p:spPr>
            <p:txBody>
              <a:bodyPr/>
              <a:lstStyle/>
              <a:p>
                <a:r>
                  <a:rPr lang="en-US">
                    <a:noFill/>
                  </a:rPr>
                  <a:t> </a:t>
                </a:r>
              </a:p>
            </p:txBody>
          </p:sp>
        </mc:Fallback>
      </mc:AlternateContent>
      <p:sp>
        <p:nvSpPr>
          <p:cNvPr id="33" name="椭圆 32"/>
          <p:cNvSpPr/>
          <p:nvPr/>
        </p:nvSpPr>
        <p:spPr>
          <a:xfrm>
            <a:off x="9427915" y="3927785"/>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9668575" y="4303971"/>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9337320" y="4080840"/>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8509427" y="4689182"/>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8750087" y="5065368"/>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8482340" y="4946464"/>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9436187" y="5565937"/>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9676847" y="5942123"/>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9727677" y="5468771"/>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10266757" y="4689182"/>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10507417" y="5065368"/>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10199757" y="4915547"/>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9576044" y="3640395"/>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54" name="文本框 53"/>
          <p:cNvSpPr txBox="1"/>
          <p:nvPr/>
        </p:nvSpPr>
        <p:spPr>
          <a:xfrm>
            <a:off x="10463988" y="455206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89" name="文本框 88"/>
          <p:cNvSpPr txBox="1"/>
          <p:nvPr/>
        </p:nvSpPr>
        <p:spPr>
          <a:xfrm>
            <a:off x="7640110" y="3584056"/>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8692641" y="4626261"/>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9063657" y="4849954"/>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9999282" y="5783261"/>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9336795" y="5815687"/>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102" name="Content Placeholder 5">
            <a:extLst>
              <a:ext uri="{FF2B5EF4-FFF2-40B4-BE49-F238E27FC236}">
                <a16:creationId xmlns:a16="http://schemas.microsoft.com/office/drawing/2014/main" id="{DDB85DF0-17F5-6117-1188-F378BF0CCE97}"/>
              </a:ext>
            </a:extLst>
          </p:cNvPr>
          <p:cNvSpPr txBox="1">
            <a:spLocks/>
          </p:cNvSpPr>
          <p:nvPr/>
        </p:nvSpPr>
        <p:spPr>
          <a:xfrm>
            <a:off x="915190" y="2713149"/>
            <a:ext cx="9305769" cy="1951456"/>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Distance measure changes from Hamming distance to edit distance</a:t>
            </a:r>
          </a:p>
          <a:p>
            <a:pPr lvl="1">
              <a:buFont typeface="Arial" panose="020B0604020202020204" pitchFamily="34" charset="0"/>
              <a:buChar char="•"/>
            </a:pPr>
            <a:endParaRPr lang="en-US" sz="1500" dirty="0">
              <a:cs typeface="Arial" panose="020B0604020202020204" pitchFamily="34" charset="0"/>
            </a:endParaRPr>
          </a:p>
        </p:txBody>
      </p:sp>
    </p:spTree>
    <p:extLst>
      <p:ext uri="{BB962C8B-B14F-4D97-AF65-F5344CB8AC3E}">
        <p14:creationId xmlns:p14="http://schemas.microsoft.com/office/powerpoint/2010/main" val="1278731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8301459" y="3520220"/>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We focus on deletion-correcting codes only</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255951"/>
            <a:ext cx="11514487" cy="461665"/>
          </a:xfrm>
          <a:prstGeom prst="rect">
            <a:avLst/>
          </a:prstGeom>
          <a:noFill/>
        </p:spPr>
        <p:txBody>
          <a:bodyPr wrap="square" rtlCol="0">
            <a:spAutoFit/>
          </a:bodyPr>
          <a:lstStyle/>
          <a:p>
            <a:pPr lvl="0">
              <a:defRPr/>
            </a:pPr>
            <a:r>
              <a:rPr lang="en-US" sz="2400" dirty="0">
                <a:solidFill>
                  <a:prstClr val="black"/>
                </a:solidFill>
              </a:rPr>
              <a:t>Nearest-neighbor representation of deletion-correcting codes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Deletion-correcting codes are capable of correcting deletions/insertions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9305769" cy="1680258"/>
              </a:xfrm>
              <a:prstGeom prst="rect">
                <a:avLst/>
              </a:prstGeom>
              <a:blipFill>
                <a:blip r:embed="rId3"/>
                <a:stretch>
                  <a:fillRect/>
                </a:stretch>
              </a:blipFill>
              <a:ln>
                <a:noFill/>
              </a:ln>
            </p:spPr>
            <p:txBody>
              <a:bodyPr/>
              <a:lstStyle/>
              <a:p>
                <a:r>
                  <a:rPr lang="en-US">
                    <a:noFill/>
                  </a:rPr>
                  <a:t> </a:t>
                </a:r>
              </a:p>
            </p:txBody>
          </p:sp>
        </mc:Fallback>
      </mc:AlternateContent>
      <p:sp>
        <p:nvSpPr>
          <p:cNvPr id="33" name="椭圆 32"/>
          <p:cNvSpPr/>
          <p:nvPr/>
        </p:nvSpPr>
        <p:spPr>
          <a:xfrm>
            <a:off x="9427915" y="3927785"/>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9668575" y="4303971"/>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9337320" y="4080840"/>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8509427" y="4689182"/>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8750087" y="5065368"/>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8482340" y="4946464"/>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9436187" y="5565937"/>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9676847" y="5942123"/>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9727677" y="5468771"/>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10266757" y="4689182"/>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10507417" y="5065368"/>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10199757" y="4915547"/>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9576044" y="3640395"/>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54" name="文本框 53"/>
          <p:cNvSpPr txBox="1"/>
          <p:nvPr/>
        </p:nvSpPr>
        <p:spPr>
          <a:xfrm>
            <a:off x="10463988" y="455206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89" name="文本框 88"/>
          <p:cNvSpPr txBox="1"/>
          <p:nvPr/>
        </p:nvSpPr>
        <p:spPr>
          <a:xfrm>
            <a:off x="7640110" y="3584056"/>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8692641" y="4626261"/>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9063657" y="4849954"/>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9999282" y="5783261"/>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9336795" y="5815687"/>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102" name="Content Placeholder 5">
            <a:extLst>
              <a:ext uri="{FF2B5EF4-FFF2-40B4-BE49-F238E27FC236}">
                <a16:creationId xmlns:a16="http://schemas.microsoft.com/office/drawing/2014/main" id="{DDB85DF0-17F5-6117-1188-F378BF0CCE97}"/>
              </a:ext>
            </a:extLst>
          </p:cNvPr>
          <p:cNvSpPr txBox="1">
            <a:spLocks/>
          </p:cNvSpPr>
          <p:nvPr/>
        </p:nvSpPr>
        <p:spPr>
          <a:xfrm>
            <a:off x="915190" y="2713149"/>
            <a:ext cx="9305769" cy="1951456"/>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Distance measure changes from Hamming distance to edit distance</a:t>
            </a:r>
          </a:p>
          <a:p>
            <a:pPr>
              <a:buClrTx/>
              <a:buFont typeface="Arial" panose="020B0604020202020204" pitchFamily="34" charset="0"/>
              <a:buChar char="•"/>
            </a:pPr>
            <a:r>
              <a:rPr lang="en-US" sz="1800" dirty="0">
                <a:cs typeface="Arial" panose="020B0604020202020204" pitchFamily="34" charset="0"/>
              </a:rPr>
              <a:t>No overlap in the receive space</a:t>
            </a:r>
          </a:p>
        </p:txBody>
      </p:sp>
    </p:spTree>
    <p:extLst>
      <p:ext uri="{BB962C8B-B14F-4D97-AF65-F5344CB8AC3E}">
        <p14:creationId xmlns:p14="http://schemas.microsoft.com/office/powerpoint/2010/main" val="2498949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4" name="椭圆 3"/>
          <p:cNvSpPr/>
          <p:nvPr/>
        </p:nvSpPr>
        <p:spPr>
          <a:xfrm>
            <a:off x="3984439" y="1025860"/>
            <a:ext cx="2286000" cy="2286000"/>
          </a:xfrm>
          <a:prstGeom prst="ellipse">
            <a:avLst/>
          </a:prstGeom>
          <a:solidFill>
            <a:schemeClr val="accent6">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 name="矩形 1"/>
          <p:cNvSpPr/>
          <p:nvPr/>
        </p:nvSpPr>
        <p:spPr>
          <a:xfrm>
            <a:off x="4176065" y="1792886"/>
            <a:ext cx="1879600" cy="707886"/>
          </a:xfrm>
          <a:prstGeom prst="rect">
            <a:avLst/>
          </a:prstGeom>
        </p:spPr>
        <p:txBody>
          <a:bodyPr wrap="square">
            <a:spAutoFit/>
          </a:bodyPr>
          <a:lstStyle/>
          <a:p>
            <a:pPr algn="ctr"/>
            <a:r>
              <a:rPr lang="en-US" sz="2000" dirty="0"/>
              <a:t>Information and Coding Theory</a:t>
            </a:r>
          </a:p>
        </p:txBody>
      </p:sp>
      <p:grpSp>
        <p:nvGrpSpPr>
          <p:cNvPr id="18" name="组合 17"/>
          <p:cNvGrpSpPr/>
          <p:nvPr/>
        </p:nvGrpSpPr>
        <p:grpSpPr>
          <a:xfrm>
            <a:off x="5576109" y="1026631"/>
            <a:ext cx="2286000" cy="2286000"/>
            <a:chOff x="5599888" y="1014673"/>
            <a:chExt cx="2286000" cy="2286000"/>
          </a:xfrm>
        </p:grpSpPr>
        <p:sp>
          <p:nvSpPr>
            <p:cNvPr id="5" name="椭圆 4"/>
            <p:cNvSpPr/>
            <p:nvPr/>
          </p:nvSpPr>
          <p:spPr>
            <a:xfrm>
              <a:off x="5599888" y="1014673"/>
              <a:ext cx="2286000" cy="2286000"/>
            </a:xfrm>
            <a:prstGeom prst="ellipse">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矩形 2"/>
            <p:cNvSpPr/>
            <p:nvPr/>
          </p:nvSpPr>
          <p:spPr>
            <a:xfrm>
              <a:off x="5917482" y="1800803"/>
              <a:ext cx="1650812" cy="707886"/>
            </a:xfrm>
            <a:prstGeom prst="rect">
              <a:avLst/>
            </a:prstGeom>
          </p:spPr>
          <p:txBody>
            <a:bodyPr wrap="square">
              <a:spAutoFit/>
            </a:bodyPr>
            <a:lstStyle/>
            <a:p>
              <a:pPr algn="ctr"/>
              <a:r>
                <a:rPr lang="en-US" altLang="zh-CN" sz="2000" dirty="0"/>
                <a:t>Theory of Computing</a:t>
              </a:r>
              <a:endParaRPr lang="en-US" sz="2000" dirty="0"/>
            </a:p>
          </p:txBody>
        </p:sp>
      </p:gr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ESEARCH</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4000"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VerView</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9" name="左箭头 8"/>
          <p:cNvSpPr/>
          <p:nvPr/>
        </p:nvSpPr>
        <p:spPr>
          <a:xfrm>
            <a:off x="3078918" y="2013503"/>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流程图: 可选过程 10"/>
          <p:cNvSpPr/>
          <p:nvPr/>
        </p:nvSpPr>
        <p:spPr>
          <a:xfrm>
            <a:off x="773230" y="1732186"/>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矩形 24"/>
          <p:cNvSpPr/>
          <p:nvPr/>
        </p:nvSpPr>
        <p:spPr>
          <a:xfrm>
            <a:off x="835728" y="1868510"/>
            <a:ext cx="2028416" cy="338554"/>
          </a:xfrm>
          <a:prstGeom prst="rect">
            <a:avLst/>
          </a:prstGeom>
        </p:spPr>
        <p:txBody>
          <a:bodyPr wrap="square">
            <a:spAutoFit/>
          </a:bodyPr>
          <a:lstStyle/>
          <a:p>
            <a:r>
              <a:rPr lang="en-US" sz="1600" dirty="0"/>
              <a:t>Data communication</a:t>
            </a:r>
          </a:p>
        </p:txBody>
      </p:sp>
      <p:sp>
        <p:nvSpPr>
          <p:cNvPr id="26" name="矩形 25"/>
          <p:cNvSpPr/>
          <p:nvPr/>
        </p:nvSpPr>
        <p:spPr>
          <a:xfrm>
            <a:off x="835728" y="2149173"/>
            <a:ext cx="2028416" cy="338554"/>
          </a:xfrm>
          <a:prstGeom prst="rect">
            <a:avLst/>
          </a:prstGeom>
        </p:spPr>
        <p:txBody>
          <a:bodyPr wrap="square">
            <a:spAutoFit/>
          </a:bodyPr>
          <a:lstStyle/>
          <a:p>
            <a:r>
              <a:rPr lang="en-US" sz="1600" dirty="0"/>
              <a:t>Data compression</a:t>
            </a:r>
          </a:p>
        </p:txBody>
      </p:sp>
      <p:sp>
        <p:nvSpPr>
          <p:cNvPr id="34" name="流程图: 可选过程 33"/>
          <p:cNvSpPr/>
          <p:nvPr/>
        </p:nvSpPr>
        <p:spPr>
          <a:xfrm>
            <a:off x="8956615" y="1751504"/>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矩形 34"/>
          <p:cNvSpPr/>
          <p:nvPr/>
        </p:nvSpPr>
        <p:spPr>
          <a:xfrm>
            <a:off x="9019113" y="1782929"/>
            <a:ext cx="2028416" cy="338554"/>
          </a:xfrm>
          <a:prstGeom prst="rect">
            <a:avLst/>
          </a:prstGeom>
        </p:spPr>
        <p:txBody>
          <a:bodyPr wrap="square">
            <a:spAutoFit/>
          </a:bodyPr>
          <a:lstStyle/>
          <a:p>
            <a:r>
              <a:rPr lang="en-US" sz="1600" dirty="0"/>
              <a:t>Computability</a:t>
            </a:r>
          </a:p>
        </p:txBody>
      </p:sp>
      <p:sp>
        <p:nvSpPr>
          <p:cNvPr id="36" name="矩形 35"/>
          <p:cNvSpPr/>
          <p:nvPr/>
        </p:nvSpPr>
        <p:spPr>
          <a:xfrm>
            <a:off x="9019113" y="2063592"/>
            <a:ext cx="2028416" cy="338554"/>
          </a:xfrm>
          <a:prstGeom prst="rect">
            <a:avLst/>
          </a:prstGeom>
        </p:spPr>
        <p:txBody>
          <a:bodyPr wrap="square">
            <a:spAutoFit/>
          </a:bodyPr>
          <a:lstStyle/>
          <a:p>
            <a:r>
              <a:rPr lang="en-US" sz="1600" dirty="0"/>
              <a:t>Complexity</a:t>
            </a:r>
          </a:p>
        </p:txBody>
      </p:sp>
      <p:sp>
        <p:nvSpPr>
          <p:cNvPr id="37" name="左箭头 36"/>
          <p:cNvSpPr/>
          <p:nvPr/>
        </p:nvSpPr>
        <p:spPr>
          <a:xfrm flipH="1">
            <a:off x="8015839" y="2015091"/>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矩形 38"/>
          <p:cNvSpPr/>
          <p:nvPr/>
        </p:nvSpPr>
        <p:spPr>
          <a:xfrm>
            <a:off x="9019112" y="2342314"/>
            <a:ext cx="2153413" cy="338554"/>
          </a:xfrm>
          <a:prstGeom prst="rect">
            <a:avLst/>
          </a:prstGeom>
        </p:spPr>
        <p:txBody>
          <a:bodyPr wrap="square">
            <a:spAutoFit/>
          </a:bodyPr>
          <a:lstStyle/>
          <a:p>
            <a:r>
              <a:rPr lang="en-US" sz="1600" dirty="0"/>
              <a:t>Computational models</a:t>
            </a:r>
          </a:p>
        </p:txBody>
      </p:sp>
      <p:grpSp>
        <p:nvGrpSpPr>
          <p:cNvPr id="33" name="组合 32"/>
          <p:cNvGrpSpPr/>
          <p:nvPr/>
        </p:nvGrpSpPr>
        <p:grpSpPr>
          <a:xfrm>
            <a:off x="0" y="3537071"/>
            <a:ext cx="12192000" cy="547592"/>
            <a:chOff x="0" y="3032187"/>
            <a:chExt cx="12192000" cy="547592"/>
          </a:xfrm>
        </p:grpSpPr>
        <p:sp>
          <p:nvSpPr>
            <p:cNvPr id="38" name="燕尾形 37"/>
            <p:cNvSpPr/>
            <p:nvPr/>
          </p:nvSpPr>
          <p:spPr>
            <a:xfrm>
              <a:off x="0" y="3032187"/>
              <a:ext cx="12192000" cy="547592"/>
            </a:xfrm>
            <a:prstGeom prst="chevron">
              <a:avLst>
                <a:gd name="adj" fmla="val 0"/>
              </a:avLst>
            </a:prstGeom>
            <a:gradFill flip="none" rotWithShape="1">
              <a:gsLst>
                <a:gs pos="0">
                  <a:schemeClr val="accent6">
                    <a:lumMod val="60000"/>
                    <a:lumOff val="40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0" name="矩形 39"/>
            <p:cNvSpPr/>
            <p:nvPr/>
          </p:nvSpPr>
          <p:spPr>
            <a:xfrm>
              <a:off x="773230" y="3121317"/>
              <a:ext cx="2787814" cy="369332"/>
            </a:xfrm>
            <a:prstGeom prst="rect">
              <a:avLst/>
            </a:prstGeom>
          </p:spPr>
          <p:txBody>
            <a:bodyPr wrap="none">
              <a:spAutoFit/>
            </a:bodyPr>
            <a:lstStyle/>
            <a:p>
              <a:pPr algn="ctr"/>
              <a:r>
                <a:rPr lang="en-US" altLang="zh-CN" dirty="0"/>
                <a:t>Communication </a:t>
              </a:r>
              <a:r>
                <a:rPr lang="en-US" dirty="0"/>
                <a:t>(&amp; Storage)</a:t>
              </a:r>
            </a:p>
          </p:txBody>
        </p:sp>
        <p:sp>
          <p:nvSpPr>
            <p:cNvPr id="41" name="矩形 40"/>
            <p:cNvSpPr/>
            <p:nvPr/>
          </p:nvSpPr>
          <p:spPr>
            <a:xfrm>
              <a:off x="8756834" y="3121317"/>
              <a:ext cx="2627515" cy="369332"/>
            </a:xfrm>
            <a:prstGeom prst="rect">
              <a:avLst/>
            </a:prstGeom>
          </p:spPr>
          <p:txBody>
            <a:bodyPr wrap="none">
              <a:spAutoFit/>
            </a:bodyPr>
            <a:lstStyle/>
            <a:p>
              <a:pPr algn="ctr"/>
              <a:r>
                <a:rPr lang="en-US" altLang="zh-CN" dirty="0"/>
                <a:t>Computation </a:t>
              </a:r>
              <a:r>
                <a:rPr lang="en-US" dirty="0"/>
                <a:t>(&amp; Learning)</a:t>
              </a:r>
            </a:p>
          </p:txBody>
        </p:sp>
      </p:grpSp>
    </p:spTree>
    <p:extLst>
      <p:ext uri="{BB962C8B-B14F-4D97-AF65-F5344CB8AC3E}">
        <p14:creationId xmlns:p14="http://schemas.microsoft.com/office/powerpoint/2010/main" val="3810939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8301459" y="3520220"/>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We focus on deletion-correcting codes only</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255951"/>
            <a:ext cx="11514487" cy="461665"/>
          </a:xfrm>
          <a:prstGeom prst="rect">
            <a:avLst/>
          </a:prstGeom>
          <a:noFill/>
        </p:spPr>
        <p:txBody>
          <a:bodyPr wrap="square" rtlCol="0">
            <a:spAutoFit/>
          </a:bodyPr>
          <a:lstStyle/>
          <a:p>
            <a:pPr lvl="0">
              <a:defRPr/>
            </a:pPr>
            <a:r>
              <a:rPr lang="en-US" sz="2400" dirty="0">
                <a:solidFill>
                  <a:prstClr val="black"/>
                </a:solidFill>
              </a:rPr>
              <a:t>Nearest-neighbor representation of deletion-correcting codes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Deletion-correcting codes are capable of correcting deletions/insertions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9305769" cy="1680258"/>
              </a:xfrm>
              <a:prstGeom prst="rect">
                <a:avLst/>
              </a:prstGeom>
              <a:blipFill>
                <a:blip r:embed="rId3"/>
                <a:stretch>
                  <a:fillRect/>
                </a:stretch>
              </a:blipFill>
              <a:ln>
                <a:noFill/>
              </a:ln>
            </p:spPr>
            <p:txBody>
              <a:bodyPr/>
              <a:lstStyle/>
              <a:p>
                <a:r>
                  <a:rPr lang="en-US">
                    <a:noFill/>
                  </a:rPr>
                  <a:t> </a:t>
                </a:r>
              </a:p>
            </p:txBody>
          </p:sp>
        </mc:Fallback>
      </mc:AlternateContent>
      <p:sp>
        <p:nvSpPr>
          <p:cNvPr id="33" name="椭圆 32"/>
          <p:cNvSpPr/>
          <p:nvPr/>
        </p:nvSpPr>
        <p:spPr>
          <a:xfrm>
            <a:off x="9427915" y="3927785"/>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9668575" y="4303971"/>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9337320" y="4080840"/>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8509427" y="4689182"/>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8750087" y="5065368"/>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8482340" y="4946464"/>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9436187" y="5565937"/>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9676847" y="5942123"/>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9727677" y="5468771"/>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10266757" y="4689182"/>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10507417" y="5065368"/>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10199757" y="4915547"/>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9576044" y="3640395"/>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54" name="文本框 53"/>
          <p:cNvSpPr txBox="1"/>
          <p:nvPr/>
        </p:nvSpPr>
        <p:spPr>
          <a:xfrm>
            <a:off x="10463988" y="455206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89" name="文本框 88"/>
          <p:cNvSpPr txBox="1"/>
          <p:nvPr/>
        </p:nvSpPr>
        <p:spPr>
          <a:xfrm>
            <a:off x="7640110" y="3584056"/>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8692641" y="4626261"/>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9063657" y="4849954"/>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9999282" y="5783261"/>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9336795" y="5815687"/>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102" name="Content Placeholder 5">
            <a:extLst>
              <a:ext uri="{FF2B5EF4-FFF2-40B4-BE49-F238E27FC236}">
                <a16:creationId xmlns:a16="http://schemas.microsoft.com/office/drawing/2014/main" id="{DDB85DF0-17F5-6117-1188-F378BF0CCE97}"/>
              </a:ext>
            </a:extLst>
          </p:cNvPr>
          <p:cNvSpPr txBox="1">
            <a:spLocks/>
          </p:cNvSpPr>
          <p:nvPr/>
        </p:nvSpPr>
        <p:spPr>
          <a:xfrm>
            <a:off x="915190" y="2713149"/>
            <a:ext cx="9305769" cy="1951456"/>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Distance measure changes from Hamming distance to edit distance</a:t>
            </a:r>
          </a:p>
          <a:p>
            <a:pPr>
              <a:buClrTx/>
              <a:buFont typeface="Arial" panose="020B0604020202020204" pitchFamily="34" charset="0"/>
              <a:buChar char="•"/>
            </a:pPr>
            <a:r>
              <a:rPr lang="en-US" sz="1800" dirty="0">
                <a:cs typeface="Arial" panose="020B0604020202020204" pitchFamily="34" charset="0"/>
              </a:rPr>
              <a:t>No overlap in the receive space</a:t>
            </a:r>
          </a:p>
          <a:p>
            <a:pPr>
              <a:buClrTx/>
              <a:buFont typeface="Arial" panose="020B0604020202020204" pitchFamily="34" charset="0"/>
              <a:buChar char="•"/>
            </a:pPr>
            <a:r>
              <a:rPr lang="en-US" sz="1800" dirty="0">
                <a:cs typeface="Arial" panose="020B0604020202020204" pitchFamily="34" charset="0"/>
              </a:rPr>
              <a:t>Edit distance is more difficult than Hamming distance</a:t>
            </a:r>
          </a:p>
          <a:p>
            <a:pPr lvl="1">
              <a:buFont typeface="Arial" panose="020B0604020202020204" pitchFamily="34" charset="0"/>
              <a:buChar char="•"/>
            </a:pPr>
            <a:r>
              <a:rPr lang="en-US" sz="1500" dirty="0">
                <a:cs typeface="Arial" panose="020B0604020202020204" pitchFamily="34" charset="0"/>
              </a:rPr>
              <a:t>Asymmetry for different clusters (</a:t>
            </a:r>
            <a:r>
              <a:rPr lang="en-US" sz="1500" dirty="0" err="1">
                <a:cs typeface="Arial" panose="020B0604020202020204" pitchFamily="34" charset="0"/>
              </a:rPr>
              <a:t>codewords</a:t>
            </a:r>
            <a:r>
              <a:rPr lang="en-US" sz="1500" dirty="0">
                <a:cs typeface="Arial" panose="020B0604020202020204" pitchFamily="34" charset="0"/>
              </a:rPr>
              <a:t>) </a:t>
            </a:r>
          </a:p>
          <a:p>
            <a:pPr lvl="1">
              <a:buFont typeface="Arial" panose="020B0604020202020204" pitchFamily="34" charset="0"/>
              <a:buChar char="•"/>
            </a:pPr>
            <a:endParaRPr lang="en-US" sz="1500" dirty="0">
              <a:cs typeface="Arial" panose="020B0604020202020204" pitchFamily="34" charset="0"/>
            </a:endParaRPr>
          </a:p>
        </p:txBody>
      </p:sp>
    </p:spTree>
    <p:extLst>
      <p:ext uri="{BB962C8B-B14F-4D97-AF65-F5344CB8AC3E}">
        <p14:creationId xmlns:p14="http://schemas.microsoft.com/office/powerpoint/2010/main" val="2651157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8301459" y="3520220"/>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D</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eletion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/I</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nsertion-</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orrecting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C</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odes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We focus on deletion-correcting codes only</a:t>
            </a:r>
            <a:endParaRPr lang="en-US" dirty="0">
              <a:solidFill>
                <a:srgbClr val="E7E6E6">
                  <a:lumMod val="50000"/>
                </a:srgbClr>
              </a:solidFill>
            </a:endParaRPr>
          </a:p>
        </p:txBody>
      </p:sp>
      <p:sp>
        <p:nvSpPr>
          <p:cNvPr id="120" name="TextBox 45">
            <a:extLst>
              <a:ext uri="{FF2B5EF4-FFF2-40B4-BE49-F238E27FC236}">
                <a16:creationId xmlns:a16="http://schemas.microsoft.com/office/drawing/2014/main" id="{2B1089E9-A049-4E7B-A562-2EA8E4245FB5}"/>
              </a:ext>
            </a:extLst>
          </p:cNvPr>
          <p:cNvSpPr txBox="1"/>
          <p:nvPr/>
        </p:nvSpPr>
        <p:spPr>
          <a:xfrm>
            <a:off x="482043" y="2255951"/>
            <a:ext cx="11514487" cy="461665"/>
          </a:xfrm>
          <a:prstGeom prst="rect">
            <a:avLst/>
          </a:prstGeom>
          <a:noFill/>
        </p:spPr>
        <p:txBody>
          <a:bodyPr wrap="square" rtlCol="0">
            <a:spAutoFit/>
          </a:bodyPr>
          <a:lstStyle/>
          <a:p>
            <a:pPr lvl="0">
              <a:defRPr/>
            </a:pPr>
            <a:r>
              <a:rPr lang="en-US" sz="2400" dirty="0">
                <a:solidFill>
                  <a:prstClr val="black"/>
                </a:solidFill>
              </a:rPr>
              <a:t>Nearest-neighbor representation of deletion-correcting codes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Deletion-correcting codes are capable of correcting deletions/insertions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Levenshtein</m:t>
                    </m:r>
                    <m:r>
                      <m:rPr>
                        <m:nor/>
                      </m:rPr>
                      <a:rPr lang="en-US" altLang="zh-CN" sz="1400" dirty="0">
                        <a:solidFill>
                          <a:prstClr val="black">
                            <a:lumMod val="50000"/>
                            <a:lumOff val="50000"/>
                          </a:prstClr>
                        </a:solidFill>
                      </a:rPr>
                      <m:t>, 1965]</m:t>
                    </m:r>
                  </m:oMath>
                </a14:m>
                <a:endParaRPr lang="en-US" sz="1800" dirty="0">
                  <a:cs typeface="Arial" panose="020B0604020202020204" pitchFamily="34" charset="0"/>
                </a:endParaRPr>
              </a:p>
            </p:txBody>
          </p:sp>
        </mc:Choice>
        <mc:Fallback xmlns="">
          <p:sp>
            <p:nvSpPr>
              <p:cNvPr id="28"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9305769" cy="1680258"/>
              </a:xfrm>
              <a:prstGeom prst="rect">
                <a:avLst/>
              </a:prstGeom>
              <a:blipFill>
                <a:blip r:embed="rId3"/>
                <a:stretch>
                  <a:fillRect/>
                </a:stretch>
              </a:blipFill>
              <a:ln>
                <a:noFill/>
              </a:ln>
            </p:spPr>
            <p:txBody>
              <a:bodyPr/>
              <a:lstStyle/>
              <a:p>
                <a:r>
                  <a:rPr lang="en-US">
                    <a:noFill/>
                  </a:rPr>
                  <a:t> </a:t>
                </a:r>
              </a:p>
            </p:txBody>
          </p:sp>
        </mc:Fallback>
      </mc:AlternateContent>
      <p:sp>
        <p:nvSpPr>
          <p:cNvPr id="33" name="椭圆 32"/>
          <p:cNvSpPr/>
          <p:nvPr/>
        </p:nvSpPr>
        <p:spPr>
          <a:xfrm>
            <a:off x="9427915" y="3927785"/>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9668575" y="4303971"/>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9337320" y="4080840"/>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8509427" y="4689182"/>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8750087" y="5065368"/>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8482340" y="4946464"/>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9436187" y="5565937"/>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9676847" y="5942123"/>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9727677" y="5468771"/>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10266757" y="4689182"/>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10507417" y="5065368"/>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10199757" y="4915547"/>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9576044" y="3640395"/>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54" name="文本框 53"/>
          <p:cNvSpPr txBox="1"/>
          <p:nvPr/>
        </p:nvSpPr>
        <p:spPr>
          <a:xfrm>
            <a:off x="10463988" y="455206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89" name="文本框 88"/>
          <p:cNvSpPr txBox="1"/>
          <p:nvPr/>
        </p:nvSpPr>
        <p:spPr>
          <a:xfrm>
            <a:off x="7640110" y="3584056"/>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8692641" y="4626261"/>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9063657" y="4849954"/>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9999282" y="5783261"/>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9336795" y="5815687"/>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102" name="Content Placeholder 5">
            <a:extLst>
              <a:ext uri="{FF2B5EF4-FFF2-40B4-BE49-F238E27FC236}">
                <a16:creationId xmlns:a16="http://schemas.microsoft.com/office/drawing/2014/main" id="{DDB85DF0-17F5-6117-1188-F378BF0CCE97}"/>
              </a:ext>
            </a:extLst>
          </p:cNvPr>
          <p:cNvSpPr txBox="1">
            <a:spLocks/>
          </p:cNvSpPr>
          <p:nvPr/>
        </p:nvSpPr>
        <p:spPr>
          <a:xfrm>
            <a:off x="915190" y="2713149"/>
            <a:ext cx="9305769" cy="1951456"/>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Distance measure changes from Hamming distance to edit distance</a:t>
            </a:r>
          </a:p>
          <a:p>
            <a:pPr>
              <a:buClrTx/>
              <a:buFont typeface="Arial" panose="020B0604020202020204" pitchFamily="34" charset="0"/>
              <a:buChar char="•"/>
            </a:pPr>
            <a:r>
              <a:rPr lang="en-US" sz="1800" dirty="0">
                <a:cs typeface="Arial" panose="020B0604020202020204" pitchFamily="34" charset="0"/>
              </a:rPr>
              <a:t>No overlap in the receive space</a:t>
            </a:r>
          </a:p>
          <a:p>
            <a:pPr>
              <a:buClrTx/>
              <a:buFont typeface="Arial" panose="020B0604020202020204" pitchFamily="34" charset="0"/>
              <a:buChar char="•"/>
            </a:pPr>
            <a:r>
              <a:rPr lang="en-US" sz="1800" dirty="0">
                <a:cs typeface="Arial" panose="020B0604020202020204" pitchFamily="34" charset="0"/>
              </a:rPr>
              <a:t>Edit distance is more difficult than Hamming distance</a:t>
            </a:r>
          </a:p>
          <a:p>
            <a:pPr lvl="1">
              <a:buFont typeface="Arial" panose="020B0604020202020204" pitchFamily="34" charset="0"/>
              <a:buChar char="•"/>
            </a:pPr>
            <a:r>
              <a:rPr lang="en-US" sz="1500" dirty="0">
                <a:cs typeface="Arial" panose="020B0604020202020204" pitchFamily="34" charset="0"/>
              </a:rPr>
              <a:t>Asymmetry for different clusters (</a:t>
            </a:r>
            <a:r>
              <a:rPr lang="en-US" sz="1500" dirty="0" err="1">
                <a:cs typeface="Arial" panose="020B0604020202020204" pitchFamily="34" charset="0"/>
              </a:rPr>
              <a:t>codewords</a:t>
            </a:r>
            <a:r>
              <a:rPr lang="en-US" sz="1500" dirty="0">
                <a:cs typeface="Arial" panose="020B0604020202020204" pitchFamily="34" charset="0"/>
              </a:rPr>
              <a:t>) </a:t>
            </a:r>
          </a:p>
          <a:p>
            <a:pPr>
              <a:buClrTx/>
              <a:buFont typeface="Arial" panose="020B0604020202020204" pitchFamily="34" charset="0"/>
              <a:buChar char="•"/>
            </a:pPr>
            <a:r>
              <a:rPr lang="en-US" sz="1800">
                <a:cs typeface="Arial" panose="020B0604020202020204" pitchFamily="34" charset="0"/>
              </a:rPr>
              <a:t>Classical error-correcting codes focus on Hamming distance</a:t>
            </a:r>
          </a:p>
          <a:p>
            <a:pPr lvl="1">
              <a:buFont typeface="Arial" panose="020B0604020202020204" pitchFamily="34" charset="0"/>
              <a:buChar char="•"/>
            </a:pPr>
            <a:r>
              <a:rPr lang="en-US" sz="1500">
                <a:cs typeface="Arial" panose="020B0604020202020204" pitchFamily="34" charset="0"/>
              </a:rPr>
              <a:t>Hamming codes, LDPC codes, Reed-Solomon codes, Polar codes, etc.</a:t>
            </a:r>
          </a:p>
          <a:p>
            <a:pPr lvl="1">
              <a:buFont typeface="Arial" panose="020B0604020202020204" pitchFamily="34" charset="0"/>
              <a:buChar char="•"/>
            </a:pPr>
            <a:endParaRPr lang="en-US" sz="1500" dirty="0">
              <a:cs typeface="Arial" panose="020B0604020202020204" pitchFamily="34" charset="0"/>
            </a:endParaRPr>
          </a:p>
        </p:txBody>
      </p:sp>
    </p:spTree>
    <p:extLst>
      <p:ext uri="{BB962C8B-B14F-4D97-AF65-F5344CB8AC3E}">
        <p14:creationId xmlns:p14="http://schemas.microsoft.com/office/powerpoint/2010/main" val="3160685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1981276" y="3164228"/>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roblem</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efinition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Binary </a:t>
                </a:r>
                <a14:m>
                  <m:oMath xmlns:m="http://schemas.openxmlformats.org/officeDocument/2006/math">
                    <m:r>
                      <a:rPr lang="en-US" sz="2400" b="0" i="1" smtClean="0">
                        <a:solidFill>
                          <a:prstClr val="black"/>
                        </a:solidFill>
                        <a:latin typeface="Cambria Math" panose="02040503050406030204" pitchFamily="18" charset="0"/>
                      </a:rPr>
                      <m:t>𝑘</m:t>
                    </m:r>
                  </m:oMath>
                </a14:m>
                <a:r>
                  <a:rPr lang="en-US" sz="2400" dirty="0">
                    <a:solidFill>
                      <a:prstClr val="black"/>
                    </a:solidFill>
                  </a:rPr>
                  <a:t>-deletion correcting codes of length </a:t>
                </a:r>
                <a14:m>
                  <m:oMath xmlns:m="http://schemas.openxmlformats.org/officeDocument/2006/math">
                    <m:r>
                      <a:rPr lang="en-US" sz="2400" b="0" i="1" smtClean="0">
                        <a:solidFill>
                          <a:prstClr val="black"/>
                        </a:solidFill>
                        <a:latin typeface="Cambria Math" panose="02040503050406030204" pitchFamily="18" charset="0"/>
                      </a:rPr>
                      <m:t>𝑛</m:t>
                    </m:r>
                  </m:oMath>
                </a14:m>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p:sp>
        <p:nvSpPr>
          <p:cNvPr id="33" name="椭圆 32"/>
          <p:cNvSpPr/>
          <p:nvPr/>
        </p:nvSpPr>
        <p:spPr>
          <a:xfrm>
            <a:off x="3107732" y="3571793"/>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3348392" y="3947979"/>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3017137" y="3724848"/>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2189244" y="4333190"/>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2429904" y="4709376"/>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2162157" y="4590472"/>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3116004" y="5209945"/>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3356664" y="5586131"/>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3407494" y="5112779"/>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3946574" y="4333190"/>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4187234" y="4709376"/>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3879574" y="4559555"/>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3255861" y="328440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89" name="文本框 88"/>
          <p:cNvSpPr txBox="1"/>
          <p:nvPr/>
        </p:nvSpPr>
        <p:spPr>
          <a:xfrm>
            <a:off x="1319927" y="3228064"/>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2372458" y="4270269"/>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2743474" y="4493962"/>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3679099" y="5427269"/>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3016612" y="5459695"/>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56" name="文本框 55"/>
          <p:cNvSpPr txBox="1"/>
          <p:nvPr/>
        </p:nvSpPr>
        <p:spPr>
          <a:xfrm>
            <a:off x="4468723" y="4351138"/>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57" name="椭圆 56"/>
          <p:cNvSpPr/>
          <p:nvPr/>
        </p:nvSpPr>
        <p:spPr>
          <a:xfrm>
            <a:off x="7185621" y="3190075"/>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椭圆 57"/>
          <p:cNvSpPr/>
          <p:nvPr/>
        </p:nvSpPr>
        <p:spPr>
          <a:xfrm>
            <a:off x="8312077" y="3597640"/>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组合 58"/>
          <p:cNvGrpSpPr/>
          <p:nvPr/>
        </p:nvGrpSpPr>
        <p:grpSpPr>
          <a:xfrm>
            <a:off x="8552737" y="3973826"/>
            <a:ext cx="449625" cy="379352"/>
            <a:chOff x="9548007" y="4377673"/>
            <a:chExt cx="449625" cy="379352"/>
          </a:xfrm>
        </p:grpSpPr>
        <p:sp>
          <p:nvSpPr>
            <p:cNvPr id="60" name="椭圆 59"/>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文本框 60"/>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62" name="组合 61"/>
          <p:cNvGrpSpPr/>
          <p:nvPr/>
        </p:nvGrpSpPr>
        <p:grpSpPr>
          <a:xfrm>
            <a:off x="8236484" y="3750695"/>
            <a:ext cx="449625" cy="296313"/>
            <a:chOff x="9402455" y="3961765"/>
            <a:chExt cx="449625" cy="296313"/>
          </a:xfrm>
        </p:grpSpPr>
        <p:sp>
          <p:nvSpPr>
            <p:cNvPr id="63" name="椭圆 6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文本框 63"/>
            <p:cNvSpPr txBox="1"/>
            <p:nvPr/>
          </p:nvSpPr>
          <p:spPr>
            <a:xfrm>
              <a:off x="9402455" y="3961765"/>
              <a:ext cx="449625" cy="246221"/>
            </a:xfrm>
            <a:prstGeom prst="rect">
              <a:avLst/>
            </a:prstGeom>
            <a:noFill/>
          </p:spPr>
          <p:txBody>
            <a:bodyPr wrap="square" rtlCol="0">
              <a:spAutoFit/>
            </a:bodyPr>
            <a:lstStyle/>
            <a:p>
              <a:r>
                <a:rPr lang="en-US" sz="1000" dirty="0"/>
                <a:t>00</a:t>
              </a:r>
            </a:p>
          </p:txBody>
        </p:sp>
      </p:grpSp>
      <p:sp>
        <p:nvSpPr>
          <p:cNvPr id="104" name="椭圆 103"/>
          <p:cNvSpPr/>
          <p:nvPr/>
        </p:nvSpPr>
        <p:spPr>
          <a:xfrm>
            <a:off x="8211689" y="5036074"/>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组合 104"/>
          <p:cNvGrpSpPr/>
          <p:nvPr/>
        </p:nvGrpSpPr>
        <p:grpSpPr>
          <a:xfrm>
            <a:off x="8452349" y="5412260"/>
            <a:ext cx="449625" cy="379352"/>
            <a:chOff x="9548007" y="4377673"/>
            <a:chExt cx="449625" cy="379352"/>
          </a:xfrm>
        </p:grpSpPr>
        <p:sp>
          <p:nvSpPr>
            <p:cNvPr id="106" name="椭圆 105"/>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文本框 106"/>
            <p:cNvSpPr txBox="1"/>
            <p:nvPr/>
          </p:nvSpPr>
          <p:spPr>
            <a:xfrm>
              <a:off x="9548007" y="4510804"/>
              <a:ext cx="449625" cy="246221"/>
            </a:xfrm>
            <a:prstGeom prst="rect">
              <a:avLst/>
            </a:prstGeom>
            <a:noFill/>
          </p:spPr>
          <p:txBody>
            <a:bodyPr wrap="square" rtlCol="0">
              <a:spAutoFit/>
            </a:bodyPr>
            <a:lstStyle/>
            <a:p>
              <a:r>
                <a:rPr lang="en-US" sz="1000" dirty="0"/>
                <a:t>1010</a:t>
              </a:r>
            </a:p>
          </p:txBody>
        </p:sp>
      </p:grpSp>
      <p:grpSp>
        <p:nvGrpSpPr>
          <p:cNvPr id="108" name="组合 107"/>
          <p:cNvGrpSpPr/>
          <p:nvPr/>
        </p:nvGrpSpPr>
        <p:grpSpPr>
          <a:xfrm>
            <a:off x="8530465" y="4938908"/>
            <a:ext cx="449625" cy="296313"/>
            <a:chOff x="9417855" y="3961765"/>
            <a:chExt cx="449625" cy="296313"/>
          </a:xfrm>
        </p:grpSpPr>
        <p:sp>
          <p:nvSpPr>
            <p:cNvPr id="109" name="椭圆 108"/>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文本框 109"/>
            <p:cNvSpPr txBox="1"/>
            <p:nvPr/>
          </p:nvSpPr>
          <p:spPr>
            <a:xfrm>
              <a:off x="9417855" y="3961765"/>
              <a:ext cx="449625" cy="246221"/>
            </a:xfrm>
            <a:prstGeom prst="rect">
              <a:avLst/>
            </a:prstGeom>
            <a:noFill/>
          </p:spPr>
          <p:txBody>
            <a:bodyPr wrap="square" rtlCol="0">
              <a:spAutoFit/>
            </a:bodyPr>
            <a:lstStyle/>
            <a:p>
              <a:r>
                <a:rPr lang="en-US" sz="1000" dirty="0"/>
                <a:t>11</a:t>
              </a:r>
            </a:p>
          </p:txBody>
        </p:sp>
      </p:grpSp>
      <p:sp>
        <p:nvSpPr>
          <p:cNvPr id="118" name="文本框 117"/>
          <p:cNvSpPr txBox="1"/>
          <p:nvPr/>
        </p:nvSpPr>
        <p:spPr>
          <a:xfrm>
            <a:off x="8460206" y="3310250"/>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119" name="文本框 118"/>
          <p:cNvSpPr txBox="1"/>
          <p:nvPr/>
        </p:nvSpPr>
        <p:spPr>
          <a:xfrm>
            <a:off x="6524272" y="3253911"/>
            <a:ext cx="1651656" cy="400110"/>
          </a:xfrm>
          <a:prstGeom prst="rect">
            <a:avLst/>
          </a:prstGeom>
          <a:noFill/>
        </p:spPr>
        <p:txBody>
          <a:bodyPr wrap="square" rtlCol="0">
            <a:spAutoFit/>
          </a:bodyPr>
          <a:lstStyle/>
          <a:p>
            <a:r>
              <a:rPr lang="en-US" sz="2000" b="1" dirty="0"/>
              <a:t>Receive space</a:t>
            </a:r>
          </a:p>
        </p:txBody>
      </p:sp>
      <p:grpSp>
        <p:nvGrpSpPr>
          <p:cNvPr id="127" name="组合 126"/>
          <p:cNvGrpSpPr/>
          <p:nvPr/>
        </p:nvGrpSpPr>
        <p:grpSpPr>
          <a:xfrm>
            <a:off x="8816650" y="5253398"/>
            <a:ext cx="449625" cy="296313"/>
            <a:chOff x="9432435" y="3961765"/>
            <a:chExt cx="449625" cy="296313"/>
          </a:xfrm>
        </p:grpSpPr>
        <p:sp>
          <p:nvSpPr>
            <p:cNvPr id="128" name="椭圆 127"/>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文本框 128"/>
            <p:cNvSpPr txBox="1"/>
            <p:nvPr/>
          </p:nvSpPr>
          <p:spPr>
            <a:xfrm>
              <a:off x="9432435" y="3961765"/>
              <a:ext cx="449625" cy="246221"/>
            </a:xfrm>
            <a:prstGeom prst="rect">
              <a:avLst/>
            </a:prstGeom>
            <a:noFill/>
          </p:spPr>
          <p:txBody>
            <a:bodyPr wrap="square" rtlCol="0">
              <a:spAutoFit/>
            </a:bodyPr>
            <a:lstStyle/>
            <a:p>
              <a:r>
                <a:rPr lang="en-US" sz="1000" dirty="0"/>
                <a:t>01</a:t>
              </a:r>
            </a:p>
          </p:txBody>
        </p:sp>
      </p:grpSp>
      <p:grpSp>
        <p:nvGrpSpPr>
          <p:cNvPr id="130" name="组合 129"/>
          <p:cNvGrpSpPr/>
          <p:nvPr/>
        </p:nvGrpSpPr>
        <p:grpSpPr>
          <a:xfrm>
            <a:off x="8133008" y="5285824"/>
            <a:ext cx="449625" cy="296313"/>
            <a:chOff x="9411280" y="3961765"/>
            <a:chExt cx="449625" cy="296313"/>
          </a:xfrm>
        </p:grpSpPr>
        <p:sp>
          <p:nvSpPr>
            <p:cNvPr id="131" name="椭圆 13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文本框 131"/>
            <p:cNvSpPr txBox="1"/>
            <p:nvPr/>
          </p:nvSpPr>
          <p:spPr>
            <a:xfrm>
              <a:off x="9411280" y="3961765"/>
              <a:ext cx="449625" cy="246221"/>
            </a:xfrm>
            <a:prstGeom prst="rect">
              <a:avLst/>
            </a:prstGeom>
            <a:noFill/>
          </p:spPr>
          <p:txBody>
            <a:bodyPr wrap="square" rtlCol="0">
              <a:spAutoFit/>
            </a:bodyPr>
            <a:lstStyle/>
            <a:p>
              <a:r>
                <a:rPr lang="en-US" sz="1000" dirty="0"/>
                <a:t>10</a:t>
              </a:r>
            </a:p>
          </p:txBody>
        </p:sp>
      </p:grpSp>
      <p:sp>
        <p:nvSpPr>
          <p:cNvPr id="133" name="文本框 132"/>
          <p:cNvSpPr txBox="1"/>
          <p:nvPr/>
        </p:nvSpPr>
        <p:spPr>
          <a:xfrm>
            <a:off x="8780564" y="5664568"/>
            <a:ext cx="1212184" cy="430887"/>
          </a:xfrm>
          <a:prstGeom prst="rect">
            <a:avLst/>
          </a:prstGeom>
          <a:noFill/>
        </p:spPr>
        <p:txBody>
          <a:bodyPr wrap="square" rtlCol="0">
            <a:spAutoFit/>
          </a:bodyPr>
          <a:lstStyle/>
          <a:p>
            <a:r>
              <a:rPr lang="en-US" sz="1100" dirty="0"/>
              <a:t>Decoding area of </a:t>
            </a:r>
            <a:r>
              <a:rPr lang="en-US" sz="1100" dirty="0" err="1"/>
              <a:t>codeword</a:t>
            </a:r>
            <a:r>
              <a:rPr lang="en-US" sz="1100" dirty="0"/>
              <a:t> 1010</a:t>
            </a:r>
          </a:p>
        </p:txBody>
      </p:sp>
      <mc:AlternateContent xmlns:mc="http://schemas.openxmlformats.org/markup-compatibility/2006" xmlns:a14="http://schemas.microsoft.com/office/drawing/2010/main">
        <mc:Choice Requires="a14">
          <p:sp>
            <p:nvSpPr>
              <p:cNvPr id="13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All </a:t>
                </a:r>
                <a:r>
                  <a:rPr lang="en-US" sz="1800" dirty="0" err="1">
                    <a:cs typeface="Arial" panose="020B0604020202020204" pitchFamily="34" charset="0"/>
                  </a:rPr>
                  <a:t>codewords</a:t>
                </a:r>
                <a:r>
                  <a:rPr lang="en-US" sz="1800" dirty="0">
                    <a:cs typeface="Arial" panose="020B0604020202020204" pitchFamily="34" charset="0"/>
                  </a:rPr>
                  <a:t> are binary sequences of length </a:t>
                </a:r>
                <a14:m>
                  <m:oMath xmlns:m="http://schemas.openxmlformats.org/officeDocument/2006/math">
                    <m:r>
                      <a:rPr lang="en-US" sz="1800" b="0" i="1" smtClean="0">
                        <a:latin typeface="Cambria Math" panose="02040503050406030204" pitchFamily="18" charset="0"/>
                        <a:cs typeface="Arial" panose="020B0604020202020204" pitchFamily="34" charset="0"/>
                      </a:rPr>
                      <m:t>𝑛</m:t>
                    </m:r>
                  </m:oMath>
                </a14:m>
                <a:endParaRPr lang="en-US" sz="1800" dirty="0">
                  <a:cs typeface="Arial" panose="020B0604020202020204" pitchFamily="34" charset="0"/>
                </a:endParaRPr>
              </a:p>
            </p:txBody>
          </p:sp>
        </mc:Choice>
        <mc:Fallback xmlns="">
          <p:sp>
            <p:nvSpPr>
              <p:cNvPr id="13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本框 80"/>
              <p:cNvSpPr txBox="1"/>
              <p:nvPr/>
            </p:nvSpPr>
            <p:spPr>
              <a:xfrm>
                <a:off x="2737884" y="6431486"/>
                <a:ext cx="15325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rPr>
                        <m:t>𝒌</m:t>
                      </m:r>
                      <m:r>
                        <a:rPr lang="en-US" sz="1400" b="1" i="1" dirty="0" smtClean="0">
                          <a:latin typeface="Cambria Math" panose="02040503050406030204" pitchFamily="18" charset="0"/>
                        </a:rPr>
                        <m:t>=</m:t>
                      </m:r>
                      <m:r>
                        <a:rPr lang="en-US" sz="1400" b="1" i="1" dirty="0" smtClean="0">
                          <a:latin typeface="Cambria Math" panose="02040503050406030204" pitchFamily="18" charset="0"/>
                        </a:rPr>
                        <m:t>𝟏</m:t>
                      </m:r>
                      <m:r>
                        <a:rPr lang="en-US" sz="1400" b="1" i="1" dirty="0" smtClean="0">
                          <a:latin typeface="Cambria Math" panose="02040503050406030204" pitchFamily="18" charset="0"/>
                        </a:rPr>
                        <m:t>, </m:t>
                      </m:r>
                      <m:r>
                        <a:rPr lang="en-US" sz="1400" b="1" i="1" dirty="0" smtClean="0">
                          <a:latin typeface="Cambria Math" panose="02040503050406030204" pitchFamily="18" charset="0"/>
                        </a:rPr>
                        <m:t>𝒏</m:t>
                      </m:r>
                      <m:r>
                        <a:rPr lang="en-US" sz="1400" b="1" i="1" dirty="0" smtClean="0">
                          <a:latin typeface="Cambria Math" panose="02040503050406030204" pitchFamily="18" charset="0"/>
                        </a:rPr>
                        <m:t>=</m:t>
                      </m:r>
                      <m:r>
                        <a:rPr lang="en-US" sz="1400" b="1" i="1" dirty="0" smtClean="0">
                          <a:latin typeface="Cambria Math" panose="02040503050406030204" pitchFamily="18" charset="0"/>
                        </a:rPr>
                        <m:t>𝟒</m:t>
                      </m:r>
                    </m:oMath>
                  </m:oMathPara>
                </a14:m>
                <a:endParaRPr lang="en-US" sz="1400" b="1" dirty="0"/>
              </a:p>
            </p:txBody>
          </p:sp>
        </mc:Choice>
        <mc:Fallback xmlns="">
          <p:sp>
            <p:nvSpPr>
              <p:cNvPr id="81" name="文本框 80"/>
              <p:cNvSpPr txBox="1">
                <a:spLocks noRot="1" noChangeAspect="1" noMove="1" noResize="1" noEditPoints="1" noAdjustHandles="1" noChangeArrowheads="1" noChangeShapeType="1" noTextEdit="1"/>
              </p:cNvSpPr>
              <p:nvPr/>
            </p:nvSpPr>
            <p:spPr>
              <a:xfrm>
                <a:off x="2737884" y="6431486"/>
                <a:ext cx="1532542"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本框 81"/>
              <p:cNvSpPr txBox="1"/>
              <p:nvPr/>
            </p:nvSpPr>
            <p:spPr>
              <a:xfrm>
                <a:off x="8005231" y="6428063"/>
                <a:ext cx="15325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rPr>
                        <m:t>𝒌</m:t>
                      </m:r>
                      <m:r>
                        <a:rPr lang="en-US" sz="1400" b="1" i="1" dirty="0" smtClean="0">
                          <a:latin typeface="Cambria Math" panose="02040503050406030204" pitchFamily="18" charset="0"/>
                        </a:rPr>
                        <m:t>=</m:t>
                      </m:r>
                      <m:r>
                        <a:rPr lang="en-US" sz="1400" b="1" i="1" dirty="0" smtClean="0">
                          <a:latin typeface="Cambria Math" panose="02040503050406030204" pitchFamily="18" charset="0"/>
                        </a:rPr>
                        <m:t>𝟐</m:t>
                      </m:r>
                      <m:r>
                        <a:rPr lang="en-US" sz="1400" b="1" i="1" dirty="0" smtClean="0">
                          <a:latin typeface="Cambria Math" panose="02040503050406030204" pitchFamily="18" charset="0"/>
                        </a:rPr>
                        <m:t>, </m:t>
                      </m:r>
                      <m:r>
                        <a:rPr lang="en-US" sz="1400" b="1" i="1" dirty="0" smtClean="0">
                          <a:latin typeface="Cambria Math" panose="02040503050406030204" pitchFamily="18" charset="0"/>
                        </a:rPr>
                        <m:t>𝒏</m:t>
                      </m:r>
                      <m:r>
                        <a:rPr lang="en-US" sz="1400" b="1" i="1" dirty="0" smtClean="0">
                          <a:latin typeface="Cambria Math" panose="02040503050406030204" pitchFamily="18" charset="0"/>
                        </a:rPr>
                        <m:t>=</m:t>
                      </m:r>
                      <m:r>
                        <a:rPr lang="en-US" sz="1400" b="1" i="1" dirty="0" smtClean="0">
                          <a:latin typeface="Cambria Math" panose="02040503050406030204" pitchFamily="18" charset="0"/>
                        </a:rPr>
                        <m:t>𝟒</m:t>
                      </m:r>
                    </m:oMath>
                  </m:oMathPara>
                </a14:m>
                <a:endParaRPr lang="en-US" sz="1400" b="1" dirty="0"/>
              </a:p>
            </p:txBody>
          </p:sp>
        </mc:Choice>
        <mc:Fallback xmlns="">
          <p:sp>
            <p:nvSpPr>
              <p:cNvPr id="82" name="文本框 81"/>
              <p:cNvSpPr txBox="1">
                <a:spLocks noRot="1" noChangeAspect="1" noMove="1" noResize="1" noEditPoints="1" noAdjustHandles="1" noChangeArrowheads="1" noChangeShapeType="1" noTextEdit="1"/>
              </p:cNvSpPr>
              <p:nvPr/>
            </p:nvSpPr>
            <p:spPr>
              <a:xfrm>
                <a:off x="8005231" y="6428063"/>
                <a:ext cx="1532542" cy="30777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1480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1981276" y="3164228"/>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roblem</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efinition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Binary </a:t>
                </a:r>
                <a14:m>
                  <m:oMath xmlns:m="http://schemas.openxmlformats.org/officeDocument/2006/math">
                    <m:r>
                      <a:rPr lang="en-US" sz="2400" b="0" i="1" smtClean="0">
                        <a:solidFill>
                          <a:prstClr val="black"/>
                        </a:solidFill>
                        <a:latin typeface="Cambria Math" panose="02040503050406030204" pitchFamily="18" charset="0"/>
                      </a:rPr>
                      <m:t>𝑘</m:t>
                    </m:r>
                  </m:oMath>
                </a14:m>
                <a:r>
                  <a:rPr lang="en-US" sz="2400" dirty="0">
                    <a:solidFill>
                      <a:prstClr val="black"/>
                    </a:solidFill>
                  </a:rPr>
                  <a:t>-deletion correcting codes of length </a:t>
                </a:r>
                <a14:m>
                  <m:oMath xmlns:m="http://schemas.openxmlformats.org/officeDocument/2006/math">
                    <m:r>
                      <a:rPr lang="en-US" sz="2400" b="0" i="1" smtClean="0">
                        <a:solidFill>
                          <a:prstClr val="black"/>
                        </a:solidFill>
                        <a:latin typeface="Cambria Math" panose="02040503050406030204" pitchFamily="18" charset="0"/>
                      </a:rPr>
                      <m:t>𝑛</m:t>
                    </m:r>
                  </m:oMath>
                </a14:m>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p:sp>
        <p:nvSpPr>
          <p:cNvPr id="33" name="椭圆 32"/>
          <p:cNvSpPr/>
          <p:nvPr/>
        </p:nvSpPr>
        <p:spPr>
          <a:xfrm>
            <a:off x="3107732" y="3571793"/>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3348392" y="3947979"/>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3017137" y="3724848"/>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2189244" y="4333190"/>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2429904" y="4709376"/>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2162157" y="4590472"/>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3116004" y="5209945"/>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3356664" y="5586131"/>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3407494" y="5112779"/>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3946574" y="4333190"/>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4187234" y="4709376"/>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3879574" y="4559555"/>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3255861" y="328440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89" name="文本框 88"/>
          <p:cNvSpPr txBox="1"/>
          <p:nvPr/>
        </p:nvSpPr>
        <p:spPr>
          <a:xfrm>
            <a:off x="1319927" y="3228064"/>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2372458" y="4270269"/>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2743474" y="4493962"/>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3679099" y="5427269"/>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3016612" y="5459695"/>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56" name="文本框 55"/>
          <p:cNvSpPr txBox="1"/>
          <p:nvPr/>
        </p:nvSpPr>
        <p:spPr>
          <a:xfrm>
            <a:off x="4468723" y="4351138"/>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57" name="椭圆 56"/>
          <p:cNvSpPr/>
          <p:nvPr/>
        </p:nvSpPr>
        <p:spPr>
          <a:xfrm>
            <a:off x="7185621" y="3190075"/>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椭圆 57"/>
          <p:cNvSpPr/>
          <p:nvPr/>
        </p:nvSpPr>
        <p:spPr>
          <a:xfrm>
            <a:off x="8312077" y="3597640"/>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组合 58"/>
          <p:cNvGrpSpPr/>
          <p:nvPr/>
        </p:nvGrpSpPr>
        <p:grpSpPr>
          <a:xfrm>
            <a:off x="8552737" y="3973826"/>
            <a:ext cx="449625" cy="379352"/>
            <a:chOff x="9548007" y="4377673"/>
            <a:chExt cx="449625" cy="379352"/>
          </a:xfrm>
        </p:grpSpPr>
        <p:sp>
          <p:nvSpPr>
            <p:cNvPr id="60" name="椭圆 59"/>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文本框 60"/>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62" name="组合 61"/>
          <p:cNvGrpSpPr/>
          <p:nvPr/>
        </p:nvGrpSpPr>
        <p:grpSpPr>
          <a:xfrm>
            <a:off x="8236484" y="3750695"/>
            <a:ext cx="449625" cy="296313"/>
            <a:chOff x="9402455" y="3961765"/>
            <a:chExt cx="449625" cy="296313"/>
          </a:xfrm>
        </p:grpSpPr>
        <p:sp>
          <p:nvSpPr>
            <p:cNvPr id="63" name="椭圆 6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文本框 63"/>
            <p:cNvSpPr txBox="1"/>
            <p:nvPr/>
          </p:nvSpPr>
          <p:spPr>
            <a:xfrm>
              <a:off x="9402455" y="3961765"/>
              <a:ext cx="449625" cy="246221"/>
            </a:xfrm>
            <a:prstGeom prst="rect">
              <a:avLst/>
            </a:prstGeom>
            <a:noFill/>
          </p:spPr>
          <p:txBody>
            <a:bodyPr wrap="square" rtlCol="0">
              <a:spAutoFit/>
            </a:bodyPr>
            <a:lstStyle/>
            <a:p>
              <a:r>
                <a:rPr lang="en-US" sz="1000" dirty="0"/>
                <a:t>00</a:t>
              </a:r>
            </a:p>
          </p:txBody>
        </p:sp>
      </p:grpSp>
      <p:sp>
        <p:nvSpPr>
          <p:cNvPr id="104" name="椭圆 103"/>
          <p:cNvSpPr/>
          <p:nvPr/>
        </p:nvSpPr>
        <p:spPr>
          <a:xfrm>
            <a:off x="8211689" y="5036074"/>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组合 104"/>
          <p:cNvGrpSpPr/>
          <p:nvPr/>
        </p:nvGrpSpPr>
        <p:grpSpPr>
          <a:xfrm>
            <a:off x="8452349" y="5412260"/>
            <a:ext cx="449625" cy="379352"/>
            <a:chOff x="9548007" y="4377673"/>
            <a:chExt cx="449625" cy="379352"/>
          </a:xfrm>
        </p:grpSpPr>
        <p:sp>
          <p:nvSpPr>
            <p:cNvPr id="106" name="椭圆 105"/>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文本框 106"/>
            <p:cNvSpPr txBox="1"/>
            <p:nvPr/>
          </p:nvSpPr>
          <p:spPr>
            <a:xfrm>
              <a:off x="9548007" y="4510804"/>
              <a:ext cx="449625" cy="246221"/>
            </a:xfrm>
            <a:prstGeom prst="rect">
              <a:avLst/>
            </a:prstGeom>
            <a:noFill/>
          </p:spPr>
          <p:txBody>
            <a:bodyPr wrap="square" rtlCol="0">
              <a:spAutoFit/>
            </a:bodyPr>
            <a:lstStyle/>
            <a:p>
              <a:r>
                <a:rPr lang="en-US" sz="1000" dirty="0"/>
                <a:t>1010</a:t>
              </a:r>
            </a:p>
          </p:txBody>
        </p:sp>
      </p:grpSp>
      <p:grpSp>
        <p:nvGrpSpPr>
          <p:cNvPr id="108" name="组合 107"/>
          <p:cNvGrpSpPr/>
          <p:nvPr/>
        </p:nvGrpSpPr>
        <p:grpSpPr>
          <a:xfrm>
            <a:off x="8530465" y="4938908"/>
            <a:ext cx="449625" cy="296313"/>
            <a:chOff x="9417855" y="3961765"/>
            <a:chExt cx="449625" cy="296313"/>
          </a:xfrm>
        </p:grpSpPr>
        <p:sp>
          <p:nvSpPr>
            <p:cNvPr id="109" name="椭圆 108"/>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文本框 109"/>
            <p:cNvSpPr txBox="1"/>
            <p:nvPr/>
          </p:nvSpPr>
          <p:spPr>
            <a:xfrm>
              <a:off x="9417855" y="3961765"/>
              <a:ext cx="449625" cy="246221"/>
            </a:xfrm>
            <a:prstGeom prst="rect">
              <a:avLst/>
            </a:prstGeom>
            <a:noFill/>
          </p:spPr>
          <p:txBody>
            <a:bodyPr wrap="square" rtlCol="0">
              <a:spAutoFit/>
            </a:bodyPr>
            <a:lstStyle/>
            <a:p>
              <a:r>
                <a:rPr lang="en-US" sz="1000" dirty="0"/>
                <a:t>11</a:t>
              </a:r>
            </a:p>
          </p:txBody>
        </p:sp>
      </p:grpSp>
      <p:sp>
        <p:nvSpPr>
          <p:cNvPr id="118" name="文本框 117"/>
          <p:cNvSpPr txBox="1"/>
          <p:nvPr/>
        </p:nvSpPr>
        <p:spPr>
          <a:xfrm>
            <a:off x="8460206" y="3310250"/>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119" name="文本框 118"/>
          <p:cNvSpPr txBox="1"/>
          <p:nvPr/>
        </p:nvSpPr>
        <p:spPr>
          <a:xfrm>
            <a:off x="6524272" y="3253911"/>
            <a:ext cx="1651656" cy="400110"/>
          </a:xfrm>
          <a:prstGeom prst="rect">
            <a:avLst/>
          </a:prstGeom>
          <a:noFill/>
        </p:spPr>
        <p:txBody>
          <a:bodyPr wrap="square" rtlCol="0">
            <a:spAutoFit/>
          </a:bodyPr>
          <a:lstStyle/>
          <a:p>
            <a:r>
              <a:rPr lang="en-US" sz="2000" b="1" dirty="0"/>
              <a:t>Receive space</a:t>
            </a:r>
          </a:p>
        </p:txBody>
      </p:sp>
      <p:grpSp>
        <p:nvGrpSpPr>
          <p:cNvPr id="127" name="组合 126"/>
          <p:cNvGrpSpPr/>
          <p:nvPr/>
        </p:nvGrpSpPr>
        <p:grpSpPr>
          <a:xfrm>
            <a:off x="8816650" y="5253398"/>
            <a:ext cx="449625" cy="296313"/>
            <a:chOff x="9432435" y="3961765"/>
            <a:chExt cx="449625" cy="296313"/>
          </a:xfrm>
        </p:grpSpPr>
        <p:sp>
          <p:nvSpPr>
            <p:cNvPr id="128" name="椭圆 127"/>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文本框 128"/>
            <p:cNvSpPr txBox="1"/>
            <p:nvPr/>
          </p:nvSpPr>
          <p:spPr>
            <a:xfrm>
              <a:off x="9432435" y="3961765"/>
              <a:ext cx="449625" cy="246221"/>
            </a:xfrm>
            <a:prstGeom prst="rect">
              <a:avLst/>
            </a:prstGeom>
            <a:noFill/>
          </p:spPr>
          <p:txBody>
            <a:bodyPr wrap="square" rtlCol="0">
              <a:spAutoFit/>
            </a:bodyPr>
            <a:lstStyle/>
            <a:p>
              <a:r>
                <a:rPr lang="en-US" sz="1000" dirty="0"/>
                <a:t>01</a:t>
              </a:r>
            </a:p>
          </p:txBody>
        </p:sp>
      </p:grpSp>
      <p:grpSp>
        <p:nvGrpSpPr>
          <p:cNvPr id="130" name="组合 129"/>
          <p:cNvGrpSpPr/>
          <p:nvPr/>
        </p:nvGrpSpPr>
        <p:grpSpPr>
          <a:xfrm>
            <a:off x="8133008" y="5285824"/>
            <a:ext cx="449625" cy="296313"/>
            <a:chOff x="9411280" y="3961765"/>
            <a:chExt cx="449625" cy="296313"/>
          </a:xfrm>
        </p:grpSpPr>
        <p:sp>
          <p:nvSpPr>
            <p:cNvPr id="131" name="椭圆 13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文本框 131"/>
            <p:cNvSpPr txBox="1"/>
            <p:nvPr/>
          </p:nvSpPr>
          <p:spPr>
            <a:xfrm>
              <a:off x="9411280" y="3961765"/>
              <a:ext cx="449625" cy="246221"/>
            </a:xfrm>
            <a:prstGeom prst="rect">
              <a:avLst/>
            </a:prstGeom>
            <a:noFill/>
          </p:spPr>
          <p:txBody>
            <a:bodyPr wrap="square" rtlCol="0">
              <a:spAutoFit/>
            </a:bodyPr>
            <a:lstStyle/>
            <a:p>
              <a:r>
                <a:rPr lang="en-US" sz="1000" dirty="0"/>
                <a:t>10</a:t>
              </a:r>
            </a:p>
          </p:txBody>
        </p:sp>
      </p:grpSp>
      <p:sp>
        <p:nvSpPr>
          <p:cNvPr id="133" name="文本框 132"/>
          <p:cNvSpPr txBox="1"/>
          <p:nvPr/>
        </p:nvSpPr>
        <p:spPr>
          <a:xfrm>
            <a:off x="8780564" y="5664568"/>
            <a:ext cx="1212184" cy="430887"/>
          </a:xfrm>
          <a:prstGeom prst="rect">
            <a:avLst/>
          </a:prstGeom>
          <a:noFill/>
        </p:spPr>
        <p:txBody>
          <a:bodyPr wrap="square" rtlCol="0">
            <a:spAutoFit/>
          </a:bodyPr>
          <a:lstStyle/>
          <a:p>
            <a:r>
              <a:rPr lang="en-US" sz="1100" dirty="0"/>
              <a:t>Decoding area of </a:t>
            </a:r>
            <a:r>
              <a:rPr lang="en-US" sz="1100" dirty="0" err="1"/>
              <a:t>codeword</a:t>
            </a:r>
            <a:r>
              <a:rPr lang="en-US" sz="1100" dirty="0"/>
              <a:t> 1010</a:t>
            </a:r>
          </a:p>
        </p:txBody>
      </p:sp>
      <mc:AlternateContent xmlns:mc="http://schemas.openxmlformats.org/markup-compatibility/2006" xmlns:a14="http://schemas.microsoft.com/office/drawing/2010/main">
        <mc:Choice Requires="a14">
          <p:sp>
            <p:nvSpPr>
              <p:cNvPr id="13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All </a:t>
                </a:r>
                <a:r>
                  <a:rPr lang="en-US" sz="1800" dirty="0" err="1">
                    <a:cs typeface="Arial" panose="020B0604020202020204" pitchFamily="34" charset="0"/>
                  </a:rPr>
                  <a:t>codewords</a:t>
                </a:r>
                <a:r>
                  <a:rPr lang="en-US" sz="1800" dirty="0">
                    <a:cs typeface="Arial" panose="020B0604020202020204" pitchFamily="34" charset="0"/>
                  </a:rPr>
                  <a:t> are binary sequences of length </a:t>
                </a:r>
                <a14:m>
                  <m:oMath xmlns:m="http://schemas.openxmlformats.org/officeDocument/2006/math">
                    <m:r>
                      <a:rPr lang="en-US" sz="1800" b="0" i="1" smtClean="0">
                        <a:latin typeface="Cambria Math" panose="02040503050406030204" pitchFamily="18" charset="0"/>
                        <a:cs typeface="Arial" panose="020B0604020202020204" pitchFamily="34" charset="0"/>
                      </a:rPr>
                      <m:t>𝑛</m:t>
                    </m:r>
                  </m:oMath>
                </a14:m>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Packing </a:t>
                </a:r>
                <a14:m>
                  <m:oMath xmlns:m="http://schemas.openxmlformats.org/officeDocument/2006/math">
                    <m:r>
                      <a:rPr lang="en-US" sz="1800" b="0" i="1" smtClean="0">
                        <a:latin typeface="Cambria Math" panose="02040503050406030204" pitchFamily="18" charset="0"/>
                        <a:cs typeface="Arial" panose="020B0604020202020204" pitchFamily="34" charset="0"/>
                      </a:rPr>
                      <m:t>𝐶</m:t>
                    </m:r>
                  </m:oMath>
                </a14:m>
                <a:r>
                  <a:rPr lang="en-US" sz="1800" dirty="0">
                    <a:cs typeface="Arial" panose="020B0604020202020204" pitchFamily="34" charset="0"/>
                  </a:rPr>
                  <a:t> clusters (with deletion distance </a:t>
                </a: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cs typeface="Arial" panose="020B0604020202020204" pitchFamily="34" charset="0"/>
                  </a:rPr>
                  <a:t>) into the receive space such that no two clusters overlap</a:t>
                </a:r>
              </a:p>
            </p:txBody>
          </p:sp>
        </mc:Choice>
        <mc:Fallback xmlns="">
          <p:sp>
            <p:nvSpPr>
              <p:cNvPr id="13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本框 80"/>
              <p:cNvSpPr txBox="1"/>
              <p:nvPr/>
            </p:nvSpPr>
            <p:spPr>
              <a:xfrm>
                <a:off x="2737884" y="6431486"/>
                <a:ext cx="15325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rPr>
                        <m:t>𝒌</m:t>
                      </m:r>
                      <m:r>
                        <a:rPr lang="en-US" sz="1400" b="1" i="1" dirty="0" smtClean="0">
                          <a:latin typeface="Cambria Math" panose="02040503050406030204" pitchFamily="18" charset="0"/>
                        </a:rPr>
                        <m:t>=</m:t>
                      </m:r>
                      <m:r>
                        <a:rPr lang="en-US" sz="1400" b="1" i="1" dirty="0" smtClean="0">
                          <a:latin typeface="Cambria Math" panose="02040503050406030204" pitchFamily="18" charset="0"/>
                        </a:rPr>
                        <m:t>𝟏</m:t>
                      </m:r>
                      <m:r>
                        <a:rPr lang="en-US" sz="1400" b="1" i="1" dirty="0" smtClean="0">
                          <a:latin typeface="Cambria Math" panose="02040503050406030204" pitchFamily="18" charset="0"/>
                        </a:rPr>
                        <m:t>, </m:t>
                      </m:r>
                      <m:r>
                        <a:rPr lang="en-US" sz="1400" b="1" i="1" dirty="0" smtClean="0">
                          <a:latin typeface="Cambria Math" panose="02040503050406030204" pitchFamily="18" charset="0"/>
                        </a:rPr>
                        <m:t>𝒏</m:t>
                      </m:r>
                      <m:r>
                        <a:rPr lang="en-US" sz="1400" b="1" i="1" dirty="0" smtClean="0">
                          <a:latin typeface="Cambria Math" panose="02040503050406030204" pitchFamily="18" charset="0"/>
                        </a:rPr>
                        <m:t>=</m:t>
                      </m:r>
                      <m:r>
                        <a:rPr lang="en-US" sz="1400" b="1" i="1" dirty="0" smtClean="0">
                          <a:latin typeface="Cambria Math" panose="02040503050406030204" pitchFamily="18" charset="0"/>
                        </a:rPr>
                        <m:t>𝟒</m:t>
                      </m:r>
                    </m:oMath>
                  </m:oMathPara>
                </a14:m>
                <a:endParaRPr lang="en-US" sz="1400" b="1" dirty="0"/>
              </a:p>
            </p:txBody>
          </p:sp>
        </mc:Choice>
        <mc:Fallback xmlns="">
          <p:sp>
            <p:nvSpPr>
              <p:cNvPr id="81" name="文本框 80"/>
              <p:cNvSpPr txBox="1">
                <a:spLocks noRot="1" noChangeAspect="1" noMove="1" noResize="1" noEditPoints="1" noAdjustHandles="1" noChangeArrowheads="1" noChangeShapeType="1" noTextEdit="1"/>
              </p:cNvSpPr>
              <p:nvPr/>
            </p:nvSpPr>
            <p:spPr>
              <a:xfrm>
                <a:off x="2737884" y="6431486"/>
                <a:ext cx="1532542"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本框 81"/>
              <p:cNvSpPr txBox="1"/>
              <p:nvPr/>
            </p:nvSpPr>
            <p:spPr>
              <a:xfrm>
                <a:off x="8005231" y="6428063"/>
                <a:ext cx="15325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rPr>
                        <m:t>𝒌</m:t>
                      </m:r>
                      <m:r>
                        <a:rPr lang="en-US" sz="1400" b="1" i="1" dirty="0" smtClean="0">
                          <a:latin typeface="Cambria Math" panose="02040503050406030204" pitchFamily="18" charset="0"/>
                        </a:rPr>
                        <m:t>=</m:t>
                      </m:r>
                      <m:r>
                        <a:rPr lang="en-US" sz="1400" b="1" i="1" dirty="0" smtClean="0">
                          <a:latin typeface="Cambria Math" panose="02040503050406030204" pitchFamily="18" charset="0"/>
                        </a:rPr>
                        <m:t>𝟐</m:t>
                      </m:r>
                      <m:r>
                        <a:rPr lang="en-US" sz="1400" b="1" i="1" dirty="0" smtClean="0">
                          <a:latin typeface="Cambria Math" panose="02040503050406030204" pitchFamily="18" charset="0"/>
                        </a:rPr>
                        <m:t>, </m:t>
                      </m:r>
                      <m:r>
                        <a:rPr lang="en-US" sz="1400" b="1" i="1" dirty="0" smtClean="0">
                          <a:latin typeface="Cambria Math" panose="02040503050406030204" pitchFamily="18" charset="0"/>
                        </a:rPr>
                        <m:t>𝒏</m:t>
                      </m:r>
                      <m:r>
                        <a:rPr lang="en-US" sz="1400" b="1" i="1" dirty="0" smtClean="0">
                          <a:latin typeface="Cambria Math" panose="02040503050406030204" pitchFamily="18" charset="0"/>
                        </a:rPr>
                        <m:t>=</m:t>
                      </m:r>
                      <m:r>
                        <a:rPr lang="en-US" sz="1400" b="1" i="1" dirty="0" smtClean="0">
                          <a:latin typeface="Cambria Math" panose="02040503050406030204" pitchFamily="18" charset="0"/>
                        </a:rPr>
                        <m:t>𝟒</m:t>
                      </m:r>
                    </m:oMath>
                  </m:oMathPara>
                </a14:m>
                <a:endParaRPr lang="en-US" sz="1400" b="1" dirty="0"/>
              </a:p>
            </p:txBody>
          </p:sp>
        </mc:Choice>
        <mc:Fallback xmlns="">
          <p:sp>
            <p:nvSpPr>
              <p:cNvPr id="82" name="文本框 81"/>
              <p:cNvSpPr txBox="1">
                <a:spLocks noRot="1" noChangeAspect="1" noMove="1" noResize="1" noEditPoints="1" noAdjustHandles="1" noChangeArrowheads="1" noChangeShapeType="1" noTextEdit="1"/>
              </p:cNvSpPr>
              <p:nvPr/>
            </p:nvSpPr>
            <p:spPr>
              <a:xfrm>
                <a:off x="8005231" y="6428063"/>
                <a:ext cx="1532542" cy="30777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220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1981276" y="3164228"/>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roblem</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efinition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Binary </a:t>
                </a:r>
                <a14:m>
                  <m:oMath xmlns:m="http://schemas.openxmlformats.org/officeDocument/2006/math">
                    <m:r>
                      <a:rPr lang="en-US" sz="2400" b="0" i="1" smtClean="0">
                        <a:solidFill>
                          <a:prstClr val="black"/>
                        </a:solidFill>
                        <a:latin typeface="Cambria Math" panose="02040503050406030204" pitchFamily="18" charset="0"/>
                      </a:rPr>
                      <m:t>𝑘</m:t>
                    </m:r>
                  </m:oMath>
                </a14:m>
                <a:r>
                  <a:rPr lang="en-US" sz="2400" dirty="0">
                    <a:solidFill>
                      <a:prstClr val="black"/>
                    </a:solidFill>
                  </a:rPr>
                  <a:t>-deletion correcting codes of length </a:t>
                </a:r>
                <a14:m>
                  <m:oMath xmlns:m="http://schemas.openxmlformats.org/officeDocument/2006/math">
                    <m:r>
                      <a:rPr lang="en-US" sz="2400" b="0" i="1" smtClean="0">
                        <a:solidFill>
                          <a:prstClr val="black"/>
                        </a:solidFill>
                        <a:latin typeface="Cambria Math" panose="02040503050406030204" pitchFamily="18" charset="0"/>
                      </a:rPr>
                      <m:t>𝑛</m:t>
                    </m:r>
                  </m:oMath>
                </a14:m>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p:sp>
        <p:nvSpPr>
          <p:cNvPr id="33" name="椭圆 32"/>
          <p:cNvSpPr/>
          <p:nvPr/>
        </p:nvSpPr>
        <p:spPr>
          <a:xfrm>
            <a:off x="3107732" y="3571793"/>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3348392" y="3947979"/>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3017137" y="3724848"/>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2189244" y="4333190"/>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2429904" y="4709376"/>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2162157" y="4590472"/>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3116004" y="5209945"/>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3356664" y="5586131"/>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3407494" y="5112779"/>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3946574" y="4333190"/>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4187234" y="4709376"/>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3879574" y="4559555"/>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3255861" y="328440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89" name="文本框 88"/>
          <p:cNvSpPr txBox="1"/>
          <p:nvPr/>
        </p:nvSpPr>
        <p:spPr>
          <a:xfrm>
            <a:off x="1319927" y="3228064"/>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2372458" y="4270269"/>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2743474" y="4493962"/>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3679099" y="5427269"/>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3016612" y="5459695"/>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56" name="文本框 55"/>
          <p:cNvSpPr txBox="1"/>
          <p:nvPr/>
        </p:nvSpPr>
        <p:spPr>
          <a:xfrm>
            <a:off x="4468723" y="4351138"/>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57" name="椭圆 56"/>
          <p:cNvSpPr/>
          <p:nvPr/>
        </p:nvSpPr>
        <p:spPr>
          <a:xfrm>
            <a:off x="7185621" y="3190075"/>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椭圆 57"/>
          <p:cNvSpPr/>
          <p:nvPr/>
        </p:nvSpPr>
        <p:spPr>
          <a:xfrm>
            <a:off x="8312077" y="3597640"/>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组合 58"/>
          <p:cNvGrpSpPr/>
          <p:nvPr/>
        </p:nvGrpSpPr>
        <p:grpSpPr>
          <a:xfrm>
            <a:off x="8552737" y="3973826"/>
            <a:ext cx="449625" cy="379352"/>
            <a:chOff x="9548007" y="4377673"/>
            <a:chExt cx="449625" cy="379352"/>
          </a:xfrm>
        </p:grpSpPr>
        <p:sp>
          <p:nvSpPr>
            <p:cNvPr id="60" name="椭圆 59"/>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文本框 60"/>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62" name="组合 61"/>
          <p:cNvGrpSpPr/>
          <p:nvPr/>
        </p:nvGrpSpPr>
        <p:grpSpPr>
          <a:xfrm>
            <a:off x="8236484" y="3750695"/>
            <a:ext cx="449625" cy="296313"/>
            <a:chOff x="9402455" y="3961765"/>
            <a:chExt cx="449625" cy="296313"/>
          </a:xfrm>
        </p:grpSpPr>
        <p:sp>
          <p:nvSpPr>
            <p:cNvPr id="63" name="椭圆 6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文本框 63"/>
            <p:cNvSpPr txBox="1"/>
            <p:nvPr/>
          </p:nvSpPr>
          <p:spPr>
            <a:xfrm>
              <a:off x="9402455" y="3961765"/>
              <a:ext cx="449625" cy="246221"/>
            </a:xfrm>
            <a:prstGeom prst="rect">
              <a:avLst/>
            </a:prstGeom>
            <a:noFill/>
          </p:spPr>
          <p:txBody>
            <a:bodyPr wrap="square" rtlCol="0">
              <a:spAutoFit/>
            </a:bodyPr>
            <a:lstStyle/>
            <a:p>
              <a:r>
                <a:rPr lang="en-US" sz="1000" dirty="0"/>
                <a:t>00</a:t>
              </a:r>
            </a:p>
          </p:txBody>
        </p:sp>
      </p:grpSp>
      <p:sp>
        <p:nvSpPr>
          <p:cNvPr id="104" name="椭圆 103"/>
          <p:cNvSpPr/>
          <p:nvPr/>
        </p:nvSpPr>
        <p:spPr>
          <a:xfrm>
            <a:off x="8211689" y="5036074"/>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组合 104"/>
          <p:cNvGrpSpPr/>
          <p:nvPr/>
        </p:nvGrpSpPr>
        <p:grpSpPr>
          <a:xfrm>
            <a:off x="8452349" y="5412260"/>
            <a:ext cx="449625" cy="379352"/>
            <a:chOff x="9548007" y="4377673"/>
            <a:chExt cx="449625" cy="379352"/>
          </a:xfrm>
        </p:grpSpPr>
        <p:sp>
          <p:nvSpPr>
            <p:cNvPr id="106" name="椭圆 105"/>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文本框 106"/>
            <p:cNvSpPr txBox="1"/>
            <p:nvPr/>
          </p:nvSpPr>
          <p:spPr>
            <a:xfrm>
              <a:off x="9548007" y="4510804"/>
              <a:ext cx="449625" cy="246221"/>
            </a:xfrm>
            <a:prstGeom prst="rect">
              <a:avLst/>
            </a:prstGeom>
            <a:noFill/>
          </p:spPr>
          <p:txBody>
            <a:bodyPr wrap="square" rtlCol="0">
              <a:spAutoFit/>
            </a:bodyPr>
            <a:lstStyle/>
            <a:p>
              <a:r>
                <a:rPr lang="en-US" sz="1000" dirty="0"/>
                <a:t>1010</a:t>
              </a:r>
            </a:p>
          </p:txBody>
        </p:sp>
      </p:grpSp>
      <p:grpSp>
        <p:nvGrpSpPr>
          <p:cNvPr id="108" name="组合 107"/>
          <p:cNvGrpSpPr/>
          <p:nvPr/>
        </p:nvGrpSpPr>
        <p:grpSpPr>
          <a:xfrm>
            <a:off x="8530465" y="4938908"/>
            <a:ext cx="449625" cy="296313"/>
            <a:chOff x="9417855" y="3961765"/>
            <a:chExt cx="449625" cy="296313"/>
          </a:xfrm>
        </p:grpSpPr>
        <p:sp>
          <p:nvSpPr>
            <p:cNvPr id="109" name="椭圆 108"/>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文本框 109"/>
            <p:cNvSpPr txBox="1"/>
            <p:nvPr/>
          </p:nvSpPr>
          <p:spPr>
            <a:xfrm>
              <a:off x="9417855" y="3961765"/>
              <a:ext cx="449625" cy="246221"/>
            </a:xfrm>
            <a:prstGeom prst="rect">
              <a:avLst/>
            </a:prstGeom>
            <a:noFill/>
          </p:spPr>
          <p:txBody>
            <a:bodyPr wrap="square" rtlCol="0">
              <a:spAutoFit/>
            </a:bodyPr>
            <a:lstStyle/>
            <a:p>
              <a:r>
                <a:rPr lang="en-US" sz="1000" dirty="0"/>
                <a:t>11</a:t>
              </a:r>
            </a:p>
          </p:txBody>
        </p:sp>
      </p:grpSp>
      <p:sp>
        <p:nvSpPr>
          <p:cNvPr id="118" name="文本框 117"/>
          <p:cNvSpPr txBox="1"/>
          <p:nvPr/>
        </p:nvSpPr>
        <p:spPr>
          <a:xfrm>
            <a:off x="8460206" y="3310250"/>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119" name="文本框 118"/>
          <p:cNvSpPr txBox="1"/>
          <p:nvPr/>
        </p:nvSpPr>
        <p:spPr>
          <a:xfrm>
            <a:off x="6524272" y="3253911"/>
            <a:ext cx="1651656" cy="400110"/>
          </a:xfrm>
          <a:prstGeom prst="rect">
            <a:avLst/>
          </a:prstGeom>
          <a:noFill/>
        </p:spPr>
        <p:txBody>
          <a:bodyPr wrap="square" rtlCol="0">
            <a:spAutoFit/>
          </a:bodyPr>
          <a:lstStyle/>
          <a:p>
            <a:r>
              <a:rPr lang="en-US" sz="2000" b="1" dirty="0"/>
              <a:t>Receive space</a:t>
            </a:r>
          </a:p>
        </p:txBody>
      </p:sp>
      <p:grpSp>
        <p:nvGrpSpPr>
          <p:cNvPr id="127" name="组合 126"/>
          <p:cNvGrpSpPr/>
          <p:nvPr/>
        </p:nvGrpSpPr>
        <p:grpSpPr>
          <a:xfrm>
            <a:off x="8816650" y="5253398"/>
            <a:ext cx="449625" cy="296313"/>
            <a:chOff x="9432435" y="3961765"/>
            <a:chExt cx="449625" cy="296313"/>
          </a:xfrm>
        </p:grpSpPr>
        <p:sp>
          <p:nvSpPr>
            <p:cNvPr id="128" name="椭圆 127"/>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文本框 128"/>
            <p:cNvSpPr txBox="1"/>
            <p:nvPr/>
          </p:nvSpPr>
          <p:spPr>
            <a:xfrm>
              <a:off x="9432435" y="3961765"/>
              <a:ext cx="449625" cy="246221"/>
            </a:xfrm>
            <a:prstGeom prst="rect">
              <a:avLst/>
            </a:prstGeom>
            <a:noFill/>
          </p:spPr>
          <p:txBody>
            <a:bodyPr wrap="square" rtlCol="0">
              <a:spAutoFit/>
            </a:bodyPr>
            <a:lstStyle/>
            <a:p>
              <a:r>
                <a:rPr lang="en-US" sz="1000" dirty="0"/>
                <a:t>01</a:t>
              </a:r>
            </a:p>
          </p:txBody>
        </p:sp>
      </p:grpSp>
      <p:grpSp>
        <p:nvGrpSpPr>
          <p:cNvPr id="130" name="组合 129"/>
          <p:cNvGrpSpPr/>
          <p:nvPr/>
        </p:nvGrpSpPr>
        <p:grpSpPr>
          <a:xfrm>
            <a:off x="8133008" y="5285824"/>
            <a:ext cx="449625" cy="296313"/>
            <a:chOff x="9411280" y="3961765"/>
            <a:chExt cx="449625" cy="296313"/>
          </a:xfrm>
        </p:grpSpPr>
        <p:sp>
          <p:nvSpPr>
            <p:cNvPr id="131" name="椭圆 13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文本框 131"/>
            <p:cNvSpPr txBox="1"/>
            <p:nvPr/>
          </p:nvSpPr>
          <p:spPr>
            <a:xfrm>
              <a:off x="9411280" y="3961765"/>
              <a:ext cx="449625" cy="246221"/>
            </a:xfrm>
            <a:prstGeom prst="rect">
              <a:avLst/>
            </a:prstGeom>
            <a:noFill/>
          </p:spPr>
          <p:txBody>
            <a:bodyPr wrap="square" rtlCol="0">
              <a:spAutoFit/>
            </a:bodyPr>
            <a:lstStyle/>
            <a:p>
              <a:r>
                <a:rPr lang="en-US" sz="1000" dirty="0"/>
                <a:t>10</a:t>
              </a:r>
            </a:p>
          </p:txBody>
        </p:sp>
      </p:grpSp>
      <p:sp>
        <p:nvSpPr>
          <p:cNvPr id="133" name="文本框 132"/>
          <p:cNvSpPr txBox="1"/>
          <p:nvPr/>
        </p:nvSpPr>
        <p:spPr>
          <a:xfrm>
            <a:off x="8780564" y="5664568"/>
            <a:ext cx="1212184" cy="430887"/>
          </a:xfrm>
          <a:prstGeom prst="rect">
            <a:avLst/>
          </a:prstGeom>
          <a:noFill/>
        </p:spPr>
        <p:txBody>
          <a:bodyPr wrap="square" rtlCol="0">
            <a:spAutoFit/>
          </a:bodyPr>
          <a:lstStyle/>
          <a:p>
            <a:r>
              <a:rPr lang="en-US" sz="1100" dirty="0"/>
              <a:t>Decoding area of </a:t>
            </a:r>
            <a:r>
              <a:rPr lang="en-US" sz="1100" dirty="0" err="1"/>
              <a:t>codeword</a:t>
            </a:r>
            <a:r>
              <a:rPr lang="en-US" sz="1100" dirty="0"/>
              <a:t> 1010</a:t>
            </a:r>
          </a:p>
        </p:txBody>
      </p:sp>
      <mc:AlternateContent xmlns:mc="http://schemas.openxmlformats.org/markup-compatibility/2006" xmlns:a14="http://schemas.microsoft.com/office/drawing/2010/main">
        <mc:Choice Requires="a14">
          <p:sp>
            <p:nvSpPr>
              <p:cNvPr id="13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All </a:t>
                </a:r>
                <a:r>
                  <a:rPr lang="en-US" sz="1800" dirty="0" err="1">
                    <a:cs typeface="Arial" panose="020B0604020202020204" pitchFamily="34" charset="0"/>
                  </a:rPr>
                  <a:t>codewords</a:t>
                </a:r>
                <a:r>
                  <a:rPr lang="en-US" sz="1800" dirty="0">
                    <a:cs typeface="Arial" panose="020B0604020202020204" pitchFamily="34" charset="0"/>
                  </a:rPr>
                  <a:t> are binary sequences of length </a:t>
                </a:r>
                <a14:m>
                  <m:oMath xmlns:m="http://schemas.openxmlformats.org/officeDocument/2006/math">
                    <m:r>
                      <a:rPr lang="en-US" sz="1800" b="0" i="1" smtClean="0">
                        <a:latin typeface="Cambria Math" panose="02040503050406030204" pitchFamily="18" charset="0"/>
                        <a:cs typeface="Arial" panose="020B0604020202020204" pitchFamily="34" charset="0"/>
                      </a:rPr>
                      <m:t>𝑛</m:t>
                    </m:r>
                  </m:oMath>
                </a14:m>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Packing </a:t>
                </a:r>
                <a14:m>
                  <m:oMath xmlns:m="http://schemas.openxmlformats.org/officeDocument/2006/math">
                    <m:r>
                      <a:rPr lang="en-US" sz="1800" b="0" i="1" smtClean="0">
                        <a:latin typeface="Cambria Math" panose="02040503050406030204" pitchFamily="18" charset="0"/>
                        <a:cs typeface="Arial" panose="020B0604020202020204" pitchFamily="34" charset="0"/>
                      </a:rPr>
                      <m:t>𝐶</m:t>
                    </m:r>
                  </m:oMath>
                </a14:m>
                <a:r>
                  <a:rPr lang="en-US" sz="1800" dirty="0">
                    <a:cs typeface="Arial" panose="020B0604020202020204" pitchFamily="34" charset="0"/>
                  </a:rPr>
                  <a:t> clusters (with deletion distance </a:t>
                </a: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cs typeface="Arial" panose="020B0604020202020204" pitchFamily="34" charset="0"/>
                  </a:rPr>
                  <a:t>) into the receive space such that no two clusters overlap</a:t>
                </a:r>
              </a:p>
              <a:p>
                <a:pPr>
                  <a:buClrTx/>
                  <a:buFont typeface="Arial" panose="020B0604020202020204" pitchFamily="34" charset="0"/>
                  <a:buChar char="•"/>
                </a:pPr>
                <a:r>
                  <a:rPr lang="en-US" sz="1800" dirty="0">
                    <a:cs typeface="Arial" panose="020B0604020202020204" pitchFamily="34" charset="0"/>
                  </a:rPr>
                  <a:t>What is the minimum asymptotic redundancy </a:t>
                </a:r>
                <a14:m>
                  <m:oMath xmlns:m="http://schemas.openxmlformats.org/officeDocument/2006/math">
                    <m:r>
                      <a:rPr lang="en-US" sz="1800" b="0" i="1" smtClean="0">
                        <a:latin typeface="Cambria Math" panose="02040503050406030204" pitchFamily="18" charset="0"/>
                        <a:cs typeface="Arial" panose="020B0604020202020204" pitchFamily="34" charset="0"/>
                      </a:rPr>
                      <m:t>𝑅</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𝑛</m:t>
                    </m:r>
                    <m:r>
                      <a:rPr lang="en-US" sz="1800" b="0" i="1" smtClean="0">
                        <a:latin typeface="Cambria Math" panose="02040503050406030204" pitchFamily="18" charset="0"/>
                        <a:cs typeface="Arial" panose="020B0604020202020204" pitchFamily="34" charset="0"/>
                      </a:rPr>
                      <m:t>−</m:t>
                    </m:r>
                    <m:func>
                      <m:funcPr>
                        <m:ctrlPr>
                          <a:rPr lang="en-US" sz="1800" b="0" i="1" smtClean="0">
                            <a:latin typeface="Cambria Math" panose="02040503050406030204" pitchFamily="18" charset="0"/>
                            <a:cs typeface="Arial" panose="020B0604020202020204" pitchFamily="34" charset="0"/>
                          </a:rPr>
                        </m:ctrlPr>
                      </m:funcPr>
                      <m:fName>
                        <m:r>
                          <m:rPr>
                            <m:sty m:val="p"/>
                          </m:rPr>
                          <a:rPr lang="en-US" sz="1800" b="0" i="0" smtClean="0">
                            <a:latin typeface="Cambria Math" panose="02040503050406030204" pitchFamily="18" charset="0"/>
                            <a:cs typeface="Arial" panose="020B0604020202020204" pitchFamily="34" charset="0"/>
                          </a:rPr>
                          <m:t>log</m:t>
                        </m:r>
                      </m:fName>
                      <m:e>
                        <m:r>
                          <a:rPr lang="en-US" sz="1800" b="0" i="1" smtClean="0">
                            <a:latin typeface="Cambria Math" panose="02040503050406030204" pitchFamily="18" charset="0"/>
                            <a:cs typeface="Arial" panose="020B0604020202020204" pitchFamily="34" charset="0"/>
                          </a:rPr>
                          <m:t>𝐶</m:t>
                        </m:r>
                      </m:e>
                    </m:func>
                  </m:oMath>
                </a14:m>
                <a:r>
                  <a:rPr lang="en-US" sz="1800" dirty="0">
                    <a:cs typeface="Arial" panose="020B0604020202020204" pitchFamily="34" charset="0"/>
                  </a:rPr>
                  <a:t> with respect to </a:t>
                </a: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cs typeface="Arial" panose="020B0604020202020204" pitchFamily="34" charset="0"/>
                  </a:rPr>
                  <a:t> and </a:t>
                </a:r>
                <a14:m>
                  <m:oMath xmlns:m="http://schemas.openxmlformats.org/officeDocument/2006/math">
                    <m:r>
                      <a:rPr lang="en-US" sz="1800" b="0" i="1" smtClean="0">
                        <a:latin typeface="Cambria Math" panose="02040503050406030204" pitchFamily="18" charset="0"/>
                        <a:cs typeface="Arial" panose="020B0604020202020204" pitchFamily="34" charset="0"/>
                      </a:rPr>
                      <m:t>𝑛</m:t>
                    </m:r>
                  </m:oMath>
                </a14:m>
                <a:r>
                  <a:rPr lang="en-US" sz="1800" dirty="0">
                    <a:cs typeface="Arial" panose="020B0604020202020204" pitchFamily="34" charset="0"/>
                  </a:rPr>
                  <a:t>? </a:t>
                </a:r>
              </a:p>
              <a:p>
                <a:pPr lvl="1">
                  <a:buFont typeface="Arial" panose="020B0604020202020204" pitchFamily="34" charset="0"/>
                  <a:buChar char="•"/>
                </a:pPr>
                <a:r>
                  <a:rPr lang="en-US" sz="1500" dirty="0">
                    <a:cs typeface="Arial" panose="020B0604020202020204" pitchFamily="34" charset="0"/>
                  </a:rPr>
                  <a:t>Optimizing coding efficiency</a:t>
                </a:r>
              </a:p>
            </p:txBody>
          </p:sp>
        </mc:Choice>
        <mc:Fallback xmlns="">
          <p:sp>
            <p:nvSpPr>
              <p:cNvPr id="13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文本框 101"/>
              <p:cNvSpPr txBox="1"/>
              <p:nvPr/>
            </p:nvSpPr>
            <p:spPr>
              <a:xfrm>
                <a:off x="2737884" y="6431486"/>
                <a:ext cx="15325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rPr>
                        <m:t>𝒌</m:t>
                      </m:r>
                      <m:r>
                        <a:rPr lang="en-US" sz="1400" b="1" i="1" dirty="0" smtClean="0">
                          <a:latin typeface="Cambria Math" panose="02040503050406030204" pitchFamily="18" charset="0"/>
                        </a:rPr>
                        <m:t>=</m:t>
                      </m:r>
                      <m:r>
                        <a:rPr lang="en-US" sz="1400" b="1" i="1" dirty="0" smtClean="0">
                          <a:latin typeface="Cambria Math" panose="02040503050406030204" pitchFamily="18" charset="0"/>
                        </a:rPr>
                        <m:t>𝟏</m:t>
                      </m:r>
                      <m:r>
                        <a:rPr lang="en-US" sz="1400" b="1" i="1" dirty="0" smtClean="0">
                          <a:latin typeface="Cambria Math" panose="02040503050406030204" pitchFamily="18" charset="0"/>
                        </a:rPr>
                        <m:t>, </m:t>
                      </m:r>
                      <m:r>
                        <a:rPr lang="en-US" sz="1400" b="1" i="1" dirty="0" smtClean="0">
                          <a:latin typeface="Cambria Math" panose="02040503050406030204" pitchFamily="18" charset="0"/>
                        </a:rPr>
                        <m:t>𝒏</m:t>
                      </m:r>
                      <m:r>
                        <a:rPr lang="en-US" sz="1400" b="1" i="1" dirty="0" smtClean="0">
                          <a:latin typeface="Cambria Math" panose="02040503050406030204" pitchFamily="18" charset="0"/>
                        </a:rPr>
                        <m:t>=</m:t>
                      </m:r>
                      <m:r>
                        <a:rPr lang="en-US" sz="1400" b="1" i="1" dirty="0" smtClean="0">
                          <a:latin typeface="Cambria Math" panose="02040503050406030204" pitchFamily="18" charset="0"/>
                        </a:rPr>
                        <m:t>𝟒</m:t>
                      </m:r>
                    </m:oMath>
                  </m:oMathPara>
                </a14:m>
                <a:endParaRPr lang="en-US" sz="1400" b="1" dirty="0"/>
              </a:p>
            </p:txBody>
          </p:sp>
        </mc:Choice>
        <mc:Fallback xmlns="">
          <p:sp>
            <p:nvSpPr>
              <p:cNvPr id="102" name="文本框 101"/>
              <p:cNvSpPr txBox="1">
                <a:spLocks noRot="1" noChangeAspect="1" noMove="1" noResize="1" noEditPoints="1" noAdjustHandles="1" noChangeArrowheads="1" noChangeShapeType="1" noTextEdit="1"/>
              </p:cNvSpPr>
              <p:nvPr/>
            </p:nvSpPr>
            <p:spPr>
              <a:xfrm>
                <a:off x="2737884" y="6431486"/>
                <a:ext cx="1532542"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文本框 102"/>
              <p:cNvSpPr txBox="1"/>
              <p:nvPr/>
            </p:nvSpPr>
            <p:spPr>
              <a:xfrm>
                <a:off x="8005231" y="6428063"/>
                <a:ext cx="15325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rPr>
                        <m:t>𝒌</m:t>
                      </m:r>
                      <m:r>
                        <a:rPr lang="en-US" sz="1400" b="1" i="1" dirty="0" smtClean="0">
                          <a:latin typeface="Cambria Math" panose="02040503050406030204" pitchFamily="18" charset="0"/>
                        </a:rPr>
                        <m:t>=</m:t>
                      </m:r>
                      <m:r>
                        <a:rPr lang="en-US" sz="1400" b="1" i="1" dirty="0" smtClean="0">
                          <a:latin typeface="Cambria Math" panose="02040503050406030204" pitchFamily="18" charset="0"/>
                        </a:rPr>
                        <m:t>𝟐</m:t>
                      </m:r>
                      <m:r>
                        <a:rPr lang="en-US" sz="1400" b="1" i="1" dirty="0" smtClean="0">
                          <a:latin typeface="Cambria Math" panose="02040503050406030204" pitchFamily="18" charset="0"/>
                        </a:rPr>
                        <m:t>, </m:t>
                      </m:r>
                      <m:r>
                        <a:rPr lang="en-US" sz="1400" b="1" i="1" dirty="0" smtClean="0">
                          <a:latin typeface="Cambria Math" panose="02040503050406030204" pitchFamily="18" charset="0"/>
                        </a:rPr>
                        <m:t>𝒏</m:t>
                      </m:r>
                      <m:r>
                        <a:rPr lang="en-US" sz="1400" b="1" i="1" dirty="0" smtClean="0">
                          <a:latin typeface="Cambria Math" panose="02040503050406030204" pitchFamily="18" charset="0"/>
                        </a:rPr>
                        <m:t>=</m:t>
                      </m:r>
                      <m:r>
                        <a:rPr lang="en-US" sz="1400" b="1" i="1" dirty="0" smtClean="0">
                          <a:latin typeface="Cambria Math" panose="02040503050406030204" pitchFamily="18" charset="0"/>
                        </a:rPr>
                        <m:t>𝟒</m:t>
                      </m:r>
                    </m:oMath>
                  </m:oMathPara>
                </a14:m>
                <a:endParaRPr lang="en-US" sz="1400" b="1" dirty="0"/>
              </a:p>
            </p:txBody>
          </p:sp>
        </mc:Choice>
        <mc:Fallback xmlns="">
          <p:sp>
            <p:nvSpPr>
              <p:cNvPr id="103" name="文本框 102"/>
              <p:cNvSpPr txBox="1">
                <a:spLocks noRot="1" noChangeAspect="1" noMove="1" noResize="1" noEditPoints="1" noAdjustHandles="1" noChangeArrowheads="1" noChangeShapeType="1" noTextEdit="1"/>
              </p:cNvSpPr>
              <p:nvPr/>
            </p:nvSpPr>
            <p:spPr>
              <a:xfrm>
                <a:off x="8005231" y="6428063"/>
                <a:ext cx="1532542" cy="30777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11447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1981276" y="3164228"/>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roblem</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efinition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Binary </a:t>
                </a:r>
                <a14:m>
                  <m:oMath xmlns:m="http://schemas.openxmlformats.org/officeDocument/2006/math">
                    <m:r>
                      <a:rPr lang="en-US" sz="2400" b="0" i="1" smtClean="0">
                        <a:solidFill>
                          <a:prstClr val="black"/>
                        </a:solidFill>
                        <a:latin typeface="Cambria Math" panose="02040503050406030204" pitchFamily="18" charset="0"/>
                      </a:rPr>
                      <m:t>𝑘</m:t>
                    </m:r>
                  </m:oMath>
                </a14:m>
                <a:r>
                  <a:rPr lang="en-US" sz="2400" dirty="0">
                    <a:solidFill>
                      <a:prstClr val="black"/>
                    </a:solidFill>
                  </a:rPr>
                  <a:t>-deletion correcting codes of length </a:t>
                </a:r>
                <a14:m>
                  <m:oMath xmlns:m="http://schemas.openxmlformats.org/officeDocument/2006/math">
                    <m:r>
                      <a:rPr lang="en-US" sz="2400" b="0" i="1" smtClean="0">
                        <a:solidFill>
                          <a:prstClr val="black"/>
                        </a:solidFill>
                        <a:latin typeface="Cambria Math" panose="02040503050406030204" pitchFamily="18" charset="0"/>
                      </a:rPr>
                      <m:t>𝑛</m:t>
                    </m:r>
                  </m:oMath>
                </a14:m>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p:sp>
        <p:nvSpPr>
          <p:cNvPr id="33" name="椭圆 32"/>
          <p:cNvSpPr/>
          <p:nvPr/>
        </p:nvSpPr>
        <p:spPr>
          <a:xfrm>
            <a:off x="3107732" y="3571793"/>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3348392" y="3947979"/>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3017137" y="3724848"/>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2189244" y="4333190"/>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2429904" y="4709376"/>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2162157" y="4590472"/>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3116004" y="5209945"/>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3356664" y="5586131"/>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3407494" y="5112779"/>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3946574" y="4333190"/>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4187234" y="4709376"/>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3879574" y="4559555"/>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3255861" y="3284403"/>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89" name="文本框 88"/>
          <p:cNvSpPr txBox="1"/>
          <p:nvPr/>
        </p:nvSpPr>
        <p:spPr>
          <a:xfrm>
            <a:off x="1319927" y="3228064"/>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2372458" y="4270269"/>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2743474" y="4493962"/>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3679099" y="5427269"/>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3016612" y="5459695"/>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p:sp>
        <p:nvSpPr>
          <p:cNvPr id="56" name="文本框 55"/>
          <p:cNvSpPr txBox="1"/>
          <p:nvPr/>
        </p:nvSpPr>
        <p:spPr>
          <a:xfrm>
            <a:off x="4468723" y="4351138"/>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1111</a:t>
            </a:r>
          </a:p>
        </p:txBody>
      </p:sp>
      <p:sp>
        <p:nvSpPr>
          <p:cNvPr id="57" name="椭圆 56"/>
          <p:cNvSpPr/>
          <p:nvPr/>
        </p:nvSpPr>
        <p:spPr>
          <a:xfrm>
            <a:off x="7185621" y="3190075"/>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椭圆 57"/>
          <p:cNvSpPr/>
          <p:nvPr/>
        </p:nvSpPr>
        <p:spPr>
          <a:xfrm>
            <a:off x="8312077" y="3597640"/>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组合 58"/>
          <p:cNvGrpSpPr/>
          <p:nvPr/>
        </p:nvGrpSpPr>
        <p:grpSpPr>
          <a:xfrm>
            <a:off x="8552737" y="3973826"/>
            <a:ext cx="449625" cy="379352"/>
            <a:chOff x="9548007" y="4377673"/>
            <a:chExt cx="449625" cy="379352"/>
          </a:xfrm>
        </p:grpSpPr>
        <p:sp>
          <p:nvSpPr>
            <p:cNvPr id="60" name="椭圆 59"/>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文本框 60"/>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62" name="组合 61"/>
          <p:cNvGrpSpPr/>
          <p:nvPr/>
        </p:nvGrpSpPr>
        <p:grpSpPr>
          <a:xfrm>
            <a:off x="8236484" y="3750695"/>
            <a:ext cx="449625" cy="296313"/>
            <a:chOff x="9402455" y="3961765"/>
            <a:chExt cx="449625" cy="296313"/>
          </a:xfrm>
        </p:grpSpPr>
        <p:sp>
          <p:nvSpPr>
            <p:cNvPr id="63" name="椭圆 6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文本框 63"/>
            <p:cNvSpPr txBox="1"/>
            <p:nvPr/>
          </p:nvSpPr>
          <p:spPr>
            <a:xfrm>
              <a:off x="9402455" y="3961765"/>
              <a:ext cx="449625" cy="246221"/>
            </a:xfrm>
            <a:prstGeom prst="rect">
              <a:avLst/>
            </a:prstGeom>
            <a:noFill/>
          </p:spPr>
          <p:txBody>
            <a:bodyPr wrap="square" rtlCol="0">
              <a:spAutoFit/>
            </a:bodyPr>
            <a:lstStyle/>
            <a:p>
              <a:r>
                <a:rPr lang="en-US" sz="1000" dirty="0"/>
                <a:t>00</a:t>
              </a:r>
            </a:p>
          </p:txBody>
        </p:sp>
      </p:grpSp>
      <p:sp>
        <p:nvSpPr>
          <p:cNvPr id="104" name="椭圆 103"/>
          <p:cNvSpPr/>
          <p:nvPr/>
        </p:nvSpPr>
        <p:spPr>
          <a:xfrm>
            <a:off x="8211689" y="5036074"/>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组合 104"/>
          <p:cNvGrpSpPr/>
          <p:nvPr/>
        </p:nvGrpSpPr>
        <p:grpSpPr>
          <a:xfrm>
            <a:off x="8452349" y="5412260"/>
            <a:ext cx="449625" cy="379352"/>
            <a:chOff x="9548007" y="4377673"/>
            <a:chExt cx="449625" cy="379352"/>
          </a:xfrm>
        </p:grpSpPr>
        <p:sp>
          <p:nvSpPr>
            <p:cNvPr id="106" name="椭圆 105"/>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文本框 106"/>
            <p:cNvSpPr txBox="1"/>
            <p:nvPr/>
          </p:nvSpPr>
          <p:spPr>
            <a:xfrm>
              <a:off x="9548007" y="4510804"/>
              <a:ext cx="449625" cy="246221"/>
            </a:xfrm>
            <a:prstGeom prst="rect">
              <a:avLst/>
            </a:prstGeom>
            <a:noFill/>
          </p:spPr>
          <p:txBody>
            <a:bodyPr wrap="square" rtlCol="0">
              <a:spAutoFit/>
            </a:bodyPr>
            <a:lstStyle/>
            <a:p>
              <a:r>
                <a:rPr lang="en-US" sz="1000" dirty="0"/>
                <a:t>1010</a:t>
              </a:r>
            </a:p>
          </p:txBody>
        </p:sp>
      </p:grpSp>
      <p:grpSp>
        <p:nvGrpSpPr>
          <p:cNvPr id="108" name="组合 107"/>
          <p:cNvGrpSpPr/>
          <p:nvPr/>
        </p:nvGrpSpPr>
        <p:grpSpPr>
          <a:xfrm>
            <a:off x="8530465" y="4938908"/>
            <a:ext cx="449625" cy="296313"/>
            <a:chOff x="9417855" y="3961765"/>
            <a:chExt cx="449625" cy="296313"/>
          </a:xfrm>
        </p:grpSpPr>
        <p:sp>
          <p:nvSpPr>
            <p:cNvPr id="109" name="椭圆 108"/>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文本框 109"/>
            <p:cNvSpPr txBox="1"/>
            <p:nvPr/>
          </p:nvSpPr>
          <p:spPr>
            <a:xfrm>
              <a:off x="9417855" y="3961765"/>
              <a:ext cx="449625" cy="246221"/>
            </a:xfrm>
            <a:prstGeom prst="rect">
              <a:avLst/>
            </a:prstGeom>
            <a:noFill/>
          </p:spPr>
          <p:txBody>
            <a:bodyPr wrap="square" rtlCol="0">
              <a:spAutoFit/>
            </a:bodyPr>
            <a:lstStyle/>
            <a:p>
              <a:r>
                <a:rPr lang="en-US" sz="1000" dirty="0"/>
                <a:t>11</a:t>
              </a:r>
            </a:p>
          </p:txBody>
        </p:sp>
      </p:grpSp>
      <p:sp>
        <p:nvSpPr>
          <p:cNvPr id="118" name="文本框 117"/>
          <p:cNvSpPr txBox="1"/>
          <p:nvPr/>
        </p:nvSpPr>
        <p:spPr>
          <a:xfrm>
            <a:off x="8460206" y="3310250"/>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119" name="文本框 118"/>
          <p:cNvSpPr txBox="1"/>
          <p:nvPr/>
        </p:nvSpPr>
        <p:spPr>
          <a:xfrm>
            <a:off x="6524272" y="3253911"/>
            <a:ext cx="1651656" cy="400110"/>
          </a:xfrm>
          <a:prstGeom prst="rect">
            <a:avLst/>
          </a:prstGeom>
          <a:noFill/>
        </p:spPr>
        <p:txBody>
          <a:bodyPr wrap="square" rtlCol="0">
            <a:spAutoFit/>
          </a:bodyPr>
          <a:lstStyle/>
          <a:p>
            <a:r>
              <a:rPr lang="en-US" sz="2000" b="1" dirty="0"/>
              <a:t>Receive space</a:t>
            </a:r>
          </a:p>
        </p:txBody>
      </p:sp>
      <p:grpSp>
        <p:nvGrpSpPr>
          <p:cNvPr id="127" name="组合 126"/>
          <p:cNvGrpSpPr/>
          <p:nvPr/>
        </p:nvGrpSpPr>
        <p:grpSpPr>
          <a:xfrm>
            <a:off x="8816650" y="5253398"/>
            <a:ext cx="449625" cy="296313"/>
            <a:chOff x="9432435" y="3961765"/>
            <a:chExt cx="449625" cy="296313"/>
          </a:xfrm>
        </p:grpSpPr>
        <p:sp>
          <p:nvSpPr>
            <p:cNvPr id="128" name="椭圆 127"/>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文本框 128"/>
            <p:cNvSpPr txBox="1"/>
            <p:nvPr/>
          </p:nvSpPr>
          <p:spPr>
            <a:xfrm>
              <a:off x="9432435" y="3961765"/>
              <a:ext cx="449625" cy="246221"/>
            </a:xfrm>
            <a:prstGeom prst="rect">
              <a:avLst/>
            </a:prstGeom>
            <a:noFill/>
          </p:spPr>
          <p:txBody>
            <a:bodyPr wrap="square" rtlCol="0">
              <a:spAutoFit/>
            </a:bodyPr>
            <a:lstStyle/>
            <a:p>
              <a:r>
                <a:rPr lang="en-US" sz="1000" dirty="0"/>
                <a:t>01</a:t>
              </a:r>
            </a:p>
          </p:txBody>
        </p:sp>
      </p:grpSp>
      <p:grpSp>
        <p:nvGrpSpPr>
          <p:cNvPr id="130" name="组合 129"/>
          <p:cNvGrpSpPr/>
          <p:nvPr/>
        </p:nvGrpSpPr>
        <p:grpSpPr>
          <a:xfrm>
            <a:off x="8133008" y="5285824"/>
            <a:ext cx="449625" cy="296313"/>
            <a:chOff x="9411280" y="3961765"/>
            <a:chExt cx="449625" cy="296313"/>
          </a:xfrm>
        </p:grpSpPr>
        <p:sp>
          <p:nvSpPr>
            <p:cNvPr id="131" name="椭圆 13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文本框 131"/>
            <p:cNvSpPr txBox="1"/>
            <p:nvPr/>
          </p:nvSpPr>
          <p:spPr>
            <a:xfrm>
              <a:off x="9411280" y="3961765"/>
              <a:ext cx="449625" cy="246221"/>
            </a:xfrm>
            <a:prstGeom prst="rect">
              <a:avLst/>
            </a:prstGeom>
            <a:noFill/>
          </p:spPr>
          <p:txBody>
            <a:bodyPr wrap="square" rtlCol="0">
              <a:spAutoFit/>
            </a:bodyPr>
            <a:lstStyle/>
            <a:p>
              <a:r>
                <a:rPr lang="en-US" sz="1000" dirty="0"/>
                <a:t>10</a:t>
              </a:r>
            </a:p>
          </p:txBody>
        </p:sp>
      </p:grpSp>
      <p:sp>
        <p:nvSpPr>
          <p:cNvPr id="133" name="文本框 132"/>
          <p:cNvSpPr txBox="1"/>
          <p:nvPr/>
        </p:nvSpPr>
        <p:spPr>
          <a:xfrm>
            <a:off x="8780564" y="5664568"/>
            <a:ext cx="1212184" cy="430887"/>
          </a:xfrm>
          <a:prstGeom prst="rect">
            <a:avLst/>
          </a:prstGeom>
          <a:noFill/>
        </p:spPr>
        <p:txBody>
          <a:bodyPr wrap="square" rtlCol="0">
            <a:spAutoFit/>
          </a:bodyPr>
          <a:lstStyle/>
          <a:p>
            <a:r>
              <a:rPr lang="en-US" sz="1100" dirty="0"/>
              <a:t>Decoding area of </a:t>
            </a:r>
            <a:r>
              <a:rPr lang="en-US" sz="1100" dirty="0" err="1"/>
              <a:t>codeword</a:t>
            </a:r>
            <a:r>
              <a:rPr lang="en-US" sz="1100" dirty="0"/>
              <a:t> 1010</a:t>
            </a:r>
          </a:p>
        </p:txBody>
      </p:sp>
      <mc:AlternateContent xmlns:mc="http://schemas.openxmlformats.org/markup-compatibility/2006" xmlns:a14="http://schemas.microsoft.com/office/drawing/2010/main">
        <mc:Choice Requires="a14">
          <p:sp>
            <p:nvSpPr>
              <p:cNvPr id="134" name="文本框 133"/>
              <p:cNvSpPr txBox="1"/>
              <p:nvPr/>
            </p:nvSpPr>
            <p:spPr>
              <a:xfrm>
                <a:off x="2737884" y="6431486"/>
                <a:ext cx="15325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rPr>
                        <m:t>𝒌</m:t>
                      </m:r>
                      <m:r>
                        <a:rPr lang="en-US" sz="1400" b="1" i="1" dirty="0" smtClean="0">
                          <a:latin typeface="Cambria Math" panose="02040503050406030204" pitchFamily="18" charset="0"/>
                        </a:rPr>
                        <m:t>=</m:t>
                      </m:r>
                      <m:r>
                        <a:rPr lang="en-US" sz="1400" b="1" i="1" dirty="0" smtClean="0">
                          <a:latin typeface="Cambria Math" panose="02040503050406030204" pitchFamily="18" charset="0"/>
                        </a:rPr>
                        <m:t>𝟏</m:t>
                      </m:r>
                      <m:r>
                        <a:rPr lang="en-US" sz="1400" b="1" i="1" dirty="0" smtClean="0">
                          <a:latin typeface="Cambria Math" panose="02040503050406030204" pitchFamily="18" charset="0"/>
                        </a:rPr>
                        <m:t>, </m:t>
                      </m:r>
                      <m:r>
                        <a:rPr lang="en-US" sz="1400" b="1" i="1" dirty="0" smtClean="0">
                          <a:latin typeface="Cambria Math" panose="02040503050406030204" pitchFamily="18" charset="0"/>
                        </a:rPr>
                        <m:t>𝒏</m:t>
                      </m:r>
                      <m:r>
                        <a:rPr lang="en-US" sz="1400" b="1" i="1" dirty="0" smtClean="0">
                          <a:latin typeface="Cambria Math" panose="02040503050406030204" pitchFamily="18" charset="0"/>
                        </a:rPr>
                        <m:t>=</m:t>
                      </m:r>
                      <m:r>
                        <a:rPr lang="en-US" sz="1400" b="1" i="1" dirty="0" smtClean="0">
                          <a:latin typeface="Cambria Math" panose="02040503050406030204" pitchFamily="18" charset="0"/>
                        </a:rPr>
                        <m:t>𝟒</m:t>
                      </m:r>
                    </m:oMath>
                  </m:oMathPara>
                </a14:m>
                <a:endParaRPr lang="en-US" sz="1400" b="1" dirty="0"/>
              </a:p>
            </p:txBody>
          </p:sp>
        </mc:Choice>
        <mc:Fallback xmlns="">
          <p:sp>
            <p:nvSpPr>
              <p:cNvPr id="134" name="文本框 133"/>
              <p:cNvSpPr txBox="1">
                <a:spLocks noRot="1" noChangeAspect="1" noMove="1" noResize="1" noEditPoints="1" noAdjustHandles="1" noChangeArrowheads="1" noChangeShapeType="1" noTextEdit="1"/>
              </p:cNvSpPr>
              <p:nvPr/>
            </p:nvSpPr>
            <p:spPr>
              <a:xfrm>
                <a:off x="2737884" y="6431486"/>
                <a:ext cx="1532542"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文本框 135"/>
              <p:cNvSpPr txBox="1"/>
              <p:nvPr/>
            </p:nvSpPr>
            <p:spPr>
              <a:xfrm>
                <a:off x="8005231" y="6428063"/>
                <a:ext cx="15325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rPr>
                        <m:t>𝒌</m:t>
                      </m:r>
                      <m:r>
                        <a:rPr lang="en-US" sz="1400" b="1" i="1" dirty="0" smtClean="0">
                          <a:latin typeface="Cambria Math" panose="02040503050406030204" pitchFamily="18" charset="0"/>
                        </a:rPr>
                        <m:t>=</m:t>
                      </m:r>
                      <m:r>
                        <a:rPr lang="en-US" sz="1400" b="1" i="1" dirty="0" smtClean="0">
                          <a:latin typeface="Cambria Math" panose="02040503050406030204" pitchFamily="18" charset="0"/>
                        </a:rPr>
                        <m:t>𝟐</m:t>
                      </m:r>
                      <m:r>
                        <a:rPr lang="en-US" sz="1400" b="1" i="1" dirty="0" smtClean="0">
                          <a:latin typeface="Cambria Math" panose="02040503050406030204" pitchFamily="18" charset="0"/>
                        </a:rPr>
                        <m:t>, </m:t>
                      </m:r>
                      <m:r>
                        <a:rPr lang="en-US" sz="1400" b="1" i="1" dirty="0" smtClean="0">
                          <a:latin typeface="Cambria Math" panose="02040503050406030204" pitchFamily="18" charset="0"/>
                        </a:rPr>
                        <m:t>𝒏</m:t>
                      </m:r>
                      <m:r>
                        <a:rPr lang="en-US" sz="1400" b="1" i="1" dirty="0" smtClean="0">
                          <a:latin typeface="Cambria Math" panose="02040503050406030204" pitchFamily="18" charset="0"/>
                        </a:rPr>
                        <m:t>=</m:t>
                      </m:r>
                      <m:r>
                        <a:rPr lang="en-US" sz="1400" b="1" i="1" dirty="0" smtClean="0">
                          <a:latin typeface="Cambria Math" panose="02040503050406030204" pitchFamily="18" charset="0"/>
                        </a:rPr>
                        <m:t>𝟒</m:t>
                      </m:r>
                    </m:oMath>
                  </m:oMathPara>
                </a14:m>
                <a:endParaRPr lang="en-US" sz="1400" b="1" dirty="0"/>
              </a:p>
            </p:txBody>
          </p:sp>
        </mc:Choice>
        <mc:Fallback xmlns="">
          <p:sp>
            <p:nvSpPr>
              <p:cNvPr id="136" name="文本框 135"/>
              <p:cNvSpPr txBox="1">
                <a:spLocks noRot="1" noChangeAspect="1" noMove="1" noResize="1" noEditPoints="1" noAdjustHandles="1" noChangeArrowheads="1" noChangeShapeType="1" noTextEdit="1"/>
              </p:cNvSpPr>
              <p:nvPr/>
            </p:nvSpPr>
            <p:spPr>
              <a:xfrm>
                <a:off x="8005231" y="6428063"/>
                <a:ext cx="1532542"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All </a:t>
                </a:r>
                <a:r>
                  <a:rPr lang="en-US" sz="1800" dirty="0" err="1">
                    <a:cs typeface="Arial" panose="020B0604020202020204" pitchFamily="34" charset="0"/>
                  </a:rPr>
                  <a:t>codewords</a:t>
                </a:r>
                <a:r>
                  <a:rPr lang="en-US" sz="1800" dirty="0">
                    <a:cs typeface="Arial" panose="020B0604020202020204" pitchFamily="34" charset="0"/>
                  </a:rPr>
                  <a:t> are binary sequences of length </a:t>
                </a:r>
                <a14:m>
                  <m:oMath xmlns:m="http://schemas.openxmlformats.org/officeDocument/2006/math">
                    <m:r>
                      <a:rPr lang="en-US" sz="1800" b="0" i="1" smtClean="0">
                        <a:latin typeface="Cambria Math" panose="02040503050406030204" pitchFamily="18" charset="0"/>
                        <a:cs typeface="Arial" panose="020B0604020202020204" pitchFamily="34" charset="0"/>
                      </a:rPr>
                      <m:t>𝑛</m:t>
                    </m:r>
                  </m:oMath>
                </a14:m>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Packing </a:t>
                </a:r>
                <a14:m>
                  <m:oMath xmlns:m="http://schemas.openxmlformats.org/officeDocument/2006/math">
                    <m:r>
                      <a:rPr lang="en-US" sz="1800" b="0" i="1" smtClean="0">
                        <a:latin typeface="Cambria Math" panose="02040503050406030204" pitchFamily="18" charset="0"/>
                        <a:cs typeface="Arial" panose="020B0604020202020204" pitchFamily="34" charset="0"/>
                      </a:rPr>
                      <m:t>𝐶</m:t>
                    </m:r>
                  </m:oMath>
                </a14:m>
                <a:r>
                  <a:rPr lang="en-US" sz="1800" dirty="0">
                    <a:cs typeface="Arial" panose="020B0604020202020204" pitchFamily="34" charset="0"/>
                  </a:rPr>
                  <a:t> clusters (with deletion distance </a:t>
                </a: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cs typeface="Arial" panose="020B0604020202020204" pitchFamily="34" charset="0"/>
                  </a:rPr>
                  <a:t>) into the receive space such that no two clusters overlap</a:t>
                </a:r>
              </a:p>
              <a:p>
                <a:pPr>
                  <a:buClrTx/>
                  <a:buFont typeface="Arial" panose="020B0604020202020204" pitchFamily="34" charset="0"/>
                  <a:buChar char="•"/>
                </a:pPr>
                <a:r>
                  <a:rPr lang="en-US" sz="1800" dirty="0">
                    <a:cs typeface="Arial" panose="020B0604020202020204" pitchFamily="34" charset="0"/>
                  </a:rPr>
                  <a:t>What is the minimum asymptotic redundancy </a:t>
                </a:r>
                <a14:m>
                  <m:oMath xmlns:m="http://schemas.openxmlformats.org/officeDocument/2006/math">
                    <m:r>
                      <a:rPr lang="en-US" sz="1800" b="0" i="1" smtClean="0">
                        <a:latin typeface="Cambria Math" panose="02040503050406030204" pitchFamily="18" charset="0"/>
                        <a:cs typeface="Arial" panose="020B0604020202020204" pitchFamily="34" charset="0"/>
                      </a:rPr>
                      <m:t>𝑅</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𝑛</m:t>
                    </m:r>
                    <m:r>
                      <a:rPr lang="en-US" sz="1800" b="0" i="1" smtClean="0">
                        <a:latin typeface="Cambria Math" panose="02040503050406030204" pitchFamily="18" charset="0"/>
                        <a:cs typeface="Arial" panose="020B0604020202020204" pitchFamily="34" charset="0"/>
                      </a:rPr>
                      <m:t>−</m:t>
                    </m:r>
                    <m:func>
                      <m:funcPr>
                        <m:ctrlPr>
                          <a:rPr lang="en-US" sz="1800" b="0" i="1" smtClean="0">
                            <a:latin typeface="Cambria Math" panose="02040503050406030204" pitchFamily="18" charset="0"/>
                            <a:cs typeface="Arial" panose="020B0604020202020204" pitchFamily="34" charset="0"/>
                          </a:rPr>
                        </m:ctrlPr>
                      </m:funcPr>
                      <m:fName>
                        <m:r>
                          <m:rPr>
                            <m:sty m:val="p"/>
                          </m:rPr>
                          <a:rPr lang="en-US" sz="1800" b="0" i="0" smtClean="0">
                            <a:latin typeface="Cambria Math" panose="02040503050406030204" pitchFamily="18" charset="0"/>
                            <a:cs typeface="Arial" panose="020B0604020202020204" pitchFamily="34" charset="0"/>
                          </a:rPr>
                          <m:t>log</m:t>
                        </m:r>
                      </m:fName>
                      <m:e>
                        <m:r>
                          <a:rPr lang="en-US" sz="1800" b="0" i="1" smtClean="0">
                            <a:latin typeface="Cambria Math" panose="02040503050406030204" pitchFamily="18" charset="0"/>
                            <a:cs typeface="Arial" panose="020B0604020202020204" pitchFamily="34" charset="0"/>
                          </a:rPr>
                          <m:t>𝐶</m:t>
                        </m:r>
                      </m:e>
                    </m:func>
                  </m:oMath>
                </a14:m>
                <a:r>
                  <a:rPr lang="en-US" sz="1800" dirty="0">
                    <a:cs typeface="Arial" panose="020B0604020202020204" pitchFamily="34" charset="0"/>
                  </a:rPr>
                  <a:t> with respect to </a:t>
                </a: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cs typeface="Arial" panose="020B0604020202020204" pitchFamily="34" charset="0"/>
                  </a:rPr>
                  <a:t> and </a:t>
                </a:r>
                <a14:m>
                  <m:oMath xmlns:m="http://schemas.openxmlformats.org/officeDocument/2006/math">
                    <m:r>
                      <a:rPr lang="en-US" sz="1800" b="0" i="1" smtClean="0">
                        <a:latin typeface="Cambria Math" panose="02040503050406030204" pitchFamily="18" charset="0"/>
                        <a:cs typeface="Arial" panose="020B0604020202020204" pitchFamily="34" charset="0"/>
                      </a:rPr>
                      <m:t>𝑛</m:t>
                    </m:r>
                  </m:oMath>
                </a14:m>
                <a:r>
                  <a:rPr lang="en-US" sz="1800" dirty="0">
                    <a:cs typeface="Arial" panose="020B0604020202020204" pitchFamily="34" charset="0"/>
                  </a:rPr>
                  <a:t>? </a:t>
                </a:r>
              </a:p>
              <a:p>
                <a:pPr lvl="1">
                  <a:buFont typeface="Arial" panose="020B0604020202020204" pitchFamily="34" charset="0"/>
                  <a:buChar char="•"/>
                </a:pPr>
                <a:r>
                  <a:rPr lang="en-US" sz="1500" dirty="0">
                    <a:cs typeface="Arial" panose="020B0604020202020204" pitchFamily="34" charset="0"/>
                  </a:rPr>
                  <a:t>Optimizing coding efficiency</a:t>
                </a:r>
              </a:p>
            </p:txBody>
          </p:sp>
        </mc:Choice>
        <mc:Fallback xmlns="">
          <p:sp>
            <p:nvSpPr>
              <p:cNvPr id="13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0193395" cy="1680258"/>
              </a:xfrm>
              <a:prstGeom prst="rect">
                <a:avLst/>
              </a:prstGeom>
              <a:blipFill>
                <a:blip r:embed="rId6"/>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523000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(Asymptotically) Optimal codes for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=1</m:t>
                    </m:r>
                  </m:oMath>
                </a14:m>
                <a:r>
                  <a:rPr lang="en-US" dirty="0">
                    <a:solidFill>
                      <a:srgbClr val="E7E6E6">
                        <a:lumMod val="50000"/>
                      </a:srgbClr>
                    </a:solidFill>
                  </a:rPr>
                  <a:t> </a:t>
                </a:r>
                <a14:m>
                  <m:oMath xmlns:m="http://schemas.openxmlformats.org/officeDocument/2006/math">
                    <m:r>
                      <m:rPr>
                        <m:nor/>
                      </m:rPr>
                      <a:rPr lang="en-US" altLang="zh-CN" dirty="0">
                        <a:solidFill>
                          <a:prstClr val="black">
                            <a:lumMod val="50000"/>
                            <a:lumOff val="50000"/>
                          </a:prstClr>
                        </a:solidFill>
                      </a:rPr>
                      <m:t>[</m:t>
                    </m:r>
                    <m:r>
                      <m:rPr>
                        <m:nor/>
                      </m:rPr>
                      <a:rPr lang="en-US" altLang="zh-CN" dirty="0">
                        <a:solidFill>
                          <a:prstClr val="black">
                            <a:lumMod val="50000"/>
                            <a:lumOff val="50000"/>
                          </a:prstClr>
                        </a:solidFill>
                      </a:rPr>
                      <m:t>Levenshtein</m:t>
                    </m:r>
                    <m:r>
                      <m:rPr>
                        <m:nor/>
                      </m:rPr>
                      <a:rPr lang="en-US" altLang="zh-CN" dirty="0">
                        <a:solidFill>
                          <a:prstClr val="black">
                            <a:lumMod val="50000"/>
                            <a:lumOff val="50000"/>
                          </a:prstClr>
                        </a:solidFill>
                      </a:rPr>
                      <m:t>, 1965]</m:t>
                    </m:r>
                  </m:oMath>
                </a14:m>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矩形 80"/>
              <p:cNvSpPr/>
              <p:nvPr/>
            </p:nvSpPr>
            <p:spPr>
              <a:xfrm>
                <a:off x="4482126" y="1797984"/>
                <a:ext cx="4992329"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solidFill>
                                <a:prstClr val="black"/>
                              </a:solidFill>
                              <a:latin typeface="Cambria Math" panose="02040503050406030204" pitchFamily="18" charset="0"/>
                            </a:rPr>
                          </m:ctrlPr>
                        </m:dPr>
                        <m:e>
                          <m:d>
                            <m:dPr>
                              <m:ctrlPr>
                                <a:rPr lang="en-US" b="0" i="1" dirty="0" smtClean="0">
                                  <a:solidFill>
                                    <a:prstClr val="black"/>
                                  </a:solidFill>
                                  <a:latin typeface="Cambria Math" panose="02040503050406030204" pitchFamily="18" charset="0"/>
                                </a:rPr>
                              </m:ctrlPr>
                            </m:dPr>
                            <m:e>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1</m:t>
                                  </m:r>
                                </m:sub>
                              </m:sSub>
                              <m:r>
                                <a:rPr lang="en-US" b="0" i="1" dirty="0" smtClean="0">
                                  <a:solidFill>
                                    <a:prstClr val="black"/>
                                  </a:solidFill>
                                  <a:latin typeface="Cambria Math" panose="02040503050406030204" pitchFamily="18" charset="0"/>
                                </a:rPr>
                                <m:t>,</m:t>
                              </m:r>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2</m:t>
                                  </m:r>
                                </m:sub>
                              </m:sSub>
                              <m:r>
                                <a:rPr lang="en-US" b="0" i="1" dirty="0" smtClean="0">
                                  <a:solidFill>
                                    <a:prstClr val="black"/>
                                  </a:solidFill>
                                  <a:latin typeface="Cambria Math" panose="02040503050406030204" pitchFamily="18" charset="0"/>
                                </a:rPr>
                                <m:t>,…,</m:t>
                              </m:r>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𝑛</m:t>
                                  </m:r>
                                </m:sub>
                              </m:sSub>
                            </m:e>
                          </m:d>
                          <m:r>
                            <a:rPr lang="en-US" b="0" i="1" dirty="0" smtClean="0">
                              <a:solidFill>
                                <a:prstClr val="black"/>
                              </a:solidFill>
                              <a:latin typeface="Cambria Math" panose="02040503050406030204" pitchFamily="18" charset="0"/>
                            </a:rPr>
                            <m:t>∈</m:t>
                          </m:r>
                          <m:sSup>
                            <m:sSupPr>
                              <m:ctrlPr>
                                <a:rPr lang="en-US" b="0" i="1" dirty="0" smtClean="0">
                                  <a:solidFill>
                                    <a:prstClr val="black"/>
                                  </a:solidFill>
                                  <a:latin typeface="Cambria Math" panose="02040503050406030204" pitchFamily="18" charset="0"/>
                                </a:rPr>
                              </m:ctrlPr>
                            </m:sSupPr>
                            <m:e>
                              <m:d>
                                <m:dPr>
                                  <m:begChr m:val="{"/>
                                  <m:endChr m:val="}"/>
                                  <m:ctrlPr>
                                    <a:rPr lang="en-US" b="0" i="1" dirty="0" smtClean="0">
                                      <a:solidFill>
                                        <a:prstClr val="black"/>
                                      </a:solidFill>
                                      <a:latin typeface="Cambria Math" panose="02040503050406030204" pitchFamily="18" charset="0"/>
                                    </a:rPr>
                                  </m:ctrlPr>
                                </m:dPr>
                                <m:e>
                                  <m:r>
                                    <a:rPr lang="en-US" b="0" i="1" dirty="0" smtClean="0">
                                      <a:solidFill>
                                        <a:prstClr val="black"/>
                                      </a:solidFill>
                                      <a:latin typeface="Cambria Math" panose="02040503050406030204" pitchFamily="18" charset="0"/>
                                    </a:rPr>
                                    <m:t>0,1</m:t>
                                  </m:r>
                                </m:e>
                              </m:d>
                            </m:e>
                            <m:sup>
                              <m:r>
                                <a:rPr lang="en-US" b="0" i="1" dirty="0" smtClean="0">
                                  <a:solidFill>
                                    <a:prstClr val="black"/>
                                  </a:solidFill>
                                  <a:latin typeface="Cambria Math" panose="02040503050406030204" pitchFamily="18" charset="0"/>
                                </a:rPr>
                                <m:t>𝑛</m:t>
                              </m:r>
                            </m:sup>
                          </m:sSup>
                          <m:r>
                            <a:rPr lang="en-US" i="1" dirty="0">
                              <a:solidFill>
                                <a:prstClr val="black"/>
                              </a:solidFill>
                              <a:latin typeface="Cambria Math" panose="02040503050406030204" pitchFamily="18" charset="0"/>
                            </a:rPr>
                            <m:t>:</m:t>
                          </m:r>
                          <m:nary>
                            <m:naryPr>
                              <m:chr m:val="∑"/>
                              <m:ctrlPr>
                                <a:rPr lang="en-US" i="1">
                                  <a:solidFill>
                                    <a:prstClr val="black"/>
                                  </a:solidFill>
                                  <a:latin typeface="Cambria Math" panose="02040503050406030204" pitchFamily="18" charset="0"/>
                                </a:rPr>
                              </m:ctrlPr>
                            </m:naryPr>
                            <m:sub>
                              <m:r>
                                <a:rPr lang="en-US" i="1">
                                  <a:solidFill>
                                    <a:prstClr val="black"/>
                                  </a:solidFill>
                                  <a:latin typeface="Cambria Math" panose="02040503050406030204" pitchFamily="18" charset="0"/>
                                </a:rPr>
                                <m:t>𝑖</m:t>
                              </m:r>
                              <m:r>
                                <a:rPr lang="en-US" i="1">
                                  <a:solidFill>
                                    <a:prstClr val="black"/>
                                  </a:solidFill>
                                  <a:latin typeface="Cambria Math" panose="02040503050406030204" pitchFamily="18" charset="0"/>
                                </a:rPr>
                                <m:t>=1</m:t>
                              </m:r>
                            </m:sub>
                            <m:sup>
                              <m:r>
                                <a:rPr lang="en-US" i="1">
                                  <a:solidFill>
                                    <a:prstClr val="black"/>
                                  </a:solidFill>
                                  <a:latin typeface="Cambria Math" panose="02040503050406030204" pitchFamily="18" charset="0"/>
                                </a:rPr>
                                <m:t>𝑛</m:t>
                              </m:r>
                            </m:sup>
                            <m:e>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𝑖𝑐</m:t>
                                  </m:r>
                                </m:e>
                                <m:sub>
                                  <m:r>
                                    <a:rPr lang="en-US" i="1">
                                      <a:solidFill>
                                        <a:prstClr val="black"/>
                                      </a:solidFill>
                                      <a:latin typeface="Cambria Math" panose="02040503050406030204" pitchFamily="18" charset="0"/>
                                    </a:rPr>
                                    <m:t>𝑖</m:t>
                                  </m:r>
                                </m:sub>
                              </m:sSub>
                            </m:e>
                          </m:nary>
                          <m:r>
                            <a:rPr lang="en-US" i="1">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0</m:t>
                          </m:r>
                          <m:r>
                            <a:rPr lang="en-US" i="1" dirty="0">
                              <a:solidFill>
                                <a:prstClr val="black"/>
                              </a:solidFill>
                              <a:latin typeface="Cambria Math" panose="02040503050406030204" pitchFamily="18" charset="0"/>
                            </a:rPr>
                            <m:t> </m:t>
                          </m:r>
                          <m:r>
                            <m:rPr>
                              <m:sty m:val="p"/>
                            </m:rPr>
                            <a:rPr lang="en-US">
                              <a:solidFill>
                                <a:prstClr val="black"/>
                              </a:solidFill>
                              <a:latin typeface="Cambria Math" panose="02040503050406030204" pitchFamily="18" charset="0"/>
                            </a:rPr>
                            <m:t>mod</m:t>
                          </m:r>
                          <m:r>
                            <a:rPr lang="en-US">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𝑛</m:t>
                          </m:r>
                          <m:r>
                            <a:rPr lang="en-US" i="1">
                              <a:solidFill>
                                <a:prstClr val="black"/>
                              </a:solidFill>
                              <a:latin typeface="Cambria Math" panose="02040503050406030204" pitchFamily="18" charset="0"/>
                            </a:rPr>
                            <m:t>+1</m:t>
                          </m:r>
                          <m:r>
                            <a:rPr lang="en-US">
                              <a:solidFill>
                                <a:prstClr val="black"/>
                              </a:solidFill>
                              <a:latin typeface="Cambria Math" panose="02040503050406030204" pitchFamily="18" charset="0"/>
                            </a:rPr>
                            <m:t>)</m:t>
                          </m:r>
                        </m:e>
                      </m:d>
                    </m:oMath>
                  </m:oMathPara>
                </a14:m>
                <a:endParaRPr lang="en-US" dirty="0"/>
              </a:p>
            </p:txBody>
          </p:sp>
        </mc:Choice>
        <mc:Fallback xmlns="">
          <p:sp>
            <p:nvSpPr>
              <p:cNvPr id="81" name="矩形 80"/>
              <p:cNvSpPr>
                <a:spLocks noRot="1" noChangeAspect="1" noMove="1" noResize="1" noEditPoints="1" noAdjustHandles="1" noChangeArrowheads="1" noChangeShapeType="1" noTextEdit="1"/>
              </p:cNvSpPr>
              <p:nvPr/>
            </p:nvSpPr>
            <p:spPr>
              <a:xfrm>
                <a:off x="4482126" y="1797984"/>
                <a:ext cx="4992329" cy="848566"/>
              </a:xfrm>
              <a:prstGeom prst="rect">
                <a:avLst/>
              </a:prstGeom>
              <a:blipFill>
                <a:blip r:embed="rId4"/>
                <a:stretch>
                  <a:fillRect/>
                </a:stretch>
              </a:blipFill>
            </p:spPr>
            <p:txBody>
              <a:bodyPr/>
              <a:lstStyle/>
              <a:p>
                <a:r>
                  <a:rPr lang="en-US">
                    <a:noFill/>
                  </a:rPr>
                  <a:t> </a:t>
                </a:r>
              </a:p>
            </p:txBody>
          </p:sp>
        </mc:Fallback>
      </mc:AlternateContent>
      <p:sp>
        <p:nvSpPr>
          <p:cNvPr id="82" name="TextBox 45">
            <a:extLst>
              <a:ext uri="{FF2B5EF4-FFF2-40B4-BE49-F238E27FC236}">
                <a16:creationId xmlns:a16="http://schemas.microsoft.com/office/drawing/2014/main" id="{2B1089E9-A049-4E7B-A562-2EA8E4245FB5}"/>
              </a:ext>
            </a:extLst>
          </p:cNvPr>
          <p:cNvSpPr txBox="1"/>
          <p:nvPr/>
        </p:nvSpPr>
        <p:spPr>
          <a:xfrm>
            <a:off x="963039" y="2021952"/>
            <a:ext cx="3859556" cy="400110"/>
          </a:xfrm>
          <a:prstGeom prst="rect">
            <a:avLst/>
          </a:prstGeom>
          <a:noFill/>
        </p:spPr>
        <p:txBody>
          <a:bodyPr wrap="square" rtlCol="0">
            <a:spAutoFit/>
          </a:bodyPr>
          <a:lstStyle/>
          <a:p>
            <a:pPr lvl="0">
              <a:defRPr/>
            </a:pPr>
            <a:r>
              <a:rPr lang="en-US" sz="2000" b="0" dirty="0" err="1">
                <a:solidFill>
                  <a:srgbClr val="0070C0"/>
                </a:solidFill>
              </a:rPr>
              <a:t>Varshamov-Tenengolt</a:t>
            </a:r>
            <a:r>
              <a:rPr lang="en-US" sz="2000" b="0" dirty="0">
                <a:solidFill>
                  <a:srgbClr val="0070C0"/>
                </a:solidFill>
              </a:rPr>
              <a:t> (VT) codes:</a:t>
            </a:r>
            <a:endParaRPr lang="en-US" sz="1600" dirty="0">
              <a:solidFill>
                <a:srgbClr val="0070C0"/>
              </a:solidFill>
            </a:endParaRPr>
          </a:p>
        </p:txBody>
      </p:sp>
      <p:sp>
        <p:nvSpPr>
          <p:cNvPr id="58" name="TextBox 45">
            <a:extLst>
              <a:ext uri="{FF2B5EF4-FFF2-40B4-BE49-F238E27FC236}">
                <a16:creationId xmlns:a16="http://schemas.microsoft.com/office/drawing/2014/main" id="{2B1089E9-A049-4E7B-A562-2EA8E4245FB5}"/>
              </a:ext>
            </a:extLst>
          </p:cNvPr>
          <p:cNvSpPr txBox="1"/>
          <p:nvPr/>
        </p:nvSpPr>
        <p:spPr>
          <a:xfrm>
            <a:off x="9552246" y="2032271"/>
            <a:ext cx="2344893" cy="400110"/>
          </a:xfrm>
          <a:prstGeom prst="rect">
            <a:avLst/>
          </a:prstGeom>
          <a:noFill/>
        </p:spPr>
        <p:txBody>
          <a:bodyPr wrap="square" rtlCol="0">
            <a:spAutoFit/>
          </a:bodyPr>
          <a:lstStyle/>
          <a:p>
            <a:pPr lvl="0">
              <a:defRPr/>
            </a:pPr>
            <a:r>
              <a:rPr lang="en-US" sz="2000" b="0" dirty="0"/>
              <a:t>A single parity check</a:t>
            </a:r>
            <a:endParaRPr lang="en-US" sz="1600" dirty="0"/>
          </a:p>
        </p:txBody>
      </p:sp>
    </p:spTree>
    <p:extLst>
      <p:ext uri="{BB962C8B-B14F-4D97-AF65-F5344CB8AC3E}">
        <p14:creationId xmlns:p14="http://schemas.microsoft.com/office/powerpoint/2010/main" val="2623644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(Asymptotically) Optimal codes for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=1</m:t>
                    </m:r>
                  </m:oMath>
                </a14:m>
                <a:r>
                  <a:rPr lang="en-US" dirty="0">
                    <a:solidFill>
                      <a:srgbClr val="E7E6E6">
                        <a:lumMod val="50000"/>
                      </a:srgbClr>
                    </a:solidFill>
                  </a:rPr>
                  <a:t> </a:t>
                </a:r>
                <a14:m>
                  <m:oMath xmlns:m="http://schemas.openxmlformats.org/officeDocument/2006/math">
                    <m:r>
                      <m:rPr>
                        <m:nor/>
                      </m:rPr>
                      <a:rPr lang="en-US" altLang="zh-CN" dirty="0">
                        <a:solidFill>
                          <a:prstClr val="black">
                            <a:lumMod val="50000"/>
                            <a:lumOff val="50000"/>
                          </a:prstClr>
                        </a:solidFill>
                      </a:rPr>
                      <m:t>[</m:t>
                    </m:r>
                    <m:r>
                      <m:rPr>
                        <m:nor/>
                      </m:rPr>
                      <a:rPr lang="en-US" altLang="zh-CN" dirty="0">
                        <a:solidFill>
                          <a:prstClr val="black">
                            <a:lumMod val="50000"/>
                            <a:lumOff val="50000"/>
                          </a:prstClr>
                        </a:solidFill>
                      </a:rPr>
                      <m:t>Levenshtein</m:t>
                    </m:r>
                    <m:r>
                      <m:rPr>
                        <m:nor/>
                      </m:rPr>
                      <a:rPr lang="en-US" altLang="zh-CN" dirty="0">
                        <a:solidFill>
                          <a:prstClr val="black">
                            <a:lumMod val="50000"/>
                            <a:lumOff val="50000"/>
                          </a:prstClr>
                        </a:solidFill>
                      </a:rPr>
                      <m:t>, 1965]</m:t>
                    </m:r>
                  </m:oMath>
                </a14:m>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矩形 80"/>
              <p:cNvSpPr/>
              <p:nvPr/>
            </p:nvSpPr>
            <p:spPr>
              <a:xfrm>
                <a:off x="4482126" y="1797984"/>
                <a:ext cx="4992329"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solidFill>
                                <a:prstClr val="black"/>
                              </a:solidFill>
                              <a:latin typeface="Cambria Math" panose="02040503050406030204" pitchFamily="18" charset="0"/>
                            </a:rPr>
                          </m:ctrlPr>
                        </m:dPr>
                        <m:e>
                          <m:d>
                            <m:dPr>
                              <m:ctrlPr>
                                <a:rPr lang="en-US" b="0" i="1" dirty="0" smtClean="0">
                                  <a:solidFill>
                                    <a:prstClr val="black"/>
                                  </a:solidFill>
                                  <a:latin typeface="Cambria Math" panose="02040503050406030204" pitchFamily="18" charset="0"/>
                                </a:rPr>
                              </m:ctrlPr>
                            </m:dPr>
                            <m:e>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1</m:t>
                                  </m:r>
                                </m:sub>
                              </m:sSub>
                              <m:r>
                                <a:rPr lang="en-US" b="0" i="1" dirty="0" smtClean="0">
                                  <a:solidFill>
                                    <a:prstClr val="black"/>
                                  </a:solidFill>
                                  <a:latin typeface="Cambria Math" panose="02040503050406030204" pitchFamily="18" charset="0"/>
                                </a:rPr>
                                <m:t>,</m:t>
                              </m:r>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2</m:t>
                                  </m:r>
                                </m:sub>
                              </m:sSub>
                              <m:r>
                                <a:rPr lang="en-US" b="0" i="1" dirty="0" smtClean="0">
                                  <a:solidFill>
                                    <a:prstClr val="black"/>
                                  </a:solidFill>
                                  <a:latin typeface="Cambria Math" panose="02040503050406030204" pitchFamily="18" charset="0"/>
                                </a:rPr>
                                <m:t>,…,</m:t>
                              </m:r>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𝑛</m:t>
                                  </m:r>
                                </m:sub>
                              </m:sSub>
                            </m:e>
                          </m:d>
                          <m:r>
                            <a:rPr lang="en-US" b="0" i="1" dirty="0" smtClean="0">
                              <a:solidFill>
                                <a:prstClr val="black"/>
                              </a:solidFill>
                              <a:latin typeface="Cambria Math" panose="02040503050406030204" pitchFamily="18" charset="0"/>
                            </a:rPr>
                            <m:t>∈</m:t>
                          </m:r>
                          <m:sSup>
                            <m:sSupPr>
                              <m:ctrlPr>
                                <a:rPr lang="en-US" b="0" i="1" dirty="0" smtClean="0">
                                  <a:solidFill>
                                    <a:prstClr val="black"/>
                                  </a:solidFill>
                                  <a:latin typeface="Cambria Math" panose="02040503050406030204" pitchFamily="18" charset="0"/>
                                </a:rPr>
                              </m:ctrlPr>
                            </m:sSupPr>
                            <m:e>
                              <m:d>
                                <m:dPr>
                                  <m:begChr m:val="{"/>
                                  <m:endChr m:val="}"/>
                                  <m:ctrlPr>
                                    <a:rPr lang="en-US" b="0" i="1" dirty="0" smtClean="0">
                                      <a:solidFill>
                                        <a:prstClr val="black"/>
                                      </a:solidFill>
                                      <a:latin typeface="Cambria Math" panose="02040503050406030204" pitchFamily="18" charset="0"/>
                                    </a:rPr>
                                  </m:ctrlPr>
                                </m:dPr>
                                <m:e>
                                  <m:r>
                                    <a:rPr lang="en-US" b="0" i="1" dirty="0" smtClean="0">
                                      <a:solidFill>
                                        <a:prstClr val="black"/>
                                      </a:solidFill>
                                      <a:latin typeface="Cambria Math" panose="02040503050406030204" pitchFamily="18" charset="0"/>
                                    </a:rPr>
                                    <m:t>0,1</m:t>
                                  </m:r>
                                </m:e>
                              </m:d>
                            </m:e>
                            <m:sup>
                              <m:r>
                                <a:rPr lang="en-US" b="0" i="1" dirty="0" smtClean="0">
                                  <a:solidFill>
                                    <a:prstClr val="black"/>
                                  </a:solidFill>
                                  <a:latin typeface="Cambria Math" panose="02040503050406030204" pitchFamily="18" charset="0"/>
                                </a:rPr>
                                <m:t>𝑛</m:t>
                              </m:r>
                            </m:sup>
                          </m:sSup>
                          <m:r>
                            <a:rPr lang="en-US" i="1" dirty="0">
                              <a:solidFill>
                                <a:prstClr val="black"/>
                              </a:solidFill>
                              <a:latin typeface="Cambria Math" panose="02040503050406030204" pitchFamily="18" charset="0"/>
                            </a:rPr>
                            <m:t>:</m:t>
                          </m:r>
                          <m:nary>
                            <m:naryPr>
                              <m:chr m:val="∑"/>
                              <m:ctrlPr>
                                <a:rPr lang="en-US" i="1">
                                  <a:solidFill>
                                    <a:prstClr val="black"/>
                                  </a:solidFill>
                                  <a:latin typeface="Cambria Math" panose="02040503050406030204" pitchFamily="18" charset="0"/>
                                </a:rPr>
                              </m:ctrlPr>
                            </m:naryPr>
                            <m:sub>
                              <m:r>
                                <a:rPr lang="en-US" i="1">
                                  <a:solidFill>
                                    <a:prstClr val="black"/>
                                  </a:solidFill>
                                  <a:latin typeface="Cambria Math" panose="02040503050406030204" pitchFamily="18" charset="0"/>
                                </a:rPr>
                                <m:t>𝑖</m:t>
                              </m:r>
                              <m:r>
                                <a:rPr lang="en-US" i="1">
                                  <a:solidFill>
                                    <a:prstClr val="black"/>
                                  </a:solidFill>
                                  <a:latin typeface="Cambria Math" panose="02040503050406030204" pitchFamily="18" charset="0"/>
                                </a:rPr>
                                <m:t>=1</m:t>
                              </m:r>
                            </m:sub>
                            <m:sup>
                              <m:r>
                                <a:rPr lang="en-US" i="1">
                                  <a:solidFill>
                                    <a:prstClr val="black"/>
                                  </a:solidFill>
                                  <a:latin typeface="Cambria Math" panose="02040503050406030204" pitchFamily="18" charset="0"/>
                                </a:rPr>
                                <m:t>𝑛</m:t>
                              </m:r>
                            </m:sup>
                            <m:e>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𝑖𝑐</m:t>
                                  </m:r>
                                </m:e>
                                <m:sub>
                                  <m:r>
                                    <a:rPr lang="en-US" i="1">
                                      <a:solidFill>
                                        <a:prstClr val="black"/>
                                      </a:solidFill>
                                      <a:latin typeface="Cambria Math" panose="02040503050406030204" pitchFamily="18" charset="0"/>
                                    </a:rPr>
                                    <m:t>𝑖</m:t>
                                  </m:r>
                                </m:sub>
                              </m:sSub>
                            </m:e>
                          </m:nary>
                          <m:r>
                            <a:rPr lang="en-US" i="1">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0</m:t>
                          </m:r>
                          <m:r>
                            <a:rPr lang="en-US" i="1" dirty="0">
                              <a:solidFill>
                                <a:prstClr val="black"/>
                              </a:solidFill>
                              <a:latin typeface="Cambria Math" panose="02040503050406030204" pitchFamily="18" charset="0"/>
                            </a:rPr>
                            <m:t> </m:t>
                          </m:r>
                          <m:r>
                            <m:rPr>
                              <m:sty m:val="p"/>
                            </m:rPr>
                            <a:rPr lang="en-US">
                              <a:solidFill>
                                <a:prstClr val="black"/>
                              </a:solidFill>
                              <a:latin typeface="Cambria Math" panose="02040503050406030204" pitchFamily="18" charset="0"/>
                            </a:rPr>
                            <m:t>mod</m:t>
                          </m:r>
                          <m:r>
                            <a:rPr lang="en-US">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𝑛</m:t>
                          </m:r>
                          <m:r>
                            <a:rPr lang="en-US" i="1">
                              <a:solidFill>
                                <a:prstClr val="black"/>
                              </a:solidFill>
                              <a:latin typeface="Cambria Math" panose="02040503050406030204" pitchFamily="18" charset="0"/>
                            </a:rPr>
                            <m:t>+1</m:t>
                          </m:r>
                          <m:r>
                            <a:rPr lang="en-US">
                              <a:solidFill>
                                <a:prstClr val="black"/>
                              </a:solidFill>
                              <a:latin typeface="Cambria Math" panose="02040503050406030204" pitchFamily="18" charset="0"/>
                            </a:rPr>
                            <m:t>)</m:t>
                          </m:r>
                        </m:e>
                      </m:d>
                    </m:oMath>
                  </m:oMathPara>
                </a14:m>
                <a:endParaRPr lang="en-US" dirty="0"/>
              </a:p>
            </p:txBody>
          </p:sp>
        </mc:Choice>
        <mc:Fallback xmlns="">
          <p:sp>
            <p:nvSpPr>
              <p:cNvPr id="81" name="矩形 80"/>
              <p:cNvSpPr>
                <a:spLocks noRot="1" noChangeAspect="1" noMove="1" noResize="1" noEditPoints="1" noAdjustHandles="1" noChangeArrowheads="1" noChangeShapeType="1" noTextEdit="1"/>
              </p:cNvSpPr>
              <p:nvPr/>
            </p:nvSpPr>
            <p:spPr>
              <a:xfrm>
                <a:off x="4482126" y="1797984"/>
                <a:ext cx="4992329" cy="848566"/>
              </a:xfrm>
              <a:prstGeom prst="rect">
                <a:avLst/>
              </a:prstGeom>
              <a:blipFill>
                <a:blip r:embed="rId4"/>
                <a:stretch>
                  <a:fillRect/>
                </a:stretch>
              </a:blipFill>
            </p:spPr>
            <p:txBody>
              <a:bodyPr/>
              <a:lstStyle/>
              <a:p>
                <a:r>
                  <a:rPr lang="en-US">
                    <a:noFill/>
                  </a:rPr>
                  <a:t> </a:t>
                </a:r>
              </a:p>
            </p:txBody>
          </p:sp>
        </mc:Fallback>
      </mc:AlternateContent>
      <p:sp>
        <p:nvSpPr>
          <p:cNvPr id="82" name="TextBox 45">
            <a:extLst>
              <a:ext uri="{FF2B5EF4-FFF2-40B4-BE49-F238E27FC236}">
                <a16:creationId xmlns:a16="http://schemas.microsoft.com/office/drawing/2014/main" id="{2B1089E9-A049-4E7B-A562-2EA8E4245FB5}"/>
              </a:ext>
            </a:extLst>
          </p:cNvPr>
          <p:cNvSpPr txBox="1"/>
          <p:nvPr/>
        </p:nvSpPr>
        <p:spPr>
          <a:xfrm>
            <a:off x="963039" y="2021952"/>
            <a:ext cx="3859556" cy="400110"/>
          </a:xfrm>
          <a:prstGeom prst="rect">
            <a:avLst/>
          </a:prstGeom>
          <a:noFill/>
        </p:spPr>
        <p:txBody>
          <a:bodyPr wrap="square" rtlCol="0">
            <a:spAutoFit/>
          </a:bodyPr>
          <a:lstStyle/>
          <a:p>
            <a:pPr lvl="0">
              <a:defRPr/>
            </a:pPr>
            <a:r>
              <a:rPr lang="en-US" sz="2000" b="0" dirty="0" err="1">
                <a:solidFill>
                  <a:srgbClr val="0070C0"/>
                </a:solidFill>
              </a:rPr>
              <a:t>Varshamov-Tenengolt</a:t>
            </a:r>
            <a:r>
              <a:rPr lang="en-US" sz="2000" b="0" dirty="0">
                <a:solidFill>
                  <a:srgbClr val="0070C0"/>
                </a:solidFill>
              </a:rPr>
              <a:t> (VT) codes:</a:t>
            </a:r>
            <a:endParaRPr lang="en-US" sz="1600" dirty="0">
              <a:solidFill>
                <a:srgbClr val="0070C0"/>
              </a:solidFill>
            </a:endParaRPr>
          </a:p>
        </p:txBody>
      </p:sp>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963039" y="2654020"/>
                <a:ext cx="2362293" cy="400110"/>
              </a:xfrm>
              <a:prstGeom prst="rect">
                <a:avLst/>
              </a:prstGeom>
              <a:noFill/>
            </p:spPr>
            <p:txBody>
              <a:bodyPr wrap="square" rtlCol="0">
                <a:spAutoFit/>
              </a:bodyPr>
              <a:lstStyle/>
              <a:p>
                <a:pPr lvl="0">
                  <a:defRPr/>
                </a:pPr>
                <a:r>
                  <a:rPr lang="en-US" sz="2000" b="0" dirty="0">
                    <a:solidFill>
                      <a:srgbClr val="00B050"/>
                    </a:solidFill>
                  </a:rPr>
                  <a:t>Redundancy </a:t>
                </a:r>
                <a14:m>
                  <m:oMath xmlns:m="http://schemas.openxmlformats.org/officeDocument/2006/math">
                    <m:r>
                      <a:rPr lang="en-US" sz="2000" b="0" i="1" smtClean="0">
                        <a:solidFill>
                          <a:srgbClr val="00B050"/>
                        </a:solidFill>
                        <a:latin typeface="Cambria Math" panose="02040503050406030204" pitchFamily="18" charset="0"/>
                      </a:rPr>
                      <m:t>≤</m:t>
                    </m:r>
                    <m:func>
                      <m:funcPr>
                        <m:ctrlPr>
                          <a:rPr lang="en-US" sz="2000" b="0" i="1" smtClean="0">
                            <a:solidFill>
                              <a:srgbClr val="00B050"/>
                            </a:solidFill>
                            <a:latin typeface="Cambria Math" panose="02040503050406030204" pitchFamily="18" charset="0"/>
                          </a:rPr>
                        </m:ctrlPr>
                      </m:funcPr>
                      <m:fName>
                        <m:r>
                          <m:rPr>
                            <m:sty m:val="p"/>
                          </m:rPr>
                          <a:rPr lang="en-US" sz="2000" b="0" i="0" smtClean="0">
                            <a:solidFill>
                              <a:srgbClr val="00B050"/>
                            </a:solidFill>
                            <a:latin typeface="Cambria Math" panose="02040503050406030204" pitchFamily="18" charset="0"/>
                          </a:rPr>
                          <m:t>log</m:t>
                        </m:r>
                      </m:fName>
                      <m:e>
                        <m:r>
                          <a:rPr lang="en-US" sz="2000" b="0" i="1" smtClean="0">
                            <a:solidFill>
                              <a:srgbClr val="00B050"/>
                            </a:solidFill>
                            <a:latin typeface="Cambria Math" panose="02040503050406030204" pitchFamily="18" charset="0"/>
                          </a:rPr>
                          <m:t>𝑛</m:t>
                        </m:r>
                      </m:e>
                    </m:func>
                  </m:oMath>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963039" y="2654020"/>
                <a:ext cx="2362293" cy="400110"/>
              </a:xfrm>
              <a:prstGeom prst="rect">
                <a:avLst/>
              </a:prstGeom>
              <a:blipFill>
                <a:blip r:embed="rId9"/>
                <a:stretch>
                  <a:fillRect l="-2842" t="-7576" b="-25758"/>
                </a:stretch>
              </a:blipFill>
            </p:spPr>
            <p:txBody>
              <a:bodyPr/>
              <a:lstStyle/>
              <a:p>
                <a:r>
                  <a:rPr lang="en-US">
                    <a:noFill/>
                  </a:rPr>
                  <a:t> </a:t>
                </a:r>
              </a:p>
            </p:txBody>
          </p:sp>
        </mc:Fallback>
      </mc:AlternateContent>
      <p:sp>
        <p:nvSpPr>
          <p:cNvPr id="57" name="TextBox 45">
            <a:extLst>
              <a:ext uri="{FF2B5EF4-FFF2-40B4-BE49-F238E27FC236}">
                <a16:creationId xmlns:a16="http://schemas.microsoft.com/office/drawing/2014/main" id="{2B1089E9-A049-4E7B-A562-2EA8E4245FB5}"/>
              </a:ext>
            </a:extLst>
          </p:cNvPr>
          <p:cNvSpPr txBox="1"/>
          <p:nvPr/>
        </p:nvSpPr>
        <p:spPr>
          <a:xfrm>
            <a:off x="9552246" y="2032271"/>
            <a:ext cx="2344893" cy="400110"/>
          </a:xfrm>
          <a:prstGeom prst="rect">
            <a:avLst/>
          </a:prstGeom>
          <a:noFill/>
        </p:spPr>
        <p:txBody>
          <a:bodyPr wrap="square" rtlCol="0">
            <a:spAutoFit/>
          </a:bodyPr>
          <a:lstStyle/>
          <a:p>
            <a:pPr lvl="0">
              <a:defRPr/>
            </a:pPr>
            <a:r>
              <a:rPr lang="en-US" sz="2000" b="0" dirty="0"/>
              <a:t>A single parity check</a:t>
            </a:r>
            <a:endParaRPr lang="en-US" sz="1600" dirty="0"/>
          </a:p>
        </p:txBody>
      </p:sp>
    </p:spTree>
    <p:extLst>
      <p:ext uri="{BB962C8B-B14F-4D97-AF65-F5344CB8AC3E}">
        <p14:creationId xmlns:p14="http://schemas.microsoft.com/office/powerpoint/2010/main" val="2563892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椭圆 87"/>
          <p:cNvSpPr/>
          <p:nvPr/>
        </p:nvSpPr>
        <p:spPr>
          <a:xfrm>
            <a:off x="4972169" y="3038666"/>
            <a:ext cx="3200400" cy="32004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(Asymptotically) Optimal codes for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=1</m:t>
                    </m:r>
                  </m:oMath>
                </a14:m>
                <a:r>
                  <a:rPr lang="en-US" dirty="0">
                    <a:solidFill>
                      <a:srgbClr val="E7E6E6">
                        <a:lumMod val="50000"/>
                      </a:srgbClr>
                    </a:solidFill>
                  </a:rPr>
                  <a:t> </a:t>
                </a:r>
                <a14:m>
                  <m:oMath xmlns:m="http://schemas.openxmlformats.org/officeDocument/2006/math">
                    <m:r>
                      <m:rPr>
                        <m:nor/>
                      </m:rPr>
                      <a:rPr lang="en-US" altLang="zh-CN" dirty="0">
                        <a:solidFill>
                          <a:prstClr val="black">
                            <a:lumMod val="50000"/>
                            <a:lumOff val="50000"/>
                          </a:prstClr>
                        </a:solidFill>
                      </a:rPr>
                      <m:t>[</m:t>
                    </m:r>
                    <m:r>
                      <m:rPr>
                        <m:nor/>
                      </m:rPr>
                      <a:rPr lang="en-US" altLang="zh-CN" dirty="0">
                        <a:solidFill>
                          <a:prstClr val="black">
                            <a:lumMod val="50000"/>
                            <a:lumOff val="50000"/>
                          </a:prstClr>
                        </a:solidFill>
                      </a:rPr>
                      <m:t>Levenshtein</m:t>
                    </m:r>
                    <m:r>
                      <m:rPr>
                        <m:nor/>
                      </m:rPr>
                      <a:rPr lang="en-US" altLang="zh-CN" dirty="0">
                        <a:solidFill>
                          <a:prstClr val="black">
                            <a:lumMod val="50000"/>
                            <a:lumOff val="50000"/>
                          </a:prstClr>
                        </a:solidFill>
                      </a:rPr>
                      <m:t>, 1965]</m:t>
                    </m:r>
                  </m:oMath>
                </a14:m>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p:sp>
        <p:nvSpPr>
          <p:cNvPr id="33" name="椭圆 32"/>
          <p:cNvSpPr/>
          <p:nvPr/>
        </p:nvSpPr>
        <p:spPr>
          <a:xfrm>
            <a:off x="6098625" y="3446231"/>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组合 33"/>
          <p:cNvGrpSpPr/>
          <p:nvPr/>
        </p:nvGrpSpPr>
        <p:grpSpPr>
          <a:xfrm>
            <a:off x="6339285" y="3822417"/>
            <a:ext cx="449625" cy="379352"/>
            <a:chOff x="9548007" y="4377673"/>
            <a:chExt cx="449625" cy="379352"/>
          </a:xfrm>
        </p:grpSpPr>
        <p:sp>
          <p:nvSpPr>
            <p:cNvPr id="85" name="椭圆 84"/>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文本框 85"/>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35" name="组合 34"/>
          <p:cNvGrpSpPr/>
          <p:nvPr/>
        </p:nvGrpSpPr>
        <p:grpSpPr>
          <a:xfrm>
            <a:off x="6008030" y="3599286"/>
            <a:ext cx="449625" cy="296313"/>
            <a:chOff x="9387453" y="3961765"/>
            <a:chExt cx="449625" cy="296313"/>
          </a:xfrm>
        </p:grpSpPr>
        <p:sp>
          <p:nvSpPr>
            <p:cNvPr id="83" name="椭圆 82"/>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文本框 83"/>
            <p:cNvSpPr txBox="1"/>
            <p:nvPr/>
          </p:nvSpPr>
          <p:spPr>
            <a:xfrm>
              <a:off x="9387453" y="3961765"/>
              <a:ext cx="449625" cy="246221"/>
            </a:xfrm>
            <a:prstGeom prst="rect">
              <a:avLst/>
            </a:prstGeom>
            <a:noFill/>
          </p:spPr>
          <p:txBody>
            <a:bodyPr wrap="square" rtlCol="0">
              <a:spAutoFit/>
            </a:bodyPr>
            <a:lstStyle/>
            <a:p>
              <a:r>
                <a:rPr lang="en-US" sz="1000" dirty="0"/>
                <a:t>000</a:t>
              </a:r>
            </a:p>
          </p:txBody>
        </p:sp>
      </p:grpSp>
      <p:sp>
        <p:nvSpPr>
          <p:cNvPr id="37" name="椭圆 36"/>
          <p:cNvSpPr/>
          <p:nvPr/>
        </p:nvSpPr>
        <p:spPr>
          <a:xfrm>
            <a:off x="5180137" y="4207628"/>
            <a:ext cx="914400" cy="914400"/>
          </a:xfrm>
          <a:prstGeom prst="ellips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5420797" y="4583814"/>
            <a:ext cx="449625" cy="379352"/>
            <a:chOff x="9548007" y="4377673"/>
            <a:chExt cx="449625" cy="379352"/>
          </a:xfrm>
        </p:grpSpPr>
        <p:sp>
          <p:nvSpPr>
            <p:cNvPr id="79" name="椭圆 78"/>
            <p:cNvSpPr/>
            <p:nvPr/>
          </p:nvSpPr>
          <p:spPr>
            <a:xfrm>
              <a:off x="9673107" y="437767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文本框 79"/>
            <p:cNvSpPr txBox="1"/>
            <p:nvPr/>
          </p:nvSpPr>
          <p:spPr>
            <a:xfrm>
              <a:off x="9548007" y="4510804"/>
              <a:ext cx="449625" cy="246221"/>
            </a:xfrm>
            <a:prstGeom prst="rect">
              <a:avLst/>
            </a:prstGeom>
            <a:noFill/>
          </p:spPr>
          <p:txBody>
            <a:bodyPr wrap="square" rtlCol="0">
              <a:spAutoFit/>
            </a:bodyPr>
            <a:lstStyle/>
            <a:p>
              <a:r>
                <a:rPr lang="en-US" sz="1000" dirty="0"/>
                <a:t>0110</a:t>
              </a:r>
            </a:p>
          </p:txBody>
        </p:sp>
      </p:grpSp>
      <p:grpSp>
        <p:nvGrpSpPr>
          <p:cNvPr id="39" name="组合 38"/>
          <p:cNvGrpSpPr/>
          <p:nvPr/>
        </p:nvGrpSpPr>
        <p:grpSpPr>
          <a:xfrm>
            <a:off x="5153050" y="4464910"/>
            <a:ext cx="449625" cy="296313"/>
            <a:chOff x="9384060" y="3961765"/>
            <a:chExt cx="449625" cy="296313"/>
          </a:xfrm>
        </p:grpSpPr>
        <p:sp>
          <p:nvSpPr>
            <p:cNvPr id="77" name="椭圆 76"/>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文本框 77"/>
            <p:cNvSpPr txBox="1"/>
            <p:nvPr/>
          </p:nvSpPr>
          <p:spPr>
            <a:xfrm>
              <a:off x="9384060" y="3961765"/>
              <a:ext cx="449625" cy="246221"/>
            </a:xfrm>
            <a:prstGeom prst="rect">
              <a:avLst/>
            </a:prstGeom>
            <a:noFill/>
          </p:spPr>
          <p:txBody>
            <a:bodyPr wrap="square" rtlCol="0">
              <a:spAutoFit/>
            </a:bodyPr>
            <a:lstStyle/>
            <a:p>
              <a:r>
                <a:rPr lang="en-US" sz="1000" dirty="0"/>
                <a:t>010</a:t>
              </a:r>
            </a:p>
          </p:txBody>
        </p:sp>
      </p:grpSp>
      <p:sp>
        <p:nvSpPr>
          <p:cNvPr id="41" name="椭圆 40"/>
          <p:cNvSpPr/>
          <p:nvPr/>
        </p:nvSpPr>
        <p:spPr>
          <a:xfrm>
            <a:off x="6106897" y="5084383"/>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组合 41"/>
          <p:cNvGrpSpPr/>
          <p:nvPr/>
        </p:nvGrpSpPr>
        <p:grpSpPr>
          <a:xfrm>
            <a:off x="6347557" y="5460569"/>
            <a:ext cx="449625" cy="379352"/>
            <a:chOff x="9548007" y="4377673"/>
            <a:chExt cx="449625" cy="379352"/>
          </a:xfrm>
        </p:grpSpPr>
        <p:sp>
          <p:nvSpPr>
            <p:cNvPr id="73" name="椭圆 72"/>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文本框 73"/>
            <p:cNvSpPr txBox="1"/>
            <p:nvPr/>
          </p:nvSpPr>
          <p:spPr>
            <a:xfrm>
              <a:off x="9548007" y="4510804"/>
              <a:ext cx="449625" cy="246221"/>
            </a:xfrm>
            <a:prstGeom prst="rect">
              <a:avLst/>
            </a:prstGeom>
            <a:noFill/>
          </p:spPr>
          <p:txBody>
            <a:bodyPr wrap="square" rtlCol="0">
              <a:spAutoFit/>
            </a:bodyPr>
            <a:lstStyle/>
            <a:p>
              <a:r>
                <a:rPr lang="en-US" sz="1000" dirty="0"/>
                <a:t>1001</a:t>
              </a:r>
            </a:p>
          </p:txBody>
        </p:sp>
      </p:grpSp>
      <p:grpSp>
        <p:nvGrpSpPr>
          <p:cNvPr id="43" name="组合 42"/>
          <p:cNvGrpSpPr/>
          <p:nvPr/>
        </p:nvGrpSpPr>
        <p:grpSpPr>
          <a:xfrm>
            <a:off x="6398387" y="4987217"/>
            <a:ext cx="449625" cy="296313"/>
            <a:chOff x="9390569" y="3961765"/>
            <a:chExt cx="449625" cy="296313"/>
          </a:xfrm>
        </p:grpSpPr>
        <p:sp>
          <p:nvSpPr>
            <p:cNvPr id="71" name="椭圆 7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p:cNvSpPr txBox="1"/>
            <p:nvPr/>
          </p:nvSpPr>
          <p:spPr>
            <a:xfrm>
              <a:off x="9390569" y="3961765"/>
              <a:ext cx="449625" cy="246221"/>
            </a:xfrm>
            <a:prstGeom prst="rect">
              <a:avLst/>
            </a:prstGeom>
            <a:noFill/>
          </p:spPr>
          <p:txBody>
            <a:bodyPr wrap="square" rtlCol="0">
              <a:spAutoFit/>
            </a:bodyPr>
            <a:lstStyle/>
            <a:p>
              <a:r>
                <a:rPr lang="en-US" sz="1000" dirty="0"/>
                <a:t>101</a:t>
              </a:r>
            </a:p>
          </p:txBody>
        </p:sp>
      </p:grpSp>
      <p:sp>
        <p:nvSpPr>
          <p:cNvPr id="45" name="椭圆 44"/>
          <p:cNvSpPr/>
          <p:nvPr/>
        </p:nvSpPr>
        <p:spPr>
          <a:xfrm>
            <a:off x="6937467" y="4207628"/>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7178127" y="4583814"/>
            <a:ext cx="449625" cy="379352"/>
            <a:chOff x="9548007" y="4377673"/>
            <a:chExt cx="449625" cy="379352"/>
          </a:xfrm>
        </p:grpSpPr>
        <p:sp>
          <p:nvSpPr>
            <p:cNvPr id="67" name="椭圆 66"/>
            <p:cNvSpPr/>
            <p:nvPr/>
          </p:nvSpPr>
          <p:spPr>
            <a:xfrm>
              <a:off x="9673107" y="4377673"/>
              <a:ext cx="182880" cy="1828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p:cNvSpPr txBox="1"/>
            <p:nvPr/>
          </p:nvSpPr>
          <p:spPr>
            <a:xfrm>
              <a:off x="9548007" y="4510804"/>
              <a:ext cx="449625" cy="246221"/>
            </a:xfrm>
            <a:prstGeom prst="rect">
              <a:avLst/>
            </a:prstGeom>
            <a:noFill/>
          </p:spPr>
          <p:txBody>
            <a:bodyPr wrap="square" rtlCol="0">
              <a:spAutoFit/>
            </a:bodyPr>
            <a:lstStyle/>
            <a:p>
              <a:r>
                <a:rPr lang="en-US" sz="1000" dirty="0"/>
                <a:t>1111</a:t>
              </a:r>
            </a:p>
          </p:txBody>
        </p:sp>
      </p:grpSp>
      <p:grpSp>
        <p:nvGrpSpPr>
          <p:cNvPr id="47" name="组合 46"/>
          <p:cNvGrpSpPr/>
          <p:nvPr/>
        </p:nvGrpSpPr>
        <p:grpSpPr>
          <a:xfrm>
            <a:off x="6870467" y="4433993"/>
            <a:ext cx="449625" cy="296313"/>
            <a:chOff x="9395687" y="3961765"/>
            <a:chExt cx="449625" cy="296313"/>
          </a:xfrm>
        </p:grpSpPr>
        <p:sp>
          <p:nvSpPr>
            <p:cNvPr id="65" name="椭圆 64"/>
            <p:cNvSpPr/>
            <p:nvPr/>
          </p:nvSpPr>
          <p:spPr>
            <a:xfrm>
              <a:off x="9530264" y="4166638"/>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文本框 65"/>
            <p:cNvSpPr txBox="1"/>
            <p:nvPr/>
          </p:nvSpPr>
          <p:spPr>
            <a:xfrm>
              <a:off x="9395687" y="3961765"/>
              <a:ext cx="449625" cy="246221"/>
            </a:xfrm>
            <a:prstGeom prst="rect">
              <a:avLst/>
            </a:prstGeom>
            <a:noFill/>
          </p:spPr>
          <p:txBody>
            <a:bodyPr wrap="square" rtlCol="0">
              <a:spAutoFit/>
            </a:bodyPr>
            <a:lstStyle/>
            <a:p>
              <a:r>
                <a:rPr lang="en-US" sz="1000" dirty="0"/>
                <a:t>111</a:t>
              </a:r>
            </a:p>
          </p:txBody>
        </p:sp>
      </p:grpSp>
      <p:sp>
        <p:nvSpPr>
          <p:cNvPr id="53" name="文本框 52"/>
          <p:cNvSpPr txBox="1"/>
          <p:nvPr/>
        </p:nvSpPr>
        <p:spPr>
          <a:xfrm>
            <a:off x="6246754" y="3158841"/>
            <a:ext cx="1532542"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89" name="文本框 88"/>
          <p:cNvSpPr txBox="1"/>
          <p:nvPr/>
        </p:nvSpPr>
        <p:spPr>
          <a:xfrm>
            <a:off x="4310820" y="3102502"/>
            <a:ext cx="1651656" cy="400110"/>
          </a:xfrm>
          <a:prstGeom prst="rect">
            <a:avLst/>
          </a:prstGeom>
          <a:noFill/>
        </p:spPr>
        <p:txBody>
          <a:bodyPr wrap="square" rtlCol="0">
            <a:spAutoFit/>
          </a:bodyPr>
          <a:lstStyle/>
          <a:p>
            <a:r>
              <a:rPr lang="en-US" sz="2000" b="1" dirty="0"/>
              <a:t>Receive space</a:t>
            </a:r>
          </a:p>
        </p:txBody>
      </p:sp>
      <p:grpSp>
        <p:nvGrpSpPr>
          <p:cNvPr id="90" name="组合 89"/>
          <p:cNvGrpSpPr/>
          <p:nvPr/>
        </p:nvGrpSpPr>
        <p:grpSpPr>
          <a:xfrm>
            <a:off x="5363351" y="4144707"/>
            <a:ext cx="449625" cy="296313"/>
            <a:chOff x="9384060" y="3961765"/>
            <a:chExt cx="449625" cy="296313"/>
          </a:xfrm>
        </p:grpSpPr>
        <p:sp>
          <p:nvSpPr>
            <p:cNvPr id="91" name="椭圆 90"/>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文本框 91"/>
            <p:cNvSpPr txBox="1"/>
            <p:nvPr/>
          </p:nvSpPr>
          <p:spPr>
            <a:xfrm>
              <a:off x="9384060" y="3961765"/>
              <a:ext cx="449625" cy="246221"/>
            </a:xfrm>
            <a:prstGeom prst="rect">
              <a:avLst/>
            </a:prstGeom>
            <a:noFill/>
          </p:spPr>
          <p:txBody>
            <a:bodyPr wrap="square" rtlCol="0">
              <a:spAutoFit/>
            </a:bodyPr>
            <a:lstStyle/>
            <a:p>
              <a:r>
                <a:rPr lang="en-US" sz="1000" dirty="0"/>
                <a:t>011</a:t>
              </a:r>
            </a:p>
          </p:txBody>
        </p:sp>
      </p:grpSp>
      <p:grpSp>
        <p:nvGrpSpPr>
          <p:cNvPr id="93" name="组合 92"/>
          <p:cNvGrpSpPr/>
          <p:nvPr/>
        </p:nvGrpSpPr>
        <p:grpSpPr>
          <a:xfrm>
            <a:off x="5734367" y="4368400"/>
            <a:ext cx="449625" cy="296313"/>
            <a:chOff x="9384060" y="3961765"/>
            <a:chExt cx="449625" cy="296313"/>
          </a:xfrm>
        </p:grpSpPr>
        <p:sp>
          <p:nvSpPr>
            <p:cNvPr id="94" name="椭圆 93"/>
            <p:cNvSpPr/>
            <p:nvPr/>
          </p:nvSpPr>
          <p:spPr>
            <a:xfrm>
              <a:off x="9530264" y="4166638"/>
              <a:ext cx="91440" cy="914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文本框 94"/>
            <p:cNvSpPr txBox="1"/>
            <p:nvPr/>
          </p:nvSpPr>
          <p:spPr>
            <a:xfrm>
              <a:off x="9384060" y="3961765"/>
              <a:ext cx="449625" cy="246221"/>
            </a:xfrm>
            <a:prstGeom prst="rect">
              <a:avLst/>
            </a:prstGeom>
            <a:noFill/>
          </p:spPr>
          <p:txBody>
            <a:bodyPr wrap="square" rtlCol="0">
              <a:spAutoFit/>
            </a:bodyPr>
            <a:lstStyle/>
            <a:p>
              <a:r>
                <a:rPr lang="en-US" sz="1000" dirty="0"/>
                <a:t>110</a:t>
              </a:r>
            </a:p>
          </p:txBody>
        </p:sp>
      </p:grpSp>
      <p:grpSp>
        <p:nvGrpSpPr>
          <p:cNvPr id="96" name="组合 95"/>
          <p:cNvGrpSpPr/>
          <p:nvPr/>
        </p:nvGrpSpPr>
        <p:grpSpPr>
          <a:xfrm>
            <a:off x="6669992" y="5301707"/>
            <a:ext cx="449625" cy="296313"/>
            <a:chOff x="9390569" y="3961765"/>
            <a:chExt cx="449625" cy="296313"/>
          </a:xfrm>
        </p:grpSpPr>
        <p:sp>
          <p:nvSpPr>
            <p:cNvPr id="97" name="椭圆 96"/>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文本框 97"/>
            <p:cNvSpPr txBox="1"/>
            <p:nvPr/>
          </p:nvSpPr>
          <p:spPr>
            <a:xfrm>
              <a:off x="9390569" y="3961765"/>
              <a:ext cx="449625" cy="246221"/>
            </a:xfrm>
            <a:prstGeom prst="rect">
              <a:avLst/>
            </a:prstGeom>
            <a:noFill/>
          </p:spPr>
          <p:txBody>
            <a:bodyPr wrap="square" rtlCol="0">
              <a:spAutoFit/>
            </a:bodyPr>
            <a:lstStyle/>
            <a:p>
              <a:r>
                <a:rPr lang="en-US" sz="1000" dirty="0"/>
                <a:t>001</a:t>
              </a:r>
            </a:p>
          </p:txBody>
        </p:sp>
      </p:grpSp>
      <p:grpSp>
        <p:nvGrpSpPr>
          <p:cNvPr id="99" name="组合 98"/>
          <p:cNvGrpSpPr/>
          <p:nvPr/>
        </p:nvGrpSpPr>
        <p:grpSpPr>
          <a:xfrm>
            <a:off x="6007505" y="5334133"/>
            <a:ext cx="449625" cy="296313"/>
            <a:chOff x="9390569" y="3961765"/>
            <a:chExt cx="449625" cy="296313"/>
          </a:xfrm>
        </p:grpSpPr>
        <p:sp>
          <p:nvSpPr>
            <p:cNvPr id="100" name="椭圆 99"/>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文本框 100"/>
            <p:cNvSpPr txBox="1"/>
            <p:nvPr/>
          </p:nvSpPr>
          <p:spPr>
            <a:xfrm>
              <a:off x="9390569" y="3961765"/>
              <a:ext cx="449625" cy="246221"/>
            </a:xfrm>
            <a:prstGeom prst="rect">
              <a:avLst/>
            </a:prstGeom>
            <a:noFill/>
          </p:spPr>
          <p:txBody>
            <a:bodyPr wrap="square" rtlCol="0">
              <a:spAutoFit/>
            </a:bodyPr>
            <a:lstStyle/>
            <a:p>
              <a:r>
                <a:rPr lang="en-US" sz="1000" dirty="0"/>
                <a:t>100</a:t>
              </a:r>
            </a:p>
          </p:txBody>
        </p:sp>
      </p:grpSp>
      <mc:AlternateContent xmlns:mc="http://schemas.openxmlformats.org/markup-compatibility/2006" xmlns:a14="http://schemas.microsoft.com/office/drawing/2010/main">
        <mc:Choice Requires="a14">
          <p:sp>
            <p:nvSpPr>
              <p:cNvPr id="81" name="矩形 80"/>
              <p:cNvSpPr/>
              <p:nvPr/>
            </p:nvSpPr>
            <p:spPr>
              <a:xfrm>
                <a:off x="4482126" y="1797984"/>
                <a:ext cx="4992329"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solidFill>
                                <a:prstClr val="black"/>
                              </a:solidFill>
                              <a:latin typeface="Cambria Math" panose="02040503050406030204" pitchFamily="18" charset="0"/>
                            </a:rPr>
                          </m:ctrlPr>
                        </m:dPr>
                        <m:e>
                          <m:d>
                            <m:dPr>
                              <m:ctrlPr>
                                <a:rPr lang="en-US" b="0" i="1" dirty="0" smtClean="0">
                                  <a:solidFill>
                                    <a:prstClr val="black"/>
                                  </a:solidFill>
                                  <a:latin typeface="Cambria Math" panose="02040503050406030204" pitchFamily="18" charset="0"/>
                                </a:rPr>
                              </m:ctrlPr>
                            </m:dPr>
                            <m:e>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1</m:t>
                                  </m:r>
                                </m:sub>
                              </m:sSub>
                              <m:r>
                                <a:rPr lang="en-US" b="0" i="1" dirty="0" smtClean="0">
                                  <a:solidFill>
                                    <a:prstClr val="black"/>
                                  </a:solidFill>
                                  <a:latin typeface="Cambria Math" panose="02040503050406030204" pitchFamily="18" charset="0"/>
                                </a:rPr>
                                <m:t>,</m:t>
                              </m:r>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2</m:t>
                                  </m:r>
                                </m:sub>
                              </m:sSub>
                              <m:r>
                                <a:rPr lang="en-US" b="0" i="1" dirty="0" smtClean="0">
                                  <a:solidFill>
                                    <a:prstClr val="black"/>
                                  </a:solidFill>
                                  <a:latin typeface="Cambria Math" panose="02040503050406030204" pitchFamily="18" charset="0"/>
                                </a:rPr>
                                <m:t>,…,</m:t>
                              </m:r>
                              <m:sSub>
                                <m:sSubPr>
                                  <m:ctrlPr>
                                    <a:rPr lang="en-US" b="0" i="1" dirty="0" smtClean="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𝑐</m:t>
                                  </m:r>
                                </m:e>
                                <m:sub>
                                  <m:r>
                                    <a:rPr lang="en-US" b="0" i="1" dirty="0" smtClean="0">
                                      <a:solidFill>
                                        <a:prstClr val="black"/>
                                      </a:solidFill>
                                      <a:latin typeface="Cambria Math" panose="02040503050406030204" pitchFamily="18" charset="0"/>
                                    </a:rPr>
                                    <m:t>𝑛</m:t>
                                  </m:r>
                                </m:sub>
                              </m:sSub>
                            </m:e>
                          </m:d>
                          <m:r>
                            <a:rPr lang="en-US" b="0" i="1" dirty="0" smtClean="0">
                              <a:solidFill>
                                <a:prstClr val="black"/>
                              </a:solidFill>
                              <a:latin typeface="Cambria Math" panose="02040503050406030204" pitchFamily="18" charset="0"/>
                            </a:rPr>
                            <m:t>∈</m:t>
                          </m:r>
                          <m:sSup>
                            <m:sSupPr>
                              <m:ctrlPr>
                                <a:rPr lang="en-US" b="0" i="1" dirty="0" smtClean="0">
                                  <a:solidFill>
                                    <a:prstClr val="black"/>
                                  </a:solidFill>
                                  <a:latin typeface="Cambria Math" panose="02040503050406030204" pitchFamily="18" charset="0"/>
                                </a:rPr>
                              </m:ctrlPr>
                            </m:sSupPr>
                            <m:e>
                              <m:d>
                                <m:dPr>
                                  <m:begChr m:val="{"/>
                                  <m:endChr m:val="}"/>
                                  <m:ctrlPr>
                                    <a:rPr lang="en-US" b="0" i="1" dirty="0" smtClean="0">
                                      <a:solidFill>
                                        <a:prstClr val="black"/>
                                      </a:solidFill>
                                      <a:latin typeface="Cambria Math" panose="02040503050406030204" pitchFamily="18" charset="0"/>
                                    </a:rPr>
                                  </m:ctrlPr>
                                </m:dPr>
                                <m:e>
                                  <m:r>
                                    <a:rPr lang="en-US" b="0" i="1" dirty="0" smtClean="0">
                                      <a:solidFill>
                                        <a:prstClr val="black"/>
                                      </a:solidFill>
                                      <a:latin typeface="Cambria Math" panose="02040503050406030204" pitchFamily="18" charset="0"/>
                                    </a:rPr>
                                    <m:t>0,1</m:t>
                                  </m:r>
                                </m:e>
                              </m:d>
                            </m:e>
                            <m:sup>
                              <m:r>
                                <a:rPr lang="en-US" b="0" i="1" dirty="0" smtClean="0">
                                  <a:solidFill>
                                    <a:prstClr val="black"/>
                                  </a:solidFill>
                                  <a:latin typeface="Cambria Math" panose="02040503050406030204" pitchFamily="18" charset="0"/>
                                </a:rPr>
                                <m:t>𝑛</m:t>
                              </m:r>
                            </m:sup>
                          </m:sSup>
                          <m:r>
                            <a:rPr lang="en-US" i="1" dirty="0">
                              <a:solidFill>
                                <a:prstClr val="black"/>
                              </a:solidFill>
                              <a:latin typeface="Cambria Math" panose="02040503050406030204" pitchFamily="18" charset="0"/>
                            </a:rPr>
                            <m:t>:</m:t>
                          </m:r>
                          <m:nary>
                            <m:naryPr>
                              <m:chr m:val="∑"/>
                              <m:ctrlPr>
                                <a:rPr lang="en-US" i="1">
                                  <a:solidFill>
                                    <a:prstClr val="black"/>
                                  </a:solidFill>
                                  <a:latin typeface="Cambria Math" panose="02040503050406030204" pitchFamily="18" charset="0"/>
                                </a:rPr>
                              </m:ctrlPr>
                            </m:naryPr>
                            <m:sub>
                              <m:r>
                                <a:rPr lang="en-US" i="1">
                                  <a:solidFill>
                                    <a:prstClr val="black"/>
                                  </a:solidFill>
                                  <a:latin typeface="Cambria Math" panose="02040503050406030204" pitchFamily="18" charset="0"/>
                                </a:rPr>
                                <m:t>𝑖</m:t>
                              </m:r>
                              <m:r>
                                <a:rPr lang="en-US" i="1">
                                  <a:solidFill>
                                    <a:prstClr val="black"/>
                                  </a:solidFill>
                                  <a:latin typeface="Cambria Math" panose="02040503050406030204" pitchFamily="18" charset="0"/>
                                </a:rPr>
                                <m:t>=1</m:t>
                              </m:r>
                            </m:sub>
                            <m:sup>
                              <m:r>
                                <a:rPr lang="en-US" i="1">
                                  <a:solidFill>
                                    <a:prstClr val="black"/>
                                  </a:solidFill>
                                  <a:latin typeface="Cambria Math" panose="02040503050406030204" pitchFamily="18" charset="0"/>
                                </a:rPr>
                                <m:t>𝑛</m:t>
                              </m:r>
                            </m:sup>
                            <m:e>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𝑖𝑐</m:t>
                                  </m:r>
                                </m:e>
                                <m:sub>
                                  <m:r>
                                    <a:rPr lang="en-US" i="1">
                                      <a:solidFill>
                                        <a:prstClr val="black"/>
                                      </a:solidFill>
                                      <a:latin typeface="Cambria Math" panose="02040503050406030204" pitchFamily="18" charset="0"/>
                                    </a:rPr>
                                    <m:t>𝑖</m:t>
                                  </m:r>
                                </m:sub>
                              </m:sSub>
                            </m:e>
                          </m:nary>
                          <m:r>
                            <a:rPr lang="en-US" i="1">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0</m:t>
                          </m:r>
                          <m:r>
                            <a:rPr lang="en-US" i="1" dirty="0">
                              <a:solidFill>
                                <a:prstClr val="black"/>
                              </a:solidFill>
                              <a:latin typeface="Cambria Math" panose="02040503050406030204" pitchFamily="18" charset="0"/>
                            </a:rPr>
                            <m:t> </m:t>
                          </m:r>
                          <m:r>
                            <m:rPr>
                              <m:sty m:val="p"/>
                            </m:rPr>
                            <a:rPr lang="en-US">
                              <a:solidFill>
                                <a:prstClr val="black"/>
                              </a:solidFill>
                              <a:latin typeface="Cambria Math" panose="02040503050406030204" pitchFamily="18" charset="0"/>
                            </a:rPr>
                            <m:t>mod</m:t>
                          </m:r>
                          <m:r>
                            <a:rPr lang="en-US">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𝑛</m:t>
                          </m:r>
                          <m:r>
                            <a:rPr lang="en-US" i="1">
                              <a:solidFill>
                                <a:prstClr val="black"/>
                              </a:solidFill>
                              <a:latin typeface="Cambria Math" panose="02040503050406030204" pitchFamily="18" charset="0"/>
                            </a:rPr>
                            <m:t>+1</m:t>
                          </m:r>
                          <m:r>
                            <a:rPr lang="en-US">
                              <a:solidFill>
                                <a:prstClr val="black"/>
                              </a:solidFill>
                              <a:latin typeface="Cambria Math" panose="02040503050406030204" pitchFamily="18" charset="0"/>
                            </a:rPr>
                            <m:t>)</m:t>
                          </m:r>
                        </m:e>
                      </m:d>
                    </m:oMath>
                  </m:oMathPara>
                </a14:m>
                <a:endParaRPr lang="en-US" dirty="0"/>
              </a:p>
            </p:txBody>
          </p:sp>
        </mc:Choice>
        <mc:Fallback xmlns="">
          <p:sp>
            <p:nvSpPr>
              <p:cNvPr id="81" name="矩形 80"/>
              <p:cNvSpPr>
                <a:spLocks noRot="1" noChangeAspect="1" noMove="1" noResize="1" noEditPoints="1" noAdjustHandles="1" noChangeArrowheads="1" noChangeShapeType="1" noTextEdit="1"/>
              </p:cNvSpPr>
              <p:nvPr/>
            </p:nvSpPr>
            <p:spPr>
              <a:xfrm>
                <a:off x="4482126" y="1797984"/>
                <a:ext cx="4992329" cy="848566"/>
              </a:xfrm>
              <a:prstGeom prst="rect">
                <a:avLst/>
              </a:prstGeom>
              <a:blipFill>
                <a:blip r:embed="rId4"/>
                <a:stretch>
                  <a:fillRect/>
                </a:stretch>
              </a:blipFill>
            </p:spPr>
            <p:txBody>
              <a:bodyPr/>
              <a:lstStyle/>
              <a:p>
                <a:r>
                  <a:rPr lang="en-US">
                    <a:noFill/>
                  </a:rPr>
                  <a:t> </a:t>
                </a:r>
              </a:p>
            </p:txBody>
          </p:sp>
        </mc:Fallback>
      </mc:AlternateContent>
      <p:sp>
        <p:nvSpPr>
          <p:cNvPr id="82" name="TextBox 45">
            <a:extLst>
              <a:ext uri="{FF2B5EF4-FFF2-40B4-BE49-F238E27FC236}">
                <a16:creationId xmlns:a16="http://schemas.microsoft.com/office/drawing/2014/main" id="{2B1089E9-A049-4E7B-A562-2EA8E4245FB5}"/>
              </a:ext>
            </a:extLst>
          </p:cNvPr>
          <p:cNvSpPr txBox="1"/>
          <p:nvPr/>
        </p:nvSpPr>
        <p:spPr>
          <a:xfrm>
            <a:off x="963039" y="2021952"/>
            <a:ext cx="3859556" cy="400110"/>
          </a:xfrm>
          <a:prstGeom prst="rect">
            <a:avLst/>
          </a:prstGeom>
          <a:noFill/>
        </p:spPr>
        <p:txBody>
          <a:bodyPr wrap="square" rtlCol="0">
            <a:spAutoFit/>
          </a:bodyPr>
          <a:lstStyle/>
          <a:p>
            <a:pPr lvl="0">
              <a:defRPr/>
            </a:pPr>
            <a:r>
              <a:rPr lang="en-US" sz="2000" b="0" dirty="0" err="1">
                <a:solidFill>
                  <a:srgbClr val="0070C0"/>
                </a:solidFill>
              </a:rPr>
              <a:t>Varshamov-Tenengolt</a:t>
            </a:r>
            <a:r>
              <a:rPr lang="en-US" sz="2000" b="0" dirty="0">
                <a:solidFill>
                  <a:srgbClr val="0070C0"/>
                </a:solidFill>
              </a:rPr>
              <a:t> (VT) codes:</a:t>
            </a:r>
            <a:endParaRPr lang="en-US" sz="1600" dirty="0">
              <a:solidFill>
                <a:srgbClr val="0070C0"/>
              </a:solidFill>
            </a:endParaRPr>
          </a:p>
        </p:txBody>
      </p:sp>
      <p:sp>
        <p:nvSpPr>
          <p:cNvPr id="102" name="TextBox 45">
            <a:extLst>
              <a:ext uri="{FF2B5EF4-FFF2-40B4-BE49-F238E27FC236}">
                <a16:creationId xmlns:a16="http://schemas.microsoft.com/office/drawing/2014/main" id="{2B1089E9-A049-4E7B-A562-2EA8E4245FB5}"/>
              </a:ext>
            </a:extLst>
          </p:cNvPr>
          <p:cNvSpPr txBox="1"/>
          <p:nvPr/>
        </p:nvSpPr>
        <p:spPr>
          <a:xfrm>
            <a:off x="5503252" y="6311682"/>
            <a:ext cx="2323868" cy="369332"/>
          </a:xfrm>
          <a:prstGeom prst="rect">
            <a:avLst/>
          </a:prstGeom>
          <a:noFill/>
        </p:spPr>
        <p:txBody>
          <a:bodyPr wrap="square" rtlCol="0">
            <a:spAutoFit/>
          </a:bodyPr>
          <a:lstStyle/>
          <a:p>
            <a:pPr lvl="0">
              <a:defRPr/>
            </a:pPr>
            <a:r>
              <a:rPr lang="en-US" b="0" dirty="0"/>
              <a:t>VT codes of length 4</a:t>
            </a:r>
            <a:endParaRPr lang="en-US" sz="1400" dirty="0"/>
          </a:p>
        </p:txBody>
      </p:sp>
      <mc:AlternateContent xmlns:mc="http://schemas.openxmlformats.org/markup-compatibility/2006" xmlns:a14="http://schemas.microsoft.com/office/drawing/2010/main">
        <mc:Choice Requires="a14">
          <p:sp>
            <p:nvSpPr>
              <p:cNvPr id="2" name="矩形 1"/>
              <p:cNvSpPr/>
              <p:nvPr/>
            </p:nvSpPr>
            <p:spPr>
              <a:xfrm>
                <a:off x="8261439" y="3502612"/>
                <a:ext cx="2752420" cy="276999"/>
              </a:xfrm>
              <a:prstGeom prst="rect">
                <a:avLst/>
              </a:prstGeom>
            </p:spPr>
            <p:txBody>
              <a:bodyPr wrap="none">
                <a:spAutoFit/>
              </a:bodyPr>
              <a:lstStyle/>
              <a:p>
                <a14:m>
                  <m:oMath xmlns:m="http://schemas.openxmlformats.org/officeDocument/2006/math">
                    <m:r>
                      <a:rPr lang="en-US" sz="1200" b="0" i="1" smtClean="0">
                        <a:latin typeface="Cambria Math" panose="02040503050406030204" pitchFamily="18" charset="0"/>
                      </a:rPr>
                      <m:t>1∗0</m:t>
                    </m:r>
                    <m:r>
                      <a:rPr lang="en-US" sz="1200" i="1">
                        <a:latin typeface="Cambria Math" panose="02040503050406030204" pitchFamily="18" charset="0"/>
                      </a:rPr>
                      <m:t>+</m:t>
                    </m:r>
                    <m:r>
                      <a:rPr lang="en-US" sz="1200" b="0" i="1" smtClean="0">
                        <a:latin typeface="Cambria Math" panose="02040503050406030204" pitchFamily="18" charset="0"/>
                      </a:rPr>
                      <m:t>2∗0</m:t>
                    </m:r>
                    <m:r>
                      <a:rPr lang="en-US" sz="1200" i="1">
                        <a:latin typeface="Cambria Math" panose="02040503050406030204" pitchFamily="18" charset="0"/>
                      </a:rPr>
                      <m:t>+</m:t>
                    </m:r>
                    <m:r>
                      <a:rPr lang="en-US" sz="1200" b="0" i="1" smtClean="0">
                        <a:latin typeface="Cambria Math" panose="02040503050406030204" pitchFamily="18" charset="0"/>
                      </a:rPr>
                      <m:t>3∗0+4∗0</m:t>
                    </m:r>
                    <m:r>
                      <a:rPr lang="en-US" sz="1200">
                        <a:solidFill>
                          <a:srgbClr val="FF0000"/>
                        </a:solidFill>
                        <a:latin typeface="Cambria Math" panose="02040503050406030204" pitchFamily="18" charset="0"/>
                      </a:rPr>
                      <m:t> </m:t>
                    </m:r>
                    <m:r>
                      <m:rPr>
                        <m:sty m:val="p"/>
                      </m:rPr>
                      <a:rPr lang="en-US" sz="1200">
                        <a:latin typeface="Cambria Math" panose="02040503050406030204" pitchFamily="18" charset="0"/>
                      </a:rPr>
                      <m:t>mod</m:t>
                    </m:r>
                    <m:r>
                      <a:rPr lang="en-US" sz="1200">
                        <a:solidFill>
                          <a:srgbClr val="FF0000"/>
                        </a:solidFill>
                        <a:latin typeface="Cambria Math" panose="02040503050406030204" pitchFamily="18" charset="0"/>
                      </a:rPr>
                      <m:t> </m:t>
                    </m:r>
                    <m:r>
                      <a:rPr lang="en-US" sz="1200" b="0" i="1" smtClean="0">
                        <a:solidFill>
                          <a:srgbClr val="FF0000"/>
                        </a:solidFill>
                        <a:latin typeface="Cambria Math" panose="02040503050406030204" pitchFamily="18" charset="0"/>
                      </a:rPr>
                      <m:t>5</m:t>
                    </m:r>
                    <m:r>
                      <a:rPr lang="en-US" sz="1200" i="1">
                        <a:latin typeface="Cambria Math" panose="02040503050406030204" pitchFamily="18" charset="0"/>
                      </a:rPr>
                      <m:t>=</m:t>
                    </m:r>
                    <m:r>
                      <a:rPr lang="en-US" sz="1200" b="0" i="1" smtClean="0">
                        <a:latin typeface="Cambria Math" panose="02040503050406030204" pitchFamily="18" charset="0"/>
                      </a:rPr>
                      <m:t>0</m:t>
                    </m:r>
                  </m:oMath>
                </a14:m>
                <a:r>
                  <a:rPr lang="en-US" sz="1200" dirty="0"/>
                  <a:t> </a:t>
                </a:r>
              </a:p>
            </p:txBody>
          </p:sp>
        </mc:Choice>
        <mc:Fallback xmlns="">
          <p:sp>
            <p:nvSpPr>
              <p:cNvPr id="2" name="矩形 1"/>
              <p:cNvSpPr>
                <a:spLocks noRot="1" noChangeAspect="1" noMove="1" noResize="1" noEditPoints="1" noAdjustHandles="1" noChangeArrowheads="1" noChangeShapeType="1" noTextEdit="1"/>
              </p:cNvSpPr>
              <p:nvPr/>
            </p:nvSpPr>
            <p:spPr>
              <a:xfrm>
                <a:off x="8261439" y="3502612"/>
                <a:ext cx="2752420" cy="2769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矩形 102"/>
              <p:cNvSpPr/>
              <p:nvPr/>
            </p:nvSpPr>
            <p:spPr>
              <a:xfrm>
                <a:off x="8261439" y="3881457"/>
                <a:ext cx="2752420" cy="276999"/>
              </a:xfrm>
              <a:prstGeom prst="rect">
                <a:avLst/>
              </a:prstGeom>
            </p:spPr>
            <p:txBody>
              <a:bodyPr wrap="none">
                <a:spAutoFit/>
              </a:bodyPr>
              <a:lstStyle/>
              <a:p>
                <a14:m>
                  <m:oMath xmlns:m="http://schemas.openxmlformats.org/officeDocument/2006/math">
                    <m:r>
                      <a:rPr lang="en-US" sz="1200" b="0" i="1" smtClean="0">
                        <a:latin typeface="Cambria Math" panose="02040503050406030204" pitchFamily="18" charset="0"/>
                      </a:rPr>
                      <m:t>1∗0</m:t>
                    </m:r>
                    <m:r>
                      <a:rPr lang="en-US" sz="1200" i="1">
                        <a:latin typeface="Cambria Math" panose="02040503050406030204" pitchFamily="18" charset="0"/>
                      </a:rPr>
                      <m:t>+</m:t>
                    </m:r>
                    <m:r>
                      <a:rPr lang="en-US" sz="1200" b="0" i="1" smtClean="0">
                        <a:latin typeface="Cambria Math" panose="02040503050406030204" pitchFamily="18" charset="0"/>
                      </a:rPr>
                      <m:t>2∗1</m:t>
                    </m:r>
                    <m:r>
                      <a:rPr lang="en-US" sz="1200" i="1">
                        <a:latin typeface="Cambria Math" panose="02040503050406030204" pitchFamily="18" charset="0"/>
                      </a:rPr>
                      <m:t>+</m:t>
                    </m:r>
                    <m:r>
                      <a:rPr lang="en-US" sz="1200" b="0" i="1" smtClean="0">
                        <a:latin typeface="Cambria Math" panose="02040503050406030204" pitchFamily="18" charset="0"/>
                      </a:rPr>
                      <m:t>3∗1+4∗0</m:t>
                    </m:r>
                    <m:r>
                      <a:rPr lang="en-US" sz="1200">
                        <a:solidFill>
                          <a:srgbClr val="FF0000"/>
                        </a:solidFill>
                        <a:latin typeface="Cambria Math" panose="02040503050406030204" pitchFamily="18" charset="0"/>
                      </a:rPr>
                      <m:t> </m:t>
                    </m:r>
                    <m:r>
                      <m:rPr>
                        <m:sty m:val="p"/>
                      </m:rPr>
                      <a:rPr lang="en-US" sz="1200">
                        <a:latin typeface="Cambria Math" panose="02040503050406030204" pitchFamily="18" charset="0"/>
                      </a:rPr>
                      <m:t>mod</m:t>
                    </m:r>
                    <m:r>
                      <a:rPr lang="en-US" sz="1200">
                        <a:solidFill>
                          <a:srgbClr val="FF0000"/>
                        </a:solidFill>
                        <a:latin typeface="Cambria Math" panose="02040503050406030204" pitchFamily="18" charset="0"/>
                      </a:rPr>
                      <m:t> </m:t>
                    </m:r>
                    <m:r>
                      <a:rPr lang="en-US" sz="1200" b="0" i="1" smtClean="0">
                        <a:solidFill>
                          <a:srgbClr val="FF0000"/>
                        </a:solidFill>
                        <a:latin typeface="Cambria Math" panose="02040503050406030204" pitchFamily="18" charset="0"/>
                      </a:rPr>
                      <m:t>5</m:t>
                    </m:r>
                    <m:r>
                      <a:rPr lang="en-US" sz="1200" i="1">
                        <a:latin typeface="Cambria Math" panose="02040503050406030204" pitchFamily="18" charset="0"/>
                      </a:rPr>
                      <m:t>=</m:t>
                    </m:r>
                    <m:r>
                      <a:rPr lang="en-US" sz="1200" b="0" i="1" smtClean="0">
                        <a:latin typeface="Cambria Math" panose="02040503050406030204" pitchFamily="18" charset="0"/>
                      </a:rPr>
                      <m:t>0</m:t>
                    </m:r>
                  </m:oMath>
                </a14:m>
                <a:r>
                  <a:rPr lang="en-US" sz="1200" dirty="0"/>
                  <a:t> </a:t>
                </a:r>
              </a:p>
            </p:txBody>
          </p:sp>
        </mc:Choice>
        <mc:Fallback xmlns="">
          <p:sp>
            <p:nvSpPr>
              <p:cNvPr id="103" name="矩形 102"/>
              <p:cNvSpPr>
                <a:spLocks noRot="1" noChangeAspect="1" noMove="1" noResize="1" noEditPoints="1" noAdjustHandles="1" noChangeArrowheads="1" noChangeShapeType="1" noTextEdit="1"/>
              </p:cNvSpPr>
              <p:nvPr/>
            </p:nvSpPr>
            <p:spPr>
              <a:xfrm>
                <a:off x="8261439" y="3881457"/>
                <a:ext cx="2752420"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矩形 110"/>
              <p:cNvSpPr/>
              <p:nvPr/>
            </p:nvSpPr>
            <p:spPr>
              <a:xfrm>
                <a:off x="8273533" y="4311468"/>
                <a:ext cx="2752420" cy="276999"/>
              </a:xfrm>
              <a:prstGeom prst="rect">
                <a:avLst/>
              </a:prstGeom>
            </p:spPr>
            <p:txBody>
              <a:bodyPr wrap="none">
                <a:spAutoFit/>
              </a:bodyPr>
              <a:lstStyle/>
              <a:p>
                <a14:m>
                  <m:oMath xmlns:m="http://schemas.openxmlformats.org/officeDocument/2006/math">
                    <m:r>
                      <a:rPr lang="en-US" sz="1200" b="0" i="1" smtClean="0">
                        <a:latin typeface="Cambria Math" panose="02040503050406030204" pitchFamily="18" charset="0"/>
                      </a:rPr>
                      <m:t>1∗1</m:t>
                    </m:r>
                    <m:r>
                      <a:rPr lang="en-US" sz="1200" i="1">
                        <a:latin typeface="Cambria Math" panose="02040503050406030204" pitchFamily="18" charset="0"/>
                      </a:rPr>
                      <m:t>+</m:t>
                    </m:r>
                    <m:r>
                      <a:rPr lang="en-US" sz="1200" b="0" i="1" smtClean="0">
                        <a:latin typeface="Cambria Math" panose="02040503050406030204" pitchFamily="18" charset="0"/>
                      </a:rPr>
                      <m:t>2∗0</m:t>
                    </m:r>
                    <m:r>
                      <a:rPr lang="en-US" sz="1200" i="1">
                        <a:latin typeface="Cambria Math" panose="02040503050406030204" pitchFamily="18" charset="0"/>
                      </a:rPr>
                      <m:t>+</m:t>
                    </m:r>
                    <m:r>
                      <a:rPr lang="en-US" sz="1200" b="0" i="1" smtClean="0">
                        <a:latin typeface="Cambria Math" panose="02040503050406030204" pitchFamily="18" charset="0"/>
                      </a:rPr>
                      <m:t>3∗0+4∗</m:t>
                    </m:r>
                    <m:r>
                      <a:rPr lang="en-US" sz="1200" b="0" i="0" smtClean="0">
                        <a:latin typeface="Cambria Math" panose="02040503050406030204" pitchFamily="18" charset="0"/>
                      </a:rPr>
                      <m:t>1</m:t>
                    </m:r>
                    <m:r>
                      <a:rPr lang="en-US" sz="1200">
                        <a:solidFill>
                          <a:srgbClr val="FF0000"/>
                        </a:solidFill>
                        <a:latin typeface="Cambria Math" panose="02040503050406030204" pitchFamily="18" charset="0"/>
                      </a:rPr>
                      <m:t> </m:t>
                    </m:r>
                    <m:r>
                      <m:rPr>
                        <m:sty m:val="p"/>
                      </m:rPr>
                      <a:rPr lang="en-US" sz="1200">
                        <a:latin typeface="Cambria Math" panose="02040503050406030204" pitchFamily="18" charset="0"/>
                      </a:rPr>
                      <m:t>mod</m:t>
                    </m:r>
                    <m:r>
                      <a:rPr lang="en-US" sz="1200">
                        <a:solidFill>
                          <a:srgbClr val="FF0000"/>
                        </a:solidFill>
                        <a:latin typeface="Cambria Math" panose="02040503050406030204" pitchFamily="18" charset="0"/>
                      </a:rPr>
                      <m:t> </m:t>
                    </m:r>
                    <m:r>
                      <a:rPr lang="en-US" sz="1200" b="0" i="1" smtClean="0">
                        <a:solidFill>
                          <a:srgbClr val="FF0000"/>
                        </a:solidFill>
                        <a:latin typeface="Cambria Math" panose="02040503050406030204" pitchFamily="18" charset="0"/>
                      </a:rPr>
                      <m:t>5</m:t>
                    </m:r>
                    <m:r>
                      <a:rPr lang="en-US" sz="1200" i="1">
                        <a:latin typeface="Cambria Math" panose="02040503050406030204" pitchFamily="18" charset="0"/>
                      </a:rPr>
                      <m:t>=</m:t>
                    </m:r>
                    <m:r>
                      <a:rPr lang="en-US" sz="1200" b="0" i="1" smtClean="0">
                        <a:latin typeface="Cambria Math" panose="02040503050406030204" pitchFamily="18" charset="0"/>
                      </a:rPr>
                      <m:t>0</m:t>
                    </m:r>
                  </m:oMath>
                </a14:m>
                <a:r>
                  <a:rPr lang="en-US" sz="1200" dirty="0"/>
                  <a:t> </a:t>
                </a:r>
              </a:p>
            </p:txBody>
          </p:sp>
        </mc:Choice>
        <mc:Fallback xmlns="">
          <p:sp>
            <p:nvSpPr>
              <p:cNvPr id="111" name="矩形 110"/>
              <p:cNvSpPr>
                <a:spLocks noRot="1" noChangeAspect="1" noMove="1" noResize="1" noEditPoints="1" noAdjustHandles="1" noChangeArrowheads="1" noChangeShapeType="1" noTextEdit="1"/>
              </p:cNvSpPr>
              <p:nvPr/>
            </p:nvSpPr>
            <p:spPr>
              <a:xfrm>
                <a:off x="8273533" y="4311468"/>
                <a:ext cx="2752420" cy="2769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矩形 111"/>
              <p:cNvSpPr/>
              <p:nvPr/>
            </p:nvSpPr>
            <p:spPr>
              <a:xfrm>
                <a:off x="8261439" y="4738124"/>
                <a:ext cx="2752420" cy="276999"/>
              </a:xfrm>
              <a:prstGeom prst="rect">
                <a:avLst/>
              </a:prstGeom>
            </p:spPr>
            <p:txBody>
              <a:bodyPr wrap="none">
                <a:spAutoFit/>
              </a:bodyPr>
              <a:lstStyle/>
              <a:p>
                <a14:m>
                  <m:oMath xmlns:m="http://schemas.openxmlformats.org/officeDocument/2006/math">
                    <m:r>
                      <a:rPr lang="en-US" sz="1200" b="0" i="1" smtClean="0">
                        <a:latin typeface="Cambria Math" panose="02040503050406030204" pitchFamily="18" charset="0"/>
                      </a:rPr>
                      <m:t>1∗1</m:t>
                    </m:r>
                    <m:r>
                      <a:rPr lang="en-US" sz="1200" i="1">
                        <a:latin typeface="Cambria Math" panose="02040503050406030204" pitchFamily="18" charset="0"/>
                      </a:rPr>
                      <m:t>+</m:t>
                    </m:r>
                    <m:r>
                      <a:rPr lang="en-US" sz="1200" b="0" i="1" smtClean="0">
                        <a:latin typeface="Cambria Math" panose="02040503050406030204" pitchFamily="18" charset="0"/>
                      </a:rPr>
                      <m:t>2∗1</m:t>
                    </m:r>
                    <m:r>
                      <a:rPr lang="en-US" sz="1200" i="1">
                        <a:latin typeface="Cambria Math" panose="02040503050406030204" pitchFamily="18" charset="0"/>
                      </a:rPr>
                      <m:t>+</m:t>
                    </m:r>
                    <m:r>
                      <a:rPr lang="en-US" sz="1200" b="0" i="1" smtClean="0">
                        <a:latin typeface="Cambria Math" panose="02040503050406030204" pitchFamily="18" charset="0"/>
                      </a:rPr>
                      <m:t>3∗1+4∗</m:t>
                    </m:r>
                    <m:r>
                      <a:rPr lang="en-US" sz="1200" b="0" i="0" smtClean="0">
                        <a:latin typeface="Cambria Math" panose="02040503050406030204" pitchFamily="18" charset="0"/>
                      </a:rPr>
                      <m:t>1</m:t>
                    </m:r>
                    <m:r>
                      <a:rPr lang="en-US" sz="1200">
                        <a:solidFill>
                          <a:srgbClr val="FF0000"/>
                        </a:solidFill>
                        <a:latin typeface="Cambria Math" panose="02040503050406030204" pitchFamily="18" charset="0"/>
                      </a:rPr>
                      <m:t> </m:t>
                    </m:r>
                    <m:r>
                      <m:rPr>
                        <m:sty m:val="p"/>
                      </m:rPr>
                      <a:rPr lang="en-US" sz="1200">
                        <a:latin typeface="Cambria Math" panose="02040503050406030204" pitchFamily="18" charset="0"/>
                      </a:rPr>
                      <m:t>mod</m:t>
                    </m:r>
                    <m:r>
                      <a:rPr lang="en-US" sz="1200">
                        <a:solidFill>
                          <a:srgbClr val="FF0000"/>
                        </a:solidFill>
                        <a:latin typeface="Cambria Math" panose="02040503050406030204" pitchFamily="18" charset="0"/>
                      </a:rPr>
                      <m:t> </m:t>
                    </m:r>
                    <m:r>
                      <a:rPr lang="en-US" sz="1200" b="0" i="1" smtClean="0">
                        <a:solidFill>
                          <a:srgbClr val="FF0000"/>
                        </a:solidFill>
                        <a:latin typeface="Cambria Math" panose="02040503050406030204" pitchFamily="18" charset="0"/>
                      </a:rPr>
                      <m:t>5</m:t>
                    </m:r>
                    <m:r>
                      <a:rPr lang="en-US" sz="1200" i="1">
                        <a:latin typeface="Cambria Math" panose="02040503050406030204" pitchFamily="18" charset="0"/>
                      </a:rPr>
                      <m:t>=</m:t>
                    </m:r>
                    <m:r>
                      <a:rPr lang="en-US" sz="1200" b="0" i="1" smtClean="0">
                        <a:latin typeface="Cambria Math" panose="02040503050406030204" pitchFamily="18" charset="0"/>
                      </a:rPr>
                      <m:t>0</m:t>
                    </m:r>
                  </m:oMath>
                </a14:m>
                <a:r>
                  <a:rPr lang="en-US" sz="1200" dirty="0"/>
                  <a:t> </a:t>
                </a:r>
              </a:p>
            </p:txBody>
          </p:sp>
        </mc:Choice>
        <mc:Fallback xmlns="">
          <p:sp>
            <p:nvSpPr>
              <p:cNvPr id="112" name="矩形 111"/>
              <p:cNvSpPr>
                <a:spLocks noRot="1" noChangeAspect="1" noMove="1" noResize="1" noEditPoints="1" noAdjustHandles="1" noChangeArrowheads="1" noChangeShapeType="1" noTextEdit="1"/>
              </p:cNvSpPr>
              <p:nvPr/>
            </p:nvSpPr>
            <p:spPr>
              <a:xfrm>
                <a:off x="8261439" y="4738124"/>
                <a:ext cx="2752420" cy="2769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963039" y="2654020"/>
                <a:ext cx="2362293" cy="400110"/>
              </a:xfrm>
              <a:prstGeom prst="rect">
                <a:avLst/>
              </a:prstGeom>
              <a:noFill/>
            </p:spPr>
            <p:txBody>
              <a:bodyPr wrap="square" rtlCol="0">
                <a:spAutoFit/>
              </a:bodyPr>
              <a:lstStyle/>
              <a:p>
                <a:pPr lvl="0">
                  <a:defRPr/>
                </a:pPr>
                <a:r>
                  <a:rPr lang="en-US" sz="2000" b="0" dirty="0">
                    <a:solidFill>
                      <a:srgbClr val="00B050"/>
                    </a:solidFill>
                  </a:rPr>
                  <a:t>Redundancy </a:t>
                </a:r>
                <a14:m>
                  <m:oMath xmlns:m="http://schemas.openxmlformats.org/officeDocument/2006/math">
                    <m:r>
                      <a:rPr lang="en-US" sz="2000" b="0" i="1" smtClean="0">
                        <a:solidFill>
                          <a:srgbClr val="00B050"/>
                        </a:solidFill>
                        <a:latin typeface="Cambria Math" panose="02040503050406030204" pitchFamily="18" charset="0"/>
                      </a:rPr>
                      <m:t>≤</m:t>
                    </m:r>
                    <m:func>
                      <m:funcPr>
                        <m:ctrlPr>
                          <a:rPr lang="en-US" sz="2000" b="0" i="1" smtClean="0">
                            <a:solidFill>
                              <a:srgbClr val="00B050"/>
                            </a:solidFill>
                            <a:latin typeface="Cambria Math" panose="02040503050406030204" pitchFamily="18" charset="0"/>
                          </a:rPr>
                        </m:ctrlPr>
                      </m:funcPr>
                      <m:fName>
                        <m:r>
                          <m:rPr>
                            <m:sty m:val="p"/>
                          </m:rPr>
                          <a:rPr lang="en-US" sz="2000" b="0" i="0" smtClean="0">
                            <a:solidFill>
                              <a:srgbClr val="00B050"/>
                            </a:solidFill>
                            <a:latin typeface="Cambria Math" panose="02040503050406030204" pitchFamily="18" charset="0"/>
                          </a:rPr>
                          <m:t>log</m:t>
                        </m:r>
                      </m:fName>
                      <m:e>
                        <m:r>
                          <a:rPr lang="en-US" sz="2000" b="0" i="1" smtClean="0">
                            <a:solidFill>
                              <a:srgbClr val="00B050"/>
                            </a:solidFill>
                            <a:latin typeface="Cambria Math" panose="02040503050406030204" pitchFamily="18" charset="0"/>
                          </a:rPr>
                          <m:t>𝑛</m:t>
                        </m:r>
                      </m:e>
                    </m:func>
                  </m:oMath>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963039" y="2654020"/>
                <a:ext cx="2362293" cy="400110"/>
              </a:xfrm>
              <a:prstGeom prst="rect">
                <a:avLst/>
              </a:prstGeom>
              <a:blipFill>
                <a:blip r:embed="rId9"/>
                <a:stretch>
                  <a:fillRect l="-2842" t="-7576" b="-25758"/>
                </a:stretch>
              </a:blipFill>
            </p:spPr>
            <p:txBody>
              <a:bodyPr/>
              <a:lstStyle/>
              <a:p>
                <a:r>
                  <a:rPr lang="en-US">
                    <a:noFill/>
                  </a:rPr>
                  <a:t> </a:t>
                </a:r>
              </a:p>
            </p:txBody>
          </p:sp>
        </mc:Fallback>
      </mc:AlternateContent>
      <p:sp>
        <p:nvSpPr>
          <p:cNvPr id="57" name="TextBox 45">
            <a:extLst>
              <a:ext uri="{FF2B5EF4-FFF2-40B4-BE49-F238E27FC236}">
                <a16:creationId xmlns:a16="http://schemas.microsoft.com/office/drawing/2014/main" id="{2B1089E9-A049-4E7B-A562-2EA8E4245FB5}"/>
              </a:ext>
            </a:extLst>
          </p:cNvPr>
          <p:cNvSpPr txBox="1"/>
          <p:nvPr/>
        </p:nvSpPr>
        <p:spPr>
          <a:xfrm>
            <a:off x="9552246" y="2032271"/>
            <a:ext cx="2344893" cy="400110"/>
          </a:xfrm>
          <a:prstGeom prst="rect">
            <a:avLst/>
          </a:prstGeom>
          <a:noFill/>
        </p:spPr>
        <p:txBody>
          <a:bodyPr wrap="square" rtlCol="0">
            <a:spAutoFit/>
          </a:bodyPr>
          <a:lstStyle/>
          <a:p>
            <a:pPr lvl="0">
              <a:defRPr/>
            </a:pPr>
            <a:r>
              <a:rPr lang="en-US" sz="2000" b="0" dirty="0"/>
              <a:t>A single parity check</a:t>
            </a:r>
            <a:endParaRPr lang="en-US" sz="1600" dirty="0"/>
          </a:p>
        </p:txBody>
      </p:sp>
    </p:spTree>
    <p:extLst>
      <p:ext uri="{BB962C8B-B14F-4D97-AF65-F5344CB8AC3E}">
        <p14:creationId xmlns:p14="http://schemas.microsoft.com/office/powerpoint/2010/main" val="3878340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47804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4" name="椭圆 3"/>
          <p:cNvSpPr/>
          <p:nvPr/>
        </p:nvSpPr>
        <p:spPr>
          <a:xfrm>
            <a:off x="3984439" y="1025860"/>
            <a:ext cx="2286000" cy="2286000"/>
          </a:xfrm>
          <a:prstGeom prst="ellipse">
            <a:avLst/>
          </a:prstGeom>
          <a:solidFill>
            <a:schemeClr val="accent6">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 name="矩形 1"/>
          <p:cNvSpPr/>
          <p:nvPr/>
        </p:nvSpPr>
        <p:spPr>
          <a:xfrm>
            <a:off x="4176065" y="1792886"/>
            <a:ext cx="1879600" cy="707886"/>
          </a:xfrm>
          <a:prstGeom prst="rect">
            <a:avLst/>
          </a:prstGeom>
        </p:spPr>
        <p:txBody>
          <a:bodyPr wrap="square">
            <a:spAutoFit/>
          </a:bodyPr>
          <a:lstStyle/>
          <a:p>
            <a:pPr algn="ctr"/>
            <a:r>
              <a:rPr lang="en-US" sz="2000" dirty="0"/>
              <a:t>Information and Coding Theory</a:t>
            </a:r>
          </a:p>
        </p:txBody>
      </p:sp>
      <p:grpSp>
        <p:nvGrpSpPr>
          <p:cNvPr id="18" name="组合 17"/>
          <p:cNvGrpSpPr/>
          <p:nvPr/>
        </p:nvGrpSpPr>
        <p:grpSpPr>
          <a:xfrm>
            <a:off x="5576109" y="1026631"/>
            <a:ext cx="2286000" cy="2286000"/>
            <a:chOff x="5599888" y="1014673"/>
            <a:chExt cx="2286000" cy="2286000"/>
          </a:xfrm>
        </p:grpSpPr>
        <p:sp>
          <p:nvSpPr>
            <p:cNvPr id="5" name="椭圆 4"/>
            <p:cNvSpPr/>
            <p:nvPr/>
          </p:nvSpPr>
          <p:spPr>
            <a:xfrm>
              <a:off x="5599888" y="1014673"/>
              <a:ext cx="2286000" cy="2286000"/>
            </a:xfrm>
            <a:prstGeom prst="ellipse">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矩形 2"/>
            <p:cNvSpPr/>
            <p:nvPr/>
          </p:nvSpPr>
          <p:spPr>
            <a:xfrm>
              <a:off x="5917482" y="1800803"/>
              <a:ext cx="1650812" cy="707886"/>
            </a:xfrm>
            <a:prstGeom prst="rect">
              <a:avLst/>
            </a:prstGeom>
          </p:spPr>
          <p:txBody>
            <a:bodyPr wrap="square">
              <a:spAutoFit/>
            </a:bodyPr>
            <a:lstStyle/>
            <a:p>
              <a:pPr algn="ctr"/>
              <a:r>
                <a:rPr lang="en-US" altLang="zh-CN" sz="2000" dirty="0"/>
                <a:t>Theory of Computing</a:t>
              </a:r>
              <a:endParaRPr lang="en-US" sz="2000" dirty="0"/>
            </a:p>
          </p:txBody>
        </p:sp>
      </p:gr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ESEARCH</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4000"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VerView</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grpSp>
        <p:nvGrpSpPr>
          <p:cNvPr id="8" name="组合 7"/>
          <p:cNvGrpSpPr/>
          <p:nvPr/>
        </p:nvGrpSpPr>
        <p:grpSpPr>
          <a:xfrm>
            <a:off x="0" y="3537071"/>
            <a:ext cx="12192000" cy="547592"/>
            <a:chOff x="0" y="3032187"/>
            <a:chExt cx="12192000" cy="547592"/>
          </a:xfrm>
        </p:grpSpPr>
        <p:sp>
          <p:nvSpPr>
            <p:cNvPr id="12" name="燕尾形 11"/>
            <p:cNvSpPr/>
            <p:nvPr/>
          </p:nvSpPr>
          <p:spPr>
            <a:xfrm>
              <a:off x="0" y="3032187"/>
              <a:ext cx="12192000" cy="547592"/>
            </a:xfrm>
            <a:prstGeom prst="chevron">
              <a:avLst>
                <a:gd name="adj" fmla="val 0"/>
              </a:avLst>
            </a:prstGeom>
            <a:gradFill flip="none" rotWithShape="1">
              <a:gsLst>
                <a:gs pos="0">
                  <a:schemeClr val="accent6">
                    <a:lumMod val="60000"/>
                    <a:lumOff val="40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7" name="矩形 6"/>
            <p:cNvSpPr/>
            <p:nvPr/>
          </p:nvSpPr>
          <p:spPr>
            <a:xfrm>
              <a:off x="773230" y="3121317"/>
              <a:ext cx="2787814" cy="369332"/>
            </a:xfrm>
            <a:prstGeom prst="rect">
              <a:avLst/>
            </a:prstGeom>
          </p:spPr>
          <p:txBody>
            <a:bodyPr wrap="none">
              <a:spAutoFit/>
            </a:bodyPr>
            <a:lstStyle/>
            <a:p>
              <a:pPr algn="ctr"/>
              <a:r>
                <a:rPr lang="en-US" altLang="zh-CN" dirty="0"/>
                <a:t>Communication </a:t>
              </a:r>
              <a:r>
                <a:rPr lang="en-US" dirty="0"/>
                <a:t>(&amp; Storage)</a:t>
              </a:r>
            </a:p>
          </p:txBody>
        </p:sp>
        <p:sp>
          <p:nvSpPr>
            <p:cNvPr id="16" name="矩形 15"/>
            <p:cNvSpPr/>
            <p:nvPr/>
          </p:nvSpPr>
          <p:spPr>
            <a:xfrm>
              <a:off x="8756834" y="3121317"/>
              <a:ext cx="2627515" cy="369332"/>
            </a:xfrm>
            <a:prstGeom prst="rect">
              <a:avLst/>
            </a:prstGeom>
          </p:spPr>
          <p:txBody>
            <a:bodyPr wrap="none">
              <a:spAutoFit/>
            </a:bodyPr>
            <a:lstStyle/>
            <a:p>
              <a:pPr algn="ctr"/>
              <a:r>
                <a:rPr lang="en-US" altLang="zh-CN" dirty="0"/>
                <a:t>Computation </a:t>
              </a:r>
              <a:r>
                <a:rPr lang="en-US" dirty="0"/>
                <a:t>(&amp; Learning)</a:t>
              </a:r>
            </a:p>
          </p:txBody>
        </p:sp>
      </p:grpSp>
      <p:sp>
        <p:nvSpPr>
          <p:cNvPr id="29" name="Rounded Rectangle 17">
            <a:extLst>
              <a:ext uri="{FF2B5EF4-FFF2-40B4-BE49-F238E27FC236}">
                <a16:creationId xmlns:a16="http://schemas.microsoft.com/office/drawing/2014/main" id="{4FEA36A9-C4CB-B2F1-F92F-2A86410ADCC5}"/>
              </a:ext>
            </a:extLst>
          </p:cNvPr>
          <p:cNvSpPr/>
          <p:nvPr/>
        </p:nvSpPr>
        <p:spPr>
          <a:xfrm>
            <a:off x="551145" y="4089825"/>
            <a:ext cx="2730535" cy="2760856"/>
          </a:xfrm>
          <a:prstGeom prst="roundRect">
            <a:avLst>
              <a:gd name="adj" fmla="val 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mc:AlternateContent xmlns:mc="http://schemas.openxmlformats.org/markup-compatibility/2006" xmlns:a14="http://schemas.microsoft.com/office/drawing/2010/main">
        <mc:Choice Requires="a14">
          <p:sp>
            <p:nvSpPr>
              <p:cNvPr id="30" name="Rounded Rectangle 4">
                <a:extLst>
                  <a:ext uri="{FF2B5EF4-FFF2-40B4-BE49-F238E27FC236}">
                    <a16:creationId xmlns:a16="http://schemas.microsoft.com/office/drawing/2014/main" id="{FD9302BE-904A-6E31-ADF1-DCA335AD587D}"/>
                  </a:ext>
                </a:extLst>
              </p:cNvPr>
              <p:cNvSpPr txBox="1"/>
              <p:nvPr/>
            </p:nvSpPr>
            <p:spPr>
              <a:xfrm>
                <a:off x="551145" y="4135007"/>
                <a:ext cx="2799439" cy="2715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1600" dirty="0">
                    <a:solidFill>
                      <a:schemeClr val="tx1"/>
                    </a:solidFill>
                  </a:rPr>
                  <a:t>Coding and error correction for DNA-based storage</a:t>
                </a:r>
                <a:endParaRPr lang="en-US" sz="1600" kern="1200" dirty="0">
                  <a:solidFill>
                    <a:schemeClr val="tx1"/>
                  </a:solidFill>
                </a:endParaRPr>
              </a:p>
              <a:p>
                <a:pPr marL="228600" lvl="1" indent="-228600" algn="l" defTabSz="1111250">
                  <a:lnSpc>
                    <a:spcPct val="90000"/>
                  </a:lnSpc>
                  <a:spcBef>
                    <a:spcPct val="0"/>
                  </a:spcBef>
                  <a:spcAft>
                    <a:spcPct val="15000"/>
                  </a:spcAft>
                  <a:buChar char="•"/>
                </a:pPr>
                <a:r>
                  <a:rPr lang="en-US" sz="1400" dirty="0">
                    <a:solidFill>
                      <a:schemeClr val="tx1"/>
                    </a:solidFill>
                  </a:rPr>
                  <a:t>Coding over deletion /insertion channels</a:t>
                </a:r>
              </a:p>
              <a:p>
                <a:pPr marL="228600" lvl="1" indent="-228600" algn="l" defTabSz="1111250">
                  <a:lnSpc>
                    <a:spcPct val="90000"/>
                  </a:lnSpc>
                  <a:spcBef>
                    <a:spcPct val="0"/>
                  </a:spcBef>
                  <a:spcAft>
                    <a:spcPct val="15000"/>
                  </a:spcAft>
                  <a:buChar char="•"/>
                </a:pPr>
                <a:r>
                  <a:rPr lang="en-US" sz="1400" kern="1200" dirty="0">
                    <a:solidFill>
                      <a:schemeClr val="tx1"/>
                    </a:solidFill>
                  </a:rPr>
                  <a:t>Trace reconstruction</a:t>
                </a:r>
              </a:p>
              <a:p>
                <a:pPr marL="228600" lvl="1" indent="-228600" algn="l" defTabSz="1111250">
                  <a:lnSpc>
                    <a:spcPct val="90000"/>
                  </a:lnSpc>
                  <a:spcBef>
                    <a:spcPct val="0"/>
                  </a:spcBef>
                  <a:spcAft>
                    <a:spcPct val="15000"/>
                  </a:spcAft>
                  <a:buChar char="•"/>
                </a:pPr>
                <a:r>
                  <a:rPr lang="en-US" sz="1400" dirty="0">
                    <a:solidFill>
                      <a:schemeClr val="tx1"/>
                    </a:solidFill>
                  </a:rPr>
                  <a:t>Coding over sliced channels</a:t>
                </a:r>
              </a:p>
              <a:p>
                <a:pPr marL="228600" lvl="1" indent="-228600" algn="l" defTabSz="1111250">
                  <a:lnSpc>
                    <a:spcPct val="90000"/>
                  </a:lnSpc>
                  <a:spcBef>
                    <a:spcPct val="0"/>
                  </a:spcBef>
                  <a:spcAft>
                    <a:spcPct val="15000"/>
                  </a:spcAft>
                  <a:buChar char="•"/>
                </a:pPr>
                <a:r>
                  <a:rPr lang="en-US" sz="1400" kern="1200" dirty="0">
                    <a:solidFill>
                      <a:schemeClr val="tx1"/>
                    </a:solidFill>
                  </a:rPr>
                  <a:t>Coding for racetrack memories</a:t>
                </a:r>
              </a:p>
              <a:p>
                <a:pPr marL="228600" lvl="1" indent="-228600" algn="l" defTabSz="1111250">
                  <a:lnSpc>
                    <a:spcPct val="90000"/>
                  </a:lnSpc>
                  <a:spcBef>
                    <a:spcPct val="0"/>
                  </a:spcBef>
                  <a:spcAft>
                    <a:spcPct val="15000"/>
                  </a:spcAft>
                  <a:buChar char="•"/>
                </a:pPr>
                <a14:m>
                  <m:oMath xmlns:m="http://schemas.openxmlformats.org/officeDocument/2006/math">
                    <m:sSub>
                      <m:sSubPr>
                        <m:ctrlPr>
                          <a:rPr lang="en-US" sz="1400" b="0" i="1" kern="1200" smtClean="0">
                            <a:solidFill>
                              <a:schemeClr val="tx1"/>
                            </a:solidFill>
                            <a:latin typeface="Cambria Math" panose="02040503050406030204" pitchFamily="18" charset="0"/>
                          </a:rPr>
                        </m:ctrlPr>
                      </m:sSubPr>
                      <m:e>
                        <m:r>
                          <a:rPr lang="en-US" sz="1400" b="0" i="1" kern="1200" smtClean="0">
                            <a:solidFill>
                              <a:schemeClr val="tx1"/>
                            </a:solidFill>
                            <a:latin typeface="Cambria Math" panose="02040503050406030204" pitchFamily="18" charset="0"/>
                          </a:rPr>
                          <m:t>𝐵</m:t>
                        </m:r>
                      </m:e>
                      <m:sub>
                        <m:r>
                          <a:rPr lang="en-US" sz="1400" b="0" i="1" kern="1200" smtClean="0">
                            <a:solidFill>
                              <a:schemeClr val="tx1"/>
                            </a:solidFill>
                            <a:latin typeface="Cambria Math" panose="02040503050406030204" pitchFamily="18" charset="0"/>
                          </a:rPr>
                          <m:t>h</m:t>
                        </m:r>
                      </m:sub>
                    </m:sSub>
                  </m:oMath>
                </a14:m>
                <a:r>
                  <a:rPr lang="en-US" sz="1400" kern="1200" dirty="0">
                    <a:solidFill>
                      <a:schemeClr val="tx1"/>
                    </a:solidFill>
                  </a:rPr>
                  <a:t> sequences</a:t>
                </a:r>
                <a:endParaRPr lang="en-US" sz="1600" kern="1200" dirty="0">
                  <a:solidFill>
                    <a:schemeClr val="tx1"/>
                  </a:solidFill>
                </a:endParaRPr>
              </a:p>
              <a:p>
                <a:pPr marL="0" lvl="1" algn="l" defTabSz="1111250">
                  <a:lnSpc>
                    <a:spcPct val="90000"/>
                  </a:lnSpc>
                  <a:spcBef>
                    <a:spcPts val="600"/>
                  </a:spcBef>
                  <a:spcAft>
                    <a:spcPct val="15000"/>
                  </a:spcAft>
                </a:pPr>
                <a:r>
                  <a:rPr lang="en-US" sz="1600" dirty="0">
                    <a:solidFill>
                      <a:schemeClr val="tx1"/>
                    </a:solidFill>
                  </a:rPr>
                  <a:t>Access balancing in distributed storage</a:t>
                </a:r>
                <a:endParaRPr lang="en-US" sz="1600" kern="1200" dirty="0">
                  <a:solidFill>
                    <a:schemeClr val="tx1"/>
                  </a:solidFill>
                </a:endParaRPr>
              </a:p>
              <a:p>
                <a:pPr marL="228600" lvl="1" indent="-228600" defTabSz="1111250">
                  <a:lnSpc>
                    <a:spcPct val="90000"/>
                  </a:lnSpc>
                  <a:spcBef>
                    <a:spcPct val="0"/>
                  </a:spcBef>
                  <a:spcAft>
                    <a:spcPct val="15000"/>
                  </a:spcAft>
                  <a:buChar char="•"/>
                </a:pPr>
                <a:r>
                  <a:rPr lang="en-US" sz="1400" dirty="0">
                    <a:solidFill>
                      <a:schemeClr val="tx1"/>
                    </a:solidFill>
                  </a:rPr>
                  <a:t>Balanced Trades</a:t>
                </a:r>
              </a:p>
            </p:txBody>
          </p:sp>
        </mc:Choice>
        <mc:Fallback xmlns="">
          <p:sp>
            <p:nvSpPr>
              <p:cNvPr id="30" name="Rounded Rectangle 4">
                <a:extLst>
                  <a:ext uri="{FF2B5EF4-FFF2-40B4-BE49-F238E27FC236}">
                    <a16:creationId xmlns:a16="http://schemas.microsoft.com/office/drawing/2014/main" id="{FD9302BE-904A-6E31-ADF1-DCA335AD587D}"/>
                  </a:ext>
                </a:extLst>
              </p:cNvPr>
              <p:cNvSpPr txBox="1">
                <a:spLocks noRot="1" noChangeAspect="1" noMove="1" noResize="1" noEditPoints="1" noAdjustHandles="1" noChangeArrowheads="1" noChangeShapeType="1" noTextEdit="1"/>
              </p:cNvSpPr>
              <p:nvPr/>
            </p:nvSpPr>
            <p:spPr>
              <a:xfrm>
                <a:off x="551145" y="4135007"/>
                <a:ext cx="2799439" cy="2715674"/>
              </a:xfrm>
              <a:prstGeom prst="rect">
                <a:avLst/>
              </a:prstGeom>
              <a:blipFill>
                <a:blip r:embed="rId3"/>
                <a:stretch>
                  <a:fillRect r="-652" b="-3812"/>
                </a:stretch>
              </a:blipFill>
            </p:spPr>
            <p:txBody>
              <a:bodyPr/>
              <a:lstStyle/>
              <a:p>
                <a:r>
                  <a:rPr lang="en-US">
                    <a:noFill/>
                  </a:rPr>
                  <a:t> </a:t>
                </a:r>
              </a:p>
            </p:txBody>
          </p:sp>
        </mc:Fallback>
      </mc:AlternateContent>
      <p:sp>
        <p:nvSpPr>
          <p:cNvPr id="9" name="左箭头 8"/>
          <p:cNvSpPr/>
          <p:nvPr/>
        </p:nvSpPr>
        <p:spPr>
          <a:xfrm>
            <a:off x="3078918" y="2013503"/>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流程图: 可选过程 10"/>
          <p:cNvSpPr/>
          <p:nvPr/>
        </p:nvSpPr>
        <p:spPr>
          <a:xfrm>
            <a:off x="773230" y="1732186"/>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矩形 24"/>
          <p:cNvSpPr/>
          <p:nvPr/>
        </p:nvSpPr>
        <p:spPr>
          <a:xfrm>
            <a:off x="835728" y="1868510"/>
            <a:ext cx="2028416" cy="338554"/>
          </a:xfrm>
          <a:prstGeom prst="rect">
            <a:avLst/>
          </a:prstGeom>
        </p:spPr>
        <p:txBody>
          <a:bodyPr wrap="square">
            <a:spAutoFit/>
          </a:bodyPr>
          <a:lstStyle/>
          <a:p>
            <a:r>
              <a:rPr lang="en-US" sz="1600" dirty="0"/>
              <a:t>Data communication</a:t>
            </a:r>
          </a:p>
        </p:txBody>
      </p:sp>
      <p:sp>
        <p:nvSpPr>
          <p:cNvPr id="26" name="矩形 25"/>
          <p:cNvSpPr/>
          <p:nvPr/>
        </p:nvSpPr>
        <p:spPr>
          <a:xfrm>
            <a:off x="835728" y="2149173"/>
            <a:ext cx="2028416" cy="338554"/>
          </a:xfrm>
          <a:prstGeom prst="rect">
            <a:avLst/>
          </a:prstGeom>
        </p:spPr>
        <p:txBody>
          <a:bodyPr wrap="square">
            <a:spAutoFit/>
          </a:bodyPr>
          <a:lstStyle/>
          <a:p>
            <a:r>
              <a:rPr lang="en-US" sz="1600" dirty="0"/>
              <a:t>Data compression</a:t>
            </a:r>
          </a:p>
        </p:txBody>
      </p:sp>
      <p:sp>
        <p:nvSpPr>
          <p:cNvPr id="34" name="流程图: 可选过程 33"/>
          <p:cNvSpPr/>
          <p:nvPr/>
        </p:nvSpPr>
        <p:spPr>
          <a:xfrm>
            <a:off x="8956615" y="1751504"/>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矩形 34"/>
          <p:cNvSpPr/>
          <p:nvPr/>
        </p:nvSpPr>
        <p:spPr>
          <a:xfrm>
            <a:off x="9019113" y="1782929"/>
            <a:ext cx="2028416" cy="338554"/>
          </a:xfrm>
          <a:prstGeom prst="rect">
            <a:avLst/>
          </a:prstGeom>
        </p:spPr>
        <p:txBody>
          <a:bodyPr wrap="square">
            <a:spAutoFit/>
          </a:bodyPr>
          <a:lstStyle/>
          <a:p>
            <a:r>
              <a:rPr lang="en-US" sz="1600" dirty="0"/>
              <a:t>Computability</a:t>
            </a:r>
          </a:p>
        </p:txBody>
      </p:sp>
      <p:sp>
        <p:nvSpPr>
          <p:cNvPr id="36" name="矩形 35"/>
          <p:cNvSpPr/>
          <p:nvPr/>
        </p:nvSpPr>
        <p:spPr>
          <a:xfrm>
            <a:off x="9019113" y="2063592"/>
            <a:ext cx="2028416" cy="338554"/>
          </a:xfrm>
          <a:prstGeom prst="rect">
            <a:avLst/>
          </a:prstGeom>
        </p:spPr>
        <p:txBody>
          <a:bodyPr wrap="square">
            <a:spAutoFit/>
          </a:bodyPr>
          <a:lstStyle/>
          <a:p>
            <a:r>
              <a:rPr lang="en-US" sz="1600" dirty="0"/>
              <a:t>Complexity</a:t>
            </a:r>
          </a:p>
        </p:txBody>
      </p:sp>
      <p:sp>
        <p:nvSpPr>
          <p:cNvPr id="37" name="左箭头 36"/>
          <p:cNvSpPr/>
          <p:nvPr/>
        </p:nvSpPr>
        <p:spPr>
          <a:xfrm flipH="1">
            <a:off x="8015839" y="2015091"/>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矩形 38"/>
          <p:cNvSpPr/>
          <p:nvPr/>
        </p:nvSpPr>
        <p:spPr>
          <a:xfrm>
            <a:off x="9019112" y="2342314"/>
            <a:ext cx="2153413" cy="338554"/>
          </a:xfrm>
          <a:prstGeom prst="rect">
            <a:avLst/>
          </a:prstGeom>
        </p:spPr>
        <p:txBody>
          <a:bodyPr wrap="square">
            <a:spAutoFit/>
          </a:bodyPr>
          <a:lstStyle/>
          <a:p>
            <a:r>
              <a:rPr lang="en-US" sz="1600" dirty="0"/>
              <a:t>Computational models</a:t>
            </a:r>
          </a:p>
        </p:txBody>
      </p:sp>
    </p:spTree>
    <p:extLst>
      <p:ext uri="{BB962C8B-B14F-4D97-AF65-F5344CB8AC3E}">
        <p14:creationId xmlns:p14="http://schemas.microsoft.com/office/powerpoint/2010/main" val="2504131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p:spTree>
    <p:extLst>
      <p:ext uri="{BB962C8B-B14F-4D97-AF65-F5344CB8AC3E}">
        <p14:creationId xmlns:p14="http://schemas.microsoft.com/office/powerpoint/2010/main" val="2011036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65">
                <a:extLst>
                  <a:ext uri="{FF2B5EF4-FFF2-40B4-BE49-F238E27FC236}">
                    <a16:creationId xmlns:a16="http://schemas.microsoft.com/office/drawing/2014/main" id="{C1003A0F-B91A-4DD3-AF64-A7DD322E91A1}"/>
                  </a:ext>
                </a:extLst>
              </p:cNvPr>
              <p:cNvSpPr txBox="1"/>
              <p:nvPr/>
            </p:nvSpPr>
            <p:spPr>
              <a:xfrm>
                <a:off x="7383798" y="1564641"/>
                <a:ext cx="4766736" cy="1015663"/>
              </a:xfrm>
              <a:prstGeom prst="rect">
                <a:avLst/>
              </a:prstGeom>
              <a:noFill/>
            </p:spPr>
            <p:txBody>
              <a:bodyPr wrap="square" rtlCol="0">
                <a:spAutoFit/>
              </a:bodyPr>
              <a:lstStyle/>
              <a:p>
                <a:r>
                  <a:rPr lang="en-US" sz="2000" dirty="0">
                    <a:solidFill>
                      <a:srgbClr val="0070C0"/>
                    </a:solidFill>
                  </a:rPr>
                  <a:t>Explicit code constructions with redundancy </a:t>
                </a:r>
                <a14:m>
                  <m:oMath xmlns:m="http://schemas.openxmlformats.org/officeDocument/2006/math">
                    <m:r>
                      <a:rPr lang="en-US" sz="2000" b="0" i="1" smtClean="0">
                        <a:solidFill>
                          <a:srgbClr val="0070C0"/>
                        </a:solidFill>
                        <a:latin typeface="Cambria Math" panose="02040503050406030204" pitchFamily="18" charset="0"/>
                      </a:rPr>
                      <m:t>𝑂</m:t>
                    </m:r>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𝑘</m:t>
                    </m:r>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𝑛</m:t>
                        </m:r>
                      </m:e>
                    </m:func>
                    <m:r>
                      <a:rPr lang="en-US" sz="2000" b="0" i="1" smtClean="0">
                        <a:solidFill>
                          <a:srgbClr val="0070C0"/>
                        </a:solidFill>
                        <a:latin typeface="Cambria Math" panose="02040503050406030204" pitchFamily="18" charset="0"/>
                      </a:rPr>
                      <m:t>)</m:t>
                    </m:r>
                  </m:oMath>
                </a14:m>
                <a:r>
                  <a:rPr lang="en-US" sz="2000" dirty="0">
                    <a:solidFill>
                      <a:srgbClr val="0070C0"/>
                    </a:solidFill>
                  </a:rPr>
                  <a:t> ? </a:t>
                </a:r>
              </a:p>
              <a:p>
                <a:r>
                  <a:rPr lang="en-US" sz="2000" dirty="0">
                    <a:solidFill>
                      <a:srgbClr val="0070C0"/>
                    </a:solidFill>
                  </a:rPr>
                  <a:t>(Open for 50 years even for </a:t>
                </a:r>
                <a14:m>
                  <m:oMath xmlns:m="http://schemas.openxmlformats.org/officeDocument/2006/math">
                    <m:r>
                      <a:rPr lang="en-US" sz="2000" b="0" i="1" smtClean="0">
                        <a:solidFill>
                          <a:srgbClr val="0070C0"/>
                        </a:solidFill>
                        <a:latin typeface="Cambria Math" panose="02040503050406030204" pitchFamily="18" charset="0"/>
                      </a:rPr>
                      <m:t>𝑘</m:t>
                    </m:r>
                    <m:r>
                      <a:rPr lang="en-US" sz="2000" b="0" i="1" smtClean="0">
                        <a:solidFill>
                          <a:srgbClr val="0070C0"/>
                        </a:solidFill>
                        <a:latin typeface="Cambria Math" panose="02040503050406030204" pitchFamily="18" charset="0"/>
                      </a:rPr>
                      <m:t>=2</m:t>
                    </m:r>
                  </m:oMath>
                </a14:m>
                <a:r>
                  <a:rPr lang="en-US" sz="2000" dirty="0">
                    <a:solidFill>
                      <a:srgbClr val="0070C0"/>
                    </a:solidFill>
                  </a:rPr>
                  <a:t>)</a:t>
                </a:r>
              </a:p>
            </p:txBody>
          </p:sp>
        </mc:Choice>
        <mc:Fallback xmlns="">
          <p:sp>
            <p:nvSpPr>
              <p:cNvPr id="57" name="TextBox 65">
                <a:extLst>
                  <a:ext uri="{FF2B5EF4-FFF2-40B4-BE49-F238E27FC236}">
                    <a16:creationId xmlns:a16="http://schemas.microsoft.com/office/drawing/2014/main" id="{C1003A0F-B91A-4DD3-AF64-A7DD322E91A1}"/>
                  </a:ext>
                </a:extLst>
              </p:cNvPr>
              <p:cNvSpPr txBox="1">
                <a:spLocks noRot="1" noChangeAspect="1" noMove="1" noResize="1" noEditPoints="1" noAdjustHandles="1" noChangeArrowheads="1" noChangeShapeType="1" noTextEdit="1"/>
              </p:cNvSpPr>
              <p:nvPr/>
            </p:nvSpPr>
            <p:spPr>
              <a:xfrm>
                <a:off x="7383798" y="1564641"/>
                <a:ext cx="4766736" cy="1015663"/>
              </a:xfrm>
              <a:prstGeom prst="rect">
                <a:avLst/>
              </a:prstGeom>
              <a:blipFill>
                <a:blip r:embed="rId5"/>
                <a:stretch>
                  <a:fillRect l="-1279" t="-3614" r="-1790" b="-10241"/>
                </a:stretch>
              </a:blipFill>
            </p:spPr>
            <p:txBody>
              <a:bodyPr/>
              <a:lstStyle/>
              <a:p>
                <a:r>
                  <a:rPr lang="en-US">
                    <a:noFill/>
                  </a:rPr>
                  <a:t> </a:t>
                </a:r>
              </a:p>
            </p:txBody>
          </p:sp>
        </mc:Fallback>
      </mc:AlternateContent>
    </p:spTree>
    <p:extLst>
      <p:ext uri="{BB962C8B-B14F-4D97-AF65-F5344CB8AC3E}">
        <p14:creationId xmlns:p14="http://schemas.microsoft.com/office/powerpoint/2010/main" val="3251616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5">
            <a:extLst>
              <a:ext uri="{FF2B5EF4-FFF2-40B4-BE49-F238E27FC236}">
                <a16:creationId xmlns:a16="http://schemas.microsoft.com/office/drawing/2014/main" id="{DDB85DF0-17F5-6117-1188-F378BF0CCE97}"/>
              </a:ext>
            </a:extLst>
          </p:cNvPr>
          <p:cNvSpPr txBox="1">
            <a:spLocks/>
          </p:cNvSpPr>
          <p:nvPr/>
        </p:nvSpPr>
        <p:spPr>
          <a:xfrm>
            <a:off x="896718" y="319556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Exponential weights</a:t>
            </a:r>
          </a:p>
          <a:p>
            <a:pPr>
              <a:buClrTx/>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65">
                <a:extLst>
                  <a:ext uri="{FF2B5EF4-FFF2-40B4-BE49-F238E27FC236}">
                    <a16:creationId xmlns:a16="http://schemas.microsoft.com/office/drawing/2014/main" id="{C1003A0F-B91A-4DD3-AF64-A7DD322E91A1}"/>
                  </a:ext>
                </a:extLst>
              </p:cNvPr>
              <p:cNvSpPr txBox="1"/>
              <p:nvPr/>
            </p:nvSpPr>
            <p:spPr>
              <a:xfrm>
                <a:off x="7383798" y="1564641"/>
                <a:ext cx="4766736" cy="1015663"/>
              </a:xfrm>
              <a:prstGeom prst="rect">
                <a:avLst/>
              </a:prstGeom>
              <a:noFill/>
            </p:spPr>
            <p:txBody>
              <a:bodyPr wrap="square" rtlCol="0">
                <a:spAutoFit/>
              </a:bodyPr>
              <a:lstStyle/>
              <a:p>
                <a:r>
                  <a:rPr lang="en-US" sz="2000" dirty="0">
                    <a:solidFill>
                      <a:srgbClr val="0070C0"/>
                    </a:solidFill>
                  </a:rPr>
                  <a:t>Explicit code constructions with redundancy </a:t>
                </a:r>
                <a14:m>
                  <m:oMath xmlns:m="http://schemas.openxmlformats.org/officeDocument/2006/math">
                    <m:r>
                      <a:rPr lang="en-US" sz="2000" b="0" i="1" smtClean="0">
                        <a:solidFill>
                          <a:srgbClr val="0070C0"/>
                        </a:solidFill>
                        <a:latin typeface="Cambria Math" panose="02040503050406030204" pitchFamily="18" charset="0"/>
                      </a:rPr>
                      <m:t>𝑂</m:t>
                    </m:r>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𝑘</m:t>
                    </m:r>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𝑛</m:t>
                        </m:r>
                      </m:e>
                    </m:func>
                    <m:r>
                      <a:rPr lang="en-US" sz="2000" b="0" i="1" smtClean="0">
                        <a:solidFill>
                          <a:srgbClr val="0070C0"/>
                        </a:solidFill>
                        <a:latin typeface="Cambria Math" panose="02040503050406030204" pitchFamily="18" charset="0"/>
                      </a:rPr>
                      <m:t>)</m:t>
                    </m:r>
                  </m:oMath>
                </a14:m>
                <a:r>
                  <a:rPr lang="en-US" sz="2000" dirty="0">
                    <a:solidFill>
                      <a:srgbClr val="0070C0"/>
                    </a:solidFill>
                  </a:rPr>
                  <a:t> ? </a:t>
                </a:r>
              </a:p>
              <a:p>
                <a:r>
                  <a:rPr lang="en-US" sz="2000" dirty="0">
                    <a:solidFill>
                      <a:srgbClr val="0070C0"/>
                    </a:solidFill>
                  </a:rPr>
                  <a:t>(Open for 50 years even for </a:t>
                </a:r>
                <a14:m>
                  <m:oMath xmlns:m="http://schemas.openxmlformats.org/officeDocument/2006/math">
                    <m:r>
                      <a:rPr lang="en-US" sz="2000" b="0" i="1" smtClean="0">
                        <a:solidFill>
                          <a:srgbClr val="0070C0"/>
                        </a:solidFill>
                        <a:latin typeface="Cambria Math" panose="02040503050406030204" pitchFamily="18" charset="0"/>
                      </a:rPr>
                      <m:t>𝑘</m:t>
                    </m:r>
                    <m:r>
                      <a:rPr lang="en-US" sz="2000" b="0" i="1" smtClean="0">
                        <a:solidFill>
                          <a:srgbClr val="0070C0"/>
                        </a:solidFill>
                        <a:latin typeface="Cambria Math" panose="02040503050406030204" pitchFamily="18" charset="0"/>
                      </a:rPr>
                      <m:t>=2</m:t>
                    </m:r>
                  </m:oMath>
                </a14:m>
                <a:r>
                  <a:rPr lang="en-US" sz="2000" dirty="0">
                    <a:solidFill>
                      <a:srgbClr val="0070C0"/>
                    </a:solidFill>
                  </a:rPr>
                  <a:t>)</a:t>
                </a:r>
              </a:p>
            </p:txBody>
          </p:sp>
        </mc:Choice>
        <mc:Fallback xmlns="">
          <p:sp>
            <p:nvSpPr>
              <p:cNvPr id="57" name="TextBox 65">
                <a:extLst>
                  <a:ext uri="{FF2B5EF4-FFF2-40B4-BE49-F238E27FC236}">
                    <a16:creationId xmlns:a16="http://schemas.microsoft.com/office/drawing/2014/main" id="{C1003A0F-B91A-4DD3-AF64-A7DD322E91A1}"/>
                  </a:ext>
                </a:extLst>
              </p:cNvPr>
              <p:cNvSpPr txBox="1">
                <a:spLocks noRot="1" noChangeAspect="1" noMove="1" noResize="1" noEditPoints="1" noAdjustHandles="1" noChangeArrowheads="1" noChangeShapeType="1" noTextEdit="1"/>
              </p:cNvSpPr>
              <p:nvPr/>
            </p:nvSpPr>
            <p:spPr>
              <a:xfrm>
                <a:off x="7383798" y="1564641"/>
                <a:ext cx="4766736" cy="1015663"/>
              </a:xfrm>
              <a:prstGeom prst="rect">
                <a:avLst/>
              </a:prstGeom>
              <a:blipFill>
                <a:blip r:embed="rId5"/>
                <a:stretch>
                  <a:fillRect l="-1279" t="-3614" r="-1790" b="-10241"/>
                </a:stretch>
              </a:blipFill>
            </p:spPr>
            <p:txBody>
              <a:bodyPr/>
              <a:lstStyle/>
              <a:p>
                <a:r>
                  <a:rPr lang="en-US">
                    <a:noFill/>
                  </a:rPr>
                  <a:t> </a:t>
                </a:r>
              </a:p>
            </p:txBody>
          </p:sp>
        </mc:Fallback>
      </mc:AlternateContent>
      <p:sp>
        <p:nvSpPr>
          <p:cNvPr id="58" name="TextBox 45">
            <a:extLst>
              <a:ext uri="{FF2B5EF4-FFF2-40B4-BE49-F238E27FC236}">
                <a16:creationId xmlns:a16="http://schemas.microsoft.com/office/drawing/2014/main" id="{2B1089E9-A049-4E7B-A562-2EA8E4245FB5}"/>
              </a:ext>
            </a:extLst>
          </p:cNvPr>
          <p:cNvSpPr txBox="1"/>
          <p:nvPr/>
        </p:nvSpPr>
        <p:spPr>
          <a:xfrm>
            <a:off x="482043" y="2700502"/>
            <a:ext cx="11223156" cy="461665"/>
          </a:xfrm>
          <a:prstGeom prst="rect">
            <a:avLst/>
          </a:prstGeom>
          <a:noFill/>
        </p:spPr>
        <p:txBody>
          <a:bodyPr wrap="square" rtlCol="0">
            <a:spAutoFit/>
          </a:bodyPr>
          <a:lstStyle/>
          <a:p>
            <a:pPr lvl="0">
              <a:defRPr/>
            </a:pPr>
            <a:r>
              <a:rPr lang="en-US" sz="2400" b="0" dirty="0">
                <a:solidFill>
                  <a:prstClr val="black"/>
                </a:solidFill>
              </a:rPr>
              <a:t>Generalizing VT codes </a:t>
            </a:r>
            <a:r>
              <a:rPr lang="en-US" altLang="zh-CN" dirty="0">
                <a:solidFill>
                  <a:prstClr val="black">
                    <a:lumMod val="50000"/>
                    <a:lumOff val="50000"/>
                  </a:prstClr>
                </a:solidFill>
              </a:rPr>
              <a:t>[</a:t>
            </a:r>
            <a:r>
              <a:rPr lang="en-US" altLang="zh-CN" dirty="0" err="1">
                <a:solidFill>
                  <a:prstClr val="black">
                    <a:lumMod val="50000"/>
                    <a:lumOff val="50000"/>
                  </a:prstClr>
                </a:solidFill>
              </a:rPr>
              <a:t>Helberg</a:t>
            </a:r>
            <a:r>
              <a:rPr lang="en-US" altLang="zh-CN" dirty="0">
                <a:solidFill>
                  <a:prstClr val="black">
                    <a:lumMod val="50000"/>
                    <a:lumOff val="50000"/>
                  </a:prstClr>
                </a:solidFill>
              </a:rPr>
              <a:t>, Ferreira, 2002]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9" name="矩形 58"/>
              <p:cNvSpPr/>
              <p:nvPr/>
            </p:nvSpPr>
            <p:spPr>
              <a:xfrm>
                <a:off x="3320961" y="3119085"/>
                <a:ext cx="3535520"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𝑓</m:t>
                                      </m:r>
                                    </m:e>
                                    <m:sub>
                                      <m:r>
                                        <a:rPr lang="en-US" sz="1200" b="0" i="1" smtClean="0">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r>
                            <a:rPr lang="en-US" sz="1200">
                              <a:solidFill>
                                <a:prstClr val="black"/>
                              </a:solidFill>
                              <a:latin typeface="Cambria Math" panose="02040503050406030204" pitchFamily="18" charset="0"/>
                            </a:rPr>
                            <m:t>)</m:t>
                          </m:r>
                        </m:e>
                      </m:d>
                    </m:oMath>
                  </m:oMathPara>
                </a14:m>
                <a:endParaRPr lang="en-US" sz="1200" dirty="0"/>
              </a:p>
            </p:txBody>
          </p:sp>
        </mc:Choice>
        <mc:Fallback xmlns="">
          <p:sp>
            <p:nvSpPr>
              <p:cNvPr id="59" name="矩形 58"/>
              <p:cNvSpPr>
                <a:spLocks noRot="1" noChangeAspect="1" noMove="1" noResize="1" noEditPoints="1" noAdjustHandles="1" noChangeArrowheads="1" noChangeShapeType="1" noTextEdit="1"/>
              </p:cNvSpPr>
              <p:nvPr/>
            </p:nvSpPr>
            <p:spPr>
              <a:xfrm>
                <a:off x="3320961" y="3119085"/>
                <a:ext cx="3535520" cy="596445"/>
              </a:xfrm>
              <a:prstGeom prst="rect">
                <a:avLst/>
              </a:prstGeom>
              <a:blipFill>
                <a:blip r:embed="rId6"/>
                <a:stretch>
                  <a:fillRect t="-95918" b="-147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45">
                <a:extLst>
                  <a:ext uri="{FF2B5EF4-FFF2-40B4-BE49-F238E27FC236}">
                    <a16:creationId xmlns:a16="http://schemas.microsoft.com/office/drawing/2014/main" id="{2B1089E9-A049-4E7B-A562-2EA8E4245FB5}"/>
                  </a:ext>
                </a:extLst>
              </p:cNvPr>
              <p:cNvSpPr txBox="1"/>
              <p:nvPr/>
            </p:nvSpPr>
            <p:spPr>
              <a:xfrm>
                <a:off x="6723173" y="3259742"/>
                <a:ext cx="2256538" cy="307777"/>
              </a:xfrm>
              <a:prstGeom prst="rect">
                <a:avLst/>
              </a:prstGeom>
              <a:noFill/>
            </p:spPr>
            <p:txBody>
              <a:bodyPr wrap="square" rtlCol="0">
                <a:spAutoFit/>
              </a:bodyPr>
              <a:lstStyle/>
              <a:p>
                <a:pPr lvl="0">
                  <a:defRPr/>
                </a:pPr>
                <a14:m>
                  <m:oMath xmlns:m="http://schemas.openxmlformats.org/officeDocument/2006/math">
                    <m:sSub>
                      <m:sSubPr>
                        <m:ctrlPr>
                          <a:rPr lang="en-US" sz="1400" b="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𝑓</m:t>
                        </m:r>
                      </m:e>
                      <m:sub>
                        <m:r>
                          <a:rPr lang="en-US" sz="1400" b="0" i="1" smtClean="0">
                            <a:solidFill>
                              <a:prstClr val="black"/>
                            </a:solidFill>
                            <a:latin typeface="Cambria Math" panose="02040503050406030204" pitchFamily="18" charset="0"/>
                          </a:rPr>
                          <m:t>𝑖</m:t>
                        </m:r>
                      </m:sub>
                    </m:sSub>
                  </m:oMath>
                </a14:m>
                <a:r>
                  <a:rPr lang="en-US" sz="1400" dirty="0">
                    <a:solidFill>
                      <a:prstClr val="black"/>
                    </a:solidFill>
                  </a:rPr>
                  <a:t> exponentially large</a:t>
                </a:r>
                <a:endParaRPr lang="en-US" sz="1100" dirty="0">
                  <a:solidFill>
                    <a:srgbClr val="E7E6E6">
                      <a:lumMod val="50000"/>
                    </a:srgbClr>
                  </a:solidFill>
                </a:endParaRPr>
              </a:p>
            </p:txBody>
          </p:sp>
        </mc:Choice>
        <mc:Fallback xmlns="">
          <p:sp>
            <p:nvSpPr>
              <p:cNvPr id="6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6723173" y="3259742"/>
                <a:ext cx="2256538"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45">
                <a:extLst>
                  <a:ext uri="{FF2B5EF4-FFF2-40B4-BE49-F238E27FC236}">
                    <a16:creationId xmlns:a16="http://schemas.microsoft.com/office/drawing/2014/main" id="{2B1089E9-A049-4E7B-A562-2EA8E4245FB5}"/>
                  </a:ext>
                </a:extLst>
              </p:cNvPr>
              <p:cNvSpPr txBox="1"/>
              <p:nvPr/>
            </p:nvSpPr>
            <p:spPr>
              <a:xfrm>
                <a:off x="8692747" y="3228964"/>
                <a:ext cx="2148838" cy="369332"/>
              </a:xfrm>
              <a:prstGeom prst="rect">
                <a:avLst/>
              </a:prstGeom>
              <a:noFill/>
            </p:spPr>
            <p:txBody>
              <a:bodyPr wrap="square" rtlCol="0">
                <a:spAutoFit/>
              </a:bodyPr>
              <a:lstStyle/>
              <a:p>
                <a:pPr lvl="0">
                  <a:defRPr/>
                </a:pPr>
                <a14:m>
                  <m:oMath xmlns:m="http://schemas.openxmlformats.org/officeDocument/2006/math">
                    <m:r>
                      <a:rPr lang="en-US" b="0" i="1" smtClean="0">
                        <a:solidFill>
                          <a:srgbClr val="FF0000"/>
                        </a:solidFill>
                        <a:latin typeface="Cambria Math" panose="02040503050406030204" pitchFamily="18" charset="0"/>
                      </a:rPr>
                      <m:t>𝑂</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e>
                    </m:d>
                  </m:oMath>
                </a14:m>
                <a:r>
                  <a:rPr lang="en-US" dirty="0">
                    <a:solidFill>
                      <a:srgbClr val="FF0000"/>
                    </a:solidFill>
                  </a:rPr>
                  <a:t> redundancy</a:t>
                </a:r>
                <a:endParaRPr lang="en-US" sz="1400" dirty="0">
                  <a:solidFill>
                    <a:srgbClr val="FF0000"/>
                  </a:solidFill>
                </a:endParaRPr>
              </a:p>
            </p:txBody>
          </p:sp>
        </mc:Choice>
        <mc:Fallback xmlns="">
          <p:sp>
            <p:nvSpPr>
              <p:cNvPr id="6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692747" y="3228964"/>
                <a:ext cx="2148838" cy="369332"/>
              </a:xfrm>
              <a:prstGeom prst="rect">
                <a:avLst/>
              </a:prstGeom>
              <a:blipFill>
                <a:blip r:embed="rId8"/>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4227855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5">
            <a:extLst>
              <a:ext uri="{FF2B5EF4-FFF2-40B4-BE49-F238E27FC236}">
                <a16:creationId xmlns:a16="http://schemas.microsoft.com/office/drawing/2014/main" id="{DDB85DF0-17F5-6117-1188-F378BF0CCE97}"/>
              </a:ext>
            </a:extLst>
          </p:cNvPr>
          <p:cNvSpPr txBox="1">
            <a:spLocks/>
          </p:cNvSpPr>
          <p:nvPr/>
        </p:nvSpPr>
        <p:spPr>
          <a:xfrm>
            <a:off x="896718" y="319556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Exponential weights</a:t>
            </a: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Higher moment weights </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65">
                <a:extLst>
                  <a:ext uri="{FF2B5EF4-FFF2-40B4-BE49-F238E27FC236}">
                    <a16:creationId xmlns:a16="http://schemas.microsoft.com/office/drawing/2014/main" id="{C1003A0F-B91A-4DD3-AF64-A7DD322E91A1}"/>
                  </a:ext>
                </a:extLst>
              </p:cNvPr>
              <p:cNvSpPr txBox="1"/>
              <p:nvPr/>
            </p:nvSpPr>
            <p:spPr>
              <a:xfrm>
                <a:off x="7383798" y="1564641"/>
                <a:ext cx="4766736" cy="1015663"/>
              </a:xfrm>
              <a:prstGeom prst="rect">
                <a:avLst/>
              </a:prstGeom>
              <a:noFill/>
            </p:spPr>
            <p:txBody>
              <a:bodyPr wrap="square" rtlCol="0">
                <a:spAutoFit/>
              </a:bodyPr>
              <a:lstStyle/>
              <a:p>
                <a:r>
                  <a:rPr lang="en-US" sz="2000" dirty="0">
                    <a:solidFill>
                      <a:srgbClr val="0070C0"/>
                    </a:solidFill>
                  </a:rPr>
                  <a:t>Explicit code constructions with redundancy </a:t>
                </a:r>
                <a14:m>
                  <m:oMath xmlns:m="http://schemas.openxmlformats.org/officeDocument/2006/math">
                    <m:r>
                      <a:rPr lang="en-US" sz="2000" b="0" i="1" smtClean="0">
                        <a:solidFill>
                          <a:srgbClr val="0070C0"/>
                        </a:solidFill>
                        <a:latin typeface="Cambria Math" panose="02040503050406030204" pitchFamily="18" charset="0"/>
                      </a:rPr>
                      <m:t>𝑂</m:t>
                    </m:r>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𝑘</m:t>
                    </m:r>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𝑛</m:t>
                        </m:r>
                      </m:e>
                    </m:func>
                    <m:r>
                      <a:rPr lang="en-US" sz="2000" b="0" i="1" smtClean="0">
                        <a:solidFill>
                          <a:srgbClr val="0070C0"/>
                        </a:solidFill>
                        <a:latin typeface="Cambria Math" panose="02040503050406030204" pitchFamily="18" charset="0"/>
                      </a:rPr>
                      <m:t>)</m:t>
                    </m:r>
                  </m:oMath>
                </a14:m>
                <a:r>
                  <a:rPr lang="en-US" sz="2000" dirty="0">
                    <a:solidFill>
                      <a:srgbClr val="0070C0"/>
                    </a:solidFill>
                  </a:rPr>
                  <a:t> ? </a:t>
                </a:r>
              </a:p>
              <a:p>
                <a:r>
                  <a:rPr lang="en-US" sz="2000" dirty="0">
                    <a:solidFill>
                      <a:srgbClr val="0070C0"/>
                    </a:solidFill>
                  </a:rPr>
                  <a:t>(Open for 50 years even for </a:t>
                </a:r>
                <a14:m>
                  <m:oMath xmlns:m="http://schemas.openxmlformats.org/officeDocument/2006/math">
                    <m:r>
                      <a:rPr lang="en-US" sz="2000" b="0" i="1" smtClean="0">
                        <a:solidFill>
                          <a:srgbClr val="0070C0"/>
                        </a:solidFill>
                        <a:latin typeface="Cambria Math" panose="02040503050406030204" pitchFamily="18" charset="0"/>
                      </a:rPr>
                      <m:t>𝑘</m:t>
                    </m:r>
                    <m:r>
                      <a:rPr lang="en-US" sz="2000" b="0" i="1" smtClean="0">
                        <a:solidFill>
                          <a:srgbClr val="0070C0"/>
                        </a:solidFill>
                        <a:latin typeface="Cambria Math" panose="02040503050406030204" pitchFamily="18" charset="0"/>
                      </a:rPr>
                      <m:t>=2</m:t>
                    </m:r>
                  </m:oMath>
                </a14:m>
                <a:r>
                  <a:rPr lang="en-US" sz="2000" dirty="0">
                    <a:solidFill>
                      <a:srgbClr val="0070C0"/>
                    </a:solidFill>
                  </a:rPr>
                  <a:t>)</a:t>
                </a:r>
              </a:p>
            </p:txBody>
          </p:sp>
        </mc:Choice>
        <mc:Fallback xmlns="">
          <p:sp>
            <p:nvSpPr>
              <p:cNvPr id="57" name="TextBox 65">
                <a:extLst>
                  <a:ext uri="{FF2B5EF4-FFF2-40B4-BE49-F238E27FC236}">
                    <a16:creationId xmlns:a16="http://schemas.microsoft.com/office/drawing/2014/main" id="{C1003A0F-B91A-4DD3-AF64-A7DD322E91A1}"/>
                  </a:ext>
                </a:extLst>
              </p:cNvPr>
              <p:cNvSpPr txBox="1">
                <a:spLocks noRot="1" noChangeAspect="1" noMove="1" noResize="1" noEditPoints="1" noAdjustHandles="1" noChangeArrowheads="1" noChangeShapeType="1" noTextEdit="1"/>
              </p:cNvSpPr>
              <p:nvPr/>
            </p:nvSpPr>
            <p:spPr>
              <a:xfrm>
                <a:off x="7383798" y="1564641"/>
                <a:ext cx="4766736" cy="1015663"/>
              </a:xfrm>
              <a:prstGeom prst="rect">
                <a:avLst/>
              </a:prstGeom>
              <a:blipFill>
                <a:blip r:embed="rId5"/>
                <a:stretch>
                  <a:fillRect l="-1279" t="-3614" r="-1790" b="-10241"/>
                </a:stretch>
              </a:blipFill>
            </p:spPr>
            <p:txBody>
              <a:bodyPr/>
              <a:lstStyle/>
              <a:p>
                <a:r>
                  <a:rPr lang="en-US">
                    <a:noFill/>
                  </a:rPr>
                  <a:t> </a:t>
                </a:r>
              </a:p>
            </p:txBody>
          </p:sp>
        </mc:Fallback>
      </mc:AlternateContent>
      <p:sp>
        <p:nvSpPr>
          <p:cNvPr id="58" name="TextBox 45">
            <a:extLst>
              <a:ext uri="{FF2B5EF4-FFF2-40B4-BE49-F238E27FC236}">
                <a16:creationId xmlns:a16="http://schemas.microsoft.com/office/drawing/2014/main" id="{2B1089E9-A049-4E7B-A562-2EA8E4245FB5}"/>
              </a:ext>
            </a:extLst>
          </p:cNvPr>
          <p:cNvSpPr txBox="1"/>
          <p:nvPr/>
        </p:nvSpPr>
        <p:spPr>
          <a:xfrm>
            <a:off x="482043" y="2700502"/>
            <a:ext cx="11223156" cy="461665"/>
          </a:xfrm>
          <a:prstGeom prst="rect">
            <a:avLst/>
          </a:prstGeom>
          <a:noFill/>
        </p:spPr>
        <p:txBody>
          <a:bodyPr wrap="square" rtlCol="0">
            <a:spAutoFit/>
          </a:bodyPr>
          <a:lstStyle/>
          <a:p>
            <a:pPr lvl="0">
              <a:defRPr/>
            </a:pPr>
            <a:r>
              <a:rPr lang="en-US" sz="2400" b="0" dirty="0">
                <a:solidFill>
                  <a:prstClr val="black"/>
                </a:solidFill>
              </a:rPr>
              <a:t>Generalizing VT codes </a:t>
            </a:r>
            <a:r>
              <a:rPr lang="en-US" altLang="zh-CN" dirty="0">
                <a:solidFill>
                  <a:prstClr val="black">
                    <a:lumMod val="50000"/>
                    <a:lumOff val="50000"/>
                  </a:prstClr>
                </a:solidFill>
              </a:rPr>
              <a:t>[</a:t>
            </a:r>
            <a:r>
              <a:rPr lang="en-US" altLang="zh-CN" dirty="0" err="1">
                <a:solidFill>
                  <a:prstClr val="black">
                    <a:lumMod val="50000"/>
                    <a:lumOff val="50000"/>
                  </a:prstClr>
                </a:solidFill>
              </a:rPr>
              <a:t>Helberg</a:t>
            </a:r>
            <a:r>
              <a:rPr lang="en-US" altLang="zh-CN" dirty="0">
                <a:solidFill>
                  <a:prstClr val="black">
                    <a:lumMod val="50000"/>
                    <a:lumOff val="50000"/>
                  </a:prstClr>
                </a:solidFill>
              </a:rPr>
              <a:t>, Ferreira, 2002]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9" name="矩形 58"/>
              <p:cNvSpPr/>
              <p:nvPr/>
            </p:nvSpPr>
            <p:spPr>
              <a:xfrm>
                <a:off x="3320961" y="3119085"/>
                <a:ext cx="3535520"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𝑓</m:t>
                                      </m:r>
                                    </m:e>
                                    <m:sub>
                                      <m:r>
                                        <a:rPr lang="en-US" sz="1200" b="0" i="1" smtClean="0">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r>
                            <a:rPr lang="en-US" sz="1200">
                              <a:solidFill>
                                <a:prstClr val="black"/>
                              </a:solidFill>
                              <a:latin typeface="Cambria Math" panose="02040503050406030204" pitchFamily="18" charset="0"/>
                            </a:rPr>
                            <m:t>)</m:t>
                          </m:r>
                        </m:e>
                      </m:d>
                    </m:oMath>
                  </m:oMathPara>
                </a14:m>
                <a:endParaRPr lang="en-US" sz="1200" dirty="0"/>
              </a:p>
            </p:txBody>
          </p:sp>
        </mc:Choice>
        <mc:Fallback xmlns="">
          <p:sp>
            <p:nvSpPr>
              <p:cNvPr id="59" name="矩形 58"/>
              <p:cNvSpPr>
                <a:spLocks noRot="1" noChangeAspect="1" noMove="1" noResize="1" noEditPoints="1" noAdjustHandles="1" noChangeArrowheads="1" noChangeShapeType="1" noTextEdit="1"/>
              </p:cNvSpPr>
              <p:nvPr/>
            </p:nvSpPr>
            <p:spPr>
              <a:xfrm>
                <a:off x="3320961" y="3119085"/>
                <a:ext cx="3535520" cy="596445"/>
              </a:xfrm>
              <a:prstGeom prst="rect">
                <a:avLst/>
              </a:prstGeom>
              <a:blipFill>
                <a:blip r:embed="rId6"/>
                <a:stretch>
                  <a:fillRect t="-95918" b="-147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45">
                <a:extLst>
                  <a:ext uri="{FF2B5EF4-FFF2-40B4-BE49-F238E27FC236}">
                    <a16:creationId xmlns:a16="http://schemas.microsoft.com/office/drawing/2014/main" id="{2B1089E9-A049-4E7B-A562-2EA8E4245FB5}"/>
                  </a:ext>
                </a:extLst>
              </p:cNvPr>
              <p:cNvSpPr txBox="1"/>
              <p:nvPr/>
            </p:nvSpPr>
            <p:spPr>
              <a:xfrm>
                <a:off x="6723173" y="3259742"/>
                <a:ext cx="2256538" cy="307777"/>
              </a:xfrm>
              <a:prstGeom prst="rect">
                <a:avLst/>
              </a:prstGeom>
              <a:noFill/>
            </p:spPr>
            <p:txBody>
              <a:bodyPr wrap="square" rtlCol="0">
                <a:spAutoFit/>
              </a:bodyPr>
              <a:lstStyle/>
              <a:p>
                <a:pPr lvl="0">
                  <a:defRPr/>
                </a:pPr>
                <a14:m>
                  <m:oMath xmlns:m="http://schemas.openxmlformats.org/officeDocument/2006/math">
                    <m:sSub>
                      <m:sSubPr>
                        <m:ctrlPr>
                          <a:rPr lang="en-US" sz="1400" b="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𝑓</m:t>
                        </m:r>
                      </m:e>
                      <m:sub>
                        <m:r>
                          <a:rPr lang="en-US" sz="1400" b="0" i="1" smtClean="0">
                            <a:solidFill>
                              <a:prstClr val="black"/>
                            </a:solidFill>
                            <a:latin typeface="Cambria Math" panose="02040503050406030204" pitchFamily="18" charset="0"/>
                          </a:rPr>
                          <m:t>𝑖</m:t>
                        </m:r>
                      </m:sub>
                    </m:sSub>
                  </m:oMath>
                </a14:m>
                <a:r>
                  <a:rPr lang="en-US" sz="1400" dirty="0">
                    <a:solidFill>
                      <a:prstClr val="black"/>
                    </a:solidFill>
                  </a:rPr>
                  <a:t> exponentially large</a:t>
                </a:r>
                <a:endParaRPr lang="en-US" sz="1100" dirty="0">
                  <a:solidFill>
                    <a:srgbClr val="E7E6E6">
                      <a:lumMod val="50000"/>
                    </a:srgbClr>
                  </a:solidFill>
                </a:endParaRPr>
              </a:p>
            </p:txBody>
          </p:sp>
        </mc:Choice>
        <mc:Fallback xmlns="">
          <p:sp>
            <p:nvSpPr>
              <p:cNvPr id="6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6723173" y="3259742"/>
                <a:ext cx="2256538"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45">
                <a:extLst>
                  <a:ext uri="{FF2B5EF4-FFF2-40B4-BE49-F238E27FC236}">
                    <a16:creationId xmlns:a16="http://schemas.microsoft.com/office/drawing/2014/main" id="{2B1089E9-A049-4E7B-A562-2EA8E4245FB5}"/>
                  </a:ext>
                </a:extLst>
              </p:cNvPr>
              <p:cNvSpPr txBox="1"/>
              <p:nvPr/>
            </p:nvSpPr>
            <p:spPr>
              <a:xfrm>
                <a:off x="8692747" y="3228964"/>
                <a:ext cx="2148838" cy="369332"/>
              </a:xfrm>
              <a:prstGeom prst="rect">
                <a:avLst/>
              </a:prstGeom>
              <a:noFill/>
            </p:spPr>
            <p:txBody>
              <a:bodyPr wrap="square" rtlCol="0">
                <a:spAutoFit/>
              </a:bodyPr>
              <a:lstStyle/>
              <a:p>
                <a:pPr lvl="0">
                  <a:defRPr/>
                </a:pPr>
                <a14:m>
                  <m:oMath xmlns:m="http://schemas.openxmlformats.org/officeDocument/2006/math">
                    <m:r>
                      <a:rPr lang="en-US" b="0" i="1" smtClean="0">
                        <a:solidFill>
                          <a:srgbClr val="FF0000"/>
                        </a:solidFill>
                        <a:latin typeface="Cambria Math" panose="02040503050406030204" pitchFamily="18" charset="0"/>
                      </a:rPr>
                      <m:t>𝑂</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e>
                    </m:d>
                  </m:oMath>
                </a14:m>
                <a:r>
                  <a:rPr lang="en-US" dirty="0">
                    <a:solidFill>
                      <a:srgbClr val="FF0000"/>
                    </a:solidFill>
                  </a:rPr>
                  <a:t> redundancy</a:t>
                </a:r>
                <a:endParaRPr lang="en-US" sz="1400" dirty="0">
                  <a:solidFill>
                    <a:srgbClr val="FF0000"/>
                  </a:solidFill>
                </a:endParaRPr>
              </a:p>
            </p:txBody>
          </p:sp>
        </mc:Choice>
        <mc:Fallback xmlns="">
          <p:sp>
            <p:nvSpPr>
              <p:cNvPr id="6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692747" y="3228964"/>
                <a:ext cx="2148838"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矩形 62"/>
              <p:cNvSpPr/>
              <p:nvPr/>
            </p:nvSpPr>
            <p:spPr>
              <a:xfrm>
                <a:off x="3630379" y="3756537"/>
                <a:ext cx="4449038"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b="0" i="1" smtClean="0">
                                          <a:solidFill>
                                            <a:prstClr val="black"/>
                                          </a:solidFill>
                                          <a:latin typeface="Cambria Math" panose="02040503050406030204" pitchFamily="18" charset="0"/>
                                        </a:rPr>
                                      </m:ctrlPr>
                                    </m:sSupPr>
                                    <m:e>
                                      <m:r>
                                        <a:rPr lang="en-US" sz="1200" b="0" i="1" smtClean="0">
                                          <a:solidFill>
                                            <a:prstClr val="black"/>
                                          </a:solidFill>
                                          <a:latin typeface="Cambria Math" panose="02040503050406030204" pitchFamily="18" charset="0"/>
                                        </a:rPr>
                                        <m:t>𝑖</m:t>
                                      </m:r>
                                    </m:e>
                                    <m:sup>
                                      <m:r>
                                        <a:rPr lang="en-US" sz="1200" b="0" i="1" smtClean="0">
                                          <a:solidFill>
                                            <a:prstClr val="black"/>
                                          </a:solidFill>
                                          <a:latin typeface="Cambria Math" panose="02040503050406030204" pitchFamily="18" charset="0"/>
                                        </a:rPr>
                                        <m:t>𝑒</m:t>
                                      </m:r>
                                    </m:sup>
                                  </m:sSup>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d>
                            <m:dPr>
                              <m:ctrlPr>
                                <a:rPr lang="en-US" sz="1200" i="1">
                                  <a:solidFill>
                                    <a:prstClr val="black"/>
                                  </a:solidFill>
                                  <a:latin typeface="Cambria Math" panose="02040503050406030204" pitchFamily="18" charset="0"/>
                                </a:rPr>
                              </m:ctrlPr>
                            </m:dPr>
                            <m:e>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e>
                          </m:d>
                          <m:r>
                            <a:rPr lang="en-US" sz="1200" b="0" i="0" smtClean="0">
                              <a:solidFill>
                                <a:prstClr val="black"/>
                              </a:solidFill>
                              <a:latin typeface="Cambria Math" panose="02040503050406030204" pitchFamily="18" charset="0"/>
                            </a:rPr>
                            <m:t>,</m:t>
                          </m:r>
                          <m:r>
                            <m:rPr>
                              <m:sty m:val="p"/>
                            </m:rPr>
                            <a:rPr lang="en-US" sz="1200" b="0" i="0" smtClean="0">
                              <a:solidFill>
                                <a:prstClr val="black"/>
                              </a:solidFill>
                              <a:latin typeface="Cambria Math" panose="02040503050406030204" pitchFamily="18" charset="0"/>
                            </a:rPr>
                            <m:t>e</m:t>
                          </m:r>
                          <m:r>
                            <a:rPr lang="en-US" sz="1200" b="0" i="0" smtClean="0">
                              <a:solidFill>
                                <a:prstClr val="black"/>
                              </a:solidFill>
                              <a:latin typeface="Cambria Math" panose="02040503050406030204" pitchFamily="18" charset="0"/>
                            </a:rPr>
                            <m:t>=1,</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𝑔</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𝑘</m:t>
                          </m:r>
                          <m:r>
                            <a:rPr lang="en-US" sz="1200" b="0" i="1" smtClean="0">
                              <a:solidFill>
                                <a:prstClr val="black"/>
                              </a:solidFill>
                              <a:latin typeface="Cambria Math" panose="02040503050406030204" pitchFamily="18" charset="0"/>
                            </a:rPr>
                            <m:t>)</m:t>
                          </m:r>
                        </m:e>
                      </m:d>
                    </m:oMath>
                  </m:oMathPara>
                </a14:m>
                <a:endParaRPr lang="en-US" sz="1200" dirty="0"/>
              </a:p>
            </p:txBody>
          </p:sp>
        </mc:Choice>
        <mc:Fallback xmlns="">
          <p:sp>
            <p:nvSpPr>
              <p:cNvPr id="63" name="矩形 62"/>
              <p:cNvSpPr>
                <a:spLocks noRot="1" noChangeAspect="1" noMove="1" noResize="1" noEditPoints="1" noAdjustHandles="1" noChangeArrowheads="1" noChangeShapeType="1" noTextEdit="1"/>
              </p:cNvSpPr>
              <p:nvPr/>
            </p:nvSpPr>
            <p:spPr>
              <a:xfrm>
                <a:off x="3630379" y="3756537"/>
                <a:ext cx="4449038" cy="596445"/>
              </a:xfrm>
              <a:prstGeom prst="rect">
                <a:avLst/>
              </a:prstGeom>
              <a:blipFill>
                <a:blip r:embed="rId9"/>
                <a:stretch>
                  <a:fillRect t="-95918" b="-147959"/>
                </a:stretch>
              </a:blipFill>
            </p:spPr>
            <p:txBody>
              <a:bodyPr/>
              <a:lstStyle/>
              <a:p>
                <a:r>
                  <a:rPr lang="en-US">
                    <a:noFill/>
                  </a:rPr>
                  <a:t> </a:t>
                </a:r>
              </a:p>
            </p:txBody>
          </p:sp>
        </mc:Fallback>
      </mc:AlternateContent>
      <p:sp>
        <p:nvSpPr>
          <p:cNvPr id="64" name="TextBox 45">
            <a:extLst>
              <a:ext uri="{FF2B5EF4-FFF2-40B4-BE49-F238E27FC236}">
                <a16:creationId xmlns:a16="http://schemas.microsoft.com/office/drawing/2014/main" id="{2B1089E9-A049-4E7B-A562-2EA8E4245FB5}"/>
              </a:ext>
            </a:extLst>
          </p:cNvPr>
          <p:cNvSpPr txBox="1"/>
          <p:nvPr/>
        </p:nvSpPr>
        <p:spPr>
          <a:xfrm>
            <a:off x="8692747" y="3851028"/>
            <a:ext cx="2148838" cy="369332"/>
          </a:xfrm>
          <a:prstGeom prst="rect">
            <a:avLst/>
          </a:prstGeom>
          <a:noFill/>
        </p:spPr>
        <p:txBody>
          <a:bodyPr wrap="square" rtlCol="0">
            <a:spAutoFit/>
          </a:bodyPr>
          <a:lstStyle/>
          <a:p>
            <a:pPr lvl="0">
              <a:defRPr/>
            </a:pPr>
            <a:r>
              <a:rPr lang="en-US" dirty="0">
                <a:solidFill>
                  <a:srgbClr val="FF0000"/>
                </a:solidFill>
              </a:rPr>
              <a:t>Not sure</a:t>
            </a:r>
          </a:p>
        </p:txBody>
      </p:sp>
    </p:spTree>
    <p:extLst>
      <p:ext uri="{BB962C8B-B14F-4D97-AF65-F5344CB8AC3E}">
        <p14:creationId xmlns:p14="http://schemas.microsoft.com/office/powerpoint/2010/main" val="2025428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5">
            <a:extLst>
              <a:ext uri="{FF2B5EF4-FFF2-40B4-BE49-F238E27FC236}">
                <a16:creationId xmlns:a16="http://schemas.microsoft.com/office/drawing/2014/main" id="{DDB85DF0-17F5-6117-1188-F378BF0CCE97}"/>
              </a:ext>
            </a:extLst>
          </p:cNvPr>
          <p:cNvSpPr txBox="1">
            <a:spLocks/>
          </p:cNvSpPr>
          <p:nvPr/>
        </p:nvSpPr>
        <p:spPr>
          <a:xfrm>
            <a:off x="896718" y="319556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Exponential weights</a:t>
            </a: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Higher moment weights </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65">
                <a:extLst>
                  <a:ext uri="{FF2B5EF4-FFF2-40B4-BE49-F238E27FC236}">
                    <a16:creationId xmlns:a16="http://schemas.microsoft.com/office/drawing/2014/main" id="{C1003A0F-B91A-4DD3-AF64-A7DD322E91A1}"/>
                  </a:ext>
                </a:extLst>
              </p:cNvPr>
              <p:cNvSpPr txBox="1"/>
              <p:nvPr/>
            </p:nvSpPr>
            <p:spPr>
              <a:xfrm>
                <a:off x="7383798" y="1564641"/>
                <a:ext cx="4766736" cy="1015663"/>
              </a:xfrm>
              <a:prstGeom prst="rect">
                <a:avLst/>
              </a:prstGeom>
              <a:noFill/>
            </p:spPr>
            <p:txBody>
              <a:bodyPr wrap="square" rtlCol="0">
                <a:spAutoFit/>
              </a:bodyPr>
              <a:lstStyle/>
              <a:p>
                <a:r>
                  <a:rPr lang="en-US" sz="2000" dirty="0">
                    <a:solidFill>
                      <a:srgbClr val="0070C0"/>
                    </a:solidFill>
                  </a:rPr>
                  <a:t>Explicit code constructions with redundancy </a:t>
                </a:r>
                <a14:m>
                  <m:oMath xmlns:m="http://schemas.openxmlformats.org/officeDocument/2006/math">
                    <m:r>
                      <a:rPr lang="en-US" sz="2000" b="0" i="1" smtClean="0">
                        <a:solidFill>
                          <a:srgbClr val="0070C0"/>
                        </a:solidFill>
                        <a:latin typeface="Cambria Math" panose="02040503050406030204" pitchFamily="18" charset="0"/>
                      </a:rPr>
                      <m:t>𝑂</m:t>
                    </m:r>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𝑘</m:t>
                    </m:r>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𝑛</m:t>
                        </m:r>
                      </m:e>
                    </m:func>
                    <m:r>
                      <a:rPr lang="en-US" sz="2000" b="0" i="1" smtClean="0">
                        <a:solidFill>
                          <a:srgbClr val="0070C0"/>
                        </a:solidFill>
                        <a:latin typeface="Cambria Math" panose="02040503050406030204" pitchFamily="18" charset="0"/>
                      </a:rPr>
                      <m:t>)</m:t>
                    </m:r>
                  </m:oMath>
                </a14:m>
                <a:r>
                  <a:rPr lang="en-US" sz="2000" dirty="0">
                    <a:solidFill>
                      <a:srgbClr val="0070C0"/>
                    </a:solidFill>
                  </a:rPr>
                  <a:t> ? </a:t>
                </a:r>
              </a:p>
              <a:p>
                <a:r>
                  <a:rPr lang="en-US" sz="2000" dirty="0">
                    <a:solidFill>
                      <a:srgbClr val="0070C0"/>
                    </a:solidFill>
                  </a:rPr>
                  <a:t>(Open for 50 years even for </a:t>
                </a:r>
                <a14:m>
                  <m:oMath xmlns:m="http://schemas.openxmlformats.org/officeDocument/2006/math">
                    <m:r>
                      <a:rPr lang="en-US" sz="2000" b="0" i="1" smtClean="0">
                        <a:solidFill>
                          <a:srgbClr val="0070C0"/>
                        </a:solidFill>
                        <a:latin typeface="Cambria Math" panose="02040503050406030204" pitchFamily="18" charset="0"/>
                      </a:rPr>
                      <m:t>𝑘</m:t>
                    </m:r>
                    <m:r>
                      <a:rPr lang="en-US" sz="2000" b="0" i="1" smtClean="0">
                        <a:solidFill>
                          <a:srgbClr val="0070C0"/>
                        </a:solidFill>
                        <a:latin typeface="Cambria Math" panose="02040503050406030204" pitchFamily="18" charset="0"/>
                      </a:rPr>
                      <m:t>=2</m:t>
                    </m:r>
                  </m:oMath>
                </a14:m>
                <a:r>
                  <a:rPr lang="en-US" sz="2000" dirty="0">
                    <a:solidFill>
                      <a:srgbClr val="0070C0"/>
                    </a:solidFill>
                  </a:rPr>
                  <a:t>)</a:t>
                </a:r>
              </a:p>
            </p:txBody>
          </p:sp>
        </mc:Choice>
        <mc:Fallback xmlns="">
          <p:sp>
            <p:nvSpPr>
              <p:cNvPr id="57" name="TextBox 65">
                <a:extLst>
                  <a:ext uri="{FF2B5EF4-FFF2-40B4-BE49-F238E27FC236}">
                    <a16:creationId xmlns:a16="http://schemas.microsoft.com/office/drawing/2014/main" id="{C1003A0F-B91A-4DD3-AF64-A7DD322E91A1}"/>
                  </a:ext>
                </a:extLst>
              </p:cNvPr>
              <p:cNvSpPr txBox="1">
                <a:spLocks noRot="1" noChangeAspect="1" noMove="1" noResize="1" noEditPoints="1" noAdjustHandles="1" noChangeArrowheads="1" noChangeShapeType="1" noTextEdit="1"/>
              </p:cNvSpPr>
              <p:nvPr/>
            </p:nvSpPr>
            <p:spPr>
              <a:xfrm>
                <a:off x="7383798" y="1564641"/>
                <a:ext cx="4766736" cy="1015663"/>
              </a:xfrm>
              <a:prstGeom prst="rect">
                <a:avLst/>
              </a:prstGeom>
              <a:blipFill>
                <a:blip r:embed="rId5"/>
                <a:stretch>
                  <a:fillRect l="-1279" t="-3614" r="-1790" b="-10241"/>
                </a:stretch>
              </a:blipFill>
            </p:spPr>
            <p:txBody>
              <a:bodyPr/>
              <a:lstStyle/>
              <a:p>
                <a:r>
                  <a:rPr lang="en-US">
                    <a:noFill/>
                  </a:rPr>
                  <a:t> </a:t>
                </a:r>
              </a:p>
            </p:txBody>
          </p:sp>
        </mc:Fallback>
      </mc:AlternateContent>
      <p:sp>
        <p:nvSpPr>
          <p:cNvPr id="58" name="TextBox 45">
            <a:extLst>
              <a:ext uri="{FF2B5EF4-FFF2-40B4-BE49-F238E27FC236}">
                <a16:creationId xmlns:a16="http://schemas.microsoft.com/office/drawing/2014/main" id="{2B1089E9-A049-4E7B-A562-2EA8E4245FB5}"/>
              </a:ext>
            </a:extLst>
          </p:cNvPr>
          <p:cNvSpPr txBox="1"/>
          <p:nvPr/>
        </p:nvSpPr>
        <p:spPr>
          <a:xfrm>
            <a:off x="482043" y="2700502"/>
            <a:ext cx="11223156" cy="461665"/>
          </a:xfrm>
          <a:prstGeom prst="rect">
            <a:avLst/>
          </a:prstGeom>
          <a:noFill/>
        </p:spPr>
        <p:txBody>
          <a:bodyPr wrap="square" rtlCol="0">
            <a:spAutoFit/>
          </a:bodyPr>
          <a:lstStyle/>
          <a:p>
            <a:pPr lvl="0">
              <a:defRPr/>
            </a:pPr>
            <a:r>
              <a:rPr lang="en-US" sz="2400" b="0" dirty="0">
                <a:solidFill>
                  <a:prstClr val="black"/>
                </a:solidFill>
              </a:rPr>
              <a:t>Generalizing VT codes </a:t>
            </a:r>
            <a:r>
              <a:rPr lang="en-US" altLang="zh-CN" dirty="0">
                <a:solidFill>
                  <a:prstClr val="black">
                    <a:lumMod val="50000"/>
                    <a:lumOff val="50000"/>
                  </a:prstClr>
                </a:solidFill>
              </a:rPr>
              <a:t>[</a:t>
            </a:r>
            <a:r>
              <a:rPr lang="en-US" altLang="zh-CN" dirty="0" err="1">
                <a:solidFill>
                  <a:prstClr val="black">
                    <a:lumMod val="50000"/>
                    <a:lumOff val="50000"/>
                  </a:prstClr>
                </a:solidFill>
              </a:rPr>
              <a:t>Helberg</a:t>
            </a:r>
            <a:r>
              <a:rPr lang="en-US" altLang="zh-CN" dirty="0">
                <a:solidFill>
                  <a:prstClr val="black">
                    <a:lumMod val="50000"/>
                    <a:lumOff val="50000"/>
                  </a:prstClr>
                </a:solidFill>
              </a:rPr>
              <a:t>, Ferreira, 2002]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9" name="矩形 58"/>
              <p:cNvSpPr/>
              <p:nvPr/>
            </p:nvSpPr>
            <p:spPr>
              <a:xfrm>
                <a:off x="3320961" y="3119085"/>
                <a:ext cx="3535520"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𝑓</m:t>
                                      </m:r>
                                    </m:e>
                                    <m:sub>
                                      <m:r>
                                        <a:rPr lang="en-US" sz="1200" b="0" i="1" smtClean="0">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r>
                            <a:rPr lang="en-US" sz="1200">
                              <a:solidFill>
                                <a:prstClr val="black"/>
                              </a:solidFill>
                              <a:latin typeface="Cambria Math" panose="02040503050406030204" pitchFamily="18" charset="0"/>
                            </a:rPr>
                            <m:t>)</m:t>
                          </m:r>
                        </m:e>
                      </m:d>
                    </m:oMath>
                  </m:oMathPara>
                </a14:m>
                <a:endParaRPr lang="en-US" sz="1200" dirty="0"/>
              </a:p>
            </p:txBody>
          </p:sp>
        </mc:Choice>
        <mc:Fallback xmlns="">
          <p:sp>
            <p:nvSpPr>
              <p:cNvPr id="59" name="矩形 58"/>
              <p:cNvSpPr>
                <a:spLocks noRot="1" noChangeAspect="1" noMove="1" noResize="1" noEditPoints="1" noAdjustHandles="1" noChangeArrowheads="1" noChangeShapeType="1" noTextEdit="1"/>
              </p:cNvSpPr>
              <p:nvPr/>
            </p:nvSpPr>
            <p:spPr>
              <a:xfrm>
                <a:off x="3320961" y="3119085"/>
                <a:ext cx="3535520" cy="596445"/>
              </a:xfrm>
              <a:prstGeom prst="rect">
                <a:avLst/>
              </a:prstGeom>
              <a:blipFill>
                <a:blip r:embed="rId6"/>
                <a:stretch>
                  <a:fillRect t="-95918" b="-147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45">
                <a:extLst>
                  <a:ext uri="{FF2B5EF4-FFF2-40B4-BE49-F238E27FC236}">
                    <a16:creationId xmlns:a16="http://schemas.microsoft.com/office/drawing/2014/main" id="{2B1089E9-A049-4E7B-A562-2EA8E4245FB5}"/>
                  </a:ext>
                </a:extLst>
              </p:cNvPr>
              <p:cNvSpPr txBox="1"/>
              <p:nvPr/>
            </p:nvSpPr>
            <p:spPr>
              <a:xfrm>
                <a:off x="6723173" y="3259742"/>
                <a:ext cx="2256538" cy="307777"/>
              </a:xfrm>
              <a:prstGeom prst="rect">
                <a:avLst/>
              </a:prstGeom>
              <a:noFill/>
            </p:spPr>
            <p:txBody>
              <a:bodyPr wrap="square" rtlCol="0">
                <a:spAutoFit/>
              </a:bodyPr>
              <a:lstStyle/>
              <a:p>
                <a:pPr lvl="0">
                  <a:defRPr/>
                </a:pPr>
                <a14:m>
                  <m:oMath xmlns:m="http://schemas.openxmlformats.org/officeDocument/2006/math">
                    <m:sSub>
                      <m:sSubPr>
                        <m:ctrlPr>
                          <a:rPr lang="en-US" sz="1400" b="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𝑓</m:t>
                        </m:r>
                      </m:e>
                      <m:sub>
                        <m:r>
                          <a:rPr lang="en-US" sz="1400" b="0" i="1" smtClean="0">
                            <a:solidFill>
                              <a:prstClr val="black"/>
                            </a:solidFill>
                            <a:latin typeface="Cambria Math" panose="02040503050406030204" pitchFamily="18" charset="0"/>
                          </a:rPr>
                          <m:t>𝑖</m:t>
                        </m:r>
                      </m:sub>
                    </m:sSub>
                  </m:oMath>
                </a14:m>
                <a:r>
                  <a:rPr lang="en-US" sz="1400" dirty="0">
                    <a:solidFill>
                      <a:prstClr val="black"/>
                    </a:solidFill>
                  </a:rPr>
                  <a:t> exponentially large</a:t>
                </a:r>
                <a:endParaRPr lang="en-US" sz="1100" dirty="0">
                  <a:solidFill>
                    <a:srgbClr val="E7E6E6">
                      <a:lumMod val="50000"/>
                    </a:srgbClr>
                  </a:solidFill>
                </a:endParaRPr>
              </a:p>
            </p:txBody>
          </p:sp>
        </mc:Choice>
        <mc:Fallback xmlns="">
          <p:sp>
            <p:nvSpPr>
              <p:cNvPr id="6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6723173" y="3259742"/>
                <a:ext cx="2256538"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45">
                <a:extLst>
                  <a:ext uri="{FF2B5EF4-FFF2-40B4-BE49-F238E27FC236}">
                    <a16:creationId xmlns:a16="http://schemas.microsoft.com/office/drawing/2014/main" id="{2B1089E9-A049-4E7B-A562-2EA8E4245FB5}"/>
                  </a:ext>
                </a:extLst>
              </p:cNvPr>
              <p:cNvSpPr txBox="1"/>
              <p:nvPr/>
            </p:nvSpPr>
            <p:spPr>
              <a:xfrm>
                <a:off x="8692747" y="3228964"/>
                <a:ext cx="2148838" cy="369332"/>
              </a:xfrm>
              <a:prstGeom prst="rect">
                <a:avLst/>
              </a:prstGeom>
              <a:noFill/>
            </p:spPr>
            <p:txBody>
              <a:bodyPr wrap="square" rtlCol="0">
                <a:spAutoFit/>
              </a:bodyPr>
              <a:lstStyle/>
              <a:p>
                <a:pPr lvl="0">
                  <a:defRPr/>
                </a:pPr>
                <a14:m>
                  <m:oMath xmlns:m="http://schemas.openxmlformats.org/officeDocument/2006/math">
                    <m:r>
                      <a:rPr lang="en-US" b="0" i="1" smtClean="0">
                        <a:solidFill>
                          <a:srgbClr val="FF0000"/>
                        </a:solidFill>
                        <a:latin typeface="Cambria Math" panose="02040503050406030204" pitchFamily="18" charset="0"/>
                      </a:rPr>
                      <m:t>𝑂</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e>
                    </m:d>
                  </m:oMath>
                </a14:m>
                <a:r>
                  <a:rPr lang="en-US" dirty="0">
                    <a:solidFill>
                      <a:srgbClr val="FF0000"/>
                    </a:solidFill>
                  </a:rPr>
                  <a:t> redundancy</a:t>
                </a:r>
                <a:endParaRPr lang="en-US" sz="1400" dirty="0">
                  <a:solidFill>
                    <a:srgbClr val="FF0000"/>
                  </a:solidFill>
                </a:endParaRPr>
              </a:p>
            </p:txBody>
          </p:sp>
        </mc:Choice>
        <mc:Fallback xmlns="">
          <p:sp>
            <p:nvSpPr>
              <p:cNvPr id="6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692747" y="3228964"/>
                <a:ext cx="2148838"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矩形 62"/>
              <p:cNvSpPr/>
              <p:nvPr/>
            </p:nvSpPr>
            <p:spPr>
              <a:xfrm>
                <a:off x="3630379" y="3756537"/>
                <a:ext cx="4449038"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b="0" i="1" smtClean="0">
                                          <a:solidFill>
                                            <a:prstClr val="black"/>
                                          </a:solidFill>
                                          <a:latin typeface="Cambria Math" panose="02040503050406030204" pitchFamily="18" charset="0"/>
                                        </a:rPr>
                                      </m:ctrlPr>
                                    </m:sSupPr>
                                    <m:e>
                                      <m:r>
                                        <a:rPr lang="en-US" sz="1200" b="0" i="1" smtClean="0">
                                          <a:solidFill>
                                            <a:prstClr val="black"/>
                                          </a:solidFill>
                                          <a:latin typeface="Cambria Math" panose="02040503050406030204" pitchFamily="18" charset="0"/>
                                        </a:rPr>
                                        <m:t>𝑖</m:t>
                                      </m:r>
                                    </m:e>
                                    <m:sup>
                                      <m:r>
                                        <a:rPr lang="en-US" sz="1200" b="0" i="1" smtClean="0">
                                          <a:solidFill>
                                            <a:prstClr val="black"/>
                                          </a:solidFill>
                                          <a:latin typeface="Cambria Math" panose="02040503050406030204" pitchFamily="18" charset="0"/>
                                        </a:rPr>
                                        <m:t>𝑒</m:t>
                                      </m:r>
                                    </m:sup>
                                  </m:sSup>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d>
                            <m:dPr>
                              <m:ctrlPr>
                                <a:rPr lang="en-US" sz="1200" i="1">
                                  <a:solidFill>
                                    <a:prstClr val="black"/>
                                  </a:solidFill>
                                  <a:latin typeface="Cambria Math" panose="02040503050406030204" pitchFamily="18" charset="0"/>
                                </a:rPr>
                              </m:ctrlPr>
                            </m:dPr>
                            <m:e>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e>
                          </m:d>
                          <m:r>
                            <a:rPr lang="en-US" sz="1200" b="0" i="0" smtClean="0">
                              <a:solidFill>
                                <a:prstClr val="black"/>
                              </a:solidFill>
                              <a:latin typeface="Cambria Math" panose="02040503050406030204" pitchFamily="18" charset="0"/>
                            </a:rPr>
                            <m:t>,</m:t>
                          </m:r>
                          <m:r>
                            <m:rPr>
                              <m:sty m:val="p"/>
                            </m:rPr>
                            <a:rPr lang="en-US" sz="1200" b="0" i="0" smtClean="0">
                              <a:solidFill>
                                <a:prstClr val="black"/>
                              </a:solidFill>
                              <a:latin typeface="Cambria Math" panose="02040503050406030204" pitchFamily="18" charset="0"/>
                            </a:rPr>
                            <m:t>e</m:t>
                          </m:r>
                          <m:r>
                            <a:rPr lang="en-US" sz="1200" b="0" i="0" smtClean="0">
                              <a:solidFill>
                                <a:prstClr val="black"/>
                              </a:solidFill>
                              <a:latin typeface="Cambria Math" panose="02040503050406030204" pitchFamily="18" charset="0"/>
                            </a:rPr>
                            <m:t>=1,</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𝑔</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𝑘</m:t>
                          </m:r>
                          <m:r>
                            <a:rPr lang="en-US" sz="1200" b="0" i="1" smtClean="0">
                              <a:solidFill>
                                <a:prstClr val="black"/>
                              </a:solidFill>
                              <a:latin typeface="Cambria Math" panose="02040503050406030204" pitchFamily="18" charset="0"/>
                            </a:rPr>
                            <m:t>)</m:t>
                          </m:r>
                        </m:e>
                      </m:d>
                    </m:oMath>
                  </m:oMathPara>
                </a14:m>
                <a:endParaRPr lang="en-US" sz="1200" dirty="0"/>
              </a:p>
            </p:txBody>
          </p:sp>
        </mc:Choice>
        <mc:Fallback xmlns="">
          <p:sp>
            <p:nvSpPr>
              <p:cNvPr id="63" name="矩形 62"/>
              <p:cNvSpPr>
                <a:spLocks noRot="1" noChangeAspect="1" noMove="1" noResize="1" noEditPoints="1" noAdjustHandles="1" noChangeArrowheads="1" noChangeShapeType="1" noTextEdit="1"/>
              </p:cNvSpPr>
              <p:nvPr/>
            </p:nvSpPr>
            <p:spPr>
              <a:xfrm>
                <a:off x="3630379" y="3756537"/>
                <a:ext cx="4449038" cy="596445"/>
              </a:xfrm>
              <a:prstGeom prst="rect">
                <a:avLst/>
              </a:prstGeom>
              <a:blipFill>
                <a:blip r:embed="rId9"/>
                <a:stretch>
                  <a:fillRect t="-95918" b="-147959"/>
                </a:stretch>
              </a:blipFill>
            </p:spPr>
            <p:txBody>
              <a:bodyPr/>
              <a:lstStyle/>
              <a:p>
                <a:r>
                  <a:rPr lang="en-US">
                    <a:noFill/>
                  </a:rPr>
                  <a:t> </a:t>
                </a:r>
              </a:p>
            </p:txBody>
          </p:sp>
        </mc:Fallback>
      </mc:AlternateContent>
      <p:sp>
        <p:nvSpPr>
          <p:cNvPr id="64" name="TextBox 45">
            <a:extLst>
              <a:ext uri="{FF2B5EF4-FFF2-40B4-BE49-F238E27FC236}">
                <a16:creationId xmlns:a16="http://schemas.microsoft.com/office/drawing/2014/main" id="{2B1089E9-A049-4E7B-A562-2EA8E4245FB5}"/>
              </a:ext>
            </a:extLst>
          </p:cNvPr>
          <p:cNvSpPr txBox="1"/>
          <p:nvPr/>
        </p:nvSpPr>
        <p:spPr>
          <a:xfrm>
            <a:off x="8692747" y="3851028"/>
            <a:ext cx="2148838" cy="369332"/>
          </a:xfrm>
          <a:prstGeom prst="rect">
            <a:avLst/>
          </a:prstGeom>
          <a:noFill/>
        </p:spPr>
        <p:txBody>
          <a:bodyPr wrap="square" rtlCol="0">
            <a:spAutoFit/>
          </a:bodyPr>
          <a:lstStyle/>
          <a:p>
            <a:pPr lvl="0">
              <a:defRPr/>
            </a:pPr>
            <a:r>
              <a:rPr lang="en-US" dirty="0">
                <a:solidFill>
                  <a:srgbClr val="FF0000"/>
                </a:solidFill>
              </a:rPr>
              <a:t>Not sure</a:t>
            </a:r>
          </a:p>
        </p:txBody>
      </p:sp>
      <p:sp>
        <p:nvSpPr>
          <p:cNvPr id="69" name="TextBox 45">
            <a:extLst>
              <a:ext uri="{FF2B5EF4-FFF2-40B4-BE49-F238E27FC236}">
                <a16:creationId xmlns:a16="http://schemas.microsoft.com/office/drawing/2014/main" id="{2B1089E9-A049-4E7B-A562-2EA8E4245FB5}"/>
              </a:ext>
            </a:extLst>
          </p:cNvPr>
          <p:cNvSpPr txBox="1"/>
          <p:nvPr/>
        </p:nvSpPr>
        <p:spPr>
          <a:xfrm>
            <a:off x="482043" y="4506635"/>
            <a:ext cx="11223156" cy="461665"/>
          </a:xfrm>
          <a:prstGeom prst="rect">
            <a:avLst/>
          </a:prstGeom>
          <a:noFill/>
        </p:spPr>
        <p:txBody>
          <a:bodyPr wrap="square" rtlCol="0">
            <a:spAutoFit/>
          </a:bodyPr>
          <a:lstStyle/>
          <a:p>
            <a:pPr lvl="0">
              <a:defRPr/>
            </a:pPr>
            <a:r>
              <a:rPr lang="en-US" sz="2400" b="0" dirty="0">
                <a:solidFill>
                  <a:prstClr val="black"/>
                </a:solidFill>
              </a:rPr>
              <a:t>Other related problems</a:t>
            </a:r>
            <a:endParaRPr lang="en-US" dirty="0">
              <a:solidFill>
                <a:srgbClr val="E7E6E6">
                  <a:lumMod val="50000"/>
                </a:srgbClr>
              </a:solidFill>
            </a:endParaRPr>
          </a:p>
        </p:txBody>
      </p:sp>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896717" y="4957609"/>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Variations of deletion codes</a:t>
            </a:r>
          </a:p>
        </p:txBody>
      </p:sp>
    </p:spTree>
    <p:extLst>
      <p:ext uri="{BB962C8B-B14F-4D97-AF65-F5344CB8AC3E}">
        <p14:creationId xmlns:p14="http://schemas.microsoft.com/office/powerpoint/2010/main" val="556880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5">
            <a:extLst>
              <a:ext uri="{FF2B5EF4-FFF2-40B4-BE49-F238E27FC236}">
                <a16:creationId xmlns:a16="http://schemas.microsoft.com/office/drawing/2014/main" id="{DDB85DF0-17F5-6117-1188-F378BF0CCE97}"/>
              </a:ext>
            </a:extLst>
          </p:cNvPr>
          <p:cNvSpPr txBox="1">
            <a:spLocks/>
          </p:cNvSpPr>
          <p:nvPr/>
        </p:nvSpPr>
        <p:spPr>
          <a:xfrm>
            <a:off x="896718" y="319556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Exponential weights</a:t>
            </a: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Higher moment weights </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65">
                <a:extLst>
                  <a:ext uri="{FF2B5EF4-FFF2-40B4-BE49-F238E27FC236}">
                    <a16:creationId xmlns:a16="http://schemas.microsoft.com/office/drawing/2014/main" id="{C1003A0F-B91A-4DD3-AF64-A7DD322E91A1}"/>
                  </a:ext>
                </a:extLst>
              </p:cNvPr>
              <p:cNvSpPr txBox="1"/>
              <p:nvPr/>
            </p:nvSpPr>
            <p:spPr>
              <a:xfrm>
                <a:off x="7383798" y="1564641"/>
                <a:ext cx="4766736" cy="1015663"/>
              </a:xfrm>
              <a:prstGeom prst="rect">
                <a:avLst/>
              </a:prstGeom>
              <a:noFill/>
            </p:spPr>
            <p:txBody>
              <a:bodyPr wrap="square" rtlCol="0">
                <a:spAutoFit/>
              </a:bodyPr>
              <a:lstStyle/>
              <a:p>
                <a:r>
                  <a:rPr lang="en-US" sz="2000" dirty="0">
                    <a:solidFill>
                      <a:srgbClr val="0070C0"/>
                    </a:solidFill>
                  </a:rPr>
                  <a:t>Explicit code constructions with redundancy </a:t>
                </a:r>
                <a14:m>
                  <m:oMath xmlns:m="http://schemas.openxmlformats.org/officeDocument/2006/math">
                    <m:r>
                      <a:rPr lang="en-US" sz="2000" b="0" i="1" smtClean="0">
                        <a:solidFill>
                          <a:srgbClr val="0070C0"/>
                        </a:solidFill>
                        <a:latin typeface="Cambria Math" panose="02040503050406030204" pitchFamily="18" charset="0"/>
                      </a:rPr>
                      <m:t>𝑂</m:t>
                    </m:r>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𝑘</m:t>
                    </m:r>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𝑛</m:t>
                        </m:r>
                      </m:e>
                    </m:func>
                    <m:r>
                      <a:rPr lang="en-US" sz="2000" b="0" i="1" smtClean="0">
                        <a:solidFill>
                          <a:srgbClr val="0070C0"/>
                        </a:solidFill>
                        <a:latin typeface="Cambria Math" panose="02040503050406030204" pitchFamily="18" charset="0"/>
                      </a:rPr>
                      <m:t>)</m:t>
                    </m:r>
                  </m:oMath>
                </a14:m>
                <a:r>
                  <a:rPr lang="en-US" sz="2000" dirty="0">
                    <a:solidFill>
                      <a:srgbClr val="0070C0"/>
                    </a:solidFill>
                  </a:rPr>
                  <a:t> ? </a:t>
                </a:r>
              </a:p>
              <a:p>
                <a:r>
                  <a:rPr lang="en-US" sz="2000" dirty="0">
                    <a:solidFill>
                      <a:srgbClr val="0070C0"/>
                    </a:solidFill>
                  </a:rPr>
                  <a:t>(Open for 50 years even for </a:t>
                </a:r>
                <a14:m>
                  <m:oMath xmlns:m="http://schemas.openxmlformats.org/officeDocument/2006/math">
                    <m:r>
                      <a:rPr lang="en-US" sz="2000" b="0" i="1" smtClean="0">
                        <a:solidFill>
                          <a:srgbClr val="0070C0"/>
                        </a:solidFill>
                        <a:latin typeface="Cambria Math" panose="02040503050406030204" pitchFamily="18" charset="0"/>
                      </a:rPr>
                      <m:t>𝑘</m:t>
                    </m:r>
                    <m:r>
                      <a:rPr lang="en-US" sz="2000" b="0" i="1" smtClean="0">
                        <a:solidFill>
                          <a:srgbClr val="0070C0"/>
                        </a:solidFill>
                        <a:latin typeface="Cambria Math" panose="02040503050406030204" pitchFamily="18" charset="0"/>
                      </a:rPr>
                      <m:t>=2</m:t>
                    </m:r>
                  </m:oMath>
                </a14:m>
                <a:r>
                  <a:rPr lang="en-US" sz="2000" dirty="0">
                    <a:solidFill>
                      <a:srgbClr val="0070C0"/>
                    </a:solidFill>
                  </a:rPr>
                  <a:t>)</a:t>
                </a:r>
              </a:p>
            </p:txBody>
          </p:sp>
        </mc:Choice>
        <mc:Fallback xmlns="">
          <p:sp>
            <p:nvSpPr>
              <p:cNvPr id="57" name="TextBox 65">
                <a:extLst>
                  <a:ext uri="{FF2B5EF4-FFF2-40B4-BE49-F238E27FC236}">
                    <a16:creationId xmlns:a16="http://schemas.microsoft.com/office/drawing/2014/main" id="{C1003A0F-B91A-4DD3-AF64-A7DD322E91A1}"/>
                  </a:ext>
                </a:extLst>
              </p:cNvPr>
              <p:cNvSpPr txBox="1">
                <a:spLocks noRot="1" noChangeAspect="1" noMove="1" noResize="1" noEditPoints="1" noAdjustHandles="1" noChangeArrowheads="1" noChangeShapeType="1" noTextEdit="1"/>
              </p:cNvSpPr>
              <p:nvPr/>
            </p:nvSpPr>
            <p:spPr>
              <a:xfrm>
                <a:off x="7383798" y="1564641"/>
                <a:ext cx="4766736" cy="1015663"/>
              </a:xfrm>
              <a:prstGeom prst="rect">
                <a:avLst/>
              </a:prstGeom>
              <a:blipFill>
                <a:blip r:embed="rId5"/>
                <a:stretch>
                  <a:fillRect l="-1279" t="-3614" r="-1790" b="-10241"/>
                </a:stretch>
              </a:blipFill>
            </p:spPr>
            <p:txBody>
              <a:bodyPr/>
              <a:lstStyle/>
              <a:p>
                <a:r>
                  <a:rPr lang="en-US">
                    <a:noFill/>
                  </a:rPr>
                  <a:t> </a:t>
                </a:r>
              </a:p>
            </p:txBody>
          </p:sp>
        </mc:Fallback>
      </mc:AlternateContent>
      <p:sp>
        <p:nvSpPr>
          <p:cNvPr id="58" name="TextBox 45">
            <a:extLst>
              <a:ext uri="{FF2B5EF4-FFF2-40B4-BE49-F238E27FC236}">
                <a16:creationId xmlns:a16="http://schemas.microsoft.com/office/drawing/2014/main" id="{2B1089E9-A049-4E7B-A562-2EA8E4245FB5}"/>
              </a:ext>
            </a:extLst>
          </p:cNvPr>
          <p:cNvSpPr txBox="1"/>
          <p:nvPr/>
        </p:nvSpPr>
        <p:spPr>
          <a:xfrm>
            <a:off x="482043" y="2700502"/>
            <a:ext cx="11223156" cy="461665"/>
          </a:xfrm>
          <a:prstGeom prst="rect">
            <a:avLst/>
          </a:prstGeom>
          <a:noFill/>
        </p:spPr>
        <p:txBody>
          <a:bodyPr wrap="square" rtlCol="0">
            <a:spAutoFit/>
          </a:bodyPr>
          <a:lstStyle/>
          <a:p>
            <a:pPr lvl="0">
              <a:defRPr/>
            </a:pPr>
            <a:r>
              <a:rPr lang="en-US" sz="2400" b="0" dirty="0">
                <a:solidFill>
                  <a:prstClr val="black"/>
                </a:solidFill>
              </a:rPr>
              <a:t>Generalizing VT codes </a:t>
            </a:r>
            <a:r>
              <a:rPr lang="en-US" altLang="zh-CN" dirty="0">
                <a:solidFill>
                  <a:prstClr val="black">
                    <a:lumMod val="50000"/>
                    <a:lumOff val="50000"/>
                  </a:prstClr>
                </a:solidFill>
              </a:rPr>
              <a:t>[</a:t>
            </a:r>
            <a:r>
              <a:rPr lang="en-US" altLang="zh-CN" dirty="0" err="1">
                <a:solidFill>
                  <a:prstClr val="black">
                    <a:lumMod val="50000"/>
                    <a:lumOff val="50000"/>
                  </a:prstClr>
                </a:solidFill>
              </a:rPr>
              <a:t>Helberg</a:t>
            </a:r>
            <a:r>
              <a:rPr lang="en-US" altLang="zh-CN" dirty="0">
                <a:solidFill>
                  <a:prstClr val="black">
                    <a:lumMod val="50000"/>
                    <a:lumOff val="50000"/>
                  </a:prstClr>
                </a:solidFill>
              </a:rPr>
              <a:t>, Ferreira, 2002]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9" name="矩形 58"/>
              <p:cNvSpPr/>
              <p:nvPr/>
            </p:nvSpPr>
            <p:spPr>
              <a:xfrm>
                <a:off x="3320961" y="3119085"/>
                <a:ext cx="3535520"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𝑓</m:t>
                                      </m:r>
                                    </m:e>
                                    <m:sub>
                                      <m:r>
                                        <a:rPr lang="en-US" sz="1200" b="0" i="1" smtClean="0">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r>
                            <a:rPr lang="en-US" sz="1200">
                              <a:solidFill>
                                <a:prstClr val="black"/>
                              </a:solidFill>
                              <a:latin typeface="Cambria Math" panose="02040503050406030204" pitchFamily="18" charset="0"/>
                            </a:rPr>
                            <m:t>)</m:t>
                          </m:r>
                        </m:e>
                      </m:d>
                    </m:oMath>
                  </m:oMathPara>
                </a14:m>
                <a:endParaRPr lang="en-US" sz="1200" dirty="0"/>
              </a:p>
            </p:txBody>
          </p:sp>
        </mc:Choice>
        <mc:Fallback xmlns="">
          <p:sp>
            <p:nvSpPr>
              <p:cNvPr id="59" name="矩形 58"/>
              <p:cNvSpPr>
                <a:spLocks noRot="1" noChangeAspect="1" noMove="1" noResize="1" noEditPoints="1" noAdjustHandles="1" noChangeArrowheads="1" noChangeShapeType="1" noTextEdit="1"/>
              </p:cNvSpPr>
              <p:nvPr/>
            </p:nvSpPr>
            <p:spPr>
              <a:xfrm>
                <a:off x="3320961" y="3119085"/>
                <a:ext cx="3535520" cy="596445"/>
              </a:xfrm>
              <a:prstGeom prst="rect">
                <a:avLst/>
              </a:prstGeom>
              <a:blipFill>
                <a:blip r:embed="rId6"/>
                <a:stretch>
                  <a:fillRect t="-95918" b="-147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45">
                <a:extLst>
                  <a:ext uri="{FF2B5EF4-FFF2-40B4-BE49-F238E27FC236}">
                    <a16:creationId xmlns:a16="http://schemas.microsoft.com/office/drawing/2014/main" id="{2B1089E9-A049-4E7B-A562-2EA8E4245FB5}"/>
                  </a:ext>
                </a:extLst>
              </p:cNvPr>
              <p:cNvSpPr txBox="1"/>
              <p:nvPr/>
            </p:nvSpPr>
            <p:spPr>
              <a:xfrm>
                <a:off x="6723173" y="3259742"/>
                <a:ext cx="2256538" cy="307777"/>
              </a:xfrm>
              <a:prstGeom prst="rect">
                <a:avLst/>
              </a:prstGeom>
              <a:noFill/>
            </p:spPr>
            <p:txBody>
              <a:bodyPr wrap="square" rtlCol="0">
                <a:spAutoFit/>
              </a:bodyPr>
              <a:lstStyle/>
              <a:p>
                <a:pPr lvl="0">
                  <a:defRPr/>
                </a:pPr>
                <a14:m>
                  <m:oMath xmlns:m="http://schemas.openxmlformats.org/officeDocument/2006/math">
                    <m:sSub>
                      <m:sSubPr>
                        <m:ctrlPr>
                          <a:rPr lang="en-US" sz="1400" b="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𝑓</m:t>
                        </m:r>
                      </m:e>
                      <m:sub>
                        <m:r>
                          <a:rPr lang="en-US" sz="1400" b="0" i="1" smtClean="0">
                            <a:solidFill>
                              <a:prstClr val="black"/>
                            </a:solidFill>
                            <a:latin typeface="Cambria Math" panose="02040503050406030204" pitchFamily="18" charset="0"/>
                          </a:rPr>
                          <m:t>𝑖</m:t>
                        </m:r>
                      </m:sub>
                    </m:sSub>
                  </m:oMath>
                </a14:m>
                <a:r>
                  <a:rPr lang="en-US" sz="1400" dirty="0">
                    <a:solidFill>
                      <a:prstClr val="black"/>
                    </a:solidFill>
                  </a:rPr>
                  <a:t> exponentially large</a:t>
                </a:r>
                <a:endParaRPr lang="en-US" sz="1100" dirty="0">
                  <a:solidFill>
                    <a:srgbClr val="E7E6E6">
                      <a:lumMod val="50000"/>
                    </a:srgbClr>
                  </a:solidFill>
                </a:endParaRPr>
              </a:p>
            </p:txBody>
          </p:sp>
        </mc:Choice>
        <mc:Fallback xmlns="">
          <p:sp>
            <p:nvSpPr>
              <p:cNvPr id="6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6723173" y="3259742"/>
                <a:ext cx="2256538"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45">
                <a:extLst>
                  <a:ext uri="{FF2B5EF4-FFF2-40B4-BE49-F238E27FC236}">
                    <a16:creationId xmlns:a16="http://schemas.microsoft.com/office/drawing/2014/main" id="{2B1089E9-A049-4E7B-A562-2EA8E4245FB5}"/>
                  </a:ext>
                </a:extLst>
              </p:cNvPr>
              <p:cNvSpPr txBox="1"/>
              <p:nvPr/>
            </p:nvSpPr>
            <p:spPr>
              <a:xfrm>
                <a:off x="8692747" y="3228964"/>
                <a:ext cx="2148838" cy="369332"/>
              </a:xfrm>
              <a:prstGeom prst="rect">
                <a:avLst/>
              </a:prstGeom>
              <a:noFill/>
            </p:spPr>
            <p:txBody>
              <a:bodyPr wrap="square" rtlCol="0">
                <a:spAutoFit/>
              </a:bodyPr>
              <a:lstStyle/>
              <a:p>
                <a:pPr lvl="0">
                  <a:defRPr/>
                </a:pPr>
                <a14:m>
                  <m:oMath xmlns:m="http://schemas.openxmlformats.org/officeDocument/2006/math">
                    <m:r>
                      <a:rPr lang="en-US" b="0" i="1" smtClean="0">
                        <a:solidFill>
                          <a:srgbClr val="FF0000"/>
                        </a:solidFill>
                        <a:latin typeface="Cambria Math" panose="02040503050406030204" pitchFamily="18" charset="0"/>
                      </a:rPr>
                      <m:t>𝑂</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e>
                    </m:d>
                  </m:oMath>
                </a14:m>
                <a:r>
                  <a:rPr lang="en-US" dirty="0">
                    <a:solidFill>
                      <a:srgbClr val="FF0000"/>
                    </a:solidFill>
                  </a:rPr>
                  <a:t> redundancy</a:t>
                </a:r>
                <a:endParaRPr lang="en-US" sz="1400" dirty="0">
                  <a:solidFill>
                    <a:srgbClr val="FF0000"/>
                  </a:solidFill>
                </a:endParaRPr>
              </a:p>
            </p:txBody>
          </p:sp>
        </mc:Choice>
        <mc:Fallback xmlns="">
          <p:sp>
            <p:nvSpPr>
              <p:cNvPr id="6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692747" y="3228964"/>
                <a:ext cx="2148838"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矩形 62"/>
              <p:cNvSpPr/>
              <p:nvPr/>
            </p:nvSpPr>
            <p:spPr>
              <a:xfrm>
                <a:off x="3630379" y="3756537"/>
                <a:ext cx="4449038"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b="0" i="1" smtClean="0">
                                          <a:solidFill>
                                            <a:prstClr val="black"/>
                                          </a:solidFill>
                                          <a:latin typeface="Cambria Math" panose="02040503050406030204" pitchFamily="18" charset="0"/>
                                        </a:rPr>
                                      </m:ctrlPr>
                                    </m:sSupPr>
                                    <m:e>
                                      <m:r>
                                        <a:rPr lang="en-US" sz="1200" b="0" i="1" smtClean="0">
                                          <a:solidFill>
                                            <a:prstClr val="black"/>
                                          </a:solidFill>
                                          <a:latin typeface="Cambria Math" panose="02040503050406030204" pitchFamily="18" charset="0"/>
                                        </a:rPr>
                                        <m:t>𝑖</m:t>
                                      </m:r>
                                    </m:e>
                                    <m:sup>
                                      <m:r>
                                        <a:rPr lang="en-US" sz="1200" b="0" i="1" smtClean="0">
                                          <a:solidFill>
                                            <a:prstClr val="black"/>
                                          </a:solidFill>
                                          <a:latin typeface="Cambria Math" panose="02040503050406030204" pitchFamily="18" charset="0"/>
                                        </a:rPr>
                                        <m:t>𝑒</m:t>
                                      </m:r>
                                    </m:sup>
                                  </m:sSup>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d>
                            <m:dPr>
                              <m:ctrlPr>
                                <a:rPr lang="en-US" sz="1200" i="1">
                                  <a:solidFill>
                                    <a:prstClr val="black"/>
                                  </a:solidFill>
                                  <a:latin typeface="Cambria Math" panose="02040503050406030204" pitchFamily="18" charset="0"/>
                                </a:rPr>
                              </m:ctrlPr>
                            </m:dPr>
                            <m:e>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e>
                          </m:d>
                          <m:r>
                            <a:rPr lang="en-US" sz="1200" b="0" i="0" smtClean="0">
                              <a:solidFill>
                                <a:prstClr val="black"/>
                              </a:solidFill>
                              <a:latin typeface="Cambria Math" panose="02040503050406030204" pitchFamily="18" charset="0"/>
                            </a:rPr>
                            <m:t>,</m:t>
                          </m:r>
                          <m:r>
                            <m:rPr>
                              <m:sty m:val="p"/>
                            </m:rPr>
                            <a:rPr lang="en-US" sz="1200" b="0" i="0" smtClean="0">
                              <a:solidFill>
                                <a:prstClr val="black"/>
                              </a:solidFill>
                              <a:latin typeface="Cambria Math" panose="02040503050406030204" pitchFamily="18" charset="0"/>
                            </a:rPr>
                            <m:t>e</m:t>
                          </m:r>
                          <m:r>
                            <a:rPr lang="en-US" sz="1200" b="0" i="0" smtClean="0">
                              <a:solidFill>
                                <a:prstClr val="black"/>
                              </a:solidFill>
                              <a:latin typeface="Cambria Math" panose="02040503050406030204" pitchFamily="18" charset="0"/>
                            </a:rPr>
                            <m:t>=1,</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𝑔</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𝑘</m:t>
                          </m:r>
                          <m:r>
                            <a:rPr lang="en-US" sz="1200" b="0" i="1" smtClean="0">
                              <a:solidFill>
                                <a:prstClr val="black"/>
                              </a:solidFill>
                              <a:latin typeface="Cambria Math" panose="02040503050406030204" pitchFamily="18" charset="0"/>
                            </a:rPr>
                            <m:t>)</m:t>
                          </m:r>
                        </m:e>
                      </m:d>
                    </m:oMath>
                  </m:oMathPara>
                </a14:m>
                <a:endParaRPr lang="en-US" sz="1200" dirty="0"/>
              </a:p>
            </p:txBody>
          </p:sp>
        </mc:Choice>
        <mc:Fallback xmlns="">
          <p:sp>
            <p:nvSpPr>
              <p:cNvPr id="63" name="矩形 62"/>
              <p:cNvSpPr>
                <a:spLocks noRot="1" noChangeAspect="1" noMove="1" noResize="1" noEditPoints="1" noAdjustHandles="1" noChangeArrowheads="1" noChangeShapeType="1" noTextEdit="1"/>
              </p:cNvSpPr>
              <p:nvPr/>
            </p:nvSpPr>
            <p:spPr>
              <a:xfrm>
                <a:off x="3630379" y="3756537"/>
                <a:ext cx="4449038" cy="596445"/>
              </a:xfrm>
              <a:prstGeom prst="rect">
                <a:avLst/>
              </a:prstGeom>
              <a:blipFill>
                <a:blip r:embed="rId9"/>
                <a:stretch>
                  <a:fillRect t="-95918" b="-147959"/>
                </a:stretch>
              </a:blipFill>
            </p:spPr>
            <p:txBody>
              <a:bodyPr/>
              <a:lstStyle/>
              <a:p>
                <a:r>
                  <a:rPr lang="en-US">
                    <a:noFill/>
                  </a:rPr>
                  <a:t> </a:t>
                </a:r>
              </a:p>
            </p:txBody>
          </p:sp>
        </mc:Fallback>
      </mc:AlternateContent>
      <p:sp>
        <p:nvSpPr>
          <p:cNvPr id="64" name="TextBox 45">
            <a:extLst>
              <a:ext uri="{FF2B5EF4-FFF2-40B4-BE49-F238E27FC236}">
                <a16:creationId xmlns:a16="http://schemas.microsoft.com/office/drawing/2014/main" id="{2B1089E9-A049-4E7B-A562-2EA8E4245FB5}"/>
              </a:ext>
            </a:extLst>
          </p:cNvPr>
          <p:cNvSpPr txBox="1"/>
          <p:nvPr/>
        </p:nvSpPr>
        <p:spPr>
          <a:xfrm>
            <a:off x="8692747" y="3851028"/>
            <a:ext cx="2148838" cy="369332"/>
          </a:xfrm>
          <a:prstGeom prst="rect">
            <a:avLst/>
          </a:prstGeom>
          <a:noFill/>
        </p:spPr>
        <p:txBody>
          <a:bodyPr wrap="square" rtlCol="0">
            <a:spAutoFit/>
          </a:bodyPr>
          <a:lstStyle/>
          <a:p>
            <a:pPr lvl="0">
              <a:defRPr/>
            </a:pPr>
            <a:r>
              <a:rPr lang="en-US" dirty="0">
                <a:solidFill>
                  <a:srgbClr val="FF0000"/>
                </a:solidFill>
              </a:rPr>
              <a:t>Not sure</a:t>
            </a:r>
          </a:p>
        </p:txBody>
      </p:sp>
      <p:sp>
        <p:nvSpPr>
          <p:cNvPr id="69" name="TextBox 45">
            <a:extLst>
              <a:ext uri="{FF2B5EF4-FFF2-40B4-BE49-F238E27FC236}">
                <a16:creationId xmlns:a16="http://schemas.microsoft.com/office/drawing/2014/main" id="{2B1089E9-A049-4E7B-A562-2EA8E4245FB5}"/>
              </a:ext>
            </a:extLst>
          </p:cNvPr>
          <p:cNvSpPr txBox="1"/>
          <p:nvPr/>
        </p:nvSpPr>
        <p:spPr>
          <a:xfrm>
            <a:off x="482043" y="4506635"/>
            <a:ext cx="11223156" cy="461665"/>
          </a:xfrm>
          <a:prstGeom prst="rect">
            <a:avLst/>
          </a:prstGeom>
          <a:noFill/>
        </p:spPr>
        <p:txBody>
          <a:bodyPr wrap="square" rtlCol="0">
            <a:spAutoFit/>
          </a:bodyPr>
          <a:lstStyle/>
          <a:p>
            <a:pPr lvl="0">
              <a:defRPr/>
            </a:pPr>
            <a:r>
              <a:rPr lang="en-US" sz="2400" b="0" dirty="0">
                <a:solidFill>
                  <a:prstClr val="black"/>
                </a:solidFill>
              </a:rPr>
              <a:t>Other related problems</a:t>
            </a:r>
            <a:endParaRPr lang="en-US" dirty="0">
              <a:solidFill>
                <a:srgbClr val="E7E6E6">
                  <a:lumMod val="50000"/>
                </a:srgbClr>
              </a:solidFill>
            </a:endParaRPr>
          </a:p>
        </p:txBody>
      </p:sp>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896717" y="4957609"/>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Variations of deletion codes</a:t>
            </a:r>
          </a:p>
          <a:p>
            <a:pPr lvl="1">
              <a:buFont typeface="Arial" panose="020B0604020202020204" pitchFamily="34" charset="0"/>
              <a:buChar char="•"/>
            </a:pPr>
            <a:r>
              <a:rPr lang="en-US" sz="1500" dirty="0">
                <a:cs typeface="Arial" panose="020B0604020202020204" pitchFamily="34" charset="0"/>
              </a:rPr>
              <a:t>Segmented single deletion/insertion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Abroshan</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Venkataramanan</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Fàbregas</a:t>
            </a:r>
            <a:r>
              <a:rPr lang="en-US" altLang="zh-CN" sz="1200" dirty="0">
                <a:solidFill>
                  <a:prstClr val="black">
                    <a:lumMod val="50000"/>
                    <a:lumOff val="50000"/>
                  </a:prstClr>
                </a:solidFill>
              </a:rPr>
              <a:t>, 2017] </a:t>
            </a:r>
            <a:endParaRPr lang="en-US" sz="1500" dirty="0">
              <a:cs typeface="Arial" panose="020B0604020202020204" pitchFamily="34" charset="0"/>
            </a:endParaRPr>
          </a:p>
        </p:txBody>
      </p:sp>
    </p:spTree>
    <p:extLst>
      <p:ext uri="{BB962C8B-B14F-4D97-AF65-F5344CB8AC3E}">
        <p14:creationId xmlns:p14="http://schemas.microsoft.com/office/powerpoint/2010/main" val="581157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5">
            <a:extLst>
              <a:ext uri="{FF2B5EF4-FFF2-40B4-BE49-F238E27FC236}">
                <a16:creationId xmlns:a16="http://schemas.microsoft.com/office/drawing/2014/main" id="{DDB85DF0-17F5-6117-1188-F378BF0CCE97}"/>
              </a:ext>
            </a:extLst>
          </p:cNvPr>
          <p:cNvSpPr txBox="1">
            <a:spLocks/>
          </p:cNvSpPr>
          <p:nvPr/>
        </p:nvSpPr>
        <p:spPr>
          <a:xfrm>
            <a:off x="896718" y="319556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Exponential weights</a:t>
            </a: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Higher moment weights </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65">
                <a:extLst>
                  <a:ext uri="{FF2B5EF4-FFF2-40B4-BE49-F238E27FC236}">
                    <a16:creationId xmlns:a16="http://schemas.microsoft.com/office/drawing/2014/main" id="{C1003A0F-B91A-4DD3-AF64-A7DD322E91A1}"/>
                  </a:ext>
                </a:extLst>
              </p:cNvPr>
              <p:cNvSpPr txBox="1"/>
              <p:nvPr/>
            </p:nvSpPr>
            <p:spPr>
              <a:xfrm>
                <a:off x="7383798" y="1564641"/>
                <a:ext cx="4766736" cy="1015663"/>
              </a:xfrm>
              <a:prstGeom prst="rect">
                <a:avLst/>
              </a:prstGeom>
              <a:noFill/>
            </p:spPr>
            <p:txBody>
              <a:bodyPr wrap="square" rtlCol="0">
                <a:spAutoFit/>
              </a:bodyPr>
              <a:lstStyle/>
              <a:p>
                <a:r>
                  <a:rPr lang="en-US" sz="2000" dirty="0">
                    <a:solidFill>
                      <a:srgbClr val="0070C0"/>
                    </a:solidFill>
                  </a:rPr>
                  <a:t>Explicit code constructions with redundancy </a:t>
                </a:r>
                <a14:m>
                  <m:oMath xmlns:m="http://schemas.openxmlformats.org/officeDocument/2006/math">
                    <m:r>
                      <a:rPr lang="en-US" sz="2000" b="0" i="1" smtClean="0">
                        <a:solidFill>
                          <a:srgbClr val="0070C0"/>
                        </a:solidFill>
                        <a:latin typeface="Cambria Math" panose="02040503050406030204" pitchFamily="18" charset="0"/>
                      </a:rPr>
                      <m:t>𝑂</m:t>
                    </m:r>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𝑘</m:t>
                    </m:r>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𝑛</m:t>
                        </m:r>
                      </m:e>
                    </m:func>
                    <m:r>
                      <a:rPr lang="en-US" sz="2000" b="0" i="1" smtClean="0">
                        <a:solidFill>
                          <a:srgbClr val="0070C0"/>
                        </a:solidFill>
                        <a:latin typeface="Cambria Math" panose="02040503050406030204" pitchFamily="18" charset="0"/>
                      </a:rPr>
                      <m:t>)</m:t>
                    </m:r>
                  </m:oMath>
                </a14:m>
                <a:r>
                  <a:rPr lang="en-US" sz="2000" dirty="0">
                    <a:solidFill>
                      <a:srgbClr val="0070C0"/>
                    </a:solidFill>
                  </a:rPr>
                  <a:t> ? </a:t>
                </a:r>
              </a:p>
              <a:p>
                <a:r>
                  <a:rPr lang="en-US" sz="2000" dirty="0">
                    <a:solidFill>
                      <a:srgbClr val="0070C0"/>
                    </a:solidFill>
                  </a:rPr>
                  <a:t>(Open for 50 years even for </a:t>
                </a:r>
                <a14:m>
                  <m:oMath xmlns:m="http://schemas.openxmlformats.org/officeDocument/2006/math">
                    <m:r>
                      <a:rPr lang="en-US" sz="2000" b="0" i="1" smtClean="0">
                        <a:solidFill>
                          <a:srgbClr val="0070C0"/>
                        </a:solidFill>
                        <a:latin typeface="Cambria Math" panose="02040503050406030204" pitchFamily="18" charset="0"/>
                      </a:rPr>
                      <m:t>𝑘</m:t>
                    </m:r>
                    <m:r>
                      <a:rPr lang="en-US" sz="2000" b="0" i="1" smtClean="0">
                        <a:solidFill>
                          <a:srgbClr val="0070C0"/>
                        </a:solidFill>
                        <a:latin typeface="Cambria Math" panose="02040503050406030204" pitchFamily="18" charset="0"/>
                      </a:rPr>
                      <m:t>=2</m:t>
                    </m:r>
                  </m:oMath>
                </a14:m>
                <a:r>
                  <a:rPr lang="en-US" sz="2000" dirty="0">
                    <a:solidFill>
                      <a:srgbClr val="0070C0"/>
                    </a:solidFill>
                  </a:rPr>
                  <a:t>)</a:t>
                </a:r>
              </a:p>
            </p:txBody>
          </p:sp>
        </mc:Choice>
        <mc:Fallback xmlns="">
          <p:sp>
            <p:nvSpPr>
              <p:cNvPr id="57" name="TextBox 65">
                <a:extLst>
                  <a:ext uri="{FF2B5EF4-FFF2-40B4-BE49-F238E27FC236}">
                    <a16:creationId xmlns:a16="http://schemas.microsoft.com/office/drawing/2014/main" id="{C1003A0F-B91A-4DD3-AF64-A7DD322E91A1}"/>
                  </a:ext>
                </a:extLst>
              </p:cNvPr>
              <p:cNvSpPr txBox="1">
                <a:spLocks noRot="1" noChangeAspect="1" noMove="1" noResize="1" noEditPoints="1" noAdjustHandles="1" noChangeArrowheads="1" noChangeShapeType="1" noTextEdit="1"/>
              </p:cNvSpPr>
              <p:nvPr/>
            </p:nvSpPr>
            <p:spPr>
              <a:xfrm>
                <a:off x="7383798" y="1564641"/>
                <a:ext cx="4766736" cy="1015663"/>
              </a:xfrm>
              <a:prstGeom prst="rect">
                <a:avLst/>
              </a:prstGeom>
              <a:blipFill>
                <a:blip r:embed="rId5"/>
                <a:stretch>
                  <a:fillRect l="-1279" t="-3614" r="-1790" b="-10241"/>
                </a:stretch>
              </a:blipFill>
            </p:spPr>
            <p:txBody>
              <a:bodyPr/>
              <a:lstStyle/>
              <a:p>
                <a:r>
                  <a:rPr lang="en-US">
                    <a:noFill/>
                  </a:rPr>
                  <a:t> </a:t>
                </a:r>
              </a:p>
            </p:txBody>
          </p:sp>
        </mc:Fallback>
      </mc:AlternateContent>
      <p:sp>
        <p:nvSpPr>
          <p:cNvPr id="58" name="TextBox 45">
            <a:extLst>
              <a:ext uri="{FF2B5EF4-FFF2-40B4-BE49-F238E27FC236}">
                <a16:creationId xmlns:a16="http://schemas.microsoft.com/office/drawing/2014/main" id="{2B1089E9-A049-4E7B-A562-2EA8E4245FB5}"/>
              </a:ext>
            </a:extLst>
          </p:cNvPr>
          <p:cNvSpPr txBox="1"/>
          <p:nvPr/>
        </p:nvSpPr>
        <p:spPr>
          <a:xfrm>
            <a:off x="482043" y="2700502"/>
            <a:ext cx="11223156" cy="461665"/>
          </a:xfrm>
          <a:prstGeom prst="rect">
            <a:avLst/>
          </a:prstGeom>
          <a:noFill/>
        </p:spPr>
        <p:txBody>
          <a:bodyPr wrap="square" rtlCol="0">
            <a:spAutoFit/>
          </a:bodyPr>
          <a:lstStyle/>
          <a:p>
            <a:pPr lvl="0">
              <a:defRPr/>
            </a:pPr>
            <a:r>
              <a:rPr lang="en-US" sz="2400" b="0" dirty="0">
                <a:solidFill>
                  <a:prstClr val="black"/>
                </a:solidFill>
              </a:rPr>
              <a:t>Generalizing VT codes </a:t>
            </a:r>
            <a:r>
              <a:rPr lang="en-US" altLang="zh-CN" dirty="0">
                <a:solidFill>
                  <a:prstClr val="black">
                    <a:lumMod val="50000"/>
                    <a:lumOff val="50000"/>
                  </a:prstClr>
                </a:solidFill>
              </a:rPr>
              <a:t>[</a:t>
            </a:r>
            <a:r>
              <a:rPr lang="en-US" altLang="zh-CN" dirty="0" err="1">
                <a:solidFill>
                  <a:prstClr val="black">
                    <a:lumMod val="50000"/>
                    <a:lumOff val="50000"/>
                  </a:prstClr>
                </a:solidFill>
              </a:rPr>
              <a:t>Helberg</a:t>
            </a:r>
            <a:r>
              <a:rPr lang="en-US" altLang="zh-CN" dirty="0">
                <a:solidFill>
                  <a:prstClr val="black">
                    <a:lumMod val="50000"/>
                    <a:lumOff val="50000"/>
                  </a:prstClr>
                </a:solidFill>
              </a:rPr>
              <a:t>, Ferreira, 2002]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9" name="矩形 58"/>
              <p:cNvSpPr/>
              <p:nvPr/>
            </p:nvSpPr>
            <p:spPr>
              <a:xfrm>
                <a:off x="3320961" y="3119085"/>
                <a:ext cx="3535520"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𝑓</m:t>
                                      </m:r>
                                    </m:e>
                                    <m:sub>
                                      <m:r>
                                        <a:rPr lang="en-US" sz="1200" b="0" i="1" smtClean="0">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r>
                            <a:rPr lang="en-US" sz="1200">
                              <a:solidFill>
                                <a:prstClr val="black"/>
                              </a:solidFill>
                              <a:latin typeface="Cambria Math" panose="02040503050406030204" pitchFamily="18" charset="0"/>
                            </a:rPr>
                            <m:t>)</m:t>
                          </m:r>
                        </m:e>
                      </m:d>
                    </m:oMath>
                  </m:oMathPara>
                </a14:m>
                <a:endParaRPr lang="en-US" sz="1200" dirty="0"/>
              </a:p>
            </p:txBody>
          </p:sp>
        </mc:Choice>
        <mc:Fallback xmlns="">
          <p:sp>
            <p:nvSpPr>
              <p:cNvPr id="59" name="矩形 58"/>
              <p:cNvSpPr>
                <a:spLocks noRot="1" noChangeAspect="1" noMove="1" noResize="1" noEditPoints="1" noAdjustHandles="1" noChangeArrowheads="1" noChangeShapeType="1" noTextEdit="1"/>
              </p:cNvSpPr>
              <p:nvPr/>
            </p:nvSpPr>
            <p:spPr>
              <a:xfrm>
                <a:off x="3320961" y="3119085"/>
                <a:ext cx="3535520" cy="596445"/>
              </a:xfrm>
              <a:prstGeom prst="rect">
                <a:avLst/>
              </a:prstGeom>
              <a:blipFill>
                <a:blip r:embed="rId6"/>
                <a:stretch>
                  <a:fillRect t="-95918" b="-147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45">
                <a:extLst>
                  <a:ext uri="{FF2B5EF4-FFF2-40B4-BE49-F238E27FC236}">
                    <a16:creationId xmlns:a16="http://schemas.microsoft.com/office/drawing/2014/main" id="{2B1089E9-A049-4E7B-A562-2EA8E4245FB5}"/>
                  </a:ext>
                </a:extLst>
              </p:cNvPr>
              <p:cNvSpPr txBox="1"/>
              <p:nvPr/>
            </p:nvSpPr>
            <p:spPr>
              <a:xfrm>
                <a:off x="6723173" y="3259742"/>
                <a:ext cx="2256538" cy="307777"/>
              </a:xfrm>
              <a:prstGeom prst="rect">
                <a:avLst/>
              </a:prstGeom>
              <a:noFill/>
            </p:spPr>
            <p:txBody>
              <a:bodyPr wrap="square" rtlCol="0">
                <a:spAutoFit/>
              </a:bodyPr>
              <a:lstStyle/>
              <a:p>
                <a:pPr lvl="0">
                  <a:defRPr/>
                </a:pPr>
                <a14:m>
                  <m:oMath xmlns:m="http://schemas.openxmlformats.org/officeDocument/2006/math">
                    <m:sSub>
                      <m:sSubPr>
                        <m:ctrlPr>
                          <a:rPr lang="en-US" sz="1400" b="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𝑓</m:t>
                        </m:r>
                      </m:e>
                      <m:sub>
                        <m:r>
                          <a:rPr lang="en-US" sz="1400" b="0" i="1" smtClean="0">
                            <a:solidFill>
                              <a:prstClr val="black"/>
                            </a:solidFill>
                            <a:latin typeface="Cambria Math" panose="02040503050406030204" pitchFamily="18" charset="0"/>
                          </a:rPr>
                          <m:t>𝑖</m:t>
                        </m:r>
                      </m:sub>
                    </m:sSub>
                  </m:oMath>
                </a14:m>
                <a:r>
                  <a:rPr lang="en-US" sz="1400" dirty="0">
                    <a:solidFill>
                      <a:prstClr val="black"/>
                    </a:solidFill>
                  </a:rPr>
                  <a:t> exponentially large</a:t>
                </a:r>
                <a:endParaRPr lang="en-US" sz="1100" dirty="0">
                  <a:solidFill>
                    <a:srgbClr val="E7E6E6">
                      <a:lumMod val="50000"/>
                    </a:srgbClr>
                  </a:solidFill>
                </a:endParaRPr>
              </a:p>
            </p:txBody>
          </p:sp>
        </mc:Choice>
        <mc:Fallback xmlns="">
          <p:sp>
            <p:nvSpPr>
              <p:cNvPr id="6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6723173" y="3259742"/>
                <a:ext cx="2256538"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45">
                <a:extLst>
                  <a:ext uri="{FF2B5EF4-FFF2-40B4-BE49-F238E27FC236}">
                    <a16:creationId xmlns:a16="http://schemas.microsoft.com/office/drawing/2014/main" id="{2B1089E9-A049-4E7B-A562-2EA8E4245FB5}"/>
                  </a:ext>
                </a:extLst>
              </p:cNvPr>
              <p:cNvSpPr txBox="1"/>
              <p:nvPr/>
            </p:nvSpPr>
            <p:spPr>
              <a:xfrm>
                <a:off x="8692747" y="3228964"/>
                <a:ext cx="2148838" cy="369332"/>
              </a:xfrm>
              <a:prstGeom prst="rect">
                <a:avLst/>
              </a:prstGeom>
              <a:noFill/>
            </p:spPr>
            <p:txBody>
              <a:bodyPr wrap="square" rtlCol="0">
                <a:spAutoFit/>
              </a:bodyPr>
              <a:lstStyle/>
              <a:p>
                <a:pPr lvl="0">
                  <a:defRPr/>
                </a:pPr>
                <a14:m>
                  <m:oMath xmlns:m="http://schemas.openxmlformats.org/officeDocument/2006/math">
                    <m:r>
                      <a:rPr lang="en-US" b="0" i="1" smtClean="0">
                        <a:solidFill>
                          <a:srgbClr val="FF0000"/>
                        </a:solidFill>
                        <a:latin typeface="Cambria Math" panose="02040503050406030204" pitchFamily="18" charset="0"/>
                      </a:rPr>
                      <m:t>𝑂</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e>
                    </m:d>
                  </m:oMath>
                </a14:m>
                <a:r>
                  <a:rPr lang="en-US" dirty="0">
                    <a:solidFill>
                      <a:srgbClr val="FF0000"/>
                    </a:solidFill>
                  </a:rPr>
                  <a:t> redundancy</a:t>
                </a:r>
                <a:endParaRPr lang="en-US" sz="1400" dirty="0">
                  <a:solidFill>
                    <a:srgbClr val="FF0000"/>
                  </a:solidFill>
                </a:endParaRPr>
              </a:p>
            </p:txBody>
          </p:sp>
        </mc:Choice>
        <mc:Fallback xmlns="">
          <p:sp>
            <p:nvSpPr>
              <p:cNvPr id="6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692747" y="3228964"/>
                <a:ext cx="2148838"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矩形 62"/>
              <p:cNvSpPr/>
              <p:nvPr/>
            </p:nvSpPr>
            <p:spPr>
              <a:xfrm>
                <a:off x="3630379" y="3756537"/>
                <a:ext cx="4449038"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b="0" i="1" smtClean="0">
                                          <a:solidFill>
                                            <a:prstClr val="black"/>
                                          </a:solidFill>
                                          <a:latin typeface="Cambria Math" panose="02040503050406030204" pitchFamily="18" charset="0"/>
                                        </a:rPr>
                                      </m:ctrlPr>
                                    </m:sSupPr>
                                    <m:e>
                                      <m:r>
                                        <a:rPr lang="en-US" sz="1200" b="0" i="1" smtClean="0">
                                          <a:solidFill>
                                            <a:prstClr val="black"/>
                                          </a:solidFill>
                                          <a:latin typeface="Cambria Math" panose="02040503050406030204" pitchFamily="18" charset="0"/>
                                        </a:rPr>
                                        <m:t>𝑖</m:t>
                                      </m:r>
                                    </m:e>
                                    <m:sup>
                                      <m:r>
                                        <a:rPr lang="en-US" sz="1200" b="0" i="1" smtClean="0">
                                          <a:solidFill>
                                            <a:prstClr val="black"/>
                                          </a:solidFill>
                                          <a:latin typeface="Cambria Math" panose="02040503050406030204" pitchFamily="18" charset="0"/>
                                        </a:rPr>
                                        <m:t>𝑒</m:t>
                                      </m:r>
                                    </m:sup>
                                  </m:sSup>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d>
                            <m:dPr>
                              <m:ctrlPr>
                                <a:rPr lang="en-US" sz="1200" i="1">
                                  <a:solidFill>
                                    <a:prstClr val="black"/>
                                  </a:solidFill>
                                  <a:latin typeface="Cambria Math" panose="02040503050406030204" pitchFamily="18" charset="0"/>
                                </a:rPr>
                              </m:ctrlPr>
                            </m:dPr>
                            <m:e>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e>
                          </m:d>
                          <m:r>
                            <a:rPr lang="en-US" sz="1200" b="0" i="0" smtClean="0">
                              <a:solidFill>
                                <a:prstClr val="black"/>
                              </a:solidFill>
                              <a:latin typeface="Cambria Math" panose="02040503050406030204" pitchFamily="18" charset="0"/>
                            </a:rPr>
                            <m:t>,</m:t>
                          </m:r>
                          <m:r>
                            <m:rPr>
                              <m:sty m:val="p"/>
                            </m:rPr>
                            <a:rPr lang="en-US" sz="1200" b="0" i="0" smtClean="0">
                              <a:solidFill>
                                <a:prstClr val="black"/>
                              </a:solidFill>
                              <a:latin typeface="Cambria Math" panose="02040503050406030204" pitchFamily="18" charset="0"/>
                            </a:rPr>
                            <m:t>e</m:t>
                          </m:r>
                          <m:r>
                            <a:rPr lang="en-US" sz="1200" b="0" i="0" smtClean="0">
                              <a:solidFill>
                                <a:prstClr val="black"/>
                              </a:solidFill>
                              <a:latin typeface="Cambria Math" panose="02040503050406030204" pitchFamily="18" charset="0"/>
                            </a:rPr>
                            <m:t>=1,</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𝑔</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𝑘</m:t>
                          </m:r>
                          <m:r>
                            <a:rPr lang="en-US" sz="1200" b="0" i="1" smtClean="0">
                              <a:solidFill>
                                <a:prstClr val="black"/>
                              </a:solidFill>
                              <a:latin typeface="Cambria Math" panose="02040503050406030204" pitchFamily="18" charset="0"/>
                            </a:rPr>
                            <m:t>)</m:t>
                          </m:r>
                        </m:e>
                      </m:d>
                    </m:oMath>
                  </m:oMathPara>
                </a14:m>
                <a:endParaRPr lang="en-US" sz="1200" dirty="0"/>
              </a:p>
            </p:txBody>
          </p:sp>
        </mc:Choice>
        <mc:Fallback xmlns="">
          <p:sp>
            <p:nvSpPr>
              <p:cNvPr id="63" name="矩形 62"/>
              <p:cNvSpPr>
                <a:spLocks noRot="1" noChangeAspect="1" noMove="1" noResize="1" noEditPoints="1" noAdjustHandles="1" noChangeArrowheads="1" noChangeShapeType="1" noTextEdit="1"/>
              </p:cNvSpPr>
              <p:nvPr/>
            </p:nvSpPr>
            <p:spPr>
              <a:xfrm>
                <a:off x="3630379" y="3756537"/>
                <a:ext cx="4449038" cy="596445"/>
              </a:xfrm>
              <a:prstGeom prst="rect">
                <a:avLst/>
              </a:prstGeom>
              <a:blipFill>
                <a:blip r:embed="rId9"/>
                <a:stretch>
                  <a:fillRect t="-95918" b="-147959"/>
                </a:stretch>
              </a:blipFill>
            </p:spPr>
            <p:txBody>
              <a:bodyPr/>
              <a:lstStyle/>
              <a:p>
                <a:r>
                  <a:rPr lang="en-US">
                    <a:noFill/>
                  </a:rPr>
                  <a:t> </a:t>
                </a:r>
              </a:p>
            </p:txBody>
          </p:sp>
        </mc:Fallback>
      </mc:AlternateContent>
      <p:sp>
        <p:nvSpPr>
          <p:cNvPr id="64" name="TextBox 45">
            <a:extLst>
              <a:ext uri="{FF2B5EF4-FFF2-40B4-BE49-F238E27FC236}">
                <a16:creationId xmlns:a16="http://schemas.microsoft.com/office/drawing/2014/main" id="{2B1089E9-A049-4E7B-A562-2EA8E4245FB5}"/>
              </a:ext>
            </a:extLst>
          </p:cNvPr>
          <p:cNvSpPr txBox="1"/>
          <p:nvPr/>
        </p:nvSpPr>
        <p:spPr>
          <a:xfrm>
            <a:off x="8692747" y="3851028"/>
            <a:ext cx="2148838" cy="369332"/>
          </a:xfrm>
          <a:prstGeom prst="rect">
            <a:avLst/>
          </a:prstGeom>
          <a:noFill/>
        </p:spPr>
        <p:txBody>
          <a:bodyPr wrap="square" rtlCol="0">
            <a:spAutoFit/>
          </a:bodyPr>
          <a:lstStyle/>
          <a:p>
            <a:pPr lvl="0">
              <a:defRPr/>
            </a:pPr>
            <a:r>
              <a:rPr lang="en-US" dirty="0">
                <a:solidFill>
                  <a:srgbClr val="FF0000"/>
                </a:solidFill>
              </a:rPr>
              <a:t>Not sure</a:t>
            </a:r>
          </a:p>
        </p:txBody>
      </p:sp>
      <p:sp>
        <p:nvSpPr>
          <p:cNvPr id="69" name="TextBox 45">
            <a:extLst>
              <a:ext uri="{FF2B5EF4-FFF2-40B4-BE49-F238E27FC236}">
                <a16:creationId xmlns:a16="http://schemas.microsoft.com/office/drawing/2014/main" id="{2B1089E9-A049-4E7B-A562-2EA8E4245FB5}"/>
              </a:ext>
            </a:extLst>
          </p:cNvPr>
          <p:cNvSpPr txBox="1"/>
          <p:nvPr/>
        </p:nvSpPr>
        <p:spPr>
          <a:xfrm>
            <a:off x="482043" y="4506635"/>
            <a:ext cx="11223156" cy="461665"/>
          </a:xfrm>
          <a:prstGeom prst="rect">
            <a:avLst/>
          </a:prstGeom>
          <a:noFill/>
        </p:spPr>
        <p:txBody>
          <a:bodyPr wrap="square" rtlCol="0">
            <a:spAutoFit/>
          </a:bodyPr>
          <a:lstStyle/>
          <a:p>
            <a:pPr lvl="0">
              <a:defRPr/>
            </a:pPr>
            <a:r>
              <a:rPr lang="en-US" sz="2400" b="0" dirty="0">
                <a:solidFill>
                  <a:prstClr val="black"/>
                </a:solidFill>
              </a:rPr>
              <a:t>Other related problems</a:t>
            </a:r>
            <a:endParaRPr lang="en-US" dirty="0">
              <a:solidFill>
                <a:srgbClr val="E7E6E6">
                  <a:lumMod val="50000"/>
                </a:srgbClr>
              </a:solidFill>
            </a:endParaRPr>
          </a:p>
        </p:txBody>
      </p:sp>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896717" y="4957609"/>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Variations of deletion codes</a:t>
            </a:r>
          </a:p>
          <a:p>
            <a:pPr lvl="1">
              <a:buFont typeface="Arial" panose="020B0604020202020204" pitchFamily="34" charset="0"/>
              <a:buChar char="•"/>
            </a:pPr>
            <a:r>
              <a:rPr lang="en-US" sz="1500" dirty="0">
                <a:cs typeface="Arial" panose="020B0604020202020204" pitchFamily="34" charset="0"/>
              </a:rPr>
              <a:t>Segmented single deletion/insertion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Abroshan</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Venkataramanan</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Fàbregas</a:t>
            </a:r>
            <a:r>
              <a:rPr lang="en-US" altLang="zh-CN" sz="1200" dirty="0">
                <a:solidFill>
                  <a:prstClr val="black">
                    <a:lumMod val="50000"/>
                    <a:lumOff val="50000"/>
                  </a:prstClr>
                </a:solidFill>
              </a:rPr>
              <a:t>, 2017] </a:t>
            </a:r>
            <a:endParaRPr lang="en-US" sz="15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A burst of deletions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Schoeny</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Wachter-Zeh</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Gabrys</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Yaakobi</a:t>
            </a:r>
            <a:r>
              <a:rPr lang="en-US" altLang="zh-CN" sz="1200" dirty="0">
                <a:solidFill>
                  <a:prstClr val="black">
                    <a:lumMod val="50000"/>
                    <a:lumOff val="50000"/>
                  </a:prstClr>
                </a:solidFill>
              </a:rPr>
              <a:t>, 2017]</a:t>
            </a:r>
            <a:r>
              <a:rPr lang="en-US" sz="1500" dirty="0">
                <a:cs typeface="Arial" panose="020B0604020202020204" pitchFamily="34" charset="0"/>
              </a:rPr>
              <a:t> </a:t>
            </a:r>
          </a:p>
        </p:txBody>
      </p:sp>
    </p:spTree>
    <p:extLst>
      <p:ext uri="{BB962C8B-B14F-4D97-AF65-F5344CB8AC3E}">
        <p14:creationId xmlns:p14="http://schemas.microsoft.com/office/powerpoint/2010/main" val="1770814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5">
            <a:extLst>
              <a:ext uri="{FF2B5EF4-FFF2-40B4-BE49-F238E27FC236}">
                <a16:creationId xmlns:a16="http://schemas.microsoft.com/office/drawing/2014/main" id="{DDB85DF0-17F5-6117-1188-F378BF0CCE97}"/>
              </a:ext>
            </a:extLst>
          </p:cNvPr>
          <p:cNvSpPr txBox="1">
            <a:spLocks/>
          </p:cNvSpPr>
          <p:nvPr/>
        </p:nvSpPr>
        <p:spPr>
          <a:xfrm>
            <a:off x="896718" y="319556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Exponential weights</a:t>
            </a: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Higher moment weights </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65">
                <a:extLst>
                  <a:ext uri="{FF2B5EF4-FFF2-40B4-BE49-F238E27FC236}">
                    <a16:creationId xmlns:a16="http://schemas.microsoft.com/office/drawing/2014/main" id="{C1003A0F-B91A-4DD3-AF64-A7DD322E91A1}"/>
                  </a:ext>
                </a:extLst>
              </p:cNvPr>
              <p:cNvSpPr txBox="1"/>
              <p:nvPr/>
            </p:nvSpPr>
            <p:spPr>
              <a:xfrm>
                <a:off x="7383798" y="1564641"/>
                <a:ext cx="4766736" cy="1015663"/>
              </a:xfrm>
              <a:prstGeom prst="rect">
                <a:avLst/>
              </a:prstGeom>
              <a:noFill/>
            </p:spPr>
            <p:txBody>
              <a:bodyPr wrap="square" rtlCol="0">
                <a:spAutoFit/>
              </a:bodyPr>
              <a:lstStyle/>
              <a:p>
                <a:r>
                  <a:rPr lang="en-US" sz="2000" dirty="0">
                    <a:solidFill>
                      <a:srgbClr val="0070C0"/>
                    </a:solidFill>
                  </a:rPr>
                  <a:t>Explicit code constructions with redundancy </a:t>
                </a:r>
                <a14:m>
                  <m:oMath xmlns:m="http://schemas.openxmlformats.org/officeDocument/2006/math">
                    <m:r>
                      <a:rPr lang="en-US" sz="2000" b="0" i="1" smtClean="0">
                        <a:solidFill>
                          <a:srgbClr val="0070C0"/>
                        </a:solidFill>
                        <a:latin typeface="Cambria Math" panose="02040503050406030204" pitchFamily="18" charset="0"/>
                      </a:rPr>
                      <m:t>𝑂</m:t>
                    </m:r>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𝑘</m:t>
                    </m:r>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𝑛</m:t>
                        </m:r>
                      </m:e>
                    </m:func>
                    <m:r>
                      <a:rPr lang="en-US" sz="2000" b="0" i="1" smtClean="0">
                        <a:solidFill>
                          <a:srgbClr val="0070C0"/>
                        </a:solidFill>
                        <a:latin typeface="Cambria Math" panose="02040503050406030204" pitchFamily="18" charset="0"/>
                      </a:rPr>
                      <m:t>)</m:t>
                    </m:r>
                  </m:oMath>
                </a14:m>
                <a:r>
                  <a:rPr lang="en-US" sz="2000" dirty="0">
                    <a:solidFill>
                      <a:srgbClr val="0070C0"/>
                    </a:solidFill>
                  </a:rPr>
                  <a:t> ? </a:t>
                </a:r>
              </a:p>
              <a:p>
                <a:r>
                  <a:rPr lang="en-US" sz="2000" dirty="0">
                    <a:solidFill>
                      <a:srgbClr val="0070C0"/>
                    </a:solidFill>
                  </a:rPr>
                  <a:t>(Open for 50 years even for </a:t>
                </a:r>
                <a14:m>
                  <m:oMath xmlns:m="http://schemas.openxmlformats.org/officeDocument/2006/math">
                    <m:r>
                      <a:rPr lang="en-US" sz="2000" b="0" i="1" smtClean="0">
                        <a:solidFill>
                          <a:srgbClr val="0070C0"/>
                        </a:solidFill>
                        <a:latin typeface="Cambria Math" panose="02040503050406030204" pitchFamily="18" charset="0"/>
                      </a:rPr>
                      <m:t>𝑘</m:t>
                    </m:r>
                    <m:r>
                      <a:rPr lang="en-US" sz="2000" b="0" i="1" smtClean="0">
                        <a:solidFill>
                          <a:srgbClr val="0070C0"/>
                        </a:solidFill>
                        <a:latin typeface="Cambria Math" panose="02040503050406030204" pitchFamily="18" charset="0"/>
                      </a:rPr>
                      <m:t>=2</m:t>
                    </m:r>
                  </m:oMath>
                </a14:m>
                <a:r>
                  <a:rPr lang="en-US" sz="2000" dirty="0">
                    <a:solidFill>
                      <a:srgbClr val="0070C0"/>
                    </a:solidFill>
                  </a:rPr>
                  <a:t>)</a:t>
                </a:r>
              </a:p>
            </p:txBody>
          </p:sp>
        </mc:Choice>
        <mc:Fallback xmlns="">
          <p:sp>
            <p:nvSpPr>
              <p:cNvPr id="57" name="TextBox 65">
                <a:extLst>
                  <a:ext uri="{FF2B5EF4-FFF2-40B4-BE49-F238E27FC236}">
                    <a16:creationId xmlns:a16="http://schemas.microsoft.com/office/drawing/2014/main" id="{C1003A0F-B91A-4DD3-AF64-A7DD322E91A1}"/>
                  </a:ext>
                </a:extLst>
              </p:cNvPr>
              <p:cNvSpPr txBox="1">
                <a:spLocks noRot="1" noChangeAspect="1" noMove="1" noResize="1" noEditPoints="1" noAdjustHandles="1" noChangeArrowheads="1" noChangeShapeType="1" noTextEdit="1"/>
              </p:cNvSpPr>
              <p:nvPr/>
            </p:nvSpPr>
            <p:spPr>
              <a:xfrm>
                <a:off x="7383798" y="1564641"/>
                <a:ext cx="4766736" cy="1015663"/>
              </a:xfrm>
              <a:prstGeom prst="rect">
                <a:avLst/>
              </a:prstGeom>
              <a:blipFill>
                <a:blip r:embed="rId5"/>
                <a:stretch>
                  <a:fillRect l="-1279" t="-3614" r="-1790" b="-10241"/>
                </a:stretch>
              </a:blipFill>
            </p:spPr>
            <p:txBody>
              <a:bodyPr/>
              <a:lstStyle/>
              <a:p>
                <a:r>
                  <a:rPr lang="en-US">
                    <a:noFill/>
                  </a:rPr>
                  <a:t> </a:t>
                </a:r>
              </a:p>
            </p:txBody>
          </p:sp>
        </mc:Fallback>
      </mc:AlternateContent>
      <p:sp>
        <p:nvSpPr>
          <p:cNvPr id="58" name="TextBox 45">
            <a:extLst>
              <a:ext uri="{FF2B5EF4-FFF2-40B4-BE49-F238E27FC236}">
                <a16:creationId xmlns:a16="http://schemas.microsoft.com/office/drawing/2014/main" id="{2B1089E9-A049-4E7B-A562-2EA8E4245FB5}"/>
              </a:ext>
            </a:extLst>
          </p:cNvPr>
          <p:cNvSpPr txBox="1"/>
          <p:nvPr/>
        </p:nvSpPr>
        <p:spPr>
          <a:xfrm>
            <a:off x="482043" y="2700502"/>
            <a:ext cx="11223156" cy="461665"/>
          </a:xfrm>
          <a:prstGeom prst="rect">
            <a:avLst/>
          </a:prstGeom>
          <a:noFill/>
        </p:spPr>
        <p:txBody>
          <a:bodyPr wrap="square" rtlCol="0">
            <a:spAutoFit/>
          </a:bodyPr>
          <a:lstStyle/>
          <a:p>
            <a:pPr lvl="0">
              <a:defRPr/>
            </a:pPr>
            <a:r>
              <a:rPr lang="en-US" sz="2400" b="0" dirty="0">
                <a:solidFill>
                  <a:prstClr val="black"/>
                </a:solidFill>
              </a:rPr>
              <a:t>Generalizing VT codes </a:t>
            </a:r>
            <a:r>
              <a:rPr lang="en-US" altLang="zh-CN" dirty="0">
                <a:solidFill>
                  <a:prstClr val="black">
                    <a:lumMod val="50000"/>
                    <a:lumOff val="50000"/>
                  </a:prstClr>
                </a:solidFill>
              </a:rPr>
              <a:t>[</a:t>
            </a:r>
            <a:r>
              <a:rPr lang="en-US" altLang="zh-CN" dirty="0" err="1">
                <a:solidFill>
                  <a:prstClr val="black">
                    <a:lumMod val="50000"/>
                    <a:lumOff val="50000"/>
                  </a:prstClr>
                </a:solidFill>
              </a:rPr>
              <a:t>Helberg</a:t>
            </a:r>
            <a:r>
              <a:rPr lang="en-US" altLang="zh-CN" dirty="0">
                <a:solidFill>
                  <a:prstClr val="black">
                    <a:lumMod val="50000"/>
                    <a:lumOff val="50000"/>
                  </a:prstClr>
                </a:solidFill>
              </a:rPr>
              <a:t>, Ferreira, 2002]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9" name="矩形 58"/>
              <p:cNvSpPr/>
              <p:nvPr/>
            </p:nvSpPr>
            <p:spPr>
              <a:xfrm>
                <a:off x="3320961" y="3119085"/>
                <a:ext cx="3535520"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𝑓</m:t>
                                      </m:r>
                                    </m:e>
                                    <m:sub>
                                      <m:r>
                                        <a:rPr lang="en-US" sz="1200" b="0" i="1" smtClean="0">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r>
                            <a:rPr lang="en-US" sz="1200">
                              <a:solidFill>
                                <a:prstClr val="black"/>
                              </a:solidFill>
                              <a:latin typeface="Cambria Math" panose="02040503050406030204" pitchFamily="18" charset="0"/>
                            </a:rPr>
                            <m:t>)</m:t>
                          </m:r>
                        </m:e>
                      </m:d>
                    </m:oMath>
                  </m:oMathPara>
                </a14:m>
                <a:endParaRPr lang="en-US" sz="1200" dirty="0"/>
              </a:p>
            </p:txBody>
          </p:sp>
        </mc:Choice>
        <mc:Fallback xmlns="">
          <p:sp>
            <p:nvSpPr>
              <p:cNvPr id="59" name="矩形 58"/>
              <p:cNvSpPr>
                <a:spLocks noRot="1" noChangeAspect="1" noMove="1" noResize="1" noEditPoints="1" noAdjustHandles="1" noChangeArrowheads="1" noChangeShapeType="1" noTextEdit="1"/>
              </p:cNvSpPr>
              <p:nvPr/>
            </p:nvSpPr>
            <p:spPr>
              <a:xfrm>
                <a:off x="3320961" y="3119085"/>
                <a:ext cx="3535520" cy="596445"/>
              </a:xfrm>
              <a:prstGeom prst="rect">
                <a:avLst/>
              </a:prstGeom>
              <a:blipFill>
                <a:blip r:embed="rId6"/>
                <a:stretch>
                  <a:fillRect t="-95918" b="-147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45">
                <a:extLst>
                  <a:ext uri="{FF2B5EF4-FFF2-40B4-BE49-F238E27FC236}">
                    <a16:creationId xmlns:a16="http://schemas.microsoft.com/office/drawing/2014/main" id="{2B1089E9-A049-4E7B-A562-2EA8E4245FB5}"/>
                  </a:ext>
                </a:extLst>
              </p:cNvPr>
              <p:cNvSpPr txBox="1"/>
              <p:nvPr/>
            </p:nvSpPr>
            <p:spPr>
              <a:xfrm>
                <a:off x="6723173" y="3259742"/>
                <a:ext cx="2256538" cy="307777"/>
              </a:xfrm>
              <a:prstGeom prst="rect">
                <a:avLst/>
              </a:prstGeom>
              <a:noFill/>
            </p:spPr>
            <p:txBody>
              <a:bodyPr wrap="square" rtlCol="0">
                <a:spAutoFit/>
              </a:bodyPr>
              <a:lstStyle/>
              <a:p>
                <a:pPr lvl="0">
                  <a:defRPr/>
                </a:pPr>
                <a14:m>
                  <m:oMath xmlns:m="http://schemas.openxmlformats.org/officeDocument/2006/math">
                    <m:sSub>
                      <m:sSubPr>
                        <m:ctrlPr>
                          <a:rPr lang="en-US" sz="1400" b="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𝑓</m:t>
                        </m:r>
                      </m:e>
                      <m:sub>
                        <m:r>
                          <a:rPr lang="en-US" sz="1400" b="0" i="1" smtClean="0">
                            <a:solidFill>
                              <a:prstClr val="black"/>
                            </a:solidFill>
                            <a:latin typeface="Cambria Math" panose="02040503050406030204" pitchFamily="18" charset="0"/>
                          </a:rPr>
                          <m:t>𝑖</m:t>
                        </m:r>
                      </m:sub>
                    </m:sSub>
                  </m:oMath>
                </a14:m>
                <a:r>
                  <a:rPr lang="en-US" sz="1400" dirty="0">
                    <a:solidFill>
                      <a:prstClr val="black"/>
                    </a:solidFill>
                  </a:rPr>
                  <a:t> exponentially large</a:t>
                </a:r>
                <a:endParaRPr lang="en-US" sz="1100" dirty="0">
                  <a:solidFill>
                    <a:srgbClr val="E7E6E6">
                      <a:lumMod val="50000"/>
                    </a:srgbClr>
                  </a:solidFill>
                </a:endParaRPr>
              </a:p>
            </p:txBody>
          </p:sp>
        </mc:Choice>
        <mc:Fallback xmlns="">
          <p:sp>
            <p:nvSpPr>
              <p:cNvPr id="6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6723173" y="3259742"/>
                <a:ext cx="2256538"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45">
                <a:extLst>
                  <a:ext uri="{FF2B5EF4-FFF2-40B4-BE49-F238E27FC236}">
                    <a16:creationId xmlns:a16="http://schemas.microsoft.com/office/drawing/2014/main" id="{2B1089E9-A049-4E7B-A562-2EA8E4245FB5}"/>
                  </a:ext>
                </a:extLst>
              </p:cNvPr>
              <p:cNvSpPr txBox="1"/>
              <p:nvPr/>
            </p:nvSpPr>
            <p:spPr>
              <a:xfrm>
                <a:off x="8692747" y="3228964"/>
                <a:ext cx="2148838" cy="369332"/>
              </a:xfrm>
              <a:prstGeom prst="rect">
                <a:avLst/>
              </a:prstGeom>
              <a:noFill/>
            </p:spPr>
            <p:txBody>
              <a:bodyPr wrap="square" rtlCol="0">
                <a:spAutoFit/>
              </a:bodyPr>
              <a:lstStyle/>
              <a:p>
                <a:pPr lvl="0">
                  <a:defRPr/>
                </a:pPr>
                <a14:m>
                  <m:oMath xmlns:m="http://schemas.openxmlformats.org/officeDocument/2006/math">
                    <m:r>
                      <a:rPr lang="en-US" b="0" i="1" smtClean="0">
                        <a:solidFill>
                          <a:srgbClr val="FF0000"/>
                        </a:solidFill>
                        <a:latin typeface="Cambria Math" panose="02040503050406030204" pitchFamily="18" charset="0"/>
                      </a:rPr>
                      <m:t>𝑂</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e>
                    </m:d>
                  </m:oMath>
                </a14:m>
                <a:r>
                  <a:rPr lang="en-US" dirty="0">
                    <a:solidFill>
                      <a:srgbClr val="FF0000"/>
                    </a:solidFill>
                  </a:rPr>
                  <a:t> redundancy</a:t>
                </a:r>
                <a:endParaRPr lang="en-US" sz="1400" dirty="0">
                  <a:solidFill>
                    <a:srgbClr val="FF0000"/>
                  </a:solidFill>
                </a:endParaRPr>
              </a:p>
            </p:txBody>
          </p:sp>
        </mc:Choice>
        <mc:Fallback xmlns="">
          <p:sp>
            <p:nvSpPr>
              <p:cNvPr id="6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692747" y="3228964"/>
                <a:ext cx="2148838"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矩形 62"/>
              <p:cNvSpPr/>
              <p:nvPr/>
            </p:nvSpPr>
            <p:spPr>
              <a:xfrm>
                <a:off x="3630379" y="3756537"/>
                <a:ext cx="4449038"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b="0" i="1" smtClean="0">
                                          <a:solidFill>
                                            <a:prstClr val="black"/>
                                          </a:solidFill>
                                          <a:latin typeface="Cambria Math" panose="02040503050406030204" pitchFamily="18" charset="0"/>
                                        </a:rPr>
                                      </m:ctrlPr>
                                    </m:sSupPr>
                                    <m:e>
                                      <m:r>
                                        <a:rPr lang="en-US" sz="1200" b="0" i="1" smtClean="0">
                                          <a:solidFill>
                                            <a:prstClr val="black"/>
                                          </a:solidFill>
                                          <a:latin typeface="Cambria Math" panose="02040503050406030204" pitchFamily="18" charset="0"/>
                                        </a:rPr>
                                        <m:t>𝑖</m:t>
                                      </m:r>
                                    </m:e>
                                    <m:sup>
                                      <m:r>
                                        <a:rPr lang="en-US" sz="1200" b="0" i="1" smtClean="0">
                                          <a:solidFill>
                                            <a:prstClr val="black"/>
                                          </a:solidFill>
                                          <a:latin typeface="Cambria Math" panose="02040503050406030204" pitchFamily="18" charset="0"/>
                                        </a:rPr>
                                        <m:t>𝑒</m:t>
                                      </m:r>
                                    </m:sup>
                                  </m:sSup>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d>
                            <m:dPr>
                              <m:ctrlPr>
                                <a:rPr lang="en-US" sz="1200" i="1">
                                  <a:solidFill>
                                    <a:prstClr val="black"/>
                                  </a:solidFill>
                                  <a:latin typeface="Cambria Math" panose="02040503050406030204" pitchFamily="18" charset="0"/>
                                </a:rPr>
                              </m:ctrlPr>
                            </m:dPr>
                            <m:e>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e>
                          </m:d>
                          <m:r>
                            <a:rPr lang="en-US" sz="1200" b="0" i="0" smtClean="0">
                              <a:solidFill>
                                <a:prstClr val="black"/>
                              </a:solidFill>
                              <a:latin typeface="Cambria Math" panose="02040503050406030204" pitchFamily="18" charset="0"/>
                            </a:rPr>
                            <m:t>,</m:t>
                          </m:r>
                          <m:r>
                            <m:rPr>
                              <m:sty m:val="p"/>
                            </m:rPr>
                            <a:rPr lang="en-US" sz="1200" b="0" i="0" smtClean="0">
                              <a:solidFill>
                                <a:prstClr val="black"/>
                              </a:solidFill>
                              <a:latin typeface="Cambria Math" panose="02040503050406030204" pitchFamily="18" charset="0"/>
                            </a:rPr>
                            <m:t>e</m:t>
                          </m:r>
                          <m:r>
                            <a:rPr lang="en-US" sz="1200" b="0" i="0" smtClean="0">
                              <a:solidFill>
                                <a:prstClr val="black"/>
                              </a:solidFill>
                              <a:latin typeface="Cambria Math" panose="02040503050406030204" pitchFamily="18" charset="0"/>
                            </a:rPr>
                            <m:t>=1,</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𝑔</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𝑘</m:t>
                          </m:r>
                          <m:r>
                            <a:rPr lang="en-US" sz="1200" b="0" i="1" smtClean="0">
                              <a:solidFill>
                                <a:prstClr val="black"/>
                              </a:solidFill>
                              <a:latin typeface="Cambria Math" panose="02040503050406030204" pitchFamily="18" charset="0"/>
                            </a:rPr>
                            <m:t>)</m:t>
                          </m:r>
                        </m:e>
                      </m:d>
                    </m:oMath>
                  </m:oMathPara>
                </a14:m>
                <a:endParaRPr lang="en-US" sz="1200" dirty="0"/>
              </a:p>
            </p:txBody>
          </p:sp>
        </mc:Choice>
        <mc:Fallback xmlns="">
          <p:sp>
            <p:nvSpPr>
              <p:cNvPr id="63" name="矩形 62"/>
              <p:cNvSpPr>
                <a:spLocks noRot="1" noChangeAspect="1" noMove="1" noResize="1" noEditPoints="1" noAdjustHandles="1" noChangeArrowheads="1" noChangeShapeType="1" noTextEdit="1"/>
              </p:cNvSpPr>
              <p:nvPr/>
            </p:nvSpPr>
            <p:spPr>
              <a:xfrm>
                <a:off x="3630379" y="3756537"/>
                <a:ext cx="4449038" cy="596445"/>
              </a:xfrm>
              <a:prstGeom prst="rect">
                <a:avLst/>
              </a:prstGeom>
              <a:blipFill>
                <a:blip r:embed="rId9"/>
                <a:stretch>
                  <a:fillRect t="-95918" b="-147959"/>
                </a:stretch>
              </a:blipFill>
            </p:spPr>
            <p:txBody>
              <a:bodyPr/>
              <a:lstStyle/>
              <a:p>
                <a:r>
                  <a:rPr lang="en-US">
                    <a:noFill/>
                  </a:rPr>
                  <a:t> </a:t>
                </a:r>
              </a:p>
            </p:txBody>
          </p:sp>
        </mc:Fallback>
      </mc:AlternateContent>
      <p:sp>
        <p:nvSpPr>
          <p:cNvPr id="64" name="TextBox 45">
            <a:extLst>
              <a:ext uri="{FF2B5EF4-FFF2-40B4-BE49-F238E27FC236}">
                <a16:creationId xmlns:a16="http://schemas.microsoft.com/office/drawing/2014/main" id="{2B1089E9-A049-4E7B-A562-2EA8E4245FB5}"/>
              </a:ext>
            </a:extLst>
          </p:cNvPr>
          <p:cNvSpPr txBox="1"/>
          <p:nvPr/>
        </p:nvSpPr>
        <p:spPr>
          <a:xfrm>
            <a:off x="8692747" y="3851028"/>
            <a:ext cx="2148838" cy="369332"/>
          </a:xfrm>
          <a:prstGeom prst="rect">
            <a:avLst/>
          </a:prstGeom>
          <a:noFill/>
        </p:spPr>
        <p:txBody>
          <a:bodyPr wrap="square" rtlCol="0">
            <a:spAutoFit/>
          </a:bodyPr>
          <a:lstStyle/>
          <a:p>
            <a:pPr lvl="0">
              <a:defRPr/>
            </a:pPr>
            <a:r>
              <a:rPr lang="en-US" dirty="0">
                <a:solidFill>
                  <a:srgbClr val="FF0000"/>
                </a:solidFill>
              </a:rPr>
              <a:t>Not sure</a:t>
            </a:r>
          </a:p>
        </p:txBody>
      </p:sp>
      <p:sp>
        <p:nvSpPr>
          <p:cNvPr id="69" name="TextBox 45">
            <a:extLst>
              <a:ext uri="{FF2B5EF4-FFF2-40B4-BE49-F238E27FC236}">
                <a16:creationId xmlns:a16="http://schemas.microsoft.com/office/drawing/2014/main" id="{2B1089E9-A049-4E7B-A562-2EA8E4245FB5}"/>
              </a:ext>
            </a:extLst>
          </p:cNvPr>
          <p:cNvSpPr txBox="1"/>
          <p:nvPr/>
        </p:nvSpPr>
        <p:spPr>
          <a:xfrm>
            <a:off x="482043" y="4506635"/>
            <a:ext cx="11223156" cy="461665"/>
          </a:xfrm>
          <a:prstGeom prst="rect">
            <a:avLst/>
          </a:prstGeom>
          <a:noFill/>
        </p:spPr>
        <p:txBody>
          <a:bodyPr wrap="square" rtlCol="0">
            <a:spAutoFit/>
          </a:bodyPr>
          <a:lstStyle/>
          <a:p>
            <a:pPr lvl="0">
              <a:defRPr/>
            </a:pPr>
            <a:r>
              <a:rPr lang="en-US" sz="2400" b="0" dirty="0">
                <a:solidFill>
                  <a:prstClr val="black"/>
                </a:solidFill>
              </a:rPr>
              <a:t>Other related problems</a:t>
            </a:r>
            <a:endParaRPr lang="en-US" dirty="0">
              <a:solidFill>
                <a:srgbClr val="E7E6E6">
                  <a:lumMod val="50000"/>
                </a:srgbClr>
              </a:solidFill>
            </a:endParaRPr>
          </a:p>
        </p:txBody>
      </p:sp>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896717" y="4957609"/>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Variations of deletion codes</a:t>
            </a:r>
          </a:p>
          <a:p>
            <a:pPr lvl="1">
              <a:buFont typeface="Arial" panose="020B0604020202020204" pitchFamily="34" charset="0"/>
              <a:buChar char="•"/>
            </a:pPr>
            <a:r>
              <a:rPr lang="en-US" sz="1500" dirty="0">
                <a:cs typeface="Arial" panose="020B0604020202020204" pitchFamily="34" charset="0"/>
              </a:rPr>
              <a:t>Segmented single deletion/insertion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Abroshan</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Venkataramanan</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Fàbregas</a:t>
            </a:r>
            <a:r>
              <a:rPr lang="en-US" altLang="zh-CN" sz="1200" dirty="0">
                <a:solidFill>
                  <a:prstClr val="black">
                    <a:lumMod val="50000"/>
                    <a:lumOff val="50000"/>
                  </a:prstClr>
                </a:solidFill>
              </a:rPr>
              <a:t>, 2017] </a:t>
            </a:r>
            <a:endParaRPr lang="en-US" sz="15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A burst of deletions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Schoeny</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Wachter-Zeh</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Gabrys</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Yaakobi</a:t>
            </a:r>
            <a:r>
              <a:rPr lang="en-US" altLang="zh-CN" sz="1200" dirty="0">
                <a:solidFill>
                  <a:prstClr val="black">
                    <a:lumMod val="50000"/>
                    <a:lumOff val="50000"/>
                  </a:prstClr>
                </a:solidFill>
              </a:rPr>
              <a:t>, 2017]</a:t>
            </a:r>
            <a:r>
              <a:rPr lang="en-US" sz="1500" dirty="0">
                <a:cs typeface="Arial" panose="020B0604020202020204" pitchFamily="34" charset="0"/>
              </a:rPr>
              <a:t> </a:t>
            </a:r>
          </a:p>
          <a:p>
            <a:pPr lvl="1">
              <a:buFont typeface="Arial" panose="020B0604020202020204" pitchFamily="34" charset="0"/>
              <a:buChar char="•"/>
            </a:pPr>
            <a:r>
              <a:rPr lang="en-US" sz="1500" dirty="0">
                <a:cs typeface="Arial" panose="020B0604020202020204" pitchFamily="34" charset="0"/>
              </a:rPr>
              <a:t>Sticky insertions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Dolecek</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Anantharam</a:t>
            </a:r>
            <a:r>
              <a:rPr lang="en-US" altLang="zh-CN" sz="1200" dirty="0">
                <a:solidFill>
                  <a:prstClr val="black">
                    <a:lumMod val="50000"/>
                    <a:lumOff val="50000"/>
                  </a:prstClr>
                </a:solidFill>
              </a:rPr>
              <a:t>, 2010], [</a:t>
            </a:r>
            <a:r>
              <a:rPr lang="en-US" altLang="zh-CN" sz="1200" dirty="0" err="1">
                <a:solidFill>
                  <a:prstClr val="black">
                    <a:lumMod val="50000"/>
                    <a:lumOff val="50000"/>
                  </a:prstClr>
                </a:solidFill>
              </a:rPr>
              <a:t>Mahdavifar</a:t>
            </a:r>
            <a:r>
              <a:rPr lang="en-US" altLang="zh-CN" sz="1200" dirty="0">
                <a:solidFill>
                  <a:prstClr val="black">
                    <a:lumMod val="50000"/>
                    <a:lumOff val="50000"/>
                  </a:prstClr>
                </a:solidFill>
              </a:rPr>
              <a:t>, Vardy, 2017]</a:t>
            </a:r>
            <a:endParaRPr lang="en-US" sz="1500" dirty="0">
              <a:cs typeface="Arial" panose="020B0604020202020204" pitchFamily="34" charset="0"/>
            </a:endParaRPr>
          </a:p>
          <a:p>
            <a:pPr>
              <a:buFont typeface="Arial" panose="020B0604020202020204" pitchFamily="34" charset="0"/>
              <a:buChar char="•"/>
            </a:pPr>
            <a:endParaRPr lang="en-US" sz="1800" dirty="0">
              <a:cs typeface="Arial" panose="020B0604020202020204" pitchFamily="34" charset="0"/>
            </a:endParaRPr>
          </a:p>
        </p:txBody>
      </p:sp>
    </p:spTree>
    <p:extLst>
      <p:ext uri="{BB962C8B-B14F-4D97-AF65-F5344CB8AC3E}">
        <p14:creationId xmlns:p14="http://schemas.microsoft.com/office/powerpoint/2010/main" val="2958923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5">
            <a:extLst>
              <a:ext uri="{FF2B5EF4-FFF2-40B4-BE49-F238E27FC236}">
                <a16:creationId xmlns:a16="http://schemas.microsoft.com/office/drawing/2014/main" id="{DDB85DF0-17F5-6117-1188-F378BF0CCE97}"/>
              </a:ext>
            </a:extLst>
          </p:cNvPr>
          <p:cNvSpPr txBox="1">
            <a:spLocks/>
          </p:cNvSpPr>
          <p:nvPr/>
        </p:nvSpPr>
        <p:spPr>
          <a:xfrm>
            <a:off x="896718" y="3195565"/>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Exponential weights</a:t>
            </a: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Higher moment weights </a:t>
            </a: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revious</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orks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b="0" dirty="0">
                    <a:solidFill>
                      <a:prstClr val="black"/>
                    </a:solidFill>
                  </a:rPr>
                  <a:t>What about </a:t>
                </a:r>
                <a14:m>
                  <m:oMath xmlns:m="http://schemas.openxmlformats.org/officeDocument/2006/math">
                    <m:r>
                      <a:rPr lang="en-US" sz="2400" b="0" i="1" smtClean="0">
                        <a:solidFill>
                          <a:prstClr val="black"/>
                        </a:solidFill>
                        <a:latin typeface="Cambria Math" panose="02040503050406030204" pitchFamily="18" charset="0"/>
                      </a:rPr>
                      <m:t>𝑘</m:t>
                    </m:r>
                    <m:r>
                      <a:rPr lang="en-US" sz="2400" b="0" i="1" smtClean="0">
                        <a:solidFill>
                          <a:prstClr val="black"/>
                        </a:solidFill>
                        <a:latin typeface="Cambria Math" panose="02040503050406030204" pitchFamily="18" charset="0"/>
                      </a:rPr>
                      <m:t>&gt;1</m:t>
                    </m:r>
                  </m:oMath>
                </a14:m>
                <a:r>
                  <a:rPr lang="en-US" sz="2400" dirty="0">
                    <a:solidFill>
                      <a:prstClr val="black"/>
                    </a:solidFill>
                  </a:rPr>
                  <a:t>?</a:t>
                </a:r>
                <a:endParaRPr lang="en-US" dirty="0">
                  <a:solidFill>
                    <a:srgbClr val="E7E6E6">
                      <a:lumMod val="50000"/>
                    </a:srgbClr>
                  </a:solidFill>
                </a:endParaRPr>
              </a:p>
            </p:txBody>
          </p:sp>
        </mc:Choice>
        <mc:Fallback xmlns="">
          <p:sp>
            <p:nvSpPr>
              <p:cNvPr id="8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11223156" cy="461665"/>
              </a:xfrm>
              <a:prstGeom prst="rect">
                <a:avLst/>
              </a:prstGeom>
              <a:blipFill>
                <a:blip r:embed="rId3"/>
                <a:stretch>
                  <a:fillRect l="-81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45">
                <a:extLst>
                  <a:ext uri="{FF2B5EF4-FFF2-40B4-BE49-F238E27FC236}">
                    <a16:creationId xmlns:a16="http://schemas.microsoft.com/office/drawing/2014/main" id="{2B1089E9-A049-4E7B-A562-2EA8E4245FB5}"/>
                  </a:ext>
                </a:extLst>
              </p:cNvPr>
              <p:cNvSpPr txBox="1"/>
              <p:nvPr/>
            </p:nvSpPr>
            <p:spPr>
              <a:xfrm>
                <a:off x="589654" y="1807229"/>
                <a:ext cx="7577847" cy="646331"/>
              </a:xfrm>
              <a:prstGeom prst="rect">
                <a:avLst/>
              </a:prstGeom>
              <a:noFill/>
            </p:spPr>
            <p:txBody>
              <a:bodyPr wrap="square" rtlCol="0">
                <a:spAutoFit/>
              </a:bodyPr>
              <a:lstStyle/>
              <a:p>
                <a:pPr lvl="0">
                  <a:defRPr/>
                </a:pPr>
                <a14:m>
                  <m:oMath xmlns:m="http://schemas.openxmlformats.org/officeDocument/2006/math">
                    <m:r>
                      <a:rPr lang="en-US" sz="2000" i="1" smtClean="0">
                        <a:solidFill>
                          <a:schemeClr val="tx1"/>
                        </a:solidFill>
                        <a:latin typeface="Cambria Math" panose="02040503050406030204" pitchFamily="18" charset="0"/>
                      </a:rPr>
                      <m:t>𝑘</m:t>
                    </m:r>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r>
                          <a:rPr lang="en-US" sz="2000" i="1">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𝑜</m:t>
                    </m:r>
                    <m:r>
                      <a:rPr lang="en-US" sz="2000" b="0" i="1" smtClean="0">
                        <a:solidFill>
                          <a:schemeClr val="tx1"/>
                        </a:solidFill>
                        <a:latin typeface="Cambria Math" panose="02040503050406030204" pitchFamily="18" charset="0"/>
                      </a:rPr>
                      <m:t>(</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r>
                          <a:rPr lang="en-US" sz="2000" b="0" i="1" smtClean="0">
                            <a:solidFill>
                              <a:schemeClr val="tx1"/>
                            </a:solidFill>
                            <a:latin typeface="Cambria Math" panose="02040503050406030204" pitchFamily="18" charset="0"/>
                          </a:rPr>
                          <m:t>𝑛</m:t>
                        </m:r>
                      </m:e>
                    </m:func>
                    <m:r>
                      <a:rPr lang="en-US" sz="2000" b="0" i="1" smtClean="0">
                        <a:solidFill>
                          <a:schemeClr val="tx1"/>
                        </a:solidFill>
                        <a:latin typeface="Cambria Math" panose="02040503050406030204" pitchFamily="18" charset="0"/>
                      </a:rPr>
                      <m:t>)≤</m:t>
                    </m:r>
                  </m:oMath>
                </a14:m>
                <a:r>
                  <a:rPr lang="en-US" sz="2000" b="0" dirty="0">
                    <a:solidFill>
                      <a:srgbClr val="00B050"/>
                    </a:solidFill>
                  </a:rPr>
                  <a:t>Optimal Redundancy </a:t>
                </a:r>
                <a14:m>
                  <m:oMath xmlns:m="http://schemas.openxmlformats.org/officeDocument/2006/math">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rPr>
                      <m:t>𝑘</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𝑜</m:t>
                    </m:r>
                    <m:r>
                      <a:rPr lang="en-US" sz="2000" b="0" i="1" smtClean="0">
                        <a:solidFill>
                          <a:srgbClr val="FF0000"/>
                        </a:solidFill>
                        <a:latin typeface="Cambria Math" panose="02040503050406030204" pitchFamily="18" charset="0"/>
                      </a:rPr>
                      <m:t>(</m:t>
                    </m:r>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log</m:t>
                        </m:r>
                      </m:fName>
                      <m:e>
                        <m:r>
                          <a:rPr lang="en-US" sz="2000" b="0" i="1" smtClean="0">
                            <a:solidFill>
                              <a:srgbClr val="FF0000"/>
                            </a:solidFill>
                            <a:latin typeface="Cambria Math" panose="02040503050406030204" pitchFamily="18" charset="0"/>
                          </a:rPr>
                          <m:t>𝑛</m:t>
                        </m:r>
                      </m:e>
                    </m:func>
                    <m:r>
                      <a:rPr lang="en-US" sz="2000" b="0" i="1" smtClean="0">
                        <a:solidFill>
                          <a:srgbClr val="FF0000"/>
                        </a:solidFill>
                        <a:latin typeface="Cambria Math" panose="02040503050406030204" pitchFamily="18" charset="0"/>
                      </a:rPr>
                      <m:t>)</m:t>
                    </m:r>
                  </m:oMath>
                </a14:m>
                <a:endParaRPr lang="en-US" sz="1600" dirty="0">
                  <a:solidFill>
                    <a:srgbClr val="00B050"/>
                  </a:solidFill>
                </a:endParaRPr>
              </a:p>
              <a:p>
                <a:pPr lvl="0">
                  <a:defRPr/>
                </a:pPr>
                <a14:m>
                  <m:oMathPara xmlns:m="http://schemas.openxmlformats.org/officeDocument/2006/math">
                    <m:oMathParaPr>
                      <m:jc m:val="left"/>
                    </m:oMathParaPr>
                    <m:oMath xmlns:m="http://schemas.openxmlformats.org/officeDocument/2006/math">
                      <m:r>
                        <m:rPr>
                          <m:nor/>
                        </m:rPr>
                        <a:rPr lang="en-US" altLang="zh-CN" sz="1600" dirty="0">
                          <a:solidFill>
                            <a:prstClr val="black">
                              <a:lumMod val="50000"/>
                              <a:lumOff val="50000"/>
                            </a:prstClr>
                          </a:solidFill>
                        </a:rPr>
                        <m:t>[</m:t>
                      </m:r>
                      <m:r>
                        <m:rPr>
                          <m:nor/>
                        </m:rPr>
                        <a:rPr lang="en-US" altLang="zh-CN" sz="1600" dirty="0">
                          <a:solidFill>
                            <a:prstClr val="black">
                              <a:lumMod val="50000"/>
                              <a:lumOff val="50000"/>
                            </a:prstClr>
                          </a:solidFill>
                        </a:rPr>
                        <m:t>Levenshtein</m:t>
                      </m:r>
                      <m:r>
                        <m:rPr>
                          <m:nor/>
                        </m:rPr>
                        <a:rPr lang="en-US" altLang="zh-CN" sz="1600" dirty="0">
                          <a:solidFill>
                            <a:prstClr val="black">
                              <a:lumMod val="50000"/>
                              <a:lumOff val="50000"/>
                            </a:prstClr>
                          </a:solidFill>
                        </a:rPr>
                        <m:t>, 1965]</m:t>
                      </m:r>
                    </m:oMath>
                  </m:oMathPara>
                </a14:m>
                <a:endParaRPr lang="en-US" sz="1600" dirty="0">
                  <a:solidFill>
                    <a:srgbClr val="00B050"/>
                  </a:solidFill>
                </a:endParaRPr>
              </a:p>
            </p:txBody>
          </p:sp>
        </mc:Choice>
        <mc:Fallback xmlns="">
          <p:sp>
            <p:nvSpPr>
              <p:cNvPr id="11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654" y="1807229"/>
                <a:ext cx="7577847" cy="646331"/>
              </a:xfrm>
              <a:prstGeom prst="rect">
                <a:avLst/>
              </a:prstGeom>
              <a:blipFill>
                <a:blip r:embed="rId4"/>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65">
                <a:extLst>
                  <a:ext uri="{FF2B5EF4-FFF2-40B4-BE49-F238E27FC236}">
                    <a16:creationId xmlns:a16="http://schemas.microsoft.com/office/drawing/2014/main" id="{C1003A0F-B91A-4DD3-AF64-A7DD322E91A1}"/>
                  </a:ext>
                </a:extLst>
              </p:cNvPr>
              <p:cNvSpPr txBox="1"/>
              <p:nvPr/>
            </p:nvSpPr>
            <p:spPr>
              <a:xfrm>
                <a:off x="7383798" y="1564641"/>
                <a:ext cx="4766736" cy="1015663"/>
              </a:xfrm>
              <a:prstGeom prst="rect">
                <a:avLst/>
              </a:prstGeom>
              <a:noFill/>
            </p:spPr>
            <p:txBody>
              <a:bodyPr wrap="square" rtlCol="0">
                <a:spAutoFit/>
              </a:bodyPr>
              <a:lstStyle/>
              <a:p>
                <a:r>
                  <a:rPr lang="en-US" sz="2000" dirty="0">
                    <a:solidFill>
                      <a:srgbClr val="0070C0"/>
                    </a:solidFill>
                  </a:rPr>
                  <a:t>Explicit code constructions with redundancy </a:t>
                </a:r>
                <a14:m>
                  <m:oMath xmlns:m="http://schemas.openxmlformats.org/officeDocument/2006/math">
                    <m:r>
                      <a:rPr lang="en-US" sz="2000" b="0" i="1" smtClean="0">
                        <a:solidFill>
                          <a:srgbClr val="0070C0"/>
                        </a:solidFill>
                        <a:latin typeface="Cambria Math" panose="02040503050406030204" pitchFamily="18" charset="0"/>
                      </a:rPr>
                      <m:t>𝑂</m:t>
                    </m:r>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𝑘</m:t>
                    </m:r>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𝑛</m:t>
                        </m:r>
                      </m:e>
                    </m:func>
                    <m:r>
                      <a:rPr lang="en-US" sz="2000" b="0" i="1" smtClean="0">
                        <a:solidFill>
                          <a:srgbClr val="0070C0"/>
                        </a:solidFill>
                        <a:latin typeface="Cambria Math" panose="02040503050406030204" pitchFamily="18" charset="0"/>
                      </a:rPr>
                      <m:t>)</m:t>
                    </m:r>
                  </m:oMath>
                </a14:m>
                <a:r>
                  <a:rPr lang="en-US" sz="2000" dirty="0">
                    <a:solidFill>
                      <a:srgbClr val="0070C0"/>
                    </a:solidFill>
                  </a:rPr>
                  <a:t> ? </a:t>
                </a:r>
              </a:p>
              <a:p>
                <a:r>
                  <a:rPr lang="en-US" sz="2000" dirty="0">
                    <a:solidFill>
                      <a:srgbClr val="0070C0"/>
                    </a:solidFill>
                  </a:rPr>
                  <a:t>(Open for 50 years even for </a:t>
                </a:r>
                <a14:m>
                  <m:oMath xmlns:m="http://schemas.openxmlformats.org/officeDocument/2006/math">
                    <m:r>
                      <a:rPr lang="en-US" sz="2000" b="0" i="1" smtClean="0">
                        <a:solidFill>
                          <a:srgbClr val="0070C0"/>
                        </a:solidFill>
                        <a:latin typeface="Cambria Math" panose="02040503050406030204" pitchFamily="18" charset="0"/>
                      </a:rPr>
                      <m:t>𝑘</m:t>
                    </m:r>
                    <m:r>
                      <a:rPr lang="en-US" sz="2000" b="0" i="1" smtClean="0">
                        <a:solidFill>
                          <a:srgbClr val="0070C0"/>
                        </a:solidFill>
                        <a:latin typeface="Cambria Math" panose="02040503050406030204" pitchFamily="18" charset="0"/>
                      </a:rPr>
                      <m:t>=2</m:t>
                    </m:r>
                  </m:oMath>
                </a14:m>
                <a:r>
                  <a:rPr lang="en-US" sz="2000" dirty="0">
                    <a:solidFill>
                      <a:srgbClr val="0070C0"/>
                    </a:solidFill>
                  </a:rPr>
                  <a:t>)</a:t>
                </a:r>
              </a:p>
            </p:txBody>
          </p:sp>
        </mc:Choice>
        <mc:Fallback xmlns="">
          <p:sp>
            <p:nvSpPr>
              <p:cNvPr id="57" name="TextBox 65">
                <a:extLst>
                  <a:ext uri="{FF2B5EF4-FFF2-40B4-BE49-F238E27FC236}">
                    <a16:creationId xmlns:a16="http://schemas.microsoft.com/office/drawing/2014/main" id="{C1003A0F-B91A-4DD3-AF64-A7DD322E91A1}"/>
                  </a:ext>
                </a:extLst>
              </p:cNvPr>
              <p:cNvSpPr txBox="1">
                <a:spLocks noRot="1" noChangeAspect="1" noMove="1" noResize="1" noEditPoints="1" noAdjustHandles="1" noChangeArrowheads="1" noChangeShapeType="1" noTextEdit="1"/>
              </p:cNvSpPr>
              <p:nvPr/>
            </p:nvSpPr>
            <p:spPr>
              <a:xfrm>
                <a:off x="7383798" y="1564641"/>
                <a:ext cx="4766736" cy="1015663"/>
              </a:xfrm>
              <a:prstGeom prst="rect">
                <a:avLst/>
              </a:prstGeom>
              <a:blipFill>
                <a:blip r:embed="rId5"/>
                <a:stretch>
                  <a:fillRect l="-1279" t="-3614" r="-1790" b="-10241"/>
                </a:stretch>
              </a:blipFill>
            </p:spPr>
            <p:txBody>
              <a:bodyPr/>
              <a:lstStyle/>
              <a:p>
                <a:r>
                  <a:rPr lang="en-US">
                    <a:noFill/>
                  </a:rPr>
                  <a:t> </a:t>
                </a:r>
              </a:p>
            </p:txBody>
          </p:sp>
        </mc:Fallback>
      </mc:AlternateContent>
      <p:sp>
        <p:nvSpPr>
          <p:cNvPr id="58" name="TextBox 45">
            <a:extLst>
              <a:ext uri="{FF2B5EF4-FFF2-40B4-BE49-F238E27FC236}">
                <a16:creationId xmlns:a16="http://schemas.microsoft.com/office/drawing/2014/main" id="{2B1089E9-A049-4E7B-A562-2EA8E4245FB5}"/>
              </a:ext>
            </a:extLst>
          </p:cNvPr>
          <p:cNvSpPr txBox="1"/>
          <p:nvPr/>
        </p:nvSpPr>
        <p:spPr>
          <a:xfrm>
            <a:off x="482043" y="2700502"/>
            <a:ext cx="11223156" cy="461665"/>
          </a:xfrm>
          <a:prstGeom prst="rect">
            <a:avLst/>
          </a:prstGeom>
          <a:noFill/>
        </p:spPr>
        <p:txBody>
          <a:bodyPr wrap="square" rtlCol="0">
            <a:spAutoFit/>
          </a:bodyPr>
          <a:lstStyle/>
          <a:p>
            <a:pPr lvl="0">
              <a:defRPr/>
            </a:pPr>
            <a:r>
              <a:rPr lang="en-US" sz="2400" b="0" dirty="0">
                <a:solidFill>
                  <a:prstClr val="black"/>
                </a:solidFill>
              </a:rPr>
              <a:t>Generalizing VT codes </a:t>
            </a:r>
            <a:r>
              <a:rPr lang="en-US" altLang="zh-CN" dirty="0">
                <a:solidFill>
                  <a:prstClr val="black">
                    <a:lumMod val="50000"/>
                    <a:lumOff val="50000"/>
                  </a:prstClr>
                </a:solidFill>
              </a:rPr>
              <a:t>[</a:t>
            </a:r>
            <a:r>
              <a:rPr lang="en-US" altLang="zh-CN" dirty="0" err="1">
                <a:solidFill>
                  <a:prstClr val="black">
                    <a:lumMod val="50000"/>
                    <a:lumOff val="50000"/>
                  </a:prstClr>
                </a:solidFill>
              </a:rPr>
              <a:t>Helberg</a:t>
            </a:r>
            <a:r>
              <a:rPr lang="en-US" altLang="zh-CN" dirty="0">
                <a:solidFill>
                  <a:prstClr val="black">
                    <a:lumMod val="50000"/>
                    <a:lumOff val="50000"/>
                  </a:prstClr>
                </a:solidFill>
              </a:rPr>
              <a:t>, Ferreira, 2002]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9" name="矩形 58"/>
              <p:cNvSpPr/>
              <p:nvPr/>
            </p:nvSpPr>
            <p:spPr>
              <a:xfrm>
                <a:off x="3320961" y="3119085"/>
                <a:ext cx="3535520"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𝑓</m:t>
                                      </m:r>
                                    </m:e>
                                    <m:sub>
                                      <m:r>
                                        <a:rPr lang="en-US" sz="1200" b="0" i="1" smtClean="0">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r>
                            <a:rPr lang="en-US" sz="1200">
                              <a:solidFill>
                                <a:prstClr val="black"/>
                              </a:solidFill>
                              <a:latin typeface="Cambria Math" panose="02040503050406030204" pitchFamily="18" charset="0"/>
                            </a:rPr>
                            <m:t>)</m:t>
                          </m:r>
                        </m:e>
                      </m:d>
                    </m:oMath>
                  </m:oMathPara>
                </a14:m>
                <a:endParaRPr lang="en-US" sz="1200" dirty="0"/>
              </a:p>
            </p:txBody>
          </p:sp>
        </mc:Choice>
        <mc:Fallback xmlns="">
          <p:sp>
            <p:nvSpPr>
              <p:cNvPr id="59" name="矩形 58"/>
              <p:cNvSpPr>
                <a:spLocks noRot="1" noChangeAspect="1" noMove="1" noResize="1" noEditPoints="1" noAdjustHandles="1" noChangeArrowheads="1" noChangeShapeType="1" noTextEdit="1"/>
              </p:cNvSpPr>
              <p:nvPr/>
            </p:nvSpPr>
            <p:spPr>
              <a:xfrm>
                <a:off x="3320961" y="3119085"/>
                <a:ext cx="3535520" cy="596445"/>
              </a:xfrm>
              <a:prstGeom prst="rect">
                <a:avLst/>
              </a:prstGeom>
              <a:blipFill>
                <a:blip r:embed="rId6"/>
                <a:stretch>
                  <a:fillRect t="-95918" b="-147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45">
                <a:extLst>
                  <a:ext uri="{FF2B5EF4-FFF2-40B4-BE49-F238E27FC236}">
                    <a16:creationId xmlns:a16="http://schemas.microsoft.com/office/drawing/2014/main" id="{2B1089E9-A049-4E7B-A562-2EA8E4245FB5}"/>
                  </a:ext>
                </a:extLst>
              </p:cNvPr>
              <p:cNvSpPr txBox="1"/>
              <p:nvPr/>
            </p:nvSpPr>
            <p:spPr>
              <a:xfrm>
                <a:off x="6723173" y="3259742"/>
                <a:ext cx="2256538" cy="307777"/>
              </a:xfrm>
              <a:prstGeom prst="rect">
                <a:avLst/>
              </a:prstGeom>
              <a:noFill/>
            </p:spPr>
            <p:txBody>
              <a:bodyPr wrap="square" rtlCol="0">
                <a:spAutoFit/>
              </a:bodyPr>
              <a:lstStyle/>
              <a:p>
                <a:pPr lvl="0">
                  <a:defRPr/>
                </a:pPr>
                <a14:m>
                  <m:oMath xmlns:m="http://schemas.openxmlformats.org/officeDocument/2006/math">
                    <m:sSub>
                      <m:sSubPr>
                        <m:ctrlPr>
                          <a:rPr lang="en-US" sz="1400" b="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𝑓</m:t>
                        </m:r>
                      </m:e>
                      <m:sub>
                        <m:r>
                          <a:rPr lang="en-US" sz="1400" b="0" i="1" smtClean="0">
                            <a:solidFill>
                              <a:prstClr val="black"/>
                            </a:solidFill>
                            <a:latin typeface="Cambria Math" panose="02040503050406030204" pitchFamily="18" charset="0"/>
                          </a:rPr>
                          <m:t>𝑖</m:t>
                        </m:r>
                      </m:sub>
                    </m:sSub>
                  </m:oMath>
                </a14:m>
                <a:r>
                  <a:rPr lang="en-US" sz="1400" dirty="0">
                    <a:solidFill>
                      <a:prstClr val="black"/>
                    </a:solidFill>
                  </a:rPr>
                  <a:t> exponentially large</a:t>
                </a:r>
                <a:endParaRPr lang="en-US" sz="1100" dirty="0">
                  <a:solidFill>
                    <a:srgbClr val="E7E6E6">
                      <a:lumMod val="50000"/>
                    </a:srgbClr>
                  </a:solidFill>
                </a:endParaRPr>
              </a:p>
            </p:txBody>
          </p:sp>
        </mc:Choice>
        <mc:Fallback xmlns="">
          <p:sp>
            <p:nvSpPr>
              <p:cNvPr id="6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6723173" y="3259742"/>
                <a:ext cx="2256538"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45">
                <a:extLst>
                  <a:ext uri="{FF2B5EF4-FFF2-40B4-BE49-F238E27FC236}">
                    <a16:creationId xmlns:a16="http://schemas.microsoft.com/office/drawing/2014/main" id="{2B1089E9-A049-4E7B-A562-2EA8E4245FB5}"/>
                  </a:ext>
                </a:extLst>
              </p:cNvPr>
              <p:cNvSpPr txBox="1"/>
              <p:nvPr/>
            </p:nvSpPr>
            <p:spPr>
              <a:xfrm>
                <a:off x="8692747" y="3228964"/>
                <a:ext cx="2148838" cy="369332"/>
              </a:xfrm>
              <a:prstGeom prst="rect">
                <a:avLst/>
              </a:prstGeom>
              <a:noFill/>
            </p:spPr>
            <p:txBody>
              <a:bodyPr wrap="square" rtlCol="0">
                <a:spAutoFit/>
              </a:bodyPr>
              <a:lstStyle/>
              <a:p>
                <a:pPr lvl="0">
                  <a:defRPr/>
                </a:pPr>
                <a14:m>
                  <m:oMath xmlns:m="http://schemas.openxmlformats.org/officeDocument/2006/math">
                    <m:r>
                      <a:rPr lang="en-US" b="0" i="1" smtClean="0">
                        <a:solidFill>
                          <a:srgbClr val="FF0000"/>
                        </a:solidFill>
                        <a:latin typeface="Cambria Math" panose="02040503050406030204" pitchFamily="18" charset="0"/>
                      </a:rPr>
                      <m:t>𝑂</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e>
                    </m:d>
                  </m:oMath>
                </a14:m>
                <a:r>
                  <a:rPr lang="en-US" dirty="0">
                    <a:solidFill>
                      <a:srgbClr val="FF0000"/>
                    </a:solidFill>
                  </a:rPr>
                  <a:t> redundancy</a:t>
                </a:r>
                <a:endParaRPr lang="en-US" sz="1400" dirty="0">
                  <a:solidFill>
                    <a:srgbClr val="FF0000"/>
                  </a:solidFill>
                </a:endParaRPr>
              </a:p>
            </p:txBody>
          </p:sp>
        </mc:Choice>
        <mc:Fallback xmlns="">
          <p:sp>
            <p:nvSpPr>
              <p:cNvPr id="6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692747" y="3228964"/>
                <a:ext cx="2148838"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矩形 62"/>
              <p:cNvSpPr/>
              <p:nvPr/>
            </p:nvSpPr>
            <p:spPr>
              <a:xfrm>
                <a:off x="3630379" y="3756537"/>
                <a:ext cx="4449038"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dirty="0" smtClean="0">
                              <a:solidFill>
                                <a:prstClr val="black"/>
                              </a:solidFill>
                              <a:latin typeface="Cambria Math" panose="02040503050406030204" pitchFamily="18" charset="0"/>
                            </a:rPr>
                          </m:ctrlPr>
                        </m:dPr>
                        <m:e>
                          <m:d>
                            <m:dPr>
                              <m:ctrlPr>
                                <a:rPr lang="en-US" sz="1200" b="0" i="1" dirty="0" smtClean="0">
                                  <a:solidFill>
                                    <a:prstClr val="black"/>
                                  </a:solidFill>
                                  <a:latin typeface="Cambria Math" panose="02040503050406030204" pitchFamily="18" charset="0"/>
                                </a:rPr>
                              </m:ctrlPr>
                            </m:dPr>
                            <m:e>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1</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2</m:t>
                                  </m:r>
                                </m:sub>
                              </m:sSub>
                              <m:r>
                                <a:rPr lang="en-US" sz="1200" b="0" i="1" dirty="0" smtClean="0">
                                  <a:solidFill>
                                    <a:prstClr val="black"/>
                                  </a:solidFill>
                                  <a:latin typeface="Cambria Math" panose="02040503050406030204" pitchFamily="18" charset="0"/>
                                </a:rPr>
                                <m:t>,…,</m:t>
                              </m:r>
                              <m:sSub>
                                <m:sSubPr>
                                  <m:ctrlPr>
                                    <a:rPr lang="en-US" sz="1200" b="0" i="1" dirty="0" smtClean="0">
                                      <a:solidFill>
                                        <a:prstClr val="black"/>
                                      </a:solidFill>
                                      <a:latin typeface="Cambria Math" panose="02040503050406030204" pitchFamily="18" charset="0"/>
                                    </a:rPr>
                                  </m:ctrlPr>
                                </m:sSubPr>
                                <m:e>
                                  <m:r>
                                    <a:rPr lang="en-US" sz="1200" b="0" i="1" dirty="0" smtClean="0">
                                      <a:solidFill>
                                        <a:prstClr val="black"/>
                                      </a:solidFill>
                                      <a:latin typeface="Cambria Math" panose="02040503050406030204" pitchFamily="18" charset="0"/>
                                    </a:rPr>
                                    <m:t>𝑐</m:t>
                                  </m:r>
                                </m:e>
                                <m:sub>
                                  <m:r>
                                    <a:rPr lang="en-US" sz="1200" b="0" i="1" dirty="0" smtClean="0">
                                      <a:solidFill>
                                        <a:prstClr val="black"/>
                                      </a:solidFill>
                                      <a:latin typeface="Cambria Math" panose="02040503050406030204" pitchFamily="18" charset="0"/>
                                    </a:rPr>
                                    <m:t>𝑛</m:t>
                                  </m:r>
                                </m:sub>
                              </m:sSub>
                            </m:e>
                          </m:d>
                          <m:r>
                            <a:rPr lang="en-US" sz="1200" b="0" i="1" dirty="0" smtClean="0">
                              <a:solidFill>
                                <a:prstClr val="black"/>
                              </a:solidFill>
                              <a:latin typeface="Cambria Math" panose="02040503050406030204" pitchFamily="18" charset="0"/>
                            </a:rPr>
                            <m:t>∈</m:t>
                          </m:r>
                          <m:sSup>
                            <m:sSupPr>
                              <m:ctrlPr>
                                <a:rPr lang="en-US" sz="1200" b="0" i="1" dirty="0" smtClean="0">
                                  <a:solidFill>
                                    <a:prstClr val="black"/>
                                  </a:solidFill>
                                  <a:latin typeface="Cambria Math" panose="02040503050406030204" pitchFamily="18" charset="0"/>
                                </a:rPr>
                              </m:ctrlPr>
                            </m:sSupPr>
                            <m:e>
                              <m:d>
                                <m:dPr>
                                  <m:begChr m:val="{"/>
                                  <m:endChr m:val="}"/>
                                  <m:ctrlPr>
                                    <a:rPr lang="en-US" sz="1200" b="0" i="1" dirty="0" smtClean="0">
                                      <a:solidFill>
                                        <a:prstClr val="black"/>
                                      </a:solidFill>
                                      <a:latin typeface="Cambria Math" panose="02040503050406030204" pitchFamily="18" charset="0"/>
                                    </a:rPr>
                                  </m:ctrlPr>
                                </m:dPr>
                                <m:e>
                                  <m:r>
                                    <a:rPr lang="en-US" sz="1200" b="0" i="1" dirty="0" smtClean="0">
                                      <a:solidFill>
                                        <a:prstClr val="black"/>
                                      </a:solidFill>
                                      <a:latin typeface="Cambria Math" panose="02040503050406030204" pitchFamily="18" charset="0"/>
                                    </a:rPr>
                                    <m:t>0,1</m:t>
                                  </m:r>
                                </m:e>
                              </m:d>
                            </m:e>
                            <m:sup>
                              <m:r>
                                <a:rPr lang="en-US" sz="1200" b="0" i="1" dirty="0" smtClean="0">
                                  <a:solidFill>
                                    <a:prstClr val="black"/>
                                  </a:solidFill>
                                  <a:latin typeface="Cambria Math" panose="02040503050406030204" pitchFamily="18" charset="0"/>
                                </a:rPr>
                                <m:t>𝑛</m:t>
                              </m:r>
                            </m:sup>
                          </m:sSup>
                          <m:r>
                            <a:rPr lang="en-US" sz="1200" i="1" dirty="0">
                              <a:solidFill>
                                <a:prstClr val="black"/>
                              </a:solidFill>
                              <a:latin typeface="Cambria Math" panose="02040503050406030204" pitchFamily="18" charset="0"/>
                            </a:rPr>
                            <m:t>:</m:t>
                          </m:r>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b="0" i="1" smtClean="0">
                                          <a:solidFill>
                                            <a:prstClr val="black"/>
                                          </a:solidFill>
                                          <a:latin typeface="Cambria Math" panose="02040503050406030204" pitchFamily="18" charset="0"/>
                                        </a:rPr>
                                      </m:ctrlPr>
                                    </m:sSupPr>
                                    <m:e>
                                      <m:r>
                                        <a:rPr lang="en-US" sz="1200" b="0" i="1" smtClean="0">
                                          <a:solidFill>
                                            <a:prstClr val="black"/>
                                          </a:solidFill>
                                          <a:latin typeface="Cambria Math" panose="02040503050406030204" pitchFamily="18" charset="0"/>
                                        </a:rPr>
                                        <m:t>𝑖</m:t>
                                      </m:r>
                                    </m:e>
                                    <m:sup>
                                      <m:r>
                                        <a:rPr lang="en-US" sz="1200" b="0" i="1" smtClean="0">
                                          <a:solidFill>
                                            <a:prstClr val="black"/>
                                          </a:solidFill>
                                          <a:latin typeface="Cambria Math" panose="02040503050406030204" pitchFamily="18" charset="0"/>
                                        </a:rPr>
                                        <m:t>𝑒</m:t>
                                      </m:r>
                                    </m:sup>
                                  </m:sSup>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e>
                          </m:nary>
                          <m:r>
                            <a:rPr lang="en-US" sz="1200" i="1">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0</m:t>
                          </m:r>
                          <m:r>
                            <a:rPr lang="en-US" sz="1200" i="1" dirty="0">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mod</m:t>
                          </m:r>
                          <m:r>
                            <a:rPr lang="en-US" sz="1200">
                              <a:solidFill>
                                <a:prstClr val="black"/>
                              </a:solidFill>
                              <a:latin typeface="Cambria Math" panose="02040503050406030204" pitchFamily="18" charset="0"/>
                            </a:rPr>
                            <m:t> </m:t>
                          </m:r>
                          <m:d>
                            <m:dPr>
                              <m:ctrlPr>
                                <a:rPr lang="en-US" sz="1200" i="1">
                                  <a:solidFill>
                                    <a:prstClr val="black"/>
                                  </a:solidFill>
                                  <a:latin typeface="Cambria Math" panose="02040503050406030204" pitchFamily="18" charset="0"/>
                                </a:rPr>
                              </m:ctrlPr>
                            </m:dPr>
                            <m:e>
                              <m:r>
                                <a:rPr lang="en-US" sz="1200" i="1">
                                  <a:solidFill>
                                    <a:prstClr val="black"/>
                                  </a:solidFill>
                                  <a:latin typeface="Cambria Math" panose="02040503050406030204" pitchFamily="18" charset="0"/>
                                </a:rPr>
                                <m:t>𝑛</m:t>
                              </m:r>
                              <m:r>
                                <a:rPr lang="en-US" sz="1200" i="1">
                                  <a:solidFill>
                                    <a:prstClr val="black"/>
                                  </a:solidFill>
                                  <a:latin typeface="Cambria Math" panose="02040503050406030204" pitchFamily="18" charset="0"/>
                                </a:rPr>
                                <m:t>+1</m:t>
                              </m:r>
                            </m:e>
                          </m:d>
                          <m:r>
                            <a:rPr lang="en-US" sz="1200" b="0" i="0" smtClean="0">
                              <a:solidFill>
                                <a:prstClr val="black"/>
                              </a:solidFill>
                              <a:latin typeface="Cambria Math" panose="02040503050406030204" pitchFamily="18" charset="0"/>
                            </a:rPr>
                            <m:t>,</m:t>
                          </m:r>
                          <m:r>
                            <m:rPr>
                              <m:sty m:val="p"/>
                            </m:rPr>
                            <a:rPr lang="en-US" sz="1200" b="0" i="0" smtClean="0">
                              <a:solidFill>
                                <a:prstClr val="black"/>
                              </a:solidFill>
                              <a:latin typeface="Cambria Math" panose="02040503050406030204" pitchFamily="18" charset="0"/>
                            </a:rPr>
                            <m:t>e</m:t>
                          </m:r>
                          <m:r>
                            <a:rPr lang="en-US" sz="1200" b="0" i="0" smtClean="0">
                              <a:solidFill>
                                <a:prstClr val="black"/>
                              </a:solidFill>
                              <a:latin typeface="Cambria Math" panose="02040503050406030204" pitchFamily="18" charset="0"/>
                            </a:rPr>
                            <m:t>=1,</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𝑔</m:t>
                          </m:r>
                          <m:r>
                            <a:rPr lang="en-US" sz="1200" b="0" i="1" smtClean="0">
                              <a:solidFill>
                                <a:prstClr val="black"/>
                              </a:solidFill>
                              <a:latin typeface="Cambria Math" panose="02040503050406030204" pitchFamily="18" charset="0"/>
                            </a:rPr>
                            <m:t>(</m:t>
                          </m:r>
                          <m:r>
                            <a:rPr lang="en-US" sz="1200" b="0" i="1" smtClean="0">
                              <a:solidFill>
                                <a:prstClr val="black"/>
                              </a:solidFill>
                              <a:latin typeface="Cambria Math" panose="02040503050406030204" pitchFamily="18" charset="0"/>
                            </a:rPr>
                            <m:t>𝑘</m:t>
                          </m:r>
                          <m:r>
                            <a:rPr lang="en-US" sz="1200" b="0" i="1" smtClean="0">
                              <a:solidFill>
                                <a:prstClr val="black"/>
                              </a:solidFill>
                              <a:latin typeface="Cambria Math" panose="02040503050406030204" pitchFamily="18" charset="0"/>
                            </a:rPr>
                            <m:t>)</m:t>
                          </m:r>
                        </m:e>
                      </m:d>
                    </m:oMath>
                  </m:oMathPara>
                </a14:m>
                <a:endParaRPr lang="en-US" sz="1200" dirty="0"/>
              </a:p>
            </p:txBody>
          </p:sp>
        </mc:Choice>
        <mc:Fallback xmlns="">
          <p:sp>
            <p:nvSpPr>
              <p:cNvPr id="63" name="矩形 62"/>
              <p:cNvSpPr>
                <a:spLocks noRot="1" noChangeAspect="1" noMove="1" noResize="1" noEditPoints="1" noAdjustHandles="1" noChangeArrowheads="1" noChangeShapeType="1" noTextEdit="1"/>
              </p:cNvSpPr>
              <p:nvPr/>
            </p:nvSpPr>
            <p:spPr>
              <a:xfrm>
                <a:off x="3630379" y="3756537"/>
                <a:ext cx="4449038" cy="596445"/>
              </a:xfrm>
              <a:prstGeom prst="rect">
                <a:avLst/>
              </a:prstGeom>
              <a:blipFill>
                <a:blip r:embed="rId9"/>
                <a:stretch>
                  <a:fillRect t="-95918" b="-147959"/>
                </a:stretch>
              </a:blipFill>
            </p:spPr>
            <p:txBody>
              <a:bodyPr/>
              <a:lstStyle/>
              <a:p>
                <a:r>
                  <a:rPr lang="en-US">
                    <a:noFill/>
                  </a:rPr>
                  <a:t> </a:t>
                </a:r>
              </a:p>
            </p:txBody>
          </p:sp>
        </mc:Fallback>
      </mc:AlternateContent>
      <p:sp>
        <p:nvSpPr>
          <p:cNvPr id="64" name="TextBox 45">
            <a:extLst>
              <a:ext uri="{FF2B5EF4-FFF2-40B4-BE49-F238E27FC236}">
                <a16:creationId xmlns:a16="http://schemas.microsoft.com/office/drawing/2014/main" id="{2B1089E9-A049-4E7B-A562-2EA8E4245FB5}"/>
              </a:ext>
            </a:extLst>
          </p:cNvPr>
          <p:cNvSpPr txBox="1"/>
          <p:nvPr/>
        </p:nvSpPr>
        <p:spPr>
          <a:xfrm>
            <a:off x="8692747" y="3851028"/>
            <a:ext cx="2148838" cy="369332"/>
          </a:xfrm>
          <a:prstGeom prst="rect">
            <a:avLst/>
          </a:prstGeom>
          <a:noFill/>
        </p:spPr>
        <p:txBody>
          <a:bodyPr wrap="square" rtlCol="0">
            <a:spAutoFit/>
          </a:bodyPr>
          <a:lstStyle/>
          <a:p>
            <a:pPr lvl="0">
              <a:defRPr/>
            </a:pPr>
            <a:r>
              <a:rPr lang="en-US" dirty="0">
                <a:solidFill>
                  <a:srgbClr val="FF0000"/>
                </a:solidFill>
              </a:rPr>
              <a:t>Not sure</a:t>
            </a:r>
          </a:p>
        </p:txBody>
      </p:sp>
      <p:sp>
        <p:nvSpPr>
          <p:cNvPr id="69" name="TextBox 45">
            <a:extLst>
              <a:ext uri="{FF2B5EF4-FFF2-40B4-BE49-F238E27FC236}">
                <a16:creationId xmlns:a16="http://schemas.microsoft.com/office/drawing/2014/main" id="{2B1089E9-A049-4E7B-A562-2EA8E4245FB5}"/>
              </a:ext>
            </a:extLst>
          </p:cNvPr>
          <p:cNvSpPr txBox="1"/>
          <p:nvPr/>
        </p:nvSpPr>
        <p:spPr>
          <a:xfrm>
            <a:off x="482043" y="4506635"/>
            <a:ext cx="11223156" cy="461665"/>
          </a:xfrm>
          <a:prstGeom prst="rect">
            <a:avLst/>
          </a:prstGeom>
          <a:noFill/>
        </p:spPr>
        <p:txBody>
          <a:bodyPr wrap="square" rtlCol="0">
            <a:spAutoFit/>
          </a:bodyPr>
          <a:lstStyle/>
          <a:p>
            <a:pPr lvl="0">
              <a:defRPr/>
            </a:pPr>
            <a:r>
              <a:rPr lang="en-US" sz="2400" b="0" dirty="0">
                <a:solidFill>
                  <a:prstClr val="black"/>
                </a:solidFill>
              </a:rPr>
              <a:t>Other related problems</a:t>
            </a:r>
            <a:endParaRPr lang="en-US" dirty="0">
              <a:solidFill>
                <a:srgbClr val="E7E6E6">
                  <a:lumMod val="50000"/>
                </a:srgbClr>
              </a:solidFill>
            </a:endParaRPr>
          </a:p>
        </p:txBody>
      </p:sp>
      <p:sp>
        <p:nvSpPr>
          <p:cNvPr id="70" name="Content Placeholder 5">
            <a:extLst>
              <a:ext uri="{FF2B5EF4-FFF2-40B4-BE49-F238E27FC236}">
                <a16:creationId xmlns:a16="http://schemas.microsoft.com/office/drawing/2014/main" id="{DDB85DF0-17F5-6117-1188-F378BF0CCE97}"/>
              </a:ext>
            </a:extLst>
          </p:cNvPr>
          <p:cNvSpPr txBox="1">
            <a:spLocks/>
          </p:cNvSpPr>
          <p:nvPr/>
        </p:nvSpPr>
        <p:spPr>
          <a:xfrm>
            <a:off x="896717" y="4957609"/>
            <a:ext cx="9305769"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Variations of deletion codes</a:t>
            </a:r>
          </a:p>
          <a:p>
            <a:pPr lvl="1">
              <a:buFont typeface="Arial" panose="020B0604020202020204" pitchFamily="34" charset="0"/>
              <a:buChar char="•"/>
            </a:pPr>
            <a:r>
              <a:rPr lang="en-US" sz="1500" dirty="0">
                <a:cs typeface="Arial" panose="020B0604020202020204" pitchFamily="34" charset="0"/>
              </a:rPr>
              <a:t>Segmented single deletion/insertion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Abroshan</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Venkataramanan</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Fàbregas</a:t>
            </a:r>
            <a:r>
              <a:rPr lang="en-US" altLang="zh-CN" sz="1200" dirty="0">
                <a:solidFill>
                  <a:prstClr val="black">
                    <a:lumMod val="50000"/>
                    <a:lumOff val="50000"/>
                  </a:prstClr>
                </a:solidFill>
              </a:rPr>
              <a:t>, 2017] </a:t>
            </a:r>
            <a:endParaRPr lang="en-US" sz="1500" dirty="0">
              <a:cs typeface="Arial" panose="020B0604020202020204" pitchFamily="34" charset="0"/>
            </a:endParaRPr>
          </a:p>
          <a:p>
            <a:pPr lvl="1">
              <a:buFont typeface="Arial" panose="020B0604020202020204" pitchFamily="34" charset="0"/>
              <a:buChar char="•"/>
            </a:pPr>
            <a:r>
              <a:rPr lang="en-US" sz="1500" dirty="0">
                <a:cs typeface="Arial" panose="020B0604020202020204" pitchFamily="34" charset="0"/>
              </a:rPr>
              <a:t>A burst of deletions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Schoeny</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Wachter-Zeh</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Gabrys</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Yaakobi</a:t>
            </a:r>
            <a:r>
              <a:rPr lang="en-US" altLang="zh-CN" sz="1200" dirty="0">
                <a:solidFill>
                  <a:prstClr val="black">
                    <a:lumMod val="50000"/>
                    <a:lumOff val="50000"/>
                  </a:prstClr>
                </a:solidFill>
              </a:rPr>
              <a:t>, 2017]</a:t>
            </a:r>
            <a:r>
              <a:rPr lang="en-US" sz="1500" dirty="0">
                <a:cs typeface="Arial" panose="020B0604020202020204" pitchFamily="34" charset="0"/>
              </a:rPr>
              <a:t> </a:t>
            </a:r>
          </a:p>
          <a:p>
            <a:pPr lvl="1">
              <a:buFont typeface="Arial" panose="020B0604020202020204" pitchFamily="34" charset="0"/>
              <a:buChar char="•"/>
            </a:pPr>
            <a:r>
              <a:rPr lang="en-US" sz="1500" dirty="0">
                <a:cs typeface="Arial" panose="020B0604020202020204" pitchFamily="34" charset="0"/>
              </a:rPr>
              <a:t>Sticky insertions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Dolecek</a:t>
            </a:r>
            <a:r>
              <a:rPr lang="en-US" altLang="zh-CN" sz="1200" dirty="0">
                <a:solidFill>
                  <a:prstClr val="black">
                    <a:lumMod val="50000"/>
                    <a:lumOff val="50000"/>
                  </a:prstClr>
                </a:solidFill>
              </a:rPr>
              <a:t>, </a:t>
            </a:r>
            <a:r>
              <a:rPr lang="en-US" altLang="zh-CN" sz="1200" dirty="0" err="1">
                <a:solidFill>
                  <a:prstClr val="black">
                    <a:lumMod val="50000"/>
                    <a:lumOff val="50000"/>
                  </a:prstClr>
                </a:solidFill>
              </a:rPr>
              <a:t>Anantharam</a:t>
            </a:r>
            <a:r>
              <a:rPr lang="en-US" altLang="zh-CN" sz="1200" dirty="0">
                <a:solidFill>
                  <a:prstClr val="black">
                    <a:lumMod val="50000"/>
                    <a:lumOff val="50000"/>
                  </a:prstClr>
                </a:solidFill>
              </a:rPr>
              <a:t>, 2010], [</a:t>
            </a:r>
            <a:r>
              <a:rPr lang="en-US" altLang="zh-CN" sz="1200" dirty="0" err="1">
                <a:solidFill>
                  <a:prstClr val="black">
                    <a:lumMod val="50000"/>
                    <a:lumOff val="50000"/>
                  </a:prstClr>
                </a:solidFill>
              </a:rPr>
              <a:t>Mahdavifar</a:t>
            </a:r>
            <a:r>
              <a:rPr lang="en-US" altLang="zh-CN" sz="1200" dirty="0">
                <a:solidFill>
                  <a:prstClr val="black">
                    <a:lumMod val="50000"/>
                    <a:lumOff val="50000"/>
                  </a:prstClr>
                </a:solidFill>
              </a:rPr>
              <a:t>, Vardy, 2017]</a:t>
            </a:r>
            <a:endParaRPr lang="en-US" sz="1500"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 Capacity of deletion channels </a:t>
            </a:r>
            <a:r>
              <a:rPr lang="en-US" altLang="zh-CN" sz="1200" dirty="0">
                <a:solidFill>
                  <a:prstClr val="black">
                    <a:lumMod val="50000"/>
                    <a:lumOff val="50000"/>
                  </a:prstClr>
                </a:solidFill>
              </a:rPr>
              <a:t>[</a:t>
            </a:r>
            <a:r>
              <a:rPr lang="en-US" altLang="zh-CN" sz="1200" dirty="0" err="1">
                <a:solidFill>
                  <a:prstClr val="black">
                    <a:lumMod val="50000"/>
                    <a:lumOff val="50000"/>
                  </a:prstClr>
                </a:solidFill>
              </a:rPr>
              <a:t>Mitzenmacher</a:t>
            </a:r>
            <a:r>
              <a:rPr lang="en-US" altLang="zh-CN" sz="1200" dirty="0">
                <a:solidFill>
                  <a:prstClr val="black">
                    <a:lumMod val="50000"/>
                    <a:lumOff val="50000"/>
                  </a:prstClr>
                </a:solidFill>
              </a:rPr>
              <a:t>, 2009], [</a:t>
            </a:r>
            <a:r>
              <a:rPr lang="en-US" altLang="zh-CN" sz="1200" dirty="0" err="1">
                <a:solidFill>
                  <a:prstClr val="black">
                    <a:lumMod val="50000"/>
                    <a:lumOff val="50000"/>
                  </a:prstClr>
                </a:solidFill>
              </a:rPr>
              <a:t>Cheraghchi</a:t>
            </a:r>
            <a:r>
              <a:rPr lang="en-US" altLang="zh-CN" sz="1200" dirty="0">
                <a:solidFill>
                  <a:prstClr val="black">
                    <a:lumMod val="50000"/>
                    <a:lumOff val="50000"/>
                  </a:prstClr>
                </a:solidFill>
              </a:rPr>
              <a:t>, Ribeiro, 2020]</a:t>
            </a:r>
            <a:endParaRPr lang="en-US" sz="1800" dirty="0">
              <a:cs typeface="Arial" panose="020B0604020202020204" pitchFamily="34" charset="0"/>
            </a:endParaRPr>
          </a:p>
        </p:txBody>
      </p:sp>
    </p:spTree>
    <p:extLst>
      <p:ext uri="{BB962C8B-B14F-4D97-AF65-F5344CB8AC3E}">
        <p14:creationId xmlns:p14="http://schemas.microsoft.com/office/powerpoint/2010/main" val="1367117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elated</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esults</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3" y="1184990"/>
                <a:ext cx="87910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Binary</a:t>
                </a:r>
                <a:r>
                  <a:rPr kumimoji="0" lang="en-US" altLang="zh-CN" sz="2400" b="0" i="0" u="none" strike="noStrike" kern="1200" cap="none" spc="0" normalizeH="0" noProof="0" dirty="0">
                    <a:ln>
                      <a:noFill/>
                    </a:ln>
                    <a:solidFill>
                      <a:prstClr val="black"/>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24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cs typeface="+mn-cs"/>
                      </a:rPr>
                      <m:t>𝑘</m:t>
                    </m:r>
                  </m:oMath>
                </a14:m>
                <a:r>
                  <a:rPr kumimoji="0" lang="en-US" altLang="zh-CN" sz="2400" b="0" i="0" u="none" strike="noStrike" kern="1200" cap="none" spc="0" normalizeH="0" noProof="0" dirty="0">
                    <a:ln>
                      <a:noFill/>
                    </a:ln>
                    <a:solidFill>
                      <a:prstClr val="black"/>
                    </a:solidFill>
                    <a:effectLst/>
                    <a:uLnTx/>
                    <a:uFillTx/>
                    <a:latin typeface="Calibri" panose="020F0502020204030204"/>
                    <a:ea typeface="等线" panose="02010600030101010101" pitchFamily="2" charset="-122"/>
                    <a:cs typeface="+mn-cs"/>
                  </a:rPr>
                  <a:t>-deletion correcting codes of length </a:t>
                </a:r>
                <a14:m>
                  <m:oMath xmlns:m="http://schemas.openxmlformats.org/officeDocument/2006/math">
                    <m:r>
                      <a:rPr kumimoji="0" lang="en-US" altLang="zh-CN" sz="24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cs typeface="+mn-cs"/>
                      </a:rPr>
                      <m:t>𝑛</m:t>
                    </m:r>
                  </m:oMath>
                </a14:m>
                <a:endParaRPr kumimoji="0" 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8791049" cy="461665"/>
              </a:xfrm>
              <a:prstGeom prst="rect">
                <a:avLst/>
              </a:prstGeom>
              <a:blipFill>
                <a:blip r:embed="rId3"/>
                <a:stretch>
                  <a:fillRect l="-104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4" name="Table 1"/>
              <p:cNvGraphicFramePr>
                <a:graphicFrameLocks noGrp="1"/>
              </p:cNvGraphicFramePr>
              <p:nvPr>
                <p:extLst>
                  <p:ext uri="{D42A27DB-BD31-4B8C-83A1-F6EECF244321}">
                    <p14:modId xmlns:p14="http://schemas.microsoft.com/office/powerpoint/2010/main" val="3697407131"/>
                  </p:ext>
                </p:extLst>
              </p:nvPr>
            </p:nvGraphicFramePr>
            <p:xfrm>
              <a:off x="564436" y="2325713"/>
              <a:ext cx="7901078" cy="3592592"/>
            </p:xfrm>
            <a:graphic>
              <a:graphicData uri="http://schemas.openxmlformats.org/drawingml/2006/table">
                <a:tbl>
                  <a:tblPr firstRow="1" bandRow="1">
                    <a:tableStyleId>{5C22544A-7EE6-4342-B048-85BDC9FD1C3A}</a:tableStyleId>
                  </a:tblPr>
                  <a:tblGrid>
                    <a:gridCol w="3856384">
                      <a:extLst>
                        <a:ext uri="{9D8B030D-6E8A-4147-A177-3AD203B41FA5}">
                          <a16:colId xmlns:a16="http://schemas.microsoft.com/office/drawing/2014/main" val="1880195306"/>
                        </a:ext>
                      </a:extLst>
                    </a:gridCol>
                    <a:gridCol w="2506643">
                      <a:extLst>
                        <a:ext uri="{9D8B030D-6E8A-4147-A177-3AD203B41FA5}">
                          <a16:colId xmlns:a16="http://schemas.microsoft.com/office/drawing/2014/main" val="3822186527"/>
                        </a:ext>
                      </a:extLst>
                    </a:gridCol>
                    <a:gridCol w="1538051">
                      <a:extLst>
                        <a:ext uri="{9D8B030D-6E8A-4147-A177-3AD203B41FA5}">
                          <a16:colId xmlns:a16="http://schemas.microsoft.com/office/drawing/2014/main" val="2326434032"/>
                        </a:ext>
                      </a:extLst>
                    </a:gridCol>
                  </a:tblGrid>
                  <a:tr h="312832">
                    <a:tc>
                      <a:txBody>
                        <a:bodyPr/>
                        <a:lstStyle/>
                        <a:p>
                          <a:pPr algn="ctr"/>
                          <a:r>
                            <a:rPr lang="en-US" sz="1400" dirty="0"/>
                            <a:t>Reference</a:t>
                          </a:r>
                        </a:p>
                      </a:txBody>
                      <a:tcPr/>
                    </a:tc>
                    <a:tc>
                      <a:txBody>
                        <a:bodyPr/>
                        <a:lstStyle/>
                        <a:p>
                          <a:pPr algn="ctr"/>
                          <a:r>
                            <a:rPr lang="en-US" sz="1400" dirty="0"/>
                            <a:t>Redundancy</a:t>
                          </a:r>
                        </a:p>
                      </a:txBody>
                      <a:tcPr/>
                    </a:tc>
                    <a:tc>
                      <a:txBody>
                        <a:bodyPr/>
                        <a:lstStyle/>
                        <a:p>
                          <a:pPr algn="ctr"/>
                          <a:r>
                            <a:rPr lang="en-US" sz="1400" dirty="0"/>
                            <a:t>Systematic Code?</a:t>
                          </a:r>
                        </a:p>
                      </a:txBody>
                      <a:tcPr/>
                    </a:tc>
                    <a:extLst>
                      <a:ext uri="{0D108BD9-81ED-4DB2-BD59-A6C34878D82A}">
                        <a16:rowId xmlns:a16="http://schemas.microsoft.com/office/drawing/2014/main" val="528744001"/>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Helberg</a:t>
                          </a:r>
                          <a:r>
                            <a:rPr lang="en-US" sz="1400" dirty="0"/>
                            <a:t> and Ferreira, 2002]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1" smtClean="0">
                                    <a:latin typeface="Cambria Math" panose="02040503050406030204" pitchFamily="18" charset="0"/>
                                    <a:ea typeface="Arial Unicode MS" pitchFamily="34" charset="-122"/>
                                    <a:cs typeface="Arial Unicode MS" pitchFamily="34" charset="-122"/>
                                  </a:rPr>
                                  <m:t>)</m:t>
                                </m:r>
                              </m:oMath>
                            </m:oMathPara>
                          </a14:m>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35932853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Brakensiek</a:t>
                          </a:r>
                          <a:r>
                            <a:rPr lang="en-US" sz="1400" dirty="0"/>
                            <a:t>, </a:t>
                          </a:r>
                          <a:r>
                            <a:rPr lang="en-US" sz="1400" dirty="0" err="1"/>
                            <a:t>Guruswami</a:t>
                          </a:r>
                          <a:r>
                            <a:rPr lang="en-US" sz="1400" dirty="0"/>
                            <a:t>, and </a:t>
                          </a:r>
                          <a:r>
                            <a:rPr lang="en-US" sz="1400" dirty="0" err="1"/>
                            <a:t>Zbarsky</a:t>
                          </a:r>
                          <a:r>
                            <a:rPr lang="en-US" sz="1400" dirty="0"/>
                            <a:t>, 2015]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32</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a:rPr lang="en-US" altLang="zh-CN" sz="1400" b="0" i="1" smtClean="0">
                                      <a:latin typeface="Cambria Math" panose="02040503050406030204" pitchFamily="18" charset="0"/>
                                      <a:ea typeface="Arial Unicode MS" pitchFamily="34" charset="-122"/>
                                      <a:cs typeface="Arial Unicode MS" pitchFamily="34" charset="-122"/>
                                    </a:rPr>
                                    <m:t>𝑘</m:t>
                                  </m:r>
                                </m:e>
                                <m:sup>
                                  <m:r>
                                    <a:rPr lang="en-US" altLang="zh-CN" sz="1400" b="0" i="1" smtClean="0">
                                      <a:latin typeface="Cambria Math" panose="02040503050406030204" pitchFamily="18" charset="0"/>
                                      <a:ea typeface="Arial Unicode MS" pitchFamily="34" charset="-122"/>
                                      <a:cs typeface="Arial Unicode MS" pitchFamily="34" charset="-122"/>
                                    </a:rPr>
                                    <m:t>2</m:t>
                                  </m:r>
                                </m:sup>
                              </m:sSup>
                              <m:func>
                                <m:funcPr>
                                  <m:ctrlPr>
                                    <a:rPr lang="en-US" altLang="zh-CN" sz="1400" b="0" i="1" smtClean="0">
                                      <a:latin typeface="Cambria Math" panose="02040503050406030204" pitchFamily="18" charset="0"/>
                                      <a:ea typeface="Arial Unicode MS" pitchFamily="34" charset="-122"/>
                                      <a:cs typeface="Arial Unicode MS" pitchFamily="34" charset="-122"/>
                                    </a:rPr>
                                  </m:ctrlPr>
                                </m:funcPr>
                                <m:fName>
                                  <m:r>
                                    <m:rPr>
                                      <m:sty m:val="p"/>
                                    </m:rPr>
                                    <a:rPr lang="en-US" altLang="zh-CN" sz="1400" b="0" i="0" smtClean="0">
                                      <a:latin typeface="Cambria Math" panose="02040503050406030204" pitchFamily="18" charset="0"/>
                                      <a:ea typeface="Arial Unicode MS" pitchFamily="34" charset="-122"/>
                                      <a:cs typeface="Arial Unicode MS" pitchFamily="34" charset="-122"/>
                                    </a:rPr>
                                    <m:t>log</m:t>
                                  </m:r>
                                </m:fName>
                                <m:e>
                                  <m:r>
                                    <a:rPr lang="en-US" altLang="zh-CN" sz="1400" b="0" i="1" smtClean="0">
                                      <a:latin typeface="Cambria Math" panose="02040503050406030204" pitchFamily="18" charset="0"/>
                                      <a:ea typeface="Arial Unicode MS" pitchFamily="34" charset="-122"/>
                                      <a:cs typeface="Arial Unicode MS" pitchFamily="34" charset="-122"/>
                                    </a:rPr>
                                    <m:t>𝑘</m:t>
                                  </m:r>
                                </m:e>
                              </m:func>
                              <m:r>
                                <m:rPr>
                                  <m:sty m:val="p"/>
                                </m:rPr>
                                <a:rPr lang="en-US" altLang="zh-CN" sz="1400" b="0" i="1" smtClean="0">
                                  <a:latin typeface="Cambria Math" panose="02040503050406030204" pitchFamily="18" charset="0"/>
                                  <a:ea typeface="Arial Unicode MS" pitchFamily="34" charset="-122"/>
                                  <a:cs typeface="Arial Unicode MS" pitchFamily="34" charset="-122"/>
                                </a:rPr>
                                <m:t>log</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o</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logn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4020701090"/>
                      </a:ext>
                    </a:extLst>
                  </a:tr>
                  <a:tr h="312832">
                    <a:tc>
                      <a:txBody>
                        <a:bodyPr/>
                        <a:lstStyle/>
                        <a:p>
                          <a:pPr algn="ctr"/>
                          <a:r>
                            <a:rPr lang="en-US" sz="1400" dirty="0"/>
                            <a:t>[Cheng,</a:t>
                          </a:r>
                          <a:r>
                            <a:rPr lang="en-US" sz="1400" baseline="0" dirty="0"/>
                            <a:t> Jin</a:t>
                          </a:r>
                          <a:r>
                            <a:rPr lang="en-US" sz="1400" dirty="0"/>
                            <a:t>, Li, and Wu,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altLang="zh-CN" sz="1400" b="0" i="1" smtClean="0">
                                      <a:latin typeface="Cambria Math" panose="02040503050406030204" pitchFamily="18" charset="0"/>
                                      <a:ea typeface="Arial Unicode MS" pitchFamily="34" charset="-122"/>
                                      <a:cs typeface="Arial Unicode MS" pitchFamily="34" charset="-122"/>
                                    </a:rPr>
                                  </m:ctrlPr>
                                </m:dPr>
                                <m:e>
                                  <m:r>
                                    <a:rPr lang="en-US" altLang="zh-CN" sz="1400" b="0" i="1" smtClean="0">
                                      <a:latin typeface="Cambria Math" panose="02040503050406030204" pitchFamily="18" charset="0"/>
                                      <a:ea typeface="Arial Unicode MS" pitchFamily="34" charset="-122"/>
                                      <a:cs typeface="Arial Unicode MS" pitchFamily="34" charset="-122"/>
                                    </a:rPr>
                                    <m:t>≥200</m:t>
                                  </m:r>
                                </m:e>
                              </m:d>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1" smtClean="0">
                                  <a:latin typeface="Cambria Math" panose="02040503050406030204" pitchFamily="18" charset="0"/>
                                  <a:ea typeface="Arial Unicode MS" pitchFamily="34" charset="-122"/>
                                  <a:cs typeface="Arial Unicode MS" pitchFamily="34" charset="-122"/>
                                </a:rPr>
                                <m:t> </m:t>
                              </m:r>
                              <m:r>
                                <m:rPr>
                                  <m:sty m:val="p"/>
                                </m:rPr>
                                <a:rPr lang="en-US" altLang="zh-CN" sz="1400" b="0" i="1" smtClean="0">
                                  <a:latin typeface="Cambria Math" panose="02040503050406030204" pitchFamily="18" charset="0"/>
                                  <a:ea typeface="Arial Unicode MS" pitchFamily="34" charset="-122"/>
                                  <a:cs typeface="Arial Unicode MS" pitchFamily="34" charset="-122"/>
                                </a:rPr>
                                <m:t>log</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o</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logn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1671081354"/>
                      </a:ext>
                    </a:extLst>
                  </a:tr>
                  <a:tr h="312832">
                    <a:tc>
                      <a:txBody>
                        <a:bodyPr/>
                        <a:lstStyle/>
                        <a:p>
                          <a:pPr algn="ctr"/>
                          <a:r>
                            <a:rPr lang="en-US" sz="1400" dirty="0">
                              <a:solidFill>
                                <a:srgbClr val="FF0000"/>
                              </a:solidFill>
                            </a:rPr>
                            <a:t>[Sima</a:t>
                          </a:r>
                          <a:r>
                            <a:rPr lang="en-US" sz="1400" baseline="0" dirty="0">
                              <a:solidFill>
                                <a:srgbClr val="FF0000"/>
                              </a:solidFill>
                            </a:rPr>
                            <a:t> and </a:t>
                          </a:r>
                          <a:r>
                            <a:rPr lang="en-US" sz="1400" baseline="0" dirty="0" err="1">
                              <a:solidFill>
                                <a:srgbClr val="FF0000"/>
                              </a:solidFill>
                            </a:rPr>
                            <a:t>Bruck</a:t>
                          </a:r>
                          <a:r>
                            <a:rPr lang="en-US" sz="1400" baseline="0" dirty="0">
                              <a:solidFill>
                                <a:srgbClr val="FF0000"/>
                              </a:solidFill>
                            </a:rPr>
                            <a:t>, 2019</a:t>
                          </a:r>
                          <a:r>
                            <a:rPr lang="en-US" sz="1400" dirty="0">
                              <a:solidFill>
                                <a:srgbClr val="FF000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8</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 </m:t>
                                </m:r>
                                <m:r>
                                  <m:rPr>
                                    <m:sty m:val="p"/>
                                  </m:rP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log</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o</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𝑁𝑜</m:t>
                                </m:r>
                              </m:oMath>
                            </m:oMathPara>
                          </a14:m>
                          <a:endParaRPr lang="en-US" sz="1400" dirty="0">
                            <a:solidFill>
                              <a:srgbClr val="FF0000"/>
                            </a:solidFill>
                          </a:endParaRPr>
                        </a:p>
                      </a:txBody>
                      <a:tcPr/>
                    </a:tc>
                    <a:extLst>
                      <a:ext uri="{0D108BD9-81ED-4DB2-BD59-A6C34878D82A}">
                        <a16:rowId xmlns:a16="http://schemas.microsoft.com/office/drawing/2014/main" val="86198240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Belazzougui</a:t>
                          </a:r>
                          <a:r>
                            <a:rPr lang="en-US" sz="1400" dirty="0"/>
                            <a:t>, 2015]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m:rPr>
                                  <m:sty m:val="p"/>
                                </m:rPr>
                                <a:rPr lang="en-US" altLang="zh-CN" sz="1400" b="0" i="0" smtClean="0">
                                  <a:latin typeface="Cambria Math" panose="02040503050406030204" pitchFamily="18" charset="0"/>
                                  <a:ea typeface="Arial Unicode MS" pitchFamily="34" charset="-122"/>
                                  <a:cs typeface="Arial Unicode MS" pitchFamily="34" charset="-122"/>
                                </a:rPr>
                                <m:t>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1813257134"/>
                      </a:ext>
                    </a:extLst>
                  </a:tr>
                  <a:tr h="388552">
                    <a:tc>
                      <a:txBody>
                        <a:bodyPr/>
                        <a:lstStyle/>
                        <a:p>
                          <a:pPr algn="ctr"/>
                          <a:r>
                            <a:rPr lang="en-US" sz="1400" dirty="0"/>
                            <a:t>[Cheng,</a:t>
                          </a:r>
                          <a:r>
                            <a:rPr lang="en-US" sz="1400" baseline="0" dirty="0"/>
                            <a:t> Jin</a:t>
                          </a:r>
                          <a:r>
                            <a:rPr lang="en-US" sz="1400" dirty="0"/>
                            <a:t>, Li, and Wu,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a:rPr lang="en-US" altLang="zh-CN" sz="1400" b="0" i="0" smtClean="0">
                                  <a:latin typeface="Cambria Math" panose="02040503050406030204" pitchFamily="18" charset="0"/>
                                  <a:ea typeface="Arial Unicode MS" pitchFamily="34" charset="-122"/>
                                  <a:cs typeface="Arial Unicode MS" pitchFamily="34" charset="-122"/>
                                </a:rPr>
                                <m:t>(</m:t>
                              </m:r>
                              <m:f>
                                <m:fPr>
                                  <m:ctrlPr>
                                    <a:rPr lang="en-US" altLang="zh-CN" sz="1400" b="0" i="1" smtClean="0">
                                      <a:latin typeface="Cambria Math" panose="02040503050406030204" pitchFamily="18" charset="0"/>
                                      <a:ea typeface="Arial Unicode MS" pitchFamily="34" charset="-122"/>
                                      <a:cs typeface="Arial Unicode MS" pitchFamily="34" charset="-122"/>
                                    </a:rPr>
                                  </m:ctrlPr>
                                </m:fPr>
                                <m:num>
                                  <m:r>
                                    <m:rPr>
                                      <m:sty m:val="p"/>
                                    </m:rPr>
                                    <a:rPr lang="en-US" altLang="zh-CN" sz="1400" b="0" i="0" smtClean="0">
                                      <a:latin typeface="Cambria Math" panose="02040503050406030204" pitchFamily="18" charset="0"/>
                                      <a:ea typeface="Arial Unicode MS" pitchFamily="34" charset="-122"/>
                                      <a:cs typeface="Arial Unicode MS" pitchFamily="34" charset="-122"/>
                                    </a:rPr>
                                    <m:t>n</m:t>
                                  </m:r>
                                </m:num>
                                <m:den>
                                  <m:r>
                                    <m:rPr>
                                      <m:sty m:val="p"/>
                                    </m:rPr>
                                    <a:rPr lang="en-US" altLang="zh-CN" sz="1400" b="0" i="0" smtClean="0">
                                      <a:latin typeface="Cambria Math" panose="02040503050406030204" pitchFamily="18" charset="0"/>
                                      <a:ea typeface="Arial Unicode MS" pitchFamily="34" charset="-122"/>
                                      <a:cs typeface="Arial Unicode MS" pitchFamily="34" charset="-122"/>
                                    </a:rPr>
                                    <m:t>k</m:t>
                                  </m:r>
                                </m:den>
                              </m:f>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3274943369"/>
                      </a:ext>
                    </a:extLst>
                  </a:tr>
                  <a:tr h="388552">
                    <a:tc>
                      <a:txBody>
                        <a:bodyPr/>
                        <a:lstStyle/>
                        <a:p>
                          <a:pPr algn="ctr"/>
                          <a:r>
                            <a:rPr lang="en-US" sz="1400" dirty="0"/>
                            <a:t>[</a:t>
                          </a:r>
                          <a:r>
                            <a:rPr lang="en-US" sz="1400" dirty="0" err="1"/>
                            <a:t>Haeupler</a:t>
                          </a:r>
                          <a:r>
                            <a:rPr lang="en-US" sz="1400" dirty="0"/>
                            <a:t>,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a:rPr lang="en-US" altLang="zh-CN" sz="1400" b="0" i="0" smtClean="0">
                                  <a:latin typeface="Cambria Math" panose="02040503050406030204" pitchFamily="18" charset="0"/>
                                  <a:ea typeface="Arial Unicode MS" pitchFamily="34" charset="-122"/>
                                  <a:cs typeface="Arial Unicode MS" pitchFamily="34" charset="-122"/>
                                </a:rPr>
                                <m:t>(</m:t>
                              </m:r>
                              <m:f>
                                <m:fPr>
                                  <m:ctrlPr>
                                    <a:rPr lang="en-US" altLang="zh-CN" sz="1400" b="0" i="1" smtClean="0">
                                      <a:latin typeface="Cambria Math" panose="02040503050406030204" pitchFamily="18" charset="0"/>
                                      <a:ea typeface="Arial Unicode MS" pitchFamily="34" charset="-122"/>
                                      <a:cs typeface="Arial Unicode MS" pitchFamily="34" charset="-122"/>
                                    </a:rPr>
                                  </m:ctrlPr>
                                </m:fPr>
                                <m:num>
                                  <m:r>
                                    <m:rPr>
                                      <m:sty m:val="p"/>
                                    </m:rPr>
                                    <a:rPr lang="en-US" altLang="zh-CN" sz="1400" b="0" i="0" smtClean="0">
                                      <a:latin typeface="Cambria Math" panose="02040503050406030204" pitchFamily="18" charset="0"/>
                                      <a:ea typeface="Arial Unicode MS" pitchFamily="34" charset="-122"/>
                                      <a:cs typeface="Arial Unicode MS" pitchFamily="34" charset="-122"/>
                                    </a:rPr>
                                    <m:t>n</m:t>
                                  </m:r>
                                </m:num>
                                <m:den>
                                  <m:r>
                                    <m:rPr>
                                      <m:sty m:val="p"/>
                                    </m:rPr>
                                    <a:rPr lang="en-US" altLang="zh-CN" sz="1400" b="0" i="0" smtClean="0">
                                      <a:latin typeface="Cambria Math" panose="02040503050406030204" pitchFamily="18" charset="0"/>
                                      <a:ea typeface="Arial Unicode MS" pitchFamily="34" charset="-122"/>
                                      <a:cs typeface="Arial Unicode MS" pitchFamily="34" charset="-122"/>
                                    </a:rPr>
                                    <m:t>k</m:t>
                                  </m:r>
                                </m:den>
                              </m:f>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2011544884"/>
                      </a:ext>
                    </a:extLst>
                  </a:tr>
                  <a:tr h="312832">
                    <a:tc>
                      <a:txBody>
                        <a:bodyPr/>
                        <a:lstStyle/>
                        <a:p>
                          <a:pPr algn="ctr"/>
                          <a:r>
                            <a:rPr lang="en-US" sz="1400" dirty="0">
                              <a:solidFill>
                                <a:srgbClr val="FF0000"/>
                              </a:solidFill>
                            </a:rPr>
                            <a:t>[Sima, </a:t>
                          </a:r>
                          <a:r>
                            <a:rPr lang="en-US" sz="1400" dirty="0" err="1">
                              <a:solidFill>
                                <a:srgbClr val="FF0000"/>
                              </a:solidFill>
                            </a:rPr>
                            <a:t>Gabrys</a:t>
                          </a:r>
                          <a:r>
                            <a:rPr lang="en-US" sz="1400" dirty="0">
                              <a:solidFill>
                                <a:srgbClr val="FF0000"/>
                              </a:solidFill>
                            </a:rPr>
                            <a:t>, and </a:t>
                          </a:r>
                          <a:r>
                            <a:rPr lang="en-US" sz="1400" dirty="0" err="1">
                              <a:solidFill>
                                <a:srgbClr val="FF0000"/>
                              </a:solidFill>
                            </a:rPr>
                            <a:t>Bruck</a:t>
                          </a:r>
                          <a:r>
                            <a:rPr lang="en-US" sz="1400" dirty="0">
                              <a:solidFill>
                                <a:srgbClr val="FF0000"/>
                              </a:solidFill>
                            </a:rPr>
                            <a:t>, 2020]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4</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 </m:t>
                                </m:r>
                                <m:r>
                                  <m:rPr>
                                    <m:sty m:val="p"/>
                                  </m:rP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log</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o</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𝑌𝑒𝑠</m:t>
                                </m:r>
                              </m:oMath>
                            </m:oMathPara>
                          </a14:m>
                          <a:endParaRPr lang="en-US" sz="1400" dirty="0">
                            <a:solidFill>
                              <a:srgbClr val="FF0000"/>
                            </a:solidFill>
                          </a:endParaRPr>
                        </a:p>
                      </a:txBody>
                      <a:tcPr/>
                    </a:tc>
                    <a:extLst>
                      <a:ext uri="{0D108BD9-81ED-4DB2-BD59-A6C34878D82A}">
                        <a16:rowId xmlns:a16="http://schemas.microsoft.com/office/drawing/2014/main" val="2289861743"/>
                      </a:ext>
                    </a:extLst>
                  </a:tr>
                  <a:tr h="312832">
                    <a:tc>
                      <a:txBody>
                        <a:bodyPr/>
                        <a:lstStyle/>
                        <a:p>
                          <a:pPr algn="ctr"/>
                          <a:r>
                            <a:rPr lang="en-US" sz="1400" dirty="0"/>
                            <a:t>[Song, </a:t>
                          </a:r>
                          <a:r>
                            <a:rPr lang="en-US" sz="1400" dirty="0" err="1"/>
                            <a:t>Polyanskii</a:t>
                          </a:r>
                          <a:r>
                            <a:rPr lang="en-US" sz="1400" dirty="0"/>
                            <a:t>, </a:t>
                          </a:r>
                          <a:r>
                            <a:rPr lang="en-US" sz="1400" dirty="0" err="1"/>
                            <a:t>Cai</a:t>
                          </a:r>
                          <a:r>
                            <a:rPr lang="en-US" sz="1400" dirty="0"/>
                            <a:t>, He, 2021]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(4</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−1) </m:t>
                                </m:r>
                                <m:r>
                                  <m:rPr>
                                    <m:sty m:val="p"/>
                                  </m:rP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log</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o</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𝑌𝑒𝑠</m:t>
                                </m:r>
                              </m:oMath>
                            </m:oMathPara>
                          </a14:m>
                          <a:endParaRPr lang="en-US" sz="1400" dirty="0">
                            <a:solidFill>
                              <a:schemeClr val="tx1"/>
                            </a:solidFill>
                          </a:endParaRPr>
                        </a:p>
                      </a:txBody>
                      <a:tcPr/>
                    </a:tc>
                    <a:extLst>
                      <a:ext uri="{0D108BD9-81ED-4DB2-BD59-A6C34878D82A}">
                        <a16:rowId xmlns:a16="http://schemas.microsoft.com/office/drawing/2014/main" val="594234875"/>
                      </a:ext>
                    </a:extLst>
                  </a:tr>
                  <a:tr h="312832">
                    <a:tc>
                      <a:txBody>
                        <a:bodyPr/>
                        <a:lstStyle/>
                        <a:p>
                          <a:pPr algn="ctr"/>
                          <a:r>
                            <a:rPr lang="en-US" sz="1400" dirty="0"/>
                            <a:t>Lower bound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𝑘</m:t>
                                </m:r>
                                <m:func>
                                  <m:funcPr>
                                    <m:ctrlPr>
                                      <a:rPr lang="en-US" sz="1400" b="0" i="1" smtClean="0">
                                        <a:solidFill>
                                          <a:schemeClr val="tx1"/>
                                        </a:solidFill>
                                        <a:latin typeface="Cambria Math" panose="02040503050406030204" pitchFamily="18" charset="0"/>
                                      </a:rPr>
                                    </m:ctrlPr>
                                  </m:funcPr>
                                  <m:fName>
                                    <m:r>
                                      <m:rPr>
                                        <m:sty m:val="p"/>
                                      </m:rPr>
                                      <a:rPr lang="en-US" sz="1400" b="0" i="0" smtClean="0">
                                        <a:solidFill>
                                          <a:schemeClr val="tx1"/>
                                        </a:solidFill>
                                        <a:latin typeface="Cambria Math" panose="02040503050406030204" pitchFamily="18" charset="0"/>
                                      </a:rPr>
                                      <m:t>log</m:t>
                                    </m:r>
                                  </m:fName>
                                  <m:e>
                                    <m:r>
                                      <a:rPr lang="en-US" sz="1400" b="0" i="1" smtClean="0">
                                        <a:solidFill>
                                          <a:schemeClr val="tx1"/>
                                        </a:solidFill>
                                        <a:latin typeface="Cambria Math" panose="02040503050406030204" pitchFamily="18" charset="0"/>
                                      </a:rPr>
                                      <m:t>𝑛</m:t>
                                    </m:r>
                                  </m:e>
                                </m:func>
                                <m:r>
                                  <a:rPr lang="en-US" sz="1400" b="0" i="0"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o</m:t>
                                </m:r>
                                <m:r>
                                  <a:rPr lang="en-US" sz="1400" b="0" i="0"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log</m:t>
                                </m:r>
                                <m:r>
                                  <a:rPr lang="en-US" sz="1400" b="0" i="0" smtClean="0">
                                    <a:solidFill>
                                      <a:schemeClr val="tx1"/>
                                    </a:solidFill>
                                    <a:latin typeface="Cambria Math" panose="02040503050406030204" pitchFamily="18" charset="0"/>
                                  </a:rPr>
                                  <m:t> </m:t>
                                </m:r>
                                <m:r>
                                  <m:rPr>
                                    <m:sty m:val="p"/>
                                  </m:rPr>
                                  <a:rPr lang="en-US" sz="1400" b="0" i="0" smtClean="0">
                                    <a:solidFill>
                                      <a:schemeClr val="tx1"/>
                                    </a:solidFill>
                                    <a:latin typeface="Cambria Math" panose="02040503050406030204" pitchFamily="18" charset="0"/>
                                  </a:rPr>
                                  <m:t>n</m:t>
                                </m:r>
                                <m:r>
                                  <a:rPr lang="en-US" sz="1400" b="0" i="0" smtClean="0">
                                    <a:solidFill>
                                      <a:schemeClr val="tx1"/>
                                    </a:solidFill>
                                    <a:latin typeface="Cambria Math" panose="02040503050406030204" pitchFamily="18" charset="0"/>
                                  </a:rPr>
                                  <m:t>)</m:t>
                                </m:r>
                              </m:oMath>
                            </m:oMathPara>
                          </a14:m>
                          <a:endParaRPr lang="en-US" sz="14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tc>
                    <a:extLst>
                      <a:ext uri="{0D108BD9-81ED-4DB2-BD59-A6C34878D82A}">
                        <a16:rowId xmlns:a16="http://schemas.microsoft.com/office/drawing/2014/main" val="2770840616"/>
                      </a:ext>
                    </a:extLst>
                  </a:tr>
                </a:tbl>
              </a:graphicData>
            </a:graphic>
          </p:graphicFrame>
        </mc:Choice>
        <mc:Fallback xmlns="">
          <p:graphicFrame>
            <p:nvGraphicFramePr>
              <p:cNvPr id="14" name="Table 1"/>
              <p:cNvGraphicFramePr>
                <a:graphicFrameLocks noGrp="1"/>
              </p:cNvGraphicFramePr>
              <p:nvPr>
                <p:extLst>
                  <p:ext uri="{D42A27DB-BD31-4B8C-83A1-F6EECF244321}">
                    <p14:modId xmlns:p14="http://schemas.microsoft.com/office/powerpoint/2010/main" val="3697407131"/>
                  </p:ext>
                </p:extLst>
              </p:nvPr>
            </p:nvGraphicFramePr>
            <p:xfrm>
              <a:off x="564436" y="2325713"/>
              <a:ext cx="7901078" cy="3592592"/>
            </p:xfrm>
            <a:graphic>
              <a:graphicData uri="http://schemas.openxmlformats.org/drawingml/2006/table">
                <a:tbl>
                  <a:tblPr firstRow="1" bandRow="1">
                    <a:tableStyleId>{5C22544A-7EE6-4342-B048-85BDC9FD1C3A}</a:tableStyleId>
                  </a:tblPr>
                  <a:tblGrid>
                    <a:gridCol w="3856384">
                      <a:extLst>
                        <a:ext uri="{9D8B030D-6E8A-4147-A177-3AD203B41FA5}">
                          <a16:colId xmlns:a16="http://schemas.microsoft.com/office/drawing/2014/main" val="1880195306"/>
                        </a:ext>
                      </a:extLst>
                    </a:gridCol>
                    <a:gridCol w="2506643">
                      <a:extLst>
                        <a:ext uri="{9D8B030D-6E8A-4147-A177-3AD203B41FA5}">
                          <a16:colId xmlns:a16="http://schemas.microsoft.com/office/drawing/2014/main" val="3822186527"/>
                        </a:ext>
                      </a:extLst>
                    </a:gridCol>
                    <a:gridCol w="1538051">
                      <a:extLst>
                        <a:ext uri="{9D8B030D-6E8A-4147-A177-3AD203B41FA5}">
                          <a16:colId xmlns:a16="http://schemas.microsoft.com/office/drawing/2014/main" val="2326434032"/>
                        </a:ext>
                      </a:extLst>
                    </a:gridCol>
                  </a:tblGrid>
                  <a:tr h="312832">
                    <a:tc>
                      <a:txBody>
                        <a:bodyPr/>
                        <a:lstStyle/>
                        <a:p>
                          <a:pPr algn="ctr"/>
                          <a:r>
                            <a:rPr lang="en-US" sz="1400" dirty="0" smtClean="0"/>
                            <a:t>Reference</a:t>
                          </a:r>
                          <a:endParaRPr lang="en-US" sz="1400" dirty="0"/>
                        </a:p>
                      </a:txBody>
                      <a:tcPr/>
                    </a:tc>
                    <a:tc>
                      <a:txBody>
                        <a:bodyPr/>
                        <a:lstStyle/>
                        <a:p>
                          <a:pPr algn="ctr"/>
                          <a:r>
                            <a:rPr lang="en-US" sz="1400" dirty="0" smtClean="0"/>
                            <a:t>Redundancy</a:t>
                          </a:r>
                          <a:endParaRPr lang="en-US" sz="1400" dirty="0"/>
                        </a:p>
                      </a:txBody>
                      <a:tcPr/>
                    </a:tc>
                    <a:tc>
                      <a:txBody>
                        <a:bodyPr/>
                        <a:lstStyle/>
                        <a:p>
                          <a:pPr algn="ctr"/>
                          <a:r>
                            <a:rPr lang="en-US" sz="1400" dirty="0" smtClean="0"/>
                            <a:t>Systematic Code?</a:t>
                          </a:r>
                          <a:endParaRPr lang="en-US" sz="1400" dirty="0"/>
                        </a:p>
                      </a:txBody>
                      <a:tcPr/>
                    </a:tc>
                    <a:extLst>
                      <a:ext uri="{0D108BD9-81ED-4DB2-BD59-A6C34878D82A}">
                        <a16:rowId xmlns:a16="http://schemas.microsoft.com/office/drawing/2014/main" val="528744001"/>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Helberg</a:t>
                          </a:r>
                          <a:r>
                            <a:rPr lang="en-US" sz="1400" dirty="0" smtClean="0"/>
                            <a:t> and Ferreira, 2002] </a:t>
                          </a:r>
                          <a:endParaRPr lang="en-US" sz="1400" dirty="0"/>
                        </a:p>
                      </a:txBody>
                      <a:tcPr/>
                    </a:tc>
                    <a:tc>
                      <a:txBody>
                        <a:bodyPr/>
                        <a:lstStyle/>
                        <a:p>
                          <a:endParaRPr lang="en-US"/>
                        </a:p>
                      </a:txBody>
                      <a:tcPr>
                        <a:blipFill>
                          <a:blip r:embed="rId4"/>
                          <a:stretch>
                            <a:fillRect l="-153883" t="-100000" r="-62136" b="-953846"/>
                          </a:stretch>
                        </a:blipFill>
                      </a:tcPr>
                    </a:tc>
                    <a:tc>
                      <a:txBody>
                        <a:bodyPr/>
                        <a:lstStyle/>
                        <a:p>
                          <a:endParaRPr lang="en-US"/>
                        </a:p>
                      </a:txBody>
                      <a:tcPr>
                        <a:blipFill>
                          <a:blip r:embed="rId4"/>
                          <a:stretch>
                            <a:fillRect l="-415079" t="-100000" r="-1587" b="-953846"/>
                          </a:stretch>
                        </a:blipFill>
                      </a:tcPr>
                    </a:tc>
                    <a:extLst>
                      <a:ext uri="{0D108BD9-81ED-4DB2-BD59-A6C34878D82A}">
                        <a16:rowId xmlns:a16="http://schemas.microsoft.com/office/drawing/2014/main" val="35932853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Brakensiek</a:t>
                          </a:r>
                          <a:r>
                            <a:rPr lang="en-US" sz="1400" dirty="0"/>
                            <a:t>, </a:t>
                          </a:r>
                          <a:r>
                            <a:rPr lang="en-US" sz="1400" dirty="0" err="1" smtClean="0"/>
                            <a:t>Guruswami</a:t>
                          </a:r>
                          <a:r>
                            <a:rPr lang="en-US" sz="1400" dirty="0" smtClean="0"/>
                            <a:t>, and </a:t>
                          </a:r>
                          <a:r>
                            <a:rPr lang="en-US" sz="1400" dirty="0" err="1" smtClean="0"/>
                            <a:t>Zbarsky</a:t>
                          </a:r>
                          <a:r>
                            <a:rPr lang="en-US" sz="1400" dirty="0" smtClean="0"/>
                            <a:t>, 2015</a:t>
                          </a:r>
                          <a:r>
                            <a:rPr lang="en-US" sz="1400" dirty="0"/>
                            <a:t>]</a:t>
                          </a:r>
                        </a:p>
                      </a:txBody>
                      <a:tcPr/>
                    </a:tc>
                    <a:tc>
                      <a:txBody>
                        <a:bodyPr/>
                        <a:lstStyle/>
                        <a:p>
                          <a:endParaRPr lang="en-US"/>
                        </a:p>
                      </a:txBody>
                      <a:tcPr>
                        <a:blipFill>
                          <a:blip r:embed="rId4"/>
                          <a:stretch>
                            <a:fillRect l="-153883" t="-203922" r="-62136" b="-872549"/>
                          </a:stretch>
                        </a:blipFill>
                      </a:tcPr>
                    </a:tc>
                    <a:tc>
                      <a:txBody>
                        <a:bodyPr/>
                        <a:lstStyle/>
                        <a:p>
                          <a:endParaRPr lang="en-US"/>
                        </a:p>
                      </a:txBody>
                      <a:tcPr>
                        <a:blipFill>
                          <a:blip r:embed="rId4"/>
                          <a:stretch>
                            <a:fillRect l="-415079" t="-203922" r="-1587" b="-872549"/>
                          </a:stretch>
                        </a:blipFill>
                      </a:tcPr>
                    </a:tc>
                    <a:extLst>
                      <a:ext uri="{0D108BD9-81ED-4DB2-BD59-A6C34878D82A}">
                        <a16:rowId xmlns:a16="http://schemas.microsoft.com/office/drawing/2014/main" val="4020701090"/>
                      </a:ext>
                    </a:extLst>
                  </a:tr>
                  <a:tr h="312832">
                    <a:tc>
                      <a:txBody>
                        <a:bodyPr/>
                        <a:lstStyle/>
                        <a:p>
                          <a:pPr algn="ctr"/>
                          <a:r>
                            <a:rPr lang="en-US" sz="1400" dirty="0" smtClean="0"/>
                            <a:t>[Cheng,</a:t>
                          </a:r>
                          <a:r>
                            <a:rPr lang="en-US" sz="1400" baseline="0" dirty="0" smtClean="0"/>
                            <a:t> Jin</a:t>
                          </a:r>
                          <a:r>
                            <a:rPr lang="en-US" sz="1400" dirty="0" smtClean="0"/>
                            <a:t>, Li, and Wu, 2018</a:t>
                          </a:r>
                          <a:r>
                            <a:rPr lang="en-US" sz="1400" dirty="0"/>
                            <a:t>]</a:t>
                          </a:r>
                        </a:p>
                      </a:txBody>
                      <a:tcPr/>
                    </a:tc>
                    <a:tc>
                      <a:txBody>
                        <a:bodyPr/>
                        <a:lstStyle/>
                        <a:p>
                          <a:endParaRPr lang="en-US"/>
                        </a:p>
                      </a:txBody>
                      <a:tcPr>
                        <a:blipFill>
                          <a:blip r:embed="rId4"/>
                          <a:stretch>
                            <a:fillRect l="-153883" t="-298077" r="-62136" b="-755769"/>
                          </a:stretch>
                        </a:blipFill>
                      </a:tcPr>
                    </a:tc>
                    <a:tc>
                      <a:txBody>
                        <a:bodyPr/>
                        <a:lstStyle/>
                        <a:p>
                          <a:endParaRPr lang="en-US"/>
                        </a:p>
                      </a:txBody>
                      <a:tcPr>
                        <a:blipFill>
                          <a:blip r:embed="rId4"/>
                          <a:stretch>
                            <a:fillRect l="-415079" t="-298077" r="-1587" b="-755769"/>
                          </a:stretch>
                        </a:blipFill>
                      </a:tcPr>
                    </a:tc>
                    <a:extLst>
                      <a:ext uri="{0D108BD9-81ED-4DB2-BD59-A6C34878D82A}">
                        <a16:rowId xmlns:a16="http://schemas.microsoft.com/office/drawing/2014/main" val="1671081354"/>
                      </a:ext>
                    </a:extLst>
                  </a:tr>
                  <a:tr h="312832">
                    <a:tc>
                      <a:txBody>
                        <a:bodyPr/>
                        <a:lstStyle/>
                        <a:p>
                          <a:pPr algn="ctr"/>
                          <a:r>
                            <a:rPr lang="en-US" sz="1400" dirty="0" smtClean="0">
                              <a:solidFill>
                                <a:srgbClr val="FF0000"/>
                              </a:solidFill>
                            </a:rPr>
                            <a:t>[Sima</a:t>
                          </a:r>
                          <a:r>
                            <a:rPr lang="en-US" sz="1400" baseline="0" dirty="0" smtClean="0">
                              <a:solidFill>
                                <a:srgbClr val="FF0000"/>
                              </a:solidFill>
                            </a:rPr>
                            <a:t> and </a:t>
                          </a:r>
                          <a:r>
                            <a:rPr lang="en-US" sz="1400" baseline="0" dirty="0" err="1" smtClean="0">
                              <a:solidFill>
                                <a:srgbClr val="FF0000"/>
                              </a:solidFill>
                            </a:rPr>
                            <a:t>Bruck</a:t>
                          </a:r>
                          <a:r>
                            <a:rPr lang="en-US" sz="1400" baseline="0" dirty="0" smtClean="0">
                              <a:solidFill>
                                <a:srgbClr val="FF0000"/>
                              </a:solidFill>
                            </a:rPr>
                            <a:t>, 2019</a:t>
                          </a:r>
                          <a:r>
                            <a:rPr lang="en-US" sz="1400" dirty="0" smtClean="0">
                              <a:solidFill>
                                <a:srgbClr val="FF0000"/>
                              </a:solidFill>
                            </a:rPr>
                            <a:t>]</a:t>
                          </a:r>
                          <a:endParaRPr lang="en-US" sz="1400" dirty="0">
                            <a:solidFill>
                              <a:srgbClr val="FF0000"/>
                            </a:solidFill>
                          </a:endParaRPr>
                        </a:p>
                      </a:txBody>
                      <a:tcPr/>
                    </a:tc>
                    <a:tc>
                      <a:txBody>
                        <a:bodyPr/>
                        <a:lstStyle/>
                        <a:p>
                          <a:endParaRPr lang="en-US"/>
                        </a:p>
                      </a:txBody>
                      <a:tcPr>
                        <a:blipFill>
                          <a:blip r:embed="rId4"/>
                          <a:stretch>
                            <a:fillRect l="-153883" t="-405882" r="-62136" b="-670588"/>
                          </a:stretch>
                        </a:blipFill>
                      </a:tcPr>
                    </a:tc>
                    <a:tc>
                      <a:txBody>
                        <a:bodyPr/>
                        <a:lstStyle/>
                        <a:p>
                          <a:endParaRPr lang="en-US"/>
                        </a:p>
                      </a:txBody>
                      <a:tcPr>
                        <a:blipFill>
                          <a:blip r:embed="rId4"/>
                          <a:stretch>
                            <a:fillRect l="-415079" t="-405882" r="-1587" b="-670588"/>
                          </a:stretch>
                        </a:blipFill>
                      </a:tcPr>
                    </a:tc>
                    <a:extLst>
                      <a:ext uri="{0D108BD9-81ED-4DB2-BD59-A6C34878D82A}">
                        <a16:rowId xmlns:a16="http://schemas.microsoft.com/office/drawing/2014/main" val="86198240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Belazzougui</a:t>
                          </a:r>
                          <a:r>
                            <a:rPr lang="en-US" sz="1400" dirty="0" smtClean="0"/>
                            <a:t>, 2015]</a:t>
                          </a:r>
                          <a:endParaRPr lang="en-US" sz="1400" dirty="0"/>
                        </a:p>
                      </a:txBody>
                      <a:tcPr/>
                    </a:tc>
                    <a:tc>
                      <a:txBody>
                        <a:bodyPr/>
                        <a:lstStyle/>
                        <a:p>
                          <a:endParaRPr lang="en-US"/>
                        </a:p>
                      </a:txBody>
                      <a:tcPr>
                        <a:blipFill>
                          <a:blip r:embed="rId4"/>
                          <a:stretch>
                            <a:fillRect l="-153883" t="-505882" r="-62136" b="-570588"/>
                          </a:stretch>
                        </a:blipFill>
                      </a:tcPr>
                    </a:tc>
                    <a:tc>
                      <a:txBody>
                        <a:bodyPr/>
                        <a:lstStyle/>
                        <a:p>
                          <a:endParaRPr lang="en-US"/>
                        </a:p>
                      </a:txBody>
                      <a:tcPr>
                        <a:blipFill>
                          <a:blip r:embed="rId4"/>
                          <a:stretch>
                            <a:fillRect l="-415079" t="-505882" r="-1587" b="-570588"/>
                          </a:stretch>
                        </a:blipFill>
                      </a:tcPr>
                    </a:tc>
                    <a:extLst>
                      <a:ext uri="{0D108BD9-81ED-4DB2-BD59-A6C34878D82A}">
                        <a16:rowId xmlns:a16="http://schemas.microsoft.com/office/drawing/2014/main" val="1813257134"/>
                      </a:ext>
                    </a:extLst>
                  </a:tr>
                  <a:tr h="388552">
                    <a:tc>
                      <a:txBody>
                        <a:bodyPr/>
                        <a:lstStyle/>
                        <a:p>
                          <a:pPr algn="ctr"/>
                          <a:r>
                            <a:rPr lang="en-US" sz="1400" dirty="0" smtClean="0"/>
                            <a:t>[Cheng,</a:t>
                          </a:r>
                          <a:r>
                            <a:rPr lang="en-US" sz="1400" baseline="0" dirty="0" smtClean="0"/>
                            <a:t> Jin</a:t>
                          </a:r>
                          <a:r>
                            <a:rPr lang="en-US" sz="1400" dirty="0" smtClean="0"/>
                            <a:t>, Li, and Wu, 2018</a:t>
                          </a:r>
                          <a:r>
                            <a:rPr lang="en-US" sz="1400" dirty="0"/>
                            <a:t>]</a:t>
                          </a:r>
                        </a:p>
                      </a:txBody>
                      <a:tcPr/>
                    </a:tc>
                    <a:tc>
                      <a:txBody>
                        <a:bodyPr/>
                        <a:lstStyle/>
                        <a:p>
                          <a:endParaRPr lang="en-US"/>
                        </a:p>
                      </a:txBody>
                      <a:tcPr>
                        <a:blipFill>
                          <a:blip r:embed="rId4"/>
                          <a:stretch>
                            <a:fillRect l="-153883" t="-482813" r="-62136" b="-354688"/>
                          </a:stretch>
                        </a:blipFill>
                      </a:tcPr>
                    </a:tc>
                    <a:tc>
                      <a:txBody>
                        <a:bodyPr/>
                        <a:lstStyle/>
                        <a:p>
                          <a:endParaRPr lang="en-US"/>
                        </a:p>
                      </a:txBody>
                      <a:tcPr>
                        <a:blipFill>
                          <a:blip r:embed="rId4"/>
                          <a:stretch>
                            <a:fillRect l="-415079" t="-482813" r="-1587" b="-354688"/>
                          </a:stretch>
                        </a:blipFill>
                      </a:tcPr>
                    </a:tc>
                    <a:extLst>
                      <a:ext uri="{0D108BD9-81ED-4DB2-BD59-A6C34878D82A}">
                        <a16:rowId xmlns:a16="http://schemas.microsoft.com/office/drawing/2014/main" val="3274943369"/>
                      </a:ext>
                    </a:extLst>
                  </a:tr>
                  <a:tr h="388552">
                    <a:tc>
                      <a:txBody>
                        <a:bodyPr/>
                        <a:lstStyle/>
                        <a:p>
                          <a:pPr algn="ctr"/>
                          <a:r>
                            <a:rPr lang="en-US" sz="1400" dirty="0" smtClean="0"/>
                            <a:t>[</a:t>
                          </a:r>
                          <a:r>
                            <a:rPr lang="en-US" sz="1400" dirty="0" err="1" smtClean="0"/>
                            <a:t>Haeupler</a:t>
                          </a:r>
                          <a:r>
                            <a:rPr lang="en-US" sz="1400" dirty="0" smtClean="0"/>
                            <a:t>, 2018]</a:t>
                          </a:r>
                          <a:endParaRPr lang="en-US" sz="1400" dirty="0"/>
                        </a:p>
                      </a:txBody>
                      <a:tcPr/>
                    </a:tc>
                    <a:tc>
                      <a:txBody>
                        <a:bodyPr/>
                        <a:lstStyle/>
                        <a:p>
                          <a:endParaRPr lang="en-US"/>
                        </a:p>
                      </a:txBody>
                      <a:tcPr>
                        <a:blipFill>
                          <a:blip r:embed="rId4"/>
                          <a:stretch>
                            <a:fillRect l="-153883" t="-582813" r="-62136" b="-254688"/>
                          </a:stretch>
                        </a:blipFill>
                      </a:tcPr>
                    </a:tc>
                    <a:tc>
                      <a:txBody>
                        <a:bodyPr/>
                        <a:lstStyle/>
                        <a:p>
                          <a:endParaRPr lang="en-US"/>
                        </a:p>
                      </a:txBody>
                      <a:tcPr>
                        <a:blipFill>
                          <a:blip r:embed="rId4"/>
                          <a:stretch>
                            <a:fillRect l="-415079" t="-582813" r="-1587" b="-254688"/>
                          </a:stretch>
                        </a:blipFill>
                      </a:tcPr>
                    </a:tc>
                    <a:extLst>
                      <a:ext uri="{0D108BD9-81ED-4DB2-BD59-A6C34878D82A}">
                        <a16:rowId xmlns:a16="http://schemas.microsoft.com/office/drawing/2014/main" val="2011544884"/>
                      </a:ext>
                    </a:extLst>
                  </a:tr>
                  <a:tr h="312832">
                    <a:tc>
                      <a:txBody>
                        <a:bodyPr/>
                        <a:lstStyle/>
                        <a:p>
                          <a:pPr algn="ctr"/>
                          <a:r>
                            <a:rPr lang="en-US" sz="1400" dirty="0" smtClean="0">
                              <a:solidFill>
                                <a:srgbClr val="FF0000"/>
                              </a:solidFill>
                            </a:rPr>
                            <a:t>[Sima, </a:t>
                          </a:r>
                          <a:r>
                            <a:rPr lang="en-US" sz="1400" dirty="0" err="1" smtClean="0">
                              <a:solidFill>
                                <a:srgbClr val="FF0000"/>
                              </a:solidFill>
                            </a:rPr>
                            <a:t>Gabrys</a:t>
                          </a:r>
                          <a:r>
                            <a:rPr lang="en-US" sz="1400" dirty="0" smtClean="0">
                              <a:solidFill>
                                <a:srgbClr val="FF0000"/>
                              </a:solidFill>
                            </a:rPr>
                            <a:t>, and </a:t>
                          </a:r>
                          <a:r>
                            <a:rPr lang="en-US" sz="1400" dirty="0" err="1" smtClean="0">
                              <a:solidFill>
                                <a:srgbClr val="FF0000"/>
                              </a:solidFill>
                            </a:rPr>
                            <a:t>Bruck</a:t>
                          </a:r>
                          <a:r>
                            <a:rPr lang="en-US" sz="1400" dirty="0" smtClean="0">
                              <a:solidFill>
                                <a:srgbClr val="FF0000"/>
                              </a:solidFill>
                            </a:rPr>
                            <a:t>, 2020]</a:t>
                          </a:r>
                          <a:endParaRPr lang="en-US" sz="1400" dirty="0">
                            <a:solidFill>
                              <a:srgbClr val="FF0000"/>
                            </a:solidFill>
                          </a:endParaRPr>
                        </a:p>
                      </a:txBody>
                      <a:tcPr/>
                    </a:tc>
                    <a:tc>
                      <a:txBody>
                        <a:bodyPr/>
                        <a:lstStyle/>
                        <a:p>
                          <a:endParaRPr lang="en-US"/>
                        </a:p>
                      </a:txBody>
                      <a:tcPr>
                        <a:blipFill>
                          <a:blip r:embed="rId4"/>
                          <a:stretch>
                            <a:fillRect l="-153883" t="-856863" r="-62136" b="-219608"/>
                          </a:stretch>
                        </a:blipFill>
                      </a:tcPr>
                    </a:tc>
                    <a:tc>
                      <a:txBody>
                        <a:bodyPr/>
                        <a:lstStyle/>
                        <a:p>
                          <a:endParaRPr lang="en-US"/>
                        </a:p>
                      </a:txBody>
                      <a:tcPr>
                        <a:blipFill>
                          <a:blip r:embed="rId4"/>
                          <a:stretch>
                            <a:fillRect l="-415079" t="-856863" r="-1587" b="-219608"/>
                          </a:stretch>
                        </a:blipFill>
                      </a:tcPr>
                    </a:tc>
                    <a:extLst>
                      <a:ext uri="{0D108BD9-81ED-4DB2-BD59-A6C34878D82A}">
                        <a16:rowId xmlns:a16="http://schemas.microsoft.com/office/drawing/2014/main" val="2289861743"/>
                      </a:ext>
                    </a:extLst>
                  </a:tr>
                  <a:tr h="312832">
                    <a:tc>
                      <a:txBody>
                        <a:bodyPr/>
                        <a:lstStyle/>
                        <a:p>
                          <a:pPr algn="ctr"/>
                          <a:r>
                            <a:rPr lang="en-US" sz="1400" dirty="0" smtClean="0"/>
                            <a:t>[Song, </a:t>
                          </a:r>
                          <a:r>
                            <a:rPr lang="en-US" sz="1400" dirty="0" err="1" smtClean="0"/>
                            <a:t>Polyanskii</a:t>
                          </a:r>
                          <a:r>
                            <a:rPr lang="en-US" sz="1400" dirty="0" smtClean="0"/>
                            <a:t>, </a:t>
                          </a:r>
                          <a:r>
                            <a:rPr lang="en-US" sz="1400" dirty="0" err="1" smtClean="0"/>
                            <a:t>Cai</a:t>
                          </a:r>
                          <a:r>
                            <a:rPr lang="en-US" sz="1400" dirty="0" smtClean="0"/>
                            <a:t>, He, 2021]</a:t>
                          </a:r>
                          <a:endParaRPr lang="en-US" sz="1400" dirty="0"/>
                        </a:p>
                      </a:txBody>
                      <a:tcPr/>
                    </a:tc>
                    <a:tc>
                      <a:txBody>
                        <a:bodyPr/>
                        <a:lstStyle/>
                        <a:p>
                          <a:endParaRPr lang="en-US"/>
                        </a:p>
                      </a:txBody>
                      <a:tcPr>
                        <a:blipFill>
                          <a:blip r:embed="rId4"/>
                          <a:stretch>
                            <a:fillRect l="-153883" t="-938462" r="-62136" b="-115385"/>
                          </a:stretch>
                        </a:blipFill>
                      </a:tcPr>
                    </a:tc>
                    <a:tc>
                      <a:txBody>
                        <a:bodyPr/>
                        <a:lstStyle/>
                        <a:p>
                          <a:endParaRPr lang="en-US"/>
                        </a:p>
                      </a:txBody>
                      <a:tcPr>
                        <a:blipFill>
                          <a:blip r:embed="rId4"/>
                          <a:stretch>
                            <a:fillRect l="-415079" t="-938462" r="-1587" b="-115385"/>
                          </a:stretch>
                        </a:blipFill>
                      </a:tcPr>
                    </a:tc>
                    <a:extLst>
                      <a:ext uri="{0D108BD9-81ED-4DB2-BD59-A6C34878D82A}">
                        <a16:rowId xmlns:a16="http://schemas.microsoft.com/office/drawing/2014/main" val="594234875"/>
                      </a:ext>
                    </a:extLst>
                  </a:tr>
                  <a:tr h="312832">
                    <a:tc>
                      <a:txBody>
                        <a:bodyPr/>
                        <a:lstStyle/>
                        <a:p>
                          <a:pPr algn="ctr"/>
                          <a:r>
                            <a:rPr lang="en-US" sz="1400" dirty="0" smtClean="0"/>
                            <a:t>Lower bound</a:t>
                          </a:r>
                          <a:endParaRPr lang="en-US" sz="1400" dirty="0"/>
                        </a:p>
                      </a:txBody>
                      <a:tcPr/>
                    </a:tc>
                    <a:tc>
                      <a:txBody>
                        <a:bodyPr/>
                        <a:lstStyle/>
                        <a:p>
                          <a:endParaRPr lang="en-US"/>
                        </a:p>
                      </a:txBody>
                      <a:tcPr>
                        <a:blipFill>
                          <a:blip r:embed="rId4"/>
                          <a:stretch>
                            <a:fillRect l="-153883" t="-1058824" r="-62136" b="-17647"/>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tc>
                    <a:extLst>
                      <a:ext uri="{0D108BD9-81ED-4DB2-BD59-A6C34878D82A}">
                        <a16:rowId xmlns:a16="http://schemas.microsoft.com/office/drawing/2014/main" val="2770840616"/>
                      </a:ext>
                    </a:extLst>
                  </a:tr>
                </a:tbl>
              </a:graphicData>
            </a:graphic>
          </p:graphicFrame>
        </mc:Fallback>
      </mc:AlternateContent>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Systematic code requires an error-correcting hash for every data sequence (for applications such as file exchange )</a:t>
            </a:r>
            <a:endParaRPr lang="en-US" sz="1200" dirty="0">
              <a:solidFill>
                <a:prstClr val="black">
                  <a:lumMod val="50000"/>
                  <a:lumOff val="50000"/>
                </a:prstClr>
              </a:solidFill>
            </a:endParaRPr>
          </a:p>
        </p:txBody>
      </p:sp>
      <p:sp>
        <p:nvSpPr>
          <p:cNvPr id="10" name="矩形 9"/>
          <p:cNvSpPr/>
          <p:nvPr/>
        </p:nvSpPr>
        <p:spPr>
          <a:xfrm>
            <a:off x="367310" y="6305361"/>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
        <p:nvSpPr>
          <p:cNvPr id="11" name="矩形 10"/>
          <p:cNvSpPr/>
          <p:nvPr/>
        </p:nvSpPr>
        <p:spPr>
          <a:xfrm>
            <a:off x="367310" y="6546295"/>
            <a:ext cx="11337889" cy="246221"/>
          </a:xfrm>
          <a:prstGeom prst="rect">
            <a:avLst/>
          </a:prstGeom>
        </p:spPr>
        <p:txBody>
          <a:bodyPr wrap="square">
            <a:spAutoFit/>
          </a:bodyPr>
          <a:lstStyle/>
          <a:p>
            <a:r>
              <a:rPr lang="en-US" sz="1000" b="1" dirty="0"/>
              <a:t>J. Sima</a:t>
            </a:r>
            <a:r>
              <a:rPr lang="en-US" sz="1000" dirty="0"/>
              <a:t>, R. </a:t>
            </a:r>
            <a:r>
              <a:rPr lang="en-US" sz="1000" dirty="0" err="1"/>
              <a:t>Gabrys</a:t>
            </a:r>
            <a:r>
              <a:rPr lang="en-US" sz="1000" dirty="0"/>
              <a:t>, and J. </a:t>
            </a:r>
            <a:r>
              <a:rPr lang="en-US" sz="1000" dirty="0" err="1"/>
              <a:t>Bruck</a:t>
            </a:r>
            <a:r>
              <a:rPr lang="en-US" sz="1000" dirty="0"/>
              <a:t>, ”Optimal Systematic t-Deletion Correcting Codes,” IEEE International Symposium on Information Theory (ISIT), 2020.</a:t>
            </a:r>
          </a:p>
        </p:txBody>
      </p:sp>
    </p:spTree>
    <p:extLst>
      <p:ext uri="{BB962C8B-B14F-4D97-AF65-F5344CB8AC3E}">
        <p14:creationId xmlns:p14="http://schemas.microsoft.com/office/powerpoint/2010/main" val="2048278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4" name="椭圆 3"/>
          <p:cNvSpPr/>
          <p:nvPr/>
        </p:nvSpPr>
        <p:spPr>
          <a:xfrm>
            <a:off x="3984439" y="1025860"/>
            <a:ext cx="2286000" cy="2286000"/>
          </a:xfrm>
          <a:prstGeom prst="ellipse">
            <a:avLst/>
          </a:prstGeom>
          <a:solidFill>
            <a:schemeClr val="accent6">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 name="矩形 1"/>
          <p:cNvSpPr/>
          <p:nvPr/>
        </p:nvSpPr>
        <p:spPr>
          <a:xfrm>
            <a:off x="4176065" y="1792886"/>
            <a:ext cx="1879600" cy="707886"/>
          </a:xfrm>
          <a:prstGeom prst="rect">
            <a:avLst/>
          </a:prstGeom>
        </p:spPr>
        <p:txBody>
          <a:bodyPr wrap="square">
            <a:spAutoFit/>
          </a:bodyPr>
          <a:lstStyle/>
          <a:p>
            <a:pPr algn="ctr"/>
            <a:r>
              <a:rPr lang="en-US" sz="2000" dirty="0"/>
              <a:t>Information and Coding Theory</a:t>
            </a:r>
          </a:p>
        </p:txBody>
      </p:sp>
      <p:grpSp>
        <p:nvGrpSpPr>
          <p:cNvPr id="18" name="组合 17"/>
          <p:cNvGrpSpPr/>
          <p:nvPr/>
        </p:nvGrpSpPr>
        <p:grpSpPr>
          <a:xfrm>
            <a:off x="5576109" y="1026631"/>
            <a:ext cx="2286000" cy="2286000"/>
            <a:chOff x="5599888" y="1014673"/>
            <a:chExt cx="2286000" cy="2286000"/>
          </a:xfrm>
        </p:grpSpPr>
        <p:sp>
          <p:nvSpPr>
            <p:cNvPr id="5" name="椭圆 4"/>
            <p:cNvSpPr/>
            <p:nvPr/>
          </p:nvSpPr>
          <p:spPr>
            <a:xfrm>
              <a:off x="5599888" y="1014673"/>
              <a:ext cx="2286000" cy="2286000"/>
            </a:xfrm>
            <a:prstGeom prst="ellipse">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矩形 2"/>
            <p:cNvSpPr/>
            <p:nvPr/>
          </p:nvSpPr>
          <p:spPr>
            <a:xfrm>
              <a:off x="5917482" y="1800803"/>
              <a:ext cx="1650812" cy="707886"/>
            </a:xfrm>
            <a:prstGeom prst="rect">
              <a:avLst/>
            </a:prstGeom>
          </p:spPr>
          <p:txBody>
            <a:bodyPr wrap="square">
              <a:spAutoFit/>
            </a:bodyPr>
            <a:lstStyle/>
            <a:p>
              <a:pPr algn="ctr"/>
              <a:r>
                <a:rPr lang="en-US" altLang="zh-CN" sz="2000" dirty="0"/>
                <a:t>Theory of Computing</a:t>
              </a:r>
              <a:endParaRPr lang="en-US" sz="2000" dirty="0"/>
            </a:p>
          </p:txBody>
        </p:sp>
      </p:gr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ESEARCH</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4000"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VerView</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grpSp>
        <p:nvGrpSpPr>
          <p:cNvPr id="8" name="组合 7"/>
          <p:cNvGrpSpPr/>
          <p:nvPr/>
        </p:nvGrpSpPr>
        <p:grpSpPr>
          <a:xfrm>
            <a:off x="0" y="3537071"/>
            <a:ext cx="12192000" cy="547592"/>
            <a:chOff x="0" y="3032187"/>
            <a:chExt cx="12192000" cy="547592"/>
          </a:xfrm>
        </p:grpSpPr>
        <p:sp>
          <p:nvSpPr>
            <p:cNvPr id="12" name="燕尾形 11"/>
            <p:cNvSpPr/>
            <p:nvPr/>
          </p:nvSpPr>
          <p:spPr>
            <a:xfrm>
              <a:off x="0" y="3032187"/>
              <a:ext cx="12192000" cy="547592"/>
            </a:xfrm>
            <a:prstGeom prst="chevron">
              <a:avLst>
                <a:gd name="adj" fmla="val 0"/>
              </a:avLst>
            </a:prstGeom>
            <a:gradFill flip="none" rotWithShape="1">
              <a:gsLst>
                <a:gs pos="0">
                  <a:schemeClr val="accent6">
                    <a:lumMod val="60000"/>
                    <a:lumOff val="40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7" name="矩形 6"/>
            <p:cNvSpPr/>
            <p:nvPr/>
          </p:nvSpPr>
          <p:spPr>
            <a:xfrm>
              <a:off x="773230" y="3121317"/>
              <a:ext cx="2787814" cy="369332"/>
            </a:xfrm>
            <a:prstGeom prst="rect">
              <a:avLst/>
            </a:prstGeom>
          </p:spPr>
          <p:txBody>
            <a:bodyPr wrap="none">
              <a:spAutoFit/>
            </a:bodyPr>
            <a:lstStyle/>
            <a:p>
              <a:pPr algn="ctr"/>
              <a:r>
                <a:rPr lang="en-US" altLang="zh-CN" dirty="0"/>
                <a:t>Communication </a:t>
              </a:r>
              <a:r>
                <a:rPr lang="en-US" dirty="0"/>
                <a:t>(&amp; Storage)</a:t>
              </a:r>
            </a:p>
          </p:txBody>
        </p:sp>
        <p:sp>
          <p:nvSpPr>
            <p:cNvPr id="16" name="矩形 15"/>
            <p:cNvSpPr/>
            <p:nvPr/>
          </p:nvSpPr>
          <p:spPr>
            <a:xfrm>
              <a:off x="8756834" y="3121317"/>
              <a:ext cx="2627515" cy="369332"/>
            </a:xfrm>
            <a:prstGeom prst="rect">
              <a:avLst/>
            </a:prstGeom>
          </p:spPr>
          <p:txBody>
            <a:bodyPr wrap="none">
              <a:spAutoFit/>
            </a:bodyPr>
            <a:lstStyle/>
            <a:p>
              <a:pPr algn="ctr"/>
              <a:r>
                <a:rPr lang="en-US" altLang="zh-CN" dirty="0"/>
                <a:t>Computation </a:t>
              </a:r>
              <a:r>
                <a:rPr lang="en-US" dirty="0"/>
                <a:t>(&amp; Learning)</a:t>
              </a:r>
            </a:p>
          </p:txBody>
        </p:sp>
      </p:grpSp>
      <p:sp>
        <p:nvSpPr>
          <p:cNvPr id="29" name="Rounded Rectangle 17">
            <a:extLst>
              <a:ext uri="{FF2B5EF4-FFF2-40B4-BE49-F238E27FC236}">
                <a16:creationId xmlns:a16="http://schemas.microsoft.com/office/drawing/2014/main" id="{4FEA36A9-C4CB-B2F1-F92F-2A86410ADCC5}"/>
              </a:ext>
            </a:extLst>
          </p:cNvPr>
          <p:cNvSpPr/>
          <p:nvPr/>
        </p:nvSpPr>
        <p:spPr>
          <a:xfrm>
            <a:off x="551145" y="4089825"/>
            <a:ext cx="2730535" cy="2760856"/>
          </a:xfrm>
          <a:prstGeom prst="roundRect">
            <a:avLst>
              <a:gd name="adj" fmla="val 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mc:AlternateContent xmlns:mc="http://schemas.openxmlformats.org/markup-compatibility/2006" xmlns:a14="http://schemas.microsoft.com/office/drawing/2010/main">
        <mc:Choice Requires="a14">
          <p:sp>
            <p:nvSpPr>
              <p:cNvPr id="30" name="Rounded Rectangle 4">
                <a:extLst>
                  <a:ext uri="{FF2B5EF4-FFF2-40B4-BE49-F238E27FC236}">
                    <a16:creationId xmlns:a16="http://schemas.microsoft.com/office/drawing/2014/main" id="{FD9302BE-904A-6E31-ADF1-DCA335AD587D}"/>
                  </a:ext>
                </a:extLst>
              </p:cNvPr>
              <p:cNvSpPr txBox="1"/>
              <p:nvPr/>
            </p:nvSpPr>
            <p:spPr>
              <a:xfrm>
                <a:off x="551145" y="4135007"/>
                <a:ext cx="2799439" cy="2715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1600" dirty="0">
                    <a:solidFill>
                      <a:schemeClr val="tx1"/>
                    </a:solidFill>
                  </a:rPr>
                  <a:t>Coding and error correction for DNA-based storage</a:t>
                </a:r>
                <a:endParaRPr lang="en-US" sz="1600" kern="1200" dirty="0">
                  <a:solidFill>
                    <a:schemeClr val="tx1"/>
                  </a:solidFill>
                </a:endParaRPr>
              </a:p>
              <a:p>
                <a:pPr marL="228600" lvl="1" indent="-228600" algn="l" defTabSz="1111250">
                  <a:lnSpc>
                    <a:spcPct val="90000"/>
                  </a:lnSpc>
                  <a:spcBef>
                    <a:spcPct val="0"/>
                  </a:spcBef>
                  <a:spcAft>
                    <a:spcPct val="15000"/>
                  </a:spcAft>
                  <a:buChar char="•"/>
                </a:pPr>
                <a:r>
                  <a:rPr lang="en-US" sz="1400" dirty="0">
                    <a:solidFill>
                      <a:schemeClr val="tx1"/>
                    </a:solidFill>
                  </a:rPr>
                  <a:t>Coding over deletion /insertion channels</a:t>
                </a:r>
              </a:p>
              <a:p>
                <a:pPr marL="228600" lvl="1" indent="-228600" algn="l" defTabSz="1111250">
                  <a:lnSpc>
                    <a:spcPct val="90000"/>
                  </a:lnSpc>
                  <a:spcBef>
                    <a:spcPct val="0"/>
                  </a:spcBef>
                  <a:spcAft>
                    <a:spcPct val="15000"/>
                  </a:spcAft>
                  <a:buChar char="•"/>
                </a:pPr>
                <a:r>
                  <a:rPr lang="en-US" sz="1400" kern="1200" dirty="0">
                    <a:solidFill>
                      <a:schemeClr val="tx1"/>
                    </a:solidFill>
                  </a:rPr>
                  <a:t>Trace reconstruction</a:t>
                </a:r>
              </a:p>
              <a:p>
                <a:pPr marL="228600" lvl="1" indent="-228600" algn="l" defTabSz="1111250">
                  <a:lnSpc>
                    <a:spcPct val="90000"/>
                  </a:lnSpc>
                  <a:spcBef>
                    <a:spcPct val="0"/>
                  </a:spcBef>
                  <a:spcAft>
                    <a:spcPct val="15000"/>
                  </a:spcAft>
                  <a:buChar char="•"/>
                </a:pPr>
                <a:r>
                  <a:rPr lang="en-US" sz="1400" dirty="0">
                    <a:solidFill>
                      <a:schemeClr val="tx1"/>
                    </a:solidFill>
                  </a:rPr>
                  <a:t>Coding over sliced channels</a:t>
                </a:r>
              </a:p>
              <a:p>
                <a:pPr marL="228600" lvl="1" indent="-228600" algn="l" defTabSz="1111250">
                  <a:lnSpc>
                    <a:spcPct val="90000"/>
                  </a:lnSpc>
                  <a:spcBef>
                    <a:spcPct val="0"/>
                  </a:spcBef>
                  <a:spcAft>
                    <a:spcPct val="15000"/>
                  </a:spcAft>
                  <a:buChar char="•"/>
                </a:pPr>
                <a:r>
                  <a:rPr lang="en-US" sz="1400" kern="1200" dirty="0">
                    <a:solidFill>
                      <a:schemeClr val="tx1"/>
                    </a:solidFill>
                  </a:rPr>
                  <a:t>Coding for racetrack memories</a:t>
                </a:r>
              </a:p>
              <a:p>
                <a:pPr marL="228600" lvl="1" indent="-228600" algn="l" defTabSz="1111250">
                  <a:lnSpc>
                    <a:spcPct val="90000"/>
                  </a:lnSpc>
                  <a:spcBef>
                    <a:spcPct val="0"/>
                  </a:spcBef>
                  <a:spcAft>
                    <a:spcPct val="15000"/>
                  </a:spcAft>
                  <a:buChar char="•"/>
                </a:pPr>
                <a14:m>
                  <m:oMath xmlns:m="http://schemas.openxmlformats.org/officeDocument/2006/math">
                    <m:sSub>
                      <m:sSubPr>
                        <m:ctrlPr>
                          <a:rPr lang="en-US" sz="1400" b="0" i="1" kern="1200" smtClean="0">
                            <a:solidFill>
                              <a:schemeClr val="tx1"/>
                            </a:solidFill>
                            <a:latin typeface="Cambria Math" panose="02040503050406030204" pitchFamily="18" charset="0"/>
                          </a:rPr>
                        </m:ctrlPr>
                      </m:sSubPr>
                      <m:e>
                        <m:r>
                          <a:rPr lang="en-US" sz="1400" b="0" i="1" kern="1200" smtClean="0">
                            <a:solidFill>
                              <a:schemeClr val="tx1"/>
                            </a:solidFill>
                            <a:latin typeface="Cambria Math" panose="02040503050406030204" pitchFamily="18" charset="0"/>
                          </a:rPr>
                          <m:t>𝐵</m:t>
                        </m:r>
                      </m:e>
                      <m:sub>
                        <m:r>
                          <a:rPr lang="en-US" sz="1400" b="0" i="1" kern="1200" smtClean="0">
                            <a:solidFill>
                              <a:schemeClr val="tx1"/>
                            </a:solidFill>
                            <a:latin typeface="Cambria Math" panose="02040503050406030204" pitchFamily="18" charset="0"/>
                          </a:rPr>
                          <m:t>h</m:t>
                        </m:r>
                      </m:sub>
                    </m:sSub>
                  </m:oMath>
                </a14:m>
                <a:r>
                  <a:rPr lang="en-US" sz="1400" kern="1200" dirty="0">
                    <a:solidFill>
                      <a:schemeClr val="tx1"/>
                    </a:solidFill>
                  </a:rPr>
                  <a:t> sequences</a:t>
                </a:r>
                <a:endParaRPr lang="en-US" sz="1600" kern="1200" dirty="0">
                  <a:solidFill>
                    <a:schemeClr val="tx1"/>
                  </a:solidFill>
                </a:endParaRPr>
              </a:p>
              <a:p>
                <a:pPr marL="0" lvl="1" algn="l" defTabSz="1111250">
                  <a:lnSpc>
                    <a:spcPct val="90000"/>
                  </a:lnSpc>
                  <a:spcBef>
                    <a:spcPts val="600"/>
                  </a:spcBef>
                  <a:spcAft>
                    <a:spcPct val="15000"/>
                  </a:spcAft>
                </a:pPr>
                <a:r>
                  <a:rPr lang="en-US" sz="1600" dirty="0">
                    <a:solidFill>
                      <a:schemeClr val="tx1"/>
                    </a:solidFill>
                  </a:rPr>
                  <a:t>Access balancing in distributed storage</a:t>
                </a:r>
                <a:endParaRPr lang="en-US" sz="1600" kern="1200" dirty="0">
                  <a:solidFill>
                    <a:schemeClr val="tx1"/>
                  </a:solidFill>
                </a:endParaRPr>
              </a:p>
              <a:p>
                <a:pPr marL="228600" lvl="1" indent="-228600" defTabSz="1111250">
                  <a:lnSpc>
                    <a:spcPct val="90000"/>
                  </a:lnSpc>
                  <a:spcBef>
                    <a:spcPct val="0"/>
                  </a:spcBef>
                  <a:spcAft>
                    <a:spcPct val="15000"/>
                  </a:spcAft>
                  <a:buChar char="•"/>
                </a:pPr>
                <a:r>
                  <a:rPr lang="en-US" sz="1400" dirty="0">
                    <a:solidFill>
                      <a:schemeClr val="tx1"/>
                    </a:solidFill>
                  </a:rPr>
                  <a:t>Balanced Trades</a:t>
                </a:r>
              </a:p>
            </p:txBody>
          </p:sp>
        </mc:Choice>
        <mc:Fallback xmlns="">
          <p:sp>
            <p:nvSpPr>
              <p:cNvPr id="30" name="Rounded Rectangle 4">
                <a:extLst>
                  <a:ext uri="{FF2B5EF4-FFF2-40B4-BE49-F238E27FC236}">
                    <a16:creationId xmlns:a16="http://schemas.microsoft.com/office/drawing/2014/main" id="{FD9302BE-904A-6E31-ADF1-DCA335AD587D}"/>
                  </a:ext>
                </a:extLst>
              </p:cNvPr>
              <p:cNvSpPr txBox="1">
                <a:spLocks noRot="1" noChangeAspect="1" noMove="1" noResize="1" noEditPoints="1" noAdjustHandles="1" noChangeArrowheads="1" noChangeShapeType="1" noTextEdit="1"/>
              </p:cNvSpPr>
              <p:nvPr/>
            </p:nvSpPr>
            <p:spPr>
              <a:xfrm>
                <a:off x="551145" y="4135007"/>
                <a:ext cx="2799439" cy="2715674"/>
              </a:xfrm>
              <a:prstGeom prst="rect">
                <a:avLst/>
              </a:prstGeom>
              <a:blipFill>
                <a:blip r:embed="rId3"/>
                <a:stretch>
                  <a:fillRect r="-652" b="-3812"/>
                </a:stretch>
              </a:blipFill>
            </p:spPr>
            <p:txBody>
              <a:bodyPr/>
              <a:lstStyle/>
              <a:p>
                <a:r>
                  <a:rPr lang="en-US">
                    <a:noFill/>
                  </a:rPr>
                  <a:t> </a:t>
                </a:r>
              </a:p>
            </p:txBody>
          </p:sp>
        </mc:Fallback>
      </mc:AlternateContent>
      <p:sp>
        <p:nvSpPr>
          <p:cNvPr id="31" name="Rounded Rectangle 17">
            <a:extLst>
              <a:ext uri="{FF2B5EF4-FFF2-40B4-BE49-F238E27FC236}">
                <a16:creationId xmlns:a16="http://schemas.microsoft.com/office/drawing/2014/main" id="{4FEA36A9-C4CB-B2F1-F92F-2A86410ADCC5}"/>
              </a:ext>
            </a:extLst>
          </p:cNvPr>
          <p:cNvSpPr/>
          <p:nvPr/>
        </p:nvSpPr>
        <p:spPr>
          <a:xfrm>
            <a:off x="4514323" y="4089824"/>
            <a:ext cx="2758724" cy="2760857"/>
          </a:xfrm>
          <a:prstGeom prst="roundRect">
            <a:avLst>
              <a:gd name="adj" fmla="val 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32" name="Rounded Rectangle 4">
            <a:extLst>
              <a:ext uri="{FF2B5EF4-FFF2-40B4-BE49-F238E27FC236}">
                <a16:creationId xmlns:a16="http://schemas.microsoft.com/office/drawing/2014/main" id="{FD9302BE-904A-6E31-ADF1-DCA335AD587D}"/>
              </a:ext>
            </a:extLst>
          </p:cNvPr>
          <p:cNvSpPr txBox="1"/>
          <p:nvPr/>
        </p:nvSpPr>
        <p:spPr>
          <a:xfrm>
            <a:off x="4583228" y="4135007"/>
            <a:ext cx="2787815" cy="1931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1600" dirty="0">
                <a:solidFill>
                  <a:schemeClr val="tx1"/>
                </a:solidFill>
              </a:rPr>
              <a:t>Privacy-preserving learning</a:t>
            </a:r>
            <a:endParaRPr lang="en-US" sz="1600" kern="1200" dirty="0">
              <a:solidFill>
                <a:schemeClr val="tx1"/>
              </a:solidFill>
            </a:endParaRPr>
          </a:p>
          <a:p>
            <a:pPr marL="228600" lvl="1" indent="-228600" algn="l" defTabSz="1111250">
              <a:lnSpc>
                <a:spcPct val="90000"/>
              </a:lnSpc>
              <a:spcBef>
                <a:spcPct val="0"/>
              </a:spcBef>
              <a:spcAft>
                <a:spcPct val="15000"/>
              </a:spcAft>
              <a:buChar char="•"/>
            </a:pPr>
            <a:r>
              <a:rPr lang="en-US" sz="1400" dirty="0">
                <a:solidFill>
                  <a:schemeClr val="tx1"/>
                </a:solidFill>
              </a:rPr>
              <a:t>Federated learning/unlearning of clustering models</a:t>
            </a:r>
            <a:endParaRPr lang="en-US" sz="1400" kern="1200" dirty="0">
              <a:solidFill>
                <a:schemeClr val="tx1"/>
              </a:solidFill>
            </a:endParaRPr>
          </a:p>
          <a:p>
            <a:pPr marL="228600" lvl="1" indent="-228600" algn="l" defTabSz="1111250">
              <a:lnSpc>
                <a:spcPct val="90000"/>
              </a:lnSpc>
              <a:spcBef>
                <a:spcPct val="0"/>
              </a:spcBef>
              <a:spcAft>
                <a:spcPct val="15000"/>
              </a:spcAft>
              <a:buChar char="•"/>
            </a:pPr>
            <a:r>
              <a:rPr lang="en-US" sz="1400" dirty="0">
                <a:solidFill>
                  <a:schemeClr val="tx1"/>
                </a:solidFill>
              </a:rPr>
              <a:t>Federated classification in Hyperbolic spaces</a:t>
            </a:r>
            <a:endParaRPr lang="en-US" sz="1400" kern="1200" dirty="0">
              <a:solidFill>
                <a:schemeClr val="tx1"/>
              </a:solidFill>
            </a:endParaRPr>
          </a:p>
          <a:p>
            <a:pPr marL="228600" lvl="1" indent="-228600" algn="l" defTabSz="1111250">
              <a:lnSpc>
                <a:spcPct val="90000"/>
              </a:lnSpc>
              <a:spcBef>
                <a:spcPct val="0"/>
              </a:spcBef>
              <a:spcAft>
                <a:spcPct val="15000"/>
              </a:spcAft>
              <a:buChar char="•"/>
            </a:pPr>
            <a:r>
              <a:rPr lang="en-US" sz="1400" kern="1200" dirty="0">
                <a:solidFill>
                  <a:schemeClr val="tx1"/>
                </a:solidFill>
              </a:rPr>
              <a:t>Differentially private online distribution learning</a:t>
            </a:r>
          </a:p>
          <a:p>
            <a:pPr marL="0" lvl="1" algn="l" defTabSz="1111250">
              <a:lnSpc>
                <a:spcPct val="90000"/>
              </a:lnSpc>
              <a:spcBef>
                <a:spcPct val="0"/>
              </a:spcBef>
              <a:spcAft>
                <a:spcPct val="15000"/>
              </a:spcAft>
            </a:pPr>
            <a:endParaRPr lang="en-US" sz="1400" kern="1200" dirty="0">
              <a:solidFill>
                <a:schemeClr val="tx1"/>
              </a:solidFill>
            </a:endParaRPr>
          </a:p>
        </p:txBody>
      </p:sp>
      <p:sp>
        <p:nvSpPr>
          <p:cNvPr id="9" name="左箭头 8"/>
          <p:cNvSpPr/>
          <p:nvPr/>
        </p:nvSpPr>
        <p:spPr>
          <a:xfrm>
            <a:off x="3078918" y="2013503"/>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流程图: 可选过程 10"/>
          <p:cNvSpPr/>
          <p:nvPr/>
        </p:nvSpPr>
        <p:spPr>
          <a:xfrm>
            <a:off x="773230" y="1732186"/>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矩形 24"/>
          <p:cNvSpPr/>
          <p:nvPr/>
        </p:nvSpPr>
        <p:spPr>
          <a:xfrm>
            <a:off x="835728" y="1868510"/>
            <a:ext cx="2028416" cy="338554"/>
          </a:xfrm>
          <a:prstGeom prst="rect">
            <a:avLst/>
          </a:prstGeom>
        </p:spPr>
        <p:txBody>
          <a:bodyPr wrap="square">
            <a:spAutoFit/>
          </a:bodyPr>
          <a:lstStyle/>
          <a:p>
            <a:r>
              <a:rPr lang="en-US" sz="1600" dirty="0"/>
              <a:t>Data communication</a:t>
            </a:r>
          </a:p>
        </p:txBody>
      </p:sp>
      <p:sp>
        <p:nvSpPr>
          <p:cNvPr id="26" name="矩形 25"/>
          <p:cNvSpPr/>
          <p:nvPr/>
        </p:nvSpPr>
        <p:spPr>
          <a:xfrm>
            <a:off x="835728" y="2149173"/>
            <a:ext cx="2028416" cy="338554"/>
          </a:xfrm>
          <a:prstGeom prst="rect">
            <a:avLst/>
          </a:prstGeom>
        </p:spPr>
        <p:txBody>
          <a:bodyPr wrap="square">
            <a:spAutoFit/>
          </a:bodyPr>
          <a:lstStyle/>
          <a:p>
            <a:r>
              <a:rPr lang="en-US" sz="1600" dirty="0"/>
              <a:t>Data compression</a:t>
            </a:r>
          </a:p>
        </p:txBody>
      </p:sp>
      <p:sp>
        <p:nvSpPr>
          <p:cNvPr id="34" name="流程图: 可选过程 33"/>
          <p:cNvSpPr/>
          <p:nvPr/>
        </p:nvSpPr>
        <p:spPr>
          <a:xfrm>
            <a:off x="8956615" y="1751504"/>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矩形 34"/>
          <p:cNvSpPr/>
          <p:nvPr/>
        </p:nvSpPr>
        <p:spPr>
          <a:xfrm>
            <a:off x="9019113" y="1782929"/>
            <a:ext cx="2028416" cy="338554"/>
          </a:xfrm>
          <a:prstGeom prst="rect">
            <a:avLst/>
          </a:prstGeom>
        </p:spPr>
        <p:txBody>
          <a:bodyPr wrap="square">
            <a:spAutoFit/>
          </a:bodyPr>
          <a:lstStyle/>
          <a:p>
            <a:r>
              <a:rPr lang="en-US" sz="1600" dirty="0"/>
              <a:t>Computability</a:t>
            </a:r>
          </a:p>
        </p:txBody>
      </p:sp>
      <p:sp>
        <p:nvSpPr>
          <p:cNvPr id="36" name="矩形 35"/>
          <p:cNvSpPr/>
          <p:nvPr/>
        </p:nvSpPr>
        <p:spPr>
          <a:xfrm>
            <a:off x="9019113" y="2063592"/>
            <a:ext cx="2028416" cy="338554"/>
          </a:xfrm>
          <a:prstGeom prst="rect">
            <a:avLst/>
          </a:prstGeom>
        </p:spPr>
        <p:txBody>
          <a:bodyPr wrap="square">
            <a:spAutoFit/>
          </a:bodyPr>
          <a:lstStyle/>
          <a:p>
            <a:r>
              <a:rPr lang="en-US" sz="1600" dirty="0"/>
              <a:t>Complexity</a:t>
            </a:r>
          </a:p>
        </p:txBody>
      </p:sp>
      <p:sp>
        <p:nvSpPr>
          <p:cNvPr id="37" name="左箭头 36"/>
          <p:cNvSpPr/>
          <p:nvPr/>
        </p:nvSpPr>
        <p:spPr>
          <a:xfrm flipH="1">
            <a:off x="8015839" y="2015091"/>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矩形 38"/>
          <p:cNvSpPr/>
          <p:nvPr/>
        </p:nvSpPr>
        <p:spPr>
          <a:xfrm>
            <a:off x="9019112" y="2342314"/>
            <a:ext cx="2153413" cy="338554"/>
          </a:xfrm>
          <a:prstGeom prst="rect">
            <a:avLst/>
          </a:prstGeom>
        </p:spPr>
        <p:txBody>
          <a:bodyPr wrap="square">
            <a:spAutoFit/>
          </a:bodyPr>
          <a:lstStyle/>
          <a:p>
            <a:r>
              <a:rPr lang="en-US" sz="1600" dirty="0"/>
              <a:t>Computational models</a:t>
            </a:r>
          </a:p>
        </p:txBody>
      </p:sp>
    </p:spTree>
    <p:extLst>
      <p:ext uri="{BB962C8B-B14F-4D97-AF65-F5344CB8AC3E}">
        <p14:creationId xmlns:p14="http://schemas.microsoft.com/office/powerpoint/2010/main" val="1385559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elated</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esults</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3" y="1184990"/>
                <a:ext cx="87910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Binary</a:t>
                </a:r>
                <a:r>
                  <a:rPr kumimoji="0" lang="en-US" altLang="zh-CN" sz="2400" b="0" i="0" u="none" strike="noStrike" kern="1200" cap="none" spc="0" normalizeH="0" noProof="0" dirty="0">
                    <a:ln>
                      <a:noFill/>
                    </a:ln>
                    <a:solidFill>
                      <a:prstClr val="black"/>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24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cs typeface="+mn-cs"/>
                      </a:rPr>
                      <m:t>𝑘</m:t>
                    </m:r>
                  </m:oMath>
                </a14:m>
                <a:r>
                  <a:rPr kumimoji="0" lang="en-US" altLang="zh-CN" sz="2400" b="0" i="0" u="none" strike="noStrike" kern="1200" cap="none" spc="0" normalizeH="0" noProof="0" dirty="0">
                    <a:ln>
                      <a:noFill/>
                    </a:ln>
                    <a:solidFill>
                      <a:prstClr val="black"/>
                    </a:solidFill>
                    <a:effectLst/>
                    <a:uLnTx/>
                    <a:uFillTx/>
                    <a:latin typeface="Calibri" panose="020F0502020204030204"/>
                    <a:ea typeface="等线" panose="02010600030101010101" pitchFamily="2" charset="-122"/>
                    <a:cs typeface="+mn-cs"/>
                  </a:rPr>
                  <a:t>-deletion correcting codes of length </a:t>
                </a:r>
                <a14:m>
                  <m:oMath xmlns:m="http://schemas.openxmlformats.org/officeDocument/2006/math">
                    <m:r>
                      <a:rPr kumimoji="0" lang="en-US" altLang="zh-CN" sz="24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cs typeface="+mn-cs"/>
                      </a:rPr>
                      <m:t>𝑛</m:t>
                    </m:r>
                  </m:oMath>
                </a14:m>
                <a:endParaRPr kumimoji="0" 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8791049" cy="461665"/>
              </a:xfrm>
              <a:prstGeom prst="rect">
                <a:avLst/>
              </a:prstGeom>
              <a:blipFill>
                <a:blip r:embed="rId3"/>
                <a:stretch>
                  <a:fillRect l="-104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4" name="Table 1"/>
              <p:cNvGraphicFramePr>
                <a:graphicFrameLocks noGrp="1"/>
              </p:cNvGraphicFramePr>
              <p:nvPr>
                <p:extLst>
                  <p:ext uri="{D42A27DB-BD31-4B8C-83A1-F6EECF244321}">
                    <p14:modId xmlns:p14="http://schemas.microsoft.com/office/powerpoint/2010/main" val="3697407131"/>
                  </p:ext>
                </p:extLst>
              </p:nvPr>
            </p:nvGraphicFramePr>
            <p:xfrm>
              <a:off x="564436" y="2325713"/>
              <a:ext cx="7901078" cy="3592592"/>
            </p:xfrm>
            <a:graphic>
              <a:graphicData uri="http://schemas.openxmlformats.org/drawingml/2006/table">
                <a:tbl>
                  <a:tblPr firstRow="1" bandRow="1">
                    <a:tableStyleId>{5C22544A-7EE6-4342-B048-85BDC9FD1C3A}</a:tableStyleId>
                  </a:tblPr>
                  <a:tblGrid>
                    <a:gridCol w="3856384">
                      <a:extLst>
                        <a:ext uri="{9D8B030D-6E8A-4147-A177-3AD203B41FA5}">
                          <a16:colId xmlns:a16="http://schemas.microsoft.com/office/drawing/2014/main" val="1880195306"/>
                        </a:ext>
                      </a:extLst>
                    </a:gridCol>
                    <a:gridCol w="2506643">
                      <a:extLst>
                        <a:ext uri="{9D8B030D-6E8A-4147-A177-3AD203B41FA5}">
                          <a16:colId xmlns:a16="http://schemas.microsoft.com/office/drawing/2014/main" val="3822186527"/>
                        </a:ext>
                      </a:extLst>
                    </a:gridCol>
                    <a:gridCol w="1538051">
                      <a:extLst>
                        <a:ext uri="{9D8B030D-6E8A-4147-A177-3AD203B41FA5}">
                          <a16:colId xmlns:a16="http://schemas.microsoft.com/office/drawing/2014/main" val="2326434032"/>
                        </a:ext>
                      </a:extLst>
                    </a:gridCol>
                  </a:tblGrid>
                  <a:tr h="312832">
                    <a:tc>
                      <a:txBody>
                        <a:bodyPr/>
                        <a:lstStyle/>
                        <a:p>
                          <a:pPr algn="ctr"/>
                          <a:r>
                            <a:rPr lang="en-US" sz="1400" dirty="0"/>
                            <a:t>Reference</a:t>
                          </a:r>
                        </a:p>
                      </a:txBody>
                      <a:tcPr/>
                    </a:tc>
                    <a:tc>
                      <a:txBody>
                        <a:bodyPr/>
                        <a:lstStyle/>
                        <a:p>
                          <a:pPr algn="ctr"/>
                          <a:r>
                            <a:rPr lang="en-US" sz="1400" dirty="0"/>
                            <a:t>Redundancy</a:t>
                          </a:r>
                        </a:p>
                      </a:txBody>
                      <a:tcPr/>
                    </a:tc>
                    <a:tc>
                      <a:txBody>
                        <a:bodyPr/>
                        <a:lstStyle/>
                        <a:p>
                          <a:pPr algn="ctr"/>
                          <a:r>
                            <a:rPr lang="en-US" sz="1400" dirty="0"/>
                            <a:t>Systematic Code?</a:t>
                          </a:r>
                        </a:p>
                      </a:txBody>
                      <a:tcPr/>
                    </a:tc>
                    <a:extLst>
                      <a:ext uri="{0D108BD9-81ED-4DB2-BD59-A6C34878D82A}">
                        <a16:rowId xmlns:a16="http://schemas.microsoft.com/office/drawing/2014/main" val="528744001"/>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Helberg</a:t>
                          </a:r>
                          <a:r>
                            <a:rPr lang="en-US" sz="1400" dirty="0"/>
                            <a:t> and Ferreira, 2002]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1" smtClean="0">
                                    <a:latin typeface="Cambria Math" panose="02040503050406030204" pitchFamily="18" charset="0"/>
                                    <a:ea typeface="Arial Unicode MS" pitchFamily="34" charset="-122"/>
                                    <a:cs typeface="Arial Unicode MS" pitchFamily="34" charset="-122"/>
                                  </a:rPr>
                                  <m:t>)</m:t>
                                </m:r>
                              </m:oMath>
                            </m:oMathPara>
                          </a14:m>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35932853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Brakensiek</a:t>
                          </a:r>
                          <a:r>
                            <a:rPr lang="en-US" sz="1400" dirty="0"/>
                            <a:t>, </a:t>
                          </a:r>
                          <a:r>
                            <a:rPr lang="en-US" sz="1400" dirty="0" err="1"/>
                            <a:t>Guruswami</a:t>
                          </a:r>
                          <a:r>
                            <a:rPr lang="en-US" sz="1400" dirty="0"/>
                            <a:t>, and </a:t>
                          </a:r>
                          <a:r>
                            <a:rPr lang="en-US" sz="1400" dirty="0" err="1"/>
                            <a:t>Zbarsky</a:t>
                          </a:r>
                          <a:r>
                            <a:rPr lang="en-US" sz="1400" dirty="0"/>
                            <a:t>, 2015]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32</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a:rPr lang="en-US" altLang="zh-CN" sz="1400" b="0" i="1" smtClean="0">
                                      <a:latin typeface="Cambria Math" panose="02040503050406030204" pitchFamily="18" charset="0"/>
                                      <a:ea typeface="Arial Unicode MS" pitchFamily="34" charset="-122"/>
                                      <a:cs typeface="Arial Unicode MS" pitchFamily="34" charset="-122"/>
                                    </a:rPr>
                                    <m:t>𝑘</m:t>
                                  </m:r>
                                </m:e>
                                <m:sup>
                                  <m:r>
                                    <a:rPr lang="en-US" altLang="zh-CN" sz="1400" b="0" i="1" smtClean="0">
                                      <a:latin typeface="Cambria Math" panose="02040503050406030204" pitchFamily="18" charset="0"/>
                                      <a:ea typeface="Arial Unicode MS" pitchFamily="34" charset="-122"/>
                                      <a:cs typeface="Arial Unicode MS" pitchFamily="34" charset="-122"/>
                                    </a:rPr>
                                    <m:t>2</m:t>
                                  </m:r>
                                </m:sup>
                              </m:sSup>
                              <m:func>
                                <m:funcPr>
                                  <m:ctrlPr>
                                    <a:rPr lang="en-US" altLang="zh-CN" sz="1400" b="0" i="1" smtClean="0">
                                      <a:latin typeface="Cambria Math" panose="02040503050406030204" pitchFamily="18" charset="0"/>
                                      <a:ea typeface="Arial Unicode MS" pitchFamily="34" charset="-122"/>
                                      <a:cs typeface="Arial Unicode MS" pitchFamily="34" charset="-122"/>
                                    </a:rPr>
                                  </m:ctrlPr>
                                </m:funcPr>
                                <m:fName>
                                  <m:r>
                                    <m:rPr>
                                      <m:sty m:val="p"/>
                                    </m:rPr>
                                    <a:rPr lang="en-US" altLang="zh-CN" sz="1400" b="0" i="0" smtClean="0">
                                      <a:latin typeface="Cambria Math" panose="02040503050406030204" pitchFamily="18" charset="0"/>
                                      <a:ea typeface="Arial Unicode MS" pitchFamily="34" charset="-122"/>
                                      <a:cs typeface="Arial Unicode MS" pitchFamily="34" charset="-122"/>
                                    </a:rPr>
                                    <m:t>log</m:t>
                                  </m:r>
                                </m:fName>
                                <m:e>
                                  <m:r>
                                    <a:rPr lang="en-US" altLang="zh-CN" sz="1400" b="0" i="1" smtClean="0">
                                      <a:latin typeface="Cambria Math" panose="02040503050406030204" pitchFamily="18" charset="0"/>
                                      <a:ea typeface="Arial Unicode MS" pitchFamily="34" charset="-122"/>
                                      <a:cs typeface="Arial Unicode MS" pitchFamily="34" charset="-122"/>
                                    </a:rPr>
                                    <m:t>𝑘</m:t>
                                  </m:r>
                                </m:e>
                              </m:func>
                              <m:r>
                                <m:rPr>
                                  <m:sty m:val="p"/>
                                </m:rPr>
                                <a:rPr lang="en-US" altLang="zh-CN" sz="1400" b="0" i="1" smtClean="0">
                                  <a:latin typeface="Cambria Math" panose="02040503050406030204" pitchFamily="18" charset="0"/>
                                  <a:ea typeface="Arial Unicode MS" pitchFamily="34" charset="-122"/>
                                  <a:cs typeface="Arial Unicode MS" pitchFamily="34" charset="-122"/>
                                </a:rPr>
                                <m:t>log</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o</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logn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4020701090"/>
                      </a:ext>
                    </a:extLst>
                  </a:tr>
                  <a:tr h="312832">
                    <a:tc>
                      <a:txBody>
                        <a:bodyPr/>
                        <a:lstStyle/>
                        <a:p>
                          <a:pPr algn="ctr"/>
                          <a:r>
                            <a:rPr lang="en-US" sz="1400" dirty="0"/>
                            <a:t>[Cheng,</a:t>
                          </a:r>
                          <a:r>
                            <a:rPr lang="en-US" sz="1400" baseline="0" dirty="0"/>
                            <a:t> Jin</a:t>
                          </a:r>
                          <a:r>
                            <a:rPr lang="en-US" sz="1400" dirty="0"/>
                            <a:t>, Li, and Wu,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altLang="zh-CN" sz="1400" b="0" i="1" smtClean="0">
                                      <a:latin typeface="Cambria Math" panose="02040503050406030204" pitchFamily="18" charset="0"/>
                                      <a:ea typeface="Arial Unicode MS" pitchFamily="34" charset="-122"/>
                                      <a:cs typeface="Arial Unicode MS" pitchFamily="34" charset="-122"/>
                                    </a:rPr>
                                  </m:ctrlPr>
                                </m:dPr>
                                <m:e>
                                  <m:r>
                                    <a:rPr lang="en-US" altLang="zh-CN" sz="1400" b="0" i="1" smtClean="0">
                                      <a:latin typeface="Cambria Math" panose="02040503050406030204" pitchFamily="18" charset="0"/>
                                      <a:ea typeface="Arial Unicode MS" pitchFamily="34" charset="-122"/>
                                      <a:cs typeface="Arial Unicode MS" pitchFamily="34" charset="-122"/>
                                    </a:rPr>
                                    <m:t>≥200</m:t>
                                  </m:r>
                                </m:e>
                              </m:d>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1" smtClean="0">
                                  <a:latin typeface="Cambria Math" panose="02040503050406030204" pitchFamily="18" charset="0"/>
                                  <a:ea typeface="Arial Unicode MS" pitchFamily="34" charset="-122"/>
                                  <a:cs typeface="Arial Unicode MS" pitchFamily="34" charset="-122"/>
                                </a:rPr>
                                <m:t> </m:t>
                              </m:r>
                              <m:r>
                                <m:rPr>
                                  <m:sty m:val="p"/>
                                </m:rPr>
                                <a:rPr lang="en-US" altLang="zh-CN" sz="1400" b="0" i="1" smtClean="0">
                                  <a:latin typeface="Cambria Math" panose="02040503050406030204" pitchFamily="18" charset="0"/>
                                  <a:ea typeface="Arial Unicode MS" pitchFamily="34" charset="-122"/>
                                  <a:cs typeface="Arial Unicode MS" pitchFamily="34" charset="-122"/>
                                </a:rPr>
                                <m:t>log</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o</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logn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1671081354"/>
                      </a:ext>
                    </a:extLst>
                  </a:tr>
                  <a:tr h="312832">
                    <a:tc>
                      <a:txBody>
                        <a:bodyPr/>
                        <a:lstStyle/>
                        <a:p>
                          <a:pPr algn="ctr"/>
                          <a:r>
                            <a:rPr lang="en-US" sz="1400" dirty="0">
                              <a:solidFill>
                                <a:srgbClr val="FF0000"/>
                              </a:solidFill>
                            </a:rPr>
                            <a:t>[Sima</a:t>
                          </a:r>
                          <a:r>
                            <a:rPr lang="en-US" sz="1400" baseline="0" dirty="0">
                              <a:solidFill>
                                <a:srgbClr val="FF0000"/>
                              </a:solidFill>
                            </a:rPr>
                            <a:t> and </a:t>
                          </a:r>
                          <a:r>
                            <a:rPr lang="en-US" sz="1400" baseline="0" dirty="0" err="1">
                              <a:solidFill>
                                <a:srgbClr val="FF0000"/>
                              </a:solidFill>
                            </a:rPr>
                            <a:t>Bruck</a:t>
                          </a:r>
                          <a:r>
                            <a:rPr lang="en-US" sz="1400" baseline="0" dirty="0">
                              <a:solidFill>
                                <a:srgbClr val="FF0000"/>
                              </a:solidFill>
                            </a:rPr>
                            <a:t>, 2019</a:t>
                          </a:r>
                          <a:r>
                            <a:rPr lang="en-US" sz="1400" dirty="0">
                              <a:solidFill>
                                <a:srgbClr val="FF000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8</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 </m:t>
                                </m:r>
                                <m:r>
                                  <m:rPr>
                                    <m:sty m:val="p"/>
                                  </m:rP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log</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o</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𝑁𝑜</m:t>
                                </m:r>
                              </m:oMath>
                            </m:oMathPara>
                          </a14:m>
                          <a:endParaRPr lang="en-US" sz="1400" dirty="0">
                            <a:solidFill>
                              <a:srgbClr val="FF0000"/>
                            </a:solidFill>
                          </a:endParaRPr>
                        </a:p>
                      </a:txBody>
                      <a:tcPr/>
                    </a:tc>
                    <a:extLst>
                      <a:ext uri="{0D108BD9-81ED-4DB2-BD59-A6C34878D82A}">
                        <a16:rowId xmlns:a16="http://schemas.microsoft.com/office/drawing/2014/main" val="86198240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Belazzougui</a:t>
                          </a:r>
                          <a:r>
                            <a:rPr lang="en-US" sz="1400" dirty="0"/>
                            <a:t>, 2015]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m:rPr>
                                  <m:sty m:val="p"/>
                                </m:rPr>
                                <a:rPr lang="en-US" altLang="zh-CN" sz="1400" b="0" i="0" smtClean="0">
                                  <a:latin typeface="Cambria Math" panose="02040503050406030204" pitchFamily="18" charset="0"/>
                                  <a:ea typeface="Arial Unicode MS" pitchFamily="34" charset="-122"/>
                                  <a:cs typeface="Arial Unicode MS" pitchFamily="34" charset="-122"/>
                                </a:rPr>
                                <m:t>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1813257134"/>
                      </a:ext>
                    </a:extLst>
                  </a:tr>
                  <a:tr h="388552">
                    <a:tc>
                      <a:txBody>
                        <a:bodyPr/>
                        <a:lstStyle/>
                        <a:p>
                          <a:pPr algn="ctr"/>
                          <a:r>
                            <a:rPr lang="en-US" sz="1400" dirty="0"/>
                            <a:t>[Cheng,</a:t>
                          </a:r>
                          <a:r>
                            <a:rPr lang="en-US" sz="1400" baseline="0" dirty="0"/>
                            <a:t> Jin</a:t>
                          </a:r>
                          <a:r>
                            <a:rPr lang="en-US" sz="1400" dirty="0"/>
                            <a:t>, Li, and Wu,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a:rPr lang="en-US" altLang="zh-CN" sz="1400" b="0" i="0" smtClean="0">
                                  <a:latin typeface="Cambria Math" panose="02040503050406030204" pitchFamily="18" charset="0"/>
                                  <a:ea typeface="Arial Unicode MS" pitchFamily="34" charset="-122"/>
                                  <a:cs typeface="Arial Unicode MS" pitchFamily="34" charset="-122"/>
                                </a:rPr>
                                <m:t>(</m:t>
                              </m:r>
                              <m:f>
                                <m:fPr>
                                  <m:ctrlPr>
                                    <a:rPr lang="en-US" altLang="zh-CN" sz="1400" b="0" i="1" smtClean="0">
                                      <a:latin typeface="Cambria Math" panose="02040503050406030204" pitchFamily="18" charset="0"/>
                                      <a:ea typeface="Arial Unicode MS" pitchFamily="34" charset="-122"/>
                                      <a:cs typeface="Arial Unicode MS" pitchFamily="34" charset="-122"/>
                                    </a:rPr>
                                  </m:ctrlPr>
                                </m:fPr>
                                <m:num>
                                  <m:r>
                                    <m:rPr>
                                      <m:sty m:val="p"/>
                                    </m:rPr>
                                    <a:rPr lang="en-US" altLang="zh-CN" sz="1400" b="0" i="0" smtClean="0">
                                      <a:latin typeface="Cambria Math" panose="02040503050406030204" pitchFamily="18" charset="0"/>
                                      <a:ea typeface="Arial Unicode MS" pitchFamily="34" charset="-122"/>
                                      <a:cs typeface="Arial Unicode MS" pitchFamily="34" charset="-122"/>
                                    </a:rPr>
                                    <m:t>n</m:t>
                                  </m:r>
                                </m:num>
                                <m:den>
                                  <m:r>
                                    <m:rPr>
                                      <m:sty m:val="p"/>
                                    </m:rPr>
                                    <a:rPr lang="en-US" altLang="zh-CN" sz="1400" b="0" i="0" smtClean="0">
                                      <a:latin typeface="Cambria Math" panose="02040503050406030204" pitchFamily="18" charset="0"/>
                                      <a:ea typeface="Arial Unicode MS" pitchFamily="34" charset="-122"/>
                                      <a:cs typeface="Arial Unicode MS" pitchFamily="34" charset="-122"/>
                                    </a:rPr>
                                    <m:t>k</m:t>
                                  </m:r>
                                </m:den>
                              </m:f>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3274943369"/>
                      </a:ext>
                    </a:extLst>
                  </a:tr>
                  <a:tr h="388552">
                    <a:tc>
                      <a:txBody>
                        <a:bodyPr/>
                        <a:lstStyle/>
                        <a:p>
                          <a:pPr algn="ctr"/>
                          <a:r>
                            <a:rPr lang="en-US" sz="1400" dirty="0"/>
                            <a:t>[</a:t>
                          </a:r>
                          <a:r>
                            <a:rPr lang="en-US" sz="1400" dirty="0" err="1"/>
                            <a:t>Haeupler</a:t>
                          </a:r>
                          <a:r>
                            <a:rPr lang="en-US" sz="1400" dirty="0"/>
                            <a:t>,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a:rPr lang="en-US" altLang="zh-CN" sz="1400" b="0" i="0" smtClean="0">
                                  <a:latin typeface="Cambria Math" panose="02040503050406030204" pitchFamily="18" charset="0"/>
                                  <a:ea typeface="Arial Unicode MS" pitchFamily="34" charset="-122"/>
                                  <a:cs typeface="Arial Unicode MS" pitchFamily="34" charset="-122"/>
                                </a:rPr>
                                <m:t>(</m:t>
                              </m:r>
                              <m:f>
                                <m:fPr>
                                  <m:ctrlPr>
                                    <a:rPr lang="en-US" altLang="zh-CN" sz="1400" b="0" i="1" smtClean="0">
                                      <a:latin typeface="Cambria Math" panose="02040503050406030204" pitchFamily="18" charset="0"/>
                                      <a:ea typeface="Arial Unicode MS" pitchFamily="34" charset="-122"/>
                                      <a:cs typeface="Arial Unicode MS" pitchFamily="34" charset="-122"/>
                                    </a:rPr>
                                  </m:ctrlPr>
                                </m:fPr>
                                <m:num>
                                  <m:r>
                                    <m:rPr>
                                      <m:sty m:val="p"/>
                                    </m:rPr>
                                    <a:rPr lang="en-US" altLang="zh-CN" sz="1400" b="0" i="0" smtClean="0">
                                      <a:latin typeface="Cambria Math" panose="02040503050406030204" pitchFamily="18" charset="0"/>
                                      <a:ea typeface="Arial Unicode MS" pitchFamily="34" charset="-122"/>
                                      <a:cs typeface="Arial Unicode MS" pitchFamily="34" charset="-122"/>
                                    </a:rPr>
                                    <m:t>n</m:t>
                                  </m:r>
                                </m:num>
                                <m:den>
                                  <m:r>
                                    <m:rPr>
                                      <m:sty m:val="p"/>
                                    </m:rPr>
                                    <a:rPr lang="en-US" altLang="zh-CN" sz="1400" b="0" i="0" smtClean="0">
                                      <a:latin typeface="Cambria Math" panose="02040503050406030204" pitchFamily="18" charset="0"/>
                                      <a:ea typeface="Arial Unicode MS" pitchFamily="34" charset="-122"/>
                                      <a:cs typeface="Arial Unicode MS" pitchFamily="34" charset="-122"/>
                                    </a:rPr>
                                    <m:t>k</m:t>
                                  </m:r>
                                </m:den>
                              </m:f>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2011544884"/>
                      </a:ext>
                    </a:extLst>
                  </a:tr>
                  <a:tr h="312832">
                    <a:tc>
                      <a:txBody>
                        <a:bodyPr/>
                        <a:lstStyle/>
                        <a:p>
                          <a:pPr algn="ctr"/>
                          <a:r>
                            <a:rPr lang="en-US" sz="1400" dirty="0">
                              <a:solidFill>
                                <a:srgbClr val="FF0000"/>
                              </a:solidFill>
                            </a:rPr>
                            <a:t>[Sima, </a:t>
                          </a:r>
                          <a:r>
                            <a:rPr lang="en-US" sz="1400" dirty="0" err="1">
                              <a:solidFill>
                                <a:srgbClr val="FF0000"/>
                              </a:solidFill>
                            </a:rPr>
                            <a:t>Gabrys</a:t>
                          </a:r>
                          <a:r>
                            <a:rPr lang="en-US" sz="1400" dirty="0">
                              <a:solidFill>
                                <a:srgbClr val="FF0000"/>
                              </a:solidFill>
                            </a:rPr>
                            <a:t>, and </a:t>
                          </a:r>
                          <a:r>
                            <a:rPr lang="en-US" sz="1400" dirty="0" err="1">
                              <a:solidFill>
                                <a:srgbClr val="FF0000"/>
                              </a:solidFill>
                            </a:rPr>
                            <a:t>Bruck</a:t>
                          </a:r>
                          <a:r>
                            <a:rPr lang="en-US" sz="1400" dirty="0">
                              <a:solidFill>
                                <a:srgbClr val="FF0000"/>
                              </a:solidFill>
                            </a:rPr>
                            <a:t>, 2020]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4</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 </m:t>
                                </m:r>
                                <m:r>
                                  <m:rPr>
                                    <m:sty m:val="p"/>
                                  </m:rP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log</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o</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𝑌𝑒𝑠</m:t>
                                </m:r>
                              </m:oMath>
                            </m:oMathPara>
                          </a14:m>
                          <a:endParaRPr lang="en-US" sz="1400" dirty="0">
                            <a:solidFill>
                              <a:srgbClr val="FF0000"/>
                            </a:solidFill>
                          </a:endParaRPr>
                        </a:p>
                      </a:txBody>
                      <a:tcPr/>
                    </a:tc>
                    <a:extLst>
                      <a:ext uri="{0D108BD9-81ED-4DB2-BD59-A6C34878D82A}">
                        <a16:rowId xmlns:a16="http://schemas.microsoft.com/office/drawing/2014/main" val="2289861743"/>
                      </a:ext>
                    </a:extLst>
                  </a:tr>
                  <a:tr h="312832">
                    <a:tc>
                      <a:txBody>
                        <a:bodyPr/>
                        <a:lstStyle/>
                        <a:p>
                          <a:pPr algn="ctr"/>
                          <a:r>
                            <a:rPr lang="en-US" sz="1400" dirty="0"/>
                            <a:t>[Song, </a:t>
                          </a:r>
                          <a:r>
                            <a:rPr lang="en-US" sz="1400" dirty="0" err="1"/>
                            <a:t>Polyanskii</a:t>
                          </a:r>
                          <a:r>
                            <a:rPr lang="en-US" sz="1400" dirty="0"/>
                            <a:t>, </a:t>
                          </a:r>
                          <a:r>
                            <a:rPr lang="en-US" sz="1400" dirty="0" err="1"/>
                            <a:t>Cai</a:t>
                          </a:r>
                          <a:r>
                            <a:rPr lang="en-US" sz="1400" dirty="0"/>
                            <a:t>, He, 2021]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(4</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−1) </m:t>
                                </m:r>
                                <m:r>
                                  <m:rPr>
                                    <m:sty m:val="p"/>
                                  </m:rP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log</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o</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𝑌𝑒𝑠</m:t>
                                </m:r>
                              </m:oMath>
                            </m:oMathPara>
                          </a14:m>
                          <a:endParaRPr lang="en-US" sz="1400" dirty="0">
                            <a:solidFill>
                              <a:schemeClr val="tx1"/>
                            </a:solidFill>
                          </a:endParaRPr>
                        </a:p>
                      </a:txBody>
                      <a:tcPr/>
                    </a:tc>
                    <a:extLst>
                      <a:ext uri="{0D108BD9-81ED-4DB2-BD59-A6C34878D82A}">
                        <a16:rowId xmlns:a16="http://schemas.microsoft.com/office/drawing/2014/main" val="594234875"/>
                      </a:ext>
                    </a:extLst>
                  </a:tr>
                  <a:tr h="312832">
                    <a:tc>
                      <a:txBody>
                        <a:bodyPr/>
                        <a:lstStyle/>
                        <a:p>
                          <a:pPr algn="ctr"/>
                          <a:r>
                            <a:rPr lang="en-US" sz="1400" dirty="0"/>
                            <a:t>Lower bound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𝑘</m:t>
                                </m:r>
                                <m:func>
                                  <m:funcPr>
                                    <m:ctrlPr>
                                      <a:rPr lang="en-US" sz="1400" b="0" i="1" smtClean="0">
                                        <a:solidFill>
                                          <a:schemeClr val="tx1"/>
                                        </a:solidFill>
                                        <a:latin typeface="Cambria Math" panose="02040503050406030204" pitchFamily="18" charset="0"/>
                                      </a:rPr>
                                    </m:ctrlPr>
                                  </m:funcPr>
                                  <m:fName>
                                    <m:r>
                                      <m:rPr>
                                        <m:sty m:val="p"/>
                                      </m:rPr>
                                      <a:rPr lang="en-US" sz="1400" b="0" i="0" smtClean="0">
                                        <a:solidFill>
                                          <a:schemeClr val="tx1"/>
                                        </a:solidFill>
                                        <a:latin typeface="Cambria Math" panose="02040503050406030204" pitchFamily="18" charset="0"/>
                                      </a:rPr>
                                      <m:t>log</m:t>
                                    </m:r>
                                  </m:fName>
                                  <m:e>
                                    <m:r>
                                      <a:rPr lang="en-US" sz="1400" b="0" i="1" smtClean="0">
                                        <a:solidFill>
                                          <a:schemeClr val="tx1"/>
                                        </a:solidFill>
                                        <a:latin typeface="Cambria Math" panose="02040503050406030204" pitchFamily="18" charset="0"/>
                                      </a:rPr>
                                      <m:t>𝑛</m:t>
                                    </m:r>
                                  </m:e>
                                </m:func>
                                <m:r>
                                  <a:rPr lang="en-US" sz="1400" b="0" i="0"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o</m:t>
                                </m:r>
                                <m:r>
                                  <a:rPr lang="en-US" sz="1400" b="0" i="0"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log</m:t>
                                </m:r>
                                <m:r>
                                  <a:rPr lang="en-US" sz="1400" b="0" i="0" smtClean="0">
                                    <a:solidFill>
                                      <a:schemeClr val="tx1"/>
                                    </a:solidFill>
                                    <a:latin typeface="Cambria Math" panose="02040503050406030204" pitchFamily="18" charset="0"/>
                                  </a:rPr>
                                  <m:t> </m:t>
                                </m:r>
                                <m:r>
                                  <m:rPr>
                                    <m:sty m:val="p"/>
                                  </m:rPr>
                                  <a:rPr lang="en-US" sz="1400" b="0" i="0" smtClean="0">
                                    <a:solidFill>
                                      <a:schemeClr val="tx1"/>
                                    </a:solidFill>
                                    <a:latin typeface="Cambria Math" panose="02040503050406030204" pitchFamily="18" charset="0"/>
                                  </a:rPr>
                                  <m:t>n</m:t>
                                </m:r>
                                <m:r>
                                  <a:rPr lang="en-US" sz="1400" b="0" i="0" smtClean="0">
                                    <a:solidFill>
                                      <a:schemeClr val="tx1"/>
                                    </a:solidFill>
                                    <a:latin typeface="Cambria Math" panose="02040503050406030204" pitchFamily="18" charset="0"/>
                                  </a:rPr>
                                  <m:t>)</m:t>
                                </m:r>
                              </m:oMath>
                            </m:oMathPara>
                          </a14:m>
                          <a:endParaRPr lang="en-US" sz="14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tc>
                    <a:extLst>
                      <a:ext uri="{0D108BD9-81ED-4DB2-BD59-A6C34878D82A}">
                        <a16:rowId xmlns:a16="http://schemas.microsoft.com/office/drawing/2014/main" val="2770840616"/>
                      </a:ext>
                    </a:extLst>
                  </a:tr>
                </a:tbl>
              </a:graphicData>
            </a:graphic>
          </p:graphicFrame>
        </mc:Choice>
        <mc:Fallback xmlns="">
          <p:graphicFrame>
            <p:nvGraphicFramePr>
              <p:cNvPr id="14" name="Table 1"/>
              <p:cNvGraphicFramePr>
                <a:graphicFrameLocks noGrp="1"/>
              </p:cNvGraphicFramePr>
              <p:nvPr>
                <p:extLst>
                  <p:ext uri="{D42A27DB-BD31-4B8C-83A1-F6EECF244321}">
                    <p14:modId xmlns:p14="http://schemas.microsoft.com/office/powerpoint/2010/main" val="3697407131"/>
                  </p:ext>
                </p:extLst>
              </p:nvPr>
            </p:nvGraphicFramePr>
            <p:xfrm>
              <a:off x="564436" y="2325713"/>
              <a:ext cx="7901078" cy="3592592"/>
            </p:xfrm>
            <a:graphic>
              <a:graphicData uri="http://schemas.openxmlformats.org/drawingml/2006/table">
                <a:tbl>
                  <a:tblPr firstRow="1" bandRow="1">
                    <a:tableStyleId>{5C22544A-7EE6-4342-B048-85BDC9FD1C3A}</a:tableStyleId>
                  </a:tblPr>
                  <a:tblGrid>
                    <a:gridCol w="3856384">
                      <a:extLst>
                        <a:ext uri="{9D8B030D-6E8A-4147-A177-3AD203B41FA5}">
                          <a16:colId xmlns:a16="http://schemas.microsoft.com/office/drawing/2014/main" val="1880195306"/>
                        </a:ext>
                      </a:extLst>
                    </a:gridCol>
                    <a:gridCol w="2506643">
                      <a:extLst>
                        <a:ext uri="{9D8B030D-6E8A-4147-A177-3AD203B41FA5}">
                          <a16:colId xmlns:a16="http://schemas.microsoft.com/office/drawing/2014/main" val="3822186527"/>
                        </a:ext>
                      </a:extLst>
                    </a:gridCol>
                    <a:gridCol w="1538051">
                      <a:extLst>
                        <a:ext uri="{9D8B030D-6E8A-4147-A177-3AD203B41FA5}">
                          <a16:colId xmlns:a16="http://schemas.microsoft.com/office/drawing/2014/main" val="2326434032"/>
                        </a:ext>
                      </a:extLst>
                    </a:gridCol>
                  </a:tblGrid>
                  <a:tr h="312832">
                    <a:tc>
                      <a:txBody>
                        <a:bodyPr/>
                        <a:lstStyle/>
                        <a:p>
                          <a:pPr algn="ctr"/>
                          <a:r>
                            <a:rPr lang="en-US" sz="1400" dirty="0" smtClean="0"/>
                            <a:t>Reference</a:t>
                          </a:r>
                          <a:endParaRPr lang="en-US" sz="1400" dirty="0"/>
                        </a:p>
                      </a:txBody>
                      <a:tcPr/>
                    </a:tc>
                    <a:tc>
                      <a:txBody>
                        <a:bodyPr/>
                        <a:lstStyle/>
                        <a:p>
                          <a:pPr algn="ctr"/>
                          <a:r>
                            <a:rPr lang="en-US" sz="1400" dirty="0" smtClean="0"/>
                            <a:t>Redundancy</a:t>
                          </a:r>
                          <a:endParaRPr lang="en-US" sz="1400" dirty="0"/>
                        </a:p>
                      </a:txBody>
                      <a:tcPr/>
                    </a:tc>
                    <a:tc>
                      <a:txBody>
                        <a:bodyPr/>
                        <a:lstStyle/>
                        <a:p>
                          <a:pPr algn="ctr"/>
                          <a:r>
                            <a:rPr lang="en-US" sz="1400" dirty="0" smtClean="0"/>
                            <a:t>Systematic Code?</a:t>
                          </a:r>
                          <a:endParaRPr lang="en-US" sz="1400" dirty="0"/>
                        </a:p>
                      </a:txBody>
                      <a:tcPr/>
                    </a:tc>
                    <a:extLst>
                      <a:ext uri="{0D108BD9-81ED-4DB2-BD59-A6C34878D82A}">
                        <a16:rowId xmlns:a16="http://schemas.microsoft.com/office/drawing/2014/main" val="528744001"/>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Helberg</a:t>
                          </a:r>
                          <a:r>
                            <a:rPr lang="en-US" sz="1400" dirty="0" smtClean="0"/>
                            <a:t> and Ferreira, 2002] </a:t>
                          </a:r>
                          <a:endParaRPr lang="en-US" sz="1400" dirty="0"/>
                        </a:p>
                      </a:txBody>
                      <a:tcPr/>
                    </a:tc>
                    <a:tc>
                      <a:txBody>
                        <a:bodyPr/>
                        <a:lstStyle/>
                        <a:p>
                          <a:endParaRPr lang="en-US"/>
                        </a:p>
                      </a:txBody>
                      <a:tcPr>
                        <a:blipFill>
                          <a:blip r:embed="rId4"/>
                          <a:stretch>
                            <a:fillRect l="-153883" t="-100000" r="-62136" b="-953846"/>
                          </a:stretch>
                        </a:blipFill>
                      </a:tcPr>
                    </a:tc>
                    <a:tc>
                      <a:txBody>
                        <a:bodyPr/>
                        <a:lstStyle/>
                        <a:p>
                          <a:endParaRPr lang="en-US"/>
                        </a:p>
                      </a:txBody>
                      <a:tcPr>
                        <a:blipFill>
                          <a:blip r:embed="rId4"/>
                          <a:stretch>
                            <a:fillRect l="-415079" t="-100000" r="-1587" b="-953846"/>
                          </a:stretch>
                        </a:blipFill>
                      </a:tcPr>
                    </a:tc>
                    <a:extLst>
                      <a:ext uri="{0D108BD9-81ED-4DB2-BD59-A6C34878D82A}">
                        <a16:rowId xmlns:a16="http://schemas.microsoft.com/office/drawing/2014/main" val="35932853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Brakensiek</a:t>
                          </a:r>
                          <a:r>
                            <a:rPr lang="en-US" sz="1400" dirty="0"/>
                            <a:t>, </a:t>
                          </a:r>
                          <a:r>
                            <a:rPr lang="en-US" sz="1400" dirty="0" err="1" smtClean="0"/>
                            <a:t>Guruswami</a:t>
                          </a:r>
                          <a:r>
                            <a:rPr lang="en-US" sz="1400" dirty="0" smtClean="0"/>
                            <a:t>, and </a:t>
                          </a:r>
                          <a:r>
                            <a:rPr lang="en-US" sz="1400" dirty="0" err="1" smtClean="0"/>
                            <a:t>Zbarsky</a:t>
                          </a:r>
                          <a:r>
                            <a:rPr lang="en-US" sz="1400" dirty="0" smtClean="0"/>
                            <a:t>, 2015</a:t>
                          </a:r>
                          <a:r>
                            <a:rPr lang="en-US" sz="1400" dirty="0"/>
                            <a:t>]</a:t>
                          </a:r>
                        </a:p>
                      </a:txBody>
                      <a:tcPr/>
                    </a:tc>
                    <a:tc>
                      <a:txBody>
                        <a:bodyPr/>
                        <a:lstStyle/>
                        <a:p>
                          <a:endParaRPr lang="en-US"/>
                        </a:p>
                      </a:txBody>
                      <a:tcPr>
                        <a:blipFill>
                          <a:blip r:embed="rId4"/>
                          <a:stretch>
                            <a:fillRect l="-153883" t="-203922" r="-62136" b="-872549"/>
                          </a:stretch>
                        </a:blipFill>
                      </a:tcPr>
                    </a:tc>
                    <a:tc>
                      <a:txBody>
                        <a:bodyPr/>
                        <a:lstStyle/>
                        <a:p>
                          <a:endParaRPr lang="en-US"/>
                        </a:p>
                      </a:txBody>
                      <a:tcPr>
                        <a:blipFill>
                          <a:blip r:embed="rId4"/>
                          <a:stretch>
                            <a:fillRect l="-415079" t="-203922" r="-1587" b="-872549"/>
                          </a:stretch>
                        </a:blipFill>
                      </a:tcPr>
                    </a:tc>
                    <a:extLst>
                      <a:ext uri="{0D108BD9-81ED-4DB2-BD59-A6C34878D82A}">
                        <a16:rowId xmlns:a16="http://schemas.microsoft.com/office/drawing/2014/main" val="4020701090"/>
                      </a:ext>
                    </a:extLst>
                  </a:tr>
                  <a:tr h="312832">
                    <a:tc>
                      <a:txBody>
                        <a:bodyPr/>
                        <a:lstStyle/>
                        <a:p>
                          <a:pPr algn="ctr"/>
                          <a:r>
                            <a:rPr lang="en-US" sz="1400" dirty="0" smtClean="0"/>
                            <a:t>[Cheng,</a:t>
                          </a:r>
                          <a:r>
                            <a:rPr lang="en-US" sz="1400" baseline="0" dirty="0" smtClean="0"/>
                            <a:t> Jin</a:t>
                          </a:r>
                          <a:r>
                            <a:rPr lang="en-US" sz="1400" dirty="0" smtClean="0"/>
                            <a:t>, Li, and Wu, 2018</a:t>
                          </a:r>
                          <a:r>
                            <a:rPr lang="en-US" sz="1400" dirty="0"/>
                            <a:t>]</a:t>
                          </a:r>
                        </a:p>
                      </a:txBody>
                      <a:tcPr/>
                    </a:tc>
                    <a:tc>
                      <a:txBody>
                        <a:bodyPr/>
                        <a:lstStyle/>
                        <a:p>
                          <a:endParaRPr lang="en-US"/>
                        </a:p>
                      </a:txBody>
                      <a:tcPr>
                        <a:blipFill>
                          <a:blip r:embed="rId4"/>
                          <a:stretch>
                            <a:fillRect l="-153883" t="-298077" r="-62136" b="-755769"/>
                          </a:stretch>
                        </a:blipFill>
                      </a:tcPr>
                    </a:tc>
                    <a:tc>
                      <a:txBody>
                        <a:bodyPr/>
                        <a:lstStyle/>
                        <a:p>
                          <a:endParaRPr lang="en-US"/>
                        </a:p>
                      </a:txBody>
                      <a:tcPr>
                        <a:blipFill>
                          <a:blip r:embed="rId4"/>
                          <a:stretch>
                            <a:fillRect l="-415079" t="-298077" r="-1587" b="-755769"/>
                          </a:stretch>
                        </a:blipFill>
                      </a:tcPr>
                    </a:tc>
                    <a:extLst>
                      <a:ext uri="{0D108BD9-81ED-4DB2-BD59-A6C34878D82A}">
                        <a16:rowId xmlns:a16="http://schemas.microsoft.com/office/drawing/2014/main" val="1671081354"/>
                      </a:ext>
                    </a:extLst>
                  </a:tr>
                  <a:tr h="312832">
                    <a:tc>
                      <a:txBody>
                        <a:bodyPr/>
                        <a:lstStyle/>
                        <a:p>
                          <a:pPr algn="ctr"/>
                          <a:r>
                            <a:rPr lang="en-US" sz="1400" dirty="0" smtClean="0">
                              <a:solidFill>
                                <a:srgbClr val="FF0000"/>
                              </a:solidFill>
                            </a:rPr>
                            <a:t>[Sima</a:t>
                          </a:r>
                          <a:r>
                            <a:rPr lang="en-US" sz="1400" baseline="0" dirty="0" smtClean="0">
                              <a:solidFill>
                                <a:srgbClr val="FF0000"/>
                              </a:solidFill>
                            </a:rPr>
                            <a:t> and </a:t>
                          </a:r>
                          <a:r>
                            <a:rPr lang="en-US" sz="1400" baseline="0" dirty="0" err="1" smtClean="0">
                              <a:solidFill>
                                <a:srgbClr val="FF0000"/>
                              </a:solidFill>
                            </a:rPr>
                            <a:t>Bruck</a:t>
                          </a:r>
                          <a:r>
                            <a:rPr lang="en-US" sz="1400" baseline="0" dirty="0" smtClean="0">
                              <a:solidFill>
                                <a:srgbClr val="FF0000"/>
                              </a:solidFill>
                            </a:rPr>
                            <a:t>, 2019</a:t>
                          </a:r>
                          <a:r>
                            <a:rPr lang="en-US" sz="1400" dirty="0" smtClean="0">
                              <a:solidFill>
                                <a:srgbClr val="FF0000"/>
                              </a:solidFill>
                            </a:rPr>
                            <a:t>]</a:t>
                          </a:r>
                          <a:endParaRPr lang="en-US" sz="1400" dirty="0">
                            <a:solidFill>
                              <a:srgbClr val="FF0000"/>
                            </a:solidFill>
                          </a:endParaRPr>
                        </a:p>
                      </a:txBody>
                      <a:tcPr/>
                    </a:tc>
                    <a:tc>
                      <a:txBody>
                        <a:bodyPr/>
                        <a:lstStyle/>
                        <a:p>
                          <a:endParaRPr lang="en-US"/>
                        </a:p>
                      </a:txBody>
                      <a:tcPr>
                        <a:blipFill>
                          <a:blip r:embed="rId4"/>
                          <a:stretch>
                            <a:fillRect l="-153883" t="-405882" r="-62136" b="-670588"/>
                          </a:stretch>
                        </a:blipFill>
                      </a:tcPr>
                    </a:tc>
                    <a:tc>
                      <a:txBody>
                        <a:bodyPr/>
                        <a:lstStyle/>
                        <a:p>
                          <a:endParaRPr lang="en-US"/>
                        </a:p>
                      </a:txBody>
                      <a:tcPr>
                        <a:blipFill>
                          <a:blip r:embed="rId4"/>
                          <a:stretch>
                            <a:fillRect l="-415079" t="-405882" r="-1587" b="-670588"/>
                          </a:stretch>
                        </a:blipFill>
                      </a:tcPr>
                    </a:tc>
                    <a:extLst>
                      <a:ext uri="{0D108BD9-81ED-4DB2-BD59-A6C34878D82A}">
                        <a16:rowId xmlns:a16="http://schemas.microsoft.com/office/drawing/2014/main" val="86198240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Belazzougui</a:t>
                          </a:r>
                          <a:r>
                            <a:rPr lang="en-US" sz="1400" dirty="0" smtClean="0"/>
                            <a:t>, 2015]</a:t>
                          </a:r>
                          <a:endParaRPr lang="en-US" sz="1400" dirty="0"/>
                        </a:p>
                      </a:txBody>
                      <a:tcPr/>
                    </a:tc>
                    <a:tc>
                      <a:txBody>
                        <a:bodyPr/>
                        <a:lstStyle/>
                        <a:p>
                          <a:endParaRPr lang="en-US"/>
                        </a:p>
                      </a:txBody>
                      <a:tcPr>
                        <a:blipFill>
                          <a:blip r:embed="rId4"/>
                          <a:stretch>
                            <a:fillRect l="-153883" t="-505882" r="-62136" b="-570588"/>
                          </a:stretch>
                        </a:blipFill>
                      </a:tcPr>
                    </a:tc>
                    <a:tc>
                      <a:txBody>
                        <a:bodyPr/>
                        <a:lstStyle/>
                        <a:p>
                          <a:endParaRPr lang="en-US"/>
                        </a:p>
                      </a:txBody>
                      <a:tcPr>
                        <a:blipFill>
                          <a:blip r:embed="rId4"/>
                          <a:stretch>
                            <a:fillRect l="-415079" t="-505882" r="-1587" b="-570588"/>
                          </a:stretch>
                        </a:blipFill>
                      </a:tcPr>
                    </a:tc>
                    <a:extLst>
                      <a:ext uri="{0D108BD9-81ED-4DB2-BD59-A6C34878D82A}">
                        <a16:rowId xmlns:a16="http://schemas.microsoft.com/office/drawing/2014/main" val="1813257134"/>
                      </a:ext>
                    </a:extLst>
                  </a:tr>
                  <a:tr h="388552">
                    <a:tc>
                      <a:txBody>
                        <a:bodyPr/>
                        <a:lstStyle/>
                        <a:p>
                          <a:pPr algn="ctr"/>
                          <a:r>
                            <a:rPr lang="en-US" sz="1400" dirty="0" smtClean="0"/>
                            <a:t>[Cheng,</a:t>
                          </a:r>
                          <a:r>
                            <a:rPr lang="en-US" sz="1400" baseline="0" dirty="0" smtClean="0"/>
                            <a:t> Jin</a:t>
                          </a:r>
                          <a:r>
                            <a:rPr lang="en-US" sz="1400" dirty="0" smtClean="0"/>
                            <a:t>, Li, and Wu, 2018</a:t>
                          </a:r>
                          <a:r>
                            <a:rPr lang="en-US" sz="1400" dirty="0"/>
                            <a:t>]</a:t>
                          </a:r>
                        </a:p>
                      </a:txBody>
                      <a:tcPr/>
                    </a:tc>
                    <a:tc>
                      <a:txBody>
                        <a:bodyPr/>
                        <a:lstStyle/>
                        <a:p>
                          <a:endParaRPr lang="en-US"/>
                        </a:p>
                      </a:txBody>
                      <a:tcPr>
                        <a:blipFill>
                          <a:blip r:embed="rId4"/>
                          <a:stretch>
                            <a:fillRect l="-153883" t="-482813" r="-62136" b="-354688"/>
                          </a:stretch>
                        </a:blipFill>
                      </a:tcPr>
                    </a:tc>
                    <a:tc>
                      <a:txBody>
                        <a:bodyPr/>
                        <a:lstStyle/>
                        <a:p>
                          <a:endParaRPr lang="en-US"/>
                        </a:p>
                      </a:txBody>
                      <a:tcPr>
                        <a:blipFill>
                          <a:blip r:embed="rId4"/>
                          <a:stretch>
                            <a:fillRect l="-415079" t="-482813" r="-1587" b="-354688"/>
                          </a:stretch>
                        </a:blipFill>
                      </a:tcPr>
                    </a:tc>
                    <a:extLst>
                      <a:ext uri="{0D108BD9-81ED-4DB2-BD59-A6C34878D82A}">
                        <a16:rowId xmlns:a16="http://schemas.microsoft.com/office/drawing/2014/main" val="3274943369"/>
                      </a:ext>
                    </a:extLst>
                  </a:tr>
                  <a:tr h="388552">
                    <a:tc>
                      <a:txBody>
                        <a:bodyPr/>
                        <a:lstStyle/>
                        <a:p>
                          <a:pPr algn="ctr"/>
                          <a:r>
                            <a:rPr lang="en-US" sz="1400" dirty="0" smtClean="0"/>
                            <a:t>[</a:t>
                          </a:r>
                          <a:r>
                            <a:rPr lang="en-US" sz="1400" dirty="0" err="1" smtClean="0"/>
                            <a:t>Haeupler</a:t>
                          </a:r>
                          <a:r>
                            <a:rPr lang="en-US" sz="1400" dirty="0" smtClean="0"/>
                            <a:t>, 2018]</a:t>
                          </a:r>
                          <a:endParaRPr lang="en-US" sz="1400" dirty="0"/>
                        </a:p>
                      </a:txBody>
                      <a:tcPr/>
                    </a:tc>
                    <a:tc>
                      <a:txBody>
                        <a:bodyPr/>
                        <a:lstStyle/>
                        <a:p>
                          <a:endParaRPr lang="en-US"/>
                        </a:p>
                      </a:txBody>
                      <a:tcPr>
                        <a:blipFill>
                          <a:blip r:embed="rId4"/>
                          <a:stretch>
                            <a:fillRect l="-153883" t="-582813" r="-62136" b="-254688"/>
                          </a:stretch>
                        </a:blipFill>
                      </a:tcPr>
                    </a:tc>
                    <a:tc>
                      <a:txBody>
                        <a:bodyPr/>
                        <a:lstStyle/>
                        <a:p>
                          <a:endParaRPr lang="en-US"/>
                        </a:p>
                      </a:txBody>
                      <a:tcPr>
                        <a:blipFill>
                          <a:blip r:embed="rId4"/>
                          <a:stretch>
                            <a:fillRect l="-415079" t="-582813" r="-1587" b="-254688"/>
                          </a:stretch>
                        </a:blipFill>
                      </a:tcPr>
                    </a:tc>
                    <a:extLst>
                      <a:ext uri="{0D108BD9-81ED-4DB2-BD59-A6C34878D82A}">
                        <a16:rowId xmlns:a16="http://schemas.microsoft.com/office/drawing/2014/main" val="2011544884"/>
                      </a:ext>
                    </a:extLst>
                  </a:tr>
                  <a:tr h="312832">
                    <a:tc>
                      <a:txBody>
                        <a:bodyPr/>
                        <a:lstStyle/>
                        <a:p>
                          <a:pPr algn="ctr"/>
                          <a:r>
                            <a:rPr lang="en-US" sz="1400" dirty="0" smtClean="0">
                              <a:solidFill>
                                <a:srgbClr val="FF0000"/>
                              </a:solidFill>
                            </a:rPr>
                            <a:t>[Sima, </a:t>
                          </a:r>
                          <a:r>
                            <a:rPr lang="en-US" sz="1400" dirty="0" err="1" smtClean="0">
                              <a:solidFill>
                                <a:srgbClr val="FF0000"/>
                              </a:solidFill>
                            </a:rPr>
                            <a:t>Gabrys</a:t>
                          </a:r>
                          <a:r>
                            <a:rPr lang="en-US" sz="1400" dirty="0" smtClean="0">
                              <a:solidFill>
                                <a:srgbClr val="FF0000"/>
                              </a:solidFill>
                            </a:rPr>
                            <a:t>, and </a:t>
                          </a:r>
                          <a:r>
                            <a:rPr lang="en-US" sz="1400" dirty="0" err="1" smtClean="0">
                              <a:solidFill>
                                <a:srgbClr val="FF0000"/>
                              </a:solidFill>
                            </a:rPr>
                            <a:t>Bruck</a:t>
                          </a:r>
                          <a:r>
                            <a:rPr lang="en-US" sz="1400" dirty="0" smtClean="0">
                              <a:solidFill>
                                <a:srgbClr val="FF0000"/>
                              </a:solidFill>
                            </a:rPr>
                            <a:t>, 2020]</a:t>
                          </a:r>
                          <a:endParaRPr lang="en-US" sz="1400" dirty="0">
                            <a:solidFill>
                              <a:srgbClr val="FF0000"/>
                            </a:solidFill>
                          </a:endParaRPr>
                        </a:p>
                      </a:txBody>
                      <a:tcPr/>
                    </a:tc>
                    <a:tc>
                      <a:txBody>
                        <a:bodyPr/>
                        <a:lstStyle/>
                        <a:p>
                          <a:endParaRPr lang="en-US"/>
                        </a:p>
                      </a:txBody>
                      <a:tcPr>
                        <a:blipFill>
                          <a:blip r:embed="rId4"/>
                          <a:stretch>
                            <a:fillRect l="-153883" t="-856863" r="-62136" b="-219608"/>
                          </a:stretch>
                        </a:blipFill>
                      </a:tcPr>
                    </a:tc>
                    <a:tc>
                      <a:txBody>
                        <a:bodyPr/>
                        <a:lstStyle/>
                        <a:p>
                          <a:endParaRPr lang="en-US"/>
                        </a:p>
                      </a:txBody>
                      <a:tcPr>
                        <a:blipFill>
                          <a:blip r:embed="rId4"/>
                          <a:stretch>
                            <a:fillRect l="-415079" t="-856863" r="-1587" b="-219608"/>
                          </a:stretch>
                        </a:blipFill>
                      </a:tcPr>
                    </a:tc>
                    <a:extLst>
                      <a:ext uri="{0D108BD9-81ED-4DB2-BD59-A6C34878D82A}">
                        <a16:rowId xmlns:a16="http://schemas.microsoft.com/office/drawing/2014/main" val="2289861743"/>
                      </a:ext>
                    </a:extLst>
                  </a:tr>
                  <a:tr h="312832">
                    <a:tc>
                      <a:txBody>
                        <a:bodyPr/>
                        <a:lstStyle/>
                        <a:p>
                          <a:pPr algn="ctr"/>
                          <a:r>
                            <a:rPr lang="en-US" sz="1400" dirty="0" smtClean="0"/>
                            <a:t>[Song, </a:t>
                          </a:r>
                          <a:r>
                            <a:rPr lang="en-US" sz="1400" dirty="0" err="1" smtClean="0"/>
                            <a:t>Polyanskii</a:t>
                          </a:r>
                          <a:r>
                            <a:rPr lang="en-US" sz="1400" dirty="0" smtClean="0"/>
                            <a:t>, </a:t>
                          </a:r>
                          <a:r>
                            <a:rPr lang="en-US" sz="1400" dirty="0" err="1" smtClean="0"/>
                            <a:t>Cai</a:t>
                          </a:r>
                          <a:r>
                            <a:rPr lang="en-US" sz="1400" dirty="0" smtClean="0"/>
                            <a:t>, He, 2021]</a:t>
                          </a:r>
                          <a:endParaRPr lang="en-US" sz="1400" dirty="0"/>
                        </a:p>
                      </a:txBody>
                      <a:tcPr/>
                    </a:tc>
                    <a:tc>
                      <a:txBody>
                        <a:bodyPr/>
                        <a:lstStyle/>
                        <a:p>
                          <a:endParaRPr lang="en-US"/>
                        </a:p>
                      </a:txBody>
                      <a:tcPr>
                        <a:blipFill>
                          <a:blip r:embed="rId4"/>
                          <a:stretch>
                            <a:fillRect l="-153883" t="-938462" r="-62136" b="-115385"/>
                          </a:stretch>
                        </a:blipFill>
                      </a:tcPr>
                    </a:tc>
                    <a:tc>
                      <a:txBody>
                        <a:bodyPr/>
                        <a:lstStyle/>
                        <a:p>
                          <a:endParaRPr lang="en-US"/>
                        </a:p>
                      </a:txBody>
                      <a:tcPr>
                        <a:blipFill>
                          <a:blip r:embed="rId4"/>
                          <a:stretch>
                            <a:fillRect l="-415079" t="-938462" r="-1587" b="-115385"/>
                          </a:stretch>
                        </a:blipFill>
                      </a:tcPr>
                    </a:tc>
                    <a:extLst>
                      <a:ext uri="{0D108BD9-81ED-4DB2-BD59-A6C34878D82A}">
                        <a16:rowId xmlns:a16="http://schemas.microsoft.com/office/drawing/2014/main" val="594234875"/>
                      </a:ext>
                    </a:extLst>
                  </a:tr>
                  <a:tr h="312832">
                    <a:tc>
                      <a:txBody>
                        <a:bodyPr/>
                        <a:lstStyle/>
                        <a:p>
                          <a:pPr algn="ctr"/>
                          <a:r>
                            <a:rPr lang="en-US" sz="1400" dirty="0" smtClean="0"/>
                            <a:t>Lower bound</a:t>
                          </a:r>
                          <a:endParaRPr lang="en-US" sz="1400" dirty="0"/>
                        </a:p>
                      </a:txBody>
                      <a:tcPr/>
                    </a:tc>
                    <a:tc>
                      <a:txBody>
                        <a:bodyPr/>
                        <a:lstStyle/>
                        <a:p>
                          <a:endParaRPr lang="en-US"/>
                        </a:p>
                      </a:txBody>
                      <a:tcPr>
                        <a:blipFill>
                          <a:blip r:embed="rId4"/>
                          <a:stretch>
                            <a:fillRect l="-153883" t="-1058824" r="-62136" b="-17647"/>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tc>
                    <a:extLst>
                      <a:ext uri="{0D108BD9-81ED-4DB2-BD59-A6C34878D82A}">
                        <a16:rowId xmlns:a16="http://schemas.microsoft.com/office/drawing/2014/main" val="2770840616"/>
                      </a:ext>
                    </a:extLst>
                  </a:tr>
                </a:tbl>
              </a:graphicData>
            </a:graphic>
          </p:graphicFrame>
        </mc:Fallback>
      </mc:AlternateContent>
      <p:sp>
        <p:nvSpPr>
          <p:cNvPr id="16" name="矩形 15"/>
          <p:cNvSpPr/>
          <p:nvPr/>
        </p:nvSpPr>
        <p:spPr>
          <a:xfrm>
            <a:off x="9080665" y="2756410"/>
            <a:ext cx="262453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Generalize VT codes</a:t>
            </a:r>
            <a:endParaRPr kumimoji="0" lang="en-US" sz="1400" b="0" i="0" u="none" strike="noStrike" kern="1200" cap="none" spc="0" normalizeH="0" baseline="0" noProof="0" dirty="0">
              <a:ln>
                <a:noFill/>
              </a:ln>
              <a:solidFill>
                <a:srgbClr val="00B050"/>
              </a:solidFill>
              <a:effectLst/>
              <a:uLnTx/>
              <a:uFillTx/>
              <a:latin typeface="Calibri" panose="020F0502020204030204"/>
              <a:cs typeface="+mn-cs"/>
            </a:endParaRP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Systematic code requires an error-correcting hash for every data sequence (for applications such as file exchange )</a:t>
            </a:r>
            <a:endParaRPr lang="en-US" sz="1200" dirty="0">
              <a:solidFill>
                <a:prstClr val="black">
                  <a:lumMod val="50000"/>
                  <a:lumOff val="50000"/>
                </a:prstClr>
              </a:solidFill>
            </a:endParaRPr>
          </a:p>
        </p:txBody>
      </p:sp>
      <p:sp>
        <p:nvSpPr>
          <p:cNvPr id="10" name="矩形 9"/>
          <p:cNvSpPr/>
          <p:nvPr/>
        </p:nvSpPr>
        <p:spPr>
          <a:xfrm>
            <a:off x="367310" y="6305361"/>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
        <p:nvSpPr>
          <p:cNvPr id="11" name="矩形 10"/>
          <p:cNvSpPr/>
          <p:nvPr/>
        </p:nvSpPr>
        <p:spPr>
          <a:xfrm>
            <a:off x="367310" y="6546295"/>
            <a:ext cx="11337889" cy="246221"/>
          </a:xfrm>
          <a:prstGeom prst="rect">
            <a:avLst/>
          </a:prstGeom>
        </p:spPr>
        <p:txBody>
          <a:bodyPr wrap="square">
            <a:spAutoFit/>
          </a:bodyPr>
          <a:lstStyle/>
          <a:p>
            <a:r>
              <a:rPr lang="en-US" sz="1000" b="1" dirty="0"/>
              <a:t>J. Sima</a:t>
            </a:r>
            <a:r>
              <a:rPr lang="en-US" sz="1000" dirty="0"/>
              <a:t>, R. </a:t>
            </a:r>
            <a:r>
              <a:rPr lang="en-US" sz="1000" dirty="0" err="1"/>
              <a:t>Gabrys</a:t>
            </a:r>
            <a:r>
              <a:rPr lang="en-US" sz="1000" dirty="0"/>
              <a:t>, and J. </a:t>
            </a:r>
            <a:r>
              <a:rPr lang="en-US" sz="1000" dirty="0" err="1"/>
              <a:t>Bruck</a:t>
            </a:r>
            <a:r>
              <a:rPr lang="en-US" sz="1000" dirty="0"/>
              <a:t>, ”Optimal Systematic t-Deletion Correcting Codes,” IEEE International Symposium on Information Theory (ISIT), 2020.</a:t>
            </a:r>
          </a:p>
        </p:txBody>
      </p:sp>
    </p:spTree>
    <p:extLst>
      <p:ext uri="{BB962C8B-B14F-4D97-AF65-F5344CB8AC3E}">
        <p14:creationId xmlns:p14="http://schemas.microsoft.com/office/powerpoint/2010/main" val="1773399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elated</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esults</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3" y="1184990"/>
                <a:ext cx="87910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Binary</a:t>
                </a:r>
                <a:r>
                  <a:rPr kumimoji="0" lang="en-US" altLang="zh-CN" sz="2400" b="0" i="0" u="none" strike="noStrike" kern="1200" cap="none" spc="0" normalizeH="0" noProof="0" dirty="0">
                    <a:ln>
                      <a:noFill/>
                    </a:ln>
                    <a:solidFill>
                      <a:prstClr val="black"/>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24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cs typeface="+mn-cs"/>
                      </a:rPr>
                      <m:t>𝑘</m:t>
                    </m:r>
                  </m:oMath>
                </a14:m>
                <a:r>
                  <a:rPr kumimoji="0" lang="en-US" altLang="zh-CN" sz="2400" b="0" i="0" u="none" strike="noStrike" kern="1200" cap="none" spc="0" normalizeH="0" noProof="0" dirty="0">
                    <a:ln>
                      <a:noFill/>
                    </a:ln>
                    <a:solidFill>
                      <a:prstClr val="black"/>
                    </a:solidFill>
                    <a:effectLst/>
                    <a:uLnTx/>
                    <a:uFillTx/>
                    <a:latin typeface="Calibri" panose="020F0502020204030204"/>
                    <a:ea typeface="等线" panose="02010600030101010101" pitchFamily="2" charset="-122"/>
                    <a:cs typeface="+mn-cs"/>
                  </a:rPr>
                  <a:t>-deletion correcting codes of length </a:t>
                </a:r>
                <a14:m>
                  <m:oMath xmlns:m="http://schemas.openxmlformats.org/officeDocument/2006/math">
                    <m:r>
                      <a:rPr kumimoji="0" lang="en-US" altLang="zh-CN" sz="24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cs typeface="+mn-cs"/>
                      </a:rPr>
                      <m:t>𝑛</m:t>
                    </m:r>
                  </m:oMath>
                </a14:m>
                <a:endParaRPr kumimoji="0" 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1184990"/>
                <a:ext cx="8791049" cy="461665"/>
              </a:xfrm>
              <a:prstGeom prst="rect">
                <a:avLst/>
              </a:prstGeom>
              <a:blipFill>
                <a:blip r:embed="rId3"/>
                <a:stretch>
                  <a:fillRect l="-104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4" name="Table 1"/>
              <p:cNvGraphicFramePr>
                <a:graphicFrameLocks noGrp="1"/>
              </p:cNvGraphicFramePr>
              <p:nvPr>
                <p:extLst>
                  <p:ext uri="{D42A27DB-BD31-4B8C-83A1-F6EECF244321}">
                    <p14:modId xmlns:p14="http://schemas.microsoft.com/office/powerpoint/2010/main" val="3697407131"/>
                  </p:ext>
                </p:extLst>
              </p:nvPr>
            </p:nvGraphicFramePr>
            <p:xfrm>
              <a:off x="564436" y="2325713"/>
              <a:ext cx="7901078" cy="3592592"/>
            </p:xfrm>
            <a:graphic>
              <a:graphicData uri="http://schemas.openxmlformats.org/drawingml/2006/table">
                <a:tbl>
                  <a:tblPr firstRow="1" bandRow="1">
                    <a:tableStyleId>{5C22544A-7EE6-4342-B048-85BDC9FD1C3A}</a:tableStyleId>
                  </a:tblPr>
                  <a:tblGrid>
                    <a:gridCol w="3856384">
                      <a:extLst>
                        <a:ext uri="{9D8B030D-6E8A-4147-A177-3AD203B41FA5}">
                          <a16:colId xmlns:a16="http://schemas.microsoft.com/office/drawing/2014/main" val="1880195306"/>
                        </a:ext>
                      </a:extLst>
                    </a:gridCol>
                    <a:gridCol w="2506643">
                      <a:extLst>
                        <a:ext uri="{9D8B030D-6E8A-4147-A177-3AD203B41FA5}">
                          <a16:colId xmlns:a16="http://schemas.microsoft.com/office/drawing/2014/main" val="3822186527"/>
                        </a:ext>
                      </a:extLst>
                    </a:gridCol>
                    <a:gridCol w="1538051">
                      <a:extLst>
                        <a:ext uri="{9D8B030D-6E8A-4147-A177-3AD203B41FA5}">
                          <a16:colId xmlns:a16="http://schemas.microsoft.com/office/drawing/2014/main" val="2326434032"/>
                        </a:ext>
                      </a:extLst>
                    </a:gridCol>
                  </a:tblGrid>
                  <a:tr h="312832">
                    <a:tc>
                      <a:txBody>
                        <a:bodyPr/>
                        <a:lstStyle/>
                        <a:p>
                          <a:pPr algn="ctr"/>
                          <a:r>
                            <a:rPr lang="en-US" sz="1400" dirty="0"/>
                            <a:t>Reference</a:t>
                          </a:r>
                        </a:p>
                      </a:txBody>
                      <a:tcPr/>
                    </a:tc>
                    <a:tc>
                      <a:txBody>
                        <a:bodyPr/>
                        <a:lstStyle/>
                        <a:p>
                          <a:pPr algn="ctr"/>
                          <a:r>
                            <a:rPr lang="en-US" sz="1400" dirty="0"/>
                            <a:t>Redundancy</a:t>
                          </a:r>
                        </a:p>
                      </a:txBody>
                      <a:tcPr/>
                    </a:tc>
                    <a:tc>
                      <a:txBody>
                        <a:bodyPr/>
                        <a:lstStyle/>
                        <a:p>
                          <a:pPr algn="ctr"/>
                          <a:r>
                            <a:rPr lang="en-US" sz="1400" dirty="0"/>
                            <a:t>Systematic Code?</a:t>
                          </a:r>
                        </a:p>
                      </a:txBody>
                      <a:tcPr/>
                    </a:tc>
                    <a:extLst>
                      <a:ext uri="{0D108BD9-81ED-4DB2-BD59-A6C34878D82A}">
                        <a16:rowId xmlns:a16="http://schemas.microsoft.com/office/drawing/2014/main" val="528744001"/>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Helberg</a:t>
                          </a:r>
                          <a:r>
                            <a:rPr lang="en-US" sz="1400" dirty="0"/>
                            <a:t> and Ferreira, 2002]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1" smtClean="0">
                                    <a:latin typeface="Cambria Math" panose="02040503050406030204" pitchFamily="18" charset="0"/>
                                    <a:ea typeface="Arial Unicode MS" pitchFamily="34" charset="-122"/>
                                    <a:cs typeface="Arial Unicode MS" pitchFamily="34" charset="-122"/>
                                  </a:rPr>
                                  <m:t>)</m:t>
                                </m:r>
                              </m:oMath>
                            </m:oMathPara>
                          </a14:m>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35932853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Brakensiek</a:t>
                          </a:r>
                          <a:r>
                            <a:rPr lang="en-US" sz="1400" dirty="0"/>
                            <a:t>, </a:t>
                          </a:r>
                          <a:r>
                            <a:rPr lang="en-US" sz="1400" dirty="0" err="1"/>
                            <a:t>Guruswami</a:t>
                          </a:r>
                          <a:r>
                            <a:rPr lang="en-US" sz="1400" dirty="0"/>
                            <a:t>, and </a:t>
                          </a:r>
                          <a:r>
                            <a:rPr lang="en-US" sz="1400" dirty="0" err="1"/>
                            <a:t>Zbarsky</a:t>
                          </a:r>
                          <a:r>
                            <a:rPr lang="en-US" sz="1400" dirty="0"/>
                            <a:t>, 2015]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32</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a:rPr lang="en-US" altLang="zh-CN" sz="1400" b="0" i="1" smtClean="0">
                                      <a:latin typeface="Cambria Math" panose="02040503050406030204" pitchFamily="18" charset="0"/>
                                      <a:ea typeface="Arial Unicode MS" pitchFamily="34" charset="-122"/>
                                      <a:cs typeface="Arial Unicode MS" pitchFamily="34" charset="-122"/>
                                    </a:rPr>
                                    <m:t>𝑘</m:t>
                                  </m:r>
                                </m:e>
                                <m:sup>
                                  <m:r>
                                    <a:rPr lang="en-US" altLang="zh-CN" sz="1400" b="0" i="1" smtClean="0">
                                      <a:latin typeface="Cambria Math" panose="02040503050406030204" pitchFamily="18" charset="0"/>
                                      <a:ea typeface="Arial Unicode MS" pitchFamily="34" charset="-122"/>
                                      <a:cs typeface="Arial Unicode MS" pitchFamily="34" charset="-122"/>
                                    </a:rPr>
                                    <m:t>2</m:t>
                                  </m:r>
                                </m:sup>
                              </m:sSup>
                              <m:func>
                                <m:funcPr>
                                  <m:ctrlPr>
                                    <a:rPr lang="en-US" altLang="zh-CN" sz="1400" b="0" i="1" smtClean="0">
                                      <a:latin typeface="Cambria Math" panose="02040503050406030204" pitchFamily="18" charset="0"/>
                                      <a:ea typeface="Arial Unicode MS" pitchFamily="34" charset="-122"/>
                                      <a:cs typeface="Arial Unicode MS" pitchFamily="34" charset="-122"/>
                                    </a:rPr>
                                  </m:ctrlPr>
                                </m:funcPr>
                                <m:fName>
                                  <m:r>
                                    <m:rPr>
                                      <m:sty m:val="p"/>
                                    </m:rPr>
                                    <a:rPr lang="en-US" altLang="zh-CN" sz="1400" b="0" i="0" smtClean="0">
                                      <a:latin typeface="Cambria Math" panose="02040503050406030204" pitchFamily="18" charset="0"/>
                                      <a:ea typeface="Arial Unicode MS" pitchFamily="34" charset="-122"/>
                                      <a:cs typeface="Arial Unicode MS" pitchFamily="34" charset="-122"/>
                                    </a:rPr>
                                    <m:t>log</m:t>
                                  </m:r>
                                </m:fName>
                                <m:e>
                                  <m:r>
                                    <a:rPr lang="en-US" altLang="zh-CN" sz="1400" b="0" i="1" smtClean="0">
                                      <a:latin typeface="Cambria Math" panose="02040503050406030204" pitchFamily="18" charset="0"/>
                                      <a:ea typeface="Arial Unicode MS" pitchFamily="34" charset="-122"/>
                                      <a:cs typeface="Arial Unicode MS" pitchFamily="34" charset="-122"/>
                                    </a:rPr>
                                    <m:t>𝑘</m:t>
                                  </m:r>
                                </m:e>
                              </m:func>
                              <m:r>
                                <m:rPr>
                                  <m:sty m:val="p"/>
                                </m:rPr>
                                <a:rPr lang="en-US" altLang="zh-CN" sz="1400" b="0" i="1" smtClean="0">
                                  <a:latin typeface="Cambria Math" panose="02040503050406030204" pitchFamily="18" charset="0"/>
                                  <a:ea typeface="Arial Unicode MS" pitchFamily="34" charset="-122"/>
                                  <a:cs typeface="Arial Unicode MS" pitchFamily="34" charset="-122"/>
                                </a:rPr>
                                <m:t>log</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o</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logn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4020701090"/>
                      </a:ext>
                    </a:extLst>
                  </a:tr>
                  <a:tr h="312832">
                    <a:tc>
                      <a:txBody>
                        <a:bodyPr/>
                        <a:lstStyle/>
                        <a:p>
                          <a:pPr algn="ctr"/>
                          <a:r>
                            <a:rPr lang="en-US" sz="1400" dirty="0"/>
                            <a:t>[Cheng,</a:t>
                          </a:r>
                          <a:r>
                            <a:rPr lang="en-US" sz="1400" baseline="0" dirty="0"/>
                            <a:t> Jin</a:t>
                          </a:r>
                          <a:r>
                            <a:rPr lang="en-US" sz="1400" dirty="0"/>
                            <a:t>, Li, and Wu,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altLang="zh-CN" sz="1400" b="0" i="1" smtClean="0">
                                      <a:latin typeface="Cambria Math" panose="02040503050406030204" pitchFamily="18" charset="0"/>
                                      <a:ea typeface="Arial Unicode MS" pitchFamily="34" charset="-122"/>
                                      <a:cs typeface="Arial Unicode MS" pitchFamily="34" charset="-122"/>
                                    </a:rPr>
                                  </m:ctrlPr>
                                </m:dPr>
                                <m:e>
                                  <m:r>
                                    <a:rPr lang="en-US" altLang="zh-CN" sz="1400" b="0" i="1" smtClean="0">
                                      <a:latin typeface="Cambria Math" panose="02040503050406030204" pitchFamily="18" charset="0"/>
                                      <a:ea typeface="Arial Unicode MS" pitchFamily="34" charset="-122"/>
                                      <a:cs typeface="Arial Unicode MS" pitchFamily="34" charset="-122"/>
                                    </a:rPr>
                                    <m:t>≥200</m:t>
                                  </m:r>
                                </m:e>
                              </m:d>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1" smtClean="0">
                                  <a:latin typeface="Cambria Math" panose="02040503050406030204" pitchFamily="18" charset="0"/>
                                  <a:ea typeface="Arial Unicode MS" pitchFamily="34" charset="-122"/>
                                  <a:cs typeface="Arial Unicode MS" pitchFamily="34" charset="-122"/>
                                </a:rPr>
                                <m:t> </m:t>
                              </m:r>
                              <m:r>
                                <m:rPr>
                                  <m:sty m:val="p"/>
                                </m:rPr>
                                <a:rPr lang="en-US" altLang="zh-CN" sz="1400" b="0" i="1" smtClean="0">
                                  <a:latin typeface="Cambria Math" panose="02040503050406030204" pitchFamily="18" charset="0"/>
                                  <a:ea typeface="Arial Unicode MS" pitchFamily="34" charset="-122"/>
                                  <a:cs typeface="Arial Unicode MS" pitchFamily="34" charset="-122"/>
                                </a:rPr>
                                <m:t>log</m:t>
                              </m:r>
                              <m:r>
                                <a:rPr lang="en-US" altLang="zh-CN" sz="1400" b="0" i="1" smtClean="0">
                                  <a:latin typeface="Cambria Math" panose="02040503050406030204" pitchFamily="18" charset="0"/>
                                  <a:ea typeface="Arial Unicode MS" pitchFamily="34" charset="-122"/>
                                  <a:cs typeface="Arial Unicode MS" pitchFamily="34" charset="-122"/>
                                </a:rPr>
                                <m:t>𝑛</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o</m:t>
                              </m:r>
                              <m:r>
                                <a:rPr lang="en-US" altLang="zh-CN" sz="1400" b="0" i="0" smtClean="0">
                                  <a:latin typeface="Cambria Math" panose="02040503050406030204" pitchFamily="18" charset="0"/>
                                  <a:ea typeface="Arial Unicode MS" pitchFamily="34" charset="-122"/>
                                  <a:cs typeface="Arial Unicode MS" pitchFamily="34" charset="-122"/>
                                </a:rPr>
                                <m:t>(</m:t>
                              </m:r>
                              <m:r>
                                <m:rPr>
                                  <m:sty m:val="p"/>
                                </m:rPr>
                                <a:rPr lang="en-US" altLang="zh-CN" sz="1400" b="0" i="0" smtClean="0">
                                  <a:latin typeface="Cambria Math" panose="02040503050406030204" pitchFamily="18" charset="0"/>
                                  <a:ea typeface="Arial Unicode MS" pitchFamily="34" charset="-122"/>
                                  <a:cs typeface="Arial Unicode MS" pitchFamily="34" charset="-122"/>
                                </a:rPr>
                                <m:t>logn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𝑁𝑜</m:t>
                                </m:r>
                              </m:oMath>
                            </m:oMathPara>
                          </a14:m>
                          <a:endParaRPr lang="en-US" sz="1400" dirty="0"/>
                        </a:p>
                      </a:txBody>
                      <a:tcPr/>
                    </a:tc>
                    <a:extLst>
                      <a:ext uri="{0D108BD9-81ED-4DB2-BD59-A6C34878D82A}">
                        <a16:rowId xmlns:a16="http://schemas.microsoft.com/office/drawing/2014/main" val="1671081354"/>
                      </a:ext>
                    </a:extLst>
                  </a:tr>
                  <a:tr h="312832">
                    <a:tc>
                      <a:txBody>
                        <a:bodyPr/>
                        <a:lstStyle/>
                        <a:p>
                          <a:pPr algn="ctr"/>
                          <a:r>
                            <a:rPr lang="en-US" sz="1400" dirty="0">
                              <a:solidFill>
                                <a:srgbClr val="FF0000"/>
                              </a:solidFill>
                            </a:rPr>
                            <a:t>[Sima</a:t>
                          </a:r>
                          <a:r>
                            <a:rPr lang="en-US" sz="1400" baseline="0" dirty="0">
                              <a:solidFill>
                                <a:srgbClr val="FF0000"/>
                              </a:solidFill>
                            </a:rPr>
                            <a:t> and </a:t>
                          </a:r>
                          <a:r>
                            <a:rPr lang="en-US" sz="1400" baseline="0" dirty="0" err="1">
                              <a:solidFill>
                                <a:srgbClr val="FF0000"/>
                              </a:solidFill>
                            </a:rPr>
                            <a:t>Bruck</a:t>
                          </a:r>
                          <a:r>
                            <a:rPr lang="en-US" sz="1400" baseline="0" dirty="0">
                              <a:solidFill>
                                <a:srgbClr val="FF0000"/>
                              </a:solidFill>
                            </a:rPr>
                            <a:t>, 2019</a:t>
                          </a:r>
                          <a:r>
                            <a:rPr lang="en-US" sz="1400" dirty="0">
                              <a:solidFill>
                                <a:srgbClr val="FF000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8</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 </m:t>
                                </m:r>
                                <m:r>
                                  <m:rPr>
                                    <m:sty m:val="p"/>
                                  </m:rP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log</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o</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𝑁𝑜</m:t>
                                </m:r>
                              </m:oMath>
                            </m:oMathPara>
                          </a14:m>
                          <a:endParaRPr lang="en-US" sz="1400" dirty="0">
                            <a:solidFill>
                              <a:srgbClr val="FF0000"/>
                            </a:solidFill>
                          </a:endParaRPr>
                        </a:p>
                      </a:txBody>
                      <a:tcPr/>
                    </a:tc>
                    <a:extLst>
                      <a:ext uri="{0D108BD9-81ED-4DB2-BD59-A6C34878D82A}">
                        <a16:rowId xmlns:a16="http://schemas.microsoft.com/office/drawing/2014/main" val="86198240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dirty="0" err="1"/>
                            <a:t>Belazzougui</a:t>
                          </a:r>
                          <a:r>
                            <a:rPr lang="en-US" sz="1400" dirty="0"/>
                            <a:t>, 2015]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m:rPr>
                                  <m:sty m:val="p"/>
                                </m:rPr>
                                <a:rPr lang="en-US" altLang="zh-CN" sz="1400" b="0" i="0" smtClean="0">
                                  <a:latin typeface="Cambria Math" panose="02040503050406030204" pitchFamily="18" charset="0"/>
                                  <a:ea typeface="Arial Unicode MS" pitchFamily="34" charset="-122"/>
                                  <a:cs typeface="Arial Unicode MS" pitchFamily="34" charset="-122"/>
                                </a:rPr>
                                <m:t>n</m:t>
                              </m:r>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1813257134"/>
                      </a:ext>
                    </a:extLst>
                  </a:tr>
                  <a:tr h="388552">
                    <a:tc>
                      <a:txBody>
                        <a:bodyPr/>
                        <a:lstStyle/>
                        <a:p>
                          <a:pPr algn="ctr"/>
                          <a:r>
                            <a:rPr lang="en-US" sz="1400" dirty="0"/>
                            <a:t>[Cheng,</a:t>
                          </a:r>
                          <a:r>
                            <a:rPr lang="en-US" sz="1400" baseline="0" dirty="0"/>
                            <a:t> Jin</a:t>
                          </a:r>
                          <a:r>
                            <a:rPr lang="en-US" sz="1400" dirty="0"/>
                            <a:t>, Li, and Wu,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a:rPr lang="en-US" altLang="zh-CN" sz="1400" b="0" i="0" smtClean="0">
                                  <a:latin typeface="Cambria Math" panose="02040503050406030204" pitchFamily="18" charset="0"/>
                                  <a:ea typeface="Arial Unicode MS" pitchFamily="34" charset="-122"/>
                                  <a:cs typeface="Arial Unicode MS" pitchFamily="34" charset="-122"/>
                                </a:rPr>
                                <m:t>(</m:t>
                              </m:r>
                              <m:f>
                                <m:fPr>
                                  <m:ctrlPr>
                                    <a:rPr lang="en-US" altLang="zh-CN" sz="1400" b="0" i="1" smtClean="0">
                                      <a:latin typeface="Cambria Math" panose="02040503050406030204" pitchFamily="18" charset="0"/>
                                      <a:ea typeface="Arial Unicode MS" pitchFamily="34" charset="-122"/>
                                      <a:cs typeface="Arial Unicode MS" pitchFamily="34" charset="-122"/>
                                    </a:rPr>
                                  </m:ctrlPr>
                                </m:fPr>
                                <m:num>
                                  <m:r>
                                    <m:rPr>
                                      <m:sty m:val="p"/>
                                    </m:rPr>
                                    <a:rPr lang="en-US" altLang="zh-CN" sz="1400" b="0" i="0" smtClean="0">
                                      <a:latin typeface="Cambria Math" panose="02040503050406030204" pitchFamily="18" charset="0"/>
                                      <a:ea typeface="Arial Unicode MS" pitchFamily="34" charset="-122"/>
                                      <a:cs typeface="Arial Unicode MS" pitchFamily="34" charset="-122"/>
                                    </a:rPr>
                                    <m:t>n</m:t>
                                  </m:r>
                                </m:num>
                                <m:den>
                                  <m:r>
                                    <m:rPr>
                                      <m:sty m:val="p"/>
                                    </m:rPr>
                                    <a:rPr lang="en-US" altLang="zh-CN" sz="1400" b="0" i="0" smtClean="0">
                                      <a:latin typeface="Cambria Math" panose="02040503050406030204" pitchFamily="18" charset="0"/>
                                      <a:ea typeface="Arial Unicode MS" pitchFamily="34" charset="-122"/>
                                      <a:cs typeface="Arial Unicode MS" pitchFamily="34" charset="-122"/>
                                    </a:rPr>
                                    <m:t>k</m:t>
                                  </m:r>
                                </m:den>
                              </m:f>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3274943369"/>
                      </a:ext>
                    </a:extLst>
                  </a:tr>
                  <a:tr h="388552">
                    <a:tc>
                      <a:txBody>
                        <a:bodyPr/>
                        <a:lstStyle/>
                        <a:p>
                          <a:pPr algn="ctr"/>
                          <a:r>
                            <a:rPr lang="en-US" sz="1400" dirty="0"/>
                            <a:t>[</a:t>
                          </a:r>
                          <a:r>
                            <a:rPr lang="en-US" sz="1400" dirty="0" err="1"/>
                            <a:t>Haeupler</a:t>
                          </a:r>
                          <a:r>
                            <a:rPr lang="en-US" sz="1400" dirty="0"/>
                            <a:t>,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b="0" i="1" smtClean="0">
                                  <a:latin typeface="Cambria Math" panose="02040503050406030204" pitchFamily="18" charset="0"/>
                                  <a:ea typeface="Arial Unicode MS" pitchFamily="34" charset="-122"/>
                                  <a:cs typeface="Arial Unicode MS" pitchFamily="34" charset="-122"/>
                                </a:rPr>
                                <m:t>𝑂</m:t>
                              </m:r>
                              <m:r>
                                <a:rPr lang="en-US" altLang="zh-CN" sz="1400" b="0" i="1" smtClean="0">
                                  <a:latin typeface="Cambria Math" panose="02040503050406030204" pitchFamily="18" charset="0"/>
                                  <a:ea typeface="Arial Unicode MS" pitchFamily="34" charset="-122"/>
                                  <a:cs typeface="Arial Unicode MS" pitchFamily="34" charset="-122"/>
                                </a:rPr>
                                <m:t>(</m:t>
                              </m:r>
                              <m:r>
                                <a:rPr lang="en-US" altLang="zh-CN" sz="1400" b="0" i="1" smtClean="0">
                                  <a:latin typeface="Cambria Math" panose="02040503050406030204" pitchFamily="18" charset="0"/>
                                  <a:ea typeface="Arial Unicode MS" pitchFamily="34" charset="-122"/>
                                  <a:cs typeface="Arial Unicode MS" pitchFamily="34" charset="-122"/>
                                </a:rPr>
                                <m:t>𝑘</m:t>
                              </m:r>
                              <m:r>
                                <a:rPr lang="en-US" altLang="zh-CN" sz="1400" b="0" i="0" smtClean="0">
                                  <a:latin typeface="Cambria Math" panose="02040503050406030204" pitchFamily="18" charset="0"/>
                                  <a:ea typeface="Arial Unicode MS" pitchFamily="34" charset="-122"/>
                                  <a:cs typeface="Arial Unicode MS" pitchFamily="34" charset="-122"/>
                                </a:rPr>
                                <m:t> </m:t>
                              </m:r>
                              <m:sSup>
                                <m:sSupPr>
                                  <m:ctrlPr>
                                    <a:rPr lang="en-US" altLang="zh-CN" sz="1400" b="0" i="1" smtClean="0">
                                      <a:latin typeface="Cambria Math" panose="02040503050406030204" pitchFamily="18" charset="0"/>
                                      <a:ea typeface="Arial Unicode MS" pitchFamily="34" charset="-122"/>
                                      <a:cs typeface="Arial Unicode MS" pitchFamily="34" charset="-122"/>
                                    </a:rPr>
                                  </m:ctrlPr>
                                </m:sSupPr>
                                <m:e>
                                  <m:r>
                                    <m:rPr>
                                      <m:sty m:val="p"/>
                                    </m:rPr>
                                    <a:rPr lang="en-US" altLang="zh-CN" sz="1400" b="0" i="0" smtClean="0">
                                      <a:latin typeface="Cambria Math" panose="02040503050406030204" pitchFamily="18" charset="0"/>
                                      <a:ea typeface="Arial Unicode MS" pitchFamily="34" charset="-122"/>
                                      <a:cs typeface="Arial Unicode MS" pitchFamily="34" charset="-122"/>
                                    </a:rPr>
                                    <m:t>log</m:t>
                                  </m:r>
                                </m:e>
                                <m:sup>
                                  <m:r>
                                    <a:rPr lang="en-US" altLang="zh-CN" sz="1400" b="0" i="0" smtClean="0">
                                      <a:latin typeface="Cambria Math" panose="02040503050406030204" pitchFamily="18" charset="0"/>
                                      <a:ea typeface="Arial Unicode MS" pitchFamily="34" charset="-122"/>
                                      <a:cs typeface="Arial Unicode MS" pitchFamily="34" charset="-122"/>
                                    </a:rPr>
                                    <m:t>2</m:t>
                                  </m:r>
                                </m:sup>
                              </m:sSup>
                              <m:r>
                                <a:rPr lang="en-US" altLang="zh-CN" sz="1400" b="0" i="0" smtClean="0">
                                  <a:latin typeface="Cambria Math" panose="02040503050406030204" pitchFamily="18" charset="0"/>
                                  <a:ea typeface="Arial Unicode MS" pitchFamily="34" charset="-122"/>
                                  <a:cs typeface="Arial Unicode MS" pitchFamily="34" charset="-122"/>
                                </a:rPr>
                                <m:t>(</m:t>
                              </m:r>
                              <m:f>
                                <m:fPr>
                                  <m:ctrlPr>
                                    <a:rPr lang="en-US" altLang="zh-CN" sz="1400" b="0" i="1" smtClean="0">
                                      <a:latin typeface="Cambria Math" panose="02040503050406030204" pitchFamily="18" charset="0"/>
                                      <a:ea typeface="Arial Unicode MS" pitchFamily="34" charset="-122"/>
                                      <a:cs typeface="Arial Unicode MS" pitchFamily="34" charset="-122"/>
                                    </a:rPr>
                                  </m:ctrlPr>
                                </m:fPr>
                                <m:num>
                                  <m:r>
                                    <m:rPr>
                                      <m:sty m:val="p"/>
                                    </m:rPr>
                                    <a:rPr lang="en-US" altLang="zh-CN" sz="1400" b="0" i="0" smtClean="0">
                                      <a:latin typeface="Cambria Math" panose="02040503050406030204" pitchFamily="18" charset="0"/>
                                      <a:ea typeface="Arial Unicode MS" pitchFamily="34" charset="-122"/>
                                      <a:cs typeface="Arial Unicode MS" pitchFamily="34" charset="-122"/>
                                    </a:rPr>
                                    <m:t>n</m:t>
                                  </m:r>
                                </m:num>
                                <m:den>
                                  <m:r>
                                    <m:rPr>
                                      <m:sty m:val="p"/>
                                    </m:rPr>
                                    <a:rPr lang="en-US" altLang="zh-CN" sz="1400" b="0" i="0" smtClean="0">
                                      <a:latin typeface="Cambria Math" panose="02040503050406030204" pitchFamily="18" charset="0"/>
                                      <a:ea typeface="Arial Unicode MS" pitchFamily="34" charset="-122"/>
                                      <a:cs typeface="Arial Unicode MS" pitchFamily="34" charset="-122"/>
                                    </a:rPr>
                                    <m:t>k</m:t>
                                  </m:r>
                                </m:den>
                              </m:f>
                              <m:r>
                                <a:rPr lang="en-US" altLang="zh-CN" sz="1400" b="0" i="0" smtClean="0">
                                  <a:latin typeface="Cambria Math" panose="02040503050406030204" pitchFamily="18" charset="0"/>
                                  <a:ea typeface="Arial Unicode MS" pitchFamily="34" charset="-122"/>
                                  <a:cs typeface="Arial Unicode MS" pitchFamily="34" charset="-122"/>
                                </a:rPr>
                                <m:t>))</m:t>
                              </m:r>
                            </m:oMath>
                          </a14:m>
                          <a:r>
                            <a:rPr lang="en-US" altLang="zh-CN" sz="1400" dirty="0">
                              <a:ea typeface="Arial Unicode MS" pitchFamily="34" charset="-122"/>
                              <a:cs typeface="Arial Unicode MS" pitchFamily="34" charset="-122"/>
                            </a:rPr>
                            <a:t> </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𝑌𝑒𝑠</m:t>
                                </m:r>
                              </m:oMath>
                            </m:oMathPara>
                          </a14:m>
                          <a:endParaRPr lang="en-US" sz="1400" dirty="0"/>
                        </a:p>
                      </a:txBody>
                      <a:tcPr/>
                    </a:tc>
                    <a:extLst>
                      <a:ext uri="{0D108BD9-81ED-4DB2-BD59-A6C34878D82A}">
                        <a16:rowId xmlns:a16="http://schemas.microsoft.com/office/drawing/2014/main" val="2011544884"/>
                      </a:ext>
                    </a:extLst>
                  </a:tr>
                  <a:tr h="312832">
                    <a:tc>
                      <a:txBody>
                        <a:bodyPr/>
                        <a:lstStyle/>
                        <a:p>
                          <a:pPr algn="ctr"/>
                          <a:r>
                            <a:rPr lang="en-US" sz="1400" dirty="0">
                              <a:solidFill>
                                <a:srgbClr val="FF0000"/>
                              </a:solidFill>
                            </a:rPr>
                            <a:t>[Sima, </a:t>
                          </a:r>
                          <a:r>
                            <a:rPr lang="en-US" sz="1400" dirty="0" err="1">
                              <a:solidFill>
                                <a:srgbClr val="FF0000"/>
                              </a:solidFill>
                            </a:rPr>
                            <a:t>Gabrys</a:t>
                          </a:r>
                          <a:r>
                            <a:rPr lang="en-US" sz="1400" dirty="0">
                              <a:solidFill>
                                <a:srgbClr val="FF0000"/>
                              </a:solidFill>
                            </a:rPr>
                            <a:t>, and </a:t>
                          </a:r>
                          <a:r>
                            <a:rPr lang="en-US" sz="1400" dirty="0" err="1">
                              <a:solidFill>
                                <a:srgbClr val="FF0000"/>
                              </a:solidFill>
                            </a:rPr>
                            <a:t>Bruck</a:t>
                          </a:r>
                          <a:r>
                            <a:rPr lang="en-US" sz="1400" dirty="0">
                              <a:solidFill>
                                <a:srgbClr val="FF0000"/>
                              </a:solidFill>
                            </a:rPr>
                            <a:t>, 2020]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4</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 </m:t>
                                </m:r>
                                <m:r>
                                  <m:rPr>
                                    <m:sty m:val="p"/>
                                  </m:rP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log</m:t>
                                </m:r>
                                <m:r>
                                  <a:rPr lang="en-US" altLang="zh-CN" sz="1400" b="0" i="1" smtClean="0">
                                    <a:solidFill>
                                      <a:srgbClr val="FF0000"/>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o</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rgbClr val="FF0000"/>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𝑌𝑒𝑠</m:t>
                                </m:r>
                              </m:oMath>
                            </m:oMathPara>
                          </a14:m>
                          <a:endParaRPr lang="en-US" sz="1400" dirty="0">
                            <a:solidFill>
                              <a:srgbClr val="FF0000"/>
                            </a:solidFill>
                          </a:endParaRPr>
                        </a:p>
                      </a:txBody>
                      <a:tcPr/>
                    </a:tc>
                    <a:extLst>
                      <a:ext uri="{0D108BD9-81ED-4DB2-BD59-A6C34878D82A}">
                        <a16:rowId xmlns:a16="http://schemas.microsoft.com/office/drawing/2014/main" val="2289861743"/>
                      </a:ext>
                    </a:extLst>
                  </a:tr>
                  <a:tr h="312832">
                    <a:tc>
                      <a:txBody>
                        <a:bodyPr/>
                        <a:lstStyle/>
                        <a:p>
                          <a:pPr algn="ctr"/>
                          <a:r>
                            <a:rPr lang="en-US" sz="1400" dirty="0"/>
                            <a:t>[Song, </a:t>
                          </a:r>
                          <a:r>
                            <a:rPr lang="en-US" sz="1400" dirty="0" err="1"/>
                            <a:t>Polyanskii</a:t>
                          </a:r>
                          <a:r>
                            <a:rPr lang="en-US" sz="1400" dirty="0"/>
                            <a:t>, </a:t>
                          </a:r>
                          <a:r>
                            <a:rPr lang="en-US" sz="1400" dirty="0" err="1"/>
                            <a:t>Cai</a:t>
                          </a:r>
                          <a:r>
                            <a:rPr lang="en-US" sz="1400" dirty="0"/>
                            <a:t>, He, 2021]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(4</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𝑘</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−1) </m:t>
                                </m:r>
                                <m:r>
                                  <m:rPr>
                                    <m:sty m:val="p"/>
                                  </m:rP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log</m:t>
                                </m:r>
                                <m:r>
                                  <a:rPr lang="en-US" altLang="zh-CN" sz="1400" b="0" i="1" smtClean="0">
                                    <a:solidFill>
                                      <a:schemeClr val="tx1"/>
                                    </a:solidFill>
                                    <a:latin typeface="Cambria Math" panose="02040503050406030204" pitchFamily="18" charset="0"/>
                                    <a:ea typeface="Arial Unicode MS" pitchFamily="34" charset="-122"/>
                                    <a:cs typeface="Arial Unicode MS" pitchFamily="34" charset="-122"/>
                                  </a:rPr>
                                  <m:t>𝑛</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o</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r>
                                  <m:rPr>
                                    <m:sty m:val="p"/>
                                  </m:rP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logn</m:t>
                                </m:r>
                                <m:r>
                                  <a:rPr lang="en-US" altLang="zh-CN" sz="1400" b="0" i="0" smtClean="0">
                                    <a:solidFill>
                                      <a:schemeClr val="tx1"/>
                                    </a:solidFill>
                                    <a:latin typeface="Cambria Math" panose="02040503050406030204" pitchFamily="18" charset="0"/>
                                    <a:ea typeface="Arial Unicode MS" pitchFamily="34" charset="-122"/>
                                    <a:cs typeface="Arial Unicode MS" pitchFamily="34" charset="-122"/>
                                  </a:rPr>
                                  <m:t>)</m:t>
                                </m:r>
                              </m:oMath>
                            </m:oMathPara>
                          </a14:m>
                          <a:endParaRPr lang="en-US" sz="14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𝑌𝑒𝑠</m:t>
                                </m:r>
                              </m:oMath>
                            </m:oMathPara>
                          </a14:m>
                          <a:endParaRPr lang="en-US" sz="1400" dirty="0">
                            <a:solidFill>
                              <a:schemeClr val="tx1"/>
                            </a:solidFill>
                          </a:endParaRPr>
                        </a:p>
                      </a:txBody>
                      <a:tcPr/>
                    </a:tc>
                    <a:extLst>
                      <a:ext uri="{0D108BD9-81ED-4DB2-BD59-A6C34878D82A}">
                        <a16:rowId xmlns:a16="http://schemas.microsoft.com/office/drawing/2014/main" val="594234875"/>
                      </a:ext>
                    </a:extLst>
                  </a:tr>
                  <a:tr h="312832">
                    <a:tc>
                      <a:txBody>
                        <a:bodyPr/>
                        <a:lstStyle/>
                        <a:p>
                          <a:pPr algn="ctr"/>
                          <a:r>
                            <a:rPr lang="en-US" sz="1400" dirty="0"/>
                            <a:t>Lower bound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𝑘</m:t>
                                </m:r>
                                <m:func>
                                  <m:funcPr>
                                    <m:ctrlPr>
                                      <a:rPr lang="en-US" sz="1400" b="0" i="1" smtClean="0">
                                        <a:solidFill>
                                          <a:schemeClr val="tx1"/>
                                        </a:solidFill>
                                        <a:latin typeface="Cambria Math" panose="02040503050406030204" pitchFamily="18" charset="0"/>
                                      </a:rPr>
                                    </m:ctrlPr>
                                  </m:funcPr>
                                  <m:fName>
                                    <m:r>
                                      <m:rPr>
                                        <m:sty m:val="p"/>
                                      </m:rPr>
                                      <a:rPr lang="en-US" sz="1400" b="0" i="0" smtClean="0">
                                        <a:solidFill>
                                          <a:schemeClr val="tx1"/>
                                        </a:solidFill>
                                        <a:latin typeface="Cambria Math" panose="02040503050406030204" pitchFamily="18" charset="0"/>
                                      </a:rPr>
                                      <m:t>log</m:t>
                                    </m:r>
                                  </m:fName>
                                  <m:e>
                                    <m:r>
                                      <a:rPr lang="en-US" sz="1400" b="0" i="1" smtClean="0">
                                        <a:solidFill>
                                          <a:schemeClr val="tx1"/>
                                        </a:solidFill>
                                        <a:latin typeface="Cambria Math" panose="02040503050406030204" pitchFamily="18" charset="0"/>
                                      </a:rPr>
                                      <m:t>𝑛</m:t>
                                    </m:r>
                                  </m:e>
                                </m:func>
                                <m:r>
                                  <a:rPr lang="en-US" sz="1400" b="0" i="0"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o</m:t>
                                </m:r>
                                <m:r>
                                  <a:rPr lang="en-US" sz="1400" b="0" i="0"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log</m:t>
                                </m:r>
                                <m:r>
                                  <a:rPr lang="en-US" sz="1400" b="0" i="0" smtClean="0">
                                    <a:solidFill>
                                      <a:schemeClr val="tx1"/>
                                    </a:solidFill>
                                    <a:latin typeface="Cambria Math" panose="02040503050406030204" pitchFamily="18" charset="0"/>
                                  </a:rPr>
                                  <m:t> </m:t>
                                </m:r>
                                <m:r>
                                  <m:rPr>
                                    <m:sty m:val="p"/>
                                  </m:rPr>
                                  <a:rPr lang="en-US" sz="1400" b="0" i="0" smtClean="0">
                                    <a:solidFill>
                                      <a:schemeClr val="tx1"/>
                                    </a:solidFill>
                                    <a:latin typeface="Cambria Math" panose="02040503050406030204" pitchFamily="18" charset="0"/>
                                  </a:rPr>
                                  <m:t>n</m:t>
                                </m:r>
                                <m:r>
                                  <a:rPr lang="en-US" sz="1400" b="0" i="0" smtClean="0">
                                    <a:solidFill>
                                      <a:schemeClr val="tx1"/>
                                    </a:solidFill>
                                    <a:latin typeface="Cambria Math" panose="02040503050406030204" pitchFamily="18" charset="0"/>
                                  </a:rPr>
                                  <m:t>)</m:t>
                                </m:r>
                              </m:oMath>
                            </m:oMathPara>
                          </a14:m>
                          <a:endParaRPr lang="en-US" sz="14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tc>
                    <a:extLst>
                      <a:ext uri="{0D108BD9-81ED-4DB2-BD59-A6C34878D82A}">
                        <a16:rowId xmlns:a16="http://schemas.microsoft.com/office/drawing/2014/main" val="2770840616"/>
                      </a:ext>
                    </a:extLst>
                  </a:tr>
                </a:tbl>
              </a:graphicData>
            </a:graphic>
          </p:graphicFrame>
        </mc:Choice>
        <mc:Fallback xmlns="">
          <p:graphicFrame>
            <p:nvGraphicFramePr>
              <p:cNvPr id="14" name="Table 1"/>
              <p:cNvGraphicFramePr>
                <a:graphicFrameLocks noGrp="1"/>
              </p:cNvGraphicFramePr>
              <p:nvPr>
                <p:extLst>
                  <p:ext uri="{D42A27DB-BD31-4B8C-83A1-F6EECF244321}">
                    <p14:modId xmlns:p14="http://schemas.microsoft.com/office/powerpoint/2010/main" val="3697407131"/>
                  </p:ext>
                </p:extLst>
              </p:nvPr>
            </p:nvGraphicFramePr>
            <p:xfrm>
              <a:off x="564436" y="2325713"/>
              <a:ext cx="7901078" cy="3592592"/>
            </p:xfrm>
            <a:graphic>
              <a:graphicData uri="http://schemas.openxmlformats.org/drawingml/2006/table">
                <a:tbl>
                  <a:tblPr firstRow="1" bandRow="1">
                    <a:tableStyleId>{5C22544A-7EE6-4342-B048-85BDC9FD1C3A}</a:tableStyleId>
                  </a:tblPr>
                  <a:tblGrid>
                    <a:gridCol w="3856384">
                      <a:extLst>
                        <a:ext uri="{9D8B030D-6E8A-4147-A177-3AD203B41FA5}">
                          <a16:colId xmlns:a16="http://schemas.microsoft.com/office/drawing/2014/main" val="1880195306"/>
                        </a:ext>
                      </a:extLst>
                    </a:gridCol>
                    <a:gridCol w="2506643">
                      <a:extLst>
                        <a:ext uri="{9D8B030D-6E8A-4147-A177-3AD203B41FA5}">
                          <a16:colId xmlns:a16="http://schemas.microsoft.com/office/drawing/2014/main" val="3822186527"/>
                        </a:ext>
                      </a:extLst>
                    </a:gridCol>
                    <a:gridCol w="1538051">
                      <a:extLst>
                        <a:ext uri="{9D8B030D-6E8A-4147-A177-3AD203B41FA5}">
                          <a16:colId xmlns:a16="http://schemas.microsoft.com/office/drawing/2014/main" val="2326434032"/>
                        </a:ext>
                      </a:extLst>
                    </a:gridCol>
                  </a:tblGrid>
                  <a:tr h="312832">
                    <a:tc>
                      <a:txBody>
                        <a:bodyPr/>
                        <a:lstStyle/>
                        <a:p>
                          <a:pPr algn="ctr"/>
                          <a:r>
                            <a:rPr lang="en-US" sz="1400" dirty="0" smtClean="0"/>
                            <a:t>Reference</a:t>
                          </a:r>
                          <a:endParaRPr lang="en-US" sz="1400" dirty="0"/>
                        </a:p>
                      </a:txBody>
                      <a:tcPr/>
                    </a:tc>
                    <a:tc>
                      <a:txBody>
                        <a:bodyPr/>
                        <a:lstStyle/>
                        <a:p>
                          <a:pPr algn="ctr"/>
                          <a:r>
                            <a:rPr lang="en-US" sz="1400" dirty="0" smtClean="0"/>
                            <a:t>Redundancy</a:t>
                          </a:r>
                          <a:endParaRPr lang="en-US" sz="1400" dirty="0"/>
                        </a:p>
                      </a:txBody>
                      <a:tcPr/>
                    </a:tc>
                    <a:tc>
                      <a:txBody>
                        <a:bodyPr/>
                        <a:lstStyle/>
                        <a:p>
                          <a:pPr algn="ctr"/>
                          <a:r>
                            <a:rPr lang="en-US" sz="1400" dirty="0" smtClean="0"/>
                            <a:t>Systematic Code?</a:t>
                          </a:r>
                          <a:endParaRPr lang="en-US" sz="1400" dirty="0"/>
                        </a:p>
                      </a:txBody>
                      <a:tcPr/>
                    </a:tc>
                    <a:extLst>
                      <a:ext uri="{0D108BD9-81ED-4DB2-BD59-A6C34878D82A}">
                        <a16:rowId xmlns:a16="http://schemas.microsoft.com/office/drawing/2014/main" val="528744001"/>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Helberg</a:t>
                          </a:r>
                          <a:r>
                            <a:rPr lang="en-US" sz="1400" dirty="0" smtClean="0"/>
                            <a:t> and Ferreira, 2002] </a:t>
                          </a:r>
                          <a:endParaRPr lang="en-US" sz="1400" dirty="0"/>
                        </a:p>
                      </a:txBody>
                      <a:tcPr/>
                    </a:tc>
                    <a:tc>
                      <a:txBody>
                        <a:bodyPr/>
                        <a:lstStyle/>
                        <a:p>
                          <a:endParaRPr lang="en-US"/>
                        </a:p>
                      </a:txBody>
                      <a:tcPr>
                        <a:blipFill>
                          <a:blip r:embed="rId4"/>
                          <a:stretch>
                            <a:fillRect l="-153883" t="-100000" r="-62136" b="-953846"/>
                          </a:stretch>
                        </a:blipFill>
                      </a:tcPr>
                    </a:tc>
                    <a:tc>
                      <a:txBody>
                        <a:bodyPr/>
                        <a:lstStyle/>
                        <a:p>
                          <a:endParaRPr lang="en-US"/>
                        </a:p>
                      </a:txBody>
                      <a:tcPr>
                        <a:blipFill>
                          <a:blip r:embed="rId4"/>
                          <a:stretch>
                            <a:fillRect l="-415079" t="-100000" r="-1587" b="-953846"/>
                          </a:stretch>
                        </a:blipFill>
                      </a:tcPr>
                    </a:tc>
                    <a:extLst>
                      <a:ext uri="{0D108BD9-81ED-4DB2-BD59-A6C34878D82A}">
                        <a16:rowId xmlns:a16="http://schemas.microsoft.com/office/drawing/2014/main" val="35932853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Brakensiek</a:t>
                          </a:r>
                          <a:r>
                            <a:rPr lang="en-US" sz="1400" dirty="0"/>
                            <a:t>, </a:t>
                          </a:r>
                          <a:r>
                            <a:rPr lang="en-US" sz="1400" dirty="0" err="1" smtClean="0"/>
                            <a:t>Guruswami</a:t>
                          </a:r>
                          <a:r>
                            <a:rPr lang="en-US" sz="1400" dirty="0" smtClean="0"/>
                            <a:t>, and </a:t>
                          </a:r>
                          <a:r>
                            <a:rPr lang="en-US" sz="1400" dirty="0" err="1" smtClean="0"/>
                            <a:t>Zbarsky</a:t>
                          </a:r>
                          <a:r>
                            <a:rPr lang="en-US" sz="1400" dirty="0" smtClean="0"/>
                            <a:t>, 2015</a:t>
                          </a:r>
                          <a:r>
                            <a:rPr lang="en-US" sz="1400" dirty="0"/>
                            <a:t>]</a:t>
                          </a:r>
                        </a:p>
                      </a:txBody>
                      <a:tcPr/>
                    </a:tc>
                    <a:tc>
                      <a:txBody>
                        <a:bodyPr/>
                        <a:lstStyle/>
                        <a:p>
                          <a:endParaRPr lang="en-US"/>
                        </a:p>
                      </a:txBody>
                      <a:tcPr>
                        <a:blipFill>
                          <a:blip r:embed="rId4"/>
                          <a:stretch>
                            <a:fillRect l="-153883" t="-203922" r="-62136" b="-872549"/>
                          </a:stretch>
                        </a:blipFill>
                      </a:tcPr>
                    </a:tc>
                    <a:tc>
                      <a:txBody>
                        <a:bodyPr/>
                        <a:lstStyle/>
                        <a:p>
                          <a:endParaRPr lang="en-US"/>
                        </a:p>
                      </a:txBody>
                      <a:tcPr>
                        <a:blipFill>
                          <a:blip r:embed="rId4"/>
                          <a:stretch>
                            <a:fillRect l="-415079" t="-203922" r="-1587" b="-872549"/>
                          </a:stretch>
                        </a:blipFill>
                      </a:tcPr>
                    </a:tc>
                    <a:extLst>
                      <a:ext uri="{0D108BD9-81ED-4DB2-BD59-A6C34878D82A}">
                        <a16:rowId xmlns:a16="http://schemas.microsoft.com/office/drawing/2014/main" val="4020701090"/>
                      </a:ext>
                    </a:extLst>
                  </a:tr>
                  <a:tr h="312832">
                    <a:tc>
                      <a:txBody>
                        <a:bodyPr/>
                        <a:lstStyle/>
                        <a:p>
                          <a:pPr algn="ctr"/>
                          <a:r>
                            <a:rPr lang="en-US" sz="1400" dirty="0" smtClean="0"/>
                            <a:t>[Cheng,</a:t>
                          </a:r>
                          <a:r>
                            <a:rPr lang="en-US" sz="1400" baseline="0" dirty="0" smtClean="0"/>
                            <a:t> Jin</a:t>
                          </a:r>
                          <a:r>
                            <a:rPr lang="en-US" sz="1400" dirty="0" smtClean="0"/>
                            <a:t>, Li, and Wu, 2018</a:t>
                          </a:r>
                          <a:r>
                            <a:rPr lang="en-US" sz="1400" dirty="0"/>
                            <a:t>]</a:t>
                          </a:r>
                        </a:p>
                      </a:txBody>
                      <a:tcPr/>
                    </a:tc>
                    <a:tc>
                      <a:txBody>
                        <a:bodyPr/>
                        <a:lstStyle/>
                        <a:p>
                          <a:endParaRPr lang="en-US"/>
                        </a:p>
                      </a:txBody>
                      <a:tcPr>
                        <a:blipFill>
                          <a:blip r:embed="rId4"/>
                          <a:stretch>
                            <a:fillRect l="-153883" t="-298077" r="-62136" b="-755769"/>
                          </a:stretch>
                        </a:blipFill>
                      </a:tcPr>
                    </a:tc>
                    <a:tc>
                      <a:txBody>
                        <a:bodyPr/>
                        <a:lstStyle/>
                        <a:p>
                          <a:endParaRPr lang="en-US"/>
                        </a:p>
                      </a:txBody>
                      <a:tcPr>
                        <a:blipFill>
                          <a:blip r:embed="rId4"/>
                          <a:stretch>
                            <a:fillRect l="-415079" t="-298077" r="-1587" b="-755769"/>
                          </a:stretch>
                        </a:blipFill>
                      </a:tcPr>
                    </a:tc>
                    <a:extLst>
                      <a:ext uri="{0D108BD9-81ED-4DB2-BD59-A6C34878D82A}">
                        <a16:rowId xmlns:a16="http://schemas.microsoft.com/office/drawing/2014/main" val="1671081354"/>
                      </a:ext>
                    </a:extLst>
                  </a:tr>
                  <a:tr h="312832">
                    <a:tc>
                      <a:txBody>
                        <a:bodyPr/>
                        <a:lstStyle/>
                        <a:p>
                          <a:pPr algn="ctr"/>
                          <a:r>
                            <a:rPr lang="en-US" sz="1400" dirty="0" smtClean="0">
                              <a:solidFill>
                                <a:srgbClr val="FF0000"/>
                              </a:solidFill>
                            </a:rPr>
                            <a:t>[Sima</a:t>
                          </a:r>
                          <a:r>
                            <a:rPr lang="en-US" sz="1400" baseline="0" dirty="0" smtClean="0">
                              <a:solidFill>
                                <a:srgbClr val="FF0000"/>
                              </a:solidFill>
                            </a:rPr>
                            <a:t> and </a:t>
                          </a:r>
                          <a:r>
                            <a:rPr lang="en-US" sz="1400" baseline="0" dirty="0" err="1" smtClean="0">
                              <a:solidFill>
                                <a:srgbClr val="FF0000"/>
                              </a:solidFill>
                            </a:rPr>
                            <a:t>Bruck</a:t>
                          </a:r>
                          <a:r>
                            <a:rPr lang="en-US" sz="1400" baseline="0" dirty="0" smtClean="0">
                              <a:solidFill>
                                <a:srgbClr val="FF0000"/>
                              </a:solidFill>
                            </a:rPr>
                            <a:t>, 2019</a:t>
                          </a:r>
                          <a:r>
                            <a:rPr lang="en-US" sz="1400" dirty="0" smtClean="0">
                              <a:solidFill>
                                <a:srgbClr val="FF0000"/>
                              </a:solidFill>
                            </a:rPr>
                            <a:t>]</a:t>
                          </a:r>
                          <a:endParaRPr lang="en-US" sz="1400" dirty="0">
                            <a:solidFill>
                              <a:srgbClr val="FF0000"/>
                            </a:solidFill>
                          </a:endParaRPr>
                        </a:p>
                      </a:txBody>
                      <a:tcPr/>
                    </a:tc>
                    <a:tc>
                      <a:txBody>
                        <a:bodyPr/>
                        <a:lstStyle/>
                        <a:p>
                          <a:endParaRPr lang="en-US"/>
                        </a:p>
                      </a:txBody>
                      <a:tcPr>
                        <a:blipFill>
                          <a:blip r:embed="rId4"/>
                          <a:stretch>
                            <a:fillRect l="-153883" t="-405882" r="-62136" b="-670588"/>
                          </a:stretch>
                        </a:blipFill>
                      </a:tcPr>
                    </a:tc>
                    <a:tc>
                      <a:txBody>
                        <a:bodyPr/>
                        <a:lstStyle/>
                        <a:p>
                          <a:endParaRPr lang="en-US"/>
                        </a:p>
                      </a:txBody>
                      <a:tcPr>
                        <a:blipFill>
                          <a:blip r:embed="rId4"/>
                          <a:stretch>
                            <a:fillRect l="-415079" t="-405882" r="-1587" b="-670588"/>
                          </a:stretch>
                        </a:blipFill>
                      </a:tcPr>
                    </a:tc>
                    <a:extLst>
                      <a:ext uri="{0D108BD9-81ED-4DB2-BD59-A6C34878D82A}">
                        <a16:rowId xmlns:a16="http://schemas.microsoft.com/office/drawing/2014/main" val="861982406"/>
                      </a:ext>
                    </a:extLst>
                  </a:tr>
                  <a:tr h="312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r>
                            <a:rPr lang="en-US" sz="1400" dirty="0" err="1" smtClean="0"/>
                            <a:t>Belazzougui</a:t>
                          </a:r>
                          <a:r>
                            <a:rPr lang="en-US" sz="1400" dirty="0" smtClean="0"/>
                            <a:t>, 2015]</a:t>
                          </a:r>
                          <a:endParaRPr lang="en-US" sz="1400" dirty="0"/>
                        </a:p>
                      </a:txBody>
                      <a:tcPr/>
                    </a:tc>
                    <a:tc>
                      <a:txBody>
                        <a:bodyPr/>
                        <a:lstStyle/>
                        <a:p>
                          <a:endParaRPr lang="en-US"/>
                        </a:p>
                      </a:txBody>
                      <a:tcPr>
                        <a:blipFill>
                          <a:blip r:embed="rId4"/>
                          <a:stretch>
                            <a:fillRect l="-153883" t="-505882" r="-62136" b="-570588"/>
                          </a:stretch>
                        </a:blipFill>
                      </a:tcPr>
                    </a:tc>
                    <a:tc>
                      <a:txBody>
                        <a:bodyPr/>
                        <a:lstStyle/>
                        <a:p>
                          <a:endParaRPr lang="en-US"/>
                        </a:p>
                      </a:txBody>
                      <a:tcPr>
                        <a:blipFill>
                          <a:blip r:embed="rId4"/>
                          <a:stretch>
                            <a:fillRect l="-415079" t="-505882" r="-1587" b="-570588"/>
                          </a:stretch>
                        </a:blipFill>
                      </a:tcPr>
                    </a:tc>
                    <a:extLst>
                      <a:ext uri="{0D108BD9-81ED-4DB2-BD59-A6C34878D82A}">
                        <a16:rowId xmlns:a16="http://schemas.microsoft.com/office/drawing/2014/main" val="1813257134"/>
                      </a:ext>
                    </a:extLst>
                  </a:tr>
                  <a:tr h="388552">
                    <a:tc>
                      <a:txBody>
                        <a:bodyPr/>
                        <a:lstStyle/>
                        <a:p>
                          <a:pPr algn="ctr"/>
                          <a:r>
                            <a:rPr lang="en-US" sz="1400" dirty="0" smtClean="0"/>
                            <a:t>[Cheng,</a:t>
                          </a:r>
                          <a:r>
                            <a:rPr lang="en-US" sz="1400" baseline="0" dirty="0" smtClean="0"/>
                            <a:t> Jin</a:t>
                          </a:r>
                          <a:r>
                            <a:rPr lang="en-US" sz="1400" dirty="0" smtClean="0"/>
                            <a:t>, Li, and Wu, 2018</a:t>
                          </a:r>
                          <a:r>
                            <a:rPr lang="en-US" sz="1400" dirty="0"/>
                            <a:t>]</a:t>
                          </a:r>
                        </a:p>
                      </a:txBody>
                      <a:tcPr/>
                    </a:tc>
                    <a:tc>
                      <a:txBody>
                        <a:bodyPr/>
                        <a:lstStyle/>
                        <a:p>
                          <a:endParaRPr lang="en-US"/>
                        </a:p>
                      </a:txBody>
                      <a:tcPr>
                        <a:blipFill>
                          <a:blip r:embed="rId4"/>
                          <a:stretch>
                            <a:fillRect l="-153883" t="-482813" r="-62136" b="-354688"/>
                          </a:stretch>
                        </a:blipFill>
                      </a:tcPr>
                    </a:tc>
                    <a:tc>
                      <a:txBody>
                        <a:bodyPr/>
                        <a:lstStyle/>
                        <a:p>
                          <a:endParaRPr lang="en-US"/>
                        </a:p>
                      </a:txBody>
                      <a:tcPr>
                        <a:blipFill>
                          <a:blip r:embed="rId4"/>
                          <a:stretch>
                            <a:fillRect l="-415079" t="-482813" r="-1587" b="-354688"/>
                          </a:stretch>
                        </a:blipFill>
                      </a:tcPr>
                    </a:tc>
                    <a:extLst>
                      <a:ext uri="{0D108BD9-81ED-4DB2-BD59-A6C34878D82A}">
                        <a16:rowId xmlns:a16="http://schemas.microsoft.com/office/drawing/2014/main" val="3274943369"/>
                      </a:ext>
                    </a:extLst>
                  </a:tr>
                  <a:tr h="388552">
                    <a:tc>
                      <a:txBody>
                        <a:bodyPr/>
                        <a:lstStyle/>
                        <a:p>
                          <a:pPr algn="ctr"/>
                          <a:r>
                            <a:rPr lang="en-US" sz="1400" dirty="0" smtClean="0"/>
                            <a:t>[</a:t>
                          </a:r>
                          <a:r>
                            <a:rPr lang="en-US" sz="1400" dirty="0" err="1" smtClean="0"/>
                            <a:t>Haeupler</a:t>
                          </a:r>
                          <a:r>
                            <a:rPr lang="en-US" sz="1400" dirty="0" smtClean="0"/>
                            <a:t>, 2018]</a:t>
                          </a:r>
                          <a:endParaRPr lang="en-US" sz="1400" dirty="0"/>
                        </a:p>
                      </a:txBody>
                      <a:tcPr/>
                    </a:tc>
                    <a:tc>
                      <a:txBody>
                        <a:bodyPr/>
                        <a:lstStyle/>
                        <a:p>
                          <a:endParaRPr lang="en-US"/>
                        </a:p>
                      </a:txBody>
                      <a:tcPr>
                        <a:blipFill>
                          <a:blip r:embed="rId4"/>
                          <a:stretch>
                            <a:fillRect l="-153883" t="-582813" r="-62136" b="-254688"/>
                          </a:stretch>
                        </a:blipFill>
                      </a:tcPr>
                    </a:tc>
                    <a:tc>
                      <a:txBody>
                        <a:bodyPr/>
                        <a:lstStyle/>
                        <a:p>
                          <a:endParaRPr lang="en-US"/>
                        </a:p>
                      </a:txBody>
                      <a:tcPr>
                        <a:blipFill>
                          <a:blip r:embed="rId4"/>
                          <a:stretch>
                            <a:fillRect l="-415079" t="-582813" r="-1587" b="-254688"/>
                          </a:stretch>
                        </a:blipFill>
                      </a:tcPr>
                    </a:tc>
                    <a:extLst>
                      <a:ext uri="{0D108BD9-81ED-4DB2-BD59-A6C34878D82A}">
                        <a16:rowId xmlns:a16="http://schemas.microsoft.com/office/drawing/2014/main" val="2011544884"/>
                      </a:ext>
                    </a:extLst>
                  </a:tr>
                  <a:tr h="312832">
                    <a:tc>
                      <a:txBody>
                        <a:bodyPr/>
                        <a:lstStyle/>
                        <a:p>
                          <a:pPr algn="ctr"/>
                          <a:r>
                            <a:rPr lang="en-US" sz="1400" dirty="0" smtClean="0">
                              <a:solidFill>
                                <a:srgbClr val="FF0000"/>
                              </a:solidFill>
                            </a:rPr>
                            <a:t>[Sima, </a:t>
                          </a:r>
                          <a:r>
                            <a:rPr lang="en-US" sz="1400" dirty="0" err="1" smtClean="0">
                              <a:solidFill>
                                <a:srgbClr val="FF0000"/>
                              </a:solidFill>
                            </a:rPr>
                            <a:t>Gabrys</a:t>
                          </a:r>
                          <a:r>
                            <a:rPr lang="en-US" sz="1400" dirty="0" smtClean="0">
                              <a:solidFill>
                                <a:srgbClr val="FF0000"/>
                              </a:solidFill>
                            </a:rPr>
                            <a:t>, and </a:t>
                          </a:r>
                          <a:r>
                            <a:rPr lang="en-US" sz="1400" dirty="0" err="1" smtClean="0">
                              <a:solidFill>
                                <a:srgbClr val="FF0000"/>
                              </a:solidFill>
                            </a:rPr>
                            <a:t>Bruck</a:t>
                          </a:r>
                          <a:r>
                            <a:rPr lang="en-US" sz="1400" dirty="0" smtClean="0">
                              <a:solidFill>
                                <a:srgbClr val="FF0000"/>
                              </a:solidFill>
                            </a:rPr>
                            <a:t>, 2020]</a:t>
                          </a:r>
                          <a:endParaRPr lang="en-US" sz="1400" dirty="0">
                            <a:solidFill>
                              <a:srgbClr val="FF0000"/>
                            </a:solidFill>
                          </a:endParaRPr>
                        </a:p>
                      </a:txBody>
                      <a:tcPr/>
                    </a:tc>
                    <a:tc>
                      <a:txBody>
                        <a:bodyPr/>
                        <a:lstStyle/>
                        <a:p>
                          <a:endParaRPr lang="en-US"/>
                        </a:p>
                      </a:txBody>
                      <a:tcPr>
                        <a:blipFill>
                          <a:blip r:embed="rId4"/>
                          <a:stretch>
                            <a:fillRect l="-153883" t="-856863" r="-62136" b="-219608"/>
                          </a:stretch>
                        </a:blipFill>
                      </a:tcPr>
                    </a:tc>
                    <a:tc>
                      <a:txBody>
                        <a:bodyPr/>
                        <a:lstStyle/>
                        <a:p>
                          <a:endParaRPr lang="en-US"/>
                        </a:p>
                      </a:txBody>
                      <a:tcPr>
                        <a:blipFill>
                          <a:blip r:embed="rId4"/>
                          <a:stretch>
                            <a:fillRect l="-415079" t="-856863" r="-1587" b="-219608"/>
                          </a:stretch>
                        </a:blipFill>
                      </a:tcPr>
                    </a:tc>
                    <a:extLst>
                      <a:ext uri="{0D108BD9-81ED-4DB2-BD59-A6C34878D82A}">
                        <a16:rowId xmlns:a16="http://schemas.microsoft.com/office/drawing/2014/main" val="2289861743"/>
                      </a:ext>
                    </a:extLst>
                  </a:tr>
                  <a:tr h="312832">
                    <a:tc>
                      <a:txBody>
                        <a:bodyPr/>
                        <a:lstStyle/>
                        <a:p>
                          <a:pPr algn="ctr"/>
                          <a:r>
                            <a:rPr lang="en-US" sz="1400" dirty="0" smtClean="0"/>
                            <a:t>[Song, </a:t>
                          </a:r>
                          <a:r>
                            <a:rPr lang="en-US" sz="1400" dirty="0" err="1" smtClean="0"/>
                            <a:t>Polyanskii</a:t>
                          </a:r>
                          <a:r>
                            <a:rPr lang="en-US" sz="1400" dirty="0" smtClean="0"/>
                            <a:t>, </a:t>
                          </a:r>
                          <a:r>
                            <a:rPr lang="en-US" sz="1400" dirty="0" err="1" smtClean="0"/>
                            <a:t>Cai</a:t>
                          </a:r>
                          <a:r>
                            <a:rPr lang="en-US" sz="1400" dirty="0" smtClean="0"/>
                            <a:t>, He, 2021]</a:t>
                          </a:r>
                          <a:endParaRPr lang="en-US" sz="1400" dirty="0"/>
                        </a:p>
                      </a:txBody>
                      <a:tcPr/>
                    </a:tc>
                    <a:tc>
                      <a:txBody>
                        <a:bodyPr/>
                        <a:lstStyle/>
                        <a:p>
                          <a:endParaRPr lang="en-US"/>
                        </a:p>
                      </a:txBody>
                      <a:tcPr>
                        <a:blipFill>
                          <a:blip r:embed="rId4"/>
                          <a:stretch>
                            <a:fillRect l="-153883" t="-938462" r="-62136" b="-115385"/>
                          </a:stretch>
                        </a:blipFill>
                      </a:tcPr>
                    </a:tc>
                    <a:tc>
                      <a:txBody>
                        <a:bodyPr/>
                        <a:lstStyle/>
                        <a:p>
                          <a:endParaRPr lang="en-US"/>
                        </a:p>
                      </a:txBody>
                      <a:tcPr>
                        <a:blipFill>
                          <a:blip r:embed="rId4"/>
                          <a:stretch>
                            <a:fillRect l="-415079" t="-938462" r="-1587" b="-115385"/>
                          </a:stretch>
                        </a:blipFill>
                      </a:tcPr>
                    </a:tc>
                    <a:extLst>
                      <a:ext uri="{0D108BD9-81ED-4DB2-BD59-A6C34878D82A}">
                        <a16:rowId xmlns:a16="http://schemas.microsoft.com/office/drawing/2014/main" val="594234875"/>
                      </a:ext>
                    </a:extLst>
                  </a:tr>
                  <a:tr h="312832">
                    <a:tc>
                      <a:txBody>
                        <a:bodyPr/>
                        <a:lstStyle/>
                        <a:p>
                          <a:pPr algn="ctr"/>
                          <a:r>
                            <a:rPr lang="en-US" sz="1400" dirty="0" smtClean="0"/>
                            <a:t>Lower bound</a:t>
                          </a:r>
                          <a:endParaRPr lang="en-US" sz="1400" dirty="0"/>
                        </a:p>
                      </a:txBody>
                      <a:tcPr/>
                    </a:tc>
                    <a:tc>
                      <a:txBody>
                        <a:bodyPr/>
                        <a:lstStyle/>
                        <a:p>
                          <a:endParaRPr lang="en-US"/>
                        </a:p>
                      </a:txBody>
                      <a:tcPr>
                        <a:blipFill>
                          <a:blip r:embed="rId4"/>
                          <a:stretch>
                            <a:fillRect l="-153883" t="-1058824" r="-62136" b="-17647"/>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tc>
                    <a:extLst>
                      <a:ext uri="{0D108BD9-81ED-4DB2-BD59-A6C34878D82A}">
                        <a16:rowId xmlns:a16="http://schemas.microsoft.com/office/drawing/2014/main" val="2770840616"/>
                      </a:ext>
                    </a:extLst>
                  </a:tr>
                </a:tbl>
              </a:graphicData>
            </a:graphic>
          </p:graphicFrame>
        </mc:Fallback>
      </mc:AlternateContent>
      <mc:AlternateContent xmlns:mc="http://schemas.openxmlformats.org/markup-compatibility/2006" xmlns:a14="http://schemas.microsoft.com/office/drawing/2010/main">
        <mc:Choice Requires="a14">
          <p:sp>
            <p:nvSpPr>
              <p:cNvPr id="9" name="矩形 8"/>
              <p:cNvSpPr/>
              <p:nvPr/>
            </p:nvSpPr>
            <p:spPr>
              <a:xfrm>
                <a:off x="9080665" y="3887743"/>
                <a:ext cx="240998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At most </a:t>
                </a:r>
                <a14:m>
                  <m:oMath xmlns:m="http://schemas.openxmlformats.org/officeDocument/2006/math">
                    <m:r>
                      <a:rPr kumimoji="0" lang="en-US" altLang="zh-CN" sz="2000" b="0" i="1" u="none" strike="noStrike" kern="1200" cap="none" spc="0" normalizeH="0" baseline="0" noProof="0" smtClean="0">
                        <a:ln>
                          <a:noFill/>
                        </a:ln>
                        <a:solidFill>
                          <a:srgbClr val="00B050"/>
                        </a:solidFill>
                        <a:effectLst/>
                        <a:uLnTx/>
                        <a:uFillTx/>
                        <a:latin typeface="Cambria Math" panose="02040503050406030204" pitchFamily="18" charset="0"/>
                        <a:ea typeface="等线" panose="02010600030101010101" pitchFamily="2" charset="-122"/>
                        <a:cs typeface="+mn-cs"/>
                      </a:rPr>
                      <m:t>4</m:t>
                    </m:r>
                  </m:oMath>
                </a14:m>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 times the optimal redundancy</a:t>
                </a:r>
                <a:r>
                  <a:rPr kumimoji="0" lang="en-US" sz="1400" b="0" i="0" u="none" strike="noStrike" kern="1200" cap="none" spc="0" normalizeH="0" baseline="0" noProof="0" dirty="0">
                    <a:ln>
                      <a:noFill/>
                    </a:ln>
                    <a:solidFill>
                      <a:srgbClr val="00B050"/>
                    </a:solidFill>
                    <a:effectLst/>
                    <a:uLnTx/>
                    <a:uFillTx/>
                    <a:latin typeface="Calibri" panose="020F0502020204030204"/>
                    <a:ea typeface="+mn-ea"/>
                    <a:cs typeface="+mn-cs"/>
                  </a:rPr>
                  <a:t> </a:t>
                </a:r>
              </a:p>
            </p:txBody>
          </p:sp>
        </mc:Choice>
        <mc:Fallback xmlns="">
          <p:sp>
            <p:nvSpPr>
              <p:cNvPr id="9" name="矩形 8"/>
              <p:cNvSpPr>
                <a:spLocks noRot="1" noChangeAspect="1" noMove="1" noResize="1" noEditPoints="1" noAdjustHandles="1" noChangeArrowheads="1" noChangeShapeType="1" noTextEdit="1"/>
              </p:cNvSpPr>
              <p:nvPr/>
            </p:nvSpPr>
            <p:spPr>
              <a:xfrm>
                <a:off x="9080665" y="3887743"/>
                <a:ext cx="2409984" cy="707886"/>
              </a:xfrm>
              <a:prstGeom prst="rect">
                <a:avLst/>
              </a:prstGeom>
              <a:blipFill>
                <a:blip r:embed="rId5"/>
                <a:stretch>
                  <a:fillRect l="-2785" t="-5172" b="-14655"/>
                </a:stretch>
              </a:blipFill>
            </p:spPr>
            <p:txBody>
              <a:bodyPr/>
              <a:lstStyle/>
              <a:p>
                <a:r>
                  <a:rPr lang="en-US">
                    <a:noFill/>
                  </a:rPr>
                  <a:t> </a:t>
                </a:r>
              </a:p>
            </p:txBody>
          </p:sp>
        </mc:Fallback>
      </mc:AlternateContent>
      <p:sp>
        <p:nvSpPr>
          <p:cNvPr id="16" name="矩形 15"/>
          <p:cNvSpPr/>
          <p:nvPr/>
        </p:nvSpPr>
        <p:spPr>
          <a:xfrm>
            <a:off x="9080665" y="2756410"/>
            <a:ext cx="262453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Generalize VT codes</a:t>
            </a:r>
            <a:endParaRPr kumimoji="0" lang="en-US" sz="1400" b="0" i="0" u="none" strike="noStrike" kern="1200" cap="none" spc="0" normalizeH="0" baseline="0" noProof="0" dirty="0">
              <a:ln>
                <a:noFill/>
              </a:ln>
              <a:solidFill>
                <a:srgbClr val="00B050"/>
              </a:solidFill>
              <a:effectLst/>
              <a:uLnTx/>
              <a:uFillTx/>
              <a:latin typeface="Calibri" panose="020F0502020204030204"/>
              <a:cs typeface="+mn-cs"/>
            </a:endParaRP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Systematic code requires an error-correcting hash for every data sequence (for applications such as file exchange )</a:t>
            </a:r>
            <a:endParaRPr lang="en-US" sz="1200" dirty="0">
              <a:solidFill>
                <a:prstClr val="black">
                  <a:lumMod val="50000"/>
                  <a:lumOff val="50000"/>
                </a:prstClr>
              </a:solidFill>
            </a:endParaRPr>
          </a:p>
        </p:txBody>
      </p:sp>
      <p:sp>
        <p:nvSpPr>
          <p:cNvPr id="10" name="矩形 9"/>
          <p:cNvSpPr/>
          <p:nvPr/>
        </p:nvSpPr>
        <p:spPr>
          <a:xfrm>
            <a:off x="367310" y="6305361"/>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
        <p:nvSpPr>
          <p:cNvPr id="11" name="矩形 10"/>
          <p:cNvSpPr/>
          <p:nvPr/>
        </p:nvSpPr>
        <p:spPr>
          <a:xfrm>
            <a:off x="367310" y="6546295"/>
            <a:ext cx="11337889" cy="246221"/>
          </a:xfrm>
          <a:prstGeom prst="rect">
            <a:avLst/>
          </a:prstGeom>
        </p:spPr>
        <p:txBody>
          <a:bodyPr wrap="square">
            <a:spAutoFit/>
          </a:bodyPr>
          <a:lstStyle/>
          <a:p>
            <a:r>
              <a:rPr lang="en-US" sz="1000" b="1" dirty="0"/>
              <a:t>J. Sima</a:t>
            </a:r>
            <a:r>
              <a:rPr lang="en-US" sz="1000" dirty="0"/>
              <a:t>, R. </a:t>
            </a:r>
            <a:r>
              <a:rPr lang="en-US" sz="1000" dirty="0" err="1"/>
              <a:t>Gabrys</a:t>
            </a:r>
            <a:r>
              <a:rPr lang="en-US" sz="1000" dirty="0"/>
              <a:t>, and J. </a:t>
            </a:r>
            <a:r>
              <a:rPr lang="en-US" sz="1000" dirty="0" err="1"/>
              <a:t>Bruck</a:t>
            </a:r>
            <a:r>
              <a:rPr lang="en-US" sz="1000" dirty="0"/>
              <a:t>, ”Optimal Systematic t-Deletion Correcting Codes,” IEEE International Symposium on Information Theory (ISIT), 2020.</a:t>
            </a:r>
          </a:p>
        </p:txBody>
      </p:sp>
    </p:spTree>
    <p:extLst>
      <p:ext uri="{BB962C8B-B14F-4D97-AF65-F5344CB8AC3E}">
        <p14:creationId xmlns:p14="http://schemas.microsoft.com/office/powerpoint/2010/main" val="2846480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ethods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VT codes generalization</a:t>
            </a:r>
            <a:endParaRPr lang="en-US" dirty="0">
              <a:solidFill>
                <a:srgbClr val="E7E6E6">
                  <a:lumMod val="50000"/>
                </a:srgbClr>
              </a:solidFill>
            </a:endParaRPr>
          </a:p>
        </p:txBody>
      </p:sp>
      <p:grpSp>
        <p:nvGrpSpPr>
          <p:cNvPr id="10" name="Group 9"/>
          <p:cNvGrpSpPr/>
          <p:nvPr/>
        </p:nvGrpSpPr>
        <p:grpSpPr>
          <a:xfrm>
            <a:off x="1389304" y="2701484"/>
            <a:ext cx="6415880" cy="975057"/>
            <a:chOff x="-2116626" y="4323450"/>
            <a:chExt cx="6415880" cy="975057"/>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B84EFB-DCFC-4FBE-A510-2CF60E33BA72}"/>
                    </a:ext>
                  </a:extLst>
                </p:cNvPr>
                <p:cNvSpPr txBox="1"/>
                <p:nvPr/>
              </p:nvSpPr>
              <p:spPr>
                <a:xfrm>
                  <a:off x="-2116626" y="4323450"/>
                  <a:ext cx="6415880" cy="400110"/>
                </a:xfrm>
                <a:prstGeom prst="rect">
                  <a:avLst/>
                </a:prstGeom>
                <a:noFill/>
              </p:spPr>
              <p:txBody>
                <a:bodyPr wrap="square" rtlCol="0">
                  <a:spAutoFit/>
                </a:bodyPr>
                <a:lstStyle/>
                <a:p>
                  <a:pPr lvl="0">
                    <a:defRPr/>
                  </a:pPr>
                  <a14:m>
                    <m:oMath xmlns:m="http://schemas.openxmlformats.org/officeDocument/2006/math">
                      <m:d>
                        <m:dPr>
                          <m:ctrlPr>
                            <a:rPr lang="en-US" sz="2000" i="1" dirty="0">
                              <a:solidFill>
                                <a:prstClr val="black"/>
                              </a:solidFill>
                              <a:latin typeface="Cambria Math" panose="02040503050406030204" pitchFamily="18" charset="0"/>
                            </a:rPr>
                          </m:ctrlPr>
                        </m:dPr>
                        <m:e>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1</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2</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𝑛</m:t>
                              </m:r>
                            </m:sub>
                          </m:sSub>
                        </m:e>
                      </m:d>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of the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form 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mc:Choice>
          <mc:Fallback xmlns="">
            <p:sp>
              <p:nvSpPr>
                <p:cNvPr id="12" name="TextBox 11">
                  <a:extLst>
                    <a:ext uri="{FF2B5EF4-FFF2-40B4-BE49-F238E27FC236}">
                      <a16:creationId xmlns:a16="http://schemas.microsoft.com/office/drawing/2014/main" id="{E6B84EFB-DCFC-4FBE-A510-2CF60E33BA72}"/>
                    </a:ext>
                  </a:extLst>
                </p:cNvPr>
                <p:cNvSpPr txBox="1">
                  <a:spLocks noRot="1" noChangeAspect="1" noMove="1" noResize="1" noEditPoints="1" noAdjustHandles="1" noChangeArrowheads="1" noChangeShapeType="1" noTextEdit="1"/>
                </p:cNvSpPr>
                <p:nvPr/>
              </p:nvSpPr>
              <p:spPr>
                <a:xfrm>
                  <a:off x="-2116626" y="4323450"/>
                  <a:ext cx="6415880" cy="400110"/>
                </a:xfrm>
                <a:prstGeom prst="rect">
                  <a:avLst/>
                </a:prstGeom>
                <a:blipFill>
                  <a:blip r:embed="rId3"/>
                  <a:stretch>
                    <a:fillRect t="-7576" b="-25758"/>
                  </a:stretch>
                </a:blipFill>
              </p:spPr>
              <p:txBody>
                <a:bodyPr/>
                <a:lstStyle/>
                <a:p>
                  <a:r>
                    <a:rPr lang="en-US">
                      <a:noFill/>
                    </a:rPr>
                    <a:t> </a:t>
                  </a:r>
                </a:p>
              </p:txBody>
            </p:sp>
          </mc:Fallback>
        </mc:AlternateContent>
        <p:sp>
          <p:nvSpPr>
            <p:cNvPr id="14" name="Left Brace 12">
              <a:extLst>
                <a:ext uri="{FF2B5EF4-FFF2-40B4-BE49-F238E27FC236}">
                  <a16:creationId xmlns:a16="http://schemas.microsoft.com/office/drawing/2014/main" id="{644F690D-B6B5-43F4-8B1B-8F277A1B48C3}"/>
                </a:ext>
              </a:extLst>
            </p:cNvPr>
            <p:cNvSpPr/>
            <p:nvPr/>
          </p:nvSpPr>
          <p:spPr>
            <a:xfrm rot="16200000">
              <a:off x="1589422" y="4446496"/>
              <a:ext cx="188259" cy="655299"/>
            </a:xfrm>
            <a:prstGeom prst="leftBrace">
              <a:avLst>
                <a:gd name="adj1" fmla="val 27260"/>
                <a:gd name="adj2" fmla="val 4984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13">
                  <a:extLst>
                    <a:ext uri="{FF2B5EF4-FFF2-40B4-BE49-F238E27FC236}">
                      <a16:creationId xmlns:a16="http://schemas.microsoft.com/office/drawing/2014/main" id="{ECECA936-3C69-43A4-8482-1B149492A9F3}"/>
                    </a:ext>
                  </a:extLst>
                </p:cNvPr>
                <p:cNvSpPr txBox="1"/>
                <p:nvPr/>
              </p:nvSpPr>
              <p:spPr>
                <a:xfrm>
                  <a:off x="1061030" y="4959953"/>
                  <a:ext cx="19003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−1)</m:t>
                      </m:r>
                    </m:oMath>
                  </a14:m>
                  <a:r>
                    <a:rPr kumimoji="0" lang="en-US" sz="1600" b="0" i="0" u="none" strike="noStrike" kern="1200" cap="none" spc="0" normalizeH="0" baseline="0" noProof="0" dirty="0">
                      <a:ln>
                        <a:noFill/>
                      </a:ln>
                      <a:solidFill>
                        <a:prstClr val="black"/>
                      </a:solidFill>
                      <a:effectLst/>
                      <a:uLnTx/>
                      <a:uFillTx/>
                      <a:latin typeface="Calibri" panose="020F0502020204030204"/>
                    </a:rPr>
                    <a:t> 0’s</a:t>
                  </a:r>
                </a:p>
              </p:txBody>
            </p:sp>
          </mc:Choice>
          <mc:Fallback xmlns="">
            <p:sp>
              <p:nvSpPr>
                <p:cNvPr id="15"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061030" y="4959953"/>
                  <a:ext cx="1900342" cy="338554"/>
                </a:xfrm>
                <a:prstGeom prst="rect">
                  <a:avLst/>
                </a:prstGeom>
                <a:blipFill>
                  <a:blip r:embed="rId4"/>
                  <a:stretch>
                    <a:fillRect t="-5455" b="-2363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矩形 17"/>
              <p:cNvSpPr/>
              <p:nvPr/>
            </p:nvSpPr>
            <p:spPr>
              <a:xfrm>
                <a:off x="999490" y="1717489"/>
                <a:ext cx="7026604" cy="764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dirty="0" smtClean="0">
                              <a:solidFill>
                                <a:prstClr val="black"/>
                              </a:solidFill>
                              <a:latin typeface="Cambria Math" panose="02040503050406030204" pitchFamily="18" charset="0"/>
                            </a:rPr>
                          </m:ctrlPr>
                        </m:dPr>
                        <m:e>
                          <m:d>
                            <m:dPr>
                              <m:ctrlPr>
                                <a:rPr lang="en-US" sz="1600" b="0" i="1" dirty="0" smtClean="0">
                                  <a:solidFill>
                                    <a:prstClr val="black"/>
                                  </a:solidFill>
                                  <a:latin typeface="Cambria Math" panose="02040503050406030204" pitchFamily="18" charset="0"/>
                                </a:rPr>
                              </m:ctrlPr>
                            </m:dPr>
                            <m:e>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1</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2</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𝑛</m:t>
                                  </m:r>
                                </m:sub>
                              </m:sSub>
                            </m:e>
                          </m:d>
                          <m:r>
                            <a:rPr lang="en-US" sz="1600" b="0" i="1" dirty="0" smtClean="0">
                              <a:solidFill>
                                <a:prstClr val="black"/>
                              </a:solidFill>
                              <a:latin typeface="Cambria Math" panose="02040503050406030204" pitchFamily="18" charset="0"/>
                            </a:rPr>
                            <m:t>∈</m:t>
                          </m:r>
                          <m:sSup>
                            <m:sSupPr>
                              <m:ctrlPr>
                                <a:rPr lang="en-US" sz="1600" b="0" i="1" dirty="0" smtClean="0">
                                  <a:solidFill>
                                    <a:prstClr val="black"/>
                                  </a:solidFill>
                                  <a:latin typeface="Cambria Math" panose="02040503050406030204" pitchFamily="18" charset="0"/>
                                </a:rPr>
                              </m:ctrlPr>
                            </m:sSupPr>
                            <m:e>
                              <m:d>
                                <m:dPr>
                                  <m:begChr m:val="{"/>
                                  <m:endChr m:val="}"/>
                                  <m:ctrlPr>
                                    <a:rPr lang="en-US" sz="1600" b="0" i="1" dirty="0" smtClean="0">
                                      <a:solidFill>
                                        <a:prstClr val="black"/>
                                      </a:solidFill>
                                      <a:latin typeface="Cambria Math" panose="02040503050406030204" pitchFamily="18" charset="0"/>
                                    </a:rPr>
                                  </m:ctrlPr>
                                </m:dPr>
                                <m:e>
                                  <m:r>
                                    <a:rPr lang="en-US" sz="1600" b="0" i="1" dirty="0" smtClean="0">
                                      <a:solidFill>
                                        <a:prstClr val="black"/>
                                      </a:solidFill>
                                      <a:latin typeface="Cambria Math" panose="02040503050406030204" pitchFamily="18" charset="0"/>
                                    </a:rPr>
                                    <m:t>0,1</m:t>
                                  </m:r>
                                </m:e>
                              </m:d>
                            </m:e>
                            <m:sup>
                              <m:r>
                                <a:rPr lang="en-US" sz="1600" b="0" i="1" dirty="0" smtClean="0">
                                  <a:solidFill>
                                    <a:prstClr val="black"/>
                                  </a:solidFill>
                                  <a:latin typeface="Cambria Math" panose="02040503050406030204" pitchFamily="18" charset="0"/>
                                </a:rPr>
                                <m:t>𝑛</m:t>
                              </m:r>
                            </m:sup>
                          </m:sSup>
                          <m:r>
                            <a:rPr lang="en-US" sz="1600" i="1" dirty="0">
                              <a:solidFill>
                                <a:prstClr val="black"/>
                              </a:solidFill>
                              <a:latin typeface="Cambria Math" panose="02040503050406030204" pitchFamily="18" charset="0"/>
                            </a:rPr>
                            <m:t>:</m:t>
                          </m:r>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𝑖</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𝑛</m:t>
                              </m:r>
                            </m:sup>
                            <m:e>
                              <m:sSub>
                                <m:sSubPr>
                                  <m:ctrlPr>
                                    <a:rPr lang="en-US" sz="1600" i="1">
                                      <a:solidFill>
                                        <a:prstClr val="black"/>
                                      </a:solidFill>
                                      <a:latin typeface="Cambria Math" panose="02040503050406030204" pitchFamily="18" charset="0"/>
                                    </a:rPr>
                                  </m:ctrlPr>
                                </m:sSubPr>
                                <m:e>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1</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𝑖</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𝑐</m:t>
                                  </m:r>
                                </m:e>
                                <m:sub>
                                  <m:r>
                                    <a:rPr lang="en-US" sz="1600" i="1">
                                      <a:solidFill>
                                        <a:prstClr val="black"/>
                                      </a:solidFill>
                                      <a:latin typeface="Cambria Math" panose="02040503050406030204" pitchFamily="18" charset="0"/>
                                    </a:rPr>
                                    <m:t>𝑖</m:t>
                                  </m:r>
                                </m:sub>
                              </m:sSub>
                            </m:e>
                          </m:nary>
                          <m:r>
                            <a:rPr lang="en-US" sz="1600" i="1">
                              <a:solidFill>
                                <a:prstClr val="black"/>
                              </a:solidFill>
                              <a:latin typeface="Cambria Math" panose="02040503050406030204" pitchFamily="18" charset="0"/>
                            </a:rPr>
                            <m:t>≡</m:t>
                          </m:r>
                          <m:sSub>
                            <m:sSubPr>
                              <m:ctrlPr>
                                <a:rPr lang="en-US" sz="1600" b="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𝑎</m:t>
                              </m:r>
                            </m:e>
                            <m:sub>
                              <m:r>
                                <a:rPr lang="en-US" sz="1600" b="0" i="1" smtClean="0">
                                  <a:solidFill>
                                    <a:prstClr val="black"/>
                                  </a:solidFill>
                                  <a:latin typeface="Cambria Math" panose="02040503050406030204" pitchFamily="18" charset="0"/>
                                </a:rPr>
                                <m:t>𝑒</m:t>
                              </m:r>
                            </m:sub>
                          </m:sSub>
                          <m:r>
                            <a:rPr lang="en-US" sz="1600" i="1" dirty="0">
                              <a:solidFill>
                                <a:prstClr val="black"/>
                              </a:solidFill>
                              <a:latin typeface="Cambria Math" panose="02040503050406030204" pitchFamily="18" charset="0"/>
                            </a:rPr>
                            <m:t> </m:t>
                          </m:r>
                          <m:r>
                            <m:rPr>
                              <m:sty m:val="p"/>
                            </m:rPr>
                            <a:rPr lang="en-US" sz="1600">
                              <a:solidFill>
                                <a:prstClr val="black"/>
                              </a:solidFill>
                              <a:latin typeface="Cambria Math" panose="02040503050406030204" pitchFamily="18" charset="0"/>
                            </a:rPr>
                            <m:t>mod</m:t>
                          </m:r>
                          <m:r>
                            <a:rPr lang="en-US" sz="1600">
                              <a:solidFill>
                                <a:prstClr val="black"/>
                              </a:solidFill>
                              <a:latin typeface="Cambria Math" panose="02040503050406030204" pitchFamily="18" charset="0"/>
                            </a:rPr>
                            <m:t> </m:t>
                          </m:r>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𝑘</m:t>
                              </m:r>
                            </m:e>
                            <m:sup>
                              <m:r>
                                <a:rPr lang="en-US" sz="1600" b="0" i="1" smtClean="0">
                                  <a:solidFill>
                                    <a:prstClr val="black"/>
                                  </a:solidFill>
                                  <a:latin typeface="Cambria Math" panose="02040503050406030204" pitchFamily="18" charset="0"/>
                                </a:rPr>
                                <m:t>2</m:t>
                              </m:r>
                            </m:sup>
                          </m:sSup>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𝑛</m:t>
                              </m:r>
                            </m:e>
                            <m:sup>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m:t>
                              </m:r>
                            </m:sup>
                          </m:sSup>
                          <m:r>
                            <a:rPr lang="en-US" sz="1600" b="0" i="1" smtClean="0">
                              <a:solidFill>
                                <a:prstClr val="black"/>
                              </a:solidFill>
                              <a:latin typeface="Cambria Math" panose="02040503050406030204" pitchFamily="18" charset="0"/>
                            </a:rPr>
                            <m:t>, </m:t>
                          </m:r>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e>
                      </m:d>
                    </m:oMath>
                  </m:oMathPara>
                </a14:m>
                <a:endParaRPr lang="en-US" sz="1600" dirty="0"/>
              </a:p>
            </p:txBody>
          </p:sp>
        </mc:Choice>
        <mc:Fallback xmlns="">
          <p:sp>
            <p:nvSpPr>
              <p:cNvPr id="18" name="矩形 17"/>
              <p:cNvSpPr>
                <a:spLocks noRot="1" noChangeAspect="1" noMove="1" noResize="1" noEditPoints="1" noAdjustHandles="1" noChangeArrowheads="1" noChangeShapeType="1" noTextEdit="1"/>
              </p:cNvSpPr>
              <p:nvPr/>
            </p:nvSpPr>
            <p:spPr>
              <a:xfrm>
                <a:off x="999490" y="1717489"/>
                <a:ext cx="7026604" cy="764505"/>
              </a:xfrm>
              <a:prstGeom prst="rect">
                <a:avLst/>
              </a:prstGeom>
              <a:blipFill>
                <a:blip r:embed="rId8"/>
                <a:stretch>
                  <a:fillRect/>
                </a:stretch>
              </a:blipFill>
            </p:spPr>
            <p:txBody>
              <a:bodyPr/>
              <a:lstStyle/>
              <a:p>
                <a:r>
                  <a:rPr lang="en-US">
                    <a:noFill/>
                  </a:rPr>
                  <a:t> </a:t>
                </a:r>
              </a:p>
            </p:txBody>
          </p:sp>
        </mc:Fallback>
      </mc:AlternateContent>
      <p:sp>
        <p:nvSpPr>
          <p:cNvPr id="58" name="矩形 57"/>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mc:AlternateContent xmlns:mc="http://schemas.openxmlformats.org/markup-compatibility/2006" xmlns:a14="http://schemas.microsoft.com/office/drawing/2010/main">
        <mc:Choice Requires="a14">
          <p:sp>
            <p:nvSpPr>
              <p:cNvPr id="75" name="TextBox 45">
                <a:extLst>
                  <a:ext uri="{FF2B5EF4-FFF2-40B4-BE49-F238E27FC236}">
                    <a16:creationId xmlns:a16="http://schemas.microsoft.com/office/drawing/2014/main" id="{2B1089E9-A049-4E7B-A562-2EA8E4245FB5}"/>
                  </a:ext>
                </a:extLst>
              </p:cNvPr>
              <p:cNvSpPr txBox="1"/>
              <p:nvPr/>
            </p:nvSpPr>
            <p:spPr>
              <a:xfrm>
                <a:off x="8599982" y="1803464"/>
                <a:ext cx="270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Correct</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2000" b="0" i="1" u="none" strike="noStrike" kern="1200" cap="none" spc="0" normalizeH="0" noProof="0" smtClean="0">
                        <a:ln>
                          <a:noFill/>
                        </a:ln>
                        <a:solidFill>
                          <a:srgbClr val="00B050"/>
                        </a:solidFill>
                        <a:effectLst/>
                        <a:uLnTx/>
                        <a:uFillTx/>
                        <a:latin typeface="Cambria Math" panose="02040503050406030204" pitchFamily="18" charset="0"/>
                        <a:ea typeface="等线" panose="02010600030101010101" pitchFamily="2" charset="-122"/>
                        <a:cs typeface="+mn-cs"/>
                      </a:rPr>
                      <m:t>𝑘</m:t>
                    </m:r>
                  </m:oMath>
                </a14:m>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 deletions for constrained</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sequences</a:t>
                </a:r>
                <a:endParaRPr kumimoji="0" lang="en-US" sz="1100" b="0" i="0" u="none" strike="noStrike" kern="1200" cap="none" spc="0" normalizeH="0" baseline="0" noProof="0" dirty="0">
                  <a:ln>
                    <a:noFill/>
                  </a:ln>
                  <a:solidFill>
                    <a:srgbClr val="00B050"/>
                  </a:solidFill>
                  <a:effectLst/>
                  <a:uLnTx/>
                  <a:uFillTx/>
                  <a:latin typeface="Calibri" panose="020F0502020204030204"/>
                  <a:cs typeface="+mn-cs"/>
                </a:endParaRPr>
              </a:p>
            </p:txBody>
          </p:sp>
        </mc:Choice>
        <mc:Fallback xmlns="">
          <p:sp>
            <p:nvSpPr>
              <p:cNvPr id="7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599982" y="1803464"/>
                <a:ext cx="2708032" cy="707886"/>
              </a:xfrm>
              <a:prstGeom prst="rect">
                <a:avLst/>
              </a:prstGeom>
              <a:blipFill>
                <a:blip r:embed="rId9"/>
                <a:stretch>
                  <a:fillRect l="-2477" t="-5172" b="-14655"/>
                </a:stretch>
              </a:blipFill>
            </p:spPr>
            <p:txBody>
              <a:bodyPr/>
              <a:lstStyle/>
              <a:p>
                <a:r>
                  <a:rPr lang="en-US">
                    <a:noFill/>
                  </a:rPr>
                  <a:t> </a:t>
                </a:r>
              </a:p>
            </p:txBody>
          </p:sp>
        </mc:Fallback>
      </mc:AlternateContent>
    </p:spTree>
    <p:extLst>
      <p:ext uri="{BB962C8B-B14F-4D97-AF65-F5344CB8AC3E}">
        <p14:creationId xmlns:p14="http://schemas.microsoft.com/office/powerpoint/2010/main" val="1402575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ethods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VT codes generalization</a:t>
            </a:r>
            <a:endParaRPr lang="en-US" dirty="0">
              <a:solidFill>
                <a:srgbClr val="E7E6E6">
                  <a:lumMod val="50000"/>
                </a:srgbClr>
              </a:solidFill>
            </a:endParaRPr>
          </a:p>
        </p:txBody>
      </p:sp>
      <p:grpSp>
        <p:nvGrpSpPr>
          <p:cNvPr id="10" name="Group 9"/>
          <p:cNvGrpSpPr/>
          <p:nvPr/>
        </p:nvGrpSpPr>
        <p:grpSpPr>
          <a:xfrm>
            <a:off x="1389304" y="2701484"/>
            <a:ext cx="6415880" cy="975057"/>
            <a:chOff x="-2116626" y="4323450"/>
            <a:chExt cx="6415880" cy="975057"/>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B84EFB-DCFC-4FBE-A510-2CF60E33BA72}"/>
                    </a:ext>
                  </a:extLst>
                </p:cNvPr>
                <p:cNvSpPr txBox="1"/>
                <p:nvPr/>
              </p:nvSpPr>
              <p:spPr>
                <a:xfrm>
                  <a:off x="-2116626" y="4323450"/>
                  <a:ext cx="6415880" cy="400110"/>
                </a:xfrm>
                <a:prstGeom prst="rect">
                  <a:avLst/>
                </a:prstGeom>
                <a:noFill/>
              </p:spPr>
              <p:txBody>
                <a:bodyPr wrap="square" rtlCol="0">
                  <a:spAutoFit/>
                </a:bodyPr>
                <a:lstStyle/>
                <a:p>
                  <a:pPr lvl="0">
                    <a:defRPr/>
                  </a:pPr>
                  <a14:m>
                    <m:oMath xmlns:m="http://schemas.openxmlformats.org/officeDocument/2006/math">
                      <m:d>
                        <m:dPr>
                          <m:ctrlPr>
                            <a:rPr lang="en-US" sz="2000" i="1" dirty="0">
                              <a:solidFill>
                                <a:prstClr val="black"/>
                              </a:solidFill>
                              <a:latin typeface="Cambria Math" panose="02040503050406030204" pitchFamily="18" charset="0"/>
                            </a:rPr>
                          </m:ctrlPr>
                        </m:dPr>
                        <m:e>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1</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2</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𝑛</m:t>
                              </m:r>
                            </m:sub>
                          </m:sSub>
                        </m:e>
                      </m:d>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of the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form 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mc:Choice>
          <mc:Fallback xmlns="">
            <p:sp>
              <p:nvSpPr>
                <p:cNvPr id="12" name="TextBox 11">
                  <a:extLst>
                    <a:ext uri="{FF2B5EF4-FFF2-40B4-BE49-F238E27FC236}">
                      <a16:creationId xmlns:a16="http://schemas.microsoft.com/office/drawing/2014/main" id="{E6B84EFB-DCFC-4FBE-A510-2CF60E33BA72}"/>
                    </a:ext>
                  </a:extLst>
                </p:cNvPr>
                <p:cNvSpPr txBox="1">
                  <a:spLocks noRot="1" noChangeAspect="1" noMove="1" noResize="1" noEditPoints="1" noAdjustHandles="1" noChangeArrowheads="1" noChangeShapeType="1" noTextEdit="1"/>
                </p:cNvSpPr>
                <p:nvPr/>
              </p:nvSpPr>
              <p:spPr>
                <a:xfrm>
                  <a:off x="-2116626" y="4323450"/>
                  <a:ext cx="6415880" cy="400110"/>
                </a:xfrm>
                <a:prstGeom prst="rect">
                  <a:avLst/>
                </a:prstGeom>
                <a:blipFill>
                  <a:blip r:embed="rId3"/>
                  <a:stretch>
                    <a:fillRect t="-7576" b="-25758"/>
                  </a:stretch>
                </a:blipFill>
              </p:spPr>
              <p:txBody>
                <a:bodyPr/>
                <a:lstStyle/>
                <a:p>
                  <a:r>
                    <a:rPr lang="en-US">
                      <a:noFill/>
                    </a:rPr>
                    <a:t> </a:t>
                  </a:r>
                </a:p>
              </p:txBody>
            </p:sp>
          </mc:Fallback>
        </mc:AlternateContent>
        <p:sp>
          <p:nvSpPr>
            <p:cNvPr id="14" name="Left Brace 12">
              <a:extLst>
                <a:ext uri="{FF2B5EF4-FFF2-40B4-BE49-F238E27FC236}">
                  <a16:creationId xmlns:a16="http://schemas.microsoft.com/office/drawing/2014/main" id="{644F690D-B6B5-43F4-8B1B-8F277A1B48C3}"/>
                </a:ext>
              </a:extLst>
            </p:cNvPr>
            <p:cNvSpPr/>
            <p:nvPr/>
          </p:nvSpPr>
          <p:spPr>
            <a:xfrm rot="16200000">
              <a:off x="1589422" y="4446496"/>
              <a:ext cx="188259" cy="655299"/>
            </a:xfrm>
            <a:prstGeom prst="leftBrace">
              <a:avLst>
                <a:gd name="adj1" fmla="val 27260"/>
                <a:gd name="adj2" fmla="val 4984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13">
                  <a:extLst>
                    <a:ext uri="{FF2B5EF4-FFF2-40B4-BE49-F238E27FC236}">
                      <a16:creationId xmlns:a16="http://schemas.microsoft.com/office/drawing/2014/main" id="{ECECA936-3C69-43A4-8482-1B149492A9F3}"/>
                    </a:ext>
                  </a:extLst>
                </p:cNvPr>
                <p:cNvSpPr txBox="1"/>
                <p:nvPr/>
              </p:nvSpPr>
              <p:spPr>
                <a:xfrm>
                  <a:off x="1061030" y="4959953"/>
                  <a:ext cx="19003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−1)</m:t>
                      </m:r>
                    </m:oMath>
                  </a14:m>
                  <a:r>
                    <a:rPr kumimoji="0" lang="en-US" sz="1600" b="0" i="0" u="none" strike="noStrike" kern="1200" cap="none" spc="0" normalizeH="0" baseline="0" noProof="0" dirty="0">
                      <a:ln>
                        <a:noFill/>
                      </a:ln>
                      <a:solidFill>
                        <a:prstClr val="black"/>
                      </a:solidFill>
                      <a:effectLst/>
                      <a:uLnTx/>
                      <a:uFillTx/>
                      <a:latin typeface="Calibri" panose="020F0502020204030204"/>
                    </a:rPr>
                    <a:t> 0’s</a:t>
                  </a:r>
                </a:p>
              </p:txBody>
            </p:sp>
          </mc:Choice>
          <mc:Fallback xmlns="">
            <p:sp>
              <p:nvSpPr>
                <p:cNvPr id="15"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061030" y="4959953"/>
                  <a:ext cx="1900342" cy="338554"/>
                </a:xfrm>
                <a:prstGeom prst="rect">
                  <a:avLst/>
                </a:prstGeom>
                <a:blipFill>
                  <a:blip r:embed="rId4"/>
                  <a:stretch>
                    <a:fillRect t="-5455" b="-2363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45">
                <a:extLst>
                  <a:ext uri="{FF2B5EF4-FFF2-40B4-BE49-F238E27FC236}">
                    <a16:creationId xmlns:a16="http://schemas.microsoft.com/office/drawing/2014/main" id="{2B1089E9-A049-4E7B-A562-2EA8E4245FB5}"/>
                  </a:ext>
                </a:extLst>
              </p:cNvPr>
              <p:cNvSpPr txBox="1"/>
              <p:nvPr/>
            </p:nvSpPr>
            <p:spPr>
              <a:xfrm>
                <a:off x="8599982" y="1803464"/>
                <a:ext cx="270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Correct</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2000" b="0" i="1" u="none" strike="noStrike" kern="1200" cap="none" spc="0" normalizeH="0" noProof="0" smtClean="0">
                        <a:ln>
                          <a:noFill/>
                        </a:ln>
                        <a:solidFill>
                          <a:srgbClr val="00B050"/>
                        </a:solidFill>
                        <a:effectLst/>
                        <a:uLnTx/>
                        <a:uFillTx/>
                        <a:latin typeface="Cambria Math" panose="02040503050406030204" pitchFamily="18" charset="0"/>
                        <a:ea typeface="等线" panose="02010600030101010101" pitchFamily="2" charset="-122"/>
                        <a:cs typeface="+mn-cs"/>
                      </a:rPr>
                      <m:t>𝑘</m:t>
                    </m:r>
                  </m:oMath>
                </a14:m>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 deletions for constrained</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sequences</a:t>
                </a:r>
                <a:endParaRPr kumimoji="0" lang="en-US" sz="1100" b="0" i="0" u="none" strike="noStrike" kern="1200" cap="none" spc="0" normalizeH="0" baseline="0" noProof="0" dirty="0">
                  <a:ln>
                    <a:noFill/>
                  </a:ln>
                  <a:solidFill>
                    <a:srgbClr val="00B050"/>
                  </a:solidFill>
                  <a:effectLst/>
                  <a:uLnTx/>
                  <a:uFillTx/>
                  <a:latin typeface="Calibri" panose="020F0502020204030204"/>
                  <a:cs typeface="+mn-cs"/>
                </a:endParaRPr>
              </a:p>
            </p:txBody>
          </p:sp>
        </mc:Choice>
        <mc:Fallback xmlns="">
          <p:sp>
            <p:nvSpPr>
              <p:cNvPr id="1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599982" y="1803464"/>
                <a:ext cx="2708032" cy="707886"/>
              </a:xfrm>
              <a:prstGeom prst="rect">
                <a:avLst/>
              </a:prstGeom>
              <a:blipFill>
                <a:blip r:embed="rId7"/>
                <a:stretch>
                  <a:fillRect l="-2477"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999490" y="1717489"/>
                <a:ext cx="7026604" cy="764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dirty="0" smtClean="0">
                              <a:solidFill>
                                <a:prstClr val="black"/>
                              </a:solidFill>
                              <a:latin typeface="Cambria Math" panose="02040503050406030204" pitchFamily="18" charset="0"/>
                            </a:rPr>
                          </m:ctrlPr>
                        </m:dPr>
                        <m:e>
                          <m:d>
                            <m:dPr>
                              <m:ctrlPr>
                                <a:rPr lang="en-US" sz="1600" b="0" i="1" dirty="0" smtClean="0">
                                  <a:solidFill>
                                    <a:prstClr val="black"/>
                                  </a:solidFill>
                                  <a:latin typeface="Cambria Math" panose="02040503050406030204" pitchFamily="18" charset="0"/>
                                </a:rPr>
                              </m:ctrlPr>
                            </m:dPr>
                            <m:e>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1</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2</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𝑛</m:t>
                                  </m:r>
                                </m:sub>
                              </m:sSub>
                            </m:e>
                          </m:d>
                          <m:r>
                            <a:rPr lang="en-US" sz="1600" b="0" i="1" dirty="0" smtClean="0">
                              <a:solidFill>
                                <a:prstClr val="black"/>
                              </a:solidFill>
                              <a:latin typeface="Cambria Math" panose="02040503050406030204" pitchFamily="18" charset="0"/>
                            </a:rPr>
                            <m:t>∈</m:t>
                          </m:r>
                          <m:sSup>
                            <m:sSupPr>
                              <m:ctrlPr>
                                <a:rPr lang="en-US" sz="1600" b="0" i="1" dirty="0" smtClean="0">
                                  <a:solidFill>
                                    <a:prstClr val="black"/>
                                  </a:solidFill>
                                  <a:latin typeface="Cambria Math" panose="02040503050406030204" pitchFamily="18" charset="0"/>
                                </a:rPr>
                              </m:ctrlPr>
                            </m:sSupPr>
                            <m:e>
                              <m:d>
                                <m:dPr>
                                  <m:begChr m:val="{"/>
                                  <m:endChr m:val="}"/>
                                  <m:ctrlPr>
                                    <a:rPr lang="en-US" sz="1600" b="0" i="1" dirty="0" smtClean="0">
                                      <a:solidFill>
                                        <a:prstClr val="black"/>
                                      </a:solidFill>
                                      <a:latin typeface="Cambria Math" panose="02040503050406030204" pitchFamily="18" charset="0"/>
                                    </a:rPr>
                                  </m:ctrlPr>
                                </m:dPr>
                                <m:e>
                                  <m:r>
                                    <a:rPr lang="en-US" sz="1600" b="0" i="1" dirty="0" smtClean="0">
                                      <a:solidFill>
                                        <a:prstClr val="black"/>
                                      </a:solidFill>
                                      <a:latin typeface="Cambria Math" panose="02040503050406030204" pitchFamily="18" charset="0"/>
                                    </a:rPr>
                                    <m:t>0,1</m:t>
                                  </m:r>
                                </m:e>
                              </m:d>
                            </m:e>
                            <m:sup>
                              <m:r>
                                <a:rPr lang="en-US" sz="1600" b="0" i="1" dirty="0" smtClean="0">
                                  <a:solidFill>
                                    <a:prstClr val="black"/>
                                  </a:solidFill>
                                  <a:latin typeface="Cambria Math" panose="02040503050406030204" pitchFamily="18" charset="0"/>
                                </a:rPr>
                                <m:t>𝑛</m:t>
                              </m:r>
                            </m:sup>
                          </m:sSup>
                          <m:r>
                            <a:rPr lang="en-US" sz="1600" i="1" dirty="0">
                              <a:solidFill>
                                <a:prstClr val="black"/>
                              </a:solidFill>
                              <a:latin typeface="Cambria Math" panose="02040503050406030204" pitchFamily="18" charset="0"/>
                            </a:rPr>
                            <m:t>:</m:t>
                          </m:r>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𝑖</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𝑛</m:t>
                              </m:r>
                            </m:sup>
                            <m:e>
                              <m:sSub>
                                <m:sSubPr>
                                  <m:ctrlPr>
                                    <a:rPr lang="en-US" sz="1600" i="1">
                                      <a:solidFill>
                                        <a:prstClr val="black"/>
                                      </a:solidFill>
                                      <a:latin typeface="Cambria Math" panose="02040503050406030204" pitchFamily="18" charset="0"/>
                                    </a:rPr>
                                  </m:ctrlPr>
                                </m:sSubPr>
                                <m:e>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1</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𝑖</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𝑐</m:t>
                                  </m:r>
                                </m:e>
                                <m:sub>
                                  <m:r>
                                    <a:rPr lang="en-US" sz="1600" i="1">
                                      <a:solidFill>
                                        <a:prstClr val="black"/>
                                      </a:solidFill>
                                      <a:latin typeface="Cambria Math" panose="02040503050406030204" pitchFamily="18" charset="0"/>
                                    </a:rPr>
                                    <m:t>𝑖</m:t>
                                  </m:r>
                                </m:sub>
                              </m:sSub>
                            </m:e>
                          </m:nary>
                          <m:r>
                            <a:rPr lang="en-US" sz="1600" i="1">
                              <a:solidFill>
                                <a:prstClr val="black"/>
                              </a:solidFill>
                              <a:latin typeface="Cambria Math" panose="02040503050406030204" pitchFamily="18" charset="0"/>
                            </a:rPr>
                            <m:t>≡</m:t>
                          </m:r>
                          <m:sSub>
                            <m:sSubPr>
                              <m:ctrlPr>
                                <a:rPr lang="en-US" sz="1600" b="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𝑎</m:t>
                              </m:r>
                            </m:e>
                            <m:sub>
                              <m:r>
                                <a:rPr lang="en-US" sz="1600" b="0" i="1" smtClean="0">
                                  <a:solidFill>
                                    <a:prstClr val="black"/>
                                  </a:solidFill>
                                  <a:latin typeface="Cambria Math" panose="02040503050406030204" pitchFamily="18" charset="0"/>
                                </a:rPr>
                                <m:t>𝑒</m:t>
                              </m:r>
                            </m:sub>
                          </m:sSub>
                          <m:r>
                            <a:rPr lang="en-US" sz="1600" i="1" dirty="0">
                              <a:solidFill>
                                <a:prstClr val="black"/>
                              </a:solidFill>
                              <a:latin typeface="Cambria Math" panose="02040503050406030204" pitchFamily="18" charset="0"/>
                            </a:rPr>
                            <m:t> </m:t>
                          </m:r>
                          <m:r>
                            <m:rPr>
                              <m:sty m:val="p"/>
                            </m:rPr>
                            <a:rPr lang="en-US" sz="1600">
                              <a:solidFill>
                                <a:prstClr val="black"/>
                              </a:solidFill>
                              <a:latin typeface="Cambria Math" panose="02040503050406030204" pitchFamily="18" charset="0"/>
                            </a:rPr>
                            <m:t>mod</m:t>
                          </m:r>
                          <m:r>
                            <a:rPr lang="en-US" sz="1600">
                              <a:solidFill>
                                <a:prstClr val="black"/>
                              </a:solidFill>
                              <a:latin typeface="Cambria Math" panose="02040503050406030204" pitchFamily="18" charset="0"/>
                            </a:rPr>
                            <m:t> </m:t>
                          </m:r>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𝑘</m:t>
                              </m:r>
                            </m:e>
                            <m:sup>
                              <m:r>
                                <a:rPr lang="en-US" sz="1600" b="0" i="1" smtClean="0">
                                  <a:solidFill>
                                    <a:prstClr val="black"/>
                                  </a:solidFill>
                                  <a:latin typeface="Cambria Math" panose="02040503050406030204" pitchFamily="18" charset="0"/>
                                </a:rPr>
                                <m:t>2</m:t>
                              </m:r>
                            </m:sup>
                          </m:sSup>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𝑛</m:t>
                              </m:r>
                            </m:e>
                            <m:sup>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m:t>
                              </m:r>
                            </m:sup>
                          </m:sSup>
                          <m:r>
                            <a:rPr lang="en-US" sz="1600" b="0" i="1" smtClean="0">
                              <a:solidFill>
                                <a:prstClr val="black"/>
                              </a:solidFill>
                              <a:latin typeface="Cambria Math" panose="02040503050406030204" pitchFamily="18" charset="0"/>
                            </a:rPr>
                            <m:t>, </m:t>
                          </m:r>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e>
                      </m:d>
                    </m:oMath>
                  </m:oMathPara>
                </a14:m>
                <a:endParaRPr lang="en-US" sz="1600" dirty="0"/>
              </a:p>
            </p:txBody>
          </p:sp>
        </mc:Choice>
        <mc:Fallback xmlns="">
          <p:sp>
            <p:nvSpPr>
              <p:cNvPr id="18" name="矩形 17"/>
              <p:cNvSpPr>
                <a:spLocks noRot="1" noChangeAspect="1" noMove="1" noResize="1" noEditPoints="1" noAdjustHandles="1" noChangeArrowheads="1" noChangeShapeType="1" noTextEdit="1"/>
              </p:cNvSpPr>
              <p:nvPr/>
            </p:nvSpPr>
            <p:spPr>
              <a:xfrm>
                <a:off x="999490" y="1717489"/>
                <a:ext cx="7026604" cy="764505"/>
              </a:xfrm>
              <a:prstGeom prst="rect">
                <a:avLst/>
              </a:prstGeom>
              <a:blipFill>
                <a:blip r:embed="rId8"/>
                <a:stretch>
                  <a:fillRect/>
                </a:stretch>
              </a:blipFill>
            </p:spPr>
            <p:txBody>
              <a:bodyPr/>
              <a:lstStyle/>
              <a:p>
                <a:r>
                  <a:rPr lang="en-US">
                    <a:noFill/>
                  </a:rPr>
                  <a:t> </a:t>
                </a:r>
              </a:p>
            </p:txBody>
          </p:sp>
        </mc:Fallback>
      </mc:AlternateContent>
      <p:sp>
        <p:nvSpPr>
          <p:cNvPr id="46" name="椭圆 45"/>
          <p:cNvSpPr/>
          <p:nvPr/>
        </p:nvSpPr>
        <p:spPr>
          <a:xfrm>
            <a:off x="9644683" y="3932454"/>
            <a:ext cx="2286000" cy="22860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椭圆 46"/>
          <p:cNvSpPr/>
          <p:nvPr/>
        </p:nvSpPr>
        <p:spPr>
          <a:xfrm>
            <a:off x="10250012" y="4076708"/>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组合 47"/>
          <p:cNvGrpSpPr/>
          <p:nvPr/>
        </p:nvGrpSpPr>
        <p:grpSpPr>
          <a:xfrm>
            <a:off x="10490672" y="4452894"/>
            <a:ext cx="449625" cy="379352"/>
            <a:chOff x="9548007" y="4377673"/>
            <a:chExt cx="449625" cy="379352"/>
          </a:xfrm>
        </p:grpSpPr>
        <p:sp>
          <p:nvSpPr>
            <p:cNvPr id="49" name="椭圆 48"/>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49"/>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51" name="组合 50"/>
          <p:cNvGrpSpPr/>
          <p:nvPr/>
        </p:nvGrpSpPr>
        <p:grpSpPr>
          <a:xfrm>
            <a:off x="10174419" y="4229763"/>
            <a:ext cx="449625" cy="296313"/>
            <a:chOff x="9402455" y="3961765"/>
            <a:chExt cx="449625" cy="296313"/>
          </a:xfrm>
        </p:grpSpPr>
        <p:sp>
          <p:nvSpPr>
            <p:cNvPr id="52" name="椭圆 51"/>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文本框 52"/>
            <p:cNvSpPr txBox="1"/>
            <p:nvPr/>
          </p:nvSpPr>
          <p:spPr>
            <a:xfrm>
              <a:off x="9402455" y="3961765"/>
              <a:ext cx="449625" cy="246221"/>
            </a:xfrm>
            <a:prstGeom prst="rect">
              <a:avLst/>
            </a:prstGeom>
            <a:noFill/>
          </p:spPr>
          <p:txBody>
            <a:bodyPr wrap="square" rtlCol="0">
              <a:spAutoFit/>
            </a:bodyPr>
            <a:lstStyle/>
            <a:p>
              <a:r>
                <a:rPr lang="en-US" sz="1000" dirty="0"/>
                <a:t>00</a:t>
              </a:r>
            </a:p>
          </p:txBody>
        </p:sp>
      </p:grpSp>
      <p:sp>
        <p:nvSpPr>
          <p:cNvPr id="54" name="椭圆 53"/>
          <p:cNvSpPr/>
          <p:nvPr/>
        </p:nvSpPr>
        <p:spPr>
          <a:xfrm>
            <a:off x="10383758" y="5184895"/>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组合 54"/>
          <p:cNvGrpSpPr/>
          <p:nvPr/>
        </p:nvGrpSpPr>
        <p:grpSpPr>
          <a:xfrm>
            <a:off x="10624418" y="5561081"/>
            <a:ext cx="449625" cy="379352"/>
            <a:chOff x="9548007" y="4377673"/>
            <a:chExt cx="449625" cy="379352"/>
          </a:xfrm>
        </p:grpSpPr>
        <p:sp>
          <p:nvSpPr>
            <p:cNvPr id="56" name="椭圆 55"/>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文本框 58"/>
            <p:cNvSpPr txBox="1"/>
            <p:nvPr/>
          </p:nvSpPr>
          <p:spPr>
            <a:xfrm>
              <a:off x="9548007" y="4510804"/>
              <a:ext cx="449625" cy="246221"/>
            </a:xfrm>
            <a:prstGeom prst="rect">
              <a:avLst/>
            </a:prstGeom>
            <a:noFill/>
          </p:spPr>
          <p:txBody>
            <a:bodyPr wrap="square" rtlCol="0">
              <a:spAutoFit/>
            </a:bodyPr>
            <a:lstStyle/>
            <a:p>
              <a:r>
                <a:rPr lang="en-US" sz="1000" dirty="0"/>
                <a:t>1010</a:t>
              </a:r>
            </a:p>
          </p:txBody>
        </p:sp>
      </p:grpSp>
      <p:grpSp>
        <p:nvGrpSpPr>
          <p:cNvPr id="60" name="组合 59"/>
          <p:cNvGrpSpPr/>
          <p:nvPr/>
        </p:nvGrpSpPr>
        <p:grpSpPr>
          <a:xfrm>
            <a:off x="10702534" y="5087729"/>
            <a:ext cx="449625" cy="296313"/>
            <a:chOff x="9417855" y="3961765"/>
            <a:chExt cx="449625" cy="296313"/>
          </a:xfrm>
        </p:grpSpPr>
        <p:sp>
          <p:nvSpPr>
            <p:cNvPr id="61" name="椭圆 6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文本框 61"/>
            <p:cNvSpPr txBox="1"/>
            <p:nvPr/>
          </p:nvSpPr>
          <p:spPr>
            <a:xfrm>
              <a:off x="9417855" y="3961765"/>
              <a:ext cx="449625" cy="246221"/>
            </a:xfrm>
            <a:prstGeom prst="rect">
              <a:avLst/>
            </a:prstGeom>
            <a:noFill/>
          </p:spPr>
          <p:txBody>
            <a:bodyPr wrap="square" rtlCol="0">
              <a:spAutoFit/>
            </a:bodyPr>
            <a:lstStyle/>
            <a:p>
              <a:r>
                <a:rPr lang="en-US" sz="1000" dirty="0"/>
                <a:t>11</a:t>
              </a:r>
            </a:p>
          </p:txBody>
        </p:sp>
      </p:grpSp>
      <p:sp>
        <p:nvSpPr>
          <p:cNvPr id="63" name="文本框 62"/>
          <p:cNvSpPr txBox="1"/>
          <p:nvPr/>
        </p:nvSpPr>
        <p:spPr>
          <a:xfrm>
            <a:off x="10715484" y="3987872"/>
            <a:ext cx="1191878"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64" name="文本框 63"/>
          <p:cNvSpPr txBox="1"/>
          <p:nvPr/>
        </p:nvSpPr>
        <p:spPr>
          <a:xfrm>
            <a:off x="9348591" y="3685663"/>
            <a:ext cx="1651656" cy="338554"/>
          </a:xfrm>
          <a:prstGeom prst="rect">
            <a:avLst/>
          </a:prstGeom>
          <a:noFill/>
        </p:spPr>
        <p:txBody>
          <a:bodyPr wrap="square" rtlCol="0">
            <a:spAutoFit/>
          </a:bodyPr>
          <a:lstStyle/>
          <a:p>
            <a:r>
              <a:rPr lang="en-US" sz="1600" b="1" dirty="0"/>
              <a:t>Receive space</a:t>
            </a:r>
          </a:p>
        </p:txBody>
      </p:sp>
      <p:grpSp>
        <p:nvGrpSpPr>
          <p:cNvPr id="65" name="组合 64"/>
          <p:cNvGrpSpPr/>
          <p:nvPr/>
        </p:nvGrpSpPr>
        <p:grpSpPr>
          <a:xfrm>
            <a:off x="10988719" y="5402219"/>
            <a:ext cx="449625" cy="296313"/>
            <a:chOff x="9432435" y="3961765"/>
            <a:chExt cx="449625" cy="296313"/>
          </a:xfrm>
        </p:grpSpPr>
        <p:sp>
          <p:nvSpPr>
            <p:cNvPr id="66" name="椭圆 65"/>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文本框 66"/>
            <p:cNvSpPr txBox="1"/>
            <p:nvPr/>
          </p:nvSpPr>
          <p:spPr>
            <a:xfrm>
              <a:off x="9432435" y="3961765"/>
              <a:ext cx="449625" cy="246221"/>
            </a:xfrm>
            <a:prstGeom prst="rect">
              <a:avLst/>
            </a:prstGeom>
            <a:noFill/>
          </p:spPr>
          <p:txBody>
            <a:bodyPr wrap="square" rtlCol="0">
              <a:spAutoFit/>
            </a:bodyPr>
            <a:lstStyle/>
            <a:p>
              <a:r>
                <a:rPr lang="en-US" sz="1000" dirty="0"/>
                <a:t>01</a:t>
              </a:r>
            </a:p>
          </p:txBody>
        </p:sp>
      </p:grpSp>
      <p:grpSp>
        <p:nvGrpSpPr>
          <p:cNvPr id="68" name="组合 67"/>
          <p:cNvGrpSpPr/>
          <p:nvPr/>
        </p:nvGrpSpPr>
        <p:grpSpPr>
          <a:xfrm>
            <a:off x="10305077" y="5434645"/>
            <a:ext cx="449625" cy="296313"/>
            <a:chOff x="9411280" y="3961765"/>
            <a:chExt cx="449625" cy="296313"/>
          </a:xfrm>
        </p:grpSpPr>
        <p:sp>
          <p:nvSpPr>
            <p:cNvPr id="69" name="椭圆 68"/>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文本框 69"/>
            <p:cNvSpPr txBox="1"/>
            <p:nvPr/>
          </p:nvSpPr>
          <p:spPr>
            <a:xfrm>
              <a:off x="9411280" y="3961765"/>
              <a:ext cx="449625" cy="246221"/>
            </a:xfrm>
            <a:prstGeom prst="rect">
              <a:avLst/>
            </a:prstGeom>
            <a:noFill/>
          </p:spPr>
          <p:txBody>
            <a:bodyPr wrap="square" rtlCol="0">
              <a:spAutoFit/>
            </a:bodyPr>
            <a:lstStyle/>
            <a:p>
              <a:r>
                <a:rPr lang="en-US" sz="1000" dirty="0"/>
                <a:t>10</a:t>
              </a:r>
            </a:p>
          </p:txBody>
        </p:sp>
      </p:grpSp>
      <p:sp>
        <p:nvSpPr>
          <p:cNvPr id="71" name="文本框 70"/>
          <p:cNvSpPr txBox="1"/>
          <p:nvPr/>
        </p:nvSpPr>
        <p:spPr>
          <a:xfrm>
            <a:off x="10724752" y="5921000"/>
            <a:ext cx="1212184" cy="430887"/>
          </a:xfrm>
          <a:prstGeom prst="rect">
            <a:avLst/>
          </a:prstGeom>
          <a:noFill/>
        </p:spPr>
        <p:txBody>
          <a:bodyPr wrap="square" rtlCol="0">
            <a:spAutoFit/>
          </a:bodyPr>
          <a:lstStyle/>
          <a:p>
            <a:r>
              <a:rPr lang="en-US" sz="1100" dirty="0"/>
              <a:t>Decoding area of </a:t>
            </a:r>
            <a:r>
              <a:rPr lang="en-US" sz="1100" dirty="0" err="1"/>
              <a:t>codeword</a:t>
            </a:r>
            <a:r>
              <a:rPr lang="en-US" sz="1100" dirty="0"/>
              <a:t> 1010</a:t>
            </a:r>
          </a:p>
        </p:txBody>
      </p:sp>
      <p:sp>
        <p:nvSpPr>
          <p:cNvPr id="72" name="TextBox 45">
            <a:extLst>
              <a:ext uri="{FF2B5EF4-FFF2-40B4-BE49-F238E27FC236}">
                <a16:creationId xmlns:a16="http://schemas.microsoft.com/office/drawing/2014/main" id="{2B1089E9-A049-4E7B-A562-2EA8E4245FB5}"/>
              </a:ext>
            </a:extLst>
          </p:cNvPr>
          <p:cNvSpPr txBox="1"/>
          <p:nvPr/>
        </p:nvSpPr>
        <p:spPr>
          <a:xfrm>
            <a:off x="482043" y="3714639"/>
            <a:ext cx="3571211" cy="461665"/>
          </a:xfrm>
          <a:prstGeom prst="rect">
            <a:avLst/>
          </a:prstGeom>
          <a:noFill/>
        </p:spPr>
        <p:txBody>
          <a:bodyPr wrap="square" rtlCol="0">
            <a:spAutoFit/>
          </a:bodyPr>
          <a:lstStyle/>
          <a:p>
            <a:pPr lvl="0">
              <a:defRPr/>
            </a:pPr>
            <a:r>
              <a:rPr lang="en-US" sz="2400" dirty="0">
                <a:solidFill>
                  <a:prstClr val="black"/>
                </a:solidFill>
              </a:rPr>
              <a:t>No two clusters intersect</a:t>
            </a:r>
            <a:endParaRPr lang="en-US" dirty="0">
              <a:solidFill>
                <a:srgbClr val="E7E6E6">
                  <a:lumMod val="50000"/>
                </a:srgbClr>
              </a:solidFill>
            </a:endParaRPr>
          </a:p>
        </p:txBody>
      </p:sp>
      <p:sp>
        <p:nvSpPr>
          <p:cNvPr id="58" name="矩形 57"/>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650337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ethods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VT codes generalization</a:t>
            </a:r>
            <a:endParaRPr lang="en-US" dirty="0">
              <a:solidFill>
                <a:srgbClr val="E7E6E6">
                  <a:lumMod val="50000"/>
                </a:srgbClr>
              </a:solidFill>
            </a:endParaRPr>
          </a:p>
        </p:txBody>
      </p:sp>
      <p:grpSp>
        <p:nvGrpSpPr>
          <p:cNvPr id="10" name="Group 9"/>
          <p:cNvGrpSpPr/>
          <p:nvPr/>
        </p:nvGrpSpPr>
        <p:grpSpPr>
          <a:xfrm>
            <a:off x="1389304" y="2701484"/>
            <a:ext cx="6415880" cy="975057"/>
            <a:chOff x="-2116626" y="4323450"/>
            <a:chExt cx="6415880" cy="975057"/>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B84EFB-DCFC-4FBE-A510-2CF60E33BA72}"/>
                    </a:ext>
                  </a:extLst>
                </p:cNvPr>
                <p:cNvSpPr txBox="1"/>
                <p:nvPr/>
              </p:nvSpPr>
              <p:spPr>
                <a:xfrm>
                  <a:off x="-2116626" y="4323450"/>
                  <a:ext cx="6415880" cy="400110"/>
                </a:xfrm>
                <a:prstGeom prst="rect">
                  <a:avLst/>
                </a:prstGeom>
                <a:noFill/>
              </p:spPr>
              <p:txBody>
                <a:bodyPr wrap="square" rtlCol="0">
                  <a:spAutoFit/>
                </a:bodyPr>
                <a:lstStyle/>
                <a:p>
                  <a:pPr lvl="0">
                    <a:defRPr/>
                  </a:pPr>
                  <a14:m>
                    <m:oMath xmlns:m="http://schemas.openxmlformats.org/officeDocument/2006/math">
                      <m:d>
                        <m:dPr>
                          <m:ctrlPr>
                            <a:rPr lang="en-US" sz="2000" i="1" dirty="0">
                              <a:solidFill>
                                <a:prstClr val="black"/>
                              </a:solidFill>
                              <a:latin typeface="Cambria Math" panose="02040503050406030204" pitchFamily="18" charset="0"/>
                            </a:rPr>
                          </m:ctrlPr>
                        </m:dPr>
                        <m:e>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1</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2</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𝑛</m:t>
                              </m:r>
                            </m:sub>
                          </m:sSub>
                        </m:e>
                      </m:d>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of the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form 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mc:Choice>
          <mc:Fallback xmlns="">
            <p:sp>
              <p:nvSpPr>
                <p:cNvPr id="12" name="TextBox 11">
                  <a:extLst>
                    <a:ext uri="{FF2B5EF4-FFF2-40B4-BE49-F238E27FC236}">
                      <a16:creationId xmlns:a16="http://schemas.microsoft.com/office/drawing/2014/main" id="{E6B84EFB-DCFC-4FBE-A510-2CF60E33BA72}"/>
                    </a:ext>
                  </a:extLst>
                </p:cNvPr>
                <p:cNvSpPr txBox="1">
                  <a:spLocks noRot="1" noChangeAspect="1" noMove="1" noResize="1" noEditPoints="1" noAdjustHandles="1" noChangeArrowheads="1" noChangeShapeType="1" noTextEdit="1"/>
                </p:cNvSpPr>
                <p:nvPr/>
              </p:nvSpPr>
              <p:spPr>
                <a:xfrm>
                  <a:off x="-2116626" y="4323450"/>
                  <a:ext cx="6415880" cy="400110"/>
                </a:xfrm>
                <a:prstGeom prst="rect">
                  <a:avLst/>
                </a:prstGeom>
                <a:blipFill>
                  <a:blip r:embed="rId3"/>
                  <a:stretch>
                    <a:fillRect t="-7576" b="-25758"/>
                  </a:stretch>
                </a:blipFill>
              </p:spPr>
              <p:txBody>
                <a:bodyPr/>
                <a:lstStyle/>
                <a:p>
                  <a:r>
                    <a:rPr lang="en-US">
                      <a:noFill/>
                    </a:rPr>
                    <a:t> </a:t>
                  </a:r>
                </a:p>
              </p:txBody>
            </p:sp>
          </mc:Fallback>
        </mc:AlternateContent>
        <p:sp>
          <p:nvSpPr>
            <p:cNvPr id="14" name="Left Brace 12">
              <a:extLst>
                <a:ext uri="{FF2B5EF4-FFF2-40B4-BE49-F238E27FC236}">
                  <a16:creationId xmlns:a16="http://schemas.microsoft.com/office/drawing/2014/main" id="{644F690D-B6B5-43F4-8B1B-8F277A1B48C3}"/>
                </a:ext>
              </a:extLst>
            </p:cNvPr>
            <p:cNvSpPr/>
            <p:nvPr/>
          </p:nvSpPr>
          <p:spPr>
            <a:xfrm rot="16200000">
              <a:off x="1589422" y="4446496"/>
              <a:ext cx="188259" cy="655299"/>
            </a:xfrm>
            <a:prstGeom prst="leftBrace">
              <a:avLst>
                <a:gd name="adj1" fmla="val 27260"/>
                <a:gd name="adj2" fmla="val 4984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13">
                  <a:extLst>
                    <a:ext uri="{FF2B5EF4-FFF2-40B4-BE49-F238E27FC236}">
                      <a16:creationId xmlns:a16="http://schemas.microsoft.com/office/drawing/2014/main" id="{ECECA936-3C69-43A4-8482-1B149492A9F3}"/>
                    </a:ext>
                  </a:extLst>
                </p:cNvPr>
                <p:cNvSpPr txBox="1"/>
                <p:nvPr/>
              </p:nvSpPr>
              <p:spPr>
                <a:xfrm>
                  <a:off x="1061030" y="4959953"/>
                  <a:ext cx="19003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−1)</m:t>
                      </m:r>
                    </m:oMath>
                  </a14:m>
                  <a:r>
                    <a:rPr kumimoji="0" lang="en-US" sz="1600" b="0" i="0" u="none" strike="noStrike" kern="1200" cap="none" spc="0" normalizeH="0" baseline="0" noProof="0" dirty="0">
                      <a:ln>
                        <a:noFill/>
                      </a:ln>
                      <a:solidFill>
                        <a:prstClr val="black"/>
                      </a:solidFill>
                      <a:effectLst/>
                      <a:uLnTx/>
                      <a:uFillTx/>
                      <a:latin typeface="Calibri" panose="020F0502020204030204"/>
                    </a:rPr>
                    <a:t> 0’s</a:t>
                  </a:r>
                </a:p>
              </p:txBody>
            </p:sp>
          </mc:Choice>
          <mc:Fallback xmlns="">
            <p:sp>
              <p:nvSpPr>
                <p:cNvPr id="15"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061030" y="4959953"/>
                  <a:ext cx="1900342" cy="338554"/>
                </a:xfrm>
                <a:prstGeom prst="rect">
                  <a:avLst/>
                </a:prstGeom>
                <a:blipFill>
                  <a:blip r:embed="rId4"/>
                  <a:stretch>
                    <a:fillRect t="-5455" b="-2363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45">
                <a:extLst>
                  <a:ext uri="{FF2B5EF4-FFF2-40B4-BE49-F238E27FC236}">
                    <a16:creationId xmlns:a16="http://schemas.microsoft.com/office/drawing/2014/main" id="{2B1089E9-A049-4E7B-A562-2EA8E4245FB5}"/>
                  </a:ext>
                </a:extLst>
              </p:cNvPr>
              <p:cNvSpPr txBox="1"/>
              <p:nvPr/>
            </p:nvSpPr>
            <p:spPr>
              <a:xfrm>
                <a:off x="8599982" y="1803464"/>
                <a:ext cx="270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Correct</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2000" b="0" i="1" u="none" strike="noStrike" kern="1200" cap="none" spc="0" normalizeH="0" noProof="0" smtClean="0">
                        <a:ln>
                          <a:noFill/>
                        </a:ln>
                        <a:solidFill>
                          <a:srgbClr val="00B050"/>
                        </a:solidFill>
                        <a:effectLst/>
                        <a:uLnTx/>
                        <a:uFillTx/>
                        <a:latin typeface="Cambria Math" panose="02040503050406030204" pitchFamily="18" charset="0"/>
                        <a:ea typeface="等线" panose="02010600030101010101" pitchFamily="2" charset="-122"/>
                        <a:cs typeface="+mn-cs"/>
                      </a:rPr>
                      <m:t>𝑘</m:t>
                    </m:r>
                  </m:oMath>
                </a14:m>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 deletions for constrained</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sequences</a:t>
                </a:r>
                <a:endParaRPr kumimoji="0" lang="en-US" sz="1100" b="0" i="0" u="none" strike="noStrike" kern="1200" cap="none" spc="0" normalizeH="0" baseline="0" noProof="0" dirty="0">
                  <a:ln>
                    <a:noFill/>
                  </a:ln>
                  <a:solidFill>
                    <a:srgbClr val="00B050"/>
                  </a:solidFill>
                  <a:effectLst/>
                  <a:uLnTx/>
                  <a:uFillTx/>
                  <a:latin typeface="Calibri" panose="020F0502020204030204"/>
                  <a:cs typeface="+mn-cs"/>
                </a:endParaRPr>
              </a:p>
            </p:txBody>
          </p:sp>
        </mc:Choice>
        <mc:Fallback xmlns="">
          <p:sp>
            <p:nvSpPr>
              <p:cNvPr id="1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599982" y="1803464"/>
                <a:ext cx="2708032" cy="707886"/>
              </a:xfrm>
              <a:prstGeom prst="rect">
                <a:avLst/>
              </a:prstGeom>
              <a:blipFill>
                <a:blip r:embed="rId7"/>
                <a:stretch>
                  <a:fillRect l="-2477"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999490" y="1717489"/>
                <a:ext cx="7026604" cy="764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dirty="0" smtClean="0">
                              <a:solidFill>
                                <a:prstClr val="black"/>
                              </a:solidFill>
                              <a:latin typeface="Cambria Math" panose="02040503050406030204" pitchFamily="18" charset="0"/>
                            </a:rPr>
                          </m:ctrlPr>
                        </m:dPr>
                        <m:e>
                          <m:d>
                            <m:dPr>
                              <m:ctrlPr>
                                <a:rPr lang="en-US" sz="1600" b="0" i="1" dirty="0" smtClean="0">
                                  <a:solidFill>
                                    <a:prstClr val="black"/>
                                  </a:solidFill>
                                  <a:latin typeface="Cambria Math" panose="02040503050406030204" pitchFamily="18" charset="0"/>
                                </a:rPr>
                              </m:ctrlPr>
                            </m:dPr>
                            <m:e>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1</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2</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𝑛</m:t>
                                  </m:r>
                                </m:sub>
                              </m:sSub>
                            </m:e>
                          </m:d>
                          <m:r>
                            <a:rPr lang="en-US" sz="1600" b="0" i="1" dirty="0" smtClean="0">
                              <a:solidFill>
                                <a:prstClr val="black"/>
                              </a:solidFill>
                              <a:latin typeface="Cambria Math" panose="02040503050406030204" pitchFamily="18" charset="0"/>
                            </a:rPr>
                            <m:t>∈</m:t>
                          </m:r>
                          <m:sSup>
                            <m:sSupPr>
                              <m:ctrlPr>
                                <a:rPr lang="en-US" sz="1600" b="0" i="1" dirty="0" smtClean="0">
                                  <a:solidFill>
                                    <a:prstClr val="black"/>
                                  </a:solidFill>
                                  <a:latin typeface="Cambria Math" panose="02040503050406030204" pitchFamily="18" charset="0"/>
                                </a:rPr>
                              </m:ctrlPr>
                            </m:sSupPr>
                            <m:e>
                              <m:d>
                                <m:dPr>
                                  <m:begChr m:val="{"/>
                                  <m:endChr m:val="}"/>
                                  <m:ctrlPr>
                                    <a:rPr lang="en-US" sz="1600" b="0" i="1" dirty="0" smtClean="0">
                                      <a:solidFill>
                                        <a:prstClr val="black"/>
                                      </a:solidFill>
                                      <a:latin typeface="Cambria Math" panose="02040503050406030204" pitchFamily="18" charset="0"/>
                                    </a:rPr>
                                  </m:ctrlPr>
                                </m:dPr>
                                <m:e>
                                  <m:r>
                                    <a:rPr lang="en-US" sz="1600" b="0" i="1" dirty="0" smtClean="0">
                                      <a:solidFill>
                                        <a:prstClr val="black"/>
                                      </a:solidFill>
                                      <a:latin typeface="Cambria Math" panose="02040503050406030204" pitchFamily="18" charset="0"/>
                                    </a:rPr>
                                    <m:t>0,1</m:t>
                                  </m:r>
                                </m:e>
                              </m:d>
                            </m:e>
                            <m:sup>
                              <m:r>
                                <a:rPr lang="en-US" sz="1600" b="0" i="1" dirty="0" smtClean="0">
                                  <a:solidFill>
                                    <a:prstClr val="black"/>
                                  </a:solidFill>
                                  <a:latin typeface="Cambria Math" panose="02040503050406030204" pitchFamily="18" charset="0"/>
                                </a:rPr>
                                <m:t>𝑛</m:t>
                              </m:r>
                            </m:sup>
                          </m:sSup>
                          <m:r>
                            <a:rPr lang="en-US" sz="1600" i="1" dirty="0">
                              <a:solidFill>
                                <a:prstClr val="black"/>
                              </a:solidFill>
                              <a:latin typeface="Cambria Math" panose="02040503050406030204" pitchFamily="18" charset="0"/>
                            </a:rPr>
                            <m:t>:</m:t>
                          </m:r>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𝑖</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𝑛</m:t>
                              </m:r>
                            </m:sup>
                            <m:e>
                              <m:sSub>
                                <m:sSubPr>
                                  <m:ctrlPr>
                                    <a:rPr lang="en-US" sz="1600" i="1">
                                      <a:solidFill>
                                        <a:prstClr val="black"/>
                                      </a:solidFill>
                                      <a:latin typeface="Cambria Math" panose="02040503050406030204" pitchFamily="18" charset="0"/>
                                    </a:rPr>
                                  </m:ctrlPr>
                                </m:sSubPr>
                                <m:e>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1</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𝑖</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𝑐</m:t>
                                  </m:r>
                                </m:e>
                                <m:sub>
                                  <m:r>
                                    <a:rPr lang="en-US" sz="1600" i="1">
                                      <a:solidFill>
                                        <a:prstClr val="black"/>
                                      </a:solidFill>
                                      <a:latin typeface="Cambria Math" panose="02040503050406030204" pitchFamily="18" charset="0"/>
                                    </a:rPr>
                                    <m:t>𝑖</m:t>
                                  </m:r>
                                </m:sub>
                              </m:sSub>
                            </m:e>
                          </m:nary>
                          <m:r>
                            <a:rPr lang="en-US" sz="1600" i="1">
                              <a:solidFill>
                                <a:prstClr val="black"/>
                              </a:solidFill>
                              <a:latin typeface="Cambria Math" panose="02040503050406030204" pitchFamily="18" charset="0"/>
                            </a:rPr>
                            <m:t>≡</m:t>
                          </m:r>
                          <m:sSub>
                            <m:sSubPr>
                              <m:ctrlPr>
                                <a:rPr lang="en-US" sz="1600" b="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𝑎</m:t>
                              </m:r>
                            </m:e>
                            <m:sub>
                              <m:r>
                                <a:rPr lang="en-US" sz="1600" b="0" i="1" smtClean="0">
                                  <a:solidFill>
                                    <a:prstClr val="black"/>
                                  </a:solidFill>
                                  <a:latin typeface="Cambria Math" panose="02040503050406030204" pitchFamily="18" charset="0"/>
                                </a:rPr>
                                <m:t>𝑒</m:t>
                              </m:r>
                            </m:sub>
                          </m:sSub>
                          <m:r>
                            <a:rPr lang="en-US" sz="1600" i="1" dirty="0">
                              <a:solidFill>
                                <a:prstClr val="black"/>
                              </a:solidFill>
                              <a:latin typeface="Cambria Math" panose="02040503050406030204" pitchFamily="18" charset="0"/>
                            </a:rPr>
                            <m:t> </m:t>
                          </m:r>
                          <m:r>
                            <m:rPr>
                              <m:sty m:val="p"/>
                            </m:rPr>
                            <a:rPr lang="en-US" sz="1600">
                              <a:solidFill>
                                <a:prstClr val="black"/>
                              </a:solidFill>
                              <a:latin typeface="Cambria Math" panose="02040503050406030204" pitchFamily="18" charset="0"/>
                            </a:rPr>
                            <m:t>mod</m:t>
                          </m:r>
                          <m:r>
                            <a:rPr lang="en-US" sz="1600">
                              <a:solidFill>
                                <a:prstClr val="black"/>
                              </a:solidFill>
                              <a:latin typeface="Cambria Math" panose="02040503050406030204" pitchFamily="18" charset="0"/>
                            </a:rPr>
                            <m:t> </m:t>
                          </m:r>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𝑘</m:t>
                              </m:r>
                            </m:e>
                            <m:sup>
                              <m:r>
                                <a:rPr lang="en-US" sz="1600" b="0" i="1" smtClean="0">
                                  <a:solidFill>
                                    <a:prstClr val="black"/>
                                  </a:solidFill>
                                  <a:latin typeface="Cambria Math" panose="02040503050406030204" pitchFamily="18" charset="0"/>
                                </a:rPr>
                                <m:t>2</m:t>
                              </m:r>
                            </m:sup>
                          </m:sSup>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𝑛</m:t>
                              </m:r>
                            </m:e>
                            <m:sup>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m:t>
                              </m:r>
                            </m:sup>
                          </m:sSup>
                          <m:r>
                            <a:rPr lang="en-US" sz="1600" b="0" i="1" smtClean="0">
                              <a:solidFill>
                                <a:prstClr val="black"/>
                              </a:solidFill>
                              <a:latin typeface="Cambria Math" panose="02040503050406030204" pitchFamily="18" charset="0"/>
                            </a:rPr>
                            <m:t>, </m:t>
                          </m:r>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e>
                      </m:d>
                    </m:oMath>
                  </m:oMathPara>
                </a14:m>
                <a:endParaRPr lang="en-US" sz="1600" dirty="0"/>
              </a:p>
            </p:txBody>
          </p:sp>
        </mc:Choice>
        <mc:Fallback xmlns="">
          <p:sp>
            <p:nvSpPr>
              <p:cNvPr id="18" name="矩形 17"/>
              <p:cNvSpPr>
                <a:spLocks noRot="1" noChangeAspect="1" noMove="1" noResize="1" noEditPoints="1" noAdjustHandles="1" noChangeArrowheads="1" noChangeShapeType="1" noTextEdit="1"/>
              </p:cNvSpPr>
              <p:nvPr/>
            </p:nvSpPr>
            <p:spPr>
              <a:xfrm>
                <a:off x="999490" y="1717489"/>
                <a:ext cx="7026604" cy="764505"/>
              </a:xfrm>
              <a:prstGeom prst="rect">
                <a:avLst/>
              </a:prstGeom>
              <a:blipFill>
                <a:blip r:embed="rId8"/>
                <a:stretch>
                  <a:fillRect/>
                </a:stretch>
              </a:blipFill>
            </p:spPr>
            <p:txBody>
              <a:bodyPr/>
              <a:lstStyle/>
              <a:p>
                <a:r>
                  <a:rPr lang="en-US">
                    <a:noFill/>
                  </a:rPr>
                  <a:t> </a:t>
                </a:r>
              </a:p>
            </p:txBody>
          </p:sp>
        </mc:Fallback>
      </mc:AlternateContent>
      <p:sp>
        <p:nvSpPr>
          <p:cNvPr id="46" name="椭圆 45"/>
          <p:cNvSpPr/>
          <p:nvPr/>
        </p:nvSpPr>
        <p:spPr>
          <a:xfrm>
            <a:off x="9644683" y="3932454"/>
            <a:ext cx="2286000" cy="22860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椭圆 46"/>
          <p:cNvSpPr/>
          <p:nvPr/>
        </p:nvSpPr>
        <p:spPr>
          <a:xfrm>
            <a:off x="10250012" y="4076708"/>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组合 47"/>
          <p:cNvGrpSpPr/>
          <p:nvPr/>
        </p:nvGrpSpPr>
        <p:grpSpPr>
          <a:xfrm>
            <a:off x="10490672" y="4452894"/>
            <a:ext cx="449625" cy="379352"/>
            <a:chOff x="9548007" y="4377673"/>
            <a:chExt cx="449625" cy="379352"/>
          </a:xfrm>
        </p:grpSpPr>
        <p:sp>
          <p:nvSpPr>
            <p:cNvPr id="49" name="椭圆 48"/>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49"/>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51" name="组合 50"/>
          <p:cNvGrpSpPr/>
          <p:nvPr/>
        </p:nvGrpSpPr>
        <p:grpSpPr>
          <a:xfrm>
            <a:off x="10174419" y="4229763"/>
            <a:ext cx="449625" cy="296313"/>
            <a:chOff x="9402455" y="3961765"/>
            <a:chExt cx="449625" cy="296313"/>
          </a:xfrm>
        </p:grpSpPr>
        <p:sp>
          <p:nvSpPr>
            <p:cNvPr id="52" name="椭圆 51"/>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文本框 52"/>
            <p:cNvSpPr txBox="1"/>
            <p:nvPr/>
          </p:nvSpPr>
          <p:spPr>
            <a:xfrm>
              <a:off x="9402455" y="3961765"/>
              <a:ext cx="449625" cy="246221"/>
            </a:xfrm>
            <a:prstGeom prst="rect">
              <a:avLst/>
            </a:prstGeom>
            <a:noFill/>
          </p:spPr>
          <p:txBody>
            <a:bodyPr wrap="square" rtlCol="0">
              <a:spAutoFit/>
            </a:bodyPr>
            <a:lstStyle/>
            <a:p>
              <a:r>
                <a:rPr lang="en-US" sz="1000" dirty="0"/>
                <a:t>00</a:t>
              </a:r>
            </a:p>
          </p:txBody>
        </p:sp>
      </p:grpSp>
      <p:sp>
        <p:nvSpPr>
          <p:cNvPr id="54" name="椭圆 53"/>
          <p:cNvSpPr/>
          <p:nvPr/>
        </p:nvSpPr>
        <p:spPr>
          <a:xfrm>
            <a:off x="10383758" y="5184895"/>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组合 54"/>
          <p:cNvGrpSpPr/>
          <p:nvPr/>
        </p:nvGrpSpPr>
        <p:grpSpPr>
          <a:xfrm>
            <a:off x="10624418" y="5561081"/>
            <a:ext cx="449625" cy="379352"/>
            <a:chOff x="9548007" y="4377673"/>
            <a:chExt cx="449625" cy="379352"/>
          </a:xfrm>
        </p:grpSpPr>
        <p:sp>
          <p:nvSpPr>
            <p:cNvPr id="56" name="椭圆 55"/>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文本框 58"/>
            <p:cNvSpPr txBox="1"/>
            <p:nvPr/>
          </p:nvSpPr>
          <p:spPr>
            <a:xfrm>
              <a:off x="9548007" y="4510804"/>
              <a:ext cx="449625" cy="246221"/>
            </a:xfrm>
            <a:prstGeom prst="rect">
              <a:avLst/>
            </a:prstGeom>
            <a:noFill/>
          </p:spPr>
          <p:txBody>
            <a:bodyPr wrap="square" rtlCol="0">
              <a:spAutoFit/>
            </a:bodyPr>
            <a:lstStyle/>
            <a:p>
              <a:r>
                <a:rPr lang="en-US" sz="1000" dirty="0"/>
                <a:t>1010</a:t>
              </a:r>
            </a:p>
          </p:txBody>
        </p:sp>
      </p:grpSp>
      <p:grpSp>
        <p:nvGrpSpPr>
          <p:cNvPr id="60" name="组合 59"/>
          <p:cNvGrpSpPr/>
          <p:nvPr/>
        </p:nvGrpSpPr>
        <p:grpSpPr>
          <a:xfrm>
            <a:off x="10702534" y="5087729"/>
            <a:ext cx="449625" cy="296313"/>
            <a:chOff x="9417855" y="3961765"/>
            <a:chExt cx="449625" cy="296313"/>
          </a:xfrm>
        </p:grpSpPr>
        <p:sp>
          <p:nvSpPr>
            <p:cNvPr id="61" name="椭圆 6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文本框 61"/>
            <p:cNvSpPr txBox="1"/>
            <p:nvPr/>
          </p:nvSpPr>
          <p:spPr>
            <a:xfrm>
              <a:off x="9417855" y="3961765"/>
              <a:ext cx="449625" cy="246221"/>
            </a:xfrm>
            <a:prstGeom prst="rect">
              <a:avLst/>
            </a:prstGeom>
            <a:noFill/>
          </p:spPr>
          <p:txBody>
            <a:bodyPr wrap="square" rtlCol="0">
              <a:spAutoFit/>
            </a:bodyPr>
            <a:lstStyle/>
            <a:p>
              <a:r>
                <a:rPr lang="en-US" sz="1000" dirty="0"/>
                <a:t>11</a:t>
              </a:r>
            </a:p>
          </p:txBody>
        </p:sp>
      </p:grpSp>
      <p:sp>
        <p:nvSpPr>
          <p:cNvPr id="63" name="文本框 62"/>
          <p:cNvSpPr txBox="1"/>
          <p:nvPr/>
        </p:nvSpPr>
        <p:spPr>
          <a:xfrm>
            <a:off x="10715484" y="3987872"/>
            <a:ext cx="1191878"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64" name="文本框 63"/>
          <p:cNvSpPr txBox="1"/>
          <p:nvPr/>
        </p:nvSpPr>
        <p:spPr>
          <a:xfrm>
            <a:off x="9348591" y="3685663"/>
            <a:ext cx="1651656" cy="338554"/>
          </a:xfrm>
          <a:prstGeom prst="rect">
            <a:avLst/>
          </a:prstGeom>
          <a:noFill/>
        </p:spPr>
        <p:txBody>
          <a:bodyPr wrap="square" rtlCol="0">
            <a:spAutoFit/>
          </a:bodyPr>
          <a:lstStyle/>
          <a:p>
            <a:r>
              <a:rPr lang="en-US" sz="1600" b="1" dirty="0"/>
              <a:t>Receive space</a:t>
            </a:r>
          </a:p>
        </p:txBody>
      </p:sp>
      <p:grpSp>
        <p:nvGrpSpPr>
          <p:cNvPr id="65" name="组合 64"/>
          <p:cNvGrpSpPr/>
          <p:nvPr/>
        </p:nvGrpSpPr>
        <p:grpSpPr>
          <a:xfrm>
            <a:off x="10988719" y="5402219"/>
            <a:ext cx="449625" cy="296313"/>
            <a:chOff x="9432435" y="3961765"/>
            <a:chExt cx="449625" cy="296313"/>
          </a:xfrm>
        </p:grpSpPr>
        <p:sp>
          <p:nvSpPr>
            <p:cNvPr id="66" name="椭圆 65"/>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文本框 66"/>
            <p:cNvSpPr txBox="1"/>
            <p:nvPr/>
          </p:nvSpPr>
          <p:spPr>
            <a:xfrm>
              <a:off x="9432435" y="3961765"/>
              <a:ext cx="449625" cy="246221"/>
            </a:xfrm>
            <a:prstGeom prst="rect">
              <a:avLst/>
            </a:prstGeom>
            <a:noFill/>
          </p:spPr>
          <p:txBody>
            <a:bodyPr wrap="square" rtlCol="0">
              <a:spAutoFit/>
            </a:bodyPr>
            <a:lstStyle/>
            <a:p>
              <a:r>
                <a:rPr lang="en-US" sz="1000" dirty="0"/>
                <a:t>01</a:t>
              </a:r>
            </a:p>
          </p:txBody>
        </p:sp>
      </p:grpSp>
      <p:grpSp>
        <p:nvGrpSpPr>
          <p:cNvPr id="68" name="组合 67"/>
          <p:cNvGrpSpPr/>
          <p:nvPr/>
        </p:nvGrpSpPr>
        <p:grpSpPr>
          <a:xfrm>
            <a:off x="10305077" y="5434645"/>
            <a:ext cx="449625" cy="296313"/>
            <a:chOff x="9411280" y="3961765"/>
            <a:chExt cx="449625" cy="296313"/>
          </a:xfrm>
        </p:grpSpPr>
        <p:sp>
          <p:nvSpPr>
            <p:cNvPr id="69" name="椭圆 68"/>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文本框 69"/>
            <p:cNvSpPr txBox="1"/>
            <p:nvPr/>
          </p:nvSpPr>
          <p:spPr>
            <a:xfrm>
              <a:off x="9411280" y="3961765"/>
              <a:ext cx="449625" cy="246221"/>
            </a:xfrm>
            <a:prstGeom prst="rect">
              <a:avLst/>
            </a:prstGeom>
            <a:noFill/>
          </p:spPr>
          <p:txBody>
            <a:bodyPr wrap="square" rtlCol="0">
              <a:spAutoFit/>
            </a:bodyPr>
            <a:lstStyle/>
            <a:p>
              <a:r>
                <a:rPr lang="en-US" sz="1000" dirty="0"/>
                <a:t>10</a:t>
              </a:r>
            </a:p>
          </p:txBody>
        </p:sp>
      </p:grpSp>
      <p:sp>
        <p:nvSpPr>
          <p:cNvPr id="71" name="文本框 70"/>
          <p:cNvSpPr txBox="1"/>
          <p:nvPr/>
        </p:nvSpPr>
        <p:spPr>
          <a:xfrm>
            <a:off x="10724752" y="5921000"/>
            <a:ext cx="1212184" cy="430887"/>
          </a:xfrm>
          <a:prstGeom prst="rect">
            <a:avLst/>
          </a:prstGeom>
          <a:noFill/>
        </p:spPr>
        <p:txBody>
          <a:bodyPr wrap="square" rtlCol="0">
            <a:spAutoFit/>
          </a:bodyPr>
          <a:lstStyle/>
          <a:p>
            <a:r>
              <a:rPr lang="en-US" sz="1100" dirty="0"/>
              <a:t>Decoding area of </a:t>
            </a:r>
            <a:r>
              <a:rPr lang="en-US" sz="1100" dirty="0" err="1"/>
              <a:t>codeword</a:t>
            </a:r>
            <a:r>
              <a:rPr lang="en-US" sz="1100" dirty="0"/>
              <a:t> 1010</a:t>
            </a:r>
          </a:p>
        </p:txBody>
      </p:sp>
      <p:sp>
        <p:nvSpPr>
          <p:cNvPr id="72" name="TextBox 45">
            <a:extLst>
              <a:ext uri="{FF2B5EF4-FFF2-40B4-BE49-F238E27FC236}">
                <a16:creationId xmlns:a16="http://schemas.microsoft.com/office/drawing/2014/main" id="{2B1089E9-A049-4E7B-A562-2EA8E4245FB5}"/>
              </a:ext>
            </a:extLst>
          </p:cNvPr>
          <p:cNvSpPr txBox="1"/>
          <p:nvPr/>
        </p:nvSpPr>
        <p:spPr>
          <a:xfrm>
            <a:off x="482043" y="3714639"/>
            <a:ext cx="3571211" cy="461665"/>
          </a:xfrm>
          <a:prstGeom prst="rect">
            <a:avLst/>
          </a:prstGeom>
          <a:noFill/>
        </p:spPr>
        <p:txBody>
          <a:bodyPr wrap="square" rtlCol="0">
            <a:spAutoFit/>
          </a:bodyPr>
          <a:lstStyle/>
          <a:p>
            <a:pPr lvl="0">
              <a:defRPr/>
            </a:pPr>
            <a:r>
              <a:rPr lang="en-US" sz="2400" dirty="0">
                <a:solidFill>
                  <a:prstClr val="black"/>
                </a:solidFill>
              </a:rPr>
              <a:t>No two clusters intersect</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 name="矩形 1"/>
              <p:cNvSpPr/>
              <p:nvPr/>
            </p:nvSpPr>
            <p:spPr>
              <a:xfrm>
                <a:off x="258031" y="4654956"/>
                <a:ext cx="172656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dirty="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𝑛</m:t>
                              </m:r>
                            </m:sub>
                          </m:sSub>
                        </m:e>
                      </m:d>
                    </m:oMath>
                  </m:oMathPara>
                </a14:m>
                <a:endParaRPr lang="en-US" dirty="0"/>
              </a:p>
            </p:txBody>
          </p:sp>
        </mc:Choice>
        <mc:Fallback xmlns="">
          <p:sp>
            <p:nvSpPr>
              <p:cNvPr id="2" name="矩形 1"/>
              <p:cNvSpPr>
                <a:spLocks noRot="1" noChangeAspect="1" noMove="1" noResize="1" noEditPoints="1" noAdjustHandles="1" noChangeArrowheads="1" noChangeShapeType="1" noTextEdit="1"/>
              </p:cNvSpPr>
              <p:nvPr/>
            </p:nvSpPr>
            <p:spPr>
              <a:xfrm>
                <a:off x="258031" y="4654956"/>
                <a:ext cx="172656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矩形 72"/>
              <p:cNvSpPr/>
              <p:nvPr/>
            </p:nvSpPr>
            <p:spPr>
              <a:xfrm>
                <a:off x="258032" y="5638128"/>
                <a:ext cx="17265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dirty="0" smtClean="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𝑛</m:t>
                              </m:r>
                            </m:sub>
                          </m:sSub>
                        </m:e>
                      </m:d>
                    </m:oMath>
                  </m:oMathPara>
                </a14:m>
                <a:endParaRPr lang="en-US" dirty="0"/>
              </a:p>
            </p:txBody>
          </p:sp>
        </mc:Choice>
        <mc:Fallback xmlns="">
          <p:sp>
            <p:nvSpPr>
              <p:cNvPr id="73" name="矩形 72"/>
              <p:cNvSpPr>
                <a:spLocks noRot="1" noChangeAspect="1" noMove="1" noResize="1" noEditPoints="1" noAdjustHandles="1" noChangeArrowheads="1" noChangeShapeType="1" noTextEdit="1"/>
              </p:cNvSpPr>
              <p:nvPr/>
            </p:nvSpPr>
            <p:spPr>
              <a:xfrm>
                <a:off x="258032" y="5638128"/>
                <a:ext cx="1726563" cy="369332"/>
              </a:xfrm>
              <a:prstGeom prst="rect">
                <a:avLst/>
              </a:prstGeom>
              <a:blipFill>
                <a:blip r:embed="rId10"/>
                <a:stretch>
                  <a:fillRect/>
                </a:stretch>
              </a:blipFill>
            </p:spPr>
            <p:txBody>
              <a:bodyPr/>
              <a:lstStyle/>
              <a:p>
                <a:r>
                  <a:rPr lang="en-US">
                    <a:noFill/>
                  </a:rPr>
                  <a:t> </a:t>
                </a:r>
              </a:p>
            </p:txBody>
          </p:sp>
        </mc:Fallback>
      </mc:AlternateContent>
      <p:cxnSp>
        <p:nvCxnSpPr>
          <p:cNvPr id="4" name="直接箭头连接符 3"/>
          <p:cNvCxnSpPr/>
          <p:nvPr/>
        </p:nvCxnSpPr>
        <p:spPr>
          <a:xfrm>
            <a:off x="1895522" y="4839622"/>
            <a:ext cx="333755" cy="5123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flipV="1">
            <a:off x="1895522" y="5352012"/>
            <a:ext cx="333755" cy="4707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矩形 76"/>
              <p:cNvSpPr/>
              <p:nvPr/>
            </p:nvSpPr>
            <p:spPr>
              <a:xfrm>
                <a:off x="2180295" y="5167346"/>
                <a:ext cx="18597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dirty="0" smtClean="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𝑛</m:t>
                              </m:r>
                              <m:r>
                                <a:rPr lang="en-US" b="0" i="1" dirty="0" smtClean="0">
                                  <a:solidFill>
                                    <a:prstClr val="black"/>
                                  </a:solidFill>
                                  <a:latin typeface="Cambria Math" panose="02040503050406030204" pitchFamily="18" charset="0"/>
                                </a:rPr>
                                <m:t>−</m:t>
                              </m:r>
                              <m:r>
                                <a:rPr lang="en-US" b="0" i="1" dirty="0" smtClean="0">
                                  <a:solidFill>
                                    <a:prstClr val="black"/>
                                  </a:solidFill>
                                  <a:latin typeface="Cambria Math" panose="02040503050406030204" pitchFamily="18" charset="0"/>
                                </a:rPr>
                                <m:t>𝑘</m:t>
                              </m:r>
                            </m:sub>
                          </m:sSub>
                        </m:e>
                      </m:d>
                    </m:oMath>
                  </m:oMathPara>
                </a14:m>
                <a:endParaRPr lang="en-US" dirty="0"/>
              </a:p>
            </p:txBody>
          </p:sp>
        </mc:Choice>
        <mc:Fallback xmlns="">
          <p:sp>
            <p:nvSpPr>
              <p:cNvPr id="77" name="矩形 76"/>
              <p:cNvSpPr>
                <a:spLocks noRot="1" noChangeAspect="1" noMove="1" noResize="1" noEditPoints="1" noAdjustHandles="1" noChangeArrowheads="1" noChangeShapeType="1" noTextEdit="1"/>
              </p:cNvSpPr>
              <p:nvPr/>
            </p:nvSpPr>
            <p:spPr>
              <a:xfrm>
                <a:off x="2180295" y="5167346"/>
                <a:ext cx="185974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13">
                <a:extLst>
                  <a:ext uri="{FF2B5EF4-FFF2-40B4-BE49-F238E27FC236}">
                    <a16:creationId xmlns:a16="http://schemas.microsoft.com/office/drawing/2014/main" id="{ECECA936-3C69-43A4-8482-1B149492A9F3}"/>
                  </a:ext>
                </a:extLst>
              </p:cNvPr>
              <p:cNvSpPr txBox="1"/>
              <p:nvPr/>
            </p:nvSpPr>
            <p:spPr>
              <a:xfrm>
                <a:off x="1905456" y="4715753"/>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1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oMath>
                </a14:m>
                <a:r>
                  <a:rPr kumimoji="0" lang="en-US" sz="1100" b="0" i="0" u="none" strike="noStrike" kern="1200" cap="none" spc="0" normalizeH="0" baseline="0" noProof="0" dirty="0">
                    <a:ln>
                      <a:noFill/>
                    </a:ln>
                    <a:solidFill>
                      <a:prstClr val="black"/>
                    </a:solidFill>
                    <a:effectLst/>
                    <a:uLnTx/>
                    <a:uFillTx/>
                    <a:latin typeface="Calibri" panose="020F0502020204030204"/>
                  </a:rPr>
                  <a:t> deletions</a:t>
                </a:r>
              </a:p>
            </p:txBody>
          </p:sp>
        </mc:Choice>
        <mc:Fallback xmlns="">
          <p:sp>
            <p:nvSpPr>
              <p:cNvPr id="90"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905456" y="4715753"/>
                <a:ext cx="919936" cy="261610"/>
              </a:xfrm>
              <a:prstGeom prst="rect">
                <a:avLst/>
              </a:prstGeom>
              <a:blipFill>
                <a:blip r:embed="rId12"/>
                <a:stretch>
                  <a:fillRect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13">
                <a:extLst>
                  <a:ext uri="{FF2B5EF4-FFF2-40B4-BE49-F238E27FC236}">
                    <a16:creationId xmlns:a16="http://schemas.microsoft.com/office/drawing/2014/main" id="{ECECA936-3C69-43A4-8482-1B149492A9F3}"/>
                  </a:ext>
                </a:extLst>
              </p:cNvPr>
              <p:cNvSpPr txBox="1"/>
              <p:nvPr/>
            </p:nvSpPr>
            <p:spPr>
              <a:xfrm>
                <a:off x="1895387" y="5756168"/>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1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oMath>
                </a14:m>
                <a:r>
                  <a:rPr kumimoji="0" lang="en-US" sz="1100" b="0" i="0" u="none" strike="noStrike" kern="1200" cap="none" spc="0" normalizeH="0" baseline="0" noProof="0" dirty="0">
                    <a:ln>
                      <a:noFill/>
                    </a:ln>
                    <a:solidFill>
                      <a:prstClr val="black"/>
                    </a:solidFill>
                    <a:effectLst/>
                    <a:uLnTx/>
                    <a:uFillTx/>
                    <a:latin typeface="Calibri" panose="020F0502020204030204"/>
                  </a:rPr>
                  <a:t> deletions</a:t>
                </a:r>
              </a:p>
            </p:txBody>
          </p:sp>
        </mc:Choice>
        <mc:Fallback xmlns="">
          <p:sp>
            <p:nvSpPr>
              <p:cNvPr id="93"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895387" y="5756168"/>
                <a:ext cx="919936" cy="261610"/>
              </a:xfrm>
              <a:prstGeom prst="rect">
                <a:avLst/>
              </a:prstGeom>
              <a:blipFill>
                <a:blip r:embed="rId13"/>
                <a:stretch>
                  <a:fillRect b="-16279"/>
                </a:stretch>
              </a:blipFill>
            </p:spPr>
            <p:txBody>
              <a:bodyPr/>
              <a:lstStyle/>
              <a:p>
                <a:r>
                  <a:rPr lang="en-US">
                    <a:noFill/>
                  </a:rPr>
                  <a:t> </a:t>
                </a:r>
              </a:p>
            </p:txBody>
          </p:sp>
        </mc:Fallback>
      </mc:AlternateContent>
      <p:sp>
        <p:nvSpPr>
          <p:cNvPr id="95" name="TextBox 45">
            <a:extLst>
              <a:ext uri="{FF2B5EF4-FFF2-40B4-BE49-F238E27FC236}">
                <a16:creationId xmlns:a16="http://schemas.microsoft.com/office/drawing/2014/main" id="{2B1089E9-A049-4E7B-A562-2EA8E4245FB5}"/>
              </a:ext>
            </a:extLst>
          </p:cNvPr>
          <p:cNvSpPr txBox="1"/>
          <p:nvPr/>
        </p:nvSpPr>
        <p:spPr>
          <a:xfrm>
            <a:off x="307435" y="4172760"/>
            <a:ext cx="494355" cy="461665"/>
          </a:xfrm>
          <a:prstGeom prst="rect">
            <a:avLst/>
          </a:prstGeom>
          <a:noFill/>
        </p:spPr>
        <p:txBody>
          <a:bodyPr wrap="square" rtlCol="0">
            <a:spAutoFit/>
          </a:bodyPr>
          <a:lstStyle/>
          <a:p>
            <a:pPr lvl="0">
              <a:defRPr/>
            </a:pPr>
            <a:r>
              <a:rPr lang="en-US" sz="2400" dirty="0">
                <a:solidFill>
                  <a:srgbClr val="0070C0"/>
                </a:solidFill>
              </a:rPr>
              <a:t>If:</a:t>
            </a:r>
            <a:endParaRPr lang="en-US" dirty="0">
              <a:solidFill>
                <a:srgbClr val="0070C0"/>
              </a:solidFill>
            </a:endParaRPr>
          </a:p>
        </p:txBody>
      </p:sp>
      <p:sp>
        <p:nvSpPr>
          <p:cNvPr id="102" name="TextBox 13">
            <a:extLst>
              <a:ext uri="{FF2B5EF4-FFF2-40B4-BE49-F238E27FC236}">
                <a16:creationId xmlns:a16="http://schemas.microsoft.com/office/drawing/2014/main" id="{ECECA936-3C69-43A4-8482-1B149492A9F3}"/>
              </a:ext>
            </a:extLst>
          </p:cNvPr>
          <p:cNvSpPr txBox="1"/>
          <p:nvPr/>
        </p:nvSpPr>
        <p:spPr>
          <a:xfrm>
            <a:off x="672451" y="5036541"/>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constrained</a:t>
            </a:r>
            <a:endParaRPr kumimoji="0" lang="en-US" sz="1100" u="none" strike="noStrike" kern="1200" cap="none" spc="0" normalizeH="0" baseline="0" noProof="0" dirty="0">
              <a:ln>
                <a:noFill/>
              </a:ln>
              <a:solidFill>
                <a:prstClr val="black"/>
              </a:solidFill>
              <a:effectLst/>
              <a:uLnTx/>
              <a:uFillTx/>
              <a:latin typeface="Calibri" panose="020F0502020204030204"/>
            </a:endParaRPr>
          </a:p>
        </p:txBody>
      </p:sp>
      <p:sp>
        <p:nvSpPr>
          <p:cNvPr id="104" name="TextBox 13">
            <a:extLst>
              <a:ext uri="{FF2B5EF4-FFF2-40B4-BE49-F238E27FC236}">
                <a16:creationId xmlns:a16="http://schemas.microsoft.com/office/drawing/2014/main" id="{ECECA936-3C69-43A4-8482-1B149492A9F3}"/>
              </a:ext>
            </a:extLst>
          </p:cNvPr>
          <p:cNvSpPr txBox="1"/>
          <p:nvPr/>
        </p:nvSpPr>
        <p:spPr>
          <a:xfrm>
            <a:off x="666198" y="6055017"/>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constrained</a:t>
            </a:r>
            <a:endParaRPr kumimoji="0" lang="en-US" sz="1100" u="none" strike="noStrike" kern="1200" cap="none" spc="0" normalizeH="0" baseline="0" noProof="0" dirty="0">
              <a:ln>
                <a:noFill/>
              </a:ln>
              <a:solidFill>
                <a:prstClr val="black"/>
              </a:solidFill>
              <a:effectLst/>
              <a:uLnTx/>
              <a:uFillTx/>
              <a:latin typeface="Calibri" panose="020F0502020204030204"/>
            </a:endParaRPr>
          </a:p>
        </p:txBody>
      </p:sp>
      <p:sp>
        <p:nvSpPr>
          <p:cNvPr id="58" name="矩形 57"/>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3986147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ethods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VT codes generalization</a:t>
            </a:r>
            <a:endParaRPr lang="en-US" dirty="0">
              <a:solidFill>
                <a:srgbClr val="E7E6E6">
                  <a:lumMod val="50000"/>
                </a:srgbClr>
              </a:solidFill>
            </a:endParaRPr>
          </a:p>
        </p:txBody>
      </p:sp>
      <p:grpSp>
        <p:nvGrpSpPr>
          <p:cNvPr id="10" name="Group 9"/>
          <p:cNvGrpSpPr/>
          <p:nvPr/>
        </p:nvGrpSpPr>
        <p:grpSpPr>
          <a:xfrm>
            <a:off x="1389304" y="2701484"/>
            <a:ext cx="6415880" cy="975057"/>
            <a:chOff x="-2116626" y="4323450"/>
            <a:chExt cx="6415880" cy="975057"/>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B84EFB-DCFC-4FBE-A510-2CF60E33BA72}"/>
                    </a:ext>
                  </a:extLst>
                </p:cNvPr>
                <p:cNvSpPr txBox="1"/>
                <p:nvPr/>
              </p:nvSpPr>
              <p:spPr>
                <a:xfrm>
                  <a:off x="-2116626" y="4323450"/>
                  <a:ext cx="6415880" cy="400110"/>
                </a:xfrm>
                <a:prstGeom prst="rect">
                  <a:avLst/>
                </a:prstGeom>
                <a:noFill/>
              </p:spPr>
              <p:txBody>
                <a:bodyPr wrap="square" rtlCol="0">
                  <a:spAutoFit/>
                </a:bodyPr>
                <a:lstStyle/>
                <a:p>
                  <a:pPr lvl="0">
                    <a:defRPr/>
                  </a:pPr>
                  <a14:m>
                    <m:oMath xmlns:m="http://schemas.openxmlformats.org/officeDocument/2006/math">
                      <m:d>
                        <m:dPr>
                          <m:ctrlPr>
                            <a:rPr lang="en-US" sz="2000" i="1" dirty="0">
                              <a:solidFill>
                                <a:prstClr val="black"/>
                              </a:solidFill>
                              <a:latin typeface="Cambria Math" panose="02040503050406030204" pitchFamily="18" charset="0"/>
                            </a:rPr>
                          </m:ctrlPr>
                        </m:dPr>
                        <m:e>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1</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2</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𝑛</m:t>
                              </m:r>
                            </m:sub>
                          </m:sSub>
                        </m:e>
                      </m:d>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of the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form 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mc:Choice>
          <mc:Fallback xmlns="">
            <p:sp>
              <p:nvSpPr>
                <p:cNvPr id="12" name="TextBox 11">
                  <a:extLst>
                    <a:ext uri="{FF2B5EF4-FFF2-40B4-BE49-F238E27FC236}">
                      <a16:creationId xmlns:a16="http://schemas.microsoft.com/office/drawing/2014/main" id="{E6B84EFB-DCFC-4FBE-A510-2CF60E33BA72}"/>
                    </a:ext>
                  </a:extLst>
                </p:cNvPr>
                <p:cNvSpPr txBox="1">
                  <a:spLocks noRot="1" noChangeAspect="1" noMove="1" noResize="1" noEditPoints="1" noAdjustHandles="1" noChangeArrowheads="1" noChangeShapeType="1" noTextEdit="1"/>
                </p:cNvSpPr>
                <p:nvPr/>
              </p:nvSpPr>
              <p:spPr>
                <a:xfrm>
                  <a:off x="-2116626" y="4323450"/>
                  <a:ext cx="6415880" cy="400110"/>
                </a:xfrm>
                <a:prstGeom prst="rect">
                  <a:avLst/>
                </a:prstGeom>
                <a:blipFill>
                  <a:blip r:embed="rId3"/>
                  <a:stretch>
                    <a:fillRect t="-7576" b="-25758"/>
                  </a:stretch>
                </a:blipFill>
              </p:spPr>
              <p:txBody>
                <a:bodyPr/>
                <a:lstStyle/>
                <a:p>
                  <a:r>
                    <a:rPr lang="en-US">
                      <a:noFill/>
                    </a:rPr>
                    <a:t> </a:t>
                  </a:r>
                </a:p>
              </p:txBody>
            </p:sp>
          </mc:Fallback>
        </mc:AlternateContent>
        <p:sp>
          <p:nvSpPr>
            <p:cNvPr id="14" name="Left Brace 12">
              <a:extLst>
                <a:ext uri="{FF2B5EF4-FFF2-40B4-BE49-F238E27FC236}">
                  <a16:creationId xmlns:a16="http://schemas.microsoft.com/office/drawing/2014/main" id="{644F690D-B6B5-43F4-8B1B-8F277A1B48C3}"/>
                </a:ext>
              </a:extLst>
            </p:cNvPr>
            <p:cNvSpPr/>
            <p:nvPr/>
          </p:nvSpPr>
          <p:spPr>
            <a:xfrm rot="16200000">
              <a:off x="1589422" y="4446496"/>
              <a:ext cx="188259" cy="655299"/>
            </a:xfrm>
            <a:prstGeom prst="leftBrace">
              <a:avLst>
                <a:gd name="adj1" fmla="val 27260"/>
                <a:gd name="adj2" fmla="val 4984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13">
                  <a:extLst>
                    <a:ext uri="{FF2B5EF4-FFF2-40B4-BE49-F238E27FC236}">
                      <a16:creationId xmlns:a16="http://schemas.microsoft.com/office/drawing/2014/main" id="{ECECA936-3C69-43A4-8482-1B149492A9F3}"/>
                    </a:ext>
                  </a:extLst>
                </p:cNvPr>
                <p:cNvSpPr txBox="1"/>
                <p:nvPr/>
              </p:nvSpPr>
              <p:spPr>
                <a:xfrm>
                  <a:off x="1061030" y="4959953"/>
                  <a:ext cx="19003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−1)</m:t>
                      </m:r>
                    </m:oMath>
                  </a14:m>
                  <a:r>
                    <a:rPr kumimoji="0" lang="en-US" sz="1600" b="0" i="0" u="none" strike="noStrike" kern="1200" cap="none" spc="0" normalizeH="0" baseline="0" noProof="0" dirty="0">
                      <a:ln>
                        <a:noFill/>
                      </a:ln>
                      <a:solidFill>
                        <a:prstClr val="black"/>
                      </a:solidFill>
                      <a:effectLst/>
                      <a:uLnTx/>
                      <a:uFillTx/>
                      <a:latin typeface="Calibri" panose="020F0502020204030204"/>
                    </a:rPr>
                    <a:t> 0’s</a:t>
                  </a:r>
                </a:p>
              </p:txBody>
            </p:sp>
          </mc:Choice>
          <mc:Fallback xmlns="">
            <p:sp>
              <p:nvSpPr>
                <p:cNvPr id="15"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061030" y="4959953"/>
                  <a:ext cx="1900342" cy="338554"/>
                </a:xfrm>
                <a:prstGeom prst="rect">
                  <a:avLst/>
                </a:prstGeom>
                <a:blipFill>
                  <a:blip r:embed="rId4"/>
                  <a:stretch>
                    <a:fillRect t="-5455" b="-2363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45">
                <a:extLst>
                  <a:ext uri="{FF2B5EF4-FFF2-40B4-BE49-F238E27FC236}">
                    <a16:creationId xmlns:a16="http://schemas.microsoft.com/office/drawing/2014/main" id="{2B1089E9-A049-4E7B-A562-2EA8E4245FB5}"/>
                  </a:ext>
                </a:extLst>
              </p:cNvPr>
              <p:cNvSpPr txBox="1"/>
              <p:nvPr/>
            </p:nvSpPr>
            <p:spPr>
              <a:xfrm>
                <a:off x="8599982" y="1803464"/>
                <a:ext cx="270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Correct</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2000" b="0" i="1" u="none" strike="noStrike" kern="1200" cap="none" spc="0" normalizeH="0" noProof="0" smtClean="0">
                        <a:ln>
                          <a:noFill/>
                        </a:ln>
                        <a:solidFill>
                          <a:srgbClr val="00B050"/>
                        </a:solidFill>
                        <a:effectLst/>
                        <a:uLnTx/>
                        <a:uFillTx/>
                        <a:latin typeface="Cambria Math" panose="02040503050406030204" pitchFamily="18" charset="0"/>
                        <a:ea typeface="等线" panose="02010600030101010101" pitchFamily="2" charset="-122"/>
                        <a:cs typeface="+mn-cs"/>
                      </a:rPr>
                      <m:t>𝑘</m:t>
                    </m:r>
                  </m:oMath>
                </a14:m>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 deletions for constrained</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sequences</a:t>
                </a:r>
                <a:endParaRPr kumimoji="0" lang="en-US" sz="1100" b="0" i="0" u="none" strike="noStrike" kern="1200" cap="none" spc="0" normalizeH="0" baseline="0" noProof="0" dirty="0">
                  <a:ln>
                    <a:noFill/>
                  </a:ln>
                  <a:solidFill>
                    <a:srgbClr val="00B050"/>
                  </a:solidFill>
                  <a:effectLst/>
                  <a:uLnTx/>
                  <a:uFillTx/>
                  <a:latin typeface="Calibri" panose="020F0502020204030204"/>
                  <a:cs typeface="+mn-cs"/>
                </a:endParaRPr>
              </a:p>
            </p:txBody>
          </p:sp>
        </mc:Choice>
        <mc:Fallback xmlns="">
          <p:sp>
            <p:nvSpPr>
              <p:cNvPr id="1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599982" y="1803464"/>
                <a:ext cx="2708032" cy="707886"/>
              </a:xfrm>
              <a:prstGeom prst="rect">
                <a:avLst/>
              </a:prstGeom>
              <a:blipFill>
                <a:blip r:embed="rId7"/>
                <a:stretch>
                  <a:fillRect l="-2477"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999490" y="1717489"/>
                <a:ext cx="7026604" cy="764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dirty="0" smtClean="0">
                              <a:solidFill>
                                <a:prstClr val="black"/>
                              </a:solidFill>
                              <a:latin typeface="Cambria Math" panose="02040503050406030204" pitchFamily="18" charset="0"/>
                            </a:rPr>
                          </m:ctrlPr>
                        </m:dPr>
                        <m:e>
                          <m:d>
                            <m:dPr>
                              <m:ctrlPr>
                                <a:rPr lang="en-US" sz="1600" b="0" i="1" dirty="0" smtClean="0">
                                  <a:solidFill>
                                    <a:prstClr val="black"/>
                                  </a:solidFill>
                                  <a:latin typeface="Cambria Math" panose="02040503050406030204" pitchFamily="18" charset="0"/>
                                </a:rPr>
                              </m:ctrlPr>
                            </m:dPr>
                            <m:e>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1</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2</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𝑛</m:t>
                                  </m:r>
                                </m:sub>
                              </m:sSub>
                            </m:e>
                          </m:d>
                          <m:r>
                            <a:rPr lang="en-US" sz="1600" b="0" i="1" dirty="0" smtClean="0">
                              <a:solidFill>
                                <a:prstClr val="black"/>
                              </a:solidFill>
                              <a:latin typeface="Cambria Math" panose="02040503050406030204" pitchFamily="18" charset="0"/>
                            </a:rPr>
                            <m:t>∈</m:t>
                          </m:r>
                          <m:sSup>
                            <m:sSupPr>
                              <m:ctrlPr>
                                <a:rPr lang="en-US" sz="1600" b="0" i="1" dirty="0" smtClean="0">
                                  <a:solidFill>
                                    <a:prstClr val="black"/>
                                  </a:solidFill>
                                  <a:latin typeface="Cambria Math" panose="02040503050406030204" pitchFamily="18" charset="0"/>
                                </a:rPr>
                              </m:ctrlPr>
                            </m:sSupPr>
                            <m:e>
                              <m:d>
                                <m:dPr>
                                  <m:begChr m:val="{"/>
                                  <m:endChr m:val="}"/>
                                  <m:ctrlPr>
                                    <a:rPr lang="en-US" sz="1600" b="0" i="1" dirty="0" smtClean="0">
                                      <a:solidFill>
                                        <a:prstClr val="black"/>
                                      </a:solidFill>
                                      <a:latin typeface="Cambria Math" panose="02040503050406030204" pitchFamily="18" charset="0"/>
                                    </a:rPr>
                                  </m:ctrlPr>
                                </m:dPr>
                                <m:e>
                                  <m:r>
                                    <a:rPr lang="en-US" sz="1600" b="0" i="1" dirty="0" smtClean="0">
                                      <a:solidFill>
                                        <a:prstClr val="black"/>
                                      </a:solidFill>
                                      <a:latin typeface="Cambria Math" panose="02040503050406030204" pitchFamily="18" charset="0"/>
                                    </a:rPr>
                                    <m:t>0,1</m:t>
                                  </m:r>
                                </m:e>
                              </m:d>
                            </m:e>
                            <m:sup>
                              <m:r>
                                <a:rPr lang="en-US" sz="1600" b="0" i="1" dirty="0" smtClean="0">
                                  <a:solidFill>
                                    <a:prstClr val="black"/>
                                  </a:solidFill>
                                  <a:latin typeface="Cambria Math" panose="02040503050406030204" pitchFamily="18" charset="0"/>
                                </a:rPr>
                                <m:t>𝑛</m:t>
                              </m:r>
                            </m:sup>
                          </m:sSup>
                          <m:r>
                            <a:rPr lang="en-US" sz="1600" i="1" dirty="0">
                              <a:solidFill>
                                <a:prstClr val="black"/>
                              </a:solidFill>
                              <a:latin typeface="Cambria Math" panose="02040503050406030204" pitchFamily="18" charset="0"/>
                            </a:rPr>
                            <m:t>:</m:t>
                          </m:r>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𝑖</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𝑛</m:t>
                              </m:r>
                            </m:sup>
                            <m:e>
                              <m:sSub>
                                <m:sSubPr>
                                  <m:ctrlPr>
                                    <a:rPr lang="en-US" sz="1600" i="1">
                                      <a:solidFill>
                                        <a:prstClr val="black"/>
                                      </a:solidFill>
                                      <a:latin typeface="Cambria Math" panose="02040503050406030204" pitchFamily="18" charset="0"/>
                                    </a:rPr>
                                  </m:ctrlPr>
                                </m:sSubPr>
                                <m:e>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1</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𝑖</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𝑐</m:t>
                                  </m:r>
                                </m:e>
                                <m:sub>
                                  <m:r>
                                    <a:rPr lang="en-US" sz="1600" i="1">
                                      <a:solidFill>
                                        <a:prstClr val="black"/>
                                      </a:solidFill>
                                      <a:latin typeface="Cambria Math" panose="02040503050406030204" pitchFamily="18" charset="0"/>
                                    </a:rPr>
                                    <m:t>𝑖</m:t>
                                  </m:r>
                                </m:sub>
                              </m:sSub>
                            </m:e>
                          </m:nary>
                          <m:r>
                            <a:rPr lang="en-US" sz="1600" i="1">
                              <a:solidFill>
                                <a:prstClr val="black"/>
                              </a:solidFill>
                              <a:latin typeface="Cambria Math" panose="02040503050406030204" pitchFamily="18" charset="0"/>
                            </a:rPr>
                            <m:t>≡</m:t>
                          </m:r>
                          <m:sSub>
                            <m:sSubPr>
                              <m:ctrlPr>
                                <a:rPr lang="en-US" sz="1600" b="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𝑎</m:t>
                              </m:r>
                            </m:e>
                            <m:sub>
                              <m:r>
                                <a:rPr lang="en-US" sz="1600" b="0" i="1" smtClean="0">
                                  <a:solidFill>
                                    <a:prstClr val="black"/>
                                  </a:solidFill>
                                  <a:latin typeface="Cambria Math" panose="02040503050406030204" pitchFamily="18" charset="0"/>
                                </a:rPr>
                                <m:t>𝑒</m:t>
                              </m:r>
                            </m:sub>
                          </m:sSub>
                          <m:r>
                            <a:rPr lang="en-US" sz="1600" i="1" dirty="0">
                              <a:solidFill>
                                <a:prstClr val="black"/>
                              </a:solidFill>
                              <a:latin typeface="Cambria Math" panose="02040503050406030204" pitchFamily="18" charset="0"/>
                            </a:rPr>
                            <m:t> </m:t>
                          </m:r>
                          <m:r>
                            <m:rPr>
                              <m:sty m:val="p"/>
                            </m:rPr>
                            <a:rPr lang="en-US" sz="1600">
                              <a:solidFill>
                                <a:prstClr val="black"/>
                              </a:solidFill>
                              <a:latin typeface="Cambria Math" panose="02040503050406030204" pitchFamily="18" charset="0"/>
                            </a:rPr>
                            <m:t>mod</m:t>
                          </m:r>
                          <m:r>
                            <a:rPr lang="en-US" sz="1600">
                              <a:solidFill>
                                <a:prstClr val="black"/>
                              </a:solidFill>
                              <a:latin typeface="Cambria Math" panose="02040503050406030204" pitchFamily="18" charset="0"/>
                            </a:rPr>
                            <m:t> </m:t>
                          </m:r>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𝑘</m:t>
                              </m:r>
                            </m:e>
                            <m:sup>
                              <m:r>
                                <a:rPr lang="en-US" sz="1600" b="0" i="1" smtClean="0">
                                  <a:solidFill>
                                    <a:prstClr val="black"/>
                                  </a:solidFill>
                                  <a:latin typeface="Cambria Math" panose="02040503050406030204" pitchFamily="18" charset="0"/>
                                </a:rPr>
                                <m:t>2</m:t>
                              </m:r>
                            </m:sup>
                          </m:sSup>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𝑛</m:t>
                              </m:r>
                            </m:e>
                            <m:sup>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m:t>
                              </m:r>
                            </m:sup>
                          </m:sSup>
                          <m:r>
                            <a:rPr lang="en-US" sz="1600" b="0" i="1" smtClean="0">
                              <a:solidFill>
                                <a:prstClr val="black"/>
                              </a:solidFill>
                              <a:latin typeface="Cambria Math" panose="02040503050406030204" pitchFamily="18" charset="0"/>
                            </a:rPr>
                            <m:t>, </m:t>
                          </m:r>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e>
                      </m:d>
                    </m:oMath>
                  </m:oMathPara>
                </a14:m>
                <a:endParaRPr lang="en-US" sz="1600" dirty="0"/>
              </a:p>
            </p:txBody>
          </p:sp>
        </mc:Choice>
        <mc:Fallback xmlns="">
          <p:sp>
            <p:nvSpPr>
              <p:cNvPr id="18" name="矩形 17"/>
              <p:cNvSpPr>
                <a:spLocks noRot="1" noChangeAspect="1" noMove="1" noResize="1" noEditPoints="1" noAdjustHandles="1" noChangeArrowheads="1" noChangeShapeType="1" noTextEdit="1"/>
              </p:cNvSpPr>
              <p:nvPr/>
            </p:nvSpPr>
            <p:spPr>
              <a:xfrm>
                <a:off x="999490" y="1717489"/>
                <a:ext cx="7026604" cy="764505"/>
              </a:xfrm>
              <a:prstGeom prst="rect">
                <a:avLst/>
              </a:prstGeom>
              <a:blipFill>
                <a:blip r:embed="rId8"/>
                <a:stretch>
                  <a:fillRect/>
                </a:stretch>
              </a:blipFill>
            </p:spPr>
            <p:txBody>
              <a:bodyPr/>
              <a:lstStyle/>
              <a:p>
                <a:r>
                  <a:rPr lang="en-US">
                    <a:noFill/>
                  </a:rPr>
                  <a:t> </a:t>
                </a:r>
              </a:p>
            </p:txBody>
          </p:sp>
        </mc:Fallback>
      </mc:AlternateContent>
      <p:sp>
        <p:nvSpPr>
          <p:cNvPr id="46" name="椭圆 45"/>
          <p:cNvSpPr/>
          <p:nvPr/>
        </p:nvSpPr>
        <p:spPr>
          <a:xfrm>
            <a:off x="9644683" y="3932454"/>
            <a:ext cx="2286000" cy="22860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椭圆 46"/>
          <p:cNvSpPr/>
          <p:nvPr/>
        </p:nvSpPr>
        <p:spPr>
          <a:xfrm>
            <a:off x="10250012" y="4076708"/>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组合 47"/>
          <p:cNvGrpSpPr/>
          <p:nvPr/>
        </p:nvGrpSpPr>
        <p:grpSpPr>
          <a:xfrm>
            <a:off x="10490672" y="4452894"/>
            <a:ext cx="449625" cy="379352"/>
            <a:chOff x="9548007" y="4377673"/>
            <a:chExt cx="449625" cy="379352"/>
          </a:xfrm>
        </p:grpSpPr>
        <p:sp>
          <p:nvSpPr>
            <p:cNvPr id="49" name="椭圆 48"/>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49"/>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51" name="组合 50"/>
          <p:cNvGrpSpPr/>
          <p:nvPr/>
        </p:nvGrpSpPr>
        <p:grpSpPr>
          <a:xfrm>
            <a:off x="10174419" y="4229763"/>
            <a:ext cx="449625" cy="296313"/>
            <a:chOff x="9402455" y="3961765"/>
            <a:chExt cx="449625" cy="296313"/>
          </a:xfrm>
        </p:grpSpPr>
        <p:sp>
          <p:nvSpPr>
            <p:cNvPr id="52" name="椭圆 51"/>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文本框 52"/>
            <p:cNvSpPr txBox="1"/>
            <p:nvPr/>
          </p:nvSpPr>
          <p:spPr>
            <a:xfrm>
              <a:off x="9402455" y="3961765"/>
              <a:ext cx="449625" cy="246221"/>
            </a:xfrm>
            <a:prstGeom prst="rect">
              <a:avLst/>
            </a:prstGeom>
            <a:noFill/>
          </p:spPr>
          <p:txBody>
            <a:bodyPr wrap="square" rtlCol="0">
              <a:spAutoFit/>
            </a:bodyPr>
            <a:lstStyle/>
            <a:p>
              <a:r>
                <a:rPr lang="en-US" sz="1000" dirty="0"/>
                <a:t>00</a:t>
              </a:r>
            </a:p>
          </p:txBody>
        </p:sp>
      </p:grpSp>
      <p:sp>
        <p:nvSpPr>
          <p:cNvPr id="54" name="椭圆 53"/>
          <p:cNvSpPr/>
          <p:nvPr/>
        </p:nvSpPr>
        <p:spPr>
          <a:xfrm>
            <a:off x="10383758" y="5184895"/>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组合 54"/>
          <p:cNvGrpSpPr/>
          <p:nvPr/>
        </p:nvGrpSpPr>
        <p:grpSpPr>
          <a:xfrm>
            <a:off x="10624418" y="5561081"/>
            <a:ext cx="449625" cy="379352"/>
            <a:chOff x="9548007" y="4377673"/>
            <a:chExt cx="449625" cy="379352"/>
          </a:xfrm>
        </p:grpSpPr>
        <p:sp>
          <p:nvSpPr>
            <p:cNvPr id="56" name="椭圆 55"/>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文本框 58"/>
            <p:cNvSpPr txBox="1"/>
            <p:nvPr/>
          </p:nvSpPr>
          <p:spPr>
            <a:xfrm>
              <a:off x="9548007" y="4510804"/>
              <a:ext cx="449625" cy="246221"/>
            </a:xfrm>
            <a:prstGeom prst="rect">
              <a:avLst/>
            </a:prstGeom>
            <a:noFill/>
          </p:spPr>
          <p:txBody>
            <a:bodyPr wrap="square" rtlCol="0">
              <a:spAutoFit/>
            </a:bodyPr>
            <a:lstStyle/>
            <a:p>
              <a:r>
                <a:rPr lang="en-US" sz="1000" dirty="0"/>
                <a:t>1010</a:t>
              </a:r>
            </a:p>
          </p:txBody>
        </p:sp>
      </p:grpSp>
      <p:grpSp>
        <p:nvGrpSpPr>
          <p:cNvPr id="60" name="组合 59"/>
          <p:cNvGrpSpPr/>
          <p:nvPr/>
        </p:nvGrpSpPr>
        <p:grpSpPr>
          <a:xfrm>
            <a:off x="10702534" y="5087729"/>
            <a:ext cx="449625" cy="296313"/>
            <a:chOff x="9417855" y="3961765"/>
            <a:chExt cx="449625" cy="296313"/>
          </a:xfrm>
        </p:grpSpPr>
        <p:sp>
          <p:nvSpPr>
            <p:cNvPr id="61" name="椭圆 6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文本框 61"/>
            <p:cNvSpPr txBox="1"/>
            <p:nvPr/>
          </p:nvSpPr>
          <p:spPr>
            <a:xfrm>
              <a:off x="9417855" y="3961765"/>
              <a:ext cx="449625" cy="246221"/>
            </a:xfrm>
            <a:prstGeom prst="rect">
              <a:avLst/>
            </a:prstGeom>
            <a:noFill/>
          </p:spPr>
          <p:txBody>
            <a:bodyPr wrap="square" rtlCol="0">
              <a:spAutoFit/>
            </a:bodyPr>
            <a:lstStyle/>
            <a:p>
              <a:r>
                <a:rPr lang="en-US" sz="1000" dirty="0"/>
                <a:t>11</a:t>
              </a:r>
            </a:p>
          </p:txBody>
        </p:sp>
      </p:grpSp>
      <p:sp>
        <p:nvSpPr>
          <p:cNvPr id="63" name="文本框 62"/>
          <p:cNvSpPr txBox="1"/>
          <p:nvPr/>
        </p:nvSpPr>
        <p:spPr>
          <a:xfrm>
            <a:off x="10715484" y="3987872"/>
            <a:ext cx="1191878"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64" name="文本框 63"/>
          <p:cNvSpPr txBox="1"/>
          <p:nvPr/>
        </p:nvSpPr>
        <p:spPr>
          <a:xfrm>
            <a:off x="9348591" y="3685663"/>
            <a:ext cx="1651656" cy="338554"/>
          </a:xfrm>
          <a:prstGeom prst="rect">
            <a:avLst/>
          </a:prstGeom>
          <a:noFill/>
        </p:spPr>
        <p:txBody>
          <a:bodyPr wrap="square" rtlCol="0">
            <a:spAutoFit/>
          </a:bodyPr>
          <a:lstStyle/>
          <a:p>
            <a:r>
              <a:rPr lang="en-US" sz="1600" b="1" dirty="0"/>
              <a:t>Receive space</a:t>
            </a:r>
          </a:p>
        </p:txBody>
      </p:sp>
      <p:grpSp>
        <p:nvGrpSpPr>
          <p:cNvPr id="65" name="组合 64"/>
          <p:cNvGrpSpPr/>
          <p:nvPr/>
        </p:nvGrpSpPr>
        <p:grpSpPr>
          <a:xfrm>
            <a:off x="10988719" y="5402219"/>
            <a:ext cx="449625" cy="296313"/>
            <a:chOff x="9432435" y="3961765"/>
            <a:chExt cx="449625" cy="296313"/>
          </a:xfrm>
        </p:grpSpPr>
        <p:sp>
          <p:nvSpPr>
            <p:cNvPr id="66" name="椭圆 65"/>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文本框 66"/>
            <p:cNvSpPr txBox="1"/>
            <p:nvPr/>
          </p:nvSpPr>
          <p:spPr>
            <a:xfrm>
              <a:off x="9432435" y="3961765"/>
              <a:ext cx="449625" cy="246221"/>
            </a:xfrm>
            <a:prstGeom prst="rect">
              <a:avLst/>
            </a:prstGeom>
            <a:noFill/>
          </p:spPr>
          <p:txBody>
            <a:bodyPr wrap="square" rtlCol="0">
              <a:spAutoFit/>
            </a:bodyPr>
            <a:lstStyle/>
            <a:p>
              <a:r>
                <a:rPr lang="en-US" sz="1000" dirty="0"/>
                <a:t>01</a:t>
              </a:r>
            </a:p>
          </p:txBody>
        </p:sp>
      </p:grpSp>
      <p:grpSp>
        <p:nvGrpSpPr>
          <p:cNvPr id="68" name="组合 67"/>
          <p:cNvGrpSpPr/>
          <p:nvPr/>
        </p:nvGrpSpPr>
        <p:grpSpPr>
          <a:xfrm>
            <a:off x="10305077" y="5434645"/>
            <a:ext cx="449625" cy="296313"/>
            <a:chOff x="9411280" y="3961765"/>
            <a:chExt cx="449625" cy="296313"/>
          </a:xfrm>
        </p:grpSpPr>
        <p:sp>
          <p:nvSpPr>
            <p:cNvPr id="69" name="椭圆 68"/>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文本框 69"/>
            <p:cNvSpPr txBox="1"/>
            <p:nvPr/>
          </p:nvSpPr>
          <p:spPr>
            <a:xfrm>
              <a:off x="9411280" y="3961765"/>
              <a:ext cx="449625" cy="246221"/>
            </a:xfrm>
            <a:prstGeom prst="rect">
              <a:avLst/>
            </a:prstGeom>
            <a:noFill/>
          </p:spPr>
          <p:txBody>
            <a:bodyPr wrap="square" rtlCol="0">
              <a:spAutoFit/>
            </a:bodyPr>
            <a:lstStyle/>
            <a:p>
              <a:r>
                <a:rPr lang="en-US" sz="1000" dirty="0"/>
                <a:t>10</a:t>
              </a:r>
            </a:p>
          </p:txBody>
        </p:sp>
      </p:grpSp>
      <p:sp>
        <p:nvSpPr>
          <p:cNvPr id="71" name="文本框 70"/>
          <p:cNvSpPr txBox="1"/>
          <p:nvPr/>
        </p:nvSpPr>
        <p:spPr>
          <a:xfrm>
            <a:off x="10724752" y="5921000"/>
            <a:ext cx="1212184" cy="430887"/>
          </a:xfrm>
          <a:prstGeom prst="rect">
            <a:avLst/>
          </a:prstGeom>
          <a:noFill/>
        </p:spPr>
        <p:txBody>
          <a:bodyPr wrap="square" rtlCol="0">
            <a:spAutoFit/>
          </a:bodyPr>
          <a:lstStyle/>
          <a:p>
            <a:r>
              <a:rPr lang="en-US" sz="1100" dirty="0"/>
              <a:t>Decoding area of </a:t>
            </a:r>
            <a:r>
              <a:rPr lang="en-US" sz="1100" dirty="0" err="1"/>
              <a:t>codeword</a:t>
            </a:r>
            <a:r>
              <a:rPr lang="en-US" sz="1100" dirty="0"/>
              <a:t> 1010</a:t>
            </a:r>
          </a:p>
        </p:txBody>
      </p:sp>
      <p:sp>
        <p:nvSpPr>
          <p:cNvPr id="72" name="TextBox 45">
            <a:extLst>
              <a:ext uri="{FF2B5EF4-FFF2-40B4-BE49-F238E27FC236}">
                <a16:creationId xmlns:a16="http://schemas.microsoft.com/office/drawing/2014/main" id="{2B1089E9-A049-4E7B-A562-2EA8E4245FB5}"/>
              </a:ext>
            </a:extLst>
          </p:cNvPr>
          <p:cNvSpPr txBox="1"/>
          <p:nvPr/>
        </p:nvSpPr>
        <p:spPr>
          <a:xfrm>
            <a:off x="482043" y="3714639"/>
            <a:ext cx="3571211" cy="461665"/>
          </a:xfrm>
          <a:prstGeom prst="rect">
            <a:avLst/>
          </a:prstGeom>
          <a:noFill/>
        </p:spPr>
        <p:txBody>
          <a:bodyPr wrap="square" rtlCol="0">
            <a:spAutoFit/>
          </a:bodyPr>
          <a:lstStyle/>
          <a:p>
            <a:pPr lvl="0">
              <a:defRPr/>
            </a:pPr>
            <a:r>
              <a:rPr lang="en-US" sz="2400" dirty="0">
                <a:solidFill>
                  <a:prstClr val="black"/>
                </a:solidFill>
              </a:rPr>
              <a:t>No two clusters intersect</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 name="矩形 1"/>
              <p:cNvSpPr/>
              <p:nvPr/>
            </p:nvSpPr>
            <p:spPr>
              <a:xfrm>
                <a:off x="258031" y="4654956"/>
                <a:ext cx="172656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dirty="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𝑛</m:t>
                              </m:r>
                            </m:sub>
                          </m:sSub>
                        </m:e>
                      </m:d>
                    </m:oMath>
                  </m:oMathPara>
                </a14:m>
                <a:endParaRPr lang="en-US" dirty="0"/>
              </a:p>
            </p:txBody>
          </p:sp>
        </mc:Choice>
        <mc:Fallback xmlns="">
          <p:sp>
            <p:nvSpPr>
              <p:cNvPr id="2" name="矩形 1"/>
              <p:cNvSpPr>
                <a:spLocks noRot="1" noChangeAspect="1" noMove="1" noResize="1" noEditPoints="1" noAdjustHandles="1" noChangeArrowheads="1" noChangeShapeType="1" noTextEdit="1"/>
              </p:cNvSpPr>
              <p:nvPr/>
            </p:nvSpPr>
            <p:spPr>
              <a:xfrm>
                <a:off x="258031" y="4654956"/>
                <a:ext cx="172656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矩形 72"/>
              <p:cNvSpPr/>
              <p:nvPr/>
            </p:nvSpPr>
            <p:spPr>
              <a:xfrm>
                <a:off x="258032" y="5638128"/>
                <a:ext cx="17265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dirty="0" smtClean="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𝑛</m:t>
                              </m:r>
                            </m:sub>
                          </m:sSub>
                        </m:e>
                      </m:d>
                    </m:oMath>
                  </m:oMathPara>
                </a14:m>
                <a:endParaRPr lang="en-US" dirty="0"/>
              </a:p>
            </p:txBody>
          </p:sp>
        </mc:Choice>
        <mc:Fallback xmlns="">
          <p:sp>
            <p:nvSpPr>
              <p:cNvPr id="73" name="矩形 72"/>
              <p:cNvSpPr>
                <a:spLocks noRot="1" noChangeAspect="1" noMove="1" noResize="1" noEditPoints="1" noAdjustHandles="1" noChangeArrowheads="1" noChangeShapeType="1" noTextEdit="1"/>
              </p:cNvSpPr>
              <p:nvPr/>
            </p:nvSpPr>
            <p:spPr>
              <a:xfrm>
                <a:off x="258032" y="5638128"/>
                <a:ext cx="1726563" cy="369332"/>
              </a:xfrm>
              <a:prstGeom prst="rect">
                <a:avLst/>
              </a:prstGeom>
              <a:blipFill>
                <a:blip r:embed="rId10"/>
                <a:stretch>
                  <a:fillRect/>
                </a:stretch>
              </a:blipFill>
            </p:spPr>
            <p:txBody>
              <a:bodyPr/>
              <a:lstStyle/>
              <a:p>
                <a:r>
                  <a:rPr lang="en-US">
                    <a:noFill/>
                  </a:rPr>
                  <a:t> </a:t>
                </a:r>
              </a:p>
            </p:txBody>
          </p:sp>
        </mc:Fallback>
      </mc:AlternateContent>
      <p:cxnSp>
        <p:nvCxnSpPr>
          <p:cNvPr id="4" name="直接箭头连接符 3"/>
          <p:cNvCxnSpPr/>
          <p:nvPr/>
        </p:nvCxnSpPr>
        <p:spPr>
          <a:xfrm>
            <a:off x="1895522" y="4839622"/>
            <a:ext cx="333755" cy="5123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flipV="1">
            <a:off x="1895522" y="5352012"/>
            <a:ext cx="333755" cy="4707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矩形 76"/>
              <p:cNvSpPr/>
              <p:nvPr/>
            </p:nvSpPr>
            <p:spPr>
              <a:xfrm>
                <a:off x="2180295" y="5167346"/>
                <a:ext cx="18597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dirty="0" smtClean="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𝑛</m:t>
                              </m:r>
                              <m:r>
                                <a:rPr lang="en-US" b="0" i="1" dirty="0" smtClean="0">
                                  <a:solidFill>
                                    <a:prstClr val="black"/>
                                  </a:solidFill>
                                  <a:latin typeface="Cambria Math" panose="02040503050406030204" pitchFamily="18" charset="0"/>
                                </a:rPr>
                                <m:t>−</m:t>
                              </m:r>
                              <m:r>
                                <a:rPr lang="en-US" b="0" i="1" dirty="0" smtClean="0">
                                  <a:solidFill>
                                    <a:prstClr val="black"/>
                                  </a:solidFill>
                                  <a:latin typeface="Cambria Math" panose="02040503050406030204" pitchFamily="18" charset="0"/>
                                </a:rPr>
                                <m:t>𝑘</m:t>
                              </m:r>
                            </m:sub>
                          </m:sSub>
                        </m:e>
                      </m:d>
                    </m:oMath>
                  </m:oMathPara>
                </a14:m>
                <a:endParaRPr lang="en-US" dirty="0"/>
              </a:p>
            </p:txBody>
          </p:sp>
        </mc:Choice>
        <mc:Fallback xmlns="">
          <p:sp>
            <p:nvSpPr>
              <p:cNvPr id="77" name="矩形 76"/>
              <p:cNvSpPr>
                <a:spLocks noRot="1" noChangeAspect="1" noMove="1" noResize="1" noEditPoints="1" noAdjustHandles="1" noChangeArrowheads="1" noChangeShapeType="1" noTextEdit="1"/>
              </p:cNvSpPr>
              <p:nvPr/>
            </p:nvSpPr>
            <p:spPr>
              <a:xfrm>
                <a:off x="2180295" y="5167346"/>
                <a:ext cx="185974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13">
                <a:extLst>
                  <a:ext uri="{FF2B5EF4-FFF2-40B4-BE49-F238E27FC236}">
                    <a16:creationId xmlns:a16="http://schemas.microsoft.com/office/drawing/2014/main" id="{ECECA936-3C69-43A4-8482-1B149492A9F3}"/>
                  </a:ext>
                </a:extLst>
              </p:cNvPr>
              <p:cNvSpPr txBox="1"/>
              <p:nvPr/>
            </p:nvSpPr>
            <p:spPr>
              <a:xfrm>
                <a:off x="1905456" y="4715753"/>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1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oMath>
                </a14:m>
                <a:r>
                  <a:rPr kumimoji="0" lang="en-US" sz="1100" b="0" i="0" u="none" strike="noStrike" kern="1200" cap="none" spc="0" normalizeH="0" baseline="0" noProof="0" dirty="0">
                    <a:ln>
                      <a:noFill/>
                    </a:ln>
                    <a:solidFill>
                      <a:prstClr val="black"/>
                    </a:solidFill>
                    <a:effectLst/>
                    <a:uLnTx/>
                    <a:uFillTx/>
                    <a:latin typeface="Calibri" panose="020F0502020204030204"/>
                  </a:rPr>
                  <a:t> deletions</a:t>
                </a:r>
              </a:p>
            </p:txBody>
          </p:sp>
        </mc:Choice>
        <mc:Fallback xmlns="">
          <p:sp>
            <p:nvSpPr>
              <p:cNvPr id="90"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905456" y="4715753"/>
                <a:ext cx="919936" cy="261610"/>
              </a:xfrm>
              <a:prstGeom prst="rect">
                <a:avLst/>
              </a:prstGeom>
              <a:blipFill>
                <a:blip r:embed="rId12"/>
                <a:stretch>
                  <a:fillRect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13">
                <a:extLst>
                  <a:ext uri="{FF2B5EF4-FFF2-40B4-BE49-F238E27FC236}">
                    <a16:creationId xmlns:a16="http://schemas.microsoft.com/office/drawing/2014/main" id="{ECECA936-3C69-43A4-8482-1B149492A9F3}"/>
                  </a:ext>
                </a:extLst>
              </p:cNvPr>
              <p:cNvSpPr txBox="1"/>
              <p:nvPr/>
            </p:nvSpPr>
            <p:spPr>
              <a:xfrm>
                <a:off x="1895387" y="5756168"/>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1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oMath>
                </a14:m>
                <a:r>
                  <a:rPr kumimoji="0" lang="en-US" sz="1100" b="0" i="0" u="none" strike="noStrike" kern="1200" cap="none" spc="0" normalizeH="0" baseline="0" noProof="0" dirty="0">
                    <a:ln>
                      <a:noFill/>
                    </a:ln>
                    <a:solidFill>
                      <a:prstClr val="black"/>
                    </a:solidFill>
                    <a:effectLst/>
                    <a:uLnTx/>
                    <a:uFillTx/>
                    <a:latin typeface="Calibri" panose="020F0502020204030204"/>
                  </a:rPr>
                  <a:t> deletions</a:t>
                </a:r>
              </a:p>
            </p:txBody>
          </p:sp>
        </mc:Choice>
        <mc:Fallback xmlns="">
          <p:sp>
            <p:nvSpPr>
              <p:cNvPr id="93"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895387" y="5756168"/>
                <a:ext cx="919936" cy="261610"/>
              </a:xfrm>
              <a:prstGeom prst="rect">
                <a:avLst/>
              </a:prstGeom>
              <a:blipFill>
                <a:blip r:embed="rId13"/>
                <a:stretch>
                  <a:fillRect b="-16279"/>
                </a:stretch>
              </a:blipFill>
            </p:spPr>
            <p:txBody>
              <a:bodyPr/>
              <a:lstStyle/>
              <a:p>
                <a:r>
                  <a:rPr lang="en-US">
                    <a:noFill/>
                  </a:rPr>
                  <a:t> </a:t>
                </a:r>
              </a:p>
            </p:txBody>
          </p:sp>
        </mc:Fallback>
      </mc:AlternateContent>
      <p:sp>
        <p:nvSpPr>
          <p:cNvPr id="95" name="TextBox 45">
            <a:extLst>
              <a:ext uri="{FF2B5EF4-FFF2-40B4-BE49-F238E27FC236}">
                <a16:creationId xmlns:a16="http://schemas.microsoft.com/office/drawing/2014/main" id="{2B1089E9-A049-4E7B-A562-2EA8E4245FB5}"/>
              </a:ext>
            </a:extLst>
          </p:cNvPr>
          <p:cNvSpPr txBox="1"/>
          <p:nvPr/>
        </p:nvSpPr>
        <p:spPr>
          <a:xfrm>
            <a:off x="307435" y="4172760"/>
            <a:ext cx="494355" cy="461665"/>
          </a:xfrm>
          <a:prstGeom prst="rect">
            <a:avLst/>
          </a:prstGeom>
          <a:noFill/>
        </p:spPr>
        <p:txBody>
          <a:bodyPr wrap="square" rtlCol="0">
            <a:spAutoFit/>
          </a:bodyPr>
          <a:lstStyle/>
          <a:p>
            <a:pPr lvl="0">
              <a:defRPr/>
            </a:pPr>
            <a:r>
              <a:rPr lang="en-US" sz="2400" dirty="0">
                <a:solidFill>
                  <a:srgbClr val="0070C0"/>
                </a:solidFill>
              </a:rPr>
              <a:t>If:</a:t>
            </a:r>
            <a:endParaRPr lang="en-US" dirty="0">
              <a:solidFill>
                <a:srgbClr val="0070C0"/>
              </a:solidFill>
            </a:endParaRPr>
          </a:p>
        </p:txBody>
      </p:sp>
      <p:sp>
        <p:nvSpPr>
          <p:cNvPr id="97" name="TextBox 45">
            <a:extLst>
              <a:ext uri="{FF2B5EF4-FFF2-40B4-BE49-F238E27FC236}">
                <a16:creationId xmlns:a16="http://schemas.microsoft.com/office/drawing/2014/main" id="{2B1089E9-A049-4E7B-A562-2EA8E4245FB5}"/>
              </a:ext>
            </a:extLst>
          </p:cNvPr>
          <p:cNvSpPr txBox="1"/>
          <p:nvPr/>
        </p:nvSpPr>
        <p:spPr>
          <a:xfrm>
            <a:off x="4137527" y="4180355"/>
            <a:ext cx="1295152" cy="461665"/>
          </a:xfrm>
          <a:prstGeom prst="rect">
            <a:avLst/>
          </a:prstGeom>
          <a:noFill/>
        </p:spPr>
        <p:txBody>
          <a:bodyPr wrap="square" rtlCol="0">
            <a:spAutoFit/>
          </a:bodyPr>
          <a:lstStyle/>
          <a:p>
            <a:pPr lvl="0">
              <a:defRPr/>
            </a:pPr>
            <a:r>
              <a:rPr lang="en-US" sz="2400" dirty="0">
                <a:solidFill>
                  <a:srgbClr val="0070C0"/>
                </a:solidFill>
              </a:rPr>
              <a:t>Then:</a:t>
            </a:r>
            <a:endParaRPr lang="en-US" dirty="0">
              <a:solidFill>
                <a:srgbClr val="0070C0"/>
              </a:solidFill>
            </a:endParaRPr>
          </a:p>
        </p:txBody>
      </p:sp>
      <mc:AlternateContent xmlns:mc="http://schemas.openxmlformats.org/markup-compatibility/2006" xmlns:a14="http://schemas.microsoft.com/office/drawing/2010/main">
        <mc:Choice Requires="a14">
          <p:sp>
            <p:nvSpPr>
              <p:cNvPr id="94" name="矩形 93"/>
              <p:cNvSpPr/>
              <p:nvPr/>
            </p:nvSpPr>
            <p:spPr>
              <a:xfrm>
                <a:off x="4547099" y="4586025"/>
                <a:ext cx="4785614"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e>
                            <m:sub>
                              <m:r>
                                <a:rPr lang="en-US" sz="1400" i="1">
                                  <a:solidFill>
                                    <a:prstClr val="black"/>
                                  </a:solidFill>
                                  <a:latin typeface="Cambria Math" panose="02040503050406030204" pitchFamily="18" charset="0"/>
                                </a:rPr>
                                <m:t>𝑖</m:t>
                              </m:r>
                            </m:sub>
                          </m:sSub>
                        </m:e>
                      </m:nary>
                      <m:r>
                        <a:rPr lang="en-US" sz="1400" b="0" i="1" smtClean="0">
                          <a:solidFill>
                            <a:prstClr val="black"/>
                          </a:solidFill>
                          <a:latin typeface="Cambria Math" panose="02040503050406030204" pitchFamily="18" charset="0"/>
                        </a:rPr>
                        <m:t>≡</m:t>
                      </m:r>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r>
                                <a:rPr lang="en-US" sz="1400" b="0" i="1" smtClean="0">
                                  <a:solidFill>
                                    <a:prstClr val="black"/>
                                  </a:solidFill>
                                  <a:latin typeface="Cambria Math" panose="02040503050406030204" pitchFamily="18" charset="0"/>
                                </a:rPr>
                                <m:t>′</m:t>
                              </m:r>
                            </m:e>
                            <m:sub>
                              <m:r>
                                <a:rPr lang="en-US" sz="1400" i="1">
                                  <a:solidFill>
                                    <a:prstClr val="black"/>
                                  </a:solidFill>
                                  <a:latin typeface="Cambria Math" panose="02040503050406030204" pitchFamily="18" charset="0"/>
                                </a:rPr>
                                <m:t>𝑖</m:t>
                              </m:r>
                            </m:sub>
                          </m:sSub>
                        </m:e>
                      </m:nary>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mod</m:t>
                      </m:r>
                      <m:r>
                        <a:rPr lang="en-US" sz="1400" b="0" i="1" smtClean="0">
                          <a:solidFill>
                            <a:prstClr val="black"/>
                          </a:solidFill>
                          <a:latin typeface="Cambria Math" panose="02040503050406030204" pitchFamily="18" charset="0"/>
                        </a:rPr>
                        <m:t> </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𝑘</m:t>
                          </m:r>
                        </m:e>
                        <m:sup>
                          <m:r>
                            <a:rPr lang="en-US" sz="1400" i="1">
                              <a:solidFill>
                                <a:prstClr val="black"/>
                              </a:solidFill>
                              <a:latin typeface="Cambria Math" panose="02040503050406030204" pitchFamily="18" charset="0"/>
                            </a:rPr>
                            <m:t>2</m:t>
                          </m:r>
                        </m:sup>
                      </m:sSup>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𝑛</m:t>
                          </m:r>
                        </m:e>
                        <m:sup>
                          <m:r>
                            <a:rPr lang="en-US" sz="1400" i="1">
                              <a:solidFill>
                                <a:prstClr val="black"/>
                              </a:solidFill>
                              <a:latin typeface="Cambria Math" panose="02040503050406030204" pitchFamily="18" charset="0"/>
                            </a:rPr>
                            <m:t>𝑒</m:t>
                          </m:r>
                          <m:r>
                            <a:rPr lang="en-US" sz="1400" i="1">
                              <a:solidFill>
                                <a:prstClr val="black"/>
                              </a:solidFill>
                              <a:latin typeface="Cambria Math" panose="02040503050406030204" pitchFamily="18" charset="0"/>
                            </a:rPr>
                            <m:t>+1</m:t>
                          </m:r>
                        </m:sup>
                      </m:sSup>
                    </m:oMath>
                  </m:oMathPara>
                </a14:m>
                <a:endParaRPr lang="en-US" sz="1400" dirty="0"/>
              </a:p>
            </p:txBody>
          </p:sp>
        </mc:Choice>
        <mc:Fallback xmlns="">
          <p:sp>
            <p:nvSpPr>
              <p:cNvPr id="94" name="矩形 93"/>
              <p:cNvSpPr>
                <a:spLocks noRot="1" noChangeAspect="1" noMove="1" noResize="1" noEditPoints="1" noAdjustHandles="1" noChangeArrowheads="1" noChangeShapeType="1" noTextEdit="1"/>
              </p:cNvSpPr>
              <p:nvPr/>
            </p:nvSpPr>
            <p:spPr>
              <a:xfrm>
                <a:off x="4547099" y="4586025"/>
                <a:ext cx="4785614" cy="68050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45">
                <a:extLst>
                  <a:ext uri="{FF2B5EF4-FFF2-40B4-BE49-F238E27FC236}">
                    <a16:creationId xmlns:a16="http://schemas.microsoft.com/office/drawing/2014/main" id="{2B1089E9-A049-4E7B-A562-2EA8E4245FB5}"/>
                  </a:ext>
                </a:extLst>
              </p:cNvPr>
              <p:cNvSpPr txBox="1"/>
              <p:nvPr/>
            </p:nvSpPr>
            <p:spPr>
              <a:xfrm>
                <a:off x="4597244" y="5437815"/>
                <a:ext cx="3571211" cy="338554"/>
              </a:xfrm>
              <a:prstGeom prst="rect">
                <a:avLst/>
              </a:prstGeom>
              <a:noFill/>
            </p:spPr>
            <p:txBody>
              <a:bodyPr wrap="square" rtlCol="0">
                <a:spAutoFit/>
              </a:bodyPr>
              <a:lstStyle/>
              <a:p>
                <a:pPr lvl="0">
                  <a:defRPr/>
                </a:pPr>
                <a:r>
                  <a:rPr lang="en-US" sz="1600" dirty="0">
                    <a:solidFill>
                      <a:prstClr val="black"/>
                    </a:solidFill>
                  </a:rPr>
                  <a:t>does not hold for all </a:t>
                </a:r>
                <a14:m>
                  <m:oMath xmlns:m="http://schemas.openxmlformats.org/officeDocument/2006/math">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oMath>
                </a14:m>
                <a:r>
                  <a:rPr lang="en-US" sz="1600" dirty="0">
                    <a:solidFill>
                      <a:prstClr val="black"/>
                    </a:solidFill>
                  </a:rPr>
                  <a:t> </a:t>
                </a:r>
                <a:endParaRPr lang="en-US" sz="1200" dirty="0">
                  <a:solidFill>
                    <a:srgbClr val="E7E6E6">
                      <a:lumMod val="50000"/>
                    </a:srgbClr>
                  </a:solidFill>
                </a:endParaRPr>
              </a:p>
            </p:txBody>
          </p:sp>
        </mc:Choice>
        <mc:Fallback xmlns="">
          <p:sp>
            <p:nvSpPr>
              <p:cNvPr id="10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597244" y="5437815"/>
                <a:ext cx="3571211" cy="338554"/>
              </a:xfrm>
              <a:prstGeom prst="rect">
                <a:avLst/>
              </a:prstGeom>
              <a:blipFill>
                <a:blip r:embed="rId15"/>
                <a:stretch>
                  <a:fillRect l="-853" t="-5357" b="-21429"/>
                </a:stretch>
              </a:blipFill>
            </p:spPr>
            <p:txBody>
              <a:bodyPr/>
              <a:lstStyle/>
              <a:p>
                <a:r>
                  <a:rPr lang="en-US">
                    <a:noFill/>
                  </a:rPr>
                  <a:t> </a:t>
                </a:r>
              </a:p>
            </p:txBody>
          </p:sp>
        </mc:Fallback>
      </mc:AlternateContent>
      <p:sp>
        <p:nvSpPr>
          <p:cNvPr id="102" name="TextBox 13">
            <a:extLst>
              <a:ext uri="{FF2B5EF4-FFF2-40B4-BE49-F238E27FC236}">
                <a16:creationId xmlns:a16="http://schemas.microsoft.com/office/drawing/2014/main" id="{ECECA936-3C69-43A4-8482-1B149492A9F3}"/>
              </a:ext>
            </a:extLst>
          </p:cNvPr>
          <p:cNvSpPr txBox="1"/>
          <p:nvPr/>
        </p:nvSpPr>
        <p:spPr>
          <a:xfrm>
            <a:off x="672451" y="5036541"/>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constrained</a:t>
            </a:r>
            <a:endParaRPr kumimoji="0" lang="en-US" sz="1100" u="none" strike="noStrike" kern="1200" cap="none" spc="0" normalizeH="0" baseline="0" noProof="0" dirty="0">
              <a:ln>
                <a:noFill/>
              </a:ln>
              <a:solidFill>
                <a:prstClr val="black"/>
              </a:solidFill>
              <a:effectLst/>
              <a:uLnTx/>
              <a:uFillTx/>
              <a:latin typeface="Calibri" panose="020F0502020204030204"/>
            </a:endParaRPr>
          </a:p>
        </p:txBody>
      </p:sp>
      <p:sp>
        <p:nvSpPr>
          <p:cNvPr id="104" name="TextBox 13">
            <a:extLst>
              <a:ext uri="{FF2B5EF4-FFF2-40B4-BE49-F238E27FC236}">
                <a16:creationId xmlns:a16="http://schemas.microsoft.com/office/drawing/2014/main" id="{ECECA936-3C69-43A4-8482-1B149492A9F3}"/>
              </a:ext>
            </a:extLst>
          </p:cNvPr>
          <p:cNvSpPr txBox="1"/>
          <p:nvPr/>
        </p:nvSpPr>
        <p:spPr>
          <a:xfrm>
            <a:off x="666198" y="6055017"/>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constrained</a:t>
            </a:r>
            <a:endParaRPr kumimoji="0" lang="en-US" sz="1100" u="none" strike="noStrike" kern="1200" cap="none" spc="0" normalizeH="0" baseline="0" noProof="0" dirty="0">
              <a:ln>
                <a:noFill/>
              </a:ln>
              <a:solidFill>
                <a:prstClr val="black"/>
              </a:solidFill>
              <a:effectLst/>
              <a:uLnTx/>
              <a:uFillTx/>
              <a:latin typeface="Calibri" panose="020F0502020204030204"/>
            </a:endParaRPr>
          </a:p>
        </p:txBody>
      </p:sp>
      <p:sp>
        <p:nvSpPr>
          <p:cNvPr id="58" name="矩形 57"/>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2121910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ur</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ethods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VT codes generalization</a:t>
            </a:r>
            <a:endParaRPr lang="en-US" dirty="0">
              <a:solidFill>
                <a:srgbClr val="E7E6E6">
                  <a:lumMod val="50000"/>
                </a:srgbClr>
              </a:solidFill>
            </a:endParaRPr>
          </a:p>
        </p:txBody>
      </p:sp>
      <p:grpSp>
        <p:nvGrpSpPr>
          <p:cNvPr id="10" name="Group 9"/>
          <p:cNvGrpSpPr/>
          <p:nvPr/>
        </p:nvGrpSpPr>
        <p:grpSpPr>
          <a:xfrm>
            <a:off x="1389304" y="2701484"/>
            <a:ext cx="6415880" cy="975057"/>
            <a:chOff x="-2116626" y="4323450"/>
            <a:chExt cx="6415880" cy="975057"/>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B84EFB-DCFC-4FBE-A510-2CF60E33BA72}"/>
                    </a:ext>
                  </a:extLst>
                </p:cNvPr>
                <p:cNvSpPr txBox="1"/>
                <p:nvPr/>
              </p:nvSpPr>
              <p:spPr>
                <a:xfrm>
                  <a:off x="-2116626" y="4323450"/>
                  <a:ext cx="6415880" cy="400110"/>
                </a:xfrm>
                <a:prstGeom prst="rect">
                  <a:avLst/>
                </a:prstGeom>
                <a:noFill/>
              </p:spPr>
              <p:txBody>
                <a:bodyPr wrap="square" rtlCol="0">
                  <a:spAutoFit/>
                </a:bodyPr>
                <a:lstStyle/>
                <a:p>
                  <a:pPr lvl="0">
                    <a:defRPr/>
                  </a:pPr>
                  <a14:m>
                    <m:oMath xmlns:m="http://schemas.openxmlformats.org/officeDocument/2006/math">
                      <m:d>
                        <m:dPr>
                          <m:ctrlPr>
                            <a:rPr lang="en-US" sz="2000" i="1" dirty="0">
                              <a:solidFill>
                                <a:prstClr val="black"/>
                              </a:solidFill>
                              <a:latin typeface="Cambria Math" panose="02040503050406030204" pitchFamily="18" charset="0"/>
                            </a:rPr>
                          </m:ctrlPr>
                        </m:dPr>
                        <m:e>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1</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2</m:t>
                              </m:r>
                            </m:sub>
                          </m:sSub>
                          <m:r>
                            <a:rPr lang="en-US" sz="2000" i="1" dirty="0">
                              <a:solidFill>
                                <a:prstClr val="black"/>
                              </a:solidFill>
                              <a:latin typeface="Cambria Math" panose="02040503050406030204" pitchFamily="18" charset="0"/>
                            </a:rPr>
                            <m:t>,…,</m:t>
                          </m:r>
                          <m:sSub>
                            <m:sSubPr>
                              <m:ctrlPr>
                                <a:rPr lang="en-US" sz="2000" i="1" dirty="0">
                                  <a:solidFill>
                                    <a:prstClr val="black"/>
                                  </a:solidFill>
                                  <a:latin typeface="Cambria Math" panose="02040503050406030204" pitchFamily="18" charset="0"/>
                                </a:rPr>
                              </m:ctrlPr>
                            </m:sSubPr>
                            <m:e>
                              <m:r>
                                <a:rPr lang="en-US" sz="2000" i="1" dirty="0">
                                  <a:solidFill>
                                    <a:prstClr val="black"/>
                                  </a:solidFill>
                                  <a:latin typeface="Cambria Math" panose="02040503050406030204" pitchFamily="18" charset="0"/>
                                </a:rPr>
                                <m:t>𝑐</m:t>
                              </m:r>
                            </m:e>
                            <m:sub>
                              <m:r>
                                <a:rPr lang="en-US" sz="2000" i="1" dirty="0">
                                  <a:solidFill>
                                    <a:prstClr val="black"/>
                                  </a:solidFill>
                                  <a:latin typeface="Cambria Math" panose="02040503050406030204" pitchFamily="18" charset="0"/>
                                </a:rPr>
                                <m:t>𝑛</m:t>
                              </m:r>
                            </m:sub>
                          </m:sSub>
                        </m:e>
                      </m:d>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of the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form 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mc:Choice>
          <mc:Fallback xmlns="">
            <p:sp>
              <p:nvSpPr>
                <p:cNvPr id="12" name="TextBox 11">
                  <a:extLst>
                    <a:ext uri="{FF2B5EF4-FFF2-40B4-BE49-F238E27FC236}">
                      <a16:creationId xmlns:a16="http://schemas.microsoft.com/office/drawing/2014/main" id="{E6B84EFB-DCFC-4FBE-A510-2CF60E33BA72}"/>
                    </a:ext>
                  </a:extLst>
                </p:cNvPr>
                <p:cNvSpPr txBox="1">
                  <a:spLocks noRot="1" noChangeAspect="1" noMove="1" noResize="1" noEditPoints="1" noAdjustHandles="1" noChangeArrowheads="1" noChangeShapeType="1" noTextEdit="1"/>
                </p:cNvSpPr>
                <p:nvPr/>
              </p:nvSpPr>
              <p:spPr>
                <a:xfrm>
                  <a:off x="-2116626" y="4323450"/>
                  <a:ext cx="6415880" cy="400110"/>
                </a:xfrm>
                <a:prstGeom prst="rect">
                  <a:avLst/>
                </a:prstGeom>
                <a:blipFill>
                  <a:blip r:embed="rId3"/>
                  <a:stretch>
                    <a:fillRect t="-7576" b="-25758"/>
                  </a:stretch>
                </a:blipFill>
              </p:spPr>
              <p:txBody>
                <a:bodyPr/>
                <a:lstStyle/>
                <a:p>
                  <a:r>
                    <a:rPr lang="en-US">
                      <a:noFill/>
                    </a:rPr>
                    <a:t> </a:t>
                  </a:r>
                </a:p>
              </p:txBody>
            </p:sp>
          </mc:Fallback>
        </mc:AlternateContent>
        <p:sp>
          <p:nvSpPr>
            <p:cNvPr id="14" name="Left Brace 12">
              <a:extLst>
                <a:ext uri="{FF2B5EF4-FFF2-40B4-BE49-F238E27FC236}">
                  <a16:creationId xmlns:a16="http://schemas.microsoft.com/office/drawing/2014/main" id="{644F690D-B6B5-43F4-8B1B-8F277A1B48C3}"/>
                </a:ext>
              </a:extLst>
            </p:cNvPr>
            <p:cNvSpPr/>
            <p:nvPr/>
          </p:nvSpPr>
          <p:spPr>
            <a:xfrm rot="16200000">
              <a:off x="1589422" y="4446496"/>
              <a:ext cx="188259" cy="655299"/>
            </a:xfrm>
            <a:prstGeom prst="leftBrace">
              <a:avLst>
                <a:gd name="adj1" fmla="val 27260"/>
                <a:gd name="adj2" fmla="val 4984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13">
                  <a:extLst>
                    <a:ext uri="{FF2B5EF4-FFF2-40B4-BE49-F238E27FC236}">
                      <a16:creationId xmlns:a16="http://schemas.microsoft.com/office/drawing/2014/main" id="{ECECA936-3C69-43A4-8482-1B149492A9F3}"/>
                    </a:ext>
                  </a:extLst>
                </p:cNvPr>
                <p:cNvSpPr txBox="1"/>
                <p:nvPr/>
              </p:nvSpPr>
              <p:spPr>
                <a:xfrm>
                  <a:off x="1061030" y="4959953"/>
                  <a:ext cx="19003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−1)</m:t>
                      </m:r>
                    </m:oMath>
                  </a14:m>
                  <a:r>
                    <a:rPr kumimoji="0" lang="en-US" sz="1600" b="0" i="0" u="none" strike="noStrike" kern="1200" cap="none" spc="0" normalizeH="0" baseline="0" noProof="0" dirty="0">
                      <a:ln>
                        <a:noFill/>
                      </a:ln>
                      <a:solidFill>
                        <a:prstClr val="black"/>
                      </a:solidFill>
                      <a:effectLst/>
                      <a:uLnTx/>
                      <a:uFillTx/>
                      <a:latin typeface="Calibri" panose="020F0502020204030204"/>
                    </a:rPr>
                    <a:t> 0’s</a:t>
                  </a:r>
                </a:p>
              </p:txBody>
            </p:sp>
          </mc:Choice>
          <mc:Fallback xmlns="">
            <p:sp>
              <p:nvSpPr>
                <p:cNvPr id="15"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061030" y="4959953"/>
                  <a:ext cx="1900342" cy="338554"/>
                </a:xfrm>
                <a:prstGeom prst="rect">
                  <a:avLst/>
                </a:prstGeom>
                <a:blipFill>
                  <a:blip r:embed="rId4"/>
                  <a:stretch>
                    <a:fillRect t="-5455" b="-2363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45">
                <a:extLst>
                  <a:ext uri="{FF2B5EF4-FFF2-40B4-BE49-F238E27FC236}">
                    <a16:creationId xmlns:a16="http://schemas.microsoft.com/office/drawing/2014/main" id="{2B1089E9-A049-4E7B-A562-2EA8E4245FB5}"/>
                  </a:ext>
                </a:extLst>
              </p:cNvPr>
              <p:cNvSpPr txBox="1"/>
              <p:nvPr/>
            </p:nvSpPr>
            <p:spPr>
              <a:xfrm>
                <a:off x="8599982" y="1803464"/>
                <a:ext cx="270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Correct</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2000" b="0" i="1" u="none" strike="noStrike" kern="1200" cap="none" spc="0" normalizeH="0" noProof="0" smtClean="0">
                        <a:ln>
                          <a:noFill/>
                        </a:ln>
                        <a:solidFill>
                          <a:srgbClr val="00B050"/>
                        </a:solidFill>
                        <a:effectLst/>
                        <a:uLnTx/>
                        <a:uFillTx/>
                        <a:latin typeface="Cambria Math" panose="02040503050406030204" pitchFamily="18" charset="0"/>
                        <a:ea typeface="等线" panose="02010600030101010101" pitchFamily="2" charset="-122"/>
                        <a:cs typeface="+mn-cs"/>
                      </a:rPr>
                      <m:t>𝑘</m:t>
                    </m:r>
                  </m:oMath>
                </a14:m>
                <a:r>
                  <a:rPr kumimoji="0" lang="en-US" altLang="zh-CN" sz="2000" b="0" i="0" u="none" strike="noStrike" kern="1200" cap="none" spc="0" normalizeH="0" baseline="0" noProof="0" dirty="0">
                    <a:ln>
                      <a:noFill/>
                    </a:ln>
                    <a:solidFill>
                      <a:srgbClr val="00B050"/>
                    </a:solidFill>
                    <a:effectLst/>
                    <a:uLnTx/>
                    <a:uFillTx/>
                    <a:latin typeface="Calibri" panose="020F0502020204030204"/>
                    <a:ea typeface="等线" panose="02010600030101010101" pitchFamily="2" charset="-122"/>
                    <a:cs typeface="+mn-cs"/>
                  </a:rPr>
                  <a:t> deletions for constrained</a:t>
                </a:r>
                <a:r>
                  <a:rPr kumimoji="0" lang="en-US" altLang="zh-CN" sz="2000" b="0" i="0" u="none" strike="noStrike" kern="1200" cap="none" spc="0" normalizeH="0" noProof="0" dirty="0">
                    <a:ln>
                      <a:noFill/>
                    </a:ln>
                    <a:solidFill>
                      <a:srgbClr val="00B050"/>
                    </a:solidFill>
                    <a:effectLst/>
                    <a:uLnTx/>
                    <a:uFillTx/>
                    <a:latin typeface="Calibri" panose="020F0502020204030204"/>
                    <a:ea typeface="等线" panose="02010600030101010101" pitchFamily="2" charset="-122"/>
                    <a:cs typeface="+mn-cs"/>
                  </a:rPr>
                  <a:t> sequences</a:t>
                </a:r>
                <a:endParaRPr kumimoji="0" lang="en-US" sz="1100" b="0" i="0" u="none" strike="noStrike" kern="1200" cap="none" spc="0" normalizeH="0" baseline="0" noProof="0" dirty="0">
                  <a:ln>
                    <a:noFill/>
                  </a:ln>
                  <a:solidFill>
                    <a:srgbClr val="00B050"/>
                  </a:solidFill>
                  <a:effectLst/>
                  <a:uLnTx/>
                  <a:uFillTx/>
                  <a:latin typeface="Calibri" panose="020F0502020204030204"/>
                  <a:cs typeface="+mn-cs"/>
                </a:endParaRPr>
              </a:p>
            </p:txBody>
          </p:sp>
        </mc:Choice>
        <mc:Fallback xmlns="">
          <p:sp>
            <p:nvSpPr>
              <p:cNvPr id="17"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8599982" y="1803464"/>
                <a:ext cx="2708032" cy="707886"/>
              </a:xfrm>
              <a:prstGeom prst="rect">
                <a:avLst/>
              </a:prstGeom>
              <a:blipFill>
                <a:blip r:embed="rId7"/>
                <a:stretch>
                  <a:fillRect l="-2477"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999490" y="1717489"/>
                <a:ext cx="7026604" cy="764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dirty="0" smtClean="0">
                              <a:solidFill>
                                <a:prstClr val="black"/>
                              </a:solidFill>
                              <a:latin typeface="Cambria Math" panose="02040503050406030204" pitchFamily="18" charset="0"/>
                            </a:rPr>
                          </m:ctrlPr>
                        </m:dPr>
                        <m:e>
                          <m:d>
                            <m:dPr>
                              <m:ctrlPr>
                                <a:rPr lang="en-US" sz="1600" b="0" i="1" dirty="0" smtClean="0">
                                  <a:solidFill>
                                    <a:prstClr val="black"/>
                                  </a:solidFill>
                                  <a:latin typeface="Cambria Math" panose="02040503050406030204" pitchFamily="18" charset="0"/>
                                </a:rPr>
                              </m:ctrlPr>
                            </m:dPr>
                            <m:e>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1</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2</m:t>
                                  </m:r>
                                </m:sub>
                              </m:sSub>
                              <m:r>
                                <a:rPr lang="en-US" sz="1600" b="0" i="1" dirty="0" smtClean="0">
                                  <a:solidFill>
                                    <a:prstClr val="black"/>
                                  </a:solidFill>
                                  <a:latin typeface="Cambria Math" panose="02040503050406030204" pitchFamily="18" charset="0"/>
                                </a:rPr>
                                <m:t>,…,</m:t>
                              </m:r>
                              <m:sSub>
                                <m:sSubPr>
                                  <m:ctrlPr>
                                    <a:rPr lang="en-US" sz="1600" b="0" i="1" dirty="0" smtClean="0">
                                      <a:solidFill>
                                        <a:prstClr val="black"/>
                                      </a:solidFill>
                                      <a:latin typeface="Cambria Math" panose="02040503050406030204" pitchFamily="18" charset="0"/>
                                    </a:rPr>
                                  </m:ctrlPr>
                                </m:sSubPr>
                                <m:e>
                                  <m:r>
                                    <a:rPr lang="en-US" sz="1600" b="0" i="1" dirty="0" smtClean="0">
                                      <a:solidFill>
                                        <a:prstClr val="black"/>
                                      </a:solidFill>
                                      <a:latin typeface="Cambria Math" panose="02040503050406030204" pitchFamily="18" charset="0"/>
                                    </a:rPr>
                                    <m:t>𝑐</m:t>
                                  </m:r>
                                </m:e>
                                <m:sub>
                                  <m:r>
                                    <a:rPr lang="en-US" sz="1600" b="0" i="1" dirty="0" smtClean="0">
                                      <a:solidFill>
                                        <a:prstClr val="black"/>
                                      </a:solidFill>
                                      <a:latin typeface="Cambria Math" panose="02040503050406030204" pitchFamily="18" charset="0"/>
                                    </a:rPr>
                                    <m:t>𝑛</m:t>
                                  </m:r>
                                </m:sub>
                              </m:sSub>
                            </m:e>
                          </m:d>
                          <m:r>
                            <a:rPr lang="en-US" sz="1600" b="0" i="1" dirty="0" smtClean="0">
                              <a:solidFill>
                                <a:prstClr val="black"/>
                              </a:solidFill>
                              <a:latin typeface="Cambria Math" panose="02040503050406030204" pitchFamily="18" charset="0"/>
                            </a:rPr>
                            <m:t>∈</m:t>
                          </m:r>
                          <m:sSup>
                            <m:sSupPr>
                              <m:ctrlPr>
                                <a:rPr lang="en-US" sz="1600" b="0" i="1" dirty="0" smtClean="0">
                                  <a:solidFill>
                                    <a:prstClr val="black"/>
                                  </a:solidFill>
                                  <a:latin typeface="Cambria Math" panose="02040503050406030204" pitchFamily="18" charset="0"/>
                                </a:rPr>
                              </m:ctrlPr>
                            </m:sSupPr>
                            <m:e>
                              <m:d>
                                <m:dPr>
                                  <m:begChr m:val="{"/>
                                  <m:endChr m:val="}"/>
                                  <m:ctrlPr>
                                    <a:rPr lang="en-US" sz="1600" b="0" i="1" dirty="0" smtClean="0">
                                      <a:solidFill>
                                        <a:prstClr val="black"/>
                                      </a:solidFill>
                                      <a:latin typeface="Cambria Math" panose="02040503050406030204" pitchFamily="18" charset="0"/>
                                    </a:rPr>
                                  </m:ctrlPr>
                                </m:dPr>
                                <m:e>
                                  <m:r>
                                    <a:rPr lang="en-US" sz="1600" b="0" i="1" dirty="0" smtClean="0">
                                      <a:solidFill>
                                        <a:prstClr val="black"/>
                                      </a:solidFill>
                                      <a:latin typeface="Cambria Math" panose="02040503050406030204" pitchFamily="18" charset="0"/>
                                    </a:rPr>
                                    <m:t>0,1</m:t>
                                  </m:r>
                                </m:e>
                              </m:d>
                            </m:e>
                            <m:sup>
                              <m:r>
                                <a:rPr lang="en-US" sz="1600" b="0" i="1" dirty="0" smtClean="0">
                                  <a:solidFill>
                                    <a:prstClr val="black"/>
                                  </a:solidFill>
                                  <a:latin typeface="Cambria Math" panose="02040503050406030204" pitchFamily="18" charset="0"/>
                                </a:rPr>
                                <m:t>𝑛</m:t>
                              </m:r>
                            </m:sup>
                          </m:sSup>
                          <m:r>
                            <a:rPr lang="en-US" sz="1600" i="1" dirty="0">
                              <a:solidFill>
                                <a:prstClr val="black"/>
                              </a:solidFill>
                              <a:latin typeface="Cambria Math" panose="02040503050406030204" pitchFamily="18" charset="0"/>
                            </a:rPr>
                            <m:t>:</m:t>
                          </m:r>
                          <m:nary>
                            <m:naryPr>
                              <m:chr m:val="∑"/>
                              <m:ctrlPr>
                                <a:rPr lang="en-US" sz="1600" i="1">
                                  <a:solidFill>
                                    <a:prstClr val="black"/>
                                  </a:solidFill>
                                  <a:latin typeface="Cambria Math" panose="02040503050406030204" pitchFamily="18" charset="0"/>
                                </a:rPr>
                              </m:ctrlPr>
                            </m:naryPr>
                            <m:sub>
                              <m:r>
                                <a:rPr lang="en-US" sz="1600" i="1">
                                  <a:solidFill>
                                    <a:prstClr val="black"/>
                                  </a:solidFill>
                                  <a:latin typeface="Cambria Math" panose="02040503050406030204" pitchFamily="18" charset="0"/>
                                </a:rPr>
                                <m:t>𝑖</m:t>
                              </m:r>
                              <m:r>
                                <a:rPr lang="en-US" sz="1600" i="1">
                                  <a:solidFill>
                                    <a:prstClr val="black"/>
                                  </a:solidFill>
                                  <a:latin typeface="Cambria Math" panose="02040503050406030204" pitchFamily="18" charset="0"/>
                                </a:rPr>
                                <m:t>=1</m:t>
                              </m:r>
                            </m:sub>
                            <m:sup>
                              <m:r>
                                <a:rPr lang="en-US" sz="1600" i="1">
                                  <a:solidFill>
                                    <a:prstClr val="black"/>
                                  </a:solidFill>
                                  <a:latin typeface="Cambria Math" panose="02040503050406030204" pitchFamily="18" charset="0"/>
                                </a:rPr>
                                <m:t>𝑛</m:t>
                              </m:r>
                            </m:sup>
                            <m:e>
                              <m:sSub>
                                <m:sSubPr>
                                  <m:ctrlPr>
                                    <a:rPr lang="en-US" sz="1600" i="1">
                                      <a:solidFill>
                                        <a:prstClr val="black"/>
                                      </a:solidFill>
                                      <a:latin typeface="Cambria Math" panose="02040503050406030204" pitchFamily="18" charset="0"/>
                                    </a:rPr>
                                  </m:ctrlPr>
                                </m:sSubPr>
                                <m:e>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1</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𝑖</m:t>
                                      </m:r>
                                    </m:e>
                                    <m:sup>
                                      <m:r>
                                        <a:rPr lang="en-US" sz="1600" i="1">
                                          <a:solidFill>
                                            <a:prstClr val="black"/>
                                          </a:solidFill>
                                          <a:latin typeface="Cambria Math" panose="02040503050406030204" pitchFamily="18" charset="0"/>
                                        </a:rPr>
                                        <m:t>𝑒</m:t>
                                      </m:r>
                                    </m:sup>
                                  </m:s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𝑐</m:t>
                                  </m:r>
                                </m:e>
                                <m:sub>
                                  <m:r>
                                    <a:rPr lang="en-US" sz="1600" i="1">
                                      <a:solidFill>
                                        <a:prstClr val="black"/>
                                      </a:solidFill>
                                      <a:latin typeface="Cambria Math" panose="02040503050406030204" pitchFamily="18" charset="0"/>
                                    </a:rPr>
                                    <m:t>𝑖</m:t>
                                  </m:r>
                                </m:sub>
                              </m:sSub>
                            </m:e>
                          </m:nary>
                          <m:r>
                            <a:rPr lang="en-US" sz="1600" i="1">
                              <a:solidFill>
                                <a:prstClr val="black"/>
                              </a:solidFill>
                              <a:latin typeface="Cambria Math" panose="02040503050406030204" pitchFamily="18" charset="0"/>
                            </a:rPr>
                            <m:t>≡</m:t>
                          </m:r>
                          <m:sSub>
                            <m:sSubPr>
                              <m:ctrlPr>
                                <a:rPr lang="en-US" sz="1600" b="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𝑎</m:t>
                              </m:r>
                            </m:e>
                            <m:sub>
                              <m:r>
                                <a:rPr lang="en-US" sz="1600" b="0" i="1" smtClean="0">
                                  <a:solidFill>
                                    <a:prstClr val="black"/>
                                  </a:solidFill>
                                  <a:latin typeface="Cambria Math" panose="02040503050406030204" pitchFamily="18" charset="0"/>
                                </a:rPr>
                                <m:t>𝑒</m:t>
                              </m:r>
                            </m:sub>
                          </m:sSub>
                          <m:r>
                            <a:rPr lang="en-US" sz="1600" i="1" dirty="0">
                              <a:solidFill>
                                <a:prstClr val="black"/>
                              </a:solidFill>
                              <a:latin typeface="Cambria Math" panose="02040503050406030204" pitchFamily="18" charset="0"/>
                            </a:rPr>
                            <m:t> </m:t>
                          </m:r>
                          <m:r>
                            <m:rPr>
                              <m:sty m:val="p"/>
                            </m:rPr>
                            <a:rPr lang="en-US" sz="1600">
                              <a:solidFill>
                                <a:prstClr val="black"/>
                              </a:solidFill>
                              <a:latin typeface="Cambria Math" panose="02040503050406030204" pitchFamily="18" charset="0"/>
                            </a:rPr>
                            <m:t>mod</m:t>
                          </m:r>
                          <m:r>
                            <a:rPr lang="en-US" sz="1600">
                              <a:solidFill>
                                <a:prstClr val="black"/>
                              </a:solidFill>
                              <a:latin typeface="Cambria Math" panose="02040503050406030204" pitchFamily="18" charset="0"/>
                            </a:rPr>
                            <m:t> </m:t>
                          </m:r>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𝑘</m:t>
                              </m:r>
                            </m:e>
                            <m:sup>
                              <m:r>
                                <a:rPr lang="en-US" sz="1600" b="0" i="1" smtClean="0">
                                  <a:solidFill>
                                    <a:prstClr val="black"/>
                                  </a:solidFill>
                                  <a:latin typeface="Cambria Math" panose="02040503050406030204" pitchFamily="18" charset="0"/>
                                </a:rPr>
                                <m:t>2</m:t>
                              </m:r>
                            </m:sup>
                          </m:sSup>
                          <m:sSup>
                            <m:sSupPr>
                              <m:ctrlPr>
                                <a:rPr lang="en-US" sz="1600" b="0" i="1" smtClean="0">
                                  <a:solidFill>
                                    <a:prstClr val="black"/>
                                  </a:solidFill>
                                  <a:latin typeface="Cambria Math" panose="02040503050406030204" pitchFamily="18" charset="0"/>
                                </a:rPr>
                              </m:ctrlPr>
                            </m:sSupPr>
                            <m:e>
                              <m:r>
                                <a:rPr lang="en-US" sz="1600" b="0" i="1" smtClean="0">
                                  <a:solidFill>
                                    <a:prstClr val="black"/>
                                  </a:solidFill>
                                  <a:latin typeface="Cambria Math" panose="02040503050406030204" pitchFamily="18" charset="0"/>
                                </a:rPr>
                                <m:t>𝑛</m:t>
                              </m:r>
                            </m:e>
                            <m:sup>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m:t>
                              </m:r>
                            </m:sup>
                          </m:sSup>
                          <m:r>
                            <a:rPr lang="en-US" sz="1600" b="0" i="1" smtClean="0">
                              <a:solidFill>
                                <a:prstClr val="black"/>
                              </a:solidFill>
                              <a:latin typeface="Cambria Math" panose="02040503050406030204" pitchFamily="18" charset="0"/>
                            </a:rPr>
                            <m:t>, </m:t>
                          </m:r>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e>
                      </m:d>
                    </m:oMath>
                  </m:oMathPara>
                </a14:m>
                <a:endParaRPr lang="en-US" sz="1600" dirty="0"/>
              </a:p>
            </p:txBody>
          </p:sp>
        </mc:Choice>
        <mc:Fallback xmlns="">
          <p:sp>
            <p:nvSpPr>
              <p:cNvPr id="18" name="矩形 17"/>
              <p:cNvSpPr>
                <a:spLocks noRot="1" noChangeAspect="1" noMove="1" noResize="1" noEditPoints="1" noAdjustHandles="1" noChangeArrowheads="1" noChangeShapeType="1" noTextEdit="1"/>
              </p:cNvSpPr>
              <p:nvPr/>
            </p:nvSpPr>
            <p:spPr>
              <a:xfrm>
                <a:off x="999490" y="1717489"/>
                <a:ext cx="7026604" cy="764505"/>
              </a:xfrm>
              <a:prstGeom prst="rect">
                <a:avLst/>
              </a:prstGeom>
              <a:blipFill>
                <a:blip r:embed="rId8"/>
                <a:stretch>
                  <a:fillRect/>
                </a:stretch>
              </a:blipFill>
            </p:spPr>
            <p:txBody>
              <a:bodyPr/>
              <a:lstStyle/>
              <a:p>
                <a:r>
                  <a:rPr lang="en-US">
                    <a:noFill/>
                  </a:rPr>
                  <a:t> </a:t>
                </a:r>
              </a:p>
            </p:txBody>
          </p:sp>
        </mc:Fallback>
      </mc:AlternateContent>
      <p:sp>
        <p:nvSpPr>
          <p:cNvPr id="46" name="椭圆 45"/>
          <p:cNvSpPr/>
          <p:nvPr/>
        </p:nvSpPr>
        <p:spPr>
          <a:xfrm>
            <a:off x="9644683" y="3932454"/>
            <a:ext cx="2286000" cy="2286000"/>
          </a:xfrm>
          <a:prstGeom prst="ellipse">
            <a:avLst/>
          </a:prstGeom>
          <a:solidFill>
            <a:schemeClr val="bg2">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椭圆 46"/>
          <p:cNvSpPr/>
          <p:nvPr/>
        </p:nvSpPr>
        <p:spPr>
          <a:xfrm>
            <a:off x="10250012" y="4076708"/>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组合 47"/>
          <p:cNvGrpSpPr/>
          <p:nvPr/>
        </p:nvGrpSpPr>
        <p:grpSpPr>
          <a:xfrm>
            <a:off x="10490672" y="4452894"/>
            <a:ext cx="449625" cy="379352"/>
            <a:chOff x="9548007" y="4377673"/>
            <a:chExt cx="449625" cy="379352"/>
          </a:xfrm>
        </p:grpSpPr>
        <p:sp>
          <p:nvSpPr>
            <p:cNvPr id="49" name="椭圆 48"/>
            <p:cNvSpPr/>
            <p:nvPr/>
          </p:nvSpPr>
          <p:spPr>
            <a:xfrm>
              <a:off x="9673107" y="4377673"/>
              <a:ext cx="182880" cy="182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49"/>
            <p:cNvSpPr txBox="1"/>
            <p:nvPr/>
          </p:nvSpPr>
          <p:spPr>
            <a:xfrm>
              <a:off x="9548007" y="4510804"/>
              <a:ext cx="449625" cy="246221"/>
            </a:xfrm>
            <a:prstGeom prst="rect">
              <a:avLst/>
            </a:prstGeom>
            <a:noFill/>
          </p:spPr>
          <p:txBody>
            <a:bodyPr wrap="square" rtlCol="0">
              <a:spAutoFit/>
            </a:bodyPr>
            <a:lstStyle/>
            <a:p>
              <a:r>
                <a:rPr lang="en-US" sz="1000" dirty="0"/>
                <a:t>0000</a:t>
              </a:r>
            </a:p>
          </p:txBody>
        </p:sp>
      </p:grpSp>
      <p:grpSp>
        <p:nvGrpSpPr>
          <p:cNvPr id="51" name="组合 50"/>
          <p:cNvGrpSpPr/>
          <p:nvPr/>
        </p:nvGrpSpPr>
        <p:grpSpPr>
          <a:xfrm>
            <a:off x="10174419" y="4229763"/>
            <a:ext cx="449625" cy="296313"/>
            <a:chOff x="9402455" y="3961765"/>
            <a:chExt cx="449625" cy="296313"/>
          </a:xfrm>
        </p:grpSpPr>
        <p:sp>
          <p:nvSpPr>
            <p:cNvPr id="52" name="椭圆 51"/>
            <p:cNvSpPr/>
            <p:nvPr/>
          </p:nvSpPr>
          <p:spPr>
            <a:xfrm>
              <a:off x="9530264" y="4166638"/>
              <a:ext cx="91440" cy="91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文本框 52"/>
            <p:cNvSpPr txBox="1"/>
            <p:nvPr/>
          </p:nvSpPr>
          <p:spPr>
            <a:xfrm>
              <a:off x="9402455" y="3961765"/>
              <a:ext cx="449625" cy="246221"/>
            </a:xfrm>
            <a:prstGeom prst="rect">
              <a:avLst/>
            </a:prstGeom>
            <a:noFill/>
          </p:spPr>
          <p:txBody>
            <a:bodyPr wrap="square" rtlCol="0">
              <a:spAutoFit/>
            </a:bodyPr>
            <a:lstStyle/>
            <a:p>
              <a:r>
                <a:rPr lang="en-US" sz="1000" dirty="0"/>
                <a:t>00</a:t>
              </a:r>
            </a:p>
          </p:txBody>
        </p:sp>
      </p:grpSp>
      <p:sp>
        <p:nvSpPr>
          <p:cNvPr id="54" name="椭圆 53"/>
          <p:cNvSpPr/>
          <p:nvPr/>
        </p:nvSpPr>
        <p:spPr>
          <a:xfrm>
            <a:off x="10383758" y="5184895"/>
            <a:ext cx="914400" cy="914400"/>
          </a:xfrm>
          <a:prstGeom prst="ellipse">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组合 54"/>
          <p:cNvGrpSpPr/>
          <p:nvPr/>
        </p:nvGrpSpPr>
        <p:grpSpPr>
          <a:xfrm>
            <a:off x="10624418" y="5561081"/>
            <a:ext cx="449625" cy="379352"/>
            <a:chOff x="9548007" y="4377673"/>
            <a:chExt cx="449625" cy="379352"/>
          </a:xfrm>
        </p:grpSpPr>
        <p:sp>
          <p:nvSpPr>
            <p:cNvPr id="56" name="椭圆 55"/>
            <p:cNvSpPr/>
            <p:nvPr/>
          </p:nvSpPr>
          <p:spPr>
            <a:xfrm>
              <a:off x="9673107" y="4377673"/>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文本框 58"/>
            <p:cNvSpPr txBox="1"/>
            <p:nvPr/>
          </p:nvSpPr>
          <p:spPr>
            <a:xfrm>
              <a:off x="9548007" y="4510804"/>
              <a:ext cx="449625" cy="246221"/>
            </a:xfrm>
            <a:prstGeom prst="rect">
              <a:avLst/>
            </a:prstGeom>
            <a:noFill/>
          </p:spPr>
          <p:txBody>
            <a:bodyPr wrap="square" rtlCol="0">
              <a:spAutoFit/>
            </a:bodyPr>
            <a:lstStyle/>
            <a:p>
              <a:r>
                <a:rPr lang="en-US" sz="1000" dirty="0"/>
                <a:t>1010</a:t>
              </a:r>
            </a:p>
          </p:txBody>
        </p:sp>
      </p:grpSp>
      <p:grpSp>
        <p:nvGrpSpPr>
          <p:cNvPr id="60" name="组合 59"/>
          <p:cNvGrpSpPr/>
          <p:nvPr/>
        </p:nvGrpSpPr>
        <p:grpSpPr>
          <a:xfrm>
            <a:off x="10702534" y="5087729"/>
            <a:ext cx="449625" cy="296313"/>
            <a:chOff x="9417855" y="3961765"/>
            <a:chExt cx="449625" cy="296313"/>
          </a:xfrm>
        </p:grpSpPr>
        <p:sp>
          <p:nvSpPr>
            <p:cNvPr id="61" name="椭圆 60"/>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文本框 61"/>
            <p:cNvSpPr txBox="1"/>
            <p:nvPr/>
          </p:nvSpPr>
          <p:spPr>
            <a:xfrm>
              <a:off x="9417855" y="3961765"/>
              <a:ext cx="449625" cy="246221"/>
            </a:xfrm>
            <a:prstGeom prst="rect">
              <a:avLst/>
            </a:prstGeom>
            <a:noFill/>
          </p:spPr>
          <p:txBody>
            <a:bodyPr wrap="square" rtlCol="0">
              <a:spAutoFit/>
            </a:bodyPr>
            <a:lstStyle/>
            <a:p>
              <a:r>
                <a:rPr lang="en-US" sz="1000" dirty="0"/>
                <a:t>11</a:t>
              </a:r>
            </a:p>
          </p:txBody>
        </p:sp>
      </p:grpSp>
      <p:sp>
        <p:nvSpPr>
          <p:cNvPr id="63" name="文本框 62"/>
          <p:cNvSpPr txBox="1"/>
          <p:nvPr/>
        </p:nvSpPr>
        <p:spPr>
          <a:xfrm>
            <a:off x="10715484" y="3987872"/>
            <a:ext cx="1191878" cy="430887"/>
          </a:xfrm>
          <a:prstGeom prst="rect">
            <a:avLst/>
          </a:prstGeom>
          <a:noFill/>
        </p:spPr>
        <p:txBody>
          <a:bodyPr wrap="square" rtlCol="0">
            <a:spAutoFit/>
          </a:bodyPr>
          <a:lstStyle/>
          <a:p>
            <a:r>
              <a:rPr lang="en-US" sz="1100" dirty="0"/>
              <a:t>Decoding area of </a:t>
            </a:r>
            <a:r>
              <a:rPr lang="en-US" sz="1100" dirty="0" err="1"/>
              <a:t>codeword</a:t>
            </a:r>
            <a:r>
              <a:rPr lang="en-US" sz="1100" dirty="0"/>
              <a:t> 0000</a:t>
            </a:r>
          </a:p>
        </p:txBody>
      </p:sp>
      <p:sp>
        <p:nvSpPr>
          <p:cNvPr id="64" name="文本框 63"/>
          <p:cNvSpPr txBox="1"/>
          <p:nvPr/>
        </p:nvSpPr>
        <p:spPr>
          <a:xfrm>
            <a:off x="9348591" y="3685663"/>
            <a:ext cx="1651656" cy="338554"/>
          </a:xfrm>
          <a:prstGeom prst="rect">
            <a:avLst/>
          </a:prstGeom>
          <a:noFill/>
        </p:spPr>
        <p:txBody>
          <a:bodyPr wrap="square" rtlCol="0">
            <a:spAutoFit/>
          </a:bodyPr>
          <a:lstStyle/>
          <a:p>
            <a:r>
              <a:rPr lang="en-US" sz="1600" b="1" dirty="0"/>
              <a:t>Receive space</a:t>
            </a:r>
          </a:p>
        </p:txBody>
      </p:sp>
      <p:grpSp>
        <p:nvGrpSpPr>
          <p:cNvPr id="65" name="组合 64"/>
          <p:cNvGrpSpPr/>
          <p:nvPr/>
        </p:nvGrpSpPr>
        <p:grpSpPr>
          <a:xfrm>
            <a:off x="10988719" y="5402219"/>
            <a:ext cx="449625" cy="296313"/>
            <a:chOff x="9432435" y="3961765"/>
            <a:chExt cx="449625" cy="296313"/>
          </a:xfrm>
        </p:grpSpPr>
        <p:sp>
          <p:nvSpPr>
            <p:cNvPr id="66" name="椭圆 65"/>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文本框 66"/>
            <p:cNvSpPr txBox="1"/>
            <p:nvPr/>
          </p:nvSpPr>
          <p:spPr>
            <a:xfrm>
              <a:off x="9432435" y="3961765"/>
              <a:ext cx="449625" cy="246221"/>
            </a:xfrm>
            <a:prstGeom prst="rect">
              <a:avLst/>
            </a:prstGeom>
            <a:noFill/>
          </p:spPr>
          <p:txBody>
            <a:bodyPr wrap="square" rtlCol="0">
              <a:spAutoFit/>
            </a:bodyPr>
            <a:lstStyle/>
            <a:p>
              <a:r>
                <a:rPr lang="en-US" sz="1000" dirty="0"/>
                <a:t>01</a:t>
              </a:r>
            </a:p>
          </p:txBody>
        </p:sp>
      </p:grpSp>
      <p:grpSp>
        <p:nvGrpSpPr>
          <p:cNvPr id="68" name="组合 67"/>
          <p:cNvGrpSpPr/>
          <p:nvPr/>
        </p:nvGrpSpPr>
        <p:grpSpPr>
          <a:xfrm>
            <a:off x="10305077" y="5434645"/>
            <a:ext cx="449625" cy="296313"/>
            <a:chOff x="9411280" y="3961765"/>
            <a:chExt cx="449625" cy="296313"/>
          </a:xfrm>
        </p:grpSpPr>
        <p:sp>
          <p:nvSpPr>
            <p:cNvPr id="69" name="椭圆 68"/>
            <p:cNvSpPr/>
            <p:nvPr/>
          </p:nvSpPr>
          <p:spPr>
            <a:xfrm>
              <a:off x="9530264" y="4166638"/>
              <a:ext cx="91440" cy="914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文本框 69"/>
            <p:cNvSpPr txBox="1"/>
            <p:nvPr/>
          </p:nvSpPr>
          <p:spPr>
            <a:xfrm>
              <a:off x="9411280" y="3961765"/>
              <a:ext cx="449625" cy="246221"/>
            </a:xfrm>
            <a:prstGeom prst="rect">
              <a:avLst/>
            </a:prstGeom>
            <a:noFill/>
          </p:spPr>
          <p:txBody>
            <a:bodyPr wrap="square" rtlCol="0">
              <a:spAutoFit/>
            </a:bodyPr>
            <a:lstStyle/>
            <a:p>
              <a:r>
                <a:rPr lang="en-US" sz="1000" dirty="0"/>
                <a:t>10</a:t>
              </a:r>
            </a:p>
          </p:txBody>
        </p:sp>
      </p:grpSp>
      <p:sp>
        <p:nvSpPr>
          <p:cNvPr id="71" name="文本框 70"/>
          <p:cNvSpPr txBox="1"/>
          <p:nvPr/>
        </p:nvSpPr>
        <p:spPr>
          <a:xfrm>
            <a:off x="10724752" y="5921000"/>
            <a:ext cx="1212184" cy="430887"/>
          </a:xfrm>
          <a:prstGeom prst="rect">
            <a:avLst/>
          </a:prstGeom>
          <a:noFill/>
        </p:spPr>
        <p:txBody>
          <a:bodyPr wrap="square" rtlCol="0">
            <a:spAutoFit/>
          </a:bodyPr>
          <a:lstStyle/>
          <a:p>
            <a:r>
              <a:rPr lang="en-US" sz="1100" dirty="0"/>
              <a:t>Decoding area of </a:t>
            </a:r>
            <a:r>
              <a:rPr lang="en-US" sz="1100" dirty="0" err="1"/>
              <a:t>codeword</a:t>
            </a:r>
            <a:r>
              <a:rPr lang="en-US" sz="1100" dirty="0"/>
              <a:t> 1010</a:t>
            </a:r>
          </a:p>
        </p:txBody>
      </p:sp>
      <p:sp>
        <p:nvSpPr>
          <p:cNvPr id="72" name="TextBox 45">
            <a:extLst>
              <a:ext uri="{FF2B5EF4-FFF2-40B4-BE49-F238E27FC236}">
                <a16:creationId xmlns:a16="http://schemas.microsoft.com/office/drawing/2014/main" id="{2B1089E9-A049-4E7B-A562-2EA8E4245FB5}"/>
              </a:ext>
            </a:extLst>
          </p:cNvPr>
          <p:cNvSpPr txBox="1"/>
          <p:nvPr/>
        </p:nvSpPr>
        <p:spPr>
          <a:xfrm>
            <a:off x="482043" y="3714639"/>
            <a:ext cx="3571211" cy="461665"/>
          </a:xfrm>
          <a:prstGeom prst="rect">
            <a:avLst/>
          </a:prstGeom>
          <a:noFill/>
        </p:spPr>
        <p:txBody>
          <a:bodyPr wrap="square" rtlCol="0">
            <a:spAutoFit/>
          </a:bodyPr>
          <a:lstStyle/>
          <a:p>
            <a:pPr lvl="0">
              <a:defRPr/>
            </a:pPr>
            <a:r>
              <a:rPr lang="en-US" sz="2400" dirty="0">
                <a:solidFill>
                  <a:prstClr val="black"/>
                </a:solidFill>
              </a:rPr>
              <a:t>No two clusters intersect</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 name="矩形 1"/>
              <p:cNvSpPr/>
              <p:nvPr/>
            </p:nvSpPr>
            <p:spPr>
              <a:xfrm>
                <a:off x="258031" y="4654956"/>
                <a:ext cx="172656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dirty="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e>
                            <m:sub>
                              <m:r>
                                <a:rPr lang="en-US" i="1" dirty="0">
                                  <a:solidFill>
                                    <a:prstClr val="black"/>
                                  </a:solidFill>
                                  <a:latin typeface="Cambria Math" panose="02040503050406030204" pitchFamily="18" charset="0"/>
                                </a:rPr>
                                <m:t>𝑛</m:t>
                              </m:r>
                            </m:sub>
                          </m:sSub>
                        </m:e>
                      </m:d>
                    </m:oMath>
                  </m:oMathPara>
                </a14:m>
                <a:endParaRPr lang="en-US" dirty="0"/>
              </a:p>
            </p:txBody>
          </p:sp>
        </mc:Choice>
        <mc:Fallback xmlns="">
          <p:sp>
            <p:nvSpPr>
              <p:cNvPr id="2" name="矩形 1"/>
              <p:cNvSpPr>
                <a:spLocks noRot="1" noChangeAspect="1" noMove="1" noResize="1" noEditPoints="1" noAdjustHandles="1" noChangeArrowheads="1" noChangeShapeType="1" noTextEdit="1"/>
              </p:cNvSpPr>
              <p:nvPr/>
            </p:nvSpPr>
            <p:spPr>
              <a:xfrm>
                <a:off x="258031" y="4654956"/>
                <a:ext cx="172656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矩形 72"/>
              <p:cNvSpPr/>
              <p:nvPr/>
            </p:nvSpPr>
            <p:spPr>
              <a:xfrm>
                <a:off x="258032" y="5638128"/>
                <a:ext cx="17265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dirty="0" smtClean="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𝑐</m:t>
                              </m:r>
                              <m:r>
                                <a:rPr lang="en-US" b="0" i="1" dirty="0" smtClean="0">
                                  <a:solidFill>
                                    <a:prstClr val="black"/>
                                  </a:solidFill>
                                  <a:latin typeface="Cambria Math" panose="02040503050406030204" pitchFamily="18" charset="0"/>
                                </a:rPr>
                                <m:t>′</m:t>
                              </m:r>
                            </m:e>
                            <m:sub>
                              <m:r>
                                <a:rPr lang="en-US" i="1" dirty="0">
                                  <a:solidFill>
                                    <a:prstClr val="black"/>
                                  </a:solidFill>
                                  <a:latin typeface="Cambria Math" panose="02040503050406030204" pitchFamily="18" charset="0"/>
                                </a:rPr>
                                <m:t>𝑛</m:t>
                              </m:r>
                            </m:sub>
                          </m:sSub>
                        </m:e>
                      </m:d>
                    </m:oMath>
                  </m:oMathPara>
                </a14:m>
                <a:endParaRPr lang="en-US" dirty="0"/>
              </a:p>
            </p:txBody>
          </p:sp>
        </mc:Choice>
        <mc:Fallback xmlns="">
          <p:sp>
            <p:nvSpPr>
              <p:cNvPr id="73" name="矩形 72"/>
              <p:cNvSpPr>
                <a:spLocks noRot="1" noChangeAspect="1" noMove="1" noResize="1" noEditPoints="1" noAdjustHandles="1" noChangeArrowheads="1" noChangeShapeType="1" noTextEdit="1"/>
              </p:cNvSpPr>
              <p:nvPr/>
            </p:nvSpPr>
            <p:spPr>
              <a:xfrm>
                <a:off x="258032" y="5638128"/>
                <a:ext cx="1726563" cy="369332"/>
              </a:xfrm>
              <a:prstGeom prst="rect">
                <a:avLst/>
              </a:prstGeom>
              <a:blipFill>
                <a:blip r:embed="rId10"/>
                <a:stretch>
                  <a:fillRect/>
                </a:stretch>
              </a:blipFill>
            </p:spPr>
            <p:txBody>
              <a:bodyPr/>
              <a:lstStyle/>
              <a:p>
                <a:r>
                  <a:rPr lang="en-US">
                    <a:noFill/>
                  </a:rPr>
                  <a:t> </a:t>
                </a:r>
              </a:p>
            </p:txBody>
          </p:sp>
        </mc:Fallback>
      </mc:AlternateContent>
      <p:cxnSp>
        <p:nvCxnSpPr>
          <p:cNvPr id="4" name="直接箭头连接符 3"/>
          <p:cNvCxnSpPr/>
          <p:nvPr/>
        </p:nvCxnSpPr>
        <p:spPr>
          <a:xfrm>
            <a:off x="1895522" y="4839622"/>
            <a:ext cx="333755" cy="5123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flipV="1">
            <a:off x="1895522" y="5352012"/>
            <a:ext cx="333755" cy="4707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矩形 76"/>
              <p:cNvSpPr/>
              <p:nvPr/>
            </p:nvSpPr>
            <p:spPr>
              <a:xfrm>
                <a:off x="2180295" y="5167346"/>
                <a:ext cx="18597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dirty="0" smtClean="0">
                              <a:solidFill>
                                <a:prstClr val="black"/>
                              </a:solidFill>
                              <a:latin typeface="Cambria Math" panose="02040503050406030204" pitchFamily="18" charset="0"/>
                            </a:rPr>
                          </m:ctrlPr>
                        </m:dPr>
                        <m:e>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1</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2</m:t>
                              </m:r>
                            </m:sub>
                          </m:sSub>
                          <m:r>
                            <a:rPr lang="en-US" i="1" dirty="0">
                              <a:solidFill>
                                <a:prstClr val="black"/>
                              </a:solidFill>
                              <a:latin typeface="Cambria Math" panose="02040503050406030204" pitchFamily="18" charset="0"/>
                            </a:rPr>
                            <m:t>,…,</m:t>
                          </m:r>
                          <m:sSub>
                            <m:sSubPr>
                              <m:ctrlPr>
                                <a:rPr lang="en-US" i="1" dirty="0">
                                  <a:solidFill>
                                    <a:prstClr val="black"/>
                                  </a:solidFill>
                                  <a:latin typeface="Cambria Math" panose="02040503050406030204" pitchFamily="18" charset="0"/>
                                </a:rPr>
                              </m:ctrlPr>
                            </m:sSubPr>
                            <m:e>
                              <m:r>
                                <a:rPr lang="en-US" b="0" i="1" dirty="0" smtClean="0">
                                  <a:solidFill>
                                    <a:prstClr val="black"/>
                                  </a:solidFill>
                                  <a:latin typeface="Cambria Math" panose="02040503050406030204" pitchFamily="18" charset="0"/>
                                </a:rPr>
                                <m:t>𝑑</m:t>
                              </m:r>
                            </m:e>
                            <m:sub>
                              <m:r>
                                <a:rPr lang="en-US" i="1" dirty="0">
                                  <a:solidFill>
                                    <a:prstClr val="black"/>
                                  </a:solidFill>
                                  <a:latin typeface="Cambria Math" panose="02040503050406030204" pitchFamily="18" charset="0"/>
                                </a:rPr>
                                <m:t>𝑛</m:t>
                              </m:r>
                              <m:r>
                                <a:rPr lang="en-US" b="0" i="1" dirty="0" smtClean="0">
                                  <a:solidFill>
                                    <a:prstClr val="black"/>
                                  </a:solidFill>
                                  <a:latin typeface="Cambria Math" panose="02040503050406030204" pitchFamily="18" charset="0"/>
                                </a:rPr>
                                <m:t>−</m:t>
                              </m:r>
                              <m:r>
                                <a:rPr lang="en-US" b="0" i="1" dirty="0" smtClean="0">
                                  <a:solidFill>
                                    <a:prstClr val="black"/>
                                  </a:solidFill>
                                  <a:latin typeface="Cambria Math" panose="02040503050406030204" pitchFamily="18" charset="0"/>
                                </a:rPr>
                                <m:t>𝑘</m:t>
                              </m:r>
                            </m:sub>
                          </m:sSub>
                        </m:e>
                      </m:d>
                    </m:oMath>
                  </m:oMathPara>
                </a14:m>
                <a:endParaRPr lang="en-US" dirty="0"/>
              </a:p>
            </p:txBody>
          </p:sp>
        </mc:Choice>
        <mc:Fallback xmlns="">
          <p:sp>
            <p:nvSpPr>
              <p:cNvPr id="77" name="矩形 76"/>
              <p:cNvSpPr>
                <a:spLocks noRot="1" noChangeAspect="1" noMove="1" noResize="1" noEditPoints="1" noAdjustHandles="1" noChangeArrowheads="1" noChangeShapeType="1" noTextEdit="1"/>
              </p:cNvSpPr>
              <p:nvPr/>
            </p:nvSpPr>
            <p:spPr>
              <a:xfrm>
                <a:off x="2180295" y="5167346"/>
                <a:ext cx="185974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13">
                <a:extLst>
                  <a:ext uri="{FF2B5EF4-FFF2-40B4-BE49-F238E27FC236}">
                    <a16:creationId xmlns:a16="http://schemas.microsoft.com/office/drawing/2014/main" id="{ECECA936-3C69-43A4-8482-1B149492A9F3}"/>
                  </a:ext>
                </a:extLst>
              </p:cNvPr>
              <p:cNvSpPr txBox="1"/>
              <p:nvPr/>
            </p:nvSpPr>
            <p:spPr>
              <a:xfrm>
                <a:off x="1905456" y="4715753"/>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1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oMath>
                </a14:m>
                <a:r>
                  <a:rPr kumimoji="0" lang="en-US" sz="1100" b="0" i="0" u="none" strike="noStrike" kern="1200" cap="none" spc="0" normalizeH="0" baseline="0" noProof="0" dirty="0">
                    <a:ln>
                      <a:noFill/>
                    </a:ln>
                    <a:solidFill>
                      <a:prstClr val="black"/>
                    </a:solidFill>
                    <a:effectLst/>
                    <a:uLnTx/>
                    <a:uFillTx/>
                    <a:latin typeface="Calibri" panose="020F0502020204030204"/>
                  </a:rPr>
                  <a:t> deletions</a:t>
                </a:r>
              </a:p>
            </p:txBody>
          </p:sp>
        </mc:Choice>
        <mc:Fallback xmlns="">
          <p:sp>
            <p:nvSpPr>
              <p:cNvPr id="90"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905456" y="4715753"/>
                <a:ext cx="919936" cy="261610"/>
              </a:xfrm>
              <a:prstGeom prst="rect">
                <a:avLst/>
              </a:prstGeom>
              <a:blipFill>
                <a:blip r:embed="rId12"/>
                <a:stretch>
                  <a:fillRect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13">
                <a:extLst>
                  <a:ext uri="{FF2B5EF4-FFF2-40B4-BE49-F238E27FC236}">
                    <a16:creationId xmlns:a16="http://schemas.microsoft.com/office/drawing/2014/main" id="{ECECA936-3C69-43A4-8482-1B149492A9F3}"/>
                  </a:ext>
                </a:extLst>
              </p:cNvPr>
              <p:cNvSpPr txBox="1"/>
              <p:nvPr/>
            </p:nvSpPr>
            <p:spPr>
              <a:xfrm>
                <a:off x="1895387" y="5756168"/>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 </a:t>
                </a:r>
                <a14:m>
                  <m:oMath xmlns:m="http://schemas.openxmlformats.org/officeDocument/2006/math">
                    <m:r>
                      <a:rPr kumimoji="0" lang="en-US" altLang="zh-CN" sz="1100" b="0" i="1" u="none" strike="noStrike" kern="1200" cap="none" spc="0" normalizeH="0" baseline="0" noProof="0" smtClean="0">
                        <a:ln>
                          <a:noFill/>
                        </a:ln>
                        <a:solidFill>
                          <a:prstClr val="black"/>
                        </a:solidFill>
                        <a:effectLst/>
                        <a:uLnTx/>
                        <a:uFillTx/>
                        <a:latin typeface="Cambria Math" panose="02040503050406030204" pitchFamily="18" charset="0"/>
                        <a:ea typeface="Arial Unicode MS" pitchFamily="34" charset="-122"/>
                        <a:cs typeface="Arial Unicode MS" pitchFamily="34" charset="-122"/>
                      </a:rPr>
                      <m:t>𝑘</m:t>
                    </m:r>
                  </m:oMath>
                </a14:m>
                <a:r>
                  <a:rPr kumimoji="0" lang="en-US" sz="1100" b="0" i="0" u="none" strike="noStrike" kern="1200" cap="none" spc="0" normalizeH="0" baseline="0" noProof="0" dirty="0">
                    <a:ln>
                      <a:noFill/>
                    </a:ln>
                    <a:solidFill>
                      <a:prstClr val="black"/>
                    </a:solidFill>
                    <a:effectLst/>
                    <a:uLnTx/>
                    <a:uFillTx/>
                    <a:latin typeface="Calibri" panose="020F0502020204030204"/>
                  </a:rPr>
                  <a:t> deletions</a:t>
                </a:r>
              </a:p>
            </p:txBody>
          </p:sp>
        </mc:Choice>
        <mc:Fallback xmlns="">
          <p:sp>
            <p:nvSpPr>
              <p:cNvPr id="93" name="TextBox 13">
                <a:extLst>
                  <a:ext uri="{FF2B5EF4-FFF2-40B4-BE49-F238E27FC236}">
                    <a16:creationId xmlns:a16="http://schemas.microsoft.com/office/drawing/2014/main" id="{ECECA936-3C69-43A4-8482-1B149492A9F3}"/>
                  </a:ext>
                </a:extLst>
              </p:cNvPr>
              <p:cNvSpPr txBox="1">
                <a:spLocks noRot="1" noChangeAspect="1" noMove="1" noResize="1" noEditPoints="1" noAdjustHandles="1" noChangeArrowheads="1" noChangeShapeType="1" noTextEdit="1"/>
              </p:cNvSpPr>
              <p:nvPr/>
            </p:nvSpPr>
            <p:spPr>
              <a:xfrm>
                <a:off x="1895387" y="5756168"/>
                <a:ext cx="919936" cy="261610"/>
              </a:xfrm>
              <a:prstGeom prst="rect">
                <a:avLst/>
              </a:prstGeom>
              <a:blipFill>
                <a:blip r:embed="rId13"/>
                <a:stretch>
                  <a:fillRect b="-16279"/>
                </a:stretch>
              </a:blipFill>
            </p:spPr>
            <p:txBody>
              <a:bodyPr/>
              <a:lstStyle/>
              <a:p>
                <a:r>
                  <a:rPr lang="en-US">
                    <a:noFill/>
                  </a:rPr>
                  <a:t> </a:t>
                </a:r>
              </a:p>
            </p:txBody>
          </p:sp>
        </mc:Fallback>
      </mc:AlternateContent>
      <p:sp>
        <p:nvSpPr>
          <p:cNvPr id="95" name="TextBox 45">
            <a:extLst>
              <a:ext uri="{FF2B5EF4-FFF2-40B4-BE49-F238E27FC236}">
                <a16:creationId xmlns:a16="http://schemas.microsoft.com/office/drawing/2014/main" id="{2B1089E9-A049-4E7B-A562-2EA8E4245FB5}"/>
              </a:ext>
            </a:extLst>
          </p:cNvPr>
          <p:cNvSpPr txBox="1"/>
          <p:nvPr/>
        </p:nvSpPr>
        <p:spPr>
          <a:xfrm>
            <a:off x="307435" y="4172760"/>
            <a:ext cx="494355" cy="461665"/>
          </a:xfrm>
          <a:prstGeom prst="rect">
            <a:avLst/>
          </a:prstGeom>
          <a:noFill/>
        </p:spPr>
        <p:txBody>
          <a:bodyPr wrap="square" rtlCol="0">
            <a:spAutoFit/>
          </a:bodyPr>
          <a:lstStyle/>
          <a:p>
            <a:pPr lvl="0">
              <a:defRPr/>
            </a:pPr>
            <a:r>
              <a:rPr lang="en-US" sz="2400" dirty="0">
                <a:solidFill>
                  <a:srgbClr val="0070C0"/>
                </a:solidFill>
              </a:rPr>
              <a:t>If:</a:t>
            </a:r>
            <a:endParaRPr lang="en-US" dirty="0">
              <a:solidFill>
                <a:srgbClr val="0070C0"/>
              </a:solidFill>
            </a:endParaRPr>
          </a:p>
        </p:txBody>
      </p:sp>
      <p:sp>
        <p:nvSpPr>
          <p:cNvPr id="97" name="TextBox 45">
            <a:extLst>
              <a:ext uri="{FF2B5EF4-FFF2-40B4-BE49-F238E27FC236}">
                <a16:creationId xmlns:a16="http://schemas.microsoft.com/office/drawing/2014/main" id="{2B1089E9-A049-4E7B-A562-2EA8E4245FB5}"/>
              </a:ext>
            </a:extLst>
          </p:cNvPr>
          <p:cNvSpPr txBox="1"/>
          <p:nvPr/>
        </p:nvSpPr>
        <p:spPr>
          <a:xfrm>
            <a:off x="4137527" y="4180355"/>
            <a:ext cx="1295152" cy="461665"/>
          </a:xfrm>
          <a:prstGeom prst="rect">
            <a:avLst/>
          </a:prstGeom>
          <a:noFill/>
        </p:spPr>
        <p:txBody>
          <a:bodyPr wrap="square" rtlCol="0">
            <a:spAutoFit/>
          </a:bodyPr>
          <a:lstStyle/>
          <a:p>
            <a:pPr lvl="0">
              <a:defRPr/>
            </a:pPr>
            <a:r>
              <a:rPr lang="en-US" sz="2400" dirty="0">
                <a:solidFill>
                  <a:srgbClr val="0070C0"/>
                </a:solidFill>
              </a:rPr>
              <a:t>Then:</a:t>
            </a:r>
            <a:endParaRPr lang="en-US" dirty="0">
              <a:solidFill>
                <a:srgbClr val="0070C0"/>
              </a:solidFill>
            </a:endParaRPr>
          </a:p>
        </p:txBody>
      </p:sp>
      <mc:AlternateContent xmlns:mc="http://schemas.openxmlformats.org/markup-compatibility/2006" xmlns:a14="http://schemas.microsoft.com/office/drawing/2010/main">
        <mc:Choice Requires="a14">
          <p:sp>
            <p:nvSpPr>
              <p:cNvPr id="94" name="矩形 93"/>
              <p:cNvSpPr/>
              <p:nvPr/>
            </p:nvSpPr>
            <p:spPr>
              <a:xfrm>
                <a:off x="4547099" y="4586025"/>
                <a:ext cx="4785614"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e>
                            <m:sub>
                              <m:r>
                                <a:rPr lang="en-US" sz="1400" i="1">
                                  <a:solidFill>
                                    <a:prstClr val="black"/>
                                  </a:solidFill>
                                  <a:latin typeface="Cambria Math" panose="02040503050406030204" pitchFamily="18" charset="0"/>
                                </a:rPr>
                                <m:t>𝑖</m:t>
                              </m:r>
                            </m:sub>
                          </m:sSub>
                        </m:e>
                      </m:nary>
                      <m:r>
                        <a:rPr lang="en-US" sz="1400" b="0" i="1" smtClean="0">
                          <a:solidFill>
                            <a:prstClr val="black"/>
                          </a:solidFill>
                          <a:latin typeface="Cambria Math" panose="02040503050406030204" pitchFamily="18" charset="0"/>
                        </a:rPr>
                        <m:t>≡</m:t>
                      </m:r>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r>
                                <a:rPr lang="en-US" sz="1400" b="0" i="1" smtClean="0">
                                  <a:solidFill>
                                    <a:prstClr val="black"/>
                                  </a:solidFill>
                                  <a:latin typeface="Cambria Math" panose="02040503050406030204" pitchFamily="18" charset="0"/>
                                </a:rPr>
                                <m:t>′</m:t>
                              </m:r>
                            </m:e>
                            <m:sub>
                              <m:r>
                                <a:rPr lang="en-US" sz="1400" i="1">
                                  <a:solidFill>
                                    <a:prstClr val="black"/>
                                  </a:solidFill>
                                  <a:latin typeface="Cambria Math" panose="02040503050406030204" pitchFamily="18" charset="0"/>
                                </a:rPr>
                                <m:t>𝑖</m:t>
                              </m:r>
                            </m:sub>
                          </m:sSub>
                        </m:e>
                      </m:nary>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mod</m:t>
                      </m:r>
                      <m:r>
                        <a:rPr lang="en-US" sz="1400" b="0" i="1" smtClean="0">
                          <a:solidFill>
                            <a:prstClr val="black"/>
                          </a:solidFill>
                          <a:latin typeface="Cambria Math" panose="02040503050406030204" pitchFamily="18" charset="0"/>
                        </a:rPr>
                        <m:t> </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𝑘</m:t>
                          </m:r>
                        </m:e>
                        <m:sup>
                          <m:r>
                            <a:rPr lang="en-US" sz="1400" i="1">
                              <a:solidFill>
                                <a:prstClr val="black"/>
                              </a:solidFill>
                              <a:latin typeface="Cambria Math" panose="02040503050406030204" pitchFamily="18" charset="0"/>
                            </a:rPr>
                            <m:t>2</m:t>
                          </m:r>
                        </m:sup>
                      </m:sSup>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𝑛</m:t>
                          </m:r>
                        </m:e>
                        <m:sup>
                          <m:r>
                            <a:rPr lang="en-US" sz="1400" i="1">
                              <a:solidFill>
                                <a:prstClr val="black"/>
                              </a:solidFill>
                              <a:latin typeface="Cambria Math" panose="02040503050406030204" pitchFamily="18" charset="0"/>
                            </a:rPr>
                            <m:t>𝑒</m:t>
                          </m:r>
                          <m:r>
                            <a:rPr lang="en-US" sz="1400" i="1">
                              <a:solidFill>
                                <a:prstClr val="black"/>
                              </a:solidFill>
                              <a:latin typeface="Cambria Math" panose="02040503050406030204" pitchFamily="18" charset="0"/>
                            </a:rPr>
                            <m:t>+1</m:t>
                          </m:r>
                        </m:sup>
                      </m:sSup>
                    </m:oMath>
                  </m:oMathPara>
                </a14:m>
                <a:endParaRPr lang="en-US" sz="1400" dirty="0"/>
              </a:p>
            </p:txBody>
          </p:sp>
        </mc:Choice>
        <mc:Fallback xmlns="">
          <p:sp>
            <p:nvSpPr>
              <p:cNvPr id="94" name="矩形 93"/>
              <p:cNvSpPr>
                <a:spLocks noRot="1" noChangeAspect="1" noMove="1" noResize="1" noEditPoints="1" noAdjustHandles="1" noChangeArrowheads="1" noChangeShapeType="1" noTextEdit="1"/>
              </p:cNvSpPr>
              <p:nvPr/>
            </p:nvSpPr>
            <p:spPr>
              <a:xfrm>
                <a:off x="4547099" y="4586025"/>
                <a:ext cx="4785614" cy="68050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45">
                <a:extLst>
                  <a:ext uri="{FF2B5EF4-FFF2-40B4-BE49-F238E27FC236}">
                    <a16:creationId xmlns:a16="http://schemas.microsoft.com/office/drawing/2014/main" id="{2B1089E9-A049-4E7B-A562-2EA8E4245FB5}"/>
                  </a:ext>
                </a:extLst>
              </p:cNvPr>
              <p:cNvSpPr txBox="1"/>
              <p:nvPr/>
            </p:nvSpPr>
            <p:spPr>
              <a:xfrm>
                <a:off x="4597244" y="5437815"/>
                <a:ext cx="3571211" cy="338554"/>
              </a:xfrm>
              <a:prstGeom prst="rect">
                <a:avLst/>
              </a:prstGeom>
              <a:noFill/>
            </p:spPr>
            <p:txBody>
              <a:bodyPr wrap="square" rtlCol="0">
                <a:spAutoFit/>
              </a:bodyPr>
              <a:lstStyle/>
              <a:p>
                <a:pPr lvl="0">
                  <a:defRPr/>
                </a:pPr>
                <a:r>
                  <a:rPr lang="en-US" sz="1600" dirty="0">
                    <a:solidFill>
                      <a:prstClr val="black"/>
                    </a:solidFill>
                  </a:rPr>
                  <a:t>does not hold for all </a:t>
                </a:r>
                <a14:m>
                  <m:oMath xmlns:m="http://schemas.openxmlformats.org/officeDocument/2006/math">
                    <m:r>
                      <a:rPr lang="en-US" sz="1600" b="0" i="1" smtClean="0">
                        <a:solidFill>
                          <a:prstClr val="black"/>
                        </a:solidFill>
                        <a:latin typeface="Cambria Math" panose="02040503050406030204" pitchFamily="18" charset="0"/>
                      </a:rPr>
                      <m:t>𝑒</m:t>
                    </m:r>
                    <m:r>
                      <a:rPr lang="en-US" sz="1600" b="0" i="1" smtClean="0">
                        <a:solidFill>
                          <a:prstClr val="black"/>
                        </a:solidFill>
                        <a:latin typeface="Cambria Math" panose="02040503050406030204" pitchFamily="18" charset="0"/>
                      </a:rPr>
                      <m:t>=1,…,2</m:t>
                    </m:r>
                    <m:r>
                      <a:rPr lang="en-US" sz="1600" b="0" i="1" smtClean="0">
                        <a:solidFill>
                          <a:prstClr val="black"/>
                        </a:solidFill>
                        <a:latin typeface="Cambria Math" panose="02040503050406030204" pitchFamily="18" charset="0"/>
                      </a:rPr>
                      <m:t>𝑘</m:t>
                    </m:r>
                  </m:oMath>
                </a14:m>
                <a:r>
                  <a:rPr lang="en-US" sz="1600" dirty="0">
                    <a:solidFill>
                      <a:prstClr val="black"/>
                    </a:solidFill>
                  </a:rPr>
                  <a:t> </a:t>
                </a:r>
                <a:endParaRPr lang="en-US" sz="1200" dirty="0">
                  <a:solidFill>
                    <a:srgbClr val="E7E6E6">
                      <a:lumMod val="50000"/>
                    </a:srgbClr>
                  </a:solidFill>
                </a:endParaRPr>
              </a:p>
            </p:txBody>
          </p:sp>
        </mc:Choice>
        <mc:Fallback xmlns="">
          <p:sp>
            <p:nvSpPr>
              <p:cNvPr id="10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597244" y="5437815"/>
                <a:ext cx="3571211" cy="338554"/>
              </a:xfrm>
              <a:prstGeom prst="rect">
                <a:avLst/>
              </a:prstGeom>
              <a:blipFill>
                <a:blip r:embed="rId15"/>
                <a:stretch>
                  <a:fillRect l="-853" t="-5357" b="-21429"/>
                </a:stretch>
              </a:blipFill>
            </p:spPr>
            <p:txBody>
              <a:bodyPr/>
              <a:lstStyle/>
              <a:p>
                <a:r>
                  <a:rPr lang="en-US">
                    <a:noFill/>
                  </a:rPr>
                  <a:t> </a:t>
                </a:r>
              </a:p>
            </p:txBody>
          </p:sp>
        </mc:Fallback>
      </mc:AlternateContent>
      <p:sp>
        <p:nvSpPr>
          <p:cNvPr id="102" name="TextBox 13">
            <a:extLst>
              <a:ext uri="{FF2B5EF4-FFF2-40B4-BE49-F238E27FC236}">
                <a16:creationId xmlns:a16="http://schemas.microsoft.com/office/drawing/2014/main" id="{ECECA936-3C69-43A4-8482-1B149492A9F3}"/>
              </a:ext>
            </a:extLst>
          </p:cNvPr>
          <p:cNvSpPr txBox="1"/>
          <p:nvPr/>
        </p:nvSpPr>
        <p:spPr>
          <a:xfrm>
            <a:off x="672451" y="5036541"/>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constrained</a:t>
            </a:r>
            <a:endParaRPr kumimoji="0" lang="en-US" sz="1100" u="none" strike="noStrike" kern="1200" cap="none" spc="0" normalizeH="0" baseline="0" noProof="0" dirty="0">
              <a:ln>
                <a:noFill/>
              </a:ln>
              <a:solidFill>
                <a:prstClr val="black"/>
              </a:solidFill>
              <a:effectLst/>
              <a:uLnTx/>
              <a:uFillTx/>
              <a:latin typeface="Calibri" panose="020F0502020204030204"/>
            </a:endParaRPr>
          </a:p>
        </p:txBody>
      </p:sp>
      <p:sp>
        <p:nvSpPr>
          <p:cNvPr id="104" name="TextBox 13">
            <a:extLst>
              <a:ext uri="{FF2B5EF4-FFF2-40B4-BE49-F238E27FC236}">
                <a16:creationId xmlns:a16="http://schemas.microsoft.com/office/drawing/2014/main" id="{ECECA936-3C69-43A4-8482-1B149492A9F3}"/>
              </a:ext>
            </a:extLst>
          </p:cNvPr>
          <p:cNvSpPr txBox="1"/>
          <p:nvPr/>
        </p:nvSpPr>
        <p:spPr>
          <a:xfrm>
            <a:off x="666198" y="6055017"/>
            <a:ext cx="919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u="none" strike="noStrike" kern="1200" cap="none" spc="0" normalizeH="0" baseline="0" noProof="0" dirty="0">
                <a:ln>
                  <a:noFill/>
                </a:ln>
                <a:solidFill>
                  <a:prstClr val="black"/>
                </a:solidFill>
                <a:effectLst/>
                <a:uLnTx/>
                <a:uFillTx/>
                <a:latin typeface="Calibri" panose="020F0502020204030204"/>
                <a:ea typeface="Arial Unicode MS" pitchFamily="34" charset="-122"/>
                <a:cs typeface="Arial Unicode MS" pitchFamily="34" charset="-122"/>
              </a:rPr>
              <a:t>constrained</a:t>
            </a:r>
            <a:endParaRPr kumimoji="0" lang="en-US" sz="1100" u="none" strike="noStrike" kern="1200" cap="none" spc="0" normalizeH="0" baseline="0" noProof="0" dirty="0">
              <a:ln>
                <a:noFill/>
              </a:ln>
              <a:solidFill>
                <a:prstClr val="black"/>
              </a:solidFill>
              <a:effectLst/>
              <a:uLnTx/>
              <a:uFillTx/>
              <a:latin typeface="Calibri" panose="020F0502020204030204"/>
            </a:endParaRPr>
          </a:p>
        </p:txBody>
      </p:sp>
      <p:sp>
        <p:nvSpPr>
          <p:cNvPr id="105" name="TextBox 45">
            <a:extLst>
              <a:ext uri="{FF2B5EF4-FFF2-40B4-BE49-F238E27FC236}">
                <a16:creationId xmlns:a16="http://schemas.microsoft.com/office/drawing/2014/main" id="{2B1089E9-A049-4E7B-A562-2EA8E4245FB5}"/>
              </a:ext>
            </a:extLst>
          </p:cNvPr>
          <p:cNvSpPr txBox="1"/>
          <p:nvPr/>
        </p:nvSpPr>
        <p:spPr>
          <a:xfrm>
            <a:off x="4482508" y="5925615"/>
            <a:ext cx="4416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Different parities for overlapping clusters</a:t>
            </a:r>
            <a:endParaRPr kumimoji="0" lang="en-US" sz="1100" b="0" i="0" u="none" strike="noStrike" kern="1200" cap="none" spc="0" normalizeH="0" baseline="0" noProof="0" dirty="0">
              <a:ln>
                <a:noFill/>
              </a:ln>
              <a:solidFill>
                <a:srgbClr val="FF0000"/>
              </a:solidFill>
              <a:effectLst/>
              <a:uLnTx/>
              <a:uFillTx/>
              <a:latin typeface="Calibri" panose="020F0502020204030204"/>
              <a:cs typeface="+mn-cs"/>
            </a:endParaRPr>
          </a:p>
        </p:txBody>
      </p:sp>
      <p:sp>
        <p:nvSpPr>
          <p:cNvPr id="58" name="矩形 57"/>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1381060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roof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ketch (via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xamples)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Suppose on the contrary:</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8" name="矩形 57"/>
              <p:cNvSpPr/>
              <p:nvPr/>
            </p:nvSpPr>
            <p:spPr>
              <a:xfrm>
                <a:off x="720219" y="1805785"/>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0</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0 0 1 0 0 0 1 0 1</a:t>
                </a:r>
              </a:p>
            </p:txBody>
          </p:sp>
        </mc:Choice>
        <mc:Fallback xmlns="">
          <p:sp>
            <p:nvSpPr>
              <p:cNvPr id="58" name="矩形 57"/>
              <p:cNvSpPr>
                <a:spLocks noRot="1" noChangeAspect="1" noMove="1" noResize="1" noEditPoints="1" noAdjustHandles="1" noChangeArrowheads="1" noChangeShapeType="1" noTextEdit="1"/>
              </p:cNvSpPr>
              <p:nvPr/>
            </p:nvSpPr>
            <p:spPr>
              <a:xfrm>
                <a:off x="720219" y="1805785"/>
                <a:ext cx="3086101" cy="338554"/>
              </a:xfrm>
              <a:prstGeom prst="rect">
                <a:avLst/>
              </a:prstGeom>
              <a:blipFill>
                <a:blip r:embed="rId3"/>
                <a:stretch>
                  <a:fillRect t="-5357" r="-19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矩形 74"/>
              <p:cNvSpPr/>
              <p:nvPr/>
            </p:nvSpPr>
            <p:spPr>
              <a:xfrm>
                <a:off x="720219" y="2303469"/>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1 0 0 0 1 0 0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0</a:t>
                </a:r>
              </a:p>
            </p:txBody>
          </p:sp>
        </mc:Choice>
        <mc:Fallback xmlns="">
          <p:sp>
            <p:nvSpPr>
              <p:cNvPr id="75" name="矩形 74"/>
              <p:cNvSpPr>
                <a:spLocks noRot="1" noChangeAspect="1" noMove="1" noResize="1" noEditPoints="1" noAdjustHandles="1" noChangeArrowheads="1" noChangeShapeType="1" noTextEdit="1"/>
              </p:cNvSpPr>
              <p:nvPr/>
            </p:nvSpPr>
            <p:spPr>
              <a:xfrm>
                <a:off x="720219" y="2303469"/>
                <a:ext cx="3086101" cy="338554"/>
              </a:xfrm>
              <a:prstGeom prst="rect">
                <a:avLst/>
              </a:prstGeom>
              <a:blipFill>
                <a:blip r:embed="rId4"/>
                <a:stretch>
                  <a:fillRect t="-5455" r="-198"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本框 81"/>
              <p:cNvSpPr txBox="1"/>
              <p:nvPr/>
            </p:nvSpPr>
            <p:spPr>
              <a:xfrm>
                <a:off x="1651638" y="2882440"/>
                <a:ext cx="10199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smtClean="0">
                          <a:latin typeface="Cambria Math" panose="02040503050406030204" pitchFamily="18" charset="0"/>
                        </a:rPr>
                        <m:t>𝟐</m:t>
                      </m:r>
                    </m:oMath>
                  </m:oMathPara>
                </a14:m>
                <a:endParaRPr lang="en-US" b="1" dirty="0"/>
              </a:p>
            </p:txBody>
          </p:sp>
        </mc:Choice>
        <mc:Fallback xmlns="">
          <p:sp>
            <p:nvSpPr>
              <p:cNvPr id="82" name="文本框 81"/>
              <p:cNvSpPr txBox="1">
                <a:spLocks noRot="1" noChangeAspect="1" noMove="1" noResize="1" noEditPoints="1" noAdjustHandles="1" noChangeArrowheads="1" noChangeShapeType="1" noTextEdit="1"/>
              </p:cNvSpPr>
              <p:nvPr/>
            </p:nvSpPr>
            <p:spPr>
              <a:xfrm>
                <a:off x="1651638" y="2882440"/>
                <a:ext cx="1019938" cy="369332"/>
              </a:xfrm>
              <a:prstGeom prst="rect">
                <a:avLst/>
              </a:prstGeom>
              <a:blipFill>
                <a:blip r:embed="rId7"/>
                <a:stretch>
                  <a:fillRect/>
                </a:stretch>
              </a:blipFill>
            </p:spPr>
            <p:txBody>
              <a:bodyPr/>
              <a:lstStyle/>
              <a:p>
                <a:r>
                  <a:rPr lang="en-US">
                    <a:noFill/>
                  </a:rPr>
                  <a:t> </a:t>
                </a:r>
              </a:p>
            </p:txBody>
          </p:sp>
        </mc:Fallback>
      </mc:AlternateContent>
      <p:sp>
        <p:nvSpPr>
          <p:cNvPr id="21" name="矩形 20"/>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2357494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roof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ketch (via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xamples)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Suppose on the contrary:</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8" name="矩形 57"/>
              <p:cNvSpPr/>
              <p:nvPr/>
            </p:nvSpPr>
            <p:spPr>
              <a:xfrm>
                <a:off x="720219" y="1805785"/>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0</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0 0 1 0 0 0 1 0 1</a:t>
                </a:r>
              </a:p>
            </p:txBody>
          </p:sp>
        </mc:Choice>
        <mc:Fallback xmlns="">
          <p:sp>
            <p:nvSpPr>
              <p:cNvPr id="58" name="矩形 57"/>
              <p:cNvSpPr>
                <a:spLocks noRot="1" noChangeAspect="1" noMove="1" noResize="1" noEditPoints="1" noAdjustHandles="1" noChangeArrowheads="1" noChangeShapeType="1" noTextEdit="1"/>
              </p:cNvSpPr>
              <p:nvPr/>
            </p:nvSpPr>
            <p:spPr>
              <a:xfrm>
                <a:off x="720219" y="1805785"/>
                <a:ext cx="3086101" cy="338554"/>
              </a:xfrm>
              <a:prstGeom prst="rect">
                <a:avLst/>
              </a:prstGeom>
              <a:blipFill>
                <a:blip r:embed="rId3"/>
                <a:stretch>
                  <a:fillRect t="-5357" r="-19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矩形 74"/>
              <p:cNvSpPr/>
              <p:nvPr/>
            </p:nvSpPr>
            <p:spPr>
              <a:xfrm>
                <a:off x="720219" y="2303469"/>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1 0 0 0 1 0 0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0</a:t>
                </a:r>
              </a:p>
            </p:txBody>
          </p:sp>
        </mc:Choice>
        <mc:Fallback xmlns="">
          <p:sp>
            <p:nvSpPr>
              <p:cNvPr id="75" name="矩形 74"/>
              <p:cNvSpPr>
                <a:spLocks noRot="1" noChangeAspect="1" noMove="1" noResize="1" noEditPoints="1" noAdjustHandles="1" noChangeArrowheads="1" noChangeShapeType="1" noTextEdit="1"/>
              </p:cNvSpPr>
              <p:nvPr/>
            </p:nvSpPr>
            <p:spPr>
              <a:xfrm>
                <a:off x="720219" y="2303469"/>
                <a:ext cx="3086101" cy="338554"/>
              </a:xfrm>
              <a:prstGeom prst="rect">
                <a:avLst/>
              </a:prstGeom>
              <a:blipFill>
                <a:blip r:embed="rId4"/>
                <a:stretch>
                  <a:fillRect t="-5455" r="-198"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矩形 75"/>
              <p:cNvSpPr/>
              <p:nvPr/>
            </p:nvSpPr>
            <p:spPr>
              <a:xfrm>
                <a:off x="5153385" y="1465532"/>
                <a:ext cx="4785614"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e>
                            <m:sub>
                              <m:r>
                                <a:rPr lang="en-US" sz="1400" i="1">
                                  <a:solidFill>
                                    <a:prstClr val="black"/>
                                  </a:solidFill>
                                  <a:latin typeface="Cambria Math" panose="02040503050406030204" pitchFamily="18" charset="0"/>
                                </a:rPr>
                                <m:t>𝑖</m:t>
                              </m:r>
                            </m:sub>
                          </m:sSub>
                        </m:e>
                      </m:nary>
                      <m:r>
                        <a:rPr lang="en-US" sz="1400" b="0" i="1" smtClean="0">
                          <a:solidFill>
                            <a:prstClr val="black"/>
                          </a:solidFill>
                          <a:latin typeface="Cambria Math" panose="02040503050406030204" pitchFamily="18" charset="0"/>
                        </a:rPr>
                        <m:t>≡</m:t>
                      </m:r>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r>
                                <a:rPr lang="en-US" sz="1400" b="0" i="1" smtClean="0">
                                  <a:solidFill>
                                    <a:prstClr val="black"/>
                                  </a:solidFill>
                                  <a:latin typeface="Cambria Math" panose="02040503050406030204" pitchFamily="18" charset="0"/>
                                </a:rPr>
                                <m:t>′</m:t>
                              </m:r>
                            </m:e>
                            <m:sub>
                              <m:r>
                                <a:rPr lang="en-US" sz="1400" i="1">
                                  <a:solidFill>
                                    <a:prstClr val="black"/>
                                  </a:solidFill>
                                  <a:latin typeface="Cambria Math" panose="02040503050406030204" pitchFamily="18" charset="0"/>
                                </a:rPr>
                                <m:t>𝑖</m:t>
                              </m:r>
                            </m:sub>
                          </m:sSub>
                        </m:e>
                      </m:nary>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mod</m:t>
                      </m:r>
                      <m:r>
                        <a:rPr lang="en-US" sz="1400" b="0" i="1" smtClean="0">
                          <a:solidFill>
                            <a:prstClr val="black"/>
                          </a:solidFill>
                          <a:latin typeface="Cambria Math" panose="02040503050406030204" pitchFamily="18" charset="0"/>
                        </a:rPr>
                        <m:t> </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𝑘</m:t>
                          </m:r>
                        </m:e>
                        <m:sup>
                          <m:r>
                            <a:rPr lang="en-US" sz="1400" i="1">
                              <a:solidFill>
                                <a:prstClr val="black"/>
                              </a:solidFill>
                              <a:latin typeface="Cambria Math" panose="02040503050406030204" pitchFamily="18" charset="0"/>
                            </a:rPr>
                            <m:t>2</m:t>
                          </m:r>
                        </m:sup>
                      </m:sSup>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𝑛</m:t>
                          </m:r>
                        </m:e>
                        <m:sup>
                          <m:r>
                            <a:rPr lang="en-US" sz="1400" i="1">
                              <a:solidFill>
                                <a:prstClr val="black"/>
                              </a:solidFill>
                              <a:latin typeface="Cambria Math" panose="02040503050406030204" pitchFamily="18" charset="0"/>
                            </a:rPr>
                            <m:t>𝑒</m:t>
                          </m:r>
                          <m:r>
                            <a:rPr lang="en-US" sz="1400" i="1">
                              <a:solidFill>
                                <a:prstClr val="black"/>
                              </a:solidFill>
                              <a:latin typeface="Cambria Math" panose="02040503050406030204" pitchFamily="18" charset="0"/>
                            </a:rPr>
                            <m:t>+1</m:t>
                          </m:r>
                        </m:sup>
                      </m:sSup>
                    </m:oMath>
                  </m:oMathPara>
                </a14:m>
                <a:endParaRPr lang="en-US" sz="1400" dirty="0"/>
              </a:p>
            </p:txBody>
          </p:sp>
        </mc:Choice>
        <mc:Fallback xmlns="">
          <p:sp>
            <p:nvSpPr>
              <p:cNvPr id="76" name="矩形 75"/>
              <p:cNvSpPr>
                <a:spLocks noRot="1" noChangeAspect="1" noMove="1" noResize="1" noEditPoints="1" noAdjustHandles="1" noChangeArrowheads="1" noChangeShapeType="1" noTextEdit="1"/>
              </p:cNvSpPr>
              <p:nvPr/>
            </p:nvSpPr>
            <p:spPr>
              <a:xfrm>
                <a:off x="5153385" y="1465532"/>
                <a:ext cx="4785614" cy="680507"/>
              </a:xfrm>
              <a:prstGeom prst="rect">
                <a:avLst/>
              </a:prstGeom>
              <a:blipFill>
                <a:blip r:embed="rId5"/>
                <a:stretch>
                  <a:fillRect/>
                </a:stretch>
              </a:blipFill>
            </p:spPr>
            <p:txBody>
              <a:bodyPr/>
              <a:lstStyle/>
              <a:p>
                <a:r>
                  <a:rPr lang="en-US">
                    <a:noFill/>
                  </a:rPr>
                  <a:t> </a:t>
                </a:r>
              </a:p>
            </p:txBody>
          </p:sp>
        </mc:Fallback>
      </mc:AlternateContent>
      <p:sp>
        <p:nvSpPr>
          <p:cNvPr id="78" name="TextBox 45">
            <a:extLst>
              <a:ext uri="{FF2B5EF4-FFF2-40B4-BE49-F238E27FC236}">
                <a16:creationId xmlns:a16="http://schemas.microsoft.com/office/drawing/2014/main" id="{2B1089E9-A049-4E7B-A562-2EA8E4245FB5}"/>
              </a:ext>
            </a:extLst>
          </p:cNvPr>
          <p:cNvSpPr txBox="1"/>
          <p:nvPr/>
        </p:nvSpPr>
        <p:spPr>
          <a:xfrm>
            <a:off x="4659030" y="1574952"/>
            <a:ext cx="494355" cy="461665"/>
          </a:xfrm>
          <a:prstGeom prst="rect">
            <a:avLst/>
          </a:prstGeom>
          <a:noFill/>
        </p:spPr>
        <p:txBody>
          <a:bodyPr wrap="square" rtlCol="0">
            <a:spAutoFit/>
          </a:bodyPr>
          <a:lstStyle/>
          <a:p>
            <a:pPr lvl="0">
              <a:defRPr/>
            </a:pPr>
            <a:r>
              <a:rPr lang="en-US" sz="2400" dirty="0">
                <a:solidFill>
                  <a:srgbClr val="0070C0"/>
                </a:solidFill>
              </a:rPr>
              <a:t>If:</a:t>
            </a:r>
            <a:endParaRPr lang="en-US" dirty="0">
              <a:solidFill>
                <a:srgbClr val="0070C0"/>
              </a:solidFill>
            </a:endParaRPr>
          </a:p>
        </p:txBody>
      </p:sp>
      <mc:AlternateContent xmlns:mc="http://schemas.openxmlformats.org/markup-compatibility/2006" xmlns:a14="http://schemas.microsoft.com/office/drawing/2010/main">
        <mc:Choice Requires="a14">
          <p:sp>
            <p:nvSpPr>
              <p:cNvPr id="82" name="文本框 81"/>
              <p:cNvSpPr txBox="1"/>
              <p:nvPr/>
            </p:nvSpPr>
            <p:spPr>
              <a:xfrm>
                <a:off x="1651638" y="2882440"/>
                <a:ext cx="10199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smtClean="0">
                          <a:latin typeface="Cambria Math" panose="02040503050406030204" pitchFamily="18" charset="0"/>
                        </a:rPr>
                        <m:t>𝟐</m:t>
                      </m:r>
                    </m:oMath>
                  </m:oMathPara>
                </a14:m>
                <a:endParaRPr lang="en-US" b="1" dirty="0"/>
              </a:p>
            </p:txBody>
          </p:sp>
        </mc:Choice>
        <mc:Fallback xmlns="">
          <p:sp>
            <p:nvSpPr>
              <p:cNvPr id="82" name="文本框 81"/>
              <p:cNvSpPr txBox="1">
                <a:spLocks noRot="1" noChangeAspect="1" noMove="1" noResize="1" noEditPoints="1" noAdjustHandles="1" noChangeArrowheads="1" noChangeShapeType="1" noTextEdit="1"/>
              </p:cNvSpPr>
              <p:nvPr/>
            </p:nvSpPr>
            <p:spPr>
              <a:xfrm>
                <a:off x="1651638" y="2882440"/>
                <a:ext cx="1019938" cy="369332"/>
              </a:xfrm>
              <a:prstGeom prst="rect">
                <a:avLst/>
              </a:prstGeom>
              <a:blipFill>
                <a:blip r:embed="rId7"/>
                <a:stretch>
                  <a:fillRect/>
                </a:stretch>
              </a:blipFill>
            </p:spPr>
            <p:txBody>
              <a:bodyPr/>
              <a:lstStyle/>
              <a:p>
                <a:r>
                  <a:rPr lang="en-US">
                    <a:noFill/>
                  </a:rPr>
                  <a:t> </a:t>
                </a:r>
              </a:p>
            </p:txBody>
          </p:sp>
        </mc:Fallback>
      </mc:AlternateContent>
      <p:sp>
        <p:nvSpPr>
          <p:cNvPr id="83" name="矩形 82"/>
          <p:cNvSpPr/>
          <p:nvPr/>
        </p:nvSpPr>
        <p:spPr>
          <a:xfrm>
            <a:off x="1183622" y="3985664"/>
            <a:ext cx="343364" cy="923330"/>
          </a:xfrm>
          <a:prstGeom prst="rect">
            <a:avLst/>
          </a:prstGeom>
        </p:spPr>
        <p:txBody>
          <a:bodyPr wrap="none">
            <a:spAutoFit/>
          </a:bodyPr>
          <a:lstStyle/>
          <a:p>
            <a:endParaRPr lang="en-US" dirty="0"/>
          </a:p>
          <a:p>
            <a:endParaRPr lang="en-US" dirty="0"/>
          </a:p>
          <a:p>
            <a:r>
              <a:rPr lang="en-US" dirty="0"/>
              <a:t>   </a:t>
            </a:r>
          </a:p>
        </p:txBody>
      </p:sp>
      <p:sp>
        <p:nvSpPr>
          <p:cNvPr id="84" name="TextBox 45">
            <a:extLst>
              <a:ext uri="{FF2B5EF4-FFF2-40B4-BE49-F238E27FC236}">
                <a16:creationId xmlns:a16="http://schemas.microsoft.com/office/drawing/2014/main" id="{2B1089E9-A049-4E7B-A562-2EA8E4245FB5}"/>
              </a:ext>
            </a:extLst>
          </p:cNvPr>
          <p:cNvSpPr txBox="1"/>
          <p:nvPr/>
        </p:nvSpPr>
        <p:spPr>
          <a:xfrm>
            <a:off x="931504" y="5458153"/>
            <a:ext cx="22426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Sum of determents</a:t>
            </a:r>
            <a:r>
              <a:rPr kumimoji="0" lang="en-US" altLang="zh-CN" sz="1600" b="0" i="0" u="none" strike="noStrike" kern="1200" cap="none" spc="0" normalizeH="0" noProof="0" dirty="0">
                <a:ln>
                  <a:noFill/>
                </a:ln>
                <a:solidFill>
                  <a:srgbClr val="0070C0"/>
                </a:solidFill>
                <a:effectLst/>
                <a:uLnTx/>
                <a:uFillTx/>
                <a:latin typeface="Calibri" panose="020F0502020204030204"/>
                <a:ea typeface="等线" panose="02010600030101010101" pitchFamily="2" charset="-122"/>
                <a:cs typeface="+mn-cs"/>
              </a:rPr>
              <a:t> of </a:t>
            </a:r>
            <a:r>
              <a:rPr kumimoji="0" lang="en-US" altLang="zh-CN" sz="1600" b="0" i="0" u="none" strike="noStrike" kern="1200" cap="none" spc="0" normalizeH="0" noProof="0" dirty="0" err="1">
                <a:ln>
                  <a:noFill/>
                </a:ln>
                <a:solidFill>
                  <a:srgbClr val="0070C0"/>
                </a:solidFill>
                <a:effectLst/>
                <a:uLnTx/>
                <a:uFillTx/>
                <a:latin typeface="Calibri" panose="020F0502020204030204"/>
                <a:ea typeface="等线" panose="02010600030101010101" pitchFamily="2" charset="-122"/>
                <a:cs typeface="+mn-cs"/>
              </a:rPr>
              <a:t>Vandermonde</a:t>
            </a:r>
            <a:r>
              <a:rPr kumimoji="0" lang="en-US" altLang="zh-CN" sz="1600" b="0" i="0" u="none" strike="noStrike" kern="1200" cap="none" spc="0" normalizeH="0" noProof="0" dirty="0">
                <a:ln>
                  <a:noFill/>
                </a:ln>
                <a:solidFill>
                  <a:srgbClr val="0070C0"/>
                </a:solidFill>
                <a:effectLst/>
                <a:uLnTx/>
                <a:uFillTx/>
                <a:latin typeface="Calibri" panose="020F0502020204030204"/>
                <a:ea typeface="等线" panose="02010600030101010101" pitchFamily="2" charset="-122"/>
                <a:cs typeface="+mn-cs"/>
              </a:rPr>
              <a:t> matrix </a:t>
            </a:r>
            <a:endParaRPr kumimoji="0" lang="en-US" sz="1000" b="0" u="none" strike="noStrike" kern="1200" cap="none" spc="0" normalizeH="0" baseline="0" noProof="0" dirty="0">
              <a:ln>
                <a:noFill/>
              </a:ln>
              <a:solidFill>
                <a:srgbClr val="0070C0"/>
              </a:solidFill>
              <a:effectLst/>
              <a:uLnTx/>
              <a:uFillTx/>
              <a:latin typeface="Calibri" panose="020F0502020204030204"/>
              <a:cs typeface="+mn-cs"/>
            </a:endParaRPr>
          </a:p>
        </p:txBody>
      </p:sp>
      <mc:AlternateContent xmlns:mc="http://schemas.openxmlformats.org/markup-compatibility/2006" xmlns:a14="http://schemas.microsoft.com/office/drawing/2010/main">
        <mc:Choice Requires="a14">
          <p:sp>
            <p:nvSpPr>
              <p:cNvPr id="85" name="矩形 84"/>
              <p:cNvSpPr/>
              <p:nvPr/>
            </p:nvSpPr>
            <p:spPr>
              <a:xfrm>
                <a:off x="664312" y="4646826"/>
                <a:ext cx="10591914" cy="693523"/>
              </a:xfrm>
              <a:prstGeom prst="rect">
                <a:avLst/>
              </a:prstGeom>
            </p:spPr>
            <p:txBody>
              <a:bodyPr wrap="square">
                <a:spAutoFit/>
              </a:bodyPr>
              <a:lstStyle/>
              <a:p>
                <a:r>
                  <a:rPr lang="en-US" sz="1400" dirty="0"/>
                  <a:t> </a:t>
                </a:r>
                <a14:m>
                  <m:oMath xmlns:m="http://schemas.openxmlformats.org/officeDocument/2006/math">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oMath>
                </a14:m>
                <a:endParaRPr lang="en-US" sz="1400" i="1" dirty="0">
                  <a:solidFill>
                    <a:prstClr val="black"/>
                  </a:solidFill>
                  <a:latin typeface="Cambria Math" panose="02040503050406030204" pitchFamily="18" charset="0"/>
                </a:endParaRPr>
              </a:p>
            </p:txBody>
          </p:sp>
        </mc:Choice>
        <mc:Fallback xmlns="">
          <p:sp>
            <p:nvSpPr>
              <p:cNvPr id="85" name="矩形 84"/>
              <p:cNvSpPr>
                <a:spLocks noRot="1" noChangeAspect="1" noMove="1" noResize="1" noEditPoints="1" noAdjustHandles="1" noChangeArrowheads="1" noChangeShapeType="1" noTextEdit="1"/>
              </p:cNvSpPr>
              <p:nvPr/>
            </p:nvSpPr>
            <p:spPr>
              <a:xfrm>
                <a:off x="664312" y="4646826"/>
                <a:ext cx="10591914" cy="693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011242" y="5465559"/>
                <a:ext cx="8728545" cy="738664"/>
              </a:xfrm>
              <a:prstGeom prst="rect">
                <a:avLst/>
              </a:prstGeom>
            </p:spPr>
            <p:txBody>
              <a:bodyPr wrap="square">
                <a:spAutoFit/>
              </a:bodyPr>
              <a:lstStyle/>
              <a:p>
                <a:r>
                  <a:rPr lang="en-US" sz="1400" i="1" dirty="0">
                    <a:solidFill>
                      <a:prstClr val="black"/>
                    </a:solidFill>
                    <a:latin typeface="Cambria Math" panose="02040503050406030204" pitchFamily="18" charset="0"/>
                  </a:rPr>
                  <a:t> </a:t>
                </a:r>
                <a14:m>
                  <m:oMath xmlns:m="http://schemas.openxmlformats.org/officeDocument/2006/math">
                    <m:r>
                      <a:rPr lang="en-US" sz="1400" i="1">
                        <a:solidFill>
                          <a:prstClr val="black"/>
                        </a:solidFill>
                        <a:latin typeface="Cambria Math" panose="02040503050406030204" pitchFamily="18" charset="0"/>
                      </a:rPr>
                      <m:t>=</m:t>
                    </m:r>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5−2</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11−5</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11−2</m:t>
                        </m:r>
                      </m:e>
                    </m:d>
                    <m:r>
                      <a:rPr lang="en-US" sz="1400" i="1">
                        <a:solidFill>
                          <a:prstClr val="black"/>
                        </a:solidFill>
                        <a:latin typeface="Cambria Math" panose="02040503050406030204" pitchFamily="18" charset="0"/>
                      </a:rPr>
                      <m:t>+</m:t>
                    </m:r>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5−2</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13−5</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13−2</m:t>
                        </m:r>
                      </m:e>
                    </m:d>
                    <m:r>
                      <a:rPr lang="en-US" sz="1400" i="1">
                        <a:solidFill>
                          <a:prstClr val="black"/>
                        </a:solidFill>
                        <a:latin typeface="Cambria Math" panose="02040503050406030204" pitchFamily="18" charset="0"/>
                      </a:rPr>
                      <m:t>+</m:t>
                    </m:r>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8−2</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11−8</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11−2</m:t>
                        </m:r>
                      </m:e>
                    </m:d>
                    <m:r>
                      <a:rPr lang="en-US" sz="1400" i="1">
                        <a:solidFill>
                          <a:prstClr val="black"/>
                        </a:solidFill>
                        <a:latin typeface="Cambria Math" panose="02040503050406030204" pitchFamily="18" charset="0"/>
                      </a:rPr>
                      <m:t>+</m:t>
                    </m:r>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8−2</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13−8</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13−2</m:t>
                        </m:r>
                      </m:e>
                    </m:d>
                  </m:oMath>
                </a14:m>
                <a:endParaRPr lang="en-US" sz="1400" i="1" dirty="0">
                  <a:solidFill>
                    <a:prstClr val="black"/>
                  </a:solidFill>
                  <a:latin typeface="Cambria Math" panose="02040503050406030204" pitchFamily="18" charset="0"/>
                </a:endParaRPr>
              </a:p>
              <a:p>
                <a:endParaRPr lang="en-US" sz="1400" dirty="0">
                  <a:solidFill>
                    <a:prstClr val="black"/>
                  </a:solidFill>
                </a:endParaRPr>
              </a:p>
              <a:p>
                <a:r>
                  <a:rPr lang="en-US" sz="1400" dirty="0">
                    <a:solidFill>
                      <a:prstClr val="black"/>
                    </a:solidFill>
                  </a:rPr>
                  <a:t> </a:t>
                </a:r>
                <a14:m>
                  <m:oMath xmlns:m="http://schemas.openxmlformats.org/officeDocument/2006/math">
                    <m:r>
                      <a:rPr lang="en-US" sz="1400" i="1">
                        <a:solidFill>
                          <a:prstClr val="black"/>
                        </a:solidFill>
                        <a:latin typeface="Cambria Math" panose="02040503050406030204" pitchFamily="18" charset="0"/>
                      </a:rPr>
                      <m:t>&gt;0</m:t>
                    </m:r>
                  </m:oMath>
                </a14:m>
                <a:r>
                  <a:rPr lang="en-US" sz="1400" dirty="0">
                    <a:solidFill>
                      <a:prstClr val="black"/>
                    </a:solidFill>
                  </a:rPr>
                  <a:t> </a:t>
                </a:r>
                <a:endParaRPr lang="en-US" sz="1400" dirty="0"/>
              </a:p>
            </p:txBody>
          </p:sp>
        </mc:Choice>
        <mc:Fallback xmlns="">
          <p:sp>
            <p:nvSpPr>
              <p:cNvPr id="5" name="矩形 4"/>
              <p:cNvSpPr>
                <a:spLocks noRot="1" noChangeAspect="1" noMove="1" noResize="1" noEditPoints="1" noAdjustHandles="1" noChangeArrowheads="1" noChangeShapeType="1" noTextEdit="1"/>
              </p:cNvSpPr>
              <p:nvPr/>
            </p:nvSpPr>
            <p:spPr>
              <a:xfrm>
                <a:off x="3011242" y="5465559"/>
                <a:ext cx="8728545" cy="7386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3000814" y="4641580"/>
                <a:ext cx="6758966" cy="6896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e>
                                </m:mr>
                              </m:m>
                            </m:e>
                          </m:d>
                          <m:r>
                            <a:rPr lang="en-US" sz="1400" i="1">
                              <a:solidFill>
                                <a:prstClr val="black"/>
                              </a:solidFill>
                              <a:latin typeface="Cambria Math" panose="02040503050406030204" pitchFamily="18" charset="0"/>
                            </a:rPr>
                            <m:t>+</m:t>
                          </m:r>
                          <m:func>
                            <m:funcPr>
                              <m:ctrlPr>
                                <a:rPr lang="en-US" sz="1400" i="1">
                                  <a:solidFill>
                                    <a:prstClr val="black"/>
                                  </a:solidFill>
                                  <a:latin typeface="Cambria Math" panose="02040503050406030204" pitchFamily="18" charset="0"/>
                                </a:rPr>
                              </m:ctrlPr>
                            </m:funcPr>
                            <m:fName>
                              <m:r>
                                <m:rPr>
                                  <m:sty m:val="p"/>
                                </m:rPr>
                                <a:rPr lang="en-US" sz="1400">
                                  <a:solidFill>
                                    <a:prstClr val="black"/>
                                  </a:solidFill>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r>
                            <a:rPr lang="en-US" sz="1400" i="1">
                              <a:solidFill>
                                <a:prstClr val="black"/>
                              </a:solidFill>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e>
                                    </m:mr>
                                  </m:m>
                                </m:e>
                              </m:d>
                              <m:r>
                                <a:rPr lang="en-US" sz="1400" i="1">
                                  <a:solidFill>
                                    <a:prstClr val="black"/>
                                  </a:solidFill>
                                  <a:latin typeface="Cambria Math" panose="02040503050406030204" pitchFamily="18" charset="0"/>
                                </a:rPr>
                                <m:t>+</m:t>
                              </m:r>
                              <m:func>
                                <m:funcPr>
                                  <m:ctrlPr>
                                    <a:rPr lang="en-US" sz="1400" i="1">
                                      <a:solidFill>
                                        <a:prstClr val="black"/>
                                      </a:solidFill>
                                      <a:latin typeface="Cambria Math" panose="02040503050406030204" pitchFamily="18" charset="0"/>
                                    </a:rPr>
                                  </m:ctrlPr>
                                </m:funcPr>
                                <m:fName>
                                  <m:r>
                                    <m:rPr>
                                      <m:sty m:val="p"/>
                                    </m:rPr>
                                    <a:rPr lang="en-US" sz="1400">
                                      <a:solidFill>
                                        <a:prstClr val="black"/>
                                      </a:solidFill>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e>
                          </m:func>
                        </m:e>
                      </m:func>
                    </m:oMath>
                  </m:oMathPara>
                </a14:m>
                <a:endParaRPr lang="en-US" sz="1400" dirty="0"/>
              </a:p>
            </p:txBody>
          </p:sp>
        </mc:Choice>
        <mc:Fallback xmlns="">
          <p:sp>
            <p:nvSpPr>
              <p:cNvPr id="6" name="矩形 5"/>
              <p:cNvSpPr>
                <a:spLocks noRot="1" noChangeAspect="1" noMove="1" noResize="1" noEditPoints="1" noAdjustHandles="1" noChangeArrowheads="1" noChangeShapeType="1" noTextEdit="1"/>
              </p:cNvSpPr>
              <p:nvPr/>
            </p:nvSpPr>
            <p:spPr>
              <a:xfrm>
                <a:off x="3000814" y="4641580"/>
                <a:ext cx="6758966" cy="689612"/>
              </a:xfrm>
              <a:prstGeom prst="rect">
                <a:avLst/>
              </a:prstGeom>
              <a:blipFill>
                <a:blip r:embed="rId10"/>
                <a:stretch>
                  <a:fillRect/>
                </a:stretch>
              </a:blipFill>
            </p:spPr>
            <p:txBody>
              <a:bodyPr/>
              <a:lstStyle/>
              <a:p>
                <a:r>
                  <a:rPr lang="en-US">
                    <a:noFill/>
                  </a:rPr>
                  <a:t> </a:t>
                </a:r>
              </a:p>
            </p:txBody>
          </p:sp>
        </mc:Fallback>
      </mc:AlternateContent>
      <p:sp>
        <p:nvSpPr>
          <p:cNvPr id="21" name="矩形 20"/>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1416462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roof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ketch (via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xamples)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Suppose on the contrary:</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8" name="矩形 57"/>
              <p:cNvSpPr/>
              <p:nvPr/>
            </p:nvSpPr>
            <p:spPr>
              <a:xfrm>
                <a:off x="720219" y="1805785"/>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0</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0 0 1 0 0 0 1 0 1</a:t>
                </a:r>
              </a:p>
            </p:txBody>
          </p:sp>
        </mc:Choice>
        <mc:Fallback xmlns="">
          <p:sp>
            <p:nvSpPr>
              <p:cNvPr id="58" name="矩形 57"/>
              <p:cNvSpPr>
                <a:spLocks noRot="1" noChangeAspect="1" noMove="1" noResize="1" noEditPoints="1" noAdjustHandles="1" noChangeArrowheads="1" noChangeShapeType="1" noTextEdit="1"/>
              </p:cNvSpPr>
              <p:nvPr/>
            </p:nvSpPr>
            <p:spPr>
              <a:xfrm>
                <a:off x="720219" y="1805785"/>
                <a:ext cx="3086101" cy="338554"/>
              </a:xfrm>
              <a:prstGeom prst="rect">
                <a:avLst/>
              </a:prstGeom>
              <a:blipFill>
                <a:blip r:embed="rId3"/>
                <a:stretch>
                  <a:fillRect t="-5357" r="-19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矩形 74"/>
              <p:cNvSpPr/>
              <p:nvPr/>
            </p:nvSpPr>
            <p:spPr>
              <a:xfrm>
                <a:off x="720219" y="2303469"/>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1 0 0 0 1 0 0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0</a:t>
                </a:r>
              </a:p>
            </p:txBody>
          </p:sp>
        </mc:Choice>
        <mc:Fallback xmlns="">
          <p:sp>
            <p:nvSpPr>
              <p:cNvPr id="75" name="矩形 74"/>
              <p:cNvSpPr>
                <a:spLocks noRot="1" noChangeAspect="1" noMove="1" noResize="1" noEditPoints="1" noAdjustHandles="1" noChangeArrowheads="1" noChangeShapeType="1" noTextEdit="1"/>
              </p:cNvSpPr>
              <p:nvPr/>
            </p:nvSpPr>
            <p:spPr>
              <a:xfrm>
                <a:off x="720219" y="2303469"/>
                <a:ext cx="3086101" cy="338554"/>
              </a:xfrm>
              <a:prstGeom prst="rect">
                <a:avLst/>
              </a:prstGeom>
              <a:blipFill>
                <a:blip r:embed="rId4"/>
                <a:stretch>
                  <a:fillRect t="-5455" r="-198"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矩形 75"/>
              <p:cNvSpPr/>
              <p:nvPr/>
            </p:nvSpPr>
            <p:spPr>
              <a:xfrm>
                <a:off x="5153385" y="1465532"/>
                <a:ext cx="4785614"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e>
                            <m:sub>
                              <m:r>
                                <a:rPr lang="en-US" sz="1400" i="1">
                                  <a:solidFill>
                                    <a:prstClr val="black"/>
                                  </a:solidFill>
                                  <a:latin typeface="Cambria Math" panose="02040503050406030204" pitchFamily="18" charset="0"/>
                                </a:rPr>
                                <m:t>𝑖</m:t>
                              </m:r>
                            </m:sub>
                          </m:sSub>
                        </m:e>
                      </m:nary>
                      <m:r>
                        <a:rPr lang="en-US" sz="1400" b="0" i="1" smtClean="0">
                          <a:solidFill>
                            <a:prstClr val="black"/>
                          </a:solidFill>
                          <a:latin typeface="Cambria Math" panose="02040503050406030204" pitchFamily="18" charset="0"/>
                        </a:rPr>
                        <m:t>≡</m:t>
                      </m:r>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r>
                                <a:rPr lang="en-US" sz="1400" b="0" i="1" smtClean="0">
                                  <a:solidFill>
                                    <a:prstClr val="black"/>
                                  </a:solidFill>
                                  <a:latin typeface="Cambria Math" panose="02040503050406030204" pitchFamily="18" charset="0"/>
                                </a:rPr>
                                <m:t>′</m:t>
                              </m:r>
                            </m:e>
                            <m:sub>
                              <m:r>
                                <a:rPr lang="en-US" sz="1400" i="1">
                                  <a:solidFill>
                                    <a:prstClr val="black"/>
                                  </a:solidFill>
                                  <a:latin typeface="Cambria Math" panose="02040503050406030204" pitchFamily="18" charset="0"/>
                                </a:rPr>
                                <m:t>𝑖</m:t>
                              </m:r>
                            </m:sub>
                          </m:sSub>
                        </m:e>
                      </m:nary>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mod</m:t>
                      </m:r>
                      <m:r>
                        <a:rPr lang="en-US" sz="1400" b="0" i="1" smtClean="0">
                          <a:solidFill>
                            <a:prstClr val="black"/>
                          </a:solidFill>
                          <a:latin typeface="Cambria Math" panose="02040503050406030204" pitchFamily="18" charset="0"/>
                        </a:rPr>
                        <m:t> </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𝑘</m:t>
                          </m:r>
                        </m:e>
                        <m:sup>
                          <m:r>
                            <a:rPr lang="en-US" sz="1400" i="1">
                              <a:solidFill>
                                <a:prstClr val="black"/>
                              </a:solidFill>
                              <a:latin typeface="Cambria Math" panose="02040503050406030204" pitchFamily="18" charset="0"/>
                            </a:rPr>
                            <m:t>2</m:t>
                          </m:r>
                        </m:sup>
                      </m:sSup>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𝑛</m:t>
                          </m:r>
                        </m:e>
                        <m:sup>
                          <m:r>
                            <a:rPr lang="en-US" sz="1400" i="1">
                              <a:solidFill>
                                <a:prstClr val="black"/>
                              </a:solidFill>
                              <a:latin typeface="Cambria Math" panose="02040503050406030204" pitchFamily="18" charset="0"/>
                            </a:rPr>
                            <m:t>𝑒</m:t>
                          </m:r>
                          <m:r>
                            <a:rPr lang="en-US" sz="1400" i="1">
                              <a:solidFill>
                                <a:prstClr val="black"/>
                              </a:solidFill>
                              <a:latin typeface="Cambria Math" panose="02040503050406030204" pitchFamily="18" charset="0"/>
                            </a:rPr>
                            <m:t>+1</m:t>
                          </m:r>
                        </m:sup>
                      </m:sSup>
                    </m:oMath>
                  </m:oMathPara>
                </a14:m>
                <a:endParaRPr lang="en-US" sz="1400" dirty="0"/>
              </a:p>
            </p:txBody>
          </p:sp>
        </mc:Choice>
        <mc:Fallback xmlns="">
          <p:sp>
            <p:nvSpPr>
              <p:cNvPr id="76" name="矩形 75"/>
              <p:cNvSpPr>
                <a:spLocks noRot="1" noChangeAspect="1" noMove="1" noResize="1" noEditPoints="1" noAdjustHandles="1" noChangeArrowheads="1" noChangeShapeType="1" noTextEdit="1"/>
              </p:cNvSpPr>
              <p:nvPr/>
            </p:nvSpPr>
            <p:spPr>
              <a:xfrm>
                <a:off x="5153385" y="1465532"/>
                <a:ext cx="4785614" cy="680507"/>
              </a:xfrm>
              <a:prstGeom prst="rect">
                <a:avLst/>
              </a:prstGeom>
              <a:blipFill>
                <a:blip r:embed="rId5"/>
                <a:stretch>
                  <a:fillRect/>
                </a:stretch>
              </a:blipFill>
            </p:spPr>
            <p:txBody>
              <a:bodyPr/>
              <a:lstStyle/>
              <a:p>
                <a:r>
                  <a:rPr lang="en-US">
                    <a:noFill/>
                  </a:rPr>
                  <a:t> </a:t>
                </a:r>
              </a:p>
            </p:txBody>
          </p:sp>
        </mc:Fallback>
      </mc:AlternateContent>
      <p:sp>
        <p:nvSpPr>
          <p:cNvPr id="78" name="TextBox 45">
            <a:extLst>
              <a:ext uri="{FF2B5EF4-FFF2-40B4-BE49-F238E27FC236}">
                <a16:creationId xmlns:a16="http://schemas.microsoft.com/office/drawing/2014/main" id="{2B1089E9-A049-4E7B-A562-2EA8E4245FB5}"/>
              </a:ext>
            </a:extLst>
          </p:cNvPr>
          <p:cNvSpPr txBox="1"/>
          <p:nvPr/>
        </p:nvSpPr>
        <p:spPr>
          <a:xfrm>
            <a:off x="4659030" y="1574952"/>
            <a:ext cx="494355" cy="461665"/>
          </a:xfrm>
          <a:prstGeom prst="rect">
            <a:avLst/>
          </a:prstGeom>
          <a:noFill/>
        </p:spPr>
        <p:txBody>
          <a:bodyPr wrap="square" rtlCol="0">
            <a:spAutoFit/>
          </a:bodyPr>
          <a:lstStyle/>
          <a:p>
            <a:pPr lvl="0">
              <a:defRPr/>
            </a:pPr>
            <a:r>
              <a:rPr lang="en-US" sz="2400" dirty="0">
                <a:solidFill>
                  <a:srgbClr val="0070C0"/>
                </a:solidFill>
              </a:rPr>
              <a:t>If:</a:t>
            </a:r>
            <a:endParaRPr lang="en-US" dirty="0">
              <a:solidFill>
                <a:srgbClr val="0070C0"/>
              </a:solidFill>
            </a:endParaRPr>
          </a:p>
        </p:txBody>
      </p:sp>
      <p:sp>
        <p:nvSpPr>
          <p:cNvPr id="79" name="TextBox 45">
            <a:extLst>
              <a:ext uri="{FF2B5EF4-FFF2-40B4-BE49-F238E27FC236}">
                <a16:creationId xmlns:a16="http://schemas.microsoft.com/office/drawing/2014/main" id="{2B1089E9-A049-4E7B-A562-2EA8E4245FB5}"/>
              </a:ext>
            </a:extLst>
          </p:cNvPr>
          <p:cNvSpPr txBox="1"/>
          <p:nvPr/>
        </p:nvSpPr>
        <p:spPr>
          <a:xfrm>
            <a:off x="4204252" y="2836274"/>
            <a:ext cx="1061777" cy="461665"/>
          </a:xfrm>
          <a:prstGeom prst="rect">
            <a:avLst/>
          </a:prstGeom>
          <a:noFill/>
        </p:spPr>
        <p:txBody>
          <a:bodyPr wrap="square" rtlCol="0">
            <a:spAutoFit/>
          </a:bodyPr>
          <a:lstStyle/>
          <a:p>
            <a:pPr lvl="0">
              <a:defRPr/>
            </a:pPr>
            <a:r>
              <a:rPr lang="en-US" sz="2400" dirty="0">
                <a:solidFill>
                  <a:srgbClr val="0070C0"/>
                </a:solidFill>
              </a:rPr>
              <a:t>Then:</a:t>
            </a:r>
            <a:endParaRPr lang="en-US" dirty="0">
              <a:solidFill>
                <a:srgbClr val="0070C0"/>
              </a:solidFill>
            </a:endParaRPr>
          </a:p>
        </p:txBody>
      </p:sp>
      <mc:AlternateContent xmlns:mc="http://schemas.openxmlformats.org/markup-compatibility/2006" xmlns:a14="http://schemas.microsoft.com/office/drawing/2010/main">
        <mc:Choice Requires="a14">
          <p:sp>
            <p:nvSpPr>
              <p:cNvPr id="3" name="矩形 2"/>
              <p:cNvSpPr/>
              <p:nvPr/>
            </p:nvSpPr>
            <p:spPr>
              <a:xfrm>
                <a:off x="4568686" y="2303468"/>
                <a:ext cx="6096000" cy="165776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
                        </m:e>
                      </m:d>
                      <m:r>
                        <a:rPr lang="en-US" sz="1200">
                          <a:solidFill>
                            <a:prstClr val="black"/>
                          </a:solidFill>
                          <a:latin typeface="Cambria Math" panose="02040503050406030204" pitchFamily="18" charset="0"/>
                        </a:rPr>
                        <m:t>=</m:t>
                      </m:r>
                      <m:d>
                        <m:dPr>
                          <m:begChr m:val="["/>
                          <m:endChr m:val="]"/>
                          <m:ctrlPr>
                            <a:rPr lang="en-US" sz="1200" i="1">
                              <a:solidFill>
                                <a:prstClr val="black"/>
                              </a:solidFill>
                              <a:latin typeface="Cambria Math" panose="02040503050406030204" pitchFamily="18" charset="0"/>
                            </a:rPr>
                          </m:ctrlPr>
                        </m:dPr>
                        <m:e>
                          <m:m>
                            <m:mPr>
                              <m:mcs>
                                <m:mc>
                                  <m:mcPr>
                                    <m:count m:val="3"/>
                                    <m:mcJc m:val="center"/>
                                  </m:mcPr>
                                </m:mc>
                              </m:mcs>
                              <m:ctrlPr>
                                <a:rPr lang="en-US" sz="1200" i="1">
                                  <a:solidFill>
                                    <a:prstClr val="black"/>
                                  </a:solidFill>
                                  <a:latin typeface="Cambria Math" panose="02040503050406030204" pitchFamily="18" charset="0"/>
                                </a:rPr>
                              </m:ctrlPr>
                            </m:mP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m:rPr>
                                        <m:brk m:alnAt="7"/>
                                      </m:rPr>
                                      <a:rPr lang="en-US" sz="1200" i="1">
                                        <a:solidFill>
                                          <a:prstClr val="black"/>
                                        </a:solidFill>
                                        <a:latin typeface="Cambria Math" panose="02040503050406030204" pitchFamily="18" charset="0"/>
                                      </a:rPr>
                                      <m:t>0</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0</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0</m:t>
                                    </m:r>
                                  </m:sup>
                                </m:sSup>
                              </m:e>
                            </m:m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1</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1</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1</m:t>
                                    </m:r>
                                  </m:sup>
                                </m:sSup>
                              </m:e>
                            </m:m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2</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2</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2</m:t>
                                    </m:r>
                                  </m:sup>
                                </m:sSup>
                              </m:e>
                            </m:mr>
                          </m:m>
                        </m:e>
                      </m:d>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1</m:t>
                                </m:r>
                              </m:e>
                            </m:mr>
                            <m:mr>
                              <m:e>
                                <m:r>
                                  <a:rPr lang="en-US" altLang="zh-CN" sz="1200" i="1">
                                    <a:solidFill>
                                      <a:prstClr val="black"/>
                                    </a:solidFill>
                                    <a:latin typeface="Cambria Math" panose="02040503050406030204" pitchFamily="18" charset="0"/>
                                  </a:rPr>
                                  <m:t>−1</m:t>
                                </m:r>
                              </m:e>
                            </m:mr>
                            <m:mr>
                              <m:e>
                                <m:r>
                                  <a:rPr lang="en-US" sz="1200" i="1">
                                    <a:solidFill>
                                      <a:prstClr val="black"/>
                                    </a:solidFill>
                                    <a:latin typeface="Cambria Math" panose="02040503050406030204" pitchFamily="18" charset="0"/>
                                  </a:rPr>
                                  <m:t>1</m:t>
                                </m:r>
                              </m:e>
                            </m:mr>
                          </m:m>
                        </m:e>
                      </m:d>
                      <m:r>
                        <a:rPr lang="en-US" sz="1200" i="1">
                          <a:solidFill>
                            <a:prstClr val="black"/>
                          </a:solidFill>
                          <a:latin typeface="Cambria Math" panose="02040503050406030204" pitchFamily="18" charset="0"/>
                        </a:rPr>
                        <m:t>=</m:t>
                      </m:r>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0</m:t>
                                </m:r>
                              </m:e>
                            </m:mr>
                            <m:mr>
                              <m:e>
                                <m:r>
                                  <a:rPr lang="en-US" altLang="zh-CN" sz="1200" i="1">
                                    <a:solidFill>
                                      <a:prstClr val="black"/>
                                    </a:solidFill>
                                    <a:latin typeface="Cambria Math" panose="02040503050406030204" pitchFamily="18" charset="0"/>
                                  </a:rPr>
                                  <m:t>0</m:t>
                                </m:r>
                              </m:e>
                            </m:mr>
                            <m:mr>
                              <m:e>
                                <m:r>
                                  <a:rPr lang="en-US" sz="1200" i="1">
                                    <a:solidFill>
                                      <a:prstClr val="black"/>
                                    </a:solidFill>
                                    <a:latin typeface="Cambria Math" panose="02040503050406030204" pitchFamily="18" charset="0"/>
                                  </a:rPr>
                                  <m:t>0</m:t>
                                </m:r>
                              </m:e>
                            </m:mr>
                          </m:m>
                        </m:e>
                      </m:d>
                    </m:oMath>
                  </m:oMathPara>
                </a14:m>
                <a:endParaRPr lang="en-US" sz="1200" dirty="0"/>
              </a:p>
            </p:txBody>
          </p:sp>
        </mc:Choice>
        <mc:Fallback xmlns="">
          <p:sp>
            <p:nvSpPr>
              <p:cNvPr id="3" name="矩形 2"/>
              <p:cNvSpPr>
                <a:spLocks noRot="1" noChangeAspect="1" noMove="1" noResize="1" noEditPoints="1" noAdjustHandles="1" noChangeArrowheads="1" noChangeShapeType="1" noTextEdit="1"/>
              </p:cNvSpPr>
              <p:nvPr/>
            </p:nvSpPr>
            <p:spPr>
              <a:xfrm>
                <a:off x="4568686" y="2303468"/>
                <a:ext cx="6096000" cy="165776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本框 81"/>
              <p:cNvSpPr txBox="1"/>
              <p:nvPr/>
            </p:nvSpPr>
            <p:spPr>
              <a:xfrm>
                <a:off x="1651638" y="2882440"/>
                <a:ext cx="10199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smtClean="0">
                          <a:latin typeface="Cambria Math" panose="02040503050406030204" pitchFamily="18" charset="0"/>
                        </a:rPr>
                        <m:t>𝟐</m:t>
                      </m:r>
                    </m:oMath>
                  </m:oMathPara>
                </a14:m>
                <a:endParaRPr lang="en-US" b="1" dirty="0"/>
              </a:p>
            </p:txBody>
          </p:sp>
        </mc:Choice>
        <mc:Fallback xmlns="">
          <p:sp>
            <p:nvSpPr>
              <p:cNvPr id="82" name="文本框 81"/>
              <p:cNvSpPr txBox="1">
                <a:spLocks noRot="1" noChangeAspect="1" noMove="1" noResize="1" noEditPoints="1" noAdjustHandles="1" noChangeArrowheads="1" noChangeShapeType="1" noTextEdit="1"/>
              </p:cNvSpPr>
              <p:nvPr/>
            </p:nvSpPr>
            <p:spPr>
              <a:xfrm>
                <a:off x="1651638" y="2882440"/>
                <a:ext cx="1019938" cy="369332"/>
              </a:xfrm>
              <a:prstGeom prst="rect">
                <a:avLst/>
              </a:prstGeom>
              <a:blipFill>
                <a:blip r:embed="rId7"/>
                <a:stretch>
                  <a:fillRect/>
                </a:stretch>
              </a:blipFill>
            </p:spPr>
            <p:txBody>
              <a:bodyPr/>
              <a:lstStyle/>
              <a:p>
                <a:r>
                  <a:rPr lang="en-US">
                    <a:noFill/>
                  </a:rPr>
                  <a:t> </a:t>
                </a:r>
              </a:p>
            </p:txBody>
          </p:sp>
        </mc:Fallback>
      </mc:AlternateContent>
      <p:sp>
        <p:nvSpPr>
          <p:cNvPr id="83" name="矩形 82"/>
          <p:cNvSpPr/>
          <p:nvPr/>
        </p:nvSpPr>
        <p:spPr>
          <a:xfrm>
            <a:off x="1183622" y="3985664"/>
            <a:ext cx="343364" cy="923330"/>
          </a:xfrm>
          <a:prstGeom prst="rect">
            <a:avLst/>
          </a:prstGeom>
        </p:spPr>
        <p:txBody>
          <a:bodyPr wrap="none">
            <a:spAutoFit/>
          </a:bodyPr>
          <a:lstStyle/>
          <a:p>
            <a:endParaRPr lang="en-US" dirty="0"/>
          </a:p>
          <a:p>
            <a:endParaRPr lang="en-US" dirty="0"/>
          </a:p>
          <a:p>
            <a:r>
              <a:rPr lang="en-US" dirty="0"/>
              <a:t>   </a:t>
            </a:r>
          </a:p>
        </p:txBody>
      </p:sp>
      <p:sp>
        <p:nvSpPr>
          <p:cNvPr id="21" name="矩形 20"/>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3225153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4" name="椭圆 3"/>
          <p:cNvSpPr/>
          <p:nvPr/>
        </p:nvSpPr>
        <p:spPr>
          <a:xfrm>
            <a:off x="3984439" y="1025860"/>
            <a:ext cx="2286000" cy="2286000"/>
          </a:xfrm>
          <a:prstGeom prst="ellipse">
            <a:avLst/>
          </a:prstGeom>
          <a:solidFill>
            <a:schemeClr val="accent6">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 name="矩形 1"/>
          <p:cNvSpPr/>
          <p:nvPr/>
        </p:nvSpPr>
        <p:spPr>
          <a:xfrm>
            <a:off x="4176065" y="1792886"/>
            <a:ext cx="1879600" cy="707886"/>
          </a:xfrm>
          <a:prstGeom prst="rect">
            <a:avLst/>
          </a:prstGeom>
        </p:spPr>
        <p:txBody>
          <a:bodyPr wrap="square">
            <a:spAutoFit/>
          </a:bodyPr>
          <a:lstStyle/>
          <a:p>
            <a:pPr algn="ctr"/>
            <a:r>
              <a:rPr lang="en-US" sz="2000" dirty="0"/>
              <a:t>Information and Coding Theory</a:t>
            </a:r>
          </a:p>
        </p:txBody>
      </p:sp>
      <p:grpSp>
        <p:nvGrpSpPr>
          <p:cNvPr id="18" name="组合 17"/>
          <p:cNvGrpSpPr/>
          <p:nvPr/>
        </p:nvGrpSpPr>
        <p:grpSpPr>
          <a:xfrm>
            <a:off x="5576109" y="1026631"/>
            <a:ext cx="2286000" cy="2286000"/>
            <a:chOff x="5599888" y="1014673"/>
            <a:chExt cx="2286000" cy="2286000"/>
          </a:xfrm>
        </p:grpSpPr>
        <p:sp>
          <p:nvSpPr>
            <p:cNvPr id="5" name="椭圆 4"/>
            <p:cNvSpPr/>
            <p:nvPr/>
          </p:nvSpPr>
          <p:spPr>
            <a:xfrm>
              <a:off x="5599888" y="1014673"/>
              <a:ext cx="2286000" cy="2286000"/>
            </a:xfrm>
            <a:prstGeom prst="ellipse">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矩形 2"/>
            <p:cNvSpPr/>
            <p:nvPr/>
          </p:nvSpPr>
          <p:spPr>
            <a:xfrm>
              <a:off x="5917482" y="1800803"/>
              <a:ext cx="1650812" cy="707886"/>
            </a:xfrm>
            <a:prstGeom prst="rect">
              <a:avLst/>
            </a:prstGeom>
          </p:spPr>
          <p:txBody>
            <a:bodyPr wrap="square">
              <a:spAutoFit/>
            </a:bodyPr>
            <a:lstStyle/>
            <a:p>
              <a:pPr algn="ctr"/>
              <a:r>
                <a:rPr lang="en-US" altLang="zh-CN" sz="2000" dirty="0"/>
                <a:t>Theory of Computing</a:t>
              </a:r>
              <a:endParaRPr lang="en-US" sz="2000" dirty="0"/>
            </a:p>
          </p:txBody>
        </p:sp>
      </p:gr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ESEARCH</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O</a:t>
            </a:r>
            <a:r>
              <a:rPr kumimoji="0" lang="en-US" altLang="zh-CN" sz="4000" b="1" i="0" u="none" strike="noStrike" kern="1200" cap="all" spc="0" normalizeH="0" baseline="0" noProof="0" dirty="0" err="1">
                <a:ln>
                  <a:noFill/>
                </a:ln>
                <a:solidFill>
                  <a:srgbClr val="5B9BD5">
                    <a:lumMod val="75000"/>
                  </a:srgbClr>
                </a:solidFill>
                <a:effectLst/>
                <a:uLnTx/>
                <a:uFillTx/>
                <a:latin typeface="Times New Roman" pitchFamily="18" charset="0"/>
                <a:ea typeface="Arial Unicode MS" pitchFamily="34" charset="-122"/>
                <a:cs typeface="Times New Roman" pitchFamily="18" charset="0"/>
              </a:rPr>
              <a:t>VerView</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grpSp>
        <p:nvGrpSpPr>
          <p:cNvPr id="8" name="组合 7"/>
          <p:cNvGrpSpPr/>
          <p:nvPr/>
        </p:nvGrpSpPr>
        <p:grpSpPr>
          <a:xfrm>
            <a:off x="0" y="3537071"/>
            <a:ext cx="12192000" cy="547592"/>
            <a:chOff x="0" y="3032187"/>
            <a:chExt cx="12192000" cy="547592"/>
          </a:xfrm>
        </p:grpSpPr>
        <p:sp>
          <p:nvSpPr>
            <p:cNvPr id="12" name="燕尾形 11"/>
            <p:cNvSpPr/>
            <p:nvPr/>
          </p:nvSpPr>
          <p:spPr>
            <a:xfrm>
              <a:off x="0" y="3032187"/>
              <a:ext cx="12192000" cy="547592"/>
            </a:xfrm>
            <a:prstGeom prst="chevron">
              <a:avLst>
                <a:gd name="adj" fmla="val 0"/>
              </a:avLst>
            </a:prstGeom>
            <a:gradFill flip="none" rotWithShape="1">
              <a:gsLst>
                <a:gs pos="0">
                  <a:schemeClr val="accent6">
                    <a:lumMod val="60000"/>
                    <a:lumOff val="40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7" name="矩形 6"/>
            <p:cNvSpPr/>
            <p:nvPr/>
          </p:nvSpPr>
          <p:spPr>
            <a:xfrm>
              <a:off x="773230" y="3121317"/>
              <a:ext cx="2787814" cy="369332"/>
            </a:xfrm>
            <a:prstGeom prst="rect">
              <a:avLst/>
            </a:prstGeom>
          </p:spPr>
          <p:txBody>
            <a:bodyPr wrap="none">
              <a:spAutoFit/>
            </a:bodyPr>
            <a:lstStyle/>
            <a:p>
              <a:pPr algn="ctr"/>
              <a:r>
                <a:rPr lang="en-US" altLang="zh-CN" dirty="0"/>
                <a:t>Communication </a:t>
              </a:r>
              <a:r>
                <a:rPr lang="en-US" dirty="0"/>
                <a:t>(&amp; Storage)</a:t>
              </a:r>
            </a:p>
          </p:txBody>
        </p:sp>
        <p:sp>
          <p:nvSpPr>
            <p:cNvPr id="16" name="矩形 15"/>
            <p:cNvSpPr/>
            <p:nvPr/>
          </p:nvSpPr>
          <p:spPr>
            <a:xfrm>
              <a:off x="8756834" y="3121317"/>
              <a:ext cx="2627515" cy="369332"/>
            </a:xfrm>
            <a:prstGeom prst="rect">
              <a:avLst/>
            </a:prstGeom>
          </p:spPr>
          <p:txBody>
            <a:bodyPr wrap="none">
              <a:spAutoFit/>
            </a:bodyPr>
            <a:lstStyle/>
            <a:p>
              <a:pPr algn="ctr"/>
              <a:r>
                <a:rPr lang="en-US" altLang="zh-CN" dirty="0"/>
                <a:t>Computation </a:t>
              </a:r>
              <a:r>
                <a:rPr lang="en-US" dirty="0"/>
                <a:t>(&amp; Learning)</a:t>
              </a:r>
            </a:p>
          </p:txBody>
        </p:sp>
      </p:grpSp>
      <p:sp>
        <p:nvSpPr>
          <p:cNvPr id="27" name="Rounded Rectangle 17">
            <a:extLst>
              <a:ext uri="{FF2B5EF4-FFF2-40B4-BE49-F238E27FC236}">
                <a16:creationId xmlns:a16="http://schemas.microsoft.com/office/drawing/2014/main" id="{4FEA36A9-C4CB-B2F1-F92F-2A86410ADCC5}"/>
              </a:ext>
            </a:extLst>
          </p:cNvPr>
          <p:cNvSpPr/>
          <p:nvPr/>
        </p:nvSpPr>
        <p:spPr>
          <a:xfrm>
            <a:off x="8355766" y="4078115"/>
            <a:ext cx="2758724" cy="2772566"/>
          </a:xfrm>
          <a:prstGeom prst="roundRect">
            <a:avLst>
              <a:gd name="adj" fmla="val 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28" name="Rounded Rectangle 4">
            <a:extLst>
              <a:ext uri="{FF2B5EF4-FFF2-40B4-BE49-F238E27FC236}">
                <a16:creationId xmlns:a16="http://schemas.microsoft.com/office/drawing/2014/main" id="{FD9302BE-904A-6E31-ADF1-DCA335AD587D}"/>
              </a:ext>
            </a:extLst>
          </p:cNvPr>
          <p:cNvSpPr txBox="1"/>
          <p:nvPr/>
        </p:nvSpPr>
        <p:spPr>
          <a:xfrm>
            <a:off x="8424671" y="4123298"/>
            <a:ext cx="2689819" cy="1931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1600" dirty="0">
                <a:solidFill>
                  <a:schemeClr val="tx1"/>
                </a:solidFill>
              </a:rPr>
              <a:t>Size-precision tradeoff in computing neural network circuits</a:t>
            </a:r>
            <a:endParaRPr lang="en-US" sz="1600" kern="1200" dirty="0">
              <a:solidFill>
                <a:schemeClr val="tx1"/>
              </a:solidFill>
            </a:endParaRPr>
          </a:p>
          <a:p>
            <a:pPr marL="228600" lvl="1" indent="-228600" algn="l" defTabSz="1111250">
              <a:lnSpc>
                <a:spcPct val="90000"/>
              </a:lnSpc>
              <a:spcBef>
                <a:spcPct val="0"/>
              </a:spcBef>
              <a:spcAft>
                <a:spcPct val="15000"/>
              </a:spcAft>
              <a:buChar char="•"/>
            </a:pPr>
            <a:r>
              <a:rPr lang="en-US" sz="1400" dirty="0">
                <a:solidFill>
                  <a:schemeClr val="tx1"/>
                </a:solidFill>
              </a:rPr>
              <a:t>Computing linear threshold functions with small weights</a:t>
            </a:r>
          </a:p>
          <a:p>
            <a:pPr marL="228600" lvl="1" indent="-228600" algn="l" defTabSz="1111250">
              <a:lnSpc>
                <a:spcPct val="90000"/>
              </a:lnSpc>
              <a:spcBef>
                <a:spcPct val="0"/>
              </a:spcBef>
              <a:spcAft>
                <a:spcPct val="15000"/>
              </a:spcAft>
              <a:buChar char="•"/>
            </a:pPr>
            <a:r>
              <a:rPr lang="en-US" sz="1400" dirty="0">
                <a:solidFill>
                  <a:schemeClr val="tx1"/>
                </a:solidFill>
              </a:rPr>
              <a:t>Computing neural network circuits with Nearest-Neighbor models</a:t>
            </a:r>
            <a:endParaRPr lang="en-US" sz="1400" kern="1200" dirty="0">
              <a:solidFill>
                <a:schemeClr val="tx1"/>
              </a:solidFill>
            </a:endParaRPr>
          </a:p>
          <a:p>
            <a:pPr marL="0" lvl="1" algn="l" defTabSz="1111250">
              <a:lnSpc>
                <a:spcPct val="90000"/>
              </a:lnSpc>
              <a:spcBef>
                <a:spcPct val="0"/>
              </a:spcBef>
              <a:spcAft>
                <a:spcPct val="15000"/>
              </a:spcAft>
            </a:pPr>
            <a:endParaRPr lang="en-US" sz="1400" kern="1200" dirty="0">
              <a:solidFill>
                <a:schemeClr val="tx1"/>
              </a:solidFill>
            </a:endParaRPr>
          </a:p>
        </p:txBody>
      </p:sp>
      <p:sp>
        <p:nvSpPr>
          <p:cNvPr id="29" name="Rounded Rectangle 17">
            <a:extLst>
              <a:ext uri="{FF2B5EF4-FFF2-40B4-BE49-F238E27FC236}">
                <a16:creationId xmlns:a16="http://schemas.microsoft.com/office/drawing/2014/main" id="{4FEA36A9-C4CB-B2F1-F92F-2A86410ADCC5}"/>
              </a:ext>
            </a:extLst>
          </p:cNvPr>
          <p:cNvSpPr/>
          <p:nvPr/>
        </p:nvSpPr>
        <p:spPr>
          <a:xfrm>
            <a:off x="551145" y="4089825"/>
            <a:ext cx="2730535" cy="2760856"/>
          </a:xfrm>
          <a:prstGeom prst="roundRect">
            <a:avLst>
              <a:gd name="adj" fmla="val 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mc:AlternateContent xmlns:mc="http://schemas.openxmlformats.org/markup-compatibility/2006" xmlns:a14="http://schemas.microsoft.com/office/drawing/2010/main">
        <mc:Choice Requires="a14">
          <p:sp>
            <p:nvSpPr>
              <p:cNvPr id="30" name="Rounded Rectangle 4">
                <a:extLst>
                  <a:ext uri="{FF2B5EF4-FFF2-40B4-BE49-F238E27FC236}">
                    <a16:creationId xmlns:a16="http://schemas.microsoft.com/office/drawing/2014/main" id="{FD9302BE-904A-6E31-ADF1-DCA335AD587D}"/>
                  </a:ext>
                </a:extLst>
              </p:cNvPr>
              <p:cNvSpPr txBox="1"/>
              <p:nvPr/>
            </p:nvSpPr>
            <p:spPr>
              <a:xfrm>
                <a:off x="551145" y="4135007"/>
                <a:ext cx="2799439" cy="2715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1600" dirty="0">
                    <a:solidFill>
                      <a:schemeClr val="tx1"/>
                    </a:solidFill>
                  </a:rPr>
                  <a:t>Coding and error correction for DNA-based storage</a:t>
                </a:r>
                <a:endParaRPr lang="en-US" sz="1600" kern="1200" dirty="0">
                  <a:solidFill>
                    <a:schemeClr val="tx1"/>
                  </a:solidFill>
                </a:endParaRPr>
              </a:p>
              <a:p>
                <a:pPr marL="228600" lvl="1" indent="-228600" algn="l" defTabSz="1111250">
                  <a:lnSpc>
                    <a:spcPct val="90000"/>
                  </a:lnSpc>
                  <a:spcBef>
                    <a:spcPct val="0"/>
                  </a:spcBef>
                  <a:spcAft>
                    <a:spcPct val="15000"/>
                  </a:spcAft>
                  <a:buChar char="•"/>
                </a:pPr>
                <a:r>
                  <a:rPr lang="en-US" sz="1400" dirty="0">
                    <a:solidFill>
                      <a:schemeClr val="tx1"/>
                    </a:solidFill>
                  </a:rPr>
                  <a:t>Coding over deletion /insertion channels</a:t>
                </a:r>
              </a:p>
              <a:p>
                <a:pPr marL="228600" lvl="1" indent="-228600" algn="l" defTabSz="1111250">
                  <a:lnSpc>
                    <a:spcPct val="90000"/>
                  </a:lnSpc>
                  <a:spcBef>
                    <a:spcPct val="0"/>
                  </a:spcBef>
                  <a:spcAft>
                    <a:spcPct val="15000"/>
                  </a:spcAft>
                  <a:buChar char="•"/>
                </a:pPr>
                <a:r>
                  <a:rPr lang="en-US" sz="1400" kern="1200" dirty="0">
                    <a:solidFill>
                      <a:schemeClr val="tx1"/>
                    </a:solidFill>
                  </a:rPr>
                  <a:t>Trace reconstruction</a:t>
                </a:r>
              </a:p>
              <a:p>
                <a:pPr marL="228600" lvl="1" indent="-228600" algn="l" defTabSz="1111250">
                  <a:lnSpc>
                    <a:spcPct val="90000"/>
                  </a:lnSpc>
                  <a:spcBef>
                    <a:spcPct val="0"/>
                  </a:spcBef>
                  <a:spcAft>
                    <a:spcPct val="15000"/>
                  </a:spcAft>
                  <a:buChar char="•"/>
                </a:pPr>
                <a:r>
                  <a:rPr lang="en-US" sz="1400" dirty="0">
                    <a:solidFill>
                      <a:schemeClr val="tx1"/>
                    </a:solidFill>
                  </a:rPr>
                  <a:t>Coding over sliced channels</a:t>
                </a:r>
              </a:p>
              <a:p>
                <a:pPr marL="228600" lvl="1" indent="-228600" algn="l" defTabSz="1111250">
                  <a:lnSpc>
                    <a:spcPct val="90000"/>
                  </a:lnSpc>
                  <a:spcBef>
                    <a:spcPct val="0"/>
                  </a:spcBef>
                  <a:spcAft>
                    <a:spcPct val="15000"/>
                  </a:spcAft>
                  <a:buChar char="•"/>
                </a:pPr>
                <a:r>
                  <a:rPr lang="en-US" sz="1400" kern="1200" dirty="0">
                    <a:solidFill>
                      <a:schemeClr val="tx1"/>
                    </a:solidFill>
                  </a:rPr>
                  <a:t>Coding for racetrack memories</a:t>
                </a:r>
              </a:p>
              <a:p>
                <a:pPr marL="228600" lvl="1" indent="-228600" algn="l" defTabSz="1111250">
                  <a:lnSpc>
                    <a:spcPct val="90000"/>
                  </a:lnSpc>
                  <a:spcBef>
                    <a:spcPct val="0"/>
                  </a:spcBef>
                  <a:spcAft>
                    <a:spcPct val="15000"/>
                  </a:spcAft>
                  <a:buChar char="•"/>
                </a:pPr>
                <a14:m>
                  <m:oMath xmlns:m="http://schemas.openxmlformats.org/officeDocument/2006/math">
                    <m:sSub>
                      <m:sSubPr>
                        <m:ctrlPr>
                          <a:rPr lang="en-US" sz="1400" b="0" i="1" kern="1200" smtClean="0">
                            <a:solidFill>
                              <a:schemeClr val="tx1"/>
                            </a:solidFill>
                            <a:latin typeface="Cambria Math" panose="02040503050406030204" pitchFamily="18" charset="0"/>
                          </a:rPr>
                        </m:ctrlPr>
                      </m:sSubPr>
                      <m:e>
                        <m:r>
                          <a:rPr lang="en-US" sz="1400" b="0" i="1" kern="1200" smtClean="0">
                            <a:solidFill>
                              <a:schemeClr val="tx1"/>
                            </a:solidFill>
                            <a:latin typeface="Cambria Math" panose="02040503050406030204" pitchFamily="18" charset="0"/>
                          </a:rPr>
                          <m:t>𝐵</m:t>
                        </m:r>
                      </m:e>
                      <m:sub>
                        <m:r>
                          <a:rPr lang="en-US" sz="1400" b="0" i="1" kern="1200" smtClean="0">
                            <a:solidFill>
                              <a:schemeClr val="tx1"/>
                            </a:solidFill>
                            <a:latin typeface="Cambria Math" panose="02040503050406030204" pitchFamily="18" charset="0"/>
                          </a:rPr>
                          <m:t>h</m:t>
                        </m:r>
                      </m:sub>
                    </m:sSub>
                  </m:oMath>
                </a14:m>
                <a:r>
                  <a:rPr lang="en-US" sz="1400" kern="1200" dirty="0">
                    <a:solidFill>
                      <a:schemeClr val="tx1"/>
                    </a:solidFill>
                  </a:rPr>
                  <a:t> sequences</a:t>
                </a:r>
                <a:endParaRPr lang="en-US" sz="1600" kern="1200" dirty="0">
                  <a:solidFill>
                    <a:schemeClr val="tx1"/>
                  </a:solidFill>
                </a:endParaRPr>
              </a:p>
              <a:p>
                <a:pPr marL="0" lvl="1" algn="l" defTabSz="1111250">
                  <a:lnSpc>
                    <a:spcPct val="90000"/>
                  </a:lnSpc>
                  <a:spcBef>
                    <a:spcPts val="600"/>
                  </a:spcBef>
                  <a:spcAft>
                    <a:spcPct val="15000"/>
                  </a:spcAft>
                </a:pPr>
                <a:r>
                  <a:rPr lang="en-US" sz="1600" dirty="0">
                    <a:solidFill>
                      <a:schemeClr val="tx1"/>
                    </a:solidFill>
                  </a:rPr>
                  <a:t>Access balancing in distributed storage</a:t>
                </a:r>
                <a:endParaRPr lang="en-US" sz="1600" kern="1200" dirty="0">
                  <a:solidFill>
                    <a:schemeClr val="tx1"/>
                  </a:solidFill>
                </a:endParaRPr>
              </a:p>
              <a:p>
                <a:pPr marL="228600" lvl="1" indent="-228600" defTabSz="1111250">
                  <a:lnSpc>
                    <a:spcPct val="90000"/>
                  </a:lnSpc>
                  <a:spcBef>
                    <a:spcPct val="0"/>
                  </a:spcBef>
                  <a:spcAft>
                    <a:spcPct val="15000"/>
                  </a:spcAft>
                  <a:buChar char="•"/>
                </a:pPr>
                <a:r>
                  <a:rPr lang="en-US" sz="1400" dirty="0">
                    <a:solidFill>
                      <a:schemeClr val="tx1"/>
                    </a:solidFill>
                  </a:rPr>
                  <a:t>Balanced Trades</a:t>
                </a:r>
              </a:p>
            </p:txBody>
          </p:sp>
        </mc:Choice>
        <mc:Fallback xmlns="">
          <p:sp>
            <p:nvSpPr>
              <p:cNvPr id="30" name="Rounded Rectangle 4">
                <a:extLst>
                  <a:ext uri="{FF2B5EF4-FFF2-40B4-BE49-F238E27FC236}">
                    <a16:creationId xmlns:a16="http://schemas.microsoft.com/office/drawing/2014/main" id="{FD9302BE-904A-6E31-ADF1-DCA335AD587D}"/>
                  </a:ext>
                </a:extLst>
              </p:cNvPr>
              <p:cNvSpPr txBox="1">
                <a:spLocks noRot="1" noChangeAspect="1" noMove="1" noResize="1" noEditPoints="1" noAdjustHandles="1" noChangeArrowheads="1" noChangeShapeType="1" noTextEdit="1"/>
              </p:cNvSpPr>
              <p:nvPr/>
            </p:nvSpPr>
            <p:spPr>
              <a:xfrm>
                <a:off x="551145" y="4135007"/>
                <a:ext cx="2799439" cy="2715674"/>
              </a:xfrm>
              <a:prstGeom prst="rect">
                <a:avLst/>
              </a:prstGeom>
              <a:blipFill>
                <a:blip r:embed="rId3"/>
                <a:stretch>
                  <a:fillRect r="-652" b="-3812"/>
                </a:stretch>
              </a:blipFill>
            </p:spPr>
            <p:txBody>
              <a:bodyPr/>
              <a:lstStyle/>
              <a:p>
                <a:r>
                  <a:rPr lang="en-US">
                    <a:noFill/>
                  </a:rPr>
                  <a:t> </a:t>
                </a:r>
              </a:p>
            </p:txBody>
          </p:sp>
        </mc:Fallback>
      </mc:AlternateContent>
      <p:sp>
        <p:nvSpPr>
          <p:cNvPr id="31" name="Rounded Rectangle 17">
            <a:extLst>
              <a:ext uri="{FF2B5EF4-FFF2-40B4-BE49-F238E27FC236}">
                <a16:creationId xmlns:a16="http://schemas.microsoft.com/office/drawing/2014/main" id="{4FEA36A9-C4CB-B2F1-F92F-2A86410ADCC5}"/>
              </a:ext>
            </a:extLst>
          </p:cNvPr>
          <p:cNvSpPr/>
          <p:nvPr/>
        </p:nvSpPr>
        <p:spPr>
          <a:xfrm>
            <a:off x="4514323" y="4089824"/>
            <a:ext cx="2758724" cy="2760857"/>
          </a:xfrm>
          <a:prstGeom prst="roundRect">
            <a:avLst>
              <a:gd name="adj" fmla="val 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32" name="Rounded Rectangle 4">
            <a:extLst>
              <a:ext uri="{FF2B5EF4-FFF2-40B4-BE49-F238E27FC236}">
                <a16:creationId xmlns:a16="http://schemas.microsoft.com/office/drawing/2014/main" id="{FD9302BE-904A-6E31-ADF1-DCA335AD587D}"/>
              </a:ext>
            </a:extLst>
          </p:cNvPr>
          <p:cNvSpPr txBox="1"/>
          <p:nvPr/>
        </p:nvSpPr>
        <p:spPr>
          <a:xfrm>
            <a:off x="4583228" y="4135007"/>
            <a:ext cx="2787815" cy="1931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1600" dirty="0">
                <a:solidFill>
                  <a:schemeClr val="tx1"/>
                </a:solidFill>
              </a:rPr>
              <a:t>Privacy-preserving learning</a:t>
            </a:r>
            <a:endParaRPr lang="en-US" sz="1600" kern="1200" dirty="0">
              <a:solidFill>
                <a:schemeClr val="tx1"/>
              </a:solidFill>
            </a:endParaRPr>
          </a:p>
          <a:p>
            <a:pPr marL="228600" lvl="1" indent="-228600" algn="l" defTabSz="1111250">
              <a:lnSpc>
                <a:spcPct val="90000"/>
              </a:lnSpc>
              <a:spcBef>
                <a:spcPct val="0"/>
              </a:spcBef>
              <a:spcAft>
                <a:spcPct val="15000"/>
              </a:spcAft>
              <a:buChar char="•"/>
            </a:pPr>
            <a:r>
              <a:rPr lang="en-US" sz="1400" dirty="0">
                <a:solidFill>
                  <a:schemeClr val="tx1"/>
                </a:solidFill>
              </a:rPr>
              <a:t>Federated learning/unlearning of clustering models</a:t>
            </a:r>
            <a:endParaRPr lang="en-US" sz="1400" kern="1200" dirty="0">
              <a:solidFill>
                <a:schemeClr val="tx1"/>
              </a:solidFill>
            </a:endParaRPr>
          </a:p>
          <a:p>
            <a:pPr marL="228600" lvl="1" indent="-228600" algn="l" defTabSz="1111250">
              <a:lnSpc>
                <a:spcPct val="90000"/>
              </a:lnSpc>
              <a:spcBef>
                <a:spcPct val="0"/>
              </a:spcBef>
              <a:spcAft>
                <a:spcPct val="15000"/>
              </a:spcAft>
              <a:buChar char="•"/>
            </a:pPr>
            <a:r>
              <a:rPr lang="en-US" sz="1400" dirty="0">
                <a:solidFill>
                  <a:schemeClr val="tx1"/>
                </a:solidFill>
              </a:rPr>
              <a:t>Federated classification in Hyperbolic spaces</a:t>
            </a:r>
            <a:endParaRPr lang="en-US" sz="1400" kern="1200" dirty="0">
              <a:solidFill>
                <a:schemeClr val="tx1"/>
              </a:solidFill>
            </a:endParaRPr>
          </a:p>
          <a:p>
            <a:pPr marL="228600" lvl="1" indent="-228600" algn="l" defTabSz="1111250">
              <a:lnSpc>
                <a:spcPct val="90000"/>
              </a:lnSpc>
              <a:spcBef>
                <a:spcPct val="0"/>
              </a:spcBef>
              <a:spcAft>
                <a:spcPct val="15000"/>
              </a:spcAft>
              <a:buChar char="•"/>
            </a:pPr>
            <a:r>
              <a:rPr lang="en-US" sz="1400" kern="1200" dirty="0">
                <a:solidFill>
                  <a:schemeClr val="tx1"/>
                </a:solidFill>
              </a:rPr>
              <a:t>Differentially private online distribution learning</a:t>
            </a:r>
          </a:p>
          <a:p>
            <a:pPr marL="0" lvl="1" algn="l" defTabSz="1111250">
              <a:lnSpc>
                <a:spcPct val="90000"/>
              </a:lnSpc>
              <a:spcBef>
                <a:spcPct val="0"/>
              </a:spcBef>
              <a:spcAft>
                <a:spcPct val="15000"/>
              </a:spcAft>
            </a:pPr>
            <a:endParaRPr lang="en-US" sz="1400" kern="1200" dirty="0">
              <a:solidFill>
                <a:schemeClr val="tx1"/>
              </a:solidFill>
            </a:endParaRPr>
          </a:p>
        </p:txBody>
      </p:sp>
      <p:sp>
        <p:nvSpPr>
          <p:cNvPr id="9" name="左箭头 8"/>
          <p:cNvSpPr/>
          <p:nvPr/>
        </p:nvSpPr>
        <p:spPr>
          <a:xfrm>
            <a:off x="3078918" y="2013503"/>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流程图: 可选过程 10"/>
          <p:cNvSpPr/>
          <p:nvPr/>
        </p:nvSpPr>
        <p:spPr>
          <a:xfrm>
            <a:off x="773230" y="1732186"/>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矩形 24"/>
          <p:cNvSpPr/>
          <p:nvPr/>
        </p:nvSpPr>
        <p:spPr>
          <a:xfrm>
            <a:off x="835728" y="1868510"/>
            <a:ext cx="2028416" cy="338554"/>
          </a:xfrm>
          <a:prstGeom prst="rect">
            <a:avLst/>
          </a:prstGeom>
        </p:spPr>
        <p:txBody>
          <a:bodyPr wrap="square">
            <a:spAutoFit/>
          </a:bodyPr>
          <a:lstStyle/>
          <a:p>
            <a:r>
              <a:rPr lang="en-US" sz="1600" dirty="0"/>
              <a:t>Data communication</a:t>
            </a:r>
          </a:p>
        </p:txBody>
      </p:sp>
      <p:sp>
        <p:nvSpPr>
          <p:cNvPr id="26" name="矩形 25"/>
          <p:cNvSpPr/>
          <p:nvPr/>
        </p:nvSpPr>
        <p:spPr>
          <a:xfrm>
            <a:off x="835728" y="2149173"/>
            <a:ext cx="2028416" cy="338554"/>
          </a:xfrm>
          <a:prstGeom prst="rect">
            <a:avLst/>
          </a:prstGeom>
        </p:spPr>
        <p:txBody>
          <a:bodyPr wrap="square">
            <a:spAutoFit/>
          </a:bodyPr>
          <a:lstStyle/>
          <a:p>
            <a:r>
              <a:rPr lang="en-US" sz="1600" dirty="0"/>
              <a:t>Data compression</a:t>
            </a:r>
          </a:p>
        </p:txBody>
      </p:sp>
      <p:sp>
        <p:nvSpPr>
          <p:cNvPr id="34" name="流程图: 可选过程 33"/>
          <p:cNvSpPr/>
          <p:nvPr/>
        </p:nvSpPr>
        <p:spPr>
          <a:xfrm>
            <a:off x="8956615" y="1751504"/>
            <a:ext cx="2153413" cy="980534"/>
          </a:xfrm>
          <a:prstGeom prst="flowChartAlternateProcess">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矩形 34"/>
          <p:cNvSpPr/>
          <p:nvPr/>
        </p:nvSpPr>
        <p:spPr>
          <a:xfrm>
            <a:off x="9019113" y="1782929"/>
            <a:ext cx="2028416" cy="338554"/>
          </a:xfrm>
          <a:prstGeom prst="rect">
            <a:avLst/>
          </a:prstGeom>
        </p:spPr>
        <p:txBody>
          <a:bodyPr wrap="square">
            <a:spAutoFit/>
          </a:bodyPr>
          <a:lstStyle/>
          <a:p>
            <a:r>
              <a:rPr lang="en-US" sz="1600" dirty="0"/>
              <a:t>Computability</a:t>
            </a:r>
          </a:p>
        </p:txBody>
      </p:sp>
      <p:sp>
        <p:nvSpPr>
          <p:cNvPr id="36" name="矩形 35"/>
          <p:cNvSpPr/>
          <p:nvPr/>
        </p:nvSpPr>
        <p:spPr>
          <a:xfrm>
            <a:off x="9019113" y="2063592"/>
            <a:ext cx="2028416" cy="338554"/>
          </a:xfrm>
          <a:prstGeom prst="rect">
            <a:avLst/>
          </a:prstGeom>
        </p:spPr>
        <p:txBody>
          <a:bodyPr wrap="square">
            <a:spAutoFit/>
          </a:bodyPr>
          <a:lstStyle/>
          <a:p>
            <a:r>
              <a:rPr lang="en-US" sz="1600" dirty="0"/>
              <a:t>Complexity</a:t>
            </a:r>
          </a:p>
        </p:txBody>
      </p:sp>
      <p:sp>
        <p:nvSpPr>
          <p:cNvPr id="37" name="左箭头 36"/>
          <p:cNvSpPr/>
          <p:nvPr/>
        </p:nvSpPr>
        <p:spPr>
          <a:xfrm flipH="1">
            <a:off x="8015839" y="2015091"/>
            <a:ext cx="746724" cy="3265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矩形 38"/>
          <p:cNvSpPr/>
          <p:nvPr/>
        </p:nvSpPr>
        <p:spPr>
          <a:xfrm>
            <a:off x="9019112" y="2342314"/>
            <a:ext cx="2153413" cy="338554"/>
          </a:xfrm>
          <a:prstGeom prst="rect">
            <a:avLst/>
          </a:prstGeom>
        </p:spPr>
        <p:txBody>
          <a:bodyPr wrap="square">
            <a:spAutoFit/>
          </a:bodyPr>
          <a:lstStyle/>
          <a:p>
            <a:r>
              <a:rPr lang="en-US" sz="1600" dirty="0"/>
              <a:t>Computational models</a:t>
            </a:r>
          </a:p>
        </p:txBody>
      </p:sp>
    </p:spTree>
    <p:extLst>
      <p:ext uri="{BB962C8B-B14F-4D97-AF65-F5344CB8AC3E}">
        <p14:creationId xmlns:p14="http://schemas.microsoft.com/office/powerpoint/2010/main" val="2914021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roof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ketch (via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xamples)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Suppose on the contrary:</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8" name="矩形 57"/>
              <p:cNvSpPr/>
              <p:nvPr/>
            </p:nvSpPr>
            <p:spPr>
              <a:xfrm>
                <a:off x="720219" y="1805785"/>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0</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0 0 1 0 0 0 1 0 1</a:t>
                </a:r>
              </a:p>
            </p:txBody>
          </p:sp>
        </mc:Choice>
        <mc:Fallback xmlns="">
          <p:sp>
            <p:nvSpPr>
              <p:cNvPr id="58" name="矩形 57"/>
              <p:cNvSpPr>
                <a:spLocks noRot="1" noChangeAspect="1" noMove="1" noResize="1" noEditPoints="1" noAdjustHandles="1" noChangeArrowheads="1" noChangeShapeType="1" noTextEdit="1"/>
              </p:cNvSpPr>
              <p:nvPr/>
            </p:nvSpPr>
            <p:spPr>
              <a:xfrm>
                <a:off x="720219" y="1805785"/>
                <a:ext cx="3086101" cy="338554"/>
              </a:xfrm>
              <a:prstGeom prst="rect">
                <a:avLst/>
              </a:prstGeom>
              <a:blipFill>
                <a:blip r:embed="rId3"/>
                <a:stretch>
                  <a:fillRect t="-5357" r="-19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矩形 74"/>
              <p:cNvSpPr/>
              <p:nvPr/>
            </p:nvSpPr>
            <p:spPr>
              <a:xfrm>
                <a:off x="720219" y="2303469"/>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1 0 0 0 1 0 0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0</a:t>
                </a:r>
              </a:p>
            </p:txBody>
          </p:sp>
        </mc:Choice>
        <mc:Fallback xmlns="">
          <p:sp>
            <p:nvSpPr>
              <p:cNvPr id="75" name="矩形 74"/>
              <p:cNvSpPr>
                <a:spLocks noRot="1" noChangeAspect="1" noMove="1" noResize="1" noEditPoints="1" noAdjustHandles="1" noChangeArrowheads="1" noChangeShapeType="1" noTextEdit="1"/>
              </p:cNvSpPr>
              <p:nvPr/>
            </p:nvSpPr>
            <p:spPr>
              <a:xfrm>
                <a:off x="720219" y="2303469"/>
                <a:ext cx="3086101" cy="338554"/>
              </a:xfrm>
              <a:prstGeom prst="rect">
                <a:avLst/>
              </a:prstGeom>
              <a:blipFill>
                <a:blip r:embed="rId4"/>
                <a:stretch>
                  <a:fillRect t="-5455" r="-198"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矩形 75"/>
              <p:cNvSpPr/>
              <p:nvPr/>
            </p:nvSpPr>
            <p:spPr>
              <a:xfrm>
                <a:off x="5153385" y="1465532"/>
                <a:ext cx="4785614"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e>
                            <m:sub>
                              <m:r>
                                <a:rPr lang="en-US" sz="1400" i="1">
                                  <a:solidFill>
                                    <a:prstClr val="black"/>
                                  </a:solidFill>
                                  <a:latin typeface="Cambria Math" panose="02040503050406030204" pitchFamily="18" charset="0"/>
                                </a:rPr>
                                <m:t>𝑖</m:t>
                              </m:r>
                            </m:sub>
                          </m:sSub>
                        </m:e>
                      </m:nary>
                      <m:r>
                        <a:rPr lang="en-US" sz="1400" b="0" i="1" smtClean="0">
                          <a:solidFill>
                            <a:prstClr val="black"/>
                          </a:solidFill>
                          <a:latin typeface="Cambria Math" panose="02040503050406030204" pitchFamily="18" charset="0"/>
                        </a:rPr>
                        <m:t>≡</m:t>
                      </m:r>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r>
                                <a:rPr lang="en-US" sz="1400" b="0" i="1" smtClean="0">
                                  <a:solidFill>
                                    <a:prstClr val="black"/>
                                  </a:solidFill>
                                  <a:latin typeface="Cambria Math" panose="02040503050406030204" pitchFamily="18" charset="0"/>
                                </a:rPr>
                                <m:t>′</m:t>
                              </m:r>
                            </m:e>
                            <m:sub>
                              <m:r>
                                <a:rPr lang="en-US" sz="1400" i="1">
                                  <a:solidFill>
                                    <a:prstClr val="black"/>
                                  </a:solidFill>
                                  <a:latin typeface="Cambria Math" panose="02040503050406030204" pitchFamily="18" charset="0"/>
                                </a:rPr>
                                <m:t>𝑖</m:t>
                              </m:r>
                            </m:sub>
                          </m:sSub>
                        </m:e>
                      </m:nary>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mod</m:t>
                      </m:r>
                      <m:r>
                        <a:rPr lang="en-US" sz="1400" b="0" i="1" smtClean="0">
                          <a:solidFill>
                            <a:prstClr val="black"/>
                          </a:solidFill>
                          <a:latin typeface="Cambria Math" panose="02040503050406030204" pitchFamily="18" charset="0"/>
                        </a:rPr>
                        <m:t> </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𝑘</m:t>
                          </m:r>
                        </m:e>
                        <m:sup>
                          <m:r>
                            <a:rPr lang="en-US" sz="1400" i="1">
                              <a:solidFill>
                                <a:prstClr val="black"/>
                              </a:solidFill>
                              <a:latin typeface="Cambria Math" panose="02040503050406030204" pitchFamily="18" charset="0"/>
                            </a:rPr>
                            <m:t>2</m:t>
                          </m:r>
                        </m:sup>
                      </m:sSup>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𝑛</m:t>
                          </m:r>
                        </m:e>
                        <m:sup>
                          <m:r>
                            <a:rPr lang="en-US" sz="1400" i="1">
                              <a:solidFill>
                                <a:prstClr val="black"/>
                              </a:solidFill>
                              <a:latin typeface="Cambria Math" panose="02040503050406030204" pitchFamily="18" charset="0"/>
                            </a:rPr>
                            <m:t>𝑒</m:t>
                          </m:r>
                          <m:r>
                            <a:rPr lang="en-US" sz="1400" i="1">
                              <a:solidFill>
                                <a:prstClr val="black"/>
                              </a:solidFill>
                              <a:latin typeface="Cambria Math" panose="02040503050406030204" pitchFamily="18" charset="0"/>
                            </a:rPr>
                            <m:t>+1</m:t>
                          </m:r>
                        </m:sup>
                      </m:sSup>
                    </m:oMath>
                  </m:oMathPara>
                </a14:m>
                <a:endParaRPr lang="en-US" sz="1400" dirty="0"/>
              </a:p>
            </p:txBody>
          </p:sp>
        </mc:Choice>
        <mc:Fallback xmlns="">
          <p:sp>
            <p:nvSpPr>
              <p:cNvPr id="76" name="矩形 75"/>
              <p:cNvSpPr>
                <a:spLocks noRot="1" noChangeAspect="1" noMove="1" noResize="1" noEditPoints="1" noAdjustHandles="1" noChangeArrowheads="1" noChangeShapeType="1" noTextEdit="1"/>
              </p:cNvSpPr>
              <p:nvPr/>
            </p:nvSpPr>
            <p:spPr>
              <a:xfrm>
                <a:off x="5153385" y="1465532"/>
                <a:ext cx="4785614" cy="680507"/>
              </a:xfrm>
              <a:prstGeom prst="rect">
                <a:avLst/>
              </a:prstGeom>
              <a:blipFill>
                <a:blip r:embed="rId5"/>
                <a:stretch>
                  <a:fillRect/>
                </a:stretch>
              </a:blipFill>
            </p:spPr>
            <p:txBody>
              <a:bodyPr/>
              <a:lstStyle/>
              <a:p>
                <a:r>
                  <a:rPr lang="en-US">
                    <a:noFill/>
                  </a:rPr>
                  <a:t> </a:t>
                </a:r>
              </a:p>
            </p:txBody>
          </p:sp>
        </mc:Fallback>
      </mc:AlternateContent>
      <p:sp>
        <p:nvSpPr>
          <p:cNvPr id="78" name="TextBox 45">
            <a:extLst>
              <a:ext uri="{FF2B5EF4-FFF2-40B4-BE49-F238E27FC236}">
                <a16:creationId xmlns:a16="http://schemas.microsoft.com/office/drawing/2014/main" id="{2B1089E9-A049-4E7B-A562-2EA8E4245FB5}"/>
              </a:ext>
            </a:extLst>
          </p:cNvPr>
          <p:cNvSpPr txBox="1"/>
          <p:nvPr/>
        </p:nvSpPr>
        <p:spPr>
          <a:xfrm>
            <a:off x="4659030" y="1574952"/>
            <a:ext cx="494355" cy="461665"/>
          </a:xfrm>
          <a:prstGeom prst="rect">
            <a:avLst/>
          </a:prstGeom>
          <a:noFill/>
        </p:spPr>
        <p:txBody>
          <a:bodyPr wrap="square" rtlCol="0">
            <a:spAutoFit/>
          </a:bodyPr>
          <a:lstStyle/>
          <a:p>
            <a:pPr lvl="0">
              <a:defRPr/>
            </a:pPr>
            <a:r>
              <a:rPr lang="en-US" sz="2400" dirty="0">
                <a:solidFill>
                  <a:srgbClr val="0070C0"/>
                </a:solidFill>
              </a:rPr>
              <a:t>If:</a:t>
            </a:r>
            <a:endParaRPr lang="en-US" dirty="0">
              <a:solidFill>
                <a:srgbClr val="0070C0"/>
              </a:solidFill>
            </a:endParaRPr>
          </a:p>
        </p:txBody>
      </p:sp>
      <p:sp>
        <p:nvSpPr>
          <p:cNvPr id="79" name="TextBox 45">
            <a:extLst>
              <a:ext uri="{FF2B5EF4-FFF2-40B4-BE49-F238E27FC236}">
                <a16:creationId xmlns:a16="http://schemas.microsoft.com/office/drawing/2014/main" id="{2B1089E9-A049-4E7B-A562-2EA8E4245FB5}"/>
              </a:ext>
            </a:extLst>
          </p:cNvPr>
          <p:cNvSpPr txBox="1"/>
          <p:nvPr/>
        </p:nvSpPr>
        <p:spPr>
          <a:xfrm>
            <a:off x="4204252" y="2836274"/>
            <a:ext cx="1061777" cy="461665"/>
          </a:xfrm>
          <a:prstGeom prst="rect">
            <a:avLst/>
          </a:prstGeom>
          <a:noFill/>
        </p:spPr>
        <p:txBody>
          <a:bodyPr wrap="square" rtlCol="0">
            <a:spAutoFit/>
          </a:bodyPr>
          <a:lstStyle/>
          <a:p>
            <a:pPr lvl="0">
              <a:defRPr/>
            </a:pPr>
            <a:r>
              <a:rPr lang="en-US" sz="2400" dirty="0">
                <a:solidFill>
                  <a:srgbClr val="0070C0"/>
                </a:solidFill>
              </a:rPr>
              <a:t>Then:</a:t>
            </a:r>
            <a:endParaRPr lang="en-US" dirty="0">
              <a:solidFill>
                <a:srgbClr val="0070C0"/>
              </a:solidFill>
            </a:endParaRPr>
          </a:p>
        </p:txBody>
      </p:sp>
      <mc:AlternateContent xmlns:mc="http://schemas.openxmlformats.org/markup-compatibility/2006" xmlns:a14="http://schemas.microsoft.com/office/drawing/2010/main">
        <mc:Choice Requires="a14">
          <p:sp>
            <p:nvSpPr>
              <p:cNvPr id="3" name="矩形 2"/>
              <p:cNvSpPr/>
              <p:nvPr/>
            </p:nvSpPr>
            <p:spPr>
              <a:xfrm>
                <a:off x="4568686" y="2303468"/>
                <a:ext cx="6096000" cy="165776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
                        </m:e>
                      </m:d>
                      <m:r>
                        <a:rPr lang="en-US" sz="1200">
                          <a:solidFill>
                            <a:prstClr val="black"/>
                          </a:solidFill>
                          <a:latin typeface="Cambria Math" panose="02040503050406030204" pitchFamily="18" charset="0"/>
                        </a:rPr>
                        <m:t>=</m:t>
                      </m:r>
                      <m:d>
                        <m:dPr>
                          <m:begChr m:val="["/>
                          <m:endChr m:val="]"/>
                          <m:ctrlPr>
                            <a:rPr lang="en-US" sz="1200" i="1">
                              <a:solidFill>
                                <a:prstClr val="black"/>
                              </a:solidFill>
                              <a:latin typeface="Cambria Math" panose="02040503050406030204" pitchFamily="18" charset="0"/>
                            </a:rPr>
                          </m:ctrlPr>
                        </m:dPr>
                        <m:e>
                          <m:m>
                            <m:mPr>
                              <m:mcs>
                                <m:mc>
                                  <m:mcPr>
                                    <m:count m:val="3"/>
                                    <m:mcJc m:val="center"/>
                                  </m:mcPr>
                                </m:mc>
                              </m:mcs>
                              <m:ctrlPr>
                                <a:rPr lang="en-US" sz="1200" i="1">
                                  <a:solidFill>
                                    <a:prstClr val="black"/>
                                  </a:solidFill>
                                  <a:latin typeface="Cambria Math" panose="02040503050406030204" pitchFamily="18" charset="0"/>
                                </a:rPr>
                              </m:ctrlPr>
                            </m:mP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m:rPr>
                                        <m:brk m:alnAt="7"/>
                                      </m:rPr>
                                      <a:rPr lang="en-US" sz="1200" i="1">
                                        <a:solidFill>
                                          <a:prstClr val="black"/>
                                        </a:solidFill>
                                        <a:latin typeface="Cambria Math" panose="02040503050406030204" pitchFamily="18" charset="0"/>
                                      </a:rPr>
                                      <m:t>0</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0</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0</m:t>
                                    </m:r>
                                  </m:sup>
                                </m:sSup>
                              </m:e>
                            </m:m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1</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1</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1</m:t>
                                    </m:r>
                                  </m:sup>
                                </m:sSup>
                              </m:e>
                            </m:m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2</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2</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2</m:t>
                                    </m:r>
                                  </m:sup>
                                </m:sSup>
                              </m:e>
                            </m:mr>
                          </m:m>
                        </m:e>
                      </m:d>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1</m:t>
                                </m:r>
                              </m:e>
                            </m:mr>
                            <m:mr>
                              <m:e>
                                <m:r>
                                  <a:rPr lang="en-US" altLang="zh-CN" sz="1200" i="1">
                                    <a:solidFill>
                                      <a:prstClr val="black"/>
                                    </a:solidFill>
                                    <a:latin typeface="Cambria Math" panose="02040503050406030204" pitchFamily="18" charset="0"/>
                                  </a:rPr>
                                  <m:t>−1</m:t>
                                </m:r>
                              </m:e>
                            </m:mr>
                            <m:mr>
                              <m:e>
                                <m:r>
                                  <a:rPr lang="en-US" sz="1200" i="1">
                                    <a:solidFill>
                                      <a:prstClr val="black"/>
                                    </a:solidFill>
                                    <a:latin typeface="Cambria Math" panose="02040503050406030204" pitchFamily="18" charset="0"/>
                                  </a:rPr>
                                  <m:t>1</m:t>
                                </m:r>
                              </m:e>
                            </m:mr>
                          </m:m>
                        </m:e>
                      </m:d>
                      <m:r>
                        <a:rPr lang="en-US" sz="1200" i="1">
                          <a:solidFill>
                            <a:prstClr val="black"/>
                          </a:solidFill>
                          <a:latin typeface="Cambria Math" panose="02040503050406030204" pitchFamily="18" charset="0"/>
                        </a:rPr>
                        <m:t>=</m:t>
                      </m:r>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0</m:t>
                                </m:r>
                              </m:e>
                            </m:mr>
                            <m:mr>
                              <m:e>
                                <m:r>
                                  <a:rPr lang="en-US" altLang="zh-CN" sz="1200" i="1">
                                    <a:solidFill>
                                      <a:prstClr val="black"/>
                                    </a:solidFill>
                                    <a:latin typeface="Cambria Math" panose="02040503050406030204" pitchFamily="18" charset="0"/>
                                  </a:rPr>
                                  <m:t>0</m:t>
                                </m:r>
                              </m:e>
                            </m:mr>
                            <m:mr>
                              <m:e>
                                <m:r>
                                  <a:rPr lang="en-US" sz="1200" i="1">
                                    <a:solidFill>
                                      <a:prstClr val="black"/>
                                    </a:solidFill>
                                    <a:latin typeface="Cambria Math" panose="02040503050406030204" pitchFamily="18" charset="0"/>
                                  </a:rPr>
                                  <m:t>0</m:t>
                                </m:r>
                              </m:e>
                            </m:mr>
                          </m:m>
                        </m:e>
                      </m:d>
                    </m:oMath>
                  </m:oMathPara>
                </a14:m>
                <a:endParaRPr lang="en-US" sz="1200" dirty="0"/>
              </a:p>
            </p:txBody>
          </p:sp>
        </mc:Choice>
        <mc:Fallback xmlns="">
          <p:sp>
            <p:nvSpPr>
              <p:cNvPr id="3" name="矩形 2"/>
              <p:cNvSpPr>
                <a:spLocks noRot="1" noChangeAspect="1" noMove="1" noResize="1" noEditPoints="1" noAdjustHandles="1" noChangeArrowheads="1" noChangeShapeType="1" noTextEdit="1"/>
              </p:cNvSpPr>
              <p:nvPr/>
            </p:nvSpPr>
            <p:spPr>
              <a:xfrm>
                <a:off x="4568686" y="2303468"/>
                <a:ext cx="6096000" cy="1657762"/>
              </a:xfrm>
              <a:prstGeom prst="rect">
                <a:avLst/>
              </a:prstGeom>
              <a:blipFill>
                <a:blip r:embed="rId6"/>
                <a:stretch>
                  <a:fillRect/>
                </a:stretch>
              </a:blipFill>
            </p:spPr>
            <p:txBody>
              <a:bodyPr/>
              <a:lstStyle/>
              <a:p>
                <a:r>
                  <a:rPr lang="en-US">
                    <a:noFill/>
                  </a:rPr>
                  <a:t> </a:t>
                </a:r>
              </a:p>
            </p:txBody>
          </p:sp>
        </mc:Fallback>
      </mc:AlternateContent>
      <p:sp>
        <p:nvSpPr>
          <p:cNvPr id="80" name="TextBox 45">
            <a:extLst>
              <a:ext uri="{FF2B5EF4-FFF2-40B4-BE49-F238E27FC236}">
                <a16:creationId xmlns:a16="http://schemas.microsoft.com/office/drawing/2014/main" id="{2B1089E9-A049-4E7B-A562-2EA8E4245FB5}"/>
              </a:ext>
            </a:extLst>
          </p:cNvPr>
          <p:cNvSpPr txBox="1"/>
          <p:nvPr/>
        </p:nvSpPr>
        <p:spPr>
          <a:xfrm>
            <a:off x="10318452" y="2932294"/>
            <a:ext cx="14213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Impossible</a:t>
            </a:r>
            <a:endParaRPr kumimoji="0" lang="en-US" sz="1100" b="0" i="0" u="none" strike="noStrike" kern="1200" cap="none" spc="0" normalizeH="0" baseline="0" noProof="0" dirty="0">
              <a:ln>
                <a:noFill/>
              </a:ln>
              <a:solidFill>
                <a:srgbClr val="FF0000"/>
              </a:solidFill>
              <a:effectLst/>
              <a:uLnTx/>
              <a:uFillTx/>
              <a:latin typeface="Calibri" panose="020F0502020204030204"/>
              <a:cs typeface="+mn-cs"/>
            </a:endParaRPr>
          </a:p>
        </p:txBody>
      </p:sp>
      <mc:AlternateContent xmlns:mc="http://schemas.openxmlformats.org/markup-compatibility/2006" xmlns:a14="http://schemas.microsoft.com/office/drawing/2010/main">
        <mc:Choice Requires="a14">
          <p:sp>
            <p:nvSpPr>
              <p:cNvPr id="82" name="文本框 81"/>
              <p:cNvSpPr txBox="1"/>
              <p:nvPr/>
            </p:nvSpPr>
            <p:spPr>
              <a:xfrm>
                <a:off x="1651638" y="2882440"/>
                <a:ext cx="10199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smtClean="0">
                          <a:latin typeface="Cambria Math" panose="02040503050406030204" pitchFamily="18" charset="0"/>
                        </a:rPr>
                        <m:t>𝟐</m:t>
                      </m:r>
                    </m:oMath>
                  </m:oMathPara>
                </a14:m>
                <a:endParaRPr lang="en-US" b="1" dirty="0"/>
              </a:p>
            </p:txBody>
          </p:sp>
        </mc:Choice>
        <mc:Fallback xmlns="">
          <p:sp>
            <p:nvSpPr>
              <p:cNvPr id="82" name="文本框 81"/>
              <p:cNvSpPr txBox="1">
                <a:spLocks noRot="1" noChangeAspect="1" noMove="1" noResize="1" noEditPoints="1" noAdjustHandles="1" noChangeArrowheads="1" noChangeShapeType="1" noTextEdit="1"/>
              </p:cNvSpPr>
              <p:nvPr/>
            </p:nvSpPr>
            <p:spPr>
              <a:xfrm>
                <a:off x="1651638" y="2882440"/>
                <a:ext cx="1019938" cy="369332"/>
              </a:xfrm>
              <a:prstGeom prst="rect">
                <a:avLst/>
              </a:prstGeom>
              <a:blipFill>
                <a:blip r:embed="rId7"/>
                <a:stretch>
                  <a:fillRect/>
                </a:stretch>
              </a:blipFill>
            </p:spPr>
            <p:txBody>
              <a:bodyPr/>
              <a:lstStyle/>
              <a:p>
                <a:r>
                  <a:rPr lang="en-US">
                    <a:noFill/>
                  </a:rPr>
                  <a:t> </a:t>
                </a:r>
              </a:p>
            </p:txBody>
          </p:sp>
        </mc:Fallback>
      </mc:AlternateContent>
      <p:sp>
        <p:nvSpPr>
          <p:cNvPr id="83" name="矩形 82"/>
          <p:cNvSpPr/>
          <p:nvPr/>
        </p:nvSpPr>
        <p:spPr>
          <a:xfrm>
            <a:off x="1183622" y="3985664"/>
            <a:ext cx="343364" cy="923330"/>
          </a:xfrm>
          <a:prstGeom prst="rect">
            <a:avLst/>
          </a:prstGeom>
        </p:spPr>
        <p:txBody>
          <a:bodyPr wrap="none">
            <a:spAutoFit/>
          </a:bodyPr>
          <a:lstStyle/>
          <a:p>
            <a:endParaRPr lang="en-US" dirty="0"/>
          </a:p>
          <a:p>
            <a:endParaRPr lang="en-US" dirty="0"/>
          </a:p>
          <a:p>
            <a:r>
              <a:rPr lang="en-US" dirty="0"/>
              <a:t>   </a:t>
            </a:r>
          </a:p>
        </p:txBody>
      </p:sp>
      <p:sp>
        <p:nvSpPr>
          <p:cNvPr id="21" name="矩形 20"/>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21138777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roof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ketch (via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xamples)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Suppose on the contrary:</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8" name="矩形 57"/>
              <p:cNvSpPr/>
              <p:nvPr/>
            </p:nvSpPr>
            <p:spPr>
              <a:xfrm>
                <a:off x="720219" y="1805785"/>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0</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0 0 1 0 0 0 1 0 1</a:t>
                </a:r>
              </a:p>
            </p:txBody>
          </p:sp>
        </mc:Choice>
        <mc:Fallback xmlns="">
          <p:sp>
            <p:nvSpPr>
              <p:cNvPr id="58" name="矩形 57"/>
              <p:cNvSpPr>
                <a:spLocks noRot="1" noChangeAspect="1" noMove="1" noResize="1" noEditPoints="1" noAdjustHandles="1" noChangeArrowheads="1" noChangeShapeType="1" noTextEdit="1"/>
              </p:cNvSpPr>
              <p:nvPr/>
            </p:nvSpPr>
            <p:spPr>
              <a:xfrm>
                <a:off x="720219" y="1805785"/>
                <a:ext cx="3086101" cy="338554"/>
              </a:xfrm>
              <a:prstGeom prst="rect">
                <a:avLst/>
              </a:prstGeom>
              <a:blipFill>
                <a:blip r:embed="rId3"/>
                <a:stretch>
                  <a:fillRect t="-5357" r="-19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矩形 74"/>
              <p:cNvSpPr/>
              <p:nvPr/>
            </p:nvSpPr>
            <p:spPr>
              <a:xfrm>
                <a:off x="720219" y="2303469"/>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1 0 0 0 1 0 0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0</a:t>
                </a:r>
              </a:p>
            </p:txBody>
          </p:sp>
        </mc:Choice>
        <mc:Fallback xmlns="">
          <p:sp>
            <p:nvSpPr>
              <p:cNvPr id="75" name="矩形 74"/>
              <p:cNvSpPr>
                <a:spLocks noRot="1" noChangeAspect="1" noMove="1" noResize="1" noEditPoints="1" noAdjustHandles="1" noChangeArrowheads="1" noChangeShapeType="1" noTextEdit="1"/>
              </p:cNvSpPr>
              <p:nvPr/>
            </p:nvSpPr>
            <p:spPr>
              <a:xfrm>
                <a:off x="720219" y="2303469"/>
                <a:ext cx="3086101" cy="338554"/>
              </a:xfrm>
              <a:prstGeom prst="rect">
                <a:avLst/>
              </a:prstGeom>
              <a:blipFill>
                <a:blip r:embed="rId4"/>
                <a:stretch>
                  <a:fillRect t="-5455" r="-198"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矩形 75"/>
              <p:cNvSpPr/>
              <p:nvPr/>
            </p:nvSpPr>
            <p:spPr>
              <a:xfrm>
                <a:off x="5153385" y="1465532"/>
                <a:ext cx="4785614"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e>
                            <m:sub>
                              <m:r>
                                <a:rPr lang="en-US" sz="1400" i="1">
                                  <a:solidFill>
                                    <a:prstClr val="black"/>
                                  </a:solidFill>
                                  <a:latin typeface="Cambria Math" panose="02040503050406030204" pitchFamily="18" charset="0"/>
                                </a:rPr>
                                <m:t>𝑖</m:t>
                              </m:r>
                            </m:sub>
                          </m:sSub>
                        </m:e>
                      </m:nary>
                      <m:r>
                        <a:rPr lang="en-US" sz="1400" b="0" i="1" smtClean="0">
                          <a:solidFill>
                            <a:prstClr val="black"/>
                          </a:solidFill>
                          <a:latin typeface="Cambria Math" panose="02040503050406030204" pitchFamily="18" charset="0"/>
                        </a:rPr>
                        <m:t>≡</m:t>
                      </m:r>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r>
                                <a:rPr lang="en-US" sz="1400" b="0" i="1" smtClean="0">
                                  <a:solidFill>
                                    <a:prstClr val="black"/>
                                  </a:solidFill>
                                  <a:latin typeface="Cambria Math" panose="02040503050406030204" pitchFamily="18" charset="0"/>
                                </a:rPr>
                                <m:t>′</m:t>
                              </m:r>
                            </m:e>
                            <m:sub>
                              <m:r>
                                <a:rPr lang="en-US" sz="1400" i="1">
                                  <a:solidFill>
                                    <a:prstClr val="black"/>
                                  </a:solidFill>
                                  <a:latin typeface="Cambria Math" panose="02040503050406030204" pitchFamily="18" charset="0"/>
                                </a:rPr>
                                <m:t>𝑖</m:t>
                              </m:r>
                            </m:sub>
                          </m:sSub>
                        </m:e>
                      </m:nary>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mod</m:t>
                      </m:r>
                      <m:r>
                        <a:rPr lang="en-US" sz="1400" b="0" i="1" smtClean="0">
                          <a:solidFill>
                            <a:prstClr val="black"/>
                          </a:solidFill>
                          <a:latin typeface="Cambria Math" panose="02040503050406030204" pitchFamily="18" charset="0"/>
                        </a:rPr>
                        <m:t> </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𝑘</m:t>
                          </m:r>
                        </m:e>
                        <m:sup>
                          <m:r>
                            <a:rPr lang="en-US" sz="1400" i="1">
                              <a:solidFill>
                                <a:prstClr val="black"/>
                              </a:solidFill>
                              <a:latin typeface="Cambria Math" panose="02040503050406030204" pitchFamily="18" charset="0"/>
                            </a:rPr>
                            <m:t>2</m:t>
                          </m:r>
                        </m:sup>
                      </m:sSup>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𝑛</m:t>
                          </m:r>
                        </m:e>
                        <m:sup>
                          <m:r>
                            <a:rPr lang="en-US" sz="1400" i="1">
                              <a:solidFill>
                                <a:prstClr val="black"/>
                              </a:solidFill>
                              <a:latin typeface="Cambria Math" panose="02040503050406030204" pitchFamily="18" charset="0"/>
                            </a:rPr>
                            <m:t>𝑒</m:t>
                          </m:r>
                          <m:r>
                            <a:rPr lang="en-US" sz="1400" i="1">
                              <a:solidFill>
                                <a:prstClr val="black"/>
                              </a:solidFill>
                              <a:latin typeface="Cambria Math" panose="02040503050406030204" pitchFamily="18" charset="0"/>
                            </a:rPr>
                            <m:t>+1</m:t>
                          </m:r>
                        </m:sup>
                      </m:sSup>
                    </m:oMath>
                  </m:oMathPara>
                </a14:m>
                <a:endParaRPr lang="en-US" sz="1400" dirty="0"/>
              </a:p>
            </p:txBody>
          </p:sp>
        </mc:Choice>
        <mc:Fallback xmlns="">
          <p:sp>
            <p:nvSpPr>
              <p:cNvPr id="76" name="矩形 75"/>
              <p:cNvSpPr>
                <a:spLocks noRot="1" noChangeAspect="1" noMove="1" noResize="1" noEditPoints="1" noAdjustHandles="1" noChangeArrowheads="1" noChangeShapeType="1" noTextEdit="1"/>
              </p:cNvSpPr>
              <p:nvPr/>
            </p:nvSpPr>
            <p:spPr>
              <a:xfrm>
                <a:off x="5153385" y="1465532"/>
                <a:ext cx="4785614" cy="680507"/>
              </a:xfrm>
              <a:prstGeom prst="rect">
                <a:avLst/>
              </a:prstGeom>
              <a:blipFill>
                <a:blip r:embed="rId5"/>
                <a:stretch>
                  <a:fillRect/>
                </a:stretch>
              </a:blipFill>
            </p:spPr>
            <p:txBody>
              <a:bodyPr/>
              <a:lstStyle/>
              <a:p>
                <a:r>
                  <a:rPr lang="en-US">
                    <a:noFill/>
                  </a:rPr>
                  <a:t> </a:t>
                </a:r>
              </a:p>
            </p:txBody>
          </p:sp>
        </mc:Fallback>
      </mc:AlternateContent>
      <p:sp>
        <p:nvSpPr>
          <p:cNvPr id="78" name="TextBox 45">
            <a:extLst>
              <a:ext uri="{FF2B5EF4-FFF2-40B4-BE49-F238E27FC236}">
                <a16:creationId xmlns:a16="http://schemas.microsoft.com/office/drawing/2014/main" id="{2B1089E9-A049-4E7B-A562-2EA8E4245FB5}"/>
              </a:ext>
            </a:extLst>
          </p:cNvPr>
          <p:cNvSpPr txBox="1"/>
          <p:nvPr/>
        </p:nvSpPr>
        <p:spPr>
          <a:xfrm>
            <a:off x="4659030" y="1574952"/>
            <a:ext cx="494355" cy="461665"/>
          </a:xfrm>
          <a:prstGeom prst="rect">
            <a:avLst/>
          </a:prstGeom>
          <a:noFill/>
        </p:spPr>
        <p:txBody>
          <a:bodyPr wrap="square" rtlCol="0">
            <a:spAutoFit/>
          </a:bodyPr>
          <a:lstStyle/>
          <a:p>
            <a:pPr lvl="0">
              <a:defRPr/>
            </a:pPr>
            <a:r>
              <a:rPr lang="en-US" sz="2400" dirty="0">
                <a:solidFill>
                  <a:srgbClr val="0070C0"/>
                </a:solidFill>
              </a:rPr>
              <a:t>If:</a:t>
            </a:r>
            <a:endParaRPr lang="en-US" dirty="0">
              <a:solidFill>
                <a:srgbClr val="0070C0"/>
              </a:solidFill>
            </a:endParaRPr>
          </a:p>
        </p:txBody>
      </p:sp>
      <p:sp>
        <p:nvSpPr>
          <p:cNvPr id="79" name="TextBox 45">
            <a:extLst>
              <a:ext uri="{FF2B5EF4-FFF2-40B4-BE49-F238E27FC236}">
                <a16:creationId xmlns:a16="http://schemas.microsoft.com/office/drawing/2014/main" id="{2B1089E9-A049-4E7B-A562-2EA8E4245FB5}"/>
              </a:ext>
            </a:extLst>
          </p:cNvPr>
          <p:cNvSpPr txBox="1"/>
          <p:nvPr/>
        </p:nvSpPr>
        <p:spPr>
          <a:xfrm>
            <a:off x="4204252" y="2836274"/>
            <a:ext cx="1061777" cy="461665"/>
          </a:xfrm>
          <a:prstGeom prst="rect">
            <a:avLst/>
          </a:prstGeom>
          <a:noFill/>
        </p:spPr>
        <p:txBody>
          <a:bodyPr wrap="square" rtlCol="0">
            <a:spAutoFit/>
          </a:bodyPr>
          <a:lstStyle/>
          <a:p>
            <a:pPr lvl="0">
              <a:defRPr/>
            </a:pPr>
            <a:r>
              <a:rPr lang="en-US" sz="2400" dirty="0">
                <a:solidFill>
                  <a:srgbClr val="0070C0"/>
                </a:solidFill>
              </a:rPr>
              <a:t>Then:</a:t>
            </a:r>
            <a:endParaRPr lang="en-US" dirty="0">
              <a:solidFill>
                <a:srgbClr val="0070C0"/>
              </a:solidFill>
            </a:endParaRPr>
          </a:p>
        </p:txBody>
      </p:sp>
      <mc:AlternateContent xmlns:mc="http://schemas.openxmlformats.org/markup-compatibility/2006" xmlns:a14="http://schemas.microsoft.com/office/drawing/2010/main">
        <mc:Choice Requires="a14">
          <p:sp>
            <p:nvSpPr>
              <p:cNvPr id="3" name="矩形 2"/>
              <p:cNvSpPr/>
              <p:nvPr/>
            </p:nvSpPr>
            <p:spPr>
              <a:xfrm>
                <a:off x="4568686" y="2303468"/>
                <a:ext cx="6096000" cy="165776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
                        </m:e>
                      </m:d>
                      <m:r>
                        <a:rPr lang="en-US" sz="1200">
                          <a:solidFill>
                            <a:prstClr val="black"/>
                          </a:solidFill>
                          <a:latin typeface="Cambria Math" panose="02040503050406030204" pitchFamily="18" charset="0"/>
                        </a:rPr>
                        <m:t>=</m:t>
                      </m:r>
                      <m:d>
                        <m:dPr>
                          <m:begChr m:val="["/>
                          <m:endChr m:val="]"/>
                          <m:ctrlPr>
                            <a:rPr lang="en-US" sz="1200" i="1">
                              <a:solidFill>
                                <a:prstClr val="black"/>
                              </a:solidFill>
                              <a:latin typeface="Cambria Math" panose="02040503050406030204" pitchFamily="18" charset="0"/>
                            </a:rPr>
                          </m:ctrlPr>
                        </m:dPr>
                        <m:e>
                          <m:m>
                            <m:mPr>
                              <m:mcs>
                                <m:mc>
                                  <m:mcPr>
                                    <m:count m:val="3"/>
                                    <m:mcJc m:val="center"/>
                                  </m:mcPr>
                                </m:mc>
                              </m:mcs>
                              <m:ctrlPr>
                                <a:rPr lang="en-US" sz="1200" i="1">
                                  <a:solidFill>
                                    <a:prstClr val="black"/>
                                  </a:solidFill>
                                  <a:latin typeface="Cambria Math" panose="02040503050406030204" pitchFamily="18" charset="0"/>
                                </a:rPr>
                              </m:ctrlPr>
                            </m:mP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m:rPr>
                                        <m:brk m:alnAt="7"/>
                                      </m:rPr>
                                      <a:rPr lang="en-US" sz="1200" i="1">
                                        <a:solidFill>
                                          <a:prstClr val="black"/>
                                        </a:solidFill>
                                        <a:latin typeface="Cambria Math" panose="02040503050406030204" pitchFamily="18" charset="0"/>
                                      </a:rPr>
                                      <m:t>0</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0</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0</m:t>
                                    </m:r>
                                  </m:sup>
                                </m:sSup>
                              </m:e>
                            </m:m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1</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1</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1</m:t>
                                    </m:r>
                                  </m:sup>
                                </m:sSup>
                              </m:e>
                            </m:m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2</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2</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2</m:t>
                                    </m:r>
                                  </m:sup>
                                </m:sSup>
                              </m:e>
                            </m:mr>
                          </m:m>
                        </m:e>
                      </m:d>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1</m:t>
                                </m:r>
                              </m:e>
                            </m:mr>
                            <m:mr>
                              <m:e>
                                <m:r>
                                  <a:rPr lang="en-US" altLang="zh-CN" sz="1200" i="1">
                                    <a:solidFill>
                                      <a:prstClr val="black"/>
                                    </a:solidFill>
                                    <a:latin typeface="Cambria Math" panose="02040503050406030204" pitchFamily="18" charset="0"/>
                                  </a:rPr>
                                  <m:t>−1</m:t>
                                </m:r>
                              </m:e>
                            </m:mr>
                            <m:mr>
                              <m:e>
                                <m:r>
                                  <a:rPr lang="en-US" sz="1200" i="1">
                                    <a:solidFill>
                                      <a:prstClr val="black"/>
                                    </a:solidFill>
                                    <a:latin typeface="Cambria Math" panose="02040503050406030204" pitchFamily="18" charset="0"/>
                                  </a:rPr>
                                  <m:t>1</m:t>
                                </m:r>
                              </m:e>
                            </m:mr>
                          </m:m>
                        </m:e>
                      </m:d>
                      <m:r>
                        <a:rPr lang="en-US" sz="1200" i="1">
                          <a:solidFill>
                            <a:prstClr val="black"/>
                          </a:solidFill>
                          <a:latin typeface="Cambria Math" panose="02040503050406030204" pitchFamily="18" charset="0"/>
                        </a:rPr>
                        <m:t>=</m:t>
                      </m:r>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0</m:t>
                                </m:r>
                              </m:e>
                            </m:mr>
                            <m:mr>
                              <m:e>
                                <m:r>
                                  <a:rPr lang="en-US" altLang="zh-CN" sz="1200" i="1">
                                    <a:solidFill>
                                      <a:prstClr val="black"/>
                                    </a:solidFill>
                                    <a:latin typeface="Cambria Math" panose="02040503050406030204" pitchFamily="18" charset="0"/>
                                  </a:rPr>
                                  <m:t>0</m:t>
                                </m:r>
                              </m:e>
                            </m:mr>
                            <m:mr>
                              <m:e>
                                <m:r>
                                  <a:rPr lang="en-US" sz="1200" i="1">
                                    <a:solidFill>
                                      <a:prstClr val="black"/>
                                    </a:solidFill>
                                    <a:latin typeface="Cambria Math" panose="02040503050406030204" pitchFamily="18" charset="0"/>
                                  </a:rPr>
                                  <m:t>0</m:t>
                                </m:r>
                              </m:e>
                            </m:mr>
                          </m:m>
                        </m:e>
                      </m:d>
                    </m:oMath>
                  </m:oMathPara>
                </a14:m>
                <a:endParaRPr lang="en-US" sz="1200" dirty="0"/>
              </a:p>
            </p:txBody>
          </p:sp>
        </mc:Choice>
        <mc:Fallback xmlns="">
          <p:sp>
            <p:nvSpPr>
              <p:cNvPr id="3" name="矩形 2"/>
              <p:cNvSpPr>
                <a:spLocks noRot="1" noChangeAspect="1" noMove="1" noResize="1" noEditPoints="1" noAdjustHandles="1" noChangeArrowheads="1" noChangeShapeType="1" noTextEdit="1"/>
              </p:cNvSpPr>
              <p:nvPr/>
            </p:nvSpPr>
            <p:spPr>
              <a:xfrm>
                <a:off x="4568686" y="2303468"/>
                <a:ext cx="6096000" cy="1657762"/>
              </a:xfrm>
              <a:prstGeom prst="rect">
                <a:avLst/>
              </a:prstGeom>
              <a:blipFill>
                <a:blip r:embed="rId6"/>
                <a:stretch>
                  <a:fillRect/>
                </a:stretch>
              </a:blipFill>
            </p:spPr>
            <p:txBody>
              <a:bodyPr/>
              <a:lstStyle/>
              <a:p>
                <a:r>
                  <a:rPr lang="en-US">
                    <a:noFill/>
                  </a:rPr>
                  <a:t> </a:t>
                </a:r>
              </a:p>
            </p:txBody>
          </p:sp>
        </mc:Fallback>
      </mc:AlternateContent>
      <p:sp>
        <p:nvSpPr>
          <p:cNvPr id="80" name="TextBox 45">
            <a:extLst>
              <a:ext uri="{FF2B5EF4-FFF2-40B4-BE49-F238E27FC236}">
                <a16:creationId xmlns:a16="http://schemas.microsoft.com/office/drawing/2014/main" id="{2B1089E9-A049-4E7B-A562-2EA8E4245FB5}"/>
              </a:ext>
            </a:extLst>
          </p:cNvPr>
          <p:cNvSpPr txBox="1"/>
          <p:nvPr/>
        </p:nvSpPr>
        <p:spPr>
          <a:xfrm>
            <a:off x="10318452" y="2932294"/>
            <a:ext cx="14213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Impossible</a:t>
            </a:r>
            <a:endParaRPr kumimoji="0" lang="en-US" sz="1100" b="0" i="0" u="none" strike="noStrike" kern="1200" cap="none" spc="0" normalizeH="0" baseline="0" noProof="0" dirty="0">
              <a:ln>
                <a:noFill/>
              </a:ln>
              <a:solidFill>
                <a:srgbClr val="FF0000"/>
              </a:solidFill>
              <a:effectLst/>
              <a:uLnTx/>
              <a:uFillTx/>
              <a:latin typeface="Calibri" panose="020F0502020204030204"/>
              <a:cs typeface="+mn-cs"/>
            </a:endParaRPr>
          </a:p>
        </p:txBody>
      </p:sp>
      <mc:AlternateContent xmlns:mc="http://schemas.openxmlformats.org/markup-compatibility/2006" xmlns:a14="http://schemas.microsoft.com/office/drawing/2010/main">
        <mc:Choice Requires="a14">
          <p:sp>
            <p:nvSpPr>
              <p:cNvPr id="82" name="文本框 81"/>
              <p:cNvSpPr txBox="1"/>
              <p:nvPr/>
            </p:nvSpPr>
            <p:spPr>
              <a:xfrm>
                <a:off x="1651638" y="2882440"/>
                <a:ext cx="10199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smtClean="0">
                          <a:latin typeface="Cambria Math" panose="02040503050406030204" pitchFamily="18" charset="0"/>
                        </a:rPr>
                        <m:t>𝟐</m:t>
                      </m:r>
                    </m:oMath>
                  </m:oMathPara>
                </a14:m>
                <a:endParaRPr lang="en-US" b="1" dirty="0"/>
              </a:p>
            </p:txBody>
          </p:sp>
        </mc:Choice>
        <mc:Fallback xmlns="">
          <p:sp>
            <p:nvSpPr>
              <p:cNvPr id="82" name="文本框 81"/>
              <p:cNvSpPr txBox="1">
                <a:spLocks noRot="1" noChangeAspect="1" noMove="1" noResize="1" noEditPoints="1" noAdjustHandles="1" noChangeArrowheads="1" noChangeShapeType="1" noTextEdit="1"/>
              </p:cNvSpPr>
              <p:nvPr/>
            </p:nvSpPr>
            <p:spPr>
              <a:xfrm>
                <a:off x="1651638" y="2882440"/>
                <a:ext cx="1019938" cy="369332"/>
              </a:xfrm>
              <a:prstGeom prst="rect">
                <a:avLst/>
              </a:prstGeom>
              <a:blipFill>
                <a:blip r:embed="rId7"/>
                <a:stretch>
                  <a:fillRect/>
                </a:stretch>
              </a:blipFill>
            </p:spPr>
            <p:txBody>
              <a:bodyPr/>
              <a:lstStyle/>
              <a:p>
                <a:r>
                  <a:rPr lang="en-US">
                    <a:noFill/>
                  </a:rPr>
                  <a:t> </a:t>
                </a:r>
              </a:p>
            </p:txBody>
          </p:sp>
        </mc:Fallback>
      </mc:AlternateContent>
      <p:sp>
        <p:nvSpPr>
          <p:cNvPr id="83" name="矩形 82"/>
          <p:cNvSpPr/>
          <p:nvPr/>
        </p:nvSpPr>
        <p:spPr>
          <a:xfrm>
            <a:off x="1183622" y="3985664"/>
            <a:ext cx="343364" cy="923330"/>
          </a:xfrm>
          <a:prstGeom prst="rect">
            <a:avLst/>
          </a:prstGeom>
        </p:spPr>
        <p:txBody>
          <a:bodyPr wrap="none">
            <a:spAutoFit/>
          </a:bodyPr>
          <a:lstStyle/>
          <a:p>
            <a:endParaRPr lang="en-US" dirty="0"/>
          </a:p>
          <a:p>
            <a:endParaRPr lang="en-US" dirty="0"/>
          </a:p>
          <a:p>
            <a:r>
              <a:rPr lang="en-US" dirty="0"/>
              <a:t>   </a:t>
            </a:r>
          </a:p>
        </p:txBody>
      </p:sp>
      <p:sp>
        <p:nvSpPr>
          <p:cNvPr id="84" name="TextBox 45">
            <a:extLst>
              <a:ext uri="{FF2B5EF4-FFF2-40B4-BE49-F238E27FC236}">
                <a16:creationId xmlns:a16="http://schemas.microsoft.com/office/drawing/2014/main" id="{2B1089E9-A049-4E7B-A562-2EA8E4245FB5}"/>
              </a:ext>
            </a:extLst>
          </p:cNvPr>
          <p:cNvSpPr txBox="1"/>
          <p:nvPr/>
        </p:nvSpPr>
        <p:spPr>
          <a:xfrm>
            <a:off x="931504" y="5458153"/>
            <a:ext cx="22426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Sum of determents</a:t>
            </a:r>
            <a:r>
              <a:rPr kumimoji="0" lang="en-US" altLang="zh-CN" sz="1600" b="0" i="0" u="none" strike="noStrike" kern="1200" cap="none" spc="0" normalizeH="0" noProof="0" dirty="0">
                <a:ln>
                  <a:noFill/>
                </a:ln>
                <a:solidFill>
                  <a:srgbClr val="0070C0"/>
                </a:solidFill>
                <a:effectLst/>
                <a:uLnTx/>
                <a:uFillTx/>
                <a:latin typeface="Calibri" panose="020F0502020204030204"/>
                <a:ea typeface="等线" panose="02010600030101010101" pitchFamily="2" charset="-122"/>
                <a:cs typeface="+mn-cs"/>
              </a:rPr>
              <a:t> of </a:t>
            </a:r>
            <a:r>
              <a:rPr kumimoji="0" lang="en-US" altLang="zh-CN" sz="1600" b="0" i="0" u="none" strike="noStrike" kern="1200" cap="none" spc="0" normalizeH="0" noProof="0" dirty="0" err="1">
                <a:ln>
                  <a:noFill/>
                </a:ln>
                <a:solidFill>
                  <a:srgbClr val="0070C0"/>
                </a:solidFill>
                <a:effectLst/>
                <a:uLnTx/>
                <a:uFillTx/>
                <a:latin typeface="Calibri" panose="020F0502020204030204"/>
                <a:ea typeface="等线" panose="02010600030101010101" pitchFamily="2" charset="-122"/>
                <a:cs typeface="+mn-cs"/>
              </a:rPr>
              <a:t>Vandermonde</a:t>
            </a:r>
            <a:r>
              <a:rPr kumimoji="0" lang="en-US" altLang="zh-CN" sz="1600" b="0" i="0" u="none" strike="noStrike" kern="1200" cap="none" spc="0" normalizeH="0" noProof="0" dirty="0">
                <a:ln>
                  <a:noFill/>
                </a:ln>
                <a:solidFill>
                  <a:srgbClr val="0070C0"/>
                </a:solidFill>
                <a:effectLst/>
                <a:uLnTx/>
                <a:uFillTx/>
                <a:latin typeface="Calibri" panose="020F0502020204030204"/>
                <a:ea typeface="等线" panose="02010600030101010101" pitchFamily="2" charset="-122"/>
                <a:cs typeface="+mn-cs"/>
              </a:rPr>
              <a:t> matrix </a:t>
            </a:r>
            <a:endParaRPr kumimoji="0" lang="en-US" sz="1000" b="0" u="none" strike="noStrike" kern="1200" cap="none" spc="0" normalizeH="0" baseline="0" noProof="0" dirty="0">
              <a:ln>
                <a:noFill/>
              </a:ln>
              <a:solidFill>
                <a:srgbClr val="0070C0"/>
              </a:solidFill>
              <a:effectLst/>
              <a:uLnTx/>
              <a:uFillTx/>
              <a:latin typeface="Calibri" panose="020F0502020204030204"/>
              <a:cs typeface="+mn-cs"/>
            </a:endParaRPr>
          </a:p>
        </p:txBody>
      </p:sp>
      <mc:AlternateContent xmlns:mc="http://schemas.openxmlformats.org/markup-compatibility/2006" xmlns:a14="http://schemas.microsoft.com/office/drawing/2010/main">
        <mc:Choice Requires="a14">
          <p:sp>
            <p:nvSpPr>
              <p:cNvPr id="85" name="矩形 84"/>
              <p:cNvSpPr/>
              <p:nvPr/>
            </p:nvSpPr>
            <p:spPr>
              <a:xfrm>
                <a:off x="664312" y="4646826"/>
                <a:ext cx="10591914" cy="693523"/>
              </a:xfrm>
              <a:prstGeom prst="rect">
                <a:avLst/>
              </a:prstGeom>
            </p:spPr>
            <p:txBody>
              <a:bodyPr wrap="square">
                <a:spAutoFit/>
              </a:bodyPr>
              <a:lstStyle/>
              <a:p>
                <a:r>
                  <a:rPr lang="en-US" sz="1400" dirty="0"/>
                  <a:t> </a:t>
                </a:r>
                <a14:m>
                  <m:oMath xmlns:m="http://schemas.openxmlformats.org/officeDocument/2006/math">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oMath>
                </a14:m>
                <a:endParaRPr lang="en-US" sz="1400" i="1" dirty="0">
                  <a:solidFill>
                    <a:prstClr val="black"/>
                  </a:solidFill>
                  <a:latin typeface="Cambria Math" panose="02040503050406030204" pitchFamily="18" charset="0"/>
                </a:endParaRPr>
              </a:p>
            </p:txBody>
          </p:sp>
        </mc:Choice>
        <mc:Fallback xmlns="">
          <p:sp>
            <p:nvSpPr>
              <p:cNvPr id="85" name="矩形 84"/>
              <p:cNvSpPr>
                <a:spLocks noRot="1" noChangeAspect="1" noMove="1" noResize="1" noEditPoints="1" noAdjustHandles="1" noChangeArrowheads="1" noChangeShapeType="1" noTextEdit="1"/>
              </p:cNvSpPr>
              <p:nvPr/>
            </p:nvSpPr>
            <p:spPr>
              <a:xfrm>
                <a:off x="664312" y="4646826"/>
                <a:ext cx="10591914" cy="693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3000814" y="4641580"/>
                <a:ext cx="6758966" cy="6896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e>
                                </m:mr>
                              </m:m>
                            </m:e>
                          </m:d>
                          <m:r>
                            <a:rPr lang="en-US" sz="1400" i="1">
                              <a:solidFill>
                                <a:prstClr val="black"/>
                              </a:solidFill>
                              <a:latin typeface="Cambria Math" panose="02040503050406030204" pitchFamily="18" charset="0"/>
                            </a:rPr>
                            <m:t>+</m:t>
                          </m:r>
                          <m:func>
                            <m:funcPr>
                              <m:ctrlPr>
                                <a:rPr lang="en-US" sz="1400" i="1">
                                  <a:solidFill>
                                    <a:prstClr val="black"/>
                                  </a:solidFill>
                                  <a:latin typeface="Cambria Math" panose="02040503050406030204" pitchFamily="18" charset="0"/>
                                </a:rPr>
                              </m:ctrlPr>
                            </m:funcPr>
                            <m:fName>
                              <m:r>
                                <m:rPr>
                                  <m:sty m:val="p"/>
                                </m:rPr>
                                <a:rPr lang="en-US" sz="1400">
                                  <a:solidFill>
                                    <a:prstClr val="black"/>
                                  </a:solidFill>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r>
                            <a:rPr lang="en-US" sz="1400" i="1">
                              <a:solidFill>
                                <a:prstClr val="black"/>
                              </a:solidFill>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e>
                                    </m:mr>
                                  </m:m>
                                </m:e>
                              </m:d>
                              <m:r>
                                <a:rPr lang="en-US" sz="1400" i="1">
                                  <a:solidFill>
                                    <a:prstClr val="black"/>
                                  </a:solidFill>
                                  <a:latin typeface="Cambria Math" panose="02040503050406030204" pitchFamily="18" charset="0"/>
                                </a:rPr>
                                <m:t>+</m:t>
                              </m:r>
                              <m:func>
                                <m:funcPr>
                                  <m:ctrlPr>
                                    <a:rPr lang="en-US" sz="1400" i="1">
                                      <a:solidFill>
                                        <a:prstClr val="black"/>
                                      </a:solidFill>
                                      <a:latin typeface="Cambria Math" panose="02040503050406030204" pitchFamily="18" charset="0"/>
                                    </a:rPr>
                                  </m:ctrlPr>
                                </m:funcPr>
                                <m:fName>
                                  <m:r>
                                    <m:rPr>
                                      <m:sty m:val="p"/>
                                    </m:rPr>
                                    <a:rPr lang="en-US" sz="1400">
                                      <a:solidFill>
                                        <a:prstClr val="black"/>
                                      </a:solidFill>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e>
                          </m:func>
                        </m:e>
                      </m:func>
                    </m:oMath>
                  </m:oMathPara>
                </a14:m>
                <a:endParaRPr lang="en-US" sz="1400" dirty="0"/>
              </a:p>
            </p:txBody>
          </p:sp>
        </mc:Choice>
        <mc:Fallback xmlns="">
          <p:sp>
            <p:nvSpPr>
              <p:cNvPr id="6" name="矩形 5"/>
              <p:cNvSpPr>
                <a:spLocks noRot="1" noChangeAspect="1" noMove="1" noResize="1" noEditPoints="1" noAdjustHandles="1" noChangeArrowheads="1" noChangeShapeType="1" noTextEdit="1"/>
              </p:cNvSpPr>
              <p:nvPr/>
            </p:nvSpPr>
            <p:spPr>
              <a:xfrm>
                <a:off x="3000814" y="4641580"/>
                <a:ext cx="6758966" cy="689612"/>
              </a:xfrm>
              <a:prstGeom prst="rect">
                <a:avLst/>
              </a:prstGeom>
              <a:blipFill>
                <a:blip r:embed="rId10"/>
                <a:stretch>
                  <a:fillRect/>
                </a:stretch>
              </a:blipFill>
            </p:spPr>
            <p:txBody>
              <a:bodyPr/>
              <a:lstStyle/>
              <a:p>
                <a:r>
                  <a:rPr lang="en-US">
                    <a:noFill/>
                  </a:rPr>
                  <a:t> </a:t>
                </a:r>
              </a:p>
            </p:txBody>
          </p:sp>
        </mc:Fallback>
      </mc:AlternateContent>
      <p:sp>
        <p:nvSpPr>
          <p:cNvPr id="21" name="矩形 20"/>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2888773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roof</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ketch (via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xamples)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Suppose on the contrary:</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58" name="矩形 57"/>
              <p:cNvSpPr/>
              <p:nvPr/>
            </p:nvSpPr>
            <p:spPr>
              <a:xfrm>
                <a:off x="720219" y="1805785"/>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0</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0 0 1 0 0 0 1 0 1</a:t>
                </a:r>
              </a:p>
            </p:txBody>
          </p:sp>
        </mc:Choice>
        <mc:Fallback xmlns="">
          <p:sp>
            <p:nvSpPr>
              <p:cNvPr id="58" name="矩形 57"/>
              <p:cNvSpPr>
                <a:spLocks noRot="1" noChangeAspect="1" noMove="1" noResize="1" noEditPoints="1" noAdjustHandles="1" noChangeArrowheads="1" noChangeShapeType="1" noTextEdit="1"/>
              </p:cNvSpPr>
              <p:nvPr/>
            </p:nvSpPr>
            <p:spPr>
              <a:xfrm>
                <a:off x="720219" y="1805785"/>
                <a:ext cx="3086101" cy="338554"/>
              </a:xfrm>
              <a:prstGeom prst="rect">
                <a:avLst/>
              </a:prstGeom>
              <a:blipFill>
                <a:blip r:embed="rId3"/>
                <a:stretch>
                  <a:fillRect t="-5357" r="-19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矩形 74"/>
              <p:cNvSpPr/>
              <p:nvPr/>
            </p:nvSpPr>
            <p:spPr>
              <a:xfrm>
                <a:off x="720219" y="2303469"/>
                <a:ext cx="308610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bSup>
                      <m:sSubSupPr>
                        <m:ctrlP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𝑐</m:t>
                        </m:r>
                      </m:e>
                      <m:sub>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𝑛</m:t>
                        </m:r>
                      </m:sub>
                      <m: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bSup>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1 0 0 0 1 0 0 </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0 1</a:t>
                </a:r>
                <a:r>
                  <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rPr>
                  <a:t> 0</a:t>
                </a:r>
              </a:p>
            </p:txBody>
          </p:sp>
        </mc:Choice>
        <mc:Fallback xmlns="">
          <p:sp>
            <p:nvSpPr>
              <p:cNvPr id="75" name="矩形 74"/>
              <p:cNvSpPr>
                <a:spLocks noRot="1" noChangeAspect="1" noMove="1" noResize="1" noEditPoints="1" noAdjustHandles="1" noChangeArrowheads="1" noChangeShapeType="1" noTextEdit="1"/>
              </p:cNvSpPr>
              <p:nvPr/>
            </p:nvSpPr>
            <p:spPr>
              <a:xfrm>
                <a:off x="720219" y="2303469"/>
                <a:ext cx="3086101" cy="338554"/>
              </a:xfrm>
              <a:prstGeom prst="rect">
                <a:avLst/>
              </a:prstGeom>
              <a:blipFill>
                <a:blip r:embed="rId4"/>
                <a:stretch>
                  <a:fillRect t="-5455" r="-198"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矩形 75"/>
              <p:cNvSpPr/>
              <p:nvPr/>
            </p:nvSpPr>
            <p:spPr>
              <a:xfrm>
                <a:off x="5153385" y="1465532"/>
                <a:ext cx="4785614"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e>
                            <m:sub>
                              <m:r>
                                <a:rPr lang="en-US" sz="1400" i="1">
                                  <a:solidFill>
                                    <a:prstClr val="black"/>
                                  </a:solidFill>
                                  <a:latin typeface="Cambria Math" panose="02040503050406030204" pitchFamily="18" charset="0"/>
                                </a:rPr>
                                <m:t>𝑖</m:t>
                              </m:r>
                            </m:sub>
                          </m:sSub>
                        </m:e>
                      </m:nary>
                      <m:r>
                        <a:rPr lang="en-US" sz="1400" b="0" i="1" smtClean="0">
                          <a:solidFill>
                            <a:prstClr val="black"/>
                          </a:solidFill>
                          <a:latin typeface="Cambria Math" panose="02040503050406030204" pitchFamily="18" charset="0"/>
                        </a:rPr>
                        <m:t>≡</m:t>
                      </m:r>
                      <m:nary>
                        <m:naryPr>
                          <m:chr m:val="∑"/>
                          <m:ctrlPr>
                            <a:rPr lang="en-US" sz="1400" i="1">
                              <a:solidFill>
                                <a:prstClr val="black"/>
                              </a:solidFill>
                              <a:latin typeface="Cambria Math" panose="02040503050406030204" pitchFamily="18" charset="0"/>
                            </a:rPr>
                          </m:ctrlPr>
                        </m:naryPr>
                        <m:sub>
                          <m:r>
                            <a:rPr lang="en-US" sz="1400" i="1">
                              <a:solidFill>
                                <a:prstClr val="black"/>
                              </a:solidFill>
                              <a:latin typeface="Cambria Math" panose="02040503050406030204" pitchFamily="18" charset="0"/>
                            </a:rPr>
                            <m:t>𝑖</m:t>
                          </m:r>
                          <m:r>
                            <a:rPr lang="en-US" sz="1400" i="1">
                              <a:solidFill>
                                <a:prstClr val="black"/>
                              </a:solidFill>
                              <a:latin typeface="Cambria Math" panose="02040503050406030204" pitchFamily="18" charset="0"/>
                            </a:rPr>
                            <m:t>=1</m:t>
                          </m:r>
                        </m:sub>
                        <m:sup>
                          <m:r>
                            <a:rPr lang="en-US" sz="1400" i="1">
                              <a:solidFill>
                                <a:prstClr val="black"/>
                              </a:solidFill>
                              <a:latin typeface="Cambria Math" panose="02040503050406030204" pitchFamily="18" charset="0"/>
                            </a:rPr>
                            <m:t>𝑛</m:t>
                          </m:r>
                        </m:sup>
                        <m:e>
                          <m:sSub>
                            <m:sSubPr>
                              <m:ctrlPr>
                                <a:rPr lang="en-US" sz="1400" i="1">
                                  <a:solidFill>
                                    <a:prstClr val="black"/>
                                  </a:solidFill>
                                  <a:latin typeface="Cambria Math" panose="02040503050406030204" pitchFamily="18" charset="0"/>
                                </a:rPr>
                              </m:ctrlPr>
                            </m:sSubPr>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𝑖</m:t>
                                  </m:r>
                                </m:e>
                                <m:sup>
                                  <m:r>
                                    <a:rPr lang="en-US" sz="1400" i="1">
                                      <a:solidFill>
                                        <a:prstClr val="black"/>
                                      </a:solidFill>
                                      <a:latin typeface="Cambria Math" panose="02040503050406030204" pitchFamily="18" charset="0"/>
                                    </a:rPr>
                                    <m:t>𝑒</m:t>
                                  </m:r>
                                </m:sup>
                              </m:sSup>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𝑐</m:t>
                              </m:r>
                              <m:r>
                                <a:rPr lang="en-US" sz="1400" b="0" i="1" smtClean="0">
                                  <a:solidFill>
                                    <a:prstClr val="black"/>
                                  </a:solidFill>
                                  <a:latin typeface="Cambria Math" panose="02040503050406030204" pitchFamily="18" charset="0"/>
                                </a:rPr>
                                <m:t>′</m:t>
                              </m:r>
                            </m:e>
                            <m:sub>
                              <m:r>
                                <a:rPr lang="en-US" sz="1400" i="1">
                                  <a:solidFill>
                                    <a:prstClr val="black"/>
                                  </a:solidFill>
                                  <a:latin typeface="Cambria Math" panose="02040503050406030204" pitchFamily="18" charset="0"/>
                                </a:rPr>
                                <m:t>𝑖</m:t>
                              </m:r>
                            </m:sub>
                          </m:sSub>
                        </m:e>
                      </m:nary>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mod</m:t>
                      </m:r>
                      <m:r>
                        <a:rPr lang="en-US" sz="1400" b="0" i="1" smtClean="0">
                          <a:solidFill>
                            <a:prstClr val="black"/>
                          </a:solidFill>
                          <a:latin typeface="Cambria Math" panose="02040503050406030204" pitchFamily="18" charset="0"/>
                        </a:rPr>
                        <m:t> </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𝑘</m:t>
                          </m:r>
                        </m:e>
                        <m:sup>
                          <m:r>
                            <a:rPr lang="en-US" sz="1400" i="1">
                              <a:solidFill>
                                <a:prstClr val="black"/>
                              </a:solidFill>
                              <a:latin typeface="Cambria Math" panose="02040503050406030204" pitchFamily="18" charset="0"/>
                            </a:rPr>
                            <m:t>2</m:t>
                          </m:r>
                        </m:sup>
                      </m:sSup>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𝑛</m:t>
                          </m:r>
                        </m:e>
                        <m:sup>
                          <m:r>
                            <a:rPr lang="en-US" sz="1400" i="1">
                              <a:solidFill>
                                <a:prstClr val="black"/>
                              </a:solidFill>
                              <a:latin typeface="Cambria Math" panose="02040503050406030204" pitchFamily="18" charset="0"/>
                            </a:rPr>
                            <m:t>𝑒</m:t>
                          </m:r>
                          <m:r>
                            <a:rPr lang="en-US" sz="1400" i="1">
                              <a:solidFill>
                                <a:prstClr val="black"/>
                              </a:solidFill>
                              <a:latin typeface="Cambria Math" panose="02040503050406030204" pitchFamily="18" charset="0"/>
                            </a:rPr>
                            <m:t>+1</m:t>
                          </m:r>
                        </m:sup>
                      </m:sSup>
                    </m:oMath>
                  </m:oMathPara>
                </a14:m>
                <a:endParaRPr lang="en-US" sz="1400" dirty="0"/>
              </a:p>
            </p:txBody>
          </p:sp>
        </mc:Choice>
        <mc:Fallback xmlns="">
          <p:sp>
            <p:nvSpPr>
              <p:cNvPr id="76" name="矩形 75"/>
              <p:cNvSpPr>
                <a:spLocks noRot="1" noChangeAspect="1" noMove="1" noResize="1" noEditPoints="1" noAdjustHandles="1" noChangeArrowheads="1" noChangeShapeType="1" noTextEdit="1"/>
              </p:cNvSpPr>
              <p:nvPr/>
            </p:nvSpPr>
            <p:spPr>
              <a:xfrm>
                <a:off x="5153385" y="1465532"/>
                <a:ext cx="4785614" cy="680507"/>
              </a:xfrm>
              <a:prstGeom prst="rect">
                <a:avLst/>
              </a:prstGeom>
              <a:blipFill>
                <a:blip r:embed="rId5"/>
                <a:stretch>
                  <a:fillRect/>
                </a:stretch>
              </a:blipFill>
            </p:spPr>
            <p:txBody>
              <a:bodyPr/>
              <a:lstStyle/>
              <a:p>
                <a:r>
                  <a:rPr lang="en-US">
                    <a:noFill/>
                  </a:rPr>
                  <a:t> </a:t>
                </a:r>
              </a:p>
            </p:txBody>
          </p:sp>
        </mc:Fallback>
      </mc:AlternateContent>
      <p:sp>
        <p:nvSpPr>
          <p:cNvPr id="78" name="TextBox 45">
            <a:extLst>
              <a:ext uri="{FF2B5EF4-FFF2-40B4-BE49-F238E27FC236}">
                <a16:creationId xmlns:a16="http://schemas.microsoft.com/office/drawing/2014/main" id="{2B1089E9-A049-4E7B-A562-2EA8E4245FB5}"/>
              </a:ext>
            </a:extLst>
          </p:cNvPr>
          <p:cNvSpPr txBox="1"/>
          <p:nvPr/>
        </p:nvSpPr>
        <p:spPr>
          <a:xfrm>
            <a:off x="4659030" y="1574952"/>
            <a:ext cx="494355" cy="461665"/>
          </a:xfrm>
          <a:prstGeom prst="rect">
            <a:avLst/>
          </a:prstGeom>
          <a:noFill/>
        </p:spPr>
        <p:txBody>
          <a:bodyPr wrap="square" rtlCol="0">
            <a:spAutoFit/>
          </a:bodyPr>
          <a:lstStyle/>
          <a:p>
            <a:pPr lvl="0">
              <a:defRPr/>
            </a:pPr>
            <a:r>
              <a:rPr lang="en-US" sz="2400" dirty="0">
                <a:solidFill>
                  <a:srgbClr val="0070C0"/>
                </a:solidFill>
              </a:rPr>
              <a:t>If:</a:t>
            </a:r>
            <a:endParaRPr lang="en-US" dirty="0">
              <a:solidFill>
                <a:srgbClr val="0070C0"/>
              </a:solidFill>
            </a:endParaRPr>
          </a:p>
        </p:txBody>
      </p:sp>
      <p:sp>
        <p:nvSpPr>
          <p:cNvPr id="79" name="TextBox 45">
            <a:extLst>
              <a:ext uri="{FF2B5EF4-FFF2-40B4-BE49-F238E27FC236}">
                <a16:creationId xmlns:a16="http://schemas.microsoft.com/office/drawing/2014/main" id="{2B1089E9-A049-4E7B-A562-2EA8E4245FB5}"/>
              </a:ext>
            </a:extLst>
          </p:cNvPr>
          <p:cNvSpPr txBox="1"/>
          <p:nvPr/>
        </p:nvSpPr>
        <p:spPr>
          <a:xfrm>
            <a:off x="4204252" y="2836274"/>
            <a:ext cx="1061777" cy="461665"/>
          </a:xfrm>
          <a:prstGeom prst="rect">
            <a:avLst/>
          </a:prstGeom>
          <a:noFill/>
        </p:spPr>
        <p:txBody>
          <a:bodyPr wrap="square" rtlCol="0">
            <a:spAutoFit/>
          </a:bodyPr>
          <a:lstStyle/>
          <a:p>
            <a:pPr lvl="0">
              <a:defRPr/>
            </a:pPr>
            <a:r>
              <a:rPr lang="en-US" sz="2400" dirty="0">
                <a:solidFill>
                  <a:srgbClr val="0070C0"/>
                </a:solidFill>
              </a:rPr>
              <a:t>Then:</a:t>
            </a:r>
            <a:endParaRPr lang="en-US" dirty="0">
              <a:solidFill>
                <a:srgbClr val="0070C0"/>
              </a:solidFill>
            </a:endParaRPr>
          </a:p>
        </p:txBody>
      </p:sp>
      <mc:AlternateContent xmlns:mc="http://schemas.openxmlformats.org/markup-compatibility/2006" xmlns:a14="http://schemas.microsoft.com/office/drawing/2010/main">
        <mc:Choice Requires="a14">
          <p:sp>
            <p:nvSpPr>
              <p:cNvPr id="3" name="矩形 2"/>
              <p:cNvSpPr/>
              <p:nvPr/>
            </p:nvSpPr>
            <p:spPr>
              <a:xfrm>
                <a:off x="4568686" y="2303468"/>
                <a:ext cx="6096000" cy="165776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r>
                              <m:e>
                                <m:nary>
                                  <m:naryPr>
                                    <m:chr m:val="∑"/>
                                    <m:ctrlPr>
                                      <a:rPr lang="en-US" sz="1200" i="1">
                                        <a:solidFill>
                                          <a:prstClr val="black"/>
                                        </a:solidFill>
                                        <a:latin typeface="Cambria Math" panose="02040503050406030204" pitchFamily="18" charset="0"/>
                                      </a:rPr>
                                    </m:ctrlPr>
                                  </m:naryPr>
                                  <m:sub>
                                    <m:r>
                                      <a:rPr lang="en-US" sz="1200" i="1">
                                        <a:solidFill>
                                          <a:prstClr val="black"/>
                                        </a:solidFill>
                                        <a:latin typeface="Cambria Math" panose="02040503050406030204" pitchFamily="18" charset="0"/>
                                      </a:rPr>
                                      <m:t>𝑖</m:t>
                                    </m:r>
                                    <m:r>
                                      <a:rPr lang="en-US" sz="1200" i="1">
                                        <a:solidFill>
                                          <a:prstClr val="black"/>
                                        </a:solidFill>
                                        <a:latin typeface="Cambria Math" panose="02040503050406030204" pitchFamily="18" charset="0"/>
                                      </a:rPr>
                                      <m:t>=1</m:t>
                                    </m:r>
                                  </m:sub>
                                  <m:sup>
                                    <m:r>
                                      <a:rPr lang="en-US" sz="1200" i="1">
                                        <a:solidFill>
                                          <a:prstClr val="black"/>
                                        </a:solidFill>
                                        <a:latin typeface="Cambria Math" panose="02040503050406030204" pitchFamily="18" charset="0"/>
                                      </a:rPr>
                                      <m:t>𝑛</m:t>
                                    </m:r>
                                  </m:sup>
                                  <m:e>
                                    <m:sSub>
                                      <m:sSubPr>
                                        <m:ctrlPr>
                                          <a:rPr lang="en-US" sz="1200" i="1">
                                            <a:solidFill>
                                              <a:prstClr val="black"/>
                                            </a:solidFill>
                                            <a:latin typeface="Cambria Math" panose="02040503050406030204" pitchFamily="18" charset="0"/>
                                          </a:rPr>
                                        </m:ctrlPr>
                                      </m:sSubPr>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𝑖</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r>
                                          <a:rPr lang="en-US" sz="1200" i="1">
                                            <a:solidFill>
                                              <a:prstClr val="black"/>
                                            </a:solidFill>
                                            <a:latin typeface="Cambria Math" panose="02040503050406030204" pitchFamily="18" charset="0"/>
                                          </a:rPr>
                                          <m:t>𝑐</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𝑐</m:t>
                                        </m:r>
                                        <m:r>
                                          <a:rPr lang="en-US" sz="1200" i="1">
                                            <a:solidFill>
                                              <a:prstClr val="black"/>
                                            </a:solidFill>
                                            <a:latin typeface="Cambria Math" panose="02040503050406030204" pitchFamily="18" charset="0"/>
                                          </a:rPr>
                                          <m:t>′</m:t>
                                        </m:r>
                                      </m:e>
                                      <m:sub>
                                        <m:r>
                                          <a:rPr lang="en-US" sz="1200" i="1">
                                            <a:solidFill>
                                              <a:prstClr val="black"/>
                                            </a:solidFill>
                                            <a:latin typeface="Cambria Math" panose="02040503050406030204" pitchFamily="18" charset="0"/>
                                          </a:rPr>
                                          <m:t>𝑖</m:t>
                                        </m:r>
                                      </m:sub>
                                    </m:sSub>
                                    <m:r>
                                      <a:rPr lang="en-US" sz="1200" i="1">
                                        <a:solidFill>
                                          <a:prstClr val="black"/>
                                        </a:solidFill>
                                        <a:latin typeface="Cambria Math" panose="02040503050406030204" pitchFamily="18" charset="0"/>
                                      </a:rPr>
                                      <m:t>)</m:t>
                                    </m:r>
                                  </m:e>
                                </m:nary>
                              </m:e>
                            </m:mr>
                          </m:m>
                        </m:e>
                      </m:d>
                      <m:r>
                        <a:rPr lang="en-US" sz="1200">
                          <a:solidFill>
                            <a:prstClr val="black"/>
                          </a:solidFill>
                          <a:latin typeface="Cambria Math" panose="02040503050406030204" pitchFamily="18" charset="0"/>
                        </a:rPr>
                        <m:t>=</m:t>
                      </m:r>
                      <m:d>
                        <m:dPr>
                          <m:begChr m:val="["/>
                          <m:endChr m:val="]"/>
                          <m:ctrlPr>
                            <a:rPr lang="en-US" sz="1200" i="1">
                              <a:solidFill>
                                <a:prstClr val="black"/>
                              </a:solidFill>
                              <a:latin typeface="Cambria Math" panose="02040503050406030204" pitchFamily="18" charset="0"/>
                            </a:rPr>
                          </m:ctrlPr>
                        </m:dPr>
                        <m:e>
                          <m:m>
                            <m:mPr>
                              <m:mcs>
                                <m:mc>
                                  <m:mcPr>
                                    <m:count m:val="3"/>
                                    <m:mcJc m:val="center"/>
                                  </m:mcPr>
                                </m:mc>
                              </m:mcs>
                              <m:ctrlPr>
                                <a:rPr lang="en-US" sz="1200" i="1">
                                  <a:solidFill>
                                    <a:prstClr val="black"/>
                                  </a:solidFill>
                                  <a:latin typeface="Cambria Math" panose="02040503050406030204" pitchFamily="18" charset="0"/>
                                </a:rPr>
                              </m:ctrlPr>
                            </m:mP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m:rPr>
                                        <m:brk m:alnAt="7"/>
                                      </m:rPr>
                                      <a:rPr lang="en-US" sz="1200" i="1">
                                        <a:solidFill>
                                          <a:prstClr val="black"/>
                                        </a:solidFill>
                                        <a:latin typeface="Cambria Math" panose="02040503050406030204" pitchFamily="18" charset="0"/>
                                      </a:rPr>
                                      <m:t>0</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0</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0</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0</m:t>
                                    </m:r>
                                  </m:sup>
                                </m:sSup>
                              </m:e>
                            </m:m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1</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1</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1</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1</m:t>
                                    </m:r>
                                  </m:sup>
                                </m:sSup>
                              </m:e>
                            </m:mr>
                            <m:mr>
                              <m:e>
                                <m:sSup>
                                  <m:sSupPr>
                                    <m:ctrlPr>
                                      <a:rPr lang="en-US" sz="1200" i="1">
                                        <a:solidFill>
                                          <a:prstClr val="black"/>
                                        </a:solidFill>
                                        <a:latin typeface="Cambria Math" panose="02040503050406030204" pitchFamily="18" charset="0"/>
                                      </a:rPr>
                                    </m:ctrlPr>
                                  </m:sSupPr>
                                  <m:e>
                                    <m:r>
                                      <m:rPr>
                                        <m:brk m:alnAt="7"/>
                                      </m:rPr>
                                      <a:rPr lang="en-US" sz="1200" i="1">
                                        <a:solidFill>
                                          <a:prstClr val="black"/>
                                        </a:solidFill>
                                        <a:latin typeface="Cambria Math" panose="02040503050406030204" pitchFamily="18" charset="0"/>
                                      </a:rPr>
                                      <m:t>2</m:t>
                                    </m:r>
                                  </m:e>
                                  <m:sup>
                                    <m:r>
                                      <a:rPr lang="en-US" sz="1200" i="1">
                                        <a:solidFill>
                                          <a:prstClr val="black"/>
                                        </a:solidFill>
                                        <a:latin typeface="Cambria Math" panose="02040503050406030204" pitchFamily="18" charset="0"/>
                                      </a:rPr>
                                      <m:t>2</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5</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8</m:t>
                                    </m:r>
                                  </m:e>
                                  <m:sup>
                                    <m:r>
                                      <a:rPr lang="en-US" sz="1200" i="1">
                                        <a:solidFill>
                                          <a:prstClr val="black"/>
                                        </a:solidFill>
                                        <a:latin typeface="Cambria Math" panose="02040503050406030204" pitchFamily="18" charset="0"/>
                                      </a:rPr>
                                      <m:t>2</m:t>
                                    </m:r>
                                  </m:sup>
                                </m:sSup>
                              </m:e>
                              <m:e>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11</m:t>
                                    </m:r>
                                  </m:e>
                                  <m:sup>
                                    <m:r>
                                      <a:rPr lang="en-US" sz="1200" i="1">
                                        <a:solidFill>
                                          <a:prstClr val="black"/>
                                        </a:solidFill>
                                        <a:latin typeface="Cambria Math" panose="02040503050406030204" pitchFamily="18" charset="0"/>
                                      </a:rPr>
                                      <m:t>2</m:t>
                                    </m:r>
                                  </m:sup>
                                </m:sSup>
                                <m:r>
                                  <a:rPr lang="en-US" sz="1200" i="1">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a:rPr lang="en-US" sz="1200" i="1">
                                        <a:solidFill>
                                          <a:prstClr val="black"/>
                                        </a:solidFill>
                                        <a:latin typeface="Cambria Math" panose="02040503050406030204" pitchFamily="18" charset="0"/>
                                      </a:rPr>
                                      <m:t>13</m:t>
                                    </m:r>
                                  </m:e>
                                  <m:sup>
                                    <m:r>
                                      <a:rPr lang="en-US" sz="1200" i="1">
                                        <a:solidFill>
                                          <a:prstClr val="black"/>
                                        </a:solidFill>
                                        <a:latin typeface="Cambria Math" panose="02040503050406030204" pitchFamily="18" charset="0"/>
                                      </a:rPr>
                                      <m:t>2</m:t>
                                    </m:r>
                                  </m:sup>
                                </m:sSup>
                              </m:e>
                            </m:mr>
                          </m:m>
                        </m:e>
                      </m:d>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1</m:t>
                                </m:r>
                              </m:e>
                            </m:mr>
                            <m:mr>
                              <m:e>
                                <m:r>
                                  <a:rPr lang="en-US" altLang="zh-CN" sz="1200" i="1">
                                    <a:solidFill>
                                      <a:prstClr val="black"/>
                                    </a:solidFill>
                                    <a:latin typeface="Cambria Math" panose="02040503050406030204" pitchFamily="18" charset="0"/>
                                  </a:rPr>
                                  <m:t>−1</m:t>
                                </m:r>
                              </m:e>
                            </m:mr>
                            <m:mr>
                              <m:e>
                                <m:r>
                                  <a:rPr lang="en-US" sz="1200" i="1">
                                    <a:solidFill>
                                      <a:prstClr val="black"/>
                                    </a:solidFill>
                                    <a:latin typeface="Cambria Math" panose="02040503050406030204" pitchFamily="18" charset="0"/>
                                  </a:rPr>
                                  <m:t>1</m:t>
                                </m:r>
                              </m:e>
                            </m:mr>
                          </m:m>
                        </m:e>
                      </m:d>
                      <m:r>
                        <a:rPr lang="en-US" sz="1200" i="1">
                          <a:solidFill>
                            <a:prstClr val="black"/>
                          </a:solidFill>
                          <a:latin typeface="Cambria Math" panose="02040503050406030204" pitchFamily="18" charset="0"/>
                        </a:rPr>
                        <m:t>=</m:t>
                      </m:r>
                      <m:d>
                        <m:dPr>
                          <m:begChr m:val="["/>
                          <m:endChr m:val="]"/>
                          <m:ctrlPr>
                            <a:rPr lang="en-US" sz="1200" i="1">
                              <a:solidFill>
                                <a:prstClr val="black"/>
                              </a:solidFill>
                              <a:latin typeface="Cambria Math" panose="02040503050406030204" pitchFamily="18" charset="0"/>
                            </a:rPr>
                          </m:ctrlPr>
                        </m:dPr>
                        <m:e>
                          <m:m>
                            <m:mPr>
                              <m:mcs>
                                <m:mc>
                                  <m:mcPr>
                                    <m:count m:val="1"/>
                                    <m:mcJc m:val="center"/>
                                  </m:mcPr>
                                </m:mc>
                              </m:mcs>
                              <m:ctrlPr>
                                <a:rPr lang="en-US" sz="1200" i="1">
                                  <a:solidFill>
                                    <a:prstClr val="black"/>
                                  </a:solidFill>
                                  <a:latin typeface="Cambria Math" panose="02040503050406030204" pitchFamily="18" charset="0"/>
                                </a:rPr>
                              </m:ctrlPr>
                            </m:mPr>
                            <m:mr>
                              <m:e>
                                <m:r>
                                  <m:rPr>
                                    <m:brk m:alnAt="7"/>
                                  </m:rPr>
                                  <a:rPr lang="en-US" sz="1200" i="1">
                                    <a:solidFill>
                                      <a:prstClr val="black"/>
                                    </a:solidFill>
                                    <a:latin typeface="Cambria Math" panose="02040503050406030204" pitchFamily="18" charset="0"/>
                                  </a:rPr>
                                  <m:t>0</m:t>
                                </m:r>
                              </m:e>
                            </m:mr>
                            <m:mr>
                              <m:e>
                                <m:r>
                                  <a:rPr lang="en-US" altLang="zh-CN" sz="1200" i="1">
                                    <a:solidFill>
                                      <a:prstClr val="black"/>
                                    </a:solidFill>
                                    <a:latin typeface="Cambria Math" panose="02040503050406030204" pitchFamily="18" charset="0"/>
                                  </a:rPr>
                                  <m:t>0</m:t>
                                </m:r>
                              </m:e>
                            </m:mr>
                            <m:mr>
                              <m:e>
                                <m:r>
                                  <a:rPr lang="en-US" sz="1200" i="1">
                                    <a:solidFill>
                                      <a:prstClr val="black"/>
                                    </a:solidFill>
                                    <a:latin typeface="Cambria Math" panose="02040503050406030204" pitchFamily="18" charset="0"/>
                                  </a:rPr>
                                  <m:t>0</m:t>
                                </m:r>
                              </m:e>
                            </m:mr>
                          </m:m>
                        </m:e>
                      </m:d>
                    </m:oMath>
                  </m:oMathPara>
                </a14:m>
                <a:endParaRPr lang="en-US" sz="1200" dirty="0"/>
              </a:p>
            </p:txBody>
          </p:sp>
        </mc:Choice>
        <mc:Fallback xmlns="">
          <p:sp>
            <p:nvSpPr>
              <p:cNvPr id="3" name="矩形 2"/>
              <p:cNvSpPr>
                <a:spLocks noRot="1" noChangeAspect="1" noMove="1" noResize="1" noEditPoints="1" noAdjustHandles="1" noChangeArrowheads="1" noChangeShapeType="1" noTextEdit="1"/>
              </p:cNvSpPr>
              <p:nvPr/>
            </p:nvSpPr>
            <p:spPr>
              <a:xfrm>
                <a:off x="4568686" y="2303468"/>
                <a:ext cx="6096000" cy="1657762"/>
              </a:xfrm>
              <a:prstGeom prst="rect">
                <a:avLst/>
              </a:prstGeom>
              <a:blipFill>
                <a:blip r:embed="rId6"/>
                <a:stretch>
                  <a:fillRect/>
                </a:stretch>
              </a:blipFill>
            </p:spPr>
            <p:txBody>
              <a:bodyPr/>
              <a:lstStyle/>
              <a:p>
                <a:r>
                  <a:rPr lang="en-US">
                    <a:noFill/>
                  </a:rPr>
                  <a:t> </a:t>
                </a:r>
              </a:p>
            </p:txBody>
          </p:sp>
        </mc:Fallback>
      </mc:AlternateContent>
      <p:sp>
        <p:nvSpPr>
          <p:cNvPr id="80" name="TextBox 45">
            <a:extLst>
              <a:ext uri="{FF2B5EF4-FFF2-40B4-BE49-F238E27FC236}">
                <a16:creationId xmlns:a16="http://schemas.microsoft.com/office/drawing/2014/main" id="{2B1089E9-A049-4E7B-A562-2EA8E4245FB5}"/>
              </a:ext>
            </a:extLst>
          </p:cNvPr>
          <p:cNvSpPr txBox="1"/>
          <p:nvPr/>
        </p:nvSpPr>
        <p:spPr>
          <a:xfrm>
            <a:off x="10318452" y="2932294"/>
            <a:ext cx="14213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Impossible</a:t>
            </a:r>
            <a:endParaRPr kumimoji="0" lang="en-US" sz="1100" b="0" i="0" u="none" strike="noStrike" kern="1200" cap="none" spc="0" normalizeH="0" baseline="0" noProof="0" dirty="0">
              <a:ln>
                <a:noFill/>
              </a:ln>
              <a:solidFill>
                <a:srgbClr val="FF0000"/>
              </a:solidFill>
              <a:effectLst/>
              <a:uLnTx/>
              <a:uFillTx/>
              <a:latin typeface="Calibri" panose="020F0502020204030204"/>
              <a:cs typeface="+mn-cs"/>
            </a:endParaRPr>
          </a:p>
        </p:txBody>
      </p:sp>
      <mc:AlternateContent xmlns:mc="http://schemas.openxmlformats.org/markup-compatibility/2006" xmlns:a14="http://schemas.microsoft.com/office/drawing/2010/main">
        <mc:Choice Requires="a14">
          <p:sp>
            <p:nvSpPr>
              <p:cNvPr id="82" name="文本框 81"/>
              <p:cNvSpPr txBox="1"/>
              <p:nvPr/>
            </p:nvSpPr>
            <p:spPr>
              <a:xfrm>
                <a:off x="1651638" y="2882440"/>
                <a:ext cx="10199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smtClean="0">
                          <a:latin typeface="Cambria Math" panose="02040503050406030204" pitchFamily="18" charset="0"/>
                        </a:rPr>
                        <m:t>𝟐</m:t>
                      </m:r>
                    </m:oMath>
                  </m:oMathPara>
                </a14:m>
                <a:endParaRPr lang="en-US" b="1" dirty="0"/>
              </a:p>
            </p:txBody>
          </p:sp>
        </mc:Choice>
        <mc:Fallback xmlns="">
          <p:sp>
            <p:nvSpPr>
              <p:cNvPr id="82" name="文本框 81"/>
              <p:cNvSpPr txBox="1">
                <a:spLocks noRot="1" noChangeAspect="1" noMove="1" noResize="1" noEditPoints="1" noAdjustHandles="1" noChangeArrowheads="1" noChangeShapeType="1" noTextEdit="1"/>
              </p:cNvSpPr>
              <p:nvPr/>
            </p:nvSpPr>
            <p:spPr>
              <a:xfrm>
                <a:off x="1651638" y="2882440"/>
                <a:ext cx="1019938" cy="369332"/>
              </a:xfrm>
              <a:prstGeom prst="rect">
                <a:avLst/>
              </a:prstGeom>
              <a:blipFill>
                <a:blip r:embed="rId7"/>
                <a:stretch>
                  <a:fillRect/>
                </a:stretch>
              </a:blipFill>
            </p:spPr>
            <p:txBody>
              <a:bodyPr/>
              <a:lstStyle/>
              <a:p>
                <a:r>
                  <a:rPr lang="en-US">
                    <a:noFill/>
                  </a:rPr>
                  <a:t> </a:t>
                </a:r>
              </a:p>
            </p:txBody>
          </p:sp>
        </mc:Fallback>
      </mc:AlternateContent>
      <p:sp>
        <p:nvSpPr>
          <p:cNvPr id="83" name="矩形 82"/>
          <p:cNvSpPr/>
          <p:nvPr/>
        </p:nvSpPr>
        <p:spPr>
          <a:xfrm>
            <a:off x="1183622" y="3985664"/>
            <a:ext cx="343364" cy="923330"/>
          </a:xfrm>
          <a:prstGeom prst="rect">
            <a:avLst/>
          </a:prstGeom>
        </p:spPr>
        <p:txBody>
          <a:bodyPr wrap="none">
            <a:spAutoFit/>
          </a:bodyPr>
          <a:lstStyle/>
          <a:p>
            <a:endParaRPr lang="en-US" dirty="0"/>
          </a:p>
          <a:p>
            <a:endParaRPr lang="en-US" dirty="0"/>
          </a:p>
          <a:p>
            <a:r>
              <a:rPr lang="en-US" dirty="0"/>
              <a:t>   </a:t>
            </a:r>
          </a:p>
        </p:txBody>
      </p:sp>
      <p:sp>
        <p:nvSpPr>
          <p:cNvPr id="84" name="TextBox 45">
            <a:extLst>
              <a:ext uri="{FF2B5EF4-FFF2-40B4-BE49-F238E27FC236}">
                <a16:creationId xmlns:a16="http://schemas.microsoft.com/office/drawing/2014/main" id="{2B1089E9-A049-4E7B-A562-2EA8E4245FB5}"/>
              </a:ext>
            </a:extLst>
          </p:cNvPr>
          <p:cNvSpPr txBox="1"/>
          <p:nvPr/>
        </p:nvSpPr>
        <p:spPr>
          <a:xfrm>
            <a:off x="931504" y="5458153"/>
            <a:ext cx="22426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Sum of determents</a:t>
            </a:r>
            <a:r>
              <a:rPr kumimoji="0" lang="en-US" altLang="zh-CN" sz="1600" b="0" i="0" u="none" strike="noStrike" kern="1200" cap="none" spc="0" normalizeH="0" noProof="0" dirty="0">
                <a:ln>
                  <a:noFill/>
                </a:ln>
                <a:solidFill>
                  <a:srgbClr val="0070C0"/>
                </a:solidFill>
                <a:effectLst/>
                <a:uLnTx/>
                <a:uFillTx/>
                <a:latin typeface="Calibri" panose="020F0502020204030204"/>
                <a:ea typeface="等线" panose="02010600030101010101" pitchFamily="2" charset="-122"/>
                <a:cs typeface="+mn-cs"/>
              </a:rPr>
              <a:t> of </a:t>
            </a:r>
            <a:r>
              <a:rPr kumimoji="0" lang="en-US" altLang="zh-CN" sz="1600" b="0" i="0" u="none" strike="noStrike" kern="1200" cap="none" spc="0" normalizeH="0" noProof="0" dirty="0" err="1">
                <a:ln>
                  <a:noFill/>
                </a:ln>
                <a:solidFill>
                  <a:srgbClr val="0070C0"/>
                </a:solidFill>
                <a:effectLst/>
                <a:uLnTx/>
                <a:uFillTx/>
                <a:latin typeface="Calibri" panose="020F0502020204030204"/>
                <a:ea typeface="等线" panose="02010600030101010101" pitchFamily="2" charset="-122"/>
                <a:cs typeface="+mn-cs"/>
              </a:rPr>
              <a:t>Vandermonde</a:t>
            </a:r>
            <a:r>
              <a:rPr kumimoji="0" lang="en-US" altLang="zh-CN" sz="1600" b="0" i="0" u="none" strike="noStrike" kern="1200" cap="none" spc="0" normalizeH="0" noProof="0" dirty="0">
                <a:ln>
                  <a:noFill/>
                </a:ln>
                <a:solidFill>
                  <a:srgbClr val="0070C0"/>
                </a:solidFill>
                <a:effectLst/>
                <a:uLnTx/>
                <a:uFillTx/>
                <a:latin typeface="Calibri" panose="020F0502020204030204"/>
                <a:ea typeface="等线" panose="02010600030101010101" pitchFamily="2" charset="-122"/>
                <a:cs typeface="+mn-cs"/>
              </a:rPr>
              <a:t> matrix </a:t>
            </a:r>
            <a:endParaRPr kumimoji="0" lang="en-US" sz="1000" b="0" u="none" strike="noStrike" kern="1200" cap="none" spc="0" normalizeH="0" baseline="0" noProof="0" dirty="0">
              <a:ln>
                <a:noFill/>
              </a:ln>
              <a:solidFill>
                <a:srgbClr val="0070C0"/>
              </a:solidFill>
              <a:effectLst/>
              <a:uLnTx/>
              <a:uFillTx/>
              <a:latin typeface="Calibri" panose="020F0502020204030204"/>
              <a:cs typeface="+mn-cs"/>
            </a:endParaRPr>
          </a:p>
        </p:txBody>
      </p:sp>
      <mc:AlternateContent xmlns:mc="http://schemas.openxmlformats.org/markup-compatibility/2006" xmlns:a14="http://schemas.microsoft.com/office/drawing/2010/main">
        <mc:Choice Requires="a14">
          <p:sp>
            <p:nvSpPr>
              <p:cNvPr id="85" name="矩形 84"/>
              <p:cNvSpPr/>
              <p:nvPr/>
            </p:nvSpPr>
            <p:spPr>
              <a:xfrm>
                <a:off x="664312" y="4646826"/>
                <a:ext cx="10591914" cy="693523"/>
              </a:xfrm>
              <a:prstGeom prst="rect">
                <a:avLst/>
              </a:prstGeom>
            </p:spPr>
            <p:txBody>
              <a:bodyPr wrap="square">
                <a:spAutoFit/>
              </a:bodyPr>
              <a:lstStyle/>
              <a:p>
                <a:r>
                  <a:rPr lang="en-US" sz="1400" dirty="0"/>
                  <a:t> </a:t>
                </a:r>
                <a14:m>
                  <m:oMath xmlns:m="http://schemas.openxmlformats.org/officeDocument/2006/math">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r>
                                    <a:rPr lang="en-US" sz="1400" i="1">
                                      <a:solidFill>
                                        <a:prstClr val="black"/>
                                      </a:solidFill>
                                      <a:latin typeface="Cambria Math" panose="02040503050406030204" pitchFamily="18" charset="0"/>
                                    </a:rPr>
                                    <m:t>+</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oMath>
                </a14:m>
                <a:endParaRPr lang="en-US" sz="1400" i="1" dirty="0">
                  <a:solidFill>
                    <a:prstClr val="black"/>
                  </a:solidFill>
                  <a:latin typeface="Cambria Math" panose="02040503050406030204" pitchFamily="18" charset="0"/>
                </a:endParaRPr>
              </a:p>
            </p:txBody>
          </p:sp>
        </mc:Choice>
        <mc:Fallback xmlns="">
          <p:sp>
            <p:nvSpPr>
              <p:cNvPr id="85" name="矩形 84"/>
              <p:cNvSpPr>
                <a:spLocks noRot="1" noChangeAspect="1" noMove="1" noResize="1" noEditPoints="1" noAdjustHandles="1" noChangeArrowheads="1" noChangeShapeType="1" noTextEdit="1"/>
              </p:cNvSpPr>
              <p:nvPr/>
            </p:nvSpPr>
            <p:spPr>
              <a:xfrm>
                <a:off x="664312" y="4646826"/>
                <a:ext cx="10591914" cy="693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011242" y="5465559"/>
                <a:ext cx="8728545" cy="738664"/>
              </a:xfrm>
              <a:prstGeom prst="rect">
                <a:avLst/>
              </a:prstGeom>
            </p:spPr>
            <p:txBody>
              <a:bodyPr wrap="square">
                <a:spAutoFit/>
              </a:bodyPr>
              <a:lstStyle/>
              <a:p>
                <a:r>
                  <a:rPr lang="en-US" sz="1400" i="1" dirty="0">
                    <a:solidFill>
                      <a:prstClr val="black"/>
                    </a:solidFill>
                    <a:latin typeface="Cambria Math" panose="02040503050406030204" pitchFamily="18" charset="0"/>
                  </a:rPr>
                  <a:t> </a:t>
                </a:r>
                <a14:m>
                  <m:oMath xmlns:m="http://schemas.openxmlformats.org/officeDocument/2006/math">
                    <m:r>
                      <a:rPr lang="en-US" sz="1400" i="1">
                        <a:solidFill>
                          <a:prstClr val="black"/>
                        </a:solidFill>
                        <a:latin typeface="Cambria Math" panose="02040503050406030204" pitchFamily="18" charset="0"/>
                      </a:rPr>
                      <m:t>=</m:t>
                    </m:r>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5−2</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11−5</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11−2</m:t>
                        </m:r>
                      </m:e>
                    </m:d>
                    <m:r>
                      <a:rPr lang="en-US" sz="1400" i="1">
                        <a:solidFill>
                          <a:prstClr val="black"/>
                        </a:solidFill>
                        <a:latin typeface="Cambria Math" panose="02040503050406030204" pitchFamily="18" charset="0"/>
                      </a:rPr>
                      <m:t>+</m:t>
                    </m:r>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5−2</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13−5</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13−2</m:t>
                        </m:r>
                      </m:e>
                    </m:d>
                    <m:r>
                      <a:rPr lang="en-US" sz="1400" i="1">
                        <a:solidFill>
                          <a:prstClr val="black"/>
                        </a:solidFill>
                        <a:latin typeface="Cambria Math" panose="02040503050406030204" pitchFamily="18" charset="0"/>
                      </a:rPr>
                      <m:t>+</m:t>
                    </m:r>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8−2</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11−8</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11−2</m:t>
                        </m:r>
                      </m:e>
                    </m:d>
                    <m:r>
                      <a:rPr lang="en-US" sz="1400" i="1">
                        <a:solidFill>
                          <a:prstClr val="black"/>
                        </a:solidFill>
                        <a:latin typeface="Cambria Math" panose="02040503050406030204" pitchFamily="18" charset="0"/>
                      </a:rPr>
                      <m:t>+</m:t>
                    </m:r>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8−2</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13−8</m:t>
                        </m:r>
                      </m:e>
                    </m:d>
                    <m:d>
                      <m:dPr>
                        <m:ctrlPr>
                          <a:rPr lang="en-US" sz="1400" i="1">
                            <a:solidFill>
                              <a:prstClr val="black"/>
                            </a:solidFill>
                            <a:latin typeface="Cambria Math" panose="02040503050406030204" pitchFamily="18" charset="0"/>
                          </a:rPr>
                        </m:ctrlPr>
                      </m:dPr>
                      <m:e>
                        <m:r>
                          <a:rPr lang="en-US" sz="1400" i="1">
                            <a:solidFill>
                              <a:prstClr val="black"/>
                            </a:solidFill>
                            <a:latin typeface="Cambria Math" panose="02040503050406030204" pitchFamily="18" charset="0"/>
                          </a:rPr>
                          <m:t>13−2</m:t>
                        </m:r>
                      </m:e>
                    </m:d>
                  </m:oMath>
                </a14:m>
                <a:endParaRPr lang="en-US" sz="1400" i="1" dirty="0">
                  <a:solidFill>
                    <a:prstClr val="black"/>
                  </a:solidFill>
                  <a:latin typeface="Cambria Math" panose="02040503050406030204" pitchFamily="18" charset="0"/>
                </a:endParaRPr>
              </a:p>
              <a:p>
                <a:endParaRPr lang="en-US" sz="1400" dirty="0">
                  <a:solidFill>
                    <a:prstClr val="black"/>
                  </a:solidFill>
                </a:endParaRPr>
              </a:p>
              <a:p>
                <a:r>
                  <a:rPr lang="en-US" sz="1400" dirty="0">
                    <a:solidFill>
                      <a:prstClr val="black"/>
                    </a:solidFill>
                  </a:rPr>
                  <a:t> </a:t>
                </a:r>
                <a14:m>
                  <m:oMath xmlns:m="http://schemas.openxmlformats.org/officeDocument/2006/math">
                    <m:r>
                      <a:rPr lang="en-US" sz="1400" i="1">
                        <a:solidFill>
                          <a:prstClr val="black"/>
                        </a:solidFill>
                        <a:latin typeface="Cambria Math" panose="02040503050406030204" pitchFamily="18" charset="0"/>
                      </a:rPr>
                      <m:t>&gt;0</m:t>
                    </m:r>
                  </m:oMath>
                </a14:m>
                <a:r>
                  <a:rPr lang="en-US" sz="1400" dirty="0">
                    <a:solidFill>
                      <a:prstClr val="black"/>
                    </a:solidFill>
                  </a:rPr>
                  <a:t> </a:t>
                </a:r>
                <a:endParaRPr lang="en-US" sz="1400" dirty="0"/>
              </a:p>
            </p:txBody>
          </p:sp>
        </mc:Choice>
        <mc:Fallback xmlns="">
          <p:sp>
            <p:nvSpPr>
              <p:cNvPr id="5" name="矩形 4"/>
              <p:cNvSpPr>
                <a:spLocks noRot="1" noChangeAspect="1" noMove="1" noResize="1" noEditPoints="1" noAdjustHandles="1" noChangeArrowheads="1" noChangeShapeType="1" noTextEdit="1"/>
              </p:cNvSpPr>
              <p:nvPr/>
            </p:nvSpPr>
            <p:spPr>
              <a:xfrm>
                <a:off x="3011242" y="5465559"/>
                <a:ext cx="8728545" cy="7386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3000814" y="4641580"/>
                <a:ext cx="6758966" cy="6896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e>
                                </m:mr>
                              </m:m>
                            </m:e>
                          </m:d>
                          <m:r>
                            <a:rPr lang="en-US" sz="1400" i="1">
                              <a:solidFill>
                                <a:prstClr val="black"/>
                              </a:solidFill>
                              <a:latin typeface="Cambria Math" panose="02040503050406030204" pitchFamily="18" charset="0"/>
                            </a:rPr>
                            <m:t>+</m:t>
                          </m:r>
                          <m:func>
                            <m:funcPr>
                              <m:ctrlPr>
                                <a:rPr lang="en-US" sz="1400" i="1">
                                  <a:solidFill>
                                    <a:prstClr val="black"/>
                                  </a:solidFill>
                                  <a:latin typeface="Cambria Math" panose="02040503050406030204" pitchFamily="18" charset="0"/>
                                </a:rPr>
                              </m:ctrlPr>
                            </m:funcPr>
                            <m:fName>
                              <m:r>
                                <m:rPr>
                                  <m:sty m:val="p"/>
                                </m:rPr>
                                <a:rPr lang="en-US" sz="1400">
                                  <a:solidFill>
                                    <a:prstClr val="black"/>
                                  </a:solidFill>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5</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r>
                            <a:rPr lang="en-US" sz="1400" i="1">
                              <a:solidFill>
                                <a:prstClr val="black"/>
                              </a:solidFill>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11</m:t>
                                            </m:r>
                                          </m:e>
                                          <m:sup>
                                            <m:r>
                                              <a:rPr lang="en-US" sz="1400" i="1">
                                                <a:solidFill>
                                                  <a:prstClr val="black"/>
                                                </a:solidFill>
                                                <a:latin typeface="Cambria Math" panose="02040503050406030204" pitchFamily="18" charset="0"/>
                                              </a:rPr>
                                              <m:t>2</m:t>
                                            </m:r>
                                          </m:sup>
                                        </m:sSup>
                                      </m:e>
                                    </m:mr>
                                  </m:m>
                                </m:e>
                              </m:d>
                              <m:r>
                                <a:rPr lang="en-US" sz="1400" i="1">
                                  <a:solidFill>
                                    <a:prstClr val="black"/>
                                  </a:solidFill>
                                  <a:latin typeface="Cambria Math" panose="02040503050406030204" pitchFamily="18" charset="0"/>
                                </a:rPr>
                                <m:t>+</m:t>
                              </m:r>
                              <m:func>
                                <m:funcPr>
                                  <m:ctrlPr>
                                    <a:rPr lang="en-US" sz="1400" i="1">
                                      <a:solidFill>
                                        <a:prstClr val="black"/>
                                      </a:solidFill>
                                      <a:latin typeface="Cambria Math" panose="02040503050406030204" pitchFamily="18" charset="0"/>
                                    </a:rPr>
                                  </m:ctrlPr>
                                </m:funcPr>
                                <m:fName>
                                  <m:r>
                                    <m:rPr>
                                      <m:sty m:val="p"/>
                                    </m:rPr>
                                    <a:rPr lang="en-US" sz="1400">
                                      <a:solidFill>
                                        <a:prstClr val="black"/>
                                      </a:solidFill>
                                      <a:latin typeface="Cambria Math" panose="02040503050406030204" pitchFamily="18" charset="0"/>
                                    </a:rPr>
                                    <m:t>det</m:t>
                                  </m:r>
                                </m:fName>
                                <m:e>
                                  <m:d>
                                    <m:dPr>
                                      <m:begChr m:val="["/>
                                      <m:endChr m:val="]"/>
                                      <m:ctrlPr>
                                        <a:rPr lang="en-US" sz="1400" i="1">
                                          <a:solidFill>
                                            <a:prstClr val="black"/>
                                          </a:solidFill>
                                          <a:latin typeface="Cambria Math" panose="02040503050406030204" pitchFamily="18" charset="0"/>
                                        </a:rPr>
                                      </m:ctrlPr>
                                    </m:dPr>
                                    <m:e>
                                      <m:m>
                                        <m:mPr>
                                          <m:mcs>
                                            <m:mc>
                                              <m:mcPr>
                                                <m:count m:val="3"/>
                                                <m:mcJc m:val="center"/>
                                              </m:mcPr>
                                            </m:mc>
                                          </m:mcs>
                                          <m:ctrlPr>
                                            <a:rPr lang="en-US" sz="1400" i="1">
                                              <a:solidFill>
                                                <a:prstClr val="black"/>
                                              </a:solidFill>
                                              <a:latin typeface="Cambria Math" panose="02040503050406030204" pitchFamily="18" charset="0"/>
                                            </a:rPr>
                                          </m:ctrlPr>
                                        </m:mP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m:rPr>
                                                    <m:brk m:alnAt="7"/>
                                                  </m:rP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0</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0</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1</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1</m:t>
                                                </m:r>
                                              </m:sup>
                                            </m:sSup>
                                          </m:e>
                                        </m:mr>
                                        <m:mr>
                                          <m:e>
                                            <m:sSup>
                                              <m:sSupPr>
                                                <m:ctrlPr>
                                                  <a:rPr lang="en-US" sz="1400" i="1">
                                                    <a:solidFill>
                                                      <a:prstClr val="black"/>
                                                    </a:solidFill>
                                                    <a:latin typeface="Cambria Math" panose="02040503050406030204" pitchFamily="18" charset="0"/>
                                                  </a:rPr>
                                                </m:ctrlPr>
                                              </m:sSupPr>
                                              <m:e>
                                                <m:r>
                                                  <m:rPr>
                                                    <m:brk m:alnAt="7"/>
                                                  </m:rPr>
                                                  <a:rPr lang="en-US" sz="1400" i="1">
                                                    <a:solidFill>
                                                      <a:prstClr val="black"/>
                                                    </a:solidFill>
                                                    <a:latin typeface="Cambria Math" panose="02040503050406030204" pitchFamily="18" charset="0"/>
                                                  </a:rPr>
                                                  <m:t>2</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8</m:t>
                                                </m:r>
                                              </m:e>
                                              <m:sup>
                                                <m:r>
                                                  <a:rPr lang="en-US" sz="1400" i="1">
                                                    <a:solidFill>
                                                      <a:prstClr val="black"/>
                                                    </a:solidFill>
                                                    <a:latin typeface="Cambria Math" panose="02040503050406030204" pitchFamily="18" charset="0"/>
                                                  </a:rPr>
                                                  <m:t>2</m:t>
                                                </m:r>
                                              </m:sup>
                                            </m:sSup>
                                          </m:e>
                                          <m:e>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13</m:t>
                                                </m:r>
                                              </m:e>
                                              <m:sup>
                                                <m:r>
                                                  <a:rPr lang="en-US" sz="1400" i="1">
                                                    <a:solidFill>
                                                      <a:prstClr val="black"/>
                                                    </a:solidFill>
                                                    <a:latin typeface="Cambria Math" panose="02040503050406030204" pitchFamily="18" charset="0"/>
                                                  </a:rPr>
                                                  <m:t>2</m:t>
                                                </m:r>
                                              </m:sup>
                                            </m:sSup>
                                          </m:e>
                                        </m:mr>
                                      </m:m>
                                    </m:e>
                                  </m:d>
                                </m:e>
                              </m:func>
                            </m:e>
                          </m:func>
                        </m:e>
                      </m:func>
                    </m:oMath>
                  </m:oMathPara>
                </a14:m>
                <a:endParaRPr lang="en-US" sz="1400" dirty="0"/>
              </a:p>
            </p:txBody>
          </p:sp>
        </mc:Choice>
        <mc:Fallback xmlns="">
          <p:sp>
            <p:nvSpPr>
              <p:cNvPr id="6" name="矩形 5"/>
              <p:cNvSpPr>
                <a:spLocks noRot="1" noChangeAspect="1" noMove="1" noResize="1" noEditPoints="1" noAdjustHandles="1" noChangeArrowheads="1" noChangeShapeType="1" noTextEdit="1"/>
              </p:cNvSpPr>
              <p:nvPr/>
            </p:nvSpPr>
            <p:spPr>
              <a:xfrm>
                <a:off x="3000814" y="4641580"/>
                <a:ext cx="6758966" cy="689612"/>
              </a:xfrm>
              <a:prstGeom prst="rect">
                <a:avLst/>
              </a:prstGeom>
              <a:blipFill>
                <a:blip r:embed="rId10"/>
                <a:stretch>
                  <a:fillRect/>
                </a:stretch>
              </a:blipFill>
            </p:spPr>
            <p:txBody>
              <a:bodyPr/>
              <a:lstStyle/>
              <a:p>
                <a:r>
                  <a:rPr lang="en-US">
                    <a:noFill/>
                  </a:rPr>
                  <a:t> </a:t>
                </a:r>
              </a:p>
            </p:txBody>
          </p:sp>
        </mc:Fallback>
      </mc:AlternateContent>
      <p:sp>
        <p:nvSpPr>
          <p:cNvPr id="21" name="矩形 20"/>
          <p:cNvSpPr/>
          <p:nvPr/>
        </p:nvSpPr>
        <p:spPr>
          <a:xfrm>
            <a:off x="367310" y="6546295"/>
            <a:ext cx="118246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”On Optimal k-Deletion Correcting Codes,” IEEE Transactions on Information Theory, vol. 67, no. 6, pp. 3360 - 3375, 2021. 2020-2021 IEEE Communication Society Data Storage Best Paper Award</a:t>
            </a:r>
          </a:p>
        </p:txBody>
      </p:sp>
    </p:spTree>
    <p:extLst>
      <p:ext uri="{BB962C8B-B14F-4D97-AF65-F5344CB8AC3E}">
        <p14:creationId xmlns:p14="http://schemas.microsoft.com/office/powerpoint/2010/main" val="3433557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89929" y="2878071"/>
            <a:ext cx="4878964" cy="769441"/>
          </a:xfrm>
          <a:prstGeom prst="rect">
            <a:avLst/>
          </a:prstGeom>
        </p:spPr>
        <p:txBody>
          <a:bodyPr wrap="none">
            <a:spAutoFit/>
          </a:bodyPr>
          <a:lstStyle/>
          <a:p>
            <a:pPr lvl="0">
              <a:defRPr/>
            </a:pPr>
            <a:r>
              <a:rPr lang="en-US" sz="4400" dirty="0">
                <a:solidFill>
                  <a:prstClr val="black"/>
                </a:solidFill>
              </a:rPr>
              <a:t>Trace reconstruction</a:t>
            </a:r>
            <a:endParaRPr lang="en-US" sz="4400" dirty="0">
              <a:solidFill>
                <a:srgbClr val="E7E6E6">
                  <a:lumMod val="50000"/>
                </a:srgbClr>
              </a:solidFill>
            </a:endParaRPr>
          </a:p>
        </p:txBody>
      </p:sp>
    </p:spTree>
    <p:extLst>
      <p:ext uri="{BB962C8B-B14F-4D97-AF65-F5344CB8AC3E}">
        <p14:creationId xmlns:p14="http://schemas.microsoft.com/office/powerpoint/2010/main" val="41210749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Motivation</a:t>
            </a:r>
            <a:endParaRPr lang="en-US" dirty="0">
              <a:solidFill>
                <a:srgbClr val="E7E6E6">
                  <a:lumMod val="50000"/>
                </a:srgbClr>
              </a:solidFill>
            </a:endParaRPr>
          </a:p>
        </p:txBody>
      </p:sp>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5701583"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Data retrieval in DNA-based storage </a:t>
            </a:r>
          </a:p>
          <a:p>
            <a:pPr marL="114300" lvl="0" indent="0">
              <a:buNone/>
              <a:defRPr/>
            </a:pPr>
            <a:r>
              <a:rPr lang="en-US" sz="1400" dirty="0">
                <a:solidFill>
                  <a:prstClr val="black">
                    <a:lumMod val="50000"/>
                    <a:lumOff val="50000"/>
                  </a:prstClr>
                </a:solidFill>
              </a:rPr>
              <a:t>         [</a:t>
            </a:r>
            <a:r>
              <a:rPr lang="en-US" sz="1400" dirty="0" err="1">
                <a:solidFill>
                  <a:prstClr val="black">
                    <a:lumMod val="50000"/>
                    <a:lumOff val="50000"/>
                  </a:prstClr>
                </a:solidFill>
              </a:rPr>
              <a:t>Organick</a:t>
            </a:r>
            <a:r>
              <a:rPr lang="en-US" sz="1400" dirty="0">
                <a:solidFill>
                  <a:prstClr val="black">
                    <a:lumMod val="50000"/>
                    <a:lumOff val="50000"/>
                  </a:prstClr>
                </a:solidFill>
              </a:rPr>
              <a:t> </a:t>
            </a:r>
            <a:r>
              <a:rPr lang="en-US" sz="1400" dirty="0" err="1">
                <a:solidFill>
                  <a:prstClr val="black">
                    <a:lumMod val="50000"/>
                    <a:lumOff val="50000"/>
                  </a:prstClr>
                </a:solidFill>
              </a:rPr>
              <a:t>Ang</a:t>
            </a:r>
            <a:r>
              <a:rPr lang="en-US" sz="1400" dirty="0">
                <a:solidFill>
                  <a:prstClr val="black">
                    <a:lumMod val="50000"/>
                    <a:lumOff val="50000"/>
                  </a:prstClr>
                </a:solidFill>
              </a:rPr>
              <a:t>, Chen, Lopez, </a:t>
            </a:r>
            <a:r>
              <a:rPr lang="en-US" sz="1400" dirty="0" err="1">
                <a:solidFill>
                  <a:prstClr val="black">
                    <a:lumMod val="50000"/>
                    <a:lumOff val="50000"/>
                  </a:prstClr>
                </a:solidFill>
              </a:rPr>
              <a:t>Yekhanin</a:t>
            </a:r>
            <a:r>
              <a:rPr lang="en-US" sz="1400" dirty="0">
                <a:solidFill>
                  <a:prstClr val="black">
                    <a:lumMod val="50000"/>
                    <a:lumOff val="50000"/>
                  </a:prstClr>
                </a:solidFill>
              </a:rPr>
              <a:t>, </a:t>
            </a:r>
            <a:r>
              <a:rPr lang="en-US" sz="1400" dirty="0" err="1">
                <a:solidFill>
                  <a:prstClr val="black">
                    <a:lumMod val="50000"/>
                    <a:lumOff val="50000"/>
                  </a:prstClr>
                </a:solidFill>
              </a:rPr>
              <a:t>Makarychev</a:t>
            </a:r>
            <a:r>
              <a:rPr lang="en-US" sz="1400" dirty="0">
                <a:solidFill>
                  <a:prstClr val="black">
                    <a:lumMod val="50000"/>
                    <a:lumOff val="50000"/>
                  </a:prstClr>
                </a:solidFill>
              </a:rPr>
              <a:t>, </a:t>
            </a:r>
            <a:r>
              <a:rPr lang="en-US" sz="1400" dirty="0" err="1">
                <a:solidFill>
                  <a:prstClr val="black">
                    <a:lumMod val="50000"/>
                    <a:lumOff val="50000"/>
                  </a:prstClr>
                </a:solidFill>
              </a:rPr>
              <a:t>Racz</a:t>
            </a:r>
            <a:r>
              <a:rPr lang="en-US" sz="1400" dirty="0">
                <a:solidFill>
                  <a:prstClr val="black">
                    <a:lumMod val="50000"/>
                    <a:lumOff val="50000"/>
                  </a:prstClr>
                </a:solidFill>
              </a:rPr>
              <a:t>, Kamath,</a:t>
            </a:r>
          </a:p>
          <a:p>
            <a:pPr marL="114300" lvl="0" indent="0">
              <a:buNone/>
              <a:defRPr/>
            </a:pPr>
            <a:r>
              <a:rPr lang="en-US" sz="1400" dirty="0">
                <a:solidFill>
                  <a:prstClr val="black">
                    <a:lumMod val="50000"/>
                    <a:lumOff val="50000"/>
                  </a:prstClr>
                </a:solidFill>
              </a:rPr>
              <a:t>          </a:t>
            </a:r>
            <a:r>
              <a:rPr lang="en-US" sz="1400" dirty="0" err="1">
                <a:solidFill>
                  <a:prstClr val="black">
                    <a:lumMod val="50000"/>
                    <a:lumOff val="50000"/>
                  </a:prstClr>
                </a:solidFill>
              </a:rPr>
              <a:t>Gopalan</a:t>
            </a:r>
            <a:r>
              <a:rPr lang="en-US" sz="1400" dirty="0">
                <a:solidFill>
                  <a:prstClr val="black">
                    <a:lumMod val="50000"/>
                    <a:lumOff val="50000"/>
                  </a:prstClr>
                </a:solidFill>
              </a:rPr>
              <a:t>, Nguyen, Takahashi, Newman, Parker, </a:t>
            </a:r>
            <a:r>
              <a:rPr lang="en-US" sz="1400" dirty="0" err="1">
                <a:solidFill>
                  <a:prstClr val="black">
                    <a:lumMod val="50000"/>
                    <a:lumOff val="50000"/>
                  </a:prstClr>
                </a:solidFill>
              </a:rPr>
              <a:t>Rashtchian</a:t>
            </a:r>
            <a:r>
              <a:rPr lang="en-US" sz="1400" dirty="0">
                <a:solidFill>
                  <a:prstClr val="black">
                    <a:lumMod val="50000"/>
                    <a:lumOff val="50000"/>
                  </a:prstClr>
                </a:solidFill>
              </a:rPr>
              <a:t>, Stewart, </a:t>
            </a:r>
          </a:p>
          <a:p>
            <a:pPr marL="114300" lvl="0" indent="0">
              <a:buNone/>
              <a:defRPr/>
            </a:pPr>
            <a:r>
              <a:rPr lang="en-US" sz="1400" dirty="0">
                <a:solidFill>
                  <a:prstClr val="black">
                    <a:lumMod val="50000"/>
                    <a:lumOff val="50000"/>
                  </a:prstClr>
                </a:solidFill>
              </a:rPr>
              <a:t>          Carlson, Mulligan, </a:t>
            </a:r>
            <a:r>
              <a:rPr lang="en-US" sz="1400" dirty="0" err="1">
                <a:solidFill>
                  <a:prstClr val="black">
                    <a:lumMod val="50000"/>
                    <a:lumOff val="50000"/>
                  </a:prstClr>
                </a:solidFill>
              </a:rPr>
              <a:t>Carmean</a:t>
            </a:r>
            <a:r>
              <a:rPr lang="en-US" sz="1400" dirty="0">
                <a:solidFill>
                  <a:prstClr val="black">
                    <a:lumMod val="50000"/>
                    <a:lumOff val="50000"/>
                  </a:prstClr>
                </a:solidFill>
              </a:rPr>
              <a:t>, </a:t>
            </a:r>
            <a:r>
              <a:rPr lang="en-US" sz="1400" dirty="0" err="1">
                <a:solidFill>
                  <a:prstClr val="black">
                    <a:lumMod val="50000"/>
                    <a:lumOff val="50000"/>
                  </a:prstClr>
                </a:solidFill>
              </a:rPr>
              <a:t>Seelig</a:t>
            </a:r>
            <a:r>
              <a:rPr lang="en-US" sz="1400" dirty="0">
                <a:solidFill>
                  <a:prstClr val="black">
                    <a:lumMod val="50000"/>
                    <a:lumOff val="50000"/>
                  </a:prstClr>
                </a:solidFill>
              </a:rPr>
              <a:t>, </a:t>
            </a:r>
            <a:r>
              <a:rPr lang="en-US" sz="1400" dirty="0" err="1">
                <a:solidFill>
                  <a:prstClr val="black">
                    <a:lumMod val="50000"/>
                    <a:lumOff val="50000"/>
                  </a:prstClr>
                </a:solidFill>
              </a:rPr>
              <a:t>Ceze</a:t>
            </a:r>
            <a:r>
              <a:rPr lang="en-US" sz="1400" dirty="0">
                <a:solidFill>
                  <a:prstClr val="black">
                    <a:lumMod val="50000"/>
                    <a:lumOff val="50000"/>
                  </a:prstClr>
                </a:solidFill>
              </a:rPr>
              <a:t>, and Strauss, 2017]</a:t>
            </a:r>
            <a:endParaRPr lang="en-US" altLang="zh-CN" sz="1800" dirty="0">
              <a:solidFill>
                <a:prstClr val="black"/>
              </a:solidFill>
            </a:endParaRPr>
          </a:p>
        </p:txBody>
      </p:sp>
      <p:grpSp>
        <p:nvGrpSpPr>
          <p:cNvPr id="22" name="组合 21"/>
          <p:cNvGrpSpPr/>
          <p:nvPr/>
        </p:nvGrpSpPr>
        <p:grpSpPr>
          <a:xfrm>
            <a:off x="6852348" y="2227599"/>
            <a:ext cx="1278970" cy="797082"/>
            <a:chOff x="246436" y="3345516"/>
            <a:chExt cx="1278970" cy="797082"/>
          </a:xfrm>
        </p:grpSpPr>
        <p:grpSp>
          <p:nvGrpSpPr>
            <p:cNvPr id="23" name="Group 125"/>
            <p:cNvGrpSpPr/>
            <p:nvPr/>
          </p:nvGrpSpPr>
          <p:grpSpPr>
            <a:xfrm>
              <a:off x="482042" y="3345516"/>
              <a:ext cx="838448" cy="644196"/>
              <a:chOff x="4767710" y="4001461"/>
              <a:chExt cx="838448" cy="644196"/>
            </a:xfrm>
          </p:grpSpPr>
          <p:cxnSp>
            <p:nvCxnSpPr>
              <p:cNvPr id="30" name="Straight Connector 102"/>
              <p:cNvCxnSpPr/>
              <p:nvPr/>
            </p:nvCxnSpPr>
            <p:spPr>
              <a:xfrm>
                <a:off x="5245014" y="4174559"/>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103"/>
              <p:cNvCxnSpPr/>
              <p:nvPr/>
            </p:nvCxnSpPr>
            <p:spPr>
              <a:xfrm>
                <a:off x="5245014" y="4645657"/>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04"/>
              <p:cNvCxnSpPr/>
              <p:nvPr/>
            </p:nvCxnSpPr>
            <p:spPr>
              <a:xfrm>
                <a:off x="4774503" y="4406040"/>
                <a:ext cx="361144" cy="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05"/>
              <p:cNvCxnSpPr/>
              <p:nvPr/>
            </p:nvCxnSpPr>
            <p:spPr>
              <a:xfrm>
                <a:off x="4774503" y="4003753"/>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106"/>
              <p:cNvCxnSpPr/>
              <p:nvPr/>
            </p:nvCxnSpPr>
            <p:spPr>
              <a:xfrm>
                <a:off x="4767710" y="4632045"/>
                <a:ext cx="3611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107"/>
              <p:cNvCxnSpPr/>
              <p:nvPr/>
            </p:nvCxnSpPr>
            <p:spPr>
              <a:xfrm>
                <a:off x="5245014" y="4406040"/>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108"/>
              <p:cNvCxnSpPr/>
              <p:nvPr/>
            </p:nvCxnSpPr>
            <p:spPr>
              <a:xfrm>
                <a:off x="4774503" y="418009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110"/>
              <p:cNvCxnSpPr/>
              <p:nvPr/>
            </p:nvCxnSpPr>
            <p:spPr>
              <a:xfrm>
                <a:off x="5245014" y="4001461"/>
                <a:ext cx="3611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102"/>
            <p:cNvCxnSpPr/>
            <p:nvPr/>
          </p:nvCxnSpPr>
          <p:spPr>
            <a:xfrm>
              <a:off x="557256" y="3750095"/>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102"/>
            <p:cNvCxnSpPr/>
            <p:nvPr/>
          </p:nvCxnSpPr>
          <p:spPr>
            <a:xfrm>
              <a:off x="1115421" y="3750095"/>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102"/>
            <p:cNvCxnSpPr/>
            <p:nvPr/>
          </p:nvCxnSpPr>
          <p:spPr>
            <a:xfrm>
              <a:off x="997311" y="3989712"/>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86"/>
            <p:cNvCxnSpPr/>
            <p:nvPr/>
          </p:nvCxnSpPr>
          <p:spPr>
            <a:xfrm>
              <a:off x="246436" y="3541284"/>
              <a:ext cx="0" cy="601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87"/>
            <p:cNvCxnSpPr/>
            <p:nvPr/>
          </p:nvCxnSpPr>
          <p:spPr>
            <a:xfrm>
              <a:off x="1525406" y="3533854"/>
              <a:ext cx="0" cy="601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88"/>
            <p:cNvCxnSpPr/>
            <p:nvPr/>
          </p:nvCxnSpPr>
          <p:spPr>
            <a:xfrm>
              <a:off x="246436" y="4142598"/>
              <a:ext cx="1278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81"/>
          <p:cNvSpPr/>
          <p:nvPr/>
        </p:nvSpPr>
        <p:spPr>
          <a:xfrm>
            <a:off x="9547729" y="2918701"/>
            <a:ext cx="499111" cy="646545"/>
          </a:xfrm>
          <a:prstGeom prst="ellipse">
            <a:avLst/>
          </a:prstGeom>
          <a:solidFill>
            <a:schemeClr val="bg1"/>
          </a:solid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83"/>
          <p:cNvSpPr/>
          <p:nvPr/>
        </p:nvSpPr>
        <p:spPr>
          <a:xfrm>
            <a:off x="9544565" y="1944080"/>
            <a:ext cx="499111" cy="646545"/>
          </a:xfrm>
          <a:prstGeom prst="ellipse">
            <a:avLst/>
          </a:prstGeom>
          <a:solidFill>
            <a:schemeClr val="bg1"/>
          </a:solid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102"/>
          <p:cNvCxnSpPr/>
          <p:nvPr/>
        </p:nvCxnSpPr>
        <p:spPr>
          <a:xfrm>
            <a:off x="9605177" y="2356152"/>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103"/>
          <p:cNvCxnSpPr/>
          <p:nvPr/>
        </p:nvCxnSpPr>
        <p:spPr>
          <a:xfrm>
            <a:off x="9621369" y="339052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5"/>
          <p:cNvCxnSpPr/>
          <p:nvPr/>
        </p:nvCxnSpPr>
        <p:spPr>
          <a:xfrm>
            <a:off x="9605177" y="2207604"/>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107"/>
          <p:cNvCxnSpPr/>
          <p:nvPr/>
        </p:nvCxnSpPr>
        <p:spPr>
          <a:xfrm>
            <a:off x="9621369" y="3241974"/>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108"/>
          <p:cNvCxnSpPr/>
          <p:nvPr/>
        </p:nvCxnSpPr>
        <p:spPr>
          <a:xfrm>
            <a:off x="9621369" y="3101004"/>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6" name="Group 126"/>
          <p:cNvGrpSpPr/>
          <p:nvPr/>
        </p:nvGrpSpPr>
        <p:grpSpPr>
          <a:xfrm>
            <a:off x="7933864" y="1390635"/>
            <a:ext cx="1766332" cy="1387097"/>
            <a:chOff x="2835198" y="3179003"/>
            <a:chExt cx="1766332" cy="1387097"/>
          </a:xfrm>
        </p:grpSpPr>
        <p:cxnSp>
          <p:nvCxnSpPr>
            <p:cNvPr id="57" name="Straight Arrow Connector 84">
              <a:extLst>
                <a:ext uri="{FF2B5EF4-FFF2-40B4-BE49-F238E27FC236}">
                  <a16:creationId xmlns:a16="http://schemas.microsoft.com/office/drawing/2014/main" id="{9EF6BB7F-5C98-490E-A9DD-F74D52463D0B}"/>
                </a:ext>
              </a:extLst>
            </p:cNvPr>
            <p:cNvCxnSpPr>
              <a:cxnSpLocks/>
            </p:cNvCxnSpPr>
            <p:nvPr/>
          </p:nvCxnSpPr>
          <p:spPr>
            <a:xfrm>
              <a:off x="3161654" y="4449530"/>
              <a:ext cx="12076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 Placeholder 1">
              <a:extLst>
                <a:ext uri="{FF2B5EF4-FFF2-40B4-BE49-F238E27FC236}">
                  <a16:creationId xmlns:a16="http://schemas.microsoft.com/office/drawing/2014/main" id="{FE620B9A-A4AF-42BF-8E97-AA2FA1377A97}"/>
                </a:ext>
              </a:extLst>
            </p:cNvPr>
            <p:cNvSpPr txBox="1">
              <a:spLocks/>
            </p:cNvSpPr>
            <p:nvPr/>
          </p:nvSpPr>
          <p:spPr>
            <a:xfrm>
              <a:off x="2835198" y="3179003"/>
              <a:ext cx="1766332" cy="1387097"/>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Sampling,</a:t>
              </a: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Sequencing,</a:t>
              </a: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&amp; </a:t>
              </a:r>
              <a:endParaRPr kumimoji="0" lang="en-US" sz="1400" b="0" i="0" u="none" strike="noStrike" kern="1200" cap="none" spc="0" normalizeH="0" baseline="0" noProof="0" dirty="0">
                <a:ln>
                  <a:noFill/>
                </a:ln>
                <a:solidFill>
                  <a:prstClr val="black"/>
                </a:solidFill>
                <a:effectLst/>
                <a:uLnTx/>
                <a:uFillTx/>
              </a:endParaRP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rPr>
                <a:t>Clustering</a:t>
              </a:r>
            </a:p>
          </p:txBody>
        </p:sp>
      </p:grpSp>
      <p:sp>
        <p:nvSpPr>
          <p:cNvPr id="60" name="Text Placeholder 1">
            <a:extLst>
              <a:ext uri="{FF2B5EF4-FFF2-40B4-BE49-F238E27FC236}">
                <a16:creationId xmlns:a16="http://schemas.microsoft.com/office/drawing/2014/main" id="{FE620B9A-A4AF-42BF-8E97-AA2FA1377A97}"/>
              </a:ext>
            </a:extLst>
          </p:cNvPr>
          <p:cNvSpPr txBox="1">
            <a:spLocks/>
          </p:cNvSpPr>
          <p:nvPr/>
        </p:nvSpPr>
        <p:spPr>
          <a:xfrm>
            <a:off x="6423674" y="3017251"/>
            <a:ext cx="2283167"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Pool of DNA molecules</a:t>
            </a:r>
            <a:endParaRPr kumimoji="0" lang="en-US" sz="1400" b="0" i="0" u="none" strike="noStrike" kern="1200" cap="none" spc="0" normalizeH="0" baseline="0" noProof="0" dirty="0">
              <a:ln>
                <a:noFill/>
              </a:ln>
              <a:solidFill>
                <a:prstClr val="black"/>
              </a:solidFill>
              <a:effectLst/>
              <a:uLnTx/>
              <a:uFillTx/>
            </a:endParaRPr>
          </a:p>
        </p:txBody>
      </p:sp>
      <p:cxnSp>
        <p:nvCxnSpPr>
          <p:cNvPr id="61" name="Straight Connector 102"/>
          <p:cNvCxnSpPr/>
          <p:nvPr/>
        </p:nvCxnSpPr>
        <p:spPr>
          <a:xfrm>
            <a:off x="9700196" y="3101004"/>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102"/>
          <p:cNvCxnSpPr/>
          <p:nvPr/>
        </p:nvCxnSpPr>
        <p:spPr>
          <a:xfrm>
            <a:off x="9758576" y="2207604"/>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3" name="Group 126"/>
          <p:cNvGrpSpPr/>
          <p:nvPr/>
        </p:nvGrpSpPr>
        <p:grpSpPr>
          <a:xfrm>
            <a:off x="10079928" y="1960881"/>
            <a:ext cx="1497086" cy="826944"/>
            <a:chOff x="3051979" y="3749249"/>
            <a:chExt cx="1497086" cy="826944"/>
          </a:xfrm>
        </p:grpSpPr>
        <p:cxnSp>
          <p:nvCxnSpPr>
            <p:cNvPr id="64" name="Straight Arrow Connector 84">
              <a:extLst>
                <a:ext uri="{FF2B5EF4-FFF2-40B4-BE49-F238E27FC236}">
                  <a16:creationId xmlns:a16="http://schemas.microsoft.com/office/drawing/2014/main" id="{9EF6BB7F-5C98-490E-A9DD-F74D52463D0B}"/>
                </a:ext>
              </a:extLst>
            </p:cNvPr>
            <p:cNvCxnSpPr>
              <a:cxnSpLocks/>
            </p:cNvCxnSpPr>
            <p:nvPr/>
          </p:nvCxnSpPr>
          <p:spPr>
            <a:xfrm>
              <a:off x="3161654" y="4449530"/>
              <a:ext cx="13610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 Placeholder 1">
              <a:extLst>
                <a:ext uri="{FF2B5EF4-FFF2-40B4-BE49-F238E27FC236}">
                  <a16:creationId xmlns:a16="http://schemas.microsoft.com/office/drawing/2014/main" id="{FE620B9A-A4AF-42BF-8E97-AA2FA1377A97}"/>
                </a:ext>
              </a:extLst>
            </p:cNvPr>
            <p:cNvSpPr txBox="1">
              <a:spLocks/>
            </p:cNvSpPr>
            <p:nvPr/>
          </p:nvSpPr>
          <p:spPr>
            <a:xfrm>
              <a:off x="3051979" y="3749249"/>
              <a:ext cx="1497086"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Trace Reconstruction</a:t>
              </a:r>
              <a:endParaRPr kumimoji="0" lang="en-US" sz="1400" b="0" i="0" u="none" strike="noStrike" kern="1200" cap="none" spc="0" normalizeH="0" baseline="0" noProof="0" dirty="0">
                <a:ln>
                  <a:noFill/>
                </a:ln>
                <a:solidFill>
                  <a:prstClr val="black"/>
                </a:solidFill>
                <a:effectLst/>
                <a:uLnTx/>
                <a:uFillTx/>
              </a:endParaRPr>
            </a:p>
          </p:txBody>
        </p:sp>
      </p:grpSp>
      <p:cxnSp>
        <p:nvCxnSpPr>
          <p:cNvPr id="66" name="Straight Connector 102"/>
          <p:cNvCxnSpPr/>
          <p:nvPr/>
        </p:nvCxnSpPr>
        <p:spPr>
          <a:xfrm>
            <a:off x="11671034" y="2522758"/>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Straight Connector 107"/>
          <p:cNvCxnSpPr/>
          <p:nvPr/>
        </p:nvCxnSpPr>
        <p:spPr>
          <a:xfrm>
            <a:off x="11662851" y="2809758"/>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339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Motivation</a:t>
            </a:r>
            <a:endParaRPr lang="en-US" dirty="0">
              <a:solidFill>
                <a:srgbClr val="E7E6E6">
                  <a:lumMod val="50000"/>
                </a:srgbClr>
              </a:solidFill>
            </a:endParaRPr>
          </a:p>
        </p:txBody>
      </p:sp>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5701583"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Data retrieval in DNA-based storage </a:t>
            </a:r>
          </a:p>
          <a:p>
            <a:pPr marL="114300" lvl="0" indent="0">
              <a:buNone/>
              <a:defRPr/>
            </a:pPr>
            <a:r>
              <a:rPr lang="en-US" sz="1400" dirty="0">
                <a:solidFill>
                  <a:prstClr val="black">
                    <a:lumMod val="50000"/>
                    <a:lumOff val="50000"/>
                  </a:prstClr>
                </a:solidFill>
              </a:rPr>
              <a:t>         [</a:t>
            </a:r>
            <a:r>
              <a:rPr lang="en-US" sz="1400" dirty="0" err="1">
                <a:solidFill>
                  <a:prstClr val="black">
                    <a:lumMod val="50000"/>
                    <a:lumOff val="50000"/>
                  </a:prstClr>
                </a:solidFill>
              </a:rPr>
              <a:t>Organick</a:t>
            </a:r>
            <a:r>
              <a:rPr lang="en-US" sz="1400" dirty="0">
                <a:solidFill>
                  <a:prstClr val="black">
                    <a:lumMod val="50000"/>
                    <a:lumOff val="50000"/>
                  </a:prstClr>
                </a:solidFill>
              </a:rPr>
              <a:t> </a:t>
            </a:r>
            <a:r>
              <a:rPr lang="en-US" sz="1400" dirty="0" err="1">
                <a:solidFill>
                  <a:prstClr val="black">
                    <a:lumMod val="50000"/>
                    <a:lumOff val="50000"/>
                  </a:prstClr>
                </a:solidFill>
              </a:rPr>
              <a:t>Ang</a:t>
            </a:r>
            <a:r>
              <a:rPr lang="en-US" sz="1400" dirty="0">
                <a:solidFill>
                  <a:prstClr val="black">
                    <a:lumMod val="50000"/>
                    <a:lumOff val="50000"/>
                  </a:prstClr>
                </a:solidFill>
              </a:rPr>
              <a:t>, Chen, Lopez, </a:t>
            </a:r>
            <a:r>
              <a:rPr lang="en-US" sz="1400" dirty="0" err="1">
                <a:solidFill>
                  <a:prstClr val="black">
                    <a:lumMod val="50000"/>
                    <a:lumOff val="50000"/>
                  </a:prstClr>
                </a:solidFill>
              </a:rPr>
              <a:t>Yekhanin</a:t>
            </a:r>
            <a:r>
              <a:rPr lang="en-US" sz="1400" dirty="0">
                <a:solidFill>
                  <a:prstClr val="black">
                    <a:lumMod val="50000"/>
                    <a:lumOff val="50000"/>
                  </a:prstClr>
                </a:solidFill>
              </a:rPr>
              <a:t>, </a:t>
            </a:r>
            <a:r>
              <a:rPr lang="en-US" sz="1400" dirty="0" err="1">
                <a:solidFill>
                  <a:prstClr val="black">
                    <a:lumMod val="50000"/>
                    <a:lumOff val="50000"/>
                  </a:prstClr>
                </a:solidFill>
              </a:rPr>
              <a:t>Makarychev</a:t>
            </a:r>
            <a:r>
              <a:rPr lang="en-US" sz="1400" dirty="0">
                <a:solidFill>
                  <a:prstClr val="black">
                    <a:lumMod val="50000"/>
                    <a:lumOff val="50000"/>
                  </a:prstClr>
                </a:solidFill>
              </a:rPr>
              <a:t>, </a:t>
            </a:r>
            <a:r>
              <a:rPr lang="en-US" sz="1400" dirty="0" err="1">
                <a:solidFill>
                  <a:prstClr val="black">
                    <a:lumMod val="50000"/>
                    <a:lumOff val="50000"/>
                  </a:prstClr>
                </a:solidFill>
              </a:rPr>
              <a:t>Racz</a:t>
            </a:r>
            <a:r>
              <a:rPr lang="en-US" sz="1400" dirty="0">
                <a:solidFill>
                  <a:prstClr val="black">
                    <a:lumMod val="50000"/>
                    <a:lumOff val="50000"/>
                  </a:prstClr>
                </a:solidFill>
              </a:rPr>
              <a:t>, Kamath,</a:t>
            </a:r>
          </a:p>
          <a:p>
            <a:pPr marL="114300" lvl="0" indent="0">
              <a:buNone/>
              <a:defRPr/>
            </a:pPr>
            <a:r>
              <a:rPr lang="en-US" sz="1400" dirty="0">
                <a:solidFill>
                  <a:prstClr val="black">
                    <a:lumMod val="50000"/>
                    <a:lumOff val="50000"/>
                  </a:prstClr>
                </a:solidFill>
              </a:rPr>
              <a:t>          </a:t>
            </a:r>
            <a:r>
              <a:rPr lang="en-US" sz="1400" dirty="0" err="1">
                <a:solidFill>
                  <a:prstClr val="black">
                    <a:lumMod val="50000"/>
                    <a:lumOff val="50000"/>
                  </a:prstClr>
                </a:solidFill>
              </a:rPr>
              <a:t>Gopalan</a:t>
            </a:r>
            <a:r>
              <a:rPr lang="en-US" sz="1400" dirty="0">
                <a:solidFill>
                  <a:prstClr val="black">
                    <a:lumMod val="50000"/>
                    <a:lumOff val="50000"/>
                  </a:prstClr>
                </a:solidFill>
              </a:rPr>
              <a:t>, Nguyen, Takahashi, Newman, Parker, </a:t>
            </a:r>
            <a:r>
              <a:rPr lang="en-US" sz="1400" dirty="0" err="1">
                <a:solidFill>
                  <a:prstClr val="black">
                    <a:lumMod val="50000"/>
                    <a:lumOff val="50000"/>
                  </a:prstClr>
                </a:solidFill>
              </a:rPr>
              <a:t>Rashtchian</a:t>
            </a:r>
            <a:r>
              <a:rPr lang="en-US" sz="1400" dirty="0">
                <a:solidFill>
                  <a:prstClr val="black">
                    <a:lumMod val="50000"/>
                    <a:lumOff val="50000"/>
                  </a:prstClr>
                </a:solidFill>
              </a:rPr>
              <a:t>, Stewart, </a:t>
            </a:r>
          </a:p>
          <a:p>
            <a:pPr marL="114300" lvl="0" indent="0">
              <a:buNone/>
              <a:defRPr/>
            </a:pPr>
            <a:r>
              <a:rPr lang="en-US" sz="1400" dirty="0">
                <a:solidFill>
                  <a:prstClr val="black">
                    <a:lumMod val="50000"/>
                    <a:lumOff val="50000"/>
                  </a:prstClr>
                </a:solidFill>
              </a:rPr>
              <a:t>          Carlson, Mulligan, </a:t>
            </a:r>
            <a:r>
              <a:rPr lang="en-US" sz="1400" dirty="0" err="1">
                <a:solidFill>
                  <a:prstClr val="black">
                    <a:lumMod val="50000"/>
                    <a:lumOff val="50000"/>
                  </a:prstClr>
                </a:solidFill>
              </a:rPr>
              <a:t>Carmean</a:t>
            </a:r>
            <a:r>
              <a:rPr lang="en-US" sz="1400" dirty="0">
                <a:solidFill>
                  <a:prstClr val="black">
                    <a:lumMod val="50000"/>
                    <a:lumOff val="50000"/>
                  </a:prstClr>
                </a:solidFill>
              </a:rPr>
              <a:t>, </a:t>
            </a:r>
            <a:r>
              <a:rPr lang="en-US" sz="1400" dirty="0" err="1">
                <a:solidFill>
                  <a:prstClr val="black">
                    <a:lumMod val="50000"/>
                    <a:lumOff val="50000"/>
                  </a:prstClr>
                </a:solidFill>
              </a:rPr>
              <a:t>Seelig</a:t>
            </a:r>
            <a:r>
              <a:rPr lang="en-US" sz="1400" dirty="0">
                <a:solidFill>
                  <a:prstClr val="black">
                    <a:lumMod val="50000"/>
                    <a:lumOff val="50000"/>
                  </a:prstClr>
                </a:solidFill>
              </a:rPr>
              <a:t>, </a:t>
            </a:r>
            <a:r>
              <a:rPr lang="en-US" sz="1400" dirty="0" err="1">
                <a:solidFill>
                  <a:prstClr val="black">
                    <a:lumMod val="50000"/>
                    <a:lumOff val="50000"/>
                  </a:prstClr>
                </a:solidFill>
              </a:rPr>
              <a:t>Ceze</a:t>
            </a:r>
            <a:r>
              <a:rPr lang="en-US" sz="1400" dirty="0">
                <a:solidFill>
                  <a:prstClr val="black">
                    <a:lumMod val="50000"/>
                    <a:lumOff val="50000"/>
                  </a:prstClr>
                </a:solidFill>
              </a:rPr>
              <a:t>, and Strauss, 2017]</a:t>
            </a:r>
            <a:endParaRPr lang="en-US" altLang="zh-CN" sz="1800" dirty="0">
              <a:solidFill>
                <a:prstClr val="black"/>
              </a:solidFill>
            </a:endParaRPr>
          </a:p>
          <a:p>
            <a:pPr lvl="0">
              <a:defRPr/>
            </a:pPr>
            <a:r>
              <a:rPr lang="en-US" sz="1800" dirty="0">
                <a:solidFill>
                  <a:prstClr val="black"/>
                </a:solidFill>
              </a:rPr>
              <a:t>Genomic sequence classification </a:t>
            </a:r>
            <a:r>
              <a:rPr lang="en-US" altLang="zh-CN" sz="1200" dirty="0">
                <a:solidFill>
                  <a:prstClr val="black">
                    <a:lumMod val="50000"/>
                    <a:lumOff val="50000"/>
                  </a:prstClr>
                </a:solidFill>
              </a:rPr>
              <a:t>[Jain, Xiao, Bogdan, </a:t>
            </a:r>
            <a:r>
              <a:rPr lang="en-US" altLang="zh-CN" sz="1200" dirty="0" err="1">
                <a:solidFill>
                  <a:prstClr val="black">
                    <a:lumMod val="50000"/>
                    <a:lumOff val="50000"/>
                  </a:prstClr>
                </a:solidFill>
              </a:rPr>
              <a:t>Bruck</a:t>
            </a:r>
            <a:r>
              <a:rPr lang="en-US" altLang="zh-CN" sz="1200" dirty="0">
                <a:solidFill>
                  <a:prstClr val="black">
                    <a:lumMod val="50000"/>
                    <a:lumOff val="50000"/>
                  </a:prstClr>
                </a:solidFill>
              </a:rPr>
              <a:t>, 2021]</a:t>
            </a:r>
            <a:endParaRPr lang="en-US" sz="1600" dirty="0">
              <a:solidFill>
                <a:prstClr val="black"/>
              </a:solidFill>
            </a:endParaRPr>
          </a:p>
        </p:txBody>
      </p:sp>
      <p:grpSp>
        <p:nvGrpSpPr>
          <p:cNvPr id="22" name="组合 21"/>
          <p:cNvGrpSpPr/>
          <p:nvPr/>
        </p:nvGrpSpPr>
        <p:grpSpPr>
          <a:xfrm>
            <a:off x="6852348" y="2227599"/>
            <a:ext cx="1278970" cy="797082"/>
            <a:chOff x="246436" y="3345516"/>
            <a:chExt cx="1278970" cy="797082"/>
          </a:xfrm>
        </p:grpSpPr>
        <p:grpSp>
          <p:nvGrpSpPr>
            <p:cNvPr id="23" name="Group 125"/>
            <p:cNvGrpSpPr/>
            <p:nvPr/>
          </p:nvGrpSpPr>
          <p:grpSpPr>
            <a:xfrm>
              <a:off x="482042" y="3345516"/>
              <a:ext cx="838448" cy="644196"/>
              <a:chOff x="4767710" y="4001461"/>
              <a:chExt cx="838448" cy="644196"/>
            </a:xfrm>
          </p:grpSpPr>
          <p:cxnSp>
            <p:nvCxnSpPr>
              <p:cNvPr id="30" name="Straight Connector 102"/>
              <p:cNvCxnSpPr/>
              <p:nvPr/>
            </p:nvCxnSpPr>
            <p:spPr>
              <a:xfrm>
                <a:off x="5245014" y="4174559"/>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103"/>
              <p:cNvCxnSpPr/>
              <p:nvPr/>
            </p:nvCxnSpPr>
            <p:spPr>
              <a:xfrm>
                <a:off x="5245014" y="4645657"/>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04"/>
              <p:cNvCxnSpPr/>
              <p:nvPr/>
            </p:nvCxnSpPr>
            <p:spPr>
              <a:xfrm>
                <a:off x="4774503" y="4406040"/>
                <a:ext cx="361144" cy="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05"/>
              <p:cNvCxnSpPr/>
              <p:nvPr/>
            </p:nvCxnSpPr>
            <p:spPr>
              <a:xfrm>
                <a:off x="4774503" y="4003753"/>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106"/>
              <p:cNvCxnSpPr/>
              <p:nvPr/>
            </p:nvCxnSpPr>
            <p:spPr>
              <a:xfrm>
                <a:off x="4767710" y="4632045"/>
                <a:ext cx="3611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107"/>
              <p:cNvCxnSpPr/>
              <p:nvPr/>
            </p:nvCxnSpPr>
            <p:spPr>
              <a:xfrm>
                <a:off x="5245014" y="4406040"/>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108"/>
              <p:cNvCxnSpPr/>
              <p:nvPr/>
            </p:nvCxnSpPr>
            <p:spPr>
              <a:xfrm>
                <a:off x="4774503" y="418009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110"/>
              <p:cNvCxnSpPr/>
              <p:nvPr/>
            </p:nvCxnSpPr>
            <p:spPr>
              <a:xfrm>
                <a:off x="5245014" y="4001461"/>
                <a:ext cx="3611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102"/>
            <p:cNvCxnSpPr/>
            <p:nvPr/>
          </p:nvCxnSpPr>
          <p:spPr>
            <a:xfrm>
              <a:off x="557256" y="3750095"/>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102"/>
            <p:cNvCxnSpPr/>
            <p:nvPr/>
          </p:nvCxnSpPr>
          <p:spPr>
            <a:xfrm>
              <a:off x="1115421" y="3750095"/>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102"/>
            <p:cNvCxnSpPr/>
            <p:nvPr/>
          </p:nvCxnSpPr>
          <p:spPr>
            <a:xfrm>
              <a:off x="997311" y="3989712"/>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86"/>
            <p:cNvCxnSpPr/>
            <p:nvPr/>
          </p:nvCxnSpPr>
          <p:spPr>
            <a:xfrm>
              <a:off x="246436" y="3541284"/>
              <a:ext cx="0" cy="601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87"/>
            <p:cNvCxnSpPr/>
            <p:nvPr/>
          </p:nvCxnSpPr>
          <p:spPr>
            <a:xfrm>
              <a:off x="1525406" y="3533854"/>
              <a:ext cx="0" cy="601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88"/>
            <p:cNvCxnSpPr/>
            <p:nvPr/>
          </p:nvCxnSpPr>
          <p:spPr>
            <a:xfrm>
              <a:off x="246436" y="4142598"/>
              <a:ext cx="1278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81"/>
          <p:cNvSpPr/>
          <p:nvPr/>
        </p:nvSpPr>
        <p:spPr>
          <a:xfrm>
            <a:off x="9547729" y="2918701"/>
            <a:ext cx="499111" cy="646545"/>
          </a:xfrm>
          <a:prstGeom prst="ellipse">
            <a:avLst/>
          </a:prstGeom>
          <a:solidFill>
            <a:schemeClr val="bg1"/>
          </a:solid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83"/>
          <p:cNvSpPr/>
          <p:nvPr/>
        </p:nvSpPr>
        <p:spPr>
          <a:xfrm>
            <a:off x="9544565" y="1944080"/>
            <a:ext cx="499111" cy="646545"/>
          </a:xfrm>
          <a:prstGeom prst="ellipse">
            <a:avLst/>
          </a:prstGeom>
          <a:solidFill>
            <a:schemeClr val="bg1"/>
          </a:solid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102"/>
          <p:cNvCxnSpPr/>
          <p:nvPr/>
        </p:nvCxnSpPr>
        <p:spPr>
          <a:xfrm>
            <a:off x="9605177" y="2356152"/>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103"/>
          <p:cNvCxnSpPr/>
          <p:nvPr/>
        </p:nvCxnSpPr>
        <p:spPr>
          <a:xfrm>
            <a:off x="9621369" y="339052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5"/>
          <p:cNvCxnSpPr/>
          <p:nvPr/>
        </p:nvCxnSpPr>
        <p:spPr>
          <a:xfrm>
            <a:off x="9605177" y="2207604"/>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107"/>
          <p:cNvCxnSpPr/>
          <p:nvPr/>
        </p:nvCxnSpPr>
        <p:spPr>
          <a:xfrm>
            <a:off x="9621369" y="3241974"/>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108"/>
          <p:cNvCxnSpPr/>
          <p:nvPr/>
        </p:nvCxnSpPr>
        <p:spPr>
          <a:xfrm>
            <a:off x="9621369" y="3101004"/>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6" name="Group 126"/>
          <p:cNvGrpSpPr/>
          <p:nvPr/>
        </p:nvGrpSpPr>
        <p:grpSpPr>
          <a:xfrm>
            <a:off x="7933864" y="1390635"/>
            <a:ext cx="1766332" cy="1387097"/>
            <a:chOff x="2835198" y="3179003"/>
            <a:chExt cx="1766332" cy="1387097"/>
          </a:xfrm>
        </p:grpSpPr>
        <p:cxnSp>
          <p:nvCxnSpPr>
            <p:cNvPr id="57" name="Straight Arrow Connector 84">
              <a:extLst>
                <a:ext uri="{FF2B5EF4-FFF2-40B4-BE49-F238E27FC236}">
                  <a16:creationId xmlns:a16="http://schemas.microsoft.com/office/drawing/2014/main" id="{9EF6BB7F-5C98-490E-A9DD-F74D52463D0B}"/>
                </a:ext>
              </a:extLst>
            </p:cNvPr>
            <p:cNvCxnSpPr>
              <a:cxnSpLocks/>
            </p:cNvCxnSpPr>
            <p:nvPr/>
          </p:nvCxnSpPr>
          <p:spPr>
            <a:xfrm>
              <a:off x="3161654" y="4449530"/>
              <a:ext cx="12076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 Placeholder 1">
              <a:extLst>
                <a:ext uri="{FF2B5EF4-FFF2-40B4-BE49-F238E27FC236}">
                  <a16:creationId xmlns:a16="http://schemas.microsoft.com/office/drawing/2014/main" id="{FE620B9A-A4AF-42BF-8E97-AA2FA1377A97}"/>
                </a:ext>
              </a:extLst>
            </p:cNvPr>
            <p:cNvSpPr txBox="1">
              <a:spLocks/>
            </p:cNvSpPr>
            <p:nvPr/>
          </p:nvSpPr>
          <p:spPr>
            <a:xfrm>
              <a:off x="2835198" y="3179003"/>
              <a:ext cx="1766332" cy="1387097"/>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Sampling,</a:t>
              </a: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Sequencing,</a:t>
              </a: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&amp; </a:t>
              </a:r>
              <a:endParaRPr kumimoji="0" lang="en-US" sz="1400" b="0" i="0" u="none" strike="noStrike" kern="1200" cap="none" spc="0" normalizeH="0" baseline="0" noProof="0" dirty="0">
                <a:ln>
                  <a:noFill/>
                </a:ln>
                <a:solidFill>
                  <a:prstClr val="black"/>
                </a:solidFill>
                <a:effectLst/>
                <a:uLnTx/>
                <a:uFillTx/>
              </a:endParaRP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rPr>
                <a:t>Clustering</a:t>
              </a:r>
            </a:p>
          </p:txBody>
        </p:sp>
      </p:grpSp>
      <p:sp>
        <p:nvSpPr>
          <p:cNvPr id="60" name="Text Placeholder 1">
            <a:extLst>
              <a:ext uri="{FF2B5EF4-FFF2-40B4-BE49-F238E27FC236}">
                <a16:creationId xmlns:a16="http://schemas.microsoft.com/office/drawing/2014/main" id="{FE620B9A-A4AF-42BF-8E97-AA2FA1377A97}"/>
              </a:ext>
            </a:extLst>
          </p:cNvPr>
          <p:cNvSpPr txBox="1">
            <a:spLocks/>
          </p:cNvSpPr>
          <p:nvPr/>
        </p:nvSpPr>
        <p:spPr>
          <a:xfrm>
            <a:off x="6423674" y="3017251"/>
            <a:ext cx="2283167"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Pool of DNA molecules</a:t>
            </a:r>
            <a:endParaRPr kumimoji="0" lang="en-US" sz="1400" b="0" i="0" u="none" strike="noStrike" kern="1200" cap="none" spc="0" normalizeH="0" baseline="0" noProof="0" dirty="0">
              <a:ln>
                <a:noFill/>
              </a:ln>
              <a:solidFill>
                <a:prstClr val="black"/>
              </a:solidFill>
              <a:effectLst/>
              <a:uLnTx/>
              <a:uFillTx/>
            </a:endParaRPr>
          </a:p>
        </p:txBody>
      </p:sp>
      <p:cxnSp>
        <p:nvCxnSpPr>
          <p:cNvPr id="61" name="Straight Connector 102"/>
          <p:cNvCxnSpPr/>
          <p:nvPr/>
        </p:nvCxnSpPr>
        <p:spPr>
          <a:xfrm>
            <a:off x="9700196" y="3101004"/>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102"/>
          <p:cNvCxnSpPr/>
          <p:nvPr/>
        </p:nvCxnSpPr>
        <p:spPr>
          <a:xfrm>
            <a:off x="9758576" y="2207604"/>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3" name="Group 126"/>
          <p:cNvGrpSpPr/>
          <p:nvPr/>
        </p:nvGrpSpPr>
        <p:grpSpPr>
          <a:xfrm>
            <a:off x="10079928" y="1960881"/>
            <a:ext cx="1497086" cy="826944"/>
            <a:chOff x="3051979" y="3749249"/>
            <a:chExt cx="1497086" cy="826944"/>
          </a:xfrm>
        </p:grpSpPr>
        <p:cxnSp>
          <p:nvCxnSpPr>
            <p:cNvPr id="64" name="Straight Arrow Connector 84">
              <a:extLst>
                <a:ext uri="{FF2B5EF4-FFF2-40B4-BE49-F238E27FC236}">
                  <a16:creationId xmlns:a16="http://schemas.microsoft.com/office/drawing/2014/main" id="{9EF6BB7F-5C98-490E-A9DD-F74D52463D0B}"/>
                </a:ext>
              </a:extLst>
            </p:cNvPr>
            <p:cNvCxnSpPr>
              <a:cxnSpLocks/>
            </p:cNvCxnSpPr>
            <p:nvPr/>
          </p:nvCxnSpPr>
          <p:spPr>
            <a:xfrm>
              <a:off x="3161654" y="4449530"/>
              <a:ext cx="13610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 Placeholder 1">
              <a:extLst>
                <a:ext uri="{FF2B5EF4-FFF2-40B4-BE49-F238E27FC236}">
                  <a16:creationId xmlns:a16="http://schemas.microsoft.com/office/drawing/2014/main" id="{FE620B9A-A4AF-42BF-8E97-AA2FA1377A97}"/>
                </a:ext>
              </a:extLst>
            </p:cNvPr>
            <p:cNvSpPr txBox="1">
              <a:spLocks/>
            </p:cNvSpPr>
            <p:nvPr/>
          </p:nvSpPr>
          <p:spPr>
            <a:xfrm>
              <a:off x="3051979" y="3749249"/>
              <a:ext cx="1497086"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Trace Reconstruction</a:t>
              </a:r>
              <a:endParaRPr kumimoji="0" lang="en-US" sz="1400" b="0" i="0" u="none" strike="noStrike" kern="1200" cap="none" spc="0" normalizeH="0" baseline="0" noProof="0" dirty="0">
                <a:ln>
                  <a:noFill/>
                </a:ln>
                <a:solidFill>
                  <a:prstClr val="black"/>
                </a:solidFill>
                <a:effectLst/>
                <a:uLnTx/>
                <a:uFillTx/>
              </a:endParaRPr>
            </a:p>
          </p:txBody>
        </p:sp>
      </p:grpSp>
      <p:cxnSp>
        <p:nvCxnSpPr>
          <p:cNvPr id="66" name="Straight Connector 102"/>
          <p:cNvCxnSpPr/>
          <p:nvPr/>
        </p:nvCxnSpPr>
        <p:spPr>
          <a:xfrm>
            <a:off x="11671034" y="2522758"/>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Straight Connector 107"/>
          <p:cNvCxnSpPr/>
          <p:nvPr/>
        </p:nvCxnSpPr>
        <p:spPr>
          <a:xfrm>
            <a:off x="11662851" y="2809758"/>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08"/>
          <p:cNvCxnSpPr/>
          <p:nvPr/>
        </p:nvCxnSpPr>
        <p:spPr>
          <a:xfrm>
            <a:off x="441708" y="5364211"/>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02"/>
          <p:cNvCxnSpPr/>
          <p:nvPr/>
        </p:nvCxnSpPr>
        <p:spPr>
          <a:xfrm>
            <a:off x="520535" y="5364211"/>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椭圆 69"/>
          <p:cNvSpPr/>
          <p:nvPr/>
        </p:nvSpPr>
        <p:spPr>
          <a:xfrm>
            <a:off x="1623627" y="5457828"/>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椭圆 70"/>
          <p:cNvSpPr/>
          <p:nvPr/>
        </p:nvSpPr>
        <p:spPr>
          <a:xfrm>
            <a:off x="1623627" y="4127709"/>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103"/>
          <p:cNvCxnSpPr/>
          <p:nvPr/>
        </p:nvCxnSpPr>
        <p:spPr>
          <a:xfrm>
            <a:off x="1753324" y="578754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03"/>
          <p:cNvCxnSpPr/>
          <p:nvPr/>
        </p:nvCxnSpPr>
        <p:spPr>
          <a:xfrm>
            <a:off x="2080827" y="600620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03"/>
          <p:cNvCxnSpPr/>
          <p:nvPr/>
        </p:nvCxnSpPr>
        <p:spPr>
          <a:xfrm>
            <a:off x="2002415" y="5608638"/>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03"/>
          <p:cNvCxnSpPr/>
          <p:nvPr/>
        </p:nvCxnSpPr>
        <p:spPr>
          <a:xfrm>
            <a:off x="1933896" y="6214924"/>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02"/>
          <p:cNvCxnSpPr/>
          <p:nvPr/>
        </p:nvCxnSpPr>
        <p:spPr>
          <a:xfrm>
            <a:off x="2182987" y="5608638"/>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102"/>
          <p:cNvCxnSpPr/>
          <p:nvPr/>
        </p:nvCxnSpPr>
        <p:spPr>
          <a:xfrm>
            <a:off x="2383591" y="6006202"/>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102"/>
          <p:cNvCxnSpPr/>
          <p:nvPr/>
        </p:nvCxnSpPr>
        <p:spPr>
          <a:xfrm>
            <a:off x="1953347" y="6214924"/>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105"/>
          <p:cNvCxnSpPr/>
          <p:nvPr/>
        </p:nvCxnSpPr>
        <p:spPr>
          <a:xfrm>
            <a:off x="1778063" y="4405029"/>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3" name="Straight Connector 105"/>
          <p:cNvCxnSpPr/>
          <p:nvPr/>
        </p:nvCxnSpPr>
        <p:spPr>
          <a:xfrm>
            <a:off x="1930463" y="4557429"/>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4" name="Straight Connector 102"/>
          <p:cNvCxnSpPr/>
          <p:nvPr/>
        </p:nvCxnSpPr>
        <p:spPr>
          <a:xfrm>
            <a:off x="2203019" y="4557429"/>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105"/>
          <p:cNvCxnSpPr/>
          <p:nvPr/>
        </p:nvCxnSpPr>
        <p:spPr>
          <a:xfrm>
            <a:off x="1880377" y="4856133"/>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6" name="Straight Connector 102"/>
          <p:cNvCxnSpPr/>
          <p:nvPr/>
        </p:nvCxnSpPr>
        <p:spPr>
          <a:xfrm>
            <a:off x="1949477" y="4856133"/>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936217" y="5457828"/>
            <a:ext cx="574120" cy="457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flipV="1">
            <a:off x="937131" y="4777597"/>
            <a:ext cx="564304" cy="45163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Text Placeholder 1">
            <a:extLst>
              <a:ext uri="{FF2B5EF4-FFF2-40B4-BE49-F238E27FC236}">
                <a16:creationId xmlns:a16="http://schemas.microsoft.com/office/drawing/2014/main" id="{FE620B9A-A4AF-42BF-8E97-AA2FA1377A97}"/>
              </a:ext>
            </a:extLst>
          </p:cNvPr>
          <p:cNvSpPr txBox="1">
            <a:spLocks/>
          </p:cNvSpPr>
          <p:nvPr/>
        </p:nvSpPr>
        <p:spPr>
          <a:xfrm>
            <a:off x="482043" y="4519605"/>
            <a:ext cx="114158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800" dirty="0">
                <a:solidFill>
                  <a:srgbClr val="FF0000"/>
                </a:solidFill>
              </a:rPr>
              <a:t>?</a:t>
            </a:r>
            <a:endParaRPr kumimoji="0" lang="en-US" sz="1800" b="0" i="0" u="none" strike="noStrike" kern="1200" cap="none" spc="0" normalizeH="0" baseline="0" noProof="0" dirty="0">
              <a:ln>
                <a:noFill/>
              </a:ln>
              <a:solidFill>
                <a:srgbClr val="FF0000"/>
              </a:solidFill>
              <a:effectLst/>
              <a:uLnTx/>
              <a:uFillTx/>
            </a:endParaRPr>
          </a:p>
        </p:txBody>
      </p:sp>
      <p:sp>
        <p:nvSpPr>
          <p:cNvPr id="104" name="Text Placeholder 1">
            <a:extLst>
              <a:ext uri="{FF2B5EF4-FFF2-40B4-BE49-F238E27FC236}">
                <a16:creationId xmlns:a16="http://schemas.microsoft.com/office/drawing/2014/main" id="{FE620B9A-A4AF-42BF-8E97-AA2FA1377A97}"/>
              </a:ext>
            </a:extLst>
          </p:cNvPr>
          <p:cNvSpPr txBox="1">
            <a:spLocks/>
          </p:cNvSpPr>
          <p:nvPr/>
        </p:nvSpPr>
        <p:spPr>
          <a:xfrm>
            <a:off x="481997" y="5494396"/>
            <a:ext cx="114158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800" dirty="0">
                <a:solidFill>
                  <a:srgbClr val="FF0000"/>
                </a:solidFill>
              </a:rPr>
              <a:t>?</a:t>
            </a:r>
            <a:endParaRPr kumimoji="0" lang="en-US" sz="1800" b="0" i="0" u="none" strike="noStrike" kern="1200" cap="none" spc="0" normalizeH="0" baseline="0" noProof="0" dirty="0">
              <a:ln>
                <a:noFill/>
              </a:ln>
              <a:solidFill>
                <a:srgbClr val="FF0000"/>
              </a:solidFill>
              <a:effectLst/>
              <a:uLnTx/>
              <a:uFillTx/>
            </a:endParaRPr>
          </a:p>
        </p:txBody>
      </p:sp>
      <p:sp>
        <p:nvSpPr>
          <p:cNvPr id="105" name="Text Placeholder 1">
            <a:extLst>
              <a:ext uri="{FF2B5EF4-FFF2-40B4-BE49-F238E27FC236}">
                <a16:creationId xmlns:a16="http://schemas.microsoft.com/office/drawing/2014/main" id="{FE620B9A-A4AF-42BF-8E97-AA2FA1377A97}"/>
              </a:ext>
            </a:extLst>
          </p:cNvPr>
          <p:cNvSpPr txBox="1">
            <a:spLocks/>
          </p:cNvSpPr>
          <p:nvPr/>
        </p:nvSpPr>
        <p:spPr>
          <a:xfrm>
            <a:off x="2443692" y="4332719"/>
            <a:ext cx="1156986"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Class 1</a:t>
            </a:r>
            <a:endParaRPr kumimoji="0" lang="en-US" sz="1400" b="0" i="0" u="none" strike="noStrike" kern="1200" cap="none" spc="0" normalizeH="0" baseline="0" noProof="0" dirty="0">
              <a:ln>
                <a:noFill/>
              </a:ln>
              <a:solidFill>
                <a:prstClr val="black"/>
              </a:solidFill>
              <a:effectLst/>
              <a:uLnTx/>
              <a:uFillTx/>
            </a:endParaRPr>
          </a:p>
        </p:txBody>
      </p:sp>
      <p:sp>
        <p:nvSpPr>
          <p:cNvPr id="107" name="Text Placeholder 1">
            <a:extLst>
              <a:ext uri="{FF2B5EF4-FFF2-40B4-BE49-F238E27FC236}">
                <a16:creationId xmlns:a16="http://schemas.microsoft.com/office/drawing/2014/main" id="{FE620B9A-A4AF-42BF-8E97-AA2FA1377A97}"/>
              </a:ext>
            </a:extLst>
          </p:cNvPr>
          <p:cNvSpPr txBox="1">
            <a:spLocks/>
          </p:cNvSpPr>
          <p:nvPr/>
        </p:nvSpPr>
        <p:spPr>
          <a:xfrm>
            <a:off x="2443692" y="5609278"/>
            <a:ext cx="1156986"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Class 2</a:t>
            </a:r>
            <a:endParaRPr kumimoji="0" lang="en-US" sz="1400" b="0" i="0" u="none" strike="noStrike" kern="1200" cap="none" spc="0" normalizeH="0" baseline="0" noProof="0" dirty="0">
              <a:ln>
                <a:noFill/>
              </a:ln>
              <a:solidFill>
                <a:prstClr val="black"/>
              </a:solidFill>
              <a:effectLst/>
              <a:uLnTx/>
              <a:uFillTx/>
            </a:endParaRPr>
          </a:p>
        </p:txBody>
      </p:sp>
      <p:sp>
        <p:nvSpPr>
          <p:cNvPr id="108" name="椭圆 107"/>
          <p:cNvSpPr/>
          <p:nvPr/>
        </p:nvSpPr>
        <p:spPr>
          <a:xfrm>
            <a:off x="4222828" y="4304636"/>
            <a:ext cx="1371600" cy="1371600"/>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椭圆 108"/>
          <p:cNvSpPr/>
          <p:nvPr/>
        </p:nvSpPr>
        <p:spPr>
          <a:xfrm>
            <a:off x="4587200" y="5025789"/>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a:off x="5060754" y="470538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椭圆 110"/>
          <p:cNvSpPr/>
          <p:nvPr/>
        </p:nvSpPr>
        <p:spPr>
          <a:xfrm>
            <a:off x="3905163" y="4938652"/>
            <a:ext cx="1371600" cy="1371600"/>
          </a:xfrm>
          <a:prstGeom prst="ellipse">
            <a:avLst/>
          </a:prstGeom>
          <a:solidFill>
            <a:schemeClr val="accent2">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椭圆 111"/>
          <p:cNvSpPr/>
          <p:nvPr/>
        </p:nvSpPr>
        <p:spPr>
          <a:xfrm>
            <a:off x="4854081" y="4304636"/>
            <a:ext cx="1371600" cy="1371600"/>
          </a:xfrm>
          <a:prstGeom prst="ellipse">
            <a:avLst/>
          </a:prstGeom>
          <a:solidFill>
            <a:schemeClr val="accent6">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椭圆 112"/>
          <p:cNvSpPr/>
          <p:nvPr/>
        </p:nvSpPr>
        <p:spPr>
          <a:xfrm>
            <a:off x="4590963" y="5101073"/>
            <a:ext cx="1371600" cy="1371600"/>
          </a:xfrm>
          <a:prstGeom prst="ellipse">
            <a:avLst/>
          </a:prstGeom>
          <a:solidFill>
            <a:schemeClr val="accent4">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椭圆 113"/>
          <p:cNvSpPr/>
          <p:nvPr/>
        </p:nvSpPr>
        <p:spPr>
          <a:xfrm>
            <a:off x="5213154" y="485778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椭圆 114"/>
          <p:cNvSpPr/>
          <p:nvPr/>
        </p:nvSpPr>
        <p:spPr>
          <a:xfrm>
            <a:off x="4512985" y="4695367"/>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椭圆 115"/>
          <p:cNvSpPr/>
          <p:nvPr/>
        </p:nvSpPr>
        <p:spPr>
          <a:xfrm>
            <a:off x="4854081" y="5341667"/>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椭圆 116"/>
          <p:cNvSpPr/>
          <p:nvPr/>
        </p:nvSpPr>
        <p:spPr>
          <a:xfrm>
            <a:off x="4770920" y="4788793"/>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椭圆 117"/>
          <p:cNvSpPr/>
          <p:nvPr/>
        </p:nvSpPr>
        <p:spPr>
          <a:xfrm>
            <a:off x="5152194" y="518337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文本框 118"/>
          <p:cNvSpPr txBox="1"/>
          <p:nvPr/>
        </p:nvSpPr>
        <p:spPr>
          <a:xfrm>
            <a:off x="5208639" y="5038328"/>
            <a:ext cx="487680" cy="381524"/>
          </a:xfrm>
          <a:prstGeom prst="rect">
            <a:avLst/>
          </a:prstGeom>
          <a:noFill/>
        </p:spPr>
        <p:txBody>
          <a:bodyPr wrap="square" rtlCol="0">
            <a:spAutoFit/>
          </a:bodyPr>
          <a:lstStyle/>
          <a:p>
            <a:r>
              <a:rPr lang="en-US" b="1" dirty="0">
                <a:solidFill>
                  <a:srgbClr val="FF0000"/>
                </a:solidFill>
              </a:rPr>
              <a:t>?</a:t>
            </a:r>
          </a:p>
        </p:txBody>
      </p:sp>
    </p:spTree>
    <p:extLst>
      <p:ext uri="{BB962C8B-B14F-4D97-AF65-F5344CB8AC3E}">
        <p14:creationId xmlns:p14="http://schemas.microsoft.com/office/powerpoint/2010/main" val="3015239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3" y="1184990"/>
            <a:ext cx="11223156" cy="461665"/>
          </a:xfrm>
          <a:prstGeom prst="rect">
            <a:avLst/>
          </a:prstGeom>
          <a:noFill/>
        </p:spPr>
        <p:txBody>
          <a:bodyPr wrap="square" rtlCol="0">
            <a:spAutoFit/>
          </a:bodyPr>
          <a:lstStyle/>
          <a:p>
            <a:pPr lvl="0">
              <a:defRPr/>
            </a:pPr>
            <a:r>
              <a:rPr lang="en-US" sz="2400" dirty="0">
                <a:solidFill>
                  <a:prstClr val="black"/>
                </a:solidFill>
              </a:rPr>
              <a:t>Motivation</a:t>
            </a:r>
            <a:endParaRPr lang="en-US" dirty="0">
              <a:solidFill>
                <a:srgbClr val="E7E6E6">
                  <a:lumMod val="50000"/>
                </a:srgbClr>
              </a:solidFill>
            </a:endParaRPr>
          </a:p>
        </p:txBody>
      </p:sp>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5701583"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Data retrieval in DNA-based storage </a:t>
            </a:r>
          </a:p>
          <a:p>
            <a:pPr marL="114300" lvl="0" indent="0">
              <a:buNone/>
              <a:defRPr/>
            </a:pPr>
            <a:r>
              <a:rPr lang="en-US" sz="1400" dirty="0">
                <a:solidFill>
                  <a:prstClr val="black">
                    <a:lumMod val="50000"/>
                    <a:lumOff val="50000"/>
                  </a:prstClr>
                </a:solidFill>
              </a:rPr>
              <a:t>         [</a:t>
            </a:r>
            <a:r>
              <a:rPr lang="en-US" sz="1400" dirty="0" err="1">
                <a:solidFill>
                  <a:prstClr val="black">
                    <a:lumMod val="50000"/>
                    <a:lumOff val="50000"/>
                  </a:prstClr>
                </a:solidFill>
              </a:rPr>
              <a:t>Organick</a:t>
            </a:r>
            <a:r>
              <a:rPr lang="en-US" sz="1400" dirty="0">
                <a:solidFill>
                  <a:prstClr val="black">
                    <a:lumMod val="50000"/>
                    <a:lumOff val="50000"/>
                  </a:prstClr>
                </a:solidFill>
              </a:rPr>
              <a:t> </a:t>
            </a:r>
            <a:r>
              <a:rPr lang="en-US" sz="1400" dirty="0" err="1">
                <a:solidFill>
                  <a:prstClr val="black">
                    <a:lumMod val="50000"/>
                    <a:lumOff val="50000"/>
                  </a:prstClr>
                </a:solidFill>
              </a:rPr>
              <a:t>Ang</a:t>
            </a:r>
            <a:r>
              <a:rPr lang="en-US" sz="1400" dirty="0">
                <a:solidFill>
                  <a:prstClr val="black">
                    <a:lumMod val="50000"/>
                    <a:lumOff val="50000"/>
                  </a:prstClr>
                </a:solidFill>
              </a:rPr>
              <a:t>, Chen, Lopez, </a:t>
            </a:r>
            <a:r>
              <a:rPr lang="en-US" sz="1400" dirty="0" err="1">
                <a:solidFill>
                  <a:prstClr val="black">
                    <a:lumMod val="50000"/>
                    <a:lumOff val="50000"/>
                  </a:prstClr>
                </a:solidFill>
              </a:rPr>
              <a:t>Yekhanin</a:t>
            </a:r>
            <a:r>
              <a:rPr lang="en-US" sz="1400" dirty="0">
                <a:solidFill>
                  <a:prstClr val="black">
                    <a:lumMod val="50000"/>
                    <a:lumOff val="50000"/>
                  </a:prstClr>
                </a:solidFill>
              </a:rPr>
              <a:t>, </a:t>
            </a:r>
            <a:r>
              <a:rPr lang="en-US" sz="1400" dirty="0" err="1">
                <a:solidFill>
                  <a:prstClr val="black">
                    <a:lumMod val="50000"/>
                    <a:lumOff val="50000"/>
                  </a:prstClr>
                </a:solidFill>
              </a:rPr>
              <a:t>Makarychev</a:t>
            </a:r>
            <a:r>
              <a:rPr lang="en-US" sz="1400" dirty="0">
                <a:solidFill>
                  <a:prstClr val="black">
                    <a:lumMod val="50000"/>
                    <a:lumOff val="50000"/>
                  </a:prstClr>
                </a:solidFill>
              </a:rPr>
              <a:t>, </a:t>
            </a:r>
            <a:r>
              <a:rPr lang="en-US" sz="1400" dirty="0" err="1">
                <a:solidFill>
                  <a:prstClr val="black">
                    <a:lumMod val="50000"/>
                    <a:lumOff val="50000"/>
                  </a:prstClr>
                </a:solidFill>
              </a:rPr>
              <a:t>Racz</a:t>
            </a:r>
            <a:r>
              <a:rPr lang="en-US" sz="1400" dirty="0">
                <a:solidFill>
                  <a:prstClr val="black">
                    <a:lumMod val="50000"/>
                    <a:lumOff val="50000"/>
                  </a:prstClr>
                </a:solidFill>
              </a:rPr>
              <a:t>, Kamath,</a:t>
            </a:r>
          </a:p>
          <a:p>
            <a:pPr marL="114300" lvl="0" indent="0">
              <a:buNone/>
              <a:defRPr/>
            </a:pPr>
            <a:r>
              <a:rPr lang="en-US" sz="1400" dirty="0">
                <a:solidFill>
                  <a:prstClr val="black">
                    <a:lumMod val="50000"/>
                    <a:lumOff val="50000"/>
                  </a:prstClr>
                </a:solidFill>
              </a:rPr>
              <a:t>          </a:t>
            </a:r>
            <a:r>
              <a:rPr lang="en-US" sz="1400" dirty="0" err="1">
                <a:solidFill>
                  <a:prstClr val="black">
                    <a:lumMod val="50000"/>
                    <a:lumOff val="50000"/>
                  </a:prstClr>
                </a:solidFill>
              </a:rPr>
              <a:t>Gopalan</a:t>
            </a:r>
            <a:r>
              <a:rPr lang="en-US" sz="1400" dirty="0">
                <a:solidFill>
                  <a:prstClr val="black">
                    <a:lumMod val="50000"/>
                    <a:lumOff val="50000"/>
                  </a:prstClr>
                </a:solidFill>
              </a:rPr>
              <a:t>, Nguyen, Takahashi, Newman, Parker, </a:t>
            </a:r>
            <a:r>
              <a:rPr lang="en-US" sz="1400" dirty="0" err="1">
                <a:solidFill>
                  <a:prstClr val="black">
                    <a:lumMod val="50000"/>
                    <a:lumOff val="50000"/>
                  </a:prstClr>
                </a:solidFill>
              </a:rPr>
              <a:t>Rashtchian</a:t>
            </a:r>
            <a:r>
              <a:rPr lang="en-US" sz="1400" dirty="0">
                <a:solidFill>
                  <a:prstClr val="black">
                    <a:lumMod val="50000"/>
                    <a:lumOff val="50000"/>
                  </a:prstClr>
                </a:solidFill>
              </a:rPr>
              <a:t>, Stewart, </a:t>
            </a:r>
          </a:p>
          <a:p>
            <a:pPr marL="114300" lvl="0" indent="0">
              <a:buNone/>
              <a:defRPr/>
            </a:pPr>
            <a:r>
              <a:rPr lang="en-US" sz="1400" dirty="0">
                <a:solidFill>
                  <a:prstClr val="black">
                    <a:lumMod val="50000"/>
                    <a:lumOff val="50000"/>
                  </a:prstClr>
                </a:solidFill>
              </a:rPr>
              <a:t>          Carlson, Mulligan, </a:t>
            </a:r>
            <a:r>
              <a:rPr lang="en-US" sz="1400" dirty="0" err="1">
                <a:solidFill>
                  <a:prstClr val="black">
                    <a:lumMod val="50000"/>
                    <a:lumOff val="50000"/>
                  </a:prstClr>
                </a:solidFill>
              </a:rPr>
              <a:t>Carmean</a:t>
            </a:r>
            <a:r>
              <a:rPr lang="en-US" sz="1400" dirty="0">
                <a:solidFill>
                  <a:prstClr val="black">
                    <a:lumMod val="50000"/>
                    <a:lumOff val="50000"/>
                  </a:prstClr>
                </a:solidFill>
              </a:rPr>
              <a:t>, </a:t>
            </a:r>
            <a:r>
              <a:rPr lang="en-US" sz="1400" dirty="0" err="1">
                <a:solidFill>
                  <a:prstClr val="black">
                    <a:lumMod val="50000"/>
                    <a:lumOff val="50000"/>
                  </a:prstClr>
                </a:solidFill>
              </a:rPr>
              <a:t>Seelig</a:t>
            </a:r>
            <a:r>
              <a:rPr lang="en-US" sz="1400" dirty="0">
                <a:solidFill>
                  <a:prstClr val="black">
                    <a:lumMod val="50000"/>
                    <a:lumOff val="50000"/>
                  </a:prstClr>
                </a:solidFill>
              </a:rPr>
              <a:t>, </a:t>
            </a:r>
            <a:r>
              <a:rPr lang="en-US" sz="1400" dirty="0" err="1">
                <a:solidFill>
                  <a:prstClr val="black">
                    <a:lumMod val="50000"/>
                    <a:lumOff val="50000"/>
                  </a:prstClr>
                </a:solidFill>
              </a:rPr>
              <a:t>Ceze</a:t>
            </a:r>
            <a:r>
              <a:rPr lang="en-US" sz="1400" dirty="0">
                <a:solidFill>
                  <a:prstClr val="black">
                    <a:lumMod val="50000"/>
                    <a:lumOff val="50000"/>
                  </a:prstClr>
                </a:solidFill>
              </a:rPr>
              <a:t>, and Strauss, 2017]</a:t>
            </a:r>
            <a:endParaRPr lang="en-US" altLang="zh-CN" sz="1800" dirty="0">
              <a:solidFill>
                <a:prstClr val="black"/>
              </a:solidFill>
            </a:endParaRPr>
          </a:p>
          <a:p>
            <a:pPr lvl="0">
              <a:defRPr/>
            </a:pPr>
            <a:r>
              <a:rPr lang="en-US" sz="1800" dirty="0">
                <a:solidFill>
                  <a:prstClr val="black"/>
                </a:solidFill>
              </a:rPr>
              <a:t>Genomic sequence classification </a:t>
            </a:r>
            <a:r>
              <a:rPr lang="en-US" altLang="zh-CN" sz="1200" dirty="0">
                <a:solidFill>
                  <a:prstClr val="black">
                    <a:lumMod val="50000"/>
                    <a:lumOff val="50000"/>
                  </a:prstClr>
                </a:solidFill>
              </a:rPr>
              <a:t>[Jain, Xiao, Bogdan, </a:t>
            </a:r>
            <a:r>
              <a:rPr lang="en-US" altLang="zh-CN" sz="1200" dirty="0" err="1">
                <a:solidFill>
                  <a:prstClr val="black">
                    <a:lumMod val="50000"/>
                    <a:lumOff val="50000"/>
                  </a:prstClr>
                </a:solidFill>
              </a:rPr>
              <a:t>Bruck</a:t>
            </a:r>
            <a:r>
              <a:rPr lang="en-US" altLang="zh-CN" sz="1200" dirty="0">
                <a:solidFill>
                  <a:prstClr val="black">
                    <a:lumMod val="50000"/>
                    <a:lumOff val="50000"/>
                  </a:prstClr>
                </a:solidFill>
              </a:rPr>
              <a:t>, 2021]</a:t>
            </a:r>
            <a:endParaRPr lang="en-US" sz="1600" dirty="0">
              <a:solidFill>
                <a:prstClr val="black"/>
              </a:solidFill>
            </a:endParaRPr>
          </a:p>
          <a:p>
            <a:pPr lvl="0">
              <a:defRPr/>
            </a:pPr>
            <a:r>
              <a:rPr lang="en-US" sz="1800" dirty="0">
                <a:solidFill>
                  <a:prstClr val="black"/>
                </a:solidFill>
              </a:rPr>
              <a:t>Aggregate partial observations</a:t>
            </a:r>
            <a:endParaRPr lang="en-US" sz="1200" dirty="0">
              <a:solidFill>
                <a:prstClr val="black">
                  <a:lumMod val="50000"/>
                  <a:lumOff val="50000"/>
                </a:prstClr>
              </a:solidFill>
            </a:endParaRPr>
          </a:p>
        </p:txBody>
      </p:sp>
      <p:grpSp>
        <p:nvGrpSpPr>
          <p:cNvPr id="22" name="组合 21"/>
          <p:cNvGrpSpPr/>
          <p:nvPr/>
        </p:nvGrpSpPr>
        <p:grpSpPr>
          <a:xfrm>
            <a:off x="6852348" y="2227599"/>
            <a:ext cx="1278970" cy="797082"/>
            <a:chOff x="246436" y="3345516"/>
            <a:chExt cx="1278970" cy="797082"/>
          </a:xfrm>
        </p:grpSpPr>
        <p:grpSp>
          <p:nvGrpSpPr>
            <p:cNvPr id="23" name="Group 125"/>
            <p:cNvGrpSpPr/>
            <p:nvPr/>
          </p:nvGrpSpPr>
          <p:grpSpPr>
            <a:xfrm>
              <a:off x="482042" y="3345516"/>
              <a:ext cx="838448" cy="644196"/>
              <a:chOff x="4767710" y="4001461"/>
              <a:chExt cx="838448" cy="644196"/>
            </a:xfrm>
          </p:grpSpPr>
          <p:cxnSp>
            <p:nvCxnSpPr>
              <p:cNvPr id="30" name="Straight Connector 102"/>
              <p:cNvCxnSpPr/>
              <p:nvPr/>
            </p:nvCxnSpPr>
            <p:spPr>
              <a:xfrm>
                <a:off x="5245014" y="4174559"/>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103"/>
              <p:cNvCxnSpPr/>
              <p:nvPr/>
            </p:nvCxnSpPr>
            <p:spPr>
              <a:xfrm>
                <a:off x="5245014" y="4645657"/>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04"/>
              <p:cNvCxnSpPr/>
              <p:nvPr/>
            </p:nvCxnSpPr>
            <p:spPr>
              <a:xfrm>
                <a:off x="4774503" y="4406040"/>
                <a:ext cx="361144" cy="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05"/>
              <p:cNvCxnSpPr/>
              <p:nvPr/>
            </p:nvCxnSpPr>
            <p:spPr>
              <a:xfrm>
                <a:off x="4774503" y="4003753"/>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106"/>
              <p:cNvCxnSpPr/>
              <p:nvPr/>
            </p:nvCxnSpPr>
            <p:spPr>
              <a:xfrm>
                <a:off x="4767710" y="4632045"/>
                <a:ext cx="3611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107"/>
              <p:cNvCxnSpPr/>
              <p:nvPr/>
            </p:nvCxnSpPr>
            <p:spPr>
              <a:xfrm>
                <a:off x="5245014" y="4406040"/>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108"/>
              <p:cNvCxnSpPr/>
              <p:nvPr/>
            </p:nvCxnSpPr>
            <p:spPr>
              <a:xfrm>
                <a:off x="4774503" y="418009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110"/>
              <p:cNvCxnSpPr/>
              <p:nvPr/>
            </p:nvCxnSpPr>
            <p:spPr>
              <a:xfrm>
                <a:off x="5245014" y="4001461"/>
                <a:ext cx="3611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102"/>
            <p:cNvCxnSpPr/>
            <p:nvPr/>
          </p:nvCxnSpPr>
          <p:spPr>
            <a:xfrm>
              <a:off x="557256" y="3750095"/>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102"/>
            <p:cNvCxnSpPr/>
            <p:nvPr/>
          </p:nvCxnSpPr>
          <p:spPr>
            <a:xfrm>
              <a:off x="1115421" y="3750095"/>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102"/>
            <p:cNvCxnSpPr/>
            <p:nvPr/>
          </p:nvCxnSpPr>
          <p:spPr>
            <a:xfrm>
              <a:off x="997311" y="3989712"/>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86"/>
            <p:cNvCxnSpPr/>
            <p:nvPr/>
          </p:nvCxnSpPr>
          <p:spPr>
            <a:xfrm>
              <a:off x="246436" y="3541284"/>
              <a:ext cx="0" cy="601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87"/>
            <p:cNvCxnSpPr/>
            <p:nvPr/>
          </p:nvCxnSpPr>
          <p:spPr>
            <a:xfrm>
              <a:off x="1525406" y="3533854"/>
              <a:ext cx="0" cy="601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88"/>
            <p:cNvCxnSpPr/>
            <p:nvPr/>
          </p:nvCxnSpPr>
          <p:spPr>
            <a:xfrm>
              <a:off x="246436" y="4142598"/>
              <a:ext cx="1278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81"/>
          <p:cNvSpPr/>
          <p:nvPr/>
        </p:nvSpPr>
        <p:spPr>
          <a:xfrm>
            <a:off x="9547729" y="2918701"/>
            <a:ext cx="499111" cy="646545"/>
          </a:xfrm>
          <a:prstGeom prst="ellipse">
            <a:avLst/>
          </a:prstGeom>
          <a:solidFill>
            <a:schemeClr val="bg1"/>
          </a:solid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83"/>
          <p:cNvSpPr/>
          <p:nvPr/>
        </p:nvSpPr>
        <p:spPr>
          <a:xfrm>
            <a:off x="9544565" y="1944080"/>
            <a:ext cx="499111" cy="646545"/>
          </a:xfrm>
          <a:prstGeom prst="ellipse">
            <a:avLst/>
          </a:prstGeom>
          <a:solidFill>
            <a:schemeClr val="bg1"/>
          </a:solid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102"/>
          <p:cNvCxnSpPr/>
          <p:nvPr/>
        </p:nvCxnSpPr>
        <p:spPr>
          <a:xfrm>
            <a:off x="9605177" y="2356152"/>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103"/>
          <p:cNvCxnSpPr/>
          <p:nvPr/>
        </p:nvCxnSpPr>
        <p:spPr>
          <a:xfrm>
            <a:off x="9621369" y="339052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5"/>
          <p:cNvCxnSpPr/>
          <p:nvPr/>
        </p:nvCxnSpPr>
        <p:spPr>
          <a:xfrm>
            <a:off x="9605177" y="2207604"/>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107"/>
          <p:cNvCxnSpPr/>
          <p:nvPr/>
        </p:nvCxnSpPr>
        <p:spPr>
          <a:xfrm>
            <a:off x="9621369" y="3241974"/>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108"/>
          <p:cNvCxnSpPr/>
          <p:nvPr/>
        </p:nvCxnSpPr>
        <p:spPr>
          <a:xfrm>
            <a:off x="9621369" y="3101004"/>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6" name="Group 126"/>
          <p:cNvGrpSpPr/>
          <p:nvPr/>
        </p:nvGrpSpPr>
        <p:grpSpPr>
          <a:xfrm>
            <a:off x="7933864" y="1390635"/>
            <a:ext cx="1766332" cy="1387097"/>
            <a:chOff x="2835198" y="3179003"/>
            <a:chExt cx="1766332" cy="1387097"/>
          </a:xfrm>
        </p:grpSpPr>
        <p:cxnSp>
          <p:nvCxnSpPr>
            <p:cNvPr id="57" name="Straight Arrow Connector 84">
              <a:extLst>
                <a:ext uri="{FF2B5EF4-FFF2-40B4-BE49-F238E27FC236}">
                  <a16:creationId xmlns:a16="http://schemas.microsoft.com/office/drawing/2014/main" id="{9EF6BB7F-5C98-490E-A9DD-F74D52463D0B}"/>
                </a:ext>
              </a:extLst>
            </p:cNvPr>
            <p:cNvCxnSpPr>
              <a:cxnSpLocks/>
            </p:cNvCxnSpPr>
            <p:nvPr/>
          </p:nvCxnSpPr>
          <p:spPr>
            <a:xfrm>
              <a:off x="3161654" y="4449530"/>
              <a:ext cx="12076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 Placeholder 1">
              <a:extLst>
                <a:ext uri="{FF2B5EF4-FFF2-40B4-BE49-F238E27FC236}">
                  <a16:creationId xmlns:a16="http://schemas.microsoft.com/office/drawing/2014/main" id="{FE620B9A-A4AF-42BF-8E97-AA2FA1377A97}"/>
                </a:ext>
              </a:extLst>
            </p:cNvPr>
            <p:cNvSpPr txBox="1">
              <a:spLocks/>
            </p:cNvSpPr>
            <p:nvPr/>
          </p:nvSpPr>
          <p:spPr>
            <a:xfrm>
              <a:off x="2835198" y="3179003"/>
              <a:ext cx="1766332" cy="1387097"/>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Sampling,</a:t>
              </a: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Sequencing,</a:t>
              </a: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&amp; </a:t>
              </a:r>
              <a:endParaRPr kumimoji="0" lang="en-US" sz="1400" b="0" i="0" u="none" strike="noStrike" kern="1200" cap="none" spc="0" normalizeH="0" baseline="0" noProof="0" dirty="0">
                <a:ln>
                  <a:noFill/>
                </a:ln>
                <a:solidFill>
                  <a:prstClr val="black"/>
                </a:solidFill>
                <a:effectLst/>
                <a:uLnTx/>
                <a:uFillTx/>
              </a:endParaRPr>
            </a:p>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rPr>
                <a:t>Clustering</a:t>
              </a:r>
            </a:p>
          </p:txBody>
        </p:sp>
      </p:grpSp>
      <p:sp>
        <p:nvSpPr>
          <p:cNvPr id="60" name="Text Placeholder 1">
            <a:extLst>
              <a:ext uri="{FF2B5EF4-FFF2-40B4-BE49-F238E27FC236}">
                <a16:creationId xmlns:a16="http://schemas.microsoft.com/office/drawing/2014/main" id="{FE620B9A-A4AF-42BF-8E97-AA2FA1377A97}"/>
              </a:ext>
            </a:extLst>
          </p:cNvPr>
          <p:cNvSpPr txBox="1">
            <a:spLocks/>
          </p:cNvSpPr>
          <p:nvPr/>
        </p:nvSpPr>
        <p:spPr>
          <a:xfrm>
            <a:off x="6423674" y="3017251"/>
            <a:ext cx="2283167"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Pool of DNA molecules</a:t>
            </a:r>
            <a:endParaRPr kumimoji="0" lang="en-US" sz="1400" b="0" i="0" u="none" strike="noStrike" kern="1200" cap="none" spc="0" normalizeH="0" baseline="0" noProof="0" dirty="0">
              <a:ln>
                <a:noFill/>
              </a:ln>
              <a:solidFill>
                <a:prstClr val="black"/>
              </a:solidFill>
              <a:effectLst/>
              <a:uLnTx/>
              <a:uFillTx/>
            </a:endParaRPr>
          </a:p>
        </p:txBody>
      </p:sp>
      <p:cxnSp>
        <p:nvCxnSpPr>
          <p:cNvPr id="61" name="Straight Connector 102"/>
          <p:cNvCxnSpPr/>
          <p:nvPr/>
        </p:nvCxnSpPr>
        <p:spPr>
          <a:xfrm>
            <a:off x="9700196" y="3101004"/>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102"/>
          <p:cNvCxnSpPr/>
          <p:nvPr/>
        </p:nvCxnSpPr>
        <p:spPr>
          <a:xfrm>
            <a:off x="9758576" y="2207604"/>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3" name="Group 126"/>
          <p:cNvGrpSpPr/>
          <p:nvPr/>
        </p:nvGrpSpPr>
        <p:grpSpPr>
          <a:xfrm>
            <a:off x="10079928" y="1960881"/>
            <a:ext cx="1497086" cy="826944"/>
            <a:chOff x="3051979" y="3749249"/>
            <a:chExt cx="1497086" cy="826944"/>
          </a:xfrm>
        </p:grpSpPr>
        <p:cxnSp>
          <p:nvCxnSpPr>
            <p:cNvPr id="64" name="Straight Arrow Connector 84">
              <a:extLst>
                <a:ext uri="{FF2B5EF4-FFF2-40B4-BE49-F238E27FC236}">
                  <a16:creationId xmlns:a16="http://schemas.microsoft.com/office/drawing/2014/main" id="{9EF6BB7F-5C98-490E-A9DD-F74D52463D0B}"/>
                </a:ext>
              </a:extLst>
            </p:cNvPr>
            <p:cNvCxnSpPr>
              <a:cxnSpLocks/>
            </p:cNvCxnSpPr>
            <p:nvPr/>
          </p:nvCxnSpPr>
          <p:spPr>
            <a:xfrm>
              <a:off x="3161654" y="4449530"/>
              <a:ext cx="13610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 Placeholder 1">
              <a:extLst>
                <a:ext uri="{FF2B5EF4-FFF2-40B4-BE49-F238E27FC236}">
                  <a16:creationId xmlns:a16="http://schemas.microsoft.com/office/drawing/2014/main" id="{FE620B9A-A4AF-42BF-8E97-AA2FA1377A97}"/>
                </a:ext>
              </a:extLst>
            </p:cNvPr>
            <p:cNvSpPr txBox="1">
              <a:spLocks/>
            </p:cNvSpPr>
            <p:nvPr/>
          </p:nvSpPr>
          <p:spPr>
            <a:xfrm>
              <a:off x="3051979" y="3749249"/>
              <a:ext cx="1497086"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Trace Reconstruction</a:t>
              </a:r>
              <a:endParaRPr kumimoji="0" lang="en-US" sz="1400" b="0" i="0" u="none" strike="noStrike" kern="1200" cap="none" spc="0" normalizeH="0" baseline="0" noProof="0" dirty="0">
                <a:ln>
                  <a:noFill/>
                </a:ln>
                <a:solidFill>
                  <a:prstClr val="black"/>
                </a:solidFill>
                <a:effectLst/>
                <a:uLnTx/>
                <a:uFillTx/>
              </a:endParaRPr>
            </a:p>
          </p:txBody>
        </p:sp>
      </p:grpSp>
      <p:cxnSp>
        <p:nvCxnSpPr>
          <p:cNvPr id="66" name="Straight Connector 102"/>
          <p:cNvCxnSpPr/>
          <p:nvPr/>
        </p:nvCxnSpPr>
        <p:spPr>
          <a:xfrm>
            <a:off x="11671034" y="2522758"/>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Straight Connector 107"/>
          <p:cNvCxnSpPr/>
          <p:nvPr/>
        </p:nvCxnSpPr>
        <p:spPr>
          <a:xfrm>
            <a:off x="11662851" y="2809758"/>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08"/>
          <p:cNvCxnSpPr/>
          <p:nvPr/>
        </p:nvCxnSpPr>
        <p:spPr>
          <a:xfrm>
            <a:off x="441708" y="5364211"/>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02"/>
          <p:cNvCxnSpPr/>
          <p:nvPr/>
        </p:nvCxnSpPr>
        <p:spPr>
          <a:xfrm>
            <a:off x="520535" y="5364211"/>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椭圆 69"/>
          <p:cNvSpPr/>
          <p:nvPr/>
        </p:nvSpPr>
        <p:spPr>
          <a:xfrm>
            <a:off x="1623627" y="5457828"/>
            <a:ext cx="914400" cy="914400"/>
          </a:xfrm>
          <a:prstGeom prst="ellipse">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椭圆 70"/>
          <p:cNvSpPr/>
          <p:nvPr/>
        </p:nvSpPr>
        <p:spPr>
          <a:xfrm>
            <a:off x="1623627" y="4127709"/>
            <a:ext cx="914400" cy="914400"/>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103"/>
          <p:cNvCxnSpPr/>
          <p:nvPr/>
        </p:nvCxnSpPr>
        <p:spPr>
          <a:xfrm>
            <a:off x="1753324" y="578754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03"/>
          <p:cNvCxnSpPr/>
          <p:nvPr/>
        </p:nvCxnSpPr>
        <p:spPr>
          <a:xfrm>
            <a:off x="2080827" y="6006202"/>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03"/>
          <p:cNvCxnSpPr/>
          <p:nvPr/>
        </p:nvCxnSpPr>
        <p:spPr>
          <a:xfrm>
            <a:off x="2002415" y="5608638"/>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03"/>
          <p:cNvCxnSpPr/>
          <p:nvPr/>
        </p:nvCxnSpPr>
        <p:spPr>
          <a:xfrm>
            <a:off x="1933896" y="6214924"/>
            <a:ext cx="36114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02"/>
          <p:cNvCxnSpPr/>
          <p:nvPr/>
        </p:nvCxnSpPr>
        <p:spPr>
          <a:xfrm>
            <a:off x="2182987" y="5608638"/>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102"/>
          <p:cNvCxnSpPr/>
          <p:nvPr/>
        </p:nvCxnSpPr>
        <p:spPr>
          <a:xfrm>
            <a:off x="2383591" y="6006202"/>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102"/>
          <p:cNvCxnSpPr/>
          <p:nvPr/>
        </p:nvCxnSpPr>
        <p:spPr>
          <a:xfrm>
            <a:off x="1953347" y="6214924"/>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105"/>
          <p:cNvCxnSpPr/>
          <p:nvPr/>
        </p:nvCxnSpPr>
        <p:spPr>
          <a:xfrm>
            <a:off x="1778063" y="4405029"/>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3" name="Straight Connector 105"/>
          <p:cNvCxnSpPr/>
          <p:nvPr/>
        </p:nvCxnSpPr>
        <p:spPr>
          <a:xfrm>
            <a:off x="1930463" y="4557429"/>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4" name="Straight Connector 102"/>
          <p:cNvCxnSpPr/>
          <p:nvPr/>
        </p:nvCxnSpPr>
        <p:spPr>
          <a:xfrm>
            <a:off x="2203019" y="4557429"/>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105"/>
          <p:cNvCxnSpPr/>
          <p:nvPr/>
        </p:nvCxnSpPr>
        <p:spPr>
          <a:xfrm>
            <a:off x="1880377" y="4856133"/>
            <a:ext cx="3611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6" name="Straight Connector 102"/>
          <p:cNvCxnSpPr/>
          <p:nvPr/>
        </p:nvCxnSpPr>
        <p:spPr>
          <a:xfrm>
            <a:off x="1949477" y="4856133"/>
            <a:ext cx="58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936217" y="5457828"/>
            <a:ext cx="574120" cy="457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flipV="1">
            <a:off x="937131" y="4777597"/>
            <a:ext cx="564304" cy="45163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Text Placeholder 1">
            <a:extLst>
              <a:ext uri="{FF2B5EF4-FFF2-40B4-BE49-F238E27FC236}">
                <a16:creationId xmlns:a16="http://schemas.microsoft.com/office/drawing/2014/main" id="{FE620B9A-A4AF-42BF-8E97-AA2FA1377A97}"/>
              </a:ext>
            </a:extLst>
          </p:cNvPr>
          <p:cNvSpPr txBox="1">
            <a:spLocks/>
          </p:cNvSpPr>
          <p:nvPr/>
        </p:nvSpPr>
        <p:spPr>
          <a:xfrm>
            <a:off x="482043" y="4519605"/>
            <a:ext cx="114158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800" dirty="0">
                <a:solidFill>
                  <a:srgbClr val="FF0000"/>
                </a:solidFill>
              </a:rPr>
              <a:t>?</a:t>
            </a:r>
            <a:endParaRPr kumimoji="0" lang="en-US" sz="1800" b="0" i="0" u="none" strike="noStrike" kern="1200" cap="none" spc="0" normalizeH="0" baseline="0" noProof="0" dirty="0">
              <a:ln>
                <a:noFill/>
              </a:ln>
              <a:solidFill>
                <a:srgbClr val="FF0000"/>
              </a:solidFill>
              <a:effectLst/>
              <a:uLnTx/>
              <a:uFillTx/>
            </a:endParaRPr>
          </a:p>
        </p:txBody>
      </p:sp>
      <p:sp>
        <p:nvSpPr>
          <p:cNvPr id="104" name="Text Placeholder 1">
            <a:extLst>
              <a:ext uri="{FF2B5EF4-FFF2-40B4-BE49-F238E27FC236}">
                <a16:creationId xmlns:a16="http://schemas.microsoft.com/office/drawing/2014/main" id="{FE620B9A-A4AF-42BF-8E97-AA2FA1377A97}"/>
              </a:ext>
            </a:extLst>
          </p:cNvPr>
          <p:cNvSpPr txBox="1">
            <a:spLocks/>
          </p:cNvSpPr>
          <p:nvPr/>
        </p:nvSpPr>
        <p:spPr>
          <a:xfrm>
            <a:off x="481997" y="5494396"/>
            <a:ext cx="1141584"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800" dirty="0">
                <a:solidFill>
                  <a:srgbClr val="FF0000"/>
                </a:solidFill>
              </a:rPr>
              <a:t>?</a:t>
            </a:r>
            <a:endParaRPr kumimoji="0" lang="en-US" sz="1800" b="0" i="0" u="none" strike="noStrike" kern="1200" cap="none" spc="0" normalizeH="0" baseline="0" noProof="0" dirty="0">
              <a:ln>
                <a:noFill/>
              </a:ln>
              <a:solidFill>
                <a:srgbClr val="FF0000"/>
              </a:solidFill>
              <a:effectLst/>
              <a:uLnTx/>
              <a:uFillTx/>
            </a:endParaRPr>
          </a:p>
        </p:txBody>
      </p:sp>
      <p:sp>
        <p:nvSpPr>
          <p:cNvPr id="105" name="Text Placeholder 1">
            <a:extLst>
              <a:ext uri="{FF2B5EF4-FFF2-40B4-BE49-F238E27FC236}">
                <a16:creationId xmlns:a16="http://schemas.microsoft.com/office/drawing/2014/main" id="{FE620B9A-A4AF-42BF-8E97-AA2FA1377A97}"/>
              </a:ext>
            </a:extLst>
          </p:cNvPr>
          <p:cNvSpPr txBox="1">
            <a:spLocks/>
          </p:cNvSpPr>
          <p:nvPr/>
        </p:nvSpPr>
        <p:spPr>
          <a:xfrm>
            <a:off x="2443692" y="4332719"/>
            <a:ext cx="1156986"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Class 1</a:t>
            </a:r>
            <a:endParaRPr kumimoji="0" lang="en-US" sz="1400" b="0" i="0" u="none" strike="noStrike" kern="1200" cap="none" spc="0" normalizeH="0" baseline="0" noProof="0" dirty="0">
              <a:ln>
                <a:noFill/>
              </a:ln>
              <a:solidFill>
                <a:prstClr val="black"/>
              </a:solidFill>
              <a:effectLst/>
              <a:uLnTx/>
              <a:uFillTx/>
            </a:endParaRPr>
          </a:p>
        </p:txBody>
      </p:sp>
      <p:sp>
        <p:nvSpPr>
          <p:cNvPr id="107" name="Text Placeholder 1">
            <a:extLst>
              <a:ext uri="{FF2B5EF4-FFF2-40B4-BE49-F238E27FC236}">
                <a16:creationId xmlns:a16="http://schemas.microsoft.com/office/drawing/2014/main" id="{FE620B9A-A4AF-42BF-8E97-AA2FA1377A97}"/>
              </a:ext>
            </a:extLst>
          </p:cNvPr>
          <p:cNvSpPr txBox="1">
            <a:spLocks/>
          </p:cNvSpPr>
          <p:nvPr/>
        </p:nvSpPr>
        <p:spPr>
          <a:xfrm>
            <a:off x="2443692" y="5609278"/>
            <a:ext cx="1156986" cy="611500"/>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ctr" defTabSz="3765366"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prstClr val="black"/>
                </a:solidFill>
              </a:rPr>
              <a:t>Class 2</a:t>
            </a:r>
            <a:endParaRPr kumimoji="0" lang="en-US" sz="1400" b="0" i="0" u="none" strike="noStrike" kern="1200" cap="none" spc="0" normalizeH="0" baseline="0" noProof="0" dirty="0">
              <a:ln>
                <a:noFill/>
              </a:ln>
              <a:solidFill>
                <a:prstClr val="black"/>
              </a:solidFill>
              <a:effectLst/>
              <a:uLnTx/>
              <a:uFillTx/>
            </a:endParaRPr>
          </a:p>
        </p:txBody>
      </p:sp>
      <p:sp>
        <p:nvSpPr>
          <p:cNvPr id="108" name="椭圆 107"/>
          <p:cNvSpPr/>
          <p:nvPr/>
        </p:nvSpPr>
        <p:spPr>
          <a:xfrm>
            <a:off x="4222828" y="4304636"/>
            <a:ext cx="1371600" cy="1371600"/>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椭圆 108"/>
          <p:cNvSpPr/>
          <p:nvPr/>
        </p:nvSpPr>
        <p:spPr>
          <a:xfrm>
            <a:off x="4587200" y="5025789"/>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a:off x="5060754" y="470538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椭圆 110"/>
          <p:cNvSpPr/>
          <p:nvPr/>
        </p:nvSpPr>
        <p:spPr>
          <a:xfrm>
            <a:off x="3905163" y="4938652"/>
            <a:ext cx="1371600" cy="1371600"/>
          </a:xfrm>
          <a:prstGeom prst="ellipse">
            <a:avLst/>
          </a:prstGeom>
          <a:solidFill>
            <a:schemeClr val="accent2">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椭圆 111"/>
          <p:cNvSpPr/>
          <p:nvPr/>
        </p:nvSpPr>
        <p:spPr>
          <a:xfrm>
            <a:off x="4854081" y="4304636"/>
            <a:ext cx="1371600" cy="1371600"/>
          </a:xfrm>
          <a:prstGeom prst="ellipse">
            <a:avLst/>
          </a:prstGeom>
          <a:solidFill>
            <a:schemeClr val="accent6">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椭圆 112"/>
          <p:cNvSpPr/>
          <p:nvPr/>
        </p:nvSpPr>
        <p:spPr>
          <a:xfrm>
            <a:off x="4590963" y="5101073"/>
            <a:ext cx="1371600" cy="1371600"/>
          </a:xfrm>
          <a:prstGeom prst="ellipse">
            <a:avLst/>
          </a:prstGeom>
          <a:solidFill>
            <a:schemeClr val="accent4">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椭圆 113"/>
          <p:cNvSpPr/>
          <p:nvPr/>
        </p:nvSpPr>
        <p:spPr>
          <a:xfrm>
            <a:off x="5213154" y="4857788"/>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椭圆 114"/>
          <p:cNvSpPr/>
          <p:nvPr/>
        </p:nvSpPr>
        <p:spPr>
          <a:xfrm>
            <a:off x="4512985" y="4695367"/>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椭圆 115"/>
          <p:cNvSpPr/>
          <p:nvPr/>
        </p:nvSpPr>
        <p:spPr>
          <a:xfrm>
            <a:off x="4854081" y="5341667"/>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椭圆 116"/>
          <p:cNvSpPr/>
          <p:nvPr/>
        </p:nvSpPr>
        <p:spPr>
          <a:xfrm>
            <a:off x="4770920" y="4788793"/>
            <a:ext cx="91440" cy="914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椭圆 117"/>
          <p:cNvSpPr/>
          <p:nvPr/>
        </p:nvSpPr>
        <p:spPr>
          <a:xfrm>
            <a:off x="5152194" y="518337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文本框 118"/>
          <p:cNvSpPr txBox="1"/>
          <p:nvPr/>
        </p:nvSpPr>
        <p:spPr>
          <a:xfrm>
            <a:off x="5208639" y="5038328"/>
            <a:ext cx="487680" cy="381524"/>
          </a:xfrm>
          <a:prstGeom prst="rect">
            <a:avLst/>
          </a:prstGeom>
          <a:noFill/>
        </p:spPr>
        <p:txBody>
          <a:bodyPr wrap="square" rtlCol="0">
            <a:spAutoFit/>
          </a:bodyPr>
          <a:lstStyle/>
          <a:p>
            <a:r>
              <a:rPr lang="en-US" b="1" dirty="0">
                <a:solidFill>
                  <a:srgbClr val="FF0000"/>
                </a:solidFill>
              </a:rPr>
              <a:t>?</a:t>
            </a:r>
          </a:p>
        </p:txBody>
      </p:sp>
      <p:pic>
        <p:nvPicPr>
          <p:cNvPr id="1030" name="Picture 6" descr="I want to be the blind man with the elephant. | Matthew D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130" y="3756731"/>
            <a:ext cx="4466357" cy="28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626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An input binary sequence 𝒙 of length 𝑛 (known)</a:t>
            </a:r>
          </a:p>
          <a:p>
            <a:pPr>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Problem setup</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817586" y="4436863"/>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17586" y="4436863"/>
                <a:ext cx="2402013" cy="703833"/>
              </a:xfrm>
              <a:prstGeom prst="rect">
                <a:avLst/>
              </a:prstGeom>
              <a:blipFill>
                <a:blip r:embed="rId3"/>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a:endCxn id="100" idx="1"/>
          </p:cNvCxnSpPr>
          <p:nvPr/>
        </p:nvCxnSpPr>
        <p:spPr>
          <a:xfrm flipV="1">
            <a:off x="2981739" y="4877562"/>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4865810"/>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 Placeholder 1">
                <a:extLst>
                  <a:ext uri="{FF2B5EF4-FFF2-40B4-BE49-F238E27FC236}">
                    <a16:creationId xmlns:a16="http://schemas.microsoft.com/office/drawing/2014/main" id="{2B79910F-163A-49B6-AAF4-4655D89B5D2A}"/>
                  </a:ext>
                </a:extLst>
              </p:cNvPr>
              <p:cNvSpPr txBox="1">
                <a:spLocks/>
              </p:cNvSpPr>
              <p:nvPr/>
            </p:nvSpPr>
            <p:spPr>
              <a:xfrm>
                <a:off x="868069" y="5002073"/>
                <a:ext cx="2402013"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1" i="1" dirty="0" smtClean="0">
                          <a:solidFill>
                            <a:schemeClr val="tx1"/>
                          </a:solidFill>
                          <a:latin typeface="Cambria Math" panose="02040503050406030204" pitchFamily="18" charset="0"/>
                        </a:rPr>
                        <m:t>𝒙</m:t>
                      </m:r>
                      <m:r>
                        <a:rPr lang="en-US" sz="1800" b="1" i="1" dirty="0" smtClean="0">
                          <a:solidFill>
                            <a:schemeClr val="tx1"/>
                          </a:solidFill>
                          <a:latin typeface="Cambria Math" panose="02040503050406030204" pitchFamily="18" charset="0"/>
                        </a:rPr>
                        <m:t>∈</m:t>
                      </m:r>
                      <m:sSup>
                        <m:sSupPr>
                          <m:ctrlPr>
                            <a:rPr lang="en-US" sz="1800" b="1" i="1" dirty="0" smtClean="0">
                              <a:solidFill>
                                <a:schemeClr val="tx1"/>
                              </a:solidFill>
                              <a:latin typeface="Cambria Math" panose="02040503050406030204" pitchFamily="18" charset="0"/>
                            </a:rPr>
                          </m:ctrlPr>
                        </m:sSupPr>
                        <m:e>
                          <m:d>
                            <m:dPr>
                              <m:begChr m:val="{"/>
                              <m:endChr m:val="}"/>
                              <m:ctrlPr>
                                <a:rPr lang="en-US" sz="1800" b="1" i="1" dirty="0" smtClean="0">
                                  <a:solidFill>
                                    <a:schemeClr val="tx1"/>
                                  </a:solidFill>
                                  <a:latin typeface="Cambria Math" panose="02040503050406030204" pitchFamily="18" charset="0"/>
                                </a:rPr>
                              </m:ctrlPr>
                            </m:dPr>
                            <m:e>
                              <m:r>
                                <a:rPr lang="en-US" sz="1800" b="0" i="1" dirty="0" smtClean="0">
                                  <a:solidFill>
                                    <a:schemeClr val="tx1"/>
                                  </a:solidFill>
                                  <a:latin typeface="Cambria Math" panose="02040503050406030204" pitchFamily="18" charset="0"/>
                                </a:rPr>
                                <m:t>0,1</m:t>
                              </m:r>
                            </m:e>
                          </m:d>
                        </m:e>
                        <m:sup>
                          <m:r>
                            <a:rPr lang="en-US" sz="1800" b="0" i="1" dirty="0" smtClean="0">
                              <a:solidFill>
                                <a:schemeClr val="tx1"/>
                              </a:solidFill>
                              <a:latin typeface="Cambria Math" panose="02040503050406030204" pitchFamily="18" charset="0"/>
                            </a:rPr>
                            <m:t>𝑛</m:t>
                          </m:r>
                        </m:sup>
                      </m:sSup>
                    </m:oMath>
                  </m:oMathPara>
                </a14:m>
                <a:endParaRPr lang="en-US" sz="1800" b="1" dirty="0">
                  <a:solidFill>
                    <a:schemeClr val="tx1"/>
                  </a:solidFill>
                </a:endParaRPr>
              </a:p>
            </p:txBody>
          </p:sp>
        </mc:Choice>
        <mc:Fallback xmlns="">
          <p:sp>
            <p:nvSpPr>
              <p:cNvPr id="8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68069" y="5002073"/>
                <a:ext cx="2402013" cy="673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 Placeholder 1">
                <a:extLst>
                  <a:ext uri="{FF2B5EF4-FFF2-40B4-BE49-F238E27FC236}">
                    <a16:creationId xmlns:a16="http://schemas.microsoft.com/office/drawing/2014/main" id="{2B79910F-163A-49B6-AAF4-4655D89B5D2A}"/>
                  </a:ext>
                </a:extLst>
              </p:cNvPr>
              <p:cNvSpPr txBox="1">
                <a:spLocks/>
              </p:cNvSpPr>
              <p:nvPr/>
            </p:nvSpPr>
            <p:spPr>
              <a:xfrm>
                <a:off x="6832849" y="4508389"/>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0</m:t>
                      </m:r>
                    </m:oMath>
                  </m:oMathPara>
                </a14:m>
                <a:endParaRPr lang="en-US" sz="2000" dirty="0">
                  <a:solidFill>
                    <a:schemeClr val="tx1"/>
                  </a:solidFill>
                </a:endParaRPr>
              </a:p>
            </p:txBody>
          </p:sp>
        </mc:Choice>
        <mc:Fallback xmlns="">
          <p:sp>
            <p:nvSpPr>
              <p:cNvPr id="8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832849" y="4508389"/>
                <a:ext cx="2172459" cy="7038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 Placeholder 1">
                <a:extLst>
                  <a:ext uri="{FF2B5EF4-FFF2-40B4-BE49-F238E27FC236}">
                    <a16:creationId xmlns:a16="http://schemas.microsoft.com/office/drawing/2014/main" id="{2B79910F-163A-49B6-AAF4-4655D89B5D2A}"/>
                  </a:ext>
                </a:extLst>
              </p:cNvPr>
              <p:cNvSpPr txBox="1">
                <a:spLocks/>
              </p:cNvSpPr>
              <p:nvPr/>
            </p:nvSpPr>
            <p:spPr>
              <a:xfrm>
                <a:off x="7531168" y="4937924"/>
                <a:ext cx="909872" cy="68196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𝑖</m:t>
                          </m:r>
                        </m:sup>
                      </m:sSup>
                    </m:oMath>
                  </m:oMathPara>
                </a14:m>
                <a:endParaRPr lang="en-US" sz="1800" b="1" dirty="0">
                  <a:solidFill>
                    <a:schemeClr val="tx1"/>
                  </a:solidFill>
                </a:endParaRPr>
              </a:p>
            </p:txBody>
          </p:sp>
        </mc:Choice>
        <mc:Fallback xmlns="">
          <p:sp>
            <p:nvSpPr>
              <p:cNvPr id="8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531168" y="4937924"/>
                <a:ext cx="909872" cy="6819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 Placeholder 1">
                <a:extLst>
                  <a:ext uri="{FF2B5EF4-FFF2-40B4-BE49-F238E27FC236}">
                    <a16:creationId xmlns:a16="http://schemas.microsoft.com/office/drawing/2014/main" id="{2B79910F-163A-49B6-AAF4-4655D89B5D2A}"/>
                  </a:ext>
                </a:extLst>
              </p:cNvPr>
              <p:cNvSpPr txBox="1">
                <a:spLocks/>
              </p:cNvSpPr>
              <p:nvPr/>
            </p:nvSpPr>
            <p:spPr>
              <a:xfrm>
                <a:off x="4034409" y="5013573"/>
                <a:ext cx="2402013"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1" i="1" dirty="0"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8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034409" y="5013573"/>
                <a:ext cx="2402013" cy="826944"/>
              </a:xfrm>
              <a:prstGeom prst="rect">
                <a:avLst/>
              </a:prstGeom>
              <a:blipFill>
                <a:blip r:embed="rId7"/>
                <a:stretch>
                  <a:fillRect/>
                </a:stretch>
              </a:blipFill>
            </p:spPr>
            <p:txBody>
              <a:bodyPr/>
              <a:lstStyle/>
              <a:p>
                <a:r>
                  <a:rPr lang="en-US">
                    <a:noFill/>
                  </a:rPr>
                  <a:t> </a:t>
                </a:r>
              </a:p>
            </p:txBody>
          </p:sp>
        </mc:Fallback>
      </mc:AlternateContent>
      <p:cxnSp>
        <p:nvCxnSpPr>
          <p:cNvPr id="90"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5912028"/>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 Placeholder 1">
                <a:extLst>
                  <a:ext uri="{FF2B5EF4-FFF2-40B4-BE49-F238E27FC236}">
                    <a16:creationId xmlns:a16="http://schemas.microsoft.com/office/drawing/2014/main" id="{2B79910F-163A-49B6-AAF4-4655D89B5D2A}"/>
                  </a:ext>
                </a:extLst>
              </p:cNvPr>
              <p:cNvSpPr txBox="1">
                <a:spLocks/>
              </p:cNvSpPr>
              <p:nvPr/>
            </p:nvSpPr>
            <p:spPr>
              <a:xfrm>
                <a:off x="6943302" y="5554607"/>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1 0</m:t>
                      </m:r>
                    </m:oMath>
                  </m:oMathPara>
                </a14:m>
                <a:endParaRPr lang="en-US" sz="2000" dirty="0">
                  <a:solidFill>
                    <a:schemeClr val="tx1"/>
                  </a:solidFill>
                </a:endParaRPr>
              </a:p>
            </p:txBody>
          </p:sp>
        </mc:Choice>
        <mc:Fallback xmlns="">
          <p:sp>
            <p:nvSpPr>
              <p:cNvPr id="9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943302" y="5554607"/>
                <a:ext cx="2172459" cy="70383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7451656" y="5919443"/>
                <a:ext cx="106889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𝑁</m:t>
                          </m:r>
                        </m:sup>
                      </m:sSup>
                    </m:oMath>
                  </m:oMathPara>
                </a14:m>
                <a:endParaRPr lang="en-US" sz="18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451656" y="5919443"/>
                <a:ext cx="1068896" cy="677993"/>
              </a:xfrm>
              <a:prstGeom prst="rect">
                <a:avLst/>
              </a:prstGeom>
              <a:blipFill>
                <a:blip r:embed="rId9"/>
                <a:stretch>
                  <a:fillRect/>
                </a:stretch>
              </a:blipFill>
            </p:spPr>
            <p:txBody>
              <a:bodyPr/>
              <a:lstStyle/>
              <a:p>
                <a:r>
                  <a:rPr lang="en-US">
                    <a:noFill/>
                  </a:rPr>
                  <a:t> </a:t>
                </a:r>
              </a:p>
            </p:txBody>
          </p:sp>
        </mc:Fallback>
      </mc:AlternateContent>
      <p:cxnSp>
        <p:nvCxnSpPr>
          <p:cNvPr id="97" name="Straight Arrow Connector 10">
            <a:extLst>
              <a:ext uri="{FF2B5EF4-FFF2-40B4-BE49-F238E27FC236}">
                <a16:creationId xmlns:a16="http://schemas.microsoft.com/office/drawing/2014/main" id="{E20A6EC8-5331-4D77-AB44-2C64F36A257D}"/>
              </a:ext>
            </a:extLst>
          </p:cNvPr>
          <p:cNvCxnSpPr>
            <a:cxnSpLocks/>
          </p:cNvCxnSpPr>
          <p:nvPr/>
        </p:nvCxnSpPr>
        <p:spPr>
          <a:xfrm>
            <a:off x="6214214" y="4033771"/>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6738869" y="3676350"/>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1 0 1</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738869" y="3676350"/>
                <a:ext cx="2172459" cy="7038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7332485" y="4105885"/>
                <a:ext cx="129895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0" dirty="0" smtClean="0">
                              <a:solidFill>
                                <a:schemeClr val="tx1"/>
                              </a:solidFill>
                              <a:latin typeface="Cambria Math" panose="02040503050406030204" pitchFamily="18" charset="0"/>
                            </a:rPr>
                            <m:t>1</m:t>
                          </m:r>
                        </m:sup>
                      </m:sSup>
                    </m:oMath>
                  </m:oMathPara>
                </a14:m>
                <a:endParaRPr lang="en-US" sz="1800" b="1" dirty="0">
                  <a:solidFill>
                    <a:schemeClr val="tx1"/>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32485" y="4105885"/>
                <a:ext cx="1298956" cy="677993"/>
              </a:xfrm>
              <a:prstGeom prst="rect">
                <a:avLst/>
              </a:prstGeom>
              <a:blipFill>
                <a:blip r:embed="rId11"/>
                <a:stretch>
                  <a:fillRect/>
                </a:stretch>
              </a:blipFill>
            </p:spPr>
            <p:txBody>
              <a:bodyPr/>
              <a:lstStyle/>
              <a:p>
                <a:r>
                  <a:rPr lang="en-US">
                    <a:noFill/>
                  </a:rPr>
                  <a:t> </a:t>
                </a:r>
              </a:p>
            </p:txBody>
          </p:sp>
        </mc:Fallback>
      </mc:AlternateContent>
      <p:sp>
        <p:nvSpPr>
          <p:cNvPr id="100" name="矩形 99"/>
          <p:cNvSpPr/>
          <p:nvPr/>
        </p:nvSpPr>
        <p:spPr>
          <a:xfrm>
            <a:off x="4123422" y="4676107"/>
            <a:ext cx="208390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3" name="矩形 102"/>
          <p:cNvSpPr/>
          <p:nvPr/>
        </p:nvSpPr>
        <p:spPr>
          <a:xfrm>
            <a:off x="4133150" y="5687111"/>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6" name="矩形 105"/>
          <p:cNvSpPr/>
          <p:nvPr/>
        </p:nvSpPr>
        <p:spPr>
          <a:xfrm>
            <a:off x="4133150" y="3832316"/>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20" name="右大括号 119"/>
          <p:cNvSpPr/>
          <p:nvPr/>
        </p:nvSpPr>
        <p:spPr>
          <a:xfrm>
            <a:off x="8828149" y="4026372"/>
            <a:ext cx="373868" cy="187825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9329760" y="4550206"/>
                <a:ext cx="1921796"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2000" dirty="0">
                    <a:solidFill>
                      <a:schemeClr val="tx1"/>
                    </a:solidFill>
                  </a:rPr>
                  <a:t>Recover </a:t>
                </a:r>
                <a14:m>
                  <m:oMath xmlns:m="http://schemas.openxmlformats.org/officeDocument/2006/math">
                    <m:r>
                      <a:rPr lang="en-US" sz="2000" b="1" i="1" dirty="0" smtClean="0">
                        <a:solidFill>
                          <a:schemeClr val="tx1"/>
                        </a:solidFill>
                        <a:latin typeface="Cambria Math" panose="02040503050406030204" pitchFamily="18" charset="0"/>
                      </a:rPr>
                      <m:t>𝒙</m:t>
                    </m:r>
                  </m:oMath>
                </a14:m>
                <a:endParaRPr lang="en-US" sz="20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329760" y="4550206"/>
                <a:ext cx="1921796" cy="703833"/>
              </a:xfrm>
              <a:prstGeom prst="rect">
                <a:avLst/>
              </a:prstGeom>
              <a:blipFill>
                <a:blip r:embed="rId12"/>
                <a:stretch>
                  <a:fillRect/>
                </a:stretch>
              </a:blipFill>
            </p:spPr>
            <p:txBody>
              <a:bodyPr/>
              <a:lstStyle/>
              <a:p>
                <a:r>
                  <a:rPr lang="en-US">
                    <a:noFill/>
                  </a:rPr>
                  <a:t> </a:t>
                </a:r>
              </a:p>
            </p:txBody>
          </p:sp>
        </mc:Fallback>
      </mc:AlternateContent>
      <p:cxnSp>
        <p:nvCxnSpPr>
          <p:cNvPr id="122" name="直接连接符 121"/>
          <p:cNvCxnSpPr/>
          <p:nvPr/>
        </p:nvCxnSpPr>
        <p:spPr>
          <a:xfrm flipV="1">
            <a:off x="3444653" y="4033771"/>
            <a:ext cx="0" cy="187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3444653" y="4039812"/>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3441271" y="5913173"/>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7008999" y="6220198"/>
            <a:ext cx="2041063"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600" dirty="0">
                <a:solidFill>
                  <a:srgbClr val="0070C0"/>
                </a:solidFill>
              </a:rPr>
              <a:t>Partial observations</a:t>
            </a:r>
            <a:endParaRPr lang="en-US" sz="1600" b="1" dirty="0">
              <a:solidFill>
                <a:srgbClr val="0070C0"/>
              </a:solidFill>
            </a:endParaRPr>
          </a:p>
        </p:txBody>
      </p:sp>
    </p:spTree>
    <p:extLst>
      <p:ext uri="{BB962C8B-B14F-4D97-AF65-F5344CB8AC3E}">
        <p14:creationId xmlns:p14="http://schemas.microsoft.com/office/powerpoint/2010/main" val="4794014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An input binary sequence 𝒙 of length 𝑛 (known)</a:t>
            </a:r>
          </a:p>
          <a:p>
            <a:pPr>
              <a:buFont typeface="Arial" panose="020B0604020202020204" pitchFamily="34" charset="0"/>
              <a:buChar char="•"/>
            </a:pPr>
            <a:r>
              <a:rPr lang="en-US" sz="1800" dirty="0">
                <a:cs typeface="Arial" panose="020B0604020202020204" pitchFamily="34" charset="0"/>
              </a:rPr>
              <a:t>𝑁 noisy copies of 𝒙 independently obtained by passing 𝒙 through a deletion channel</a:t>
            </a:r>
          </a:p>
          <a:p>
            <a:pPr lvl="1">
              <a:buFont typeface="Arial" panose="020B0604020202020204" pitchFamily="34" charset="0"/>
              <a:buChar char="•"/>
            </a:pPr>
            <a:r>
              <a:rPr lang="en-US" sz="1500" dirty="0">
                <a:cs typeface="Arial" panose="020B0604020202020204" pitchFamily="34" charset="0"/>
              </a:rPr>
              <a:t>Suitable for genome data and captures the partial observation settings   </a:t>
            </a:r>
          </a:p>
          <a:p>
            <a:pPr>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Problem setup</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817586" y="4436863"/>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17586" y="4436863"/>
                <a:ext cx="2402013" cy="703833"/>
              </a:xfrm>
              <a:prstGeom prst="rect">
                <a:avLst/>
              </a:prstGeom>
              <a:blipFill>
                <a:blip r:embed="rId3"/>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a:endCxn id="100" idx="1"/>
          </p:cNvCxnSpPr>
          <p:nvPr/>
        </p:nvCxnSpPr>
        <p:spPr>
          <a:xfrm flipV="1">
            <a:off x="2981739" y="4877562"/>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4865810"/>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 Placeholder 1">
                <a:extLst>
                  <a:ext uri="{FF2B5EF4-FFF2-40B4-BE49-F238E27FC236}">
                    <a16:creationId xmlns:a16="http://schemas.microsoft.com/office/drawing/2014/main" id="{2B79910F-163A-49B6-AAF4-4655D89B5D2A}"/>
                  </a:ext>
                </a:extLst>
              </p:cNvPr>
              <p:cNvSpPr txBox="1">
                <a:spLocks/>
              </p:cNvSpPr>
              <p:nvPr/>
            </p:nvSpPr>
            <p:spPr>
              <a:xfrm>
                <a:off x="868069" y="5002073"/>
                <a:ext cx="2402013"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1" i="1" dirty="0" smtClean="0">
                          <a:solidFill>
                            <a:schemeClr val="tx1"/>
                          </a:solidFill>
                          <a:latin typeface="Cambria Math" panose="02040503050406030204" pitchFamily="18" charset="0"/>
                        </a:rPr>
                        <m:t>𝒙</m:t>
                      </m:r>
                      <m:r>
                        <a:rPr lang="en-US" sz="1800" b="1" i="1" dirty="0" smtClean="0">
                          <a:solidFill>
                            <a:schemeClr val="tx1"/>
                          </a:solidFill>
                          <a:latin typeface="Cambria Math" panose="02040503050406030204" pitchFamily="18" charset="0"/>
                        </a:rPr>
                        <m:t>∈</m:t>
                      </m:r>
                      <m:sSup>
                        <m:sSupPr>
                          <m:ctrlPr>
                            <a:rPr lang="en-US" sz="1800" b="1" i="1" dirty="0" smtClean="0">
                              <a:solidFill>
                                <a:schemeClr val="tx1"/>
                              </a:solidFill>
                              <a:latin typeface="Cambria Math" panose="02040503050406030204" pitchFamily="18" charset="0"/>
                            </a:rPr>
                          </m:ctrlPr>
                        </m:sSupPr>
                        <m:e>
                          <m:d>
                            <m:dPr>
                              <m:begChr m:val="{"/>
                              <m:endChr m:val="}"/>
                              <m:ctrlPr>
                                <a:rPr lang="en-US" sz="1800" b="1" i="1" dirty="0" smtClean="0">
                                  <a:solidFill>
                                    <a:schemeClr val="tx1"/>
                                  </a:solidFill>
                                  <a:latin typeface="Cambria Math" panose="02040503050406030204" pitchFamily="18" charset="0"/>
                                </a:rPr>
                              </m:ctrlPr>
                            </m:dPr>
                            <m:e>
                              <m:r>
                                <a:rPr lang="en-US" sz="1800" b="0" i="1" dirty="0" smtClean="0">
                                  <a:solidFill>
                                    <a:schemeClr val="tx1"/>
                                  </a:solidFill>
                                  <a:latin typeface="Cambria Math" panose="02040503050406030204" pitchFamily="18" charset="0"/>
                                </a:rPr>
                                <m:t>0,1</m:t>
                              </m:r>
                            </m:e>
                          </m:d>
                        </m:e>
                        <m:sup>
                          <m:r>
                            <a:rPr lang="en-US" sz="1800" b="0" i="1" dirty="0" smtClean="0">
                              <a:solidFill>
                                <a:schemeClr val="tx1"/>
                              </a:solidFill>
                              <a:latin typeface="Cambria Math" panose="02040503050406030204" pitchFamily="18" charset="0"/>
                            </a:rPr>
                            <m:t>𝑛</m:t>
                          </m:r>
                        </m:sup>
                      </m:sSup>
                    </m:oMath>
                  </m:oMathPara>
                </a14:m>
                <a:endParaRPr lang="en-US" sz="1800" b="1" dirty="0">
                  <a:solidFill>
                    <a:schemeClr val="tx1"/>
                  </a:solidFill>
                </a:endParaRPr>
              </a:p>
            </p:txBody>
          </p:sp>
        </mc:Choice>
        <mc:Fallback xmlns="">
          <p:sp>
            <p:nvSpPr>
              <p:cNvPr id="8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68069" y="5002073"/>
                <a:ext cx="2402013" cy="673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 Placeholder 1">
                <a:extLst>
                  <a:ext uri="{FF2B5EF4-FFF2-40B4-BE49-F238E27FC236}">
                    <a16:creationId xmlns:a16="http://schemas.microsoft.com/office/drawing/2014/main" id="{2B79910F-163A-49B6-AAF4-4655D89B5D2A}"/>
                  </a:ext>
                </a:extLst>
              </p:cNvPr>
              <p:cNvSpPr txBox="1">
                <a:spLocks/>
              </p:cNvSpPr>
              <p:nvPr/>
            </p:nvSpPr>
            <p:spPr>
              <a:xfrm>
                <a:off x="6832849" y="4508389"/>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0</m:t>
                      </m:r>
                    </m:oMath>
                  </m:oMathPara>
                </a14:m>
                <a:endParaRPr lang="en-US" sz="2000" dirty="0">
                  <a:solidFill>
                    <a:schemeClr val="tx1"/>
                  </a:solidFill>
                </a:endParaRPr>
              </a:p>
            </p:txBody>
          </p:sp>
        </mc:Choice>
        <mc:Fallback xmlns="">
          <p:sp>
            <p:nvSpPr>
              <p:cNvPr id="8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832849" y="4508389"/>
                <a:ext cx="2172459" cy="7038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 Placeholder 1">
                <a:extLst>
                  <a:ext uri="{FF2B5EF4-FFF2-40B4-BE49-F238E27FC236}">
                    <a16:creationId xmlns:a16="http://schemas.microsoft.com/office/drawing/2014/main" id="{2B79910F-163A-49B6-AAF4-4655D89B5D2A}"/>
                  </a:ext>
                </a:extLst>
              </p:cNvPr>
              <p:cNvSpPr txBox="1">
                <a:spLocks/>
              </p:cNvSpPr>
              <p:nvPr/>
            </p:nvSpPr>
            <p:spPr>
              <a:xfrm>
                <a:off x="7531168" y="4937924"/>
                <a:ext cx="909872" cy="68196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𝑖</m:t>
                          </m:r>
                        </m:sup>
                      </m:sSup>
                    </m:oMath>
                  </m:oMathPara>
                </a14:m>
                <a:endParaRPr lang="en-US" sz="1800" b="1" dirty="0">
                  <a:solidFill>
                    <a:schemeClr val="tx1"/>
                  </a:solidFill>
                </a:endParaRPr>
              </a:p>
            </p:txBody>
          </p:sp>
        </mc:Choice>
        <mc:Fallback xmlns="">
          <p:sp>
            <p:nvSpPr>
              <p:cNvPr id="8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531168" y="4937924"/>
                <a:ext cx="909872" cy="6819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 Placeholder 1">
                <a:extLst>
                  <a:ext uri="{FF2B5EF4-FFF2-40B4-BE49-F238E27FC236}">
                    <a16:creationId xmlns:a16="http://schemas.microsoft.com/office/drawing/2014/main" id="{2B79910F-163A-49B6-AAF4-4655D89B5D2A}"/>
                  </a:ext>
                </a:extLst>
              </p:cNvPr>
              <p:cNvSpPr txBox="1">
                <a:spLocks/>
              </p:cNvSpPr>
              <p:nvPr/>
            </p:nvSpPr>
            <p:spPr>
              <a:xfrm>
                <a:off x="4034409" y="5013573"/>
                <a:ext cx="2402013"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1" i="1" dirty="0"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8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034409" y="5013573"/>
                <a:ext cx="2402013" cy="826944"/>
              </a:xfrm>
              <a:prstGeom prst="rect">
                <a:avLst/>
              </a:prstGeom>
              <a:blipFill>
                <a:blip r:embed="rId7"/>
                <a:stretch>
                  <a:fillRect/>
                </a:stretch>
              </a:blipFill>
            </p:spPr>
            <p:txBody>
              <a:bodyPr/>
              <a:lstStyle/>
              <a:p>
                <a:r>
                  <a:rPr lang="en-US">
                    <a:noFill/>
                  </a:rPr>
                  <a:t> </a:t>
                </a:r>
              </a:p>
            </p:txBody>
          </p:sp>
        </mc:Fallback>
      </mc:AlternateContent>
      <p:cxnSp>
        <p:nvCxnSpPr>
          <p:cNvPr id="90"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5912028"/>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 Placeholder 1">
                <a:extLst>
                  <a:ext uri="{FF2B5EF4-FFF2-40B4-BE49-F238E27FC236}">
                    <a16:creationId xmlns:a16="http://schemas.microsoft.com/office/drawing/2014/main" id="{2B79910F-163A-49B6-AAF4-4655D89B5D2A}"/>
                  </a:ext>
                </a:extLst>
              </p:cNvPr>
              <p:cNvSpPr txBox="1">
                <a:spLocks/>
              </p:cNvSpPr>
              <p:nvPr/>
            </p:nvSpPr>
            <p:spPr>
              <a:xfrm>
                <a:off x="6943302" y="5554607"/>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1 0</m:t>
                      </m:r>
                    </m:oMath>
                  </m:oMathPara>
                </a14:m>
                <a:endParaRPr lang="en-US" sz="2000" dirty="0">
                  <a:solidFill>
                    <a:schemeClr val="tx1"/>
                  </a:solidFill>
                </a:endParaRPr>
              </a:p>
            </p:txBody>
          </p:sp>
        </mc:Choice>
        <mc:Fallback xmlns="">
          <p:sp>
            <p:nvSpPr>
              <p:cNvPr id="9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943302" y="5554607"/>
                <a:ext cx="2172459" cy="70383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7451656" y="5919443"/>
                <a:ext cx="106889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𝑁</m:t>
                          </m:r>
                        </m:sup>
                      </m:sSup>
                    </m:oMath>
                  </m:oMathPara>
                </a14:m>
                <a:endParaRPr lang="en-US" sz="18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451656" y="5919443"/>
                <a:ext cx="1068896" cy="677993"/>
              </a:xfrm>
              <a:prstGeom prst="rect">
                <a:avLst/>
              </a:prstGeom>
              <a:blipFill>
                <a:blip r:embed="rId9"/>
                <a:stretch>
                  <a:fillRect/>
                </a:stretch>
              </a:blipFill>
            </p:spPr>
            <p:txBody>
              <a:bodyPr/>
              <a:lstStyle/>
              <a:p>
                <a:r>
                  <a:rPr lang="en-US">
                    <a:noFill/>
                  </a:rPr>
                  <a:t> </a:t>
                </a:r>
              </a:p>
            </p:txBody>
          </p:sp>
        </mc:Fallback>
      </mc:AlternateContent>
      <p:cxnSp>
        <p:nvCxnSpPr>
          <p:cNvPr id="97" name="Straight Arrow Connector 10">
            <a:extLst>
              <a:ext uri="{FF2B5EF4-FFF2-40B4-BE49-F238E27FC236}">
                <a16:creationId xmlns:a16="http://schemas.microsoft.com/office/drawing/2014/main" id="{E20A6EC8-5331-4D77-AB44-2C64F36A257D}"/>
              </a:ext>
            </a:extLst>
          </p:cNvPr>
          <p:cNvCxnSpPr>
            <a:cxnSpLocks/>
          </p:cNvCxnSpPr>
          <p:nvPr/>
        </p:nvCxnSpPr>
        <p:spPr>
          <a:xfrm>
            <a:off x="6214214" y="4033771"/>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6738869" y="3676350"/>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1 0 1</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738869" y="3676350"/>
                <a:ext cx="2172459" cy="7038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7332485" y="4105885"/>
                <a:ext cx="129895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0" dirty="0" smtClean="0">
                              <a:solidFill>
                                <a:schemeClr val="tx1"/>
                              </a:solidFill>
                              <a:latin typeface="Cambria Math" panose="02040503050406030204" pitchFamily="18" charset="0"/>
                            </a:rPr>
                            <m:t>1</m:t>
                          </m:r>
                        </m:sup>
                      </m:sSup>
                    </m:oMath>
                  </m:oMathPara>
                </a14:m>
                <a:endParaRPr lang="en-US" sz="1800" b="1" dirty="0">
                  <a:solidFill>
                    <a:schemeClr val="tx1"/>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32485" y="4105885"/>
                <a:ext cx="1298956" cy="677993"/>
              </a:xfrm>
              <a:prstGeom prst="rect">
                <a:avLst/>
              </a:prstGeom>
              <a:blipFill>
                <a:blip r:embed="rId11"/>
                <a:stretch>
                  <a:fillRect/>
                </a:stretch>
              </a:blipFill>
            </p:spPr>
            <p:txBody>
              <a:bodyPr/>
              <a:lstStyle/>
              <a:p>
                <a:r>
                  <a:rPr lang="en-US">
                    <a:noFill/>
                  </a:rPr>
                  <a:t> </a:t>
                </a:r>
              </a:p>
            </p:txBody>
          </p:sp>
        </mc:Fallback>
      </mc:AlternateContent>
      <p:sp>
        <p:nvSpPr>
          <p:cNvPr id="100" name="矩形 99"/>
          <p:cNvSpPr/>
          <p:nvPr/>
        </p:nvSpPr>
        <p:spPr>
          <a:xfrm>
            <a:off x="4123422" y="4676107"/>
            <a:ext cx="208390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3" name="矩形 102"/>
          <p:cNvSpPr/>
          <p:nvPr/>
        </p:nvSpPr>
        <p:spPr>
          <a:xfrm>
            <a:off x="4133150" y="5687111"/>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6" name="矩形 105"/>
          <p:cNvSpPr/>
          <p:nvPr/>
        </p:nvSpPr>
        <p:spPr>
          <a:xfrm>
            <a:off x="4133150" y="3832316"/>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20" name="右大括号 119"/>
          <p:cNvSpPr/>
          <p:nvPr/>
        </p:nvSpPr>
        <p:spPr>
          <a:xfrm>
            <a:off x="8828149" y="4026372"/>
            <a:ext cx="373868" cy="187825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9329760" y="4550206"/>
                <a:ext cx="1921796"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2000" dirty="0">
                    <a:solidFill>
                      <a:schemeClr val="tx1"/>
                    </a:solidFill>
                  </a:rPr>
                  <a:t>Recover </a:t>
                </a:r>
                <a14:m>
                  <m:oMath xmlns:m="http://schemas.openxmlformats.org/officeDocument/2006/math">
                    <m:r>
                      <a:rPr lang="en-US" sz="2000" b="1" i="1" dirty="0" smtClean="0">
                        <a:solidFill>
                          <a:schemeClr val="tx1"/>
                        </a:solidFill>
                        <a:latin typeface="Cambria Math" panose="02040503050406030204" pitchFamily="18" charset="0"/>
                      </a:rPr>
                      <m:t>𝒙</m:t>
                    </m:r>
                  </m:oMath>
                </a14:m>
                <a:endParaRPr lang="en-US" sz="20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329760" y="4550206"/>
                <a:ext cx="1921796" cy="703833"/>
              </a:xfrm>
              <a:prstGeom prst="rect">
                <a:avLst/>
              </a:prstGeom>
              <a:blipFill>
                <a:blip r:embed="rId12"/>
                <a:stretch>
                  <a:fillRect/>
                </a:stretch>
              </a:blipFill>
            </p:spPr>
            <p:txBody>
              <a:bodyPr/>
              <a:lstStyle/>
              <a:p>
                <a:r>
                  <a:rPr lang="en-US">
                    <a:noFill/>
                  </a:rPr>
                  <a:t> </a:t>
                </a:r>
              </a:p>
            </p:txBody>
          </p:sp>
        </mc:Fallback>
      </mc:AlternateContent>
      <p:cxnSp>
        <p:nvCxnSpPr>
          <p:cNvPr id="122" name="直接连接符 121"/>
          <p:cNvCxnSpPr/>
          <p:nvPr/>
        </p:nvCxnSpPr>
        <p:spPr>
          <a:xfrm flipV="1">
            <a:off x="3444653" y="4033771"/>
            <a:ext cx="0" cy="187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3444653" y="4039812"/>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3441271" y="5913173"/>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7008999" y="6220198"/>
            <a:ext cx="2041063"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600" dirty="0">
                <a:solidFill>
                  <a:srgbClr val="0070C0"/>
                </a:solidFill>
              </a:rPr>
              <a:t>Partial observations</a:t>
            </a:r>
            <a:endParaRPr lang="en-US" sz="1600" b="1" dirty="0">
              <a:solidFill>
                <a:srgbClr val="0070C0"/>
              </a:solidFill>
            </a:endParaRPr>
          </a:p>
        </p:txBody>
      </p:sp>
    </p:spTree>
    <p:extLst>
      <p:ext uri="{BB962C8B-B14F-4D97-AF65-F5344CB8AC3E}">
        <p14:creationId xmlns:p14="http://schemas.microsoft.com/office/powerpoint/2010/main" val="1064371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An input binary sequence 𝒙 of length 𝑛 (known)</a:t>
            </a:r>
          </a:p>
          <a:p>
            <a:pPr>
              <a:buFont typeface="Arial" panose="020B0604020202020204" pitchFamily="34" charset="0"/>
              <a:buChar char="•"/>
            </a:pPr>
            <a:r>
              <a:rPr lang="en-US" sz="1800" dirty="0">
                <a:cs typeface="Arial" panose="020B0604020202020204" pitchFamily="34" charset="0"/>
              </a:rPr>
              <a:t>𝑁 noisy copies of 𝒙 independently obtained by passing 𝒙 through a deletion channel</a:t>
            </a:r>
          </a:p>
          <a:p>
            <a:pPr lvl="1">
              <a:buFont typeface="Arial" panose="020B0604020202020204" pitchFamily="34" charset="0"/>
              <a:buChar char="•"/>
            </a:pPr>
            <a:r>
              <a:rPr lang="en-US" sz="1500" dirty="0">
                <a:cs typeface="Arial" panose="020B0604020202020204" pitchFamily="34" charset="0"/>
              </a:rPr>
              <a:t>Suitable for genome data and captures the partial observation settings   </a:t>
            </a:r>
          </a:p>
          <a:p>
            <a:pPr>
              <a:buFont typeface="Arial" panose="020B0604020202020204" pitchFamily="34" charset="0"/>
              <a:buChar char="•"/>
            </a:pPr>
            <a:r>
              <a:rPr lang="en-US" sz="1800" dirty="0">
                <a:cs typeface="Arial" panose="020B0604020202020204" pitchFamily="34" charset="0"/>
              </a:rPr>
              <a:t>A deletion channel deletes each bit (independently) with probability 𝑞 (𝑞 is a constant)</a:t>
            </a:r>
          </a:p>
          <a:p>
            <a:pPr>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Problem setup</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817586" y="4436863"/>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17586" y="4436863"/>
                <a:ext cx="2402013" cy="703833"/>
              </a:xfrm>
              <a:prstGeom prst="rect">
                <a:avLst/>
              </a:prstGeom>
              <a:blipFill>
                <a:blip r:embed="rId3"/>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a:endCxn id="100" idx="1"/>
          </p:cNvCxnSpPr>
          <p:nvPr/>
        </p:nvCxnSpPr>
        <p:spPr>
          <a:xfrm flipV="1">
            <a:off x="2981739" y="4877562"/>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4865810"/>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 Placeholder 1">
                <a:extLst>
                  <a:ext uri="{FF2B5EF4-FFF2-40B4-BE49-F238E27FC236}">
                    <a16:creationId xmlns:a16="http://schemas.microsoft.com/office/drawing/2014/main" id="{2B79910F-163A-49B6-AAF4-4655D89B5D2A}"/>
                  </a:ext>
                </a:extLst>
              </p:cNvPr>
              <p:cNvSpPr txBox="1">
                <a:spLocks/>
              </p:cNvSpPr>
              <p:nvPr/>
            </p:nvSpPr>
            <p:spPr>
              <a:xfrm>
                <a:off x="868069" y="5002073"/>
                <a:ext cx="2402013"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1" i="1" dirty="0" smtClean="0">
                          <a:solidFill>
                            <a:schemeClr val="tx1"/>
                          </a:solidFill>
                          <a:latin typeface="Cambria Math" panose="02040503050406030204" pitchFamily="18" charset="0"/>
                        </a:rPr>
                        <m:t>𝒙</m:t>
                      </m:r>
                      <m:r>
                        <a:rPr lang="en-US" sz="1800" b="1" i="1" dirty="0" smtClean="0">
                          <a:solidFill>
                            <a:schemeClr val="tx1"/>
                          </a:solidFill>
                          <a:latin typeface="Cambria Math" panose="02040503050406030204" pitchFamily="18" charset="0"/>
                        </a:rPr>
                        <m:t>∈</m:t>
                      </m:r>
                      <m:sSup>
                        <m:sSupPr>
                          <m:ctrlPr>
                            <a:rPr lang="en-US" sz="1800" b="1" i="1" dirty="0" smtClean="0">
                              <a:solidFill>
                                <a:schemeClr val="tx1"/>
                              </a:solidFill>
                              <a:latin typeface="Cambria Math" panose="02040503050406030204" pitchFamily="18" charset="0"/>
                            </a:rPr>
                          </m:ctrlPr>
                        </m:sSupPr>
                        <m:e>
                          <m:d>
                            <m:dPr>
                              <m:begChr m:val="{"/>
                              <m:endChr m:val="}"/>
                              <m:ctrlPr>
                                <a:rPr lang="en-US" sz="1800" b="1" i="1" dirty="0" smtClean="0">
                                  <a:solidFill>
                                    <a:schemeClr val="tx1"/>
                                  </a:solidFill>
                                  <a:latin typeface="Cambria Math" panose="02040503050406030204" pitchFamily="18" charset="0"/>
                                </a:rPr>
                              </m:ctrlPr>
                            </m:dPr>
                            <m:e>
                              <m:r>
                                <a:rPr lang="en-US" sz="1800" b="0" i="1" dirty="0" smtClean="0">
                                  <a:solidFill>
                                    <a:schemeClr val="tx1"/>
                                  </a:solidFill>
                                  <a:latin typeface="Cambria Math" panose="02040503050406030204" pitchFamily="18" charset="0"/>
                                </a:rPr>
                                <m:t>0,1</m:t>
                              </m:r>
                            </m:e>
                          </m:d>
                        </m:e>
                        <m:sup>
                          <m:r>
                            <a:rPr lang="en-US" sz="1800" b="0" i="1" dirty="0" smtClean="0">
                              <a:solidFill>
                                <a:schemeClr val="tx1"/>
                              </a:solidFill>
                              <a:latin typeface="Cambria Math" panose="02040503050406030204" pitchFamily="18" charset="0"/>
                            </a:rPr>
                            <m:t>𝑛</m:t>
                          </m:r>
                        </m:sup>
                      </m:sSup>
                    </m:oMath>
                  </m:oMathPara>
                </a14:m>
                <a:endParaRPr lang="en-US" sz="1800" b="1" dirty="0">
                  <a:solidFill>
                    <a:schemeClr val="tx1"/>
                  </a:solidFill>
                </a:endParaRPr>
              </a:p>
            </p:txBody>
          </p:sp>
        </mc:Choice>
        <mc:Fallback xmlns="">
          <p:sp>
            <p:nvSpPr>
              <p:cNvPr id="8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68069" y="5002073"/>
                <a:ext cx="2402013" cy="673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 Placeholder 1">
                <a:extLst>
                  <a:ext uri="{FF2B5EF4-FFF2-40B4-BE49-F238E27FC236}">
                    <a16:creationId xmlns:a16="http://schemas.microsoft.com/office/drawing/2014/main" id="{2B79910F-163A-49B6-AAF4-4655D89B5D2A}"/>
                  </a:ext>
                </a:extLst>
              </p:cNvPr>
              <p:cNvSpPr txBox="1">
                <a:spLocks/>
              </p:cNvSpPr>
              <p:nvPr/>
            </p:nvSpPr>
            <p:spPr>
              <a:xfrm>
                <a:off x="6832849" y="4508389"/>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0</m:t>
                      </m:r>
                    </m:oMath>
                  </m:oMathPara>
                </a14:m>
                <a:endParaRPr lang="en-US" sz="2000" dirty="0">
                  <a:solidFill>
                    <a:schemeClr val="tx1"/>
                  </a:solidFill>
                </a:endParaRPr>
              </a:p>
            </p:txBody>
          </p:sp>
        </mc:Choice>
        <mc:Fallback xmlns="">
          <p:sp>
            <p:nvSpPr>
              <p:cNvPr id="8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832849" y="4508389"/>
                <a:ext cx="2172459" cy="7038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 Placeholder 1">
                <a:extLst>
                  <a:ext uri="{FF2B5EF4-FFF2-40B4-BE49-F238E27FC236}">
                    <a16:creationId xmlns:a16="http://schemas.microsoft.com/office/drawing/2014/main" id="{2B79910F-163A-49B6-AAF4-4655D89B5D2A}"/>
                  </a:ext>
                </a:extLst>
              </p:cNvPr>
              <p:cNvSpPr txBox="1">
                <a:spLocks/>
              </p:cNvSpPr>
              <p:nvPr/>
            </p:nvSpPr>
            <p:spPr>
              <a:xfrm>
                <a:off x="7531168" y="4937924"/>
                <a:ext cx="909872" cy="68196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𝑖</m:t>
                          </m:r>
                        </m:sup>
                      </m:sSup>
                    </m:oMath>
                  </m:oMathPara>
                </a14:m>
                <a:endParaRPr lang="en-US" sz="1800" b="1" dirty="0">
                  <a:solidFill>
                    <a:schemeClr val="tx1"/>
                  </a:solidFill>
                </a:endParaRPr>
              </a:p>
            </p:txBody>
          </p:sp>
        </mc:Choice>
        <mc:Fallback xmlns="">
          <p:sp>
            <p:nvSpPr>
              <p:cNvPr id="8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531168" y="4937924"/>
                <a:ext cx="909872" cy="6819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 Placeholder 1">
                <a:extLst>
                  <a:ext uri="{FF2B5EF4-FFF2-40B4-BE49-F238E27FC236}">
                    <a16:creationId xmlns:a16="http://schemas.microsoft.com/office/drawing/2014/main" id="{2B79910F-163A-49B6-AAF4-4655D89B5D2A}"/>
                  </a:ext>
                </a:extLst>
              </p:cNvPr>
              <p:cNvSpPr txBox="1">
                <a:spLocks/>
              </p:cNvSpPr>
              <p:nvPr/>
            </p:nvSpPr>
            <p:spPr>
              <a:xfrm>
                <a:off x="4034409" y="5013573"/>
                <a:ext cx="2402013"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1" i="1" dirty="0"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8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034409" y="5013573"/>
                <a:ext cx="2402013" cy="826944"/>
              </a:xfrm>
              <a:prstGeom prst="rect">
                <a:avLst/>
              </a:prstGeom>
              <a:blipFill>
                <a:blip r:embed="rId7"/>
                <a:stretch>
                  <a:fillRect/>
                </a:stretch>
              </a:blipFill>
            </p:spPr>
            <p:txBody>
              <a:bodyPr/>
              <a:lstStyle/>
              <a:p>
                <a:r>
                  <a:rPr lang="en-US">
                    <a:noFill/>
                  </a:rPr>
                  <a:t> </a:t>
                </a:r>
              </a:p>
            </p:txBody>
          </p:sp>
        </mc:Fallback>
      </mc:AlternateContent>
      <p:cxnSp>
        <p:nvCxnSpPr>
          <p:cNvPr id="90"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5912028"/>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 Placeholder 1">
                <a:extLst>
                  <a:ext uri="{FF2B5EF4-FFF2-40B4-BE49-F238E27FC236}">
                    <a16:creationId xmlns:a16="http://schemas.microsoft.com/office/drawing/2014/main" id="{2B79910F-163A-49B6-AAF4-4655D89B5D2A}"/>
                  </a:ext>
                </a:extLst>
              </p:cNvPr>
              <p:cNvSpPr txBox="1">
                <a:spLocks/>
              </p:cNvSpPr>
              <p:nvPr/>
            </p:nvSpPr>
            <p:spPr>
              <a:xfrm>
                <a:off x="6943302" y="5554607"/>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1 0</m:t>
                      </m:r>
                    </m:oMath>
                  </m:oMathPara>
                </a14:m>
                <a:endParaRPr lang="en-US" sz="2000" dirty="0">
                  <a:solidFill>
                    <a:schemeClr val="tx1"/>
                  </a:solidFill>
                </a:endParaRPr>
              </a:p>
            </p:txBody>
          </p:sp>
        </mc:Choice>
        <mc:Fallback xmlns="">
          <p:sp>
            <p:nvSpPr>
              <p:cNvPr id="9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943302" y="5554607"/>
                <a:ext cx="2172459" cy="70383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7451656" y="5919443"/>
                <a:ext cx="106889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𝑁</m:t>
                          </m:r>
                        </m:sup>
                      </m:sSup>
                    </m:oMath>
                  </m:oMathPara>
                </a14:m>
                <a:endParaRPr lang="en-US" sz="18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451656" y="5919443"/>
                <a:ext cx="1068896" cy="677993"/>
              </a:xfrm>
              <a:prstGeom prst="rect">
                <a:avLst/>
              </a:prstGeom>
              <a:blipFill>
                <a:blip r:embed="rId9"/>
                <a:stretch>
                  <a:fillRect/>
                </a:stretch>
              </a:blipFill>
            </p:spPr>
            <p:txBody>
              <a:bodyPr/>
              <a:lstStyle/>
              <a:p>
                <a:r>
                  <a:rPr lang="en-US">
                    <a:noFill/>
                  </a:rPr>
                  <a:t> </a:t>
                </a:r>
              </a:p>
            </p:txBody>
          </p:sp>
        </mc:Fallback>
      </mc:AlternateContent>
      <p:cxnSp>
        <p:nvCxnSpPr>
          <p:cNvPr id="97" name="Straight Arrow Connector 10">
            <a:extLst>
              <a:ext uri="{FF2B5EF4-FFF2-40B4-BE49-F238E27FC236}">
                <a16:creationId xmlns:a16="http://schemas.microsoft.com/office/drawing/2014/main" id="{E20A6EC8-5331-4D77-AB44-2C64F36A257D}"/>
              </a:ext>
            </a:extLst>
          </p:cNvPr>
          <p:cNvCxnSpPr>
            <a:cxnSpLocks/>
          </p:cNvCxnSpPr>
          <p:nvPr/>
        </p:nvCxnSpPr>
        <p:spPr>
          <a:xfrm>
            <a:off x="6214214" y="4033771"/>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6738869" y="3676350"/>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1 0 1</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738869" y="3676350"/>
                <a:ext cx="2172459" cy="7038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7332485" y="4105885"/>
                <a:ext cx="129895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0" dirty="0" smtClean="0">
                              <a:solidFill>
                                <a:schemeClr val="tx1"/>
                              </a:solidFill>
                              <a:latin typeface="Cambria Math" panose="02040503050406030204" pitchFamily="18" charset="0"/>
                            </a:rPr>
                            <m:t>1</m:t>
                          </m:r>
                        </m:sup>
                      </m:sSup>
                    </m:oMath>
                  </m:oMathPara>
                </a14:m>
                <a:endParaRPr lang="en-US" sz="1800" b="1" dirty="0">
                  <a:solidFill>
                    <a:schemeClr val="tx1"/>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32485" y="4105885"/>
                <a:ext cx="1298956" cy="677993"/>
              </a:xfrm>
              <a:prstGeom prst="rect">
                <a:avLst/>
              </a:prstGeom>
              <a:blipFill>
                <a:blip r:embed="rId11"/>
                <a:stretch>
                  <a:fillRect/>
                </a:stretch>
              </a:blipFill>
            </p:spPr>
            <p:txBody>
              <a:bodyPr/>
              <a:lstStyle/>
              <a:p>
                <a:r>
                  <a:rPr lang="en-US">
                    <a:noFill/>
                  </a:rPr>
                  <a:t> </a:t>
                </a:r>
              </a:p>
            </p:txBody>
          </p:sp>
        </mc:Fallback>
      </mc:AlternateContent>
      <p:sp>
        <p:nvSpPr>
          <p:cNvPr id="100" name="矩形 99"/>
          <p:cNvSpPr/>
          <p:nvPr/>
        </p:nvSpPr>
        <p:spPr>
          <a:xfrm>
            <a:off x="4123422" y="4676107"/>
            <a:ext cx="208390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3" name="矩形 102"/>
          <p:cNvSpPr/>
          <p:nvPr/>
        </p:nvSpPr>
        <p:spPr>
          <a:xfrm>
            <a:off x="4133150" y="5687111"/>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6" name="矩形 105"/>
          <p:cNvSpPr/>
          <p:nvPr/>
        </p:nvSpPr>
        <p:spPr>
          <a:xfrm>
            <a:off x="4133150" y="3832316"/>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20" name="右大括号 119"/>
          <p:cNvSpPr/>
          <p:nvPr/>
        </p:nvSpPr>
        <p:spPr>
          <a:xfrm>
            <a:off x="8828149" y="4026372"/>
            <a:ext cx="373868" cy="187825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9329760" y="4550206"/>
                <a:ext cx="1921796"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2000" dirty="0">
                    <a:solidFill>
                      <a:schemeClr val="tx1"/>
                    </a:solidFill>
                  </a:rPr>
                  <a:t>Recover </a:t>
                </a:r>
                <a14:m>
                  <m:oMath xmlns:m="http://schemas.openxmlformats.org/officeDocument/2006/math">
                    <m:r>
                      <a:rPr lang="en-US" sz="2000" b="1" i="1" dirty="0" smtClean="0">
                        <a:solidFill>
                          <a:schemeClr val="tx1"/>
                        </a:solidFill>
                        <a:latin typeface="Cambria Math" panose="02040503050406030204" pitchFamily="18" charset="0"/>
                      </a:rPr>
                      <m:t>𝒙</m:t>
                    </m:r>
                  </m:oMath>
                </a14:m>
                <a:endParaRPr lang="en-US" sz="20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329760" y="4550206"/>
                <a:ext cx="1921796" cy="703833"/>
              </a:xfrm>
              <a:prstGeom prst="rect">
                <a:avLst/>
              </a:prstGeom>
              <a:blipFill>
                <a:blip r:embed="rId12"/>
                <a:stretch>
                  <a:fillRect/>
                </a:stretch>
              </a:blipFill>
            </p:spPr>
            <p:txBody>
              <a:bodyPr/>
              <a:lstStyle/>
              <a:p>
                <a:r>
                  <a:rPr lang="en-US">
                    <a:noFill/>
                  </a:rPr>
                  <a:t> </a:t>
                </a:r>
              </a:p>
            </p:txBody>
          </p:sp>
        </mc:Fallback>
      </mc:AlternateContent>
      <p:cxnSp>
        <p:nvCxnSpPr>
          <p:cNvPr id="122" name="直接连接符 121"/>
          <p:cNvCxnSpPr/>
          <p:nvPr/>
        </p:nvCxnSpPr>
        <p:spPr>
          <a:xfrm flipV="1">
            <a:off x="3444653" y="4033771"/>
            <a:ext cx="0" cy="187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3444653" y="4039812"/>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3441271" y="5913173"/>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7008999" y="6220198"/>
            <a:ext cx="2041063"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600" dirty="0">
                <a:solidFill>
                  <a:srgbClr val="0070C0"/>
                </a:solidFill>
              </a:rPr>
              <a:t>Partial observations</a:t>
            </a:r>
            <a:endParaRPr lang="en-US" sz="1600" b="1" dirty="0">
              <a:solidFill>
                <a:srgbClr val="0070C0"/>
              </a:solidFill>
            </a:endParaRPr>
          </a:p>
        </p:txBody>
      </p:sp>
    </p:spTree>
    <p:extLst>
      <p:ext uri="{BB962C8B-B14F-4D97-AF65-F5344CB8AC3E}">
        <p14:creationId xmlns:p14="http://schemas.microsoft.com/office/powerpoint/2010/main" val="1332693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epresentation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We learn and make decisions  based on relevant inputs (neighbors)</a:t>
            </a:r>
            <a:endParaRPr lang="en-US" dirty="0">
              <a:solidFill>
                <a:srgbClr val="E7E6E6">
                  <a:lumMod val="50000"/>
                </a:srgbClr>
              </a:solidFill>
            </a:endParaRPr>
          </a:p>
        </p:txBody>
      </p:sp>
      <p:grpSp>
        <p:nvGrpSpPr>
          <p:cNvPr id="29" name="组合 28"/>
          <p:cNvGrpSpPr/>
          <p:nvPr/>
        </p:nvGrpSpPr>
        <p:grpSpPr>
          <a:xfrm>
            <a:off x="638676" y="3415425"/>
            <a:ext cx="2963367" cy="2270767"/>
            <a:chOff x="823517" y="4223870"/>
            <a:chExt cx="2963367" cy="2270767"/>
          </a:xfrm>
        </p:grpSpPr>
        <p:pic>
          <p:nvPicPr>
            <p:cNvPr id="4" name="Picture 8" descr="Papers Icons - Free SVG &amp; PNG Papers Image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545" y="4223870"/>
              <a:ext cx="847443" cy="8474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697"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箭头连接符 5"/>
            <p:cNvCxnSpPr/>
            <p:nvPr/>
          </p:nvCxnSpPr>
          <p:spPr>
            <a:xfrm flipV="1">
              <a:off x="1487056" y="5136969"/>
              <a:ext cx="580232" cy="517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381349" y="5115085"/>
              <a:ext cx="580232" cy="517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4"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3744"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接箭头连接符 36"/>
            <p:cNvCxnSpPr/>
            <p:nvPr/>
          </p:nvCxnSpPr>
          <p:spPr>
            <a:xfrm flipV="1">
              <a:off x="2240981" y="5115086"/>
              <a:ext cx="8306" cy="53911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V="1">
              <a:off x="2329165" y="5115086"/>
              <a:ext cx="8306" cy="53911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6"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4510"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接箭头连接符 57"/>
            <p:cNvCxnSpPr/>
            <p:nvPr/>
          </p:nvCxnSpPr>
          <p:spPr>
            <a:xfrm flipH="1" flipV="1">
              <a:off x="2634394" y="5115083"/>
              <a:ext cx="580232" cy="517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H="1" flipV="1">
              <a:off x="2528687" y="5115083"/>
              <a:ext cx="580232" cy="517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23517" y="6211942"/>
              <a:ext cx="1011676" cy="276999"/>
            </a:xfrm>
            <a:prstGeom prst="rect">
              <a:avLst/>
            </a:prstGeom>
            <a:noFill/>
          </p:spPr>
          <p:txBody>
            <a:bodyPr wrap="square" rtlCol="0">
              <a:spAutoFit/>
            </a:bodyPr>
            <a:lstStyle/>
            <a:p>
              <a:r>
                <a:rPr lang="en-US" sz="1200" dirty="0"/>
                <a:t>Reviewer 1</a:t>
              </a:r>
            </a:p>
          </p:txBody>
        </p:sp>
        <p:sp>
          <p:nvSpPr>
            <p:cNvPr id="62" name="文本框 61"/>
            <p:cNvSpPr txBox="1"/>
            <p:nvPr/>
          </p:nvSpPr>
          <p:spPr>
            <a:xfrm>
              <a:off x="1780710" y="6217638"/>
              <a:ext cx="1011676" cy="276999"/>
            </a:xfrm>
            <a:prstGeom prst="rect">
              <a:avLst/>
            </a:prstGeom>
            <a:noFill/>
          </p:spPr>
          <p:txBody>
            <a:bodyPr wrap="square" rtlCol="0">
              <a:spAutoFit/>
            </a:bodyPr>
            <a:lstStyle/>
            <a:p>
              <a:r>
                <a:rPr lang="en-US" sz="1200" dirty="0"/>
                <a:t>Reviewer 2</a:t>
              </a:r>
            </a:p>
          </p:txBody>
        </p:sp>
        <p:sp>
          <p:nvSpPr>
            <p:cNvPr id="63" name="文本框 62"/>
            <p:cNvSpPr txBox="1"/>
            <p:nvPr/>
          </p:nvSpPr>
          <p:spPr>
            <a:xfrm>
              <a:off x="2775208" y="6217638"/>
              <a:ext cx="1011676" cy="276999"/>
            </a:xfrm>
            <a:prstGeom prst="rect">
              <a:avLst/>
            </a:prstGeom>
            <a:noFill/>
          </p:spPr>
          <p:txBody>
            <a:bodyPr wrap="square" rtlCol="0">
              <a:spAutoFit/>
            </a:bodyPr>
            <a:lstStyle/>
            <a:p>
              <a:r>
                <a:rPr lang="en-US" sz="1200" dirty="0"/>
                <a:t>Reviewer 3</a:t>
              </a:r>
            </a:p>
          </p:txBody>
        </p:sp>
      </p:grpSp>
      <p:sp>
        <p:nvSpPr>
          <p:cNvPr id="46" name="文本框 45"/>
          <p:cNvSpPr txBox="1"/>
          <p:nvPr/>
        </p:nvSpPr>
        <p:spPr>
          <a:xfrm>
            <a:off x="1454895" y="5800548"/>
            <a:ext cx="1202489" cy="338554"/>
          </a:xfrm>
          <a:prstGeom prst="rect">
            <a:avLst/>
          </a:prstGeom>
          <a:noFill/>
        </p:spPr>
        <p:txBody>
          <a:bodyPr wrap="square" rtlCol="0">
            <a:spAutoFit/>
          </a:bodyPr>
          <a:lstStyle/>
          <a:p>
            <a:r>
              <a:rPr lang="en-US" sz="1600" dirty="0"/>
              <a:t>Peer review</a:t>
            </a:r>
          </a:p>
        </p:txBody>
      </p:sp>
    </p:spTree>
    <p:extLst>
      <p:ext uri="{BB962C8B-B14F-4D97-AF65-F5344CB8AC3E}">
        <p14:creationId xmlns:p14="http://schemas.microsoft.com/office/powerpoint/2010/main" val="2356116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An input binary sequence 𝒙 of length 𝑛 (known)</a:t>
            </a:r>
          </a:p>
          <a:p>
            <a:pPr>
              <a:buFont typeface="Arial" panose="020B0604020202020204" pitchFamily="34" charset="0"/>
              <a:buChar char="•"/>
            </a:pPr>
            <a:r>
              <a:rPr lang="en-US" sz="1800" dirty="0">
                <a:cs typeface="Arial" panose="020B0604020202020204" pitchFamily="34" charset="0"/>
              </a:rPr>
              <a:t>𝑁 noisy copies of 𝒙 independently obtained by passing 𝒙 through a deletion channel</a:t>
            </a:r>
          </a:p>
          <a:p>
            <a:pPr lvl="1">
              <a:buFont typeface="Arial" panose="020B0604020202020204" pitchFamily="34" charset="0"/>
              <a:buChar char="•"/>
            </a:pPr>
            <a:r>
              <a:rPr lang="en-US" sz="1500" dirty="0">
                <a:cs typeface="Arial" panose="020B0604020202020204" pitchFamily="34" charset="0"/>
              </a:rPr>
              <a:t>Suitable for genome data and captures the partial observation settings   </a:t>
            </a:r>
          </a:p>
          <a:p>
            <a:pPr>
              <a:buFont typeface="Arial" panose="020B0604020202020204" pitchFamily="34" charset="0"/>
              <a:buChar char="•"/>
            </a:pPr>
            <a:r>
              <a:rPr lang="en-US" sz="1800" dirty="0">
                <a:cs typeface="Arial" panose="020B0604020202020204" pitchFamily="34" charset="0"/>
              </a:rPr>
              <a:t>A deletion channel deletes each bit (independently) with probability 𝑞 (𝑞 is a constant)</a:t>
            </a:r>
          </a:p>
          <a:p>
            <a:pPr>
              <a:buFont typeface="Arial" panose="020B0604020202020204" pitchFamily="34" charset="0"/>
              <a:buChar char="•"/>
            </a:pPr>
            <a:r>
              <a:rPr lang="en-US" sz="1800" dirty="0">
                <a:cs typeface="Arial" panose="020B0604020202020204" pitchFamily="34" charset="0"/>
              </a:rPr>
              <a:t>Recover 𝒙 from the 𝑁 noisy copies</a:t>
            </a:r>
          </a:p>
          <a:p>
            <a:pPr>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Problem setup</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817586" y="4436863"/>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17586" y="4436863"/>
                <a:ext cx="2402013" cy="703833"/>
              </a:xfrm>
              <a:prstGeom prst="rect">
                <a:avLst/>
              </a:prstGeom>
              <a:blipFill>
                <a:blip r:embed="rId3"/>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a:endCxn id="100" idx="1"/>
          </p:cNvCxnSpPr>
          <p:nvPr/>
        </p:nvCxnSpPr>
        <p:spPr>
          <a:xfrm flipV="1">
            <a:off x="2981739" y="4877562"/>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4865810"/>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 Placeholder 1">
                <a:extLst>
                  <a:ext uri="{FF2B5EF4-FFF2-40B4-BE49-F238E27FC236}">
                    <a16:creationId xmlns:a16="http://schemas.microsoft.com/office/drawing/2014/main" id="{2B79910F-163A-49B6-AAF4-4655D89B5D2A}"/>
                  </a:ext>
                </a:extLst>
              </p:cNvPr>
              <p:cNvSpPr txBox="1">
                <a:spLocks/>
              </p:cNvSpPr>
              <p:nvPr/>
            </p:nvSpPr>
            <p:spPr>
              <a:xfrm>
                <a:off x="868069" y="5002073"/>
                <a:ext cx="2402013"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1" i="1" dirty="0" smtClean="0">
                          <a:solidFill>
                            <a:schemeClr val="tx1"/>
                          </a:solidFill>
                          <a:latin typeface="Cambria Math" panose="02040503050406030204" pitchFamily="18" charset="0"/>
                        </a:rPr>
                        <m:t>𝒙</m:t>
                      </m:r>
                      <m:r>
                        <a:rPr lang="en-US" sz="1800" b="1" i="1" dirty="0" smtClean="0">
                          <a:solidFill>
                            <a:schemeClr val="tx1"/>
                          </a:solidFill>
                          <a:latin typeface="Cambria Math" panose="02040503050406030204" pitchFamily="18" charset="0"/>
                        </a:rPr>
                        <m:t>∈</m:t>
                      </m:r>
                      <m:sSup>
                        <m:sSupPr>
                          <m:ctrlPr>
                            <a:rPr lang="en-US" sz="1800" b="1" i="1" dirty="0" smtClean="0">
                              <a:solidFill>
                                <a:schemeClr val="tx1"/>
                              </a:solidFill>
                              <a:latin typeface="Cambria Math" panose="02040503050406030204" pitchFamily="18" charset="0"/>
                            </a:rPr>
                          </m:ctrlPr>
                        </m:sSupPr>
                        <m:e>
                          <m:d>
                            <m:dPr>
                              <m:begChr m:val="{"/>
                              <m:endChr m:val="}"/>
                              <m:ctrlPr>
                                <a:rPr lang="en-US" sz="1800" b="1" i="1" dirty="0" smtClean="0">
                                  <a:solidFill>
                                    <a:schemeClr val="tx1"/>
                                  </a:solidFill>
                                  <a:latin typeface="Cambria Math" panose="02040503050406030204" pitchFamily="18" charset="0"/>
                                </a:rPr>
                              </m:ctrlPr>
                            </m:dPr>
                            <m:e>
                              <m:r>
                                <a:rPr lang="en-US" sz="1800" b="0" i="1" dirty="0" smtClean="0">
                                  <a:solidFill>
                                    <a:schemeClr val="tx1"/>
                                  </a:solidFill>
                                  <a:latin typeface="Cambria Math" panose="02040503050406030204" pitchFamily="18" charset="0"/>
                                </a:rPr>
                                <m:t>0,1</m:t>
                              </m:r>
                            </m:e>
                          </m:d>
                        </m:e>
                        <m:sup>
                          <m:r>
                            <a:rPr lang="en-US" sz="1800" b="0" i="1" dirty="0" smtClean="0">
                              <a:solidFill>
                                <a:schemeClr val="tx1"/>
                              </a:solidFill>
                              <a:latin typeface="Cambria Math" panose="02040503050406030204" pitchFamily="18" charset="0"/>
                            </a:rPr>
                            <m:t>𝑛</m:t>
                          </m:r>
                        </m:sup>
                      </m:sSup>
                    </m:oMath>
                  </m:oMathPara>
                </a14:m>
                <a:endParaRPr lang="en-US" sz="1800" b="1" dirty="0">
                  <a:solidFill>
                    <a:schemeClr val="tx1"/>
                  </a:solidFill>
                </a:endParaRPr>
              </a:p>
            </p:txBody>
          </p:sp>
        </mc:Choice>
        <mc:Fallback xmlns="">
          <p:sp>
            <p:nvSpPr>
              <p:cNvPr id="8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68069" y="5002073"/>
                <a:ext cx="2402013" cy="673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 Placeholder 1">
                <a:extLst>
                  <a:ext uri="{FF2B5EF4-FFF2-40B4-BE49-F238E27FC236}">
                    <a16:creationId xmlns:a16="http://schemas.microsoft.com/office/drawing/2014/main" id="{2B79910F-163A-49B6-AAF4-4655D89B5D2A}"/>
                  </a:ext>
                </a:extLst>
              </p:cNvPr>
              <p:cNvSpPr txBox="1">
                <a:spLocks/>
              </p:cNvSpPr>
              <p:nvPr/>
            </p:nvSpPr>
            <p:spPr>
              <a:xfrm>
                <a:off x="6832849" y="4508389"/>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0</m:t>
                      </m:r>
                    </m:oMath>
                  </m:oMathPara>
                </a14:m>
                <a:endParaRPr lang="en-US" sz="2000" dirty="0">
                  <a:solidFill>
                    <a:schemeClr val="tx1"/>
                  </a:solidFill>
                </a:endParaRPr>
              </a:p>
            </p:txBody>
          </p:sp>
        </mc:Choice>
        <mc:Fallback xmlns="">
          <p:sp>
            <p:nvSpPr>
              <p:cNvPr id="8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832849" y="4508389"/>
                <a:ext cx="2172459" cy="7038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 Placeholder 1">
                <a:extLst>
                  <a:ext uri="{FF2B5EF4-FFF2-40B4-BE49-F238E27FC236}">
                    <a16:creationId xmlns:a16="http://schemas.microsoft.com/office/drawing/2014/main" id="{2B79910F-163A-49B6-AAF4-4655D89B5D2A}"/>
                  </a:ext>
                </a:extLst>
              </p:cNvPr>
              <p:cNvSpPr txBox="1">
                <a:spLocks/>
              </p:cNvSpPr>
              <p:nvPr/>
            </p:nvSpPr>
            <p:spPr>
              <a:xfrm>
                <a:off x="7531168" y="4937924"/>
                <a:ext cx="909872" cy="68196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𝑖</m:t>
                          </m:r>
                        </m:sup>
                      </m:sSup>
                    </m:oMath>
                  </m:oMathPara>
                </a14:m>
                <a:endParaRPr lang="en-US" sz="1800" b="1" dirty="0">
                  <a:solidFill>
                    <a:schemeClr val="tx1"/>
                  </a:solidFill>
                </a:endParaRPr>
              </a:p>
            </p:txBody>
          </p:sp>
        </mc:Choice>
        <mc:Fallback xmlns="">
          <p:sp>
            <p:nvSpPr>
              <p:cNvPr id="8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531168" y="4937924"/>
                <a:ext cx="909872" cy="6819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 Placeholder 1">
                <a:extLst>
                  <a:ext uri="{FF2B5EF4-FFF2-40B4-BE49-F238E27FC236}">
                    <a16:creationId xmlns:a16="http://schemas.microsoft.com/office/drawing/2014/main" id="{2B79910F-163A-49B6-AAF4-4655D89B5D2A}"/>
                  </a:ext>
                </a:extLst>
              </p:cNvPr>
              <p:cNvSpPr txBox="1">
                <a:spLocks/>
              </p:cNvSpPr>
              <p:nvPr/>
            </p:nvSpPr>
            <p:spPr>
              <a:xfrm>
                <a:off x="4034409" y="5013573"/>
                <a:ext cx="2402013"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1" i="1" dirty="0"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8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034409" y="5013573"/>
                <a:ext cx="2402013" cy="826944"/>
              </a:xfrm>
              <a:prstGeom prst="rect">
                <a:avLst/>
              </a:prstGeom>
              <a:blipFill>
                <a:blip r:embed="rId7"/>
                <a:stretch>
                  <a:fillRect/>
                </a:stretch>
              </a:blipFill>
            </p:spPr>
            <p:txBody>
              <a:bodyPr/>
              <a:lstStyle/>
              <a:p>
                <a:r>
                  <a:rPr lang="en-US">
                    <a:noFill/>
                  </a:rPr>
                  <a:t> </a:t>
                </a:r>
              </a:p>
            </p:txBody>
          </p:sp>
        </mc:Fallback>
      </mc:AlternateContent>
      <p:cxnSp>
        <p:nvCxnSpPr>
          <p:cNvPr id="90"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5912028"/>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 Placeholder 1">
                <a:extLst>
                  <a:ext uri="{FF2B5EF4-FFF2-40B4-BE49-F238E27FC236}">
                    <a16:creationId xmlns:a16="http://schemas.microsoft.com/office/drawing/2014/main" id="{2B79910F-163A-49B6-AAF4-4655D89B5D2A}"/>
                  </a:ext>
                </a:extLst>
              </p:cNvPr>
              <p:cNvSpPr txBox="1">
                <a:spLocks/>
              </p:cNvSpPr>
              <p:nvPr/>
            </p:nvSpPr>
            <p:spPr>
              <a:xfrm>
                <a:off x="6943302" y="5554607"/>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1 0</m:t>
                      </m:r>
                    </m:oMath>
                  </m:oMathPara>
                </a14:m>
                <a:endParaRPr lang="en-US" sz="2000" dirty="0">
                  <a:solidFill>
                    <a:schemeClr val="tx1"/>
                  </a:solidFill>
                </a:endParaRPr>
              </a:p>
            </p:txBody>
          </p:sp>
        </mc:Choice>
        <mc:Fallback xmlns="">
          <p:sp>
            <p:nvSpPr>
              <p:cNvPr id="9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943302" y="5554607"/>
                <a:ext cx="2172459" cy="70383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7451656" y="5919443"/>
                <a:ext cx="106889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𝑁</m:t>
                          </m:r>
                        </m:sup>
                      </m:sSup>
                    </m:oMath>
                  </m:oMathPara>
                </a14:m>
                <a:endParaRPr lang="en-US" sz="18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451656" y="5919443"/>
                <a:ext cx="1068896" cy="677993"/>
              </a:xfrm>
              <a:prstGeom prst="rect">
                <a:avLst/>
              </a:prstGeom>
              <a:blipFill>
                <a:blip r:embed="rId9"/>
                <a:stretch>
                  <a:fillRect/>
                </a:stretch>
              </a:blipFill>
            </p:spPr>
            <p:txBody>
              <a:bodyPr/>
              <a:lstStyle/>
              <a:p>
                <a:r>
                  <a:rPr lang="en-US">
                    <a:noFill/>
                  </a:rPr>
                  <a:t> </a:t>
                </a:r>
              </a:p>
            </p:txBody>
          </p:sp>
        </mc:Fallback>
      </mc:AlternateContent>
      <p:cxnSp>
        <p:nvCxnSpPr>
          <p:cNvPr id="97" name="Straight Arrow Connector 10">
            <a:extLst>
              <a:ext uri="{FF2B5EF4-FFF2-40B4-BE49-F238E27FC236}">
                <a16:creationId xmlns:a16="http://schemas.microsoft.com/office/drawing/2014/main" id="{E20A6EC8-5331-4D77-AB44-2C64F36A257D}"/>
              </a:ext>
            </a:extLst>
          </p:cNvPr>
          <p:cNvCxnSpPr>
            <a:cxnSpLocks/>
          </p:cNvCxnSpPr>
          <p:nvPr/>
        </p:nvCxnSpPr>
        <p:spPr>
          <a:xfrm>
            <a:off x="6214214" y="4033771"/>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6738869" y="3676350"/>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1 0 1</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738869" y="3676350"/>
                <a:ext cx="2172459" cy="7038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7332485" y="4105885"/>
                <a:ext cx="129895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0" dirty="0" smtClean="0">
                              <a:solidFill>
                                <a:schemeClr val="tx1"/>
                              </a:solidFill>
                              <a:latin typeface="Cambria Math" panose="02040503050406030204" pitchFamily="18" charset="0"/>
                            </a:rPr>
                            <m:t>1</m:t>
                          </m:r>
                        </m:sup>
                      </m:sSup>
                    </m:oMath>
                  </m:oMathPara>
                </a14:m>
                <a:endParaRPr lang="en-US" sz="1800" b="1" dirty="0">
                  <a:solidFill>
                    <a:schemeClr val="tx1"/>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32485" y="4105885"/>
                <a:ext cx="1298956" cy="677993"/>
              </a:xfrm>
              <a:prstGeom prst="rect">
                <a:avLst/>
              </a:prstGeom>
              <a:blipFill>
                <a:blip r:embed="rId11"/>
                <a:stretch>
                  <a:fillRect/>
                </a:stretch>
              </a:blipFill>
            </p:spPr>
            <p:txBody>
              <a:bodyPr/>
              <a:lstStyle/>
              <a:p>
                <a:r>
                  <a:rPr lang="en-US">
                    <a:noFill/>
                  </a:rPr>
                  <a:t> </a:t>
                </a:r>
              </a:p>
            </p:txBody>
          </p:sp>
        </mc:Fallback>
      </mc:AlternateContent>
      <p:sp>
        <p:nvSpPr>
          <p:cNvPr id="100" name="矩形 99"/>
          <p:cNvSpPr/>
          <p:nvPr/>
        </p:nvSpPr>
        <p:spPr>
          <a:xfrm>
            <a:off x="4123422" y="4676107"/>
            <a:ext cx="208390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3" name="矩形 102"/>
          <p:cNvSpPr/>
          <p:nvPr/>
        </p:nvSpPr>
        <p:spPr>
          <a:xfrm>
            <a:off x="4133150" y="5687111"/>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6" name="矩形 105"/>
          <p:cNvSpPr/>
          <p:nvPr/>
        </p:nvSpPr>
        <p:spPr>
          <a:xfrm>
            <a:off x="4133150" y="3832316"/>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20" name="右大括号 119"/>
          <p:cNvSpPr/>
          <p:nvPr/>
        </p:nvSpPr>
        <p:spPr>
          <a:xfrm>
            <a:off x="8828149" y="4026372"/>
            <a:ext cx="373868" cy="187825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9329760" y="4550206"/>
                <a:ext cx="1921796"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2000" dirty="0">
                    <a:solidFill>
                      <a:schemeClr val="tx1"/>
                    </a:solidFill>
                  </a:rPr>
                  <a:t>Recover </a:t>
                </a:r>
                <a14:m>
                  <m:oMath xmlns:m="http://schemas.openxmlformats.org/officeDocument/2006/math">
                    <m:r>
                      <a:rPr lang="en-US" sz="2000" b="1" i="1" dirty="0" smtClean="0">
                        <a:solidFill>
                          <a:schemeClr val="tx1"/>
                        </a:solidFill>
                        <a:latin typeface="Cambria Math" panose="02040503050406030204" pitchFamily="18" charset="0"/>
                      </a:rPr>
                      <m:t>𝒙</m:t>
                    </m:r>
                  </m:oMath>
                </a14:m>
                <a:endParaRPr lang="en-US" sz="20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329760" y="4550206"/>
                <a:ext cx="1921796" cy="703833"/>
              </a:xfrm>
              <a:prstGeom prst="rect">
                <a:avLst/>
              </a:prstGeom>
              <a:blipFill>
                <a:blip r:embed="rId12"/>
                <a:stretch>
                  <a:fillRect/>
                </a:stretch>
              </a:blipFill>
            </p:spPr>
            <p:txBody>
              <a:bodyPr/>
              <a:lstStyle/>
              <a:p>
                <a:r>
                  <a:rPr lang="en-US">
                    <a:noFill/>
                  </a:rPr>
                  <a:t> </a:t>
                </a:r>
              </a:p>
            </p:txBody>
          </p:sp>
        </mc:Fallback>
      </mc:AlternateContent>
      <p:cxnSp>
        <p:nvCxnSpPr>
          <p:cNvPr id="122" name="直接连接符 121"/>
          <p:cNvCxnSpPr/>
          <p:nvPr/>
        </p:nvCxnSpPr>
        <p:spPr>
          <a:xfrm flipV="1">
            <a:off x="3444653" y="4033771"/>
            <a:ext cx="0" cy="187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3444653" y="4039812"/>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3441271" y="5913173"/>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7008999" y="6220198"/>
            <a:ext cx="2041063"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600" dirty="0">
                <a:solidFill>
                  <a:srgbClr val="0070C0"/>
                </a:solidFill>
              </a:rPr>
              <a:t>Partial observations</a:t>
            </a:r>
            <a:endParaRPr lang="en-US" sz="1600" b="1" dirty="0">
              <a:solidFill>
                <a:srgbClr val="0070C0"/>
              </a:solidFill>
            </a:endParaRPr>
          </a:p>
        </p:txBody>
      </p:sp>
    </p:spTree>
    <p:extLst>
      <p:ext uri="{BB962C8B-B14F-4D97-AF65-F5344CB8AC3E}">
        <p14:creationId xmlns:p14="http://schemas.microsoft.com/office/powerpoint/2010/main" val="30831741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0193395"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1800" dirty="0">
                <a:cs typeface="Arial" panose="020B0604020202020204" pitchFamily="34" charset="0"/>
              </a:rPr>
              <a:t>An input binary sequence 𝒙 of length 𝑛 (known)</a:t>
            </a:r>
          </a:p>
          <a:p>
            <a:pPr>
              <a:buFont typeface="Arial" panose="020B0604020202020204" pitchFamily="34" charset="0"/>
              <a:buChar char="•"/>
            </a:pPr>
            <a:r>
              <a:rPr lang="en-US" sz="1800" dirty="0">
                <a:cs typeface="Arial" panose="020B0604020202020204" pitchFamily="34" charset="0"/>
              </a:rPr>
              <a:t>𝑁 noisy copies of 𝒙 independently obtained by passing 𝒙 through a deletion channel</a:t>
            </a:r>
          </a:p>
          <a:p>
            <a:pPr lvl="1">
              <a:buFont typeface="Arial" panose="020B0604020202020204" pitchFamily="34" charset="0"/>
              <a:buChar char="•"/>
            </a:pPr>
            <a:r>
              <a:rPr lang="en-US" sz="1500" dirty="0">
                <a:cs typeface="Arial" panose="020B0604020202020204" pitchFamily="34" charset="0"/>
              </a:rPr>
              <a:t>Suitable for genome data and captures the partial observation settings   </a:t>
            </a:r>
          </a:p>
          <a:p>
            <a:pPr>
              <a:buFont typeface="Arial" panose="020B0604020202020204" pitchFamily="34" charset="0"/>
              <a:buChar char="•"/>
            </a:pPr>
            <a:r>
              <a:rPr lang="en-US" sz="1800" dirty="0">
                <a:cs typeface="Arial" panose="020B0604020202020204" pitchFamily="34" charset="0"/>
              </a:rPr>
              <a:t>A deletion channel deletes each bit (independently) with probability 𝑞 (𝑞 is a constant)</a:t>
            </a:r>
          </a:p>
          <a:p>
            <a:pPr>
              <a:buFont typeface="Arial" panose="020B0604020202020204" pitchFamily="34" charset="0"/>
              <a:buChar char="•"/>
            </a:pPr>
            <a:r>
              <a:rPr lang="en-US" sz="1800" dirty="0">
                <a:cs typeface="Arial" panose="020B0604020202020204" pitchFamily="34" charset="0"/>
              </a:rPr>
              <a:t>Recover 𝒙 from the 𝑁 noisy copies</a:t>
            </a:r>
          </a:p>
          <a:p>
            <a:pPr>
              <a:buFont typeface="Arial" panose="020B0604020202020204" pitchFamily="34" charset="0"/>
              <a:buChar char="•"/>
            </a:pPr>
            <a:endParaRPr lang="en-US" sz="1800" dirty="0">
              <a:cs typeface="Arial" panose="020B0604020202020204" pitchFamily="34" charset="0"/>
            </a:endParaRPr>
          </a:p>
        </p:txBody>
      </p:sp>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Problem setup</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817586" y="4436863"/>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17586" y="4436863"/>
                <a:ext cx="2402013" cy="703833"/>
              </a:xfrm>
              <a:prstGeom prst="rect">
                <a:avLst/>
              </a:prstGeom>
              <a:blipFill>
                <a:blip r:embed="rId3"/>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a:endCxn id="100" idx="1"/>
          </p:cNvCxnSpPr>
          <p:nvPr/>
        </p:nvCxnSpPr>
        <p:spPr>
          <a:xfrm flipV="1">
            <a:off x="2981739" y="4877562"/>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4865810"/>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 Placeholder 1">
                <a:extLst>
                  <a:ext uri="{FF2B5EF4-FFF2-40B4-BE49-F238E27FC236}">
                    <a16:creationId xmlns:a16="http://schemas.microsoft.com/office/drawing/2014/main" id="{2B79910F-163A-49B6-AAF4-4655D89B5D2A}"/>
                  </a:ext>
                </a:extLst>
              </p:cNvPr>
              <p:cNvSpPr txBox="1">
                <a:spLocks/>
              </p:cNvSpPr>
              <p:nvPr/>
            </p:nvSpPr>
            <p:spPr>
              <a:xfrm>
                <a:off x="868069" y="5002073"/>
                <a:ext cx="2402013"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1" i="1" dirty="0" smtClean="0">
                          <a:solidFill>
                            <a:schemeClr val="tx1"/>
                          </a:solidFill>
                          <a:latin typeface="Cambria Math" panose="02040503050406030204" pitchFamily="18" charset="0"/>
                        </a:rPr>
                        <m:t>𝒙</m:t>
                      </m:r>
                      <m:r>
                        <a:rPr lang="en-US" sz="1800" b="1" i="1" dirty="0" smtClean="0">
                          <a:solidFill>
                            <a:schemeClr val="tx1"/>
                          </a:solidFill>
                          <a:latin typeface="Cambria Math" panose="02040503050406030204" pitchFamily="18" charset="0"/>
                        </a:rPr>
                        <m:t>∈</m:t>
                      </m:r>
                      <m:sSup>
                        <m:sSupPr>
                          <m:ctrlPr>
                            <a:rPr lang="en-US" sz="1800" b="1" i="1" dirty="0" smtClean="0">
                              <a:solidFill>
                                <a:schemeClr val="tx1"/>
                              </a:solidFill>
                              <a:latin typeface="Cambria Math" panose="02040503050406030204" pitchFamily="18" charset="0"/>
                            </a:rPr>
                          </m:ctrlPr>
                        </m:sSupPr>
                        <m:e>
                          <m:d>
                            <m:dPr>
                              <m:begChr m:val="{"/>
                              <m:endChr m:val="}"/>
                              <m:ctrlPr>
                                <a:rPr lang="en-US" sz="1800" b="1" i="1" dirty="0" smtClean="0">
                                  <a:solidFill>
                                    <a:schemeClr val="tx1"/>
                                  </a:solidFill>
                                  <a:latin typeface="Cambria Math" panose="02040503050406030204" pitchFamily="18" charset="0"/>
                                </a:rPr>
                              </m:ctrlPr>
                            </m:dPr>
                            <m:e>
                              <m:r>
                                <a:rPr lang="en-US" sz="1800" b="0" i="1" dirty="0" smtClean="0">
                                  <a:solidFill>
                                    <a:schemeClr val="tx1"/>
                                  </a:solidFill>
                                  <a:latin typeface="Cambria Math" panose="02040503050406030204" pitchFamily="18" charset="0"/>
                                </a:rPr>
                                <m:t>0,1</m:t>
                              </m:r>
                            </m:e>
                          </m:d>
                        </m:e>
                        <m:sup>
                          <m:r>
                            <a:rPr lang="en-US" sz="1800" b="0" i="1" dirty="0" smtClean="0">
                              <a:solidFill>
                                <a:schemeClr val="tx1"/>
                              </a:solidFill>
                              <a:latin typeface="Cambria Math" panose="02040503050406030204" pitchFamily="18" charset="0"/>
                            </a:rPr>
                            <m:t>𝑛</m:t>
                          </m:r>
                        </m:sup>
                      </m:sSup>
                    </m:oMath>
                  </m:oMathPara>
                </a14:m>
                <a:endParaRPr lang="en-US" sz="1800" b="1" dirty="0">
                  <a:solidFill>
                    <a:schemeClr val="tx1"/>
                  </a:solidFill>
                </a:endParaRPr>
              </a:p>
            </p:txBody>
          </p:sp>
        </mc:Choice>
        <mc:Fallback xmlns="">
          <p:sp>
            <p:nvSpPr>
              <p:cNvPr id="8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68069" y="5002073"/>
                <a:ext cx="2402013" cy="673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 Placeholder 1">
                <a:extLst>
                  <a:ext uri="{FF2B5EF4-FFF2-40B4-BE49-F238E27FC236}">
                    <a16:creationId xmlns:a16="http://schemas.microsoft.com/office/drawing/2014/main" id="{2B79910F-163A-49B6-AAF4-4655D89B5D2A}"/>
                  </a:ext>
                </a:extLst>
              </p:cNvPr>
              <p:cNvSpPr txBox="1">
                <a:spLocks/>
              </p:cNvSpPr>
              <p:nvPr/>
            </p:nvSpPr>
            <p:spPr>
              <a:xfrm>
                <a:off x="6832849" y="4508389"/>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0</m:t>
                      </m:r>
                    </m:oMath>
                  </m:oMathPara>
                </a14:m>
                <a:endParaRPr lang="en-US" sz="2000" dirty="0">
                  <a:solidFill>
                    <a:schemeClr val="tx1"/>
                  </a:solidFill>
                </a:endParaRPr>
              </a:p>
            </p:txBody>
          </p:sp>
        </mc:Choice>
        <mc:Fallback xmlns="">
          <p:sp>
            <p:nvSpPr>
              <p:cNvPr id="8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832849" y="4508389"/>
                <a:ext cx="2172459" cy="7038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 Placeholder 1">
                <a:extLst>
                  <a:ext uri="{FF2B5EF4-FFF2-40B4-BE49-F238E27FC236}">
                    <a16:creationId xmlns:a16="http://schemas.microsoft.com/office/drawing/2014/main" id="{2B79910F-163A-49B6-AAF4-4655D89B5D2A}"/>
                  </a:ext>
                </a:extLst>
              </p:cNvPr>
              <p:cNvSpPr txBox="1">
                <a:spLocks/>
              </p:cNvSpPr>
              <p:nvPr/>
            </p:nvSpPr>
            <p:spPr>
              <a:xfrm>
                <a:off x="7531168" y="4937924"/>
                <a:ext cx="909872" cy="68196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𝑖</m:t>
                          </m:r>
                        </m:sup>
                      </m:sSup>
                    </m:oMath>
                  </m:oMathPara>
                </a14:m>
                <a:endParaRPr lang="en-US" sz="1800" b="1" dirty="0">
                  <a:solidFill>
                    <a:schemeClr val="tx1"/>
                  </a:solidFill>
                </a:endParaRPr>
              </a:p>
            </p:txBody>
          </p:sp>
        </mc:Choice>
        <mc:Fallback xmlns="">
          <p:sp>
            <p:nvSpPr>
              <p:cNvPr id="8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531168" y="4937924"/>
                <a:ext cx="909872" cy="6819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 Placeholder 1">
                <a:extLst>
                  <a:ext uri="{FF2B5EF4-FFF2-40B4-BE49-F238E27FC236}">
                    <a16:creationId xmlns:a16="http://schemas.microsoft.com/office/drawing/2014/main" id="{2B79910F-163A-49B6-AAF4-4655D89B5D2A}"/>
                  </a:ext>
                </a:extLst>
              </p:cNvPr>
              <p:cNvSpPr txBox="1">
                <a:spLocks/>
              </p:cNvSpPr>
              <p:nvPr/>
            </p:nvSpPr>
            <p:spPr>
              <a:xfrm>
                <a:off x="4034409" y="5013573"/>
                <a:ext cx="2402013"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1" i="1" dirty="0"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8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034409" y="5013573"/>
                <a:ext cx="2402013" cy="826944"/>
              </a:xfrm>
              <a:prstGeom prst="rect">
                <a:avLst/>
              </a:prstGeom>
              <a:blipFill>
                <a:blip r:embed="rId7"/>
                <a:stretch>
                  <a:fillRect/>
                </a:stretch>
              </a:blipFill>
            </p:spPr>
            <p:txBody>
              <a:bodyPr/>
              <a:lstStyle/>
              <a:p>
                <a:r>
                  <a:rPr lang="en-US">
                    <a:noFill/>
                  </a:rPr>
                  <a:t> </a:t>
                </a:r>
              </a:p>
            </p:txBody>
          </p:sp>
        </mc:Fallback>
      </mc:AlternateContent>
      <p:cxnSp>
        <p:nvCxnSpPr>
          <p:cNvPr id="90" name="Straight Arrow Connector 10">
            <a:extLst>
              <a:ext uri="{FF2B5EF4-FFF2-40B4-BE49-F238E27FC236}">
                <a16:creationId xmlns:a16="http://schemas.microsoft.com/office/drawing/2014/main" id="{E20A6EC8-5331-4D77-AB44-2C64F36A257D}"/>
              </a:ext>
            </a:extLst>
          </p:cNvPr>
          <p:cNvCxnSpPr>
            <a:cxnSpLocks/>
          </p:cNvCxnSpPr>
          <p:nvPr/>
        </p:nvCxnSpPr>
        <p:spPr>
          <a:xfrm>
            <a:off x="6218355" y="5912028"/>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 Placeholder 1">
                <a:extLst>
                  <a:ext uri="{FF2B5EF4-FFF2-40B4-BE49-F238E27FC236}">
                    <a16:creationId xmlns:a16="http://schemas.microsoft.com/office/drawing/2014/main" id="{2B79910F-163A-49B6-AAF4-4655D89B5D2A}"/>
                  </a:ext>
                </a:extLst>
              </p:cNvPr>
              <p:cNvSpPr txBox="1">
                <a:spLocks/>
              </p:cNvSpPr>
              <p:nvPr/>
            </p:nvSpPr>
            <p:spPr>
              <a:xfrm>
                <a:off x="6943302" y="5554607"/>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1 0</m:t>
                      </m:r>
                    </m:oMath>
                  </m:oMathPara>
                </a14:m>
                <a:endParaRPr lang="en-US" sz="2000" dirty="0">
                  <a:solidFill>
                    <a:schemeClr val="tx1"/>
                  </a:solidFill>
                </a:endParaRPr>
              </a:p>
            </p:txBody>
          </p:sp>
        </mc:Choice>
        <mc:Fallback xmlns="">
          <p:sp>
            <p:nvSpPr>
              <p:cNvPr id="9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943302" y="5554607"/>
                <a:ext cx="2172459" cy="70383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 Placeholder 1">
                <a:extLst>
                  <a:ext uri="{FF2B5EF4-FFF2-40B4-BE49-F238E27FC236}">
                    <a16:creationId xmlns:a16="http://schemas.microsoft.com/office/drawing/2014/main" id="{2B79910F-163A-49B6-AAF4-4655D89B5D2A}"/>
                  </a:ext>
                </a:extLst>
              </p:cNvPr>
              <p:cNvSpPr txBox="1">
                <a:spLocks/>
              </p:cNvSpPr>
              <p:nvPr/>
            </p:nvSpPr>
            <p:spPr>
              <a:xfrm>
                <a:off x="7451656" y="5919443"/>
                <a:ext cx="106889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𝑁</m:t>
                          </m:r>
                        </m:sup>
                      </m:sSup>
                    </m:oMath>
                  </m:oMathPara>
                </a14:m>
                <a:endParaRPr lang="en-US" sz="1800" b="1" dirty="0">
                  <a:solidFill>
                    <a:schemeClr val="tx1"/>
                  </a:solidFill>
                </a:endParaRPr>
              </a:p>
            </p:txBody>
          </p:sp>
        </mc:Choice>
        <mc:Fallback xmlns="">
          <p:sp>
            <p:nvSpPr>
              <p:cNvPr id="9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451656" y="5919443"/>
                <a:ext cx="1068896" cy="677993"/>
              </a:xfrm>
              <a:prstGeom prst="rect">
                <a:avLst/>
              </a:prstGeom>
              <a:blipFill>
                <a:blip r:embed="rId9"/>
                <a:stretch>
                  <a:fillRect/>
                </a:stretch>
              </a:blipFill>
            </p:spPr>
            <p:txBody>
              <a:bodyPr/>
              <a:lstStyle/>
              <a:p>
                <a:r>
                  <a:rPr lang="en-US">
                    <a:noFill/>
                  </a:rPr>
                  <a:t> </a:t>
                </a:r>
              </a:p>
            </p:txBody>
          </p:sp>
        </mc:Fallback>
      </mc:AlternateContent>
      <p:cxnSp>
        <p:nvCxnSpPr>
          <p:cNvPr id="97" name="Straight Arrow Connector 10">
            <a:extLst>
              <a:ext uri="{FF2B5EF4-FFF2-40B4-BE49-F238E27FC236}">
                <a16:creationId xmlns:a16="http://schemas.microsoft.com/office/drawing/2014/main" id="{E20A6EC8-5331-4D77-AB44-2C64F36A257D}"/>
              </a:ext>
            </a:extLst>
          </p:cNvPr>
          <p:cNvCxnSpPr>
            <a:cxnSpLocks/>
          </p:cNvCxnSpPr>
          <p:nvPr/>
        </p:nvCxnSpPr>
        <p:spPr>
          <a:xfrm>
            <a:off x="6214214" y="4033771"/>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6738869" y="3676350"/>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1 0 1</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738869" y="3676350"/>
                <a:ext cx="2172459" cy="7038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Placeholder 1">
                <a:extLst>
                  <a:ext uri="{FF2B5EF4-FFF2-40B4-BE49-F238E27FC236}">
                    <a16:creationId xmlns:a16="http://schemas.microsoft.com/office/drawing/2014/main" id="{2B79910F-163A-49B6-AAF4-4655D89B5D2A}"/>
                  </a:ext>
                </a:extLst>
              </p:cNvPr>
              <p:cNvSpPr txBox="1">
                <a:spLocks/>
              </p:cNvSpPr>
              <p:nvPr/>
            </p:nvSpPr>
            <p:spPr>
              <a:xfrm>
                <a:off x="7332485" y="4105885"/>
                <a:ext cx="129895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0" dirty="0" smtClean="0">
                              <a:solidFill>
                                <a:schemeClr val="tx1"/>
                              </a:solidFill>
                              <a:latin typeface="Cambria Math" panose="02040503050406030204" pitchFamily="18" charset="0"/>
                            </a:rPr>
                            <m:t>1</m:t>
                          </m:r>
                        </m:sup>
                      </m:sSup>
                    </m:oMath>
                  </m:oMathPara>
                </a14:m>
                <a:endParaRPr lang="en-US" sz="1800" b="1" dirty="0">
                  <a:solidFill>
                    <a:schemeClr val="tx1"/>
                  </a:solidFill>
                </a:endParaRPr>
              </a:p>
            </p:txBody>
          </p:sp>
        </mc:Choice>
        <mc:Fallback xmlns="">
          <p:sp>
            <p:nvSpPr>
              <p:cNvPr id="9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32485" y="4105885"/>
                <a:ext cx="1298956" cy="677993"/>
              </a:xfrm>
              <a:prstGeom prst="rect">
                <a:avLst/>
              </a:prstGeom>
              <a:blipFill>
                <a:blip r:embed="rId11"/>
                <a:stretch>
                  <a:fillRect/>
                </a:stretch>
              </a:blipFill>
            </p:spPr>
            <p:txBody>
              <a:bodyPr/>
              <a:lstStyle/>
              <a:p>
                <a:r>
                  <a:rPr lang="en-US">
                    <a:noFill/>
                  </a:rPr>
                  <a:t> </a:t>
                </a:r>
              </a:p>
            </p:txBody>
          </p:sp>
        </mc:Fallback>
      </mc:AlternateContent>
      <p:sp>
        <p:nvSpPr>
          <p:cNvPr id="100" name="矩形 99"/>
          <p:cNvSpPr/>
          <p:nvPr/>
        </p:nvSpPr>
        <p:spPr>
          <a:xfrm>
            <a:off x="4123422" y="4676107"/>
            <a:ext cx="208390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3" name="矩形 102"/>
          <p:cNvSpPr/>
          <p:nvPr/>
        </p:nvSpPr>
        <p:spPr>
          <a:xfrm>
            <a:off x="4133150" y="5687111"/>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06" name="矩形 105"/>
          <p:cNvSpPr/>
          <p:nvPr/>
        </p:nvSpPr>
        <p:spPr>
          <a:xfrm>
            <a:off x="4133150" y="3832316"/>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120" name="右大括号 119"/>
          <p:cNvSpPr/>
          <p:nvPr/>
        </p:nvSpPr>
        <p:spPr>
          <a:xfrm>
            <a:off x="8828149" y="4026372"/>
            <a:ext cx="373868" cy="187825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1" name="Text Placeholder 1">
                <a:extLst>
                  <a:ext uri="{FF2B5EF4-FFF2-40B4-BE49-F238E27FC236}">
                    <a16:creationId xmlns:a16="http://schemas.microsoft.com/office/drawing/2014/main" id="{2B79910F-163A-49B6-AAF4-4655D89B5D2A}"/>
                  </a:ext>
                </a:extLst>
              </p:cNvPr>
              <p:cNvSpPr txBox="1">
                <a:spLocks/>
              </p:cNvSpPr>
              <p:nvPr/>
            </p:nvSpPr>
            <p:spPr>
              <a:xfrm>
                <a:off x="9329760" y="4550206"/>
                <a:ext cx="1921796"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2000" dirty="0">
                    <a:solidFill>
                      <a:schemeClr val="tx1"/>
                    </a:solidFill>
                  </a:rPr>
                  <a:t>Recover </a:t>
                </a:r>
                <a14:m>
                  <m:oMath xmlns:m="http://schemas.openxmlformats.org/officeDocument/2006/math">
                    <m:r>
                      <a:rPr lang="en-US" sz="2000" b="1" i="1" dirty="0" smtClean="0">
                        <a:solidFill>
                          <a:schemeClr val="tx1"/>
                        </a:solidFill>
                        <a:latin typeface="Cambria Math" panose="02040503050406030204" pitchFamily="18" charset="0"/>
                      </a:rPr>
                      <m:t>𝒙</m:t>
                    </m:r>
                  </m:oMath>
                </a14:m>
                <a:endParaRPr lang="en-US" sz="2000" b="1" dirty="0">
                  <a:solidFill>
                    <a:schemeClr val="tx1"/>
                  </a:solidFill>
                </a:endParaRPr>
              </a:p>
            </p:txBody>
          </p:sp>
        </mc:Choice>
        <mc:Fallback xmlns="">
          <p:sp>
            <p:nvSpPr>
              <p:cNvPr id="1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329760" y="4550206"/>
                <a:ext cx="1921796" cy="703833"/>
              </a:xfrm>
              <a:prstGeom prst="rect">
                <a:avLst/>
              </a:prstGeom>
              <a:blipFill>
                <a:blip r:embed="rId12"/>
                <a:stretch>
                  <a:fillRect/>
                </a:stretch>
              </a:blipFill>
            </p:spPr>
            <p:txBody>
              <a:bodyPr/>
              <a:lstStyle/>
              <a:p>
                <a:r>
                  <a:rPr lang="en-US">
                    <a:noFill/>
                  </a:rPr>
                  <a:t> </a:t>
                </a:r>
              </a:p>
            </p:txBody>
          </p:sp>
        </mc:Fallback>
      </mc:AlternateContent>
      <p:cxnSp>
        <p:nvCxnSpPr>
          <p:cNvPr id="122" name="直接连接符 121"/>
          <p:cNvCxnSpPr/>
          <p:nvPr/>
        </p:nvCxnSpPr>
        <p:spPr>
          <a:xfrm flipV="1">
            <a:off x="3444653" y="4033771"/>
            <a:ext cx="0" cy="187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3444653" y="4039812"/>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3441271" y="5913173"/>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TextBox 45">
                <a:extLst>
                  <a:ext uri="{FF2B5EF4-FFF2-40B4-BE49-F238E27FC236}">
                    <a16:creationId xmlns:a16="http://schemas.microsoft.com/office/drawing/2014/main" id="{2B1089E9-A049-4E7B-A562-2EA8E4245FB5}"/>
                  </a:ext>
                </a:extLst>
              </p:cNvPr>
              <p:cNvSpPr txBox="1"/>
              <p:nvPr/>
            </p:nvSpPr>
            <p:spPr>
              <a:xfrm>
                <a:off x="482041" y="3311559"/>
                <a:ext cx="11792783" cy="461665"/>
              </a:xfrm>
              <a:prstGeom prst="rect">
                <a:avLst/>
              </a:prstGeom>
              <a:noFill/>
            </p:spPr>
            <p:txBody>
              <a:bodyPr wrap="square" rtlCol="0">
                <a:spAutoFit/>
              </a:bodyPr>
              <a:lstStyle/>
              <a:p>
                <a:pPr lvl="0">
                  <a:defRPr/>
                </a:pPr>
                <a:r>
                  <a:rPr lang="en-US" sz="2400" dirty="0">
                    <a:solidFill>
                      <a:prstClr val="black"/>
                    </a:solidFill>
                  </a:rPr>
                  <a:t>How large should </a:t>
                </a:r>
                <a14:m>
                  <m:oMath xmlns:m="http://schemas.openxmlformats.org/officeDocument/2006/math">
                    <m:r>
                      <a:rPr lang="en-US" sz="2400" b="0" i="1" smtClean="0">
                        <a:solidFill>
                          <a:prstClr val="black"/>
                        </a:solidFill>
                        <a:latin typeface="Cambria Math" panose="02040503050406030204" pitchFamily="18" charset="0"/>
                      </a:rPr>
                      <m:t>𝑁</m:t>
                    </m:r>
                  </m:oMath>
                </a14:m>
                <a:r>
                  <a:rPr lang="en-US" sz="2400" dirty="0">
                    <a:solidFill>
                      <a:prstClr val="black"/>
                    </a:solidFill>
                  </a:rPr>
                  <a:t> be to ensure high probability recovery of </a:t>
                </a:r>
                <a14:m>
                  <m:oMath xmlns:m="http://schemas.openxmlformats.org/officeDocument/2006/math">
                    <m:r>
                      <a:rPr lang="en-US" sz="2400" b="1" i="1" dirty="0">
                        <a:latin typeface="Cambria Math" panose="02040503050406030204" pitchFamily="18" charset="0"/>
                      </a:rPr>
                      <m:t>𝒙</m:t>
                    </m:r>
                  </m:oMath>
                </a14:m>
                <a:r>
                  <a:rPr lang="en-US" sz="2400" dirty="0">
                    <a:solidFill>
                      <a:prstClr val="black"/>
                    </a:solidFill>
                  </a:rPr>
                  <a:t>?</a:t>
                </a:r>
                <a:endParaRPr lang="en-US" dirty="0">
                  <a:solidFill>
                    <a:srgbClr val="E7E6E6">
                      <a:lumMod val="50000"/>
                    </a:srgbClr>
                  </a:solidFill>
                </a:endParaRPr>
              </a:p>
            </p:txBody>
          </p:sp>
        </mc:Choice>
        <mc:Fallback xmlns="">
          <p:sp>
            <p:nvSpPr>
              <p:cNvPr id="12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311559"/>
                <a:ext cx="11792783" cy="461665"/>
              </a:xfrm>
              <a:prstGeom prst="rect">
                <a:avLst/>
              </a:prstGeom>
              <a:blipFill>
                <a:blip r:embed="rId13"/>
                <a:stretch>
                  <a:fillRect l="-775" t="-10526" b="-28947"/>
                </a:stretch>
              </a:blipFill>
            </p:spPr>
            <p:txBody>
              <a:bodyPr/>
              <a:lstStyle/>
              <a:p>
                <a:r>
                  <a:rPr lang="en-US">
                    <a:noFill/>
                  </a:rPr>
                  <a:t> </a:t>
                </a:r>
              </a:p>
            </p:txBody>
          </p:sp>
        </mc:Fallback>
      </mc:AlternateContent>
      <p:sp>
        <p:nvSpPr>
          <p:cNvPr id="127" name="Text Placeholder 1">
            <a:extLst>
              <a:ext uri="{FF2B5EF4-FFF2-40B4-BE49-F238E27FC236}">
                <a16:creationId xmlns:a16="http://schemas.microsoft.com/office/drawing/2014/main" id="{2B79910F-163A-49B6-AAF4-4655D89B5D2A}"/>
              </a:ext>
            </a:extLst>
          </p:cNvPr>
          <p:cNvSpPr txBox="1">
            <a:spLocks/>
          </p:cNvSpPr>
          <p:nvPr/>
        </p:nvSpPr>
        <p:spPr>
          <a:xfrm>
            <a:off x="7008999" y="6220198"/>
            <a:ext cx="2041063"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1600" dirty="0">
                <a:solidFill>
                  <a:srgbClr val="0070C0"/>
                </a:solidFill>
              </a:rPr>
              <a:t>Partial observations</a:t>
            </a:r>
            <a:endParaRPr lang="en-US" sz="1600" b="1" dirty="0">
              <a:solidFill>
                <a:srgbClr val="0070C0"/>
              </a:solidFill>
            </a:endParaRPr>
          </a:p>
        </p:txBody>
      </p:sp>
    </p:spTree>
    <p:extLst>
      <p:ext uri="{BB962C8B-B14F-4D97-AF65-F5344CB8AC3E}">
        <p14:creationId xmlns:p14="http://schemas.microsoft.com/office/powerpoint/2010/main" val="2602240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Easier when noisy copies only have bit flips rather than bit deletions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1953895" y="278745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53895" y="2787457"/>
                <a:ext cx="2402013" cy="703833"/>
              </a:xfrm>
              <a:prstGeom prst="rect">
                <a:avLst/>
              </a:prstGeom>
              <a:blipFill>
                <a:blip r:embed="rId4"/>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p:cNvCxnSpPr>
          <p:nvPr/>
        </p:nvCxnSpPr>
        <p:spPr>
          <a:xfrm flipV="1">
            <a:off x="4118048" y="3139374"/>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5100657" y="2240786"/>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rPr>
                        <m:t>0</m:t>
                      </m:r>
                      <m:r>
                        <a:rPr lang="en-US" sz="2000" i="1" dirty="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7" y="2240786"/>
                <a:ext cx="2172459" cy="703833"/>
              </a:xfrm>
              <a:prstGeom prst="rect">
                <a:avLst/>
              </a:prstGeom>
              <a:blipFill>
                <a:blip r:embed="rId5"/>
                <a:stretch>
                  <a:fillRect/>
                </a:stretch>
              </a:blipFill>
            </p:spPr>
            <p:txBody>
              <a:bodyPr/>
              <a:lstStyle/>
              <a:p>
                <a:r>
                  <a:rPr lang="en-US">
                    <a:noFill/>
                  </a:rPr>
                  <a:t> </a:t>
                </a:r>
              </a:p>
            </p:txBody>
          </p:sp>
        </mc:Fallback>
      </mc:AlternateContent>
      <p:sp>
        <p:nvSpPr>
          <p:cNvPr id="120" name="右大括号 119"/>
          <p:cNvSpPr/>
          <p:nvPr/>
        </p:nvSpPr>
        <p:spPr>
          <a:xfrm>
            <a:off x="7086180" y="2599622"/>
            <a:ext cx="373868" cy="105966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2" name="直接连接符 121"/>
          <p:cNvCxnSpPr/>
          <p:nvPr/>
        </p:nvCxnSpPr>
        <p:spPr>
          <a:xfrm flipV="1">
            <a:off x="4580962" y="2609737"/>
            <a:ext cx="0" cy="10495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4580962" y="2609737"/>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4577580" y="3659289"/>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 Placeholder 1">
                <a:extLst>
                  <a:ext uri="{FF2B5EF4-FFF2-40B4-BE49-F238E27FC236}">
                    <a16:creationId xmlns:a16="http://schemas.microsoft.com/office/drawing/2014/main" id="{2B79910F-163A-49B6-AAF4-4655D89B5D2A}"/>
                  </a:ext>
                </a:extLst>
              </p:cNvPr>
              <p:cNvSpPr txBox="1">
                <a:spLocks/>
              </p:cNvSpPr>
              <p:nvPr/>
            </p:nvSpPr>
            <p:spPr>
              <a:xfrm>
                <a:off x="5100656" y="2789295"/>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m:t>
                      </m:r>
                      <m:r>
                        <a:rPr lang="en-US" sz="2000" b="0" i="1" dirty="0" smtClean="0">
                          <a:solidFill>
                            <a:srgbClr val="FF0000"/>
                          </a:solidFill>
                          <a:latin typeface="Cambria Math" panose="02040503050406030204" pitchFamily="18" charset="0"/>
                        </a:rPr>
                        <m:t>1</m:t>
                      </m:r>
                      <m:r>
                        <a:rPr lang="en-US" sz="2000" i="1" dirty="0">
                          <a:solidFill>
                            <a:schemeClr val="tx1"/>
                          </a:solidFill>
                          <a:latin typeface="Cambria Math" panose="02040503050406030204" pitchFamily="18" charset="0"/>
                        </a:rPr>
                        <m:t> 1 0 </m:t>
                      </m:r>
                      <m:r>
                        <a:rPr lang="en-US" sz="2000" b="0" i="1" dirty="0" smtClean="0">
                          <a:solidFill>
                            <a:srgbClr val="FF0000"/>
                          </a:solidFill>
                          <a:latin typeface="Cambria Math" panose="02040503050406030204" pitchFamily="18" charset="0"/>
                        </a:rPr>
                        <m:t>0</m:t>
                      </m:r>
                      <m:r>
                        <a:rPr lang="en-US" sz="2000" i="1" dirty="0">
                          <a:solidFill>
                            <a:schemeClr val="tx1"/>
                          </a:solidFill>
                          <a:latin typeface="Cambria Math" panose="02040503050406030204" pitchFamily="18" charset="0"/>
                        </a:rPr>
                        <m:t> 1 0</m:t>
                      </m:r>
                    </m:oMath>
                  </m:oMathPara>
                </a14:m>
                <a:endParaRPr lang="en-US" sz="2000" dirty="0">
                  <a:solidFill>
                    <a:schemeClr val="tx1"/>
                  </a:solidFill>
                </a:endParaRPr>
              </a:p>
            </p:txBody>
          </p:sp>
        </mc:Choice>
        <mc:Fallback xmlns="">
          <p:sp>
            <p:nvSpPr>
              <p:cNvPr id="3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6" y="2789295"/>
                <a:ext cx="2172459" cy="7038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 Placeholder 1">
                <a:extLst>
                  <a:ext uri="{FF2B5EF4-FFF2-40B4-BE49-F238E27FC236}">
                    <a16:creationId xmlns:a16="http://schemas.microsoft.com/office/drawing/2014/main" id="{2B79910F-163A-49B6-AAF4-4655D89B5D2A}"/>
                  </a:ext>
                </a:extLst>
              </p:cNvPr>
              <p:cNvSpPr txBox="1">
                <a:spLocks/>
              </p:cNvSpPr>
              <p:nvPr/>
            </p:nvSpPr>
            <p:spPr>
              <a:xfrm>
                <a:off x="5100655" y="3294698"/>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1 1 0 1 0 1 1 </m:t>
                      </m:r>
                      <m:r>
                        <a:rPr lang="en-US" sz="2000" b="0" i="1" dirty="0" smtClean="0">
                          <a:solidFill>
                            <a:srgbClr val="FF0000"/>
                          </a:solidFill>
                          <a:latin typeface="Cambria Math" panose="02040503050406030204" pitchFamily="18" charset="0"/>
                        </a:rPr>
                        <m:t>1</m:t>
                      </m:r>
                    </m:oMath>
                  </m:oMathPara>
                </a14:m>
                <a:endParaRPr lang="en-US" sz="2000" dirty="0">
                  <a:solidFill>
                    <a:schemeClr val="tx1"/>
                  </a:solidFill>
                </a:endParaRPr>
              </a:p>
            </p:txBody>
          </p:sp>
        </mc:Choice>
        <mc:Fallback xmlns="">
          <p:sp>
            <p:nvSpPr>
              <p:cNvPr id="3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5" y="3294698"/>
                <a:ext cx="2172459" cy="7038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 Placeholder 1">
                <a:extLst>
                  <a:ext uri="{FF2B5EF4-FFF2-40B4-BE49-F238E27FC236}">
                    <a16:creationId xmlns:a16="http://schemas.microsoft.com/office/drawing/2014/main" id="{2B79910F-163A-49B6-AAF4-4655D89B5D2A}"/>
                  </a:ext>
                </a:extLst>
              </p:cNvPr>
              <p:cNvSpPr txBox="1">
                <a:spLocks/>
              </p:cNvSpPr>
              <p:nvPr/>
            </p:nvSpPr>
            <p:spPr>
              <a:xfrm>
                <a:off x="7245254" y="278745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3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245254" y="2787457"/>
                <a:ext cx="2402013" cy="70383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996040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Easier when noisy copies only have bit flips rather than bit deletions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Bitwise majority when the bit flip probability less than </a:t>
                </a:r>
                <a14:m>
                  <m:oMath xmlns:m="http://schemas.openxmlformats.org/officeDocument/2006/math">
                    <m:f>
                      <m:fPr>
                        <m:ctrlPr>
                          <a:rPr lang="en-US" altLang="zh-CN" sz="1800" b="0" i="1" smtClean="0">
                            <a:solidFill>
                              <a:prstClr val="black"/>
                            </a:solidFill>
                            <a:latin typeface="Cambria Math" panose="02040503050406030204" pitchFamily="18" charset="0"/>
                          </a:rPr>
                        </m:ctrlPr>
                      </m:fPr>
                      <m:num>
                        <m:r>
                          <a:rPr lang="en-US" altLang="zh-CN" sz="1800" b="0" i="1" smtClean="0">
                            <a:solidFill>
                              <a:prstClr val="black"/>
                            </a:solidFill>
                            <a:latin typeface="Cambria Math" panose="02040503050406030204" pitchFamily="18" charset="0"/>
                          </a:rPr>
                          <m:t>1</m:t>
                        </m:r>
                      </m:num>
                      <m:den>
                        <m:r>
                          <a:rPr lang="en-US" altLang="zh-CN" sz="1800" b="0" i="1" smtClean="0">
                            <a:solidFill>
                              <a:prstClr val="black"/>
                            </a:solidFill>
                            <a:latin typeface="Cambria Math" panose="02040503050406030204" pitchFamily="18" charset="0"/>
                          </a:rPr>
                          <m:t>2</m:t>
                        </m:r>
                      </m:den>
                    </m:f>
                  </m:oMath>
                </a14:m>
                <a:endParaRPr lang="en-US" sz="1800" dirty="0"/>
              </a:p>
              <a:p>
                <a:pPr lvl="0">
                  <a:defRPr/>
                </a:pPr>
                <a:endParaRPr lang="en-US" sz="1800" dirty="0">
                  <a:solidFill>
                    <a:srgbClr val="E7E6E6">
                      <a:lumMod val="50000"/>
                    </a:srgbClr>
                  </a:solidFill>
                </a:endParaRPr>
              </a:p>
            </p:txBody>
          </p:sp>
        </mc:Choice>
        <mc:Fallback xmlns="">
          <p:sp>
            <p:nvSpPr>
              <p:cNvPr id="21"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1200610" cy="599588"/>
              </a:xfrm>
              <a:prstGeom prst="rect">
                <a:avLst/>
              </a:prstGeom>
              <a:blipFill>
                <a:blip r:embed="rId3"/>
                <a:stretch>
                  <a:fillRect b="-510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1953895" y="278745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53895" y="2787457"/>
                <a:ext cx="2402013" cy="703833"/>
              </a:xfrm>
              <a:prstGeom prst="rect">
                <a:avLst/>
              </a:prstGeom>
              <a:blipFill>
                <a:blip r:embed="rId4"/>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p:cNvCxnSpPr>
          <p:nvPr/>
        </p:nvCxnSpPr>
        <p:spPr>
          <a:xfrm flipV="1">
            <a:off x="4118048" y="3139374"/>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5100657" y="2240786"/>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rPr>
                        <m:t>0</m:t>
                      </m:r>
                      <m:r>
                        <a:rPr lang="en-US" sz="2000" i="1" dirty="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7" y="2240786"/>
                <a:ext cx="2172459" cy="703833"/>
              </a:xfrm>
              <a:prstGeom prst="rect">
                <a:avLst/>
              </a:prstGeom>
              <a:blipFill>
                <a:blip r:embed="rId5"/>
                <a:stretch>
                  <a:fillRect/>
                </a:stretch>
              </a:blipFill>
            </p:spPr>
            <p:txBody>
              <a:bodyPr/>
              <a:lstStyle/>
              <a:p>
                <a:r>
                  <a:rPr lang="en-US">
                    <a:noFill/>
                  </a:rPr>
                  <a:t> </a:t>
                </a:r>
              </a:p>
            </p:txBody>
          </p:sp>
        </mc:Fallback>
      </mc:AlternateContent>
      <p:sp>
        <p:nvSpPr>
          <p:cNvPr id="120" name="右大括号 119"/>
          <p:cNvSpPr/>
          <p:nvPr/>
        </p:nvSpPr>
        <p:spPr>
          <a:xfrm>
            <a:off x="7086180" y="2599622"/>
            <a:ext cx="373868" cy="105966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2" name="直接连接符 121"/>
          <p:cNvCxnSpPr/>
          <p:nvPr/>
        </p:nvCxnSpPr>
        <p:spPr>
          <a:xfrm flipV="1">
            <a:off x="4580962" y="2609737"/>
            <a:ext cx="0" cy="10495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4580962" y="2609737"/>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4577580" y="3659289"/>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 Placeholder 1">
                <a:extLst>
                  <a:ext uri="{FF2B5EF4-FFF2-40B4-BE49-F238E27FC236}">
                    <a16:creationId xmlns:a16="http://schemas.microsoft.com/office/drawing/2014/main" id="{2B79910F-163A-49B6-AAF4-4655D89B5D2A}"/>
                  </a:ext>
                </a:extLst>
              </p:cNvPr>
              <p:cNvSpPr txBox="1">
                <a:spLocks/>
              </p:cNvSpPr>
              <p:nvPr/>
            </p:nvSpPr>
            <p:spPr>
              <a:xfrm>
                <a:off x="5100656" y="2789295"/>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m:t>
                      </m:r>
                      <m:r>
                        <a:rPr lang="en-US" sz="2000" b="0" i="1" dirty="0" smtClean="0">
                          <a:solidFill>
                            <a:srgbClr val="FF0000"/>
                          </a:solidFill>
                          <a:latin typeface="Cambria Math" panose="02040503050406030204" pitchFamily="18" charset="0"/>
                        </a:rPr>
                        <m:t>1</m:t>
                      </m:r>
                      <m:r>
                        <a:rPr lang="en-US" sz="2000" i="1" dirty="0">
                          <a:solidFill>
                            <a:schemeClr val="tx1"/>
                          </a:solidFill>
                          <a:latin typeface="Cambria Math" panose="02040503050406030204" pitchFamily="18" charset="0"/>
                        </a:rPr>
                        <m:t> 1 0 </m:t>
                      </m:r>
                      <m:r>
                        <a:rPr lang="en-US" sz="2000" b="0" i="1" dirty="0" smtClean="0">
                          <a:solidFill>
                            <a:srgbClr val="FF0000"/>
                          </a:solidFill>
                          <a:latin typeface="Cambria Math" panose="02040503050406030204" pitchFamily="18" charset="0"/>
                        </a:rPr>
                        <m:t>0</m:t>
                      </m:r>
                      <m:r>
                        <a:rPr lang="en-US" sz="2000" i="1" dirty="0">
                          <a:solidFill>
                            <a:schemeClr val="tx1"/>
                          </a:solidFill>
                          <a:latin typeface="Cambria Math" panose="02040503050406030204" pitchFamily="18" charset="0"/>
                        </a:rPr>
                        <m:t> 1 0</m:t>
                      </m:r>
                    </m:oMath>
                  </m:oMathPara>
                </a14:m>
                <a:endParaRPr lang="en-US" sz="2000" dirty="0">
                  <a:solidFill>
                    <a:schemeClr val="tx1"/>
                  </a:solidFill>
                </a:endParaRPr>
              </a:p>
            </p:txBody>
          </p:sp>
        </mc:Choice>
        <mc:Fallback xmlns="">
          <p:sp>
            <p:nvSpPr>
              <p:cNvPr id="3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6" y="2789295"/>
                <a:ext cx="2172459" cy="7038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 Placeholder 1">
                <a:extLst>
                  <a:ext uri="{FF2B5EF4-FFF2-40B4-BE49-F238E27FC236}">
                    <a16:creationId xmlns:a16="http://schemas.microsoft.com/office/drawing/2014/main" id="{2B79910F-163A-49B6-AAF4-4655D89B5D2A}"/>
                  </a:ext>
                </a:extLst>
              </p:cNvPr>
              <p:cNvSpPr txBox="1">
                <a:spLocks/>
              </p:cNvSpPr>
              <p:nvPr/>
            </p:nvSpPr>
            <p:spPr>
              <a:xfrm>
                <a:off x="5100655" y="3294698"/>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1 1 0 1 0 1 1 </m:t>
                      </m:r>
                      <m:r>
                        <a:rPr lang="en-US" sz="2000" b="0" i="1" dirty="0" smtClean="0">
                          <a:solidFill>
                            <a:srgbClr val="FF0000"/>
                          </a:solidFill>
                          <a:latin typeface="Cambria Math" panose="02040503050406030204" pitchFamily="18" charset="0"/>
                        </a:rPr>
                        <m:t>1</m:t>
                      </m:r>
                    </m:oMath>
                  </m:oMathPara>
                </a14:m>
                <a:endParaRPr lang="en-US" sz="2000" dirty="0">
                  <a:solidFill>
                    <a:schemeClr val="tx1"/>
                  </a:solidFill>
                </a:endParaRPr>
              </a:p>
            </p:txBody>
          </p:sp>
        </mc:Choice>
        <mc:Fallback xmlns="">
          <p:sp>
            <p:nvSpPr>
              <p:cNvPr id="3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5" y="3294698"/>
                <a:ext cx="2172459" cy="7038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 Placeholder 1">
                <a:extLst>
                  <a:ext uri="{FF2B5EF4-FFF2-40B4-BE49-F238E27FC236}">
                    <a16:creationId xmlns:a16="http://schemas.microsoft.com/office/drawing/2014/main" id="{2B79910F-163A-49B6-AAF4-4655D89B5D2A}"/>
                  </a:ext>
                </a:extLst>
              </p:cNvPr>
              <p:cNvSpPr txBox="1">
                <a:spLocks/>
              </p:cNvSpPr>
              <p:nvPr/>
            </p:nvSpPr>
            <p:spPr>
              <a:xfrm>
                <a:off x="7245254" y="278745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3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245254" y="2787457"/>
                <a:ext cx="2402013" cy="70383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41173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Easier when noisy copies only have bit flips rather than bit deletions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Bitwise majority when the bit flip probability less than </a:t>
                </a:r>
                <a14:m>
                  <m:oMath xmlns:m="http://schemas.openxmlformats.org/officeDocument/2006/math">
                    <m:f>
                      <m:fPr>
                        <m:ctrlPr>
                          <a:rPr lang="en-US" altLang="zh-CN" sz="1800" b="0" i="1" smtClean="0">
                            <a:solidFill>
                              <a:prstClr val="black"/>
                            </a:solidFill>
                            <a:latin typeface="Cambria Math" panose="02040503050406030204" pitchFamily="18" charset="0"/>
                          </a:rPr>
                        </m:ctrlPr>
                      </m:fPr>
                      <m:num>
                        <m:r>
                          <a:rPr lang="en-US" altLang="zh-CN" sz="1800" b="0" i="1" smtClean="0">
                            <a:solidFill>
                              <a:prstClr val="black"/>
                            </a:solidFill>
                            <a:latin typeface="Cambria Math" panose="02040503050406030204" pitchFamily="18" charset="0"/>
                          </a:rPr>
                          <m:t>1</m:t>
                        </m:r>
                      </m:num>
                      <m:den>
                        <m:r>
                          <a:rPr lang="en-US" altLang="zh-CN" sz="1800" b="0" i="1" smtClean="0">
                            <a:solidFill>
                              <a:prstClr val="black"/>
                            </a:solidFill>
                            <a:latin typeface="Cambria Math" panose="02040503050406030204" pitchFamily="18" charset="0"/>
                          </a:rPr>
                          <m:t>2</m:t>
                        </m:r>
                      </m:den>
                    </m:f>
                  </m:oMath>
                </a14:m>
                <a:endParaRPr lang="en-US" sz="1800" dirty="0"/>
              </a:p>
              <a:p>
                <a:pPr lvl="0">
                  <a:defRPr/>
                </a:pPr>
                <a:endParaRPr lang="en-US" sz="1800" dirty="0">
                  <a:solidFill>
                    <a:srgbClr val="E7E6E6">
                      <a:lumMod val="50000"/>
                    </a:srgbClr>
                  </a:solidFill>
                </a:endParaRPr>
              </a:p>
            </p:txBody>
          </p:sp>
        </mc:Choice>
        <mc:Fallback xmlns="">
          <p:sp>
            <p:nvSpPr>
              <p:cNvPr id="21"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1200610" cy="599588"/>
              </a:xfrm>
              <a:prstGeom prst="rect">
                <a:avLst/>
              </a:prstGeom>
              <a:blipFill>
                <a:blip r:embed="rId3"/>
                <a:stretch>
                  <a:fillRect b="-510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1953895" y="278745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53895" y="2787457"/>
                <a:ext cx="2402013" cy="703833"/>
              </a:xfrm>
              <a:prstGeom prst="rect">
                <a:avLst/>
              </a:prstGeom>
              <a:blipFill>
                <a:blip r:embed="rId4"/>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p:cNvCxnSpPr>
          <p:nvPr/>
        </p:nvCxnSpPr>
        <p:spPr>
          <a:xfrm flipV="1">
            <a:off x="4118048" y="3139374"/>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5100657" y="2240786"/>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rPr>
                        <m:t>0</m:t>
                      </m:r>
                      <m:r>
                        <a:rPr lang="en-US" sz="2000" i="1" dirty="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7" y="2240786"/>
                <a:ext cx="2172459" cy="703833"/>
              </a:xfrm>
              <a:prstGeom prst="rect">
                <a:avLst/>
              </a:prstGeom>
              <a:blipFill>
                <a:blip r:embed="rId5"/>
                <a:stretch>
                  <a:fillRect/>
                </a:stretch>
              </a:blipFill>
            </p:spPr>
            <p:txBody>
              <a:bodyPr/>
              <a:lstStyle/>
              <a:p>
                <a:r>
                  <a:rPr lang="en-US">
                    <a:noFill/>
                  </a:rPr>
                  <a:t> </a:t>
                </a:r>
              </a:p>
            </p:txBody>
          </p:sp>
        </mc:Fallback>
      </mc:AlternateContent>
      <p:sp>
        <p:nvSpPr>
          <p:cNvPr id="120" name="右大括号 119"/>
          <p:cNvSpPr/>
          <p:nvPr/>
        </p:nvSpPr>
        <p:spPr>
          <a:xfrm>
            <a:off x="7086180" y="2599622"/>
            <a:ext cx="373868" cy="105966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2" name="直接连接符 121"/>
          <p:cNvCxnSpPr/>
          <p:nvPr/>
        </p:nvCxnSpPr>
        <p:spPr>
          <a:xfrm flipV="1">
            <a:off x="4580962" y="2609737"/>
            <a:ext cx="0" cy="10495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4580962" y="2609737"/>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4577580" y="3659289"/>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 Placeholder 1">
                <a:extLst>
                  <a:ext uri="{FF2B5EF4-FFF2-40B4-BE49-F238E27FC236}">
                    <a16:creationId xmlns:a16="http://schemas.microsoft.com/office/drawing/2014/main" id="{2B79910F-163A-49B6-AAF4-4655D89B5D2A}"/>
                  </a:ext>
                </a:extLst>
              </p:cNvPr>
              <p:cNvSpPr txBox="1">
                <a:spLocks/>
              </p:cNvSpPr>
              <p:nvPr/>
            </p:nvSpPr>
            <p:spPr>
              <a:xfrm>
                <a:off x="5100656" y="2789295"/>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m:t>
                      </m:r>
                      <m:r>
                        <a:rPr lang="en-US" sz="2000" b="0" i="1" dirty="0" smtClean="0">
                          <a:solidFill>
                            <a:srgbClr val="FF0000"/>
                          </a:solidFill>
                          <a:latin typeface="Cambria Math" panose="02040503050406030204" pitchFamily="18" charset="0"/>
                        </a:rPr>
                        <m:t>1</m:t>
                      </m:r>
                      <m:r>
                        <a:rPr lang="en-US" sz="2000" i="1" dirty="0">
                          <a:solidFill>
                            <a:schemeClr val="tx1"/>
                          </a:solidFill>
                          <a:latin typeface="Cambria Math" panose="02040503050406030204" pitchFamily="18" charset="0"/>
                        </a:rPr>
                        <m:t> 1 0 </m:t>
                      </m:r>
                      <m:r>
                        <a:rPr lang="en-US" sz="2000" b="0" i="1" dirty="0" smtClean="0">
                          <a:solidFill>
                            <a:srgbClr val="FF0000"/>
                          </a:solidFill>
                          <a:latin typeface="Cambria Math" panose="02040503050406030204" pitchFamily="18" charset="0"/>
                        </a:rPr>
                        <m:t>0</m:t>
                      </m:r>
                      <m:r>
                        <a:rPr lang="en-US" sz="2000" i="1" dirty="0">
                          <a:solidFill>
                            <a:schemeClr val="tx1"/>
                          </a:solidFill>
                          <a:latin typeface="Cambria Math" panose="02040503050406030204" pitchFamily="18" charset="0"/>
                        </a:rPr>
                        <m:t> 1 0</m:t>
                      </m:r>
                    </m:oMath>
                  </m:oMathPara>
                </a14:m>
                <a:endParaRPr lang="en-US" sz="2000" dirty="0">
                  <a:solidFill>
                    <a:schemeClr val="tx1"/>
                  </a:solidFill>
                </a:endParaRPr>
              </a:p>
            </p:txBody>
          </p:sp>
        </mc:Choice>
        <mc:Fallback xmlns="">
          <p:sp>
            <p:nvSpPr>
              <p:cNvPr id="3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6" y="2789295"/>
                <a:ext cx="2172459" cy="7038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 Placeholder 1">
                <a:extLst>
                  <a:ext uri="{FF2B5EF4-FFF2-40B4-BE49-F238E27FC236}">
                    <a16:creationId xmlns:a16="http://schemas.microsoft.com/office/drawing/2014/main" id="{2B79910F-163A-49B6-AAF4-4655D89B5D2A}"/>
                  </a:ext>
                </a:extLst>
              </p:cNvPr>
              <p:cNvSpPr txBox="1">
                <a:spLocks/>
              </p:cNvSpPr>
              <p:nvPr/>
            </p:nvSpPr>
            <p:spPr>
              <a:xfrm>
                <a:off x="5100655" y="3294698"/>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1 1 0 1 0 1 1 </m:t>
                      </m:r>
                      <m:r>
                        <a:rPr lang="en-US" sz="2000" b="0" i="1" dirty="0" smtClean="0">
                          <a:solidFill>
                            <a:srgbClr val="FF0000"/>
                          </a:solidFill>
                          <a:latin typeface="Cambria Math" panose="02040503050406030204" pitchFamily="18" charset="0"/>
                        </a:rPr>
                        <m:t>1</m:t>
                      </m:r>
                    </m:oMath>
                  </m:oMathPara>
                </a14:m>
                <a:endParaRPr lang="en-US" sz="2000" dirty="0">
                  <a:solidFill>
                    <a:schemeClr val="tx1"/>
                  </a:solidFill>
                </a:endParaRPr>
              </a:p>
            </p:txBody>
          </p:sp>
        </mc:Choice>
        <mc:Fallback xmlns="">
          <p:sp>
            <p:nvSpPr>
              <p:cNvPr id="3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5" y="3294698"/>
                <a:ext cx="2172459" cy="7038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 Placeholder 1">
                <a:extLst>
                  <a:ext uri="{FF2B5EF4-FFF2-40B4-BE49-F238E27FC236}">
                    <a16:creationId xmlns:a16="http://schemas.microsoft.com/office/drawing/2014/main" id="{2B79910F-163A-49B6-AAF4-4655D89B5D2A}"/>
                  </a:ext>
                </a:extLst>
              </p:cNvPr>
              <p:cNvSpPr txBox="1">
                <a:spLocks/>
              </p:cNvSpPr>
              <p:nvPr/>
            </p:nvSpPr>
            <p:spPr>
              <a:xfrm>
                <a:off x="7245254" y="278745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3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245254" y="2787457"/>
                <a:ext cx="2402013" cy="703833"/>
              </a:xfrm>
              <a:prstGeom prst="rect">
                <a:avLst/>
              </a:prstGeom>
              <a:blipFill>
                <a:blip r:embed="rId8"/>
                <a:stretch>
                  <a:fillRect/>
                </a:stretch>
              </a:blipFill>
            </p:spPr>
            <p:txBody>
              <a:bodyPr/>
              <a:lstStyle/>
              <a:p>
                <a:r>
                  <a:rPr lang="en-US">
                    <a:noFill/>
                  </a:rPr>
                  <a:t> </a:t>
                </a:r>
              </a:p>
            </p:txBody>
          </p:sp>
        </mc:Fallback>
      </mc:AlternateContent>
      <p:sp>
        <p:nvSpPr>
          <p:cNvPr id="36" name="TextBox 45">
            <a:extLst>
              <a:ext uri="{FF2B5EF4-FFF2-40B4-BE49-F238E27FC236}">
                <a16:creationId xmlns:a16="http://schemas.microsoft.com/office/drawing/2014/main" id="{2B1089E9-A049-4E7B-A562-2EA8E4245FB5}"/>
              </a:ext>
            </a:extLst>
          </p:cNvPr>
          <p:cNvSpPr txBox="1"/>
          <p:nvPr/>
        </p:nvSpPr>
        <p:spPr>
          <a:xfrm>
            <a:off x="492993" y="4053105"/>
            <a:ext cx="5775727" cy="461665"/>
          </a:xfrm>
          <a:prstGeom prst="rect">
            <a:avLst/>
          </a:prstGeom>
          <a:noFill/>
        </p:spPr>
        <p:txBody>
          <a:bodyPr wrap="square" rtlCol="0">
            <a:spAutoFit/>
          </a:bodyPr>
          <a:lstStyle/>
          <a:p>
            <a:pPr lvl="0">
              <a:defRPr/>
            </a:pPr>
            <a:r>
              <a:rPr lang="en-US" sz="2400" dirty="0">
                <a:solidFill>
                  <a:prstClr val="black"/>
                </a:solidFill>
              </a:rPr>
              <a:t>Misalignment with bit deletions</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37" name="Text Placeholder 1">
                <a:extLst>
                  <a:ext uri="{FF2B5EF4-FFF2-40B4-BE49-F238E27FC236}">
                    <a16:creationId xmlns:a16="http://schemas.microsoft.com/office/drawing/2014/main" id="{2B79910F-163A-49B6-AAF4-4655D89B5D2A}"/>
                  </a:ext>
                </a:extLst>
              </p:cNvPr>
              <p:cNvSpPr txBox="1">
                <a:spLocks/>
              </p:cNvSpPr>
              <p:nvPr/>
            </p:nvSpPr>
            <p:spPr>
              <a:xfrm>
                <a:off x="1953895" y="5545823"/>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53895" y="5545823"/>
                <a:ext cx="2402013" cy="703833"/>
              </a:xfrm>
              <a:prstGeom prst="rect">
                <a:avLst/>
              </a:prstGeom>
              <a:blipFill>
                <a:blip r:embed="rId9"/>
                <a:stretch>
                  <a:fillRect/>
                </a:stretch>
              </a:blipFill>
            </p:spPr>
            <p:txBody>
              <a:bodyPr/>
              <a:lstStyle/>
              <a:p>
                <a:r>
                  <a:rPr lang="en-US">
                    <a:noFill/>
                  </a:rPr>
                  <a:t> </a:t>
                </a:r>
              </a:p>
            </p:txBody>
          </p:sp>
        </mc:Fallback>
      </mc:AlternateContent>
      <p:cxnSp>
        <p:nvCxnSpPr>
          <p:cNvPr id="38" name="Straight Arrow Connector 10">
            <a:extLst>
              <a:ext uri="{FF2B5EF4-FFF2-40B4-BE49-F238E27FC236}">
                <a16:creationId xmlns:a16="http://schemas.microsoft.com/office/drawing/2014/main" id="{E20A6EC8-5331-4D77-AB44-2C64F36A257D}"/>
              </a:ext>
            </a:extLst>
          </p:cNvPr>
          <p:cNvCxnSpPr>
            <a:cxnSpLocks/>
          </p:cNvCxnSpPr>
          <p:nvPr/>
        </p:nvCxnSpPr>
        <p:spPr>
          <a:xfrm flipV="1">
            <a:off x="4118048" y="5897740"/>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 Placeholder 1">
                <a:extLst>
                  <a:ext uri="{FF2B5EF4-FFF2-40B4-BE49-F238E27FC236}">
                    <a16:creationId xmlns:a16="http://schemas.microsoft.com/office/drawing/2014/main" id="{2B79910F-163A-49B6-AAF4-4655D89B5D2A}"/>
                  </a:ext>
                </a:extLst>
              </p:cNvPr>
              <p:cNvSpPr txBox="1">
                <a:spLocks/>
              </p:cNvSpPr>
              <p:nvPr/>
            </p:nvSpPr>
            <p:spPr>
              <a:xfrm>
                <a:off x="5009770" y="4999152"/>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a:solidFill>
                            <a:schemeClr val="tx1"/>
                          </a:solidFill>
                          <a:latin typeface="Cambria Math" panose="02040503050406030204" pitchFamily="18" charset="0"/>
                        </a:rPr>
                        <m:t>1 0 1 0 1 1 0</m:t>
                      </m:r>
                    </m:oMath>
                  </m:oMathPara>
                </a14:m>
                <a:endParaRPr lang="en-US" sz="2000" dirty="0">
                  <a:solidFill>
                    <a:schemeClr val="tx1"/>
                  </a:solidFill>
                </a:endParaRPr>
              </a:p>
            </p:txBody>
          </p:sp>
        </mc:Choice>
        <mc:Fallback xmlns="">
          <p:sp>
            <p:nvSpPr>
              <p:cNvPr id="3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009770" y="4999152"/>
                <a:ext cx="2172459" cy="703833"/>
              </a:xfrm>
              <a:prstGeom prst="rect">
                <a:avLst/>
              </a:prstGeom>
              <a:blipFill>
                <a:blip r:embed="rId10"/>
                <a:stretch>
                  <a:fillRect/>
                </a:stretch>
              </a:blipFill>
            </p:spPr>
            <p:txBody>
              <a:bodyPr/>
              <a:lstStyle/>
              <a:p>
                <a:r>
                  <a:rPr lang="en-US">
                    <a:noFill/>
                  </a:rPr>
                  <a:t> </a:t>
                </a:r>
              </a:p>
            </p:txBody>
          </p:sp>
        </mc:Fallback>
      </mc:AlternateContent>
      <p:sp>
        <p:nvSpPr>
          <p:cNvPr id="40" name="右大括号 39"/>
          <p:cNvSpPr/>
          <p:nvPr/>
        </p:nvSpPr>
        <p:spPr>
          <a:xfrm>
            <a:off x="7086180" y="5357988"/>
            <a:ext cx="373868" cy="105966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直接连接符 40"/>
          <p:cNvCxnSpPr/>
          <p:nvPr/>
        </p:nvCxnSpPr>
        <p:spPr>
          <a:xfrm flipV="1">
            <a:off x="4580962" y="5368103"/>
            <a:ext cx="0" cy="10495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10">
            <a:extLst>
              <a:ext uri="{FF2B5EF4-FFF2-40B4-BE49-F238E27FC236}">
                <a16:creationId xmlns:a16="http://schemas.microsoft.com/office/drawing/2014/main" id="{E20A6EC8-5331-4D77-AB44-2C64F36A257D}"/>
              </a:ext>
            </a:extLst>
          </p:cNvPr>
          <p:cNvCxnSpPr>
            <a:cxnSpLocks/>
          </p:cNvCxnSpPr>
          <p:nvPr/>
        </p:nvCxnSpPr>
        <p:spPr>
          <a:xfrm>
            <a:off x="4580962" y="5368103"/>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10">
            <a:extLst>
              <a:ext uri="{FF2B5EF4-FFF2-40B4-BE49-F238E27FC236}">
                <a16:creationId xmlns:a16="http://schemas.microsoft.com/office/drawing/2014/main" id="{E20A6EC8-5331-4D77-AB44-2C64F36A257D}"/>
              </a:ext>
            </a:extLst>
          </p:cNvPr>
          <p:cNvCxnSpPr>
            <a:cxnSpLocks/>
          </p:cNvCxnSpPr>
          <p:nvPr/>
        </p:nvCxnSpPr>
        <p:spPr>
          <a:xfrm>
            <a:off x="4577580" y="6417655"/>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 Placeholder 1">
                <a:extLst>
                  <a:ext uri="{FF2B5EF4-FFF2-40B4-BE49-F238E27FC236}">
                    <a16:creationId xmlns:a16="http://schemas.microsoft.com/office/drawing/2014/main" id="{2B79910F-163A-49B6-AAF4-4655D89B5D2A}"/>
                  </a:ext>
                </a:extLst>
              </p:cNvPr>
              <p:cNvSpPr txBox="1">
                <a:spLocks/>
              </p:cNvSpPr>
              <p:nvPr/>
            </p:nvSpPr>
            <p:spPr>
              <a:xfrm>
                <a:off x="4913721" y="5547661"/>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m:t>
                      </m:r>
                      <m:r>
                        <a:rPr lang="en-US" sz="2000" i="1" dirty="0">
                          <a:solidFill>
                            <a:schemeClr val="tx1"/>
                          </a:solidFill>
                          <a:latin typeface="Cambria Math" panose="02040503050406030204" pitchFamily="18" charset="0"/>
                        </a:rPr>
                        <m:t>1 0 1 0</m:t>
                      </m:r>
                    </m:oMath>
                  </m:oMathPara>
                </a14:m>
                <a:endParaRPr lang="en-US" sz="2000" dirty="0">
                  <a:solidFill>
                    <a:schemeClr val="tx1"/>
                  </a:solidFill>
                </a:endParaRPr>
              </a:p>
            </p:txBody>
          </p:sp>
        </mc:Choice>
        <mc:Fallback xmlns="">
          <p:sp>
            <p:nvSpPr>
              <p:cNvPr id="4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913721" y="5547661"/>
                <a:ext cx="2172459" cy="70383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 Placeholder 1">
                <a:extLst>
                  <a:ext uri="{FF2B5EF4-FFF2-40B4-BE49-F238E27FC236}">
                    <a16:creationId xmlns:a16="http://schemas.microsoft.com/office/drawing/2014/main" id="{2B79910F-163A-49B6-AAF4-4655D89B5D2A}"/>
                  </a:ext>
                </a:extLst>
              </p:cNvPr>
              <p:cNvSpPr txBox="1">
                <a:spLocks/>
              </p:cNvSpPr>
              <p:nvPr/>
            </p:nvSpPr>
            <p:spPr>
              <a:xfrm>
                <a:off x="5009770" y="6053064"/>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1 1 0 1 0 1 1</m:t>
                      </m:r>
                    </m:oMath>
                  </m:oMathPara>
                </a14:m>
                <a:endParaRPr lang="en-US" sz="2000" dirty="0">
                  <a:solidFill>
                    <a:schemeClr val="tx1"/>
                  </a:solidFill>
                </a:endParaRPr>
              </a:p>
            </p:txBody>
          </p:sp>
        </mc:Choice>
        <mc:Fallback xmlns="">
          <p:sp>
            <p:nvSpPr>
              <p:cNvPr id="4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009770" y="6053064"/>
                <a:ext cx="2172459" cy="70383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 Placeholder 1">
                <a:extLst>
                  <a:ext uri="{FF2B5EF4-FFF2-40B4-BE49-F238E27FC236}">
                    <a16:creationId xmlns:a16="http://schemas.microsoft.com/office/drawing/2014/main" id="{2B79910F-163A-49B6-AAF4-4655D89B5D2A}"/>
                  </a:ext>
                </a:extLst>
              </p:cNvPr>
              <p:cNvSpPr txBox="1">
                <a:spLocks/>
              </p:cNvSpPr>
              <p:nvPr/>
            </p:nvSpPr>
            <p:spPr>
              <a:xfrm>
                <a:off x="7245254" y="5545823"/>
                <a:ext cx="1128607"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4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245254" y="5545823"/>
                <a:ext cx="1128607" cy="703833"/>
              </a:xfrm>
              <a:prstGeom prst="rect">
                <a:avLst/>
              </a:prstGeom>
              <a:blipFill>
                <a:blip r:embed="rId13"/>
                <a:stretch>
                  <a:fillRect/>
                </a:stretch>
              </a:blipFill>
            </p:spPr>
            <p:txBody>
              <a:bodyPr/>
              <a:lstStyle/>
              <a:p>
                <a:r>
                  <a:rPr lang="en-US">
                    <a:noFill/>
                  </a:rPr>
                  <a:t> </a:t>
                </a:r>
              </a:p>
            </p:txBody>
          </p:sp>
        </mc:Fallback>
      </mc:AlternateContent>
      <p:cxnSp>
        <p:nvCxnSpPr>
          <p:cNvPr id="6" name="直接连接符 5"/>
          <p:cNvCxnSpPr/>
          <p:nvPr/>
        </p:nvCxnSpPr>
        <p:spPr>
          <a:xfrm flipH="1" flipV="1">
            <a:off x="5518811" y="5492363"/>
            <a:ext cx="160629" cy="25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6091085" y="5513760"/>
            <a:ext cx="1" cy="258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5889565" y="5513761"/>
            <a:ext cx="1" cy="258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6292608" y="5499488"/>
            <a:ext cx="195264" cy="258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6487872" y="5499489"/>
            <a:ext cx="191824" cy="258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5508721" y="6053064"/>
            <a:ext cx="0"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687486" y="6053064"/>
            <a:ext cx="0"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5902743" y="6053064"/>
            <a:ext cx="188342"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6109109" y="6053870"/>
            <a:ext cx="188342"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flipV="1">
            <a:off x="6309859" y="6075796"/>
            <a:ext cx="188342"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095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race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econstruction </a:t>
            </a:r>
            <a:r>
              <a:rPr lang="en-US" altLang="zh-CN" sz="4000" b="1" cap="all" dirty="0">
                <a:solidFill>
                  <a:srgbClr val="CC0000"/>
                </a:solidFill>
                <a:latin typeface="Times New Roman" pitchFamily="18" charset="0"/>
                <a:ea typeface="Arial Unicode MS" pitchFamily="34" charset="-122"/>
                <a:cs typeface="Times New Roman" pitchFamily="18" charset="0"/>
              </a:rPr>
              <a:t> </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pPr lvl="0">
              <a:defRPr/>
            </a:pPr>
            <a:r>
              <a:rPr lang="en-US" sz="2400" dirty="0">
                <a:solidFill>
                  <a:prstClr val="black"/>
                </a:solidFill>
              </a:rPr>
              <a:t>Easier when noisy copies only have bit flips rather than bit deletions  </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1"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Bitwise majority when the bit flip probability less than </a:t>
                </a:r>
                <a14:m>
                  <m:oMath xmlns:m="http://schemas.openxmlformats.org/officeDocument/2006/math">
                    <m:f>
                      <m:fPr>
                        <m:ctrlPr>
                          <a:rPr lang="en-US" altLang="zh-CN" sz="1800" b="0" i="1" smtClean="0">
                            <a:solidFill>
                              <a:prstClr val="black"/>
                            </a:solidFill>
                            <a:latin typeface="Cambria Math" panose="02040503050406030204" pitchFamily="18" charset="0"/>
                          </a:rPr>
                        </m:ctrlPr>
                      </m:fPr>
                      <m:num>
                        <m:r>
                          <a:rPr lang="en-US" altLang="zh-CN" sz="1800" b="0" i="1" smtClean="0">
                            <a:solidFill>
                              <a:prstClr val="black"/>
                            </a:solidFill>
                            <a:latin typeface="Cambria Math" panose="02040503050406030204" pitchFamily="18" charset="0"/>
                          </a:rPr>
                          <m:t>1</m:t>
                        </m:r>
                      </m:num>
                      <m:den>
                        <m:r>
                          <a:rPr lang="en-US" altLang="zh-CN" sz="1800" b="0" i="1" smtClean="0">
                            <a:solidFill>
                              <a:prstClr val="black"/>
                            </a:solidFill>
                            <a:latin typeface="Cambria Math" panose="02040503050406030204" pitchFamily="18" charset="0"/>
                          </a:rPr>
                          <m:t>2</m:t>
                        </m:r>
                      </m:den>
                    </m:f>
                  </m:oMath>
                </a14:m>
                <a:endParaRPr lang="en-US" sz="1800" dirty="0"/>
              </a:p>
              <a:p>
                <a:pPr lvl="0">
                  <a:defRPr/>
                </a:pPr>
                <a:endParaRPr lang="en-US" sz="1800" dirty="0">
                  <a:solidFill>
                    <a:srgbClr val="E7E6E6">
                      <a:lumMod val="50000"/>
                    </a:srgbClr>
                  </a:solidFill>
                </a:endParaRPr>
              </a:p>
            </p:txBody>
          </p:sp>
        </mc:Choice>
        <mc:Fallback xmlns="">
          <p:sp>
            <p:nvSpPr>
              <p:cNvPr id="21"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1646655"/>
                <a:ext cx="11200610" cy="599588"/>
              </a:xfrm>
              <a:prstGeom prst="rect">
                <a:avLst/>
              </a:prstGeom>
              <a:blipFill>
                <a:blip r:embed="rId3"/>
                <a:stretch>
                  <a:fillRect b="-510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Placeholder 1">
                <a:extLst>
                  <a:ext uri="{FF2B5EF4-FFF2-40B4-BE49-F238E27FC236}">
                    <a16:creationId xmlns:a16="http://schemas.microsoft.com/office/drawing/2014/main" id="{2B79910F-163A-49B6-AAF4-4655D89B5D2A}"/>
                  </a:ext>
                </a:extLst>
              </p:cNvPr>
              <p:cNvSpPr txBox="1">
                <a:spLocks/>
              </p:cNvSpPr>
              <p:nvPr/>
            </p:nvSpPr>
            <p:spPr>
              <a:xfrm>
                <a:off x="1953895" y="278745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7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53895" y="2787457"/>
                <a:ext cx="2402013" cy="703833"/>
              </a:xfrm>
              <a:prstGeom prst="rect">
                <a:avLst/>
              </a:prstGeom>
              <a:blipFill>
                <a:blip r:embed="rId4"/>
                <a:stretch>
                  <a:fillRect/>
                </a:stretch>
              </a:blipFill>
            </p:spPr>
            <p:txBody>
              <a:bodyPr/>
              <a:lstStyle/>
              <a:p>
                <a:r>
                  <a:rPr lang="en-US">
                    <a:noFill/>
                  </a:rPr>
                  <a:t> </a:t>
                </a:r>
              </a:p>
            </p:txBody>
          </p:sp>
        </mc:Fallback>
      </mc:AlternateContent>
      <p:cxnSp>
        <p:nvCxnSpPr>
          <p:cNvPr id="78" name="Straight Arrow Connector 10">
            <a:extLst>
              <a:ext uri="{FF2B5EF4-FFF2-40B4-BE49-F238E27FC236}">
                <a16:creationId xmlns:a16="http://schemas.microsoft.com/office/drawing/2014/main" id="{E20A6EC8-5331-4D77-AB44-2C64F36A257D}"/>
              </a:ext>
            </a:extLst>
          </p:cNvPr>
          <p:cNvCxnSpPr>
            <a:cxnSpLocks/>
          </p:cNvCxnSpPr>
          <p:nvPr/>
        </p:nvCxnSpPr>
        <p:spPr>
          <a:xfrm flipV="1">
            <a:off x="4118048" y="3139374"/>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 Placeholder 1">
                <a:extLst>
                  <a:ext uri="{FF2B5EF4-FFF2-40B4-BE49-F238E27FC236}">
                    <a16:creationId xmlns:a16="http://schemas.microsoft.com/office/drawing/2014/main" id="{2B79910F-163A-49B6-AAF4-4655D89B5D2A}"/>
                  </a:ext>
                </a:extLst>
              </p:cNvPr>
              <p:cNvSpPr txBox="1">
                <a:spLocks/>
              </p:cNvSpPr>
              <p:nvPr/>
            </p:nvSpPr>
            <p:spPr>
              <a:xfrm>
                <a:off x="5100657" y="2240786"/>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rPr>
                        <m:t>0</m:t>
                      </m:r>
                      <m:r>
                        <a:rPr lang="en-US" sz="2000" i="1" dirty="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9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7" y="2240786"/>
                <a:ext cx="2172459" cy="703833"/>
              </a:xfrm>
              <a:prstGeom prst="rect">
                <a:avLst/>
              </a:prstGeom>
              <a:blipFill>
                <a:blip r:embed="rId5"/>
                <a:stretch>
                  <a:fillRect/>
                </a:stretch>
              </a:blipFill>
            </p:spPr>
            <p:txBody>
              <a:bodyPr/>
              <a:lstStyle/>
              <a:p>
                <a:r>
                  <a:rPr lang="en-US">
                    <a:noFill/>
                  </a:rPr>
                  <a:t> </a:t>
                </a:r>
              </a:p>
            </p:txBody>
          </p:sp>
        </mc:Fallback>
      </mc:AlternateContent>
      <p:sp>
        <p:nvSpPr>
          <p:cNvPr id="120" name="右大括号 119"/>
          <p:cNvSpPr/>
          <p:nvPr/>
        </p:nvSpPr>
        <p:spPr>
          <a:xfrm>
            <a:off x="7086180" y="2599622"/>
            <a:ext cx="373868" cy="105966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2" name="直接连接符 121"/>
          <p:cNvCxnSpPr/>
          <p:nvPr/>
        </p:nvCxnSpPr>
        <p:spPr>
          <a:xfrm flipV="1">
            <a:off x="4580962" y="2609737"/>
            <a:ext cx="0" cy="10495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0">
            <a:extLst>
              <a:ext uri="{FF2B5EF4-FFF2-40B4-BE49-F238E27FC236}">
                <a16:creationId xmlns:a16="http://schemas.microsoft.com/office/drawing/2014/main" id="{E20A6EC8-5331-4D77-AB44-2C64F36A257D}"/>
              </a:ext>
            </a:extLst>
          </p:cNvPr>
          <p:cNvCxnSpPr>
            <a:cxnSpLocks/>
          </p:cNvCxnSpPr>
          <p:nvPr/>
        </p:nvCxnSpPr>
        <p:spPr>
          <a:xfrm>
            <a:off x="4580962" y="2609737"/>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0">
            <a:extLst>
              <a:ext uri="{FF2B5EF4-FFF2-40B4-BE49-F238E27FC236}">
                <a16:creationId xmlns:a16="http://schemas.microsoft.com/office/drawing/2014/main" id="{E20A6EC8-5331-4D77-AB44-2C64F36A257D}"/>
              </a:ext>
            </a:extLst>
          </p:cNvPr>
          <p:cNvCxnSpPr>
            <a:cxnSpLocks/>
          </p:cNvCxnSpPr>
          <p:nvPr/>
        </p:nvCxnSpPr>
        <p:spPr>
          <a:xfrm>
            <a:off x="4577580" y="3659289"/>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 Placeholder 1">
                <a:extLst>
                  <a:ext uri="{FF2B5EF4-FFF2-40B4-BE49-F238E27FC236}">
                    <a16:creationId xmlns:a16="http://schemas.microsoft.com/office/drawing/2014/main" id="{2B79910F-163A-49B6-AAF4-4655D89B5D2A}"/>
                  </a:ext>
                </a:extLst>
              </p:cNvPr>
              <p:cNvSpPr txBox="1">
                <a:spLocks/>
              </p:cNvSpPr>
              <p:nvPr/>
            </p:nvSpPr>
            <p:spPr>
              <a:xfrm>
                <a:off x="5100656" y="2789295"/>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m:t>
                      </m:r>
                      <m:r>
                        <a:rPr lang="en-US" sz="2000" b="0" i="1" dirty="0" smtClean="0">
                          <a:solidFill>
                            <a:srgbClr val="FF0000"/>
                          </a:solidFill>
                          <a:latin typeface="Cambria Math" panose="02040503050406030204" pitchFamily="18" charset="0"/>
                        </a:rPr>
                        <m:t>1</m:t>
                      </m:r>
                      <m:r>
                        <a:rPr lang="en-US" sz="2000" i="1" dirty="0">
                          <a:solidFill>
                            <a:schemeClr val="tx1"/>
                          </a:solidFill>
                          <a:latin typeface="Cambria Math" panose="02040503050406030204" pitchFamily="18" charset="0"/>
                        </a:rPr>
                        <m:t> 1 0 </m:t>
                      </m:r>
                      <m:r>
                        <a:rPr lang="en-US" sz="2000" b="0" i="1" dirty="0" smtClean="0">
                          <a:solidFill>
                            <a:srgbClr val="FF0000"/>
                          </a:solidFill>
                          <a:latin typeface="Cambria Math" panose="02040503050406030204" pitchFamily="18" charset="0"/>
                        </a:rPr>
                        <m:t>0</m:t>
                      </m:r>
                      <m:r>
                        <a:rPr lang="en-US" sz="2000" i="1" dirty="0">
                          <a:solidFill>
                            <a:schemeClr val="tx1"/>
                          </a:solidFill>
                          <a:latin typeface="Cambria Math" panose="02040503050406030204" pitchFamily="18" charset="0"/>
                        </a:rPr>
                        <m:t> 1 0</m:t>
                      </m:r>
                    </m:oMath>
                  </m:oMathPara>
                </a14:m>
                <a:endParaRPr lang="en-US" sz="2000" dirty="0">
                  <a:solidFill>
                    <a:schemeClr val="tx1"/>
                  </a:solidFill>
                </a:endParaRPr>
              </a:p>
            </p:txBody>
          </p:sp>
        </mc:Choice>
        <mc:Fallback xmlns="">
          <p:sp>
            <p:nvSpPr>
              <p:cNvPr id="3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6" y="2789295"/>
                <a:ext cx="2172459" cy="7038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 Placeholder 1">
                <a:extLst>
                  <a:ext uri="{FF2B5EF4-FFF2-40B4-BE49-F238E27FC236}">
                    <a16:creationId xmlns:a16="http://schemas.microsoft.com/office/drawing/2014/main" id="{2B79910F-163A-49B6-AAF4-4655D89B5D2A}"/>
                  </a:ext>
                </a:extLst>
              </p:cNvPr>
              <p:cNvSpPr txBox="1">
                <a:spLocks/>
              </p:cNvSpPr>
              <p:nvPr/>
            </p:nvSpPr>
            <p:spPr>
              <a:xfrm>
                <a:off x="5100655" y="3294698"/>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1 1 0 1 0 1 1 </m:t>
                      </m:r>
                      <m:r>
                        <a:rPr lang="en-US" sz="2000" b="0" i="1" dirty="0" smtClean="0">
                          <a:solidFill>
                            <a:srgbClr val="FF0000"/>
                          </a:solidFill>
                          <a:latin typeface="Cambria Math" panose="02040503050406030204" pitchFamily="18" charset="0"/>
                        </a:rPr>
                        <m:t>1</m:t>
                      </m:r>
                    </m:oMath>
                  </m:oMathPara>
                </a14:m>
                <a:endParaRPr lang="en-US" sz="2000" dirty="0">
                  <a:solidFill>
                    <a:schemeClr val="tx1"/>
                  </a:solidFill>
                </a:endParaRPr>
              </a:p>
            </p:txBody>
          </p:sp>
        </mc:Choice>
        <mc:Fallback xmlns="">
          <p:sp>
            <p:nvSpPr>
              <p:cNvPr id="3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100655" y="3294698"/>
                <a:ext cx="2172459" cy="7038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 Placeholder 1">
                <a:extLst>
                  <a:ext uri="{FF2B5EF4-FFF2-40B4-BE49-F238E27FC236}">
                    <a16:creationId xmlns:a16="http://schemas.microsoft.com/office/drawing/2014/main" id="{2B79910F-163A-49B6-AAF4-4655D89B5D2A}"/>
                  </a:ext>
                </a:extLst>
              </p:cNvPr>
              <p:cNvSpPr txBox="1">
                <a:spLocks/>
              </p:cNvSpPr>
              <p:nvPr/>
            </p:nvSpPr>
            <p:spPr>
              <a:xfrm>
                <a:off x="7245254" y="278745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3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245254" y="2787457"/>
                <a:ext cx="2402013" cy="703833"/>
              </a:xfrm>
              <a:prstGeom prst="rect">
                <a:avLst/>
              </a:prstGeom>
              <a:blipFill>
                <a:blip r:embed="rId8"/>
                <a:stretch>
                  <a:fillRect/>
                </a:stretch>
              </a:blipFill>
            </p:spPr>
            <p:txBody>
              <a:bodyPr/>
              <a:lstStyle/>
              <a:p>
                <a:r>
                  <a:rPr lang="en-US">
                    <a:noFill/>
                  </a:rPr>
                  <a:t> </a:t>
                </a:r>
              </a:p>
            </p:txBody>
          </p:sp>
        </mc:Fallback>
      </mc:AlternateContent>
      <p:sp>
        <p:nvSpPr>
          <p:cNvPr id="36" name="TextBox 45">
            <a:extLst>
              <a:ext uri="{FF2B5EF4-FFF2-40B4-BE49-F238E27FC236}">
                <a16:creationId xmlns:a16="http://schemas.microsoft.com/office/drawing/2014/main" id="{2B1089E9-A049-4E7B-A562-2EA8E4245FB5}"/>
              </a:ext>
            </a:extLst>
          </p:cNvPr>
          <p:cNvSpPr txBox="1"/>
          <p:nvPr/>
        </p:nvSpPr>
        <p:spPr>
          <a:xfrm>
            <a:off x="492993" y="4053105"/>
            <a:ext cx="5775727" cy="461665"/>
          </a:xfrm>
          <a:prstGeom prst="rect">
            <a:avLst/>
          </a:prstGeom>
          <a:noFill/>
        </p:spPr>
        <p:txBody>
          <a:bodyPr wrap="square" rtlCol="0">
            <a:spAutoFit/>
          </a:bodyPr>
          <a:lstStyle/>
          <a:p>
            <a:pPr lvl="0">
              <a:defRPr/>
            </a:pPr>
            <a:r>
              <a:rPr lang="en-US" sz="2400" dirty="0">
                <a:solidFill>
                  <a:prstClr val="black"/>
                </a:solidFill>
              </a:rPr>
              <a:t>Misalignment with bit deletions</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37" name="Text Placeholder 1">
                <a:extLst>
                  <a:ext uri="{FF2B5EF4-FFF2-40B4-BE49-F238E27FC236}">
                    <a16:creationId xmlns:a16="http://schemas.microsoft.com/office/drawing/2014/main" id="{2B79910F-163A-49B6-AAF4-4655D89B5D2A}"/>
                  </a:ext>
                </a:extLst>
              </p:cNvPr>
              <p:cNvSpPr txBox="1">
                <a:spLocks/>
              </p:cNvSpPr>
              <p:nvPr/>
            </p:nvSpPr>
            <p:spPr>
              <a:xfrm>
                <a:off x="1953895" y="5545823"/>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1953895" y="5545823"/>
                <a:ext cx="2402013" cy="703833"/>
              </a:xfrm>
              <a:prstGeom prst="rect">
                <a:avLst/>
              </a:prstGeom>
              <a:blipFill>
                <a:blip r:embed="rId9"/>
                <a:stretch>
                  <a:fillRect/>
                </a:stretch>
              </a:blipFill>
            </p:spPr>
            <p:txBody>
              <a:bodyPr/>
              <a:lstStyle/>
              <a:p>
                <a:r>
                  <a:rPr lang="en-US">
                    <a:noFill/>
                  </a:rPr>
                  <a:t> </a:t>
                </a:r>
              </a:p>
            </p:txBody>
          </p:sp>
        </mc:Fallback>
      </mc:AlternateContent>
      <p:cxnSp>
        <p:nvCxnSpPr>
          <p:cNvPr id="38" name="Straight Arrow Connector 10">
            <a:extLst>
              <a:ext uri="{FF2B5EF4-FFF2-40B4-BE49-F238E27FC236}">
                <a16:creationId xmlns:a16="http://schemas.microsoft.com/office/drawing/2014/main" id="{E20A6EC8-5331-4D77-AB44-2C64F36A257D}"/>
              </a:ext>
            </a:extLst>
          </p:cNvPr>
          <p:cNvCxnSpPr>
            <a:cxnSpLocks/>
          </p:cNvCxnSpPr>
          <p:nvPr/>
        </p:nvCxnSpPr>
        <p:spPr>
          <a:xfrm flipV="1">
            <a:off x="4118048" y="5897740"/>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 Placeholder 1">
                <a:extLst>
                  <a:ext uri="{FF2B5EF4-FFF2-40B4-BE49-F238E27FC236}">
                    <a16:creationId xmlns:a16="http://schemas.microsoft.com/office/drawing/2014/main" id="{2B79910F-163A-49B6-AAF4-4655D89B5D2A}"/>
                  </a:ext>
                </a:extLst>
              </p:cNvPr>
              <p:cNvSpPr txBox="1">
                <a:spLocks/>
              </p:cNvSpPr>
              <p:nvPr/>
            </p:nvSpPr>
            <p:spPr>
              <a:xfrm>
                <a:off x="5009770" y="4999152"/>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a:solidFill>
                            <a:schemeClr val="tx1"/>
                          </a:solidFill>
                          <a:latin typeface="Cambria Math" panose="02040503050406030204" pitchFamily="18" charset="0"/>
                        </a:rPr>
                        <m:t>1 0 1 0 1 1 0</m:t>
                      </m:r>
                    </m:oMath>
                  </m:oMathPara>
                </a14:m>
                <a:endParaRPr lang="en-US" sz="2000" dirty="0">
                  <a:solidFill>
                    <a:schemeClr val="tx1"/>
                  </a:solidFill>
                </a:endParaRPr>
              </a:p>
            </p:txBody>
          </p:sp>
        </mc:Choice>
        <mc:Fallback xmlns="">
          <p:sp>
            <p:nvSpPr>
              <p:cNvPr id="3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009770" y="4999152"/>
                <a:ext cx="2172459" cy="703833"/>
              </a:xfrm>
              <a:prstGeom prst="rect">
                <a:avLst/>
              </a:prstGeom>
              <a:blipFill>
                <a:blip r:embed="rId10"/>
                <a:stretch>
                  <a:fillRect/>
                </a:stretch>
              </a:blipFill>
            </p:spPr>
            <p:txBody>
              <a:bodyPr/>
              <a:lstStyle/>
              <a:p>
                <a:r>
                  <a:rPr lang="en-US">
                    <a:noFill/>
                  </a:rPr>
                  <a:t> </a:t>
                </a:r>
              </a:p>
            </p:txBody>
          </p:sp>
        </mc:Fallback>
      </mc:AlternateContent>
      <p:sp>
        <p:nvSpPr>
          <p:cNvPr id="40" name="右大括号 39"/>
          <p:cNvSpPr/>
          <p:nvPr/>
        </p:nvSpPr>
        <p:spPr>
          <a:xfrm>
            <a:off x="7086180" y="5357988"/>
            <a:ext cx="373868" cy="105966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直接连接符 40"/>
          <p:cNvCxnSpPr/>
          <p:nvPr/>
        </p:nvCxnSpPr>
        <p:spPr>
          <a:xfrm flipV="1">
            <a:off x="4580962" y="5368103"/>
            <a:ext cx="0" cy="10495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10">
            <a:extLst>
              <a:ext uri="{FF2B5EF4-FFF2-40B4-BE49-F238E27FC236}">
                <a16:creationId xmlns:a16="http://schemas.microsoft.com/office/drawing/2014/main" id="{E20A6EC8-5331-4D77-AB44-2C64F36A257D}"/>
              </a:ext>
            </a:extLst>
          </p:cNvPr>
          <p:cNvCxnSpPr>
            <a:cxnSpLocks/>
          </p:cNvCxnSpPr>
          <p:nvPr/>
        </p:nvCxnSpPr>
        <p:spPr>
          <a:xfrm>
            <a:off x="4580962" y="5368103"/>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10">
            <a:extLst>
              <a:ext uri="{FF2B5EF4-FFF2-40B4-BE49-F238E27FC236}">
                <a16:creationId xmlns:a16="http://schemas.microsoft.com/office/drawing/2014/main" id="{E20A6EC8-5331-4D77-AB44-2C64F36A257D}"/>
              </a:ext>
            </a:extLst>
          </p:cNvPr>
          <p:cNvCxnSpPr>
            <a:cxnSpLocks/>
          </p:cNvCxnSpPr>
          <p:nvPr/>
        </p:nvCxnSpPr>
        <p:spPr>
          <a:xfrm>
            <a:off x="4577580" y="6417655"/>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 Placeholder 1">
                <a:extLst>
                  <a:ext uri="{FF2B5EF4-FFF2-40B4-BE49-F238E27FC236}">
                    <a16:creationId xmlns:a16="http://schemas.microsoft.com/office/drawing/2014/main" id="{2B79910F-163A-49B6-AAF4-4655D89B5D2A}"/>
                  </a:ext>
                </a:extLst>
              </p:cNvPr>
              <p:cNvSpPr txBox="1">
                <a:spLocks/>
              </p:cNvSpPr>
              <p:nvPr/>
            </p:nvSpPr>
            <p:spPr>
              <a:xfrm>
                <a:off x="4913721" y="5547661"/>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m:t>
                      </m:r>
                      <m:r>
                        <a:rPr lang="en-US" sz="2000" i="1" dirty="0">
                          <a:solidFill>
                            <a:schemeClr val="tx1"/>
                          </a:solidFill>
                          <a:latin typeface="Cambria Math" panose="02040503050406030204" pitchFamily="18" charset="0"/>
                        </a:rPr>
                        <m:t>1 0 1 0</m:t>
                      </m:r>
                    </m:oMath>
                  </m:oMathPara>
                </a14:m>
                <a:endParaRPr lang="en-US" sz="2000" dirty="0">
                  <a:solidFill>
                    <a:schemeClr val="tx1"/>
                  </a:solidFill>
                </a:endParaRPr>
              </a:p>
            </p:txBody>
          </p:sp>
        </mc:Choice>
        <mc:Fallback xmlns="">
          <p:sp>
            <p:nvSpPr>
              <p:cNvPr id="44"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4913721" y="5547661"/>
                <a:ext cx="2172459" cy="70383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 Placeholder 1">
                <a:extLst>
                  <a:ext uri="{FF2B5EF4-FFF2-40B4-BE49-F238E27FC236}">
                    <a16:creationId xmlns:a16="http://schemas.microsoft.com/office/drawing/2014/main" id="{2B79910F-163A-49B6-AAF4-4655D89B5D2A}"/>
                  </a:ext>
                </a:extLst>
              </p:cNvPr>
              <p:cNvSpPr txBox="1">
                <a:spLocks/>
              </p:cNvSpPr>
              <p:nvPr/>
            </p:nvSpPr>
            <p:spPr>
              <a:xfrm>
                <a:off x="5009770" y="6053064"/>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1 1 0 1 0 1 1</m:t>
                      </m:r>
                    </m:oMath>
                  </m:oMathPara>
                </a14:m>
                <a:endParaRPr lang="en-US" sz="2000" dirty="0">
                  <a:solidFill>
                    <a:schemeClr val="tx1"/>
                  </a:solidFill>
                </a:endParaRPr>
              </a:p>
            </p:txBody>
          </p:sp>
        </mc:Choice>
        <mc:Fallback xmlns="">
          <p:sp>
            <p:nvSpPr>
              <p:cNvPr id="45"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5009770" y="6053064"/>
                <a:ext cx="2172459" cy="70383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 Placeholder 1">
                <a:extLst>
                  <a:ext uri="{FF2B5EF4-FFF2-40B4-BE49-F238E27FC236}">
                    <a16:creationId xmlns:a16="http://schemas.microsoft.com/office/drawing/2014/main" id="{2B79910F-163A-49B6-AAF4-4655D89B5D2A}"/>
                  </a:ext>
                </a:extLst>
              </p:cNvPr>
              <p:cNvSpPr txBox="1">
                <a:spLocks/>
              </p:cNvSpPr>
              <p:nvPr/>
            </p:nvSpPr>
            <p:spPr>
              <a:xfrm>
                <a:off x="7245254" y="5545823"/>
                <a:ext cx="1128607"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4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245254" y="5545823"/>
                <a:ext cx="1128607" cy="703833"/>
              </a:xfrm>
              <a:prstGeom prst="rect">
                <a:avLst/>
              </a:prstGeom>
              <a:blipFill>
                <a:blip r:embed="rId13"/>
                <a:stretch>
                  <a:fillRect/>
                </a:stretch>
              </a:blipFill>
            </p:spPr>
            <p:txBody>
              <a:bodyPr/>
              <a:lstStyle/>
              <a:p>
                <a:r>
                  <a:rPr lang="en-US">
                    <a:noFill/>
                  </a:rPr>
                  <a:t> </a:t>
                </a:r>
              </a:p>
            </p:txBody>
          </p:sp>
        </mc:Fallback>
      </mc:AlternateContent>
      <p:cxnSp>
        <p:nvCxnSpPr>
          <p:cNvPr id="6" name="直接连接符 5"/>
          <p:cNvCxnSpPr/>
          <p:nvPr/>
        </p:nvCxnSpPr>
        <p:spPr>
          <a:xfrm flipH="1" flipV="1">
            <a:off x="5518811" y="5492363"/>
            <a:ext cx="160629" cy="25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6091085" y="5513760"/>
            <a:ext cx="1" cy="258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5889565" y="5513761"/>
            <a:ext cx="1" cy="258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6292608" y="5499488"/>
            <a:ext cx="195264" cy="258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6487872" y="5499489"/>
            <a:ext cx="191824" cy="258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5508721" y="6053064"/>
            <a:ext cx="0"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687486" y="6053064"/>
            <a:ext cx="0"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5902743" y="6053064"/>
            <a:ext cx="188342"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6109109" y="6053870"/>
            <a:ext cx="188342"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flipV="1">
            <a:off x="6309859" y="6075796"/>
            <a:ext cx="188342" cy="214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Content Placeholder 5">
            <a:extLst>
              <a:ext uri="{FF2B5EF4-FFF2-40B4-BE49-F238E27FC236}">
                <a16:creationId xmlns:a16="http://schemas.microsoft.com/office/drawing/2014/main" id="{DDB85DF0-17F5-6117-1188-F378BF0CCE97}"/>
              </a:ext>
            </a:extLst>
          </p:cNvPr>
          <p:cNvSpPr txBox="1">
            <a:spLocks/>
          </p:cNvSpPr>
          <p:nvPr/>
        </p:nvSpPr>
        <p:spPr>
          <a:xfrm>
            <a:off x="915191" y="4601981"/>
            <a:ext cx="5353529"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Bitwise statistics is not efficient</a:t>
            </a:r>
            <a:endParaRPr lang="en-US" sz="1800" dirty="0"/>
          </a:p>
          <a:p>
            <a:pPr lvl="0">
              <a:defRPr/>
            </a:pPr>
            <a:endParaRPr lang="en-US" sz="1800" dirty="0">
              <a:solidFill>
                <a:srgbClr val="E7E6E6">
                  <a:lumMod val="50000"/>
                </a:srgbClr>
              </a:solidFill>
            </a:endParaRPr>
          </a:p>
        </p:txBody>
      </p:sp>
    </p:spTree>
    <p:extLst>
      <p:ext uri="{BB962C8B-B14F-4D97-AF65-F5344CB8AC3E}">
        <p14:creationId xmlns:p14="http://schemas.microsoft.com/office/powerpoint/2010/main" val="2022320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46440"/>
              </a:xfrm>
              <a:prstGeom prst="rect">
                <a:avLst/>
              </a:prstGeom>
              <a:noFill/>
            </p:spPr>
            <p:txBody>
              <a:bodyPr wrap="square" rtlCol="0">
                <a:spAutoFit/>
              </a:bodyPr>
              <a:lstStyle/>
              <a:p>
                <a:r>
                  <a:rPr lang="en-US" altLang="zh-CN" sz="2400" dirty="0"/>
                  <a:t>Average case (recover for most of the input </a:t>
                </a:r>
                <a14:m>
                  <m:oMath xmlns:m="http://schemas.openxmlformats.org/officeDocument/2006/math">
                    <m:r>
                      <a:rPr lang="en-US" altLang="zh-CN" sz="2400" b="1" i="1" smtClean="0">
                        <a:latin typeface="Cambria Math" panose="02040503050406030204" pitchFamily="18" charset="0"/>
                      </a:rPr>
                      <m:t>𝒙</m:t>
                    </m:r>
                  </m:oMath>
                </a14:m>
                <a:r>
                  <a:rPr lang="en-US" altLang="zh-CN" sz="2400" dirty="0"/>
                  <a:t>)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Holden</m:t>
                    </m:r>
                    <m:r>
                      <m:rPr>
                        <m:nor/>
                      </m:rPr>
                      <a:rPr lang="en-US" altLang="zh-CN" sz="1400" dirty="0">
                        <a:solidFill>
                          <a:prstClr val="black">
                            <a:lumMod val="50000"/>
                            <a:lumOff val="50000"/>
                          </a:prstClr>
                        </a:solidFill>
                      </a:rPr>
                      <m:t>, </m:t>
                    </m:r>
                    <m:r>
                      <m:rPr>
                        <m:nor/>
                      </m:rPr>
                      <a:rPr lang="en-US" altLang="zh-CN" sz="1400" dirty="0">
                        <a:solidFill>
                          <a:prstClr val="black">
                            <a:lumMod val="50000"/>
                            <a:lumOff val="50000"/>
                          </a:prstClr>
                        </a:solidFill>
                      </a:rPr>
                      <m:t>Pemantle</m:t>
                    </m:r>
                    <m:r>
                      <m:rPr>
                        <m:nor/>
                      </m:rPr>
                      <a:rPr lang="en-US" altLang="zh-CN" sz="1400" dirty="0">
                        <a:solidFill>
                          <a:prstClr val="black">
                            <a:lumMod val="50000"/>
                            <a:lumOff val="50000"/>
                          </a:prstClr>
                        </a:solidFill>
                      </a:rPr>
                      <m:t>, </m:t>
                    </m:r>
                    <m:r>
                      <m:rPr>
                        <m:nor/>
                      </m:rPr>
                      <a:rPr lang="en-US" altLang="zh-CN" sz="1400" dirty="0">
                        <a:solidFill>
                          <a:prstClr val="black">
                            <a:lumMod val="50000"/>
                            <a:lumOff val="50000"/>
                          </a:prstClr>
                        </a:solidFill>
                      </a:rPr>
                      <m:t>Peres</m:t>
                    </m:r>
                    <m:r>
                      <m:rPr>
                        <m:nor/>
                      </m:rPr>
                      <a:rPr lang="en-US" altLang="zh-CN" sz="1400" dirty="0">
                        <a:solidFill>
                          <a:prstClr val="black">
                            <a:lumMod val="50000"/>
                            <a:lumOff val="50000"/>
                          </a:prstClr>
                        </a:solidFill>
                      </a:rPr>
                      <m:t>, 2018]</m:t>
                    </m:r>
                  </m:oMath>
                </a14:m>
                <a:r>
                  <a:rPr lang="en-US" altLang="zh-CN" sz="1400" i="1" dirty="0">
                    <a:solidFill>
                      <a:prstClr val="black"/>
                    </a:solidFill>
                    <a:latin typeface="Cambria Math" panose="02040503050406030204" pitchFamily="18" charset="0"/>
                  </a:rPr>
                  <a:t>, </a:t>
                </a:r>
                <a:r>
                  <a:rPr lang="en-US" altLang="zh-CN" sz="1400" dirty="0">
                    <a:solidFill>
                      <a:prstClr val="black">
                        <a:lumMod val="50000"/>
                        <a:lumOff val="50000"/>
                      </a:prstClr>
                    </a:solidFill>
                  </a:rPr>
                  <a:t>[Chase, 2020]</a:t>
                </a:r>
                <a:endParaRPr lang="en-US" sz="1400" dirty="0">
                  <a:solidFill>
                    <a:prstClr val="black">
                      <a:lumMod val="50000"/>
                      <a:lumOff val="50000"/>
                    </a:prstClr>
                  </a:solidFill>
                </a:endParaRPr>
              </a:p>
              <a:p>
                <a:pPr lvl="0"/>
                <a:endParaRPr lang="en-US" altLang="zh-CN" sz="1400" i="1" dirty="0">
                  <a:solidFill>
                    <a:prstClr val="black"/>
                  </a:solidFill>
                  <a:latin typeface="Cambria Math" panose="02040503050406030204" pitchFamily="18" charset="0"/>
                </a:endParaRP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46440"/>
              </a:xfrm>
              <a:prstGeom prst="rect">
                <a:avLst/>
              </a:prstGeom>
              <a:blipFill>
                <a:blip r:embed="rId3"/>
                <a:stretch>
                  <a:fillRect l="-775" t="-4651"/>
                </a:stretch>
              </a:blipFill>
            </p:spPr>
            <p:txBody>
              <a:bodyPr/>
              <a:lstStyle/>
              <a:p>
                <a:r>
                  <a:rPr lang="en-US">
                    <a:noFill/>
                  </a:rPr>
                  <a:t> </a:t>
                </a:r>
              </a:p>
            </p:txBody>
          </p:sp>
        </mc:Fallback>
      </mc:AlternateContent>
    </p:spTree>
    <p:extLst>
      <p:ext uri="{BB962C8B-B14F-4D97-AF65-F5344CB8AC3E}">
        <p14:creationId xmlns:p14="http://schemas.microsoft.com/office/powerpoint/2010/main" val="1585821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46440"/>
              </a:xfrm>
              <a:prstGeom prst="rect">
                <a:avLst/>
              </a:prstGeom>
              <a:noFill/>
            </p:spPr>
            <p:txBody>
              <a:bodyPr wrap="square" rtlCol="0">
                <a:spAutoFit/>
              </a:bodyPr>
              <a:lstStyle/>
              <a:p>
                <a:r>
                  <a:rPr lang="en-US" altLang="zh-CN" sz="2400" dirty="0"/>
                  <a:t>Average case (recover for most of the input </a:t>
                </a:r>
                <a14:m>
                  <m:oMath xmlns:m="http://schemas.openxmlformats.org/officeDocument/2006/math">
                    <m:r>
                      <a:rPr lang="en-US" altLang="zh-CN" sz="2400" b="1" i="1" smtClean="0">
                        <a:latin typeface="Cambria Math" panose="02040503050406030204" pitchFamily="18" charset="0"/>
                      </a:rPr>
                      <m:t>𝒙</m:t>
                    </m:r>
                  </m:oMath>
                </a14:m>
                <a:r>
                  <a:rPr lang="en-US" altLang="zh-CN" sz="2400" dirty="0"/>
                  <a:t>)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Holden</m:t>
                    </m:r>
                    <m:r>
                      <m:rPr>
                        <m:nor/>
                      </m:rPr>
                      <a:rPr lang="en-US" altLang="zh-CN" sz="1400" dirty="0">
                        <a:solidFill>
                          <a:prstClr val="black">
                            <a:lumMod val="50000"/>
                            <a:lumOff val="50000"/>
                          </a:prstClr>
                        </a:solidFill>
                      </a:rPr>
                      <m:t>, </m:t>
                    </m:r>
                    <m:r>
                      <m:rPr>
                        <m:nor/>
                      </m:rPr>
                      <a:rPr lang="en-US" altLang="zh-CN" sz="1400" dirty="0">
                        <a:solidFill>
                          <a:prstClr val="black">
                            <a:lumMod val="50000"/>
                            <a:lumOff val="50000"/>
                          </a:prstClr>
                        </a:solidFill>
                      </a:rPr>
                      <m:t>Pemantle</m:t>
                    </m:r>
                    <m:r>
                      <m:rPr>
                        <m:nor/>
                      </m:rPr>
                      <a:rPr lang="en-US" altLang="zh-CN" sz="1400" dirty="0">
                        <a:solidFill>
                          <a:prstClr val="black">
                            <a:lumMod val="50000"/>
                            <a:lumOff val="50000"/>
                          </a:prstClr>
                        </a:solidFill>
                      </a:rPr>
                      <m:t>, </m:t>
                    </m:r>
                    <m:r>
                      <m:rPr>
                        <m:nor/>
                      </m:rPr>
                      <a:rPr lang="en-US" altLang="zh-CN" sz="1400" dirty="0">
                        <a:solidFill>
                          <a:prstClr val="black">
                            <a:lumMod val="50000"/>
                            <a:lumOff val="50000"/>
                          </a:prstClr>
                        </a:solidFill>
                      </a:rPr>
                      <m:t>Peres</m:t>
                    </m:r>
                    <m:r>
                      <m:rPr>
                        <m:nor/>
                      </m:rPr>
                      <a:rPr lang="en-US" altLang="zh-CN" sz="1400" dirty="0">
                        <a:solidFill>
                          <a:prstClr val="black">
                            <a:lumMod val="50000"/>
                            <a:lumOff val="50000"/>
                          </a:prstClr>
                        </a:solidFill>
                      </a:rPr>
                      <m:t>, 2018]</m:t>
                    </m:r>
                  </m:oMath>
                </a14:m>
                <a:r>
                  <a:rPr lang="en-US" altLang="zh-CN" sz="1400" i="1" dirty="0">
                    <a:solidFill>
                      <a:prstClr val="black"/>
                    </a:solidFill>
                    <a:latin typeface="Cambria Math" panose="02040503050406030204" pitchFamily="18" charset="0"/>
                  </a:rPr>
                  <a:t>, </a:t>
                </a:r>
                <a:r>
                  <a:rPr lang="en-US" altLang="zh-CN" sz="1400" dirty="0">
                    <a:solidFill>
                      <a:prstClr val="black">
                        <a:lumMod val="50000"/>
                        <a:lumOff val="50000"/>
                      </a:prstClr>
                    </a:solidFill>
                  </a:rPr>
                  <a:t>[Chase, 2020]</a:t>
                </a:r>
                <a:endParaRPr lang="en-US" sz="1400" dirty="0">
                  <a:solidFill>
                    <a:prstClr val="black">
                      <a:lumMod val="50000"/>
                      <a:lumOff val="50000"/>
                    </a:prstClr>
                  </a:solidFill>
                </a:endParaRPr>
              </a:p>
              <a:p>
                <a:pPr lvl="0"/>
                <a:endParaRPr lang="en-US" altLang="zh-CN" sz="1400" i="1" dirty="0">
                  <a:solidFill>
                    <a:prstClr val="black"/>
                  </a:solidFill>
                  <a:latin typeface="Cambria Math" panose="02040503050406030204" pitchFamily="18" charset="0"/>
                </a:endParaRP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46440"/>
              </a:xfrm>
              <a:prstGeom prst="rect">
                <a:avLst/>
              </a:prstGeom>
              <a:blipFill>
                <a:blip r:embed="rId3"/>
                <a:stretch>
                  <a:fillRect l="-775" t="-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45">
                <a:extLst>
                  <a:ext uri="{FF2B5EF4-FFF2-40B4-BE49-F238E27FC236}">
                    <a16:creationId xmlns:a16="http://schemas.microsoft.com/office/drawing/2014/main" id="{2B1089E9-A049-4E7B-A562-2EA8E4245FB5}"/>
                  </a:ext>
                </a:extLst>
              </p:cNvPr>
              <p:cNvSpPr txBox="1"/>
              <p:nvPr/>
            </p:nvSpPr>
            <p:spPr>
              <a:xfrm>
                <a:off x="482042" y="1865905"/>
                <a:ext cx="11130837" cy="1261884"/>
              </a:xfrm>
              <a:prstGeom prst="rect">
                <a:avLst/>
              </a:prstGeom>
              <a:noFill/>
            </p:spPr>
            <p:txBody>
              <a:bodyPr wrap="square" rtlCol="0">
                <a:spAutoFit/>
              </a:bodyPr>
              <a:lstStyle/>
              <a:p>
                <a:pPr>
                  <a:defRPr/>
                </a:pPr>
                <a:r>
                  <a:rPr lang="en-US" altLang="zh-CN" sz="2400" dirty="0">
                    <a:solidFill>
                      <a:prstClr val="black"/>
                    </a:solidFill>
                  </a:rPr>
                  <a:t>Coded trace reconstruction (recover for encoded inputs </a:t>
                </a:r>
                <a14:m>
                  <m:oMath xmlns:m="http://schemas.openxmlformats.org/officeDocument/2006/math">
                    <m:r>
                      <a:rPr lang="en-US" altLang="zh-CN" sz="2400" b="1" i="1" smtClean="0">
                        <a:solidFill>
                          <a:prstClr val="black"/>
                        </a:solidFill>
                        <a:latin typeface="Cambria Math" panose="02040503050406030204" pitchFamily="18" charset="0"/>
                      </a:rPr>
                      <m:t>𝒙</m:t>
                    </m:r>
                  </m:oMath>
                </a14:m>
                <a:r>
                  <a:rPr lang="en-US" altLang="zh-CN" sz="2400" dirty="0">
                    <a:solidFill>
                      <a:prstClr val="black"/>
                    </a:solidFill>
                  </a:rPr>
                  <a:t>) </a:t>
                </a:r>
                <a:r>
                  <a:rPr lang="en-US" altLang="zh-CN" sz="1400" dirty="0">
                    <a:solidFill>
                      <a:prstClr val="black">
                        <a:lumMod val="50000"/>
                        <a:lumOff val="50000"/>
                      </a:prstClr>
                    </a:solidFill>
                  </a:rPr>
                  <a:t>[</a:t>
                </a:r>
                <a:r>
                  <a:rPr lang="en-US" altLang="zh-CN" sz="1400" dirty="0" err="1">
                    <a:solidFill>
                      <a:prstClr val="black">
                        <a:lumMod val="50000"/>
                        <a:lumOff val="50000"/>
                      </a:prstClr>
                    </a:solidFill>
                  </a:rPr>
                  <a:t>Cheraghchi</a:t>
                </a:r>
                <a:r>
                  <a:rPr lang="en-US" altLang="zh-CN" sz="1400" dirty="0">
                    <a:solidFill>
                      <a:prstClr val="black">
                        <a:lumMod val="50000"/>
                        <a:lumOff val="50000"/>
                      </a:prstClr>
                    </a:solidFill>
                  </a:rPr>
                  <a:t>, </a:t>
                </a:r>
                <a:r>
                  <a:rPr lang="en-US" altLang="zh-CN" sz="1400" dirty="0" err="1">
                    <a:solidFill>
                      <a:prstClr val="black">
                        <a:lumMod val="50000"/>
                        <a:lumOff val="50000"/>
                      </a:prstClr>
                    </a:solidFill>
                  </a:rPr>
                  <a:t>Gabrys</a:t>
                </a:r>
                <a:r>
                  <a:rPr lang="en-US" altLang="zh-CN" sz="1400" dirty="0">
                    <a:solidFill>
                      <a:prstClr val="black">
                        <a:lumMod val="50000"/>
                        <a:lumOff val="50000"/>
                      </a:prstClr>
                    </a:solidFill>
                  </a:rPr>
                  <a:t>, </a:t>
                </a:r>
                <a:r>
                  <a:rPr lang="en-US" altLang="zh-CN" sz="1400" dirty="0" err="1">
                    <a:solidFill>
                      <a:prstClr val="black">
                        <a:lumMod val="50000"/>
                        <a:lumOff val="50000"/>
                      </a:prstClr>
                    </a:solidFill>
                  </a:rPr>
                  <a:t>Milenkovic</a:t>
                </a:r>
                <a:r>
                  <a:rPr lang="en-US" altLang="zh-CN" sz="1400" dirty="0">
                    <a:solidFill>
                      <a:prstClr val="black">
                        <a:lumMod val="50000"/>
                        <a:lumOff val="50000"/>
                      </a:prstClr>
                    </a:solidFill>
                  </a:rPr>
                  <a:t>, Ribeiro, 2020], [</a:t>
                </a:r>
                <a:r>
                  <a:rPr lang="en-US" altLang="zh-CN" sz="1400" dirty="0" err="1">
                    <a:solidFill>
                      <a:prstClr val="black">
                        <a:lumMod val="50000"/>
                        <a:lumOff val="50000"/>
                      </a:prstClr>
                    </a:solidFill>
                  </a:rPr>
                  <a:t>Brakensiek</a:t>
                </a:r>
                <a:r>
                  <a:rPr lang="en-US" altLang="zh-CN" sz="1400" dirty="0">
                    <a:solidFill>
                      <a:prstClr val="black">
                        <a:lumMod val="50000"/>
                        <a:lumOff val="50000"/>
                      </a:prstClr>
                    </a:solidFill>
                  </a:rPr>
                  <a:t>, Li, </a:t>
                </a:r>
                <a:r>
                  <a:rPr lang="en-US" altLang="zh-CN" sz="1400" dirty="0" err="1">
                    <a:solidFill>
                      <a:prstClr val="black">
                        <a:lumMod val="50000"/>
                        <a:lumOff val="50000"/>
                      </a:prstClr>
                    </a:solidFill>
                  </a:rPr>
                  <a:t>Spang</a:t>
                </a:r>
                <a:r>
                  <a:rPr lang="en-US" altLang="zh-CN" sz="1400" dirty="0">
                    <a:solidFill>
                      <a:prstClr val="black">
                        <a:lumMod val="50000"/>
                        <a:lumOff val="50000"/>
                      </a:prstClr>
                    </a:solidFill>
                  </a:rPr>
                  <a:t>, 2020]</a:t>
                </a:r>
                <a:endParaRPr lang="en-US" sz="1400" dirty="0">
                  <a:solidFill>
                    <a:prstClr val="black">
                      <a:lumMod val="50000"/>
                      <a:lumOff val="50000"/>
                    </a:prstClr>
                  </a:solidFill>
                </a:endParaRPr>
              </a:p>
              <a:p>
                <a:pPr lvl="0">
                  <a:defRPr/>
                </a:pPr>
                <a:endParaRPr lang="en-US" sz="1400" dirty="0">
                  <a:solidFill>
                    <a:prstClr val="black">
                      <a:lumMod val="50000"/>
                      <a:lumOff val="50000"/>
                    </a:prstClr>
                  </a:solidFill>
                </a:endParaRPr>
              </a:p>
              <a:p>
                <a:pPr lvl="0">
                  <a:defRPr/>
                </a:pPr>
                <a:r>
                  <a:rPr lang="en-US" altLang="zh-CN" sz="2400" dirty="0">
                    <a:solidFill>
                      <a:prstClr val="black"/>
                    </a:solidFill>
                  </a:rPr>
                  <a:t>  </a:t>
                </a:r>
                <a:endParaRPr lang="en-US" sz="2400" dirty="0">
                  <a:solidFill>
                    <a:prstClr val="black"/>
                  </a:solidFill>
                </a:endParaRPr>
              </a:p>
            </p:txBody>
          </p:sp>
        </mc:Choice>
        <mc:Fallback xmlns="">
          <p:sp>
            <p:nvSpPr>
              <p:cNvPr id="3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865905"/>
                <a:ext cx="11130837" cy="1261884"/>
              </a:xfrm>
              <a:prstGeom prst="rect">
                <a:avLst/>
              </a:prstGeom>
              <a:blipFill>
                <a:blip r:embed="rId4"/>
                <a:stretch>
                  <a:fillRect l="-821" t="-3865"/>
                </a:stretch>
              </a:blipFill>
            </p:spPr>
            <p:txBody>
              <a:bodyPr/>
              <a:lstStyle/>
              <a:p>
                <a:r>
                  <a:rPr lang="en-US">
                    <a:noFill/>
                  </a:rPr>
                  <a:t> </a:t>
                </a:r>
              </a:p>
            </p:txBody>
          </p:sp>
        </mc:Fallback>
      </mc:AlternateContent>
    </p:spTree>
    <p:extLst>
      <p:ext uri="{BB962C8B-B14F-4D97-AF65-F5344CB8AC3E}">
        <p14:creationId xmlns:p14="http://schemas.microsoft.com/office/powerpoint/2010/main" val="1997897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graphicFrame>
            <p:nvGraphicFramePr>
              <p:cNvPr id="7" name="表格 6"/>
              <p:cNvGraphicFramePr>
                <a:graphicFrameLocks noGrp="1"/>
              </p:cNvGraphicFramePr>
              <p:nvPr>
                <p:extLst>
                  <p:ext uri="{D42A27DB-BD31-4B8C-83A1-F6EECF244321}">
                    <p14:modId xmlns:p14="http://schemas.microsoft.com/office/powerpoint/2010/main" val="1206072557"/>
                  </p:ext>
                </p:extLst>
              </p:nvPr>
            </p:nvGraphicFramePr>
            <p:xfrm>
              <a:off x="645725" y="3786194"/>
              <a:ext cx="8137705" cy="1883156"/>
            </p:xfrm>
            <a:graphic>
              <a:graphicData uri="http://schemas.openxmlformats.org/drawingml/2006/table">
                <a:tbl>
                  <a:tblPr firstRow="1" bandRow="1">
                    <a:tableStyleId>{5C22544A-7EE6-4342-B048-85BDC9FD1C3A}</a:tableStyleId>
                  </a:tblPr>
                  <a:tblGrid>
                    <a:gridCol w="4704080">
                      <a:extLst>
                        <a:ext uri="{9D8B030D-6E8A-4147-A177-3AD203B41FA5}">
                          <a16:colId xmlns:a16="http://schemas.microsoft.com/office/drawing/2014/main" val="3666567760"/>
                        </a:ext>
                      </a:extLst>
                    </a:gridCol>
                    <a:gridCol w="1473200">
                      <a:extLst>
                        <a:ext uri="{9D8B030D-6E8A-4147-A177-3AD203B41FA5}">
                          <a16:colId xmlns:a16="http://schemas.microsoft.com/office/drawing/2014/main" val="793406821"/>
                        </a:ext>
                      </a:extLst>
                    </a:gridCol>
                    <a:gridCol w="1960425">
                      <a:extLst>
                        <a:ext uri="{9D8B030D-6E8A-4147-A177-3AD203B41FA5}">
                          <a16:colId xmlns:a16="http://schemas.microsoft.com/office/drawing/2014/main" val="3925036066"/>
                        </a:ext>
                      </a:extLst>
                    </a:gridCol>
                  </a:tblGrid>
                  <a:tr h="370840">
                    <a:tc>
                      <a:txBody>
                        <a:bodyPr/>
                        <a:lstStyle/>
                        <a:p>
                          <a:pPr algn="ctr"/>
                          <a:r>
                            <a:rPr lang="en-US" dirty="0"/>
                            <a:t>Reference</a:t>
                          </a:r>
                        </a:p>
                      </a:txBody>
                      <a:tcPr/>
                    </a:tc>
                    <a:tc>
                      <a:txBody>
                        <a:bodyPr/>
                        <a:lstStyle/>
                        <a:p>
                          <a:pPr algn="ctr"/>
                          <a:r>
                            <a:rPr lang="en-US" dirty="0"/>
                            <a:t>Upper bound</a:t>
                          </a:r>
                        </a:p>
                      </a:txBody>
                      <a:tcPr/>
                    </a:tc>
                    <a:tc>
                      <a:txBody>
                        <a:bodyPr/>
                        <a:lstStyle/>
                        <a:p>
                          <a:pPr algn="ctr"/>
                          <a:r>
                            <a:rPr lang="en-US" dirty="0"/>
                            <a:t>Technique</a:t>
                          </a:r>
                        </a:p>
                      </a:txBody>
                      <a:tcPr/>
                    </a:tc>
                    <a:extLst>
                      <a:ext uri="{0D108BD9-81ED-4DB2-BD59-A6C34878D82A}">
                        <a16:rowId xmlns:a16="http://schemas.microsoft.com/office/drawing/2014/main" val="463795753"/>
                      </a:ext>
                    </a:extLst>
                  </a:tr>
                  <a:tr h="370840">
                    <a:tc>
                      <a:txBody>
                        <a:bodyPr/>
                        <a:lstStyle/>
                        <a:p>
                          <a:pPr algn="ctr"/>
                          <a:r>
                            <a:rPr lang="en-US" sz="1600" dirty="0">
                              <a:solidFill>
                                <a:schemeClr val="tx1"/>
                              </a:solidFill>
                            </a:rPr>
                            <a:t>[</a:t>
                          </a:r>
                          <a:r>
                            <a:rPr lang="en-US" sz="1600" dirty="0" err="1">
                              <a:solidFill>
                                <a:schemeClr val="tx1"/>
                              </a:solidFill>
                            </a:rPr>
                            <a:t>Holenstein</a:t>
                          </a:r>
                          <a:r>
                            <a:rPr lang="en-US" sz="1600" dirty="0">
                              <a:solidFill>
                                <a:schemeClr val="tx1"/>
                              </a:solidFill>
                            </a:rPr>
                            <a:t>, </a:t>
                          </a:r>
                          <a:r>
                            <a:rPr lang="en-US" sz="1600" dirty="0" err="1">
                              <a:solidFill>
                                <a:schemeClr val="tx1"/>
                              </a:solidFill>
                            </a:rPr>
                            <a:t>Mitzenmacher</a:t>
                          </a:r>
                          <a:r>
                            <a:rPr lang="en-US" sz="1600" dirty="0">
                              <a:solidFill>
                                <a:schemeClr val="tx1"/>
                              </a:solidFill>
                            </a:rPr>
                            <a:t>, </a:t>
                          </a:r>
                          <a:r>
                            <a:rPr lang="en-US" sz="1600" dirty="0" err="1">
                              <a:solidFill>
                                <a:schemeClr val="tx1"/>
                              </a:solidFill>
                            </a:rPr>
                            <a:t>Panigrahy</a:t>
                          </a:r>
                          <a:r>
                            <a:rPr lang="en-US" sz="1600" dirty="0">
                              <a:solidFill>
                                <a:schemeClr val="tx1"/>
                              </a:solidFill>
                            </a:rPr>
                            <a:t>, </a:t>
                          </a:r>
                          <a:r>
                            <a:rPr lang="en-US" sz="1600" dirty="0" err="1">
                              <a:solidFill>
                                <a:schemeClr val="tx1"/>
                              </a:solidFill>
                            </a:rPr>
                            <a:t>Wieder</a:t>
                          </a:r>
                          <a:r>
                            <a:rPr lang="en-US" sz="1600" dirty="0">
                              <a:solidFill>
                                <a:schemeClr val="tx1"/>
                              </a:solidFill>
                            </a:rPr>
                            <a:t>, 20</a:t>
                          </a:r>
                          <a:r>
                            <a:rPr lang="en-US" sz="1600" baseline="0" dirty="0">
                              <a:solidFill>
                                <a:schemeClr val="tx1"/>
                              </a:solidFill>
                            </a:rPr>
                            <a:t>08]</a:t>
                          </a:r>
                          <a:endParaRPr lang="en-US" sz="1600" dirty="0">
                            <a:solidFill>
                              <a:schemeClr val="tx1"/>
                            </a:solidFill>
                          </a:endParaRPr>
                        </a:p>
                      </a:txBody>
                      <a:tcPr/>
                    </a:tc>
                    <a:tc>
                      <a:txBody>
                        <a:bodyPr/>
                        <a:lstStyle/>
                        <a:p>
                          <a:pPr algn="ctr"/>
                          <a14:m>
                            <m:oMath xmlns:m="http://schemas.openxmlformats.org/officeDocument/2006/math">
                              <m:r>
                                <m:rPr>
                                  <m:sty m:val="p"/>
                                </m:rPr>
                                <a:rPr lang="en-US" altLang="zh-CN" sz="1800" b="0" i="0" smtClean="0">
                                  <a:latin typeface="Cambria Math" panose="02040503050406030204" pitchFamily="18" charset="0"/>
                                </a:rPr>
                                <m:t>exp</m:t>
                              </m:r>
                              <m:r>
                                <a:rPr lang="en-US" altLang="zh-CN" sz="1800" b="0" i="0" smtClean="0">
                                  <a:latin typeface="Cambria Math" panose="02040503050406030204" pitchFamily="18" charset="0"/>
                                </a:rPr>
                                <m:t>(</m:t>
                              </m:r>
                              <m:r>
                                <m:rPr>
                                  <m:sty m:val="p"/>
                                </m:rPr>
                                <a:rPr lang="en-US" altLang="zh-CN" sz="1800" b="0" i="0" smtClean="0">
                                  <a:latin typeface="Cambria Math" panose="02040503050406030204" pitchFamily="18" charset="0"/>
                                </a:rPr>
                                <m:t>O</m:t>
                              </m:r>
                              <m:r>
                                <a:rPr lang="en-US" altLang="zh-CN" sz="1800" b="0" i="0" smtClean="0">
                                  <a:latin typeface="Cambria Math" panose="02040503050406030204" pitchFamily="18" charset="0"/>
                                </a:rPr>
                                <m:t>(</m:t>
                              </m:r>
                              <m:sSup>
                                <m:sSupPr>
                                  <m:ctrlPr>
                                    <a:rPr lang="en-US" altLang="zh-CN" sz="1800" b="0" i="1" smtClean="0">
                                      <a:latin typeface="Cambria Math" panose="02040503050406030204" pitchFamily="18" charset="0"/>
                                    </a:rPr>
                                  </m:ctrlPr>
                                </m:sSupPr>
                                <m:e>
                                  <m:r>
                                    <m:rPr>
                                      <m:sty m:val="p"/>
                                    </m:rPr>
                                    <a:rPr lang="en-US" altLang="zh-CN" sz="1800" b="0" i="0" smtClean="0">
                                      <a:latin typeface="Cambria Math" panose="02040503050406030204" pitchFamily="18" charset="0"/>
                                    </a:rPr>
                                    <m:t>n</m:t>
                                  </m:r>
                                </m:e>
                                <m:sup>
                                  <m:f>
                                    <m:fPr>
                                      <m:ctrlPr>
                                        <a:rPr lang="en-US" altLang="zh-CN" sz="1800" b="0" i="1" smtClean="0">
                                          <a:latin typeface="Cambria Math" panose="02040503050406030204" pitchFamily="18" charset="0"/>
                                        </a:rPr>
                                      </m:ctrlPr>
                                    </m:fPr>
                                    <m:num>
                                      <m:r>
                                        <a:rPr lang="en-US" altLang="zh-CN" sz="1800" b="0" i="0" smtClean="0">
                                          <a:latin typeface="Cambria Math" panose="02040503050406030204" pitchFamily="18" charset="0"/>
                                        </a:rPr>
                                        <m:t>1</m:t>
                                      </m:r>
                                    </m:num>
                                    <m:den>
                                      <m:r>
                                        <a:rPr lang="en-US" altLang="zh-CN" sz="1800" b="0" i="0" smtClean="0">
                                          <a:latin typeface="Cambria Math" panose="02040503050406030204" pitchFamily="18" charset="0"/>
                                        </a:rPr>
                                        <m:t>2</m:t>
                                      </m:r>
                                    </m:den>
                                  </m:f>
                                </m:sup>
                              </m:sSup>
                              <m:r>
                                <a:rPr lang="en-US" altLang="zh-CN" sz="1800" b="0" i="0" smtClean="0">
                                  <a:latin typeface="Cambria Math" panose="02040503050406030204" pitchFamily="18" charset="0"/>
                                </a:rPr>
                                <m:t>))</m:t>
                              </m:r>
                            </m:oMath>
                          </a14:m>
                          <a:r>
                            <a:rPr lang="en-US" altLang="zh-CN" sz="1800" dirty="0"/>
                            <a:t> </a:t>
                          </a:r>
                          <a:endParaRPr lang="en-US" dirty="0"/>
                        </a:p>
                      </a:txBody>
                      <a:tcPr/>
                    </a:tc>
                    <a:tc>
                      <a:txBody>
                        <a:bodyPr/>
                        <a:lstStyle/>
                        <a:p>
                          <a:pPr algn="ctr"/>
                          <a:r>
                            <a:rPr lang="en-US" dirty="0"/>
                            <a:t>Single bit statistics</a:t>
                          </a:r>
                        </a:p>
                      </a:txBody>
                      <a:tcPr/>
                    </a:tc>
                    <a:extLst>
                      <a:ext uri="{0D108BD9-81ED-4DB2-BD59-A6C34878D82A}">
                        <a16:rowId xmlns:a16="http://schemas.microsoft.com/office/drawing/2014/main" val="4121278608"/>
                      </a:ext>
                    </a:extLst>
                  </a:tr>
                  <a:tr h="370840">
                    <a:tc>
                      <a:txBody>
                        <a:bodyPr/>
                        <a:lstStyle/>
                        <a:p>
                          <a:pPr algn="ctr"/>
                          <a:r>
                            <a:rPr lang="en-US" sz="1600" dirty="0">
                              <a:solidFill>
                                <a:schemeClr val="tx1"/>
                              </a:solidFill>
                            </a:rPr>
                            <a:t>[</a:t>
                          </a:r>
                          <a:r>
                            <a:rPr lang="en-US" sz="1600" dirty="0" err="1">
                              <a:solidFill>
                                <a:schemeClr val="tx1"/>
                              </a:solidFill>
                            </a:rPr>
                            <a:t>Nazarov</a:t>
                          </a:r>
                          <a:r>
                            <a:rPr lang="en-US" sz="1600" dirty="0">
                              <a:solidFill>
                                <a:schemeClr val="tx1"/>
                              </a:solidFill>
                            </a:rPr>
                            <a:t>, Peres,</a:t>
                          </a:r>
                          <a:r>
                            <a:rPr lang="en-US" sz="1600" baseline="0" dirty="0">
                              <a:solidFill>
                                <a:schemeClr val="tx1"/>
                              </a:solidFill>
                            </a:rPr>
                            <a:t> 2017</a:t>
                          </a:r>
                          <a:r>
                            <a:rPr lang="en-US" sz="1600" dirty="0">
                              <a:solidFill>
                                <a:schemeClr val="tx1"/>
                              </a:solidFill>
                            </a:rPr>
                            <a:t>],</a:t>
                          </a:r>
                        </a:p>
                        <a:p>
                          <a:pPr algn="ctr"/>
                          <a:r>
                            <a:rPr lang="en-US" sz="1600" dirty="0">
                              <a:solidFill>
                                <a:schemeClr val="tx1"/>
                              </a:solidFill>
                            </a:rPr>
                            <a:t> [De,</a:t>
                          </a:r>
                          <a:r>
                            <a:rPr lang="en-US" sz="1600" baseline="0" dirty="0">
                              <a:solidFill>
                                <a:schemeClr val="tx1"/>
                              </a:solidFill>
                            </a:rPr>
                            <a:t> O’Donnell, </a:t>
                          </a:r>
                          <a:r>
                            <a:rPr lang="en-US" sz="1600" baseline="0" dirty="0" err="1">
                              <a:solidFill>
                                <a:schemeClr val="tx1"/>
                              </a:solidFill>
                            </a:rPr>
                            <a:t>Servedio</a:t>
                          </a:r>
                          <a:r>
                            <a:rPr lang="en-US" sz="1600" baseline="0" dirty="0">
                              <a:solidFill>
                                <a:schemeClr val="tx1"/>
                              </a:solidFill>
                            </a:rPr>
                            <a:t>, 2019</a:t>
                          </a:r>
                          <a:r>
                            <a:rPr lang="en-US" sz="1600" dirty="0">
                              <a:solidFill>
                                <a:schemeClr val="tx1"/>
                              </a:solidFill>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n-US" altLang="zh-CN" sz="1800" b="0" i="0" smtClean="0">
                                  <a:latin typeface="Cambria Math" panose="02040503050406030204" pitchFamily="18" charset="0"/>
                                </a:rPr>
                                <m:t>exp</m:t>
                              </m:r>
                              <m:r>
                                <a:rPr lang="en-US" altLang="zh-CN" sz="1800" b="0" i="0" smtClean="0">
                                  <a:latin typeface="Cambria Math" panose="02040503050406030204" pitchFamily="18" charset="0"/>
                                </a:rPr>
                                <m:t>(</m:t>
                              </m:r>
                              <m:r>
                                <m:rPr>
                                  <m:sty m:val="p"/>
                                </m:rPr>
                                <a:rPr lang="en-US" altLang="zh-CN" sz="1800" b="0" i="0" smtClean="0">
                                  <a:latin typeface="Cambria Math" panose="02040503050406030204" pitchFamily="18" charset="0"/>
                                </a:rPr>
                                <m:t>Θ</m:t>
                              </m:r>
                              <m:r>
                                <a:rPr lang="en-US" altLang="zh-CN" sz="1800" b="0" i="0" smtClean="0">
                                  <a:latin typeface="Cambria Math" panose="02040503050406030204" pitchFamily="18" charset="0"/>
                                </a:rPr>
                                <m:t>(</m:t>
                              </m:r>
                              <m:sSup>
                                <m:sSupPr>
                                  <m:ctrlPr>
                                    <a:rPr lang="en-US" altLang="zh-CN" sz="1800" b="0" i="1" smtClean="0">
                                      <a:latin typeface="Cambria Math" panose="02040503050406030204" pitchFamily="18" charset="0"/>
                                    </a:rPr>
                                  </m:ctrlPr>
                                </m:sSupPr>
                                <m:e>
                                  <m:r>
                                    <m:rPr>
                                      <m:sty m:val="p"/>
                                    </m:rPr>
                                    <a:rPr lang="en-US" altLang="zh-CN" sz="1800" b="0" i="0" smtClean="0">
                                      <a:latin typeface="Cambria Math" panose="02040503050406030204" pitchFamily="18" charset="0"/>
                                    </a:rPr>
                                    <m:t>n</m:t>
                                  </m:r>
                                </m:e>
                                <m:sup>
                                  <m:f>
                                    <m:fPr>
                                      <m:ctrlPr>
                                        <a:rPr lang="en-US" altLang="zh-CN" sz="1800" b="0" i="1" smtClean="0">
                                          <a:latin typeface="Cambria Math" panose="02040503050406030204" pitchFamily="18" charset="0"/>
                                        </a:rPr>
                                      </m:ctrlPr>
                                    </m:fPr>
                                    <m:num>
                                      <m:r>
                                        <a:rPr lang="en-US" altLang="zh-CN" sz="1800" b="0" i="0" smtClean="0">
                                          <a:latin typeface="Cambria Math" panose="02040503050406030204" pitchFamily="18" charset="0"/>
                                        </a:rPr>
                                        <m:t>1</m:t>
                                      </m:r>
                                    </m:num>
                                    <m:den>
                                      <m:r>
                                        <a:rPr lang="en-US" altLang="zh-CN" sz="1800" b="0" i="0" smtClean="0">
                                          <a:latin typeface="Cambria Math" panose="02040503050406030204" pitchFamily="18" charset="0"/>
                                        </a:rPr>
                                        <m:t>3</m:t>
                                      </m:r>
                                    </m:den>
                                  </m:f>
                                </m:sup>
                              </m:sSup>
                              <m:r>
                                <a:rPr lang="en-US" altLang="zh-CN" sz="1800" b="0" i="0" smtClean="0">
                                  <a:latin typeface="Cambria Math" panose="02040503050406030204" pitchFamily="18" charset="0"/>
                                </a:rPr>
                                <m:t>))</m:t>
                              </m:r>
                            </m:oMath>
                          </a14:m>
                          <a:r>
                            <a:rPr lang="en-US" altLang="zh-CN" sz="1800" dirty="0"/>
                            <a:t> </a:t>
                          </a:r>
                          <a:endParaRPr lang="en-US" dirty="0"/>
                        </a:p>
                      </a:txBody>
                      <a:tcPr/>
                    </a:tc>
                    <a:tc>
                      <a:txBody>
                        <a:bodyPr/>
                        <a:lstStyle/>
                        <a:p>
                          <a:pPr algn="ctr"/>
                          <a:r>
                            <a:rPr lang="en-US" dirty="0"/>
                            <a:t>Single bit statistics</a:t>
                          </a:r>
                        </a:p>
                      </a:txBody>
                      <a:tcPr/>
                    </a:tc>
                    <a:extLst>
                      <a:ext uri="{0D108BD9-81ED-4DB2-BD59-A6C34878D82A}">
                        <a16:rowId xmlns:a16="http://schemas.microsoft.com/office/drawing/2014/main" val="647865365"/>
                      </a:ext>
                    </a:extLst>
                  </a:tr>
                  <a:tr h="370840">
                    <a:tc>
                      <a:txBody>
                        <a:bodyPr/>
                        <a:lstStyle/>
                        <a:p>
                          <a:pPr algn="ctr"/>
                          <a:r>
                            <a:rPr lang="en-US" sz="1600" dirty="0">
                              <a:solidFill>
                                <a:schemeClr val="tx1"/>
                              </a:solidFill>
                            </a:rPr>
                            <a:t>[Chase, 2020]</a:t>
                          </a:r>
                        </a:p>
                      </a:txBody>
                      <a:tcPr/>
                    </a:tc>
                    <a:tc>
                      <a:txBody>
                        <a:bodyPr/>
                        <a:lstStyle/>
                        <a:p>
                          <a:pPr algn="ctr"/>
                          <a:r>
                            <a:rPr lang="en-US" sz="1800" dirty="0"/>
                            <a:t>exp</a:t>
                          </a:r>
                          <a14:m>
                            <m:oMath xmlns:m="http://schemas.openxmlformats.org/officeDocument/2006/math">
                              <m:r>
                                <a:rPr lang="en-US" sz="1800" i="1">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𝑂</m:t>
                                  </m:r>
                                </m:e>
                              </m:acc>
                              <m:r>
                                <a:rPr lang="en-US" sz="1800" b="0" i="1" smtClean="0">
                                  <a:latin typeface="Cambria Math" panose="02040503050406030204" pitchFamily="18" charset="0"/>
                                </a:rPr>
                                <m:t>(</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𝑛</m:t>
                                  </m:r>
                                </m:e>
                                <m:sup>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b="0" i="1" smtClean="0">
                                          <a:latin typeface="Cambria Math" panose="02040503050406030204" pitchFamily="18" charset="0"/>
                                        </a:rPr>
                                        <m:t>5</m:t>
                                      </m:r>
                                    </m:den>
                                  </m:f>
                                </m:sup>
                              </m:sSup>
                              <m:r>
                                <a:rPr lang="en-US" sz="1800" i="1">
                                  <a:latin typeface="Cambria Math" panose="02040503050406030204" pitchFamily="18" charset="0"/>
                                </a:rPr>
                                <m:t>))</m:t>
                              </m:r>
                            </m:oMath>
                          </a14:m>
                          <a:r>
                            <a:rPr lang="en-US" sz="1800" dirty="0"/>
                            <a:t> </a:t>
                          </a:r>
                          <a:endParaRPr lang="en-US" dirty="0"/>
                        </a:p>
                      </a:txBody>
                      <a:tcPr/>
                    </a:tc>
                    <a:tc>
                      <a:txBody>
                        <a:bodyPr/>
                        <a:lstStyle/>
                        <a:p>
                          <a:pPr algn="ctr"/>
                          <a:r>
                            <a:rPr lang="en-US" dirty="0"/>
                            <a:t>Multi-bit statistics</a:t>
                          </a:r>
                        </a:p>
                      </a:txBody>
                      <a:tcPr/>
                    </a:tc>
                    <a:extLst>
                      <a:ext uri="{0D108BD9-81ED-4DB2-BD59-A6C34878D82A}">
                        <a16:rowId xmlns:a16="http://schemas.microsoft.com/office/drawing/2014/main" val="3684751296"/>
                      </a:ext>
                    </a:extLst>
                  </a:tr>
                </a:tbl>
              </a:graphicData>
            </a:graphic>
          </p:graphicFrame>
        </mc:Choice>
        <mc:Fallback xmlns="">
          <p:graphicFrame>
            <p:nvGraphicFramePr>
              <p:cNvPr id="7" name="表格 6"/>
              <p:cNvGraphicFramePr>
                <a:graphicFrameLocks noGrp="1"/>
              </p:cNvGraphicFramePr>
              <p:nvPr>
                <p:extLst>
                  <p:ext uri="{D42A27DB-BD31-4B8C-83A1-F6EECF244321}">
                    <p14:modId xmlns:p14="http://schemas.microsoft.com/office/powerpoint/2010/main" val="1206072557"/>
                  </p:ext>
                </p:extLst>
              </p:nvPr>
            </p:nvGraphicFramePr>
            <p:xfrm>
              <a:off x="645725" y="3786194"/>
              <a:ext cx="8137705" cy="1883156"/>
            </p:xfrm>
            <a:graphic>
              <a:graphicData uri="http://schemas.openxmlformats.org/drawingml/2006/table">
                <a:tbl>
                  <a:tblPr firstRow="1" bandRow="1">
                    <a:tableStyleId>{5C22544A-7EE6-4342-B048-85BDC9FD1C3A}</a:tableStyleId>
                  </a:tblPr>
                  <a:tblGrid>
                    <a:gridCol w="4704080">
                      <a:extLst>
                        <a:ext uri="{9D8B030D-6E8A-4147-A177-3AD203B41FA5}">
                          <a16:colId xmlns:a16="http://schemas.microsoft.com/office/drawing/2014/main" val="3666567760"/>
                        </a:ext>
                      </a:extLst>
                    </a:gridCol>
                    <a:gridCol w="1473200">
                      <a:extLst>
                        <a:ext uri="{9D8B030D-6E8A-4147-A177-3AD203B41FA5}">
                          <a16:colId xmlns:a16="http://schemas.microsoft.com/office/drawing/2014/main" val="793406821"/>
                        </a:ext>
                      </a:extLst>
                    </a:gridCol>
                    <a:gridCol w="1960425">
                      <a:extLst>
                        <a:ext uri="{9D8B030D-6E8A-4147-A177-3AD203B41FA5}">
                          <a16:colId xmlns:a16="http://schemas.microsoft.com/office/drawing/2014/main" val="3925036066"/>
                        </a:ext>
                      </a:extLst>
                    </a:gridCol>
                  </a:tblGrid>
                  <a:tr h="370840">
                    <a:tc>
                      <a:txBody>
                        <a:bodyPr/>
                        <a:lstStyle/>
                        <a:p>
                          <a:pPr algn="ctr"/>
                          <a:r>
                            <a:rPr lang="en-US" dirty="0" smtClean="0"/>
                            <a:t>Reference</a:t>
                          </a:r>
                          <a:endParaRPr lang="en-US" dirty="0"/>
                        </a:p>
                      </a:txBody>
                      <a:tcPr/>
                    </a:tc>
                    <a:tc>
                      <a:txBody>
                        <a:bodyPr/>
                        <a:lstStyle/>
                        <a:p>
                          <a:pPr algn="ctr"/>
                          <a:r>
                            <a:rPr lang="en-US" dirty="0" smtClean="0"/>
                            <a:t>Upper bound</a:t>
                          </a:r>
                          <a:endParaRPr lang="en-US" dirty="0"/>
                        </a:p>
                      </a:txBody>
                      <a:tcPr/>
                    </a:tc>
                    <a:tc>
                      <a:txBody>
                        <a:bodyPr/>
                        <a:lstStyle/>
                        <a:p>
                          <a:pPr algn="ctr"/>
                          <a:r>
                            <a:rPr lang="en-US" dirty="0" smtClean="0"/>
                            <a:t>Technique</a:t>
                          </a:r>
                          <a:endParaRPr lang="en-US" dirty="0"/>
                        </a:p>
                      </a:txBody>
                      <a:tcPr/>
                    </a:tc>
                    <a:extLst>
                      <a:ext uri="{0D108BD9-81ED-4DB2-BD59-A6C34878D82A}">
                        <a16:rowId xmlns:a16="http://schemas.microsoft.com/office/drawing/2014/main" val="463795753"/>
                      </a:ext>
                    </a:extLst>
                  </a:tr>
                  <a:tr h="465836">
                    <a:tc>
                      <a:txBody>
                        <a:bodyPr/>
                        <a:lstStyle/>
                        <a:p>
                          <a:pPr algn="ctr"/>
                          <a:r>
                            <a:rPr lang="en-US" sz="1600" dirty="0" smtClean="0">
                              <a:solidFill>
                                <a:schemeClr val="tx1"/>
                              </a:solidFill>
                            </a:rPr>
                            <a:t>[</a:t>
                          </a:r>
                          <a:r>
                            <a:rPr lang="en-US" sz="1600" dirty="0" err="1" smtClean="0">
                              <a:solidFill>
                                <a:schemeClr val="tx1"/>
                              </a:solidFill>
                            </a:rPr>
                            <a:t>Holenstein</a:t>
                          </a:r>
                          <a:r>
                            <a:rPr lang="en-US" sz="1600" dirty="0" smtClean="0">
                              <a:solidFill>
                                <a:schemeClr val="tx1"/>
                              </a:solidFill>
                            </a:rPr>
                            <a:t>, </a:t>
                          </a:r>
                          <a:r>
                            <a:rPr lang="en-US" sz="1600" dirty="0" err="1" smtClean="0">
                              <a:solidFill>
                                <a:schemeClr val="tx1"/>
                              </a:solidFill>
                            </a:rPr>
                            <a:t>Mitzenmacher</a:t>
                          </a:r>
                          <a:r>
                            <a:rPr lang="en-US" sz="1600" dirty="0" smtClean="0">
                              <a:solidFill>
                                <a:schemeClr val="tx1"/>
                              </a:solidFill>
                            </a:rPr>
                            <a:t>, </a:t>
                          </a:r>
                          <a:r>
                            <a:rPr lang="en-US" sz="1600" dirty="0" err="1" smtClean="0">
                              <a:solidFill>
                                <a:schemeClr val="tx1"/>
                              </a:solidFill>
                            </a:rPr>
                            <a:t>Panigrahy</a:t>
                          </a:r>
                          <a:r>
                            <a:rPr lang="en-US" sz="1600" dirty="0" smtClean="0">
                              <a:solidFill>
                                <a:schemeClr val="tx1"/>
                              </a:solidFill>
                            </a:rPr>
                            <a:t>, </a:t>
                          </a:r>
                          <a:r>
                            <a:rPr lang="en-US" sz="1600" dirty="0" err="1" smtClean="0">
                              <a:solidFill>
                                <a:schemeClr val="tx1"/>
                              </a:solidFill>
                            </a:rPr>
                            <a:t>Wieder</a:t>
                          </a:r>
                          <a:r>
                            <a:rPr lang="en-US" sz="1600" dirty="0" smtClean="0">
                              <a:solidFill>
                                <a:schemeClr val="tx1"/>
                              </a:solidFill>
                            </a:rPr>
                            <a:t>, </a:t>
                          </a:r>
                          <a:r>
                            <a:rPr lang="en-US" sz="1600" dirty="0" smtClean="0">
                              <a:solidFill>
                                <a:schemeClr val="tx1"/>
                              </a:solidFill>
                            </a:rPr>
                            <a:t>20</a:t>
                          </a:r>
                          <a:r>
                            <a:rPr lang="en-US" sz="1600" baseline="0" dirty="0" smtClean="0">
                              <a:solidFill>
                                <a:schemeClr val="tx1"/>
                              </a:solidFill>
                            </a:rPr>
                            <a:t>08</a:t>
                          </a:r>
                          <a:r>
                            <a:rPr lang="en-US" sz="1600" baseline="0" dirty="0" smtClean="0">
                              <a:solidFill>
                                <a:schemeClr val="tx1"/>
                              </a:solidFill>
                            </a:rPr>
                            <a:t>]</a:t>
                          </a:r>
                          <a:endParaRPr lang="en-US" sz="1600" dirty="0">
                            <a:solidFill>
                              <a:schemeClr val="tx1"/>
                            </a:solidFill>
                          </a:endParaRPr>
                        </a:p>
                      </a:txBody>
                      <a:tcPr/>
                    </a:tc>
                    <a:tc>
                      <a:txBody>
                        <a:bodyPr/>
                        <a:lstStyle/>
                        <a:p>
                          <a:endParaRPr lang="en-US"/>
                        </a:p>
                      </a:txBody>
                      <a:tcPr>
                        <a:blipFill>
                          <a:blip r:embed="rId3"/>
                          <a:stretch>
                            <a:fillRect l="-319421" t="-85714" r="-135124" b="-242857"/>
                          </a:stretch>
                        </a:blipFill>
                      </a:tcPr>
                    </a:tc>
                    <a:tc>
                      <a:txBody>
                        <a:bodyPr/>
                        <a:lstStyle/>
                        <a:p>
                          <a:pPr algn="ctr"/>
                          <a:r>
                            <a:rPr lang="en-US" dirty="0" smtClean="0"/>
                            <a:t>Single bit statistics</a:t>
                          </a:r>
                          <a:endParaRPr lang="en-US" dirty="0"/>
                        </a:p>
                      </a:txBody>
                      <a:tcPr/>
                    </a:tc>
                    <a:extLst>
                      <a:ext uri="{0D108BD9-81ED-4DB2-BD59-A6C34878D82A}">
                        <a16:rowId xmlns:a16="http://schemas.microsoft.com/office/drawing/2014/main" val="4121278608"/>
                      </a:ext>
                    </a:extLst>
                  </a:tr>
                  <a:tr h="579120">
                    <a:tc>
                      <a:txBody>
                        <a:bodyPr/>
                        <a:lstStyle/>
                        <a:p>
                          <a:pPr algn="ctr"/>
                          <a:r>
                            <a:rPr lang="en-US" sz="1600" dirty="0" smtClean="0">
                              <a:solidFill>
                                <a:schemeClr val="tx1"/>
                              </a:solidFill>
                            </a:rPr>
                            <a:t>[</a:t>
                          </a:r>
                          <a:r>
                            <a:rPr lang="en-US" sz="1600" dirty="0" err="1" smtClean="0">
                              <a:solidFill>
                                <a:schemeClr val="tx1"/>
                              </a:solidFill>
                            </a:rPr>
                            <a:t>Nazarov</a:t>
                          </a:r>
                          <a:r>
                            <a:rPr lang="en-US" sz="1600" dirty="0" smtClean="0">
                              <a:solidFill>
                                <a:schemeClr val="tx1"/>
                              </a:solidFill>
                            </a:rPr>
                            <a:t>, Peres,</a:t>
                          </a:r>
                          <a:r>
                            <a:rPr lang="en-US" sz="1600" baseline="0" dirty="0" smtClean="0">
                              <a:solidFill>
                                <a:schemeClr val="tx1"/>
                              </a:solidFill>
                            </a:rPr>
                            <a:t> </a:t>
                          </a:r>
                          <a:r>
                            <a:rPr lang="en-US" sz="1600" baseline="0" dirty="0" smtClean="0">
                              <a:solidFill>
                                <a:schemeClr val="tx1"/>
                              </a:solidFill>
                            </a:rPr>
                            <a:t>2017</a:t>
                          </a:r>
                          <a:r>
                            <a:rPr lang="en-US" sz="1600" dirty="0" smtClean="0">
                              <a:solidFill>
                                <a:schemeClr val="tx1"/>
                              </a:solidFill>
                            </a:rPr>
                            <a:t>],</a:t>
                          </a:r>
                        </a:p>
                        <a:p>
                          <a:pPr algn="ctr"/>
                          <a:r>
                            <a:rPr lang="en-US" sz="1600" dirty="0" smtClean="0">
                              <a:solidFill>
                                <a:schemeClr val="tx1"/>
                              </a:solidFill>
                            </a:rPr>
                            <a:t> [De,</a:t>
                          </a:r>
                          <a:r>
                            <a:rPr lang="en-US" sz="1600" baseline="0" dirty="0" smtClean="0">
                              <a:solidFill>
                                <a:schemeClr val="tx1"/>
                              </a:solidFill>
                            </a:rPr>
                            <a:t> O’Donnell, </a:t>
                          </a:r>
                          <a:r>
                            <a:rPr lang="en-US" sz="1600" baseline="0" dirty="0" err="1" smtClean="0">
                              <a:solidFill>
                                <a:schemeClr val="tx1"/>
                              </a:solidFill>
                            </a:rPr>
                            <a:t>Servedio</a:t>
                          </a:r>
                          <a:r>
                            <a:rPr lang="en-US" sz="1600" baseline="0" dirty="0" smtClean="0">
                              <a:solidFill>
                                <a:schemeClr val="tx1"/>
                              </a:solidFill>
                            </a:rPr>
                            <a:t>, </a:t>
                          </a:r>
                          <a:r>
                            <a:rPr lang="en-US" sz="1600" baseline="0" dirty="0" smtClean="0">
                              <a:solidFill>
                                <a:schemeClr val="tx1"/>
                              </a:solidFill>
                            </a:rPr>
                            <a:t>2019</a:t>
                          </a:r>
                          <a:r>
                            <a:rPr lang="en-US" sz="1600" dirty="0" smtClean="0">
                              <a:solidFill>
                                <a:schemeClr val="tx1"/>
                              </a:solidFill>
                            </a:rPr>
                            <a:t>]</a:t>
                          </a:r>
                          <a:endParaRPr lang="en-US" sz="1600" dirty="0">
                            <a:solidFill>
                              <a:schemeClr val="tx1"/>
                            </a:solidFill>
                          </a:endParaRPr>
                        </a:p>
                      </a:txBody>
                      <a:tcPr/>
                    </a:tc>
                    <a:tc>
                      <a:txBody>
                        <a:bodyPr/>
                        <a:lstStyle/>
                        <a:p>
                          <a:endParaRPr lang="en-US"/>
                        </a:p>
                      </a:txBody>
                      <a:tcPr>
                        <a:blipFill>
                          <a:blip r:embed="rId3"/>
                          <a:stretch>
                            <a:fillRect l="-319421" t="-150526" r="-135124" b="-96842"/>
                          </a:stretch>
                        </a:blipFill>
                      </a:tcPr>
                    </a:tc>
                    <a:tc>
                      <a:txBody>
                        <a:bodyPr/>
                        <a:lstStyle/>
                        <a:p>
                          <a:pPr algn="ctr"/>
                          <a:r>
                            <a:rPr lang="en-US" dirty="0" smtClean="0"/>
                            <a:t>Single bit statistics</a:t>
                          </a:r>
                          <a:endParaRPr lang="en-US" dirty="0"/>
                        </a:p>
                      </a:txBody>
                      <a:tcPr/>
                    </a:tc>
                    <a:extLst>
                      <a:ext uri="{0D108BD9-81ED-4DB2-BD59-A6C34878D82A}">
                        <a16:rowId xmlns:a16="http://schemas.microsoft.com/office/drawing/2014/main" val="647865365"/>
                      </a:ext>
                    </a:extLst>
                  </a:tr>
                  <a:tr h="467360">
                    <a:tc>
                      <a:txBody>
                        <a:bodyPr/>
                        <a:lstStyle/>
                        <a:p>
                          <a:pPr algn="ctr"/>
                          <a:r>
                            <a:rPr lang="en-US" sz="1600" dirty="0" smtClean="0">
                              <a:solidFill>
                                <a:schemeClr val="tx1"/>
                              </a:solidFill>
                            </a:rPr>
                            <a:t>[Chase, </a:t>
                          </a:r>
                          <a:r>
                            <a:rPr lang="en-US" sz="1600" dirty="0" smtClean="0">
                              <a:solidFill>
                                <a:schemeClr val="tx1"/>
                              </a:solidFill>
                            </a:rPr>
                            <a:t>2020</a:t>
                          </a:r>
                          <a:r>
                            <a:rPr lang="en-US" sz="1600" dirty="0" smtClean="0">
                              <a:solidFill>
                                <a:schemeClr val="tx1"/>
                              </a:solidFill>
                            </a:rPr>
                            <a:t>]</a:t>
                          </a:r>
                          <a:endParaRPr lang="en-US" sz="1600" dirty="0">
                            <a:solidFill>
                              <a:schemeClr val="tx1"/>
                            </a:solidFill>
                          </a:endParaRPr>
                        </a:p>
                      </a:txBody>
                      <a:tcPr/>
                    </a:tc>
                    <a:tc>
                      <a:txBody>
                        <a:bodyPr/>
                        <a:lstStyle/>
                        <a:p>
                          <a:endParaRPr lang="en-US"/>
                        </a:p>
                      </a:txBody>
                      <a:tcPr>
                        <a:blipFill>
                          <a:blip r:embed="rId3"/>
                          <a:stretch>
                            <a:fillRect l="-319421" t="-309091" r="-135124" b="-19481"/>
                          </a:stretch>
                        </a:blipFill>
                      </a:tcPr>
                    </a:tc>
                    <a:tc>
                      <a:txBody>
                        <a:bodyPr/>
                        <a:lstStyle/>
                        <a:p>
                          <a:pPr algn="ctr"/>
                          <a:r>
                            <a:rPr lang="en-US" dirty="0" smtClean="0"/>
                            <a:t>Multi-bit statistics</a:t>
                          </a:r>
                          <a:endParaRPr lang="en-US" dirty="0"/>
                        </a:p>
                      </a:txBody>
                      <a:tcPr/>
                    </a:tc>
                    <a:extLst>
                      <a:ext uri="{0D108BD9-81ED-4DB2-BD59-A6C34878D82A}">
                        <a16:rowId xmlns:a16="http://schemas.microsoft.com/office/drawing/2014/main" val="36847512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表格 7"/>
              <p:cNvGraphicFramePr>
                <a:graphicFrameLocks noGrp="1"/>
              </p:cNvGraphicFramePr>
              <p:nvPr>
                <p:extLst>
                  <p:ext uri="{D42A27DB-BD31-4B8C-83A1-F6EECF244321}">
                    <p14:modId xmlns:p14="http://schemas.microsoft.com/office/powerpoint/2010/main" val="2172085035"/>
                  </p:ext>
                </p:extLst>
              </p:nvPr>
            </p:nvGraphicFramePr>
            <p:xfrm>
              <a:off x="9084047" y="3890031"/>
              <a:ext cx="2886320" cy="1025525"/>
            </p:xfrm>
            <a:graphic>
              <a:graphicData uri="http://schemas.openxmlformats.org/drawingml/2006/table">
                <a:tbl>
                  <a:tblPr firstRow="1" bandRow="1">
                    <a:tableStyleId>{21E4AEA4-8DFA-4A89-87EB-49C32662AFE0}</a:tableStyleId>
                  </a:tblPr>
                  <a:tblGrid>
                    <a:gridCol w="1443160">
                      <a:extLst>
                        <a:ext uri="{9D8B030D-6E8A-4147-A177-3AD203B41FA5}">
                          <a16:colId xmlns:a16="http://schemas.microsoft.com/office/drawing/2014/main" val="1437321423"/>
                        </a:ext>
                      </a:extLst>
                    </a:gridCol>
                    <a:gridCol w="1443160">
                      <a:extLst>
                        <a:ext uri="{9D8B030D-6E8A-4147-A177-3AD203B41FA5}">
                          <a16:colId xmlns:a16="http://schemas.microsoft.com/office/drawing/2014/main" val="357544884"/>
                        </a:ext>
                      </a:extLst>
                    </a:gridCol>
                  </a:tblGrid>
                  <a:tr h="370840">
                    <a:tc>
                      <a:txBody>
                        <a:bodyPr/>
                        <a:lstStyle/>
                        <a:p>
                          <a:pPr algn="ctr"/>
                          <a:r>
                            <a:rPr lang="en-US" dirty="0"/>
                            <a:t>Reference</a:t>
                          </a:r>
                        </a:p>
                      </a:txBody>
                      <a:tcPr/>
                    </a:tc>
                    <a:tc>
                      <a:txBody>
                        <a:bodyPr/>
                        <a:lstStyle/>
                        <a:p>
                          <a:pPr algn="ctr"/>
                          <a:r>
                            <a:rPr lang="en-US" dirty="0"/>
                            <a:t>Lower bound</a:t>
                          </a:r>
                        </a:p>
                      </a:txBody>
                      <a:tcPr/>
                    </a:tc>
                    <a:extLst>
                      <a:ext uri="{0D108BD9-81ED-4DB2-BD59-A6C34878D82A}">
                        <a16:rowId xmlns:a16="http://schemas.microsoft.com/office/drawing/2014/main" val="2006114183"/>
                      </a:ext>
                    </a:extLst>
                  </a:tr>
                  <a:tr h="370840">
                    <a:tc>
                      <a:txBody>
                        <a:bodyPr/>
                        <a:lstStyle/>
                        <a:p>
                          <a:pPr algn="ctr"/>
                          <a:r>
                            <a:rPr lang="en-US" sz="1600" dirty="0">
                              <a:solidFill>
                                <a:schemeClr val="tx1">
                                  <a:lumMod val="50000"/>
                                  <a:lumOff val="50000"/>
                                </a:schemeClr>
                              </a:solidFill>
                            </a:rPr>
                            <a:t>[Chase,</a:t>
                          </a:r>
                          <a:r>
                            <a:rPr lang="en-US" sz="1600" baseline="0" dirty="0">
                              <a:solidFill>
                                <a:schemeClr val="tx1">
                                  <a:lumMod val="50000"/>
                                  <a:lumOff val="50000"/>
                                </a:schemeClr>
                              </a:solidFill>
                            </a:rPr>
                            <a:t> 2020</a:t>
                          </a:r>
                          <a:r>
                            <a:rPr lang="en-US" sz="1600" dirty="0">
                              <a:solidFill>
                                <a:schemeClr val="tx1">
                                  <a:lumMod val="50000"/>
                                  <a:lumOff val="50000"/>
                                </a:schemeClr>
                              </a:solidFill>
                            </a:rPr>
                            <a:t>]</a:t>
                          </a:r>
                        </a:p>
                      </a:txBody>
                      <a:tcPr/>
                    </a:tc>
                    <a:tc>
                      <a:txBody>
                        <a:bodyPr/>
                        <a:lstStyle/>
                        <a:p>
                          <a:pPr algn="ct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Ω</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𝑛</m:t>
                                        </m:r>
                                      </m:e>
                                      <m:sup>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3</m:t>
                                            </m:r>
                                          </m:den>
                                        </m:f>
                                      </m:sup>
                                    </m:sSup>
                                  </m:num>
                                  <m:den>
                                    <m:func>
                                      <m:funcPr>
                                        <m:ctrlPr>
                                          <a:rPr lang="en-US" sz="1400" b="0" i="1" smtClean="0">
                                            <a:latin typeface="Cambria Math" panose="02040503050406030204" pitchFamily="18" charset="0"/>
                                          </a:rPr>
                                        </m:ctrlPr>
                                      </m:funcPr>
                                      <m:fName>
                                        <m:sSup>
                                          <m:sSupPr>
                                            <m:ctrlPr>
                                              <a:rPr lang="en-US" sz="1400" b="0" i="1" smtClean="0">
                                                <a:latin typeface="Cambria Math" panose="02040503050406030204" pitchFamily="18" charset="0"/>
                                              </a:rPr>
                                            </m:ctrlPr>
                                          </m:sSupPr>
                                          <m:e>
                                            <m:r>
                                              <m:rPr>
                                                <m:sty m:val="p"/>
                                              </m:rPr>
                                              <a:rPr lang="en-US" sz="1400" b="0" i="0" smtClean="0">
                                                <a:latin typeface="Cambria Math" panose="02040503050406030204" pitchFamily="18" charset="0"/>
                                              </a:rPr>
                                              <m:t>log</m:t>
                                            </m:r>
                                          </m:e>
                                          <m:sup>
                                            <m:r>
                                              <a:rPr lang="en-US" sz="1400" b="0" i="1" smtClean="0">
                                                <a:latin typeface="Cambria Math" panose="02040503050406030204" pitchFamily="18" charset="0"/>
                                              </a:rPr>
                                              <m:t>7</m:t>
                                            </m:r>
                                          </m:sup>
                                        </m:sSup>
                                      </m:fName>
                                      <m:e>
                                        <m:r>
                                          <a:rPr lang="en-US" sz="1400" b="0" i="1" smtClean="0">
                                            <a:latin typeface="Cambria Math" panose="02040503050406030204" pitchFamily="18" charset="0"/>
                                          </a:rPr>
                                          <m:t>𝑛</m:t>
                                        </m:r>
                                      </m:e>
                                    </m:func>
                                  </m:den>
                                </m:f>
                                <m:r>
                                  <a:rPr lang="en-US" sz="1400" b="0" i="1" smtClean="0">
                                    <a:latin typeface="Cambria Math" panose="02040503050406030204" pitchFamily="18" charset="0"/>
                                  </a:rPr>
                                  <m:t>)</m:t>
                                </m:r>
                              </m:oMath>
                            </m:oMathPara>
                          </a14:m>
                          <a:endParaRPr lang="en-US" sz="1400" dirty="0"/>
                        </a:p>
                      </a:txBody>
                      <a:tcPr/>
                    </a:tc>
                    <a:extLst>
                      <a:ext uri="{0D108BD9-81ED-4DB2-BD59-A6C34878D82A}">
                        <a16:rowId xmlns:a16="http://schemas.microsoft.com/office/drawing/2014/main" val="3851626294"/>
                      </a:ext>
                    </a:extLst>
                  </a:tr>
                </a:tbl>
              </a:graphicData>
            </a:graphic>
          </p:graphicFrame>
        </mc:Choice>
        <mc:Fallback xmlns="">
          <p:graphicFrame>
            <p:nvGraphicFramePr>
              <p:cNvPr id="8" name="表格 7"/>
              <p:cNvGraphicFramePr>
                <a:graphicFrameLocks noGrp="1"/>
              </p:cNvGraphicFramePr>
              <p:nvPr>
                <p:extLst>
                  <p:ext uri="{D42A27DB-BD31-4B8C-83A1-F6EECF244321}">
                    <p14:modId xmlns:p14="http://schemas.microsoft.com/office/powerpoint/2010/main" val="2172085035"/>
                  </p:ext>
                </p:extLst>
              </p:nvPr>
            </p:nvGraphicFramePr>
            <p:xfrm>
              <a:off x="9084047" y="3890031"/>
              <a:ext cx="2886320" cy="1025525"/>
            </p:xfrm>
            <a:graphic>
              <a:graphicData uri="http://schemas.openxmlformats.org/drawingml/2006/table">
                <a:tbl>
                  <a:tblPr firstRow="1" bandRow="1">
                    <a:tableStyleId>{21E4AEA4-8DFA-4A89-87EB-49C32662AFE0}</a:tableStyleId>
                  </a:tblPr>
                  <a:tblGrid>
                    <a:gridCol w="1443160">
                      <a:extLst>
                        <a:ext uri="{9D8B030D-6E8A-4147-A177-3AD203B41FA5}">
                          <a16:colId xmlns:a16="http://schemas.microsoft.com/office/drawing/2014/main" val="1437321423"/>
                        </a:ext>
                      </a:extLst>
                    </a:gridCol>
                    <a:gridCol w="1443160">
                      <a:extLst>
                        <a:ext uri="{9D8B030D-6E8A-4147-A177-3AD203B41FA5}">
                          <a16:colId xmlns:a16="http://schemas.microsoft.com/office/drawing/2014/main" val="357544884"/>
                        </a:ext>
                      </a:extLst>
                    </a:gridCol>
                  </a:tblGrid>
                  <a:tr h="370840">
                    <a:tc>
                      <a:txBody>
                        <a:bodyPr/>
                        <a:lstStyle/>
                        <a:p>
                          <a:pPr algn="ctr"/>
                          <a:r>
                            <a:rPr lang="en-US" dirty="0" smtClean="0"/>
                            <a:t>Reference</a:t>
                          </a:r>
                          <a:endParaRPr lang="en-US" dirty="0"/>
                        </a:p>
                      </a:txBody>
                      <a:tcPr/>
                    </a:tc>
                    <a:tc>
                      <a:txBody>
                        <a:bodyPr/>
                        <a:lstStyle/>
                        <a:p>
                          <a:pPr algn="ctr"/>
                          <a:r>
                            <a:rPr lang="en-US" dirty="0" smtClean="0"/>
                            <a:t>Lower bound</a:t>
                          </a:r>
                          <a:endParaRPr lang="en-US" dirty="0"/>
                        </a:p>
                      </a:txBody>
                      <a:tcPr/>
                    </a:tc>
                    <a:extLst>
                      <a:ext uri="{0D108BD9-81ED-4DB2-BD59-A6C34878D82A}">
                        <a16:rowId xmlns:a16="http://schemas.microsoft.com/office/drawing/2014/main" val="2006114183"/>
                      </a:ext>
                    </a:extLst>
                  </a:tr>
                  <a:tr h="654685">
                    <a:tc>
                      <a:txBody>
                        <a:bodyPr/>
                        <a:lstStyle/>
                        <a:p>
                          <a:pPr algn="ctr"/>
                          <a:r>
                            <a:rPr lang="en-US" sz="1600" dirty="0" smtClean="0">
                              <a:solidFill>
                                <a:schemeClr val="tx1">
                                  <a:lumMod val="50000"/>
                                  <a:lumOff val="50000"/>
                                </a:schemeClr>
                              </a:solidFill>
                            </a:rPr>
                            <a:t>[Chase,</a:t>
                          </a:r>
                          <a:r>
                            <a:rPr lang="en-US" sz="1600" baseline="0" dirty="0" smtClean="0">
                              <a:solidFill>
                                <a:schemeClr val="tx1">
                                  <a:lumMod val="50000"/>
                                  <a:lumOff val="50000"/>
                                </a:schemeClr>
                              </a:solidFill>
                            </a:rPr>
                            <a:t> </a:t>
                          </a:r>
                          <a:r>
                            <a:rPr lang="en-US" sz="1600" baseline="0" dirty="0" smtClean="0">
                              <a:solidFill>
                                <a:schemeClr val="tx1">
                                  <a:lumMod val="50000"/>
                                  <a:lumOff val="50000"/>
                                </a:schemeClr>
                              </a:solidFill>
                            </a:rPr>
                            <a:t>2020</a:t>
                          </a:r>
                          <a:r>
                            <a:rPr lang="en-US" sz="1600" dirty="0" smtClean="0">
                              <a:solidFill>
                                <a:schemeClr val="tx1">
                                  <a:lumMod val="50000"/>
                                  <a:lumOff val="50000"/>
                                </a:schemeClr>
                              </a:solidFill>
                            </a:rPr>
                            <a:t>]</a:t>
                          </a:r>
                          <a:endParaRPr lang="en-US" sz="1600" dirty="0">
                            <a:solidFill>
                              <a:schemeClr val="tx1">
                                <a:lumMod val="50000"/>
                                <a:lumOff val="50000"/>
                              </a:schemeClr>
                            </a:solidFill>
                          </a:endParaRPr>
                        </a:p>
                      </a:txBody>
                      <a:tcPr/>
                    </a:tc>
                    <a:tc>
                      <a:txBody>
                        <a:bodyPr/>
                        <a:lstStyle/>
                        <a:p>
                          <a:endParaRPr lang="en-US"/>
                        </a:p>
                      </a:txBody>
                      <a:tcPr>
                        <a:blipFill>
                          <a:blip r:embed="rId4"/>
                          <a:stretch>
                            <a:fillRect l="-100422" t="-61111" r="-1688" b="-1852"/>
                          </a:stretch>
                        </a:blipFill>
                      </a:tcPr>
                    </a:tc>
                    <a:extLst>
                      <a:ext uri="{0D108BD9-81ED-4DB2-BD59-A6C34878D82A}">
                        <a16:rowId xmlns:a16="http://schemas.microsoft.com/office/drawing/2014/main" val="3851626294"/>
                      </a:ext>
                    </a:extLst>
                  </a:tr>
                </a:tbl>
              </a:graphicData>
            </a:graphic>
          </p:graphicFrame>
        </mc:Fallback>
      </mc:AlternateContent>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46440"/>
              </a:xfrm>
              <a:prstGeom prst="rect">
                <a:avLst/>
              </a:prstGeom>
              <a:noFill/>
            </p:spPr>
            <p:txBody>
              <a:bodyPr wrap="square" rtlCol="0">
                <a:spAutoFit/>
              </a:bodyPr>
              <a:lstStyle/>
              <a:p>
                <a:r>
                  <a:rPr lang="en-US" altLang="zh-CN" sz="2400" dirty="0"/>
                  <a:t>Average case (recover for most of the input </a:t>
                </a:r>
                <a14:m>
                  <m:oMath xmlns:m="http://schemas.openxmlformats.org/officeDocument/2006/math">
                    <m:r>
                      <a:rPr lang="en-US" altLang="zh-CN" sz="2400" b="1" i="1" smtClean="0">
                        <a:latin typeface="Cambria Math" panose="02040503050406030204" pitchFamily="18" charset="0"/>
                      </a:rPr>
                      <m:t>𝒙</m:t>
                    </m:r>
                  </m:oMath>
                </a14:m>
                <a:r>
                  <a:rPr lang="en-US" altLang="zh-CN" sz="2400" dirty="0"/>
                  <a:t>)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Holden</m:t>
                    </m:r>
                    <m:r>
                      <m:rPr>
                        <m:nor/>
                      </m:rPr>
                      <a:rPr lang="en-US" altLang="zh-CN" sz="1400" dirty="0">
                        <a:solidFill>
                          <a:prstClr val="black">
                            <a:lumMod val="50000"/>
                            <a:lumOff val="50000"/>
                          </a:prstClr>
                        </a:solidFill>
                      </a:rPr>
                      <m:t>, </m:t>
                    </m:r>
                    <m:r>
                      <m:rPr>
                        <m:nor/>
                      </m:rPr>
                      <a:rPr lang="en-US" altLang="zh-CN" sz="1400" dirty="0">
                        <a:solidFill>
                          <a:prstClr val="black">
                            <a:lumMod val="50000"/>
                            <a:lumOff val="50000"/>
                          </a:prstClr>
                        </a:solidFill>
                      </a:rPr>
                      <m:t>Pemantle</m:t>
                    </m:r>
                    <m:r>
                      <m:rPr>
                        <m:nor/>
                      </m:rPr>
                      <a:rPr lang="en-US" altLang="zh-CN" sz="1400" dirty="0">
                        <a:solidFill>
                          <a:prstClr val="black">
                            <a:lumMod val="50000"/>
                            <a:lumOff val="50000"/>
                          </a:prstClr>
                        </a:solidFill>
                      </a:rPr>
                      <m:t>, </m:t>
                    </m:r>
                    <m:r>
                      <m:rPr>
                        <m:nor/>
                      </m:rPr>
                      <a:rPr lang="en-US" altLang="zh-CN" sz="1400" dirty="0">
                        <a:solidFill>
                          <a:prstClr val="black">
                            <a:lumMod val="50000"/>
                            <a:lumOff val="50000"/>
                          </a:prstClr>
                        </a:solidFill>
                      </a:rPr>
                      <m:t>Peres</m:t>
                    </m:r>
                    <m:r>
                      <m:rPr>
                        <m:nor/>
                      </m:rPr>
                      <a:rPr lang="en-US" altLang="zh-CN" sz="1400" dirty="0">
                        <a:solidFill>
                          <a:prstClr val="black">
                            <a:lumMod val="50000"/>
                            <a:lumOff val="50000"/>
                          </a:prstClr>
                        </a:solidFill>
                      </a:rPr>
                      <m:t>, 2018]</m:t>
                    </m:r>
                  </m:oMath>
                </a14:m>
                <a:r>
                  <a:rPr lang="en-US" altLang="zh-CN" sz="1400" i="1" dirty="0">
                    <a:solidFill>
                      <a:prstClr val="black"/>
                    </a:solidFill>
                    <a:latin typeface="Cambria Math" panose="02040503050406030204" pitchFamily="18" charset="0"/>
                  </a:rPr>
                  <a:t>, </a:t>
                </a:r>
                <a:r>
                  <a:rPr lang="en-US" altLang="zh-CN" sz="1400" dirty="0">
                    <a:solidFill>
                      <a:prstClr val="black">
                        <a:lumMod val="50000"/>
                        <a:lumOff val="50000"/>
                      </a:prstClr>
                    </a:solidFill>
                  </a:rPr>
                  <a:t>[Chase, 2020]</a:t>
                </a:r>
                <a:endParaRPr lang="en-US" sz="1400" dirty="0">
                  <a:solidFill>
                    <a:prstClr val="black">
                      <a:lumMod val="50000"/>
                      <a:lumOff val="50000"/>
                    </a:prstClr>
                  </a:solidFill>
                </a:endParaRPr>
              </a:p>
              <a:p>
                <a:pPr lvl="0"/>
                <a:endParaRPr lang="en-US" altLang="zh-CN" sz="1400" i="1" dirty="0">
                  <a:solidFill>
                    <a:prstClr val="black"/>
                  </a:solidFill>
                  <a:latin typeface="Cambria Math" panose="02040503050406030204" pitchFamily="18" charset="0"/>
                </a:endParaRP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46440"/>
              </a:xfrm>
              <a:prstGeom prst="rect">
                <a:avLst/>
              </a:prstGeom>
              <a:blipFill>
                <a:blip r:embed="rId5"/>
                <a:stretch>
                  <a:fillRect l="-775" t="-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45">
                <a:extLst>
                  <a:ext uri="{FF2B5EF4-FFF2-40B4-BE49-F238E27FC236}">
                    <a16:creationId xmlns:a16="http://schemas.microsoft.com/office/drawing/2014/main" id="{2B1089E9-A049-4E7B-A562-2EA8E4245FB5}"/>
                  </a:ext>
                </a:extLst>
              </p:cNvPr>
              <p:cNvSpPr txBox="1"/>
              <p:nvPr/>
            </p:nvSpPr>
            <p:spPr>
              <a:xfrm>
                <a:off x="482043" y="2747451"/>
                <a:ext cx="5745138" cy="461665"/>
              </a:xfrm>
              <a:prstGeom prst="rect">
                <a:avLst/>
              </a:prstGeom>
              <a:noFill/>
            </p:spPr>
            <p:txBody>
              <a:bodyPr wrap="square" rtlCol="0">
                <a:spAutoFit/>
              </a:bodyPr>
              <a:lstStyle/>
              <a:p>
                <a:r>
                  <a:rPr lang="en-US" altLang="zh-CN" sz="2400" dirty="0"/>
                  <a:t>Worst case (recover for every input </a:t>
                </a:r>
                <a14:m>
                  <m:oMath xmlns:m="http://schemas.openxmlformats.org/officeDocument/2006/math">
                    <m:r>
                      <a:rPr lang="en-US" altLang="zh-CN" sz="2400" b="1" i="1" smtClean="0">
                        <a:latin typeface="Cambria Math" panose="02040503050406030204" pitchFamily="18" charset="0"/>
                      </a:rPr>
                      <m:t>𝒙</m:t>
                    </m:r>
                  </m:oMath>
                </a14:m>
                <a:r>
                  <a:rPr lang="en-US" altLang="zh-CN" sz="2400" dirty="0"/>
                  <a:t>)</a:t>
                </a:r>
                <a:endParaRPr lang="en-US" sz="2400" dirty="0"/>
              </a:p>
            </p:txBody>
          </p:sp>
        </mc:Choice>
        <mc:Fallback xmlns="">
          <p:sp>
            <p:nvSpPr>
              <p:cNvPr id="3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2747451"/>
                <a:ext cx="5745138" cy="461665"/>
              </a:xfrm>
              <a:prstGeom prst="rect">
                <a:avLst/>
              </a:prstGeom>
              <a:blipFill>
                <a:blip r:embed="rId6"/>
                <a:stretch>
                  <a:fillRect l="-1591"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5">
                <a:extLst>
                  <a:ext uri="{FF2B5EF4-FFF2-40B4-BE49-F238E27FC236}">
                    <a16:creationId xmlns:a16="http://schemas.microsoft.com/office/drawing/2014/main" id="{DDB85DF0-17F5-6117-1188-F378BF0CCE97}"/>
                  </a:ext>
                </a:extLst>
              </p:cNvPr>
              <p:cNvSpPr txBox="1">
                <a:spLocks/>
              </p:cNvSpPr>
              <p:nvPr/>
            </p:nvSpPr>
            <p:spPr>
              <a:xfrm>
                <a:off x="915191" y="3209116"/>
                <a:ext cx="7598774"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altLang="zh-CN" sz="1800" dirty="0"/>
                  <a:t>Exponential gap between upper and lower bounds on </a:t>
                </a:r>
                <a14:m>
                  <m:oMath xmlns:m="http://schemas.openxmlformats.org/officeDocument/2006/math">
                    <m:r>
                      <a:rPr lang="en-US" altLang="zh-CN" sz="1800" b="0" i="1" smtClean="0">
                        <a:latin typeface="Cambria Math" panose="02040503050406030204" pitchFamily="18" charset="0"/>
                      </a:rPr>
                      <m:t>𝑁</m:t>
                    </m:r>
                  </m:oMath>
                </a14:m>
                <a:endParaRPr lang="en-US" altLang="zh-CN" sz="1800" dirty="0"/>
              </a:p>
            </p:txBody>
          </p:sp>
        </mc:Choice>
        <mc:Fallback xmlns="">
          <p:sp>
            <p:nvSpPr>
              <p:cNvPr id="3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3209116"/>
                <a:ext cx="7598774" cy="599588"/>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45">
                <a:extLst>
                  <a:ext uri="{FF2B5EF4-FFF2-40B4-BE49-F238E27FC236}">
                    <a16:creationId xmlns:a16="http://schemas.microsoft.com/office/drawing/2014/main" id="{2B1089E9-A049-4E7B-A562-2EA8E4245FB5}"/>
                  </a:ext>
                </a:extLst>
              </p:cNvPr>
              <p:cNvSpPr txBox="1"/>
              <p:nvPr/>
            </p:nvSpPr>
            <p:spPr>
              <a:xfrm>
                <a:off x="482042" y="1865905"/>
                <a:ext cx="11130837" cy="1261884"/>
              </a:xfrm>
              <a:prstGeom prst="rect">
                <a:avLst/>
              </a:prstGeom>
              <a:noFill/>
            </p:spPr>
            <p:txBody>
              <a:bodyPr wrap="square" rtlCol="0">
                <a:spAutoFit/>
              </a:bodyPr>
              <a:lstStyle/>
              <a:p>
                <a:pPr>
                  <a:defRPr/>
                </a:pPr>
                <a:r>
                  <a:rPr lang="en-US" altLang="zh-CN" sz="2400" dirty="0">
                    <a:solidFill>
                      <a:prstClr val="black"/>
                    </a:solidFill>
                  </a:rPr>
                  <a:t>Coded trace reconstruction (recover for encoded inputs </a:t>
                </a:r>
                <a14:m>
                  <m:oMath xmlns:m="http://schemas.openxmlformats.org/officeDocument/2006/math">
                    <m:r>
                      <a:rPr lang="en-US" altLang="zh-CN" sz="2400" b="1" i="1" smtClean="0">
                        <a:solidFill>
                          <a:prstClr val="black"/>
                        </a:solidFill>
                        <a:latin typeface="Cambria Math" panose="02040503050406030204" pitchFamily="18" charset="0"/>
                      </a:rPr>
                      <m:t>𝒙</m:t>
                    </m:r>
                  </m:oMath>
                </a14:m>
                <a:r>
                  <a:rPr lang="en-US" altLang="zh-CN" sz="2400" dirty="0">
                    <a:solidFill>
                      <a:prstClr val="black"/>
                    </a:solidFill>
                  </a:rPr>
                  <a:t>) </a:t>
                </a:r>
                <a:r>
                  <a:rPr lang="en-US" altLang="zh-CN" sz="1400" dirty="0">
                    <a:solidFill>
                      <a:prstClr val="black">
                        <a:lumMod val="50000"/>
                        <a:lumOff val="50000"/>
                      </a:prstClr>
                    </a:solidFill>
                  </a:rPr>
                  <a:t>[</a:t>
                </a:r>
                <a:r>
                  <a:rPr lang="en-US" altLang="zh-CN" sz="1400" dirty="0" err="1">
                    <a:solidFill>
                      <a:prstClr val="black">
                        <a:lumMod val="50000"/>
                        <a:lumOff val="50000"/>
                      </a:prstClr>
                    </a:solidFill>
                  </a:rPr>
                  <a:t>Cheraghchi</a:t>
                </a:r>
                <a:r>
                  <a:rPr lang="en-US" altLang="zh-CN" sz="1400" dirty="0">
                    <a:solidFill>
                      <a:prstClr val="black">
                        <a:lumMod val="50000"/>
                        <a:lumOff val="50000"/>
                      </a:prstClr>
                    </a:solidFill>
                  </a:rPr>
                  <a:t>, </a:t>
                </a:r>
                <a:r>
                  <a:rPr lang="en-US" altLang="zh-CN" sz="1400" dirty="0" err="1">
                    <a:solidFill>
                      <a:prstClr val="black">
                        <a:lumMod val="50000"/>
                        <a:lumOff val="50000"/>
                      </a:prstClr>
                    </a:solidFill>
                  </a:rPr>
                  <a:t>Gabrys</a:t>
                </a:r>
                <a:r>
                  <a:rPr lang="en-US" altLang="zh-CN" sz="1400" dirty="0">
                    <a:solidFill>
                      <a:prstClr val="black">
                        <a:lumMod val="50000"/>
                        <a:lumOff val="50000"/>
                      </a:prstClr>
                    </a:solidFill>
                  </a:rPr>
                  <a:t>, </a:t>
                </a:r>
                <a:r>
                  <a:rPr lang="en-US" altLang="zh-CN" sz="1400" dirty="0" err="1">
                    <a:solidFill>
                      <a:prstClr val="black">
                        <a:lumMod val="50000"/>
                        <a:lumOff val="50000"/>
                      </a:prstClr>
                    </a:solidFill>
                  </a:rPr>
                  <a:t>Milenkovic</a:t>
                </a:r>
                <a:r>
                  <a:rPr lang="en-US" altLang="zh-CN" sz="1400" dirty="0">
                    <a:solidFill>
                      <a:prstClr val="black">
                        <a:lumMod val="50000"/>
                        <a:lumOff val="50000"/>
                      </a:prstClr>
                    </a:solidFill>
                  </a:rPr>
                  <a:t>, Ribeiro, 2020], [</a:t>
                </a:r>
                <a:r>
                  <a:rPr lang="en-US" altLang="zh-CN" sz="1400" dirty="0" err="1">
                    <a:solidFill>
                      <a:prstClr val="black">
                        <a:lumMod val="50000"/>
                        <a:lumOff val="50000"/>
                      </a:prstClr>
                    </a:solidFill>
                  </a:rPr>
                  <a:t>Brakensiek</a:t>
                </a:r>
                <a:r>
                  <a:rPr lang="en-US" altLang="zh-CN" sz="1400" dirty="0">
                    <a:solidFill>
                      <a:prstClr val="black">
                        <a:lumMod val="50000"/>
                        <a:lumOff val="50000"/>
                      </a:prstClr>
                    </a:solidFill>
                  </a:rPr>
                  <a:t>, Li, </a:t>
                </a:r>
                <a:r>
                  <a:rPr lang="en-US" altLang="zh-CN" sz="1400" dirty="0" err="1">
                    <a:solidFill>
                      <a:prstClr val="black">
                        <a:lumMod val="50000"/>
                        <a:lumOff val="50000"/>
                      </a:prstClr>
                    </a:solidFill>
                  </a:rPr>
                  <a:t>Spang</a:t>
                </a:r>
                <a:r>
                  <a:rPr lang="en-US" altLang="zh-CN" sz="1400" dirty="0">
                    <a:solidFill>
                      <a:prstClr val="black">
                        <a:lumMod val="50000"/>
                        <a:lumOff val="50000"/>
                      </a:prstClr>
                    </a:solidFill>
                  </a:rPr>
                  <a:t>, 2020]</a:t>
                </a:r>
                <a:endParaRPr lang="en-US" sz="1400" dirty="0">
                  <a:solidFill>
                    <a:prstClr val="black">
                      <a:lumMod val="50000"/>
                      <a:lumOff val="50000"/>
                    </a:prstClr>
                  </a:solidFill>
                </a:endParaRPr>
              </a:p>
              <a:p>
                <a:pPr lvl="0">
                  <a:defRPr/>
                </a:pPr>
                <a:endParaRPr lang="en-US" sz="1400" dirty="0">
                  <a:solidFill>
                    <a:prstClr val="black">
                      <a:lumMod val="50000"/>
                      <a:lumOff val="50000"/>
                    </a:prstClr>
                  </a:solidFill>
                </a:endParaRPr>
              </a:p>
              <a:p>
                <a:pPr lvl="0">
                  <a:defRPr/>
                </a:pPr>
                <a:r>
                  <a:rPr lang="en-US" altLang="zh-CN" sz="2400" dirty="0">
                    <a:solidFill>
                      <a:prstClr val="black"/>
                    </a:solidFill>
                  </a:rPr>
                  <a:t>  </a:t>
                </a:r>
                <a:endParaRPr lang="en-US" sz="2400" dirty="0">
                  <a:solidFill>
                    <a:prstClr val="black"/>
                  </a:solidFill>
                </a:endParaRPr>
              </a:p>
            </p:txBody>
          </p:sp>
        </mc:Choice>
        <mc:Fallback xmlns="">
          <p:sp>
            <p:nvSpPr>
              <p:cNvPr id="3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865905"/>
                <a:ext cx="11130837" cy="1261884"/>
              </a:xfrm>
              <a:prstGeom prst="rect">
                <a:avLst/>
              </a:prstGeom>
              <a:blipFill>
                <a:blip r:embed="rId8"/>
                <a:stretch>
                  <a:fillRect l="-821" t="-3865"/>
                </a:stretch>
              </a:blipFill>
            </p:spPr>
            <p:txBody>
              <a:bodyPr/>
              <a:lstStyle/>
              <a:p>
                <a:r>
                  <a:rPr lang="en-US">
                    <a:noFill/>
                  </a:rPr>
                  <a:t> </a:t>
                </a:r>
              </a:p>
            </p:txBody>
          </p:sp>
        </mc:Fallback>
      </mc:AlternateContent>
    </p:spTree>
    <p:extLst>
      <p:ext uri="{BB962C8B-B14F-4D97-AF65-F5344CB8AC3E}">
        <p14:creationId xmlns:p14="http://schemas.microsoft.com/office/powerpoint/2010/main" val="2688759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graphicFrame>
            <p:nvGraphicFramePr>
              <p:cNvPr id="7" name="表格 6"/>
              <p:cNvGraphicFramePr>
                <a:graphicFrameLocks noGrp="1"/>
              </p:cNvGraphicFramePr>
              <p:nvPr>
                <p:extLst>
                  <p:ext uri="{D42A27DB-BD31-4B8C-83A1-F6EECF244321}">
                    <p14:modId xmlns:p14="http://schemas.microsoft.com/office/powerpoint/2010/main" val="1206072557"/>
                  </p:ext>
                </p:extLst>
              </p:nvPr>
            </p:nvGraphicFramePr>
            <p:xfrm>
              <a:off x="645725" y="3786194"/>
              <a:ext cx="8137705" cy="1883156"/>
            </p:xfrm>
            <a:graphic>
              <a:graphicData uri="http://schemas.openxmlformats.org/drawingml/2006/table">
                <a:tbl>
                  <a:tblPr firstRow="1" bandRow="1">
                    <a:tableStyleId>{5C22544A-7EE6-4342-B048-85BDC9FD1C3A}</a:tableStyleId>
                  </a:tblPr>
                  <a:tblGrid>
                    <a:gridCol w="4704080">
                      <a:extLst>
                        <a:ext uri="{9D8B030D-6E8A-4147-A177-3AD203B41FA5}">
                          <a16:colId xmlns:a16="http://schemas.microsoft.com/office/drawing/2014/main" val="3666567760"/>
                        </a:ext>
                      </a:extLst>
                    </a:gridCol>
                    <a:gridCol w="1473200">
                      <a:extLst>
                        <a:ext uri="{9D8B030D-6E8A-4147-A177-3AD203B41FA5}">
                          <a16:colId xmlns:a16="http://schemas.microsoft.com/office/drawing/2014/main" val="793406821"/>
                        </a:ext>
                      </a:extLst>
                    </a:gridCol>
                    <a:gridCol w="1960425">
                      <a:extLst>
                        <a:ext uri="{9D8B030D-6E8A-4147-A177-3AD203B41FA5}">
                          <a16:colId xmlns:a16="http://schemas.microsoft.com/office/drawing/2014/main" val="3925036066"/>
                        </a:ext>
                      </a:extLst>
                    </a:gridCol>
                  </a:tblGrid>
                  <a:tr h="370840">
                    <a:tc>
                      <a:txBody>
                        <a:bodyPr/>
                        <a:lstStyle/>
                        <a:p>
                          <a:pPr algn="ctr"/>
                          <a:r>
                            <a:rPr lang="en-US" dirty="0"/>
                            <a:t>Reference</a:t>
                          </a:r>
                        </a:p>
                      </a:txBody>
                      <a:tcPr/>
                    </a:tc>
                    <a:tc>
                      <a:txBody>
                        <a:bodyPr/>
                        <a:lstStyle/>
                        <a:p>
                          <a:pPr algn="ctr"/>
                          <a:r>
                            <a:rPr lang="en-US" dirty="0"/>
                            <a:t>Upper bound</a:t>
                          </a:r>
                        </a:p>
                      </a:txBody>
                      <a:tcPr/>
                    </a:tc>
                    <a:tc>
                      <a:txBody>
                        <a:bodyPr/>
                        <a:lstStyle/>
                        <a:p>
                          <a:pPr algn="ctr"/>
                          <a:r>
                            <a:rPr lang="en-US" dirty="0"/>
                            <a:t>Technique</a:t>
                          </a:r>
                        </a:p>
                      </a:txBody>
                      <a:tcPr/>
                    </a:tc>
                    <a:extLst>
                      <a:ext uri="{0D108BD9-81ED-4DB2-BD59-A6C34878D82A}">
                        <a16:rowId xmlns:a16="http://schemas.microsoft.com/office/drawing/2014/main" val="463795753"/>
                      </a:ext>
                    </a:extLst>
                  </a:tr>
                  <a:tr h="370840">
                    <a:tc>
                      <a:txBody>
                        <a:bodyPr/>
                        <a:lstStyle/>
                        <a:p>
                          <a:pPr algn="ctr"/>
                          <a:r>
                            <a:rPr lang="en-US" sz="1600" dirty="0">
                              <a:solidFill>
                                <a:schemeClr val="tx1"/>
                              </a:solidFill>
                            </a:rPr>
                            <a:t>[</a:t>
                          </a:r>
                          <a:r>
                            <a:rPr lang="en-US" sz="1600" dirty="0" err="1">
                              <a:solidFill>
                                <a:schemeClr val="tx1"/>
                              </a:solidFill>
                            </a:rPr>
                            <a:t>Holenstein</a:t>
                          </a:r>
                          <a:r>
                            <a:rPr lang="en-US" sz="1600" dirty="0">
                              <a:solidFill>
                                <a:schemeClr val="tx1"/>
                              </a:solidFill>
                            </a:rPr>
                            <a:t>, </a:t>
                          </a:r>
                          <a:r>
                            <a:rPr lang="en-US" sz="1600" dirty="0" err="1">
                              <a:solidFill>
                                <a:schemeClr val="tx1"/>
                              </a:solidFill>
                            </a:rPr>
                            <a:t>Mitzenmacher</a:t>
                          </a:r>
                          <a:r>
                            <a:rPr lang="en-US" sz="1600" dirty="0">
                              <a:solidFill>
                                <a:schemeClr val="tx1"/>
                              </a:solidFill>
                            </a:rPr>
                            <a:t>, </a:t>
                          </a:r>
                          <a:r>
                            <a:rPr lang="en-US" sz="1600" dirty="0" err="1">
                              <a:solidFill>
                                <a:schemeClr val="tx1"/>
                              </a:solidFill>
                            </a:rPr>
                            <a:t>Panigrahy</a:t>
                          </a:r>
                          <a:r>
                            <a:rPr lang="en-US" sz="1600" dirty="0">
                              <a:solidFill>
                                <a:schemeClr val="tx1"/>
                              </a:solidFill>
                            </a:rPr>
                            <a:t>, </a:t>
                          </a:r>
                          <a:r>
                            <a:rPr lang="en-US" sz="1600" dirty="0" err="1">
                              <a:solidFill>
                                <a:schemeClr val="tx1"/>
                              </a:solidFill>
                            </a:rPr>
                            <a:t>Wieder</a:t>
                          </a:r>
                          <a:r>
                            <a:rPr lang="en-US" sz="1600" dirty="0">
                              <a:solidFill>
                                <a:schemeClr val="tx1"/>
                              </a:solidFill>
                            </a:rPr>
                            <a:t>, 20</a:t>
                          </a:r>
                          <a:r>
                            <a:rPr lang="en-US" sz="1600" baseline="0" dirty="0">
                              <a:solidFill>
                                <a:schemeClr val="tx1"/>
                              </a:solidFill>
                            </a:rPr>
                            <a:t>08]</a:t>
                          </a:r>
                          <a:endParaRPr lang="en-US" sz="1600" dirty="0">
                            <a:solidFill>
                              <a:schemeClr val="tx1"/>
                            </a:solidFill>
                          </a:endParaRPr>
                        </a:p>
                      </a:txBody>
                      <a:tcPr/>
                    </a:tc>
                    <a:tc>
                      <a:txBody>
                        <a:bodyPr/>
                        <a:lstStyle/>
                        <a:p>
                          <a:pPr algn="ctr"/>
                          <a14:m>
                            <m:oMath xmlns:m="http://schemas.openxmlformats.org/officeDocument/2006/math">
                              <m:r>
                                <m:rPr>
                                  <m:sty m:val="p"/>
                                </m:rPr>
                                <a:rPr lang="en-US" altLang="zh-CN" sz="1800" b="0" i="0" smtClean="0">
                                  <a:latin typeface="Cambria Math" panose="02040503050406030204" pitchFamily="18" charset="0"/>
                                </a:rPr>
                                <m:t>exp</m:t>
                              </m:r>
                              <m:r>
                                <a:rPr lang="en-US" altLang="zh-CN" sz="1800" b="0" i="0" smtClean="0">
                                  <a:latin typeface="Cambria Math" panose="02040503050406030204" pitchFamily="18" charset="0"/>
                                </a:rPr>
                                <m:t>(</m:t>
                              </m:r>
                              <m:r>
                                <m:rPr>
                                  <m:sty m:val="p"/>
                                </m:rPr>
                                <a:rPr lang="en-US" altLang="zh-CN" sz="1800" b="0" i="0" smtClean="0">
                                  <a:latin typeface="Cambria Math" panose="02040503050406030204" pitchFamily="18" charset="0"/>
                                </a:rPr>
                                <m:t>O</m:t>
                              </m:r>
                              <m:r>
                                <a:rPr lang="en-US" altLang="zh-CN" sz="1800" b="0" i="0" smtClean="0">
                                  <a:latin typeface="Cambria Math" panose="02040503050406030204" pitchFamily="18" charset="0"/>
                                </a:rPr>
                                <m:t>(</m:t>
                              </m:r>
                              <m:sSup>
                                <m:sSupPr>
                                  <m:ctrlPr>
                                    <a:rPr lang="en-US" altLang="zh-CN" sz="1800" b="0" i="1" smtClean="0">
                                      <a:latin typeface="Cambria Math" panose="02040503050406030204" pitchFamily="18" charset="0"/>
                                    </a:rPr>
                                  </m:ctrlPr>
                                </m:sSupPr>
                                <m:e>
                                  <m:r>
                                    <m:rPr>
                                      <m:sty m:val="p"/>
                                    </m:rPr>
                                    <a:rPr lang="en-US" altLang="zh-CN" sz="1800" b="0" i="0" smtClean="0">
                                      <a:latin typeface="Cambria Math" panose="02040503050406030204" pitchFamily="18" charset="0"/>
                                    </a:rPr>
                                    <m:t>n</m:t>
                                  </m:r>
                                </m:e>
                                <m:sup>
                                  <m:f>
                                    <m:fPr>
                                      <m:ctrlPr>
                                        <a:rPr lang="en-US" altLang="zh-CN" sz="1800" b="0" i="1" smtClean="0">
                                          <a:latin typeface="Cambria Math" panose="02040503050406030204" pitchFamily="18" charset="0"/>
                                        </a:rPr>
                                      </m:ctrlPr>
                                    </m:fPr>
                                    <m:num>
                                      <m:r>
                                        <a:rPr lang="en-US" altLang="zh-CN" sz="1800" b="0" i="0" smtClean="0">
                                          <a:latin typeface="Cambria Math" panose="02040503050406030204" pitchFamily="18" charset="0"/>
                                        </a:rPr>
                                        <m:t>1</m:t>
                                      </m:r>
                                    </m:num>
                                    <m:den>
                                      <m:r>
                                        <a:rPr lang="en-US" altLang="zh-CN" sz="1800" b="0" i="0" smtClean="0">
                                          <a:latin typeface="Cambria Math" panose="02040503050406030204" pitchFamily="18" charset="0"/>
                                        </a:rPr>
                                        <m:t>2</m:t>
                                      </m:r>
                                    </m:den>
                                  </m:f>
                                </m:sup>
                              </m:sSup>
                              <m:r>
                                <a:rPr lang="en-US" altLang="zh-CN" sz="1800" b="0" i="0" smtClean="0">
                                  <a:latin typeface="Cambria Math" panose="02040503050406030204" pitchFamily="18" charset="0"/>
                                </a:rPr>
                                <m:t>))</m:t>
                              </m:r>
                            </m:oMath>
                          </a14:m>
                          <a:r>
                            <a:rPr lang="en-US" altLang="zh-CN" sz="1800" dirty="0"/>
                            <a:t> </a:t>
                          </a:r>
                          <a:endParaRPr lang="en-US" dirty="0"/>
                        </a:p>
                      </a:txBody>
                      <a:tcPr/>
                    </a:tc>
                    <a:tc>
                      <a:txBody>
                        <a:bodyPr/>
                        <a:lstStyle/>
                        <a:p>
                          <a:pPr algn="ctr"/>
                          <a:r>
                            <a:rPr lang="en-US" dirty="0"/>
                            <a:t>Single bit statistics</a:t>
                          </a:r>
                        </a:p>
                      </a:txBody>
                      <a:tcPr/>
                    </a:tc>
                    <a:extLst>
                      <a:ext uri="{0D108BD9-81ED-4DB2-BD59-A6C34878D82A}">
                        <a16:rowId xmlns:a16="http://schemas.microsoft.com/office/drawing/2014/main" val="4121278608"/>
                      </a:ext>
                    </a:extLst>
                  </a:tr>
                  <a:tr h="370840">
                    <a:tc>
                      <a:txBody>
                        <a:bodyPr/>
                        <a:lstStyle/>
                        <a:p>
                          <a:pPr algn="ctr"/>
                          <a:r>
                            <a:rPr lang="en-US" sz="1600" dirty="0">
                              <a:solidFill>
                                <a:schemeClr val="tx1"/>
                              </a:solidFill>
                            </a:rPr>
                            <a:t>[</a:t>
                          </a:r>
                          <a:r>
                            <a:rPr lang="en-US" sz="1600" dirty="0" err="1">
                              <a:solidFill>
                                <a:schemeClr val="tx1"/>
                              </a:solidFill>
                            </a:rPr>
                            <a:t>Nazarov</a:t>
                          </a:r>
                          <a:r>
                            <a:rPr lang="en-US" sz="1600" dirty="0">
                              <a:solidFill>
                                <a:schemeClr val="tx1"/>
                              </a:solidFill>
                            </a:rPr>
                            <a:t>, Peres,</a:t>
                          </a:r>
                          <a:r>
                            <a:rPr lang="en-US" sz="1600" baseline="0" dirty="0">
                              <a:solidFill>
                                <a:schemeClr val="tx1"/>
                              </a:solidFill>
                            </a:rPr>
                            <a:t> 2017</a:t>
                          </a:r>
                          <a:r>
                            <a:rPr lang="en-US" sz="1600" dirty="0">
                              <a:solidFill>
                                <a:schemeClr val="tx1"/>
                              </a:solidFill>
                            </a:rPr>
                            <a:t>],</a:t>
                          </a:r>
                        </a:p>
                        <a:p>
                          <a:pPr algn="ctr"/>
                          <a:r>
                            <a:rPr lang="en-US" sz="1600" dirty="0">
                              <a:solidFill>
                                <a:schemeClr val="tx1"/>
                              </a:solidFill>
                            </a:rPr>
                            <a:t> [De,</a:t>
                          </a:r>
                          <a:r>
                            <a:rPr lang="en-US" sz="1600" baseline="0" dirty="0">
                              <a:solidFill>
                                <a:schemeClr val="tx1"/>
                              </a:solidFill>
                            </a:rPr>
                            <a:t> O’Donnell, </a:t>
                          </a:r>
                          <a:r>
                            <a:rPr lang="en-US" sz="1600" baseline="0" dirty="0" err="1">
                              <a:solidFill>
                                <a:schemeClr val="tx1"/>
                              </a:solidFill>
                            </a:rPr>
                            <a:t>Servedio</a:t>
                          </a:r>
                          <a:r>
                            <a:rPr lang="en-US" sz="1600" baseline="0" dirty="0">
                              <a:solidFill>
                                <a:schemeClr val="tx1"/>
                              </a:solidFill>
                            </a:rPr>
                            <a:t>, 2019</a:t>
                          </a:r>
                          <a:r>
                            <a:rPr lang="en-US" sz="1600" dirty="0">
                              <a:solidFill>
                                <a:schemeClr val="tx1"/>
                              </a:solidFill>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n-US" altLang="zh-CN" sz="1800" b="0" i="0" smtClean="0">
                                  <a:latin typeface="Cambria Math" panose="02040503050406030204" pitchFamily="18" charset="0"/>
                                </a:rPr>
                                <m:t>exp</m:t>
                              </m:r>
                              <m:r>
                                <a:rPr lang="en-US" altLang="zh-CN" sz="1800" b="0" i="0" smtClean="0">
                                  <a:latin typeface="Cambria Math" panose="02040503050406030204" pitchFamily="18" charset="0"/>
                                </a:rPr>
                                <m:t>(</m:t>
                              </m:r>
                              <m:r>
                                <m:rPr>
                                  <m:sty m:val="p"/>
                                </m:rPr>
                                <a:rPr lang="en-US" altLang="zh-CN" sz="1800" b="0" i="0" smtClean="0">
                                  <a:latin typeface="Cambria Math" panose="02040503050406030204" pitchFamily="18" charset="0"/>
                                </a:rPr>
                                <m:t>Θ</m:t>
                              </m:r>
                              <m:r>
                                <a:rPr lang="en-US" altLang="zh-CN" sz="1800" b="0" i="0" smtClean="0">
                                  <a:latin typeface="Cambria Math" panose="02040503050406030204" pitchFamily="18" charset="0"/>
                                </a:rPr>
                                <m:t>(</m:t>
                              </m:r>
                              <m:sSup>
                                <m:sSupPr>
                                  <m:ctrlPr>
                                    <a:rPr lang="en-US" altLang="zh-CN" sz="1800" b="0" i="1" smtClean="0">
                                      <a:latin typeface="Cambria Math" panose="02040503050406030204" pitchFamily="18" charset="0"/>
                                    </a:rPr>
                                  </m:ctrlPr>
                                </m:sSupPr>
                                <m:e>
                                  <m:r>
                                    <m:rPr>
                                      <m:sty m:val="p"/>
                                    </m:rPr>
                                    <a:rPr lang="en-US" altLang="zh-CN" sz="1800" b="0" i="0" smtClean="0">
                                      <a:latin typeface="Cambria Math" panose="02040503050406030204" pitchFamily="18" charset="0"/>
                                    </a:rPr>
                                    <m:t>n</m:t>
                                  </m:r>
                                </m:e>
                                <m:sup>
                                  <m:f>
                                    <m:fPr>
                                      <m:ctrlPr>
                                        <a:rPr lang="en-US" altLang="zh-CN" sz="1800" b="0" i="1" smtClean="0">
                                          <a:latin typeface="Cambria Math" panose="02040503050406030204" pitchFamily="18" charset="0"/>
                                        </a:rPr>
                                      </m:ctrlPr>
                                    </m:fPr>
                                    <m:num>
                                      <m:r>
                                        <a:rPr lang="en-US" altLang="zh-CN" sz="1800" b="0" i="0" smtClean="0">
                                          <a:latin typeface="Cambria Math" panose="02040503050406030204" pitchFamily="18" charset="0"/>
                                        </a:rPr>
                                        <m:t>1</m:t>
                                      </m:r>
                                    </m:num>
                                    <m:den>
                                      <m:r>
                                        <a:rPr lang="en-US" altLang="zh-CN" sz="1800" b="0" i="0" smtClean="0">
                                          <a:latin typeface="Cambria Math" panose="02040503050406030204" pitchFamily="18" charset="0"/>
                                        </a:rPr>
                                        <m:t>3</m:t>
                                      </m:r>
                                    </m:den>
                                  </m:f>
                                </m:sup>
                              </m:sSup>
                              <m:r>
                                <a:rPr lang="en-US" altLang="zh-CN" sz="1800" b="0" i="0" smtClean="0">
                                  <a:latin typeface="Cambria Math" panose="02040503050406030204" pitchFamily="18" charset="0"/>
                                </a:rPr>
                                <m:t>))</m:t>
                              </m:r>
                            </m:oMath>
                          </a14:m>
                          <a:r>
                            <a:rPr lang="en-US" altLang="zh-CN" sz="1800" dirty="0"/>
                            <a:t> </a:t>
                          </a:r>
                          <a:endParaRPr lang="en-US" dirty="0"/>
                        </a:p>
                      </a:txBody>
                      <a:tcPr/>
                    </a:tc>
                    <a:tc>
                      <a:txBody>
                        <a:bodyPr/>
                        <a:lstStyle/>
                        <a:p>
                          <a:pPr algn="ctr"/>
                          <a:r>
                            <a:rPr lang="en-US" dirty="0"/>
                            <a:t>Single bit statistics</a:t>
                          </a:r>
                        </a:p>
                      </a:txBody>
                      <a:tcPr/>
                    </a:tc>
                    <a:extLst>
                      <a:ext uri="{0D108BD9-81ED-4DB2-BD59-A6C34878D82A}">
                        <a16:rowId xmlns:a16="http://schemas.microsoft.com/office/drawing/2014/main" val="647865365"/>
                      </a:ext>
                    </a:extLst>
                  </a:tr>
                  <a:tr h="370840">
                    <a:tc>
                      <a:txBody>
                        <a:bodyPr/>
                        <a:lstStyle/>
                        <a:p>
                          <a:pPr algn="ctr"/>
                          <a:r>
                            <a:rPr lang="en-US" sz="1600" dirty="0">
                              <a:solidFill>
                                <a:schemeClr val="tx1"/>
                              </a:solidFill>
                            </a:rPr>
                            <a:t>[Chase, 2020]</a:t>
                          </a:r>
                        </a:p>
                      </a:txBody>
                      <a:tcPr/>
                    </a:tc>
                    <a:tc>
                      <a:txBody>
                        <a:bodyPr/>
                        <a:lstStyle/>
                        <a:p>
                          <a:pPr algn="ctr"/>
                          <a:r>
                            <a:rPr lang="en-US" sz="1800" dirty="0"/>
                            <a:t>exp</a:t>
                          </a:r>
                          <a14:m>
                            <m:oMath xmlns:m="http://schemas.openxmlformats.org/officeDocument/2006/math">
                              <m:r>
                                <a:rPr lang="en-US" sz="1800" i="1">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𝑂</m:t>
                                  </m:r>
                                </m:e>
                              </m:acc>
                              <m:r>
                                <a:rPr lang="en-US" sz="1800" b="0" i="1" smtClean="0">
                                  <a:latin typeface="Cambria Math" panose="02040503050406030204" pitchFamily="18" charset="0"/>
                                </a:rPr>
                                <m:t>(</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𝑛</m:t>
                                  </m:r>
                                </m:e>
                                <m:sup>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b="0" i="1" smtClean="0">
                                          <a:latin typeface="Cambria Math" panose="02040503050406030204" pitchFamily="18" charset="0"/>
                                        </a:rPr>
                                        <m:t>5</m:t>
                                      </m:r>
                                    </m:den>
                                  </m:f>
                                </m:sup>
                              </m:sSup>
                              <m:r>
                                <a:rPr lang="en-US" sz="1800" i="1">
                                  <a:latin typeface="Cambria Math" panose="02040503050406030204" pitchFamily="18" charset="0"/>
                                </a:rPr>
                                <m:t>))</m:t>
                              </m:r>
                            </m:oMath>
                          </a14:m>
                          <a:r>
                            <a:rPr lang="en-US" sz="1800" dirty="0"/>
                            <a:t> </a:t>
                          </a:r>
                          <a:endParaRPr lang="en-US" dirty="0"/>
                        </a:p>
                      </a:txBody>
                      <a:tcPr/>
                    </a:tc>
                    <a:tc>
                      <a:txBody>
                        <a:bodyPr/>
                        <a:lstStyle/>
                        <a:p>
                          <a:pPr algn="ctr"/>
                          <a:r>
                            <a:rPr lang="en-US" dirty="0"/>
                            <a:t>Multi-bit statistics</a:t>
                          </a:r>
                        </a:p>
                      </a:txBody>
                      <a:tcPr/>
                    </a:tc>
                    <a:extLst>
                      <a:ext uri="{0D108BD9-81ED-4DB2-BD59-A6C34878D82A}">
                        <a16:rowId xmlns:a16="http://schemas.microsoft.com/office/drawing/2014/main" val="3684751296"/>
                      </a:ext>
                    </a:extLst>
                  </a:tr>
                </a:tbl>
              </a:graphicData>
            </a:graphic>
          </p:graphicFrame>
        </mc:Choice>
        <mc:Fallback xmlns="">
          <p:graphicFrame>
            <p:nvGraphicFramePr>
              <p:cNvPr id="7" name="表格 6"/>
              <p:cNvGraphicFramePr>
                <a:graphicFrameLocks noGrp="1"/>
              </p:cNvGraphicFramePr>
              <p:nvPr>
                <p:extLst>
                  <p:ext uri="{D42A27DB-BD31-4B8C-83A1-F6EECF244321}">
                    <p14:modId xmlns:p14="http://schemas.microsoft.com/office/powerpoint/2010/main" val="1206072557"/>
                  </p:ext>
                </p:extLst>
              </p:nvPr>
            </p:nvGraphicFramePr>
            <p:xfrm>
              <a:off x="645725" y="3786194"/>
              <a:ext cx="8137705" cy="1883156"/>
            </p:xfrm>
            <a:graphic>
              <a:graphicData uri="http://schemas.openxmlformats.org/drawingml/2006/table">
                <a:tbl>
                  <a:tblPr firstRow="1" bandRow="1">
                    <a:tableStyleId>{5C22544A-7EE6-4342-B048-85BDC9FD1C3A}</a:tableStyleId>
                  </a:tblPr>
                  <a:tblGrid>
                    <a:gridCol w="4704080">
                      <a:extLst>
                        <a:ext uri="{9D8B030D-6E8A-4147-A177-3AD203B41FA5}">
                          <a16:colId xmlns:a16="http://schemas.microsoft.com/office/drawing/2014/main" val="3666567760"/>
                        </a:ext>
                      </a:extLst>
                    </a:gridCol>
                    <a:gridCol w="1473200">
                      <a:extLst>
                        <a:ext uri="{9D8B030D-6E8A-4147-A177-3AD203B41FA5}">
                          <a16:colId xmlns:a16="http://schemas.microsoft.com/office/drawing/2014/main" val="793406821"/>
                        </a:ext>
                      </a:extLst>
                    </a:gridCol>
                    <a:gridCol w="1960425">
                      <a:extLst>
                        <a:ext uri="{9D8B030D-6E8A-4147-A177-3AD203B41FA5}">
                          <a16:colId xmlns:a16="http://schemas.microsoft.com/office/drawing/2014/main" val="3925036066"/>
                        </a:ext>
                      </a:extLst>
                    </a:gridCol>
                  </a:tblGrid>
                  <a:tr h="370840">
                    <a:tc>
                      <a:txBody>
                        <a:bodyPr/>
                        <a:lstStyle/>
                        <a:p>
                          <a:pPr algn="ctr"/>
                          <a:r>
                            <a:rPr lang="en-US" dirty="0" smtClean="0"/>
                            <a:t>Reference</a:t>
                          </a:r>
                          <a:endParaRPr lang="en-US" dirty="0"/>
                        </a:p>
                      </a:txBody>
                      <a:tcPr/>
                    </a:tc>
                    <a:tc>
                      <a:txBody>
                        <a:bodyPr/>
                        <a:lstStyle/>
                        <a:p>
                          <a:pPr algn="ctr"/>
                          <a:r>
                            <a:rPr lang="en-US" dirty="0" smtClean="0"/>
                            <a:t>Upper bound</a:t>
                          </a:r>
                          <a:endParaRPr lang="en-US" dirty="0"/>
                        </a:p>
                      </a:txBody>
                      <a:tcPr/>
                    </a:tc>
                    <a:tc>
                      <a:txBody>
                        <a:bodyPr/>
                        <a:lstStyle/>
                        <a:p>
                          <a:pPr algn="ctr"/>
                          <a:r>
                            <a:rPr lang="en-US" dirty="0" smtClean="0"/>
                            <a:t>Technique</a:t>
                          </a:r>
                          <a:endParaRPr lang="en-US" dirty="0"/>
                        </a:p>
                      </a:txBody>
                      <a:tcPr/>
                    </a:tc>
                    <a:extLst>
                      <a:ext uri="{0D108BD9-81ED-4DB2-BD59-A6C34878D82A}">
                        <a16:rowId xmlns:a16="http://schemas.microsoft.com/office/drawing/2014/main" val="463795753"/>
                      </a:ext>
                    </a:extLst>
                  </a:tr>
                  <a:tr h="465836">
                    <a:tc>
                      <a:txBody>
                        <a:bodyPr/>
                        <a:lstStyle/>
                        <a:p>
                          <a:pPr algn="ctr"/>
                          <a:r>
                            <a:rPr lang="en-US" sz="1600" dirty="0" smtClean="0">
                              <a:solidFill>
                                <a:schemeClr val="tx1"/>
                              </a:solidFill>
                            </a:rPr>
                            <a:t>[</a:t>
                          </a:r>
                          <a:r>
                            <a:rPr lang="en-US" sz="1600" dirty="0" err="1" smtClean="0">
                              <a:solidFill>
                                <a:schemeClr val="tx1"/>
                              </a:solidFill>
                            </a:rPr>
                            <a:t>Holenstein</a:t>
                          </a:r>
                          <a:r>
                            <a:rPr lang="en-US" sz="1600" dirty="0" smtClean="0">
                              <a:solidFill>
                                <a:schemeClr val="tx1"/>
                              </a:solidFill>
                            </a:rPr>
                            <a:t>, </a:t>
                          </a:r>
                          <a:r>
                            <a:rPr lang="en-US" sz="1600" dirty="0" err="1" smtClean="0">
                              <a:solidFill>
                                <a:schemeClr val="tx1"/>
                              </a:solidFill>
                            </a:rPr>
                            <a:t>Mitzenmacher</a:t>
                          </a:r>
                          <a:r>
                            <a:rPr lang="en-US" sz="1600" dirty="0" smtClean="0">
                              <a:solidFill>
                                <a:schemeClr val="tx1"/>
                              </a:solidFill>
                            </a:rPr>
                            <a:t>, </a:t>
                          </a:r>
                          <a:r>
                            <a:rPr lang="en-US" sz="1600" dirty="0" err="1" smtClean="0">
                              <a:solidFill>
                                <a:schemeClr val="tx1"/>
                              </a:solidFill>
                            </a:rPr>
                            <a:t>Panigrahy</a:t>
                          </a:r>
                          <a:r>
                            <a:rPr lang="en-US" sz="1600" dirty="0" smtClean="0">
                              <a:solidFill>
                                <a:schemeClr val="tx1"/>
                              </a:solidFill>
                            </a:rPr>
                            <a:t>, </a:t>
                          </a:r>
                          <a:r>
                            <a:rPr lang="en-US" sz="1600" dirty="0" err="1" smtClean="0">
                              <a:solidFill>
                                <a:schemeClr val="tx1"/>
                              </a:solidFill>
                            </a:rPr>
                            <a:t>Wieder</a:t>
                          </a:r>
                          <a:r>
                            <a:rPr lang="en-US" sz="1600" dirty="0" smtClean="0">
                              <a:solidFill>
                                <a:schemeClr val="tx1"/>
                              </a:solidFill>
                            </a:rPr>
                            <a:t>, </a:t>
                          </a:r>
                          <a:r>
                            <a:rPr lang="en-US" sz="1600" dirty="0" smtClean="0">
                              <a:solidFill>
                                <a:schemeClr val="tx1"/>
                              </a:solidFill>
                            </a:rPr>
                            <a:t>20</a:t>
                          </a:r>
                          <a:r>
                            <a:rPr lang="en-US" sz="1600" baseline="0" dirty="0" smtClean="0">
                              <a:solidFill>
                                <a:schemeClr val="tx1"/>
                              </a:solidFill>
                            </a:rPr>
                            <a:t>08</a:t>
                          </a:r>
                          <a:r>
                            <a:rPr lang="en-US" sz="1600" baseline="0" dirty="0" smtClean="0">
                              <a:solidFill>
                                <a:schemeClr val="tx1"/>
                              </a:solidFill>
                            </a:rPr>
                            <a:t>]</a:t>
                          </a:r>
                          <a:endParaRPr lang="en-US" sz="1600" dirty="0">
                            <a:solidFill>
                              <a:schemeClr val="tx1"/>
                            </a:solidFill>
                          </a:endParaRPr>
                        </a:p>
                      </a:txBody>
                      <a:tcPr/>
                    </a:tc>
                    <a:tc>
                      <a:txBody>
                        <a:bodyPr/>
                        <a:lstStyle/>
                        <a:p>
                          <a:endParaRPr lang="en-US"/>
                        </a:p>
                      </a:txBody>
                      <a:tcPr>
                        <a:blipFill>
                          <a:blip r:embed="rId3"/>
                          <a:stretch>
                            <a:fillRect l="-319421" t="-85714" r="-135124" b="-242857"/>
                          </a:stretch>
                        </a:blipFill>
                      </a:tcPr>
                    </a:tc>
                    <a:tc>
                      <a:txBody>
                        <a:bodyPr/>
                        <a:lstStyle/>
                        <a:p>
                          <a:pPr algn="ctr"/>
                          <a:r>
                            <a:rPr lang="en-US" dirty="0" smtClean="0"/>
                            <a:t>Single bit statistics</a:t>
                          </a:r>
                          <a:endParaRPr lang="en-US" dirty="0"/>
                        </a:p>
                      </a:txBody>
                      <a:tcPr/>
                    </a:tc>
                    <a:extLst>
                      <a:ext uri="{0D108BD9-81ED-4DB2-BD59-A6C34878D82A}">
                        <a16:rowId xmlns:a16="http://schemas.microsoft.com/office/drawing/2014/main" val="4121278608"/>
                      </a:ext>
                    </a:extLst>
                  </a:tr>
                  <a:tr h="579120">
                    <a:tc>
                      <a:txBody>
                        <a:bodyPr/>
                        <a:lstStyle/>
                        <a:p>
                          <a:pPr algn="ctr"/>
                          <a:r>
                            <a:rPr lang="en-US" sz="1600" dirty="0" smtClean="0">
                              <a:solidFill>
                                <a:schemeClr val="tx1"/>
                              </a:solidFill>
                            </a:rPr>
                            <a:t>[</a:t>
                          </a:r>
                          <a:r>
                            <a:rPr lang="en-US" sz="1600" dirty="0" err="1" smtClean="0">
                              <a:solidFill>
                                <a:schemeClr val="tx1"/>
                              </a:solidFill>
                            </a:rPr>
                            <a:t>Nazarov</a:t>
                          </a:r>
                          <a:r>
                            <a:rPr lang="en-US" sz="1600" dirty="0" smtClean="0">
                              <a:solidFill>
                                <a:schemeClr val="tx1"/>
                              </a:solidFill>
                            </a:rPr>
                            <a:t>, Peres,</a:t>
                          </a:r>
                          <a:r>
                            <a:rPr lang="en-US" sz="1600" baseline="0" dirty="0" smtClean="0">
                              <a:solidFill>
                                <a:schemeClr val="tx1"/>
                              </a:solidFill>
                            </a:rPr>
                            <a:t> </a:t>
                          </a:r>
                          <a:r>
                            <a:rPr lang="en-US" sz="1600" baseline="0" dirty="0" smtClean="0">
                              <a:solidFill>
                                <a:schemeClr val="tx1"/>
                              </a:solidFill>
                            </a:rPr>
                            <a:t>2017</a:t>
                          </a:r>
                          <a:r>
                            <a:rPr lang="en-US" sz="1600" dirty="0" smtClean="0">
                              <a:solidFill>
                                <a:schemeClr val="tx1"/>
                              </a:solidFill>
                            </a:rPr>
                            <a:t>],</a:t>
                          </a:r>
                        </a:p>
                        <a:p>
                          <a:pPr algn="ctr"/>
                          <a:r>
                            <a:rPr lang="en-US" sz="1600" dirty="0" smtClean="0">
                              <a:solidFill>
                                <a:schemeClr val="tx1"/>
                              </a:solidFill>
                            </a:rPr>
                            <a:t> [De,</a:t>
                          </a:r>
                          <a:r>
                            <a:rPr lang="en-US" sz="1600" baseline="0" dirty="0" smtClean="0">
                              <a:solidFill>
                                <a:schemeClr val="tx1"/>
                              </a:solidFill>
                            </a:rPr>
                            <a:t> O’Donnell, </a:t>
                          </a:r>
                          <a:r>
                            <a:rPr lang="en-US" sz="1600" baseline="0" dirty="0" err="1" smtClean="0">
                              <a:solidFill>
                                <a:schemeClr val="tx1"/>
                              </a:solidFill>
                            </a:rPr>
                            <a:t>Servedio</a:t>
                          </a:r>
                          <a:r>
                            <a:rPr lang="en-US" sz="1600" baseline="0" dirty="0" smtClean="0">
                              <a:solidFill>
                                <a:schemeClr val="tx1"/>
                              </a:solidFill>
                            </a:rPr>
                            <a:t>, </a:t>
                          </a:r>
                          <a:r>
                            <a:rPr lang="en-US" sz="1600" baseline="0" dirty="0" smtClean="0">
                              <a:solidFill>
                                <a:schemeClr val="tx1"/>
                              </a:solidFill>
                            </a:rPr>
                            <a:t>2019</a:t>
                          </a:r>
                          <a:r>
                            <a:rPr lang="en-US" sz="1600" dirty="0" smtClean="0">
                              <a:solidFill>
                                <a:schemeClr val="tx1"/>
                              </a:solidFill>
                            </a:rPr>
                            <a:t>]</a:t>
                          </a:r>
                          <a:endParaRPr lang="en-US" sz="1600" dirty="0">
                            <a:solidFill>
                              <a:schemeClr val="tx1"/>
                            </a:solidFill>
                          </a:endParaRPr>
                        </a:p>
                      </a:txBody>
                      <a:tcPr/>
                    </a:tc>
                    <a:tc>
                      <a:txBody>
                        <a:bodyPr/>
                        <a:lstStyle/>
                        <a:p>
                          <a:endParaRPr lang="en-US"/>
                        </a:p>
                      </a:txBody>
                      <a:tcPr>
                        <a:blipFill>
                          <a:blip r:embed="rId3"/>
                          <a:stretch>
                            <a:fillRect l="-319421" t="-150526" r="-135124" b="-96842"/>
                          </a:stretch>
                        </a:blipFill>
                      </a:tcPr>
                    </a:tc>
                    <a:tc>
                      <a:txBody>
                        <a:bodyPr/>
                        <a:lstStyle/>
                        <a:p>
                          <a:pPr algn="ctr"/>
                          <a:r>
                            <a:rPr lang="en-US" dirty="0" smtClean="0"/>
                            <a:t>Single bit statistics</a:t>
                          </a:r>
                          <a:endParaRPr lang="en-US" dirty="0"/>
                        </a:p>
                      </a:txBody>
                      <a:tcPr/>
                    </a:tc>
                    <a:extLst>
                      <a:ext uri="{0D108BD9-81ED-4DB2-BD59-A6C34878D82A}">
                        <a16:rowId xmlns:a16="http://schemas.microsoft.com/office/drawing/2014/main" val="647865365"/>
                      </a:ext>
                    </a:extLst>
                  </a:tr>
                  <a:tr h="467360">
                    <a:tc>
                      <a:txBody>
                        <a:bodyPr/>
                        <a:lstStyle/>
                        <a:p>
                          <a:pPr algn="ctr"/>
                          <a:r>
                            <a:rPr lang="en-US" sz="1600" dirty="0" smtClean="0">
                              <a:solidFill>
                                <a:schemeClr val="tx1"/>
                              </a:solidFill>
                            </a:rPr>
                            <a:t>[Chase, </a:t>
                          </a:r>
                          <a:r>
                            <a:rPr lang="en-US" sz="1600" dirty="0" smtClean="0">
                              <a:solidFill>
                                <a:schemeClr val="tx1"/>
                              </a:solidFill>
                            </a:rPr>
                            <a:t>2020</a:t>
                          </a:r>
                          <a:r>
                            <a:rPr lang="en-US" sz="1600" dirty="0" smtClean="0">
                              <a:solidFill>
                                <a:schemeClr val="tx1"/>
                              </a:solidFill>
                            </a:rPr>
                            <a:t>]</a:t>
                          </a:r>
                          <a:endParaRPr lang="en-US" sz="1600" dirty="0">
                            <a:solidFill>
                              <a:schemeClr val="tx1"/>
                            </a:solidFill>
                          </a:endParaRPr>
                        </a:p>
                      </a:txBody>
                      <a:tcPr/>
                    </a:tc>
                    <a:tc>
                      <a:txBody>
                        <a:bodyPr/>
                        <a:lstStyle/>
                        <a:p>
                          <a:endParaRPr lang="en-US"/>
                        </a:p>
                      </a:txBody>
                      <a:tcPr>
                        <a:blipFill>
                          <a:blip r:embed="rId3"/>
                          <a:stretch>
                            <a:fillRect l="-319421" t="-309091" r="-135124" b="-19481"/>
                          </a:stretch>
                        </a:blipFill>
                      </a:tcPr>
                    </a:tc>
                    <a:tc>
                      <a:txBody>
                        <a:bodyPr/>
                        <a:lstStyle/>
                        <a:p>
                          <a:pPr algn="ctr"/>
                          <a:r>
                            <a:rPr lang="en-US" dirty="0" smtClean="0"/>
                            <a:t>Multi-bit statistics</a:t>
                          </a:r>
                          <a:endParaRPr lang="en-US" dirty="0"/>
                        </a:p>
                      </a:txBody>
                      <a:tcPr/>
                    </a:tc>
                    <a:extLst>
                      <a:ext uri="{0D108BD9-81ED-4DB2-BD59-A6C34878D82A}">
                        <a16:rowId xmlns:a16="http://schemas.microsoft.com/office/drawing/2014/main" val="36847512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表格 7"/>
              <p:cNvGraphicFramePr>
                <a:graphicFrameLocks noGrp="1"/>
              </p:cNvGraphicFramePr>
              <p:nvPr>
                <p:extLst>
                  <p:ext uri="{D42A27DB-BD31-4B8C-83A1-F6EECF244321}">
                    <p14:modId xmlns:p14="http://schemas.microsoft.com/office/powerpoint/2010/main" val="2172085035"/>
                  </p:ext>
                </p:extLst>
              </p:nvPr>
            </p:nvGraphicFramePr>
            <p:xfrm>
              <a:off x="9084047" y="3890031"/>
              <a:ext cx="2886320" cy="1025525"/>
            </p:xfrm>
            <a:graphic>
              <a:graphicData uri="http://schemas.openxmlformats.org/drawingml/2006/table">
                <a:tbl>
                  <a:tblPr firstRow="1" bandRow="1">
                    <a:tableStyleId>{21E4AEA4-8DFA-4A89-87EB-49C32662AFE0}</a:tableStyleId>
                  </a:tblPr>
                  <a:tblGrid>
                    <a:gridCol w="1443160">
                      <a:extLst>
                        <a:ext uri="{9D8B030D-6E8A-4147-A177-3AD203B41FA5}">
                          <a16:colId xmlns:a16="http://schemas.microsoft.com/office/drawing/2014/main" val="1437321423"/>
                        </a:ext>
                      </a:extLst>
                    </a:gridCol>
                    <a:gridCol w="1443160">
                      <a:extLst>
                        <a:ext uri="{9D8B030D-6E8A-4147-A177-3AD203B41FA5}">
                          <a16:colId xmlns:a16="http://schemas.microsoft.com/office/drawing/2014/main" val="357544884"/>
                        </a:ext>
                      </a:extLst>
                    </a:gridCol>
                  </a:tblGrid>
                  <a:tr h="370840">
                    <a:tc>
                      <a:txBody>
                        <a:bodyPr/>
                        <a:lstStyle/>
                        <a:p>
                          <a:pPr algn="ctr"/>
                          <a:r>
                            <a:rPr lang="en-US" dirty="0"/>
                            <a:t>Reference</a:t>
                          </a:r>
                        </a:p>
                      </a:txBody>
                      <a:tcPr/>
                    </a:tc>
                    <a:tc>
                      <a:txBody>
                        <a:bodyPr/>
                        <a:lstStyle/>
                        <a:p>
                          <a:pPr algn="ctr"/>
                          <a:r>
                            <a:rPr lang="en-US" dirty="0"/>
                            <a:t>Lower bound</a:t>
                          </a:r>
                        </a:p>
                      </a:txBody>
                      <a:tcPr/>
                    </a:tc>
                    <a:extLst>
                      <a:ext uri="{0D108BD9-81ED-4DB2-BD59-A6C34878D82A}">
                        <a16:rowId xmlns:a16="http://schemas.microsoft.com/office/drawing/2014/main" val="2006114183"/>
                      </a:ext>
                    </a:extLst>
                  </a:tr>
                  <a:tr h="370840">
                    <a:tc>
                      <a:txBody>
                        <a:bodyPr/>
                        <a:lstStyle/>
                        <a:p>
                          <a:pPr algn="ctr"/>
                          <a:r>
                            <a:rPr lang="en-US" sz="1600" dirty="0">
                              <a:solidFill>
                                <a:schemeClr val="tx1">
                                  <a:lumMod val="50000"/>
                                  <a:lumOff val="50000"/>
                                </a:schemeClr>
                              </a:solidFill>
                            </a:rPr>
                            <a:t>[Chase,</a:t>
                          </a:r>
                          <a:r>
                            <a:rPr lang="en-US" sz="1600" baseline="0" dirty="0">
                              <a:solidFill>
                                <a:schemeClr val="tx1">
                                  <a:lumMod val="50000"/>
                                  <a:lumOff val="50000"/>
                                </a:schemeClr>
                              </a:solidFill>
                            </a:rPr>
                            <a:t> 2020</a:t>
                          </a:r>
                          <a:r>
                            <a:rPr lang="en-US" sz="1600" dirty="0">
                              <a:solidFill>
                                <a:schemeClr val="tx1">
                                  <a:lumMod val="50000"/>
                                  <a:lumOff val="50000"/>
                                </a:schemeClr>
                              </a:solidFill>
                            </a:rPr>
                            <a:t>]</a:t>
                          </a:r>
                        </a:p>
                      </a:txBody>
                      <a:tcPr/>
                    </a:tc>
                    <a:tc>
                      <a:txBody>
                        <a:bodyPr/>
                        <a:lstStyle/>
                        <a:p>
                          <a:pPr algn="ct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Ω</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𝑛</m:t>
                                        </m:r>
                                      </m:e>
                                      <m:sup>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3</m:t>
                                            </m:r>
                                          </m:den>
                                        </m:f>
                                      </m:sup>
                                    </m:sSup>
                                  </m:num>
                                  <m:den>
                                    <m:func>
                                      <m:funcPr>
                                        <m:ctrlPr>
                                          <a:rPr lang="en-US" sz="1400" b="0" i="1" smtClean="0">
                                            <a:latin typeface="Cambria Math" panose="02040503050406030204" pitchFamily="18" charset="0"/>
                                          </a:rPr>
                                        </m:ctrlPr>
                                      </m:funcPr>
                                      <m:fName>
                                        <m:sSup>
                                          <m:sSupPr>
                                            <m:ctrlPr>
                                              <a:rPr lang="en-US" sz="1400" b="0" i="1" smtClean="0">
                                                <a:latin typeface="Cambria Math" panose="02040503050406030204" pitchFamily="18" charset="0"/>
                                              </a:rPr>
                                            </m:ctrlPr>
                                          </m:sSupPr>
                                          <m:e>
                                            <m:r>
                                              <m:rPr>
                                                <m:sty m:val="p"/>
                                              </m:rPr>
                                              <a:rPr lang="en-US" sz="1400" b="0" i="0" smtClean="0">
                                                <a:latin typeface="Cambria Math" panose="02040503050406030204" pitchFamily="18" charset="0"/>
                                              </a:rPr>
                                              <m:t>log</m:t>
                                            </m:r>
                                          </m:e>
                                          <m:sup>
                                            <m:r>
                                              <a:rPr lang="en-US" sz="1400" b="0" i="1" smtClean="0">
                                                <a:latin typeface="Cambria Math" panose="02040503050406030204" pitchFamily="18" charset="0"/>
                                              </a:rPr>
                                              <m:t>7</m:t>
                                            </m:r>
                                          </m:sup>
                                        </m:sSup>
                                      </m:fName>
                                      <m:e>
                                        <m:r>
                                          <a:rPr lang="en-US" sz="1400" b="0" i="1" smtClean="0">
                                            <a:latin typeface="Cambria Math" panose="02040503050406030204" pitchFamily="18" charset="0"/>
                                          </a:rPr>
                                          <m:t>𝑛</m:t>
                                        </m:r>
                                      </m:e>
                                    </m:func>
                                  </m:den>
                                </m:f>
                                <m:r>
                                  <a:rPr lang="en-US" sz="1400" b="0" i="1" smtClean="0">
                                    <a:latin typeface="Cambria Math" panose="02040503050406030204" pitchFamily="18" charset="0"/>
                                  </a:rPr>
                                  <m:t>)</m:t>
                                </m:r>
                              </m:oMath>
                            </m:oMathPara>
                          </a14:m>
                          <a:endParaRPr lang="en-US" sz="1400" dirty="0"/>
                        </a:p>
                      </a:txBody>
                      <a:tcPr/>
                    </a:tc>
                    <a:extLst>
                      <a:ext uri="{0D108BD9-81ED-4DB2-BD59-A6C34878D82A}">
                        <a16:rowId xmlns:a16="http://schemas.microsoft.com/office/drawing/2014/main" val="3851626294"/>
                      </a:ext>
                    </a:extLst>
                  </a:tr>
                </a:tbl>
              </a:graphicData>
            </a:graphic>
          </p:graphicFrame>
        </mc:Choice>
        <mc:Fallback xmlns="">
          <p:graphicFrame>
            <p:nvGraphicFramePr>
              <p:cNvPr id="8" name="表格 7"/>
              <p:cNvGraphicFramePr>
                <a:graphicFrameLocks noGrp="1"/>
              </p:cNvGraphicFramePr>
              <p:nvPr>
                <p:extLst>
                  <p:ext uri="{D42A27DB-BD31-4B8C-83A1-F6EECF244321}">
                    <p14:modId xmlns:p14="http://schemas.microsoft.com/office/powerpoint/2010/main" val="2172085035"/>
                  </p:ext>
                </p:extLst>
              </p:nvPr>
            </p:nvGraphicFramePr>
            <p:xfrm>
              <a:off x="9084047" y="3890031"/>
              <a:ext cx="2886320" cy="1025525"/>
            </p:xfrm>
            <a:graphic>
              <a:graphicData uri="http://schemas.openxmlformats.org/drawingml/2006/table">
                <a:tbl>
                  <a:tblPr firstRow="1" bandRow="1">
                    <a:tableStyleId>{21E4AEA4-8DFA-4A89-87EB-49C32662AFE0}</a:tableStyleId>
                  </a:tblPr>
                  <a:tblGrid>
                    <a:gridCol w="1443160">
                      <a:extLst>
                        <a:ext uri="{9D8B030D-6E8A-4147-A177-3AD203B41FA5}">
                          <a16:colId xmlns:a16="http://schemas.microsoft.com/office/drawing/2014/main" val="1437321423"/>
                        </a:ext>
                      </a:extLst>
                    </a:gridCol>
                    <a:gridCol w="1443160">
                      <a:extLst>
                        <a:ext uri="{9D8B030D-6E8A-4147-A177-3AD203B41FA5}">
                          <a16:colId xmlns:a16="http://schemas.microsoft.com/office/drawing/2014/main" val="357544884"/>
                        </a:ext>
                      </a:extLst>
                    </a:gridCol>
                  </a:tblGrid>
                  <a:tr h="370840">
                    <a:tc>
                      <a:txBody>
                        <a:bodyPr/>
                        <a:lstStyle/>
                        <a:p>
                          <a:pPr algn="ctr"/>
                          <a:r>
                            <a:rPr lang="en-US" dirty="0" smtClean="0"/>
                            <a:t>Reference</a:t>
                          </a:r>
                          <a:endParaRPr lang="en-US" dirty="0"/>
                        </a:p>
                      </a:txBody>
                      <a:tcPr/>
                    </a:tc>
                    <a:tc>
                      <a:txBody>
                        <a:bodyPr/>
                        <a:lstStyle/>
                        <a:p>
                          <a:pPr algn="ctr"/>
                          <a:r>
                            <a:rPr lang="en-US" dirty="0" smtClean="0"/>
                            <a:t>Lower bound</a:t>
                          </a:r>
                          <a:endParaRPr lang="en-US" dirty="0"/>
                        </a:p>
                      </a:txBody>
                      <a:tcPr/>
                    </a:tc>
                    <a:extLst>
                      <a:ext uri="{0D108BD9-81ED-4DB2-BD59-A6C34878D82A}">
                        <a16:rowId xmlns:a16="http://schemas.microsoft.com/office/drawing/2014/main" val="2006114183"/>
                      </a:ext>
                    </a:extLst>
                  </a:tr>
                  <a:tr h="654685">
                    <a:tc>
                      <a:txBody>
                        <a:bodyPr/>
                        <a:lstStyle/>
                        <a:p>
                          <a:pPr algn="ctr"/>
                          <a:r>
                            <a:rPr lang="en-US" sz="1600" dirty="0" smtClean="0">
                              <a:solidFill>
                                <a:schemeClr val="tx1">
                                  <a:lumMod val="50000"/>
                                  <a:lumOff val="50000"/>
                                </a:schemeClr>
                              </a:solidFill>
                            </a:rPr>
                            <a:t>[Chase,</a:t>
                          </a:r>
                          <a:r>
                            <a:rPr lang="en-US" sz="1600" baseline="0" dirty="0" smtClean="0">
                              <a:solidFill>
                                <a:schemeClr val="tx1">
                                  <a:lumMod val="50000"/>
                                  <a:lumOff val="50000"/>
                                </a:schemeClr>
                              </a:solidFill>
                            </a:rPr>
                            <a:t> </a:t>
                          </a:r>
                          <a:r>
                            <a:rPr lang="en-US" sz="1600" baseline="0" dirty="0" smtClean="0">
                              <a:solidFill>
                                <a:schemeClr val="tx1">
                                  <a:lumMod val="50000"/>
                                  <a:lumOff val="50000"/>
                                </a:schemeClr>
                              </a:solidFill>
                            </a:rPr>
                            <a:t>2020</a:t>
                          </a:r>
                          <a:r>
                            <a:rPr lang="en-US" sz="1600" dirty="0" smtClean="0">
                              <a:solidFill>
                                <a:schemeClr val="tx1">
                                  <a:lumMod val="50000"/>
                                  <a:lumOff val="50000"/>
                                </a:schemeClr>
                              </a:solidFill>
                            </a:rPr>
                            <a:t>]</a:t>
                          </a:r>
                          <a:endParaRPr lang="en-US" sz="1600" dirty="0">
                            <a:solidFill>
                              <a:schemeClr val="tx1">
                                <a:lumMod val="50000"/>
                                <a:lumOff val="50000"/>
                              </a:schemeClr>
                            </a:solidFill>
                          </a:endParaRPr>
                        </a:p>
                      </a:txBody>
                      <a:tcPr/>
                    </a:tc>
                    <a:tc>
                      <a:txBody>
                        <a:bodyPr/>
                        <a:lstStyle/>
                        <a:p>
                          <a:endParaRPr lang="en-US"/>
                        </a:p>
                      </a:txBody>
                      <a:tcPr>
                        <a:blipFill>
                          <a:blip r:embed="rId4"/>
                          <a:stretch>
                            <a:fillRect l="-100422" t="-61111" r="-1688" b="-1852"/>
                          </a:stretch>
                        </a:blipFill>
                      </a:tcPr>
                    </a:tc>
                    <a:extLst>
                      <a:ext uri="{0D108BD9-81ED-4DB2-BD59-A6C34878D82A}">
                        <a16:rowId xmlns:a16="http://schemas.microsoft.com/office/drawing/2014/main" val="3851626294"/>
                      </a:ext>
                    </a:extLst>
                  </a:tr>
                </a:tbl>
              </a:graphicData>
            </a:graphic>
          </p:graphicFrame>
        </mc:Fallback>
      </mc:AlternateContent>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46440"/>
              </a:xfrm>
              <a:prstGeom prst="rect">
                <a:avLst/>
              </a:prstGeom>
              <a:noFill/>
            </p:spPr>
            <p:txBody>
              <a:bodyPr wrap="square" rtlCol="0">
                <a:spAutoFit/>
              </a:bodyPr>
              <a:lstStyle/>
              <a:p>
                <a:r>
                  <a:rPr lang="en-US" altLang="zh-CN" sz="2400" dirty="0"/>
                  <a:t>Average case (recover for most of the input </a:t>
                </a:r>
                <a14:m>
                  <m:oMath xmlns:m="http://schemas.openxmlformats.org/officeDocument/2006/math">
                    <m:r>
                      <a:rPr lang="en-US" altLang="zh-CN" sz="2400" b="1" i="1" smtClean="0">
                        <a:latin typeface="Cambria Math" panose="02040503050406030204" pitchFamily="18" charset="0"/>
                      </a:rPr>
                      <m:t>𝒙</m:t>
                    </m:r>
                  </m:oMath>
                </a14:m>
                <a:r>
                  <a:rPr lang="en-US" altLang="zh-CN" sz="2400" dirty="0"/>
                  <a:t>) </a:t>
                </a:r>
                <a14:m>
                  <m:oMath xmlns:m="http://schemas.openxmlformats.org/officeDocument/2006/math">
                    <m:r>
                      <m:rPr>
                        <m:nor/>
                      </m:rPr>
                      <a:rPr lang="en-US" altLang="zh-CN" sz="1400" dirty="0">
                        <a:solidFill>
                          <a:prstClr val="black">
                            <a:lumMod val="50000"/>
                            <a:lumOff val="50000"/>
                          </a:prstClr>
                        </a:solidFill>
                      </a:rPr>
                      <m:t>[</m:t>
                    </m:r>
                    <m:r>
                      <m:rPr>
                        <m:nor/>
                      </m:rPr>
                      <a:rPr lang="en-US" altLang="zh-CN" sz="1400" dirty="0">
                        <a:solidFill>
                          <a:prstClr val="black">
                            <a:lumMod val="50000"/>
                            <a:lumOff val="50000"/>
                          </a:prstClr>
                        </a:solidFill>
                      </a:rPr>
                      <m:t>Holden</m:t>
                    </m:r>
                    <m:r>
                      <m:rPr>
                        <m:nor/>
                      </m:rPr>
                      <a:rPr lang="en-US" altLang="zh-CN" sz="1400" dirty="0">
                        <a:solidFill>
                          <a:prstClr val="black">
                            <a:lumMod val="50000"/>
                            <a:lumOff val="50000"/>
                          </a:prstClr>
                        </a:solidFill>
                      </a:rPr>
                      <m:t>, </m:t>
                    </m:r>
                    <m:r>
                      <m:rPr>
                        <m:nor/>
                      </m:rPr>
                      <a:rPr lang="en-US" altLang="zh-CN" sz="1400" dirty="0">
                        <a:solidFill>
                          <a:prstClr val="black">
                            <a:lumMod val="50000"/>
                            <a:lumOff val="50000"/>
                          </a:prstClr>
                        </a:solidFill>
                      </a:rPr>
                      <m:t>Pemantle</m:t>
                    </m:r>
                    <m:r>
                      <m:rPr>
                        <m:nor/>
                      </m:rPr>
                      <a:rPr lang="en-US" altLang="zh-CN" sz="1400" dirty="0">
                        <a:solidFill>
                          <a:prstClr val="black">
                            <a:lumMod val="50000"/>
                            <a:lumOff val="50000"/>
                          </a:prstClr>
                        </a:solidFill>
                      </a:rPr>
                      <m:t>, </m:t>
                    </m:r>
                    <m:r>
                      <m:rPr>
                        <m:nor/>
                      </m:rPr>
                      <a:rPr lang="en-US" altLang="zh-CN" sz="1400" dirty="0">
                        <a:solidFill>
                          <a:prstClr val="black">
                            <a:lumMod val="50000"/>
                            <a:lumOff val="50000"/>
                          </a:prstClr>
                        </a:solidFill>
                      </a:rPr>
                      <m:t>Peres</m:t>
                    </m:r>
                    <m:r>
                      <m:rPr>
                        <m:nor/>
                      </m:rPr>
                      <a:rPr lang="en-US" altLang="zh-CN" sz="1400" dirty="0">
                        <a:solidFill>
                          <a:prstClr val="black">
                            <a:lumMod val="50000"/>
                            <a:lumOff val="50000"/>
                          </a:prstClr>
                        </a:solidFill>
                      </a:rPr>
                      <m:t>, 2018]</m:t>
                    </m:r>
                  </m:oMath>
                </a14:m>
                <a:r>
                  <a:rPr lang="en-US" altLang="zh-CN" sz="1400" i="1" dirty="0">
                    <a:solidFill>
                      <a:prstClr val="black"/>
                    </a:solidFill>
                    <a:latin typeface="Cambria Math" panose="02040503050406030204" pitchFamily="18" charset="0"/>
                  </a:rPr>
                  <a:t>, </a:t>
                </a:r>
                <a:r>
                  <a:rPr lang="en-US" altLang="zh-CN" sz="1400" dirty="0">
                    <a:solidFill>
                      <a:prstClr val="black">
                        <a:lumMod val="50000"/>
                        <a:lumOff val="50000"/>
                      </a:prstClr>
                    </a:solidFill>
                  </a:rPr>
                  <a:t>[Chase, 2020]</a:t>
                </a:r>
                <a:endParaRPr lang="en-US" sz="1400" dirty="0">
                  <a:solidFill>
                    <a:prstClr val="black">
                      <a:lumMod val="50000"/>
                      <a:lumOff val="50000"/>
                    </a:prstClr>
                  </a:solidFill>
                </a:endParaRPr>
              </a:p>
              <a:p>
                <a:pPr lvl="0"/>
                <a:endParaRPr lang="en-US" altLang="zh-CN" sz="1400" i="1" dirty="0">
                  <a:solidFill>
                    <a:prstClr val="black"/>
                  </a:solidFill>
                  <a:latin typeface="Cambria Math" panose="02040503050406030204" pitchFamily="18" charset="0"/>
                </a:endParaRP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46440"/>
              </a:xfrm>
              <a:prstGeom prst="rect">
                <a:avLst/>
              </a:prstGeom>
              <a:blipFill>
                <a:blip r:embed="rId5"/>
                <a:stretch>
                  <a:fillRect l="-775" t="-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45">
                <a:extLst>
                  <a:ext uri="{FF2B5EF4-FFF2-40B4-BE49-F238E27FC236}">
                    <a16:creationId xmlns:a16="http://schemas.microsoft.com/office/drawing/2014/main" id="{2B1089E9-A049-4E7B-A562-2EA8E4245FB5}"/>
                  </a:ext>
                </a:extLst>
              </p:cNvPr>
              <p:cNvSpPr txBox="1"/>
              <p:nvPr/>
            </p:nvSpPr>
            <p:spPr>
              <a:xfrm>
                <a:off x="482043" y="2747451"/>
                <a:ext cx="5745138" cy="461665"/>
              </a:xfrm>
              <a:prstGeom prst="rect">
                <a:avLst/>
              </a:prstGeom>
              <a:noFill/>
            </p:spPr>
            <p:txBody>
              <a:bodyPr wrap="square" rtlCol="0">
                <a:spAutoFit/>
              </a:bodyPr>
              <a:lstStyle/>
              <a:p>
                <a:r>
                  <a:rPr lang="en-US" altLang="zh-CN" sz="2400" dirty="0"/>
                  <a:t>Worst case (recover for every input </a:t>
                </a:r>
                <a14:m>
                  <m:oMath xmlns:m="http://schemas.openxmlformats.org/officeDocument/2006/math">
                    <m:r>
                      <a:rPr lang="en-US" altLang="zh-CN" sz="2400" b="1" i="1" smtClean="0">
                        <a:latin typeface="Cambria Math" panose="02040503050406030204" pitchFamily="18" charset="0"/>
                      </a:rPr>
                      <m:t>𝒙</m:t>
                    </m:r>
                  </m:oMath>
                </a14:m>
                <a:r>
                  <a:rPr lang="en-US" altLang="zh-CN" sz="2400" dirty="0"/>
                  <a:t>)</a:t>
                </a:r>
                <a:endParaRPr lang="en-US" sz="2400" dirty="0"/>
              </a:p>
            </p:txBody>
          </p:sp>
        </mc:Choice>
        <mc:Fallback xmlns="">
          <p:sp>
            <p:nvSpPr>
              <p:cNvPr id="3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3" y="2747451"/>
                <a:ext cx="5745138" cy="461665"/>
              </a:xfrm>
              <a:prstGeom prst="rect">
                <a:avLst/>
              </a:prstGeom>
              <a:blipFill>
                <a:blip r:embed="rId6"/>
                <a:stretch>
                  <a:fillRect l="-1591"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5">
                <a:extLst>
                  <a:ext uri="{FF2B5EF4-FFF2-40B4-BE49-F238E27FC236}">
                    <a16:creationId xmlns:a16="http://schemas.microsoft.com/office/drawing/2014/main" id="{DDB85DF0-17F5-6117-1188-F378BF0CCE97}"/>
                  </a:ext>
                </a:extLst>
              </p:cNvPr>
              <p:cNvSpPr txBox="1">
                <a:spLocks/>
              </p:cNvSpPr>
              <p:nvPr/>
            </p:nvSpPr>
            <p:spPr>
              <a:xfrm>
                <a:off x="915191" y="3209116"/>
                <a:ext cx="7598774"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altLang="zh-CN" sz="1800" dirty="0"/>
                  <a:t>Exponential gap between upper and lower bounds on </a:t>
                </a:r>
                <a14:m>
                  <m:oMath xmlns:m="http://schemas.openxmlformats.org/officeDocument/2006/math">
                    <m:r>
                      <a:rPr lang="en-US" altLang="zh-CN" sz="1800" b="0" i="1" smtClean="0">
                        <a:latin typeface="Cambria Math" panose="02040503050406030204" pitchFamily="18" charset="0"/>
                      </a:rPr>
                      <m:t>𝑁</m:t>
                    </m:r>
                  </m:oMath>
                </a14:m>
                <a:endParaRPr lang="en-US" altLang="zh-CN" sz="1800" dirty="0"/>
              </a:p>
            </p:txBody>
          </p:sp>
        </mc:Choice>
        <mc:Fallback xmlns="">
          <p:sp>
            <p:nvSpPr>
              <p:cNvPr id="3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1" y="3209116"/>
                <a:ext cx="7598774" cy="599588"/>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45">
                <a:extLst>
                  <a:ext uri="{FF2B5EF4-FFF2-40B4-BE49-F238E27FC236}">
                    <a16:creationId xmlns:a16="http://schemas.microsoft.com/office/drawing/2014/main" id="{2B1089E9-A049-4E7B-A562-2EA8E4245FB5}"/>
                  </a:ext>
                </a:extLst>
              </p:cNvPr>
              <p:cNvSpPr txBox="1"/>
              <p:nvPr/>
            </p:nvSpPr>
            <p:spPr>
              <a:xfrm>
                <a:off x="482042" y="5863361"/>
                <a:ext cx="11034767" cy="461665"/>
              </a:xfrm>
              <a:prstGeom prst="rect">
                <a:avLst/>
              </a:prstGeom>
              <a:noFill/>
            </p:spPr>
            <p:txBody>
              <a:bodyPr wrap="square" rtlCol="0">
                <a:spAutoFit/>
              </a:bodyPr>
              <a:lstStyle/>
              <a:p>
                <a:r>
                  <a:rPr lang="en-US" altLang="zh-CN" sz="2400" dirty="0">
                    <a:solidFill>
                      <a:srgbClr val="FF0000"/>
                    </a:solidFill>
                  </a:rPr>
                  <a:t>Can we improve the upper bound to </a:t>
                </a:r>
                <a14:m>
                  <m:oMath xmlns:m="http://schemas.openxmlformats.org/officeDocument/2006/math">
                    <m:r>
                      <a:rPr lang="en-US" altLang="zh-CN" sz="2400" b="0" i="1" smtClean="0">
                        <a:solidFill>
                          <a:srgbClr val="FF0000"/>
                        </a:solidFill>
                        <a:latin typeface="Cambria Math" panose="02040503050406030204" pitchFamily="18" charset="0"/>
                      </a:rPr>
                      <m:t>𝑝𝑜𝑙𝑦</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𝑛</m:t>
                    </m:r>
                    <m:r>
                      <a:rPr lang="en-US" altLang="zh-CN" sz="2400" b="0" i="1" smtClean="0">
                        <a:solidFill>
                          <a:srgbClr val="FF0000"/>
                        </a:solidFill>
                        <a:latin typeface="Cambria Math" panose="02040503050406030204" pitchFamily="18" charset="0"/>
                      </a:rPr>
                      <m:t>)</m:t>
                    </m:r>
                  </m:oMath>
                </a14:m>
                <a:r>
                  <a:rPr lang="en-US" altLang="zh-CN" sz="2400" dirty="0">
                    <a:solidFill>
                      <a:srgbClr val="FF0000"/>
                    </a:solidFill>
                  </a:rPr>
                  <a:t>? (Open for 20 years)</a:t>
                </a:r>
                <a:endParaRPr lang="en-US" sz="2400" dirty="0">
                  <a:solidFill>
                    <a:srgbClr val="FF0000"/>
                  </a:solidFill>
                </a:endParaRPr>
              </a:p>
            </p:txBody>
          </p:sp>
        </mc:Choice>
        <mc:Fallback xmlns="">
          <p:sp>
            <p:nvSpPr>
              <p:cNvPr id="3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5863361"/>
                <a:ext cx="11034767" cy="461665"/>
              </a:xfrm>
              <a:prstGeom prst="rect">
                <a:avLst/>
              </a:prstGeom>
              <a:blipFill>
                <a:blip r:embed="rId8"/>
                <a:stretch>
                  <a:fillRect l="-82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45">
                <a:extLst>
                  <a:ext uri="{FF2B5EF4-FFF2-40B4-BE49-F238E27FC236}">
                    <a16:creationId xmlns:a16="http://schemas.microsoft.com/office/drawing/2014/main" id="{2B1089E9-A049-4E7B-A562-2EA8E4245FB5}"/>
                  </a:ext>
                </a:extLst>
              </p:cNvPr>
              <p:cNvSpPr txBox="1"/>
              <p:nvPr/>
            </p:nvSpPr>
            <p:spPr>
              <a:xfrm>
                <a:off x="482042" y="1865905"/>
                <a:ext cx="11130837" cy="1261884"/>
              </a:xfrm>
              <a:prstGeom prst="rect">
                <a:avLst/>
              </a:prstGeom>
              <a:noFill/>
            </p:spPr>
            <p:txBody>
              <a:bodyPr wrap="square" rtlCol="0">
                <a:spAutoFit/>
              </a:bodyPr>
              <a:lstStyle/>
              <a:p>
                <a:pPr>
                  <a:defRPr/>
                </a:pPr>
                <a:r>
                  <a:rPr lang="en-US" altLang="zh-CN" sz="2400" dirty="0">
                    <a:solidFill>
                      <a:prstClr val="black"/>
                    </a:solidFill>
                  </a:rPr>
                  <a:t>Coded trace reconstruction (recover for encoded inputs </a:t>
                </a:r>
                <a14:m>
                  <m:oMath xmlns:m="http://schemas.openxmlformats.org/officeDocument/2006/math">
                    <m:r>
                      <a:rPr lang="en-US" altLang="zh-CN" sz="2400" b="1" i="1" smtClean="0">
                        <a:solidFill>
                          <a:prstClr val="black"/>
                        </a:solidFill>
                        <a:latin typeface="Cambria Math" panose="02040503050406030204" pitchFamily="18" charset="0"/>
                      </a:rPr>
                      <m:t>𝒙</m:t>
                    </m:r>
                  </m:oMath>
                </a14:m>
                <a:r>
                  <a:rPr lang="en-US" altLang="zh-CN" sz="2400" dirty="0">
                    <a:solidFill>
                      <a:prstClr val="black"/>
                    </a:solidFill>
                  </a:rPr>
                  <a:t>) </a:t>
                </a:r>
                <a:r>
                  <a:rPr lang="en-US" altLang="zh-CN" sz="1400" dirty="0">
                    <a:solidFill>
                      <a:prstClr val="black">
                        <a:lumMod val="50000"/>
                        <a:lumOff val="50000"/>
                      </a:prstClr>
                    </a:solidFill>
                  </a:rPr>
                  <a:t>[</a:t>
                </a:r>
                <a:r>
                  <a:rPr lang="en-US" altLang="zh-CN" sz="1400" dirty="0" err="1">
                    <a:solidFill>
                      <a:prstClr val="black">
                        <a:lumMod val="50000"/>
                        <a:lumOff val="50000"/>
                      </a:prstClr>
                    </a:solidFill>
                  </a:rPr>
                  <a:t>Cheraghchi</a:t>
                </a:r>
                <a:r>
                  <a:rPr lang="en-US" altLang="zh-CN" sz="1400" dirty="0">
                    <a:solidFill>
                      <a:prstClr val="black">
                        <a:lumMod val="50000"/>
                        <a:lumOff val="50000"/>
                      </a:prstClr>
                    </a:solidFill>
                  </a:rPr>
                  <a:t>, </a:t>
                </a:r>
                <a:r>
                  <a:rPr lang="en-US" altLang="zh-CN" sz="1400" dirty="0" err="1">
                    <a:solidFill>
                      <a:prstClr val="black">
                        <a:lumMod val="50000"/>
                        <a:lumOff val="50000"/>
                      </a:prstClr>
                    </a:solidFill>
                  </a:rPr>
                  <a:t>Gabrys</a:t>
                </a:r>
                <a:r>
                  <a:rPr lang="en-US" altLang="zh-CN" sz="1400" dirty="0">
                    <a:solidFill>
                      <a:prstClr val="black">
                        <a:lumMod val="50000"/>
                        <a:lumOff val="50000"/>
                      </a:prstClr>
                    </a:solidFill>
                  </a:rPr>
                  <a:t>, </a:t>
                </a:r>
                <a:r>
                  <a:rPr lang="en-US" altLang="zh-CN" sz="1400" dirty="0" err="1">
                    <a:solidFill>
                      <a:prstClr val="black">
                        <a:lumMod val="50000"/>
                        <a:lumOff val="50000"/>
                      </a:prstClr>
                    </a:solidFill>
                  </a:rPr>
                  <a:t>Milenkovic</a:t>
                </a:r>
                <a:r>
                  <a:rPr lang="en-US" altLang="zh-CN" sz="1400" dirty="0">
                    <a:solidFill>
                      <a:prstClr val="black">
                        <a:lumMod val="50000"/>
                        <a:lumOff val="50000"/>
                      </a:prstClr>
                    </a:solidFill>
                  </a:rPr>
                  <a:t>, Ribeiro, 2020], [</a:t>
                </a:r>
                <a:r>
                  <a:rPr lang="en-US" altLang="zh-CN" sz="1400" dirty="0" err="1">
                    <a:solidFill>
                      <a:prstClr val="black">
                        <a:lumMod val="50000"/>
                        <a:lumOff val="50000"/>
                      </a:prstClr>
                    </a:solidFill>
                  </a:rPr>
                  <a:t>Brakensiek</a:t>
                </a:r>
                <a:r>
                  <a:rPr lang="en-US" altLang="zh-CN" sz="1400" dirty="0">
                    <a:solidFill>
                      <a:prstClr val="black">
                        <a:lumMod val="50000"/>
                        <a:lumOff val="50000"/>
                      </a:prstClr>
                    </a:solidFill>
                  </a:rPr>
                  <a:t>, Li, </a:t>
                </a:r>
                <a:r>
                  <a:rPr lang="en-US" altLang="zh-CN" sz="1400" dirty="0" err="1">
                    <a:solidFill>
                      <a:prstClr val="black">
                        <a:lumMod val="50000"/>
                        <a:lumOff val="50000"/>
                      </a:prstClr>
                    </a:solidFill>
                  </a:rPr>
                  <a:t>Spang</a:t>
                </a:r>
                <a:r>
                  <a:rPr lang="en-US" altLang="zh-CN" sz="1400" dirty="0">
                    <a:solidFill>
                      <a:prstClr val="black">
                        <a:lumMod val="50000"/>
                        <a:lumOff val="50000"/>
                      </a:prstClr>
                    </a:solidFill>
                  </a:rPr>
                  <a:t>, 2020]</a:t>
                </a:r>
                <a:endParaRPr lang="en-US" sz="1400" dirty="0">
                  <a:solidFill>
                    <a:prstClr val="black">
                      <a:lumMod val="50000"/>
                      <a:lumOff val="50000"/>
                    </a:prstClr>
                  </a:solidFill>
                </a:endParaRPr>
              </a:p>
              <a:p>
                <a:pPr lvl="0">
                  <a:defRPr/>
                </a:pPr>
                <a:endParaRPr lang="en-US" sz="1400" dirty="0">
                  <a:solidFill>
                    <a:prstClr val="black">
                      <a:lumMod val="50000"/>
                      <a:lumOff val="50000"/>
                    </a:prstClr>
                  </a:solidFill>
                </a:endParaRPr>
              </a:p>
              <a:p>
                <a:pPr lvl="0">
                  <a:defRPr/>
                </a:pPr>
                <a:r>
                  <a:rPr lang="en-US" altLang="zh-CN" sz="2400" dirty="0">
                    <a:solidFill>
                      <a:prstClr val="black"/>
                    </a:solidFill>
                  </a:rPr>
                  <a:t>  </a:t>
                </a:r>
                <a:endParaRPr lang="en-US" sz="2400" dirty="0">
                  <a:solidFill>
                    <a:prstClr val="black"/>
                  </a:solidFill>
                </a:endParaRPr>
              </a:p>
            </p:txBody>
          </p:sp>
        </mc:Choice>
        <mc:Fallback xmlns="">
          <p:sp>
            <p:nvSpPr>
              <p:cNvPr id="3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865905"/>
                <a:ext cx="11130837" cy="1261884"/>
              </a:xfrm>
              <a:prstGeom prst="rect">
                <a:avLst/>
              </a:prstGeom>
              <a:blipFill>
                <a:blip r:embed="rId9"/>
                <a:stretch>
                  <a:fillRect l="-821" t="-3865"/>
                </a:stretch>
              </a:blipFill>
            </p:spPr>
            <p:txBody>
              <a:bodyPr/>
              <a:lstStyle/>
              <a:p>
                <a:r>
                  <a:rPr lang="en-US">
                    <a:noFill/>
                  </a:rPr>
                  <a:t> </a:t>
                </a:r>
              </a:p>
            </p:txBody>
          </p:sp>
        </mc:Fallback>
      </mc:AlternateContent>
    </p:spTree>
    <p:extLst>
      <p:ext uri="{BB962C8B-B14F-4D97-AF65-F5344CB8AC3E}">
        <p14:creationId xmlns:p14="http://schemas.microsoft.com/office/powerpoint/2010/main" val="658088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earest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eighbor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ata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epresentation</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We learn and make decisions  based on relevant inputs (neighbors)</a:t>
            </a:r>
            <a:endParaRPr lang="en-US" dirty="0">
              <a:solidFill>
                <a:srgbClr val="E7E6E6">
                  <a:lumMod val="50000"/>
                </a:srgbClr>
              </a:solidFill>
            </a:endParaRPr>
          </a:p>
        </p:txBody>
      </p:sp>
      <p:grpSp>
        <p:nvGrpSpPr>
          <p:cNvPr id="29" name="组合 28"/>
          <p:cNvGrpSpPr/>
          <p:nvPr/>
        </p:nvGrpSpPr>
        <p:grpSpPr>
          <a:xfrm>
            <a:off x="638676" y="3415425"/>
            <a:ext cx="2963367" cy="2270767"/>
            <a:chOff x="823517" y="4223870"/>
            <a:chExt cx="2963367" cy="2270767"/>
          </a:xfrm>
        </p:grpSpPr>
        <p:pic>
          <p:nvPicPr>
            <p:cNvPr id="4" name="Picture 8" descr="Papers Icons - Free SVG &amp; PNG Papers Image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545" y="4223870"/>
              <a:ext cx="847443" cy="8474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697"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箭头连接符 5"/>
            <p:cNvCxnSpPr/>
            <p:nvPr/>
          </p:nvCxnSpPr>
          <p:spPr>
            <a:xfrm flipV="1">
              <a:off x="1487056" y="5136969"/>
              <a:ext cx="580232" cy="517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381349" y="5115085"/>
              <a:ext cx="580232" cy="517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4"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3744"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接箭头连接符 36"/>
            <p:cNvCxnSpPr/>
            <p:nvPr/>
          </p:nvCxnSpPr>
          <p:spPr>
            <a:xfrm flipV="1">
              <a:off x="2240981" y="5115086"/>
              <a:ext cx="8306" cy="53911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V="1">
              <a:off x="2329165" y="5115086"/>
              <a:ext cx="8306" cy="53911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6" name="Picture 10" descr="User Icon&quot; Images – Browse 8,558 Stock Photos, Vectors, and Vide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4510" y="5676088"/>
              <a:ext cx="605813" cy="535854"/>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接箭头连接符 57"/>
            <p:cNvCxnSpPr/>
            <p:nvPr/>
          </p:nvCxnSpPr>
          <p:spPr>
            <a:xfrm flipH="1" flipV="1">
              <a:off x="2634394" y="5115083"/>
              <a:ext cx="580232" cy="517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H="1" flipV="1">
              <a:off x="2528687" y="5115083"/>
              <a:ext cx="580232" cy="517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23517" y="6211942"/>
              <a:ext cx="1011676" cy="276999"/>
            </a:xfrm>
            <a:prstGeom prst="rect">
              <a:avLst/>
            </a:prstGeom>
            <a:noFill/>
          </p:spPr>
          <p:txBody>
            <a:bodyPr wrap="square" rtlCol="0">
              <a:spAutoFit/>
            </a:bodyPr>
            <a:lstStyle/>
            <a:p>
              <a:r>
                <a:rPr lang="en-US" sz="1200" dirty="0"/>
                <a:t>Reviewer 1</a:t>
              </a:r>
            </a:p>
          </p:txBody>
        </p:sp>
        <p:sp>
          <p:nvSpPr>
            <p:cNvPr id="62" name="文本框 61"/>
            <p:cNvSpPr txBox="1"/>
            <p:nvPr/>
          </p:nvSpPr>
          <p:spPr>
            <a:xfrm>
              <a:off x="1780710" y="6217638"/>
              <a:ext cx="1011676" cy="276999"/>
            </a:xfrm>
            <a:prstGeom prst="rect">
              <a:avLst/>
            </a:prstGeom>
            <a:noFill/>
          </p:spPr>
          <p:txBody>
            <a:bodyPr wrap="square" rtlCol="0">
              <a:spAutoFit/>
            </a:bodyPr>
            <a:lstStyle/>
            <a:p>
              <a:r>
                <a:rPr lang="en-US" sz="1200" dirty="0"/>
                <a:t>Reviewer 2</a:t>
              </a:r>
            </a:p>
          </p:txBody>
        </p:sp>
        <p:sp>
          <p:nvSpPr>
            <p:cNvPr id="63" name="文本框 62"/>
            <p:cNvSpPr txBox="1"/>
            <p:nvPr/>
          </p:nvSpPr>
          <p:spPr>
            <a:xfrm>
              <a:off x="2775208" y="6217638"/>
              <a:ext cx="1011676" cy="276999"/>
            </a:xfrm>
            <a:prstGeom prst="rect">
              <a:avLst/>
            </a:prstGeom>
            <a:noFill/>
          </p:spPr>
          <p:txBody>
            <a:bodyPr wrap="square" rtlCol="0">
              <a:spAutoFit/>
            </a:bodyPr>
            <a:lstStyle/>
            <a:p>
              <a:r>
                <a:rPr lang="en-US" sz="1200" dirty="0"/>
                <a:t>Reviewer 3</a:t>
              </a:r>
            </a:p>
          </p:txBody>
        </p:sp>
      </p:grpSp>
      <p:pic>
        <p:nvPicPr>
          <p:cNvPr id="32" name="Picture 12" descr="68,599 Student Icons - Free in SVG, PNG, ICO - IconSc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516" y="3982006"/>
            <a:ext cx="1220634" cy="122063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接箭头连接符 38"/>
          <p:cNvCxnSpPr/>
          <p:nvPr/>
        </p:nvCxnSpPr>
        <p:spPr>
          <a:xfrm flipH="1" flipV="1">
            <a:off x="5203259" y="3787820"/>
            <a:ext cx="681555" cy="4351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6496303" y="3978278"/>
            <a:ext cx="277482" cy="37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云形标注 51"/>
          <p:cNvSpPr/>
          <p:nvPr/>
        </p:nvSpPr>
        <p:spPr>
          <a:xfrm>
            <a:off x="6416629" y="3920471"/>
            <a:ext cx="660692" cy="208281"/>
          </a:xfrm>
          <a:prstGeom prst="cloudCallout">
            <a:avLst>
              <a:gd name="adj1" fmla="val -31571"/>
              <a:gd name="adj2" fmla="val 752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chemeClr val="tx1"/>
              </a:solidFill>
            </a:endParaRPr>
          </a:p>
        </p:txBody>
      </p:sp>
      <p:sp>
        <p:nvSpPr>
          <p:cNvPr id="53" name="文本框 52"/>
          <p:cNvSpPr txBox="1"/>
          <p:nvPr/>
        </p:nvSpPr>
        <p:spPr>
          <a:xfrm>
            <a:off x="6888470" y="4028726"/>
            <a:ext cx="184731" cy="369332"/>
          </a:xfrm>
          <a:prstGeom prst="rect">
            <a:avLst/>
          </a:prstGeom>
          <a:noFill/>
        </p:spPr>
        <p:txBody>
          <a:bodyPr wrap="none" rtlCol="0">
            <a:spAutoFit/>
          </a:bodyPr>
          <a:lstStyle/>
          <a:p>
            <a:endParaRPr lang="en-US" dirty="0"/>
          </a:p>
        </p:txBody>
      </p:sp>
      <p:sp>
        <p:nvSpPr>
          <p:cNvPr id="54" name="文本框 53"/>
          <p:cNvSpPr txBox="1"/>
          <p:nvPr/>
        </p:nvSpPr>
        <p:spPr>
          <a:xfrm>
            <a:off x="6470585" y="3928697"/>
            <a:ext cx="594581" cy="200055"/>
          </a:xfrm>
          <a:prstGeom prst="rect">
            <a:avLst/>
          </a:prstGeom>
          <a:noFill/>
        </p:spPr>
        <p:txBody>
          <a:bodyPr wrap="square" rtlCol="0">
            <a:spAutoFit/>
          </a:bodyPr>
          <a:lstStyle/>
          <a:p>
            <a:r>
              <a:rPr lang="en-US" sz="700" dirty="0"/>
              <a:t>A poem?</a:t>
            </a:r>
          </a:p>
        </p:txBody>
      </p:sp>
      <p:pic>
        <p:nvPicPr>
          <p:cNvPr id="67" name="Picture 14" descr="William Shakespeare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6541" y="3345334"/>
            <a:ext cx="392387" cy="500293"/>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84"/>
          <p:cNvSpPr txBox="1"/>
          <p:nvPr/>
        </p:nvSpPr>
        <p:spPr>
          <a:xfrm>
            <a:off x="4333692" y="3857601"/>
            <a:ext cx="1011676" cy="276999"/>
          </a:xfrm>
          <a:prstGeom prst="rect">
            <a:avLst/>
          </a:prstGeom>
          <a:noFill/>
        </p:spPr>
        <p:txBody>
          <a:bodyPr wrap="square" rtlCol="0">
            <a:spAutoFit/>
          </a:bodyPr>
          <a:lstStyle/>
          <a:p>
            <a:r>
              <a:rPr lang="en-US" altLang="zh-CN" sz="1200" dirty="0"/>
              <a:t>Shakespeare</a:t>
            </a:r>
            <a:endParaRPr lang="en-US" sz="1200" dirty="0"/>
          </a:p>
        </p:txBody>
      </p:sp>
      <p:pic>
        <p:nvPicPr>
          <p:cNvPr id="1046" name="Picture 22" descr="https://upload.wikimedia.org/wikipedia/commons/thumb/c/cc/Mozart_Portrait_Croce.jpg/220px-Mozart_Portrait_Cro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5736" y="5202640"/>
            <a:ext cx="393192" cy="570127"/>
          </a:xfrm>
          <a:prstGeom prst="rect">
            <a:avLst/>
          </a:prstGeom>
          <a:noFill/>
          <a:extLst>
            <a:ext uri="{909E8E84-426E-40DD-AFC4-6F175D3DCCD1}">
              <a14:hiddenFill xmlns:a14="http://schemas.microsoft.com/office/drawing/2010/main">
                <a:solidFill>
                  <a:srgbClr val="FFFFFF"/>
                </a:solidFill>
              </a14:hiddenFill>
            </a:ext>
          </a:extLst>
        </p:spPr>
      </p:pic>
      <p:sp>
        <p:nvSpPr>
          <p:cNvPr id="91" name="文本框 90"/>
          <p:cNvSpPr txBox="1"/>
          <p:nvPr/>
        </p:nvSpPr>
        <p:spPr>
          <a:xfrm>
            <a:off x="4469154" y="5772767"/>
            <a:ext cx="724587" cy="276999"/>
          </a:xfrm>
          <a:prstGeom prst="rect">
            <a:avLst/>
          </a:prstGeom>
          <a:noFill/>
        </p:spPr>
        <p:txBody>
          <a:bodyPr wrap="square" rtlCol="0">
            <a:spAutoFit/>
          </a:bodyPr>
          <a:lstStyle/>
          <a:p>
            <a:r>
              <a:rPr lang="en-US" altLang="zh-CN" sz="1200" dirty="0"/>
              <a:t>Mozart</a:t>
            </a:r>
            <a:endParaRPr lang="en-US" sz="1200" dirty="0"/>
          </a:p>
        </p:txBody>
      </p:sp>
      <p:pic>
        <p:nvPicPr>
          <p:cNvPr id="1048" name="Picture 24" descr="Isaac Newton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5736" y="4277935"/>
            <a:ext cx="393192" cy="473497"/>
          </a:xfrm>
          <a:prstGeom prst="rect">
            <a:avLst/>
          </a:prstGeom>
          <a:noFill/>
          <a:extLst>
            <a:ext uri="{909E8E84-426E-40DD-AFC4-6F175D3DCCD1}">
              <a14:hiddenFill xmlns:a14="http://schemas.microsoft.com/office/drawing/2010/main">
                <a:solidFill>
                  <a:srgbClr val="FFFFFF"/>
                </a:solidFill>
              </a14:hiddenFill>
            </a:ext>
          </a:extLst>
        </p:spPr>
      </p:pic>
      <p:sp>
        <p:nvSpPr>
          <p:cNvPr id="96" name="文本框 95"/>
          <p:cNvSpPr txBox="1"/>
          <p:nvPr/>
        </p:nvSpPr>
        <p:spPr>
          <a:xfrm>
            <a:off x="4430038" y="4760958"/>
            <a:ext cx="724587" cy="276999"/>
          </a:xfrm>
          <a:prstGeom prst="rect">
            <a:avLst/>
          </a:prstGeom>
          <a:noFill/>
        </p:spPr>
        <p:txBody>
          <a:bodyPr wrap="square" rtlCol="0">
            <a:spAutoFit/>
          </a:bodyPr>
          <a:lstStyle/>
          <a:p>
            <a:r>
              <a:rPr lang="en-US" altLang="zh-CN" sz="1200" dirty="0"/>
              <a:t>Newton</a:t>
            </a:r>
            <a:endParaRPr lang="en-US" sz="1200" dirty="0"/>
          </a:p>
        </p:txBody>
      </p:sp>
      <p:sp>
        <p:nvSpPr>
          <p:cNvPr id="46" name="文本框 45"/>
          <p:cNvSpPr txBox="1"/>
          <p:nvPr/>
        </p:nvSpPr>
        <p:spPr>
          <a:xfrm>
            <a:off x="1454895" y="5800548"/>
            <a:ext cx="1202489" cy="338554"/>
          </a:xfrm>
          <a:prstGeom prst="rect">
            <a:avLst/>
          </a:prstGeom>
          <a:noFill/>
        </p:spPr>
        <p:txBody>
          <a:bodyPr wrap="square" rtlCol="0">
            <a:spAutoFit/>
          </a:bodyPr>
          <a:lstStyle/>
          <a:p>
            <a:r>
              <a:rPr lang="en-US" sz="1600" dirty="0"/>
              <a:t>Peer review</a:t>
            </a:r>
          </a:p>
        </p:txBody>
      </p:sp>
    </p:spTree>
    <p:extLst>
      <p:ext uri="{BB962C8B-B14F-4D97-AF65-F5344CB8AC3E}">
        <p14:creationId xmlns:p14="http://schemas.microsoft.com/office/powerpoint/2010/main" val="23133612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r>
              <a:rPr lang="en-US" altLang="zh-CN" sz="2400" dirty="0"/>
              <a:t>Reconstruction Vs. Hypothesis testing</a:t>
            </a:r>
            <a:endParaRPr lang="en-US" sz="2400" dirty="0"/>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3616"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Reconstruction: no knowledge on </a:t>
                </a:r>
                <a14:m>
                  <m:oMath xmlns:m="http://schemas.openxmlformats.org/officeDocument/2006/math">
                    <m:r>
                      <a:rPr lang="en-US" altLang="zh-CN" sz="1800" b="1" i="1" smtClean="0">
                        <a:solidFill>
                          <a:prstClr val="black"/>
                        </a:solidFill>
                        <a:latin typeface="Cambria Math" panose="02040503050406030204" pitchFamily="18" charset="0"/>
                      </a:rPr>
                      <m:t>𝒙</m:t>
                    </m:r>
                  </m:oMath>
                </a14:m>
                <a:r>
                  <a:rPr lang="en-US" sz="1800" b="1" dirty="0"/>
                  <a:t> </a:t>
                </a:r>
                <a:r>
                  <a:rPr lang="en-US" sz="1800" dirty="0"/>
                  <a:t>to be reconstructed</a:t>
                </a:r>
              </a:p>
              <a:p>
                <a:pPr lvl="0">
                  <a:defRPr/>
                </a:pPr>
                <a:endParaRPr lang="en-US" sz="1800" dirty="0">
                  <a:solidFill>
                    <a:srgbClr val="E7E6E6">
                      <a:lumMod val="50000"/>
                    </a:srgbClr>
                  </a:solidFill>
                </a:endParaRPr>
              </a:p>
            </p:txBody>
          </p:sp>
        </mc:Choice>
        <mc:Fallback xmlns="">
          <p:sp>
            <p:nvSpPr>
              <p:cNvPr id="12"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1646655"/>
                <a:ext cx="11200610" cy="599588"/>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Placeholder 1">
                <a:extLst>
                  <a:ext uri="{FF2B5EF4-FFF2-40B4-BE49-F238E27FC236}">
                    <a16:creationId xmlns:a16="http://schemas.microsoft.com/office/drawing/2014/main" id="{2B79910F-163A-49B6-AAF4-4655D89B5D2A}"/>
                  </a:ext>
                </a:extLst>
              </p:cNvPr>
              <p:cNvSpPr txBox="1">
                <a:spLocks/>
              </p:cNvSpPr>
              <p:nvPr/>
            </p:nvSpPr>
            <p:spPr>
              <a:xfrm>
                <a:off x="266713" y="328452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1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66713" y="3284527"/>
                <a:ext cx="2402013" cy="703833"/>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0">
            <a:extLst>
              <a:ext uri="{FF2B5EF4-FFF2-40B4-BE49-F238E27FC236}">
                <a16:creationId xmlns:a16="http://schemas.microsoft.com/office/drawing/2014/main" id="{E20A6EC8-5331-4D77-AB44-2C64F36A257D}"/>
              </a:ext>
            </a:extLst>
          </p:cNvPr>
          <p:cNvCxnSpPr>
            <a:cxnSpLocks/>
            <a:endCxn id="28" idx="1"/>
          </p:cNvCxnSpPr>
          <p:nvPr/>
        </p:nvCxnSpPr>
        <p:spPr>
          <a:xfrm flipV="1">
            <a:off x="2430866" y="3640497"/>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0">
            <a:extLst>
              <a:ext uri="{FF2B5EF4-FFF2-40B4-BE49-F238E27FC236}">
                <a16:creationId xmlns:a16="http://schemas.microsoft.com/office/drawing/2014/main" id="{E20A6EC8-5331-4D77-AB44-2C64F36A257D}"/>
              </a:ext>
            </a:extLst>
          </p:cNvPr>
          <p:cNvCxnSpPr>
            <a:cxnSpLocks/>
          </p:cNvCxnSpPr>
          <p:nvPr/>
        </p:nvCxnSpPr>
        <p:spPr>
          <a:xfrm>
            <a:off x="5667482" y="3628745"/>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 Placeholder 1">
                <a:extLst>
                  <a:ext uri="{FF2B5EF4-FFF2-40B4-BE49-F238E27FC236}">
                    <a16:creationId xmlns:a16="http://schemas.microsoft.com/office/drawing/2014/main" id="{2B79910F-163A-49B6-AAF4-4655D89B5D2A}"/>
                  </a:ext>
                </a:extLst>
              </p:cNvPr>
              <p:cNvSpPr txBox="1">
                <a:spLocks/>
              </p:cNvSpPr>
              <p:nvPr/>
            </p:nvSpPr>
            <p:spPr>
              <a:xfrm>
                <a:off x="238327" y="3767453"/>
                <a:ext cx="2402013"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1" i="1" dirty="0" smtClean="0">
                          <a:solidFill>
                            <a:schemeClr val="tx1"/>
                          </a:solidFill>
                          <a:latin typeface="Cambria Math" panose="02040503050406030204" pitchFamily="18" charset="0"/>
                        </a:rPr>
                        <m:t>𝒙</m:t>
                      </m:r>
                      <m:r>
                        <a:rPr lang="en-US" sz="1800" b="1" i="1" dirty="0" smtClean="0">
                          <a:solidFill>
                            <a:schemeClr val="tx1"/>
                          </a:solidFill>
                          <a:latin typeface="Cambria Math" panose="02040503050406030204" pitchFamily="18" charset="0"/>
                        </a:rPr>
                        <m:t>∈</m:t>
                      </m:r>
                      <m:sSup>
                        <m:sSupPr>
                          <m:ctrlPr>
                            <a:rPr lang="en-US" sz="1800" b="1" i="1" dirty="0" smtClean="0">
                              <a:solidFill>
                                <a:schemeClr val="tx1"/>
                              </a:solidFill>
                              <a:latin typeface="Cambria Math" panose="02040503050406030204" pitchFamily="18" charset="0"/>
                            </a:rPr>
                          </m:ctrlPr>
                        </m:sSupPr>
                        <m:e>
                          <m:d>
                            <m:dPr>
                              <m:begChr m:val="{"/>
                              <m:endChr m:val="}"/>
                              <m:ctrlPr>
                                <a:rPr lang="en-US" sz="1800" b="1" i="1" dirty="0" smtClean="0">
                                  <a:solidFill>
                                    <a:schemeClr val="tx1"/>
                                  </a:solidFill>
                                  <a:latin typeface="Cambria Math" panose="02040503050406030204" pitchFamily="18" charset="0"/>
                                </a:rPr>
                              </m:ctrlPr>
                            </m:dPr>
                            <m:e>
                              <m:r>
                                <a:rPr lang="en-US" sz="1800" b="0" i="1" dirty="0" smtClean="0">
                                  <a:solidFill>
                                    <a:schemeClr val="tx1"/>
                                  </a:solidFill>
                                  <a:latin typeface="Cambria Math" panose="02040503050406030204" pitchFamily="18" charset="0"/>
                                </a:rPr>
                                <m:t>0,1</m:t>
                              </m:r>
                            </m:e>
                          </m:d>
                        </m:e>
                        <m:sup>
                          <m:r>
                            <a:rPr lang="en-US" sz="1800" b="0" i="1" dirty="0" smtClean="0">
                              <a:solidFill>
                                <a:schemeClr val="tx1"/>
                              </a:solidFill>
                              <a:latin typeface="Cambria Math" panose="02040503050406030204" pitchFamily="18" charset="0"/>
                            </a:rPr>
                            <m:t>𝑛</m:t>
                          </m:r>
                        </m:sup>
                      </m:sSup>
                    </m:oMath>
                  </m:oMathPara>
                </a14:m>
                <a:endParaRPr lang="en-US" sz="1800" b="1" dirty="0">
                  <a:solidFill>
                    <a:schemeClr val="tx1"/>
                  </a:solidFill>
                </a:endParaRPr>
              </a:p>
            </p:txBody>
          </p:sp>
        </mc:Choice>
        <mc:Fallback xmlns="">
          <p:sp>
            <p:nvSpPr>
              <p:cNvPr id="1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327" y="3767453"/>
                <a:ext cx="2402013" cy="6730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Placeholder 1">
                <a:extLst>
                  <a:ext uri="{FF2B5EF4-FFF2-40B4-BE49-F238E27FC236}">
                    <a16:creationId xmlns:a16="http://schemas.microsoft.com/office/drawing/2014/main" id="{2B79910F-163A-49B6-AAF4-4655D89B5D2A}"/>
                  </a:ext>
                </a:extLst>
              </p:cNvPr>
              <p:cNvSpPr txBox="1">
                <a:spLocks/>
              </p:cNvSpPr>
              <p:nvPr/>
            </p:nvSpPr>
            <p:spPr>
              <a:xfrm>
                <a:off x="6281976" y="3271324"/>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0</m:t>
                      </m:r>
                    </m:oMath>
                  </m:oMathPara>
                </a14:m>
                <a:endParaRPr lang="en-US" sz="2000" dirty="0">
                  <a:solidFill>
                    <a:schemeClr val="tx1"/>
                  </a:solidFill>
                </a:endParaRPr>
              </a:p>
            </p:txBody>
          </p:sp>
        </mc:Choice>
        <mc:Fallback xmlns="">
          <p:sp>
            <p:nvSpPr>
              <p:cNvPr id="1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281976" y="3271324"/>
                <a:ext cx="2172459" cy="7038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 Placeholder 1">
                <a:extLst>
                  <a:ext uri="{FF2B5EF4-FFF2-40B4-BE49-F238E27FC236}">
                    <a16:creationId xmlns:a16="http://schemas.microsoft.com/office/drawing/2014/main" id="{2B79910F-163A-49B6-AAF4-4655D89B5D2A}"/>
                  </a:ext>
                </a:extLst>
              </p:cNvPr>
              <p:cNvSpPr txBox="1">
                <a:spLocks/>
              </p:cNvSpPr>
              <p:nvPr/>
            </p:nvSpPr>
            <p:spPr>
              <a:xfrm>
                <a:off x="6980295" y="3700859"/>
                <a:ext cx="909872" cy="68196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𝑖</m:t>
                          </m:r>
                        </m:sup>
                      </m:sSup>
                    </m:oMath>
                  </m:oMathPara>
                </a14:m>
                <a:endParaRPr lang="en-US" sz="1800" b="1" dirty="0">
                  <a:solidFill>
                    <a:schemeClr val="tx1"/>
                  </a:solidFill>
                </a:endParaRPr>
              </a:p>
            </p:txBody>
          </p:sp>
        </mc:Choice>
        <mc:Fallback xmlns="">
          <p:sp>
            <p:nvSpPr>
              <p:cNvPr id="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980295" y="3700859"/>
                <a:ext cx="909872" cy="6819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Placeholder 1">
                <a:extLst>
                  <a:ext uri="{FF2B5EF4-FFF2-40B4-BE49-F238E27FC236}">
                    <a16:creationId xmlns:a16="http://schemas.microsoft.com/office/drawing/2014/main" id="{2B79910F-163A-49B6-AAF4-4655D89B5D2A}"/>
                  </a:ext>
                </a:extLst>
              </p:cNvPr>
              <p:cNvSpPr txBox="1">
                <a:spLocks/>
              </p:cNvSpPr>
              <p:nvPr/>
            </p:nvSpPr>
            <p:spPr>
              <a:xfrm>
                <a:off x="3483536" y="3776508"/>
                <a:ext cx="2402013"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1" i="1" dirty="0"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1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483536" y="3776508"/>
                <a:ext cx="2402013" cy="826944"/>
              </a:xfrm>
              <a:prstGeom prst="rect">
                <a:avLst/>
              </a:prstGeom>
              <a:blipFill>
                <a:blip r:embed="rId8"/>
                <a:stretch>
                  <a:fillRect/>
                </a:stretch>
              </a:blipFill>
            </p:spPr>
            <p:txBody>
              <a:bodyPr/>
              <a:lstStyle/>
              <a:p>
                <a:r>
                  <a:rPr lang="en-US">
                    <a:noFill/>
                  </a:rPr>
                  <a:t> </a:t>
                </a:r>
              </a:p>
            </p:txBody>
          </p:sp>
        </mc:Fallback>
      </mc:AlternateContent>
      <p:cxnSp>
        <p:nvCxnSpPr>
          <p:cNvPr id="20" name="Straight Arrow Connector 10">
            <a:extLst>
              <a:ext uri="{FF2B5EF4-FFF2-40B4-BE49-F238E27FC236}">
                <a16:creationId xmlns:a16="http://schemas.microsoft.com/office/drawing/2014/main" id="{E20A6EC8-5331-4D77-AB44-2C64F36A257D}"/>
              </a:ext>
            </a:extLst>
          </p:cNvPr>
          <p:cNvCxnSpPr>
            <a:cxnSpLocks/>
          </p:cNvCxnSpPr>
          <p:nvPr/>
        </p:nvCxnSpPr>
        <p:spPr>
          <a:xfrm>
            <a:off x="5667482" y="4674963"/>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 Placeholder 1">
                <a:extLst>
                  <a:ext uri="{FF2B5EF4-FFF2-40B4-BE49-F238E27FC236}">
                    <a16:creationId xmlns:a16="http://schemas.microsoft.com/office/drawing/2014/main" id="{2B79910F-163A-49B6-AAF4-4655D89B5D2A}"/>
                  </a:ext>
                </a:extLst>
              </p:cNvPr>
              <p:cNvSpPr txBox="1">
                <a:spLocks/>
              </p:cNvSpPr>
              <p:nvPr/>
            </p:nvSpPr>
            <p:spPr>
              <a:xfrm>
                <a:off x="6392429" y="4317542"/>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1 0</m:t>
                      </m:r>
                    </m:oMath>
                  </m:oMathPara>
                </a14:m>
                <a:endParaRPr lang="en-US" sz="2000" dirty="0">
                  <a:solidFill>
                    <a:schemeClr val="tx1"/>
                  </a:solidFill>
                </a:endParaRPr>
              </a:p>
            </p:txBody>
          </p:sp>
        </mc:Choice>
        <mc:Fallback xmlns="">
          <p:sp>
            <p:nvSpPr>
              <p:cNvPr id="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392429" y="4317542"/>
                <a:ext cx="2172459" cy="703833"/>
              </a:xfrm>
              <a:prstGeom prst="rect">
                <a:avLst/>
              </a:prstGeom>
              <a:blipFill>
                <a:blip r:embed="rId9"/>
                <a:stretch>
                  <a:fillRect/>
                </a:stretch>
              </a:blipFill>
            </p:spPr>
            <p:txBody>
              <a:bodyPr/>
              <a:lstStyle/>
              <a:p>
                <a:r>
                  <a:rPr lang="en-US">
                    <a:noFill/>
                  </a:rPr>
                  <a:t> </a:t>
                </a:r>
              </a:p>
            </p:txBody>
          </p:sp>
        </mc:Fallback>
      </mc:AlternateContent>
      <p:cxnSp>
        <p:nvCxnSpPr>
          <p:cNvPr id="22" name="Straight Arrow Connector 10">
            <a:extLst>
              <a:ext uri="{FF2B5EF4-FFF2-40B4-BE49-F238E27FC236}">
                <a16:creationId xmlns:a16="http://schemas.microsoft.com/office/drawing/2014/main" id="{E20A6EC8-5331-4D77-AB44-2C64F36A257D}"/>
              </a:ext>
            </a:extLst>
          </p:cNvPr>
          <p:cNvCxnSpPr>
            <a:cxnSpLocks/>
          </p:cNvCxnSpPr>
          <p:nvPr/>
        </p:nvCxnSpPr>
        <p:spPr>
          <a:xfrm>
            <a:off x="5663341" y="2796706"/>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 Placeholder 1">
                <a:extLst>
                  <a:ext uri="{FF2B5EF4-FFF2-40B4-BE49-F238E27FC236}">
                    <a16:creationId xmlns:a16="http://schemas.microsoft.com/office/drawing/2014/main" id="{2B79910F-163A-49B6-AAF4-4655D89B5D2A}"/>
                  </a:ext>
                </a:extLst>
              </p:cNvPr>
              <p:cNvSpPr txBox="1">
                <a:spLocks/>
              </p:cNvSpPr>
              <p:nvPr/>
            </p:nvSpPr>
            <p:spPr>
              <a:xfrm>
                <a:off x="6187996" y="2439285"/>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1 0 1</m:t>
                      </m:r>
                    </m:oMath>
                  </m:oMathPara>
                </a14:m>
                <a:endParaRPr lang="en-US" sz="2000" dirty="0">
                  <a:solidFill>
                    <a:schemeClr val="tx1"/>
                  </a:solidFill>
                </a:endParaRPr>
              </a:p>
            </p:txBody>
          </p:sp>
        </mc:Choice>
        <mc:Fallback xmlns="">
          <p:sp>
            <p:nvSpPr>
              <p:cNvPr id="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187996" y="2439285"/>
                <a:ext cx="2172459" cy="7038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 Placeholder 1">
                <a:extLst>
                  <a:ext uri="{FF2B5EF4-FFF2-40B4-BE49-F238E27FC236}">
                    <a16:creationId xmlns:a16="http://schemas.microsoft.com/office/drawing/2014/main" id="{2B79910F-163A-49B6-AAF4-4655D89B5D2A}"/>
                  </a:ext>
                </a:extLst>
              </p:cNvPr>
              <p:cNvSpPr txBox="1">
                <a:spLocks/>
              </p:cNvSpPr>
              <p:nvPr/>
            </p:nvSpPr>
            <p:spPr>
              <a:xfrm>
                <a:off x="6781612" y="2868820"/>
                <a:ext cx="129895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0" dirty="0" smtClean="0">
                              <a:solidFill>
                                <a:schemeClr val="tx1"/>
                              </a:solidFill>
                              <a:latin typeface="Cambria Math" panose="02040503050406030204" pitchFamily="18" charset="0"/>
                            </a:rPr>
                            <m:t>1</m:t>
                          </m:r>
                        </m:sup>
                      </m:sSup>
                    </m:oMath>
                  </m:oMathPara>
                </a14:m>
                <a:endParaRPr lang="en-US" sz="1800" b="1" dirty="0">
                  <a:solidFill>
                    <a:schemeClr val="tx1"/>
                  </a:solidFill>
                </a:endParaRPr>
              </a:p>
            </p:txBody>
          </p:sp>
        </mc:Choice>
        <mc:Fallback xmlns="">
          <p:sp>
            <p:nvSpPr>
              <p:cNvPr id="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781612" y="2868820"/>
                <a:ext cx="1298956" cy="677993"/>
              </a:xfrm>
              <a:prstGeom prst="rect">
                <a:avLst/>
              </a:prstGeom>
              <a:blipFill>
                <a:blip r:embed="rId11"/>
                <a:stretch>
                  <a:fillRect/>
                </a:stretch>
              </a:blipFill>
            </p:spPr>
            <p:txBody>
              <a:bodyPr/>
              <a:lstStyle/>
              <a:p>
                <a:r>
                  <a:rPr lang="en-US">
                    <a:noFill/>
                  </a:rPr>
                  <a:t> </a:t>
                </a:r>
              </a:p>
            </p:txBody>
          </p:sp>
        </mc:Fallback>
      </mc:AlternateContent>
      <p:sp>
        <p:nvSpPr>
          <p:cNvPr id="28" name="矩形 27"/>
          <p:cNvSpPr/>
          <p:nvPr/>
        </p:nvSpPr>
        <p:spPr>
          <a:xfrm>
            <a:off x="3572549" y="3439042"/>
            <a:ext cx="208390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29" name="矩形 28"/>
          <p:cNvSpPr/>
          <p:nvPr/>
        </p:nvSpPr>
        <p:spPr>
          <a:xfrm>
            <a:off x="3582277" y="4450046"/>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35" name="矩形 34"/>
          <p:cNvSpPr/>
          <p:nvPr/>
        </p:nvSpPr>
        <p:spPr>
          <a:xfrm>
            <a:off x="3582277" y="2595251"/>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36" name="右大括号 35"/>
          <p:cNvSpPr/>
          <p:nvPr/>
        </p:nvSpPr>
        <p:spPr>
          <a:xfrm>
            <a:off x="8277276" y="2789307"/>
            <a:ext cx="373868" cy="187825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 Placeholder 1">
                <a:extLst>
                  <a:ext uri="{FF2B5EF4-FFF2-40B4-BE49-F238E27FC236}">
                    <a16:creationId xmlns:a16="http://schemas.microsoft.com/office/drawing/2014/main" id="{2B79910F-163A-49B6-AAF4-4655D89B5D2A}"/>
                  </a:ext>
                </a:extLst>
              </p:cNvPr>
              <p:cNvSpPr txBox="1">
                <a:spLocks/>
              </p:cNvSpPr>
              <p:nvPr/>
            </p:nvSpPr>
            <p:spPr>
              <a:xfrm>
                <a:off x="8753602" y="3376518"/>
                <a:ext cx="2311796"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2000" dirty="0">
                    <a:solidFill>
                      <a:schemeClr val="tx1"/>
                    </a:solidFill>
                  </a:rPr>
                  <a:t>recover </a:t>
                </a:r>
                <a14:m>
                  <m:oMath xmlns:m="http://schemas.openxmlformats.org/officeDocument/2006/math">
                    <m:r>
                      <a:rPr lang="en-US" sz="2000" b="1" i="1" dirty="0" smtClean="0">
                        <a:solidFill>
                          <a:schemeClr val="tx1"/>
                        </a:solidFill>
                        <a:latin typeface="Cambria Math" panose="02040503050406030204" pitchFamily="18" charset="0"/>
                      </a:rPr>
                      <m:t>𝒙</m:t>
                    </m:r>
                  </m:oMath>
                </a14:m>
                <a:endParaRPr lang="en-US" sz="2000" b="1" dirty="0">
                  <a:solidFill>
                    <a:schemeClr val="tx1"/>
                  </a:solidFill>
                </a:endParaRPr>
              </a:p>
            </p:txBody>
          </p:sp>
        </mc:Choice>
        <mc:Fallback xmlns="">
          <p:sp>
            <p:nvSpPr>
              <p:cNvPr id="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753602" y="3376518"/>
                <a:ext cx="2311796" cy="703833"/>
              </a:xfrm>
              <a:prstGeom prst="rect">
                <a:avLst/>
              </a:prstGeom>
              <a:blipFill>
                <a:blip r:embed="rId12"/>
                <a:stretch>
                  <a:fillRect/>
                </a:stretch>
              </a:blipFill>
            </p:spPr>
            <p:txBody>
              <a:bodyPr/>
              <a:lstStyle/>
              <a:p>
                <a:r>
                  <a:rPr lang="en-US">
                    <a:noFill/>
                  </a:rPr>
                  <a:t> </a:t>
                </a:r>
              </a:p>
            </p:txBody>
          </p:sp>
        </mc:Fallback>
      </mc:AlternateContent>
      <p:cxnSp>
        <p:nvCxnSpPr>
          <p:cNvPr id="38" name="直接连接符 37"/>
          <p:cNvCxnSpPr/>
          <p:nvPr/>
        </p:nvCxnSpPr>
        <p:spPr>
          <a:xfrm flipV="1">
            <a:off x="2893780" y="2796706"/>
            <a:ext cx="0" cy="187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10">
            <a:extLst>
              <a:ext uri="{FF2B5EF4-FFF2-40B4-BE49-F238E27FC236}">
                <a16:creationId xmlns:a16="http://schemas.microsoft.com/office/drawing/2014/main" id="{E20A6EC8-5331-4D77-AB44-2C64F36A257D}"/>
              </a:ext>
            </a:extLst>
          </p:cNvPr>
          <p:cNvCxnSpPr>
            <a:cxnSpLocks/>
          </p:cNvCxnSpPr>
          <p:nvPr/>
        </p:nvCxnSpPr>
        <p:spPr>
          <a:xfrm>
            <a:off x="2893780" y="2802747"/>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10">
            <a:extLst>
              <a:ext uri="{FF2B5EF4-FFF2-40B4-BE49-F238E27FC236}">
                <a16:creationId xmlns:a16="http://schemas.microsoft.com/office/drawing/2014/main" id="{E20A6EC8-5331-4D77-AB44-2C64F36A257D}"/>
              </a:ext>
            </a:extLst>
          </p:cNvPr>
          <p:cNvCxnSpPr>
            <a:cxnSpLocks/>
          </p:cNvCxnSpPr>
          <p:nvPr/>
        </p:nvCxnSpPr>
        <p:spPr>
          <a:xfrm>
            <a:off x="2890398" y="4676108"/>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 Placeholder 1">
                <a:extLst>
                  <a:ext uri="{FF2B5EF4-FFF2-40B4-BE49-F238E27FC236}">
                    <a16:creationId xmlns:a16="http://schemas.microsoft.com/office/drawing/2014/main" id="{2B79910F-163A-49B6-AAF4-4655D89B5D2A}"/>
                  </a:ext>
                </a:extLst>
              </p:cNvPr>
              <p:cNvSpPr txBox="1">
                <a:spLocks/>
              </p:cNvSpPr>
              <p:nvPr/>
            </p:nvSpPr>
            <p:spPr>
              <a:xfrm>
                <a:off x="6896642" y="4666013"/>
                <a:ext cx="106889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𝑁</m:t>
                          </m:r>
                        </m:sup>
                      </m:sSup>
                    </m:oMath>
                  </m:oMathPara>
                </a14:m>
                <a:endParaRPr lang="en-US" sz="1800" b="1" dirty="0">
                  <a:solidFill>
                    <a:schemeClr val="tx1"/>
                  </a:solidFill>
                </a:endParaRPr>
              </a:p>
            </p:txBody>
          </p:sp>
        </mc:Choice>
        <mc:Fallback xmlns="">
          <p:sp>
            <p:nvSpPr>
              <p:cNvPr id="4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896642" y="4666013"/>
                <a:ext cx="1068896" cy="67799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637089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r>
              <a:rPr lang="en-US" altLang="zh-CN" sz="2400" dirty="0"/>
              <a:t>Reconstruction Vs. Hypothesis testing</a:t>
            </a:r>
            <a:endParaRPr lang="en-US" sz="2400" dirty="0"/>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3616"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Reconstruction: no knowledge on </a:t>
                </a:r>
                <a14:m>
                  <m:oMath xmlns:m="http://schemas.openxmlformats.org/officeDocument/2006/math">
                    <m:r>
                      <a:rPr lang="en-US" altLang="zh-CN" sz="1800" b="1" i="1" smtClean="0">
                        <a:solidFill>
                          <a:prstClr val="black"/>
                        </a:solidFill>
                        <a:latin typeface="Cambria Math" panose="02040503050406030204" pitchFamily="18" charset="0"/>
                      </a:rPr>
                      <m:t>𝒙</m:t>
                    </m:r>
                  </m:oMath>
                </a14:m>
                <a:r>
                  <a:rPr lang="en-US" sz="1800" b="1" dirty="0"/>
                  <a:t> </a:t>
                </a:r>
                <a:r>
                  <a:rPr lang="en-US" sz="1800" dirty="0"/>
                  <a:t>to be reconstructed</a:t>
                </a:r>
              </a:p>
              <a:p>
                <a:pPr lvl="0">
                  <a:defRPr/>
                </a:pPr>
                <a:r>
                  <a:rPr lang="en-US" sz="1800" dirty="0"/>
                  <a:t>Hypothesis testing: know that </a:t>
                </a:r>
                <a14:m>
                  <m:oMath xmlns:m="http://schemas.openxmlformats.org/officeDocument/2006/math">
                    <m:r>
                      <a:rPr lang="en-US" sz="1800" b="1" i="1" smtClean="0">
                        <a:latin typeface="Cambria Math" panose="02040503050406030204" pitchFamily="18" charset="0"/>
                      </a:rPr>
                      <m:t>𝒙</m:t>
                    </m:r>
                  </m:oMath>
                </a14:m>
                <a:r>
                  <a:rPr lang="en-US" sz="1800" b="1" dirty="0"/>
                  <a:t> </a:t>
                </a:r>
                <a:r>
                  <a:rPr lang="en-US" sz="1800" dirty="0"/>
                  <a:t>is either </a:t>
                </a:r>
                <a14:m>
                  <m:oMath xmlns:m="http://schemas.openxmlformats.org/officeDocument/2006/math">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𝒙</m:t>
                        </m:r>
                      </m:e>
                      <m:sub>
                        <m:r>
                          <a:rPr lang="en-US" sz="1800" b="0" i="1" smtClean="0">
                            <a:latin typeface="Cambria Math" panose="02040503050406030204" pitchFamily="18" charset="0"/>
                          </a:rPr>
                          <m:t>1</m:t>
                        </m:r>
                      </m:sub>
                    </m:sSub>
                  </m:oMath>
                </a14:m>
                <a:r>
                  <a:rPr lang="en-US" sz="1800" dirty="0"/>
                  <a:t> or </a:t>
                </a:r>
                <a14:m>
                  <m:oMath xmlns:m="http://schemas.openxmlformats.org/officeDocument/2006/math">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𝒙</m:t>
                        </m:r>
                      </m:e>
                      <m:sub>
                        <m:r>
                          <a:rPr lang="en-US" sz="1800" b="0" i="1" smtClean="0">
                            <a:latin typeface="Cambria Math" panose="02040503050406030204" pitchFamily="18" charset="0"/>
                          </a:rPr>
                          <m:t>2</m:t>
                        </m:r>
                      </m:sub>
                    </m:sSub>
                  </m:oMath>
                </a14:m>
                <a:r>
                  <a:rPr lang="en-US" sz="1800" dirty="0"/>
                  <a:t> </a:t>
                </a:r>
              </a:p>
              <a:p>
                <a:pPr lvl="0">
                  <a:defRPr/>
                </a:pPr>
                <a:endParaRPr lang="en-US" sz="1800" dirty="0">
                  <a:solidFill>
                    <a:srgbClr val="E7E6E6">
                      <a:lumMod val="50000"/>
                    </a:srgbClr>
                  </a:solidFill>
                </a:endParaRPr>
              </a:p>
            </p:txBody>
          </p:sp>
        </mc:Choice>
        <mc:Fallback xmlns="">
          <p:sp>
            <p:nvSpPr>
              <p:cNvPr id="12"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1646655"/>
                <a:ext cx="11200610" cy="599588"/>
              </a:xfrm>
              <a:prstGeom prst="rect">
                <a:avLst/>
              </a:prstGeom>
              <a:blipFill>
                <a:blip r:embed="rId3"/>
                <a:stretch>
                  <a:fillRect b="-42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Placeholder 1">
                <a:extLst>
                  <a:ext uri="{FF2B5EF4-FFF2-40B4-BE49-F238E27FC236}">
                    <a16:creationId xmlns:a16="http://schemas.microsoft.com/office/drawing/2014/main" id="{2B79910F-163A-49B6-AAF4-4655D89B5D2A}"/>
                  </a:ext>
                </a:extLst>
              </p:cNvPr>
              <p:cNvSpPr txBox="1">
                <a:spLocks/>
              </p:cNvSpPr>
              <p:nvPr/>
            </p:nvSpPr>
            <p:spPr>
              <a:xfrm>
                <a:off x="266713" y="328452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1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66713" y="3284527"/>
                <a:ext cx="2402013" cy="703833"/>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0">
            <a:extLst>
              <a:ext uri="{FF2B5EF4-FFF2-40B4-BE49-F238E27FC236}">
                <a16:creationId xmlns:a16="http://schemas.microsoft.com/office/drawing/2014/main" id="{E20A6EC8-5331-4D77-AB44-2C64F36A257D}"/>
              </a:ext>
            </a:extLst>
          </p:cNvPr>
          <p:cNvCxnSpPr>
            <a:cxnSpLocks/>
            <a:endCxn id="28" idx="1"/>
          </p:cNvCxnSpPr>
          <p:nvPr/>
        </p:nvCxnSpPr>
        <p:spPr>
          <a:xfrm flipV="1">
            <a:off x="2430866" y="3640497"/>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0">
            <a:extLst>
              <a:ext uri="{FF2B5EF4-FFF2-40B4-BE49-F238E27FC236}">
                <a16:creationId xmlns:a16="http://schemas.microsoft.com/office/drawing/2014/main" id="{E20A6EC8-5331-4D77-AB44-2C64F36A257D}"/>
              </a:ext>
            </a:extLst>
          </p:cNvPr>
          <p:cNvCxnSpPr>
            <a:cxnSpLocks/>
          </p:cNvCxnSpPr>
          <p:nvPr/>
        </p:nvCxnSpPr>
        <p:spPr>
          <a:xfrm>
            <a:off x="5667482" y="3628745"/>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 Placeholder 1">
                <a:extLst>
                  <a:ext uri="{FF2B5EF4-FFF2-40B4-BE49-F238E27FC236}">
                    <a16:creationId xmlns:a16="http://schemas.microsoft.com/office/drawing/2014/main" id="{2B79910F-163A-49B6-AAF4-4655D89B5D2A}"/>
                  </a:ext>
                </a:extLst>
              </p:cNvPr>
              <p:cNvSpPr txBox="1">
                <a:spLocks/>
              </p:cNvSpPr>
              <p:nvPr/>
            </p:nvSpPr>
            <p:spPr>
              <a:xfrm>
                <a:off x="238327" y="3767453"/>
                <a:ext cx="2402013" cy="696716"/>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1" i="1" dirty="0" smtClean="0">
                          <a:solidFill>
                            <a:schemeClr val="tx1"/>
                          </a:solidFill>
                          <a:latin typeface="Cambria Math" panose="02040503050406030204" pitchFamily="18" charset="0"/>
                        </a:rPr>
                        <m:t>𝒙</m:t>
                      </m:r>
                      <m:r>
                        <a:rPr lang="en-US" sz="1800" b="1" i="1" dirty="0" smtClean="0">
                          <a:solidFill>
                            <a:schemeClr val="tx1"/>
                          </a:solidFill>
                          <a:latin typeface="Cambria Math" panose="02040503050406030204" pitchFamily="18" charset="0"/>
                        </a:rPr>
                        <m:t>∈{</m:t>
                      </m:r>
                      <m:sSub>
                        <m:sSubPr>
                          <m:ctrlPr>
                            <a:rPr lang="en-US" sz="1800" i="1" dirty="0">
                              <a:solidFill>
                                <a:schemeClr val="tx1"/>
                              </a:solidFill>
                              <a:latin typeface="Cambria Math" panose="02040503050406030204" pitchFamily="18" charset="0"/>
                            </a:rPr>
                          </m:ctrlPr>
                        </m:sSubPr>
                        <m:e>
                          <m:r>
                            <a:rPr lang="en-US" sz="1800" b="1" i="1" dirty="0">
                              <a:solidFill>
                                <a:schemeClr val="tx1"/>
                              </a:solidFill>
                              <a:latin typeface="Cambria Math" panose="02040503050406030204" pitchFamily="18" charset="0"/>
                            </a:rPr>
                            <m:t>𝒙</m:t>
                          </m:r>
                        </m:e>
                        <m:sub>
                          <m:r>
                            <a:rPr lang="en-US" sz="1800" i="1" dirty="0">
                              <a:solidFill>
                                <a:schemeClr val="tx1"/>
                              </a:solidFill>
                              <a:latin typeface="Cambria Math" panose="02040503050406030204" pitchFamily="18" charset="0"/>
                            </a:rPr>
                            <m:t>1</m:t>
                          </m:r>
                        </m:sub>
                      </m:sSub>
                      <m:r>
                        <a:rPr lang="en-US" sz="1800" i="1" dirty="0">
                          <a:solidFill>
                            <a:schemeClr val="tx1"/>
                          </a:solidFill>
                          <a:latin typeface="Cambria Math" panose="02040503050406030204" pitchFamily="18" charset="0"/>
                        </a:rPr>
                        <m:t>,</m:t>
                      </m:r>
                      <m:sSub>
                        <m:sSubPr>
                          <m:ctrlPr>
                            <a:rPr lang="en-US" sz="1800" b="1" i="1" dirty="0">
                              <a:solidFill>
                                <a:schemeClr val="tx1"/>
                              </a:solidFill>
                              <a:latin typeface="Cambria Math" panose="02040503050406030204" pitchFamily="18" charset="0"/>
                            </a:rPr>
                          </m:ctrlPr>
                        </m:sSubPr>
                        <m:e>
                          <m:r>
                            <a:rPr lang="en-US" sz="1800" b="1" i="1" dirty="0">
                              <a:solidFill>
                                <a:schemeClr val="tx1"/>
                              </a:solidFill>
                              <a:latin typeface="Cambria Math" panose="02040503050406030204" pitchFamily="18" charset="0"/>
                            </a:rPr>
                            <m:t>𝒙</m:t>
                          </m:r>
                        </m:e>
                        <m:sub>
                          <m:r>
                            <a:rPr lang="en-US" sz="1800" i="1" dirty="0">
                              <a:solidFill>
                                <a:schemeClr val="tx1"/>
                              </a:solidFill>
                              <a:latin typeface="Cambria Math" panose="02040503050406030204" pitchFamily="18" charset="0"/>
                            </a:rPr>
                            <m:t>2</m:t>
                          </m:r>
                        </m:sub>
                      </m:sSub>
                      <m:r>
                        <a:rPr lang="en-US" sz="1800" b="1" i="1" dirty="0" smtClean="0">
                          <a:solidFill>
                            <a:schemeClr val="tx1"/>
                          </a:solidFill>
                          <a:latin typeface="Cambria Math" panose="02040503050406030204" pitchFamily="18" charset="0"/>
                        </a:rPr>
                        <m:t>}</m:t>
                      </m:r>
                    </m:oMath>
                  </m:oMathPara>
                </a14:m>
                <a:endParaRPr lang="en-US" sz="1800" b="1" dirty="0">
                  <a:solidFill>
                    <a:schemeClr val="tx1"/>
                  </a:solidFill>
                </a:endParaRPr>
              </a:p>
            </p:txBody>
          </p:sp>
        </mc:Choice>
        <mc:Fallback xmlns="">
          <p:sp>
            <p:nvSpPr>
              <p:cNvPr id="1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327" y="3767453"/>
                <a:ext cx="2402013" cy="6967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Placeholder 1">
                <a:extLst>
                  <a:ext uri="{FF2B5EF4-FFF2-40B4-BE49-F238E27FC236}">
                    <a16:creationId xmlns:a16="http://schemas.microsoft.com/office/drawing/2014/main" id="{2B79910F-163A-49B6-AAF4-4655D89B5D2A}"/>
                  </a:ext>
                </a:extLst>
              </p:cNvPr>
              <p:cNvSpPr txBox="1">
                <a:spLocks/>
              </p:cNvSpPr>
              <p:nvPr/>
            </p:nvSpPr>
            <p:spPr>
              <a:xfrm>
                <a:off x="6281976" y="3271324"/>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0</m:t>
                      </m:r>
                    </m:oMath>
                  </m:oMathPara>
                </a14:m>
                <a:endParaRPr lang="en-US" sz="2000" dirty="0">
                  <a:solidFill>
                    <a:schemeClr val="tx1"/>
                  </a:solidFill>
                </a:endParaRPr>
              </a:p>
            </p:txBody>
          </p:sp>
        </mc:Choice>
        <mc:Fallback xmlns="">
          <p:sp>
            <p:nvSpPr>
              <p:cNvPr id="1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281976" y="3271324"/>
                <a:ext cx="2172459" cy="7038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 Placeholder 1">
                <a:extLst>
                  <a:ext uri="{FF2B5EF4-FFF2-40B4-BE49-F238E27FC236}">
                    <a16:creationId xmlns:a16="http://schemas.microsoft.com/office/drawing/2014/main" id="{2B79910F-163A-49B6-AAF4-4655D89B5D2A}"/>
                  </a:ext>
                </a:extLst>
              </p:cNvPr>
              <p:cNvSpPr txBox="1">
                <a:spLocks/>
              </p:cNvSpPr>
              <p:nvPr/>
            </p:nvSpPr>
            <p:spPr>
              <a:xfrm>
                <a:off x="6980295" y="3700859"/>
                <a:ext cx="909872" cy="68196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𝑖</m:t>
                          </m:r>
                        </m:sup>
                      </m:sSup>
                    </m:oMath>
                  </m:oMathPara>
                </a14:m>
                <a:endParaRPr lang="en-US" sz="1800" b="1" dirty="0">
                  <a:solidFill>
                    <a:schemeClr val="tx1"/>
                  </a:solidFill>
                </a:endParaRPr>
              </a:p>
            </p:txBody>
          </p:sp>
        </mc:Choice>
        <mc:Fallback xmlns="">
          <p:sp>
            <p:nvSpPr>
              <p:cNvPr id="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980295" y="3700859"/>
                <a:ext cx="909872" cy="6819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Placeholder 1">
                <a:extLst>
                  <a:ext uri="{FF2B5EF4-FFF2-40B4-BE49-F238E27FC236}">
                    <a16:creationId xmlns:a16="http://schemas.microsoft.com/office/drawing/2014/main" id="{2B79910F-163A-49B6-AAF4-4655D89B5D2A}"/>
                  </a:ext>
                </a:extLst>
              </p:cNvPr>
              <p:cNvSpPr txBox="1">
                <a:spLocks/>
              </p:cNvSpPr>
              <p:nvPr/>
            </p:nvSpPr>
            <p:spPr>
              <a:xfrm>
                <a:off x="3483536" y="3776508"/>
                <a:ext cx="2402013"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1" i="1" dirty="0"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1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483536" y="3776508"/>
                <a:ext cx="2402013" cy="826944"/>
              </a:xfrm>
              <a:prstGeom prst="rect">
                <a:avLst/>
              </a:prstGeom>
              <a:blipFill>
                <a:blip r:embed="rId8"/>
                <a:stretch>
                  <a:fillRect/>
                </a:stretch>
              </a:blipFill>
            </p:spPr>
            <p:txBody>
              <a:bodyPr/>
              <a:lstStyle/>
              <a:p>
                <a:r>
                  <a:rPr lang="en-US">
                    <a:noFill/>
                  </a:rPr>
                  <a:t> </a:t>
                </a:r>
              </a:p>
            </p:txBody>
          </p:sp>
        </mc:Fallback>
      </mc:AlternateContent>
      <p:cxnSp>
        <p:nvCxnSpPr>
          <p:cNvPr id="20" name="Straight Arrow Connector 10">
            <a:extLst>
              <a:ext uri="{FF2B5EF4-FFF2-40B4-BE49-F238E27FC236}">
                <a16:creationId xmlns:a16="http://schemas.microsoft.com/office/drawing/2014/main" id="{E20A6EC8-5331-4D77-AB44-2C64F36A257D}"/>
              </a:ext>
            </a:extLst>
          </p:cNvPr>
          <p:cNvCxnSpPr>
            <a:cxnSpLocks/>
          </p:cNvCxnSpPr>
          <p:nvPr/>
        </p:nvCxnSpPr>
        <p:spPr>
          <a:xfrm>
            <a:off x="5667482" y="4674963"/>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 Placeholder 1">
                <a:extLst>
                  <a:ext uri="{FF2B5EF4-FFF2-40B4-BE49-F238E27FC236}">
                    <a16:creationId xmlns:a16="http://schemas.microsoft.com/office/drawing/2014/main" id="{2B79910F-163A-49B6-AAF4-4655D89B5D2A}"/>
                  </a:ext>
                </a:extLst>
              </p:cNvPr>
              <p:cNvSpPr txBox="1">
                <a:spLocks/>
              </p:cNvSpPr>
              <p:nvPr/>
            </p:nvSpPr>
            <p:spPr>
              <a:xfrm>
                <a:off x="6392429" y="4317542"/>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1 0</m:t>
                      </m:r>
                    </m:oMath>
                  </m:oMathPara>
                </a14:m>
                <a:endParaRPr lang="en-US" sz="2000" dirty="0">
                  <a:solidFill>
                    <a:schemeClr val="tx1"/>
                  </a:solidFill>
                </a:endParaRPr>
              </a:p>
            </p:txBody>
          </p:sp>
        </mc:Choice>
        <mc:Fallback xmlns="">
          <p:sp>
            <p:nvSpPr>
              <p:cNvPr id="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392429" y="4317542"/>
                <a:ext cx="2172459" cy="703833"/>
              </a:xfrm>
              <a:prstGeom prst="rect">
                <a:avLst/>
              </a:prstGeom>
              <a:blipFill>
                <a:blip r:embed="rId9"/>
                <a:stretch>
                  <a:fillRect/>
                </a:stretch>
              </a:blipFill>
            </p:spPr>
            <p:txBody>
              <a:bodyPr/>
              <a:lstStyle/>
              <a:p>
                <a:r>
                  <a:rPr lang="en-US">
                    <a:noFill/>
                  </a:rPr>
                  <a:t> </a:t>
                </a:r>
              </a:p>
            </p:txBody>
          </p:sp>
        </mc:Fallback>
      </mc:AlternateContent>
      <p:cxnSp>
        <p:nvCxnSpPr>
          <p:cNvPr id="22" name="Straight Arrow Connector 10">
            <a:extLst>
              <a:ext uri="{FF2B5EF4-FFF2-40B4-BE49-F238E27FC236}">
                <a16:creationId xmlns:a16="http://schemas.microsoft.com/office/drawing/2014/main" id="{E20A6EC8-5331-4D77-AB44-2C64F36A257D}"/>
              </a:ext>
            </a:extLst>
          </p:cNvPr>
          <p:cNvCxnSpPr>
            <a:cxnSpLocks/>
          </p:cNvCxnSpPr>
          <p:nvPr/>
        </p:nvCxnSpPr>
        <p:spPr>
          <a:xfrm>
            <a:off x="5663341" y="2796706"/>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 Placeholder 1">
                <a:extLst>
                  <a:ext uri="{FF2B5EF4-FFF2-40B4-BE49-F238E27FC236}">
                    <a16:creationId xmlns:a16="http://schemas.microsoft.com/office/drawing/2014/main" id="{2B79910F-163A-49B6-AAF4-4655D89B5D2A}"/>
                  </a:ext>
                </a:extLst>
              </p:cNvPr>
              <p:cNvSpPr txBox="1">
                <a:spLocks/>
              </p:cNvSpPr>
              <p:nvPr/>
            </p:nvSpPr>
            <p:spPr>
              <a:xfrm>
                <a:off x="6187996" y="2439285"/>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1 0 1</m:t>
                      </m:r>
                    </m:oMath>
                  </m:oMathPara>
                </a14:m>
                <a:endParaRPr lang="en-US" sz="2000" dirty="0">
                  <a:solidFill>
                    <a:schemeClr val="tx1"/>
                  </a:solidFill>
                </a:endParaRPr>
              </a:p>
            </p:txBody>
          </p:sp>
        </mc:Choice>
        <mc:Fallback xmlns="">
          <p:sp>
            <p:nvSpPr>
              <p:cNvPr id="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187996" y="2439285"/>
                <a:ext cx="2172459" cy="7038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 Placeholder 1">
                <a:extLst>
                  <a:ext uri="{FF2B5EF4-FFF2-40B4-BE49-F238E27FC236}">
                    <a16:creationId xmlns:a16="http://schemas.microsoft.com/office/drawing/2014/main" id="{2B79910F-163A-49B6-AAF4-4655D89B5D2A}"/>
                  </a:ext>
                </a:extLst>
              </p:cNvPr>
              <p:cNvSpPr txBox="1">
                <a:spLocks/>
              </p:cNvSpPr>
              <p:nvPr/>
            </p:nvSpPr>
            <p:spPr>
              <a:xfrm>
                <a:off x="6781612" y="2868820"/>
                <a:ext cx="129895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0" dirty="0" smtClean="0">
                              <a:solidFill>
                                <a:schemeClr val="tx1"/>
                              </a:solidFill>
                              <a:latin typeface="Cambria Math" panose="02040503050406030204" pitchFamily="18" charset="0"/>
                            </a:rPr>
                            <m:t>1</m:t>
                          </m:r>
                        </m:sup>
                      </m:sSup>
                    </m:oMath>
                  </m:oMathPara>
                </a14:m>
                <a:endParaRPr lang="en-US" sz="1800" b="1" dirty="0">
                  <a:solidFill>
                    <a:schemeClr val="tx1"/>
                  </a:solidFill>
                </a:endParaRPr>
              </a:p>
            </p:txBody>
          </p:sp>
        </mc:Choice>
        <mc:Fallback xmlns="">
          <p:sp>
            <p:nvSpPr>
              <p:cNvPr id="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781612" y="2868820"/>
                <a:ext cx="1298956" cy="677993"/>
              </a:xfrm>
              <a:prstGeom prst="rect">
                <a:avLst/>
              </a:prstGeom>
              <a:blipFill>
                <a:blip r:embed="rId11"/>
                <a:stretch>
                  <a:fillRect/>
                </a:stretch>
              </a:blipFill>
            </p:spPr>
            <p:txBody>
              <a:bodyPr/>
              <a:lstStyle/>
              <a:p>
                <a:r>
                  <a:rPr lang="en-US">
                    <a:noFill/>
                  </a:rPr>
                  <a:t> </a:t>
                </a:r>
              </a:p>
            </p:txBody>
          </p:sp>
        </mc:Fallback>
      </mc:AlternateContent>
      <p:sp>
        <p:nvSpPr>
          <p:cNvPr id="28" name="矩形 27"/>
          <p:cNvSpPr/>
          <p:nvPr/>
        </p:nvSpPr>
        <p:spPr>
          <a:xfrm>
            <a:off x="3572549" y="3439042"/>
            <a:ext cx="208390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29" name="矩形 28"/>
          <p:cNvSpPr/>
          <p:nvPr/>
        </p:nvSpPr>
        <p:spPr>
          <a:xfrm>
            <a:off x="3582277" y="4450046"/>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35" name="矩形 34"/>
          <p:cNvSpPr/>
          <p:nvPr/>
        </p:nvSpPr>
        <p:spPr>
          <a:xfrm>
            <a:off x="3582277" y="2595251"/>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36" name="右大括号 35"/>
          <p:cNvSpPr/>
          <p:nvPr/>
        </p:nvSpPr>
        <p:spPr>
          <a:xfrm>
            <a:off x="8277276" y="2789307"/>
            <a:ext cx="373868" cy="187825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 Placeholder 1">
                <a:extLst>
                  <a:ext uri="{FF2B5EF4-FFF2-40B4-BE49-F238E27FC236}">
                    <a16:creationId xmlns:a16="http://schemas.microsoft.com/office/drawing/2014/main" id="{2B79910F-163A-49B6-AAF4-4655D89B5D2A}"/>
                  </a:ext>
                </a:extLst>
              </p:cNvPr>
              <p:cNvSpPr txBox="1">
                <a:spLocks/>
              </p:cNvSpPr>
              <p:nvPr/>
            </p:nvSpPr>
            <p:spPr>
              <a:xfrm>
                <a:off x="8753601" y="3376518"/>
                <a:ext cx="3350625"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2000" dirty="0">
                    <a:solidFill>
                      <a:schemeClr val="tx1"/>
                    </a:solidFill>
                  </a:rPr>
                  <a:t>Determine </a:t>
                </a:r>
                <a14:m>
                  <m:oMath xmlns:m="http://schemas.openxmlformats.org/officeDocument/2006/math">
                    <m:r>
                      <a:rPr lang="en-US" sz="2000" b="1" i="1" dirty="0" smtClean="0">
                        <a:solidFill>
                          <a:schemeClr val="tx1"/>
                        </a:solidFill>
                        <a:latin typeface="Cambria Math" panose="02040503050406030204" pitchFamily="18" charset="0"/>
                      </a:rPr>
                      <m:t>𝒙</m:t>
                    </m:r>
                    <m:r>
                      <a:rPr lang="en-US" sz="2000" b="1" i="1" dirty="0" smtClean="0">
                        <a:solidFill>
                          <a:schemeClr val="tx1"/>
                        </a:solidFill>
                        <a:latin typeface="Cambria Math" panose="02040503050406030204" pitchFamily="18" charset="0"/>
                      </a:rPr>
                      <m:t>=</m:t>
                    </m:r>
                    <m:sSub>
                      <m:sSubPr>
                        <m:ctrlPr>
                          <a:rPr lang="en-US" sz="2000" b="1" i="1" dirty="0" smtClean="0">
                            <a:solidFill>
                              <a:schemeClr val="tx1"/>
                            </a:solidFill>
                            <a:latin typeface="Cambria Math" panose="02040503050406030204" pitchFamily="18" charset="0"/>
                          </a:rPr>
                        </m:ctrlPr>
                      </m:sSubPr>
                      <m:e>
                        <m:r>
                          <a:rPr lang="en-US" sz="2000" b="1" i="1" dirty="0" smtClean="0">
                            <a:solidFill>
                              <a:schemeClr val="tx1"/>
                            </a:solidFill>
                            <a:latin typeface="Cambria Math" panose="02040503050406030204" pitchFamily="18" charset="0"/>
                          </a:rPr>
                          <m:t>𝒙</m:t>
                        </m:r>
                      </m:e>
                      <m:sub>
                        <m:r>
                          <a:rPr lang="en-US" sz="2000" b="0" i="1" dirty="0" smtClean="0">
                            <a:solidFill>
                              <a:schemeClr val="tx1"/>
                            </a:solidFill>
                            <a:latin typeface="Cambria Math" panose="02040503050406030204" pitchFamily="18" charset="0"/>
                          </a:rPr>
                          <m:t>1</m:t>
                        </m:r>
                      </m:sub>
                    </m:sSub>
                  </m:oMath>
                </a14:m>
                <a:r>
                  <a:rPr lang="en-US" sz="2000" dirty="0">
                    <a:solidFill>
                      <a:schemeClr val="tx1"/>
                    </a:solidFill>
                  </a:rPr>
                  <a:t> or </a:t>
                </a:r>
                <a14:m>
                  <m:oMath xmlns:m="http://schemas.openxmlformats.org/officeDocument/2006/math">
                    <m:r>
                      <a:rPr lang="en-US" sz="2000" b="1" i="1" smtClean="0">
                        <a:solidFill>
                          <a:schemeClr val="tx1"/>
                        </a:solidFill>
                        <a:latin typeface="Cambria Math" panose="02040503050406030204" pitchFamily="18" charset="0"/>
                      </a:rPr>
                      <m:t>𝒙</m:t>
                    </m:r>
                    <m:r>
                      <a:rPr lang="en-US" sz="2000" b="1" i="1" smtClean="0">
                        <a:solidFill>
                          <a:schemeClr val="tx1"/>
                        </a:solidFill>
                        <a:latin typeface="Cambria Math" panose="02040503050406030204" pitchFamily="18" charset="0"/>
                      </a:rPr>
                      <m:t>=</m:t>
                    </m:r>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𝒙</m:t>
                        </m:r>
                      </m:e>
                      <m:sub>
                        <m:r>
                          <a:rPr lang="en-US" sz="2000" b="0" i="1" smtClean="0">
                            <a:solidFill>
                              <a:schemeClr val="tx1"/>
                            </a:solidFill>
                            <a:latin typeface="Cambria Math" panose="02040503050406030204" pitchFamily="18" charset="0"/>
                          </a:rPr>
                          <m:t>2</m:t>
                        </m:r>
                      </m:sub>
                    </m:sSub>
                  </m:oMath>
                </a14:m>
                <a:endParaRPr lang="en-US" sz="2000" b="1" dirty="0">
                  <a:solidFill>
                    <a:schemeClr val="tx1"/>
                  </a:solidFill>
                </a:endParaRPr>
              </a:p>
            </p:txBody>
          </p:sp>
        </mc:Choice>
        <mc:Fallback xmlns="">
          <p:sp>
            <p:nvSpPr>
              <p:cNvPr id="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753601" y="3376518"/>
                <a:ext cx="3350625" cy="703833"/>
              </a:xfrm>
              <a:prstGeom prst="rect">
                <a:avLst/>
              </a:prstGeom>
              <a:blipFill>
                <a:blip r:embed="rId12"/>
                <a:stretch>
                  <a:fillRect/>
                </a:stretch>
              </a:blipFill>
            </p:spPr>
            <p:txBody>
              <a:bodyPr/>
              <a:lstStyle/>
              <a:p>
                <a:r>
                  <a:rPr lang="en-US">
                    <a:noFill/>
                  </a:rPr>
                  <a:t> </a:t>
                </a:r>
              </a:p>
            </p:txBody>
          </p:sp>
        </mc:Fallback>
      </mc:AlternateContent>
      <p:cxnSp>
        <p:nvCxnSpPr>
          <p:cNvPr id="38" name="直接连接符 37"/>
          <p:cNvCxnSpPr/>
          <p:nvPr/>
        </p:nvCxnSpPr>
        <p:spPr>
          <a:xfrm flipV="1">
            <a:off x="2893780" y="2796706"/>
            <a:ext cx="0" cy="187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10">
            <a:extLst>
              <a:ext uri="{FF2B5EF4-FFF2-40B4-BE49-F238E27FC236}">
                <a16:creationId xmlns:a16="http://schemas.microsoft.com/office/drawing/2014/main" id="{E20A6EC8-5331-4D77-AB44-2C64F36A257D}"/>
              </a:ext>
            </a:extLst>
          </p:cNvPr>
          <p:cNvCxnSpPr>
            <a:cxnSpLocks/>
          </p:cNvCxnSpPr>
          <p:nvPr/>
        </p:nvCxnSpPr>
        <p:spPr>
          <a:xfrm>
            <a:off x="2893780" y="2802747"/>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10">
            <a:extLst>
              <a:ext uri="{FF2B5EF4-FFF2-40B4-BE49-F238E27FC236}">
                <a16:creationId xmlns:a16="http://schemas.microsoft.com/office/drawing/2014/main" id="{E20A6EC8-5331-4D77-AB44-2C64F36A257D}"/>
              </a:ext>
            </a:extLst>
          </p:cNvPr>
          <p:cNvCxnSpPr>
            <a:cxnSpLocks/>
          </p:cNvCxnSpPr>
          <p:nvPr/>
        </p:nvCxnSpPr>
        <p:spPr>
          <a:xfrm>
            <a:off x="2890398" y="4676108"/>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 Placeholder 1">
                <a:extLst>
                  <a:ext uri="{FF2B5EF4-FFF2-40B4-BE49-F238E27FC236}">
                    <a16:creationId xmlns:a16="http://schemas.microsoft.com/office/drawing/2014/main" id="{2B79910F-163A-49B6-AAF4-4655D89B5D2A}"/>
                  </a:ext>
                </a:extLst>
              </p:cNvPr>
              <p:cNvSpPr txBox="1">
                <a:spLocks/>
              </p:cNvSpPr>
              <p:nvPr/>
            </p:nvSpPr>
            <p:spPr>
              <a:xfrm>
                <a:off x="6896642" y="4666013"/>
                <a:ext cx="106889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𝑁</m:t>
                          </m:r>
                        </m:sup>
                      </m:sSup>
                    </m:oMath>
                  </m:oMathPara>
                </a14:m>
                <a:endParaRPr lang="en-US" sz="1800" b="1" dirty="0">
                  <a:solidFill>
                    <a:schemeClr val="tx1"/>
                  </a:solidFill>
                </a:endParaRPr>
              </a:p>
            </p:txBody>
          </p:sp>
        </mc:Choice>
        <mc:Fallback xmlns="">
          <p:sp>
            <p:nvSpPr>
              <p:cNvPr id="4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896642" y="4666013"/>
                <a:ext cx="1068896" cy="67799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311314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461665"/>
          </a:xfrm>
          <a:prstGeom prst="rect">
            <a:avLst/>
          </a:prstGeom>
          <a:noFill/>
        </p:spPr>
        <p:txBody>
          <a:bodyPr wrap="square" rtlCol="0">
            <a:spAutoFit/>
          </a:bodyPr>
          <a:lstStyle/>
          <a:p>
            <a:r>
              <a:rPr lang="en-US" altLang="zh-CN" sz="2400" dirty="0"/>
              <a:t>Reconstruction Vs. Hypothesis testing</a:t>
            </a:r>
            <a:endParaRPr lang="en-US" sz="2400" dirty="0"/>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3616" y="1646655"/>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Reconstruction: no knowledge on </a:t>
                </a:r>
                <a14:m>
                  <m:oMath xmlns:m="http://schemas.openxmlformats.org/officeDocument/2006/math">
                    <m:r>
                      <a:rPr lang="en-US" altLang="zh-CN" sz="1800" b="1" i="1" smtClean="0">
                        <a:solidFill>
                          <a:prstClr val="black"/>
                        </a:solidFill>
                        <a:latin typeface="Cambria Math" panose="02040503050406030204" pitchFamily="18" charset="0"/>
                      </a:rPr>
                      <m:t>𝒙</m:t>
                    </m:r>
                  </m:oMath>
                </a14:m>
                <a:r>
                  <a:rPr lang="en-US" sz="1800" b="1" dirty="0"/>
                  <a:t> </a:t>
                </a:r>
                <a:r>
                  <a:rPr lang="en-US" sz="1800" dirty="0"/>
                  <a:t>to be reconstructed</a:t>
                </a:r>
              </a:p>
              <a:p>
                <a:pPr lvl="0">
                  <a:defRPr/>
                </a:pPr>
                <a:r>
                  <a:rPr lang="en-US" sz="1800" dirty="0"/>
                  <a:t>Hypothesis testing: know that </a:t>
                </a:r>
                <a14:m>
                  <m:oMath xmlns:m="http://schemas.openxmlformats.org/officeDocument/2006/math">
                    <m:r>
                      <a:rPr lang="en-US" sz="1800" b="1" i="1" smtClean="0">
                        <a:latin typeface="Cambria Math" panose="02040503050406030204" pitchFamily="18" charset="0"/>
                      </a:rPr>
                      <m:t>𝒙</m:t>
                    </m:r>
                  </m:oMath>
                </a14:m>
                <a:r>
                  <a:rPr lang="en-US" sz="1800" b="1" dirty="0"/>
                  <a:t> </a:t>
                </a:r>
                <a:r>
                  <a:rPr lang="en-US" sz="1800" dirty="0"/>
                  <a:t>is either </a:t>
                </a:r>
                <a14:m>
                  <m:oMath xmlns:m="http://schemas.openxmlformats.org/officeDocument/2006/math">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𝒙</m:t>
                        </m:r>
                      </m:e>
                      <m:sub>
                        <m:r>
                          <a:rPr lang="en-US" sz="1800" b="0" i="1" smtClean="0">
                            <a:latin typeface="Cambria Math" panose="02040503050406030204" pitchFamily="18" charset="0"/>
                          </a:rPr>
                          <m:t>1</m:t>
                        </m:r>
                      </m:sub>
                    </m:sSub>
                  </m:oMath>
                </a14:m>
                <a:r>
                  <a:rPr lang="en-US" sz="1800" dirty="0"/>
                  <a:t> or </a:t>
                </a:r>
                <a14:m>
                  <m:oMath xmlns:m="http://schemas.openxmlformats.org/officeDocument/2006/math">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𝒙</m:t>
                        </m:r>
                      </m:e>
                      <m:sub>
                        <m:r>
                          <a:rPr lang="en-US" sz="1800" b="0" i="1" smtClean="0">
                            <a:latin typeface="Cambria Math" panose="02040503050406030204" pitchFamily="18" charset="0"/>
                          </a:rPr>
                          <m:t>2</m:t>
                        </m:r>
                      </m:sub>
                    </m:sSub>
                  </m:oMath>
                </a14:m>
                <a:r>
                  <a:rPr lang="en-US" sz="1800" dirty="0"/>
                  <a:t> </a:t>
                </a:r>
              </a:p>
              <a:p>
                <a:pPr lvl="0">
                  <a:defRPr/>
                </a:pPr>
                <a:endParaRPr lang="en-US" sz="1800" dirty="0">
                  <a:solidFill>
                    <a:srgbClr val="E7E6E6">
                      <a:lumMod val="50000"/>
                    </a:srgbClr>
                  </a:solidFill>
                </a:endParaRPr>
              </a:p>
            </p:txBody>
          </p:sp>
        </mc:Choice>
        <mc:Fallback xmlns="">
          <p:sp>
            <p:nvSpPr>
              <p:cNvPr id="12"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1646655"/>
                <a:ext cx="11200610" cy="599588"/>
              </a:xfrm>
              <a:prstGeom prst="rect">
                <a:avLst/>
              </a:prstGeom>
              <a:blipFill>
                <a:blip r:embed="rId3"/>
                <a:stretch>
                  <a:fillRect b="-42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Placeholder 1">
                <a:extLst>
                  <a:ext uri="{FF2B5EF4-FFF2-40B4-BE49-F238E27FC236}">
                    <a16:creationId xmlns:a16="http://schemas.microsoft.com/office/drawing/2014/main" id="{2B79910F-163A-49B6-AAF4-4655D89B5D2A}"/>
                  </a:ext>
                </a:extLst>
              </p:cNvPr>
              <p:cNvSpPr txBox="1">
                <a:spLocks/>
              </p:cNvSpPr>
              <p:nvPr/>
            </p:nvSpPr>
            <p:spPr>
              <a:xfrm>
                <a:off x="266713" y="3284527"/>
                <a:ext cx="2402013"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0 1 0 1 1 0</m:t>
                      </m:r>
                    </m:oMath>
                  </m:oMathPara>
                </a14:m>
                <a:endParaRPr lang="en-US" sz="2000" dirty="0">
                  <a:solidFill>
                    <a:schemeClr val="tx1"/>
                  </a:solidFill>
                </a:endParaRPr>
              </a:p>
            </p:txBody>
          </p:sp>
        </mc:Choice>
        <mc:Fallback xmlns="">
          <p:sp>
            <p:nvSpPr>
              <p:cNvPr id="1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66713" y="3284527"/>
                <a:ext cx="2402013" cy="703833"/>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0">
            <a:extLst>
              <a:ext uri="{FF2B5EF4-FFF2-40B4-BE49-F238E27FC236}">
                <a16:creationId xmlns:a16="http://schemas.microsoft.com/office/drawing/2014/main" id="{E20A6EC8-5331-4D77-AB44-2C64F36A257D}"/>
              </a:ext>
            </a:extLst>
          </p:cNvPr>
          <p:cNvCxnSpPr>
            <a:cxnSpLocks/>
            <a:endCxn id="28" idx="1"/>
          </p:cNvCxnSpPr>
          <p:nvPr/>
        </p:nvCxnSpPr>
        <p:spPr>
          <a:xfrm flipV="1">
            <a:off x="2430866" y="3640497"/>
            <a:ext cx="1141683" cy="367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0">
            <a:extLst>
              <a:ext uri="{FF2B5EF4-FFF2-40B4-BE49-F238E27FC236}">
                <a16:creationId xmlns:a16="http://schemas.microsoft.com/office/drawing/2014/main" id="{E20A6EC8-5331-4D77-AB44-2C64F36A257D}"/>
              </a:ext>
            </a:extLst>
          </p:cNvPr>
          <p:cNvCxnSpPr>
            <a:cxnSpLocks/>
          </p:cNvCxnSpPr>
          <p:nvPr/>
        </p:nvCxnSpPr>
        <p:spPr>
          <a:xfrm>
            <a:off x="5667482" y="3628745"/>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 Placeholder 1">
                <a:extLst>
                  <a:ext uri="{FF2B5EF4-FFF2-40B4-BE49-F238E27FC236}">
                    <a16:creationId xmlns:a16="http://schemas.microsoft.com/office/drawing/2014/main" id="{2B79910F-163A-49B6-AAF4-4655D89B5D2A}"/>
                  </a:ext>
                </a:extLst>
              </p:cNvPr>
              <p:cNvSpPr txBox="1">
                <a:spLocks/>
              </p:cNvSpPr>
              <p:nvPr/>
            </p:nvSpPr>
            <p:spPr>
              <a:xfrm>
                <a:off x="238327" y="3767453"/>
                <a:ext cx="2402013" cy="696716"/>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1" i="1" dirty="0" smtClean="0">
                          <a:solidFill>
                            <a:schemeClr val="tx1"/>
                          </a:solidFill>
                          <a:latin typeface="Cambria Math" panose="02040503050406030204" pitchFamily="18" charset="0"/>
                        </a:rPr>
                        <m:t>𝒙</m:t>
                      </m:r>
                      <m:r>
                        <a:rPr lang="en-US" sz="1800" b="1" i="1" dirty="0" smtClean="0">
                          <a:solidFill>
                            <a:schemeClr val="tx1"/>
                          </a:solidFill>
                          <a:latin typeface="Cambria Math" panose="02040503050406030204" pitchFamily="18" charset="0"/>
                        </a:rPr>
                        <m:t>∈{</m:t>
                      </m:r>
                      <m:sSub>
                        <m:sSubPr>
                          <m:ctrlPr>
                            <a:rPr lang="en-US" sz="1800" i="1" dirty="0">
                              <a:solidFill>
                                <a:schemeClr val="tx1"/>
                              </a:solidFill>
                              <a:latin typeface="Cambria Math" panose="02040503050406030204" pitchFamily="18" charset="0"/>
                            </a:rPr>
                          </m:ctrlPr>
                        </m:sSubPr>
                        <m:e>
                          <m:r>
                            <a:rPr lang="en-US" sz="1800" b="1" i="1" dirty="0">
                              <a:solidFill>
                                <a:schemeClr val="tx1"/>
                              </a:solidFill>
                              <a:latin typeface="Cambria Math" panose="02040503050406030204" pitchFamily="18" charset="0"/>
                            </a:rPr>
                            <m:t>𝒙</m:t>
                          </m:r>
                        </m:e>
                        <m:sub>
                          <m:r>
                            <a:rPr lang="en-US" sz="1800" i="1" dirty="0">
                              <a:solidFill>
                                <a:schemeClr val="tx1"/>
                              </a:solidFill>
                              <a:latin typeface="Cambria Math" panose="02040503050406030204" pitchFamily="18" charset="0"/>
                            </a:rPr>
                            <m:t>1</m:t>
                          </m:r>
                        </m:sub>
                      </m:sSub>
                      <m:r>
                        <a:rPr lang="en-US" sz="1800" i="1" dirty="0">
                          <a:solidFill>
                            <a:schemeClr val="tx1"/>
                          </a:solidFill>
                          <a:latin typeface="Cambria Math" panose="02040503050406030204" pitchFamily="18" charset="0"/>
                        </a:rPr>
                        <m:t>,</m:t>
                      </m:r>
                      <m:sSub>
                        <m:sSubPr>
                          <m:ctrlPr>
                            <a:rPr lang="en-US" sz="1800" b="1" i="1" dirty="0">
                              <a:solidFill>
                                <a:schemeClr val="tx1"/>
                              </a:solidFill>
                              <a:latin typeface="Cambria Math" panose="02040503050406030204" pitchFamily="18" charset="0"/>
                            </a:rPr>
                          </m:ctrlPr>
                        </m:sSubPr>
                        <m:e>
                          <m:r>
                            <a:rPr lang="en-US" sz="1800" b="1" i="1" dirty="0">
                              <a:solidFill>
                                <a:schemeClr val="tx1"/>
                              </a:solidFill>
                              <a:latin typeface="Cambria Math" panose="02040503050406030204" pitchFamily="18" charset="0"/>
                            </a:rPr>
                            <m:t>𝒙</m:t>
                          </m:r>
                        </m:e>
                        <m:sub>
                          <m:r>
                            <a:rPr lang="en-US" sz="1800" i="1" dirty="0">
                              <a:solidFill>
                                <a:schemeClr val="tx1"/>
                              </a:solidFill>
                              <a:latin typeface="Cambria Math" panose="02040503050406030204" pitchFamily="18" charset="0"/>
                            </a:rPr>
                            <m:t>2</m:t>
                          </m:r>
                        </m:sub>
                      </m:sSub>
                      <m:r>
                        <a:rPr lang="en-US" sz="1800" b="1" i="1" dirty="0" smtClean="0">
                          <a:solidFill>
                            <a:schemeClr val="tx1"/>
                          </a:solidFill>
                          <a:latin typeface="Cambria Math" panose="02040503050406030204" pitchFamily="18" charset="0"/>
                        </a:rPr>
                        <m:t>}</m:t>
                      </m:r>
                    </m:oMath>
                  </m:oMathPara>
                </a14:m>
                <a:endParaRPr lang="en-US" sz="1800" b="1" dirty="0">
                  <a:solidFill>
                    <a:schemeClr val="tx1"/>
                  </a:solidFill>
                </a:endParaRPr>
              </a:p>
            </p:txBody>
          </p:sp>
        </mc:Choice>
        <mc:Fallback xmlns="">
          <p:sp>
            <p:nvSpPr>
              <p:cNvPr id="16"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238327" y="3767453"/>
                <a:ext cx="2402013" cy="6967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Placeholder 1">
                <a:extLst>
                  <a:ext uri="{FF2B5EF4-FFF2-40B4-BE49-F238E27FC236}">
                    <a16:creationId xmlns:a16="http://schemas.microsoft.com/office/drawing/2014/main" id="{2B79910F-163A-49B6-AAF4-4655D89B5D2A}"/>
                  </a:ext>
                </a:extLst>
              </p:cNvPr>
              <p:cNvSpPr txBox="1">
                <a:spLocks/>
              </p:cNvSpPr>
              <p:nvPr/>
            </p:nvSpPr>
            <p:spPr>
              <a:xfrm>
                <a:off x="6281976" y="3271324"/>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0</m:t>
                      </m:r>
                    </m:oMath>
                  </m:oMathPara>
                </a14:m>
                <a:endParaRPr lang="en-US" sz="2000" dirty="0">
                  <a:solidFill>
                    <a:schemeClr val="tx1"/>
                  </a:solidFill>
                </a:endParaRPr>
              </a:p>
            </p:txBody>
          </p:sp>
        </mc:Choice>
        <mc:Fallback xmlns="">
          <p:sp>
            <p:nvSpPr>
              <p:cNvPr id="1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281976" y="3271324"/>
                <a:ext cx="2172459" cy="7038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 Placeholder 1">
                <a:extLst>
                  <a:ext uri="{FF2B5EF4-FFF2-40B4-BE49-F238E27FC236}">
                    <a16:creationId xmlns:a16="http://schemas.microsoft.com/office/drawing/2014/main" id="{2B79910F-163A-49B6-AAF4-4655D89B5D2A}"/>
                  </a:ext>
                </a:extLst>
              </p:cNvPr>
              <p:cNvSpPr txBox="1">
                <a:spLocks/>
              </p:cNvSpPr>
              <p:nvPr/>
            </p:nvSpPr>
            <p:spPr>
              <a:xfrm>
                <a:off x="6980295" y="3700859"/>
                <a:ext cx="909872" cy="68196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𝑖</m:t>
                          </m:r>
                        </m:sup>
                      </m:sSup>
                    </m:oMath>
                  </m:oMathPara>
                </a14:m>
                <a:endParaRPr lang="en-US" sz="1800" b="1" dirty="0">
                  <a:solidFill>
                    <a:schemeClr val="tx1"/>
                  </a:solidFill>
                </a:endParaRPr>
              </a:p>
            </p:txBody>
          </p:sp>
        </mc:Choice>
        <mc:Fallback xmlns="">
          <p:sp>
            <p:nvSpPr>
              <p:cNvPr id="18"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980295" y="3700859"/>
                <a:ext cx="909872" cy="6819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Placeholder 1">
                <a:extLst>
                  <a:ext uri="{FF2B5EF4-FFF2-40B4-BE49-F238E27FC236}">
                    <a16:creationId xmlns:a16="http://schemas.microsoft.com/office/drawing/2014/main" id="{2B79910F-163A-49B6-AAF4-4655D89B5D2A}"/>
                  </a:ext>
                </a:extLst>
              </p:cNvPr>
              <p:cNvSpPr txBox="1">
                <a:spLocks/>
              </p:cNvSpPr>
              <p:nvPr/>
            </p:nvSpPr>
            <p:spPr>
              <a:xfrm>
                <a:off x="3483536" y="3776508"/>
                <a:ext cx="2402013" cy="826944"/>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1" i="1" dirty="0"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19"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3483536" y="3776508"/>
                <a:ext cx="2402013" cy="826944"/>
              </a:xfrm>
              <a:prstGeom prst="rect">
                <a:avLst/>
              </a:prstGeom>
              <a:blipFill>
                <a:blip r:embed="rId8"/>
                <a:stretch>
                  <a:fillRect/>
                </a:stretch>
              </a:blipFill>
            </p:spPr>
            <p:txBody>
              <a:bodyPr/>
              <a:lstStyle/>
              <a:p>
                <a:r>
                  <a:rPr lang="en-US">
                    <a:noFill/>
                  </a:rPr>
                  <a:t> </a:t>
                </a:r>
              </a:p>
            </p:txBody>
          </p:sp>
        </mc:Fallback>
      </mc:AlternateContent>
      <p:cxnSp>
        <p:nvCxnSpPr>
          <p:cNvPr id="20" name="Straight Arrow Connector 10">
            <a:extLst>
              <a:ext uri="{FF2B5EF4-FFF2-40B4-BE49-F238E27FC236}">
                <a16:creationId xmlns:a16="http://schemas.microsoft.com/office/drawing/2014/main" id="{E20A6EC8-5331-4D77-AB44-2C64F36A257D}"/>
              </a:ext>
            </a:extLst>
          </p:cNvPr>
          <p:cNvCxnSpPr>
            <a:cxnSpLocks/>
          </p:cNvCxnSpPr>
          <p:nvPr/>
        </p:nvCxnSpPr>
        <p:spPr>
          <a:xfrm>
            <a:off x="5667482" y="4674963"/>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 Placeholder 1">
                <a:extLst>
                  <a:ext uri="{FF2B5EF4-FFF2-40B4-BE49-F238E27FC236}">
                    <a16:creationId xmlns:a16="http://schemas.microsoft.com/office/drawing/2014/main" id="{2B79910F-163A-49B6-AAF4-4655D89B5D2A}"/>
                  </a:ext>
                </a:extLst>
              </p:cNvPr>
              <p:cNvSpPr txBox="1">
                <a:spLocks/>
              </p:cNvSpPr>
              <p:nvPr/>
            </p:nvSpPr>
            <p:spPr>
              <a:xfrm>
                <a:off x="6392429" y="4317542"/>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0 1 0 1 1 0</m:t>
                      </m:r>
                    </m:oMath>
                  </m:oMathPara>
                </a14:m>
                <a:endParaRPr lang="en-US" sz="2000" dirty="0">
                  <a:solidFill>
                    <a:schemeClr val="tx1"/>
                  </a:solidFill>
                </a:endParaRPr>
              </a:p>
            </p:txBody>
          </p:sp>
        </mc:Choice>
        <mc:Fallback xmlns="">
          <p:sp>
            <p:nvSpPr>
              <p:cNvPr id="2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392429" y="4317542"/>
                <a:ext cx="2172459" cy="703833"/>
              </a:xfrm>
              <a:prstGeom prst="rect">
                <a:avLst/>
              </a:prstGeom>
              <a:blipFill>
                <a:blip r:embed="rId9"/>
                <a:stretch>
                  <a:fillRect/>
                </a:stretch>
              </a:blipFill>
            </p:spPr>
            <p:txBody>
              <a:bodyPr/>
              <a:lstStyle/>
              <a:p>
                <a:r>
                  <a:rPr lang="en-US">
                    <a:noFill/>
                  </a:rPr>
                  <a:t> </a:t>
                </a:r>
              </a:p>
            </p:txBody>
          </p:sp>
        </mc:Fallback>
      </mc:AlternateContent>
      <p:cxnSp>
        <p:nvCxnSpPr>
          <p:cNvPr id="22" name="Straight Arrow Connector 10">
            <a:extLst>
              <a:ext uri="{FF2B5EF4-FFF2-40B4-BE49-F238E27FC236}">
                <a16:creationId xmlns:a16="http://schemas.microsoft.com/office/drawing/2014/main" id="{E20A6EC8-5331-4D77-AB44-2C64F36A257D}"/>
              </a:ext>
            </a:extLst>
          </p:cNvPr>
          <p:cNvCxnSpPr>
            <a:cxnSpLocks/>
          </p:cNvCxnSpPr>
          <p:nvPr/>
        </p:nvCxnSpPr>
        <p:spPr>
          <a:xfrm>
            <a:off x="5663341" y="2796706"/>
            <a:ext cx="996839"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 Placeholder 1">
                <a:extLst>
                  <a:ext uri="{FF2B5EF4-FFF2-40B4-BE49-F238E27FC236}">
                    <a16:creationId xmlns:a16="http://schemas.microsoft.com/office/drawing/2014/main" id="{2B79910F-163A-49B6-AAF4-4655D89B5D2A}"/>
                  </a:ext>
                </a:extLst>
              </p:cNvPr>
              <p:cNvSpPr txBox="1">
                <a:spLocks/>
              </p:cNvSpPr>
              <p:nvPr/>
            </p:nvSpPr>
            <p:spPr>
              <a:xfrm>
                <a:off x="6187996" y="2439285"/>
                <a:ext cx="2172459"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 1 1 0 1</m:t>
                      </m:r>
                    </m:oMath>
                  </m:oMathPara>
                </a14:m>
                <a:endParaRPr lang="en-US" sz="2000" dirty="0">
                  <a:solidFill>
                    <a:schemeClr val="tx1"/>
                  </a:solidFill>
                </a:endParaRPr>
              </a:p>
            </p:txBody>
          </p:sp>
        </mc:Choice>
        <mc:Fallback xmlns="">
          <p:sp>
            <p:nvSpPr>
              <p:cNvPr id="2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187996" y="2439285"/>
                <a:ext cx="2172459" cy="7038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 Placeholder 1">
                <a:extLst>
                  <a:ext uri="{FF2B5EF4-FFF2-40B4-BE49-F238E27FC236}">
                    <a16:creationId xmlns:a16="http://schemas.microsoft.com/office/drawing/2014/main" id="{2B79910F-163A-49B6-AAF4-4655D89B5D2A}"/>
                  </a:ext>
                </a:extLst>
              </p:cNvPr>
              <p:cNvSpPr txBox="1">
                <a:spLocks/>
              </p:cNvSpPr>
              <p:nvPr/>
            </p:nvSpPr>
            <p:spPr>
              <a:xfrm>
                <a:off x="6781612" y="2868820"/>
                <a:ext cx="129895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0" dirty="0" smtClean="0">
                              <a:solidFill>
                                <a:schemeClr val="tx1"/>
                              </a:solidFill>
                              <a:latin typeface="Cambria Math" panose="02040503050406030204" pitchFamily="18" charset="0"/>
                            </a:rPr>
                            <m:t>1</m:t>
                          </m:r>
                        </m:sup>
                      </m:sSup>
                    </m:oMath>
                  </m:oMathPara>
                </a14:m>
                <a:endParaRPr lang="en-US" sz="1800" b="1" dirty="0">
                  <a:solidFill>
                    <a:schemeClr val="tx1"/>
                  </a:solidFill>
                </a:endParaRPr>
              </a:p>
            </p:txBody>
          </p:sp>
        </mc:Choice>
        <mc:Fallback xmlns="">
          <p:sp>
            <p:nvSpPr>
              <p:cNvPr id="2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781612" y="2868820"/>
                <a:ext cx="1298956" cy="677993"/>
              </a:xfrm>
              <a:prstGeom prst="rect">
                <a:avLst/>
              </a:prstGeom>
              <a:blipFill>
                <a:blip r:embed="rId11"/>
                <a:stretch>
                  <a:fillRect/>
                </a:stretch>
              </a:blipFill>
            </p:spPr>
            <p:txBody>
              <a:bodyPr/>
              <a:lstStyle/>
              <a:p>
                <a:r>
                  <a:rPr lang="en-US">
                    <a:noFill/>
                  </a:rPr>
                  <a:t> </a:t>
                </a:r>
              </a:p>
            </p:txBody>
          </p:sp>
        </mc:Fallback>
      </mc:AlternateContent>
      <p:sp>
        <p:nvSpPr>
          <p:cNvPr id="28" name="矩形 27"/>
          <p:cNvSpPr/>
          <p:nvPr/>
        </p:nvSpPr>
        <p:spPr>
          <a:xfrm>
            <a:off x="3572549" y="3439042"/>
            <a:ext cx="208390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29" name="矩形 28"/>
          <p:cNvSpPr/>
          <p:nvPr/>
        </p:nvSpPr>
        <p:spPr>
          <a:xfrm>
            <a:off x="3582277" y="4450046"/>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35" name="矩形 34"/>
          <p:cNvSpPr/>
          <p:nvPr/>
        </p:nvSpPr>
        <p:spPr>
          <a:xfrm>
            <a:off x="3582277" y="2595251"/>
            <a:ext cx="2074718" cy="4029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Deletion Channel  </a:t>
            </a:r>
          </a:p>
        </p:txBody>
      </p:sp>
      <p:sp>
        <p:nvSpPr>
          <p:cNvPr id="36" name="右大括号 35"/>
          <p:cNvSpPr/>
          <p:nvPr/>
        </p:nvSpPr>
        <p:spPr>
          <a:xfrm>
            <a:off x="8277276" y="2789307"/>
            <a:ext cx="373868" cy="187825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 Placeholder 1">
                <a:extLst>
                  <a:ext uri="{FF2B5EF4-FFF2-40B4-BE49-F238E27FC236}">
                    <a16:creationId xmlns:a16="http://schemas.microsoft.com/office/drawing/2014/main" id="{2B79910F-163A-49B6-AAF4-4655D89B5D2A}"/>
                  </a:ext>
                </a:extLst>
              </p:cNvPr>
              <p:cNvSpPr txBox="1">
                <a:spLocks/>
              </p:cNvSpPr>
              <p:nvPr/>
            </p:nvSpPr>
            <p:spPr>
              <a:xfrm>
                <a:off x="8753601" y="3376518"/>
                <a:ext cx="3350625" cy="70383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sz="2000" dirty="0">
                    <a:solidFill>
                      <a:schemeClr val="tx1"/>
                    </a:solidFill>
                  </a:rPr>
                  <a:t>Determine </a:t>
                </a:r>
                <a14:m>
                  <m:oMath xmlns:m="http://schemas.openxmlformats.org/officeDocument/2006/math">
                    <m:r>
                      <a:rPr lang="en-US" sz="2000" b="1" i="1" dirty="0" smtClean="0">
                        <a:solidFill>
                          <a:schemeClr val="tx1"/>
                        </a:solidFill>
                        <a:latin typeface="Cambria Math" panose="02040503050406030204" pitchFamily="18" charset="0"/>
                      </a:rPr>
                      <m:t>𝒙</m:t>
                    </m:r>
                    <m:r>
                      <a:rPr lang="en-US" sz="2000" b="1" i="1" dirty="0" smtClean="0">
                        <a:solidFill>
                          <a:schemeClr val="tx1"/>
                        </a:solidFill>
                        <a:latin typeface="Cambria Math" panose="02040503050406030204" pitchFamily="18" charset="0"/>
                      </a:rPr>
                      <m:t>=</m:t>
                    </m:r>
                    <m:sSub>
                      <m:sSubPr>
                        <m:ctrlPr>
                          <a:rPr lang="en-US" sz="2000" b="1" i="1" dirty="0" smtClean="0">
                            <a:solidFill>
                              <a:schemeClr val="tx1"/>
                            </a:solidFill>
                            <a:latin typeface="Cambria Math" panose="02040503050406030204" pitchFamily="18" charset="0"/>
                          </a:rPr>
                        </m:ctrlPr>
                      </m:sSubPr>
                      <m:e>
                        <m:r>
                          <a:rPr lang="en-US" sz="2000" b="1" i="1" dirty="0" smtClean="0">
                            <a:solidFill>
                              <a:schemeClr val="tx1"/>
                            </a:solidFill>
                            <a:latin typeface="Cambria Math" panose="02040503050406030204" pitchFamily="18" charset="0"/>
                          </a:rPr>
                          <m:t>𝒙</m:t>
                        </m:r>
                      </m:e>
                      <m:sub>
                        <m:r>
                          <a:rPr lang="en-US" sz="2000" b="0" i="1" dirty="0" smtClean="0">
                            <a:solidFill>
                              <a:schemeClr val="tx1"/>
                            </a:solidFill>
                            <a:latin typeface="Cambria Math" panose="02040503050406030204" pitchFamily="18" charset="0"/>
                          </a:rPr>
                          <m:t>1</m:t>
                        </m:r>
                      </m:sub>
                    </m:sSub>
                  </m:oMath>
                </a14:m>
                <a:r>
                  <a:rPr lang="en-US" sz="2000" dirty="0">
                    <a:solidFill>
                      <a:schemeClr val="tx1"/>
                    </a:solidFill>
                  </a:rPr>
                  <a:t> or </a:t>
                </a:r>
                <a14:m>
                  <m:oMath xmlns:m="http://schemas.openxmlformats.org/officeDocument/2006/math">
                    <m:r>
                      <a:rPr lang="en-US" sz="2000" b="1" i="1" smtClean="0">
                        <a:solidFill>
                          <a:schemeClr val="tx1"/>
                        </a:solidFill>
                        <a:latin typeface="Cambria Math" panose="02040503050406030204" pitchFamily="18" charset="0"/>
                      </a:rPr>
                      <m:t>𝒙</m:t>
                    </m:r>
                    <m:r>
                      <a:rPr lang="en-US" sz="2000" b="1" i="1" smtClean="0">
                        <a:solidFill>
                          <a:schemeClr val="tx1"/>
                        </a:solidFill>
                        <a:latin typeface="Cambria Math" panose="02040503050406030204" pitchFamily="18" charset="0"/>
                      </a:rPr>
                      <m:t>=</m:t>
                    </m:r>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𝒙</m:t>
                        </m:r>
                      </m:e>
                      <m:sub>
                        <m:r>
                          <a:rPr lang="en-US" sz="2000" b="0" i="1" smtClean="0">
                            <a:solidFill>
                              <a:schemeClr val="tx1"/>
                            </a:solidFill>
                            <a:latin typeface="Cambria Math" panose="02040503050406030204" pitchFamily="18" charset="0"/>
                          </a:rPr>
                          <m:t>2</m:t>
                        </m:r>
                      </m:sub>
                    </m:sSub>
                  </m:oMath>
                </a14:m>
                <a:endParaRPr lang="en-US" sz="2000" b="1" dirty="0">
                  <a:solidFill>
                    <a:schemeClr val="tx1"/>
                  </a:solidFill>
                </a:endParaRPr>
              </a:p>
            </p:txBody>
          </p:sp>
        </mc:Choice>
        <mc:Fallback xmlns="">
          <p:sp>
            <p:nvSpPr>
              <p:cNvPr id="37"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753601" y="3376518"/>
                <a:ext cx="3350625" cy="703833"/>
              </a:xfrm>
              <a:prstGeom prst="rect">
                <a:avLst/>
              </a:prstGeom>
              <a:blipFill>
                <a:blip r:embed="rId12"/>
                <a:stretch>
                  <a:fillRect/>
                </a:stretch>
              </a:blipFill>
            </p:spPr>
            <p:txBody>
              <a:bodyPr/>
              <a:lstStyle/>
              <a:p>
                <a:r>
                  <a:rPr lang="en-US">
                    <a:noFill/>
                  </a:rPr>
                  <a:t> </a:t>
                </a:r>
              </a:p>
            </p:txBody>
          </p:sp>
        </mc:Fallback>
      </mc:AlternateContent>
      <p:cxnSp>
        <p:nvCxnSpPr>
          <p:cNvPr id="38" name="直接连接符 37"/>
          <p:cNvCxnSpPr/>
          <p:nvPr/>
        </p:nvCxnSpPr>
        <p:spPr>
          <a:xfrm flipV="1">
            <a:off x="2893780" y="2796706"/>
            <a:ext cx="0" cy="187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10">
            <a:extLst>
              <a:ext uri="{FF2B5EF4-FFF2-40B4-BE49-F238E27FC236}">
                <a16:creationId xmlns:a16="http://schemas.microsoft.com/office/drawing/2014/main" id="{E20A6EC8-5331-4D77-AB44-2C64F36A257D}"/>
              </a:ext>
            </a:extLst>
          </p:cNvPr>
          <p:cNvCxnSpPr>
            <a:cxnSpLocks/>
          </p:cNvCxnSpPr>
          <p:nvPr/>
        </p:nvCxnSpPr>
        <p:spPr>
          <a:xfrm>
            <a:off x="2893780" y="2802747"/>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10">
            <a:extLst>
              <a:ext uri="{FF2B5EF4-FFF2-40B4-BE49-F238E27FC236}">
                <a16:creationId xmlns:a16="http://schemas.microsoft.com/office/drawing/2014/main" id="{E20A6EC8-5331-4D77-AB44-2C64F36A257D}"/>
              </a:ext>
            </a:extLst>
          </p:cNvPr>
          <p:cNvCxnSpPr>
            <a:cxnSpLocks/>
          </p:cNvCxnSpPr>
          <p:nvPr/>
        </p:nvCxnSpPr>
        <p:spPr>
          <a:xfrm>
            <a:off x="2890398" y="4676108"/>
            <a:ext cx="682151"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5">
                <a:extLst>
                  <a:ext uri="{FF2B5EF4-FFF2-40B4-BE49-F238E27FC236}">
                    <a16:creationId xmlns:a16="http://schemas.microsoft.com/office/drawing/2014/main" id="{2B1089E9-A049-4E7B-A562-2EA8E4245FB5}"/>
                  </a:ext>
                </a:extLst>
              </p:cNvPr>
              <p:cNvSpPr txBox="1"/>
              <p:nvPr/>
            </p:nvSpPr>
            <p:spPr>
              <a:xfrm>
                <a:off x="482041" y="5362628"/>
                <a:ext cx="11792783" cy="830997"/>
              </a:xfrm>
              <a:prstGeom prst="rect">
                <a:avLst/>
              </a:prstGeom>
              <a:noFill/>
            </p:spPr>
            <p:txBody>
              <a:bodyPr wrap="square" rtlCol="0">
                <a:spAutoFit/>
              </a:bodyPr>
              <a:lstStyle/>
              <a:p>
                <a:r>
                  <a:rPr lang="en-US" altLang="zh-CN" sz="2400" dirty="0"/>
                  <a:t>The number of samples needed for high probability reconstruction is at most </a:t>
                </a:r>
                <a14:m>
                  <m:oMath xmlns:m="http://schemas.openxmlformats.org/officeDocument/2006/math">
                    <m:r>
                      <a:rPr lang="en-US" altLang="zh-CN" sz="2400" b="0" i="1" smtClean="0">
                        <a:latin typeface="Cambria Math" panose="02040503050406030204" pitchFamily="18" charset="0"/>
                      </a:rPr>
                      <m:t>𝑛</m:t>
                    </m:r>
                  </m:oMath>
                </a14:m>
                <a:r>
                  <a:rPr lang="en-US" altLang="zh-CN" sz="2400" dirty="0"/>
                  <a:t> times the number of samples needed for high probability hypothesis testing </a:t>
                </a:r>
                <a:endParaRPr lang="en-US" sz="2400" dirty="0"/>
              </a:p>
            </p:txBody>
          </p:sp>
        </mc:Choice>
        <mc:Fallback xmlns="">
          <p:sp>
            <p:nvSpPr>
              <p:cNvPr id="4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5362628"/>
                <a:ext cx="11792783" cy="830997"/>
              </a:xfrm>
              <a:prstGeom prst="rect">
                <a:avLst/>
              </a:prstGeom>
              <a:blipFill>
                <a:blip r:embed="rId13"/>
                <a:stretch>
                  <a:fillRect l="-775"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 Placeholder 1">
                <a:extLst>
                  <a:ext uri="{FF2B5EF4-FFF2-40B4-BE49-F238E27FC236}">
                    <a16:creationId xmlns:a16="http://schemas.microsoft.com/office/drawing/2014/main" id="{2B79910F-163A-49B6-AAF4-4655D89B5D2A}"/>
                  </a:ext>
                </a:extLst>
              </p:cNvPr>
              <p:cNvSpPr txBox="1">
                <a:spLocks/>
              </p:cNvSpPr>
              <p:nvPr/>
            </p:nvSpPr>
            <p:spPr>
              <a:xfrm>
                <a:off x="6896642" y="4666013"/>
                <a:ext cx="1068896" cy="677993"/>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1800" b="1" i="1" dirty="0" smtClean="0">
                              <a:solidFill>
                                <a:schemeClr val="tx1"/>
                              </a:solidFill>
                              <a:latin typeface="Cambria Math" panose="02040503050406030204" pitchFamily="18" charset="0"/>
                            </a:rPr>
                          </m:ctrlPr>
                        </m:sSupPr>
                        <m:e>
                          <m:acc>
                            <m:accPr>
                              <m:chr m:val="̃"/>
                              <m:ctrlPr>
                                <a:rPr lang="en-US" sz="1800" b="1" i="1" dirty="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𝑋</m:t>
                              </m:r>
                            </m:e>
                          </m:acc>
                        </m:e>
                        <m:sup>
                          <m:r>
                            <a:rPr lang="en-US" sz="1800" b="0" i="1" dirty="0" smtClean="0">
                              <a:solidFill>
                                <a:schemeClr val="tx1"/>
                              </a:solidFill>
                              <a:latin typeface="Cambria Math" panose="02040503050406030204" pitchFamily="18" charset="0"/>
                            </a:rPr>
                            <m:t>𝑁</m:t>
                          </m:r>
                        </m:sup>
                      </m:sSup>
                    </m:oMath>
                  </m:oMathPara>
                </a14:m>
                <a:endParaRPr lang="en-US" sz="1800" b="1" dirty="0">
                  <a:solidFill>
                    <a:schemeClr val="tx1"/>
                  </a:solidFill>
                </a:endParaRPr>
              </a:p>
            </p:txBody>
          </p:sp>
        </mc:Choice>
        <mc:Fallback xmlns="">
          <p:sp>
            <p:nvSpPr>
              <p:cNvPr id="42"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6896642" y="4666013"/>
                <a:ext cx="1068896" cy="677993"/>
              </a:xfrm>
              <a:prstGeom prst="rect">
                <a:avLst/>
              </a:prstGeom>
              <a:blipFill>
                <a:blip r:embed="rId14"/>
                <a:stretch>
                  <a:fillRect/>
                </a:stretch>
              </a:blipFill>
            </p:spPr>
            <p:txBody>
              <a:bodyPr/>
              <a:lstStyle/>
              <a:p>
                <a:r>
                  <a:rPr lang="en-US">
                    <a:noFill/>
                  </a:rPr>
                  <a:t> </a:t>
                </a:r>
              </a:p>
            </p:txBody>
          </p:sp>
        </mc:Fallback>
      </mc:AlternateContent>
      <p:sp>
        <p:nvSpPr>
          <p:cNvPr id="43" name="Content Placeholder 5">
            <a:extLst>
              <a:ext uri="{FF2B5EF4-FFF2-40B4-BE49-F238E27FC236}">
                <a16:creationId xmlns:a16="http://schemas.microsoft.com/office/drawing/2014/main" id="{DDB85DF0-17F5-6117-1188-F378BF0CCE97}"/>
              </a:ext>
            </a:extLst>
          </p:cNvPr>
          <p:cNvSpPr txBox="1">
            <a:spLocks/>
          </p:cNvSpPr>
          <p:nvPr/>
        </p:nvSpPr>
        <p:spPr>
          <a:xfrm>
            <a:off x="903616" y="6193625"/>
            <a:ext cx="8147787"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Focus on hypothesis testing</a:t>
            </a:r>
            <a:endParaRPr lang="en-US" sz="1800" dirty="0"/>
          </a:p>
          <a:p>
            <a:pPr lvl="0">
              <a:defRPr/>
            </a:pPr>
            <a:endParaRPr lang="en-US" sz="1800" dirty="0">
              <a:solidFill>
                <a:srgbClr val="E7E6E6">
                  <a:lumMod val="50000"/>
                </a:srgbClr>
              </a:solidFill>
            </a:endParaRPr>
          </a:p>
        </p:txBody>
      </p:sp>
    </p:spTree>
    <p:extLst>
      <p:ext uri="{BB962C8B-B14F-4D97-AF65-F5344CB8AC3E}">
        <p14:creationId xmlns:p14="http://schemas.microsoft.com/office/powerpoint/2010/main" val="31260347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77218"/>
              </a:xfrm>
              <a:prstGeom prst="rect">
                <a:avLst/>
              </a:prstGeom>
              <a:noFill/>
            </p:spPr>
            <p:txBody>
              <a:bodyPr wrap="square" rtlCol="0">
                <a:spAutoFit/>
              </a:bodyPr>
              <a:lstStyle/>
              <a:p>
                <a:pPr lvl="0"/>
                <a:r>
                  <a:rPr lang="en-US" altLang="zh-CN" sz="2400" dirty="0"/>
                  <a:t>Distinguishing (hypothesis testing) between two sequences with Hamming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[Krishnamurthy, Mazumdar, McGregor, Pal, 2019], [Grigorescu, Sudan, Zhu, 2020]</a:t>
                </a: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77218"/>
              </a:xfrm>
              <a:prstGeom prst="rect">
                <a:avLst/>
              </a:prstGeom>
              <a:blipFill>
                <a:blip r:embed="rId3"/>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3616" y="1882196"/>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m:t>
                        </m:r>
                      </m:sup>
                    </m:sSup>
                  </m:oMath>
                </a14:m>
                <a:r>
                  <a:rPr lang="en-US" sz="1800" dirty="0"/>
                  <a:t> number of samples suffice</a:t>
                </a:r>
              </a:p>
              <a:p>
                <a:pPr lvl="0">
                  <a:defRPr/>
                </a:pPr>
                <a:endParaRPr lang="en-US" sz="1800" dirty="0">
                  <a:solidFill>
                    <a:srgbClr val="E7E6E6">
                      <a:lumMod val="50000"/>
                    </a:srgbClr>
                  </a:solidFill>
                </a:endParaRPr>
              </a:p>
            </p:txBody>
          </p:sp>
        </mc:Choice>
        <mc:Fallback xmlns="">
          <p:sp>
            <p:nvSpPr>
              <p:cNvPr id="12"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1882196"/>
                <a:ext cx="11200610" cy="599588"/>
              </a:xfrm>
              <a:prstGeom prst="rect">
                <a:avLst/>
              </a:prstGeom>
              <a:blipFill>
                <a:blip r:embed="rId4"/>
                <a:stretch>
                  <a:fillRect/>
                </a:stretch>
              </a:blipFill>
              <a:ln>
                <a:noFill/>
              </a:ln>
            </p:spPr>
            <p:txBody>
              <a:bodyPr/>
              <a:lstStyle/>
              <a:p>
                <a:r>
                  <a:rPr lang="en-US">
                    <a:noFill/>
                  </a:rPr>
                  <a:t> </a:t>
                </a:r>
              </a:p>
            </p:txBody>
          </p:sp>
        </mc:Fallback>
      </mc:AlternateContent>
      <p:sp>
        <p:nvSpPr>
          <p:cNvPr id="13" name="矩形 12"/>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22634516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77218"/>
              </a:xfrm>
              <a:prstGeom prst="rect">
                <a:avLst/>
              </a:prstGeom>
              <a:noFill/>
            </p:spPr>
            <p:txBody>
              <a:bodyPr wrap="square" rtlCol="0">
                <a:spAutoFit/>
              </a:bodyPr>
              <a:lstStyle/>
              <a:p>
                <a:pPr lvl="0"/>
                <a:r>
                  <a:rPr lang="en-US" altLang="zh-CN" sz="2400" dirty="0"/>
                  <a:t>Distinguishing (hypothesis testing) between two sequences with Hamming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[Krishnamurthy, Mazumdar, McGregor, Pal, 2019], [Grigorescu, Sudan, Zhu, 2020]</a:t>
                </a: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77218"/>
              </a:xfrm>
              <a:prstGeom prst="rect">
                <a:avLst/>
              </a:prstGeom>
              <a:blipFill>
                <a:blip r:embed="rId3"/>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3616" y="1882196"/>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m:t>
                        </m:r>
                      </m:sup>
                    </m:sSup>
                  </m:oMath>
                </a14:m>
                <a:r>
                  <a:rPr lang="en-US" sz="1800" dirty="0"/>
                  <a:t> number of samples suffice</a:t>
                </a:r>
              </a:p>
              <a:p>
                <a:pPr lvl="0">
                  <a:defRPr/>
                </a:pPr>
                <a:endParaRPr lang="en-US" sz="1800" dirty="0">
                  <a:solidFill>
                    <a:srgbClr val="E7E6E6">
                      <a:lumMod val="50000"/>
                    </a:srgbClr>
                  </a:solidFill>
                </a:endParaRPr>
              </a:p>
            </p:txBody>
          </p:sp>
        </mc:Choice>
        <mc:Fallback xmlns="">
          <p:sp>
            <p:nvSpPr>
              <p:cNvPr id="12"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1882196"/>
                <a:ext cx="11200610" cy="59958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45">
                <a:extLst>
                  <a:ext uri="{FF2B5EF4-FFF2-40B4-BE49-F238E27FC236}">
                    <a16:creationId xmlns:a16="http://schemas.microsoft.com/office/drawing/2014/main" id="{2B1089E9-A049-4E7B-A562-2EA8E4245FB5}"/>
                  </a:ext>
                </a:extLst>
              </p:cNvPr>
              <p:cNvSpPr txBox="1"/>
              <p:nvPr/>
            </p:nvSpPr>
            <p:spPr>
              <a:xfrm>
                <a:off x="482042" y="2678210"/>
                <a:ext cx="11792783" cy="1077218"/>
              </a:xfrm>
              <a:prstGeom prst="rect">
                <a:avLst/>
              </a:prstGeom>
              <a:noFill/>
            </p:spPr>
            <p:txBody>
              <a:bodyPr wrap="square" rtlCol="0">
                <a:spAutoFit/>
              </a:bodyPr>
              <a:lstStyle/>
              <a:p>
                <a:r>
                  <a:rPr lang="en-US" altLang="zh-CN" sz="2400" dirty="0"/>
                  <a:t>Distinguishing (hypothesis testing) between two sequences with edit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[Grigorescu, Sudan, Zhu, 2020]</a:t>
                </a:r>
                <a:endParaRPr lang="en-US" sz="2400" dirty="0"/>
              </a:p>
              <a:p>
                <a:endParaRPr lang="en-US" sz="2400" dirty="0"/>
              </a:p>
            </p:txBody>
          </p:sp>
        </mc:Choice>
        <mc:Fallback xmlns="">
          <p:sp>
            <p:nvSpPr>
              <p:cNvPr id="3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678210"/>
                <a:ext cx="11792783" cy="1077218"/>
              </a:xfrm>
              <a:prstGeom prst="rect">
                <a:avLst/>
              </a:prstGeom>
              <a:blipFill>
                <a:blip r:embed="rId5"/>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5">
                <a:extLst>
                  <a:ext uri="{FF2B5EF4-FFF2-40B4-BE49-F238E27FC236}">
                    <a16:creationId xmlns:a16="http://schemas.microsoft.com/office/drawing/2014/main" id="{DDB85DF0-17F5-6117-1188-F378BF0CCE97}"/>
                  </a:ext>
                </a:extLst>
              </p:cNvPr>
              <p:cNvSpPr txBox="1">
                <a:spLocks/>
              </p:cNvSpPr>
              <p:nvPr/>
            </p:nvSpPr>
            <p:spPr>
              <a:xfrm>
                <a:off x="903616" y="3455634"/>
                <a:ext cx="11200610" cy="8848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𝑘</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up>
                    </m:sSup>
                  </m:oMath>
                </a14:m>
                <a:r>
                  <a:rPr lang="en-US" sz="1800" dirty="0"/>
                  <a:t> for special cases of the two sequences</a:t>
                </a:r>
              </a:p>
              <a:p>
                <a:pPr lvl="0">
                  <a:defRPr/>
                </a:pPr>
                <a:endParaRPr lang="en-US" sz="1800" dirty="0"/>
              </a:p>
              <a:p>
                <a:pPr lvl="0">
                  <a:defRPr/>
                </a:pPr>
                <a:endParaRPr lang="en-US" sz="1800" dirty="0">
                  <a:solidFill>
                    <a:srgbClr val="E7E6E6">
                      <a:lumMod val="50000"/>
                    </a:srgbClr>
                  </a:solidFill>
                </a:endParaRPr>
              </a:p>
            </p:txBody>
          </p:sp>
        </mc:Choice>
        <mc:Fallback xmlns="">
          <p:sp>
            <p:nvSpPr>
              <p:cNvPr id="3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3455634"/>
                <a:ext cx="11200610" cy="884872"/>
              </a:xfrm>
              <a:prstGeom prst="rect">
                <a:avLst/>
              </a:prstGeom>
              <a:blipFill>
                <a:blip r:embed="rId6"/>
                <a:stretch>
                  <a:fillRect/>
                </a:stretch>
              </a:blipFill>
              <a:ln>
                <a:noFill/>
              </a:ln>
            </p:spPr>
            <p:txBody>
              <a:bodyPr/>
              <a:lstStyle/>
              <a:p>
                <a:r>
                  <a:rPr lang="en-US">
                    <a:noFill/>
                  </a:rPr>
                  <a:t> </a:t>
                </a:r>
              </a:p>
            </p:txBody>
          </p:sp>
        </mc:Fallback>
      </mc:AlternateContent>
      <p:sp>
        <p:nvSpPr>
          <p:cNvPr id="13" name="矩形 12"/>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804156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77218"/>
              </a:xfrm>
              <a:prstGeom prst="rect">
                <a:avLst/>
              </a:prstGeom>
              <a:noFill/>
            </p:spPr>
            <p:txBody>
              <a:bodyPr wrap="square" rtlCol="0">
                <a:spAutoFit/>
              </a:bodyPr>
              <a:lstStyle/>
              <a:p>
                <a:pPr lvl="0"/>
                <a:r>
                  <a:rPr lang="en-US" altLang="zh-CN" sz="2400" dirty="0"/>
                  <a:t>Distinguishing (hypothesis testing) between two sequences with Hamming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[Krishnamurthy, Mazumdar, McGregor, Pal, 2019], [Grigorescu, Sudan, Zhu, 2020]</a:t>
                </a: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77218"/>
              </a:xfrm>
              <a:prstGeom prst="rect">
                <a:avLst/>
              </a:prstGeom>
              <a:blipFill>
                <a:blip r:embed="rId3"/>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3616" y="1882196"/>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m:t>
                        </m:r>
                      </m:sup>
                    </m:sSup>
                  </m:oMath>
                </a14:m>
                <a:r>
                  <a:rPr lang="en-US" sz="1800" dirty="0"/>
                  <a:t> number of samples suffice</a:t>
                </a:r>
              </a:p>
              <a:p>
                <a:pPr lvl="0">
                  <a:defRPr/>
                </a:pPr>
                <a:endParaRPr lang="en-US" sz="1800" dirty="0">
                  <a:solidFill>
                    <a:srgbClr val="E7E6E6">
                      <a:lumMod val="50000"/>
                    </a:srgbClr>
                  </a:solidFill>
                </a:endParaRPr>
              </a:p>
            </p:txBody>
          </p:sp>
        </mc:Choice>
        <mc:Fallback xmlns="">
          <p:sp>
            <p:nvSpPr>
              <p:cNvPr id="12"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1882196"/>
                <a:ext cx="11200610" cy="59958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45">
                <a:extLst>
                  <a:ext uri="{FF2B5EF4-FFF2-40B4-BE49-F238E27FC236}">
                    <a16:creationId xmlns:a16="http://schemas.microsoft.com/office/drawing/2014/main" id="{2B1089E9-A049-4E7B-A562-2EA8E4245FB5}"/>
                  </a:ext>
                </a:extLst>
              </p:cNvPr>
              <p:cNvSpPr txBox="1"/>
              <p:nvPr/>
            </p:nvSpPr>
            <p:spPr>
              <a:xfrm>
                <a:off x="482042" y="2678210"/>
                <a:ext cx="11792783" cy="1077218"/>
              </a:xfrm>
              <a:prstGeom prst="rect">
                <a:avLst/>
              </a:prstGeom>
              <a:noFill/>
            </p:spPr>
            <p:txBody>
              <a:bodyPr wrap="square" rtlCol="0">
                <a:spAutoFit/>
              </a:bodyPr>
              <a:lstStyle/>
              <a:p>
                <a:r>
                  <a:rPr lang="en-US" altLang="zh-CN" sz="2400" dirty="0"/>
                  <a:t>Distinguishing (hypothesis testing) between two sequences with edit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[Grigorescu, Sudan, Zhu, 2020]</a:t>
                </a:r>
                <a:endParaRPr lang="en-US" sz="2400" dirty="0"/>
              </a:p>
              <a:p>
                <a:endParaRPr lang="en-US" sz="2400" dirty="0"/>
              </a:p>
            </p:txBody>
          </p:sp>
        </mc:Choice>
        <mc:Fallback xmlns="">
          <p:sp>
            <p:nvSpPr>
              <p:cNvPr id="3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678210"/>
                <a:ext cx="11792783" cy="1077218"/>
              </a:xfrm>
              <a:prstGeom prst="rect">
                <a:avLst/>
              </a:prstGeom>
              <a:blipFill>
                <a:blip r:embed="rId5"/>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5">
                <a:extLst>
                  <a:ext uri="{FF2B5EF4-FFF2-40B4-BE49-F238E27FC236}">
                    <a16:creationId xmlns:a16="http://schemas.microsoft.com/office/drawing/2014/main" id="{DDB85DF0-17F5-6117-1188-F378BF0CCE97}"/>
                  </a:ext>
                </a:extLst>
              </p:cNvPr>
              <p:cNvSpPr txBox="1">
                <a:spLocks/>
              </p:cNvSpPr>
              <p:nvPr/>
            </p:nvSpPr>
            <p:spPr>
              <a:xfrm>
                <a:off x="903616" y="3455634"/>
                <a:ext cx="11200610" cy="8848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𝑘</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up>
                    </m:sSup>
                  </m:oMath>
                </a14:m>
                <a:r>
                  <a:rPr lang="en-US" sz="1800" dirty="0"/>
                  <a:t> for special cases of the two sequences</a:t>
                </a:r>
              </a:p>
              <a:p>
                <a:pPr>
                  <a:defRPr/>
                </a:pPr>
                <a:r>
                  <a:rPr lang="en-US" sz="1800" dirty="0">
                    <a:solidFill>
                      <a:srgbClr val="FF0000"/>
                    </a:solidFill>
                  </a:rPr>
                  <a:t>Is </a:t>
                </a:r>
                <a14:m>
                  <m:oMath xmlns:m="http://schemas.openxmlformats.org/officeDocument/2006/math">
                    <m:r>
                      <a:rPr lang="en-US" sz="1800" i="1">
                        <a:solidFill>
                          <a:srgbClr val="FF0000"/>
                        </a:solidFill>
                        <a:latin typeface="Cambria Math" panose="02040503050406030204" pitchFamily="18" charset="0"/>
                      </a:rPr>
                      <m:t>𝑁</m:t>
                    </m:r>
                    <m:r>
                      <a:rPr lang="en-US" sz="1800">
                        <a:solidFill>
                          <a:srgbClr val="FF0000"/>
                        </a:solidFill>
                        <a:latin typeface="Cambria Math" panose="02040503050406030204" pitchFamily="18" charset="0"/>
                      </a:rPr>
                      <m:t>=</m:t>
                    </m:r>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𝑛</m:t>
                        </m:r>
                      </m:e>
                      <m:sup>
                        <m:r>
                          <a:rPr lang="en-US" sz="1800" i="1">
                            <a:solidFill>
                              <a:srgbClr val="FF0000"/>
                            </a:solidFill>
                            <a:latin typeface="Cambria Math" panose="02040503050406030204" pitchFamily="18" charset="0"/>
                          </a:rPr>
                          <m:t>𝑂</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𝑘</m:t>
                        </m:r>
                        <m:r>
                          <a:rPr lang="en-US" sz="1800" i="1">
                            <a:solidFill>
                              <a:srgbClr val="FF0000"/>
                            </a:solidFill>
                            <a:latin typeface="Cambria Math" panose="02040503050406030204" pitchFamily="18" charset="0"/>
                          </a:rPr>
                          <m:t>)</m:t>
                        </m:r>
                      </m:sup>
                    </m:sSup>
                  </m:oMath>
                </a14:m>
                <a:r>
                  <a:rPr lang="en-US" sz="1800" dirty="0">
                    <a:solidFill>
                      <a:srgbClr val="FF0000"/>
                    </a:solidFill>
                  </a:rPr>
                  <a:t> achievable in general? </a:t>
                </a:r>
                <a:r>
                  <a:rPr lang="en-US" sz="1400" dirty="0">
                    <a:solidFill>
                      <a:prstClr val="black">
                        <a:lumMod val="50000"/>
                        <a:lumOff val="50000"/>
                      </a:prstClr>
                    </a:solidFill>
                  </a:rPr>
                  <a:t>[Davies, </a:t>
                </a:r>
                <a:r>
                  <a:rPr lang="en-US" sz="1400" dirty="0" err="1">
                    <a:solidFill>
                      <a:prstClr val="black">
                        <a:lumMod val="50000"/>
                        <a:lumOff val="50000"/>
                      </a:prstClr>
                    </a:solidFill>
                  </a:rPr>
                  <a:t>Racz</a:t>
                </a:r>
                <a:r>
                  <a:rPr lang="en-US" sz="1400" dirty="0">
                    <a:solidFill>
                      <a:prstClr val="black">
                        <a:lumMod val="50000"/>
                        <a:lumOff val="50000"/>
                      </a:prstClr>
                    </a:solidFill>
                  </a:rPr>
                  <a:t>, </a:t>
                </a:r>
                <a:r>
                  <a:rPr lang="en-US" sz="1400" dirty="0" err="1">
                    <a:solidFill>
                      <a:prstClr val="black">
                        <a:lumMod val="50000"/>
                        <a:lumOff val="50000"/>
                      </a:prstClr>
                    </a:solidFill>
                  </a:rPr>
                  <a:t>Rashtchian</a:t>
                </a:r>
                <a:r>
                  <a:rPr lang="en-US" sz="1400" dirty="0">
                    <a:solidFill>
                      <a:prstClr val="black">
                        <a:lumMod val="50000"/>
                        <a:lumOff val="50000"/>
                      </a:prstClr>
                    </a:solidFill>
                  </a:rPr>
                  <a:t>, </a:t>
                </a:r>
                <a:r>
                  <a:rPr lang="en-US" sz="1400" dirty="0" err="1">
                    <a:solidFill>
                      <a:prstClr val="black">
                        <a:lumMod val="50000"/>
                        <a:lumOff val="50000"/>
                      </a:prstClr>
                    </a:solidFill>
                  </a:rPr>
                  <a:t>Schiffer</a:t>
                </a:r>
                <a:r>
                  <a:rPr lang="en-US" sz="1400" dirty="0">
                    <a:solidFill>
                      <a:prstClr val="black">
                        <a:lumMod val="50000"/>
                        <a:lumOff val="50000"/>
                      </a:prstClr>
                    </a:solidFill>
                  </a:rPr>
                  <a:t>, 2020]</a:t>
                </a:r>
                <a:endParaRPr lang="en-US" sz="1600" dirty="0">
                  <a:solidFill>
                    <a:prstClr val="black">
                      <a:lumMod val="50000"/>
                      <a:lumOff val="50000"/>
                    </a:prstClr>
                  </a:solidFill>
                </a:endParaRPr>
              </a:p>
              <a:p>
                <a:pPr lvl="0">
                  <a:defRPr/>
                </a:pPr>
                <a:endParaRPr lang="en-US" sz="1800" dirty="0"/>
              </a:p>
              <a:p>
                <a:pPr lvl="0">
                  <a:defRPr/>
                </a:pPr>
                <a:endParaRPr lang="en-US" sz="1800" dirty="0">
                  <a:solidFill>
                    <a:srgbClr val="E7E6E6">
                      <a:lumMod val="50000"/>
                    </a:srgbClr>
                  </a:solidFill>
                </a:endParaRPr>
              </a:p>
            </p:txBody>
          </p:sp>
        </mc:Choice>
        <mc:Fallback xmlns="">
          <p:sp>
            <p:nvSpPr>
              <p:cNvPr id="3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3455634"/>
                <a:ext cx="11200610" cy="884872"/>
              </a:xfrm>
              <a:prstGeom prst="rect">
                <a:avLst/>
              </a:prstGeom>
              <a:blipFill>
                <a:blip r:embed="rId6"/>
                <a:stretch>
                  <a:fillRect b="-1379"/>
                </a:stretch>
              </a:blipFill>
              <a:ln>
                <a:noFill/>
              </a:ln>
            </p:spPr>
            <p:txBody>
              <a:bodyPr/>
              <a:lstStyle/>
              <a:p>
                <a:r>
                  <a:rPr lang="en-US">
                    <a:noFill/>
                  </a:rPr>
                  <a:t> </a:t>
                </a:r>
              </a:p>
            </p:txBody>
          </p:sp>
        </mc:Fallback>
      </mc:AlternateContent>
      <p:sp>
        <p:nvSpPr>
          <p:cNvPr id="13" name="矩形 12"/>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15087639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77218"/>
              </a:xfrm>
              <a:prstGeom prst="rect">
                <a:avLst/>
              </a:prstGeom>
              <a:noFill/>
            </p:spPr>
            <p:txBody>
              <a:bodyPr wrap="square" rtlCol="0">
                <a:spAutoFit/>
              </a:bodyPr>
              <a:lstStyle/>
              <a:p>
                <a:pPr lvl="0"/>
                <a:r>
                  <a:rPr lang="en-US" altLang="zh-CN" sz="2400" dirty="0"/>
                  <a:t>Distinguishing (hypothesis testing) between two sequences with Hamming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[Krishnamurthy, Mazumdar, McGregor, Pal, 2019], [Grigorescu, Sudan, Zhu, 2020]</a:t>
                </a: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77218"/>
              </a:xfrm>
              <a:prstGeom prst="rect">
                <a:avLst/>
              </a:prstGeom>
              <a:blipFill>
                <a:blip r:embed="rId3"/>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3616" y="1882196"/>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m:t>
                        </m:r>
                      </m:sup>
                    </m:sSup>
                  </m:oMath>
                </a14:m>
                <a:r>
                  <a:rPr lang="en-US" sz="1800" dirty="0"/>
                  <a:t> number of samples suffice</a:t>
                </a:r>
              </a:p>
              <a:p>
                <a:pPr lvl="0">
                  <a:defRPr/>
                </a:pPr>
                <a:endParaRPr lang="en-US" sz="1800" dirty="0">
                  <a:solidFill>
                    <a:srgbClr val="E7E6E6">
                      <a:lumMod val="50000"/>
                    </a:srgbClr>
                  </a:solidFill>
                </a:endParaRPr>
              </a:p>
            </p:txBody>
          </p:sp>
        </mc:Choice>
        <mc:Fallback xmlns="">
          <p:sp>
            <p:nvSpPr>
              <p:cNvPr id="12"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1882196"/>
                <a:ext cx="11200610" cy="59958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45">
                <a:extLst>
                  <a:ext uri="{FF2B5EF4-FFF2-40B4-BE49-F238E27FC236}">
                    <a16:creationId xmlns:a16="http://schemas.microsoft.com/office/drawing/2014/main" id="{2B1089E9-A049-4E7B-A562-2EA8E4245FB5}"/>
                  </a:ext>
                </a:extLst>
              </p:cNvPr>
              <p:cNvSpPr txBox="1"/>
              <p:nvPr/>
            </p:nvSpPr>
            <p:spPr>
              <a:xfrm>
                <a:off x="482042" y="2678210"/>
                <a:ext cx="11792783" cy="1077218"/>
              </a:xfrm>
              <a:prstGeom prst="rect">
                <a:avLst/>
              </a:prstGeom>
              <a:noFill/>
            </p:spPr>
            <p:txBody>
              <a:bodyPr wrap="square" rtlCol="0">
                <a:spAutoFit/>
              </a:bodyPr>
              <a:lstStyle/>
              <a:p>
                <a:r>
                  <a:rPr lang="en-US" altLang="zh-CN" sz="2400" dirty="0"/>
                  <a:t>Distinguishing (hypothesis testing) between two sequences with edit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[Grigorescu, Sudan, Zhu, 2020]</a:t>
                </a:r>
                <a:endParaRPr lang="en-US" sz="2400" dirty="0"/>
              </a:p>
              <a:p>
                <a:endParaRPr lang="en-US" sz="2400" dirty="0"/>
              </a:p>
            </p:txBody>
          </p:sp>
        </mc:Choice>
        <mc:Fallback xmlns="">
          <p:sp>
            <p:nvSpPr>
              <p:cNvPr id="3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678210"/>
                <a:ext cx="11792783" cy="1077218"/>
              </a:xfrm>
              <a:prstGeom prst="rect">
                <a:avLst/>
              </a:prstGeom>
              <a:blipFill>
                <a:blip r:embed="rId5"/>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5">
                <a:extLst>
                  <a:ext uri="{FF2B5EF4-FFF2-40B4-BE49-F238E27FC236}">
                    <a16:creationId xmlns:a16="http://schemas.microsoft.com/office/drawing/2014/main" id="{DDB85DF0-17F5-6117-1188-F378BF0CCE97}"/>
                  </a:ext>
                </a:extLst>
              </p:cNvPr>
              <p:cNvSpPr txBox="1">
                <a:spLocks/>
              </p:cNvSpPr>
              <p:nvPr/>
            </p:nvSpPr>
            <p:spPr>
              <a:xfrm>
                <a:off x="903616" y="3455634"/>
                <a:ext cx="11200610" cy="8848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𝑘</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up>
                    </m:sSup>
                  </m:oMath>
                </a14:m>
                <a:r>
                  <a:rPr lang="en-US" sz="1800" dirty="0"/>
                  <a:t> for special cases of the two sequences</a:t>
                </a:r>
              </a:p>
              <a:p>
                <a:pPr>
                  <a:defRPr/>
                </a:pPr>
                <a:r>
                  <a:rPr lang="en-US" sz="1800" dirty="0">
                    <a:solidFill>
                      <a:srgbClr val="FF0000"/>
                    </a:solidFill>
                  </a:rPr>
                  <a:t>Is </a:t>
                </a:r>
                <a14:m>
                  <m:oMath xmlns:m="http://schemas.openxmlformats.org/officeDocument/2006/math">
                    <m:r>
                      <a:rPr lang="en-US" sz="1800" i="1">
                        <a:solidFill>
                          <a:srgbClr val="FF0000"/>
                        </a:solidFill>
                        <a:latin typeface="Cambria Math" panose="02040503050406030204" pitchFamily="18" charset="0"/>
                      </a:rPr>
                      <m:t>𝑁</m:t>
                    </m:r>
                    <m:r>
                      <a:rPr lang="en-US" sz="1800">
                        <a:solidFill>
                          <a:srgbClr val="FF0000"/>
                        </a:solidFill>
                        <a:latin typeface="Cambria Math" panose="02040503050406030204" pitchFamily="18" charset="0"/>
                      </a:rPr>
                      <m:t>=</m:t>
                    </m:r>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𝑛</m:t>
                        </m:r>
                      </m:e>
                      <m:sup>
                        <m:r>
                          <a:rPr lang="en-US" sz="1800" i="1">
                            <a:solidFill>
                              <a:srgbClr val="FF0000"/>
                            </a:solidFill>
                            <a:latin typeface="Cambria Math" panose="02040503050406030204" pitchFamily="18" charset="0"/>
                          </a:rPr>
                          <m:t>𝑂</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𝑘</m:t>
                        </m:r>
                        <m:r>
                          <a:rPr lang="en-US" sz="1800" i="1">
                            <a:solidFill>
                              <a:srgbClr val="FF0000"/>
                            </a:solidFill>
                            <a:latin typeface="Cambria Math" panose="02040503050406030204" pitchFamily="18" charset="0"/>
                          </a:rPr>
                          <m:t>)</m:t>
                        </m:r>
                      </m:sup>
                    </m:sSup>
                  </m:oMath>
                </a14:m>
                <a:r>
                  <a:rPr lang="en-US" sz="1800" dirty="0">
                    <a:solidFill>
                      <a:srgbClr val="FF0000"/>
                    </a:solidFill>
                  </a:rPr>
                  <a:t> achievable in general? </a:t>
                </a:r>
                <a:r>
                  <a:rPr lang="en-US" sz="1400" dirty="0">
                    <a:solidFill>
                      <a:prstClr val="black">
                        <a:lumMod val="50000"/>
                        <a:lumOff val="50000"/>
                      </a:prstClr>
                    </a:solidFill>
                  </a:rPr>
                  <a:t>[Davies, </a:t>
                </a:r>
                <a:r>
                  <a:rPr lang="en-US" sz="1400" dirty="0" err="1">
                    <a:solidFill>
                      <a:prstClr val="black">
                        <a:lumMod val="50000"/>
                        <a:lumOff val="50000"/>
                      </a:prstClr>
                    </a:solidFill>
                  </a:rPr>
                  <a:t>Racz</a:t>
                </a:r>
                <a:r>
                  <a:rPr lang="en-US" sz="1400" dirty="0">
                    <a:solidFill>
                      <a:prstClr val="black">
                        <a:lumMod val="50000"/>
                        <a:lumOff val="50000"/>
                      </a:prstClr>
                    </a:solidFill>
                  </a:rPr>
                  <a:t>, </a:t>
                </a:r>
                <a:r>
                  <a:rPr lang="en-US" sz="1400" dirty="0" err="1">
                    <a:solidFill>
                      <a:prstClr val="black">
                        <a:lumMod val="50000"/>
                        <a:lumOff val="50000"/>
                      </a:prstClr>
                    </a:solidFill>
                  </a:rPr>
                  <a:t>Rashtchian</a:t>
                </a:r>
                <a:r>
                  <a:rPr lang="en-US" sz="1400" dirty="0">
                    <a:solidFill>
                      <a:prstClr val="black">
                        <a:lumMod val="50000"/>
                        <a:lumOff val="50000"/>
                      </a:prstClr>
                    </a:solidFill>
                  </a:rPr>
                  <a:t>, </a:t>
                </a:r>
                <a:r>
                  <a:rPr lang="en-US" sz="1400" dirty="0" err="1">
                    <a:solidFill>
                      <a:prstClr val="black">
                        <a:lumMod val="50000"/>
                        <a:lumOff val="50000"/>
                      </a:prstClr>
                    </a:solidFill>
                  </a:rPr>
                  <a:t>Schiffer</a:t>
                </a:r>
                <a:r>
                  <a:rPr lang="en-US" sz="1400" dirty="0">
                    <a:solidFill>
                      <a:prstClr val="black">
                        <a:lumMod val="50000"/>
                        <a:lumOff val="50000"/>
                      </a:prstClr>
                    </a:solidFill>
                  </a:rPr>
                  <a:t>, 2020]</a:t>
                </a:r>
                <a:endParaRPr lang="en-US" sz="1600" dirty="0">
                  <a:solidFill>
                    <a:prstClr val="black">
                      <a:lumMod val="50000"/>
                      <a:lumOff val="50000"/>
                    </a:prstClr>
                  </a:solidFill>
                </a:endParaRPr>
              </a:p>
              <a:p>
                <a:pPr lvl="0">
                  <a:defRPr/>
                </a:pPr>
                <a:endParaRPr lang="en-US" sz="1800" dirty="0"/>
              </a:p>
              <a:p>
                <a:pPr lvl="0">
                  <a:defRPr/>
                </a:pPr>
                <a:endParaRPr lang="en-US" sz="1800" dirty="0">
                  <a:solidFill>
                    <a:srgbClr val="E7E6E6">
                      <a:lumMod val="50000"/>
                    </a:srgbClr>
                  </a:solidFill>
                </a:endParaRPr>
              </a:p>
            </p:txBody>
          </p:sp>
        </mc:Choice>
        <mc:Fallback xmlns="">
          <p:sp>
            <p:nvSpPr>
              <p:cNvPr id="3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3455634"/>
                <a:ext cx="11200610" cy="884872"/>
              </a:xfrm>
              <a:prstGeom prst="rect">
                <a:avLst/>
              </a:prstGeom>
              <a:blipFill>
                <a:blip r:embed="rId6"/>
                <a:stretch>
                  <a:fillRect b="-1379"/>
                </a:stretch>
              </a:blipFill>
              <a:ln>
                <a:noFill/>
              </a:ln>
            </p:spPr>
            <p:txBody>
              <a:bodyPr/>
              <a:lstStyle/>
              <a:p>
                <a:r>
                  <a:rPr lang="en-US">
                    <a:noFill/>
                  </a:rPr>
                  <a:t> </a:t>
                </a:r>
              </a:p>
            </p:txBody>
          </p:sp>
        </mc:Fallback>
      </mc:AlternateContent>
      <p:sp>
        <p:nvSpPr>
          <p:cNvPr id="34" name="TextBox 45">
            <a:extLst>
              <a:ext uri="{FF2B5EF4-FFF2-40B4-BE49-F238E27FC236}">
                <a16:creationId xmlns:a16="http://schemas.microsoft.com/office/drawing/2014/main" id="{2B1089E9-A049-4E7B-A562-2EA8E4245FB5}"/>
              </a:ext>
            </a:extLst>
          </p:cNvPr>
          <p:cNvSpPr txBox="1"/>
          <p:nvPr/>
        </p:nvSpPr>
        <p:spPr>
          <a:xfrm>
            <a:off x="4634787" y="4532852"/>
            <a:ext cx="3487292" cy="461665"/>
          </a:xfrm>
          <a:prstGeom prst="rect">
            <a:avLst/>
          </a:prstGeom>
          <a:noFill/>
        </p:spPr>
        <p:txBody>
          <a:bodyPr wrap="square" rtlCol="0">
            <a:spAutoFit/>
          </a:bodyPr>
          <a:lstStyle/>
          <a:p>
            <a:r>
              <a:rPr lang="en-US" altLang="zh-CN" sz="2400" dirty="0">
                <a:solidFill>
                  <a:srgbClr val="00B050"/>
                </a:solidFill>
              </a:rPr>
              <a:t>Confirmed by our results</a:t>
            </a:r>
            <a:endParaRPr lang="en-US" sz="2400" dirty="0">
              <a:solidFill>
                <a:srgbClr val="00B050"/>
              </a:solidFill>
            </a:endParaRPr>
          </a:p>
        </p:txBody>
      </p:sp>
      <p:sp>
        <p:nvSpPr>
          <p:cNvPr id="13" name="矩形 12"/>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6200647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P</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revious </a:t>
              </a:r>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W</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orks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1077218"/>
              </a:xfrm>
              <a:prstGeom prst="rect">
                <a:avLst/>
              </a:prstGeom>
              <a:noFill/>
            </p:spPr>
            <p:txBody>
              <a:bodyPr wrap="square" rtlCol="0">
                <a:spAutoFit/>
              </a:bodyPr>
              <a:lstStyle/>
              <a:p>
                <a:pPr lvl="0"/>
                <a:r>
                  <a:rPr lang="en-US" altLang="zh-CN" sz="2400" dirty="0"/>
                  <a:t>Distinguishing (hypothesis testing) between two sequences with Hamming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[Krishnamurthy, Mazumdar, McGregor, Pal, 2019], [Grigorescu, Sudan, Zhu, 2020]</a:t>
                </a:r>
              </a:p>
              <a:p>
                <a:endParaRPr lang="en-US" sz="2400" dirty="0"/>
              </a:p>
            </p:txBody>
          </p:sp>
        </mc:Choice>
        <mc:Fallback xmlns="">
          <p:sp>
            <p:nvSpPr>
              <p:cNvPr id="3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792783" cy="1077218"/>
              </a:xfrm>
              <a:prstGeom prst="rect">
                <a:avLst/>
              </a:prstGeom>
              <a:blipFill>
                <a:blip r:embed="rId3"/>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3616" y="1882196"/>
                <a:ext cx="11200610" cy="59958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m:t>
                        </m:r>
                      </m:sup>
                    </m:sSup>
                  </m:oMath>
                </a14:m>
                <a:r>
                  <a:rPr lang="en-US" sz="1800" dirty="0"/>
                  <a:t> number of samples suffice</a:t>
                </a:r>
              </a:p>
              <a:p>
                <a:pPr lvl="0">
                  <a:defRPr/>
                </a:pPr>
                <a:endParaRPr lang="en-US" sz="1800" dirty="0">
                  <a:solidFill>
                    <a:srgbClr val="E7E6E6">
                      <a:lumMod val="50000"/>
                    </a:srgbClr>
                  </a:solidFill>
                </a:endParaRPr>
              </a:p>
            </p:txBody>
          </p:sp>
        </mc:Choice>
        <mc:Fallback xmlns="">
          <p:sp>
            <p:nvSpPr>
              <p:cNvPr id="12"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1882196"/>
                <a:ext cx="11200610" cy="59958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45">
                <a:extLst>
                  <a:ext uri="{FF2B5EF4-FFF2-40B4-BE49-F238E27FC236}">
                    <a16:creationId xmlns:a16="http://schemas.microsoft.com/office/drawing/2014/main" id="{2B1089E9-A049-4E7B-A562-2EA8E4245FB5}"/>
                  </a:ext>
                </a:extLst>
              </p:cNvPr>
              <p:cNvSpPr txBox="1"/>
              <p:nvPr/>
            </p:nvSpPr>
            <p:spPr>
              <a:xfrm>
                <a:off x="482042" y="2678210"/>
                <a:ext cx="11792783" cy="1077218"/>
              </a:xfrm>
              <a:prstGeom prst="rect">
                <a:avLst/>
              </a:prstGeom>
              <a:noFill/>
            </p:spPr>
            <p:txBody>
              <a:bodyPr wrap="square" rtlCol="0">
                <a:spAutoFit/>
              </a:bodyPr>
              <a:lstStyle/>
              <a:p>
                <a:r>
                  <a:rPr lang="en-US" altLang="zh-CN" sz="2400" dirty="0"/>
                  <a:t>Distinguishing (hypothesis testing) between two sequences with edit distance </a:t>
                </a:r>
                <a14:m>
                  <m:oMath xmlns:m="http://schemas.openxmlformats.org/officeDocument/2006/math">
                    <m:r>
                      <a:rPr lang="en-US" altLang="zh-CN" sz="2400" b="0" i="1" smtClean="0">
                        <a:latin typeface="Cambria Math" panose="02040503050406030204" pitchFamily="18" charset="0"/>
                      </a:rPr>
                      <m:t>𝑘</m:t>
                    </m:r>
                  </m:oMath>
                </a14:m>
                <a:r>
                  <a:rPr lang="en-US" sz="2400" dirty="0"/>
                  <a:t> </a:t>
                </a:r>
                <a:r>
                  <a:rPr lang="en-US" sz="1600" dirty="0">
                    <a:solidFill>
                      <a:prstClr val="black">
                        <a:lumMod val="50000"/>
                        <a:lumOff val="50000"/>
                      </a:prstClr>
                    </a:solidFill>
                  </a:rPr>
                  <a:t>[Grigorescu, Sudan, Zhu, 2020]</a:t>
                </a:r>
                <a:endParaRPr lang="en-US" sz="2400" dirty="0"/>
              </a:p>
              <a:p>
                <a:endParaRPr lang="en-US" sz="2400" dirty="0"/>
              </a:p>
            </p:txBody>
          </p:sp>
        </mc:Choice>
        <mc:Fallback xmlns="">
          <p:sp>
            <p:nvSpPr>
              <p:cNvPr id="3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678210"/>
                <a:ext cx="11792783" cy="1077218"/>
              </a:xfrm>
              <a:prstGeom prst="rect">
                <a:avLst/>
              </a:prstGeom>
              <a:blipFill>
                <a:blip r:embed="rId5"/>
                <a:stretch>
                  <a:fillRect l="-775" t="-45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5">
                <a:extLst>
                  <a:ext uri="{FF2B5EF4-FFF2-40B4-BE49-F238E27FC236}">
                    <a16:creationId xmlns:a16="http://schemas.microsoft.com/office/drawing/2014/main" id="{DDB85DF0-17F5-6117-1188-F378BF0CCE97}"/>
                  </a:ext>
                </a:extLst>
              </p:cNvPr>
              <p:cNvSpPr txBox="1">
                <a:spLocks/>
              </p:cNvSpPr>
              <p:nvPr/>
            </p:nvSpPr>
            <p:spPr>
              <a:xfrm>
                <a:off x="903616" y="3455634"/>
                <a:ext cx="11200610" cy="8848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14:m>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𝑂</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𝑘</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up>
                    </m:sSup>
                  </m:oMath>
                </a14:m>
                <a:r>
                  <a:rPr lang="en-US" sz="1800" dirty="0"/>
                  <a:t> for special cases of the two sequences</a:t>
                </a:r>
              </a:p>
              <a:p>
                <a:pPr>
                  <a:defRPr/>
                </a:pPr>
                <a:r>
                  <a:rPr lang="en-US" sz="1800" dirty="0">
                    <a:solidFill>
                      <a:srgbClr val="FF0000"/>
                    </a:solidFill>
                  </a:rPr>
                  <a:t>Is </a:t>
                </a:r>
                <a14:m>
                  <m:oMath xmlns:m="http://schemas.openxmlformats.org/officeDocument/2006/math">
                    <m:r>
                      <a:rPr lang="en-US" sz="1800" i="1">
                        <a:solidFill>
                          <a:srgbClr val="FF0000"/>
                        </a:solidFill>
                        <a:latin typeface="Cambria Math" panose="02040503050406030204" pitchFamily="18" charset="0"/>
                      </a:rPr>
                      <m:t>𝑁</m:t>
                    </m:r>
                    <m:r>
                      <a:rPr lang="en-US" sz="1800">
                        <a:solidFill>
                          <a:srgbClr val="FF0000"/>
                        </a:solidFill>
                        <a:latin typeface="Cambria Math" panose="02040503050406030204" pitchFamily="18" charset="0"/>
                      </a:rPr>
                      <m:t>=</m:t>
                    </m:r>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𝑛</m:t>
                        </m:r>
                      </m:e>
                      <m:sup>
                        <m:r>
                          <a:rPr lang="en-US" sz="1800" i="1">
                            <a:solidFill>
                              <a:srgbClr val="FF0000"/>
                            </a:solidFill>
                            <a:latin typeface="Cambria Math" panose="02040503050406030204" pitchFamily="18" charset="0"/>
                          </a:rPr>
                          <m:t>𝑂</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𝑘</m:t>
                        </m:r>
                        <m:r>
                          <a:rPr lang="en-US" sz="1800" i="1">
                            <a:solidFill>
                              <a:srgbClr val="FF0000"/>
                            </a:solidFill>
                            <a:latin typeface="Cambria Math" panose="02040503050406030204" pitchFamily="18" charset="0"/>
                          </a:rPr>
                          <m:t>)</m:t>
                        </m:r>
                      </m:sup>
                    </m:sSup>
                  </m:oMath>
                </a14:m>
                <a:r>
                  <a:rPr lang="en-US" sz="1800" dirty="0">
                    <a:solidFill>
                      <a:srgbClr val="FF0000"/>
                    </a:solidFill>
                  </a:rPr>
                  <a:t> achievable in general? </a:t>
                </a:r>
                <a:r>
                  <a:rPr lang="en-US" sz="1400" dirty="0">
                    <a:solidFill>
                      <a:prstClr val="black">
                        <a:lumMod val="50000"/>
                        <a:lumOff val="50000"/>
                      </a:prstClr>
                    </a:solidFill>
                  </a:rPr>
                  <a:t>[Davies, </a:t>
                </a:r>
                <a:r>
                  <a:rPr lang="en-US" sz="1400" dirty="0" err="1">
                    <a:solidFill>
                      <a:prstClr val="black">
                        <a:lumMod val="50000"/>
                        <a:lumOff val="50000"/>
                      </a:prstClr>
                    </a:solidFill>
                  </a:rPr>
                  <a:t>Racz</a:t>
                </a:r>
                <a:r>
                  <a:rPr lang="en-US" sz="1400" dirty="0">
                    <a:solidFill>
                      <a:prstClr val="black">
                        <a:lumMod val="50000"/>
                        <a:lumOff val="50000"/>
                      </a:prstClr>
                    </a:solidFill>
                  </a:rPr>
                  <a:t>, </a:t>
                </a:r>
                <a:r>
                  <a:rPr lang="en-US" sz="1400" dirty="0" err="1">
                    <a:solidFill>
                      <a:prstClr val="black">
                        <a:lumMod val="50000"/>
                        <a:lumOff val="50000"/>
                      </a:prstClr>
                    </a:solidFill>
                  </a:rPr>
                  <a:t>Rashtchian</a:t>
                </a:r>
                <a:r>
                  <a:rPr lang="en-US" sz="1400" dirty="0">
                    <a:solidFill>
                      <a:prstClr val="black">
                        <a:lumMod val="50000"/>
                        <a:lumOff val="50000"/>
                      </a:prstClr>
                    </a:solidFill>
                  </a:rPr>
                  <a:t>, </a:t>
                </a:r>
                <a:r>
                  <a:rPr lang="en-US" sz="1400" dirty="0" err="1">
                    <a:solidFill>
                      <a:prstClr val="black">
                        <a:lumMod val="50000"/>
                        <a:lumOff val="50000"/>
                      </a:prstClr>
                    </a:solidFill>
                  </a:rPr>
                  <a:t>Schiffer</a:t>
                </a:r>
                <a:r>
                  <a:rPr lang="en-US" sz="1400" dirty="0">
                    <a:solidFill>
                      <a:prstClr val="black">
                        <a:lumMod val="50000"/>
                        <a:lumOff val="50000"/>
                      </a:prstClr>
                    </a:solidFill>
                  </a:rPr>
                  <a:t>, 2020]</a:t>
                </a:r>
                <a:endParaRPr lang="en-US" sz="1600" dirty="0">
                  <a:solidFill>
                    <a:prstClr val="black">
                      <a:lumMod val="50000"/>
                      <a:lumOff val="50000"/>
                    </a:prstClr>
                  </a:solidFill>
                </a:endParaRPr>
              </a:p>
              <a:p>
                <a:pPr lvl="0">
                  <a:defRPr/>
                </a:pPr>
                <a:endParaRPr lang="en-US" sz="1800" dirty="0"/>
              </a:p>
              <a:p>
                <a:pPr lvl="0">
                  <a:defRPr/>
                </a:pPr>
                <a:endParaRPr lang="en-US" sz="1800" dirty="0">
                  <a:solidFill>
                    <a:srgbClr val="E7E6E6">
                      <a:lumMod val="50000"/>
                    </a:srgbClr>
                  </a:solidFill>
                </a:endParaRPr>
              </a:p>
            </p:txBody>
          </p:sp>
        </mc:Choice>
        <mc:Fallback xmlns="">
          <p:sp>
            <p:nvSpPr>
              <p:cNvPr id="3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3616" y="3455634"/>
                <a:ext cx="11200610" cy="884872"/>
              </a:xfrm>
              <a:prstGeom prst="rect">
                <a:avLst/>
              </a:prstGeom>
              <a:blipFill>
                <a:blip r:embed="rId6"/>
                <a:stretch>
                  <a:fillRect b="-1379"/>
                </a:stretch>
              </a:blipFill>
              <a:ln>
                <a:noFill/>
              </a:ln>
            </p:spPr>
            <p:txBody>
              <a:bodyPr/>
              <a:lstStyle/>
              <a:p>
                <a:r>
                  <a:rPr lang="en-US">
                    <a:noFill/>
                  </a:rPr>
                  <a:t> </a:t>
                </a:r>
              </a:p>
            </p:txBody>
          </p:sp>
        </mc:Fallback>
      </mc:AlternateContent>
      <p:sp>
        <p:nvSpPr>
          <p:cNvPr id="34" name="TextBox 45">
            <a:extLst>
              <a:ext uri="{FF2B5EF4-FFF2-40B4-BE49-F238E27FC236}">
                <a16:creationId xmlns:a16="http://schemas.microsoft.com/office/drawing/2014/main" id="{2B1089E9-A049-4E7B-A562-2EA8E4245FB5}"/>
              </a:ext>
            </a:extLst>
          </p:cNvPr>
          <p:cNvSpPr txBox="1"/>
          <p:nvPr/>
        </p:nvSpPr>
        <p:spPr>
          <a:xfrm>
            <a:off x="4634787" y="4532852"/>
            <a:ext cx="3487292" cy="461665"/>
          </a:xfrm>
          <a:prstGeom prst="rect">
            <a:avLst/>
          </a:prstGeom>
          <a:noFill/>
        </p:spPr>
        <p:txBody>
          <a:bodyPr wrap="square" rtlCol="0">
            <a:spAutoFit/>
          </a:bodyPr>
          <a:lstStyle/>
          <a:p>
            <a:r>
              <a:rPr lang="en-US" altLang="zh-CN" sz="2400" dirty="0">
                <a:solidFill>
                  <a:srgbClr val="00B050"/>
                </a:solidFill>
              </a:rPr>
              <a:t>Confirmed by our results</a:t>
            </a:r>
            <a:endParaRPr lang="en-US" sz="2400" dirty="0">
              <a:solidFill>
                <a:srgbClr val="00B050"/>
              </a:solidFill>
            </a:endParaRPr>
          </a:p>
        </p:txBody>
      </p:sp>
      <p:sp>
        <p:nvSpPr>
          <p:cNvPr id="44" name="TextBox 45">
            <a:extLst>
              <a:ext uri="{FF2B5EF4-FFF2-40B4-BE49-F238E27FC236}">
                <a16:creationId xmlns:a16="http://schemas.microsoft.com/office/drawing/2014/main" id="{2B1089E9-A049-4E7B-A562-2EA8E4245FB5}"/>
              </a:ext>
            </a:extLst>
          </p:cNvPr>
          <p:cNvSpPr txBox="1"/>
          <p:nvPr/>
        </p:nvSpPr>
        <p:spPr>
          <a:xfrm>
            <a:off x="1413676" y="5303125"/>
            <a:ext cx="9929514" cy="461665"/>
          </a:xfrm>
          <a:prstGeom prst="rect">
            <a:avLst/>
          </a:prstGeom>
          <a:noFill/>
        </p:spPr>
        <p:txBody>
          <a:bodyPr wrap="square" rtlCol="0">
            <a:spAutoFit/>
          </a:bodyPr>
          <a:lstStyle/>
          <a:p>
            <a:r>
              <a:rPr lang="en-US" altLang="zh-CN" sz="2400" dirty="0">
                <a:solidFill>
                  <a:srgbClr val="0070C0"/>
                </a:solidFill>
              </a:rPr>
              <a:t>Intuitively, two sequences with small edit distance are harder to distinguish</a:t>
            </a:r>
            <a:endParaRPr lang="en-US" sz="2400" dirty="0">
              <a:solidFill>
                <a:srgbClr val="0070C0"/>
              </a:solidFill>
            </a:endParaRPr>
          </a:p>
        </p:txBody>
      </p:sp>
      <p:sp>
        <p:nvSpPr>
          <p:cNvPr id="13" name="矩形 12"/>
          <p:cNvSpPr/>
          <p:nvPr/>
        </p:nvSpPr>
        <p:spPr>
          <a:xfrm>
            <a:off x="367310" y="6546295"/>
            <a:ext cx="11337889" cy="246221"/>
          </a:xfrm>
          <a:prstGeom prst="rect">
            <a:avLst/>
          </a:prstGeom>
        </p:spPr>
        <p:txBody>
          <a:bodyPr wrap="square">
            <a:spAutoFit/>
          </a:bodyPr>
          <a:lstStyle/>
          <a:p>
            <a:r>
              <a:rPr lang="en-US" sz="1000" b="1" dirty="0"/>
              <a:t>J. Sima</a:t>
            </a:r>
            <a:r>
              <a:rPr lang="en-US" sz="1000" dirty="0"/>
              <a:t>, and J. </a:t>
            </a:r>
            <a:r>
              <a:rPr lang="en-US" sz="1000" dirty="0" err="1"/>
              <a:t>Bruck</a:t>
            </a:r>
            <a:r>
              <a:rPr lang="en-US" sz="1000" dirty="0"/>
              <a:t>, ”Trace Reconstruction with Bounded Edit Distance,” IEEE International Symposium on Information Theory (ISIT), 2021.</a:t>
            </a:r>
          </a:p>
        </p:txBody>
      </p:sp>
    </p:spTree>
    <p:extLst>
      <p:ext uri="{BB962C8B-B14F-4D97-AF65-F5344CB8AC3E}">
        <p14:creationId xmlns:p14="http://schemas.microsoft.com/office/powerpoint/2010/main" val="27405342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m</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ethods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830997"/>
          </a:xfrm>
          <a:prstGeom prst="rect">
            <a:avLst/>
          </a:prstGeom>
          <a:noFill/>
        </p:spPr>
        <p:txBody>
          <a:bodyPr wrap="square" rtlCol="0">
            <a:spAutoFit/>
          </a:bodyPr>
          <a:lstStyle/>
          <a:p>
            <a:r>
              <a:rPr lang="en-US" altLang="zh-CN" sz="2400" dirty="0"/>
              <a:t>Multi-bit statistics</a:t>
            </a:r>
            <a:r>
              <a:rPr lang="en-US" sz="2400" dirty="0"/>
              <a:t> </a:t>
            </a:r>
            <a:r>
              <a:rPr lang="en-US" sz="1600" dirty="0">
                <a:solidFill>
                  <a:schemeClr val="tx1">
                    <a:lumMod val="50000"/>
                    <a:lumOff val="50000"/>
                  </a:schemeClr>
                </a:solidFill>
              </a:rPr>
              <a:t>[Chase, 2020], [Chen, De, Lee, </a:t>
            </a:r>
            <a:r>
              <a:rPr lang="en-US" sz="1600" dirty="0" err="1">
                <a:solidFill>
                  <a:schemeClr val="tx1">
                    <a:lumMod val="50000"/>
                    <a:lumOff val="50000"/>
                  </a:schemeClr>
                </a:solidFill>
              </a:rPr>
              <a:t>Servedio</a:t>
            </a:r>
            <a:r>
              <a:rPr lang="en-US" sz="1600" dirty="0">
                <a:solidFill>
                  <a:schemeClr val="tx1">
                    <a:lumMod val="50000"/>
                    <a:lumOff val="50000"/>
                  </a:schemeClr>
                </a:solidFill>
              </a:rPr>
              <a:t>, Sinha 2021] </a:t>
            </a:r>
          </a:p>
          <a:p>
            <a:endParaRPr lang="en-US" sz="2400" dirty="0"/>
          </a:p>
        </p:txBody>
      </p:sp>
      <mc:AlternateContent xmlns:mc="http://schemas.openxmlformats.org/markup-compatibility/2006" xmlns:a14="http://schemas.microsoft.com/office/drawing/2010/main">
        <mc:Choice Requires="a14">
          <p:sp>
            <p:nvSpPr>
              <p:cNvPr id="10" name="Text Placeholder 1">
                <a:extLst>
                  <a:ext uri="{FF2B5EF4-FFF2-40B4-BE49-F238E27FC236}">
                    <a16:creationId xmlns:a16="http://schemas.microsoft.com/office/drawing/2014/main" id="{2B79910F-163A-49B6-AAF4-4655D89B5D2A}"/>
                  </a:ext>
                </a:extLst>
              </p:cNvPr>
              <p:cNvSpPr txBox="1">
                <a:spLocks/>
              </p:cNvSpPr>
              <p:nvPr/>
            </p:nvSpPr>
            <p:spPr>
              <a:xfrm>
                <a:off x="828761" y="3030136"/>
                <a:ext cx="217245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rPr>
                        <m:t>1</m:t>
                      </m:r>
                      <m:r>
                        <a:rPr lang="en-US" sz="1800" b="0" i="1" dirty="0" smtClean="0">
                          <a:solidFill>
                            <a:schemeClr val="tx1"/>
                          </a:solidFill>
                          <a:latin typeface="Cambria Math" panose="02040503050406030204" pitchFamily="18" charset="0"/>
                        </a:rPr>
                        <m:t> 0 1 0 1 0</m:t>
                      </m:r>
                    </m:oMath>
                  </m:oMathPara>
                </a14:m>
                <a:endParaRPr lang="en-US" sz="1800" dirty="0">
                  <a:solidFill>
                    <a:schemeClr val="tx1"/>
                  </a:solidFill>
                </a:endParaRPr>
              </a:p>
            </p:txBody>
          </p:sp>
        </mc:Choice>
        <mc:Fallback xmlns="">
          <p:sp>
            <p:nvSpPr>
              <p:cNvPr id="1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28761" y="3030136"/>
                <a:ext cx="2172459" cy="67305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Placeholder 1">
                <a:extLst>
                  <a:ext uri="{FF2B5EF4-FFF2-40B4-BE49-F238E27FC236}">
                    <a16:creationId xmlns:a16="http://schemas.microsoft.com/office/drawing/2014/main" id="{2B79910F-163A-49B6-AAF4-4655D89B5D2A}"/>
                  </a:ext>
                </a:extLst>
              </p:cNvPr>
              <p:cNvSpPr txBox="1">
                <a:spLocks/>
              </p:cNvSpPr>
              <p:nvPr/>
            </p:nvSpPr>
            <p:spPr>
              <a:xfrm>
                <a:off x="922516" y="3394516"/>
                <a:ext cx="217245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rPr>
                        <m:t>1</m:t>
                      </m:r>
                      <m:r>
                        <a:rPr lang="en-US" sz="1800" b="0" i="1" dirty="0" smtClean="0">
                          <a:solidFill>
                            <a:schemeClr val="tx1"/>
                          </a:solidFill>
                          <a:latin typeface="Cambria Math" panose="02040503050406030204" pitchFamily="18" charset="0"/>
                        </a:rPr>
                        <m:t> 0 1 0 1 1 0</m:t>
                      </m:r>
                    </m:oMath>
                  </m:oMathPara>
                </a14:m>
                <a:endParaRPr lang="en-US" sz="1800" dirty="0">
                  <a:solidFill>
                    <a:schemeClr val="tx1"/>
                  </a:solidFill>
                </a:endParaRPr>
              </a:p>
            </p:txBody>
          </p:sp>
        </mc:Choice>
        <mc:Fallback xmlns="">
          <p:sp>
            <p:nvSpPr>
              <p:cNvPr id="1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22516" y="3394516"/>
                <a:ext cx="2172459" cy="673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Placeholder 1">
                <a:extLst>
                  <a:ext uri="{FF2B5EF4-FFF2-40B4-BE49-F238E27FC236}">
                    <a16:creationId xmlns:a16="http://schemas.microsoft.com/office/drawing/2014/main" id="{2B79910F-163A-49B6-AAF4-4655D89B5D2A}"/>
                  </a:ext>
                </a:extLst>
              </p:cNvPr>
              <p:cNvSpPr txBox="1">
                <a:spLocks/>
              </p:cNvSpPr>
              <p:nvPr/>
            </p:nvSpPr>
            <p:spPr>
              <a:xfrm>
                <a:off x="735006" y="2662005"/>
                <a:ext cx="217245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rPr>
                        <m:t>1</m:t>
                      </m:r>
                      <m:r>
                        <a:rPr lang="en-US" sz="1800" b="0" i="1" dirty="0" smtClean="0">
                          <a:solidFill>
                            <a:schemeClr val="tx1"/>
                          </a:solidFill>
                          <a:latin typeface="Cambria Math" panose="02040503050406030204" pitchFamily="18" charset="0"/>
                        </a:rPr>
                        <m:t> 1 1 0 1</m:t>
                      </m:r>
                    </m:oMath>
                  </m:oMathPara>
                </a14:m>
                <a:endParaRPr lang="en-US" sz="1800" dirty="0">
                  <a:solidFill>
                    <a:schemeClr val="tx1"/>
                  </a:solidFill>
                </a:endParaRPr>
              </a:p>
            </p:txBody>
          </p:sp>
        </mc:Choice>
        <mc:Fallback xmlns="">
          <p:sp>
            <p:nvSpPr>
              <p:cNvPr id="1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5006" y="2662005"/>
                <a:ext cx="2172459" cy="6730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470921" y="3161164"/>
                <a:ext cx="1236108" cy="344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1</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oMath>
                  </m:oMathPara>
                </a14:m>
                <a:endParaRPr lang="en-US" sz="1600" dirty="0"/>
              </a:p>
            </p:txBody>
          </p:sp>
        </mc:Choice>
        <mc:Fallback xmlns="">
          <p:sp>
            <p:nvSpPr>
              <p:cNvPr id="14" name="矩形 13"/>
              <p:cNvSpPr>
                <a:spLocks noRot="1" noChangeAspect="1" noMove="1" noResize="1" noEditPoints="1" noAdjustHandles="1" noChangeArrowheads="1" noChangeShapeType="1" noTextEdit="1"/>
              </p:cNvSpPr>
              <p:nvPr/>
            </p:nvSpPr>
            <p:spPr>
              <a:xfrm>
                <a:off x="3470921" y="3161164"/>
                <a:ext cx="1236108" cy="344261"/>
              </a:xfrm>
              <a:prstGeom prst="rect">
                <a:avLst/>
              </a:prstGeom>
              <a:blipFill>
                <a:blip r:embed="rId6"/>
                <a:stretch>
                  <a:fillRect t="-3571"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4737316" y="3030136"/>
                <a:ext cx="1240853"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2</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m:t>
                      </m:r>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3</m:t>
                          </m:r>
                        </m:den>
                      </m:f>
                    </m:oMath>
                  </m:oMathPara>
                </a14:m>
                <a:endParaRPr lang="en-US" sz="1600" dirty="0"/>
              </a:p>
            </p:txBody>
          </p:sp>
        </mc:Choice>
        <mc:Fallback xmlns="">
          <p:sp>
            <p:nvSpPr>
              <p:cNvPr id="15" name="矩形 14"/>
              <p:cNvSpPr>
                <a:spLocks noRot="1" noChangeAspect="1" noMove="1" noResize="1" noEditPoints="1" noAdjustHandles="1" noChangeArrowheads="1" noChangeShapeType="1" noTextEdit="1"/>
              </p:cNvSpPr>
              <p:nvPr/>
            </p:nvSpPr>
            <p:spPr>
              <a:xfrm>
                <a:off x="4737316" y="3030136"/>
                <a:ext cx="1240853" cy="55496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980284" y="3030136"/>
                <a:ext cx="1240853"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6</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m:t>
                      </m:r>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3</m:t>
                          </m:r>
                        </m:den>
                      </m:f>
                    </m:oMath>
                  </m:oMathPara>
                </a14:m>
                <a:endParaRPr lang="en-US" sz="1600" dirty="0"/>
              </a:p>
            </p:txBody>
          </p:sp>
        </mc:Choice>
        <mc:Fallback xmlns="">
          <p:sp>
            <p:nvSpPr>
              <p:cNvPr id="16" name="矩形 15"/>
              <p:cNvSpPr>
                <a:spLocks noRot="1" noChangeAspect="1" noMove="1" noResize="1" noEditPoints="1" noAdjustHandles="1" noChangeArrowheads="1" noChangeShapeType="1" noTextEdit="1"/>
              </p:cNvSpPr>
              <p:nvPr/>
            </p:nvSpPr>
            <p:spPr>
              <a:xfrm>
                <a:off x="5980284" y="3030136"/>
                <a:ext cx="1240853" cy="554960"/>
              </a:xfrm>
              <a:prstGeom prst="rect">
                <a:avLst/>
              </a:prstGeom>
              <a:blipFill>
                <a:blip r:embed="rId8"/>
                <a:stretch>
                  <a:fillRect/>
                </a:stretch>
              </a:blipFill>
            </p:spPr>
            <p:txBody>
              <a:bodyPr/>
              <a:lstStyle/>
              <a:p>
                <a:r>
                  <a:rPr lang="en-US">
                    <a:noFill/>
                  </a:rPr>
                  <a:t> </a:t>
                </a:r>
              </a:p>
            </p:txBody>
          </p:sp>
        </mc:Fallback>
      </mc:AlternateContent>
      <p:sp>
        <p:nvSpPr>
          <p:cNvPr id="18" name="Content Placeholder 5">
            <a:extLst>
              <a:ext uri="{FF2B5EF4-FFF2-40B4-BE49-F238E27FC236}">
                <a16:creationId xmlns:a16="http://schemas.microsoft.com/office/drawing/2014/main" id="{DDB85DF0-17F5-6117-1188-F378BF0CCE97}"/>
              </a:ext>
            </a:extLst>
          </p:cNvPr>
          <p:cNvSpPr txBox="1">
            <a:spLocks/>
          </p:cNvSpPr>
          <p:nvPr/>
        </p:nvSpPr>
        <p:spPr>
          <a:xfrm>
            <a:off x="903616" y="1646654"/>
            <a:ext cx="11200610" cy="114637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Looking at multi-bit statistics even when there is misalignment</a:t>
            </a:r>
          </a:p>
        </p:txBody>
      </p:sp>
      <mc:AlternateContent xmlns:mc="http://schemas.openxmlformats.org/markup-compatibility/2006" xmlns:a14="http://schemas.microsoft.com/office/drawing/2010/main">
        <mc:Choice Requires="a14">
          <p:sp>
            <p:nvSpPr>
              <p:cNvPr id="19" name="矩形 18"/>
              <p:cNvSpPr/>
              <p:nvPr/>
            </p:nvSpPr>
            <p:spPr>
              <a:xfrm>
                <a:off x="7164461" y="3161163"/>
                <a:ext cx="2294474" cy="344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1</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r>
                        <a:rPr lang="en-US" sz="1600" b="1" i="1" dirty="0" smtClean="0">
                          <a:latin typeface="Cambria Math" panose="02040503050406030204" pitchFamily="18" charset="0"/>
                        </a:rPr>
                        <m:t>,</m:t>
                      </m:r>
                      <m:sSub>
                        <m:sSubPr>
                          <m:ctrlPr>
                            <a:rPr lang="en-US" sz="1600" b="1" i="1" dirty="0" smtClean="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3</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r>
                        <a:rPr lang="en-US" sz="1600" b="1" i="1" dirty="0" smtClean="0">
                          <a:latin typeface="Cambria Math" panose="02040503050406030204" pitchFamily="18" charset="0"/>
                        </a:rPr>
                        <m:t>)</m:t>
                      </m:r>
                      <m:r>
                        <a:rPr lang="en-US" sz="1600" b="0" i="1" dirty="0" smtClean="0">
                          <a:latin typeface="Cambria Math" panose="02040503050406030204" pitchFamily="18" charset="0"/>
                        </a:rPr>
                        <m:t>=1</m:t>
                      </m:r>
                    </m:oMath>
                  </m:oMathPara>
                </a14:m>
                <a:endParaRPr lang="en-US" sz="1600" dirty="0"/>
              </a:p>
            </p:txBody>
          </p:sp>
        </mc:Choice>
        <mc:Fallback xmlns="">
          <p:sp>
            <p:nvSpPr>
              <p:cNvPr id="19" name="矩形 18"/>
              <p:cNvSpPr>
                <a:spLocks noRot="1" noChangeAspect="1" noMove="1" noResize="1" noEditPoints="1" noAdjustHandles="1" noChangeArrowheads="1" noChangeShapeType="1" noTextEdit="1"/>
              </p:cNvSpPr>
              <p:nvPr/>
            </p:nvSpPr>
            <p:spPr>
              <a:xfrm>
                <a:off x="7164461" y="3161163"/>
                <a:ext cx="2294474" cy="344261"/>
              </a:xfrm>
              <a:prstGeom prst="rect">
                <a:avLst/>
              </a:prstGeom>
              <a:blipFill>
                <a:blip r:embed="rId9"/>
                <a:stretch>
                  <a:fillRect t="-3571"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9473607" y="3043173"/>
                <a:ext cx="2356927"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2</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r>
                        <a:rPr lang="en-US" sz="1600" b="1" i="1" dirty="0" smtClean="0">
                          <a:latin typeface="Cambria Math" panose="02040503050406030204" pitchFamily="18" charset="0"/>
                        </a:rPr>
                        <m:t>,</m:t>
                      </m:r>
                      <m:sSub>
                        <m:sSubPr>
                          <m:ctrlPr>
                            <a:rPr lang="en-US" sz="1600" b="1" i="1" dirty="0" smtClean="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3</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r>
                        <a:rPr lang="en-US" sz="1600" b="1" i="1" dirty="0" smtClean="0">
                          <a:latin typeface="Cambria Math" panose="02040503050406030204" pitchFamily="18" charset="0"/>
                        </a:rPr>
                        <m:t>)</m:t>
                      </m:r>
                      <m:r>
                        <a:rPr lang="en-US" sz="1600" b="0" i="1" dirty="0" smtClean="0">
                          <a:latin typeface="Cambria Math" panose="02040503050406030204" pitchFamily="18" charset="0"/>
                        </a:rPr>
                        <m:t>=</m:t>
                      </m:r>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3</m:t>
                          </m:r>
                        </m:den>
                      </m:f>
                    </m:oMath>
                  </m:oMathPara>
                </a14:m>
                <a:endParaRPr lang="en-US" sz="1600" dirty="0"/>
              </a:p>
            </p:txBody>
          </p:sp>
        </mc:Choice>
        <mc:Fallback xmlns="">
          <p:sp>
            <p:nvSpPr>
              <p:cNvPr id="20" name="矩形 19"/>
              <p:cNvSpPr>
                <a:spLocks noRot="1" noChangeAspect="1" noMove="1" noResize="1" noEditPoints="1" noAdjustHandles="1" noChangeArrowheads="1" noChangeShapeType="1" noTextEdit="1"/>
              </p:cNvSpPr>
              <p:nvPr/>
            </p:nvSpPr>
            <p:spPr>
              <a:xfrm>
                <a:off x="9473607" y="3043173"/>
                <a:ext cx="2356927" cy="55496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27421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17140"/>
            <a:ext cx="12192000" cy="1143000"/>
            <a:chOff x="1524000" y="-117140"/>
            <a:chExt cx="9144000" cy="1143000"/>
          </a:xfrm>
        </p:grpSpPr>
        <p:sp>
          <p:nvSpPr>
            <p:cNvPr id="25" name="矩形 119"/>
            <p:cNvSpPr/>
            <p:nvPr/>
          </p:nvSpPr>
          <p:spPr>
            <a:xfrm>
              <a:off x="1524000" y="0"/>
              <a:ext cx="9144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endParaRPr>
            </a:p>
          </p:txBody>
        </p:sp>
        <p:sp>
          <p:nvSpPr>
            <p:cNvPr id="26" name="标题 1"/>
            <p:cNvSpPr txBox="1">
              <a:spLocks/>
            </p:cNvSpPr>
            <p:nvPr/>
          </p:nvSpPr>
          <p:spPr>
            <a:xfrm>
              <a:off x="1607822" y="-117140"/>
              <a:ext cx="869507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cap="all" dirty="0">
                  <a:solidFill>
                    <a:schemeClr val="accent1">
                      <a:lumMod val="75000"/>
                    </a:schemeClr>
                  </a:solidFill>
                  <a:latin typeface="Times New Roman" pitchFamily="18" charset="0"/>
                  <a:ea typeface="Arial Unicode MS" pitchFamily="34" charset="-122"/>
                  <a:cs typeface="Times New Roman" pitchFamily="18" charset="0"/>
                </a:rPr>
                <a:t>m</a:t>
              </a:r>
              <a:r>
                <a:rPr lang="en-US" altLang="zh-CN" sz="3200" b="1" cap="all" dirty="0">
                  <a:solidFill>
                    <a:schemeClr val="accent1">
                      <a:lumMod val="75000"/>
                    </a:schemeClr>
                  </a:solidFill>
                  <a:latin typeface="Times New Roman" pitchFamily="18" charset="0"/>
                  <a:ea typeface="Arial Unicode MS" pitchFamily="34" charset="-122"/>
                  <a:cs typeface="Times New Roman" pitchFamily="18" charset="0"/>
                </a:rPr>
                <a:t>ethods</a:t>
              </a:r>
              <a:endParaRPr lang="zh-CN" altLang="en-US" sz="2800" b="1" cap="all" dirty="0">
                <a:solidFill>
                  <a:srgbClr val="CC0000"/>
                </a:solidFill>
                <a:latin typeface="Times New Roman" pitchFamily="18" charset="0"/>
                <a:ea typeface="Arial Unicode MS" pitchFamily="34" charset="-122"/>
                <a:cs typeface="Times New Roman" pitchFamily="18" charset="0"/>
              </a:endParaRPr>
            </a:p>
          </p:txBody>
        </p:sp>
      </p:grpSp>
      <p:sp>
        <p:nvSpPr>
          <p:cNvPr id="30" name="TextBox 45">
            <a:extLst>
              <a:ext uri="{FF2B5EF4-FFF2-40B4-BE49-F238E27FC236}">
                <a16:creationId xmlns:a16="http://schemas.microsoft.com/office/drawing/2014/main" id="{2B1089E9-A049-4E7B-A562-2EA8E4245FB5}"/>
              </a:ext>
            </a:extLst>
          </p:cNvPr>
          <p:cNvSpPr txBox="1"/>
          <p:nvPr/>
        </p:nvSpPr>
        <p:spPr>
          <a:xfrm>
            <a:off x="482042" y="1184990"/>
            <a:ext cx="11792783" cy="830997"/>
          </a:xfrm>
          <a:prstGeom prst="rect">
            <a:avLst/>
          </a:prstGeom>
          <a:noFill/>
        </p:spPr>
        <p:txBody>
          <a:bodyPr wrap="square" rtlCol="0">
            <a:spAutoFit/>
          </a:bodyPr>
          <a:lstStyle/>
          <a:p>
            <a:r>
              <a:rPr lang="en-US" altLang="zh-CN" sz="2400" dirty="0"/>
              <a:t>Multi-bit statistics</a:t>
            </a:r>
            <a:r>
              <a:rPr lang="en-US" sz="2400" dirty="0"/>
              <a:t> </a:t>
            </a:r>
            <a:r>
              <a:rPr lang="en-US" sz="1600" dirty="0">
                <a:solidFill>
                  <a:schemeClr val="tx1">
                    <a:lumMod val="50000"/>
                    <a:lumOff val="50000"/>
                  </a:schemeClr>
                </a:solidFill>
              </a:rPr>
              <a:t>[Chase, 2020], [Chen, De, Lee, </a:t>
            </a:r>
            <a:r>
              <a:rPr lang="en-US" sz="1600" dirty="0" err="1">
                <a:solidFill>
                  <a:schemeClr val="tx1">
                    <a:lumMod val="50000"/>
                    <a:lumOff val="50000"/>
                  </a:schemeClr>
                </a:solidFill>
              </a:rPr>
              <a:t>Servedio</a:t>
            </a:r>
            <a:r>
              <a:rPr lang="en-US" sz="1600" dirty="0">
                <a:solidFill>
                  <a:schemeClr val="tx1">
                    <a:lumMod val="50000"/>
                    <a:lumOff val="50000"/>
                  </a:schemeClr>
                </a:solidFill>
              </a:rPr>
              <a:t>, Sinha 2021] </a:t>
            </a:r>
          </a:p>
          <a:p>
            <a:endParaRPr lang="en-US" sz="2400" dirty="0"/>
          </a:p>
        </p:txBody>
      </p:sp>
      <mc:AlternateContent xmlns:mc="http://schemas.openxmlformats.org/markup-compatibility/2006" xmlns:a14="http://schemas.microsoft.com/office/drawing/2010/main">
        <mc:Choice Requires="a14">
          <p:sp>
            <p:nvSpPr>
              <p:cNvPr id="10" name="Text Placeholder 1">
                <a:extLst>
                  <a:ext uri="{FF2B5EF4-FFF2-40B4-BE49-F238E27FC236}">
                    <a16:creationId xmlns:a16="http://schemas.microsoft.com/office/drawing/2014/main" id="{2B79910F-163A-49B6-AAF4-4655D89B5D2A}"/>
                  </a:ext>
                </a:extLst>
              </p:cNvPr>
              <p:cNvSpPr txBox="1">
                <a:spLocks/>
              </p:cNvSpPr>
              <p:nvPr/>
            </p:nvSpPr>
            <p:spPr>
              <a:xfrm>
                <a:off x="828761" y="3030136"/>
                <a:ext cx="217245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rPr>
                        <m:t>1</m:t>
                      </m:r>
                      <m:r>
                        <a:rPr lang="en-US" sz="1800" b="0" i="1" dirty="0" smtClean="0">
                          <a:solidFill>
                            <a:schemeClr val="tx1"/>
                          </a:solidFill>
                          <a:latin typeface="Cambria Math" panose="02040503050406030204" pitchFamily="18" charset="0"/>
                        </a:rPr>
                        <m:t> 0 1 0 1 0</m:t>
                      </m:r>
                    </m:oMath>
                  </m:oMathPara>
                </a14:m>
                <a:endParaRPr lang="en-US" sz="1800" dirty="0">
                  <a:solidFill>
                    <a:schemeClr val="tx1"/>
                  </a:solidFill>
                </a:endParaRPr>
              </a:p>
            </p:txBody>
          </p:sp>
        </mc:Choice>
        <mc:Fallback xmlns="">
          <p:sp>
            <p:nvSpPr>
              <p:cNvPr id="10"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828761" y="3030136"/>
                <a:ext cx="2172459" cy="67305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Placeholder 1">
                <a:extLst>
                  <a:ext uri="{FF2B5EF4-FFF2-40B4-BE49-F238E27FC236}">
                    <a16:creationId xmlns:a16="http://schemas.microsoft.com/office/drawing/2014/main" id="{2B79910F-163A-49B6-AAF4-4655D89B5D2A}"/>
                  </a:ext>
                </a:extLst>
              </p:cNvPr>
              <p:cNvSpPr txBox="1">
                <a:spLocks/>
              </p:cNvSpPr>
              <p:nvPr/>
            </p:nvSpPr>
            <p:spPr>
              <a:xfrm>
                <a:off x="922516" y="3394516"/>
                <a:ext cx="217245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rPr>
                        <m:t>1</m:t>
                      </m:r>
                      <m:r>
                        <a:rPr lang="en-US" sz="1800" b="0" i="1" dirty="0" smtClean="0">
                          <a:solidFill>
                            <a:schemeClr val="tx1"/>
                          </a:solidFill>
                          <a:latin typeface="Cambria Math" panose="02040503050406030204" pitchFamily="18" charset="0"/>
                        </a:rPr>
                        <m:t> 0 1 0 1 1 0</m:t>
                      </m:r>
                    </m:oMath>
                  </m:oMathPara>
                </a14:m>
                <a:endParaRPr lang="en-US" sz="1800" dirty="0">
                  <a:solidFill>
                    <a:schemeClr val="tx1"/>
                  </a:solidFill>
                </a:endParaRPr>
              </a:p>
            </p:txBody>
          </p:sp>
        </mc:Choice>
        <mc:Fallback xmlns="">
          <p:sp>
            <p:nvSpPr>
              <p:cNvPr id="11"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922516" y="3394516"/>
                <a:ext cx="2172459" cy="673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Placeholder 1">
                <a:extLst>
                  <a:ext uri="{FF2B5EF4-FFF2-40B4-BE49-F238E27FC236}">
                    <a16:creationId xmlns:a16="http://schemas.microsoft.com/office/drawing/2014/main" id="{2B79910F-163A-49B6-AAF4-4655D89B5D2A}"/>
                  </a:ext>
                </a:extLst>
              </p:cNvPr>
              <p:cNvSpPr txBox="1">
                <a:spLocks/>
              </p:cNvSpPr>
              <p:nvPr/>
            </p:nvSpPr>
            <p:spPr>
              <a:xfrm>
                <a:off x="735006" y="2662005"/>
                <a:ext cx="2172459" cy="673055"/>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rPr>
                        <m:t>1</m:t>
                      </m:r>
                      <m:r>
                        <a:rPr lang="en-US" sz="1800" b="0" i="1" dirty="0" smtClean="0">
                          <a:solidFill>
                            <a:schemeClr val="tx1"/>
                          </a:solidFill>
                          <a:latin typeface="Cambria Math" panose="02040503050406030204" pitchFamily="18" charset="0"/>
                        </a:rPr>
                        <m:t> 1 1 0 1</m:t>
                      </m:r>
                    </m:oMath>
                  </m:oMathPara>
                </a14:m>
                <a:endParaRPr lang="en-US" sz="1800" dirty="0">
                  <a:solidFill>
                    <a:schemeClr val="tx1"/>
                  </a:solidFill>
                </a:endParaRPr>
              </a:p>
            </p:txBody>
          </p:sp>
        </mc:Choice>
        <mc:Fallback xmlns="">
          <p:sp>
            <p:nvSpPr>
              <p:cNvPr id="13" name="Text Placeholder 1">
                <a:extLst>
                  <a:ext uri="{FF2B5EF4-FFF2-40B4-BE49-F238E27FC236}">
                    <a16:creationId xmlns:a16="http://schemas.microsoft.com/office/drawing/2014/main" id="{2B79910F-163A-49B6-AAF4-4655D89B5D2A}"/>
                  </a:ext>
                </a:extLst>
              </p:cNvPr>
              <p:cNvSpPr txBox="1">
                <a:spLocks noRot="1" noChangeAspect="1" noMove="1" noResize="1" noEditPoints="1" noAdjustHandles="1" noChangeArrowheads="1" noChangeShapeType="1" noTextEdit="1"/>
              </p:cNvSpPr>
              <p:nvPr/>
            </p:nvSpPr>
            <p:spPr>
              <a:xfrm>
                <a:off x="735006" y="2662005"/>
                <a:ext cx="2172459" cy="6730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470921" y="3161164"/>
                <a:ext cx="1236108" cy="344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1</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oMath>
                  </m:oMathPara>
                </a14:m>
                <a:endParaRPr lang="en-US" sz="1600" dirty="0"/>
              </a:p>
            </p:txBody>
          </p:sp>
        </mc:Choice>
        <mc:Fallback xmlns="">
          <p:sp>
            <p:nvSpPr>
              <p:cNvPr id="14" name="矩形 13"/>
              <p:cNvSpPr>
                <a:spLocks noRot="1" noChangeAspect="1" noMove="1" noResize="1" noEditPoints="1" noAdjustHandles="1" noChangeArrowheads="1" noChangeShapeType="1" noTextEdit="1"/>
              </p:cNvSpPr>
              <p:nvPr/>
            </p:nvSpPr>
            <p:spPr>
              <a:xfrm>
                <a:off x="3470921" y="3161164"/>
                <a:ext cx="1236108" cy="344261"/>
              </a:xfrm>
              <a:prstGeom prst="rect">
                <a:avLst/>
              </a:prstGeom>
              <a:blipFill>
                <a:blip r:embed="rId6"/>
                <a:stretch>
                  <a:fillRect t="-3571"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4737316" y="3030136"/>
                <a:ext cx="1240853"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2</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m:t>
                      </m:r>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3</m:t>
                          </m:r>
                        </m:den>
                      </m:f>
                    </m:oMath>
                  </m:oMathPara>
                </a14:m>
                <a:endParaRPr lang="en-US" sz="1600" dirty="0"/>
              </a:p>
            </p:txBody>
          </p:sp>
        </mc:Choice>
        <mc:Fallback xmlns="">
          <p:sp>
            <p:nvSpPr>
              <p:cNvPr id="15" name="矩形 14"/>
              <p:cNvSpPr>
                <a:spLocks noRot="1" noChangeAspect="1" noMove="1" noResize="1" noEditPoints="1" noAdjustHandles="1" noChangeArrowheads="1" noChangeShapeType="1" noTextEdit="1"/>
              </p:cNvSpPr>
              <p:nvPr/>
            </p:nvSpPr>
            <p:spPr>
              <a:xfrm>
                <a:off x="4737316" y="3030136"/>
                <a:ext cx="1240853" cy="55496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980284" y="3030136"/>
                <a:ext cx="1240853"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6</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m:t>
                      </m:r>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3</m:t>
                          </m:r>
                        </m:den>
                      </m:f>
                    </m:oMath>
                  </m:oMathPara>
                </a14:m>
                <a:endParaRPr lang="en-US" sz="1600" dirty="0"/>
              </a:p>
            </p:txBody>
          </p:sp>
        </mc:Choice>
        <mc:Fallback xmlns="">
          <p:sp>
            <p:nvSpPr>
              <p:cNvPr id="16" name="矩形 15"/>
              <p:cNvSpPr>
                <a:spLocks noRot="1" noChangeAspect="1" noMove="1" noResize="1" noEditPoints="1" noAdjustHandles="1" noChangeArrowheads="1" noChangeShapeType="1" noTextEdit="1"/>
              </p:cNvSpPr>
              <p:nvPr/>
            </p:nvSpPr>
            <p:spPr>
              <a:xfrm>
                <a:off x="5980284" y="3030136"/>
                <a:ext cx="1240853" cy="554960"/>
              </a:xfrm>
              <a:prstGeom prst="rect">
                <a:avLst/>
              </a:prstGeom>
              <a:blipFill>
                <a:blip r:embed="rId8"/>
                <a:stretch>
                  <a:fillRect/>
                </a:stretch>
              </a:blipFill>
            </p:spPr>
            <p:txBody>
              <a:bodyPr/>
              <a:lstStyle/>
              <a:p>
                <a:r>
                  <a:rPr lang="en-US">
                    <a:noFill/>
                  </a:rPr>
                  <a:t> </a:t>
                </a:r>
              </a:p>
            </p:txBody>
          </p:sp>
        </mc:Fallback>
      </mc:AlternateContent>
      <p:sp>
        <p:nvSpPr>
          <p:cNvPr id="18" name="Content Placeholder 5">
            <a:extLst>
              <a:ext uri="{FF2B5EF4-FFF2-40B4-BE49-F238E27FC236}">
                <a16:creationId xmlns:a16="http://schemas.microsoft.com/office/drawing/2014/main" id="{DDB85DF0-17F5-6117-1188-F378BF0CCE97}"/>
              </a:ext>
            </a:extLst>
          </p:cNvPr>
          <p:cNvSpPr txBox="1">
            <a:spLocks/>
          </p:cNvSpPr>
          <p:nvPr/>
        </p:nvSpPr>
        <p:spPr>
          <a:xfrm>
            <a:off x="903616" y="1646654"/>
            <a:ext cx="11200610" cy="114637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defRPr/>
            </a:pPr>
            <a:r>
              <a:rPr lang="en-US" altLang="zh-CN" sz="1800" dirty="0">
                <a:solidFill>
                  <a:prstClr val="black"/>
                </a:solidFill>
              </a:rPr>
              <a:t>Looking at multi-bit statistics even when there is misalignment</a:t>
            </a:r>
          </a:p>
          <a:p>
            <a:pPr lvl="0">
              <a:defRPr/>
            </a:pPr>
            <a:r>
              <a:rPr lang="en-US" altLang="zh-CN" sz="1800" dirty="0">
                <a:solidFill>
                  <a:srgbClr val="FF0000"/>
                </a:solidFill>
              </a:rPr>
              <a:t>Relate the difference between multi-bit statistics (for hypothesis testing) to </a:t>
            </a:r>
            <a:r>
              <a:rPr lang="en-US" altLang="zh-CN" sz="1800" dirty="0" err="1">
                <a:solidFill>
                  <a:srgbClr val="FF0000"/>
                </a:solidFill>
              </a:rPr>
              <a:t>Littlewood</a:t>
            </a:r>
            <a:r>
              <a:rPr lang="en-US" altLang="zh-CN" sz="1800" dirty="0">
                <a:solidFill>
                  <a:srgbClr val="FF0000"/>
                </a:solidFill>
              </a:rPr>
              <a:t>-type polynomials </a:t>
            </a:r>
          </a:p>
        </p:txBody>
      </p:sp>
      <mc:AlternateContent xmlns:mc="http://schemas.openxmlformats.org/markup-compatibility/2006" xmlns:a14="http://schemas.microsoft.com/office/drawing/2010/main">
        <mc:Choice Requires="a14">
          <p:sp>
            <p:nvSpPr>
              <p:cNvPr id="19" name="矩形 18"/>
              <p:cNvSpPr/>
              <p:nvPr/>
            </p:nvSpPr>
            <p:spPr>
              <a:xfrm>
                <a:off x="7164461" y="3161163"/>
                <a:ext cx="2294474" cy="344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1</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r>
                        <a:rPr lang="en-US" sz="1600" b="1" i="1" dirty="0" smtClean="0">
                          <a:latin typeface="Cambria Math" panose="02040503050406030204" pitchFamily="18" charset="0"/>
                        </a:rPr>
                        <m:t>,</m:t>
                      </m:r>
                      <m:sSub>
                        <m:sSubPr>
                          <m:ctrlPr>
                            <a:rPr lang="en-US" sz="1600" b="1" i="1" dirty="0" smtClean="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3</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r>
                        <a:rPr lang="en-US" sz="1600" b="1" i="1" dirty="0" smtClean="0">
                          <a:latin typeface="Cambria Math" panose="02040503050406030204" pitchFamily="18" charset="0"/>
                        </a:rPr>
                        <m:t>)</m:t>
                      </m:r>
                      <m:r>
                        <a:rPr lang="en-US" sz="1600" b="0" i="1" dirty="0" smtClean="0">
                          <a:latin typeface="Cambria Math" panose="02040503050406030204" pitchFamily="18" charset="0"/>
                        </a:rPr>
                        <m:t>=1</m:t>
                      </m:r>
                    </m:oMath>
                  </m:oMathPara>
                </a14:m>
                <a:endParaRPr lang="en-US" sz="1600" dirty="0"/>
              </a:p>
            </p:txBody>
          </p:sp>
        </mc:Choice>
        <mc:Fallback xmlns="">
          <p:sp>
            <p:nvSpPr>
              <p:cNvPr id="19" name="矩形 18"/>
              <p:cNvSpPr>
                <a:spLocks noRot="1" noChangeAspect="1" noMove="1" noResize="1" noEditPoints="1" noAdjustHandles="1" noChangeArrowheads="1" noChangeShapeType="1" noTextEdit="1"/>
              </p:cNvSpPr>
              <p:nvPr/>
            </p:nvSpPr>
            <p:spPr>
              <a:xfrm>
                <a:off x="7164461" y="3161163"/>
                <a:ext cx="2294474" cy="344261"/>
              </a:xfrm>
              <a:prstGeom prst="rect">
                <a:avLst/>
              </a:prstGeom>
              <a:blipFill>
                <a:blip r:embed="rId9"/>
                <a:stretch>
                  <a:fillRect t="-3571"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9473607" y="3043173"/>
                <a:ext cx="2356927"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sub>
                          </m:sSub>
                          <m:r>
                            <a:rPr lang="en-US" sz="1600" b="0" i="1" dirty="0" smtClean="0">
                              <a:latin typeface="Cambria Math" panose="02040503050406030204" pitchFamily="18" charset="0"/>
                            </a:rPr>
                            <m:t>(</m:t>
                          </m:r>
                          <m:acc>
                            <m:accPr>
                              <m:chr m:val="̃"/>
                              <m:ctrlPr>
                                <a:rPr lang="en-US" sz="1600" b="1" i="1" dirty="0" smtClean="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2</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r>
                        <a:rPr lang="en-US" sz="1600" b="1" i="1" dirty="0" smtClean="0">
                          <a:latin typeface="Cambria Math" panose="02040503050406030204" pitchFamily="18" charset="0"/>
                        </a:rPr>
                        <m:t>,</m:t>
                      </m:r>
                      <m:sSub>
                        <m:sSubPr>
                          <m:ctrlPr>
                            <a:rPr lang="en-US" sz="1600" b="1" i="1" dirty="0" smtClean="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i="1" dirty="0">
                                  <a:latin typeface="Cambria Math" panose="02040503050406030204" pitchFamily="18" charset="0"/>
                                </a:rPr>
                                <m:t>𝑋</m:t>
                              </m:r>
                            </m:e>
                          </m:acc>
                        </m:e>
                        <m:sub>
                          <m:r>
                            <a:rPr lang="en-US" sz="1600" b="0" i="1" dirty="0" smtClean="0">
                              <a:latin typeface="Cambria Math" panose="02040503050406030204" pitchFamily="18" charset="0"/>
                            </a:rPr>
                            <m:t>3</m:t>
                          </m:r>
                        </m:sub>
                      </m:sSub>
                      <m:r>
                        <a:rPr lang="en-US" sz="1600" b="1" i="1" dirty="0" smtClean="0">
                          <a:latin typeface="Cambria Math" panose="02040503050406030204" pitchFamily="18" charset="0"/>
                        </a:rPr>
                        <m:t>=</m:t>
                      </m:r>
                      <m:r>
                        <a:rPr lang="en-US" sz="1600" b="0" i="1" dirty="0" smtClean="0">
                          <a:latin typeface="Cambria Math" panose="02040503050406030204" pitchFamily="18" charset="0"/>
                        </a:rPr>
                        <m:t>1</m:t>
                      </m:r>
                      <m:r>
                        <a:rPr lang="en-US" sz="1600" b="1" i="1" dirty="0" smtClean="0">
                          <a:latin typeface="Cambria Math" panose="02040503050406030204" pitchFamily="18" charset="0"/>
                        </a:rPr>
                        <m:t>)</m:t>
                      </m:r>
                      <m:r>
                        <a:rPr lang="en-US" sz="1600" b="0" i="1" dirty="0" smtClean="0">
                          <a:latin typeface="Cambria Math" panose="02040503050406030204" pitchFamily="18" charset="0"/>
                        </a:rPr>
                        <m:t>=</m:t>
                      </m:r>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3</m:t>
                          </m:r>
                        </m:den>
                      </m:f>
                    </m:oMath>
                  </m:oMathPara>
                </a14:m>
                <a:endParaRPr lang="en-US" sz="1600" dirty="0"/>
              </a:p>
            </p:txBody>
          </p:sp>
        </mc:Choice>
        <mc:Fallback xmlns="">
          <p:sp>
            <p:nvSpPr>
              <p:cNvPr id="20" name="矩形 19"/>
              <p:cNvSpPr>
                <a:spLocks noRot="1" noChangeAspect="1" noMove="1" noResize="1" noEditPoints="1" noAdjustHandles="1" noChangeArrowheads="1" noChangeShapeType="1" noTextEdit="1"/>
              </p:cNvSpPr>
              <p:nvPr/>
            </p:nvSpPr>
            <p:spPr>
              <a:xfrm>
                <a:off x="9473607" y="3043173"/>
                <a:ext cx="2356927" cy="55496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990640" y="4868202"/>
                <a:ext cx="4855496" cy="4199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dirty="0" smtClean="0">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𝐸</m:t>
                              </m:r>
                            </m:e>
                            <m:sub>
                              <m:acc>
                                <m:accPr>
                                  <m:chr m:val="̃"/>
                                  <m:ctrlPr>
                                    <a:rPr lang="en-US" b="1" i="1" dirty="0">
                                      <a:latin typeface="Cambria Math" panose="02040503050406030204" pitchFamily="18" charset="0"/>
                                    </a:rPr>
                                  </m:ctrlPr>
                                </m:accPr>
                                <m:e>
                                  <m:r>
                                    <a:rPr lang="en-US" i="1" dirty="0">
                                      <a:latin typeface="Cambria Math" panose="02040503050406030204" pitchFamily="18" charset="0"/>
                                    </a:rPr>
                                    <m:t>𝑋</m:t>
                                  </m:r>
                                </m:e>
                              </m:acc>
                            </m:sub>
                          </m:sSub>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i="1" dirty="0">
                                  <a:latin typeface="Cambria Math" panose="02040503050406030204" pitchFamily="18" charset="0"/>
                                </a:rPr>
                                <m:t>𝑋</m:t>
                              </m:r>
                            </m:e>
                          </m:acc>
                        </m:e>
                        <m:sub>
                          <m:r>
                            <a:rPr lang="en-US" b="0" i="1" dirty="0" smtClean="0">
                              <a:latin typeface="Cambria Math" panose="02040503050406030204" pitchFamily="18" charset="0"/>
                            </a:rPr>
                            <m:t>𝑖</m:t>
                          </m:r>
                        </m:sub>
                      </m:sSub>
                      <m:r>
                        <a:rPr lang="en-US" b="1" i="1" dirty="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1</m:t>
                          </m:r>
                        </m:sub>
                      </m:sSub>
                      <m:r>
                        <a:rPr lang="en-US" b="1" i="1" dirty="0">
                          <a:latin typeface="Cambria Math" panose="02040503050406030204" pitchFamily="18" charset="0"/>
                        </a:rPr>
                        <m:t>,</m:t>
                      </m:r>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i="1" dirty="0">
                                  <a:latin typeface="Cambria Math" panose="02040503050406030204" pitchFamily="18" charset="0"/>
                                </a:rPr>
                                <m:t>𝑋</m:t>
                              </m:r>
                            </m:e>
                          </m:acc>
                        </m:e>
                        <m:sub>
                          <m:r>
                            <a:rPr lang="en-US" b="0" i="1" dirty="0" smtClean="0">
                              <a:latin typeface="Cambria Math" panose="02040503050406030204" pitchFamily="18" charset="0"/>
                            </a:rPr>
                            <m:t>𝑗</m:t>
                          </m:r>
                        </m:sub>
                      </m:sSub>
                      <m:r>
                        <a:rPr lang="en-US" b="1" i="1" dirty="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2</m:t>
                          </m:r>
                        </m:sub>
                      </m:sSub>
                      <m:r>
                        <a:rPr lang="en-US" b="1" i="1" dirty="0">
                          <a:latin typeface="Cambria Math" panose="02040503050406030204" pitchFamily="18" charset="0"/>
                        </a:rPr>
                        <m:t>)</m:t>
                      </m:r>
                      <m:r>
                        <a:rPr lang="en-US" b="1" i="1" dirty="0" smtClean="0">
                          <a:latin typeface="Cambria Math" panose="02040503050406030204" pitchFamily="18" charset="0"/>
                        </a:rPr>
                        <m:t>−</m:t>
                      </m:r>
                      <m:sSub>
                        <m:sSubPr>
                          <m:ctrlPr>
                            <a:rPr lang="en-US" b="1" i="1" dirty="0">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𝐸</m:t>
                              </m:r>
                            </m:e>
                            <m:sub>
                              <m:sSup>
                                <m:sSupPr>
                                  <m:ctrlPr>
                                    <a:rPr lang="en-US" b="1" i="1" dirty="0" smtClean="0">
                                      <a:latin typeface="Cambria Math" panose="02040503050406030204" pitchFamily="18" charset="0"/>
                                    </a:rPr>
                                  </m:ctrlPr>
                                </m:sSupPr>
                                <m:e>
                                  <m:acc>
                                    <m:accPr>
                                      <m:chr m:val="̃"/>
                                      <m:ctrlPr>
                                        <a:rPr lang="en-US" b="1" i="1" dirty="0">
                                          <a:latin typeface="Cambria Math" panose="02040503050406030204" pitchFamily="18" charset="0"/>
                                        </a:rPr>
                                      </m:ctrlPr>
                                    </m:accPr>
                                    <m:e>
                                      <m:r>
                                        <a:rPr lang="en-US" i="1" dirty="0">
                                          <a:latin typeface="Cambria Math" panose="02040503050406030204" pitchFamily="18" charset="0"/>
                                        </a:rPr>
                                        <m:t>𝑋</m:t>
                                      </m:r>
                                    </m:e>
                                  </m:acc>
                                </m:e>
                                <m:sup>
                                  <m:r>
                                    <a:rPr lang="en-US" b="1" i="1" dirty="0" smtClean="0">
                                      <a:latin typeface="Cambria Math" panose="02040503050406030204" pitchFamily="18" charset="0"/>
                                    </a:rPr>
                                    <m:t>′</m:t>
                                  </m:r>
                                </m:sup>
                              </m:sSup>
                            </m:sub>
                          </m:sSub>
                          <m:r>
                            <a:rPr lang="en-US" i="1" dirty="0">
                              <a:latin typeface="Cambria Math" panose="02040503050406030204" pitchFamily="18" charset="0"/>
                            </a:rPr>
                            <m:t>(</m:t>
                          </m:r>
                          <m:sSup>
                            <m:sSupPr>
                              <m:ctrlPr>
                                <a:rPr lang="en-US" b="1" i="1" dirty="0" smtClean="0">
                                  <a:latin typeface="Cambria Math" panose="02040503050406030204" pitchFamily="18" charset="0"/>
                                </a:rPr>
                              </m:ctrlPr>
                            </m:sSupPr>
                            <m:e>
                              <m:acc>
                                <m:accPr>
                                  <m:chr m:val="̃"/>
                                  <m:ctrlPr>
                                    <a:rPr lang="en-US" b="1" i="1" dirty="0">
                                      <a:latin typeface="Cambria Math" panose="02040503050406030204" pitchFamily="18" charset="0"/>
                                    </a:rPr>
                                  </m:ctrlPr>
                                </m:accPr>
                                <m:e>
                                  <m:r>
                                    <a:rPr lang="en-US" i="1" dirty="0">
                                      <a:latin typeface="Cambria Math" panose="02040503050406030204" pitchFamily="18" charset="0"/>
                                    </a:rPr>
                                    <m:t>𝑋</m:t>
                                  </m:r>
                                </m:e>
                              </m:acc>
                            </m:e>
                            <m:sup>
                              <m:r>
                                <a:rPr lang="en-US" b="1" i="1" dirty="0" smtClean="0">
                                  <a:latin typeface="Cambria Math" panose="02040503050406030204" pitchFamily="18" charset="0"/>
                                </a:rPr>
                                <m:t>′</m:t>
                              </m:r>
                            </m:sup>
                          </m:sSup>
                        </m:e>
                        <m:sub>
                          <m:r>
                            <a:rPr lang="en-US" i="1" dirty="0">
                              <a:latin typeface="Cambria Math" panose="02040503050406030204" pitchFamily="18" charset="0"/>
                            </a:rPr>
                            <m:t>𝑖</m:t>
                          </m:r>
                        </m:sub>
                      </m:sSub>
                      <m:r>
                        <a:rPr lang="en-US" b="1" i="1" dirty="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1</m:t>
                          </m:r>
                        </m:sub>
                      </m:sSub>
                      <m:r>
                        <a:rPr lang="en-US" b="1" i="1" dirty="0">
                          <a:latin typeface="Cambria Math" panose="02040503050406030204" pitchFamily="18" charset="0"/>
                        </a:rPr>
                        <m:t>,</m:t>
                      </m:r>
                      <m:sSub>
                        <m:sSubPr>
                          <m:ctrlPr>
                            <a:rPr lang="en-US" b="1" i="1" dirty="0">
                              <a:latin typeface="Cambria Math" panose="02040503050406030204" pitchFamily="18" charset="0"/>
                            </a:rPr>
                          </m:ctrlPr>
                        </m:sSubPr>
                        <m:e>
                          <m:sSup>
                            <m:sSupPr>
                              <m:ctrlPr>
                                <a:rPr lang="en-US" b="1" i="1" dirty="0" smtClean="0">
                                  <a:latin typeface="Cambria Math" panose="02040503050406030204" pitchFamily="18" charset="0"/>
                                </a:rPr>
                              </m:ctrlPr>
                            </m:sSupPr>
                            <m:e>
                              <m:acc>
                                <m:accPr>
                                  <m:chr m:val="̃"/>
                                  <m:ctrlPr>
                                    <a:rPr lang="en-US" b="1" i="1" dirty="0">
                                      <a:latin typeface="Cambria Math" panose="02040503050406030204" pitchFamily="18" charset="0"/>
                                    </a:rPr>
                                  </m:ctrlPr>
                                </m:accPr>
                                <m:e>
                                  <m:r>
                                    <a:rPr lang="en-US" i="1" dirty="0">
                                      <a:latin typeface="Cambria Math" panose="02040503050406030204" pitchFamily="18" charset="0"/>
                                    </a:rPr>
                                    <m:t>𝑋</m:t>
                                  </m:r>
                                </m:e>
                              </m:acc>
                            </m:e>
                            <m:sup>
                              <m:r>
                                <a:rPr lang="en-US" b="1" i="1" dirty="0" smtClean="0">
                                  <a:latin typeface="Cambria Math" panose="02040503050406030204" pitchFamily="18" charset="0"/>
                                </a:rPr>
                                <m:t>′</m:t>
                              </m:r>
                            </m:sup>
                          </m:sSup>
                        </m:e>
                        <m:sub>
                          <m:r>
                            <a:rPr lang="en-US" i="1" dirty="0">
                              <a:latin typeface="Cambria Math" panose="02040503050406030204" pitchFamily="18" charset="0"/>
                            </a:rPr>
                            <m:t>𝑗</m:t>
                          </m:r>
                        </m:sub>
                      </m:sSub>
                      <m:r>
                        <a:rPr lang="en-US" b="1" i="1" dirty="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2</m:t>
                          </m:r>
                        </m:sub>
                      </m:sSub>
                      <m:r>
                        <a:rPr lang="en-US" b="1" i="1" dirty="0">
                          <a:latin typeface="Cambria Math" panose="02040503050406030204" pitchFamily="18" charset="0"/>
                        </a:rPr>
                        <m:t>)</m:t>
                      </m:r>
                    </m:oMath>
                  </m:oMathPara>
                </a14:m>
                <a:endParaRPr lang="en-US" dirty="0"/>
              </a:p>
            </p:txBody>
          </p:sp>
        </mc:Choice>
        <mc:Fallback xmlns="">
          <p:sp>
            <p:nvSpPr>
              <p:cNvPr id="4" name="矩形 3"/>
              <p:cNvSpPr>
                <a:spLocks noRot="1" noChangeAspect="1" noMove="1" noResize="1" noEditPoints="1" noAdjustHandles="1" noChangeArrowheads="1" noChangeShapeType="1" noTextEdit="1"/>
              </p:cNvSpPr>
              <p:nvPr/>
            </p:nvSpPr>
            <p:spPr>
              <a:xfrm>
                <a:off x="990640" y="4868202"/>
                <a:ext cx="4855496" cy="419987"/>
              </a:xfrm>
              <a:prstGeom prst="rect">
                <a:avLst/>
              </a:prstGeom>
              <a:blipFill>
                <a:blip r:embed="rId11"/>
                <a:stretch>
                  <a:fillRect t="-2941" b="-4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矩形 30"/>
              <p:cNvSpPr/>
              <p:nvPr/>
            </p:nvSpPr>
            <p:spPr>
              <a:xfrm>
                <a:off x="2484590" y="5488997"/>
                <a:ext cx="14904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i="1" dirty="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r>
                        <m:rPr>
                          <m:lit/>
                        </m:rPr>
                        <a:rPr lang="en-US" b="0" i="1" dirty="0" smtClean="0">
                          <a:latin typeface="Cambria Math" panose="02040503050406030204" pitchFamily="18" charset="0"/>
                        </a:rPr>
                        <m:t>{</m:t>
                      </m:r>
                      <m:r>
                        <a:rPr lang="en-US" b="0" i="1" dirty="0" smtClean="0">
                          <a:latin typeface="Cambria Math" panose="02040503050406030204" pitchFamily="18" charset="0"/>
                        </a:rPr>
                        <m:t>0,1</m:t>
                      </m:r>
                      <m:r>
                        <m:rPr>
                          <m:lit/>
                        </m:rPr>
                        <a:rPr lang="en-US" b="0" i="1" dirty="0" smtClean="0">
                          <a:latin typeface="Cambria Math" panose="02040503050406030204" pitchFamily="18" charset="0"/>
                        </a:rPr>
                        <m:t>}</m:t>
                      </m:r>
                    </m:oMath>
                  </m:oMathPara>
                </a14:m>
                <a:endParaRPr lang="en-US" dirty="0"/>
              </a:p>
            </p:txBody>
          </p:sp>
        </mc:Choice>
        <mc:Fallback xmlns="">
          <p:sp>
            <p:nvSpPr>
              <p:cNvPr id="31" name="矩形 30"/>
              <p:cNvSpPr>
                <a:spLocks noRot="1" noChangeAspect="1" noMove="1" noResize="1" noEditPoints="1" noAdjustHandles="1" noChangeArrowheads="1" noChangeShapeType="1" noTextEdit="1"/>
              </p:cNvSpPr>
              <p:nvPr/>
            </p:nvSpPr>
            <p:spPr>
              <a:xfrm>
                <a:off x="2484590" y="5488997"/>
                <a:ext cx="1490408" cy="369332"/>
              </a:xfrm>
              <a:prstGeom prst="rect">
                <a:avLst/>
              </a:prstGeom>
              <a:blipFill>
                <a:blip r:embed="rId12"/>
                <a:stretch>
                  <a:fillRect b="-14754"/>
                </a:stretch>
              </a:blipFill>
            </p:spPr>
            <p:txBody>
              <a:bodyPr/>
              <a:lstStyle/>
              <a:p>
                <a:r>
                  <a:rPr lang="en-US">
                    <a:noFill/>
                  </a:rPr>
                  <a:t> </a:t>
                </a:r>
              </a:p>
            </p:txBody>
          </p:sp>
        </mc:Fallback>
      </mc:AlternateContent>
      <p:sp>
        <p:nvSpPr>
          <p:cNvPr id="5" name="左右箭头 4"/>
          <p:cNvSpPr/>
          <p:nvPr/>
        </p:nvSpPr>
        <p:spPr>
          <a:xfrm>
            <a:off x="5991455" y="5263598"/>
            <a:ext cx="650069" cy="252143"/>
          </a:xfrm>
          <a:prstGeom prst="leftRightArrow">
            <a:avLst>
              <a:gd name="adj1" fmla="val 3997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矩形 35"/>
              <p:cNvSpPr/>
              <p:nvPr/>
            </p:nvSpPr>
            <p:spPr>
              <a:xfrm>
                <a:off x="7164461" y="4946507"/>
                <a:ext cx="3621184"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𝑧</m:t>
                          </m:r>
                        </m:e>
                      </m:d>
                      <m:r>
                        <a:rPr lang="en-US" b="0" i="1" dirty="0" smtClean="0">
                          <a:latin typeface="Cambria Math" panose="02040503050406030204" pitchFamily="18" charset="0"/>
                        </a:rPr>
                        <m:t>=</m:t>
                      </m:r>
                      <m:nary>
                        <m:naryPr>
                          <m:chr m:val="∑"/>
                          <m:ctrlPr>
                            <a:rPr lang="en-US" b="0" i="1" dirty="0" smtClean="0">
                              <a:latin typeface="Cambria Math" panose="02040503050406030204" pitchFamily="18" charset="0"/>
                            </a:rPr>
                          </m:ctrlPr>
                        </m:naryPr>
                        <m:sub>
                          <m:r>
                            <a:rPr lang="en-US" b="0" i="1" dirty="0" smtClean="0">
                              <a:latin typeface="Cambria Math" panose="02040503050406030204" pitchFamily="18" charset="0"/>
                            </a:rPr>
                            <m:t>𝑖</m:t>
                          </m:r>
                          <m:r>
                            <a:rPr lang="en-US" b="0" i="1" dirty="0" smtClean="0">
                              <a:latin typeface="Cambria Math" panose="02040503050406030204" pitchFamily="18" charset="0"/>
                            </a:rPr>
                            <m:t>=1</m:t>
                          </m:r>
                        </m:sub>
                        <m:sup>
                          <m:r>
                            <a:rPr lang="en-US" b="0" i="1" dirty="0" smtClean="0">
                              <a:latin typeface="Cambria Math" panose="02040503050406030204" pitchFamily="18" charset="0"/>
                            </a:rPr>
                            <m:t>𝑛</m:t>
                          </m:r>
                        </m:sup>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𝑖</m:t>
                              </m:r>
                            </m:sub>
                          </m:sSub>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𝑧</m:t>
                              </m:r>
                            </m:e>
                            <m:sup>
                              <m:r>
                                <a:rPr lang="en-US" b="0" i="1" dirty="0" smtClean="0">
                                  <a:latin typeface="Cambria Math" panose="02040503050406030204" pitchFamily="18" charset="0"/>
                                </a:rPr>
                                <m:t>𝑖</m:t>
                              </m:r>
                            </m:sup>
                          </m:sSup>
                        </m:e>
                      </m:nary>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∈{1,0,−1}</m:t>
                      </m:r>
                    </m:oMath>
                  </m:oMathPara>
                </a14:m>
                <a:endParaRPr lang="en-US" dirty="0"/>
              </a:p>
            </p:txBody>
          </p:sp>
        </mc:Choice>
        <mc:Fallback xmlns="">
          <p:sp>
            <p:nvSpPr>
              <p:cNvPr id="36" name="矩形 35"/>
              <p:cNvSpPr>
                <a:spLocks noRot="1" noChangeAspect="1" noMove="1" noResize="1" noEditPoints="1" noAdjustHandles="1" noChangeArrowheads="1" noChangeShapeType="1" noTextEdit="1"/>
              </p:cNvSpPr>
              <p:nvPr/>
            </p:nvSpPr>
            <p:spPr>
              <a:xfrm>
                <a:off x="7164461" y="4946507"/>
                <a:ext cx="3621184" cy="848566"/>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316373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3502</TotalTime>
  <Words>17696</Words>
  <Application>Microsoft Office PowerPoint</Application>
  <PresentationFormat>Widescreen</PresentationFormat>
  <Paragraphs>2917</Paragraphs>
  <Slides>162</Slides>
  <Notes>162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162</vt:i4>
      </vt:variant>
    </vt:vector>
  </HeadingPairs>
  <TitlesOfParts>
    <vt:vector size="170" baseType="lpstr">
      <vt:lpstr>Arial</vt:lpstr>
      <vt:lpstr>Arial Unicode MS</vt:lpstr>
      <vt:lpstr>Calibri</vt:lpstr>
      <vt:lpstr>Calibri Light</vt:lpstr>
      <vt:lpstr>Cambria Math</vt:lpstr>
      <vt:lpstr>Helvetica Neue</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Sima, Jin</dc:creator>
  <cp:lastModifiedBy>Wojciech Szpankowski</cp:lastModifiedBy>
  <cp:revision>195</cp:revision>
  <dcterms:created xsi:type="dcterms:W3CDTF">2024-02-28T01:52:59Z</dcterms:created>
  <dcterms:modified xsi:type="dcterms:W3CDTF">2025-10-06T16:20:46Z</dcterms:modified>
</cp:coreProperties>
</file>