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13" r:id="rId3"/>
    <p:sldId id="314" r:id="rId4"/>
    <p:sldId id="345" r:id="rId5"/>
    <p:sldId id="315" r:id="rId6"/>
    <p:sldId id="316" r:id="rId7"/>
    <p:sldId id="263" r:id="rId8"/>
    <p:sldId id="317" r:id="rId9"/>
    <p:sldId id="318" r:id="rId10"/>
    <p:sldId id="319" r:id="rId11"/>
    <p:sldId id="323" r:id="rId12"/>
    <p:sldId id="326" r:id="rId13"/>
    <p:sldId id="327" r:id="rId14"/>
    <p:sldId id="328" r:id="rId15"/>
    <p:sldId id="329" r:id="rId16"/>
    <p:sldId id="330" r:id="rId17"/>
    <p:sldId id="331" r:id="rId18"/>
    <p:sldId id="324" r:id="rId19"/>
    <p:sldId id="325" r:id="rId20"/>
    <p:sldId id="332" r:id="rId21"/>
    <p:sldId id="334" r:id="rId22"/>
    <p:sldId id="335" r:id="rId23"/>
    <p:sldId id="303" r:id="rId24"/>
    <p:sldId id="346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02" r:id="rId34"/>
    <p:sldId id="344" r:id="rId35"/>
    <p:sldId id="337" r:id="rId36"/>
    <p:sldId id="258" r:id="rId37"/>
    <p:sldId id="262" r:id="rId38"/>
    <p:sldId id="347" r:id="rId39"/>
    <p:sldId id="339" r:id="rId40"/>
    <p:sldId id="338" r:id="rId41"/>
    <p:sldId id="259" r:id="rId42"/>
    <p:sldId id="266" r:id="rId43"/>
    <p:sldId id="267" r:id="rId44"/>
    <p:sldId id="268" r:id="rId45"/>
    <p:sldId id="269" r:id="rId46"/>
    <p:sldId id="261" r:id="rId47"/>
    <p:sldId id="350" r:id="rId48"/>
    <p:sldId id="348" r:id="rId49"/>
    <p:sldId id="349" r:id="rId50"/>
    <p:sldId id="265" r:id="rId51"/>
    <p:sldId id="351" r:id="rId52"/>
    <p:sldId id="352" r:id="rId53"/>
    <p:sldId id="353" r:id="rId54"/>
    <p:sldId id="354" r:id="rId55"/>
    <p:sldId id="260" r:id="rId56"/>
    <p:sldId id="270" r:id="rId57"/>
    <p:sldId id="271" r:id="rId58"/>
    <p:sldId id="272" r:id="rId59"/>
    <p:sldId id="274" r:id="rId60"/>
    <p:sldId id="273" r:id="rId61"/>
    <p:sldId id="275" r:id="rId62"/>
    <p:sldId id="276" r:id="rId63"/>
    <p:sldId id="277" r:id="rId64"/>
    <p:sldId id="279" r:id="rId65"/>
    <p:sldId id="278" r:id="rId66"/>
    <p:sldId id="280" r:id="rId67"/>
    <p:sldId id="281" r:id="rId68"/>
    <p:sldId id="282" r:id="rId69"/>
    <p:sldId id="283" r:id="rId70"/>
    <p:sldId id="285" r:id="rId71"/>
    <p:sldId id="286" r:id="rId72"/>
    <p:sldId id="284" r:id="rId73"/>
    <p:sldId id="287" r:id="rId74"/>
    <p:sldId id="288" r:id="rId75"/>
    <p:sldId id="291" r:id="rId76"/>
    <p:sldId id="290" r:id="rId77"/>
    <p:sldId id="340" r:id="rId78"/>
    <p:sldId id="292" r:id="rId79"/>
    <p:sldId id="293" r:id="rId80"/>
    <p:sldId id="343" r:id="rId81"/>
    <p:sldId id="301" r:id="rId82"/>
    <p:sldId id="342" r:id="rId83"/>
    <p:sldId id="34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7B8277-68E6-4725-ADBF-F2E99B037A1D}">
          <p14:sldIdLst>
            <p14:sldId id="256"/>
            <p14:sldId id="313"/>
            <p14:sldId id="314"/>
            <p14:sldId id="345"/>
            <p14:sldId id="315"/>
            <p14:sldId id="316"/>
            <p14:sldId id="263"/>
            <p14:sldId id="317"/>
            <p14:sldId id="318"/>
            <p14:sldId id="319"/>
            <p14:sldId id="323"/>
            <p14:sldId id="326"/>
            <p14:sldId id="327"/>
            <p14:sldId id="328"/>
            <p14:sldId id="329"/>
            <p14:sldId id="330"/>
            <p14:sldId id="331"/>
            <p14:sldId id="324"/>
            <p14:sldId id="325"/>
            <p14:sldId id="332"/>
            <p14:sldId id="334"/>
            <p14:sldId id="335"/>
            <p14:sldId id="303"/>
            <p14:sldId id="346"/>
            <p14:sldId id="320"/>
            <p14:sldId id="305"/>
            <p14:sldId id="306"/>
            <p14:sldId id="307"/>
            <p14:sldId id="308"/>
            <p14:sldId id="309"/>
            <p14:sldId id="310"/>
            <p14:sldId id="311"/>
            <p14:sldId id="302"/>
            <p14:sldId id="344"/>
            <p14:sldId id="337"/>
            <p14:sldId id="258"/>
            <p14:sldId id="262"/>
            <p14:sldId id="347"/>
            <p14:sldId id="339"/>
            <p14:sldId id="338"/>
            <p14:sldId id="259"/>
            <p14:sldId id="266"/>
            <p14:sldId id="267"/>
            <p14:sldId id="268"/>
            <p14:sldId id="269"/>
            <p14:sldId id="261"/>
            <p14:sldId id="350"/>
            <p14:sldId id="348"/>
            <p14:sldId id="349"/>
            <p14:sldId id="265"/>
            <p14:sldId id="351"/>
            <p14:sldId id="352"/>
            <p14:sldId id="353"/>
            <p14:sldId id="354"/>
            <p14:sldId id="260"/>
            <p14:sldId id="270"/>
            <p14:sldId id="271"/>
            <p14:sldId id="272"/>
            <p14:sldId id="274"/>
            <p14:sldId id="273"/>
            <p14:sldId id="275"/>
            <p14:sldId id="276"/>
            <p14:sldId id="277"/>
            <p14:sldId id="279"/>
            <p14:sldId id="278"/>
            <p14:sldId id="280"/>
            <p14:sldId id="281"/>
            <p14:sldId id="282"/>
            <p14:sldId id="283"/>
            <p14:sldId id="285"/>
            <p14:sldId id="286"/>
            <p14:sldId id="284"/>
            <p14:sldId id="287"/>
          </p14:sldIdLst>
        </p14:section>
        <p14:section name="Untitled Section" id="{C173F62E-1EB1-445F-99F7-C19B4EB5F401}">
          <p14:sldIdLst>
            <p14:sldId id="288"/>
            <p14:sldId id="291"/>
            <p14:sldId id="290"/>
            <p14:sldId id="340"/>
            <p14:sldId id="292"/>
            <p14:sldId id="293"/>
            <p14:sldId id="343"/>
            <p14:sldId id="301"/>
            <p14:sldId id="342"/>
            <p14:sldId id="341"/>
          </p14:sldIdLst>
        </p14:section>
        <p14:section name="Untitled Section" id="{6FA61631-D44D-4005-9C18-0C368E6C8DA1}">
          <p14:sldIdLst/>
        </p14:section>
        <p14:section name="Untitled Section" id="{27AA3864-2245-41FE-B14B-8E32929F5548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F46F-8000-42B8-B59B-DAC7A154C9B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E05A-F77A-4D73-8247-AAB3E0C8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4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GOTCHAs</a:t>
            </a:r>
            <a:r>
              <a:rPr lang="en-US" baseline="0" dirty="0" smtClean="0"/>
              <a:t> are intended to address a specific type of attack against passwords called an offline dictionary attack. When a user creates an account the server stores a password file with a cryptographic hash of the user’s password. If an adversary is able to breach the server and recover this password file then he check a password guess by evaluating the hash function --- without getting locked out after several incorrect guesses.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4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work</a:t>
            </a:r>
            <a:r>
              <a:rPr lang="en-US" baseline="0" dirty="0" smtClean="0"/>
              <a:t> with Joel Alwen and </a:t>
            </a:r>
            <a:r>
              <a:rPr lang="en-US" dirty="0" smtClean="0">
                <a:effectLst/>
              </a:rPr>
              <a:t>Krzysztof </a:t>
            </a:r>
            <a:r>
              <a:rPr lang="en-US" dirty="0" err="1" smtClean="0">
                <a:effectLst/>
              </a:rPr>
              <a:t>Pietrzak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offline dictionary attacks are quite common. Password</a:t>
            </a:r>
            <a:r>
              <a:rPr lang="en-US" baseline="0" dirty="0" smtClean="0"/>
              <a:t> breaches at major companies have affected millions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offline dictionary attacks are quite common. Password</a:t>
            </a:r>
            <a:r>
              <a:rPr lang="en-US" baseline="0" dirty="0" smtClean="0"/>
              <a:t> breaches at major companies have affected millions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dictionary attacks are also very</a:t>
            </a:r>
            <a:r>
              <a:rPr lang="en-US" baseline="0" dirty="0" smtClean="0"/>
              <a:t> powerful. Some password hash functions can be evaluated at 348 billion hashes per second! How can we defend against these attacks?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slide could be skipped if</a:t>
            </a:r>
            <a:r>
              <a:rPr lang="en-US" baseline="0" dirty="0" smtClean="0"/>
              <a:t> the presentation is too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Thomas </a:t>
            </a:r>
            <a:r>
              <a:rPr lang="en-US" dirty="0" err="1" smtClean="0"/>
              <a:t>Lengauer</a:t>
            </a:r>
            <a:r>
              <a:rPr lang="en-US" dirty="0" smtClean="0"/>
              <a:t> and Robert </a:t>
            </a:r>
            <a:r>
              <a:rPr lang="en-US" dirty="0" err="1" smtClean="0"/>
              <a:t>Endre</a:t>
            </a:r>
            <a:r>
              <a:rPr lang="en-US" dirty="0" smtClean="0"/>
              <a:t> </a:t>
            </a:r>
            <a:r>
              <a:rPr lang="en-US" dirty="0" err="1" smtClean="0"/>
              <a:t>Tarjan</a:t>
            </a:r>
            <a:r>
              <a:rPr lang="en-US" dirty="0" smtClean="0"/>
              <a:t>. Asymptotically Tight Bounds on Time-Space Trade-oﬀs in a Pebble Game. J. ACM, 29(4):1087–1130, 1982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Alwen/</a:t>
            </a:r>
            <a:r>
              <a:rPr lang="en-US" dirty="0" err="1" smtClean="0"/>
              <a:t>Serbinenko</a:t>
            </a:r>
            <a:endParaRPr lang="en-US" dirty="0" smtClean="0"/>
          </a:p>
          <a:p>
            <a:r>
              <a:rPr lang="en-US" dirty="0" smtClean="0"/>
              <a:t>Alex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Biryukov</a:t>
            </a:r>
            <a:r>
              <a:rPr lang="en-US" baseline="0" dirty="0" smtClean="0"/>
              <a:t> and Dmitry </a:t>
            </a:r>
            <a:r>
              <a:rPr lang="en-US" baseline="0" dirty="0" err="1" smtClean="0"/>
              <a:t>Khovratovich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Biryukov</a:t>
            </a:r>
            <a:r>
              <a:rPr lang="en-US" dirty="0" smtClean="0"/>
              <a:t>, Daniel </a:t>
            </a:r>
            <a:r>
              <a:rPr lang="en-US" dirty="0" err="1" smtClean="0"/>
              <a:t>Dinu</a:t>
            </a:r>
            <a:r>
              <a:rPr lang="en-US" dirty="0" smtClean="0"/>
              <a:t>, and Dmitry </a:t>
            </a:r>
            <a:r>
              <a:rPr lang="en-US" dirty="0" err="1" smtClean="0"/>
              <a:t>Khovratovich</a:t>
            </a:r>
            <a:r>
              <a:rPr lang="en-US" dirty="0" smtClean="0"/>
              <a:t> from University of Luxembourg.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5425-F418-469B-80F5-E85B894B04D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26.jp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9.png"/><Relationship Id="rId7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91.png"/><Relationship Id="rId10" Type="http://schemas.openxmlformats.org/officeDocument/2006/relationships/image" Target="../media/image93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5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8.png"/><Relationship Id="rId7" Type="http://schemas.openxmlformats.org/officeDocument/2006/relationships/image" Target="../media/image8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68.gif"/><Relationship Id="rId7" Type="http://schemas.openxmlformats.org/officeDocument/2006/relationships/image" Target="../media/image610.png"/><Relationship Id="rId12" Type="http://schemas.openxmlformats.org/officeDocument/2006/relationships/image" Target="../media/image11.png"/><Relationship Id="rId17" Type="http://schemas.openxmlformats.org/officeDocument/2006/relationships/image" Target="../media/image80.jpeg"/><Relationship Id="rId2" Type="http://schemas.openxmlformats.org/officeDocument/2006/relationships/image" Target="../media/image67.jpeg"/><Relationship Id="rId16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140.png"/><Relationship Id="rId10" Type="http://schemas.openxmlformats.org/officeDocument/2006/relationships/image" Target="../media/image9.png"/><Relationship Id="rId19" Type="http://schemas.openxmlformats.org/officeDocument/2006/relationships/image" Target="../media/image180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43" y="772408"/>
            <a:ext cx="1082604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a Theory of Data-Independent Memory Hard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Jeremiah </a:t>
            </a:r>
            <a:r>
              <a:rPr lang="en-US" dirty="0" smtClean="0"/>
              <a:t>Blocki (Purdue)</a:t>
            </a:r>
            <a:endParaRPr lang="en-US" dirty="0" smtClean="0"/>
          </a:p>
          <a:p>
            <a:r>
              <a:rPr lang="en-US" dirty="0" smtClean="0"/>
              <a:t>Joel Alwen (IST Austria</a:t>
            </a:r>
            <a:r>
              <a:rPr lang="en-US" dirty="0" smtClean="0"/>
              <a:t>)</a:t>
            </a:r>
          </a:p>
          <a:p>
            <a:r>
              <a:rPr lang="en-US" dirty="0"/>
              <a:t>Krzysztof </a:t>
            </a:r>
            <a:r>
              <a:rPr lang="en-US" dirty="0" smtClean="0"/>
              <a:t>Pietrzak (IST Austria)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30236" y="1692993"/>
                <a:ext cx="10540070" cy="729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Given by a hash function H and DAG 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H: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 smtClean="0"/>
                  <a:t>     (Random Oracle</a:t>
                </a:r>
                <a:r>
                  <a:rPr lang="en-US" sz="3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G encodes data-dependencies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lvl="1"/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6" y="1692993"/>
                <a:ext cx="10540070" cy="7294305"/>
              </a:xfrm>
              <a:prstGeom prst="rect">
                <a:avLst/>
              </a:prstGeom>
              <a:blipFill rotWithShape="1">
                <a:blip r:embed="rId2"/>
                <a:stretch>
                  <a:fillRect l="-1793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iMHF</a:t>
            </a:r>
            <a:r>
              <a:rPr lang="en-US" dirty="0" smtClean="0"/>
              <a:t> (</a:t>
            </a:r>
            <a:r>
              <a:rPr lang="en-US" dirty="0" err="1"/>
              <a:t>f</a:t>
            </a:r>
            <a:r>
              <a:rPr lang="en-US" baseline="-25000" dirty="0" err="1"/>
              <a:t>G,H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44363" y="4083373"/>
            <a:ext cx="625344" cy="623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720471" y="3762786"/>
            <a:ext cx="707778" cy="5913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22616" y="427539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587785" y="382225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78773" y="4366791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79742" y="4101194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8397" y="381483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Output: </a:t>
            </a:r>
            <a:r>
              <a:rPr lang="en-US" sz="3600" dirty="0" smtClean="0"/>
              <a:t>L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9774" y="3731316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2589" y="4341519"/>
            <a:ext cx="18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pwd</a:t>
            </a:r>
            <a:r>
              <a:rPr lang="en-US" sz="3600" dirty="0"/>
              <a:t>, salt</a:t>
            </a:r>
          </a:p>
        </p:txBody>
      </p:sp>
      <p:cxnSp>
        <p:nvCxnSpPr>
          <p:cNvPr id="13" name="Straight Arrow Connector 12"/>
          <p:cNvCxnSpPr>
            <a:stCxn id="4" idx="7"/>
          </p:cNvCxnSpPr>
          <p:nvPr/>
        </p:nvCxnSpPr>
        <p:spPr>
          <a:xfrm flipV="1">
            <a:off x="4278127" y="4041360"/>
            <a:ext cx="438555" cy="1332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61814" y="4544646"/>
            <a:ext cx="1270603" cy="339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94917" y="4243397"/>
            <a:ext cx="344735" cy="2305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32038" y="4102759"/>
            <a:ext cx="366270" cy="20734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40737" y="3974760"/>
            <a:ext cx="1162161" cy="107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91396" y="4664685"/>
            <a:ext cx="977524" cy="410968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587785" y="5004816"/>
                <a:ext cx="30419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err="1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85" y="5004816"/>
                <a:ext cx="304192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4" idx="4"/>
          </p:cNvCxnSpPr>
          <p:nvPr/>
        </p:nvCxnSpPr>
        <p:spPr>
          <a:xfrm flipV="1">
            <a:off x="3954858" y="4706386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65921" y="5075653"/>
                <a:ext cx="39030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𝑝𝑤𝑑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𝑠𝑎𝑙𝑡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err="1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21" y="5075653"/>
                <a:ext cx="390305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756719" y="4083373"/>
            <a:ext cx="625344" cy="623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cxnSp>
        <p:nvCxnSpPr>
          <p:cNvPr id="25" name="Straight Arrow Connector 24"/>
          <p:cNvCxnSpPr>
            <a:endCxn id="24" idx="4"/>
          </p:cNvCxnSpPr>
          <p:nvPr/>
        </p:nvCxnSpPr>
        <p:spPr>
          <a:xfrm flipV="1">
            <a:off x="3967214" y="4706386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9" grpId="0"/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an </a:t>
            </a:r>
            <a:r>
              <a:rPr lang="en-US" dirty="0" err="1" smtClean="0"/>
              <a:t>iMHF</a:t>
            </a:r>
            <a:r>
              <a:rPr lang="en-US" dirty="0" smtClean="0"/>
              <a:t> (pebbling)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7596" y="4099980"/>
                <a:ext cx="10515600" cy="18711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Pebbling </a:t>
                </a:r>
                <a:r>
                  <a:rPr lang="en-US" dirty="0">
                    <a:ea typeface="Cambria Math" panose="02040503050406030204" pitchFamily="18" charset="0"/>
                  </a:rPr>
                  <a:t>Rules </a:t>
                </a:r>
                <a:r>
                  <a:rPr lang="en-US" dirty="0" smtClean="0"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=P</a:t>
                </a:r>
                <a:r>
                  <a:rPr lang="en-US" baseline="-25000" dirty="0" smtClean="0"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ea typeface="Cambria Math" panose="02040503050406030204" pitchFamily="18" charset="0"/>
                  </a:rPr>
                  <a:t>,…,P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s.t.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smtClean="0">
                    <a:ea typeface="Cambria Math" panose="02040503050406030204" pitchFamily="18" charset="0"/>
                  </a:rPr>
                  <a:t>i+1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aseline="-25000" dirty="0"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parents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)⊂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smtClean="0">
                    <a:ea typeface="Cambria Math" panose="02040503050406030204" pitchFamily="18" charset="0"/>
                  </a:rPr>
                  <a:t>t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596" y="4099980"/>
                <a:ext cx="10515600" cy="1871174"/>
              </a:xfrm>
              <a:blipFill rotWithShape="0">
                <a:blip r:embed="rId2"/>
                <a:stretch>
                  <a:fillRect l="-1217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31451" y="2236455"/>
            <a:ext cx="625344" cy="623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07559" y="1915868"/>
            <a:ext cx="707778" cy="5913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709704" y="2428479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674873" y="1975333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65861" y="2519873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66830" y="2254276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5485" y="1967917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Output: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3930" y="205856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4848" y="2559273"/>
            <a:ext cx="1500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pwd</a:t>
            </a:r>
            <a:r>
              <a:rPr lang="en-US" sz="2800" dirty="0"/>
              <a:t>, salt</a:t>
            </a:r>
          </a:p>
        </p:txBody>
      </p:sp>
      <p:cxnSp>
        <p:nvCxnSpPr>
          <p:cNvPr id="13" name="Straight Arrow Connector 12"/>
          <p:cNvCxnSpPr>
            <a:stCxn id="4" idx="7"/>
          </p:cNvCxnSpPr>
          <p:nvPr/>
        </p:nvCxnSpPr>
        <p:spPr>
          <a:xfrm flipV="1">
            <a:off x="4365215" y="2194442"/>
            <a:ext cx="438555" cy="1332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48902" y="2697728"/>
            <a:ext cx="1270603" cy="339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82005" y="2396479"/>
            <a:ext cx="344735" cy="2305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19126" y="2255841"/>
            <a:ext cx="366270" cy="20734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27825" y="2127842"/>
            <a:ext cx="1162161" cy="107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78484" y="2817767"/>
            <a:ext cx="977524" cy="410968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4873" y="3157898"/>
                <a:ext cx="2408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err="1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873" y="3157898"/>
                <a:ext cx="24086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4" idx="4"/>
          </p:cNvCxnSpPr>
          <p:nvPr/>
        </p:nvCxnSpPr>
        <p:spPr>
          <a:xfrm flipV="1">
            <a:off x="4041946" y="2859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53009" y="3228735"/>
                <a:ext cx="3074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𝑝𝑤𝑑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𝑠𝑎𝑙𝑡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err="1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9" y="3228735"/>
                <a:ext cx="30748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3843807" y="2236455"/>
            <a:ext cx="625344" cy="6230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cxnSp>
        <p:nvCxnSpPr>
          <p:cNvPr id="23" name="Straight Arrow Connector 22"/>
          <p:cNvCxnSpPr>
            <a:endCxn id="22" idx="4"/>
          </p:cNvCxnSpPr>
          <p:nvPr/>
        </p:nvCxnSpPr>
        <p:spPr>
          <a:xfrm flipV="1">
            <a:off x="4054302" y="2859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13108" y="285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954649" y="285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4896189" y="282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65082" y="312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35788" y="313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77329" y="308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18524" y="280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34" name="Oval 33"/>
          <p:cNvSpPr/>
          <p:nvPr/>
        </p:nvSpPr>
        <p:spPr>
          <a:xfrm>
            <a:off x="6760065" y="280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454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43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3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3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9848" y="54548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{5}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Cost: Attempt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ST-Complexity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Rich Theory</a:t>
                </a:r>
              </a:p>
              <a:p>
                <a:pPr lvl="1"/>
                <a:r>
                  <a:rPr lang="en-US" dirty="0" smtClean="0"/>
                  <a:t>Space-time tradeoffs </a:t>
                </a:r>
              </a:p>
              <a:p>
                <a:pPr lvl="1"/>
                <a:r>
                  <a:rPr lang="en-US" dirty="0" smtClean="0"/>
                  <a:t>Not </a:t>
                </a:r>
                <a:r>
                  <a:rPr lang="en-US" dirty="0" smtClean="0"/>
                  <a:t>appropriate for password hashing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Problem: Does not amortize!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Cost: </a:t>
            </a:r>
            <a:r>
              <a:rPr lang="en-US" dirty="0"/>
              <a:t>Improved [AS15]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Cumulative Complexity (CC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Amortization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Offline Dictionary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6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81401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98120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123456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SHA1(123456</a:t>
            </a:r>
            <a:r>
              <a:rPr lang="en-US" sz="2000" dirty="0">
                <a:solidFill>
                  <a:srgbClr val="FFC000"/>
                </a:solidFill>
              </a:rPr>
              <a:t>89d978034a3f6</a:t>
            </a:r>
            <a:r>
              <a:rPr lang="en-US" sz="2000" dirty="0"/>
              <a:t>)=</a:t>
            </a:r>
            <a:r>
              <a:rPr lang="en-US" sz="2000" dirty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9848" y="54548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{5}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8024" y="3902655"/>
                <a:ext cx="9418321" cy="276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=1+2+1+2+1</m:t>
                      </m:r>
                    </m:oMath>
                  </m:oMathPara>
                </a14:m>
                <a:endParaRPr lang="en-US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60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24" y="3902655"/>
                <a:ext cx="9418321" cy="2765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Complexity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486400" y="2632364"/>
            <a:ext cx="858982" cy="92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2727" y="3556000"/>
            <a:ext cx="311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costs in </a:t>
            </a:r>
          </a:p>
          <a:p>
            <a:r>
              <a:rPr lang="en-US" dirty="0"/>
              <a:t>m</a:t>
            </a:r>
            <a:r>
              <a:rPr lang="en-US" dirty="0" smtClean="0"/>
              <a:t>emory-watt-tocks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4780" y="3555999"/>
                <a:ext cx="53431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Ratio: Cost to compute H in memory-watt-tocks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3,000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780" y="3555999"/>
                <a:ext cx="534312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12" t="-4717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7213600" y="2632364"/>
            <a:ext cx="1016000" cy="92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/>
              <a:t>Complexity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486400" y="2632364"/>
            <a:ext cx="858982" cy="92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2727" y="3556000"/>
            <a:ext cx="311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costs (equitable)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2970" y="3556000"/>
            <a:ext cx="317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querying H (inequitable)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23909" y="2632364"/>
            <a:ext cx="1016000" cy="92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-186658"/>
            <a:ext cx="4187952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Pebbling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Sequential Algorithm (N)</a:t>
                </a:r>
              </a:p>
              <a:p>
                <a:pPr lvl="1"/>
                <a:r>
                  <a:rPr lang="en-US" dirty="0" smtClean="0"/>
                  <a:t>Constraint: One new pebble per round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 </a:t>
                </a:r>
                <a:r>
                  <a:rPr lang="en-US" dirty="0" smtClean="0"/>
                  <a:t>(</a:t>
                </a:r>
                <a:r>
                  <a:rPr lang="en-US" dirty="0" smtClean="0"/>
                  <a:t>Pebble in Topological Order)</a:t>
                </a:r>
              </a:p>
              <a:p>
                <a:pPr lvl="1"/>
                <a:r>
                  <a:rPr lang="en-US" dirty="0" smtClean="0"/>
                  <a:t>Never discard pebbles</a:t>
                </a:r>
              </a:p>
              <a:p>
                <a:pPr lvl="1"/>
                <a:r>
                  <a:rPr lang="en-US" dirty="0" smtClean="0"/>
                  <a:t>Pebbling Time:               </a:t>
                </a:r>
                <a:r>
                  <a:rPr lang="en-US" dirty="0" smtClean="0"/>
                  <a:t>n</a:t>
                </a:r>
              </a:p>
              <a:p>
                <a:pPr lvl="1"/>
                <a:r>
                  <a:rPr lang="en-US" dirty="0" smtClean="0"/>
                  <a:t>Average #pebbles:  </a:t>
                </a:r>
                <a:r>
                  <a:rPr lang="en-US" dirty="0" smtClean="0"/>
                  <a:t>       n/2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(Naïve) =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Attack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𝑄𝑢𝑎𝑙𝑖𝑡𝑦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dirty="0" smtClean="0"/>
                            <m:t>E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Na</m:t>
                          </m:r>
                          <m:r>
                            <m:rPr>
                              <m:nor/>
                            </m:rPr>
                            <a:rPr lang="en-US" dirty="0"/>
                            <m:t>ï</m:t>
                          </m:r>
                          <m:r>
                            <m:rPr>
                              <m:nor/>
                            </m:rPr>
                            <a:rPr lang="en-US" dirty="0"/>
                            <m:t>ve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5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683" y="2062435"/>
            <a:ext cx="11003645" cy="339883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𝐀𝐒𝟏𝟓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𝐈𝐧𝐟𝐨𝐫𝐦𝐚𝐥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H be a random oracle and let G be a DAG with constant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/>
                  <a:t>. For any </a:t>
                </a:r>
                <a:r>
                  <a:rPr lang="en-US" sz="2800" dirty="0" err="1" smtClean="0"/>
                  <a:t>pROM</a:t>
                </a:r>
                <a:r>
                  <a:rPr lang="en-US" sz="2800" dirty="0" smtClean="0"/>
                  <a:t> adversary A which evaluates (multiple instances of) </a:t>
                </a:r>
                <a:r>
                  <a:rPr lang="en-US" sz="2800" dirty="0" err="1" smtClean="0"/>
                  <a:t>f</a:t>
                </a:r>
                <a:r>
                  <a:rPr lang="en-US" sz="2800" baseline="-25000" dirty="0" err="1" smtClean="0"/>
                  <a:t>H,G</a:t>
                </a:r>
                <a:r>
                  <a:rPr lang="en-US" sz="2800" baseline="-25000" dirty="0" smtClean="0"/>
                  <a:t>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have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05" y="2463391"/>
            <a:ext cx="212342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41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30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41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0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48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breaches at major companies have affected millions of users.</a:t>
            </a:r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2925527" y="4195618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1709"/>
            <a:ext cx="2057400" cy="5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8023817" y="4195618"/>
            <a:ext cx="1524000" cy="7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953001"/>
            <a:ext cx="1623017" cy="9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07380"/>
            <a:ext cx="1609253" cy="7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44" y="3352800"/>
            <a:ext cx="2057400" cy="7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7" y="4953000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831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5474856" y="3549073"/>
            <a:ext cx="1572063" cy="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Attacks: A Common </a:t>
            </a:r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Naïve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err="1" smtClean="0"/>
                  <a:t>Quality</a:t>
                </a:r>
                <a:r>
                  <a:rPr lang="en-US" baseline="-25000" dirty="0" err="1" smtClean="0"/>
                  <a:t>R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every adversary A (c small).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(Naïve)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small).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33" y="2709164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46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148839" y="1527048"/>
            <a:ext cx="8491451" cy="3167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</a:t>
            </a:r>
            <a:r>
              <a:rPr lang="en-US" sz="4800" baseline="-25000" dirty="0" smtClean="0"/>
              <a:t>R</a:t>
            </a:r>
            <a:r>
              <a:rPr lang="en-US" sz="4800" dirty="0" smtClean="0"/>
              <a:t>(Naive)=E</a:t>
            </a:r>
            <a:r>
              <a:rPr lang="en-US" sz="4800" baseline="-25000" dirty="0" smtClean="0"/>
              <a:t>R</a:t>
            </a:r>
            <a:r>
              <a:rPr lang="en-US" sz="4800" dirty="0" smtClean="0"/>
              <a:t>(G)=</a:t>
            </a:r>
            <a:r>
              <a:rPr lang="en-US" sz="4800" dirty="0" err="1" smtClean="0"/>
              <a:t>n+Rn</a:t>
            </a:r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Cost dominated by queries to H</a:t>
            </a:r>
          </a:p>
          <a:p>
            <a:pPr algn="ctr"/>
            <a:r>
              <a:rPr lang="en-US" sz="4800" dirty="0" smtClean="0"/>
              <a:t>(inequitable)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0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(G)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60" y="2574227"/>
            <a:ext cx="2123420" cy="360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992625"/>
            <a:ext cx="6400800" cy="1319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Memory costs should dominate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35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-Ideal </a:t>
            </a:r>
            <a:r>
              <a:rPr lang="en-US" dirty="0" err="1" smtClean="0"/>
              <a:t>iMHF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Constant </a:t>
                </a:r>
                <a:r>
                  <a:rPr lang="en-US" dirty="0" err="1"/>
                  <a:t>Indegree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CC(G)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for some small constant c.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Note: CC(Naive)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2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Depth-Robustness is the Key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digitalbloggers.com/ojsagar/files/2013/08/Key-Suc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63" y="1552180"/>
            <a:ext cx="6886251" cy="49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Independent Memory Hard Functions (</a:t>
            </a:r>
            <a:r>
              <a:rPr lang="en-US" dirty="0" err="1" smtClean="0"/>
              <a:t>iMHFs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General Attack on Non Depth Robust DAGs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 err="1" smtClean="0"/>
              <a:t>iMHFs</a:t>
            </a:r>
            <a:r>
              <a:rPr lang="en-US" dirty="0" smtClean="0"/>
              <a:t> are not Depth Robust</a:t>
            </a:r>
          </a:p>
          <a:p>
            <a:pPr lvl="1"/>
            <a:r>
              <a:rPr lang="en-US" dirty="0" smtClean="0"/>
              <a:t>No c-Ideal </a:t>
            </a:r>
            <a:r>
              <a:rPr lang="en-US" dirty="0" err="1" smtClean="0"/>
              <a:t>iMHF</a:t>
            </a:r>
            <a:r>
              <a:rPr lang="en-US" dirty="0" smtClean="0"/>
              <a:t> exists</a:t>
            </a:r>
            <a:endParaRPr lang="en-US" dirty="0"/>
          </a:p>
          <a:p>
            <a:r>
              <a:rPr lang="en-US" dirty="0" smtClean="0"/>
              <a:t>Constructing </a:t>
            </a:r>
            <a:r>
              <a:rPr lang="en-US" dirty="0" err="1" smtClean="0"/>
              <a:t>iMHFs</a:t>
            </a:r>
            <a:r>
              <a:rPr lang="en-US" dirty="0" smtClean="0"/>
              <a:t> (New!)</a:t>
            </a:r>
          </a:p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73242" y="1690688"/>
            <a:ext cx="10860802" cy="25986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Robustness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09558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051099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92639" y="5491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1532" y="5791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32238" y="5798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3779" y="5755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14974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2" name="Oval 11"/>
          <p:cNvSpPr/>
          <p:nvPr/>
        </p:nvSpPr>
        <p:spPr>
          <a:xfrm>
            <a:off x="4856515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6948" y="5750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2256857" y="4619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238735" y="4629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242" y="4584485"/>
            <a:ext cx="3361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Example: (1,2)-reducible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G=(V,E)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</a:t>
                </a:r>
                <a:r>
                  <a:rPr lang="en-US" i="1" dirty="0" smtClean="0"/>
                  <a:t>depth </a:t>
                </a:r>
                <a:r>
                  <a:rPr lang="en-US" i="1" dirty="0" smtClean="0"/>
                  <a:t>reducible </a:t>
                </a:r>
                <a:r>
                  <a:rPr lang="en-US" dirty="0" smtClean="0"/>
                  <a:t>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and depth(G-S)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Otherwise, we say that G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</a:t>
                </a:r>
                <a:r>
                  <a:rPr lang="en-US" i="1" dirty="0" smtClean="0"/>
                  <a:t>depth robust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242" y="1690688"/>
            <a:ext cx="10860802" cy="25986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Robustness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G=(V,E)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</a:t>
                </a:r>
                <a:r>
                  <a:rPr lang="en-US" i="1" dirty="0" smtClean="0"/>
                  <a:t>depth </a:t>
                </a:r>
                <a:r>
                  <a:rPr lang="en-US" i="1" dirty="0" smtClean="0"/>
                  <a:t>reducible </a:t>
                </a:r>
                <a:r>
                  <a:rPr lang="en-US" dirty="0" smtClean="0"/>
                  <a:t>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and depth(G-S)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Otherwise, we say that G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</a:t>
                </a:r>
                <a:r>
                  <a:rPr lang="en-US" i="1" dirty="0" smtClean="0"/>
                  <a:t>depth robust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09558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051099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92639" y="5491377"/>
            <a:ext cx="581135" cy="557894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1532" y="5791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32238" y="5798584"/>
            <a:ext cx="360406" cy="14916"/>
          </a:xfrm>
          <a:prstGeom prst="straightConnector1">
            <a:avLst/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3779" y="5755408"/>
            <a:ext cx="360406" cy="14916"/>
          </a:xfrm>
          <a:prstGeom prst="straightConnector1">
            <a:avLst/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14974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2" name="Oval 11"/>
          <p:cNvSpPr/>
          <p:nvPr/>
        </p:nvSpPr>
        <p:spPr>
          <a:xfrm>
            <a:off x="4856515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6948" y="5750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2256857" y="4619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238735" y="4629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242" y="4584485"/>
            <a:ext cx="3361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Example: (1,2)-reducible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3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Depth-Robustness is Necessary [AB16]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108" y="1843088"/>
            <a:ext cx="11080583" cy="395899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In particular,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ra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we get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(</a:t>
            </a:r>
            <a:r>
              <a:rPr lang="en-US" dirty="0" err="1" smtClean="0"/>
              <a:t>e,d</a:t>
            </a:r>
            <a:r>
              <a:rPr lang="en-US" dirty="0" smtClean="0"/>
              <a:t>)-reducible DAGs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Light </a:t>
                </a:r>
                <a:r>
                  <a:rPr lang="en-US" b="1" dirty="0" smtClean="0"/>
                  <a:t>Phase (g rounds)</a:t>
                </a:r>
                <a:r>
                  <a:rPr lang="en-US" dirty="0" smtClean="0"/>
                  <a:t>: </a:t>
                </a:r>
                <a:r>
                  <a:rPr lang="en-US" dirty="0"/>
                  <a:t>Discard most pebbles!</a:t>
                </a:r>
              </a:p>
              <a:p>
                <a:pPr marL="535790" indent="-535790"/>
                <a:r>
                  <a:rPr lang="en-US" dirty="0"/>
                  <a:t>Only keep pebbles on </a:t>
                </a:r>
                <a:r>
                  <a:rPr lang="en-US" dirty="0" smtClean="0"/>
                  <a:t>S and on parents of the g new nodes to be pebbled in this phase.</a:t>
                </a:r>
              </a:p>
              <a:p>
                <a:pPr marL="535790" indent="-535790"/>
                <a:r>
                  <a:rPr lang="en-US" dirty="0" smtClean="0"/>
                  <a:t>Round Cost: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|S| + g + R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Balloon Phase:</a:t>
                </a:r>
                <a:r>
                  <a:rPr lang="en-US" dirty="0" smtClean="0"/>
                  <a:t> Greedily Recover Missing Pebbles</a:t>
                </a:r>
              </a:p>
              <a:p>
                <a:pPr lvl="1"/>
                <a:r>
                  <a:rPr lang="en-US" dirty="0" smtClean="0"/>
                  <a:t>Expensive, but…over quickly (at most d rounds)</a:t>
                </a:r>
              </a:p>
              <a:p>
                <a:pPr lvl="1"/>
                <a:r>
                  <a:rPr lang="en-US" dirty="0" smtClean="0"/>
                  <a:t>At most </a:t>
                </a:r>
                <a:r>
                  <a:rPr lang="en-US" dirty="0" err="1" smtClean="0"/>
                  <a:t>nd</a:t>
                </a:r>
                <a:r>
                  <a:rPr lang="en-US" dirty="0" smtClean="0"/>
                  <a:t>/g total balloon phase rounds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Round Cost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n+Rn/d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81" y="4755086"/>
            <a:ext cx="4735288" cy="85037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143914" y="9174906"/>
            <a:ext cx="1198768" cy="266639"/>
          </a:xfrm>
          <a:prstGeom prst="straightConnector1">
            <a:avLst/>
          </a:prstGeom>
          <a:ln w="603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d rounds we can recover all of the pebbles.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One Balloon Phase:     </a:t>
                </a:r>
              </a:p>
              <a:p>
                <a:r>
                  <a:rPr lang="en-US" sz="2400" b="1" dirty="0"/>
                  <a:t>      Cost = O(</a:t>
                </a:r>
                <a:r>
                  <a:rPr lang="en-US" sz="2400" b="1" dirty="0" err="1"/>
                  <a:t>dn</a:t>
                </a:r>
                <a:r>
                  <a:rPr lang="en-US" sz="2400" b="1" dirty="0"/>
                  <a:t>)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All Balloon Phases:</a:t>
                </a:r>
              </a:p>
              <a:p>
                <a:r>
                  <a:rPr lang="en-US" sz="2400" b="1" dirty="0"/>
                  <a:t>Total Cost= O(dn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/g).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Each round of a balloon phase is potentially very expensive.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Key: balloon phase ends quickly!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3025" t="-812" r="-321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776453" y="12288981"/>
            <a:ext cx="966238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Light Phase: Discard most pebbles!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Only keep pebbles on parents of next g nodes.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One Light Phase: Cost = O(</a:t>
            </a:r>
            <a:r>
              <a:rPr lang="en-US" sz="3375" dirty="0" err="1"/>
              <a:t>g|S</a:t>
            </a:r>
            <a:r>
              <a:rPr lang="en-US" sz="3375" dirty="0"/>
              <a:t>|)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All Light Phases: Total Cost = O(</a:t>
            </a:r>
            <a:r>
              <a:rPr lang="en-US" sz="3375" dirty="0" err="1"/>
              <a:t>g|S</a:t>
            </a:r>
            <a:r>
              <a:rPr lang="en-US" sz="3375" dirty="0"/>
              <a:t>|(n/g))= O(</a:t>
            </a:r>
            <a:r>
              <a:rPr lang="en-US" sz="3375" dirty="0" err="1"/>
              <a:t>n|S</a:t>
            </a:r>
            <a:r>
              <a:rPr lang="en-US" sz="3375" dirty="0"/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8332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Attacks: A Common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breaches at major companies have affected millions of users.</a:t>
            </a:r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2925527" y="4195618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6" y="4236204"/>
            <a:ext cx="3162181" cy="8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9102652" y="4237273"/>
            <a:ext cx="2002005" cy="9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6" y="5232209"/>
            <a:ext cx="1889461" cy="1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2" y="5299677"/>
            <a:ext cx="2379456" cy="11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4" y="5501267"/>
            <a:ext cx="2400488" cy="8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3" y="5421430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831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5457629" y="3016384"/>
            <a:ext cx="2380117" cy="8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8" y="2997200"/>
            <a:ext cx="2110363" cy="84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3" y="4120626"/>
            <a:ext cx="1860063" cy="83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1" y="2923318"/>
            <a:ext cx="4789232" cy="11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(</a:t>
            </a:r>
            <a:r>
              <a:rPr lang="en-US" dirty="0" err="1" smtClean="0"/>
              <a:t>e,d</a:t>
            </a:r>
            <a:r>
              <a:rPr lang="en-US" dirty="0" smtClean="0"/>
              <a:t>)-reducible DAGs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548527"/>
            <a:ext cx="9959109" cy="505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81" y="4755086"/>
            <a:ext cx="4735288" cy="85037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143914" y="9174906"/>
            <a:ext cx="1198768" cy="266639"/>
          </a:xfrm>
          <a:prstGeom prst="straightConnector1">
            <a:avLst/>
          </a:prstGeom>
          <a:ln w="603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d rounds we can recover all of the pebbles.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One Balloon Phase:     </a:t>
                </a:r>
              </a:p>
              <a:p>
                <a:r>
                  <a:rPr lang="en-US" sz="2400" b="1" dirty="0"/>
                  <a:t>      Cost = O(</a:t>
                </a:r>
                <a:r>
                  <a:rPr lang="en-US" sz="2400" b="1" dirty="0" err="1"/>
                  <a:t>dn</a:t>
                </a:r>
                <a:r>
                  <a:rPr lang="en-US" sz="2400" b="1" dirty="0"/>
                  <a:t>)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All Balloon Phases:</a:t>
                </a:r>
              </a:p>
              <a:p>
                <a:r>
                  <a:rPr lang="en-US" sz="2400" b="1" dirty="0"/>
                  <a:t>Total Cost= O(dn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/g).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Each round of a balloon phase is potentially very expensive.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Key: balloon phase ends quickly!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3025" t="-812" r="-321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3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R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2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Depth-Robustness is Necessary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584847" y="3108453"/>
            <a:ext cx="114300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1363" y="4408563"/>
                <a:ext cx="25621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Never delete pebbles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rom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where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      depth(G-S)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63" y="4408563"/>
                <a:ext cx="256213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900" t="-2538" r="-807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693116" y="3113694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4979" y="4409319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#pebbling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Depth-Robustness is Necessary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495800" y="3133984"/>
            <a:ext cx="190500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5950" y="4408563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pebbles on parents of next g nodes to be pebbled.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7575" y="3133984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2613" y="4416576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#pebbling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2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Depth-Robustness is Necessary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495800" y="3133984"/>
            <a:ext cx="190500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5950" y="4408563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pebbles on parents of next g nodes to be pebbled.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7575" y="3133984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2613" y="4416576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#pebbling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Depth-Robustness is </a:t>
            </a:r>
            <a:r>
              <a:rPr lang="en-US" dirty="0" smtClean="0"/>
              <a:t>Necessary [AB16]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272825" y="3058724"/>
            <a:ext cx="190500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2984" y="4353759"/>
            <a:ext cx="325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#balloon phases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79403" y="3095753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4332" y="4425818"/>
            <a:ext cx="30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#pebbles on G</a:t>
            </a:r>
          </a:p>
          <a:p>
            <a:r>
              <a:rPr lang="en-US" dirty="0" smtClean="0"/>
              <a:t>In each round of balloon phase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12152" y="3143380"/>
            <a:ext cx="2438380" cy="101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2426" y="4065623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a balloon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cc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Quality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𝑔𝑛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i="1" baseline="30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Depth-Robustness is Sufficient! [ABP16]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8911" y="2506662"/>
                <a:ext cx="1115231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Implications: </a:t>
                </a:r>
                <a:r>
                  <a:rPr lang="en-US" dirty="0" smtClean="0"/>
                  <a:t> There exists a 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graph G with 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Ω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Previous Best [AS15]: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[AB16]:</a:t>
                </a:r>
                <a:r>
                  <a:rPr lang="en-US" dirty="0" smtClean="0"/>
                  <a:t> For all 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graphs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 panose="02040503050406030204" pitchFamily="18" charset="0"/>
                      </a:rPr>
                      <m:t>CC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1" y="2506662"/>
                <a:ext cx="11152310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9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6638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</a:t>
            </a:r>
            <a:r>
              <a:rPr lang="en-US" sz="4400" dirty="0"/>
              <a:t>The proof of this result is really an incredibly simple and beautiful two-line </a:t>
            </a:r>
            <a:r>
              <a:rPr lang="en-US" sz="4400" dirty="0" smtClean="0"/>
              <a:t>argument….I </a:t>
            </a:r>
            <a:r>
              <a:rPr lang="en-US" sz="4400" dirty="0"/>
              <a:t>generally view simplicity as a positive, and this is the right proof. But there is such as thing as too </a:t>
            </a:r>
            <a:r>
              <a:rPr lang="en-US" sz="4400" dirty="0" smtClean="0"/>
              <a:t>simple...”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Depth-Robustness is Sufficient! [ABP16]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8911" y="165475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,…P</a:t>
                </a:r>
                <a:r>
                  <a:rPr lang="en-US" baseline="-25000" dirty="0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denote an (optimal) pebbling of G. For 0&lt;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 d define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one of the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size at most CC(G)/d. Now we claim that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smtClean="0"/>
                  <a:t>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/>
                  <a:t>depth(G-S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because any path in </a:t>
                </a:r>
                <a:r>
                  <a:rPr lang="en-US" dirty="0"/>
                  <a:t>G-S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must have been completely pebbled at some point. </a:t>
                </a:r>
                <a:r>
                  <a:rPr lang="en-US" dirty="0" smtClean="0"/>
                  <a:t>Thus, it must have been pebbled entirely during </a:t>
                </a:r>
                <a:r>
                  <a:rPr lang="en-US" dirty="0" smtClean="0"/>
                  <a:t>some </a:t>
                </a:r>
                <a:r>
                  <a:rPr lang="en-US" dirty="0" smtClean="0"/>
                  <a:t>interval of length d. </a:t>
                </a:r>
                <a:r>
                  <a:rPr lang="en-US" dirty="0" smtClean="0"/>
                  <a:t>Thus, G (</a:t>
                </a:r>
                <a:r>
                  <a:rPr lang="en-US" dirty="0"/>
                  <a:t>CC(G)/</a:t>
                </a:r>
                <a:r>
                  <a:rPr lang="en-US" dirty="0" err="1"/>
                  <a:t>d</a:t>
                </a:r>
                <a:r>
                  <a:rPr lang="en-US" dirty="0" err="1" smtClean="0"/>
                  <a:t>,d</a:t>
                </a:r>
                <a:r>
                  <a:rPr lang="en-US" dirty="0" smtClean="0"/>
                  <a:t>)-reducible. It follows that </a:t>
                </a:r>
                <a:r>
                  <a:rPr lang="en-US" dirty="0"/>
                  <a:t>CC(G)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aseline="-250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1" y="1654752"/>
                <a:ext cx="10515600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159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6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2151" r="38405" b="53092"/>
          <a:stretch/>
        </p:blipFill>
        <p:spPr bwMode="auto">
          <a:xfrm>
            <a:off x="2819401" y="413328"/>
            <a:ext cx="6938129" cy="34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media2.hpcwire.com/hpccloud/GPU_cluster_for_password_cracking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1"/>
            <a:ext cx="3886200" cy="29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3276600"/>
            <a:ext cx="32004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26" y="1549083"/>
            <a:ext cx="12240326" cy="39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7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Are existing </a:t>
            </a:r>
            <a:r>
              <a:rPr lang="en-US" sz="4000" dirty="0" err="1" smtClean="0"/>
              <a:t>iMHF</a:t>
            </a:r>
            <a:r>
              <a:rPr lang="en-US" sz="4000" dirty="0" smtClean="0"/>
              <a:t> candidates based on depth-robust DAGs?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026583"/>
            <a:ext cx="2399919" cy="36861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3825" y="1135064"/>
            <a:ext cx="11344275" cy="2562226"/>
          </a:xfrm>
          <a:prstGeom prst="cloudCallout">
            <a:avLst>
              <a:gd name="adj1" fmla="val 25263"/>
              <a:gd name="adj2" fmla="val 66961"/>
            </a:avLst>
          </a:prstGeom>
          <a:solidFill>
            <a:schemeClr val="accent1">
              <a:alpha val="1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69" y="3782222"/>
            <a:ext cx="2370928" cy="23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3864429"/>
                <a:ext cx="11593286" cy="13219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b="1" dirty="0" smtClean="0"/>
                  <a:t>Example: </a:t>
                </a:r>
                <a:r>
                  <a:rPr lang="en-US" sz="4000" dirty="0" smtClean="0"/>
                  <a:t>Argon2i-A, winner of the password hashing competition, is (</a:t>
                </a:r>
                <a:r>
                  <a:rPr lang="en-US" sz="4000" dirty="0" err="1" smtClean="0"/>
                  <a:t>e,d</a:t>
                </a:r>
                <a:r>
                  <a:rPr lang="en-US" sz="4000" dirty="0" smtClean="0"/>
                  <a:t>)-reducible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𝑑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4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𝑒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3/4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smtClean="0"/>
                  <a:t>Attack Quality: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sz="40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/4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3864429"/>
                <a:ext cx="11593286" cy="1321934"/>
              </a:xfrm>
              <a:blipFill rotWithShape="1">
                <a:blip r:embed="rId2"/>
                <a:stretch>
                  <a:fillRect l="-1894" t="-12903" b="-1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59" y="1644442"/>
            <a:ext cx="2438826" cy="21185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278192" y="1149137"/>
            <a:ext cx="2911642" cy="1564105"/>
          </a:xfrm>
          <a:prstGeom prst="cloudCallout">
            <a:avLst>
              <a:gd name="adj1" fmla="val -118078"/>
              <a:gd name="adj2" fmla="val 44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9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Drama: </a:t>
            </a:r>
            <a:r>
              <a:rPr lang="en-US" dirty="0" smtClean="0"/>
              <a:t>Are the attacks `Practical’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25625"/>
            <a:ext cx="11157857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Argon2i team: No, at least for realistic parameter ranges.</a:t>
            </a:r>
          </a:p>
          <a:p>
            <a:endParaRPr lang="en-US" sz="3600" dirty="0" smtClean="0"/>
          </a:p>
          <a:p>
            <a:r>
              <a:rPr lang="en-US" sz="3600" dirty="0" smtClean="0"/>
              <a:t>Recent: Argon2i-B to </a:t>
            </a:r>
            <a:r>
              <a:rPr lang="en-US" sz="3600" dirty="0"/>
              <a:t>IRTF (Internet Research Task Force</a:t>
            </a:r>
            <a:r>
              <a:rPr lang="en-US" sz="3600" dirty="0" smtClean="0"/>
              <a:t>) for standardization.</a:t>
            </a:r>
          </a:p>
          <a:p>
            <a:endParaRPr lang="en-US" sz="3600" dirty="0"/>
          </a:p>
          <a:p>
            <a:r>
              <a:rPr lang="en-US" sz="3600" dirty="0" smtClean="0"/>
              <a:t>New Result [AB16b]: </a:t>
            </a:r>
          </a:p>
          <a:p>
            <a:pPr lvl="1"/>
            <a:r>
              <a:rPr lang="en-US" sz="3200" dirty="0" smtClean="0"/>
              <a:t>New heuristics to reduce overhead by constant factor</a:t>
            </a:r>
          </a:p>
          <a:p>
            <a:pPr lvl="1"/>
            <a:r>
              <a:rPr lang="en-US" sz="3200" dirty="0" smtClean="0"/>
              <a:t>Simulate the attack on real instances</a:t>
            </a:r>
            <a:endParaRPr lang="en-US" sz="3200" dirty="0"/>
          </a:p>
        </p:txBody>
      </p:sp>
      <p:pic>
        <p:nvPicPr>
          <p:cNvPr id="3074" name="Picture 2" descr="http://www.clergyrecovery.com/wordpress/wp-content/uploads/2013/05/4915999584_89757582c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91" y="1313034"/>
            <a:ext cx="4568825" cy="38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1" y="956532"/>
            <a:ext cx="5307466" cy="471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5866191"/>
            <a:ext cx="11560629" cy="425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Attack on Argon 2i-B is practical even for pessimistic parameter ranges (brown line). </a:t>
            </a:r>
            <a:endParaRPr lang="en-US" dirty="0"/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 flipV="1">
            <a:off x="6152444" y="3177823"/>
            <a:ext cx="1603024" cy="133809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5468" y="2773023"/>
            <a:ext cx="380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Pessimistic Argon 2i-B parameter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02400" y="327378"/>
            <a:ext cx="1507067" cy="112889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5468" y="1536890"/>
            <a:ext cx="413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Parameter setting could easily be chosen when following Argon2i-B guidelines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4600222" y="2322593"/>
            <a:ext cx="380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96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 err="1" smtClean="0"/>
              <a:t>iMHF</a:t>
            </a:r>
            <a:r>
              <a:rPr lang="en-US" dirty="0" smtClean="0"/>
              <a:t> with provable security?</a:t>
            </a:r>
          </a:p>
          <a:p>
            <a:endParaRPr lang="en-US" dirty="0"/>
          </a:p>
          <a:p>
            <a:r>
              <a:rPr lang="en-US" dirty="0" smtClean="0"/>
              <a:t>Better constructions of depth-robust graphs?</a:t>
            </a:r>
          </a:p>
          <a:p>
            <a:endParaRPr lang="en-US" dirty="0"/>
          </a:p>
          <a:p>
            <a:r>
              <a:rPr lang="en-US" dirty="0" smtClean="0"/>
              <a:t>Other tools to lower-bound memory hardness?</a:t>
            </a:r>
          </a:p>
          <a:p>
            <a:endParaRPr lang="en-US" dirty="0"/>
          </a:p>
          <a:p>
            <a:r>
              <a:rPr lang="en-US" dirty="0" smtClean="0"/>
              <a:t>Improved attacks on Argon2i?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-Layered DAG (Catena)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6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-Layered DAG (Catena)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7" name="Straight Arrow Connector 46"/>
          <p:cNvCxnSpPr>
            <a:stCxn id="4" idx="7"/>
          </p:cNvCxnSpPr>
          <p:nvPr/>
        </p:nvCxnSpPr>
        <p:spPr>
          <a:xfrm flipV="1">
            <a:off x="2472363" y="4384902"/>
            <a:ext cx="2550419" cy="919790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5"/>
          </p:cNvCxnSpPr>
          <p:nvPr/>
        </p:nvCxnSpPr>
        <p:spPr>
          <a:xfrm flipH="1" flipV="1">
            <a:off x="3526422" y="4327582"/>
            <a:ext cx="1533922" cy="852653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97414" y="2668427"/>
            <a:ext cx="685578" cy="2501968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4" idx="4"/>
          </p:cNvCxnSpPr>
          <p:nvPr/>
        </p:nvCxnSpPr>
        <p:spPr>
          <a:xfrm flipV="1">
            <a:off x="3206158" y="2758284"/>
            <a:ext cx="27684" cy="108588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0"/>
            <a:endCxn id="39" idx="3"/>
          </p:cNvCxnSpPr>
          <p:nvPr/>
        </p:nvCxnSpPr>
        <p:spPr>
          <a:xfrm flipV="1">
            <a:off x="4190345" y="2634778"/>
            <a:ext cx="701909" cy="118972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DAG (Catena)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7" name="Straight Arrow Connector 46"/>
          <p:cNvCxnSpPr>
            <a:stCxn id="4" idx="7"/>
          </p:cNvCxnSpPr>
          <p:nvPr/>
        </p:nvCxnSpPr>
        <p:spPr>
          <a:xfrm flipV="1">
            <a:off x="2472363" y="4384902"/>
            <a:ext cx="2550419" cy="919790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5"/>
          </p:cNvCxnSpPr>
          <p:nvPr/>
        </p:nvCxnSpPr>
        <p:spPr>
          <a:xfrm flipH="1" flipV="1">
            <a:off x="3526422" y="4327582"/>
            <a:ext cx="1533922" cy="852653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97414" y="2668427"/>
            <a:ext cx="685578" cy="2501968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4" idx="4"/>
          </p:cNvCxnSpPr>
          <p:nvPr/>
        </p:nvCxnSpPr>
        <p:spPr>
          <a:xfrm flipV="1">
            <a:off x="3206158" y="2758284"/>
            <a:ext cx="27684" cy="108588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0"/>
            <a:endCxn id="39" idx="3"/>
          </p:cNvCxnSpPr>
          <p:nvPr/>
        </p:nvCxnSpPr>
        <p:spPr>
          <a:xfrm flipV="1">
            <a:off x="4190345" y="2634778"/>
            <a:ext cx="701909" cy="118972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5" idx="4"/>
            <a:endCxn id="11" idx="4"/>
          </p:cNvCxnSpPr>
          <p:nvPr/>
        </p:nvCxnSpPr>
        <p:spPr>
          <a:xfrm rot="5400000" flipH="1" flipV="1">
            <a:off x="4590248" y="4357274"/>
            <a:ext cx="41804" cy="2805416"/>
          </a:xfrm>
          <a:prstGeom prst="curvedConnector3">
            <a:avLst>
              <a:gd name="adj1" fmla="val -546838"/>
            </a:avLst>
          </a:prstGeom>
          <a:ln w="44450">
            <a:solidFill>
              <a:srgbClr val="FF0000">
                <a:alpha val="61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93435" y="6125403"/>
            <a:ext cx="964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Disallowed! All edges must go to a higher layer (except for (i,i+1))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55733" y="3240484"/>
            <a:ext cx="7159542" cy="73144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3278465"/>
                <a:ext cx="4674228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Corollary: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5/3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8465"/>
                <a:ext cx="4674228" cy="1009572"/>
              </a:xfrm>
              <a:prstGeom prst="rect">
                <a:avLst/>
              </a:prstGeom>
              <a:blipFill rotWithShape="0">
                <a:blip r:embed="rId3"/>
                <a:stretch>
                  <a:fillRect l="-2742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86191" y="4326018"/>
            <a:ext cx="7229084" cy="93844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8658" y="4363999"/>
                <a:ext cx="6093206" cy="128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Attack Quality: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Quality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/3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58" y="4363999"/>
                <a:ext cx="6093206" cy="1285160"/>
              </a:xfrm>
              <a:prstGeom prst="rect">
                <a:avLst/>
              </a:prstGeom>
              <a:blipFill rotWithShape="0"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3" grpId="0" animBg="1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Let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any path p can spend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steps on layer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  <a:blipFill rotWithShape="0">
                <a:blip r:embed="rId3"/>
                <a:stretch>
                  <a:fillRect l="-1166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38106" y="517578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912781" y="516887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9241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0830" y="54633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7928" y="547035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972509" y="519886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24256" y="548527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2920" y="542942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41439" y="38847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433633" y="515756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4322" y="48166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7495" y="4774944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l="-5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538878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782185" y="542328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56760" y="476880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3075" y="5435860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4256" y="4217558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3075" y="4218857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53644" y="382794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2781" y="3816989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b="1" dirty="0"/>
              <a:t>…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38200" y="4295966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6238875"/>
            <a:ext cx="3786056" cy="285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673600" y="6264275"/>
            <a:ext cx="29494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49" y="334642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Moderately Expensive Hash Function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4094553"/>
            <a:ext cx="1219200" cy="10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10509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Equitable Costs?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2" y="473389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" y="1591479"/>
            <a:ext cx="3151064" cy="17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Let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any path p can spend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steps on layer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  <a:blipFill rotWithShape="0">
                <a:blip r:embed="rId3"/>
                <a:stretch>
                  <a:fillRect l="-1166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38106" y="517578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912781" y="516887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9241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0830" y="54633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7928" y="547035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972509" y="519886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24256" y="548527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2920" y="542942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41439" y="38847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433633" y="515756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4322" y="48166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7495" y="4774944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l="-5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538878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782185" y="542328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56760" y="476880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3075" y="5435860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4256" y="4217558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3075" y="4218857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53644" y="382794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2781" y="3816989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b="1" dirty="0"/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898511" y="4363760"/>
            <a:ext cx="240295" cy="813967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0"/>
          </p:cNvCxnSpPr>
          <p:nvPr/>
        </p:nvCxnSpPr>
        <p:spPr>
          <a:xfrm flipH="1" flipV="1">
            <a:off x="2999000" y="3970097"/>
            <a:ext cx="2264077" cy="1228772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20639" y="3884783"/>
            <a:ext cx="3349427" cy="1322492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505646" y="3827943"/>
            <a:ext cx="1914730" cy="1292945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" y="4295966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8200" y="6238875"/>
            <a:ext cx="3786056" cy="285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4673600" y="6264275"/>
            <a:ext cx="29494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123825"/>
            <a:ext cx="3133725" cy="313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Catena Bit Reversal DAG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-layered (by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esign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Edges between layers correspond to the bit-reversal operation</a:t>
                </a:r>
              </a:p>
              <a:p>
                <a:pPr lvl="1"/>
                <a:r>
                  <a:rPr lang="en-US" b="1" dirty="0" smtClean="0"/>
                  <a:t>Theorem[LT82]: </a:t>
                </a:r>
                <a:r>
                  <a:rPr lang="en-US" dirty="0" smtClean="0"/>
                  <a:t>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Catena Butterfly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(</a:t>
                </a:r>
                <a:r>
                  <a:rPr lang="en-US" dirty="0"/>
                  <a:t>by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esign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Edges between layers correspond to FFT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is a “super-concentrator.”</a:t>
                </a:r>
              </a:p>
              <a:p>
                <a:pPr lvl="1"/>
                <a:r>
                  <a:rPr lang="en-US" b="1" dirty="0" smtClean="0"/>
                  <a:t>Theorem[LT82] =&gt; </a:t>
                </a:r>
                <a:r>
                  <a:rPr lang="en-US" dirty="0"/>
                  <a:t>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3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complexity vs CC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CC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BRG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BRG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Previous attacks on Catena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 [AS15]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[BK15]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1.8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&gt; 1.</a:t>
                </a:r>
              </a:p>
              <a:p>
                <a:pPr lvl="1"/>
                <a:r>
                  <a:rPr lang="en-US" dirty="0" smtClean="0"/>
                  <a:t>Our result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Applies to all Catena variants.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5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[BDK]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Argon2: Winner of the password hashing competition[2015]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Authors recommend Argon2i variant (data-independent) for password hashing.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1" y="2260166"/>
            <a:ext cx="1308471" cy="1370875"/>
          </a:xfrm>
          <a:prstGeom prst="rect">
            <a:avLst/>
          </a:prstGeom>
        </p:spPr>
      </p:pic>
      <p:pic>
        <p:nvPicPr>
          <p:cNvPr id="5" name="Content Placeholder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3" y="4926805"/>
            <a:ext cx="3205760" cy="125015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3852691" y="4357327"/>
            <a:ext cx="3647412" cy="2367625"/>
          </a:xfrm>
          <a:prstGeom prst="noSmoking">
            <a:avLst/>
          </a:prstGeom>
          <a:solidFill>
            <a:srgbClr val="FF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95333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536874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8414" y="2275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7307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8013" y="2582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9554" y="2539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00749" y="2260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387126" y="22979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/>
              <a:t>i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2723" y="2533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5902" y="1901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1244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350615" y="2253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982390" y="2566103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68261" y="258230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95333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536874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8414" y="2275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7307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8013" y="2582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9554" y="2539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00749" y="2260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387126" y="22979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/>
              <a:t>i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2723" y="2533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5902" y="1901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1244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350615" y="2253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982390" y="2566103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7"/>
            <a:endCxn id="11" idx="1"/>
          </p:cNvCxnSpPr>
          <p:nvPr/>
        </p:nvCxnSpPr>
        <p:spPr>
          <a:xfrm rot="5400000" flipH="1" flipV="1">
            <a:off x="4750543" y="662005"/>
            <a:ext cx="4048" cy="3439327"/>
          </a:xfrm>
          <a:prstGeom prst="curvedConnector3">
            <a:avLst>
              <a:gd name="adj1" fmla="val 7765563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9165" y="1545052"/>
            <a:ext cx="355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random predecessor r(</a:t>
            </a:r>
            <a:r>
              <a:rPr lang="en-US" sz="2400" dirty="0" err="1" smtClean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) &lt; </a:t>
            </a:r>
            <a:r>
              <a:rPr lang="en-US" sz="2400" dirty="0" err="1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68261" y="258230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5333" y="3054399"/>
                <a:ext cx="2525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Indegree: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33" y="3054399"/>
                <a:ext cx="25255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3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6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6936982" y="298427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61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9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𝐂𝐥𝐚𝐢𝐦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866283" y="5612821"/>
            <a:ext cx="4915392" cy="92362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25" dirty="0" err="1" smtClean="0"/>
              <a:t>zzzzzzzzzzzzzzzzzzzzzzzzzzzzzzzz</a:t>
            </a:r>
            <a:endParaRPr lang="en-US" sz="5625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938798" y="3024941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64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3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6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8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66283" y="5710406"/>
                <a:ext cx="44065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FF0000"/>
                          </a:solidFill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𝐿𝑎𝑦𝑒𝑟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406526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0" y="5643020"/>
                <a:ext cx="3767057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𝐿𝑎𝑦𝑒𝑟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43020"/>
                <a:ext cx="3767057" cy="9743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83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866283" y="5509670"/>
            <a:ext cx="4915392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9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𝐂𝐥𝐚𝐢𝐦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1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Mining (SHA256) is not Equitable!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8" y="1244534"/>
            <a:ext cx="9086850" cy="4179952"/>
          </a:xfrm>
        </p:spPr>
      </p:pic>
      <p:sp>
        <p:nvSpPr>
          <p:cNvPr id="5" name="Right Brace 4"/>
          <p:cNvSpPr/>
          <p:nvPr/>
        </p:nvSpPr>
        <p:spPr>
          <a:xfrm rot="5400000">
            <a:off x="4253924" y="2206268"/>
            <a:ext cx="431797" cy="6257637"/>
          </a:xfrm>
          <a:prstGeom prst="rightBrace">
            <a:avLst>
              <a:gd name="adj1" fmla="val 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1870" y="5550986"/>
            <a:ext cx="6483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Cost(SHA256) varies by a factor of 10</a:t>
            </a:r>
            <a:r>
              <a:rPr lang="en-US" sz="3200" baseline="30000" dirty="0" smtClean="0"/>
              <a:t>6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9336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81185" y="5482782"/>
            <a:ext cx="7759599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66283" y="5710406"/>
                <a:ext cx="7472880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𝐅𝐚𝐜𝐭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7472880" cy="578685"/>
              </a:xfrm>
              <a:prstGeom prst="rect">
                <a:avLst/>
              </a:prstGeom>
              <a:blipFill rotWithShape="0">
                <a:blip r:embed="rId3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8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9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20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81185" y="5482782"/>
            <a:ext cx="9425868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66283" y="5710406"/>
                <a:ext cx="9636356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G is 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)-reducible with high probability.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9636356" cy="539315"/>
              </a:xfrm>
              <a:prstGeom prst="rect">
                <a:avLst/>
              </a:prstGeom>
              <a:blipFill rotWithShape="0">
                <a:blip r:embed="rId3"/>
                <a:stretch>
                  <a:fillRect t="-7955" r="-63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8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9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47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733" y="5653484"/>
            <a:ext cx="5283159" cy="73144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5" name="Rectangle 4"/>
          <p:cNvSpPr/>
          <p:nvPr/>
        </p:nvSpPr>
        <p:spPr>
          <a:xfrm>
            <a:off x="2557389" y="5740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691465"/>
                <a:ext cx="5399555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Corollary: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91465"/>
                <a:ext cx="5399555" cy="1009572"/>
              </a:xfrm>
              <a:prstGeom prst="rect">
                <a:avLst/>
              </a:prstGeom>
              <a:blipFill rotWithShape="0">
                <a:blip r:embed="rId2"/>
                <a:stretch>
                  <a:fillRect l="-237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Argon2i is a layered DAG (almost)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31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7" name="Oval 16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Oval 30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4" name="Oval 33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5" name="TextBox 34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7" idx="7"/>
            <a:endCxn id="30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0"/>
            <a:endCxn id="17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7" name="Curved Connector 46"/>
          <p:cNvCxnSpPr>
            <a:stCxn id="29" idx="0"/>
            <a:endCxn id="46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29642" y="5653484"/>
            <a:ext cx="5283159" cy="998009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51600" y="5716865"/>
                <a:ext cx="4029501" cy="128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Quality</m:t>
                        </m:r>
                        <m:r>
                          <m:rPr>
                            <m:sty m:val="p"/>
                          </m:rP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5716865"/>
                <a:ext cx="4029501" cy="12851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53" grpId="0" animBg="1"/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283" y="2281406"/>
                <a:ext cx="10804349" cy="1212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𝐋𝐞𝐦𝐦𝐚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𝐕𝐚𝐥𝐢𝐚𝐧𝐭𝟕𝟕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then there is </a:t>
                </a:r>
                <a:r>
                  <a:rPr lang="en-US" sz="2800" dirty="0" smtClean="0"/>
                  <a:t>a set S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of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nodes such that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83" y="2281406"/>
                <a:ext cx="10804349" cy="1212127"/>
              </a:xfrm>
              <a:prstGeom prst="rect">
                <a:avLst/>
              </a:prstGeom>
              <a:blipFill rotWithShape="0">
                <a:blip r:embed="rId2"/>
                <a:stretch>
                  <a:fillRect l="-1185" t="-4523" r="-790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c-Ideal </a:t>
            </a:r>
            <a:r>
              <a:rPr lang="en-US" dirty="0" err="1" smtClean="0"/>
              <a:t>iMHFs</a:t>
            </a:r>
            <a:r>
              <a:rPr lang="en-US" dirty="0" smtClean="0"/>
              <a:t> exist?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683" y="2358644"/>
            <a:ext cx="11022058" cy="121142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683" y="3703806"/>
            <a:ext cx="11022058" cy="1317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3683" y="3703806"/>
                <a:ext cx="10804349" cy="1212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there is </a:t>
                </a:r>
                <a:r>
                  <a:rPr lang="en-US" sz="2800" dirty="0" smtClean="0"/>
                  <a:t>a set S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edges such that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3" y="3703806"/>
                <a:ext cx="10804349" cy="1212127"/>
              </a:xfrm>
              <a:prstGeom prst="rect">
                <a:avLst/>
              </a:prstGeom>
              <a:blipFill rotWithShape="0">
                <a:blip r:embed="rId3"/>
                <a:stretch>
                  <a:fillRect l="-395" t="-5051" r="-118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3683" y="5126206"/>
            <a:ext cx="11022058" cy="1571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083" y="5126206"/>
                <a:ext cx="10996658" cy="150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for any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3" y="5126206"/>
                <a:ext cx="10996658" cy="1500026"/>
              </a:xfrm>
              <a:prstGeom prst="rect">
                <a:avLst/>
              </a:prstGeom>
              <a:blipFill rotWithShape="0">
                <a:blip r:embed="rId4"/>
                <a:stretch>
                  <a:fillRect t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3683" y="1427435"/>
            <a:ext cx="11022058" cy="79225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3683" y="1417806"/>
                <a:ext cx="10804349" cy="81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𝐀𝐒𝟏𝟓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DAG G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CC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=2.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3" y="1417806"/>
                <a:ext cx="10804349" cy="818942"/>
              </a:xfrm>
              <a:prstGeom prst="rect">
                <a:avLst/>
              </a:prstGeom>
              <a:blipFill rotWithShape="0">
                <a:blip r:embed="rId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2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c-Ideal </a:t>
            </a:r>
            <a:r>
              <a:rPr lang="en-US" dirty="0" err="1" smtClean="0"/>
              <a:t>iMHFs</a:t>
            </a:r>
            <a:r>
              <a:rPr lang="en-US" dirty="0" smtClean="0"/>
              <a:t> exist?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6083" y="1697206"/>
            <a:ext cx="11022058" cy="1571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083" y="1697206"/>
                <a:ext cx="10996658" cy="150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for any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3" y="1697206"/>
                <a:ext cx="10996658" cy="1500026"/>
              </a:xfrm>
              <a:prstGeom prst="rect">
                <a:avLst/>
              </a:prstGeom>
              <a:blipFill rotWithShape="0">
                <a:blip r:embed="rId2"/>
                <a:stretch>
                  <a:fillRect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2" y="4186707"/>
            <a:ext cx="2438826" cy="211856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951621" y="3515728"/>
            <a:ext cx="2911642" cy="1564105"/>
          </a:xfrm>
          <a:prstGeom prst="cloudCallout">
            <a:avLst>
              <a:gd name="adj1" fmla="val -118078"/>
              <a:gd name="adj2" fmla="val 44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88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436716" y="5267469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417666" y="1909916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1264" y="366841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6506" y="528249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9356" y="3539417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09625" y="2409011"/>
            <a:ext cx="876300" cy="60960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95637" y="178727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5637" y="37622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417666" y="3695844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623" r="8527" b="34071"/>
          <a:stretch/>
        </p:blipFill>
        <p:spPr>
          <a:xfrm>
            <a:off x="3648075" y="581025"/>
            <a:ext cx="4324350" cy="627697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09625" y="981074"/>
            <a:ext cx="876300" cy="609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3443" y="64758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43" y="647586"/>
                <a:ext cx="40748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577264"/>
            <a:ext cx="671262" cy="671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637" y="336451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5422" y="205126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2" y="2051264"/>
                <a:ext cx="4074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" y="1980942"/>
            <a:ext cx="671262" cy="6712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616" y="1740129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9380" y="3896117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0" y="3896117"/>
                <a:ext cx="40748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71838" y="3548367"/>
            <a:ext cx="10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</a:t>
            </a:r>
            <a:r>
              <a:rPr lang="en-US" dirty="0" err="1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90993" y="396028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993" y="3960285"/>
                <a:ext cx="40748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393187" y="3649150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99015" y="225982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015" y="2259822"/>
                <a:ext cx="40748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385035" y="1890490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/2+2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807037" y="66363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037" y="663635"/>
                <a:ext cx="40748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401209" y="305558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/2+1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5" y="2563540"/>
            <a:ext cx="1701909" cy="1701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80468" y="3204979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 smtClean="0"/>
                  <a:t>1</a:t>
                </a:r>
                <a:endParaRPr lang="en-US" b="1" baseline="-25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68" y="3204979"/>
                <a:ext cx="433132" cy="362984"/>
              </a:xfrm>
              <a:prstGeom prst="rect">
                <a:avLst/>
              </a:prstGeom>
              <a:blipFill rotWithShape="0">
                <a:blip r:embed="rId12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84210" y="3743287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/>
                  <a:t>2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10" y="3743287"/>
                <a:ext cx="433132" cy="362984"/>
              </a:xfrm>
              <a:prstGeom prst="rect">
                <a:avLst/>
              </a:prstGeom>
              <a:blipFill rotWithShape="0">
                <a:blip r:embed="rId13"/>
                <a:stretch>
                  <a:fillRect r="-140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57258" y="4063501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 smtClean="0"/>
                  <a:t>3</a:t>
                </a:r>
                <a:endParaRPr lang="en-US" b="1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258" y="4063501"/>
                <a:ext cx="433132" cy="362984"/>
              </a:xfrm>
              <a:prstGeom prst="rect">
                <a:avLst/>
              </a:prstGeom>
              <a:blipFill rotWithShape="0">
                <a:blip r:embed="rId14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23216" y="3339150"/>
                <a:ext cx="619080" cy="39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16" y="3339150"/>
                <a:ext cx="619080" cy="3990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892126" y="406969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7019" y="31638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8946087" y="32484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92310" y="181508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Balloon Phase Unit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6890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 Phase Units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51715" y="-4041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 Phase Units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071796" y="3181780"/>
            <a:ext cx="1539836" cy="4740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107055" y="3496699"/>
            <a:ext cx="1622102" cy="4931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5972" r="4410" b="37639"/>
          <a:stretch/>
        </p:blipFill>
        <p:spPr>
          <a:xfrm>
            <a:off x="4061555" y="1873158"/>
            <a:ext cx="3590925" cy="7790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5972" r="4410" b="37639"/>
          <a:stretch/>
        </p:blipFill>
        <p:spPr>
          <a:xfrm>
            <a:off x="4546240" y="1301524"/>
            <a:ext cx="2557123" cy="55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26530" y="563919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0" y="5639192"/>
                <a:ext cx="40748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28988" y="5291442"/>
            <a:ext cx="15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4169" y="49068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10043" y="553191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043" y="5531910"/>
                <a:ext cx="40748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8412237" y="5220775"/>
            <a:ext cx="136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771144" y="4207726"/>
            <a:ext cx="876300" cy="6096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" y="3803916"/>
            <a:ext cx="671262" cy="6712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28294" y="5931751"/>
            <a:ext cx="876300" cy="6096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7" y="5527941"/>
            <a:ext cx="671262" cy="6712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38844" y="5865076"/>
            <a:ext cx="876300" cy="6096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97" y="5461266"/>
            <a:ext cx="671262" cy="6712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10269" y="4274401"/>
            <a:ext cx="876300" cy="6096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22" y="3870591"/>
            <a:ext cx="671262" cy="67126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00744" y="2531326"/>
            <a:ext cx="876300" cy="60960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97" y="2127516"/>
            <a:ext cx="671262" cy="67126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972169" y="950176"/>
            <a:ext cx="876300" cy="6096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22" y="546366"/>
            <a:ext cx="671262" cy="6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Consequences (R = 3,000)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" y="1515309"/>
            <a:ext cx="5568092" cy="492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20" y="1515309"/>
            <a:ext cx="5236480" cy="48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Independent Memory Hard Functions (</a:t>
            </a:r>
            <a:r>
              <a:rPr lang="en-US" dirty="0" err="1" smtClean="0"/>
              <a:t>iMHFs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Attacks</a:t>
            </a:r>
          </a:p>
          <a:p>
            <a:r>
              <a:rPr lang="en-US" dirty="0" smtClean="0"/>
              <a:t>Constructing </a:t>
            </a:r>
            <a:r>
              <a:rPr lang="en-US" dirty="0" err="1" smtClean="0"/>
              <a:t>iMHFs</a:t>
            </a:r>
            <a:r>
              <a:rPr lang="en-US" dirty="0" smtClean="0"/>
              <a:t> (New!)</a:t>
            </a:r>
          </a:p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(Positive)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68831" y="2332207"/>
            <a:ext cx="11054338" cy="116005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6083" y="2332206"/>
                <a:ext cx="10804349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𝐄𝐆𝐒𝟕𝟓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depth robust </a:t>
                </a:r>
                <a:r>
                  <a:rPr lang="en-US" sz="2800" dirty="0" smtClean="0"/>
                  <a:t>DAG G with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3" y="2332206"/>
                <a:ext cx="10804349" cy="1009572"/>
              </a:xfrm>
              <a:prstGeom prst="rect">
                <a:avLst/>
              </a:prstGeom>
              <a:blipFill rotWithShape="0">
                <a:blip r:embed="rId3"/>
                <a:stretch>
                  <a:fillRect l="-1185" t="-3030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1483" y="3627607"/>
            <a:ext cx="11054338" cy="116005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1483" y="3627606"/>
                <a:ext cx="1080434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with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3" y="3627606"/>
                <a:ext cx="10804349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1483" y="4923006"/>
            <a:ext cx="11079738" cy="178869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883" y="4923006"/>
                <a:ext cx="1080434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𝐈𝐧𝐝𝐞𝐠𝐫𝐞𝐞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𝐑𝐞𝐝𝐮𝐜𝐭𝐢𝐨𝐧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G’ be a DAG with n’ = n/(2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nodes and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If G’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’)-depth robust then we can construct a DAG G on n nodes such that G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’d’)-depth robust and has maximum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=2.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4923006"/>
                <a:ext cx="10804349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1128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(Positive) Results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883" y="1494006"/>
            <a:ext cx="11028938" cy="178869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883" y="1494006"/>
                <a:ext cx="1080434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𝐈𝐧𝐝𝐞𝐠𝐫𝐞𝐞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𝐑𝐞𝐝𝐮𝐜𝐭𝐢𝐨𝐧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G’ be a DAG with n’ = n/(2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nodes and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If G’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’)-depth robust then we can construct a DAG G on n nodes such that G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’d’)-depth robust and has maximum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=2.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1494006"/>
                <a:ext cx="10804349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2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1483" y="3373606"/>
            <a:ext cx="11054338" cy="130812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1483" y="3373606"/>
                <a:ext cx="10804349" cy="1680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</a:t>
                </a:r>
                <a:r>
                  <a:rPr lang="en-US" sz="2800" dirty="0" smtClean="0"/>
                  <a:t>with maximum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3" y="3373606"/>
                <a:ext cx="10804349" cy="1680717"/>
              </a:xfrm>
              <a:prstGeom prst="rect">
                <a:avLst/>
              </a:prstGeom>
              <a:blipFill rotWithShape="0">
                <a:blip r:embed="rId3"/>
                <a:stretch>
                  <a:fillRect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61483" y="4796006"/>
            <a:ext cx="11079738" cy="195226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6883" y="4796006"/>
                <a:ext cx="10804349" cy="240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</a:t>
                </a:r>
                <a:r>
                  <a:rPr lang="en-US" sz="2800" dirty="0" smtClean="0"/>
                  <a:t>with maximum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  Furthermore, there is a sequential pebbling algorithm N with cost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b="0" i="0" dirty="0" smtClean="0"/>
                      <m:t>N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4796006"/>
                <a:ext cx="10804349" cy="2407326"/>
              </a:xfrm>
              <a:prstGeom prst="rect">
                <a:avLst/>
              </a:prstGeom>
              <a:blipFill rotWithShape="0">
                <a:blip r:embed="rId4"/>
                <a:stretch>
                  <a:fillRect l="-1128" t="-2532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6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" y="4027758"/>
            <a:ext cx="3810000" cy="3810000"/>
          </a:xfrm>
          <a:prstGeom prst="rect">
            <a:avLst/>
          </a:prstGeom>
          <a:scene3d>
            <a:camera prst="orthographicFront">
              <a:rot lat="1800000" lon="0" rev="1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Costs: Equitable Across Architectures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8" y="2506798"/>
            <a:ext cx="8401050" cy="2609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0" y="3811723"/>
            <a:ext cx="3810000" cy="3810000"/>
          </a:xfrm>
          <a:prstGeom prst="rect">
            <a:avLst/>
          </a:prstGeom>
          <a:scene3d>
            <a:camera prst="orthographicFront">
              <a:rot lat="1800000" lon="0" rev="18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48" y="2506798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8009" y="2506798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3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Key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0683" y="241675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,…P</a:t>
                </a:r>
                <a:r>
                  <a:rPr lang="en-US" baseline="-25000" dirty="0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denote an (optimal) pebbling of G. For 0&lt;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 d define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one of the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size at most CC(G)/d. Now we claim that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/>
                  <a:t>depth(G-S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because any path in </a:t>
                </a:r>
                <a:r>
                  <a:rPr lang="en-US" dirty="0"/>
                  <a:t>G-S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must have been completely pebbled at some point. Thus, it must have been pebbled entirely during the some interval of length d. Thus, G (</a:t>
                </a:r>
                <a:r>
                  <a:rPr lang="en-US" dirty="0"/>
                  <a:t>CC(G)/</a:t>
                </a:r>
                <a:r>
                  <a:rPr lang="en-US" dirty="0" err="1"/>
                  <a:t>d</a:t>
                </a:r>
                <a:r>
                  <a:rPr lang="en-US" dirty="0" err="1" smtClean="0"/>
                  <a:t>,d</a:t>
                </a:r>
                <a:r>
                  <a:rPr lang="en-US" dirty="0" smtClean="0"/>
                  <a:t>)-reducible. It follows that </a:t>
                </a:r>
                <a:r>
                  <a:rPr lang="en-US" dirty="0"/>
                  <a:t>CC(G)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683" y="2416752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2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683" y="2062435"/>
            <a:ext cx="11003645" cy="339883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𝐀𝐒𝟏𝟓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𝐈𝐧𝐟𝐨𝐫𝐦𝐚𝐥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H be a random oracle and let G be a DAG with constant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/>
                  <a:t>. For any </a:t>
                </a:r>
                <a:r>
                  <a:rPr lang="en-US" sz="2800" dirty="0" err="1" smtClean="0"/>
                  <a:t>pROM</a:t>
                </a:r>
                <a:r>
                  <a:rPr lang="en-US" sz="2800" dirty="0" smtClean="0"/>
                  <a:t> adversary A which evaluates (multiple instances of) </a:t>
                </a:r>
                <a:r>
                  <a:rPr lang="en-US" sz="2800" dirty="0" err="1" smtClean="0"/>
                  <a:t>f</a:t>
                </a:r>
                <a:r>
                  <a:rPr lang="en-US" sz="2800" baseline="-25000" dirty="0" err="1" smtClean="0"/>
                  <a:t>H,G</a:t>
                </a:r>
                <a:r>
                  <a:rPr lang="en-US" sz="2800" baseline="-25000" dirty="0" smtClean="0"/>
                  <a:t>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have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 Lower Bounds:</a:t>
                </a:r>
              </a:p>
              <a:p>
                <a:pPr lvl="1"/>
                <a:r>
                  <a:rPr lang="en-US" dirty="0" smtClean="0"/>
                  <a:t>CC(Argon2i)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CC(Catena)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New </a:t>
                </a:r>
                <a:r>
                  <a:rPr lang="en-US" dirty="0" smtClean="0"/>
                  <a:t>Upper Bounds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CC(Argon2i)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1.71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CC(Catena)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618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Computational Complexity of CC(G)</a:t>
            </a:r>
          </a:p>
          <a:p>
            <a:pPr lvl="1"/>
            <a:r>
              <a:rPr lang="en-US" dirty="0" smtClean="0"/>
              <a:t>Efficient Algorithm to Approximate CC(G)?</a:t>
            </a:r>
          </a:p>
          <a:p>
            <a:pPr lvl="1"/>
            <a:r>
              <a:rPr lang="en-US" dirty="0" smtClean="0"/>
              <a:t>Hardness of Approximation?</a:t>
            </a:r>
          </a:p>
          <a:p>
            <a:endParaRPr lang="en-US" dirty="0"/>
          </a:p>
          <a:p>
            <a:r>
              <a:rPr lang="en-US" dirty="0" smtClean="0"/>
              <a:t>Improved Constructions of Depth-Robust Graphs</a:t>
            </a:r>
          </a:p>
          <a:p>
            <a:pPr lvl="1"/>
            <a:r>
              <a:rPr lang="en-US" dirty="0" smtClean="0"/>
              <a:t>Constants matter!</a:t>
            </a:r>
          </a:p>
          <a:p>
            <a:pPr lvl="1"/>
            <a:endParaRPr lang="en-US" dirty="0"/>
          </a:p>
          <a:p>
            <a:r>
              <a:rPr lang="en-US" dirty="0" smtClean="0"/>
              <a:t>What is CC(Argon2i)?</a:t>
            </a:r>
          </a:p>
          <a:p>
            <a:pPr lvl="1"/>
            <a:r>
              <a:rPr lang="en-US" dirty="0" smtClean="0"/>
              <a:t>Upper Bound: n</a:t>
            </a:r>
            <a:r>
              <a:rPr lang="en-US" baseline="30000" dirty="0" smtClean="0"/>
              <a:t>1.71</a:t>
            </a:r>
          </a:p>
          <a:p>
            <a:pPr lvl="1"/>
            <a:r>
              <a:rPr lang="en-US" dirty="0" smtClean="0"/>
              <a:t>Lower Bound: n</a:t>
            </a:r>
            <a:r>
              <a:rPr lang="en-US" baseline="30000" dirty="0" smtClean="0"/>
              <a:t>1.5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827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Hard Function (MHF)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costs dominated by memory costs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Independent Memory Hard Function (</a:t>
            </a:r>
            <a:r>
              <a:rPr lang="en-US" dirty="0" err="1" smtClean="0"/>
              <a:t>iMHF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Memory access pattern should not depend on </a:t>
            </a:r>
            <a:r>
              <a:rPr lang="en-US" dirty="0" smtClean="0"/>
              <a:t>secret input</a:t>
            </a:r>
            <a:endParaRPr lang="en-US" dirty="0"/>
          </a:p>
        </p:txBody>
      </p:sp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99" y="2479628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31" y="4787492"/>
            <a:ext cx="3205760" cy="125015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8253939" y="4218014"/>
            <a:ext cx="3647412" cy="2367625"/>
          </a:xfrm>
          <a:prstGeom prst="noSmoking">
            <a:avLst/>
          </a:prstGeom>
          <a:solidFill>
            <a:srgbClr val="FF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>
              <a:solidFill>
                <a:schemeClr val="tx1"/>
              </a:solidFill>
            </a:endParaRPr>
          </a:p>
        </p:txBody>
      </p:sp>
      <p:pic>
        <p:nvPicPr>
          <p:cNvPr id="7" name="Content Placeholder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31" y="2419444"/>
            <a:ext cx="3205760" cy="12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8476</TotalTime>
  <Words>5150</Words>
  <Application>Microsoft Office PowerPoint</Application>
  <PresentationFormat>Custom</PresentationFormat>
  <Paragraphs>879</Paragraphs>
  <Slides>83</Slides>
  <Notes>13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Towards a Theory of Data-Independent Memory Hard Functions</vt:lpstr>
      <vt:lpstr>Motivation: Offline Dictionary Attack</vt:lpstr>
      <vt:lpstr>Offline Attacks: A Common Problem</vt:lpstr>
      <vt:lpstr>Offline Attacks: A Common Problem</vt:lpstr>
      <vt:lpstr>PowerPoint Presentation</vt:lpstr>
      <vt:lpstr>Goal: Moderately Expensive Hash Function</vt:lpstr>
      <vt:lpstr>Bitcoin Mining (SHA256) is not Equitable!</vt:lpstr>
      <vt:lpstr>Memory Costs: Equitable Across Architectures</vt:lpstr>
      <vt:lpstr>Memory Hard Function (MHF)</vt:lpstr>
      <vt:lpstr>iMHF (fG,H)</vt:lpstr>
      <vt:lpstr>Evaluating an iMHF (pebbling)</vt:lpstr>
      <vt:lpstr>Pebbling Example</vt:lpstr>
      <vt:lpstr>Pebbling Example</vt:lpstr>
      <vt:lpstr>Pebbling Example</vt:lpstr>
      <vt:lpstr>Pebbling Example</vt:lpstr>
      <vt:lpstr>Pebbling Example</vt:lpstr>
      <vt:lpstr>Pebbling Example</vt:lpstr>
      <vt:lpstr>Measuring Cost: Attempt 1</vt:lpstr>
      <vt:lpstr>Measuring Cost: Improved [AS15]</vt:lpstr>
      <vt:lpstr>Pebbling Example</vt:lpstr>
      <vt:lpstr>Energy Complexity [AB16]</vt:lpstr>
      <vt:lpstr>Energy Complexity [AB16]</vt:lpstr>
      <vt:lpstr>Naïve Pebbling Algorithm</vt:lpstr>
      <vt:lpstr>Amortized Attack Quality</vt:lpstr>
      <vt:lpstr>Pebbling Equivalence</vt:lpstr>
      <vt:lpstr>Desiderata</vt:lpstr>
      <vt:lpstr>Desiderata</vt:lpstr>
      <vt:lpstr>Desiderata</vt:lpstr>
      <vt:lpstr>Desiderata</vt:lpstr>
      <vt:lpstr>Desiderata</vt:lpstr>
      <vt:lpstr>Desiderata</vt:lpstr>
      <vt:lpstr>Desiderata</vt:lpstr>
      <vt:lpstr>c-Ideal iMHF</vt:lpstr>
      <vt:lpstr>Depth-Robustness is the Key to Success</vt:lpstr>
      <vt:lpstr>Outline</vt:lpstr>
      <vt:lpstr>Depth Robustness</vt:lpstr>
      <vt:lpstr>Depth Robustness</vt:lpstr>
      <vt:lpstr>Depth-Robustness is Necessary [AB16]</vt:lpstr>
      <vt:lpstr>Attacking (e,d)-reducible DAGs</vt:lpstr>
      <vt:lpstr>Attacking (e,d)-reducible DAGs</vt:lpstr>
      <vt:lpstr>Main Theorem</vt:lpstr>
      <vt:lpstr>Depth-Robustness is Necessary [AB16]</vt:lpstr>
      <vt:lpstr>Depth-Robustness is Necessary [AB16]</vt:lpstr>
      <vt:lpstr>Depth-Robustness is Necessary [AB16]</vt:lpstr>
      <vt:lpstr>Depth-Robustness is Necessary [AB16]</vt:lpstr>
      <vt:lpstr>Main Theorem</vt:lpstr>
      <vt:lpstr>Depth-Robustness is Sufficient! [ABP16]</vt:lpstr>
      <vt:lpstr>Reviewer Feedback</vt:lpstr>
      <vt:lpstr>Depth-Robustness is Sufficient! [ABP16]</vt:lpstr>
      <vt:lpstr>Question</vt:lpstr>
      <vt:lpstr>Answer</vt:lpstr>
      <vt:lpstr>Drama: Are the attacks `Practical’</vt:lpstr>
      <vt:lpstr>Empirical Results </vt:lpstr>
      <vt:lpstr>Lots of Future Work</vt:lpstr>
      <vt:lpstr>λ-Layered DAG (Catena)</vt:lpstr>
      <vt:lpstr>λ-Layered DAG (Catena)</vt:lpstr>
      <vt:lpstr>λ-Layered DAG (Catena)</vt:lpstr>
      <vt:lpstr>Layered Graphs are Reducible</vt:lpstr>
      <vt:lpstr>Layered Graphs are Reducible</vt:lpstr>
      <vt:lpstr>Layered Graphs are Reducible</vt:lpstr>
      <vt:lpstr>Catena</vt:lpstr>
      <vt:lpstr>ST complexity vs CC complexity</vt:lpstr>
      <vt:lpstr>Argon2i [BDK]</vt:lpstr>
      <vt:lpstr>Argon2i</vt:lpstr>
      <vt:lpstr>Argon2i</vt:lpstr>
      <vt:lpstr>Argon2i is a layered DAG (almost) </vt:lpstr>
      <vt:lpstr>Argon2i is a layered DAG (almost) </vt:lpstr>
      <vt:lpstr>Argon2i is a layered DAG (almost) </vt:lpstr>
      <vt:lpstr>Argon2i is a layered DAG (almost) </vt:lpstr>
      <vt:lpstr>Argon2i is a layered DAG (almost) </vt:lpstr>
      <vt:lpstr>Argon2i is a layered DAG (almost) </vt:lpstr>
      <vt:lpstr>PowerPoint Presentation</vt:lpstr>
      <vt:lpstr>Do c-Ideal iMHFs exist?</vt:lpstr>
      <vt:lpstr>Do c-Ideal iMHFs exist?</vt:lpstr>
      <vt:lpstr>PowerPoint Presentation</vt:lpstr>
      <vt:lpstr>Practical Consequences (R = 3,000)</vt:lpstr>
      <vt:lpstr>Outline</vt:lpstr>
      <vt:lpstr>New (Positive) Results</vt:lpstr>
      <vt:lpstr>New (Positive) Results</vt:lpstr>
      <vt:lpstr>Proof of Key Theorem</vt:lpstr>
      <vt:lpstr>Pebbling Equivalence</vt:lpstr>
      <vt:lpstr>Miscellaneous Results</vt:lpstr>
      <vt:lpstr>Open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Data Independent Memory Hard Functions</dc:title>
  <dc:creator>Jeremiah Blocki</dc:creator>
  <cp:lastModifiedBy>jblocki</cp:lastModifiedBy>
  <cp:revision>246</cp:revision>
  <dcterms:created xsi:type="dcterms:W3CDTF">2016-03-11T00:22:30Z</dcterms:created>
  <dcterms:modified xsi:type="dcterms:W3CDTF">2016-08-10T18:16:58Z</dcterms:modified>
</cp:coreProperties>
</file>